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5318" r:id="rId2"/>
    <p:sldMasterId id="2147485334" r:id="rId3"/>
    <p:sldMasterId id="2147485444" r:id="rId4"/>
  </p:sldMasterIdLst>
  <p:notesMasterIdLst>
    <p:notesMasterId r:id="rId35"/>
  </p:notesMasterIdLst>
  <p:handoutMasterIdLst>
    <p:handoutMasterId r:id="rId36"/>
  </p:handoutMasterIdLst>
  <p:sldIdLst>
    <p:sldId id="504" r:id="rId5"/>
    <p:sldId id="507" r:id="rId6"/>
    <p:sldId id="725" r:id="rId7"/>
    <p:sldId id="722" r:id="rId8"/>
    <p:sldId id="723" r:id="rId9"/>
    <p:sldId id="675" r:id="rId10"/>
    <p:sldId id="695" r:id="rId11"/>
    <p:sldId id="524" r:id="rId12"/>
    <p:sldId id="525" r:id="rId13"/>
    <p:sldId id="526" r:id="rId14"/>
    <p:sldId id="590" r:id="rId15"/>
    <p:sldId id="717" r:id="rId16"/>
    <p:sldId id="602" r:id="rId17"/>
    <p:sldId id="726" r:id="rId18"/>
    <p:sldId id="727" r:id="rId19"/>
    <p:sldId id="728" r:id="rId20"/>
    <p:sldId id="662" r:id="rId21"/>
    <p:sldId id="533" r:id="rId22"/>
    <p:sldId id="536" r:id="rId23"/>
    <p:sldId id="540" r:id="rId24"/>
    <p:sldId id="545" r:id="rId25"/>
    <p:sldId id="595" r:id="rId26"/>
    <p:sldId id="596" r:id="rId27"/>
    <p:sldId id="731" r:id="rId28"/>
    <p:sldId id="547" r:id="rId29"/>
    <p:sldId id="729" r:id="rId30"/>
    <p:sldId id="724" r:id="rId31"/>
    <p:sldId id="732" r:id="rId32"/>
    <p:sldId id="733" r:id="rId33"/>
    <p:sldId id="564" r:id="rId34"/>
  </p:sldIdLst>
  <p:sldSz cx="9144000" cy="6858000" type="screen4x3"/>
  <p:notesSz cx="7010400" cy="92964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Aharoni" panose="02010803020104030203" pitchFamily="2" charset="-79"/>
      <p:bold r:id="rId4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e rutledge" initials="dr"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8000"/>
    <a:srgbClr val="0033CC"/>
    <a:srgbClr val="FF0000"/>
    <a:srgbClr val="0000FF"/>
    <a:srgbClr val="800080"/>
    <a:srgbClr val="00B0F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9" autoAdjust="0"/>
    <p:restoredTop sz="77707" autoAdjust="0"/>
  </p:normalViewPr>
  <p:slideViewPr>
    <p:cSldViewPr>
      <p:cViewPr varScale="1">
        <p:scale>
          <a:sx n="107" d="100"/>
          <a:sy n="107" d="100"/>
        </p:scale>
        <p:origin x="-1542" y="-90"/>
      </p:cViewPr>
      <p:guideLst>
        <p:guide orient="horz" pos="2160"/>
        <p:guide pos="2880"/>
      </p:guideLst>
    </p:cSldViewPr>
  </p:slideViewPr>
  <p:outlineViewPr>
    <p:cViewPr>
      <p:scale>
        <a:sx n="33" d="100"/>
        <a:sy n="33" d="100"/>
      </p:scale>
      <p:origin x="0" y="12204"/>
    </p:cViewPr>
  </p:outlineViewPr>
  <p:notesTextViewPr>
    <p:cViewPr>
      <p:scale>
        <a:sx n="100" d="100"/>
        <a:sy n="100" d="100"/>
      </p:scale>
      <p:origin x="0" y="0"/>
    </p:cViewPr>
  </p:notesTextViewPr>
  <p:sorterViewPr>
    <p:cViewPr>
      <p:scale>
        <a:sx n="66" d="100"/>
        <a:sy n="66" d="100"/>
      </p:scale>
      <p:origin x="0" y="10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14950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14950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14950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lgn="r">
              <a:defRPr sz="1200">
                <a:latin typeface="Arial" pitchFamily="34" charset="0"/>
                <a:cs typeface="+mn-cs"/>
              </a:defRPr>
            </a:lvl1pPr>
          </a:lstStyle>
          <a:p>
            <a:pPr>
              <a:defRPr/>
            </a:pPr>
            <a:fld id="{F2919FCE-8B77-454A-ACFA-84C4849EA663}" type="slidenum">
              <a:rPr lang="en-US"/>
              <a:pPr>
                <a:defRPr/>
              </a:pPr>
              <a:t>‹#›</a:t>
            </a:fld>
            <a:endParaRPr lang="en-US"/>
          </a:p>
        </p:txBody>
      </p:sp>
    </p:spTree>
    <p:extLst>
      <p:ext uri="{BB962C8B-B14F-4D97-AF65-F5344CB8AC3E}">
        <p14:creationId xmlns:p14="http://schemas.microsoft.com/office/powerpoint/2010/main" val="696391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604" tIns="46803" rIns="93604" bIns="46803" numCol="1" anchor="t" anchorCtr="0" compatLnSpc="1">
            <a:prstTxWarp prst="textNoShape">
              <a:avLst/>
            </a:prstTxWarp>
          </a:bodyPr>
          <a:lstStyle>
            <a:lvl1pPr defTabSz="936426">
              <a:defRPr sz="1200">
                <a:latin typeface="Arial" pitchFamily="34" charset="0"/>
                <a:cs typeface="+mn-cs"/>
              </a:defRPr>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604" tIns="46803" rIns="93604" bIns="46803" numCol="1" anchor="t" anchorCtr="0" compatLnSpc="1">
            <a:prstTxWarp prst="textNoShape">
              <a:avLst/>
            </a:prstTxWarp>
          </a:bodyPr>
          <a:lstStyle>
            <a:lvl1pPr algn="r" defTabSz="936426">
              <a:defRPr sz="1200">
                <a:latin typeface="Arial" pitchFamily="34" charset="0"/>
                <a:cs typeface="+mn-cs"/>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75" y="4414838"/>
            <a:ext cx="5607050" cy="4184650"/>
          </a:xfrm>
          <a:prstGeom prst="rect">
            <a:avLst/>
          </a:prstGeom>
          <a:noFill/>
          <a:ln w="9525">
            <a:noFill/>
            <a:miter lim="800000"/>
            <a:headEnd/>
            <a:tailEnd/>
          </a:ln>
          <a:effectLst/>
        </p:spPr>
        <p:txBody>
          <a:bodyPr vert="horz" wrap="square" lIns="93604" tIns="46803" rIns="93604" bIns="4680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604" tIns="46803" rIns="93604" bIns="46803" numCol="1" anchor="b" anchorCtr="0" compatLnSpc="1">
            <a:prstTxWarp prst="textNoShape">
              <a:avLst/>
            </a:prstTxWarp>
          </a:bodyPr>
          <a:lstStyle>
            <a:lvl1pPr defTabSz="936426">
              <a:defRPr sz="1200">
                <a:latin typeface="Arial" pitchFamily="34"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604" tIns="46803" rIns="93604" bIns="46803" numCol="1" anchor="b" anchorCtr="0" compatLnSpc="1">
            <a:prstTxWarp prst="textNoShape">
              <a:avLst/>
            </a:prstTxWarp>
          </a:bodyPr>
          <a:lstStyle>
            <a:lvl1pPr algn="r" defTabSz="936426">
              <a:defRPr sz="1200">
                <a:latin typeface="Arial" pitchFamily="34" charset="0"/>
                <a:cs typeface="+mn-cs"/>
              </a:defRPr>
            </a:lvl1pPr>
          </a:lstStyle>
          <a:p>
            <a:pPr>
              <a:defRPr/>
            </a:pPr>
            <a:fld id="{47CB2B5A-194F-41FC-832B-5F2B4562986B}" type="slidenum">
              <a:rPr lang="en-US"/>
              <a:pPr>
                <a:defRPr/>
              </a:pPr>
              <a:t>‹#›</a:t>
            </a:fld>
            <a:endParaRPr lang="en-US"/>
          </a:p>
        </p:txBody>
      </p:sp>
    </p:spTree>
    <p:extLst>
      <p:ext uri="{BB962C8B-B14F-4D97-AF65-F5344CB8AC3E}">
        <p14:creationId xmlns:p14="http://schemas.microsoft.com/office/powerpoint/2010/main" val="27292048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82688" y="698500"/>
            <a:ext cx="4648200" cy="3486150"/>
          </a:xfrm>
          <a:ln/>
        </p:spPr>
      </p:sp>
      <p:sp>
        <p:nvSpPr>
          <p:cNvPr id="84995" name="Rectangle 3"/>
          <p:cNvSpPr>
            <a:spLocks noGrp="1" noChangeArrowheads="1"/>
          </p:cNvSpPr>
          <p:nvPr>
            <p:ph type="body" idx="1"/>
          </p:nvPr>
        </p:nvSpPr>
        <p:spPr>
          <a:xfrm>
            <a:off x="701675" y="4414838"/>
            <a:ext cx="560705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endParaRPr lang="en-US" altLang="en-US" smtClean="0"/>
          </a:p>
        </p:txBody>
      </p:sp>
      <p:sp>
        <p:nvSpPr>
          <p:cNvPr id="64516" name="Slide Number Placeholder 4"/>
          <p:cNvSpPr>
            <a:spLocks noGrp="1"/>
          </p:cNvSpPr>
          <p:nvPr>
            <p:ph type="sldNum" sz="quarter" idx="5"/>
          </p:nvPr>
        </p:nvSpPr>
        <p:spPr/>
        <p:txBody>
          <a:bodyPr/>
          <a:lstStyle/>
          <a:p>
            <a:pPr defTabSz="935038">
              <a:defRPr/>
            </a:pPr>
            <a:fld id="{460F7869-4129-4CA8-8671-975076E59B60}" type="slidenum">
              <a:rPr lang="en-US" smtClean="0">
                <a:latin typeface="Arial" charset="0"/>
              </a:rPr>
              <a:pPr defTabSz="935038">
                <a:defRPr/>
              </a:pPr>
              <a:t>1</a:t>
            </a:fld>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smtClean="0"/>
          </a:p>
        </p:txBody>
      </p:sp>
      <p:sp>
        <p:nvSpPr>
          <p:cNvPr id="77828" name="Slide Number Placeholder 4"/>
          <p:cNvSpPr>
            <a:spLocks noGrp="1"/>
          </p:cNvSpPr>
          <p:nvPr>
            <p:ph type="sldNum" sz="quarter" idx="5"/>
          </p:nvPr>
        </p:nvSpPr>
        <p:spPr/>
        <p:txBody>
          <a:bodyPr/>
          <a:lstStyle/>
          <a:p>
            <a:pPr defTabSz="935038">
              <a:defRPr/>
            </a:pPr>
            <a:fld id="{5DB5425F-804E-4215-A6A2-69775192D7CD}" type="slidenum">
              <a:rPr lang="en-US" smtClean="0">
                <a:latin typeface="Arial" charset="0"/>
              </a:rPr>
              <a:pPr defTabSz="935038">
                <a:defRPr/>
              </a:pPr>
              <a:t>13</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smtClean="0"/>
          </a:p>
        </p:txBody>
      </p:sp>
      <p:sp>
        <p:nvSpPr>
          <p:cNvPr id="76804" name="Slide Number Placeholder 4"/>
          <p:cNvSpPr>
            <a:spLocks noGrp="1"/>
          </p:cNvSpPr>
          <p:nvPr>
            <p:ph type="sldNum" sz="quarter" idx="5"/>
          </p:nvPr>
        </p:nvSpPr>
        <p:spPr/>
        <p:txBody>
          <a:bodyPr/>
          <a:lstStyle/>
          <a:p>
            <a:pPr defTabSz="935038">
              <a:defRPr/>
            </a:pPr>
            <a:fld id="{172E42B0-102E-4A9A-91A4-92249B138BF7}" type="slidenum">
              <a:rPr lang="en-US" smtClean="0">
                <a:latin typeface="Arial" charset="0"/>
              </a:rPr>
              <a:pPr defTabSz="935038">
                <a:defRPr/>
              </a:pPr>
              <a:t>14</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smtClean="0"/>
          </a:p>
        </p:txBody>
      </p:sp>
      <p:sp>
        <p:nvSpPr>
          <p:cNvPr id="77828" name="Slide Number Placeholder 4"/>
          <p:cNvSpPr>
            <a:spLocks noGrp="1"/>
          </p:cNvSpPr>
          <p:nvPr>
            <p:ph type="sldNum" sz="quarter" idx="5"/>
          </p:nvPr>
        </p:nvSpPr>
        <p:spPr/>
        <p:txBody>
          <a:bodyPr/>
          <a:lstStyle/>
          <a:p>
            <a:pPr defTabSz="935038">
              <a:defRPr/>
            </a:pPr>
            <a:fld id="{7B9732C9-FB91-48A7-9845-43ECB351C7B3}" type="slidenum">
              <a:rPr lang="en-US" smtClean="0">
                <a:latin typeface="Arial" charset="0"/>
              </a:rPr>
              <a:pPr defTabSz="935038">
                <a:defRPr/>
              </a:pPr>
              <a:t>16</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smtClean="0"/>
          </a:p>
        </p:txBody>
      </p:sp>
      <p:sp>
        <p:nvSpPr>
          <p:cNvPr id="82948" name="Slide Number Placeholder 4"/>
          <p:cNvSpPr>
            <a:spLocks noGrp="1"/>
          </p:cNvSpPr>
          <p:nvPr>
            <p:ph type="sldNum" sz="quarter" idx="5"/>
          </p:nvPr>
        </p:nvSpPr>
        <p:spPr/>
        <p:txBody>
          <a:bodyPr/>
          <a:lstStyle/>
          <a:p>
            <a:pPr defTabSz="935038">
              <a:defRPr/>
            </a:pPr>
            <a:fld id="{0087F221-6D09-44EA-95AE-713885CF0643}" type="slidenum">
              <a:rPr lang="en-US" smtClean="0">
                <a:latin typeface="Arial" charset="0"/>
              </a:rPr>
              <a:pPr defTabSz="935038">
                <a:defRPr/>
              </a:pPr>
              <a:t>18</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smtClean="0"/>
          </a:p>
        </p:txBody>
      </p:sp>
      <p:sp>
        <p:nvSpPr>
          <p:cNvPr id="83972" name="Slide Number Placeholder 4"/>
          <p:cNvSpPr>
            <a:spLocks noGrp="1"/>
          </p:cNvSpPr>
          <p:nvPr>
            <p:ph type="sldNum" sz="quarter" idx="5"/>
          </p:nvPr>
        </p:nvSpPr>
        <p:spPr/>
        <p:txBody>
          <a:bodyPr/>
          <a:lstStyle/>
          <a:p>
            <a:pPr defTabSz="935038">
              <a:defRPr/>
            </a:pPr>
            <a:fld id="{69B736F8-68B8-4AC7-A8FD-BABF9AA8A9B9}" type="slidenum">
              <a:rPr lang="en-US" smtClean="0">
                <a:latin typeface="Arial" charset="0"/>
              </a:rPr>
              <a:pPr defTabSz="935038">
                <a:defRPr/>
              </a:pPr>
              <a:t>19</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smtClean="0"/>
          </a:p>
        </p:txBody>
      </p:sp>
      <p:sp>
        <p:nvSpPr>
          <p:cNvPr id="84996" name="Slide Number Placeholder 4"/>
          <p:cNvSpPr>
            <a:spLocks noGrp="1"/>
          </p:cNvSpPr>
          <p:nvPr>
            <p:ph type="sldNum" sz="quarter" idx="5"/>
          </p:nvPr>
        </p:nvSpPr>
        <p:spPr/>
        <p:txBody>
          <a:bodyPr/>
          <a:lstStyle/>
          <a:p>
            <a:pPr defTabSz="935038">
              <a:defRPr/>
            </a:pPr>
            <a:fld id="{9C08E158-9304-459E-8D88-C4CF80BC2DF9}" type="slidenum">
              <a:rPr lang="en-US" smtClean="0">
                <a:latin typeface="Arial" charset="0"/>
              </a:rPr>
              <a:pPr defTabSz="935038">
                <a:defRPr/>
              </a:pPr>
              <a:t>20</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9092" name="Slide Number Placeholder 3"/>
          <p:cNvSpPr>
            <a:spLocks noGrp="1"/>
          </p:cNvSpPr>
          <p:nvPr>
            <p:ph type="sldNum" sz="quarter" idx="5"/>
          </p:nvPr>
        </p:nvSpPr>
        <p:spPr/>
        <p:txBody>
          <a:bodyPr/>
          <a:lstStyle/>
          <a:p>
            <a:pPr defTabSz="935038">
              <a:defRPr/>
            </a:pPr>
            <a:fld id="{51467E8F-07EE-4379-8D24-318E467835B4}" type="slidenum">
              <a:rPr lang="en-US" smtClean="0">
                <a:latin typeface="Arial" charset="0"/>
              </a:rPr>
              <a:pPr defTabSz="935038">
                <a:defRPr/>
              </a:pPr>
              <a:t>21</a:t>
            </a:fld>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0116" name="Slide Number Placeholder 3"/>
          <p:cNvSpPr>
            <a:spLocks noGrp="1"/>
          </p:cNvSpPr>
          <p:nvPr>
            <p:ph type="sldNum" sz="quarter" idx="5"/>
          </p:nvPr>
        </p:nvSpPr>
        <p:spPr/>
        <p:txBody>
          <a:bodyPr/>
          <a:lstStyle/>
          <a:p>
            <a:pPr defTabSz="935038">
              <a:defRPr/>
            </a:pPr>
            <a:fld id="{C7233AAF-7A5E-486E-9F65-BAC2B51BD70D}" type="slidenum">
              <a:rPr lang="en-US" smtClean="0">
                <a:latin typeface="Arial" charset="0"/>
              </a:rPr>
              <a:pPr defTabSz="935038">
                <a:defRPr/>
              </a:pPr>
              <a:t>22</a:t>
            </a:fld>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1140" name="Slide Number Placeholder 3"/>
          <p:cNvSpPr>
            <a:spLocks noGrp="1"/>
          </p:cNvSpPr>
          <p:nvPr>
            <p:ph type="sldNum" sz="quarter" idx="5"/>
          </p:nvPr>
        </p:nvSpPr>
        <p:spPr/>
        <p:txBody>
          <a:bodyPr/>
          <a:lstStyle/>
          <a:p>
            <a:pPr defTabSz="935038">
              <a:defRPr/>
            </a:pPr>
            <a:fld id="{149E220A-65E7-4D1B-BD1C-0BF35473CFD4}" type="slidenum">
              <a:rPr lang="en-US" smtClean="0">
                <a:latin typeface="Arial" charset="0"/>
              </a:rPr>
              <a:pPr defTabSz="935038">
                <a:defRPr/>
              </a:pPr>
              <a:t>23</a:t>
            </a:fld>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82688" y="698500"/>
            <a:ext cx="4648200" cy="3486150"/>
          </a:xfrm>
          <a:ln/>
        </p:spPr>
      </p:sp>
      <p:sp>
        <p:nvSpPr>
          <p:cNvPr id="102403" name="Rectangle 3"/>
          <p:cNvSpPr>
            <a:spLocks noGrp="1" noChangeArrowheads="1"/>
          </p:cNvSpPr>
          <p:nvPr>
            <p:ph type="body" idx="1"/>
          </p:nvPr>
        </p:nvSpPr>
        <p:spPr>
          <a:xfrm>
            <a:off x="701675" y="4414838"/>
            <a:ext cx="560705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smtClean="0"/>
          </a:p>
        </p:txBody>
      </p:sp>
      <p:sp>
        <p:nvSpPr>
          <p:cNvPr id="92164" name="Slide Number Placeholder 4"/>
          <p:cNvSpPr>
            <a:spLocks noGrp="1"/>
          </p:cNvSpPr>
          <p:nvPr>
            <p:ph type="sldNum" sz="quarter" idx="5"/>
          </p:nvPr>
        </p:nvSpPr>
        <p:spPr/>
        <p:txBody>
          <a:bodyPr/>
          <a:lstStyle/>
          <a:p>
            <a:pPr defTabSz="935038">
              <a:defRPr/>
            </a:pPr>
            <a:fld id="{37978A3F-3497-4D8F-8A8E-9C33B26A2235}" type="slidenum">
              <a:rPr lang="en-US" smtClean="0">
                <a:latin typeface="Arial" charset="0"/>
              </a:rPr>
              <a:pPr defTabSz="935038">
                <a:defRPr/>
              </a:pPr>
              <a:t>25</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82688" y="698500"/>
            <a:ext cx="4648200" cy="3486150"/>
          </a:xfrm>
          <a:ln/>
        </p:spPr>
      </p:sp>
      <p:sp>
        <p:nvSpPr>
          <p:cNvPr id="86019" name="Rectangle 3"/>
          <p:cNvSpPr>
            <a:spLocks noGrp="1" noChangeArrowheads="1"/>
          </p:cNvSpPr>
          <p:nvPr>
            <p:ph type="body" idx="1"/>
          </p:nvPr>
        </p:nvSpPr>
        <p:spPr>
          <a:xfrm>
            <a:off x="701675" y="4414838"/>
            <a:ext cx="560705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7588" name="Slide Number Placeholder 4"/>
          <p:cNvSpPr>
            <a:spLocks noGrp="1"/>
          </p:cNvSpPr>
          <p:nvPr>
            <p:ph type="sldNum" sz="quarter" idx="5"/>
          </p:nvPr>
        </p:nvSpPr>
        <p:spPr/>
        <p:txBody>
          <a:bodyPr/>
          <a:lstStyle/>
          <a:p>
            <a:pPr defTabSz="935038">
              <a:defRPr/>
            </a:pPr>
            <a:fld id="{C75FE5C6-B1F2-4299-BE56-13CFBE4B1DA7}" type="slidenum">
              <a:rPr lang="en-US" smtClean="0">
                <a:latin typeface="Arial" charset="0"/>
              </a:rPr>
              <a:pPr defTabSz="935038">
                <a:defRPr/>
              </a:pPr>
              <a:t>2</a:t>
            </a:fld>
            <a:endParaRPr 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CB2B5A-194F-41FC-832B-5F2B4562986B}" type="slidenum">
              <a:rPr lang="en-US" smtClean="0"/>
              <a:pPr>
                <a:defRPr/>
              </a:pPr>
              <a:t>26</a:t>
            </a:fld>
            <a:endParaRPr lang="en-US"/>
          </a:p>
        </p:txBody>
      </p:sp>
    </p:spTree>
    <p:extLst>
      <p:ext uri="{BB962C8B-B14F-4D97-AF65-F5344CB8AC3E}">
        <p14:creationId xmlns:p14="http://schemas.microsoft.com/office/powerpoint/2010/main" val="2208277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CB2B5A-194F-41FC-832B-5F2B4562986B}" type="slidenum">
              <a:rPr lang="en-US" smtClean="0"/>
              <a:pPr>
                <a:defRPr/>
              </a:pPr>
              <a:t>29</a:t>
            </a:fld>
            <a:endParaRPr lang="en-US"/>
          </a:p>
        </p:txBody>
      </p:sp>
    </p:spTree>
    <p:extLst>
      <p:ext uri="{BB962C8B-B14F-4D97-AF65-F5344CB8AC3E}">
        <p14:creationId xmlns:p14="http://schemas.microsoft.com/office/powerpoint/2010/main" val="946843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82688" y="698500"/>
            <a:ext cx="4648200" cy="3486150"/>
          </a:xfrm>
          <a:ln/>
        </p:spPr>
      </p:sp>
      <p:sp>
        <p:nvSpPr>
          <p:cNvPr id="108547" name="Rectangle 3"/>
          <p:cNvSpPr>
            <a:spLocks noGrp="1" noChangeArrowheads="1"/>
          </p:cNvSpPr>
          <p:nvPr>
            <p:ph type="body" idx="1"/>
          </p:nvPr>
        </p:nvSpPr>
        <p:spPr>
          <a:xfrm>
            <a:off x="701675" y="4414838"/>
            <a:ext cx="560705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eaLnBrk="1" hangingPunct="1"/>
            <a:endParaRPr lang="en-US" altLang="en-US" smtClean="0"/>
          </a:p>
          <a:p>
            <a:pPr marL="227013" indent="-227013" eaLnBrk="1" hangingPunct="1"/>
            <a:endParaRPr lang="en-US" altLang="en-US" smtClean="0"/>
          </a:p>
        </p:txBody>
      </p:sp>
      <p:sp>
        <p:nvSpPr>
          <p:cNvPr id="110596" name="Slide Number Placeholder 4"/>
          <p:cNvSpPr>
            <a:spLocks noGrp="1"/>
          </p:cNvSpPr>
          <p:nvPr>
            <p:ph type="sldNum" sz="quarter" idx="5"/>
          </p:nvPr>
        </p:nvSpPr>
        <p:spPr/>
        <p:txBody>
          <a:bodyPr/>
          <a:lstStyle/>
          <a:p>
            <a:pPr defTabSz="935038">
              <a:defRPr/>
            </a:pPr>
            <a:fld id="{5EF80967-2D5F-4236-818A-50F153983D64}" type="slidenum">
              <a:rPr lang="en-US" smtClean="0">
                <a:latin typeface="Arial" charset="0"/>
              </a:rPr>
              <a:pPr defTabSz="935038">
                <a:defRPr/>
              </a:pPr>
              <a:t>30</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B0EA0963-C9E0-43C7-9347-B91DDDF61FA2}"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570A3727-91C9-4570-B5C7-E3443025ACED}"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82688" y="698500"/>
            <a:ext cx="4648200" cy="3486150"/>
          </a:xfrm>
          <a:ln/>
        </p:spPr>
      </p:sp>
      <p:sp>
        <p:nvSpPr>
          <p:cNvPr id="90115" name="Rectangle 3"/>
          <p:cNvSpPr>
            <a:spLocks noGrp="1" noChangeArrowheads="1"/>
          </p:cNvSpPr>
          <p:nvPr>
            <p:ph type="body" idx="1"/>
          </p:nvPr>
        </p:nvSpPr>
        <p:spPr>
          <a:xfrm>
            <a:off x="701675" y="4414838"/>
            <a:ext cx="560705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1000" smtClean="0"/>
          </a:p>
        </p:txBody>
      </p:sp>
      <p:sp>
        <p:nvSpPr>
          <p:cNvPr id="66564" name="Slide Number Placeholder 4"/>
          <p:cNvSpPr>
            <a:spLocks noGrp="1"/>
          </p:cNvSpPr>
          <p:nvPr>
            <p:ph type="sldNum" sz="quarter" idx="5"/>
          </p:nvPr>
        </p:nvSpPr>
        <p:spPr/>
        <p:txBody>
          <a:bodyPr/>
          <a:lstStyle/>
          <a:p>
            <a:pPr defTabSz="934987">
              <a:defRPr/>
            </a:pPr>
            <a:fld id="{767A93C3-7F24-40B7-8228-F3EBA6179070}" type="slidenum">
              <a:rPr lang="en-US">
                <a:solidFill>
                  <a:prstClr val="black"/>
                </a:solidFill>
              </a:rPr>
              <a:pPr defTabSz="934987">
                <a:defRPr/>
              </a:pPr>
              <a:t>7</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smtClean="0"/>
              <a:t>John Cornwell Collection of Coal Mining Photographs http://www.tlysau.org.uk/en/item10/28955   Coal trams, Merthyr Vale Colliery, Aberfan</a:t>
            </a:r>
          </a:p>
          <a:p>
            <a:pPr eaLnBrk="1" hangingPunct="1"/>
            <a:endParaRPr lang="en-US" altLang="en-US" sz="1000" dirty="0" smtClean="0"/>
          </a:p>
          <a:p>
            <a:pPr eaLnBrk="1" hangingPunct="1"/>
            <a:r>
              <a:rPr lang="en-US" altLang="en-US" sz="1000" dirty="0" smtClean="0"/>
              <a:t>From Celebrating the Jewels, October 2003 By May 2003 the website at gtj.org.uk will contain over 20,000 images of Welsh life through the ages. These have been gathered from hundreds of museums, libraries, record offices and archives throughout Wales, putting them in one collection for the first time available to all free of charge. </a:t>
            </a:r>
          </a:p>
          <a:p>
            <a:pPr eaLnBrk="1" hangingPunct="1"/>
            <a:endParaRPr lang="en-US" altLang="en-US" sz="1000" dirty="0" smtClean="0"/>
          </a:p>
          <a:p>
            <a:pPr eaLnBrk="1" hangingPunct="1"/>
            <a:endParaRPr lang="en-US" altLang="en-US" sz="1000" dirty="0" smtClean="0"/>
          </a:p>
          <a:p>
            <a:pPr eaLnBrk="1" hangingPunct="1"/>
            <a:endParaRPr lang="en-US" altLang="en-US" sz="1000" dirty="0" smtClean="0"/>
          </a:p>
          <a:p>
            <a:pPr eaLnBrk="1" hangingPunct="1"/>
            <a:endParaRPr lang="en-US" altLang="en-US" sz="1000" dirty="0" smtClean="0"/>
          </a:p>
        </p:txBody>
      </p:sp>
      <p:sp>
        <p:nvSpPr>
          <p:cNvPr id="74756" name="Slide Number Placeholder 4"/>
          <p:cNvSpPr>
            <a:spLocks noGrp="1"/>
          </p:cNvSpPr>
          <p:nvPr>
            <p:ph type="sldNum" sz="quarter" idx="5"/>
          </p:nvPr>
        </p:nvSpPr>
        <p:spPr/>
        <p:txBody>
          <a:bodyPr/>
          <a:lstStyle/>
          <a:p>
            <a:pPr defTabSz="935038">
              <a:defRPr/>
            </a:pPr>
            <a:fld id="{4CA965FC-3548-4CC5-8C61-A0A26935F2FE}" type="slidenum">
              <a:rPr lang="en-US" smtClean="0">
                <a:latin typeface="Arial" charset="0"/>
              </a:rPr>
              <a:pPr defTabSz="935038">
                <a:defRPr/>
              </a:pPr>
              <a:t>8</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smtClean="0"/>
          </a:p>
        </p:txBody>
      </p:sp>
      <p:sp>
        <p:nvSpPr>
          <p:cNvPr id="75780" name="Slide Number Placeholder 4"/>
          <p:cNvSpPr>
            <a:spLocks noGrp="1"/>
          </p:cNvSpPr>
          <p:nvPr>
            <p:ph type="sldNum" sz="quarter" idx="5"/>
          </p:nvPr>
        </p:nvSpPr>
        <p:spPr/>
        <p:txBody>
          <a:bodyPr/>
          <a:lstStyle/>
          <a:p>
            <a:pPr defTabSz="935038">
              <a:defRPr/>
            </a:pPr>
            <a:fld id="{10256966-67B8-45E3-96CB-E5585BA7FD9D}" type="slidenum">
              <a:rPr lang="en-US" smtClean="0">
                <a:latin typeface="Arial" charset="0"/>
              </a:rPr>
              <a:pPr defTabSz="935038">
                <a:defRPr/>
              </a:pPr>
              <a:t>9</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smtClean="0"/>
          </a:p>
        </p:txBody>
      </p:sp>
      <p:sp>
        <p:nvSpPr>
          <p:cNvPr id="76804" name="Slide Number Placeholder 4"/>
          <p:cNvSpPr>
            <a:spLocks noGrp="1"/>
          </p:cNvSpPr>
          <p:nvPr>
            <p:ph type="sldNum" sz="quarter" idx="5"/>
          </p:nvPr>
        </p:nvSpPr>
        <p:spPr/>
        <p:txBody>
          <a:bodyPr/>
          <a:lstStyle/>
          <a:p>
            <a:pPr defTabSz="935038">
              <a:defRPr/>
            </a:pPr>
            <a:fld id="{172E42B0-102E-4A9A-91A4-92249B138BF7}" type="slidenum">
              <a:rPr lang="en-US" smtClean="0">
                <a:latin typeface="Arial" charset="0"/>
              </a:rPr>
              <a:pPr defTabSz="935038">
                <a:defRPr/>
              </a:pPr>
              <a:t>10</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smtClean="0"/>
          </a:p>
        </p:txBody>
      </p:sp>
      <p:sp>
        <p:nvSpPr>
          <p:cNvPr id="77828" name="Slide Number Placeholder 4"/>
          <p:cNvSpPr>
            <a:spLocks noGrp="1"/>
          </p:cNvSpPr>
          <p:nvPr>
            <p:ph type="sldNum" sz="quarter" idx="5"/>
          </p:nvPr>
        </p:nvSpPr>
        <p:spPr/>
        <p:txBody>
          <a:bodyPr/>
          <a:lstStyle/>
          <a:p>
            <a:pPr defTabSz="935038">
              <a:defRPr/>
            </a:pPr>
            <a:fld id="{7B9732C9-FB91-48A7-9845-43ECB351C7B3}" type="slidenum">
              <a:rPr lang="en-US" smtClean="0">
                <a:latin typeface="Arial" charset="0"/>
              </a:rPr>
              <a:pPr defTabSz="935038">
                <a:defRPr/>
              </a:pPr>
              <a:t>12</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333399"/>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3399"/>
                </a:solidFill>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1C5E2131-CCB1-404C-B9F0-C34BC17C0706}" type="slidenum">
              <a:rPr lang="en-US"/>
              <a:pPr>
                <a:defRPr/>
              </a:pPr>
              <a:t>‹#›</a:t>
            </a:fld>
            <a:endParaRPr lang="en-US"/>
          </a:p>
        </p:txBody>
      </p:sp>
    </p:spTree>
    <p:extLst>
      <p:ext uri="{BB962C8B-B14F-4D97-AF65-F5344CB8AC3E}">
        <p14:creationId xmlns:p14="http://schemas.microsoft.com/office/powerpoint/2010/main" val="1128631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8AF9D3-FECA-49E1-94F1-FF2292734194}" type="slidenum">
              <a:rPr lang="en-US"/>
              <a:pPr>
                <a:defRPr/>
              </a:pPr>
              <a:t>‹#›</a:t>
            </a:fld>
            <a:endParaRPr lang="en-US"/>
          </a:p>
        </p:txBody>
      </p:sp>
    </p:spTree>
    <p:extLst>
      <p:ext uri="{BB962C8B-B14F-4D97-AF65-F5344CB8AC3E}">
        <p14:creationId xmlns:p14="http://schemas.microsoft.com/office/powerpoint/2010/main" val="225724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C68035-AD6F-4AF1-A6B0-5D4DD735CB49}" type="slidenum">
              <a:rPr lang="en-US"/>
              <a:pPr>
                <a:defRPr/>
              </a:pPr>
              <a:t>‹#›</a:t>
            </a:fld>
            <a:endParaRPr lang="en-US"/>
          </a:p>
        </p:txBody>
      </p:sp>
    </p:spTree>
    <p:extLst>
      <p:ext uri="{BB962C8B-B14F-4D97-AF65-F5344CB8AC3E}">
        <p14:creationId xmlns:p14="http://schemas.microsoft.com/office/powerpoint/2010/main" val="3169078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lvl1pPr>
              <a:defRPr sz="3200">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66800"/>
            <a:ext cx="8229600" cy="3581400"/>
          </a:xfrm>
        </p:spPr>
        <p:txBody>
          <a:bodyPr/>
          <a:lstStyle>
            <a:lvl1pPr>
              <a:defRPr sz="2000">
                <a:latin typeface="Calibri" pitchFamily="34" charset="0"/>
              </a:defRPr>
            </a:lvl1pPr>
            <a:lvl2pPr>
              <a:defRPr sz="1800">
                <a:latin typeface="Calibri" pitchFamily="34" charset="0"/>
              </a:defRPr>
            </a:lvl2pPr>
            <a:lvl3pPr>
              <a:defRPr sz="1600">
                <a:latin typeface="Calibri" pitchFamily="34" charset="0"/>
              </a:defRPr>
            </a:lvl3pPr>
            <a:lvl4pPr>
              <a:defRPr sz="1400">
                <a:latin typeface="Calibri" pitchFamily="34" charset="0"/>
              </a:defRPr>
            </a:lvl4pPr>
            <a:lvl5pPr>
              <a:defRPr sz="1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4953000"/>
            <a:ext cx="8229600" cy="1173163"/>
          </a:xfrm>
        </p:spPr>
        <p:txBody>
          <a:bodyPr/>
          <a:lstStyle>
            <a:lvl1pPr>
              <a:defRPr sz="2000">
                <a:latin typeface="Calibri" pitchFamily="34" charset="0"/>
              </a:defRPr>
            </a:lvl1pPr>
            <a:lvl2pPr>
              <a:defRPr sz="1800">
                <a:latin typeface="Calibri" pitchFamily="34" charset="0"/>
              </a:defRPr>
            </a:lvl2pPr>
            <a:lvl3pPr>
              <a:defRPr sz="1600">
                <a:latin typeface="Calibri" pitchFamily="34" charset="0"/>
              </a:defRPr>
            </a:lvl3pPr>
            <a:lvl4pPr>
              <a:defRPr sz="1400">
                <a:latin typeface="Calibri" pitchFamily="34" charset="0"/>
              </a:defRPr>
            </a:lvl4pPr>
            <a:lvl5pPr>
              <a:defRPr sz="1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64CFA3E6-686F-46AE-B5CC-07EE2E78C976}" type="slidenum">
              <a:rPr lang="en-US"/>
              <a:pPr>
                <a:defRPr/>
              </a:pPr>
              <a:t>‹#›</a:t>
            </a:fld>
            <a:endParaRPr lang="en-US"/>
          </a:p>
        </p:txBody>
      </p:sp>
    </p:spTree>
    <p:extLst>
      <p:ext uri="{BB962C8B-B14F-4D97-AF65-F5344CB8AC3E}">
        <p14:creationId xmlns:p14="http://schemas.microsoft.com/office/powerpoint/2010/main" val="925868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E1E57A54-F6DD-437D-9531-ACAAB517F25B}" type="slidenum">
              <a:rPr lang="en-US"/>
              <a:pPr>
                <a:defRPr/>
              </a:pPr>
              <a:t>‹#›</a:t>
            </a:fld>
            <a:endParaRPr lang="en-US"/>
          </a:p>
        </p:txBody>
      </p:sp>
    </p:spTree>
    <p:extLst>
      <p:ext uri="{BB962C8B-B14F-4D97-AF65-F5344CB8AC3E}">
        <p14:creationId xmlns:p14="http://schemas.microsoft.com/office/powerpoint/2010/main" val="3639730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46BE0E-C26C-4925-97CD-3781CEBE0FF3}" type="slidenum">
              <a:rPr lang="en-US"/>
              <a:pPr>
                <a:defRPr/>
              </a:pPr>
              <a:t>‹#›</a:t>
            </a:fld>
            <a:endParaRPr lang="en-US"/>
          </a:p>
        </p:txBody>
      </p:sp>
    </p:spTree>
    <p:extLst>
      <p:ext uri="{BB962C8B-B14F-4D97-AF65-F5344CB8AC3E}">
        <p14:creationId xmlns:p14="http://schemas.microsoft.com/office/powerpoint/2010/main" val="117341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ACC22D-5583-4631-BED0-90ED8E7C28C8}" type="slidenum">
              <a:rPr lang="en-US"/>
              <a:pPr>
                <a:defRPr/>
              </a:pPr>
              <a:t>‹#›</a:t>
            </a:fld>
            <a:endParaRPr lang="en-US"/>
          </a:p>
        </p:txBody>
      </p:sp>
    </p:spTree>
    <p:extLst>
      <p:ext uri="{BB962C8B-B14F-4D97-AF65-F5344CB8AC3E}">
        <p14:creationId xmlns:p14="http://schemas.microsoft.com/office/powerpoint/2010/main" val="862058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333399"/>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3399"/>
                </a:solidFill>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1D1D84C4-BAF4-4729-921C-7893EA030275}" type="slidenum">
              <a:rPr lang="en-US"/>
              <a:pPr>
                <a:defRPr/>
              </a:pPr>
              <a:t>‹#›</a:t>
            </a:fld>
            <a:endParaRPr lang="en-US"/>
          </a:p>
        </p:txBody>
      </p:sp>
    </p:spTree>
    <p:extLst>
      <p:ext uri="{BB962C8B-B14F-4D97-AF65-F5344CB8AC3E}">
        <p14:creationId xmlns:p14="http://schemas.microsoft.com/office/powerpoint/2010/main" val="1071335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3399"/>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33399"/>
                </a:solidFill>
                <a:latin typeface="Calibri" pitchFamily="34" charset="0"/>
              </a:defRPr>
            </a:lvl1pPr>
            <a:lvl2pPr>
              <a:defRPr>
                <a:solidFill>
                  <a:srgbClr val="333399"/>
                </a:solidFill>
                <a:latin typeface="Calibri" pitchFamily="34" charset="0"/>
              </a:defRPr>
            </a:lvl2pPr>
            <a:lvl3pPr>
              <a:defRPr>
                <a:solidFill>
                  <a:srgbClr val="333399"/>
                </a:solidFill>
                <a:latin typeface="Calibri" pitchFamily="34" charset="0"/>
              </a:defRPr>
            </a:lvl3pPr>
            <a:lvl4pPr>
              <a:defRPr>
                <a:solidFill>
                  <a:srgbClr val="333399"/>
                </a:solidFill>
                <a:latin typeface="Calibri" pitchFamily="34" charset="0"/>
              </a:defRPr>
            </a:lvl4pPr>
            <a:lvl5pPr>
              <a:defRPr>
                <a:solidFill>
                  <a:srgbClr val="333399"/>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FB0B4A-6E40-4B16-A74C-A55873CBA5FC}" type="slidenum">
              <a:rPr lang="en-US"/>
              <a:pPr>
                <a:defRPr/>
              </a:pPr>
              <a:t>‹#›</a:t>
            </a:fld>
            <a:endParaRPr lang="en-US"/>
          </a:p>
        </p:txBody>
      </p:sp>
    </p:spTree>
    <p:extLst>
      <p:ext uri="{BB962C8B-B14F-4D97-AF65-F5344CB8AC3E}">
        <p14:creationId xmlns:p14="http://schemas.microsoft.com/office/powerpoint/2010/main" val="1330854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E1FC65-D84C-40F6-B4EE-443D6263E84E}" type="slidenum">
              <a:rPr lang="en-US"/>
              <a:pPr>
                <a:defRPr/>
              </a:pPr>
              <a:t>‹#›</a:t>
            </a:fld>
            <a:endParaRPr lang="en-US"/>
          </a:p>
        </p:txBody>
      </p:sp>
    </p:spTree>
    <p:extLst>
      <p:ext uri="{BB962C8B-B14F-4D97-AF65-F5344CB8AC3E}">
        <p14:creationId xmlns:p14="http://schemas.microsoft.com/office/powerpoint/2010/main" val="793430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84C27F-4657-4E43-B5B6-D442F4AA89F0}" type="slidenum">
              <a:rPr lang="en-US"/>
              <a:pPr>
                <a:defRPr/>
              </a:pPr>
              <a:t>‹#›</a:t>
            </a:fld>
            <a:endParaRPr lang="en-US"/>
          </a:p>
        </p:txBody>
      </p:sp>
    </p:spTree>
    <p:extLst>
      <p:ext uri="{BB962C8B-B14F-4D97-AF65-F5344CB8AC3E}">
        <p14:creationId xmlns:p14="http://schemas.microsoft.com/office/powerpoint/2010/main" val="106197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3399"/>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33399"/>
                </a:solidFill>
                <a:latin typeface="Calibri" pitchFamily="34" charset="0"/>
              </a:defRPr>
            </a:lvl1pPr>
            <a:lvl2pPr>
              <a:defRPr>
                <a:solidFill>
                  <a:srgbClr val="333399"/>
                </a:solidFill>
                <a:latin typeface="Calibri" pitchFamily="34" charset="0"/>
              </a:defRPr>
            </a:lvl2pPr>
            <a:lvl3pPr>
              <a:defRPr>
                <a:solidFill>
                  <a:srgbClr val="333399"/>
                </a:solidFill>
                <a:latin typeface="Calibri" pitchFamily="34" charset="0"/>
              </a:defRPr>
            </a:lvl3pPr>
            <a:lvl4pPr>
              <a:defRPr>
                <a:solidFill>
                  <a:srgbClr val="333399"/>
                </a:solidFill>
                <a:latin typeface="Calibri" pitchFamily="34" charset="0"/>
              </a:defRPr>
            </a:lvl4pPr>
            <a:lvl5pPr>
              <a:defRPr>
                <a:solidFill>
                  <a:srgbClr val="333399"/>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470023-FD24-4406-AD26-4BAAEA1EFDAC}" type="slidenum">
              <a:rPr lang="en-US"/>
              <a:pPr>
                <a:defRPr/>
              </a:pPr>
              <a:t>‹#›</a:t>
            </a:fld>
            <a:endParaRPr lang="en-US"/>
          </a:p>
        </p:txBody>
      </p:sp>
    </p:spTree>
    <p:extLst>
      <p:ext uri="{BB962C8B-B14F-4D97-AF65-F5344CB8AC3E}">
        <p14:creationId xmlns:p14="http://schemas.microsoft.com/office/powerpoint/2010/main" val="72339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A386CB-F7A8-4F1C-ABFE-30CB038E9629}" type="slidenum">
              <a:rPr lang="en-US"/>
              <a:pPr>
                <a:defRPr/>
              </a:pPr>
              <a:t>‹#›</a:t>
            </a:fld>
            <a:endParaRPr lang="en-US"/>
          </a:p>
        </p:txBody>
      </p:sp>
    </p:spTree>
    <p:extLst>
      <p:ext uri="{BB962C8B-B14F-4D97-AF65-F5344CB8AC3E}">
        <p14:creationId xmlns:p14="http://schemas.microsoft.com/office/powerpoint/2010/main" val="100362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F34BE9-A4C0-4AAF-BA0A-CF8EAEC26222}" type="slidenum">
              <a:rPr lang="en-US"/>
              <a:pPr>
                <a:defRPr/>
              </a:pPr>
              <a:t>‹#›</a:t>
            </a:fld>
            <a:endParaRPr lang="en-US"/>
          </a:p>
        </p:txBody>
      </p:sp>
    </p:spTree>
    <p:extLst>
      <p:ext uri="{BB962C8B-B14F-4D97-AF65-F5344CB8AC3E}">
        <p14:creationId xmlns:p14="http://schemas.microsoft.com/office/powerpoint/2010/main" val="3468238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FE46FD-CED6-4CB5-A40A-BDE6F83CA318}" type="slidenum">
              <a:rPr lang="en-US"/>
              <a:pPr>
                <a:defRPr/>
              </a:pPr>
              <a:t>‹#›</a:t>
            </a:fld>
            <a:endParaRPr lang="en-US"/>
          </a:p>
        </p:txBody>
      </p:sp>
    </p:spTree>
    <p:extLst>
      <p:ext uri="{BB962C8B-B14F-4D97-AF65-F5344CB8AC3E}">
        <p14:creationId xmlns:p14="http://schemas.microsoft.com/office/powerpoint/2010/main" val="1971524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7ADA25-FA59-4F89-8F1D-BF4844255A54}" type="slidenum">
              <a:rPr lang="en-US"/>
              <a:pPr>
                <a:defRPr/>
              </a:pPr>
              <a:t>‹#›</a:t>
            </a:fld>
            <a:endParaRPr lang="en-US"/>
          </a:p>
        </p:txBody>
      </p:sp>
    </p:spTree>
    <p:extLst>
      <p:ext uri="{BB962C8B-B14F-4D97-AF65-F5344CB8AC3E}">
        <p14:creationId xmlns:p14="http://schemas.microsoft.com/office/powerpoint/2010/main" val="1882841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1DE3BF-4F8E-406A-9795-055E348782BB}" type="slidenum">
              <a:rPr lang="en-US"/>
              <a:pPr>
                <a:defRPr/>
              </a:pPr>
              <a:t>‹#›</a:t>
            </a:fld>
            <a:endParaRPr lang="en-US"/>
          </a:p>
        </p:txBody>
      </p:sp>
    </p:spTree>
    <p:extLst>
      <p:ext uri="{BB962C8B-B14F-4D97-AF65-F5344CB8AC3E}">
        <p14:creationId xmlns:p14="http://schemas.microsoft.com/office/powerpoint/2010/main" val="3144319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971F51-5D48-40C7-BC73-F6F971DB5028}" type="slidenum">
              <a:rPr lang="en-US"/>
              <a:pPr>
                <a:defRPr/>
              </a:pPr>
              <a:t>‹#›</a:t>
            </a:fld>
            <a:endParaRPr lang="en-US"/>
          </a:p>
        </p:txBody>
      </p:sp>
    </p:spTree>
    <p:extLst>
      <p:ext uri="{BB962C8B-B14F-4D97-AF65-F5344CB8AC3E}">
        <p14:creationId xmlns:p14="http://schemas.microsoft.com/office/powerpoint/2010/main" val="1042094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DE6C4E-3EA4-44FB-B253-9777663D7B0B}" type="slidenum">
              <a:rPr lang="en-US"/>
              <a:pPr>
                <a:defRPr/>
              </a:pPr>
              <a:t>‹#›</a:t>
            </a:fld>
            <a:endParaRPr lang="en-US"/>
          </a:p>
        </p:txBody>
      </p:sp>
    </p:spTree>
    <p:extLst>
      <p:ext uri="{BB962C8B-B14F-4D97-AF65-F5344CB8AC3E}">
        <p14:creationId xmlns:p14="http://schemas.microsoft.com/office/powerpoint/2010/main" val="1703786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8229600" cy="218598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938588"/>
            <a:ext cx="8229600" cy="218757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38772F9D-605C-4EB4-A276-42DF7D939FEF}" type="slidenum">
              <a:rPr lang="en-US"/>
              <a:pPr>
                <a:defRPr/>
              </a:pPr>
              <a:t>‹#›</a:t>
            </a:fld>
            <a:endParaRPr lang="en-US"/>
          </a:p>
        </p:txBody>
      </p:sp>
    </p:spTree>
    <p:extLst>
      <p:ext uri="{BB962C8B-B14F-4D97-AF65-F5344CB8AC3E}">
        <p14:creationId xmlns:p14="http://schemas.microsoft.com/office/powerpoint/2010/main" val="2497935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716C8CEC-7DFD-4499-95C4-6FD649B807DE}" type="slidenum">
              <a:rPr lang="en-US"/>
              <a:pPr>
                <a:defRPr/>
              </a:pPr>
              <a:t>‹#›</a:t>
            </a:fld>
            <a:endParaRPr lang="en-US"/>
          </a:p>
        </p:txBody>
      </p:sp>
    </p:spTree>
    <p:extLst>
      <p:ext uri="{BB962C8B-B14F-4D97-AF65-F5344CB8AC3E}">
        <p14:creationId xmlns:p14="http://schemas.microsoft.com/office/powerpoint/2010/main" val="1765610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329834-0604-4463-9EF0-9C16AEC254F2}" type="slidenum">
              <a:rPr lang="en-US"/>
              <a:pPr>
                <a:defRPr/>
              </a:pPr>
              <a:t>‹#›</a:t>
            </a:fld>
            <a:endParaRPr lang="en-US"/>
          </a:p>
        </p:txBody>
      </p:sp>
    </p:spTree>
    <p:extLst>
      <p:ext uri="{BB962C8B-B14F-4D97-AF65-F5344CB8AC3E}">
        <p14:creationId xmlns:p14="http://schemas.microsoft.com/office/powerpoint/2010/main" val="355591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9F2E3D-DEE3-4EDB-A703-3B991E2D9D29}" type="slidenum">
              <a:rPr lang="en-US"/>
              <a:pPr>
                <a:defRPr/>
              </a:pPr>
              <a:t>‹#›</a:t>
            </a:fld>
            <a:endParaRPr lang="en-US"/>
          </a:p>
        </p:txBody>
      </p:sp>
    </p:spTree>
    <p:extLst>
      <p:ext uri="{BB962C8B-B14F-4D97-AF65-F5344CB8AC3E}">
        <p14:creationId xmlns:p14="http://schemas.microsoft.com/office/powerpoint/2010/main" val="1874492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03B2A6-86C2-4F69-9BB6-4D74AB7D48CD}" type="slidenum">
              <a:rPr lang="en-US"/>
              <a:pPr>
                <a:defRPr/>
              </a:pPr>
              <a:t>‹#›</a:t>
            </a:fld>
            <a:endParaRPr lang="en-US"/>
          </a:p>
        </p:txBody>
      </p:sp>
    </p:spTree>
    <p:extLst>
      <p:ext uri="{BB962C8B-B14F-4D97-AF65-F5344CB8AC3E}">
        <p14:creationId xmlns:p14="http://schemas.microsoft.com/office/powerpoint/2010/main" val="4259572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3F7BFD5-3629-43CA-8872-1C88ADD914A5}" type="slidenum">
              <a:rPr lang="en-US"/>
              <a:pPr>
                <a:defRPr/>
              </a:pPr>
              <a:t>‹#›</a:t>
            </a:fld>
            <a:endParaRPr lang="en-US"/>
          </a:p>
        </p:txBody>
      </p:sp>
    </p:spTree>
    <p:extLst>
      <p:ext uri="{BB962C8B-B14F-4D97-AF65-F5344CB8AC3E}">
        <p14:creationId xmlns:p14="http://schemas.microsoft.com/office/powerpoint/2010/main" val="828993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3333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000">
                <a:solidFill>
                  <a:srgbClr val="333399"/>
                </a:solidFill>
              </a:defRPr>
            </a:lvl1pPr>
            <a:lvl2pPr>
              <a:defRPr sz="1800">
                <a:solidFill>
                  <a:srgbClr val="333399"/>
                </a:solidFill>
              </a:defRPr>
            </a:lvl2pPr>
          </a:lstStyle>
          <a:p>
            <a:pPr lvl="0"/>
            <a:r>
              <a:rPr lang="en-US" dirty="0" smtClean="0"/>
              <a:t>Click to edit Master text styles</a:t>
            </a:r>
          </a:p>
          <a:p>
            <a:pPr lvl="1"/>
            <a:r>
              <a:rPr lang="en-US" dirty="0" smtClean="0"/>
              <a:t>Second level</a:t>
            </a:r>
          </a:p>
        </p:txBody>
      </p:sp>
      <p:sp>
        <p:nvSpPr>
          <p:cNvPr id="4" name="Slide Number Placeholder 5"/>
          <p:cNvSpPr>
            <a:spLocks noGrp="1"/>
          </p:cNvSpPr>
          <p:nvPr>
            <p:ph type="sldNum" sz="quarter" idx="10"/>
          </p:nvPr>
        </p:nvSpPr>
        <p:spPr/>
        <p:txBody>
          <a:bodyPr/>
          <a:lstStyle>
            <a:lvl1pPr fontAlgn="base">
              <a:spcBef>
                <a:spcPct val="0"/>
              </a:spcBef>
              <a:spcAft>
                <a:spcPct val="0"/>
              </a:spcAft>
              <a:defRPr>
                <a:latin typeface="Arial" charset="0"/>
                <a:cs typeface="Arial" charset="0"/>
              </a:defRPr>
            </a:lvl1pPr>
          </a:lstStyle>
          <a:p>
            <a:pPr>
              <a:defRPr/>
            </a:pPr>
            <a:fld id="{C4F55DFF-5EA9-4DCD-A381-46C7D0AEFE1D}" type="slidenum">
              <a:rPr lang="en-US"/>
              <a:pPr>
                <a:defRPr/>
              </a:pPr>
              <a:t>‹#›</a:t>
            </a:fld>
            <a:endParaRPr lang="en-US"/>
          </a:p>
        </p:txBody>
      </p:sp>
    </p:spTree>
    <p:extLst>
      <p:ext uri="{BB962C8B-B14F-4D97-AF65-F5344CB8AC3E}">
        <p14:creationId xmlns:p14="http://schemas.microsoft.com/office/powerpoint/2010/main" val="3358278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0A72776-9DA0-42B5-80A5-45D5FD66EA69}" type="slidenum">
              <a:rPr lang="en-US"/>
              <a:pPr>
                <a:defRPr/>
              </a:pPr>
              <a:t>‹#›</a:t>
            </a:fld>
            <a:endParaRPr lang="en-US"/>
          </a:p>
        </p:txBody>
      </p:sp>
    </p:spTree>
    <p:extLst>
      <p:ext uri="{BB962C8B-B14F-4D97-AF65-F5344CB8AC3E}">
        <p14:creationId xmlns:p14="http://schemas.microsoft.com/office/powerpoint/2010/main" val="4127831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333399"/>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solidFill>
                  <a:srgbClr val="333399"/>
                </a:solidFill>
              </a:defRPr>
            </a:lvl1pPr>
            <a:lvl2pPr>
              <a:defRPr sz="1800">
                <a:solidFill>
                  <a:srgbClr val="333399"/>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000">
                <a:solidFill>
                  <a:srgbClr val="333399"/>
                </a:solidFill>
              </a:defRPr>
            </a:lvl1pPr>
            <a:lvl2pPr>
              <a:defRPr sz="1800">
                <a:solidFill>
                  <a:srgbClr val="333399"/>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a:latin typeface="Arial" charset="0"/>
                <a:cs typeface="Arial" charset="0"/>
              </a:defRPr>
            </a:lvl1pPr>
          </a:lstStyle>
          <a:p>
            <a:pPr>
              <a:defRPr/>
            </a:pPr>
            <a:fld id="{2739CF14-599F-4514-AF1E-E990E6AEFAE7}" type="slidenum">
              <a:rPr lang="en-US"/>
              <a:pPr>
                <a:defRPr/>
              </a:pPr>
              <a:t>‹#›</a:t>
            </a:fld>
            <a:endParaRPr lang="en-US"/>
          </a:p>
        </p:txBody>
      </p:sp>
    </p:spTree>
    <p:extLst>
      <p:ext uri="{BB962C8B-B14F-4D97-AF65-F5344CB8AC3E}">
        <p14:creationId xmlns:p14="http://schemas.microsoft.com/office/powerpoint/2010/main" val="945756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B704330-ECA1-4B45-9546-1F2C5E08178E}" type="slidenum">
              <a:rPr lang="en-US"/>
              <a:pPr>
                <a:defRPr/>
              </a:pPr>
              <a:t>‹#›</a:t>
            </a:fld>
            <a:endParaRPr lang="en-US"/>
          </a:p>
        </p:txBody>
      </p:sp>
    </p:spTree>
    <p:extLst>
      <p:ext uri="{BB962C8B-B14F-4D97-AF65-F5344CB8AC3E}">
        <p14:creationId xmlns:p14="http://schemas.microsoft.com/office/powerpoint/2010/main" val="3197256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DED9C68-ECBD-42BF-88A2-AED8F911A1EF}" type="slidenum">
              <a:rPr lang="en-US"/>
              <a:pPr>
                <a:defRPr/>
              </a:pPr>
              <a:t>‹#›</a:t>
            </a:fld>
            <a:endParaRPr lang="en-US"/>
          </a:p>
        </p:txBody>
      </p:sp>
    </p:spTree>
    <p:extLst>
      <p:ext uri="{BB962C8B-B14F-4D97-AF65-F5344CB8AC3E}">
        <p14:creationId xmlns:p14="http://schemas.microsoft.com/office/powerpoint/2010/main" val="1370090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AC2E20F-5133-4847-B709-F6117AF265A0}" type="slidenum">
              <a:rPr lang="en-US"/>
              <a:pPr>
                <a:defRPr/>
              </a:pPr>
              <a:t>‹#›</a:t>
            </a:fld>
            <a:endParaRPr lang="en-US"/>
          </a:p>
        </p:txBody>
      </p:sp>
    </p:spTree>
    <p:extLst>
      <p:ext uri="{BB962C8B-B14F-4D97-AF65-F5344CB8AC3E}">
        <p14:creationId xmlns:p14="http://schemas.microsoft.com/office/powerpoint/2010/main" val="26592432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DB0AC13-3FDC-4AE9-A9FE-2BAA949F0854}" type="slidenum">
              <a:rPr lang="en-US"/>
              <a:pPr>
                <a:defRPr/>
              </a:pPr>
              <a:t>‹#›</a:t>
            </a:fld>
            <a:endParaRPr lang="en-US"/>
          </a:p>
        </p:txBody>
      </p:sp>
    </p:spTree>
    <p:extLst>
      <p:ext uri="{BB962C8B-B14F-4D97-AF65-F5344CB8AC3E}">
        <p14:creationId xmlns:p14="http://schemas.microsoft.com/office/powerpoint/2010/main" val="2441583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D881B06-87E7-4BCD-BEE7-444165C23518}" type="slidenum">
              <a:rPr lang="en-US"/>
              <a:pPr>
                <a:defRPr/>
              </a:pPr>
              <a:t>‹#›</a:t>
            </a:fld>
            <a:endParaRPr lang="en-US"/>
          </a:p>
        </p:txBody>
      </p:sp>
    </p:spTree>
    <p:extLst>
      <p:ext uri="{BB962C8B-B14F-4D97-AF65-F5344CB8AC3E}">
        <p14:creationId xmlns:p14="http://schemas.microsoft.com/office/powerpoint/2010/main" val="25545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1008CB-F828-43E3-AB98-531B235B58ED}" type="slidenum">
              <a:rPr lang="en-US"/>
              <a:pPr>
                <a:defRPr/>
              </a:pPr>
              <a:t>‹#›</a:t>
            </a:fld>
            <a:endParaRPr lang="en-US"/>
          </a:p>
        </p:txBody>
      </p:sp>
    </p:spTree>
    <p:extLst>
      <p:ext uri="{BB962C8B-B14F-4D97-AF65-F5344CB8AC3E}">
        <p14:creationId xmlns:p14="http://schemas.microsoft.com/office/powerpoint/2010/main" val="1370975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5678775-A622-4513-B64A-DCCD4B973FB6}" type="slidenum">
              <a:rPr lang="en-US"/>
              <a:pPr>
                <a:defRPr/>
              </a:pPr>
              <a:t>‹#›</a:t>
            </a:fld>
            <a:endParaRPr lang="en-US"/>
          </a:p>
        </p:txBody>
      </p:sp>
    </p:spTree>
    <p:extLst>
      <p:ext uri="{BB962C8B-B14F-4D97-AF65-F5344CB8AC3E}">
        <p14:creationId xmlns:p14="http://schemas.microsoft.com/office/powerpoint/2010/main" val="19020348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38F74AB-011F-41FF-A3BD-08BE60A6AB04}" type="slidenum">
              <a:rPr lang="en-US"/>
              <a:pPr>
                <a:defRPr/>
              </a:pPr>
              <a:t>‹#›</a:t>
            </a:fld>
            <a:endParaRPr lang="en-US"/>
          </a:p>
        </p:txBody>
      </p:sp>
    </p:spTree>
    <p:extLst>
      <p:ext uri="{BB962C8B-B14F-4D97-AF65-F5344CB8AC3E}">
        <p14:creationId xmlns:p14="http://schemas.microsoft.com/office/powerpoint/2010/main" val="21729273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9CE6D93-6363-4906-99CF-54B888F87F19}" type="slidenum">
              <a:rPr lang="en-US"/>
              <a:pPr>
                <a:defRPr/>
              </a:pPr>
              <a:t>‹#›</a:t>
            </a:fld>
            <a:endParaRPr lang="en-US"/>
          </a:p>
        </p:txBody>
      </p:sp>
    </p:spTree>
    <p:extLst>
      <p:ext uri="{BB962C8B-B14F-4D97-AF65-F5344CB8AC3E}">
        <p14:creationId xmlns:p14="http://schemas.microsoft.com/office/powerpoint/2010/main" val="918711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33339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000">
                <a:solidFill>
                  <a:srgbClr val="333399"/>
                </a:solidFill>
              </a:defRPr>
            </a:lvl1pPr>
            <a:lvl2pPr>
              <a:defRPr sz="1800">
                <a:solidFill>
                  <a:srgbClr val="333399"/>
                </a:solidFill>
              </a:defRPr>
            </a:lvl2pPr>
            <a:lvl3pPr>
              <a:defRPr sz="1600">
                <a:solidFill>
                  <a:srgbClr val="333399"/>
                </a:solidFill>
              </a:defRPr>
            </a:lvl3pPr>
            <a:lvl4pPr>
              <a:defRPr sz="1400">
                <a:solidFill>
                  <a:srgbClr val="333399"/>
                </a:solidFill>
              </a:defRPr>
            </a:lvl4pPr>
            <a:lvl5pPr>
              <a:defRPr sz="1400">
                <a:solidFill>
                  <a:srgbClr val="33339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9BCE80C-E981-41A1-A480-29C122417B6F}" type="slidenum">
              <a:rPr lang="en-US"/>
              <a:pPr>
                <a:defRPr/>
              </a:pPr>
              <a:t>‹#›</a:t>
            </a:fld>
            <a:endParaRPr lang="en-US"/>
          </a:p>
        </p:txBody>
      </p:sp>
    </p:spTree>
    <p:extLst>
      <p:ext uri="{BB962C8B-B14F-4D97-AF65-F5344CB8AC3E}">
        <p14:creationId xmlns:p14="http://schemas.microsoft.com/office/powerpoint/2010/main" val="4131744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3EE0B76-ABE1-49A4-B029-9BED60141307}" type="slidenum">
              <a:rPr lang="en-US"/>
              <a:pPr>
                <a:defRPr/>
              </a:pPr>
              <a:t>‹#›</a:t>
            </a:fld>
            <a:endParaRPr lang="en-US"/>
          </a:p>
        </p:txBody>
      </p:sp>
    </p:spTree>
    <p:extLst>
      <p:ext uri="{BB962C8B-B14F-4D97-AF65-F5344CB8AC3E}">
        <p14:creationId xmlns:p14="http://schemas.microsoft.com/office/powerpoint/2010/main" val="3889208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333399"/>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8229600" cy="3429000"/>
          </a:xfrm>
        </p:spPr>
        <p:txBody>
          <a:bodyPr>
            <a:normAutofit/>
          </a:bodyPr>
          <a:lstStyle>
            <a:lvl1pPr>
              <a:defRPr sz="2000">
                <a:solidFill>
                  <a:srgbClr val="333399"/>
                </a:solidFill>
              </a:defRPr>
            </a:lvl1pPr>
            <a:lvl2pPr>
              <a:defRPr sz="1800">
                <a:solidFill>
                  <a:srgbClr val="333399"/>
                </a:solidFill>
              </a:defRPr>
            </a:lvl2pPr>
            <a:lvl3pPr>
              <a:defRPr sz="1600">
                <a:solidFill>
                  <a:srgbClr val="333399"/>
                </a:solidFill>
              </a:defRPr>
            </a:lvl3pPr>
            <a:lvl4pPr>
              <a:defRPr sz="1400">
                <a:solidFill>
                  <a:srgbClr val="333399"/>
                </a:solidFill>
              </a:defRPr>
            </a:lvl4pPr>
            <a:lvl5pPr>
              <a:defRPr sz="1400">
                <a:solidFill>
                  <a:srgbClr val="3333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85800" y="5257800"/>
            <a:ext cx="8001000" cy="868363"/>
          </a:xfrm>
        </p:spPr>
        <p:txBody>
          <a:bodyPr>
            <a:normAutofit/>
          </a:bodyPr>
          <a:lstStyle>
            <a:lvl1pPr>
              <a:defRPr sz="2000">
                <a:solidFill>
                  <a:srgbClr val="333399"/>
                </a:solidFill>
              </a:defRPr>
            </a:lvl1pPr>
            <a:lvl2pPr>
              <a:defRPr sz="1800">
                <a:solidFill>
                  <a:srgbClr val="333399"/>
                </a:solidFill>
              </a:defRPr>
            </a:lvl2pPr>
            <a:lvl3pPr>
              <a:defRPr sz="1600">
                <a:solidFill>
                  <a:srgbClr val="333399"/>
                </a:solidFill>
              </a:defRPr>
            </a:lvl3pPr>
            <a:lvl4pPr>
              <a:defRPr sz="1400">
                <a:solidFill>
                  <a:srgbClr val="333399"/>
                </a:solidFill>
              </a:defRPr>
            </a:lvl4pPr>
            <a:lvl5pPr>
              <a:defRPr sz="1400">
                <a:solidFill>
                  <a:srgbClr val="3333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765B75D-CDD6-4560-890D-2BB0620D65C9}" type="slidenum">
              <a:rPr lang="en-US"/>
              <a:pPr>
                <a:defRPr/>
              </a:pPr>
              <a:t>‹#›</a:t>
            </a:fld>
            <a:endParaRPr lang="en-US"/>
          </a:p>
        </p:txBody>
      </p:sp>
    </p:spTree>
    <p:extLst>
      <p:ext uri="{BB962C8B-B14F-4D97-AF65-F5344CB8AC3E}">
        <p14:creationId xmlns:p14="http://schemas.microsoft.com/office/powerpoint/2010/main" val="20518892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DB2B54E-0909-49F0-B37A-F016E4E23455}" type="slidenum">
              <a:rPr lang="en-US"/>
              <a:pPr>
                <a:defRPr/>
              </a:pPr>
              <a:t>‹#›</a:t>
            </a:fld>
            <a:endParaRPr lang="en-US"/>
          </a:p>
        </p:txBody>
      </p:sp>
    </p:spTree>
    <p:extLst>
      <p:ext uri="{BB962C8B-B14F-4D97-AF65-F5344CB8AC3E}">
        <p14:creationId xmlns:p14="http://schemas.microsoft.com/office/powerpoint/2010/main" val="33238660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BABD489-C00C-413E-B8D1-1A370F6F3A33}" type="slidenum">
              <a:rPr lang="en-US"/>
              <a:pPr>
                <a:defRPr/>
              </a:pPr>
              <a:t>‹#›</a:t>
            </a:fld>
            <a:endParaRPr lang="en-US"/>
          </a:p>
        </p:txBody>
      </p:sp>
    </p:spTree>
    <p:extLst>
      <p:ext uri="{BB962C8B-B14F-4D97-AF65-F5344CB8AC3E}">
        <p14:creationId xmlns:p14="http://schemas.microsoft.com/office/powerpoint/2010/main" val="29138071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FE1DE6B-D668-404A-B710-D62DC59B0F90}" type="slidenum">
              <a:rPr lang="en-US"/>
              <a:pPr>
                <a:defRPr/>
              </a:pPr>
              <a:t>‹#›</a:t>
            </a:fld>
            <a:endParaRPr lang="en-US"/>
          </a:p>
        </p:txBody>
      </p:sp>
    </p:spTree>
    <p:extLst>
      <p:ext uri="{BB962C8B-B14F-4D97-AF65-F5344CB8AC3E}">
        <p14:creationId xmlns:p14="http://schemas.microsoft.com/office/powerpoint/2010/main" val="13552139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D2BABC4-9741-4970-B4F3-B9E839163737}" type="slidenum">
              <a:rPr lang="en-US"/>
              <a:pPr>
                <a:defRPr/>
              </a:pPr>
              <a:t>‹#›</a:t>
            </a:fld>
            <a:endParaRPr lang="en-US"/>
          </a:p>
        </p:txBody>
      </p:sp>
    </p:spTree>
    <p:extLst>
      <p:ext uri="{BB962C8B-B14F-4D97-AF65-F5344CB8AC3E}">
        <p14:creationId xmlns:p14="http://schemas.microsoft.com/office/powerpoint/2010/main" val="366701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6CC4B3-29C8-457C-9640-4EC67AEEDCA3}" type="slidenum">
              <a:rPr lang="en-US"/>
              <a:pPr>
                <a:defRPr/>
              </a:pPr>
              <a:t>‹#›</a:t>
            </a:fld>
            <a:endParaRPr lang="en-US"/>
          </a:p>
        </p:txBody>
      </p:sp>
    </p:spTree>
    <p:extLst>
      <p:ext uri="{BB962C8B-B14F-4D97-AF65-F5344CB8AC3E}">
        <p14:creationId xmlns:p14="http://schemas.microsoft.com/office/powerpoint/2010/main" val="37149077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14538E7-B163-4146-9E84-63F42E1C0211}" type="slidenum">
              <a:rPr lang="en-US"/>
              <a:pPr>
                <a:defRPr/>
              </a:pPr>
              <a:t>‹#›</a:t>
            </a:fld>
            <a:endParaRPr lang="en-US"/>
          </a:p>
        </p:txBody>
      </p:sp>
    </p:spTree>
    <p:extLst>
      <p:ext uri="{BB962C8B-B14F-4D97-AF65-F5344CB8AC3E}">
        <p14:creationId xmlns:p14="http://schemas.microsoft.com/office/powerpoint/2010/main" val="20284836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6CF5CC2-B4B8-4DF7-8C98-C8CC293440B6}" type="slidenum">
              <a:rPr lang="en-US"/>
              <a:pPr>
                <a:defRPr/>
              </a:pPr>
              <a:t>‹#›</a:t>
            </a:fld>
            <a:endParaRPr lang="en-US"/>
          </a:p>
        </p:txBody>
      </p:sp>
    </p:spTree>
    <p:extLst>
      <p:ext uri="{BB962C8B-B14F-4D97-AF65-F5344CB8AC3E}">
        <p14:creationId xmlns:p14="http://schemas.microsoft.com/office/powerpoint/2010/main" val="37486700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DEF21C0-C853-4B6E-AEFB-757C8C615045}" type="slidenum">
              <a:rPr lang="en-US"/>
              <a:pPr>
                <a:defRPr/>
              </a:pPr>
              <a:t>‹#›</a:t>
            </a:fld>
            <a:endParaRPr lang="en-US"/>
          </a:p>
        </p:txBody>
      </p:sp>
    </p:spTree>
    <p:extLst>
      <p:ext uri="{BB962C8B-B14F-4D97-AF65-F5344CB8AC3E}">
        <p14:creationId xmlns:p14="http://schemas.microsoft.com/office/powerpoint/2010/main" val="31251260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defRPr sz="3600">
                <a:solidFill>
                  <a:srgbClr val="333399"/>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8229600" cy="3048000"/>
          </a:xfrm>
        </p:spPr>
        <p:txBody>
          <a:bodyPr>
            <a:normAutofit/>
          </a:bodyPr>
          <a:lstStyle>
            <a:lvl1pPr>
              <a:defRPr sz="2000">
                <a:solidFill>
                  <a:srgbClr val="333399"/>
                </a:solidFill>
                <a:latin typeface="Calibri" pitchFamily="34" charset="0"/>
              </a:defRPr>
            </a:lvl1pPr>
            <a:lvl2pPr>
              <a:defRPr sz="1800">
                <a:solidFill>
                  <a:srgbClr val="333399"/>
                </a:solidFill>
                <a:latin typeface="Calibri" pitchFamily="34" charset="0"/>
              </a:defRPr>
            </a:lvl2pPr>
            <a:lvl3pPr>
              <a:defRPr sz="1600">
                <a:solidFill>
                  <a:srgbClr val="333399"/>
                </a:solidFill>
                <a:latin typeface="Calibri" pitchFamily="34" charset="0"/>
              </a:defRPr>
            </a:lvl3pPr>
            <a:lvl4pPr>
              <a:defRPr sz="1400">
                <a:solidFill>
                  <a:srgbClr val="333399"/>
                </a:solidFill>
                <a:latin typeface="Calibri" pitchFamily="34" charset="0"/>
              </a:defRPr>
            </a:lvl4pPr>
            <a:lvl5pPr>
              <a:defRPr sz="1400">
                <a:solidFill>
                  <a:srgbClr val="333399"/>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4419600"/>
            <a:ext cx="8229600" cy="1706563"/>
          </a:xfrm>
        </p:spPr>
        <p:txBody>
          <a:bodyPr>
            <a:normAutofit/>
          </a:bodyPr>
          <a:lstStyle>
            <a:lvl1pPr>
              <a:defRPr sz="2000">
                <a:solidFill>
                  <a:srgbClr val="333399"/>
                </a:solidFill>
                <a:latin typeface="Calibri" pitchFamily="34" charset="0"/>
              </a:defRPr>
            </a:lvl1pPr>
            <a:lvl2pPr>
              <a:defRPr sz="1800">
                <a:solidFill>
                  <a:srgbClr val="333399"/>
                </a:solidFill>
                <a:latin typeface="Calibri" pitchFamily="34" charset="0"/>
              </a:defRPr>
            </a:lvl2pPr>
            <a:lvl3pPr>
              <a:defRPr sz="1600">
                <a:solidFill>
                  <a:srgbClr val="333399"/>
                </a:solidFill>
                <a:latin typeface="Calibri" pitchFamily="34" charset="0"/>
              </a:defRPr>
            </a:lvl3pPr>
            <a:lvl4pPr>
              <a:defRPr sz="1400">
                <a:solidFill>
                  <a:srgbClr val="333399"/>
                </a:solidFill>
                <a:latin typeface="Calibri" pitchFamily="34" charset="0"/>
              </a:defRPr>
            </a:lvl4pPr>
            <a:lvl5pPr>
              <a:defRPr sz="1400">
                <a:solidFill>
                  <a:srgbClr val="333399"/>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sldNum" sz="quarter" idx="10"/>
          </p:nvPr>
        </p:nvSpPr>
        <p:spPr/>
        <p:txBody>
          <a:bodyPr/>
          <a:lstStyle>
            <a:lvl1pPr fontAlgn="base">
              <a:spcBef>
                <a:spcPct val="0"/>
              </a:spcBef>
              <a:spcAft>
                <a:spcPct val="0"/>
              </a:spcAft>
              <a:defRPr sz="1400">
                <a:solidFill>
                  <a:srgbClr val="333399"/>
                </a:solidFill>
                <a:latin typeface="Calibri" pitchFamily="34" charset="0"/>
                <a:cs typeface="Arial" charset="0"/>
              </a:defRPr>
            </a:lvl1pPr>
          </a:lstStyle>
          <a:p>
            <a:pPr>
              <a:defRPr/>
            </a:pPr>
            <a:fld id="{BB948223-BC09-4D40-A89D-972F3975595C}" type="slidenum">
              <a:rPr lang="en-US"/>
              <a:pPr>
                <a:defRPr/>
              </a:pPr>
              <a:t>‹#›</a:t>
            </a:fld>
            <a:endParaRPr lang="en-US"/>
          </a:p>
        </p:txBody>
      </p:sp>
    </p:spTree>
    <p:extLst>
      <p:ext uri="{BB962C8B-B14F-4D97-AF65-F5344CB8AC3E}">
        <p14:creationId xmlns:p14="http://schemas.microsoft.com/office/powerpoint/2010/main" val="10069985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9D26CFA-0847-4206-B24A-8BCAC041B9AB}" type="slidenum">
              <a:rPr lang="en-US"/>
              <a:pPr>
                <a:defRPr/>
              </a:pPr>
              <a:t>‹#›</a:t>
            </a:fld>
            <a:endParaRPr lang="en-US"/>
          </a:p>
        </p:txBody>
      </p:sp>
    </p:spTree>
    <p:extLst>
      <p:ext uri="{BB962C8B-B14F-4D97-AF65-F5344CB8AC3E}">
        <p14:creationId xmlns:p14="http://schemas.microsoft.com/office/powerpoint/2010/main" val="247592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2E2DCB-B13F-4DCC-B5B9-50BAC988F7DB}" type="slidenum">
              <a:rPr lang="en-US"/>
              <a:pPr>
                <a:defRPr/>
              </a:pPr>
              <a:t>‹#›</a:t>
            </a:fld>
            <a:endParaRPr lang="en-US"/>
          </a:p>
        </p:txBody>
      </p:sp>
    </p:spTree>
    <p:extLst>
      <p:ext uri="{BB962C8B-B14F-4D97-AF65-F5344CB8AC3E}">
        <p14:creationId xmlns:p14="http://schemas.microsoft.com/office/powerpoint/2010/main" val="1180244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2C9231-7CB2-4C85-9A41-09CBD8004F07}" type="slidenum">
              <a:rPr lang="en-US"/>
              <a:pPr>
                <a:defRPr/>
              </a:pPr>
              <a:t>‹#›</a:t>
            </a:fld>
            <a:endParaRPr lang="en-US"/>
          </a:p>
        </p:txBody>
      </p:sp>
    </p:spTree>
    <p:extLst>
      <p:ext uri="{BB962C8B-B14F-4D97-AF65-F5344CB8AC3E}">
        <p14:creationId xmlns:p14="http://schemas.microsoft.com/office/powerpoint/2010/main" val="268668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BD3A9D-E09A-4D34-B59B-B79D2B8A2895}" type="slidenum">
              <a:rPr lang="en-US"/>
              <a:pPr>
                <a:defRPr/>
              </a:pPr>
              <a:t>‹#›</a:t>
            </a:fld>
            <a:endParaRPr lang="en-US"/>
          </a:p>
        </p:txBody>
      </p:sp>
    </p:spTree>
    <p:extLst>
      <p:ext uri="{BB962C8B-B14F-4D97-AF65-F5344CB8AC3E}">
        <p14:creationId xmlns:p14="http://schemas.microsoft.com/office/powerpoint/2010/main" val="957282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86A782-A2EC-4606-B330-98029CAE40DC}" type="slidenum">
              <a:rPr lang="en-US"/>
              <a:pPr>
                <a:defRPr/>
              </a:pPr>
              <a:t>‹#›</a:t>
            </a:fld>
            <a:endParaRPr lang="en-US"/>
          </a:p>
        </p:txBody>
      </p:sp>
    </p:spTree>
    <p:extLst>
      <p:ext uri="{BB962C8B-B14F-4D97-AF65-F5344CB8AC3E}">
        <p14:creationId xmlns:p14="http://schemas.microsoft.com/office/powerpoint/2010/main" val="265001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2"/>
                </a:solidFill>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2"/>
                </a:solidFill>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2"/>
                </a:solidFill>
                <a:latin typeface="Arial" pitchFamily="34" charset="0"/>
                <a:cs typeface="+mn-cs"/>
              </a:defRPr>
            </a:lvl1pPr>
          </a:lstStyle>
          <a:p>
            <a:pPr>
              <a:defRPr/>
            </a:pPr>
            <a:fld id="{F2942F3C-A249-4CCD-85F1-1BDDB6DC84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3775" r:id="rId1"/>
    <p:sldLayoutId id="2147523751" r:id="rId2"/>
    <p:sldLayoutId id="2147523752" r:id="rId3"/>
    <p:sldLayoutId id="2147523753" r:id="rId4"/>
    <p:sldLayoutId id="2147523754" r:id="rId5"/>
    <p:sldLayoutId id="2147523755" r:id="rId6"/>
    <p:sldLayoutId id="2147523756" r:id="rId7"/>
    <p:sldLayoutId id="2147523757" r:id="rId8"/>
    <p:sldLayoutId id="2147523758" r:id="rId9"/>
    <p:sldLayoutId id="2147523759" r:id="rId10"/>
    <p:sldLayoutId id="2147523760" r:id="rId11"/>
    <p:sldLayoutId id="2147523776" r:id="rId12"/>
    <p:sldLayoutId id="2147523777" r:id="rId13"/>
    <p:sldLayoutId id="2147523761" r:id="rId14"/>
    <p:sldLayoutId id="2147523762" r:id="rId15"/>
  </p:sldLayoutIdLst>
  <p:hf hdr="0" ft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Arial" charset="0"/>
        </a:defRPr>
      </a:lvl2pPr>
      <a:lvl3pPr algn="ctr" rtl="0" eaLnBrk="0" fontAlgn="base" hangingPunct="0">
        <a:spcBef>
          <a:spcPct val="0"/>
        </a:spcBef>
        <a:spcAft>
          <a:spcPct val="0"/>
        </a:spcAft>
        <a:defRPr sz="4000">
          <a:solidFill>
            <a:schemeClr val="accent2"/>
          </a:solidFill>
          <a:latin typeface="Arial" charset="0"/>
        </a:defRPr>
      </a:lvl3pPr>
      <a:lvl4pPr algn="ctr" rtl="0" eaLnBrk="0" fontAlgn="base" hangingPunct="0">
        <a:spcBef>
          <a:spcPct val="0"/>
        </a:spcBef>
        <a:spcAft>
          <a:spcPct val="0"/>
        </a:spcAft>
        <a:defRPr sz="4000">
          <a:solidFill>
            <a:schemeClr val="accent2"/>
          </a:solidFill>
          <a:latin typeface="Arial" charset="0"/>
        </a:defRPr>
      </a:lvl4pPr>
      <a:lvl5pPr algn="ctr" rtl="0" eaLnBrk="0" fontAlgn="base" hangingPunct="0">
        <a:spcBef>
          <a:spcPct val="0"/>
        </a:spcBef>
        <a:spcAft>
          <a:spcPct val="0"/>
        </a:spcAft>
        <a:defRPr sz="4000">
          <a:solidFill>
            <a:schemeClr val="accent2"/>
          </a:solidFill>
          <a:latin typeface="Arial" charset="0"/>
        </a:defRPr>
      </a:lvl5pPr>
      <a:lvl6pPr marL="457200" algn="ctr" rtl="0" fontAlgn="base">
        <a:spcBef>
          <a:spcPct val="0"/>
        </a:spcBef>
        <a:spcAft>
          <a:spcPct val="0"/>
        </a:spcAft>
        <a:defRPr sz="4000">
          <a:solidFill>
            <a:schemeClr val="accent2"/>
          </a:solidFill>
          <a:latin typeface="Arial" charset="0"/>
        </a:defRPr>
      </a:lvl6pPr>
      <a:lvl7pPr marL="914400" algn="ctr" rtl="0" fontAlgn="base">
        <a:spcBef>
          <a:spcPct val="0"/>
        </a:spcBef>
        <a:spcAft>
          <a:spcPct val="0"/>
        </a:spcAft>
        <a:defRPr sz="4000">
          <a:solidFill>
            <a:schemeClr val="accent2"/>
          </a:solidFill>
          <a:latin typeface="Arial" charset="0"/>
        </a:defRPr>
      </a:lvl7pPr>
      <a:lvl8pPr marL="1371600" algn="ctr" rtl="0" fontAlgn="base">
        <a:spcBef>
          <a:spcPct val="0"/>
        </a:spcBef>
        <a:spcAft>
          <a:spcPct val="0"/>
        </a:spcAft>
        <a:defRPr sz="4000">
          <a:solidFill>
            <a:schemeClr val="accent2"/>
          </a:solidFill>
          <a:latin typeface="Arial" charset="0"/>
        </a:defRPr>
      </a:lvl8pPr>
      <a:lvl9pPr marL="1828800" algn="ctr" rtl="0" fontAlgn="base">
        <a:spcBef>
          <a:spcPct val="0"/>
        </a:spcBef>
        <a:spcAft>
          <a:spcPct val="0"/>
        </a:spcAft>
        <a:defRPr sz="40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333399"/>
                </a:solidFill>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333399"/>
                </a:solidFill>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333399"/>
                </a:solidFill>
                <a:latin typeface="Arial" pitchFamily="34" charset="0"/>
                <a:cs typeface="+mn-cs"/>
              </a:defRPr>
            </a:lvl1pPr>
          </a:lstStyle>
          <a:p>
            <a:pPr>
              <a:defRPr/>
            </a:pPr>
            <a:fld id="{4E2D37C1-B817-4451-B0C3-F8DF4A3AF4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3778" r:id="rId1"/>
    <p:sldLayoutId id="2147523763" r:id="rId2"/>
    <p:sldLayoutId id="2147523764" r:id="rId3"/>
    <p:sldLayoutId id="2147523765" r:id="rId4"/>
    <p:sldLayoutId id="2147523766" r:id="rId5"/>
    <p:sldLayoutId id="2147523767" r:id="rId6"/>
    <p:sldLayoutId id="2147523768" r:id="rId7"/>
    <p:sldLayoutId id="2147523769" r:id="rId8"/>
    <p:sldLayoutId id="2147523770" r:id="rId9"/>
    <p:sldLayoutId id="2147523771" r:id="rId10"/>
    <p:sldLayoutId id="2147523772" r:id="rId11"/>
    <p:sldLayoutId id="2147523779" r:id="rId12"/>
    <p:sldLayoutId id="2147523780" r:id="rId13"/>
    <p:sldLayoutId id="2147523773" r:id="rId14"/>
    <p:sldLayoutId id="2147523774" r:id="rId15"/>
  </p:sldLayoutIdLst>
  <p:hf hdr="0" ft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Arial" charset="0"/>
        </a:defRPr>
      </a:lvl2pPr>
      <a:lvl3pPr algn="ctr" rtl="0" eaLnBrk="0" fontAlgn="base" hangingPunct="0">
        <a:spcBef>
          <a:spcPct val="0"/>
        </a:spcBef>
        <a:spcAft>
          <a:spcPct val="0"/>
        </a:spcAft>
        <a:defRPr sz="4000">
          <a:solidFill>
            <a:schemeClr val="accent2"/>
          </a:solidFill>
          <a:latin typeface="Arial" charset="0"/>
        </a:defRPr>
      </a:lvl3pPr>
      <a:lvl4pPr algn="ctr" rtl="0" eaLnBrk="0" fontAlgn="base" hangingPunct="0">
        <a:spcBef>
          <a:spcPct val="0"/>
        </a:spcBef>
        <a:spcAft>
          <a:spcPct val="0"/>
        </a:spcAft>
        <a:defRPr sz="4000">
          <a:solidFill>
            <a:schemeClr val="accent2"/>
          </a:solidFill>
          <a:latin typeface="Arial" charset="0"/>
        </a:defRPr>
      </a:lvl4pPr>
      <a:lvl5pPr algn="ctr" rtl="0" eaLnBrk="0" fontAlgn="base" hangingPunct="0">
        <a:spcBef>
          <a:spcPct val="0"/>
        </a:spcBef>
        <a:spcAft>
          <a:spcPct val="0"/>
        </a:spcAft>
        <a:defRPr sz="4000">
          <a:solidFill>
            <a:schemeClr val="accent2"/>
          </a:solidFill>
          <a:latin typeface="Arial" charset="0"/>
        </a:defRPr>
      </a:lvl5pPr>
      <a:lvl6pPr marL="457200" algn="ctr" rtl="0" fontAlgn="base">
        <a:spcBef>
          <a:spcPct val="0"/>
        </a:spcBef>
        <a:spcAft>
          <a:spcPct val="0"/>
        </a:spcAft>
        <a:defRPr sz="4000">
          <a:solidFill>
            <a:schemeClr val="accent2"/>
          </a:solidFill>
          <a:latin typeface="Arial" charset="0"/>
        </a:defRPr>
      </a:lvl6pPr>
      <a:lvl7pPr marL="914400" algn="ctr" rtl="0" fontAlgn="base">
        <a:spcBef>
          <a:spcPct val="0"/>
        </a:spcBef>
        <a:spcAft>
          <a:spcPct val="0"/>
        </a:spcAft>
        <a:defRPr sz="4000">
          <a:solidFill>
            <a:schemeClr val="accent2"/>
          </a:solidFill>
          <a:latin typeface="Arial" charset="0"/>
        </a:defRPr>
      </a:lvl7pPr>
      <a:lvl8pPr marL="1371600" algn="ctr" rtl="0" fontAlgn="base">
        <a:spcBef>
          <a:spcPct val="0"/>
        </a:spcBef>
        <a:spcAft>
          <a:spcPct val="0"/>
        </a:spcAft>
        <a:defRPr sz="4000">
          <a:solidFill>
            <a:schemeClr val="accent2"/>
          </a:solidFill>
          <a:latin typeface="Arial" charset="0"/>
        </a:defRPr>
      </a:lvl8pPr>
      <a:lvl9pPr marL="1828800" algn="ctr" rtl="0" fontAlgn="base">
        <a:spcBef>
          <a:spcPct val="0"/>
        </a:spcBef>
        <a:spcAft>
          <a:spcPct val="0"/>
        </a:spcAft>
        <a:defRPr sz="40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124ED91A-FB2C-4C36-8AB6-2132DD536F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3781" r:id="rId1"/>
    <p:sldLayoutId id="2147523782" r:id="rId2"/>
    <p:sldLayoutId id="2147523783" r:id="rId3"/>
    <p:sldLayoutId id="2147523784" r:id="rId4"/>
    <p:sldLayoutId id="2147523785" r:id="rId5"/>
    <p:sldLayoutId id="2147523786" r:id="rId6"/>
    <p:sldLayoutId id="2147523787" r:id="rId7"/>
    <p:sldLayoutId id="2147523788" r:id="rId8"/>
    <p:sldLayoutId id="2147523789" r:id="rId9"/>
    <p:sldLayoutId id="2147523790" r:id="rId10"/>
    <p:sldLayoutId id="214752379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9D0390DD-A18B-4268-805A-73142A9692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3792" r:id="rId1"/>
    <p:sldLayoutId id="2147523793" r:id="rId2"/>
    <p:sldLayoutId id="2147523794" r:id="rId3"/>
    <p:sldLayoutId id="2147523795" r:id="rId4"/>
    <p:sldLayoutId id="2147523796" r:id="rId5"/>
    <p:sldLayoutId id="2147523797" r:id="rId6"/>
    <p:sldLayoutId id="2147523798" r:id="rId7"/>
    <p:sldLayoutId id="2147523799" r:id="rId8"/>
    <p:sldLayoutId id="2147523800" r:id="rId9"/>
    <p:sldLayoutId id="2147523801" r:id="rId10"/>
    <p:sldLayoutId id="2147523802" r:id="rId11"/>
    <p:sldLayoutId id="2147523803" r:id="rId12"/>
    <p:sldLayoutId id="2147523804"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2438400" y="819150"/>
            <a:ext cx="4572000" cy="2990850"/>
          </a:xfrm>
        </p:spPr>
        <p:txBody>
          <a:bodyPr/>
          <a:lstStyle/>
          <a:p>
            <a:r>
              <a:rPr lang="en-US" altLang="en-US" dirty="0" smtClean="0"/>
              <a:t>Projections for Ultimate Coal Production from Production Histories  Through 2012</a:t>
            </a:r>
          </a:p>
        </p:txBody>
      </p:sp>
      <p:sp>
        <p:nvSpPr>
          <p:cNvPr id="49155" name="Subtitle 3"/>
          <p:cNvSpPr>
            <a:spLocks noGrp="1"/>
          </p:cNvSpPr>
          <p:nvPr>
            <p:ph type="subTitle" idx="1"/>
          </p:nvPr>
        </p:nvSpPr>
        <p:spPr>
          <a:xfrm>
            <a:off x="1524000" y="4495800"/>
            <a:ext cx="6400800" cy="1219200"/>
          </a:xfrm>
        </p:spPr>
        <p:txBody>
          <a:bodyPr/>
          <a:lstStyle/>
          <a:p>
            <a:r>
              <a:rPr lang="en-US" altLang="en-US" dirty="0" smtClean="0"/>
              <a:t>Dave Rutledge, Caltech</a:t>
            </a:r>
          </a:p>
          <a:p>
            <a:r>
              <a:rPr lang="en-US" altLang="en-US" dirty="0" smtClean="0"/>
              <a:t>2013 GSA Annual Meeting, Denver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084232" cy="371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3" name="Rectangle 3"/>
          <p:cNvSpPr>
            <a:spLocks noGrp="1" noChangeArrowheads="1"/>
          </p:cNvSpPr>
          <p:nvPr>
            <p:ph type="body" sz="half" idx="2"/>
          </p:nvPr>
        </p:nvSpPr>
        <p:spPr>
          <a:xfrm>
            <a:off x="1447800" y="4876800"/>
            <a:ext cx="6781800" cy="1600200"/>
          </a:xfrm>
        </p:spPr>
        <p:txBody>
          <a:bodyPr/>
          <a:lstStyle/>
          <a:p>
            <a:pPr eaLnBrk="1" hangingPunct="1"/>
            <a:r>
              <a:rPr lang="en-US" altLang="en-US" dirty="0" smtClean="0"/>
              <a:t>Mt = millions of metric tons</a:t>
            </a:r>
          </a:p>
          <a:p>
            <a:pPr eaLnBrk="1" hangingPunct="1"/>
            <a:r>
              <a:rPr lang="en-US" altLang="en-US" dirty="0" smtClean="0"/>
              <a:t>From Brian Mitchell, </a:t>
            </a:r>
            <a:r>
              <a:rPr lang="en-US" altLang="en-US" i="1" dirty="0" smtClean="0"/>
              <a:t>International Historical Statistics</a:t>
            </a:r>
          </a:p>
          <a:p>
            <a:pPr eaLnBrk="1" hangingPunct="1"/>
            <a:r>
              <a:rPr lang="en-US" altLang="en-US" dirty="0" smtClean="0"/>
              <a:t>Three </a:t>
            </a:r>
            <a:r>
              <a:rPr lang="en-US" altLang="en-US" dirty="0"/>
              <a:t>collieries left with </a:t>
            </a:r>
            <a:r>
              <a:rPr lang="en-US" altLang="en-US" dirty="0" smtClean="0"/>
              <a:t>an active longwall (Hatfield, Kellingley, Thoresby)</a:t>
            </a:r>
            <a:r>
              <a:rPr lang="en-US" altLang="en-US" dirty="0" smtClean="0">
                <a:latin typeface="Calibri"/>
              </a:rPr>
              <a:t>—</a:t>
            </a:r>
            <a:r>
              <a:rPr lang="en-US" altLang="en-US" dirty="0" smtClean="0"/>
              <a:t>down </a:t>
            </a:r>
            <a:r>
              <a:rPr lang="en-US" altLang="en-US" dirty="0"/>
              <a:t>from 803 faces in </a:t>
            </a:r>
            <a:r>
              <a:rPr lang="en-US" altLang="en-US" dirty="0" smtClean="0"/>
              <a:t>1972</a:t>
            </a:r>
            <a:endParaRPr lang="en-US" altLang="en-US" dirty="0"/>
          </a:p>
        </p:txBody>
      </p:sp>
      <p:sp>
        <p:nvSpPr>
          <p:cNvPr id="61444" name="Rectangle 4"/>
          <p:cNvSpPr>
            <a:spLocks noGrp="1" noChangeArrowheads="1"/>
          </p:cNvSpPr>
          <p:nvPr>
            <p:ph type="title"/>
          </p:nvPr>
        </p:nvSpPr>
        <p:spPr>
          <a:xfrm>
            <a:off x="609600" y="0"/>
            <a:ext cx="8229600" cy="990600"/>
          </a:xfrm>
        </p:spPr>
        <p:txBody>
          <a:bodyPr/>
          <a:lstStyle/>
          <a:p>
            <a:pPr eaLnBrk="1" hangingPunct="1"/>
            <a:r>
              <a:rPr lang="en-US" altLang="en-US" smtClean="0"/>
              <a:t>UK Coal Production</a:t>
            </a:r>
          </a:p>
        </p:txBody>
      </p:sp>
      <p:sp>
        <p:nvSpPr>
          <p:cNvPr id="2" name="Slide Number Placeholder 1"/>
          <p:cNvSpPr>
            <a:spLocks noGrp="1"/>
          </p:cNvSpPr>
          <p:nvPr>
            <p:ph type="sldNum" sz="quarter" idx="12"/>
          </p:nvPr>
        </p:nvSpPr>
        <p:spPr/>
        <p:txBody>
          <a:bodyPr/>
          <a:lstStyle/>
          <a:p>
            <a:pPr>
              <a:defRPr/>
            </a:pPr>
            <a:fld id="{7EF13FA0-E11E-477F-A385-B1A6456600C3}"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66800" y="838200"/>
            <a:ext cx="7367588" cy="3352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7" name="Title 1"/>
          <p:cNvSpPr>
            <a:spLocks noGrp="1"/>
          </p:cNvSpPr>
          <p:nvPr>
            <p:ph type="title"/>
          </p:nvPr>
        </p:nvSpPr>
        <p:spPr>
          <a:xfrm>
            <a:off x="533400" y="152400"/>
            <a:ext cx="8153400" cy="715963"/>
          </a:xfrm>
        </p:spPr>
        <p:txBody>
          <a:bodyPr/>
          <a:lstStyle/>
          <a:p>
            <a:r>
              <a:rPr lang="en-US" altLang="en-US" sz="2800" smtClean="0"/>
              <a:t>Logistic Model for the Cumulative UK Coal Production</a:t>
            </a:r>
          </a:p>
        </p:txBody>
      </p:sp>
      <p:sp>
        <p:nvSpPr>
          <p:cNvPr id="62468" name="Text Placeholder 3"/>
          <p:cNvSpPr>
            <a:spLocks noGrp="1"/>
          </p:cNvSpPr>
          <p:nvPr>
            <p:ph type="body" sz="half" idx="2"/>
          </p:nvPr>
        </p:nvSpPr>
        <p:spPr>
          <a:xfrm>
            <a:off x="762000" y="4572000"/>
            <a:ext cx="7924800" cy="1828800"/>
          </a:xfrm>
        </p:spPr>
        <p:txBody>
          <a:bodyPr/>
          <a:lstStyle/>
          <a:p>
            <a:r>
              <a:rPr lang="en-US" altLang="en-US" dirty="0" smtClean="0">
                <a:solidFill>
                  <a:srgbClr val="333399"/>
                </a:solidFill>
              </a:rPr>
              <a:t>Cumulative production through 2012 is 27.4Gt and reserves are 228Mt</a:t>
            </a:r>
          </a:p>
          <a:p>
            <a:r>
              <a:rPr lang="en-US" altLang="en-US" dirty="0">
                <a:solidFill>
                  <a:srgbClr val="333399"/>
                </a:solidFill>
              </a:rPr>
              <a:t>A</a:t>
            </a:r>
            <a:r>
              <a:rPr lang="en-US" altLang="en-US" dirty="0" smtClean="0">
                <a:solidFill>
                  <a:srgbClr val="333399"/>
                </a:solidFill>
              </a:rPr>
              <a:t> logistic curve fit to the production history in 1900 would have given 27.9Gt as a projection for the ultimate production</a:t>
            </a:r>
          </a:p>
          <a:p>
            <a:r>
              <a:rPr lang="en-US" altLang="en-US" dirty="0">
                <a:solidFill>
                  <a:srgbClr val="333399"/>
                </a:solidFill>
              </a:rPr>
              <a:t>T</a:t>
            </a:r>
            <a:r>
              <a:rPr lang="en-US" altLang="en-US" dirty="0" smtClean="0">
                <a:solidFill>
                  <a:srgbClr val="333399"/>
                </a:solidFill>
              </a:rPr>
              <a:t>he range of the curve fits for the ultimate production since 1900 is narrow, 27</a:t>
            </a:r>
            <a:r>
              <a:rPr lang="en-US" altLang="en-US" dirty="0" smtClean="0">
                <a:solidFill>
                  <a:srgbClr val="333399"/>
                </a:solidFill>
                <a:latin typeface="Calibri"/>
              </a:rPr>
              <a:t>–</a:t>
            </a:r>
            <a:r>
              <a:rPr lang="en-US" altLang="en-US" dirty="0" smtClean="0">
                <a:solidFill>
                  <a:srgbClr val="333399"/>
                </a:solidFill>
              </a:rPr>
              <a:t>30Gt</a:t>
            </a:r>
            <a:r>
              <a:rPr lang="en-US" altLang="en-US" dirty="0" smtClean="0">
                <a:solidFill>
                  <a:srgbClr val="333399"/>
                </a:solidFill>
                <a:latin typeface="Calibri"/>
              </a:rPr>
              <a:t>, and it seems to have captured the correct value</a:t>
            </a:r>
            <a:endParaRPr lang="en-US" altLang="en-US" dirty="0" smtClean="0"/>
          </a:p>
        </p:txBody>
      </p:sp>
      <p:sp>
        <p:nvSpPr>
          <p:cNvPr id="2" name="Slide Number Placeholder 1"/>
          <p:cNvSpPr>
            <a:spLocks noGrp="1"/>
          </p:cNvSpPr>
          <p:nvPr>
            <p:ph type="sldNum" sz="quarter" idx="12"/>
          </p:nvPr>
        </p:nvSpPr>
        <p:spPr/>
        <p:txBody>
          <a:bodyPr/>
          <a:lstStyle/>
          <a:p>
            <a:pPr>
              <a:defRPr/>
            </a:pPr>
            <a:fld id="{84D3B30F-715A-40E9-A3F3-7240EE66388A}"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97182" y="1143000"/>
            <a:ext cx="8113418" cy="3733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Rectangle 3"/>
          <p:cNvSpPr>
            <a:spLocks noGrp="1" noChangeArrowheads="1"/>
          </p:cNvSpPr>
          <p:nvPr>
            <p:ph type="title"/>
          </p:nvPr>
        </p:nvSpPr>
        <p:spPr>
          <a:xfrm>
            <a:off x="304800" y="152400"/>
            <a:ext cx="8458200" cy="762000"/>
          </a:xfrm>
        </p:spPr>
        <p:txBody>
          <a:bodyPr/>
          <a:lstStyle/>
          <a:p>
            <a:pPr eaLnBrk="1" hangingPunct="1"/>
            <a:r>
              <a:rPr lang="en-US" altLang="en-US" smtClean="0"/>
              <a:t>Historical Projections Compared with Reserves</a:t>
            </a:r>
          </a:p>
        </p:txBody>
      </p:sp>
      <p:sp>
        <p:nvSpPr>
          <p:cNvPr id="64516" name="Text Placeholder 26"/>
          <p:cNvSpPr>
            <a:spLocks noGrp="1"/>
          </p:cNvSpPr>
          <p:nvPr>
            <p:ph type="body" sz="half" idx="2"/>
          </p:nvPr>
        </p:nvSpPr>
        <p:spPr>
          <a:xfrm>
            <a:off x="609600" y="5257800"/>
            <a:ext cx="8305800" cy="1295400"/>
          </a:xfrm>
        </p:spPr>
        <p:txBody>
          <a:bodyPr/>
          <a:lstStyle/>
          <a:p>
            <a:r>
              <a:rPr lang="en-US" altLang="en-US" dirty="0" smtClean="0"/>
              <a:t>Produced only 19% of the 1871 Royal Commission reserves + cumulative</a:t>
            </a:r>
          </a:p>
          <a:p>
            <a:r>
              <a:rPr lang="en-US" altLang="en-US" dirty="0" smtClean="0"/>
              <a:t>Criteria chosen were too optimistic―1-ft seams, 4,000-ft depth</a:t>
            </a:r>
          </a:p>
          <a:p>
            <a:r>
              <a:rPr lang="en-US" altLang="en-US" dirty="0"/>
              <a:t>S</a:t>
            </a:r>
            <a:r>
              <a:rPr lang="en-US" altLang="en-US" dirty="0" smtClean="0"/>
              <a:t>evere downgrade of reserves in 1968―late in the cycle (</a:t>
            </a:r>
            <a:r>
              <a:rPr lang="en-US" altLang="en-US" i="1" dirty="0" smtClean="0">
                <a:solidFill>
                  <a:srgbClr val="333399"/>
                </a:solidFill>
              </a:rPr>
              <a:t>t</a:t>
            </a:r>
            <a:r>
              <a:rPr lang="en-US" altLang="en-US" baseline="-25000" dirty="0" smtClean="0">
                <a:solidFill>
                  <a:srgbClr val="333399"/>
                </a:solidFill>
              </a:rPr>
              <a:t>87%</a:t>
            </a:r>
            <a:r>
              <a:rPr lang="en-US" altLang="en-US" dirty="0" smtClean="0"/>
              <a:t>)</a:t>
            </a:r>
          </a:p>
        </p:txBody>
      </p:sp>
      <p:sp>
        <p:nvSpPr>
          <p:cNvPr id="2" name="Slide Number Placeholder 1"/>
          <p:cNvSpPr>
            <a:spLocks noGrp="1"/>
          </p:cNvSpPr>
          <p:nvPr>
            <p:ph type="sldNum" sz="quarter" idx="12"/>
          </p:nvPr>
        </p:nvSpPr>
        <p:spPr/>
        <p:txBody>
          <a:bodyPr/>
          <a:lstStyle/>
          <a:p>
            <a:pPr>
              <a:defRPr/>
            </a:pPr>
            <a:fld id="{7DD3F284-4593-4B74-A10A-A5552CB8B9FF}"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43000" y="647700"/>
            <a:ext cx="6908800" cy="3162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Rectangle 3"/>
          <p:cNvSpPr>
            <a:spLocks noGrp="1" noChangeArrowheads="1"/>
          </p:cNvSpPr>
          <p:nvPr>
            <p:ph type="title"/>
          </p:nvPr>
        </p:nvSpPr>
        <p:spPr>
          <a:xfrm>
            <a:off x="304800" y="76200"/>
            <a:ext cx="8458200" cy="609600"/>
          </a:xfrm>
        </p:spPr>
        <p:txBody>
          <a:bodyPr/>
          <a:lstStyle/>
          <a:p>
            <a:pPr eaLnBrk="1" hangingPunct="1"/>
            <a:r>
              <a:rPr lang="en-US" altLang="en-US" dirty="0" smtClean="0"/>
              <a:t>UK Coal Linearized with the Logit Transform</a:t>
            </a:r>
          </a:p>
        </p:txBody>
      </p:sp>
      <p:sp>
        <p:nvSpPr>
          <p:cNvPr id="63492" name="Text Placeholder 26"/>
          <p:cNvSpPr>
            <a:spLocks noGrp="1"/>
          </p:cNvSpPr>
          <p:nvPr>
            <p:ph type="body" sz="half" idx="2"/>
          </p:nvPr>
        </p:nvSpPr>
        <p:spPr>
          <a:xfrm>
            <a:off x="609600" y="3962400"/>
            <a:ext cx="8229600" cy="2514600"/>
          </a:xfrm>
        </p:spPr>
        <p:txBody>
          <a:bodyPr/>
          <a:lstStyle/>
          <a:p>
            <a:r>
              <a:rPr lang="en-US" altLang="en-US" dirty="0">
                <a:solidFill>
                  <a:srgbClr val="333399"/>
                </a:solidFill>
              </a:rPr>
              <a:t>The approach is described in David Rutledge, 2011, “Estimating long-term world coal production with logit and probit transforms,” </a:t>
            </a:r>
            <a:r>
              <a:rPr lang="en-US" altLang="en-US" i="1" dirty="0">
                <a:solidFill>
                  <a:srgbClr val="333399"/>
                </a:solidFill>
              </a:rPr>
              <a:t>International Journal of Coal Geology</a:t>
            </a:r>
          </a:p>
          <a:p>
            <a:r>
              <a:rPr lang="en-US" altLang="en-US" i="1" dirty="0" smtClean="0">
                <a:solidFill>
                  <a:srgbClr val="333399"/>
                </a:solidFill>
              </a:rPr>
              <a:t>Q</a:t>
            </a:r>
            <a:r>
              <a:rPr lang="en-US" altLang="en-US" dirty="0" smtClean="0">
                <a:solidFill>
                  <a:srgbClr val="333399"/>
                </a:solidFill>
              </a:rPr>
              <a:t> is found by a single-parameter fit by maximizing </a:t>
            </a:r>
            <a:r>
              <a:rPr lang="en-US" altLang="en-US" i="1" dirty="0" smtClean="0">
                <a:solidFill>
                  <a:srgbClr val="333399"/>
                </a:solidFill>
              </a:rPr>
              <a:t>r</a:t>
            </a:r>
            <a:r>
              <a:rPr lang="en-US" altLang="en-US" baseline="30000" dirty="0" smtClean="0">
                <a:solidFill>
                  <a:srgbClr val="333399"/>
                </a:solidFill>
              </a:rPr>
              <a:t>2</a:t>
            </a:r>
            <a:endParaRPr lang="en-US" altLang="en-US" dirty="0" smtClean="0">
              <a:solidFill>
                <a:srgbClr val="333399"/>
              </a:solidFill>
            </a:endParaRPr>
          </a:p>
          <a:p>
            <a:r>
              <a:rPr lang="en-US" altLang="en-US" dirty="0" smtClean="0">
                <a:solidFill>
                  <a:srgbClr val="333399"/>
                </a:solidFill>
              </a:rPr>
              <a:t>Once </a:t>
            </a:r>
            <a:r>
              <a:rPr lang="en-US" altLang="en-US" i="1" dirty="0" smtClean="0">
                <a:solidFill>
                  <a:srgbClr val="333399"/>
                </a:solidFill>
              </a:rPr>
              <a:t>Q</a:t>
            </a:r>
            <a:r>
              <a:rPr lang="en-US" altLang="en-US" dirty="0" smtClean="0">
                <a:solidFill>
                  <a:srgbClr val="333399"/>
                </a:solidFill>
              </a:rPr>
              <a:t> has been determined, </a:t>
            </a:r>
            <a:r>
              <a:rPr lang="en-US" altLang="en-US" i="1" dirty="0" smtClean="0">
                <a:solidFill>
                  <a:srgbClr val="333399"/>
                </a:solidFill>
              </a:rPr>
              <a:t>t</a:t>
            </a:r>
            <a:r>
              <a:rPr lang="en-US" altLang="en-US" baseline="-25000" dirty="0" smtClean="0">
                <a:solidFill>
                  <a:srgbClr val="333399"/>
                </a:solidFill>
              </a:rPr>
              <a:t>90%</a:t>
            </a:r>
            <a:r>
              <a:rPr lang="en-US" altLang="en-US" dirty="0" smtClean="0">
                <a:solidFill>
                  <a:srgbClr val="333399"/>
                </a:solidFill>
              </a:rPr>
              <a:t> is calculated from a regression formula</a:t>
            </a:r>
            <a:endParaRPr lang="en-US" altLang="en-US" dirty="0">
              <a:solidFill>
                <a:srgbClr val="333399"/>
              </a:solidFill>
            </a:endParaRPr>
          </a:p>
          <a:p>
            <a:r>
              <a:rPr lang="en-US" altLang="en-US" dirty="0" smtClean="0">
                <a:solidFill>
                  <a:srgbClr val="333399"/>
                </a:solidFill>
              </a:rPr>
              <a:t>For the UK, </a:t>
            </a:r>
            <a:r>
              <a:rPr lang="en-US" altLang="en-US" i="1" dirty="0">
                <a:solidFill>
                  <a:srgbClr val="333399"/>
                </a:solidFill>
              </a:rPr>
              <a:t>t</a:t>
            </a:r>
            <a:r>
              <a:rPr lang="en-US" altLang="en-US" baseline="-25000" dirty="0">
                <a:solidFill>
                  <a:srgbClr val="333399"/>
                </a:solidFill>
              </a:rPr>
              <a:t>90</a:t>
            </a:r>
            <a:r>
              <a:rPr lang="en-US" altLang="en-US" baseline="-25000" dirty="0" smtClean="0">
                <a:solidFill>
                  <a:srgbClr val="333399"/>
                </a:solidFill>
              </a:rPr>
              <a:t>% </a:t>
            </a:r>
            <a:r>
              <a:rPr lang="en-US" altLang="en-US" dirty="0" smtClean="0">
                <a:solidFill>
                  <a:srgbClr val="333399"/>
                </a:solidFill>
              </a:rPr>
              <a:t>(1984) was the year of the coal miner strike against the Thatcher government and a time of rising North Sea oil production</a:t>
            </a:r>
            <a:endParaRPr lang="en-US" altLang="en-US" dirty="0" smtClean="0"/>
          </a:p>
        </p:txBody>
      </p:sp>
      <p:sp>
        <p:nvSpPr>
          <p:cNvPr id="2" name="Slide Number Placeholder 1"/>
          <p:cNvSpPr>
            <a:spLocks noGrp="1"/>
          </p:cNvSpPr>
          <p:nvPr>
            <p:ph type="sldNum" sz="quarter" idx="12"/>
          </p:nvPr>
        </p:nvSpPr>
        <p:spPr/>
        <p:txBody>
          <a:bodyPr/>
          <a:lstStyle/>
          <a:p>
            <a:pPr>
              <a:defRPr/>
            </a:pPr>
            <a:fld id="{09287724-B811-4DF7-B4BD-EC18C4F6DAFB}"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600200" y="533400"/>
            <a:ext cx="6519671"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3" name="Rectangle 3"/>
          <p:cNvSpPr>
            <a:spLocks noGrp="1" noChangeArrowheads="1"/>
          </p:cNvSpPr>
          <p:nvPr>
            <p:ph type="body" sz="half" idx="2"/>
          </p:nvPr>
        </p:nvSpPr>
        <p:spPr>
          <a:xfrm>
            <a:off x="838200" y="3886200"/>
            <a:ext cx="7772400" cy="2819400"/>
          </a:xfrm>
        </p:spPr>
        <p:txBody>
          <a:bodyPr/>
          <a:lstStyle/>
          <a:p>
            <a:pPr eaLnBrk="1" hangingPunct="1"/>
            <a:r>
              <a:rPr lang="en-US" altLang="en-US" dirty="0"/>
              <a:t>F</a:t>
            </a:r>
            <a:r>
              <a:rPr lang="en-US" altLang="en-US" dirty="0" smtClean="0"/>
              <a:t>rom the German Hard Coal Association</a:t>
            </a:r>
          </a:p>
          <a:p>
            <a:pPr eaLnBrk="1" hangingPunct="1"/>
            <a:r>
              <a:rPr lang="en-US" altLang="en-US" dirty="0" smtClean="0"/>
              <a:t>Large drops during the world wars</a:t>
            </a:r>
          </a:p>
          <a:p>
            <a:pPr eaLnBrk="1" hangingPunct="1"/>
            <a:r>
              <a:rPr lang="en-US" altLang="en-US" dirty="0"/>
              <a:t>Down to three mines: August Victoria, scheduled to shut down in 2015, and Prosper-Hamel and Ibbenburen, which will close in 2018</a:t>
            </a:r>
            <a:endParaRPr lang="en-US" altLang="en-US" dirty="0">
              <a:latin typeface="Calibri"/>
            </a:endParaRPr>
          </a:p>
          <a:p>
            <a:pPr eaLnBrk="1" hangingPunct="1"/>
            <a:r>
              <a:rPr lang="en-US" altLang="en-US" dirty="0" smtClean="0"/>
              <a:t>Germany has subsidized hard coal production at several times the world price</a:t>
            </a:r>
            <a:r>
              <a:rPr lang="en-US" altLang="en-US" dirty="0" smtClean="0">
                <a:latin typeface="Calibri"/>
              </a:rPr>
              <a:t>—the cumulative subsidy is 200G€</a:t>
            </a:r>
          </a:p>
          <a:p>
            <a:pPr eaLnBrk="1" hangingPunct="1"/>
            <a:r>
              <a:rPr lang="en-US" altLang="en-US" dirty="0">
                <a:latin typeface="Calibri"/>
              </a:rPr>
              <a:t>T</a:t>
            </a:r>
            <a:r>
              <a:rPr lang="en-US" altLang="en-US" dirty="0" smtClean="0">
                <a:latin typeface="Calibri"/>
              </a:rPr>
              <a:t>his may be the closest we will get in the real world to “technically recoverable coal”—</a:t>
            </a:r>
            <a:r>
              <a:rPr lang="en-US" altLang="en-US" dirty="0">
                <a:latin typeface="Calibri"/>
              </a:rPr>
              <a:t>because </a:t>
            </a:r>
            <a:r>
              <a:rPr lang="en-US" altLang="en-US" dirty="0" smtClean="0">
                <a:latin typeface="Calibri"/>
              </a:rPr>
              <a:t>of the subsidy</a:t>
            </a:r>
          </a:p>
          <a:p>
            <a:pPr eaLnBrk="1" hangingPunct="1"/>
            <a:endParaRPr lang="en-US" altLang="en-US" dirty="0" smtClean="0"/>
          </a:p>
        </p:txBody>
      </p:sp>
      <p:sp>
        <p:nvSpPr>
          <p:cNvPr id="61444" name="Rectangle 4"/>
          <p:cNvSpPr>
            <a:spLocks noGrp="1" noChangeArrowheads="1"/>
          </p:cNvSpPr>
          <p:nvPr>
            <p:ph type="title"/>
          </p:nvPr>
        </p:nvSpPr>
        <p:spPr>
          <a:xfrm>
            <a:off x="609600" y="76200"/>
            <a:ext cx="8229600" cy="685800"/>
          </a:xfrm>
        </p:spPr>
        <p:txBody>
          <a:bodyPr/>
          <a:lstStyle/>
          <a:p>
            <a:pPr eaLnBrk="1" hangingPunct="1"/>
            <a:r>
              <a:rPr lang="en-US" altLang="en-US" dirty="0" smtClean="0"/>
              <a:t>German Hard Coal Production</a:t>
            </a:r>
          </a:p>
        </p:txBody>
      </p:sp>
      <p:sp>
        <p:nvSpPr>
          <p:cNvPr id="2" name="Slide Number Placeholder 1"/>
          <p:cNvSpPr>
            <a:spLocks noGrp="1"/>
          </p:cNvSpPr>
          <p:nvPr>
            <p:ph type="sldNum" sz="quarter" idx="12"/>
          </p:nvPr>
        </p:nvSpPr>
        <p:spPr/>
        <p:txBody>
          <a:bodyPr/>
          <a:lstStyle/>
          <a:p>
            <a:pPr>
              <a:defRPr/>
            </a:pPr>
            <a:fld id="{7EF13FA0-E11E-477F-A385-B1A6456600C3}" type="slidenum">
              <a:rPr lang="en-US" smtClean="0"/>
              <a:pPr>
                <a:defRPr/>
              </a:pPr>
              <a:t>14</a:t>
            </a:fld>
            <a:endParaRPr lang="en-US"/>
          </a:p>
        </p:txBody>
      </p:sp>
    </p:spTree>
    <p:extLst>
      <p:ext uri="{BB962C8B-B14F-4D97-AF65-F5344CB8AC3E}">
        <p14:creationId xmlns:p14="http://schemas.microsoft.com/office/powerpoint/2010/main" val="2142102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a:xfrm>
            <a:off x="2133600" y="228600"/>
            <a:ext cx="5334000" cy="715963"/>
          </a:xfrm>
        </p:spPr>
        <p:txBody>
          <a:bodyPr/>
          <a:lstStyle/>
          <a:p>
            <a:r>
              <a:rPr lang="en-US" altLang="en-US" sz="2800" dirty="0" smtClean="0"/>
              <a:t>Logistic Model for the Cumulative German Hard  Coal Production</a:t>
            </a:r>
          </a:p>
        </p:txBody>
      </p:sp>
      <p:sp>
        <p:nvSpPr>
          <p:cNvPr id="62468" name="Text Placeholder 3"/>
          <p:cNvSpPr>
            <a:spLocks noGrp="1"/>
          </p:cNvSpPr>
          <p:nvPr>
            <p:ph type="body" sz="half" idx="2"/>
          </p:nvPr>
        </p:nvSpPr>
        <p:spPr>
          <a:xfrm>
            <a:off x="762000" y="5105400"/>
            <a:ext cx="8001000" cy="1447800"/>
          </a:xfrm>
        </p:spPr>
        <p:txBody>
          <a:bodyPr/>
          <a:lstStyle/>
          <a:p>
            <a:r>
              <a:rPr lang="en-US" altLang="en-US" dirty="0" smtClean="0"/>
              <a:t>Cumulative production through 2012 is 12.1Gt and reserves are 48Mt </a:t>
            </a:r>
          </a:p>
          <a:p>
            <a:r>
              <a:rPr lang="en-US" altLang="en-US" dirty="0" smtClean="0"/>
              <a:t>The production drops during the wars would have prevented the early projections for ultimate production from being of much use</a:t>
            </a:r>
            <a:r>
              <a:rPr lang="en-US" altLang="en-US" dirty="0" smtClean="0">
                <a:latin typeface="Calibri"/>
              </a:rPr>
              <a:t>—the </a:t>
            </a:r>
            <a:r>
              <a:rPr lang="en-US" altLang="en-US" dirty="0" smtClean="0"/>
              <a:t>projections did not stabilize to an appropriate range until 1970</a:t>
            </a:r>
          </a:p>
          <a:p>
            <a:endParaRPr lang="en-US" altLang="en-US" dirty="0" smtClean="0"/>
          </a:p>
          <a:p>
            <a:endParaRPr lang="en-US" altLang="en-US" dirty="0" smtClean="0"/>
          </a:p>
        </p:txBody>
      </p:sp>
      <p:sp>
        <p:nvSpPr>
          <p:cNvPr id="2" name="Slide Number Placeholder 1"/>
          <p:cNvSpPr>
            <a:spLocks noGrp="1"/>
          </p:cNvSpPr>
          <p:nvPr>
            <p:ph type="sldNum" sz="quarter" idx="12"/>
          </p:nvPr>
        </p:nvSpPr>
        <p:spPr/>
        <p:txBody>
          <a:bodyPr/>
          <a:lstStyle/>
          <a:p>
            <a:pPr>
              <a:defRPr/>
            </a:pPr>
            <a:fld id="{84D3B30F-715A-40E9-A3F3-7240EE66388A}" type="slidenum">
              <a:rPr lang="en-US" smtClean="0"/>
              <a:pPr>
                <a:defRPr/>
              </a:pPr>
              <a:t>15</a:t>
            </a:fld>
            <a:endParaRPr lang="en-US"/>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6029" y="1273853"/>
            <a:ext cx="6924971" cy="367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461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6781800" cy="361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Rectangle 3"/>
          <p:cNvSpPr>
            <a:spLocks noGrp="1" noChangeArrowheads="1"/>
          </p:cNvSpPr>
          <p:nvPr>
            <p:ph type="title"/>
          </p:nvPr>
        </p:nvSpPr>
        <p:spPr>
          <a:xfrm>
            <a:off x="990600" y="228600"/>
            <a:ext cx="7086600" cy="914400"/>
          </a:xfrm>
        </p:spPr>
        <p:txBody>
          <a:bodyPr/>
          <a:lstStyle/>
          <a:p>
            <a:pPr eaLnBrk="1" hangingPunct="1"/>
            <a:r>
              <a:rPr lang="en-US" altLang="en-US" dirty="0" smtClean="0"/>
              <a:t>Historical Projections Compared with Reserves for German Hard Coal</a:t>
            </a:r>
          </a:p>
        </p:txBody>
      </p:sp>
      <p:sp>
        <p:nvSpPr>
          <p:cNvPr id="2" name="Slide Number Placeholder 1"/>
          <p:cNvSpPr>
            <a:spLocks noGrp="1"/>
          </p:cNvSpPr>
          <p:nvPr>
            <p:ph type="sldNum" sz="quarter" idx="12"/>
          </p:nvPr>
        </p:nvSpPr>
        <p:spPr/>
        <p:txBody>
          <a:bodyPr/>
          <a:lstStyle/>
          <a:p>
            <a:pPr>
              <a:defRPr/>
            </a:pPr>
            <a:fld id="{7DD3F284-4593-4B74-A10A-A5552CB8B9FF}" type="slidenum">
              <a:rPr lang="en-US" smtClean="0"/>
              <a:pPr>
                <a:defRPr/>
              </a:pPr>
              <a:t>16</a:t>
            </a:fld>
            <a:endParaRPr lang="en-US"/>
          </a:p>
        </p:txBody>
      </p:sp>
      <p:sp>
        <p:nvSpPr>
          <p:cNvPr id="64516" name="Text Placeholder 26"/>
          <p:cNvSpPr>
            <a:spLocks noGrp="1"/>
          </p:cNvSpPr>
          <p:nvPr>
            <p:ph type="body" sz="half" idx="2"/>
          </p:nvPr>
        </p:nvSpPr>
        <p:spPr>
          <a:xfrm>
            <a:off x="304800" y="4800600"/>
            <a:ext cx="8686800" cy="1828800"/>
          </a:xfrm>
          <a:solidFill>
            <a:schemeClr val="bg1"/>
          </a:solidFill>
        </p:spPr>
        <p:txBody>
          <a:bodyPr/>
          <a:lstStyle/>
          <a:p>
            <a:r>
              <a:rPr lang="en-US" altLang="en-US" dirty="0" smtClean="0"/>
              <a:t>Produced only 14% of the early reserves</a:t>
            </a:r>
          </a:p>
          <a:p>
            <a:r>
              <a:rPr lang="en-US" altLang="en-US" dirty="0" smtClean="0"/>
              <a:t>Severe </a:t>
            </a:r>
            <a:r>
              <a:rPr lang="en-US" altLang="en-US" dirty="0"/>
              <a:t>downgrade of reserves </a:t>
            </a:r>
            <a:r>
              <a:rPr lang="en-US" altLang="en-US" dirty="0" smtClean="0"/>
              <a:t>in 2004―very late (</a:t>
            </a:r>
            <a:r>
              <a:rPr lang="en-US" altLang="en-US" i="1" dirty="0" smtClean="0">
                <a:solidFill>
                  <a:srgbClr val="333399"/>
                </a:solidFill>
              </a:rPr>
              <a:t>t</a:t>
            </a:r>
            <a:r>
              <a:rPr lang="en-US" altLang="en-US" baseline="-25000" dirty="0" smtClean="0">
                <a:solidFill>
                  <a:srgbClr val="333399"/>
                </a:solidFill>
              </a:rPr>
              <a:t>99%</a:t>
            </a:r>
            <a:r>
              <a:rPr lang="en-US" altLang="en-US" dirty="0" smtClean="0"/>
              <a:t>)</a:t>
            </a:r>
          </a:p>
          <a:p>
            <a:r>
              <a:rPr lang="en-US" altLang="en-US" dirty="0" smtClean="0"/>
              <a:t>One problem with German government resource assessments is that they show signs of political influence―for example, the BGR lists hard coal resources as 83Gt, more than the cumulative production of the United States </a:t>
            </a:r>
            <a:endParaRPr lang="en-US" altLang="en-US" dirty="0"/>
          </a:p>
        </p:txBody>
      </p:sp>
    </p:spTree>
    <p:extLst>
      <p:ext uri="{BB962C8B-B14F-4D97-AF65-F5344CB8AC3E}">
        <p14:creationId xmlns:p14="http://schemas.microsoft.com/office/powerpoint/2010/main" val="1323012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122238"/>
            <a:ext cx="8229600" cy="715962"/>
          </a:xfrm>
        </p:spPr>
        <p:txBody>
          <a:bodyPr/>
          <a:lstStyle/>
          <a:p>
            <a:pPr eaLnBrk="1" hangingPunct="1"/>
            <a:r>
              <a:rPr lang="en-US" altLang="en-US" sz="3200" smtClean="0"/>
              <a:t>Summary for Mature Coal Regions </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720232120"/>
              </p:ext>
            </p:extLst>
          </p:nvPr>
        </p:nvGraphicFramePr>
        <p:xfrm>
          <a:off x="304800" y="990600"/>
          <a:ext cx="8610600" cy="3962400"/>
        </p:xfrm>
        <a:graphic>
          <a:graphicData uri="http://schemas.openxmlformats.org/drawingml/2006/table">
            <a:tbl>
              <a:tblPr firstRow="1" bandRow="1">
                <a:tableStyleId>{5C22544A-7EE6-4342-B048-85BDC9FD1C3A}</a:tableStyleId>
              </a:tblPr>
              <a:tblGrid>
                <a:gridCol w="1124808"/>
                <a:gridCol w="1047235"/>
                <a:gridCol w="1047235"/>
                <a:gridCol w="1047235"/>
                <a:gridCol w="1047235"/>
                <a:gridCol w="1047235"/>
                <a:gridCol w="936135"/>
                <a:gridCol w="1313482"/>
              </a:tblGrid>
              <a:tr h="1174756">
                <a:tc>
                  <a:txBody>
                    <a:bodyPr/>
                    <a:lstStyle/>
                    <a:p>
                      <a:pPr algn="ctr" fontAlgn="ctr"/>
                      <a:r>
                        <a:rPr lang="en-US" sz="1400" u="none" strike="noStrike" dirty="0"/>
                        <a:t>Region</a:t>
                      </a:r>
                      <a:endParaRPr lang="en-US" sz="1400" b="0" i="0" u="none" strike="noStrike" dirty="0">
                        <a:solidFill>
                          <a:schemeClr val="bg1"/>
                        </a:solidFill>
                        <a:latin typeface="+mn-lt"/>
                      </a:endParaRPr>
                    </a:p>
                  </a:txBody>
                  <a:tcPr anchor="ctr"/>
                </a:tc>
                <a:tc>
                  <a:txBody>
                    <a:bodyPr/>
                    <a:lstStyle/>
                    <a:p>
                      <a:pPr algn="ctr" fontAlgn="ctr"/>
                      <a:r>
                        <a:rPr lang="en-US" sz="1400" u="none" strike="noStrike" dirty="0" smtClean="0"/>
                        <a:t>2012 </a:t>
                      </a:r>
                      <a:r>
                        <a:rPr lang="en-US" sz="1400" u="none" strike="noStrike" dirty="0"/>
                        <a:t>production Mt</a:t>
                      </a:r>
                      <a:endParaRPr lang="en-US" sz="1400" b="0" i="0" u="none" strike="noStrike" dirty="0">
                        <a:solidFill>
                          <a:schemeClr val="bg1"/>
                        </a:solidFill>
                        <a:latin typeface="+mn-lt"/>
                      </a:endParaRPr>
                    </a:p>
                  </a:txBody>
                  <a:tcPr anchor="ctr"/>
                </a:tc>
                <a:tc>
                  <a:txBody>
                    <a:bodyPr/>
                    <a:lstStyle/>
                    <a:p>
                      <a:pPr algn="ctr" fontAlgn="ctr"/>
                      <a:r>
                        <a:rPr lang="en-US" sz="1400" u="none" strike="noStrike" dirty="0"/>
                        <a:t>Cumulative </a:t>
                      </a:r>
                      <a:r>
                        <a:rPr lang="en-US" sz="1400" u="none" strike="noStrike" dirty="0" smtClean="0"/>
                        <a:t>production  </a:t>
                      </a:r>
                      <a:r>
                        <a:rPr lang="en-US" sz="1400" u="none" strike="noStrike" dirty="0"/>
                        <a:t>Gt</a:t>
                      </a:r>
                      <a:endParaRPr lang="en-US" sz="1400" b="0" i="0" u="none" strike="noStrike" dirty="0">
                        <a:solidFill>
                          <a:schemeClr val="bg1"/>
                        </a:solidFill>
                        <a:latin typeface="+mn-lt"/>
                      </a:endParaRPr>
                    </a:p>
                  </a:txBody>
                  <a:tcPr anchor="ctr"/>
                </a:tc>
                <a:tc>
                  <a:txBody>
                    <a:bodyPr/>
                    <a:lstStyle/>
                    <a:p>
                      <a:pPr algn="ctr" fontAlgn="ctr"/>
                      <a:r>
                        <a:rPr lang="en-US" sz="1400" u="none" strike="noStrike" dirty="0"/>
                        <a:t>Long-term production projection     Gt</a:t>
                      </a:r>
                      <a:endParaRPr lang="en-US" sz="1400" b="0" i="0" u="none" strike="noStrike" dirty="0">
                        <a:solidFill>
                          <a:schemeClr val="bg1"/>
                        </a:solidFill>
                        <a:latin typeface="+mn-lt"/>
                      </a:endParaRPr>
                    </a:p>
                  </a:txBody>
                  <a:tcPr anchor="ctr"/>
                </a:tc>
                <a:tc>
                  <a:txBody>
                    <a:bodyPr/>
                    <a:lstStyle/>
                    <a:p>
                      <a:pPr algn="ctr" fontAlgn="ctr"/>
                      <a:r>
                        <a:rPr lang="en-US" sz="1400" u="none" strike="noStrike" dirty="0"/>
                        <a:t>Long-term production projection range                      Gt</a:t>
                      </a:r>
                      <a:endParaRPr lang="en-US" sz="1400" b="0" i="0" u="none" strike="noStrike" dirty="0">
                        <a:solidFill>
                          <a:schemeClr val="bg1"/>
                        </a:solidFill>
                        <a:latin typeface="+mn-lt"/>
                      </a:endParaRPr>
                    </a:p>
                  </a:txBody>
                  <a:tcPr anchor="ctr"/>
                </a:tc>
                <a:tc>
                  <a:txBody>
                    <a:bodyPr/>
                    <a:lstStyle/>
                    <a:p>
                      <a:pPr algn="ctr" fontAlgn="ctr"/>
                      <a:r>
                        <a:rPr lang="en-US" sz="1400" u="none" strike="noStrike" dirty="0"/>
                        <a:t>Early reserves + cumulative     Gt</a:t>
                      </a:r>
                      <a:endParaRPr lang="en-US" sz="1400" b="0" i="0" u="none" strike="noStrike" dirty="0">
                        <a:solidFill>
                          <a:schemeClr val="bg1"/>
                        </a:solidFill>
                        <a:latin typeface="+mn-lt"/>
                      </a:endParaRPr>
                    </a:p>
                  </a:txBody>
                  <a:tcPr anchor="ctr"/>
                </a:tc>
                <a:tc>
                  <a:txBody>
                    <a:bodyPr/>
                    <a:lstStyle/>
                    <a:p>
                      <a:pPr algn="ctr" fontAlgn="ctr"/>
                      <a:r>
                        <a:rPr lang="en-US" sz="1400" u="none" strike="noStrike" dirty="0"/>
                        <a:t>Reserves year</a:t>
                      </a:r>
                      <a:endParaRPr lang="en-US" sz="1400" b="0" i="0" u="none" strike="noStrike" dirty="0">
                        <a:solidFill>
                          <a:schemeClr val="bg1"/>
                        </a:solidFill>
                        <a:latin typeface="+mn-lt"/>
                      </a:endParaRPr>
                    </a:p>
                  </a:txBody>
                  <a:tcPr anchor="ctr"/>
                </a:tc>
                <a:tc>
                  <a:txBody>
                    <a:bodyPr/>
                    <a:lstStyle/>
                    <a:p>
                      <a:pPr algn="ctr" fontAlgn="ctr"/>
                      <a:r>
                        <a:rPr lang="en-US" sz="1400" u="none" strike="noStrike" dirty="0"/>
                        <a:t>Long-term production projection as % of  early reserves + cumulative</a:t>
                      </a:r>
                      <a:endParaRPr lang="en-US" sz="1400" b="0" i="0" u="none" strike="noStrike" dirty="0">
                        <a:solidFill>
                          <a:schemeClr val="bg1"/>
                        </a:solidFill>
                        <a:latin typeface="+mn-lt"/>
                      </a:endParaRPr>
                    </a:p>
                  </a:txBody>
                  <a:tcPr anchor="ctr"/>
                </a:tc>
              </a:tr>
              <a:tr h="497204">
                <a:tc>
                  <a:txBody>
                    <a:bodyPr/>
                    <a:lstStyle/>
                    <a:p>
                      <a:pPr algn="l" fontAlgn="ctr"/>
                      <a:r>
                        <a:rPr lang="en-US" sz="1400" u="none" strike="noStrike" dirty="0"/>
                        <a:t>United Kingdom</a:t>
                      </a:r>
                      <a:endParaRPr lang="en-US" sz="1400" b="0" i="0" u="none" strike="noStrike" dirty="0">
                        <a:solidFill>
                          <a:srgbClr val="333399"/>
                        </a:solidFill>
                        <a:latin typeface="+mn-lt"/>
                      </a:endParaRPr>
                    </a:p>
                  </a:txBody>
                  <a:tcPr anchor="ctr"/>
                </a:tc>
                <a:tc>
                  <a:txBody>
                    <a:bodyPr/>
                    <a:lstStyle/>
                    <a:p>
                      <a:pPr algn="ctr" fontAlgn="ctr"/>
                      <a:r>
                        <a:rPr lang="en-US" sz="1400" u="none" strike="noStrike" dirty="0" smtClean="0">
                          <a:effectLst/>
                        </a:rPr>
                        <a:t>16.8</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dirty="0">
                          <a:effectLst/>
                        </a:rPr>
                        <a:t>27.4</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dirty="0">
                          <a:effectLst/>
                        </a:rPr>
                        <a:t>28.8</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a:effectLst/>
                        </a:rPr>
                        <a:t>26.8 - 30.0 (11% span)</a:t>
                      </a:r>
                      <a:endParaRPr lang="en-US" sz="1400" b="0" i="0" u="none" strike="noStrike">
                        <a:solidFill>
                          <a:srgbClr val="333399"/>
                        </a:solidFill>
                        <a:effectLst/>
                        <a:latin typeface="Arial"/>
                      </a:endParaRPr>
                    </a:p>
                  </a:txBody>
                  <a:tcPr anchor="ctr"/>
                </a:tc>
                <a:tc>
                  <a:txBody>
                    <a:bodyPr/>
                    <a:lstStyle/>
                    <a:p>
                      <a:pPr algn="ctr" fontAlgn="ctr"/>
                      <a:r>
                        <a:rPr lang="en-US" sz="1400" u="none" strike="noStrike">
                          <a:effectLst/>
                        </a:rPr>
                        <a:t>153</a:t>
                      </a:r>
                      <a:endParaRPr lang="en-US" sz="1400" b="0" i="0" u="none" strike="noStrike">
                        <a:solidFill>
                          <a:srgbClr val="333399"/>
                        </a:solidFill>
                        <a:effectLst/>
                        <a:latin typeface="Arial"/>
                      </a:endParaRPr>
                    </a:p>
                  </a:txBody>
                  <a:tcPr anchor="ctr"/>
                </a:tc>
                <a:tc>
                  <a:txBody>
                    <a:bodyPr/>
                    <a:lstStyle/>
                    <a:p>
                      <a:pPr algn="ctr" fontAlgn="ctr"/>
                      <a:r>
                        <a:rPr lang="en-US" sz="1400" u="none" strike="noStrike">
                          <a:effectLst/>
                        </a:rPr>
                        <a:t>1871</a:t>
                      </a:r>
                      <a:endParaRPr lang="en-US" sz="1400" b="0" i="0" u="none" strike="noStrike">
                        <a:solidFill>
                          <a:srgbClr val="333399"/>
                        </a:solidFill>
                        <a:effectLst/>
                        <a:latin typeface="Arial"/>
                      </a:endParaRPr>
                    </a:p>
                  </a:txBody>
                  <a:tcPr anchor="ctr"/>
                </a:tc>
                <a:tc>
                  <a:txBody>
                    <a:bodyPr/>
                    <a:lstStyle/>
                    <a:p>
                      <a:pPr algn="ctr" fontAlgn="ctr"/>
                      <a:r>
                        <a:rPr lang="en-US" sz="1400" u="none" strike="noStrike">
                          <a:effectLst/>
                        </a:rPr>
                        <a:t>19%</a:t>
                      </a:r>
                      <a:endParaRPr lang="en-US" sz="1400" b="0" i="0" u="none" strike="noStrike">
                        <a:solidFill>
                          <a:srgbClr val="333399"/>
                        </a:solidFill>
                        <a:effectLst/>
                        <a:latin typeface="Arial"/>
                      </a:endParaRPr>
                    </a:p>
                  </a:txBody>
                  <a:tcPr anchor="ctr"/>
                </a:tc>
              </a:tr>
              <a:tr h="497204">
                <a:tc>
                  <a:txBody>
                    <a:bodyPr/>
                    <a:lstStyle/>
                    <a:p>
                      <a:pPr algn="l" fontAlgn="ctr"/>
                      <a:r>
                        <a:rPr lang="en-US" sz="1400" u="none" strike="noStrike" dirty="0"/>
                        <a:t>Pennsylvania anthracite</a:t>
                      </a:r>
                      <a:endParaRPr lang="en-US" sz="1400" b="0" i="0" u="none" strike="noStrike" dirty="0">
                        <a:solidFill>
                          <a:srgbClr val="333399"/>
                        </a:solidFill>
                        <a:latin typeface="+mn-lt"/>
                      </a:endParaRPr>
                    </a:p>
                  </a:txBody>
                  <a:tcPr anchor="ctr"/>
                </a:tc>
                <a:tc>
                  <a:txBody>
                    <a:bodyPr/>
                    <a:lstStyle/>
                    <a:p>
                      <a:pPr algn="ctr" fontAlgn="ctr"/>
                      <a:r>
                        <a:rPr lang="en-US" sz="1400" u="none" strike="noStrike">
                          <a:effectLst/>
                        </a:rPr>
                        <a:t>2.1</a:t>
                      </a:r>
                      <a:endParaRPr lang="en-US" sz="1400" b="0" i="0" u="none" strike="noStrike">
                        <a:solidFill>
                          <a:srgbClr val="333399"/>
                        </a:solidFill>
                        <a:effectLst/>
                        <a:latin typeface="Arial"/>
                      </a:endParaRPr>
                    </a:p>
                  </a:txBody>
                  <a:tcPr anchor="ctr"/>
                </a:tc>
                <a:tc>
                  <a:txBody>
                    <a:bodyPr/>
                    <a:lstStyle/>
                    <a:p>
                      <a:pPr algn="ctr" fontAlgn="ctr"/>
                      <a:r>
                        <a:rPr lang="en-US" sz="1400" u="none" strike="noStrike">
                          <a:effectLst/>
                        </a:rPr>
                        <a:t>5.04</a:t>
                      </a:r>
                      <a:endParaRPr lang="en-US" sz="1400" b="0" i="0" u="none" strike="noStrike">
                        <a:solidFill>
                          <a:srgbClr val="333399"/>
                        </a:solidFill>
                        <a:effectLst/>
                        <a:latin typeface="Arial"/>
                      </a:endParaRPr>
                    </a:p>
                  </a:txBody>
                  <a:tcPr anchor="ctr"/>
                </a:tc>
                <a:tc>
                  <a:txBody>
                    <a:bodyPr/>
                    <a:lstStyle/>
                    <a:p>
                      <a:pPr algn="ctr" fontAlgn="ctr"/>
                      <a:r>
                        <a:rPr lang="en-US" sz="1400" u="none" strike="noStrike" dirty="0">
                          <a:effectLst/>
                        </a:rPr>
                        <a:t>5.05</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dirty="0">
                          <a:effectLst/>
                        </a:rPr>
                        <a:t>3.1 - 5.1 (40% span)</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a:effectLst/>
                        </a:rPr>
                        <a:t>12</a:t>
                      </a:r>
                      <a:endParaRPr lang="en-US" sz="1400" b="0" i="0" u="none" strike="noStrike">
                        <a:solidFill>
                          <a:srgbClr val="333399"/>
                        </a:solidFill>
                        <a:effectLst/>
                        <a:latin typeface="Arial"/>
                      </a:endParaRPr>
                    </a:p>
                  </a:txBody>
                  <a:tcPr anchor="ctr"/>
                </a:tc>
                <a:tc>
                  <a:txBody>
                    <a:bodyPr/>
                    <a:lstStyle/>
                    <a:p>
                      <a:pPr algn="ctr" fontAlgn="ctr"/>
                      <a:r>
                        <a:rPr lang="en-US" sz="1400" u="none" strike="noStrike">
                          <a:effectLst/>
                        </a:rPr>
                        <a:t>1921</a:t>
                      </a:r>
                      <a:endParaRPr lang="en-US" sz="1400" b="0" i="0" u="none" strike="noStrike">
                        <a:solidFill>
                          <a:srgbClr val="333399"/>
                        </a:solidFill>
                        <a:effectLst/>
                        <a:latin typeface="Arial"/>
                      </a:endParaRPr>
                    </a:p>
                  </a:txBody>
                  <a:tcPr anchor="ctr"/>
                </a:tc>
                <a:tc>
                  <a:txBody>
                    <a:bodyPr/>
                    <a:lstStyle/>
                    <a:p>
                      <a:pPr algn="ctr" fontAlgn="ctr"/>
                      <a:r>
                        <a:rPr lang="en-US" sz="1400" u="none" strike="noStrike">
                          <a:effectLst/>
                        </a:rPr>
                        <a:t>42%</a:t>
                      </a:r>
                      <a:endParaRPr lang="en-US" sz="1400" b="0" i="0" u="none" strike="noStrike">
                        <a:solidFill>
                          <a:srgbClr val="333399"/>
                        </a:solidFill>
                        <a:effectLst/>
                        <a:latin typeface="Arial"/>
                      </a:endParaRPr>
                    </a:p>
                  </a:txBody>
                  <a:tcPr anchor="ctr"/>
                </a:tc>
              </a:tr>
              <a:tr h="497204">
                <a:tc>
                  <a:txBody>
                    <a:bodyPr/>
                    <a:lstStyle/>
                    <a:p>
                      <a:pPr algn="l" fontAlgn="ctr"/>
                      <a:r>
                        <a:rPr lang="en-US" sz="1400" u="none" strike="noStrike" dirty="0"/>
                        <a:t>France and Belgium</a:t>
                      </a:r>
                      <a:endParaRPr lang="en-US" sz="1400" b="0" i="0" u="none" strike="noStrike" dirty="0">
                        <a:solidFill>
                          <a:srgbClr val="333399"/>
                        </a:solidFill>
                        <a:latin typeface="+mn-lt"/>
                      </a:endParaRPr>
                    </a:p>
                  </a:txBody>
                  <a:tcPr anchor="ctr"/>
                </a:tc>
                <a:tc>
                  <a:txBody>
                    <a:bodyPr/>
                    <a:lstStyle/>
                    <a:p>
                      <a:pPr algn="ctr" fontAlgn="ctr"/>
                      <a:r>
                        <a:rPr lang="en-US" sz="1400" u="none" strike="noStrike">
                          <a:effectLst/>
                        </a:rPr>
                        <a:t>0.1</a:t>
                      </a:r>
                      <a:endParaRPr lang="en-US" sz="1400" b="0" i="0" u="none" strike="noStrike">
                        <a:solidFill>
                          <a:srgbClr val="333399"/>
                        </a:solidFill>
                        <a:effectLst/>
                        <a:latin typeface="Arial"/>
                      </a:endParaRPr>
                    </a:p>
                  </a:txBody>
                  <a:tcPr anchor="ctr"/>
                </a:tc>
                <a:tc>
                  <a:txBody>
                    <a:bodyPr/>
                    <a:lstStyle/>
                    <a:p>
                      <a:pPr algn="ctr" fontAlgn="ctr"/>
                      <a:r>
                        <a:rPr lang="en-US" sz="1400" u="none" strike="noStrike">
                          <a:effectLst/>
                        </a:rPr>
                        <a:t>7.2</a:t>
                      </a:r>
                      <a:endParaRPr lang="en-US" sz="1400" b="0" i="0" u="none" strike="noStrike">
                        <a:solidFill>
                          <a:srgbClr val="333399"/>
                        </a:solidFill>
                        <a:effectLst/>
                        <a:latin typeface="Arial"/>
                      </a:endParaRPr>
                    </a:p>
                  </a:txBody>
                  <a:tcPr anchor="ctr"/>
                </a:tc>
                <a:tc>
                  <a:txBody>
                    <a:bodyPr/>
                    <a:lstStyle/>
                    <a:p>
                      <a:pPr algn="ctr" fontAlgn="ctr"/>
                      <a:r>
                        <a:rPr lang="en-US" sz="1400" u="none" strike="noStrike">
                          <a:effectLst/>
                        </a:rPr>
                        <a:t>7.6</a:t>
                      </a:r>
                      <a:endParaRPr lang="en-US" sz="1400" b="0" i="0" u="none" strike="noStrike">
                        <a:solidFill>
                          <a:srgbClr val="333399"/>
                        </a:solidFill>
                        <a:effectLst/>
                        <a:latin typeface="Arial"/>
                      </a:endParaRPr>
                    </a:p>
                  </a:txBody>
                  <a:tcPr anchor="ctr"/>
                </a:tc>
                <a:tc>
                  <a:txBody>
                    <a:bodyPr/>
                    <a:lstStyle/>
                    <a:p>
                      <a:pPr algn="ctr" fontAlgn="ctr"/>
                      <a:r>
                        <a:rPr lang="en-US" sz="1400" u="none" strike="noStrike" dirty="0">
                          <a:effectLst/>
                        </a:rPr>
                        <a:t>4.3 - 8.5 (56% span)</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dirty="0">
                          <a:effectLst/>
                        </a:rPr>
                        <a:t>33</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a:effectLst/>
                        </a:rPr>
                        <a:t>1936</a:t>
                      </a:r>
                      <a:endParaRPr lang="en-US" sz="1400" b="0" i="0" u="none" strike="noStrike">
                        <a:solidFill>
                          <a:srgbClr val="333399"/>
                        </a:solidFill>
                        <a:effectLst/>
                        <a:latin typeface="Arial"/>
                      </a:endParaRPr>
                    </a:p>
                  </a:txBody>
                  <a:tcPr anchor="ctr"/>
                </a:tc>
                <a:tc>
                  <a:txBody>
                    <a:bodyPr/>
                    <a:lstStyle/>
                    <a:p>
                      <a:pPr algn="ctr" fontAlgn="ctr"/>
                      <a:r>
                        <a:rPr lang="en-US" sz="1400" u="none" strike="noStrike">
                          <a:effectLst/>
                        </a:rPr>
                        <a:t>23%</a:t>
                      </a:r>
                      <a:endParaRPr lang="en-US" sz="1400" b="0" i="0" u="none" strike="noStrike">
                        <a:solidFill>
                          <a:srgbClr val="333399"/>
                        </a:solidFill>
                        <a:effectLst/>
                        <a:latin typeface="Arial"/>
                      </a:endParaRPr>
                    </a:p>
                  </a:txBody>
                  <a:tcPr anchor="ctr"/>
                </a:tc>
              </a:tr>
              <a:tr h="497204">
                <a:tc>
                  <a:txBody>
                    <a:bodyPr/>
                    <a:lstStyle/>
                    <a:p>
                      <a:pPr algn="l" fontAlgn="ctr"/>
                      <a:r>
                        <a:rPr lang="en-US" sz="1400" u="none" strike="noStrike" dirty="0"/>
                        <a:t>Japan and South Korea</a:t>
                      </a:r>
                      <a:endParaRPr lang="en-US" sz="1400" b="0" i="0" u="none" strike="noStrike" dirty="0">
                        <a:solidFill>
                          <a:srgbClr val="333399"/>
                        </a:solidFill>
                        <a:latin typeface="+mn-lt"/>
                      </a:endParaRPr>
                    </a:p>
                  </a:txBody>
                  <a:tcPr anchor="ctr"/>
                </a:tc>
                <a:tc>
                  <a:txBody>
                    <a:bodyPr/>
                    <a:lstStyle/>
                    <a:p>
                      <a:pPr algn="ctr" fontAlgn="ctr"/>
                      <a:r>
                        <a:rPr lang="en-US" sz="1400" u="none" strike="noStrike" dirty="0">
                          <a:effectLst/>
                        </a:rPr>
                        <a:t>3.4</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dirty="0">
                          <a:effectLst/>
                        </a:rPr>
                        <a:t>3.6</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dirty="0">
                          <a:effectLst/>
                        </a:rPr>
                        <a:t>3.7</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dirty="0">
                          <a:effectLst/>
                        </a:rPr>
                        <a:t>2.2 - 3.8 (44% span)</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dirty="0">
                          <a:effectLst/>
                        </a:rPr>
                        <a:t>17</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dirty="0">
                          <a:effectLst/>
                        </a:rPr>
                        <a:t>1936</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dirty="0">
                          <a:effectLst/>
                        </a:rPr>
                        <a:t>21%</a:t>
                      </a:r>
                      <a:endParaRPr lang="en-US" sz="1400" b="0" i="0" u="none" strike="noStrike" dirty="0">
                        <a:solidFill>
                          <a:srgbClr val="333399"/>
                        </a:solidFill>
                        <a:effectLst/>
                        <a:latin typeface="Arial"/>
                      </a:endParaRPr>
                    </a:p>
                  </a:txBody>
                  <a:tcPr anchor="ctr"/>
                </a:tc>
              </a:tr>
              <a:tr h="497204">
                <a:tc>
                  <a:txBody>
                    <a:bodyPr/>
                    <a:lstStyle/>
                    <a:p>
                      <a:pPr algn="l" fontAlgn="ctr"/>
                      <a:r>
                        <a:rPr lang="en-US" sz="1400" u="none" strike="noStrike" dirty="0" smtClean="0"/>
                        <a:t>Germany</a:t>
                      </a:r>
                      <a:r>
                        <a:rPr lang="en-US" sz="1400" u="none" strike="noStrike" baseline="0" dirty="0" smtClean="0"/>
                        <a:t> hard coal</a:t>
                      </a:r>
                      <a:endParaRPr lang="en-US" sz="1400" b="0" i="0" u="none" strike="noStrike" dirty="0">
                        <a:solidFill>
                          <a:srgbClr val="333399"/>
                        </a:solidFill>
                        <a:latin typeface="+mn-lt"/>
                      </a:endParaRPr>
                    </a:p>
                  </a:txBody>
                  <a:tcPr anchor="ctr"/>
                </a:tc>
                <a:tc>
                  <a:txBody>
                    <a:bodyPr/>
                    <a:lstStyle/>
                    <a:p>
                      <a:pPr algn="ctr" fontAlgn="ctr"/>
                      <a:r>
                        <a:rPr lang="en-US" sz="1400" u="none" strike="noStrike" dirty="0" smtClean="0">
                          <a:effectLst/>
                        </a:rPr>
                        <a:t>10.8</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dirty="0" smtClean="0">
                          <a:effectLst/>
                        </a:rPr>
                        <a:t>12.1</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dirty="0" smtClean="0">
                          <a:effectLst/>
                        </a:rPr>
                        <a:t>12.2</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dirty="0" smtClean="0">
                          <a:effectLst/>
                        </a:rPr>
                        <a:t>-</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dirty="0" smtClean="0">
                          <a:effectLst/>
                        </a:rPr>
                        <a:t>86</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dirty="0" smtClean="0">
                          <a:effectLst/>
                        </a:rPr>
                        <a:t>1913</a:t>
                      </a:r>
                      <a:endParaRPr lang="en-US" sz="1400" b="0" i="0" u="none" strike="noStrike" dirty="0">
                        <a:solidFill>
                          <a:srgbClr val="333399"/>
                        </a:solidFill>
                        <a:effectLst/>
                        <a:latin typeface="Arial"/>
                      </a:endParaRPr>
                    </a:p>
                  </a:txBody>
                  <a:tcPr anchor="ctr"/>
                </a:tc>
                <a:tc>
                  <a:txBody>
                    <a:bodyPr/>
                    <a:lstStyle/>
                    <a:p>
                      <a:pPr algn="ctr" fontAlgn="ctr"/>
                      <a:r>
                        <a:rPr lang="en-US" sz="1400" u="none" strike="noStrike" dirty="0" smtClean="0">
                          <a:effectLst/>
                        </a:rPr>
                        <a:t>14%</a:t>
                      </a:r>
                      <a:endParaRPr lang="en-US" sz="1400" b="0" i="0" u="none" strike="noStrike" dirty="0">
                        <a:solidFill>
                          <a:srgbClr val="333399"/>
                        </a:solidFill>
                        <a:effectLst/>
                        <a:latin typeface="Arial"/>
                      </a:endParaRPr>
                    </a:p>
                  </a:txBody>
                  <a:tcPr anchor="ctr"/>
                </a:tc>
              </a:tr>
            </a:tbl>
          </a:graphicData>
        </a:graphic>
      </p:graphicFrame>
      <p:sp>
        <p:nvSpPr>
          <p:cNvPr id="105540" name="Text Placeholder 3"/>
          <p:cNvSpPr>
            <a:spLocks noGrp="1"/>
          </p:cNvSpPr>
          <p:nvPr>
            <p:ph type="body" sz="half" idx="2"/>
          </p:nvPr>
        </p:nvSpPr>
        <p:spPr>
          <a:xfrm>
            <a:off x="609600" y="5105400"/>
            <a:ext cx="8077200" cy="1524000"/>
          </a:xfrm>
        </p:spPr>
        <p:txBody>
          <a:bodyPr>
            <a:normAutofit/>
          </a:bodyPr>
          <a:lstStyle/>
          <a:p>
            <a:pPr eaLnBrk="1" hangingPunct="1">
              <a:defRPr/>
            </a:pPr>
            <a:r>
              <a:rPr lang="en-US" dirty="0" smtClean="0">
                <a:sym typeface="Symbol" pitchFamily="18" charset="2"/>
              </a:rPr>
              <a:t>Estimate of the long-term production based on the early reserves were four times too high, on average</a:t>
            </a:r>
            <a:endParaRPr lang="en-US" dirty="0" smtClean="0"/>
          </a:p>
          <a:p>
            <a:pPr eaLnBrk="1" hangingPunct="1">
              <a:defRPr/>
            </a:pPr>
            <a:r>
              <a:rPr lang="en-US" dirty="0" smtClean="0"/>
              <a:t>Where feasible, curve fits gave reasonable estimates of the eventual long-term production (</a:t>
            </a:r>
            <a:r>
              <a:rPr lang="en-US" dirty="0" smtClean="0">
                <a:sym typeface="Symbol" pitchFamily="18" charset="2"/>
              </a:rPr>
              <a:t>20% on average)</a:t>
            </a:r>
          </a:p>
        </p:txBody>
      </p:sp>
      <p:sp>
        <p:nvSpPr>
          <p:cNvPr id="6560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B96D495-2A03-4F98-B071-C8EA42F75278}" type="slidenum">
              <a:rPr lang="en-US" altLang="en-US" smtClean="0">
                <a:solidFill>
                  <a:srgbClr val="333399"/>
                </a:solidFill>
                <a:latin typeface="Calibri" pitchFamily="34" charset="0"/>
              </a:rPr>
              <a:pPr eaLnBrk="1" hangingPunct="1"/>
              <a:t>17</a:t>
            </a:fld>
            <a:endParaRPr lang="en-US" altLang="en-US" smtClean="0">
              <a:solidFill>
                <a:srgbClr val="333399"/>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19200" y="1219200"/>
            <a:ext cx="6767513" cy="3162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3" name="Rectangle 3"/>
          <p:cNvSpPr>
            <a:spLocks noGrp="1" noChangeArrowheads="1"/>
          </p:cNvSpPr>
          <p:nvPr>
            <p:ph type="title"/>
          </p:nvPr>
        </p:nvSpPr>
        <p:spPr>
          <a:xfrm>
            <a:off x="457200" y="76200"/>
            <a:ext cx="8229600" cy="1143000"/>
          </a:xfrm>
        </p:spPr>
        <p:txBody>
          <a:bodyPr/>
          <a:lstStyle/>
          <a:p>
            <a:pPr eaLnBrk="1" hangingPunct="1"/>
            <a:r>
              <a:rPr lang="en-US" altLang="en-US" smtClean="0"/>
              <a:t>Western US Coal Production</a:t>
            </a:r>
          </a:p>
        </p:txBody>
      </p:sp>
      <p:sp>
        <p:nvSpPr>
          <p:cNvPr id="66564" name="Text Placeholder 4"/>
          <p:cNvSpPr>
            <a:spLocks noGrp="1"/>
          </p:cNvSpPr>
          <p:nvPr>
            <p:ph type="body" sz="half" idx="2"/>
          </p:nvPr>
        </p:nvSpPr>
        <p:spPr>
          <a:xfrm>
            <a:off x="838200" y="4724400"/>
            <a:ext cx="7620000" cy="1676400"/>
          </a:xfrm>
        </p:spPr>
        <p:txBody>
          <a:bodyPr/>
          <a:lstStyle/>
          <a:p>
            <a:r>
              <a:rPr lang="en-US" altLang="en-US" smtClean="0"/>
              <a:t>Early production cycle peaked in 1918 — centered on Colorado, extremely limited by lack of railroad capacity to customers</a:t>
            </a:r>
          </a:p>
          <a:p>
            <a:r>
              <a:rPr lang="en-US" altLang="en-US" smtClean="0"/>
              <a:t>New start after the 1970 Clean-Air Act Extension, which encouraged the use of low-sulfur coal, and the 1980 Staggers Rail Act, which deregulated the railroads</a:t>
            </a:r>
          </a:p>
        </p:txBody>
      </p:sp>
      <p:sp>
        <p:nvSpPr>
          <p:cNvPr id="2" name="Slide Number Placeholder 1"/>
          <p:cNvSpPr>
            <a:spLocks noGrp="1"/>
          </p:cNvSpPr>
          <p:nvPr>
            <p:ph type="sldNum" sz="quarter" idx="12"/>
          </p:nvPr>
        </p:nvSpPr>
        <p:spPr/>
        <p:txBody>
          <a:bodyPr/>
          <a:lstStyle/>
          <a:p>
            <a:pPr>
              <a:defRPr/>
            </a:pPr>
            <a:fld id="{94186A8B-3862-428B-A69D-AF8B867BA812}"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219200"/>
            <a:ext cx="8215313" cy="37528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Rectangle 3"/>
          <p:cNvSpPr>
            <a:spLocks noGrp="1" noChangeArrowheads="1"/>
          </p:cNvSpPr>
          <p:nvPr>
            <p:ph type="title"/>
          </p:nvPr>
        </p:nvSpPr>
        <p:spPr>
          <a:xfrm>
            <a:off x="457200" y="152400"/>
            <a:ext cx="8229600" cy="838200"/>
          </a:xfrm>
        </p:spPr>
        <p:txBody>
          <a:bodyPr/>
          <a:lstStyle/>
          <a:p>
            <a:pPr eaLnBrk="1" hangingPunct="1"/>
            <a:r>
              <a:rPr lang="en-US" altLang="en-US" smtClean="0"/>
              <a:t>Western US Coal Production</a:t>
            </a:r>
          </a:p>
        </p:txBody>
      </p:sp>
      <p:sp>
        <p:nvSpPr>
          <p:cNvPr id="67588" name="Text Placeholder 5"/>
          <p:cNvSpPr>
            <a:spLocks noGrp="1"/>
          </p:cNvSpPr>
          <p:nvPr>
            <p:ph type="body" sz="half" idx="2"/>
          </p:nvPr>
        </p:nvSpPr>
        <p:spPr>
          <a:xfrm>
            <a:off x="914400" y="5181600"/>
            <a:ext cx="7467600" cy="838200"/>
          </a:xfrm>
        </p:spPr>
        <p:txBody>
          <a:bodyPr/>
          <a:lstStyle/>
          <a:p>
            <a:r>
              <a:rPr lang="en-US" altLang="en-US" dirty="0" smtClean="0"/>
              <a:t>Long-term production fit is 42Gt</a:t>
            </a:r>
          </a:p>
          <a:p>
            <a:r>
              <a:rPr lang="en-US" altLang="en-US" dirty="0" smtClean="0"/>
              <a:t>This amounts to 26% of reserves + cumulative production (160Gt)</a:t>
            </a:r>
          </a:p>
        </p:txBody>
      </p:sp>
      <p:sp>
        <p:nvSpPr>
          <p:cNvPr id="2" name="Slide Number Placeholder 1"/>
          <p:cNvSpPr>
            <a:spLocks noGrp="1"/>
          </p:cNvSpPr>
          <p:nvPr>
            <p:ph type="sldNum" sz="quarter" idx="12"/>
          </p:nvPr>
        </p:nvSpPr>
        <p:spPr/>
        <p:txBody>
          <a:bodyPr/>
          <a:lstStyle/>
          <a:p>
            <a:pPr>
              <a:defRPr/>
            </a:pPr>
            <a:fld id="{ABFA3689-DCAF-4F13-BAF9-ADF6593653BC}"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38200" y="381000"/>
            <a:ext cx="7543800" cy="1066800"/>
          </a:xfrm>
        </p:spPr>
        <p:txBody>
          <a:bodyPr/>
          <a:lstStyle/>
          <a:p>
            <a:pPr eaLnBrk="1" hangingPunct="1"/>
            <a:r>
              <a:rPr lang="en-US" altLang="en-US" sz="3600" dirty="0" smtClean="0"/>
              <a:t>Outline</a:t>
            </a:r>
          </a:p>
        </p:txBody>
      </p:sp>
      <p:sp>
        <p:nvSpPr>
          <p:cNvPr id="50179" name="Rectangle 3"/>
          <p:cNvSpPr>
            <a:spLocks noGrp="1" noChangeArrowheads="1"/>
          </p:cNvSpPr>
          <p:nvPr>
            <p:ph type="body" idx="1"/>
          </p:nvPr>
        </p:nvSpPr>
        <p:spPr>
          <a:xfrm>
            <a:off x="1143000" y="1905000"/>
            <a:ext cx="7162800" cy="3657600"/>
          </a:xfrm>
        </p:spPr>
        <p:txBody>
          <a:bodyPr/>
          <a:lstStyle/>
          <a:p>
            <a:pPr eaLnBrk="1" hangingPunct="1">
              <a:lnSpc>
                <a:spcPct val="80000"/>
              </a:lnSpc>
            </a:pPr>
            <a:r>
              <a:rPr lang="en-US" altLang="en-US" sz="2800" dirty="0" smtClean="0"/>
              <a:t>Projections from regional coal histories</a:t>
            </a:r>
          </a:p>
          <a:p>
            <a:pPr eaLnBrk="1" hangingPunct="1">
              <a:lnSpc>
                <a:spcPct val="80000"/>
              </a:lnSpc>
            </a:pPr>
            <a:r>
              <a:rPr lang="en-US" altLang="en-US" sz="2800" dirty="0" smtClean="0"/>
              <a:t>Projection for world coal production</a:t>
            </a:r>
          </a:p>
          <a:p>
            <a:pPr eaLnBrk="1" hangingPunct="1">
              <a:lnSpc>
                <a:spcPct val="80000"/>
              </a:lnSpc>
            </a:pPr>
            <a:r>
              <a:rPr lang="en-US" altLang="en-US" sz="2800" dirty="0" smtClean="0"/>
              <a:t>Comparisons with the scenarios used by climate modelers</a:t>
            </a:r>
          </a:p>
          <a:p>
            <a:pPr eaLnBrk="1" hangingPunct="1">
              <a:lnSpc>
                <a:spcPct val="80000"/>
              </a:lnSpc>
            </a:pPr>
            <a:endParaRPr lang="en-US" altLang="en-US" sz="2800" dirty="0"/>
          </a:p>
          <a:p>
            <a:pPr marL="0" indent="0" eaLnBrk="1" hangingPunct="1">
              <a:lnSpc>
                <a:spcPct val="80000"/>
              </a:lnSpc>
              <a:buNone/>
            </a:pPr>
            <a:r>
              <a:rPr lang="en-US" altLang="en-US" sz="2800" dirty="0"/>
              <a:t>U</a:t>
            </a:r>
            <a:r>
              <a:rPr lang="en-US" altLang="en-US" sz="2800" dirty="0" smtClean="0"/>
              <a:t>pdate of David </a:t>
            </a:r>
            <a:r>
              <a:rPr lang="en-US" altLang="en-US" sz="2800" dirty="0"/>
              <a:t>Rutledge, 2011, “Estimating long-term world coal production with logit and probit transforms,” </a:t>
            </a:r>
            <a:r>
              <a:rPr lang="en-US" altLang="en-US" sz="2800" i="1" dirty="0"/>
              <a:t>International Journal of Coal Geology</a:t>
            </a:r>
            <a:endParaRPr lang="en-US" altLang="en-US" sz="2800" dirty="0" smtClean="0"/>
          </a:p>
        </p:txBody>
      </p:sp>
      <p:sp>
        <p:nvSpPr>
          <p:cNvPr id="2" name="Slide Number Placeholder 1"/>
          <p:cNvSpPr>
            <a:spLocks noGrp="1"/>
          </p:cNvSpPr>
          <p:nvPr>
            <p:ph type="sldNum" sz="quarter" idx="12"/>
          </p:nvPr>
        </p:nvSpPr>
        <p:spPr/>
        <p:txBody>
          <a:bodyPr/>
          <a:lstStyle/>
          <a:p>
            <a:pPr>
              <a:defRPr/>
            </a:pPr>
            <a:fld id="{90FA6E16-9265-4AA9-BC27-F23452D44E4B}"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14400" y="893763"/>
            <a:ext cx="7381875" cy="34496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1" name="Rectangle 2"/>
          <p:cNvSpPr>
            <a:spLocks noGrp="1" noChangeArrowheads="1"/>
          </p:cNvSpPr>
          <p:nvPr>
            <p:ph type="title"/>
          </p:nvPr>
        </p:nvSpPr>
        <p:spPr>
          <a:xfrm>
            <a:off x="152400" y="0"/>
            <a:ext cx="8763000" cy="838200"/>
          </a:xfrm>
        </p:spPr>
        <p:txBody>
          <a:bodyPr/>
          <a:lstStyle/>
          <a:p>
            <a:pPr eaLnBrk="1" hangingPunct="1"/>
            <a:r>
              <a:rPr lang="en-US" altLang="en-US" sz="2800" smtClean="0"/>
              <a:t>Historical Projections Compared with Reserves for US Coal </a:t>
            </a:r>
          </a:p>
        </p:txBody>
      </p:sp>
      <p:sp>
        <p:nvSpPr>
          <p:cNvPr id="68612" name="Text Placeholder 12"/>
          <p:cNvSpPr>
            <a:spLocks noGrp="1"/>
          </p:cNvSpPr>
          <p:nvPr>
            <p:ph type="body" sz="half" idx="2"/>
          </p:nvPr>
        </p:nvSpPr>
        <p:spPr>
          <a:xfrm>
            <a:off x="914400" y="4419600"/>
            <a:ext cx="7239000" cy="2209800"/>
          </a:xfrm>
        </p:spPr>
        <p:txBody>
          <a:bodyPr/>
          <a:lstStyle/>
          <a:p>
            <a:r>
              <a:rPr lang="en-US" altLang="en-US" dirty="0" smtClean="0"/>
              <a:t>Marius </a:t>
            </a:r>
            <a:r>
              <a:rPr lang="en-US" altLang="en-US" dirty="0"/>
              <a:t>Campbell of the USGS did the first reserves in 1913</a:t>
            </a:r>
          </a:p>
          <a:p>
            <a:r>
              <a:rPr lang="en-US" altLang="en-US" dirty="0" smtClean="0"/>
              <a:t>Paul </a:t>
            </a:r>
            <a:r>
              <a:rPr lang="en-US" altLang="en-US" dirty="0"/>
              <a:t>Averitt was responsible for the reserves from 1948-1975.  He responded to criticism from mining engineers by tightening reserves </a:t>
            </a:r>
            <a:r>
              <a:rPr lang="en-US" altLang="en-US" dirty="0" smtClean="0"/>
              <a:t>criteria </a:t>
            </a:r>
            <a:r>
              <a:rPr lang="en-US" altLang="en-US" dirty="0"/>
              <a:t>— seams at least 28 inches thick, up to 1,000 feet deep, within 3/4 mile from a measurement, 50% </a:t>
            </a:r>
            <a:r>
              <a:rPr lang="en-US" altLang="en-US" dirty="0" smtClean="0"/>
              <a:t>recovery</a:t>
            </a:r>
          </a:p>
          <a:p>
            <a:r>
              <a:rPr lang="en-US" altLang="en-US" dirty="0"/>
              <a:t>The reserves are now 16 times lower than in </a:t>
            </a:r>
            <a:r>
              <a:rPr lang="en-US" altLang="en-US" dirty="0" smtClean="0"/>
              <a:t>1913</a:t>
            </a:r>
            <a:endParaRPr lang="en-US" altLang="en-US" dirty="0"/>
          </a:p>
        </p:txBody>
      </p:sp>
      <p:sp>
        <p:nvSpPr>
          <p:cNvPr id="2" name="Slide Number Placeholder 1"/>
          <p:cNvSpPr>
            <a:spLocks noGrp="1"/>
          </p:cNvSpPr>
          <p:nvPr>
            <p:ph type="sldNum" sz="quarter" idx="12"/>
          </p:nvPr>
        </p:nvSpPr>
        <p:spPr/>
        <p:txBody>
          <a:bodyPr/>
          <a:lstStyle/>
          <a:p>
            <a:pPr>
              <a:defRPr/>
            </a:pPr>
            <a:fld id="{3D861875-6A81-4DAB-B015-5EEB0F7E7860}"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14400" y="990600"/>
            <a:ext cx="7493000" cy="3505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Title 1"/>
          <p:cNvSpPr>
            <a:spLocks noGrp="1"/>
          </p:cNvSpPr>
          <p:nvPr>
            <p:ph type="title"/>
          </p:nvPr>
        </p:nvSpPr>
        <p:spPr>
          <a:xfrm>
            <a:off x="457200" y="304800"/>
            <a:ext cx="8229600" cy="685800"/>
          </a:xfrm>
        </p:spPr>
        <p:txBody>
          <a:bodyPr/>
          <a:lstStyle/>
          <a:p>
            <a:r>
              <a:rPr lang="en-US" altLang="en-US" smtClean="0"/>
              <a:t>Chinese Coal</a:t>
            </a:r>
          </a:p>
        </p:txBody>
      </p:sp>
      <p:sp>
        <p:nvSpPr>
          <p:cNvPr id="69636" name="Text Placeholder 5"/>
          <p:cNvSpPr>
            <a:spLocks noGrp="1"/>
          </p:cNvSpPr>
          <p:nvPr>
            <p:ph type="body" sz="half" idx="2"/>
          </p:nvPr>
        </p:nvSpPr>
        <p:spPr>
          <a:xfrm>
            <a:off x="685800" y="4953000"/>
            <a:ext cx="8077200" cy="1371600"/>
          </a:xfrm>
        </p:spPr>
        <p:txBody>
          <a:bodyPr/>
          <a:lstStyle/>
          <a:p>
            <a:r>
              <a:rPr lang="en-US" altLang="en-US" dirty="0" smtClean="0"/>
              <a:t>From Elspeth Thomson, </a:t>
            </a:r>
            <a:r>
              <a:rPr lang="en-US" altLang="en-US" i="1" dirty="0" smtClean="0"/>
              <a:t>The Chinese Coal Industry, and Economic History</a:t>
            </a:r>
          </a:p>
          <a:p>
            <a:r>
              <a:rPr lang="en-US" altLang="en-US" dirty="0" smtClean="0"/>
              <a:t>46% of world’s production in 2012</a:t>
            </a:r>
          </a:p>
          <a:p>
            <a:r>
              <a:rPr lang="en-US" altLang="en-US" dirty="0"/>
              <a:t>The </a:t>
            </a:r>
            <a:r>
              <a:rPr lang="en-US" altLang="en-US" i="1" dirty="0"/>
              <a:t>Asia Times</a:t>
            </a:r>
            <a:r>
              <a:rPr lang="en-US" altLang="en-US" dirty="0"/>
              <a:t> reported that Chinese production through July is off 4% this year—stay tuned</a:t>
            </a:r>
          </a:p>
          <a:p>
            <a:endParaRPr lang="en-US" altLang="en-US" dirty="0" smtClean="0"/>
          </a:p>
        </p:txBody>
      </p:sp>
      <p:sp>
        <p:nvSpPr>
          <p:cNvPr id="2" name="Slide Number Placeholder 1"/>
          <p:cNvSpPr>
            <a:spLocks noGrp="1"/>
          </p:cNvSpPr>
          <p:nvPr>
            <p:ph type="sldNum" sz="quarter" idx="12"/>
          </p:nvPr>
        </p:nvSpPr>
        <p:spPr/>
        <p:txBody>
          <a:bodyPr/>
          <a:lstStyle/>
          <a:p>
            <a:pPr>
              <a:defRPr/>
            </a:pPr>
            <a:fld id="{DDDD9A26-577F-4384-9722-008EC7D8BBD9}"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422400"/>
            <a:ext cx="8229600" cy="3759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Title 1"/>
          <p:cNvSpPr>
            <a:spLocks noGrp="1"/>
          </p:cNvSpPr>
          <p:nvPr>
            <p:ph type="title"/>
          </p:nvPr>
        </p:nvSpPr>
        <p:spPr>
          <a:xfrm>
            <a:off x="457200" y="76200"/>
            <a:ext cx="8229600" cy="1143000"/>
          </a:xfrm>
        </p:spPr>
        <p:txBody>
          <a:bodyPr/>
          <a:lstStyle/>
          <a:p>
            <a:r>
              <a:rPr lang="en-US" altLang="en-US" smtClean="0"/>
              <a:t>Cumulative Production with Curve Fits</a:t>
            </a:r>
          </a:p>
        </p:txBody>
      </p:sp>
      <p:sp>
        <p:nvSpPr>
          <p:cNvPr id="111620" name="Text Placeholder 5"/>
          <p:cNvSpPr>
            <a:spLocks noGrp="1"/>
          </p:cNvSpPr>
          <p:nvPr>
            <p:ph type="body" sz="half" idx="2"/>
          </p:nvPr>
        </p:nvSpPr>
        <p:spPr>
          <a:xfrm>
            <a:off x="609600" y="5334000"/>
            <a:ext cx="8382000" cy="990600"/>
          </a:xfrm>
        </p:spPr>
        <p:txBody>
          <a:bodyPr/>
          <a:lstStyle/>
          <a:p>
            <a:pPr>
              <a:defRPr/>
            </a:pPr>
            <a:r>
              <a:rPr lang="en-US" dirty="0" smtClean="0"/>
              <a:t>Similar trends for the Republic of China and the People’s Republic</a:t>
            </a:r>
          </a:p>
          <a:p>
            <a:pPr>
              <a:defRPr/>
            </a:pPr>
            <a:r>
              <a:rPr lang="en-US" dirty="0" smtClean="0"/>
              <a:t>Curve fit for long-term production is 211Gt (122% of reserves + cumulative)</a:t>
            </a:r>
          </a:p>
          <a:p>
            <a:pPr>
              <a:defRPr/>
            </a:pPr>
            <a:endParaRPr lang="en-US" dirty="0" smtClean="0"/>
          </a:p>
        </p:txBody>
      </p:sp>
      <p:sp>
        <p:nvSpPr>
          <p:cNvPr id="2" name="Slide Number Placeholder 1"/>
          <p:cNvSpPr>
            <a:spLocks noGrp="1"/>
          </p:cNvSpPr>
          <p:nvPr>
            <p:ph type="sldNum" sz="quarter" idx="12"/>
          </p:nvPr>
        </p:nvSpPr>
        <p:spPr/>
        <p:txBody>
          <a:bodyPr/>
          <a:lstStyle/>
          <a:p>
            <a:pPr>
              <a:defRPr/>
            </a:pPr>
            <a:fld id="{CDE1F640-09B2-4653-9877-DE9A002DEA9D}"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1568450"/>
            <a:ext cx="8112125" cy="36893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3" name="Title 1"/>
          <p:cNvSpPr>
            <a:spLocks noGrp="1"/>
          </p:cNvSpPr>
          <p:nvPr>
            <p:ph type="title"/>
          </p:nvPr>
        </p:nvSpPr>
        <p:spPr>
          <a:xfrm>
            <a:off x="457200" y="304800"/>
            <a:ext cx="8229600" cy="1143000"/>
          </a:xfrm>
        </p:spPr>
        <p:txBody>
          <a:bodyPr/>
          <a:lstStyle/>
          <a:p>
            <a:r>
              <a:rPr lang="en-US" altLang="en-US" smtClean="0"/>
              <a:t>Historical Fits for Long-Term Production Compared with Reserves</a:t>
            </a:r>
          </a:p>
        </p:txBody>
      </p:sp>
      <p:sp>
        <p:nvSpPr>
          <p:cNvPr id="71684" name="Text Placeholder 5"/>
          <p:cNvSpPr>
            <a:spLocks noGrp="1"/>
          </p:cNvSpPr>
          <p:nvPr>
            <p:ph type="body" sz="half" idx="2"/>
          </p:nvPr>
        </p:nvSpPr>
        <p:spPr>
          <a:xfrm>
            <a:off x="304800" y="5334000"/>
            <a:ext cx="8686800" cy="838200"/>
          </a:xfrm>
        </p:spPr>
        <p:txBody>
          <a:bodyPr/>
          <a:lstStyle/>
          <a:p>
            <a:r>
              <a:rPr lang="en-US" altLang="en-US" dirty="0" smtClean="0"/>
              <a:t>Reserves submitted to World Energy Council in 1989 and 1992 differ by 6:1</a:t>
            </a:r>
          </a:p>
          <a:p>
            <a:r>
              <a:rPr lang="en-US" altLang="en-US" dirty="0" smtClean="0"/>
              <a:t>Reflects historical indifference to reserves estimation by Chinese governments</a:t>
            </a:r>
          </a:p>
          <a:p>
            <a:endParaRPr lang="en-US" altLang="en-US" dirty="0" smtClean="0"/>
          </a:p>
        </p:txBody>
      </p:sp>
      <p:sp>
        <p:nvSpPr>
          <p:cNvPr id="2" name="Slide Number Placeholder 1"/>
          <p:cNvSpPr>
            <a:spLocks noGrp="1"/>
          </p:cNvSpPr>
          <p:nvPr>
            <p:ph type="sldNum" sz="quarter" idx="12"/>
          </p:nvPr>
        </p:nvSpPr>
        <p:spPr/>
        <p:txBody>
          <a:bodyPr/>
          <a:lstStyle/>
          <a:p>
            <a:pPr>
              <a:defRPr/>
            </a:pPr>
            <a:fld id="{AC637FCC-5743-49A9-B2E7-2E017999C7A9}"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half" idx="1"/>
            <p:extLst>
              <p:ext uri="{D42A27DB-BD31-4B8C-83A1-F6EECF244321}">
                <p14:modId xmlns:p14="http://schemas.microsoft.com/office/powerpoint/2010/main" val="896102717"/>
              </p:ext>
            </p:extLst>
          </p:nvPr>
        </p:nvGraphicFramePr>
        <p:xfrm>
          <a:off x="304800" y="685155"/>
          <a:ext cx="8610600" cy="4572645"/>
        </p:xfrm>
        <a:graphic>
          <a:graphicData uri="http://schemas.openxmlformats.org/drawingml/2006/table">
            <a:tbl>
              <a:tblPr firstRow="1" bandRow="1">
                <a:tableStyleId>{1E171933-4619-4E11-9A3F-F7608DF75F80}</a:tableStyleId>
              </a:tblPr>
              <a:tblGrid>
                <a:gridCol w="1600200"/>
                <a:gridCol w="914400"/>
                <a:gridCol w="914400"/>
                <a:gridCol w="914907"/>
                <a:gridCol w="935612"/>
                <a:gridCol w="1040033"/>
                <a:gridCol w="1376648"/>
                <a:gridCol w="914400"/>
              </a:tblGrid>
              <a:tr h="1189365">
                <a:tc>
                  <a:txBody>
                    <a:bodyPr/>
                    <a:lstStyle/>
                    <a:p>
                      <a:pPr algn="ctr" fontAlgn="ctr"/>
                      <a:r>
                        <a:rPr lang="en-US" sz="1200" u="none" strike="noStrike" dirty="0">
                          <a:effectLst/>
                          <a:latin typeface="Calibri" panose="020F0502020204030204" pitchFamily="34" charset="0"/>
                        </a:rPr>
                        <a:t>Region</a:t>
                      </a:r>
                      <a:endParaRPr lang="en-US" sz="1200" b="1"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2012 production Mt</a:t>
                      </a:r>
                      <a:endParaRPr lang="en-US" sz="1200" b="1"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Cumulative production    </a:t>
                      </a:r>
                      <a:r>
                        <a:rPr lang="en-US" sz="1200" u="none" strike="noStrike" dirty="0" err="1">
                          <a:effectLst/>
                          <a:latin typeface="Calibri" panose="020F0502020204030204" pitchFamily="34" charset="0"/>
                        </a:rPr>
                        <a:t>Gt</a:t>
                      </a:r>
                      <a:endParaRPr lang="en-US" sz="1200" b="1"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Long-term production projection   </a:t>
                      </a:r>
                      <a:r>
                        <a:rPr lang="en-US" sz="1200" u="none" strike="noStrike" dirty="0" err="1">
                          <a:effectLst/>
                          <a:latin typeface="Calibri" panose="020F0502020204030204" pitchFamily="34" charset="0"/>
                        </a:rPr>
                        <a:t>Gt</a:t>
                      </a:r>
                      <a:endParaRPr lang="en-US" sz="1200" b="1"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Reserves + cumulative         </a:t>
                      </a:r>
                      <a:r>
                        <a:rPr lang="en-US" sz="1200" u="none" strike="noStrike" dirty="0" err="1">
                          <a:effectLst/>
                          <a:latin typeface="Calibri" panose="020F0502020204030204" pitchFamily="34" charset="0"/>
                        </a:rPr>
                        <a:t>Gt</a:t>
                      </a:r>
                      <a:endParaRPr lang="en-US" sz="1200" b="1"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Long-term production projection/ (reserves + cumulative)</a:t>
                      </a:r>
                      <a:endParaRPr lang="en-US" sz="1200" b="1"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Long-term production projection range                        </a:t>
                      </a:r>
                      <a:r>
                        <a:rPr lang="en-US" sz="1200" u="none" strike="noStrike" dirty="0" err="1">
                          <a:effectLst/>
                          <a:latin typeface="Calibri" panose="020F0502020204030204" pitchFamily="34" charset="0"/>
                        </a:rPr>
                        <a:t>Gt</a:t>
                      </a:r>
                      <a:endParaRPr lang="en-US" sz="1200" b="1"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Regression </a:t>
                      </a:r>
                      <a:r>
                        <a:rPr lang="en-US" sz="1200" u="none" strike="noStrike" dirty="0" smtClean="0">
                          <a:effectLst/>
                          <a:latin typeface="Calibri" panose="020F0502020204030204" pitchFamily="34" charset="0"/>
                        </a:rPr>
                        <a:t>t90% </a:t>
                      </a:r>
                      <a:endParaRPr lang="en-US" sz="1200" b="1" i="0" u="none" strike="noStrike" dirty="0">
                        <a:solidFill>
                          <a:srgbClr val="333399"/>
                        </a:solidFill>
                        <a:effectLst/>
                        <a:latin typeface="Calibri" panose="020F0502020204030204" pitchFamily="34" charset="0"/>
                      </a:endParaRPr>
                    </a:p>
                  </a:txBody>
                  <a:tcPr anchor="ctr"/>
                </a:tc>
              </a:tr>
              <a:tr h="268089">
                <a:tc>
                  <a:txBody>
                    <a:bodyPr/>
                    <a:lstStyle/>
                    <a:p>
                      <a:pPr algn="l" fontAlgn="ctr"/>
                      <a:r>
                        <a:rPr lang="en-US" sz="1200" u="none" strike="noStrike" dirty="0">
                          <a:effectLst/>
                          <a:latin typeface="Calibri" panose="020F0502020204030204" pitchFamily="34" charset="0"/>
                        </a:rPr>
                        <a:t>Australia</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436</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12</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46</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88</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52%</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28 - 52 (53%)</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2073</a:t>
                      </a:r>
                      <a:endParaRPr lang="en-US" sz="1200" b="0" i="0" u="none" strike="noStrike">
                        <a:solidFill>
                          <a:srgbClr val="333399"/>
                        </a:solidFill>
                        <a:effectLst/>
                        <a:latin typeface="Calibri" panose="020F0502020204030204" pitchFamily="34" charset="0"/>
                      </a:endParaRPr>
                    </a:p>
                  </a:txBody>
                  <a:tcPr anchor="ctr"/>
                </a:tc>
              </a:tr>
              <a:tr h="268089">
                <a:tc>
                  <a:txBody>
                    <a:bodyPr/>
                    <a:lstStyle/>
                    <a:p>
                      <a:pPr algn="l" fontAlgn="ctr"/>
                      <a:r>
                        <a:rPr lang="en-US" sz="1200" u="none" strike="noStrike" dirty="0">
                          <a:effectLst/>
                          <a:latin typeface="Calibri" panose="020F0502020204030204" pitchFamily="34" charset="0"/>
                        </a:rPr>
                        <a:t>China</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3,650</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62</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211</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173</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122%</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116 - 231 (54%)</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2060</a:t>
                      </a:r>
                      <a:endParaRPr lang="en-US" sz="1200" b="0" i="0" u="none" strike="noStrike">
                        <a:solidFill>
                          <a:srgbClr val="333399"/>
                        </a:solidFill>
                        <a:effectLst/>
                        <a:latin typeface="Calibri" panose="020F0502020204030204" pitchFamily="34" charset="0"/>
                      </a:endParaRPr>
                    </a:p>
                  </a:txBody>
                  <a:tcPr anchor="ctr"/>
                </a:tc>
              </a:tr>
              <a:tr h="268089">
                <a:tc>
                  <a:txBody>
                    <a:bodyPr/>
                    <a:lstStyle/>
                    <a:p>
                      <a:pPr algn="l" fontAlgn="ctr"/>
                      <a:r>
                        <a:rPr lang="en-US" sz="1200" u="none" strike="noStrike" dirty="0">
                          <a:effectLst/>
                          <a:latin typeface="Calibri" panose="020F0502020204030204" pitchFamily="34" charset="0"/>
                        </a:rPr>
                        <a:t>Africa</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254</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9</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18</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41</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45%</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18 - 29 (63%)</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2048</a:t>
                      </a:r>
                      <a:endParaRPr lang="en-US" sz="1200" b="0" i="0" u="none" strike="noStrike">
                        <a:solidFill>
                          <a:srgbClr val="333399"/>
                        </a:solidFill>
                        <a:effectLst/>
                        <a:latin typeface="Calibri" panose="020F0502020204030204" pitchFamily="34" charset="0"/>
                      </a:endParaRPr>
                    </a:p>
                  </a:txBody>
                  <a:tcPr anchor="ctr"/>
                </a:tc>
              </a:tr>
              <a:tr h="446815">
                <a:tc>
                  <a:txBody>
                    <a:bodyPr/>
                    <a:lstStyle/>
                    <a:p>
                      <a:pPr algn="l" fontAlgn="ctr"/>
                      <a:r>
                        <a:rPr lang="en-US" sz="1200" u="none" strike="noStrike" dirty="0">
                          <a:effectLst/>
                          <a:latin typeface="Calibri" panose="020F0502020204030204" pitchFamily="34" charset="0"/>
                        </a:rPr>
                        <a:t>Europe</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768</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86</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134</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201</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67%</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133.9 - 134.4 (0.4%)</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2078</a:t>
                      </a:r>
                      <a:endParaRPr lang="en-US" sz="1200" b="0" i="0" u="none" strike="noStrike">
                        <a:solidFill>
                          <a:srgbClr val="333399"/>
                        </a:solidFill>
                        <a:effectLst/>
                        <a:latin typeface="Calibri" panose="020F0502020204030204" pitchFamily="34" charset="0"/>
                      </a:endParaRPr>
                    </a:p>
                  </a:txBody>
                  <a:tcPr anchor="ctr"/>
                </a:tc>
              </a:tr>
              <a:tr h="268089">
                <a:tc>
                  <a:txBody>
                    <a:bodyPr/>
                    <a:lstStyle/>
                    <a:p>
                      <a:pPr algn="l" fontAlgn="ctr"/>
                      <a:r>
                        <a:rPr lang="en-US" sz="1200" u="none" strike="noStrike" dirty="0">
                          <a:effectLst/>
                          <a:latin typeface="Calibri" panose="020F0502020204030204" pitchFamily="34" charset="0"/>
                        </a:rPr>
                        <a:t>Russia</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496</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28</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52</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222</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24%</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2079</a:t>
                      </a:r>
                      <a:endParaRPr lang="en-US" sz="1200" b="0" i="0" u="none" strike="noStrike">
                        <a:solidFill>
                          <a:srgbClr val="333399"/>
                        </a:solidFill>
                        <a:effectLst/>
                        <a:latin typeface="Calibri" panose="020F0502020204030204" pitchFamily="34" charset="0"/>
                      </a:endParaRPr>
                    </a:p>
                  </a:txBody>
                  <a:tcPr anchor="ctr"/>
                </a:tc>
              </a:tr>
              <a:tr h="268089">
                <a:tc>
                  <a:txBody>
                    <a:bodyPr/>
                    <a:lstStyle/>
                    <a:p>
                      <a:pPr algn="l" fontAlgn="ctr"/>
                      <a:r>
                        <a:rPr lang="en-US" sz="1200" u="none" strike="noStrike" dirty="0">
                          <a:effectLst/>
                          <a:latin typeface="Calibri" panose="020F0502020204030204" pitchFamily="34" charset="0"/>
                        </a:rPr>
                        <a:t>Western United States</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537</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18</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42</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160</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26%</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41 - 49 (18%)</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2051</a:t>
                      </a:r>
                      <a:endParaRPr lang="en-US" sz="1200" b="0" i="0" u="none" strike="noStrike">
                        <a:solidFill>
                          <a:srgbClr val="333399"/>
                        </a:solidFill>
                        <a:effectLst/>
                        <a:latin typeface="Calibri" panose="020F0502020204030204" pitchFamily="34" charset="0"/>
                      </a:endParaRPr>
                    </a:p>
                  </a:txBody>
                  <a:tcPr anchor="ctr"/>
                </a:tc>
              </a:tr>
              <a:tr h="268089">
                <a:tc>
                  <a:txBody>
                    <a:bodyPr/>
                    <a:lstStyle/>
                    <a:p>
                      <a:pPr algn="l" fontAlgn="ctr"/>
                      <a:r>
                        <a:rPr lang="en-US" sz="1200" u="none" strike="noStrike" dirty="0">
                          <a:effectLst/>
                          <a:latin typeface="Calibri" panose="020F0502020204030204" pitchFamily="34" charset="0"/>
                        </a:rPr>
                        <a:t>Eastern United States</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383</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49</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76</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138</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55%</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76 - 85 (12%)</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2071</a:t>
                      </a:r>
                      <a:endParaRPr lang="en-US" sz="1200" b="0" i="0" u="none" strike="noStrike">
                        <a:solidFill>
                          <a:srgbClr val="333399"/>
                        </a:solidFill>
                        <a:effectLst/>
                        <a:latin typeface="Calibri" panose="020F0502020204030204" pitchFamily="34" charset="0"/>
                      </a:endParaRPr>
                    </a:p>
                  </a:txBody>
                  <a:tcPr anchor="ctr"/>
                </a:tc>
              </a:tr>
              <a:tr h="268089">
                <a:tc>
                  <a:txBody>
                    <a:bodyPr/>
                    <a:lstStyle/>
                    <a:p>
                      <a:pPr algn="l" fontAlgn="ctr"/>
                      <a:r>
                        <a:rPr lang="en-US" sz="1200" u="none" strike="noStrike" dirty="0">
                          <a:effectLst/>
                          <a:latin typeface="Calibri" panose="020F0502020204030204" pitchFamily="34" charset="0"/>
                        </a:rPr>
                        <a:t>Canada</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67</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3</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5</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10</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46%</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4 - 5 (22%)</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2032</a:t>
                      </a:r>
                      <a:endParaRPr lang="en-US" sz="1200" b="0" i="0" u="none" strike="noStrike" dirty="0">
                        <a:solidFill>
                          <a:srgbClr val="333399"/>
                        </a:solidFill>
                        <a:effectLst/>
                        <a:latin typeface="Calibri" panose="020F0502020204030204" pitchFamily="34" charset="0"/>
                      </a:endParaRPr>
                    </a:p>
                  </a:txBody>
                  <a:tcPr anchor="ctr"/>
                </a:tc>
              </a:tr>
              <a:tr h="268089">
                <a:tc>
                  <a:txBody>
                    <a:bodyPr/>
                    <a:lstStyle/>
                    <a:p>
                      <a:pPr algn="l" fontAlgn="ctr"/>
                      <a:r>
                        <a:rPr lang="en-US" sz="1200" u="none" strike="noStrike" dirty="0">
                          <a:effectLst/>
                          <a:latin typeface="Calibri" panose="020F0502020204030204" pitchFamily="34" charset="0"/>
                        </a:rPr>
                        <a:t>South Asia</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1,128</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20</a:t>
                      </a:r>
                      <a:endParaRPr lang="en-US" sz="1200" b="0" i="0" u="none" strike="noStrike">
                        <a:solidFill>
                          <a:srgbClr val="333399"/>
                        </a:solidFill>
                        <a:effectLst/>
                        <a:latin typeface="Calibri" panose="020F0502020204030204" pitchFamily="34" charset="0"/>
                      </a:endParaRPr>
                    </a:p>
                  </a:txBody>
                  <a:tcPr anchor="ctr"/>
                </a:tc>
                <a:tc gridSpan="3">
                  <a:txBody>
                    <a:bodyPr/>
                    <a:lstStyle/>
                    <a:p>
                      <a:pPr algn="ctr" fontAlgn="ctr"/>
                      <a:r>
                        <a:rPr lang="en-US" sz="1200" u="none" strike="noStrike" dirty="0">
                          <a:effectLst/>
                          <a:latin typeface="Calibri" panose="020F0502020204030204" pitchFamily="34" charset="0"/>
                        </a:rPr>
                        <a:t>117</a:t>
                      </a:r>
                      <a:endParaRPr lang="en-US" sz="1200" b="0" i="0" u="none" strike="noStrike" dirty="0">
                        <a:solidFill>
                          <a:srgbClr val="333399"/>
                        </a:solidFill>
                        <a:effectLst/>
                        <a:latin typeface="Calibri" panose="020F0502020204030204" pitchFamily="34" charset="0"/>
                      </a:endParaRPr>
                    </a:p>
                  </a:txBody>
                  <a:tcPr anchor="ctr"/>
                </a:tc>
                <a:tc hMerge="1">
                  <a:txBody>
                    <a:bodyPr/>
                    <a:lstStyle/>
                    <a:p>
                      <a:endParaRPr lang="en-US"/>
                    </a:p>
                  </a:txBody>
                  <a:tcPr/>
                </a:tc>
                <a:tc hMerge="1">
                  <a:txBody>
                    <a:bodyPr/>
                    <a:lstStyle/>
                    <a:p>
                      <a:endParaRPr lang="en-US"/>
                    </a:p>
                  </a:txBody>
                  <a:tcPr/>
                </a:tc>
                <a:tc>
                  <a:txBody>
                    <a:bodyPr/>
                    <a:lstStyle/>
                    <a:p>
                      <a:pPr algn="ctr" fontAlgn="ctr"/>
                      <a:r>
                        <a:rPr lang="en-US" sz="1200" u="none" strike="noStrike" dirty="0">
                          <a:effectLst/>
                          <a:latin typeface="Calibri" panose="020F0502020204030204" pitchFamily="34" charset="0"/>
                        </a:rPr>
                        <a:t>80 - 115 (30%)</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2073</a:t>
                      </a:r>
                      <a:endParaRPr lang="en-US" sz="1200" b="0" i="0" u="none" strike="noStrike" dirty="0">
                        <a:solidFill>
                          <a:srgbClr val="333399"/>
                        </a:solidFill>
                        <a:effectLst/>
                        <a:latin typeface="Calibri" panose="020F0502020204030204" pitchFamily="34" charset="0"/>
                      </a:endParaRPr>
                    </a:p>
                  </a:txBody>
                  <a:tcPr anchor="ctr"/>
                </a:tc>
              </a:tr>
              <a:tr h="268089">
                <a:tc>
                  <a:txBody>
                    <a:bodyPr/>
                    <a:lstStyle/>
                    <a:p>
                      <a:pPr algn="l" fontAlgn="ctr"/>
                      <a:r>
                        <a:rPr lang="en-US" sz="1200" u="none" strike="noStrike" dirty="0">
                          <a:effectLst/>
                          <a:latin typeface="Calibri" panose="020F0502020204030204" pitchFamily="34" charset="0"/>
                        </a:rPr>
                        <a:t>Latin America</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111</a:t>
                      </a:r>
                      <a:endParaRPr lang="en-US" sz="1200" b="0" i="0" u="none" strike="noStrike">
                        <a:solidFill>
                          <a:srgbClr val="333399"/>
                        </a:solidFill>
                        <a:effectLst/>
                        <a:latin typeface="Calibri" panose="020F0502020204030204" pitchFamily="34" charset="0"/>
                      </a:endParaRPr>
                    </a:p>
                  </a:txBody>
                  <a:tcPr anchor="ctr"/>
                </a:tc>
                <a:tc>
                  <a:txBody>
                    <a:bodyPr/>
                    <a:lstStyle/>
                    <a:p>
                      <a:pPr algn="ctr" fontAlgn="ctr"/>
                      <a:r>
                        <a:rPr lang="en-US" sz="1200" u="none" strike="noStrike">
                          <a:effectLst/>
                          <a:latin typeface="Calibri" panose="020F0502020204030204" pitchFamily="34" charset="0"/>
                        </a:rPr>
                        <a:t>2</a:t>
                      </a:r>
                      <a:endParaRPr lang="en-US" sz="1200" b="0" i="0" u="none" strike="noStrike">
                        <a:solidFill>
                          <a:srgbClr val="333399"/>
                        </a:solidFill>
                        <a:effectLst/>
                        <a:latin typeface="Calibri" panose="020F0502020204030204" pitchFamily="34" charset="0"/>
                      </a:endParaRPr>
                    </a:p>
                  </a:txBody>
                  <a:tcPr anchor="ctr"/>
                </a:tc>
                <a:tc gridSpan="3">
                  <a:txBody>
                    <a:bodyPr/>
                    <a:lstStyle/>
                    <a:p>
                      <a:pPr algn="ctr" fontAlgn="ctr"/>
                      <a:r>
                        <a:rPr lang="en-US" sz="1200" u="none" strike="noStrike" dirty="0">
                          <a:effectLst/>
                          <a:latin typeface="Calibri" panose="020F0502020204030204" pitchFamily="34" charset="0"/>
                        </a:rPr>
                        <a:t>19</a:t>
                      </a:r>
                      <a:endParaRPr lang="en-US" sz="1200" b="0" i="0" u="none" strike="noStrike" dirty="0">
                        <a:solidFill>
                          <a:srgbClr val="333399"/>
                        </a:solidFill>
                        <a:effectLst/>
                        <a:latin typeface="Calibri" panose="020F0502020204030204" pitchFamily="34" charset="0"/>
                      </a:endParaRPr>
                    </a:p>
                  </a:txBody>
                  <a:tcPr anchor="ctr"/>
                </a:tc>
                <a:tc hMerge="1">
                  <a:txBody>
                    <a:bodyPr/>
                    <a:lstStyle/>
                    <a:p>
                      <a:endParaRPr lang="en-US"/>
                    </a:p>
                  </a:txBody>
                  <a:tcPr/>
                </a:tc>
                <a:tc hMerge="1">
                  <a:txBody>
                    <a:bodyPr/>
                    <a:lstStyle/>
                    <a:p>
                      <a:endParaRPr lang="en-US"/>
                    </a:p>
                  </a:txBody>
                  <a:tcPr/>
                </a:tc>
                <a:tc>
                  <a:txBody>
                    <a:bodyPr/>
                    <a:lstStyle/>
                    <a:p>
                      <a:pPr algn="ctr" fontAlgn="ctr"/>
                      <a:r>
                        <a:rPr lang="en-US" sz="1200" u="none" strike="noStrike" dirty="0">
                          <a:effectLst/>
                          <a:latin typeface="Calibri" panose="020F0502020204030204" pitchFamily="34" charset="0"/>
                        </a:rPr>
                        <a:t>12 - 24 (63%)</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2081</a:t>
                      </a:r>
                      <a:endParaRPr lang="en-US" sz="1200" b="0" i="0" u="none" strike="noStrike" dirty="0">
                        <a:solidFill>
                          <a:srgbClr val="333399"/>
                        </a:solidFill>
                        <a:effectLst/>
                        <a:latin typeface="Calibri" panose="020F0502020204030204" pitchFamily="34" charset="0"/>
                      </a:endParaRPr>
                    </a:p>
                  </a:txBody>
                  <a:tcPr anchor="ctr"/>
                </a:tc>
              </a:tr>
              <a:tr h="446815">
                <a:tc>
                  <a:txBody>
                    <a:bodyPr/>
                    <a:lstStyle/>
                    <a:p>
                      <a:pPr algn="l" fontAlgn="ctr"/>
                      <a:r>
                        <a:rPr lang="en-US" sz="1200" u="none" strike="noStrike" dirty="0">
                          <a:effectLst/>
                          <a:latin typeface="Calibri" panose="020F0502020204030204" pitchFamily="34" charset="0"/>
                        </a:rPr>
                        <a:t>World </a:t>
                      </a:r>
                      <a:r>
                        <a:rPr lang="en-US" sz="1200" u="none" strike="noStrike" dirty="0" smtClean="0">
                          <a:effectLst/>
                          <a:latin typeface="Calibri" panose="020F0502020204030204" pitchFamily="34" charset="0"/>
                        </a:rPr>
                        <a:t>with </a:t>
                      </a:r>
                      <a:r>
                        <a:rPr lang="en-US" sz="1200" u="none" strike="noStrike" dirty="0">
                          <a:effectLst/>
                          <a:latin typeface="Calibri" panose="020F0502020204030204" pitchFamily="34" charset="0"/>
                        </a:rPr>
                        <a:t>mature </a:t>
                      </a:r>
                      <a:r>
                        <a:rPr lang="en-US" sz="1200" u="none" strike="noStrike" dirty="0" smtClean="0">
                          <a:effectLst/>
                          <a:latin typeface="Calibri" panose="020F0502020204030204" pitchFamily="34" charset="0"/>
                        </a:rPr>
                        <a:t>regions</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7,863</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334</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736</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1,218</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60%</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667 - 785 (16%)</a:t>
                      </a:r>
                      <a:endParaRPr lang="en-US" sz="1200" b="0" i="0" u="none" strike="noStrike" dirty="0">
                        <a:solidFill>
                          <a:srgbClr val="333399"/>
                        </a:solidFill>
                        <a:effectLst/>
                        <a:latin typeface="Calibri" panose="020F0502020204030204" pitchFamily="34" charset="0"/>
                      </a:endParaRPr>
                    </a:p>
                  </a:txBody>
                  <a:tcPr anchor="ctr"/>
                </a:tc>
                <a:tc>
                  <a:txBody>
                    <a:bodyPr/>
                    <a:lstStyle/>
                    <a:p>
                      <a:pPr algn="ctr" fontAlgn="ctr"/>
                      <a:r>
                        <a:rPr lang="en-US" sz="1200" u="none" strike="noStrike" dirty="0">
                          <a:effectLst/>
                          <a:latin typeface="Calibri" panose="020F0502020204030204" pitchFamily="34" charset="0"/>
                        </a:rPr>
                        <a:t>2067</a:t>
                      </a:r>
                      <a:endParaRPr lang="en-US" sz="1200" b="0" i="0" u="none" strike="noStrike" dirty="0">
                        <a:solidFill>
                          <a:srgbClr val="333399"/>
                        </a:solidFill>
                        <a:effectLst/>
                        <a:latin typeface="Calibri" panose="020F0502020204030204" pitchFamily="34" charset="0"/>
                      </a:endParaRPr>
                    </a:p>
                  </a:txBody>
                  <a:tcPr anchor="ctr"/>
                </a:tc>
              </a:tr>
            </a:tbl>
          </a:graphicData>
        </a:graphic>
      </p:graphicFrame>
      <p:sp>
        <p:nvSpPr>
          <p:cNvPr id="2" name="Title 1"/>
          <p:cNvSpPr>
            <a:spLocks noGrp="1"/>
          </p:cNvSpPr>
          <p:nvPr>
            <p:ph type="title"/>
          </p:nvPr>
        </p:nvSpPr>
        <p:spPr>
          <a:xfrm>
            <a:off x="457200" y="76200"/>
            <a:ext cx="8229600" cy="487362"/>
          </a:xfrm>
        </p:spPr>
        <p:txBody>
          <a:bodyPr/>
          <a:lstStyle/>
          <a:p>
            <a:r>
              <a:rPr lang="en-US" dirty="0" smtClean="0"/>
              <a:t>Summary for Active Regions</a:t>
            </a:r>
            <a:endParaRPr lang="en-US" dirty="0"/>
          </a:p>
        </p:txBody>
      </p:sp>
      <p:sp>
        <p:nvSpPr>
          <p:cNvPr id="4" name="Text Placeholder 3"/>
          <p:cNvSpPr>
            <a:spLocks noGrp="1"/>
          </p:cNvSpPr>
          <p:nvPr>
            <p:ph type="body" sz="half" idx="2"/>
          </p:nvPr>
        </p:nvSpPr>
        <p:spPr>
          <a:xfrm>
            <a:off x="762000" y="5334000"/>
            <a:ext cx="7924800" cy="1447800"/>
          </a:xfrm>
        </p:spPr>
        <p:txBody>
          <a:bodyPr/>
          <a:lstStyle/>
          <a:p>
            <a:r>
              <a:rPr lang="en-US" dirty="0" smtClean="0"/>
              <a:t>Projection ranges from 1994 on</a:t>
            </a:r>
          </a:p>
          <a:p>
            <a:r>
              <a:rPr lang="en-US" dirty="0" smtClean="0"/>
              <a:t>The fits for </a:t>
            </a:r>
            <a:r>
              <a:rPr lang="en-US" i="1" dirty="0" smtClean="0"/>
              <a:t>Q</a:t>
            </a:r>
            <a:r>
              <a:rPr lang="en-US" dirty="0" smtClean="0"/>
              <a:t> for South Asia and Latin America do not converge</a:t>
            </a:r>
            <a:r>
              <a:rPr lang="en-US" dirty="0" smtClean="0">
                <a:latin typeface="Calibri"/>
              </a:rPr>
              <a:t>—for these the projection for ultimate</a:t>
            </a:r>
            <a:r>
              <a:rPr lang="en-US" dirty="0" smtClean="0"/>
              <a:t> production is reserves + cumulative production (this gives the world projection a modest high bias)</a:t>
            </a:r>
          </a:p>
          <a:p>
            <a:endParaRPr lang="en-US" dirty="0" smtClean="0"/>
          </a:p>
          <a:p>
            <a:endParaRPr lang="en-US" dirty="0" smtClean="0"/>
          </a:p>
        </p:txBody>
      </p:sp>
      <p:sp>
        <p:nvSpPr>
          <p:cNvPr id="5" name="Slide Number Placeholder 4"/>
          <p:cNvSpPr>
            <a:spLocks noGrp="1"/>
          </p:cNvSpPr>
          <p:nvPr>
            <p:ph type="sldNum" sz="quarter" idx="12"/>
          </p:nvPr>
        </p:nvSpPr>
        <p:spPr/>
        <p:txBody>
          <a:bodyPr/>
          <a:lstStyle/>
          <a:p>
            <a:pPr>
              <a:defRPr/>
            </a:pPr>
            <a:endParaRPr lang="en-US" dirty="0" smtClean="0"/>
          </a:p>
          <a:p>
            <a:pPr>
              <a:defRPr/>
            </a:pPr>
            <a:fld id="{64CFA3E6-686F-46AE-B5CC-07EE2E78C976}" type="slidenum">
              <a:rPr lang="en-US" smtClean="0"/>
              <a:pPr>
                <a:defRPr/>
              </a:pPr>
              <a:t>24</a:t>
            </a:fld>
            <a:endParaRPr lang="en-US" dirty="0"/>
          </a:p>
        </p:txBody>
      </p:sp>
    </p:spTree>
    <p:extLst>
      <p:ext uri="{BB962C8B-B14F-4D97-AF65-F5344CB8AC3E}">
        <p14:creationId xmlns:p14="http://schemas.microsoft.com/office/powerpoint/2010/main" val="343016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8"/>
          <p:cNvSpPr>
            <a:spLocks noGrp="1" noChangeArrowheads="1"/>
          </p:cNvSpPr>
          <p:nvPr>
            <p:ph type="title"/>
          </p:nvPr>
        </p:nvSpPr>
        <p:spPr>
          <a:xfrm>
            <a:off x="304800" y="152400"/>
            <a:ext cx="8686800" cy="838200"/>
          </a:xfrm>
        </p:spPr>
        <p:txBody>
          <a:bodyPr/>
          <a:lstStyle/>
          <a:p>
            <a:pPr eaLnBrk="1" hangingPunct="1"/>
            <a:r>
              <a:rPr lang="en-US" altLang="en-US" smtClean="0"/>
              <a:t>World Coal Production</a:t>
            </a:r>
          </a:p>
        </p:txBody>
      </p:sp>
      <p:sp>
        <p:nvSpPr>
          <p:cNvPr id="72708" name="Text Placeholder 6"/>
          <p:cNvSpPr>
            <a:spLocks noGrp="1"/>
          </p:cNvSpPr>
          <p:nvPr>
            <p:ph type="body" sz="half" idx="2"/>
          </p:nvPr>
        </p:nvSpPr>
        <p:spPr>
          <a:xfrm>
            <a:off x="838200" y="5334000"/>
            <a:ext cx="7772400" cy="914400"/>
          </a:xfrm>
        </p:spPr>
        <p:txBody>
          <a:bodyPr/>
          <a:lstStyle/>
          <a:p>
            <a:r>
              <a:rPr lang="en-US" altLang="en-US" dirty="0" smtClean="0"/>
              <a:t>The </a:t>
            </a:r>
            <a:r>
              <a:rPr lang="en-US" altLang="en-US" dirty="0"/>
              <a:t>projection range from 1994 on is 16</a:t>
            </a:r>
            <a:r>
              <a:rPr lang="en-US" altLang="en-US" dirty="0" smtClean="0"/>
              <a:t>%</a:t>
            </a:r>
          </a:p>
          <a:p>
            <a:r>
              <a:rPr lang="en-US" altLang="en-US" dirty="0">
                <a:solidFill>
                  <a:srgbClr val="333399"/>
                </a:solidFill>
              </a:rPr>
              <a:t>Current long-term fit is </a:t>
            </a:r>
            <a:r>
              <a:rPr lang="en-US" altLang="en-US" dirty="0" smtClean="0">
                <a:solidFill>
                  <a:srgbClr val="333399"/>
                </a:solidFill>
              </a:rPr>
              <a:t>736Gt (397GtC), </a:t>
            </a:r>
            <a:r>
              <a:rPr lang="en-US" altLang="en-US" dirty="0">
                <a:solidFill>
                  <a:srgbClr val="333399"/>
                </a:solidFill>
              </a:rPr>
              <a:t>60% of reserves + </a:t>
            </a:r>
            <a:r>
              <a:rPr lang="en-US" altLang="en-US" dirty="0" smtClean="0">
                <a:solidFill>
                  <a:srgbClr val="333399"/>
                </a:solidFill>
              </a:rPr>
              <a:t>cumulative</a:t>
            </a:r>
            <a:endParaRPr lang="en-US" dirty="0"/>
          </a:p>
          <a:p>
            <a:pPr marL="0" indent="0">
              <a:buNone/>
            </a:pPr>
            <a:endParaRPr lang="en-US" altLang="en-US" dirty="0" smtClean="0">
              <a:solidFill>
                <a:srgbClr val="333399"/>
              </a:solidFill>
            </a:endParaRPr>
          </a:p>
        </p:txBody>
      </p:sp>
      <p:sp>
        <p:nvSpPr>
          <p:cNvPr id="2" name="Slide Number Placeholder 1"/>
          <p:cNvSpPr>
            <a:spLocks noGrp="1"/>
          </p:cNvSpPr>
          <p:nvPr>
            <p:ph type="sldNum" sz="quarter" idx="12"/>
          </p:nvPr>
        </p:nvSpPr>
        <p:spPr/>
        <p:txBody>
          <a:bodyPr/>
          <a:lstStyle/>
          <a:p>
            <a:pPr>
              <a:defRPr/>
            </a:pPr>
            <a:fld id="{3C3695D2-02E6-4BE1-9F6F-4A053978BEAB}" type="slidenum">
              <a:rPr lang="en-US" smtClean="0"/>
              <a:pPr>
                <a:defRPr/>
              </a:pPr>
              <a:t>25</a:t>
            </a:fld>
            <a:endParaRPr lang="en-US"/>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75277" y="1371600"/>
            <a:ext cx="813532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315200" cy="1066800"/>
          </a:xfrm>
        </p:spPr>
        <p:txBody>
          <a:bodyPr/>
          <a:lstStyle/>
          <a:p>
            <a:r>
              <a:rPr lang="en-US" sz="2800" dirty="0" smtClean="0"/>
              <a:t>The IPCC’s Modeling Approach</a:t>
            </a:r>
            <a:r>
              <a:rPr lang="en-US" sz="2800" dirty="0">
                <a:latin typeface="Calibri"/>
              </a:rPr>
              <a:t/>
            </a:r>
            <a:br>
              <a:rPr lang="en-US" sz="2800" dirty="0">
                <a:latin typeface="Calibri"/>
              </a:rPr>
            </a:br>
            <a:r>
              <a:rPr lang="en-US" sz="2800" dirty="0" smtClean="0">
                <a:latin typeface="Calibri"/>
              </a:rPr>
              <a:t>Representative Concentration Pathways (RCPs)</a:t>
            </a:r>
            <a:r>
              <a:rPr lang="en-US" sz="2800" dirty="0" smtClean="0"/>
              <a:t> </a:t>
            </a:r>
            <a:endParaRPr lang="en-US" sz="2800" dirty="0"/>
          </a:p>
        </p:txBody>
      </p:sp>
      <p:sp>
        <p:nvSpPr>
          <p:cNvPr id="5" name="Text Placeholder 4"/>
          <p:cNvSpPr>
            <a:spLocks noGrp="1"/>
          </p:cNvSpPr>
          <p:nvPr>
            <p:ph type="body" sz="half" idx="1"/>
          </p:nvPr>
        </p:nvSpPr>
        <p:spPr>
          <a:xfrm>
            <a:off x="533400" y="1295400"/>
            <a:ext cx="4038600" cy="4876800"/>
          </a:xfrm>
        </p:spPr>
        <p:txBody>
          <a:bodyPr/>
          <a:lstStyle/>
          <a:p>
            <a:pPr marL="0" indent="0" algn="ctr">
              <a:buNone/>
            </a:pPr>
            <a:r>
              <a:rPr lang="en-US" sz="2400" dirty="0"/>
              <a:t>Completed</a:t>
            </a:r>
          </a:p>
          <a:p>
            <a:pPr marL="514350" indent="-514350">
              <a:buFont typeface="+mj-lt"/>
              <a:buAutoNum type="arabicPeriod"/>
            </a:pPr>
            <a:endParaRPr lang="en-US" sz="1100" dirty="0"/>
          </a:p>
          <a:p>
            <a:pPr marL="514350" indent="-514350">
              <a:buFont typeface="+mj-lt"/>
              <a:buAutoNum type="arabicPeriod"/>
            </a:pPr>
            <a:r>
              <a:rPr lang="en-US" sz="2000" dirty="0"/>
              <a:t>Specify an interval in radiation forcing between RCPs that is </a:t>
            </a:r>
            <a:r>
              <a:rPr lang="en-US" sz="2000" dirty="0" smtClean="0"/>
              <a:t>meaningful </a:t>
            </a:r>
            <a:r>
              <a:rPr lang="en-US" sz="2000" dirty="0"/>
              <a:t>in climate terms 1.5W/m</a:t>
            </a:r>
            <a:r>
              <a:rPr lang="en-US" sz="2000" baseline="30000" dirty="0"/>
              <a:t>2</a:t>
            </a:r>
          </a:p>
          <a:p>
            <a:pPr marL="514350" indent="-514350">
              <a:buFont typeface="+mj-lt"/>
              <a:buAutoNum type="arabicPeriod"/>
            </a:pPr>
            <a:r>
              <a:rPr lang="en-US" sz="2000" dirty="0"/>
              <a:t>Specify radiation forcings at this interval </a:t>
            </a:r>
            <a:r>
              <a:rPr lang="en-US" sz="2000" dirty="0">
                <a:latin typeface="Calibri"/>
              </a:rPr>
              <a:t>— 3, 4.5, 6 W/m</a:t>
            </a:r>
            <a:r>
              <a:rPr lang="en-US" sz="2000" baseline="30000" dirty="0">
                <a:latin typeface="Calibri"/>
              </a:rPr>
              <a:t>2</a:t>
            </a:r>
            <a:r>
              <a:rPr lang="en-US" sz="2000" dirty="0">
                <a:latin typeface="Calibri"/>
              </a:rPr>
              <a:t> plus </a:t>
            </a:r>
            <a:r>
              <a:rPr lang="en-US" sz="2000" dirty="0" smtClean="0">
                <a:latin typeface="Calibri"/>
              </a:rPr>
              <a:t>the big one </a:t>
            </a:r>
            <a:r>
              <a:rPr lang="en-US" sz="2000" dirty="0">
                <a:latin typeface="Calibri"/>
              </a:rPr>
              <a:t>at 8.5 </a:t>
            </a:r>
            <a:r>
              <a:rPr lang="en-US" sz="2000" dirty="0" smtClean="0">
                <a:latin typeface="Calibri"/>
              </a:rPr>
              <a:t>W/m</a:t>
            </a:r>
            <a:r>
              <a:rPr lang="en-US" sz="2000" baseline="30000" dirty="0" smtClean="0">
                <a:latin typeface="Calibri"/>
              </a:rPr>
              <a:t>2</a:t>
            </a:r>
            <a:r>
              <a:rPr lang="en-US" sz="2000" dirty="0" smtClean="0">
                <a:latin typeface="Calibri"/>
              </a:rPr>
              <a:t> (the 3W/m</a:t>
            </a:r>
            <a:r>
              <a:rPr lang="en-US" sz="2000" baseline="30000" dirty="0" smtClean="0">
                <a:latin typeface="Calibri"/>
              </a:rPr>
              <a:t>2</a:t>
            </a:r>
            <a:r>
              <a:rPr lang="en-US" sz="2000" dirty="0" smtClean="0">
                <a:latin typeface="Calibri"/>
              </a:rPr>
              <a:t> scenario actually peaks earlier at 3W/m</a:t>
            </a:r>
            <a:r>
              <a:rPr lang="en-US" sz="2000" baseline="30000" dirty="0" smtClean="0">
                <a:latin typeface="Calibri"/>
              </a:rPr>
              <a:t>2</a:t>
            </a:r>
            <a:r>
              <a:rPr lang="en-US" sz="2000" dirty="0" smtClean="0">
                <a:latin typeface="Calibri"/>
              </a:rPr>
              <a:t> and declines to 2.6W/m</a:t>
            </a:r>
            <a:r>
              <a:rPr lang="en-US" sz="2000" baseline="30000" dirty="0" smtClean="0">
                <a:latin typeface="Calibri"/>
              </a:rPr>
              <a:t>2</a:t>
            </a:r>
            <a:r>
              <a:rPr lang="en-US" sz="2000" dirty="0" smtClean="0">
                <a:latin typeface="Calibri"/>
              </a:rPr>
              <a:t> by 2100)</a:t>
            </a:r>
            <a:endParaRPr lang="en-US" sz="2000" dirty="0">
              <a:latin typeface="Calibri"/>
            </a:endParaRPr>
          </a:p>
          <a:p>
            <a:pPr marL="514350" indent="-514350">
              <a:buFont typeface="+mj-lt"/>
              <a:buAutoNum type="arabicPeriod"/>
            </a:pPr>
            <a:r>
              <a:rPr lang="en-US" sz="2000" dirty="0">
                <a:latin typeface="Calibri"/>
              </a:rPr>
              <a:t>Specify </a:t>
            </a:r>
            <a:r>
              <a:rPr lang="en-US" sz="2000" dirty="0" smtClean="0">
                <a:latin typeface="Calibri"/>
              </a:rPr>
              <a:t>gas concentrations that give </a:t>
            </a:r>
            <a:r>
              <a:rPr lang="en-US" sz="2000" dirty="0">
                <a:latin typeface="Calibri"/>
              </a:rPr>
              <a:t>these forcings for climate  </a:t>
            </a:r>
            <a:r>
              <a:rPr lang="en-US" sz="2000" dirty="0" smtClean="0">
                <a:latin typeface="Calibri"/>
              </a:rPr>
              <a:t>modelers</a:t>
            </a:r>
            <a:endParaRPr lang="en-US" sz="2000" dirty="0"/>
          </a:p>
        </p:txBody>
      </p:sp>
      <p:sp>
        <p:nvSpPr>
          <p:cNvPr id="4" name="Content Placeholder 3"/>
          <p:cNvSpPr>
            <a:spLocks noGrp="1"/>
          </p:cNvSpPr>
          <p:nvPr>
            <p:ph sz="half" idx="2"/>
          </p:nvPr>
        </p:nvSpPr>
        <p:spPr>
          <a:xfrm>
            <a:off x="4724400" y="1295400"/>
            <a:ext cx="3962400" cy="4343400"/>
          </a:xfrm>
        </p:spPr>
        <p:txBody>
          <a:bodyPr/>
          <a:lstStyle/>
          <a:p>
            <a:pPr marL="0" indent="0" algn="ctr">
              <a:buNone/>
            </a:pPr>
            <a:r>
              <a:rPr lang="en-US" sz="2400" dirty="0" smtClean="0">
                <a:latin typeface="Calibri"/>
              </a:rPr>
              <a:t>Ongoing work</a:t>
            </a:r>
          </a:p>
          <a:p>
            <a:pPr marL="0" indent="0">
              <a:buNone/>
            </a:pPr>
            <a:endParaRPr lang="en-US" sz="1000" dirty="0">
              <a:latin typeface="Calibri"/>
            </a:endParaRPr>
          </a:p>
          <a:p>
            <a:r>
              <a:rPr lang="en-US" sz="2000" dirty="0" smtClean="0">
                <a:latin typeface="Calibri"/>
              </a:rPr>
              <a:t>Develop an economic story for each RCP that gives these gas concentrations</a:t>
            </a:r>
          </a:p>
          <a:p>
            <a:r>
              <a:rPr lang="en-US" sz="2000" dirty="0" smtClean="0">
                <a:latin typeface="Calibri"/>
              </a:rPr>
              <a:t>A different modeling group is responsible for each RCP—no systematic economic relationship between the RCPs (unlike the forcings)</a:t>
            </a:r>
          </a:p>
          <a:p>
            <a:r>
              <a:rPr lang="en-US" sz="2000" dirty="0">
                <a:latin typeface="Calibri"/>
              </a:rPr>
              <a:t>L</a:t>
            </a:r>
            <a:r>
              <a:rPr lang="en-US" sz="2000" dirty="0" smtClean="0">
                <a:latin typeface="Calibri"/>
              </a:rPr>
              <a:t>imited information so far on coal production in the RCPs, except RCP 8.5</a:t>
            </a:r>
            <a:endParaRPr lang="en-US" sz="2000" dirty="0"/>
          </a:p>
        </p:txBody>
      </p:sp>
      <p:sp>
        <p:nvSpPr>
          <p:cNvPr id="5837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2399E11-D495-4EED-9950-CBF877A91AE7}" type="slidenum">
              <a:rPr lang="en-US" altLang="en-US" smtClean="0">
                <a:solidFill>
                  <a:srgbClr val="898989"/>
                </a:solidFill>
              </a:rPr>
              <a:pPr eaLnBrk="1" hangingPunct="1"/>
              <a:t>26</a:t>
            </a:fld>
            <a:endParaRPr lang="en-US" altLang="en-US" smtClean="0">
              <a:solidFill>
                <a:srgbClr val="898989"/>
              </a:solidFill>
            </a:endParaRPr>
          </a:p>
        </p:txBody>
      </p:sp>
      <p:sp>
        <p:nvSpPr>
          <p:cNvPr id="3" name="TextBox 2"/>
          <p:cNvSpPr txBox="1"/>
          <p:nvPr/>
        </p:nvSpPr>
        <p:spPr>
          <a:xfrm>
            <a:off x="1641533" y="5921514"/>
            <a:ext cx="6318461" cy="707886"/>
          </a:xfrm>
          <a:prstGeom prst="rect">
            <a:avLst/>
          </a:prstGeom>
          <a:noFill/>
        </p:spPr>
        <p:txBody>
          <a:bodyPr wrap="none" rtlCol="0">
            <a:spAutoFit/>
          </a:bodyPr>
          <a:lstStyle/>
          <a:p>
            <a:pPr algn="ctr"/>
            <a:r>
              <a:rPr lang="en-US" sz="2000" dirty="0" smtClean="0">
                <a:solidFill>
                  <a:srgbClr val="FF0000"/>
                </a:solidFill>
                <a:latin typeface="Calibri" panose="020F0502020204030204" pitchFamily="34" charset="0"/>
                <a:cs typeface="Aharoni" panose="02010803020104030203" pitchFamily="2" charset="-79"/>
              </a:rPr>
              <a:t>Danger of this approach is that there may be </a:t>
            </a:r>
          </a:p>
          <a:p>
            <a:pPr algn="ctr"/>
            <a:r>
              <a:rPr lang="en-US" sz="2000" dirty="0" smtClean="0">
                <a:solidFill>
                  <a:srgbClr val="FF0000"/>
                </a:solidFill>
                <a:latin typeface="Calibri" panose="020F0502020204030204" pitchFamily="34" charset="0"/>
                <a:cs typeface="Aharoni" panose="02010803020104030203" pitchFamily="2" charset="-79"/>
              </a:rPr>
              <a:t>little relationship to the actual historical mining experience</a:t>
            </a:r>
            <a:endParaRPr lang="en-US" sz="2000" dirty="0">
              <a:solidFill>
                <a:srgbClr val="FF0000"/>
              </a:solidFill>
              <a:latin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3687689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114800" y="274638"/>
            <a:ext cx="4267200" cy="487362"/>
          </a:xfrm>
        </p:spPr>
        <p:txBody>
          <a:bodyPr/>
          <a:lstStyle/>
          <a:p>
            <a:r>
              <a:rPr lang="en-US" altLang="en-US" sz="2800" dirty="0" smtClean="0"/>
              <a:t>Coal in RCP 8.5</a:t>
            </a:r>
          </a:p>
        </p:txBody>
      </p:sp>
      <p:sp>
        <p:nvSpPr>
          <p:cNvPr id="75779" name="Text Placeholder 3"/>
          <p:cNvSpPr>
            <a:spLocks noGrp="1"/>
          </p:cNvSpPr>
          <p:nvPr>
            <p:ph type="body" sz="half" idx="2"/>
          </p:nvPr>
        </p:nvSpPr>
        <p:spPr>
          <a:xfrm>
            <a:off x="609600" y="4267200"/>
            <a:ext cx="8153400" cy="2438400"/>
          </a:xfrm>
        </p:spPr>
        <p:txBody>
          <a:bodyPr/>
          <a:lstStyle/>
          <a:p>
            <a:r>
              <a:rPr lang="en-US" altLang="en-US" dirty="0">
                <a:latin typeface="Calibri"/>
              </a:rPr>
              <a:t>F</a:t>
            </a:r>
            <a:r>
              <a:rPr lang="en-US" altLang="en-US" dirty="0" smtClean="0">
                <a:latin typeface="Calibri"/>
              </a:rPr>
              <a:t>rom </a:t>
            </a:r>
            <a:r>
              <a:rPr lang="en-US" altLang="en-US" dirty="0"/>
              <a:t>Keywan Riahi et al., 2011, </a:t>
            </a:r>
            <a:r>
              <a:rPr lang="en-US" altLang="en-US" i="1" dirty="0"/>
              <a:t>Climatic Change</a:t>
            </a:r>
            <a:r>
              <a:rPr lang="en-US" altLang="en-US" dirty="0"/>
              <a:t>, “RCP 8.5</a:t>
            </a:r>
            <a:r>
              <a:rPr lang="en-US" altLang="en-US" dirty="0">
                <a:latin typeface="Calibri"/>
              </a:rPr>
              <a:t>—A Scenario of comparatively high greenhouse gas emissions” (this is the refereed journal definition of the RCP</a:t>
            </a:r>
            <a:r>
              <a:rPr lang="en-US" altLang="en-US" dirty="0" smtClean="0">
                <a:latin typeface="Calibri"/>
              </a:rPr>
              <a:t>) and</a:t>
            </a:r>
            <a:r>
              <a:rPr lang="en-US" altLang="en-US" dirty="0" smtClean="0"/>
              <a:t> the RCP data base at </a:t>
            </a:r>
            <a:r>
              <a:rPr lang="en-US" altLang="en-US" dirty="0" smtClean="0">
                <a:latin typeface="Calibri"/>
              </a:rPr>
              <a:t>http</a:t>
            </a:r>
            <a:r>
              <a:rPr lang="en-US" altLang="en-US" dirty="0">
                <a:latin typeface="Calibri"/>
              </a:rPr>
              <a:t>://</a:t>
            </a:r>
            <a:r>
              <a:rPr lang="en-US" altLang="en-US" dirty="0" smtClean="0">
                <a:latin typeface="Calibri"/>
              </a:rPr>
              <a:t>www.iiasa.ac.at/web-apps/tnt/RcpDb</a:t>
            </a:r>
          </a:p>
          <a:p>
            <a:r>
              <a:rPr lang="en-US" dirty="0">
                <a:latin typeface="Calibri"/>
              </a:rPr>
              <a:t>The Riahi et al. paper does not </a:t>
            </a:r>
            <a:r>
              <a:rPr lang="en-US" dirty="0" smtClean="0">
                <a:latin typeface="Calibri"/>
              </a:rPr>
              <a:t>mention coal resources</a:t>
            </a:r>
            <a:r>
              <a:rPr lang="en-US" altLang="en-US" dirty="0" smtClean="0">
                <a:latin typeface="Calibri"/>
              </a:rPr>
              <a:t>—may reflect severe criticism of the SRES scenarios in the earlier assessment reports</a:t>
            </a:r>
          </a:p>
          <a:p>
            <a:r>
              <a:rPr lang="en-US" dirty="0"/>
              <a:t>C</a:t>
            </a:r>
            <a:r>
              <a:rPr lang="en-US" dirty="0" smtClean="0"/>
              <a:t>onversion factors for comparisons: energy 21GJ/t and CO</a:t>
            </a:r>
            <a:r>
              <a:rPr lang="en-US" baseline="-25000" dirty="0" smtClean="0"/>
              <a:t>2</a:t>
            </a:r>
            <a:r>
              <a:rPr lang="en-US" dirty="0" smtClean="0"/>
              <a:t> 0.54tC/t</a:t>
            </a:r>
            <a:endParaRPr lang="en-US" dirty="0"/>
          </a:p>
          <a:p>
            <a:endParaRPr lang="en-US" altLang="en-US" dirty="0" smtClean="0">
              <a:latin typeface="Calibri"/>
            </a:endParaRPr>
          </a:p>
        </p:txBody>
      </p:sp>
      <p:pic>
        <p:nvPicPr>
          <p:cNvPr id="75780" name="Picture 2"/>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r="52154"/>
          <a:stretch/>
        </p:blipFill>
        <p:spPr>
          <a:xfrm>
            <a:off x="304800" y="381000"/>
            <a:ext cx="3146486" cy="3810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FFD00C8-ACE9-408F-B259-7569A5B3E4DE}" type="slidenum">
              <a:rPr lang="en-US" smtClean="0"/>
              <a:pPr>
                <a:defRPr/>
              </a:pPr>
              <a:t>27</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317" y="1066800"/>
            <a:ext cx="533188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90600" y="662725"/>
            <a:ext cx="7333741" cy="345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2400"/>
            <a:ext cx="8229600" cy="487362"/>
          </a:xfrm>
        </p:spPr>
        <p:txBody>
          <a:bodyPr/>
          <a:lstStyle/>
          <a:p>
            <a:r>
              <a:rPr lang="en-US" dirty="0" smtClean="0"/>
              <a:t>Coal Emissions in RCP 8.5</a:t>
            </a:r>
            <a:endParaRPr lang="en-US" dirty="0"/>
          </a:p>
        </p:txBody>
      </p:sp>
      <p:sp>
        <p:nvSpPr>
          <p:cNvPr id="4" name="Text Placeholder 3"/>
          <p:cNvSpPr>
            <a:spLocks noGrp="1"/>
          </p:cNvSpPr>
          <p:nvPr>
            <p:ph type="body" sz="half" idx="2"/>
          </p:nvPr>
        </p:nvSpPr>
        <p:spPr>
          <a:xfrm>
            <a:off x="762000" y="4343400"/>
            <a:ext cx="7696200" cy="2362200"/>
          </a:xfrm>
        </p:spPr>
        <p:txBody>
          <a:bodyPr/>
          <a:lstStyle/>
          <a:p>
            <a:r>
              <a:rPr lang="en-US" dirty="0" smtClean="0"/>
              <a:t>Coal dominates future fossil-fuel CO</a:t>
            </a:r>
            <a:r>
              <a:rPr lang="en-US" baseline="-25000" dirty="0" smtClean="0"/>
              <a:t>2</a:t>
            </a:r>
            <a:r>
              <a:rPr lang="en-US" dirty="0" smtClean="0"/>
              <a:t> emissions in RCP 8.5</a:t>
            </a:r>
            <a:r>
              <a:rPr lang="en-US" dirty="0" smtClean="0">
                <a:latin typeface="Calibri"/>
              </a:rPr>
              <a:t>—65%</a:t>
            </a:r>
            <a:endParaRPr lang="en-US" dirty="0" smtClean="0"/>
          </a:p>
          <a:p>
            <a:r>
              <a:rPr lang="en-US" dirty="0" smtClean="0"/>
              <a:t>The long-term coal production in RCP 8.5 is 6.6Tt</a:t>
            </a:r>
          </a:p>
          <a:p>
            <a:pPr lvl="1"/>
            <a:r>
              <a:rPr lang="en-US" dirty="0" smtClean="0">
                <a:latin typeface="Calibri"/>
              </a:rPr>
              <a:t>9x the projection for ultimate coal production</a:t>
            </a:r>
          </a:p>
          <a:p>
            <a:pPr lvl="1"/>
            <a:r>
              <a:rPr lang="en-US" dirty="0" smtClean="0">
                <a:latin typeface="Calibri"/>
              </a:rPr>
              <a:t>5x reserves plus cumulative production</a:t>
            </a:r>
          </a:p>
          <a:p>
            <a:r>
              <a:rPr lang="en-US" dirty="0" smtClean="0">
                <a:latin typeface="Calibri"/>
              </a:rPr>
              <a:t>This is completely contrary to the historical experience—RCP 8.5 should not be used for any purpose</a:t>
            </a:r>
          </a:p>
          <a:p>
            <a:endParaRPr lang="en-US" dirty="0" smtClean="0">
              <a:latin typeface="Calibri"/>
            </a:endParaRPr>
          </a:p>
        </p:txBody>
      </p:sp>
      <p:sp>
        <p:nvSpPr>
          <p:cNvPr id="5" name="Slide Number Placeholder 4"/>
          <p:cNvSpPr>
            <a:spLocks noGrp="1"/>
          </p:cNvSpPr>
          <p:nvPr>
            <p:ph type="sldNum" sz="quarter" idx="12"/>
          </p:nvPr>
        </p:nvSpPr>
        <p:spPr/>
        <p:txBody>
          <a:bodyPr/>
          <a:lstStyle/>
          <a:p>
            <a:pPr>
              <a:defRPr/>
            </a:pPr>
            <a:fld id="{64CFA3E6-686F-46AE-B5CC-07EE2E78C976}" type="slidenum">
              <a:rPr lang="en-US" smtClean="0"/>
              <a:pPr>
                <a:defRPr/>
              </a:pPr>
              <a:t>28</a:t>
            </a:fld>
            <a:endParaRPr lang="en-US" dirty="0"/>
          </a:p>
        </p:txBody>
      </p:sp>
    </p:spTree>
    <p:extLst>
      <p:ext uri="{BB962C8B-B14F-4D97-AF65-F5344CB8AC3E}">
        <p14:creationId xmlns:p14="http://schemas.microsoft.com/office/powerpoint/2010/main" val="1614075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487362"/>
          </a:xfrm>
        </p:spPr>
        <p:txBody>
          <a:bodyPr/>
          <a:lstStyle/>
          <a:p>
            <a:r>
              <a:rPr lang="en-US" dirty="0" smtClean="0"/>
              <a:t>Fossil-Fuel Comparisons with all the RCPs</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704066007"/>
              </p:ext>
            </p:extLst>
          </p:nvPr>
        </p:nvGraphicFramePr>
        <p:xfrm>
          <a:off x="609600" y="838200"/>
          <a:ext cx="8153400" cy="2465070"/>
        </p:xfrm>
        <a:graphic>
          <a:graphicData uri="http://schemas.openxmlformats.org/drawingml/2006/table">
            <a:tbl>
              <a:tblPr firstRow="1" bandRow="1">
                <a:tableStyleId>{775DCB02-9BB8-47FD-8907-85C794F793BA}</a:tableStyleId>
              </a:tblPr>
              <a:tblGrid>
                <a:gridCol w="5003223"/>
                <a:gridCol w="3150177"/>
              </a:tblGrid>
              <a:tr h="0">
                <a:tc>
                  <a:txBody>
                    <a:bodyPr/>
                    <a:lstStyle/>
                    <a:p>
                      <a:pPr algn="ctr" fontAlgn="b"/>
                      <a:r>
                        <a:rPr lang="en-US" sz="2000" b="1" i="0" u="none" strike="noStrike" dirty="0" smtClean="0">
                          <a:solidFill>
                            <a:schemeClr val="bg1"/>
                          </a:solidFill>
                          <a:effectLst/>
                          <a:latin typeface="Calibri" panose="020F0502020204030204" pitchFamily="34" charset="0"/>
                        </a:rPr>
                        <a:t>Scenario</a:t>
                      </a:r>
                      <a:r>
                        <a:rPr lang="en-US" sz="2000" b="1" i="0" u="none" strike="noStrike" baseline="0" dirty="0" smtClean="0">
                          <a:solidFill>
                            <a:schemeClr val="bg1"/>
                          </a:solidFill>
                          <a:effectLst/>
                          <a:latin typeface="Calibri" panose="020F0502020204030204" pitchFamily="34" charset="0"/>
                        </a:rPr>
                        <a:t> (includes cumulative production)</a:t>
                      </a:r>
                      <a:endParaRPr lang="en-US" sz="2000" b="1" i="0" u="none" strike="noStrike" dirty="0">
                        <a:solidFill>
                          <a:schemeClr val="bg1"/>
                        </a:solidFill>
                        <a:effectLst/>
                        <a:latin typeface="Calibri" panose="020F0502020204030204" pitchFamily="34" charset="0"/>
                      </a:endParaRPr>
                    </a:p>
                  </a:txBody>
                  <a:tcPr marT="9144" marB="0" anchor="ctr"/>
                </a:tc>
                <a:tc>
                  <a:txBody>
                    <a:bodyPr/>
                    <a:lstStyle/>
                    <a:p>
                      <a:pPr algn="ctr" fontAlgn="b"/>
                      <a:r>
                        <a:rPr lang="en-US" sz="2000" u="none" strike="noStrike" dirty="0" smtClean="0">
                          <a:solidFill>
                            <a:schemeClr val="bg1"/>
                          </a:solidFill>
                          <a:effectLst/>
                          <a:latin typeface="Calibri" panose="020F0502020204030204" pitchFamily="34" charset="0"/>
                        </a:rPr>
                        <a:t>Total CO</a:t>
                      </a:r>
                      <a:r>
                        <a:rPr lang="en-US" sz="2000" u="none" strike="noStrike" baseline="-25000" dirty="0" smtClean="0">
                          <a:solidFill>
                            <a:schemeClr val="bg1"/>
                          </a:solidFill>
                          <a:effectLst/>
                          <a:latin typeface="Calibri" panose="020F0502020204030204" pitchFamily="34" charset="0"/>
                        </a:rPr>
                        <a:t>2</a:t>
                      </a:r>
                      <a:r>
                        <a:rPr lang="en-US" sz="2000" u="none" strike="noStrike" dirty="0" smtClean="0">
                          <a:solidFill>
                            <a:schemeClr val="bg1"/>
                          </a:solidFill>
                          <a:effectLst/>
                          <a:latin typeface="Calibri" panose="020F0502020204030204" pitchFamily="34" charset="0"/>
                        </a:rPr>
                        <a:t> </a:t>
                      </a:r>
                      <a:r>
                        <a:rPr lang="en-US" sz="2000" u="none" strike="noStrike" dirty="0">
                          <a:solidFill>
                            <a:schemeClr val="bg1"/>
                          </a:solidFill>
                          <a:effectLst/>
                          <a:latin typeface="Calibri" panose="020F0502020204030204" pitchFamily="34" charset="0"/>
                        </a:rPr>
                        <a:t>emissions, </a:t>
                      </a:r>
                      <a:r>
                        <a:rPr lang="en-US" sz="2000" u="none" strike="noStrike" dirty="0" smtClean="0">
                          <a:solidFill>
                            <a:schemeClr val="bg1"/>
                          </a:solidFill>
                          <a:effectLst/>
                          <a:latin typeface="Calibri" panose="020F0502020204030204" pitchFamily="34" charset="0"/>
                        </a:rPr>
                        <a:t>TtC</a:t>
                      </a:r>
                      <a:endParaRPr lang="en-US" sz="2000" b="0" i="0" u="none" strike="noStrike" dirty="0">
                        <a:solidFill>
                          <a:schemeClr val="bg1"/>
                        </a:solidFill>
                        <a:effectLst/>
                        <a:latin typeface="Calibri" panose="020F0502020204030204" pitchFamily="34" charset="0"/>
                      </a:endParaRPr>
                    </a:p>
                  </a:txBody>
                  <a:tcPr marL="137160" marR="137160" marT="137160" marB="137160" anchor="ctr"/>
                </a:tc>
              </a:tr>
              <a:tr h="142875">
                <a:tc>
                  <a:txBody>
                    <a:bodyPr/>
                    <a:lstStyle/>
                    <a:p>
                      <a:pPr algn="l" fontAlgn="b"/>
                      <a:r>
                        <a:rPr lang="en-US" sz="2000" u="none" strike="noStrike" dirty="0" smtClean="0">
                          <a:effectLst/>
                          <a:latin typeface="Calibri" panose="020F0502020204030204" pitchFamily="34" charset="0"/>
                        </a:rPr>
                        <a:t>RCP 2.6 (3W/m</a:t>
                      </a:r>
                      <a:r>
                        <a:rPr lang="en-US" sz="2000" u="none" strike="noStrike" baseline="30000" dirty="0" smtClean="0">
                          <a:effectLst/>
                          <a:latin typeface="Calibri" panose="020F0502020204030204" pitchFamily="34" charset="0"/>
                        </a:rPr>
                        <a:t>2</a:t>
                      </a:r>
                      <a:r>
                        <a:rPr lang="en-US" sz="2000" u="none" strike="noStrike" dirty="0" smtClean="0">
                          <a:effectLst/>
                          <a:latin typeface="Calibri" panose="020F0502020204030204" pitchFamily="34" charset="0"/>
                        </a:rPr>
                        <a:t> peak)</a:t>
                      </a:r>
                      <a:endParaRPr lang="en-US" sz="2000" b="0" i="0" u="none" strike="noStrike" dirty="0">
                        <a:solidFill>
                          <a:srgbClr val="000000"/>
                        </a:solidFill>
                        <a:effectLst/>
                        <a:latin typeface="Calibri" panose="020F0502020204030204" pitchFamily="34" charset="0"/>
                      </a:endParaRPr>
                    </a:p>
                  </a:txBody>
                  <a:tcPr marL="182880" marR="0" marT="9144" marB="0" anchor="b"/>
                </a:tc>
                <a:tc>
                  <a:txBody>
                    <a:bodyPr/>
                    <a:lstStyle/>
                    <a:p>
                      <a:pPr algn="ctr" fontAlgn="b"/>
                      <a:r>
                        <a:rPr lang="en-US" sz="2000" u="none" strike="noStrike" dirty="0">
                          <a:effectLst/>
                          <a:latin typeface="Calibri" panose="020F0502020204030204" pitchFamily="34" charset="0"/>
                        </a:rPr>
                        <a:t>0.3</a:t>
                      </a:r>
                      <a:endParaRPr lang="en-US" sz="2000" b="0" i="0" u="none" strike="noStrike" dirty="0">
                        <a:solidFill>
                          <a:srgbClr val="000000"/>
                        </a:solidFill>
                        <a:effectLst/>
                        <a:latin typeface="Calibri" panose="020F0502020204030204" pitchFamily="34" charset="0"/>
                      </a:endParaRPr>
                    </a:p>
                  </a:txBody>
                  <a:tcPr marL="9525" marR="9525" marT="9525" marB="0" anchor="b"/>
                </a:tc>
              </a:tr>
              <a:tr h="142875">
                <a:tc>
                  <a:txBody>
                    <a:bodyPr/>
                    <a:lstStyle/>
                    <a:p>
                      <a:pPr algn="l" fontAlgn="b"/>
                      <a:r>
                        <a:rPr lang="en-US" sz="2000" u="none" strike="noStrike" dirty="0" smtClean="0">
                          <a:effectLst/>
                          <a:latin typeface="Calibri" panose="020F0502020204030204" pitchFamily="34" charset="0"/>
                        </a:rPr>
                        <a:t>Projection coal (397GtC), oil</a:t>
                      </a:r>
                      <a:r>
                        <a:rPr lang="en-US" sz="2000" u="none" strike="noStrike" baseline="0" dirty="0" smtClean="0">
                          <a:effectLst/>
                          <a:latin typeface="Calibri" panose="020F0502020204030204" pitchFamily="34" charset="0"/>
                        </a:rPr>
                        <a:t> and </a:t>
                      </a:r>
                      <a:r>
                        <a:rPr lang="en-US" sz="2000" u="none" strike="noStrike" dirty="0" smtClean="0">
                          <a:effectLst/>
                          <a:latin typeface="Calibri" panose="020F0502020204030204" pitchFamily="34" charset="0"/>
                        </a:rPr>
                        <a:t>gas (529GtC)</a:t>
                      </a:r>
                      <a:endParaRPr lang="en-US" sz="2000" b="0" i="0" u="none" strike="noStrike" dirty="0">
                        <a:solidFill>
                          <a:srgbClr val="000000"/>
                        </a:solidFill>
                        <a:effectLst/>
                        <a:latin typeface="Calibri" panose="020F0502020204030204" pitchFamily="34" charset="0"/>
                      </a:endParaRPr>
                    </a:p>
                  </a:txBody>
                  <a:tcPr marL="182880" marR="0" marT="9144" marB="0" anchor="b"/>
                </a:tc>
                <a:tc>
                  <a:txBody>
                    <a:bodyPr/>
                    <a:lstStyle/>
                    <a:p>
                      <a:pPr algn="ctr" fontAlgn="b"/>
                      <a:r>
                        <a:rPr lang="en-US" sz="2000" u="none" strike="noStrike" dirty="0">
                          <a:effectLst/>
                          <a:latin typeface="Calibri" panose="020F0502020204030204" pitchFamily="34" charset="0"/>
                        </a:rPr>
                        <a:t>0.9</a:t>
                      </a:r>
                      <a:endParaRPr lang="en-US" sz="2000" b="0" i="0" u="none" strike="noStrike" dirty="0">
                        <a:solidFill>
                          <a:srgbClr val="000000"/>
                        </a:solidFill>
                        <a:effectLst/>
                        <a:latin typeface="Calibri" panose="020F0502020204030204" pitchFamily="34" charset="0"/>
                      </a:endParaRPr>
                    </a:p>
                  </a:txBody>
                  <a:tcPr marL="9525" marR="9525" marT="9525" marB="0" anchor="b"/>
                </a:tc>
              </a:tr>
              <a:tr h="142875">
                <a:tc>
                  <a:txBody>
                    <a:bodyPr/>
                    <a:lstStyle/>
                    <a:p>
                      <a:pPr algn="l" fontAlgn="b"/>
                      <a:r>
                        <a:rPr lang="en-US" sz="2000" b="0" i="0" u="none" strike="noStrike" dirty="0" smtClean="0">
                          <a:solidFill>
                            <a:schemeClr val="dk1"/>
                          </a:solidFill>
                          <a:effectLst/>
                          <a:latin typeface="Calibri" panose="020F0502020204030204" pitchFamily="34" charset="0"/>
                        </a:rPr>
                        <a:t>Reserves</a:t>
                      </a:r>
                      <a:r>
                        <a:rPr lang="en-US" sz="2000" b="0" i="0" u="none" strike="noStrike" baseline="0" dirty="0" smtClean="0">
                          <a:solidFill>
                            <a:schemeClr val="dk1"/>
                          </a:solidFill>
                          <a:effectLst/>
                          <a:latin typeface="Calibri" panose="020F0502020204030204" pitchFamily="34" charset="0"/>
                        </a:rPr>
                        <a:t> coal (658GtC), oil and gas (508GtC)</a:t>
                      </a:r>
                      <a:endParaRPr lang="en-US" sz="2000" b="0" i="0" u="none" strike="noStrike" dirty="0">
                        <a:solidFill>
                          <a:srgbClr val="000000"/>
                        </a:solidFill>
                        <a:effectLst/>
                        <a:latin typeface="Calibri" panose="020F0502020204030204" pitchFamily="34" charset="0"/>
                      </a:endParaRPr>
                    </a:p>
                  </a:txBody>
                  <a:tcPr marL="182880" marR="0" marT="9144" marB="0" anchor="b"/>
                </a:tc>
                <a:tc>
                  <a:txBody>
                    <a:bodyPr/>
                    <a:lstStyle/>
                    <a:p>
                      <a:pPr algn="ctr" fontAlgn="b"/>
                      <a:r>
                        <a:rPr lang="en-US" sz="2000" u="none" strike="noStrike" dirty="0">
                          <a:effectLst/>
                          <a:latin typeface="Calibri" panose="020F0502020204030204" pitchFamily="34" charset="0"/>
                        </a:rPr>
                        <a:t>1.2</a:t>
                      </a:r>
                      <a:endParaRPr lang="en-US" sz="2000" b="0" i="0" u="none" strike="noStrike" dirty="0">
                        <a:solidFill>
                          <a:srgbClr val="000000"/>
                        </a:solidFill>
                        <a:effectLst/>
                        <a:latin typeface="Calibri" panose="020F0502020204030204" pitchFamily="34" charset="0"/>
                      </a:endParaRPr>
                    </a:p>
                  </a:txBody>
                  <a:tcPr marL="9525" marR="9525" marT="9525" marB="0" anchor="b"/>
                </a:tc>
              </a:tr>
              <a:tr h="142875">
                <a:tc>
                  <a:txBody>
                    <a:bodyPr/>
                    <a:lstStyle/>
                    <a:p>
                      <a:pPr algn="l" fontAlgn="b"/>
                      <a:r>
                        <a:rPr lang="en-US" sz="2000" u="none" strike="noStrike" dirty="0" smtClean="0">
                          <a:effectLst/>
                          <a:latin typeface="Calibri" panose="020F0502020204030204" pitchFamily="34" charset="0"/>
                        </a:rPr>
                        <a:t>RCP 4.5</a:t>
                      </a:r>
                      <a:endParaRPr lang="en-US" sz="2000" b="0" i="0" u="none" strike="noStrike" dirty="0">
                        <a:solidFill>
                          <a:srgbClr val="000000"/>
                        </a:solidFill>
                        <a:effectLst/>
                        <a:latin typeface="Calibri" panose="020F0502020204030204" pitchFamily="34" charset="0"/>
                      </a:endParaRPr>
                    </a:p>
                  </a:txBody>
                  <a:tcPr marL="182880" marR="0" marT="9144" marB="0" anchor="b"/>
                </a:tc>
                <a:tc>
                  <a:txBody>
                    <a:bodyPr/>
                    <a:lstStyle/>
                    <a:p>
                      <a:pPr algn="ctr" fontAlgn="b"/>
                      <a:r>
                        <a:rPr lang="en-US" sz="2000" u="none" strike="noStrike" dirty="0">
                          <a:effectLst/>
                          <a:latin typeface="Calibri" panose="020F0502020204030204" pitchFamily="34" charset="0"/>
                        </a:rPr>
                        <a:t>1.5</a:t>
                      </a:r>
                      <a:endParaRPr lang="en-US" sz="2000" b="0" i="0" u="none" strike="noStrike" dirty="0">
                        <a:solidFill>
                          <a:srgbClr val="000000"/>
                        </a:solidFill>
                        <a:effectLst/>
                        <a:latin typeface="Calibri" panose="020F0502020204030204" pitchFamily="34" charset="0"/>
                      </a:endParaRPr>
                    </a:p>
                  </a:txBody>
                  <a:tcPr marL="9525" marR="9525" marT="9525" marB="0" anchor="b"/>
                </a:tc>
              </a:tr>
              <a:tr h="142875">
                <a:tc>
                  <a:txBody>
                    <a:bodyPr/>
                    <a:lstStyle/>
                    <a:p>
                      <a:pPr algn="l" fontAlgn="b"/>
                      <a:r>
                        <a:rPr lang="en-US" sz="2000" u="none" strike="noStrike" dirty="0" smtClean="0">
                          <a:effectLst/>
                          <a:latin typeface="Calibri" panose="020F0502020204030204" pitchFamily="34" charset="0"/>
                        </a:rPr>
                        <a:t>RCP 6.0</a:t>
                      </a:r>
                      <a:endParaRPr lang="en-US" sz="2000" b="0" i="0" u="none" strike="noStrike" dirty="0">
                        <a:solidFill>
                          <a:srgbClr val="000000"/>
                        </a:solidFill>
                        <a:effectLst/>
                        <a:latin typeface="Calibri" panose="020F0502020204030204" pitchFamily="34" charset="0"/>
                      </a:endParaRPr>
                    </a:p>
                  </a:txBody>
                  <a:tcPr marL="182880" marR="0" marT="9144" marB="0" anchor="b"/>
                </a:tc>
                <a:tc>
                  <a:txBody>
                    <a:bodyPr/>
                    <a:lstStyle/>
                    <a:p>
                      <a:pPr algn="ctr" fontAlgn="b"/>
                      <a:r>
                        <a:rPr lang="en-US" sz="2000" u="none" strike="noStrike" dirty="0">
                          <a:effectLst/>
                          <a:latin typeface="Calibri" panose="020F0502020204030204" pitchFamily="34" charset="0"/>
                        </a:rPr>
                        <a:t>2.4</a:t>
                      </a:r>
                      <a:endParaRPr lang="en-US" sz="2000" b="0" i="0" u="none" strike="noStrike" dirty="0">
                        <a:solidFill>
                          <a:srgbClr val="000000"/>
                        </a:solidFill>
                        <a:effectLst/>
                        <a:latin typeface="Calibri" panose="020F0502020204030204" pitchFamily="34" charset="0"/>
                      </a:endParaRPr>
                    </a:p>
                  </a:txBody>
                  <a:tcPr marL="9525" marR="9525" marT="9525" marB="0" anchor="b"/>
                </a:tc>
              </a:tr>
              <a:tr h="142875">
                <a:tc>
                  <a:txBody>
                    <a:bodyPr/>
                    <a:lstStyle/>
                    <a:p>
                      <a:pPr algn="l" fontAlgn="b"/>
                      <a:r>
                        <a:rPr lang="en-US" sz="2000" u="none" strike="noStrike" dirty="0">
                          <a:effectLst/>
                          <a:latin typeface="Calibri" panose="020F0502020204030204" pitchFamily="34" charset="0"/>
                        </a:rPr>
                        <a:t>RCP 8.5</a:t>
                      </a:r>
                      <a:endParaRPr lang="en-US" sz="2000" b="0" i="0" u="none" strike="noStrike" dirty="0">
                        <a:solidFill>
                          <a:srgbClr val="000000"/>
                        </a:solidFill>
                        <a:effectLst/>
                        <a:latin typeface="Calibri" panose="020F0502020204030204" pitchFamily="34" charset="0"/>
                      </a:endParaRPr>
                    </a:p>
                  </a:txBody>
                  <a:tcPr marL="182880" marR="0" marT="9144" marB="0" anchor="b"/>
                </a:tc>
                <a:tc>
                  <a:txBody>
                    <a:bodyPr/>
                    <a:lstStyle/>
                    <a:p>
                      <a:pPr algn="ctr" fontAlgn="b"/>
                      <a:r>
                        <a:rPr lang="en-US" sz="2000" u="none" strike="noStrike" dirty="0">
                          <a:effectLst/>
                          <a:latin typeface="Calibri" panose="020F0502020204030204" pitchFamily="34" charset="0"/>
                        </a:rPr>
                        <a:t>5.6</a:t>
                      </a:r>
                      <a:endParaRPr lang="en-US" sz="20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5" name="Slide Number Placeholder 4"/>
          <p:cNvSpPr>
            <a:spLocks noGrp="1"/>
          </p:cNvSpPr>
          <p:nvPr>
            <p:ph type="sldNum" sz="quarter" idx="12"/>
          </p:nvPr>
        </p:nvSpPr>
        <p:spPr/>
        <p:txBody>
          <a:bodyPr/>
          <a:lstStyle/>
          <a:p>
            <a:pPr>
              <a:defRPr/>
            </a:pPr>
            <a:fld id="{64CFA3E6-686F-46AE-B5CC-07EE2E78C976}" type="slidenum">
              <a:rPr lang="en-US" smtClean="0"/>
              <a:pPr>
                <a:defRPr/>
              </a:pPr>
              <a:t>29</a:t>
            </a:fld>
            <a:endParaRPr lang="en-US" dirty="0"/>
          </a:p>
        </p:txBody>
      </p:sp>
      <p:sp>
        <p:nvSpPr>
          <p:cNvPr id="4" name="Text Placeholder 3"/>
          <p:cNvSpPr>
            <a:spLocks noGrp="1"/>
          </p:cNvSpPr>
          <p:nvPr>
            <p:ph type="body" sz="half" idx="2"/>
          </p:nvPr>
        </p:nvSpPr>
        <p:spPr>
          <a:xfrm>
            <a:off x="152400" y="3505200"/>
            <a:ext cx="8915400" cy="3124200"/>
          </a:xfrm>
          <a:solidFill>
            <a:schemeClr val="bg1"/>
          </a:solidFill>
        </p:spPr>
        <p:txBody>
          <a:bodyPr/>
          <a:lstStyle/>
          <a:p>
            <a:r>
              <a:rPr lang="en-US" dirty="0" smtClean="0"/>
              <a:t>RCP CO</a:t>
            </a:r>
            <a:r>
              <a:rPr lang="en-US" baseline="-25000" dirty="0" smtClean="0"/>
              <a:t>2</a:t>
            </a:r>
            <a:r>
              <a:rPr lang="en-US" dirty="0" smtClean="0"/>
              <a:t> emissions from the RCP data base, oil and gas reserves from BP</a:t>
            </a:r>
          </a:p>
          <a:p>
            <a:r>
              <a:rPr lang="en-US" dirty="0"/>
              <a:t>RCP 2.6’s future net fossil-fuel CO</a:t>
            </a:r>
            <a:r>
              <a:rPr lang="en-US" baseline="-25000" dirty="0"/>
              <a:t>2</a:t>
            </a:r>
            <a:r>
              <a:rPr lang="en-US" dirty="0"/>
              <a:t> emissions are </a:t>
            </a:r>
            <a:r>
              <a:rPr lang="en-US" dirty="0" smtClean="0"/>
              <a:t>negative</a:t>
            </a:r>
            <a:r>
              <a:rPr lang="en-US" dirty="0" smtClean="0">
                <a:latin typeface="Calibri"/>
              </a:rPr>
              <a:t>—is this plausible?</a:t>
            </a:r>
          </a:p>
          <a:p>
            <a:r>
              <a:rPr lang="en-US" dirty="0" smtClean="0">
                <a:latin typeface="Calibri"/>
              </a:rPr>
              <a:t>For oil and gas, the projection from a curve fit is similar to the reserves</a:t>
            </a:r>
            <a:endParaRPr lang="en-US" dirty="0" smtClean="0"/>
          </a:p>
          <a:p>
            <a:pPr lvl="1"/>
            <a:r>
              <a:rPr lang="en-US" dirty="0"/>
              <a:t>Not clear how relevant Venezuela’s 297Gb reserves (R/P 291y) are to a climate model</a:t>
            </a:r>
          </a:p>
          <a:p>
            <a:pPr lvl="1"/>
            <a:r>
              <a:rPr lang="en-US" dirty="0" smtClean="0"/>
              <a:t>US reserves </a:t>
            </a:r>
            <a:r>
              <a:rPr lang="en-US" dirty="0"/>
              <a:t> </a:t>
            </a:r>
            <a:r>
              <a:rPr lang="en-US" dirty="0" smtClean="0"/>
              <a:t>have historically underestimated future US production</a:t>
            </a:r>
          </a:p>
          <a:p>
            <a:pPr lvl="1"/>
            <a:r>
              <a:rPr lang="en-US" dirty="0" smtClean="0"/>
              <a:t>A disadvantage of  oil and gas reserves  compared to projections based on production </a:t>
            </a:r>
            <a:r>
              <a:rPr lang="en-US" dirty="0" smtClean="0"/>
              <a:t>data</a:t>
            </a:r>
            <a:r>
              <a:rPr lang="en-US" dirty="0" smtClean="0"/>
              <a:t> </a:t>
            </a:r>
            <a:r>
              <a:rPr lang="en-US" dirty="0" smtClean="0"/>
              <a:t>is that reserves have historically been subject to  political manipulation</a:t>
            </a:r>
          </a:p>
          <a:p>
            <a:r>
              <a:rPr lang="en-US" dirty="0" smtClean="0"/>
              <a:t>The uncertainties due to differences between projections and reserves and variations with time do not appear to be significant from a climate perspective</a:t>
            </a:r>
          </a:p>
        </p:txBody>
      </p:sp>
    </p:spTree>
    <p:extLst>
      <p:ext uri="{BB962C8B-B14F-4D97-AF65-F5344CB8AC3E}">
        <p14:creationId xmlns:p14="http://schemas.microsoft.com/office/powerpoint/2010/main" val="2531009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457200"/>
            <a:ext cx="3048000" cy="2438400"/>
          </a:xfrm>
        </p:spPr>
        <p:txBody>
          <a:bodyPr/>
          <a:lstStyle/>
          <a:p>
            <a:pPr algn="r"/>
            <a:r>
              <a:rPr lang="en-US" sz="2800" dirty="0" smtClean="0"/>
              <a:t>A Representative Cumulative Production Curve</a:t>
            </a:r>
            <a:endParaRPr lang="en-US" sz="2800" dirty="0"/>
          </a:p>
        </p:txBody>
      </p:sp>
      <mc:AlternateContent xmlns:mc="http://schemas.openxmlformats.org/markup-compatibility/2006" xmlns:a14="http://schemas.microsoft.com/office/drawing/2010/main">
        <mc:Choice Requires="a14">
          <p:sp>
            <p:nvSpPr>
              <p:cNvPr id="7" name="Text Placeholder 6"/>
              <p:cNvSpPr>
                <a:spLocks noGrp="1"/>
              </p:cNvSpPr>
              <p:nvPr>
                <p:ph type="body" sz="half" idx="2"/>
              </p:nvPr>
            </p:nvSpPr>
            <p:spPr>
              <a:xfrm>
                <a:off x="685800" y="3200400"/>
                <a:ext cx="8077200" cy="3352800"/>
              </a:xfrm>
            </p:spPr>
            <p:txBody>
              <a:bodyPr/>
              <a:lstStyle/>
              <a:p>
                <a:r>
                  <a:rPr lang="en-US" i="1" dirty="0" smtClean="0"/>
                  <a:t>Q </a:t>
                </a:r>
                <a:r>
                  <a:rPr lang="en-US" dirty="0" smtClean="0"/>
                  <a:t>is the ultimate production</a:t>
                </a:r>
                <a:r>
                  <a:rPr lang="en-US" dirty="0" smtClean="0">
                    <a:latin typeface="Calibri"/>
                  </a:rPr>
                  <a:t>, or long-term production, past and future</a:t>
                </a:r>
              </a:p>
              <a:p>
                <a:pPr lvl="1"/>
                <a:r>
                  <a:rPr lang="en-US" dirty="0" smtClean="0">
                    <a:latin typeface="Calibri"/>
                  </a:rPr>
                  <a:t>Until the last mine is shut down, </a:t>
                </a:r>
                <a:r>
                  <a:rPr lang="en-US" i="1" dirty="0" smtClean="0">
                    <a:latin typeface="Calibri"/>
                  </a:rPr>
                  <a:t>Q</a:t>
                </a:r>
                <a:r>
                  <a:rPr lang="en-US" dirty="0" smtClean="0">
                    <a:latin typeface="Calibri"/>
                  </a:rPr>
                  <a:t> needs to be estimated</a:t>
                </a:r>
              </a:p>
              <a:p>
                <a:pPr lvl="1"/>
                <a:r>
                  <a:rPr lang="en-US" dirty="0" smtClean="0">
                    <a:latin typeface="Calibri"/>
                  </a:rPr>
                  <a:t>The ultimate production for the world is the important number for climate change—some components of the climate system have long time constants</a:t>
                </a:r>
              </a:p>
              <a:p>
                <a14:m>
                  <m:oMath xmlns:m="http://schemas.openxmlformats.org/officeDocument/2006/math">
                    <m:sSub>
                      <m:sSubPr>
                        <m:ctrlPr>
                          <a:rPr lang="en-US" i="1" smtClean="0">
                            <a:latin typeface="Cambria Math"/>
                          </a:rPr>
                        </m:ctrlPr>
                      </m:sSubPr>
                      <m:e>
                        <m:r>
                          <a:rPr lang="en-US" b="0" i="1" smtClean="0">
                            <a:latin typeface="Cambria Math"/>
                          </a:rPr>
                          <m:t>𝑡</m:t>
                        </m:r>
                      </m:e>
                      <m:sub>
                        <m:r>
                          <a:rPr lang="en-US" b="0" i="1" smtClean="0">
                            <a:latin typeface="Cambria Math"/>
                          </a:rPr>
                          <m:t>90%</m:t>
                        </m:r>
                      </m:sub>
                    </m:sSub>
                  </m:oMath>
                </a14:m>
                <a:r>
                  <a:rPr lang="en-US" i="1" dirty="0" smtClean="0"/>
                  <a:t> </a:t>
                </a:r>
                <a:r>
                  <a:rPr lang="en-US" dirty="0" smtClean="0"/>
                  <a:t>is the time at </a:t>
                </a:r>
                <a:r>
                  <a:rPr lang="en-US" dirty="0" smtClean="0">
                    <a:latin typeface="Calibri"/>
                  </a:rPr>
                  <a:t>90% exhaustion</a:t>
                </a:r>
                <a:endParaRPr lang="en-US" i="1" dirty="0" smtClean="0"/>
              </a:p>
              <a:p>
                <a:pPr lvl="1"/>
                <a:r>
                  <a:rPr lang="en-US" dirty="0" smtClean="0"/>
                  <a:t>One way to answer the question, how long will the coal last?</a:t>
                </a:r>
              </a:p>
              <a:p>
                <a:pPr lvl="1"/>
                <a:r>
                  <a:rPr lang="en-US" dirty="0" smtClean="0"/>
                  <a:t>Coal production would not be finished at </a:t>
                </a:r>
                <a14:m>
                  <m:oMath xmlns:m="http://schemas.openxmlformats.org/officeDocument/2006/math">
                    <m:sSub>
                      <m:sSubPr>
                        <m:ctrlPr>
                          <a:rPr lang="en-US" i="1">
                            <a:latin typeface="Cambria Math"/>
                          </a:rPr>
                        </m:ctrlPr>
                      </m:sSubPr>
                      <m:e>
                        <m:r>
                          <a:rPr lang="en-US" i="1">
                            <a:latin typeface="Cambria Math"/>
                          </a:rPr>
                          <m:t>𝑡</m:t>
                        </m:r>
                      </m:e>
                      <m:sub>
                        <m:r>
                          <a:rPr lang="en-US" i="1">
                            <a:latin typeface="Cambria Math"/>
                          </a:rPr>
                          <m:t>90</m:t>
                        </m:r>
                        <m:r>
                          <a:rPr lang="en-US" b="0" i="1" smtClean="0">
                            <a:latin typeface="Cambria Math"/>
                          </a:rPr>
                          <m:t>%</m:t>
                        </m:r>
                      </m:sub>
                    </m:sSub>
                  </m:oMath>
                </a14:m>
                <a:r>
                  <a:rPr lang="en-US" dirty="0" smtClean="0">
                    <a:latin typeface="Calibri"/>
                  </a:rPr>
                  <a:t>, but it</a:t>
                </a:r>
                <a:r>
                  <a:rPr lang="en-US" dirty="0" smtClean="0"/>
                  <a:t> gives a time frame for thinking about alternatives and reducing consumption</a:t>
                </a:r>
              </a:p>
              <a:p>
                <a:r>
                  <a:rPr lang="en-US" dirty="0" smtClean="0">
                    <a:solidFill>
                      <a:srgbClr val="FF0000"/>
                    </a:solidFill>
                  </a:rPr>
                  <a:t>No peak years will be predicted for coal</a:t>
                </a:r>
                <a:r>
                  <a:rPr lang="en-US" dirty="0" smtClean="0">
                    <a:solidFill>
                      <a:srgbClr val="FF0000"/>
                    </a:solidFill>
                    <a:latin typeface="Calibri"/>
                  </a:rPr>
                  <a:t>—historically, coal regions have peaked at quite different phases of the production cycle</a:t>
                </a:r>
                <a:endParaRPr lang="en-US" dirty="0" smtClean="0">
                  <a:solidFill>
                    <a:srgbClr val="FF0000"/>
                  </a:solidFill>
                </a:endParaRPr>
              </a:p>
            </p:txBody>
          </p:sp>
        </mc:Choice>
        <mc:Fallback xmlns="">
          <p:sp>
            <p:nvSpPr>
              <p:cNvPr id="7" name="Text Placeholder 6"/>
              <p:cNvSpPr>
                <a:spLocks noGrp="1" noRot="1" noChangeAspect="1" noMove="1" noResize="1" noEditPoints="1" noAdjustHandles="1" noChangeArrowheads="1" noChangeShapeType="1" noTextEdit="1"/>
              </p:cNvSpPr>
              <p:nvPr>
                <p:ph type="body" sz="half" idx="2"/>
              </p:nvPr>
            </p:nvSpPr>
            <p:spPr>
              <a:xfrm>
                <a:off x="685800" y="3200400"/>
                <a:ext cx="8077200" cy="3352800"/>
              </a:xfrm>
              <a:blipFill rotWithShape="1">
                <a:blip r:embed="rId2"/>
                <a:stretch>
                  <a:fillRect l="-830" t="-1091" b="-163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99470023-FD24-4406-AD26-4BAAEA1EFDAC}" type="slidenum">
              <a:rPr lang="en-US" smtClean="0"/>
              <a:pPr>
                <a:defRPr/>
              </a:pPr>
              <a:t>3</a:t>
            </a:fld>
            <a:endParaRPr lang="en-US" dirty="0"/>
          </a:p>
        </p:txBody>
      </p:sp>
      <p:pic>
        <p:nvPicPr>
          <p:cNvPr id="1026" name="Picture 2" descr="C:\Users\dave\Dropbox\Personal\Talks\Representative Cumulative Production Curve.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207643" y="76200"/>
            <a:ext cx="4098157" cy="317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838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2946" name="Rectangle 3"/>
              <p:cNvSpPr>
                <a:spLocks noGrp="1" noChangeArrowheads="1"/>
              </p:cNvSpPr>
              <p:nvPr>
                <p:ph type="body" idx="1"/>
              </p:nvPr>
            </p:nvSpPr>
            <p:spPr>
              <a:xfrm>
                <a:off x="685800" y="1066800"/>
                <a:ext cx="7848600" cy="5486400"/>
              </a:xfrm>
              <a:solidFill>
                <a:schemeClr val="bg1"/>
              </a:solidFill>
            </p:spPr>
            <p:txBody>
              <a:bodyPr/>
              <a:lstStyle/>
              <a:p>
                <a:pPr eaLnBrk="1" hangingPunct="1"/>
                <a:r>
                  <a:rPr lang="en-US" altLang="en-US" sz="2000" dirty="0" smtClean="0">
                    <a:sym typeface="Symbol" pitchFamily="18" charset="2"/>
                  </a:rPr>
                  <a:t>For </a:t>
                </a:r>
                <a:r>
                  <a:rPr lang="en-US" altLang="en-US" sz="2000" dirty="0">
                    <a:sym typeface="Symbol" pitchFamily="18" charset="2"/>
                  </a:rPr>
                  <a:t>the mature coal regions, the ultimate production </a:t>
                </a:r>
                <a:r>
                  <a:rPr lang="en-US" altLang="en-US" sz="2000" dirty="0" smtClean="0">
                    <a:sym typeface="Symbol" pitchFamily="18" charset="2"/>
                  </a:rPr>
                  <a:t>has </a:t>
                </a:r>
                <a:r>
                  <a:rPr lang="en-US" altLang="en-US" sz="2000" dirty="0">
                    <a:sym typeface="Symbol" pitchFamily="18" charset="2"/>
                  </a:rPr>
                  <a:t>been </a:t>
                </a:r>
                <a:r>
                  <a:rPr lang="en-US" altLang="en-US" sz="2000" dirty="0" smtClean="0">
                    <a:sym typeface="Symbol" pitchFamily="18" charset="2"/>
                  </a:rPr>
                  <a:t>typically been a </a:t>
                </a:r>
                <a:r>
                  <a:rPr lang="en-US" altLang="en-US" sz="2000" dirty="0">
                    <a:sym typeface="Symbol" pitchFamily="18" charset="2"/>
                  </a:rPr>
                  <a:t>quarter of the early </a:t>
                </a:r>
                <a:r>
                  <a:rPr lang="en-US" altLang="en-US" sz="2000" dirty="0" smtClean="0">
                    <a:sym typeface="Symbol" pitchFamily="18" charset="2"/>
                  </a:rPr>
                  <a:t>reserves</a:t>
                </a:r>
                <a:r>
                  <a:rPr lang="en-US" altLang="en-US" sz="2000" dirty="0" smtClean="0">
                    <a:latin typeface="Calibri"/>
                    <a:sym typeface="Symbol" pitchFamily="18" charset="2"/>
                  </a:rPr>
                  <a:t>—on the other hand, curve </a:t>
                </a:r>
                <a:r>
                  <a:rPr lang="en-US" altLang="en-US" sz="2000" dirty="0">
                    <a:latin typeface="Calibri"/>
                    <a:sym typeface="Symbol" pitchFamily="18" charset="2"/>
                  </a:rPr>
                  <a:t>fits </a:t>
                </a:r>
                <a:r>
                  <a:rPr lang="en-US" altLang="en-US" sz="2000" dirty="0" smtClean="0">
                    <a:latin typeface="Calibri"/>
                    <a:sym typeface="Symbol" pitchFamily="18" charset="2"/>
                  </a:rPr>
                  <a:t>captured </a:t>
                </a:r>
                <a:r>
                  <a:rPr lang="en-US" altLang="en-US" sz="2000" dirty="0">
                    <a:latin typeface="Calibri"/>
                    <a:sym typeface="Symbol" pitchFamily="18" charset="2"/>
                  </a:rPr>
                  <a:t>the ultimate </a:t>
                </a:r>
                <a:r>
                  <a:rPr lang="en-US" altLang="en-US" sz="2000" dirty="0" smtClean="0">
                    <a:latin typeface="Calibri"/>
                    <a:sym typeface="Symbol" pitchFamily="18" charset="2"/>
                  </a:rPr>
                  <a:t>in </a:t>
                </a:r>
                <a:r>
                  <a:rPr lang="en-US" altLang="en-US" sz="2000" dirty="0">
                    <a:latin typeface="Calibri"/>
                    <a:sym typeface="Symbol" pitchFamily="18" charset="2"/>
                  </a:rPr>
                  <a:t>a ±20% </a:t>
                </a:r>
                <a:r>
                  <a:rPr lang="en-US" altLang="en-US" sz="2000" dirty="0" smtClean="0">
                    <a:latin typeface="Calibri"/>
                    <a:sym typeface="Symbol" pitchFamily="18" charset="2"/>
                  </a:rPr>
                  <a:t>range</a:t>
                </a:r>
              </a:p>
              <a:p>
                <a:pPr eaLnBrk="1" hangingPunct="1"/>
                <a:r>
                  <a:rPr lang="en-US" altLang="en-US" sz="2000" dirty="0" smtClean="0">
                    <a:sym typeface="Symbol" pitchFamily="18" charset="2"/>
                  </a:rPr>
                  <a:t>The current projection for ultimate world coal production is 60% of the reserves plus cumulative production</a:t>
                </a:r>
                <a:r>
                  <a:rPr lang="en-US" altLang="en-US" sz="2000" dirty="0" smtClean="0">
                    <a:latin typeface="Calibri"/>
                    <a:sym typeface="Symbol" pitchFamily="18" charset="2"/>
                  </a:rPr>
                  <a:t>—cf 58% in the 2011 paper</a:t>
                </a:r>
                <a:endParaRPr lang="en-US" altLang="en-US" sz="2000" dirty="0" smtClean="0">
                  <a:sym typeface="Symbol" pitchFamily="18" charset="2"/>
                </a:endParaRPr>
              </a:p>
              <a:p>
                <a:pPr eaLnBrk="1" hangingPunct="1"/>
                <a14:m>
                  <m:oMath xmlns:m="http://schemas.openxmlformats.org/officeDocument/2006/math">
                    <m:sSub>
                      <m:sSubPr>
                        <m:ctrlPr>
                          <a:rPr lang="en-US" altLang="en-US" sz="2000" i="1">
                            <a:latin typeface="Cambria Math"/>
                            <a:sym typeface="Symbol" pitchFamily="18" charset="2"/>
                          </a:rPr>
                        </m:ctrlPr>
                      </m:sSubPr>
                      <m:e>
                        <m:r>
                          <a:rPr lang="en-US" altLang="en-US" sz="2000" i="1">
                            <a:latin typeface="Cambria Math"/>
                            <a:sym typeface="Symbol" pitchFamily="18" charset="2"/>
                          </a:rPr>
                          <m:t>𝑡</m:t>
                        </m:r>
                      </m:e>
                      <m:sub>
                        <m:r>
                          <a:rPr lang="en-US" altLang="en-US" sz="2000" i="1">
                            <a:latin typeface="Cambria Math"/>
                            <a:sym typeface="Symbol" pitchFamily="18" charset="2"/>
                          </a:rPr>
                          <m:t>90%</m:t>
                        </m:r>
                      </m:sub>
                    </m:sSub>
                  </m:oMath>
                </a14:m>
                <a:r>
                  <a:rPr lang="en-US" altLang="en-US" sz="2000" dirty="0">
                    <a:sym typeface="Symbol" pitchFamily="18" charset="2"/>
                  </a:rPr>
                  <a:t> for world coal is </a:t>
                </a:r>
                <a:r>
                  <a:rPr lang="en-US" altLang="en-US" sz="2000" dirty="0" smtClean="0">
                    <a:sym typeface="Symbol" pitchFamily="18" charset="2"/>
                  </a:rPr>
                  <a:t>2067</a:t>
                </a:r>
                <a:r>
                  <a:rPr lang="en-US" altLang="en-US" sz="2000" dirty="0">
                    <a:latin typeface="Calibri"/>
                    <a:sym typeface="Symbol" pitchFamily="18" charset="2"/>
                  </a:rPr>
                  <a:t>—cf </a:t>
                </a:r>
                <a:r>
                  <a:rPr lang="en-US" altLang="en-US" sz="2000" dirty="0" smtClean="0">
                    <a:latin typeface="Calibri"/>
                    <a:sym typeface="Symbol" pitchFamily="18" charset="2"/>
                  </a:rPr>
                  <a:t>2070 </a:t>
                </a:r>
                <a:r>
                  <a:rPr lang="en-US" altLang="en-US" sz="2000" dirty="0">
                    <a:latin typeface="Calibri"/>
                    <a:sym typeface="Symbol" pitchFamily="18" charset="2"/>
                  </a:rPr>
                  <a:t>in the 2011 paper</a:t>
                </a:r>
              </a:p>
              <a:p>
                <a:pPr lvl="1" eaLnBrk="1" hangingPunct="1"/>
                <a:r>
                  <a:rPr lang="en-US" altLang="en-US" sz="1600" dirty="0">
                    <a:latin typeface="Calibri"/>
                    <a:sym typeface="Symbol" pitchFamily="18" charset="2"/>
                  </a:rPr>
                  <a:t>This should be viewed as a current trend that could be altered by future events, like the collapse of the Soviet Union</a:t>
                </a:r>
              </a:p>
              <a:p>
                <a:pPr lvl="1" eaLnBrk="1" hangingPunct="1"/>
                <a:r>
                  <a:rPr lang="en-US" altLang="en-US" sz="1600" dirty="0">
                    <a:latin typeface="Calibri"/>
                    <a:sym typeface="Symbol" pitchFamily="18" charset="2"/>
                  </a:rPr>
                  <a:t>The experience in Europe and in California has shown alternatives electricity shares can be increased by several percent per year</a:t>
                </a:r>
              </a:p>
              <a:p>
                <a:pPr lvl="1" eaLnBrk="1" hangingPunct="1"/>
                <a:r>
                  <a:rPr lang="en-US" altLang="en-US" sz="1600" dirty="0" smtClean="0">
                    <a:latin typeface="Calibri"/>
                    <a:sym typeface="Symbol" pitchFamily="18" charset="2"/>
                  </a:rPr>
                  <a:t>It would be difficult to argue that coal </a:t>
                </a:r>
                <a:r>
                  <a:rPr lang="en-US" altLang="en-US" sz="1600" dirty="0">
                    <a:latin typeface="Calibri"/>
                    <a:sym typeface="Symbol" pitchFamily="18" charset="2"/>
                  </a:rPr>
                  <a:t>exhaustion is </a:t>
                </a:r>
                <a:r>
                  <a:rPr lang="en-US" altLang="en-US" sz="1600" dirty="0" smtClean="0">
                    <a:latin typeface="Calibri"/>
                    <a:sym typeface="Symbol" pitchFamily="18" charset="2"/>
                  </a:rPr>
                  <a:t> a reason </a:t>
                </a:r>
                <a:r>
                  <a:rPr lang="en-US" altLang="en-US" sz="1600" dirty="0">
                    <a:latin typeface="Calibri"/>
                    <a:sym typeface="Symbol" pitchFamily="18" charset="2"/>
                  </a:rPr>
                  <a:t>for shifting to electricity alternatives </a:t>
                </a:r>
                <a:r>
                  <a:rPr lang="en-US" altLang="en-US" sz="1600" dirty="0" smtClean="0">
                    <a:latin typeface="Calibri"/>
                    <a:sym typeface="Symbol" pitchFamily="18" charset="2"/>
                  </a:rPr>
                  <a:t>now</a:t>
                </a:r>
              </a:p>
              <a:p>
                <a:pPr marL="400050" eaLnBrk="1" hangingPunct="1"/>
                <a:r>
                  <a:rPr lang="en-US" altLang="en-US" sz="2000" dirty="0" smtClean="0">
                    <a:latin typeface="Calibri"/>
                    <a:sym typeface="Symbol" pitchFamily="18" charset="2"/>
                  </a:rPr>
                  <a:t>There is little relationship between the RCPs and the actual historical experience of oil, gas, and coal production</a:t>
                </a:r>
              </a:p>
              <a:p>
                <a:pPr marL="400050" eaLnBrk="1" hangingPunct="1"/>
                <a:r>
                  <a:rPr lang="en-US" altLang="en-US" sz="2000" dirty="0" smtClean="0">
                    <a:latin typeface="Calibri"/>
                    <a:sym typeface="Symbol" pitchFamily="18" charset="2"/>
                  </a:rPr>
                  <a:t>Would be preferable to substitute for the RCPs a single projection based on curve fits to the production histories, with an updated projection each year when the production data become available</a:t>
                </a:r>
              </a:p>
            </p:txBody>
          </p:sp>
        </mc:Choice>
        <mc:Fallback xmlns="">
          <p:sp>
            <p:nvSpPr>
              <p:cNvPr id="82946" name="Rectangle 3"/>
              <p:cNvSpPr>
                <a:spLocks noGrp="1" noRot="1" noChangeAspect="1" noMove="1" noResize="1" noEditPoints="1" noAdjustHandles="1" noChangeArrowheads="1" noChangeShapeType="1" noTextEdit="1"/>
              </p:cNvSpPr>
              <p:nvPr>
                <p:ph type="body" idx="1"/>
              </p:nvPr>
            </p:nvSpPr>
            <p:spPr>
              <a:xfrm>
                <a:off x="685800" y="1066800"/>
                <a:ext cx="7848600" cy="5486400"/>
              </a:xfrm>
              <a:blipFill rotWithShape="1">
                <a:blip r:embed="rId3"/>
                <a:stretch>
                  <a:fillRect l="-855" t="-667" r="-777"/>
                </a:stretch>
              </a:blipFill>
            </p:spPr>
            <p:txBody>
              <a:bodyPr/>
              <a:lstStyle/>
              <a:p>
                <a:r>
                  <a:rPr lang="en-US">
                    <a:noFill/>
                  </a:rPr>
                  <a:t> </a:t>
                </a:r>
              </a:p>
            </p:txBody>
          </p:sp>
        </mc:Fallback>
      </mc:AlternateContent>
      <p:sp>
        <p:nvSpPr>
          <p:cNvPr id="82947" name="Rectangle 2"/>
          <p:cNvSpPr>
            <a:spLocks noGrp="1" noChangeArrowheads="1"/>
          </p:cNvSpPr>
          <p:nvPr>
            <p:ph type="title"/>
          </p:nvPr>
        </p:nvSpPr>
        <p:spPr>
          <a:xfrm>
            <a:off x="990600" y="304800"/>
            <a:ext cx="6858000" cy="533400"/>
          </a:xfrm>
        </p:spPr>
        <p:txBody>
          <a:bodyPr/>
          <a:lstStyle/>
          <a:p>
            <a:pPr eaLnBrk="1" hangingPunct="1"/>
            <a:r>
              <a:rPr lang="en-US" altLang="en-US" sz="3600" dirty="0" smtClean="0"/>
              <a:t>Conclusions</a:t>
            </a:r>
            <a:endParaRPr lang="en-US" altLang="en-US" sz="2800" dirty="0" smtClean="0"/>
          </a:p>
        </p:txBody>
      </p:sp>
      <p:sp>
        <p:nvSpPr>
          <p:cNvPr id="2" name="Slide Number Placeholder 1"/>
          <p:cNvSpPr>
            <a:spLocks noGrp="1"/>
          </p:cNvSpPr>
          <p:nvPr>
            <p:ph type="sldNum" sz="quarter" idx="12"/>
          </p:nvPr>
        </p:nvSpPr>
        <p:spPr/>
        <p:txBody>
          <a:bodyPr/>
          <a:lstStyle/>
          <a:p>
            <a:pPr>
              <a:defRPr/>
            </a:pPr>
            <a:fld id="{CDB1F5E4-E503-4B0B-AD28-E5DFE677CD10}"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381000" y="609600"/>
            <a:ext cx="8153400" cy="990600"/>
          </a:xfrm>
        </p:spPr>
        <p:txBody>
          <a:bodyPr>
            <a:normAutofit/>
          </a:bodyPr>
          <a:lstStyle/>
          <a:p>
            <a:pPr eaLnBrk="1" hangingPunct="1">
              <a:defRPr/>
            </a:pPr>
            <a:r>
              <a:rPr lang="en-US" sz="3200" dirty="0" smtClean="0"/>
              <a:t>Recent Milestones in Climate Change</a:t>
            </a:r>
          </a:p>
        </p:txBody>
      </p:sp>
      <p:sp>
        <p:nvSpPr>
          <p:cNvPr id="20" name="TextBox 19"/>
          <p:cNvSpPr txBox="1"/>
          <p:nvPr/>
        </p:nvSpPr>
        <p:spPr>
          <a:xfrm>
            <a:off x="838200" y="2134612"/>
            <a:ext cx="7543800" cy="3046988"/>
          </a:xfrm>
          <a:prstGeom prst="rect">
            <a:avLst/>
          </a:prstGeom>
          <a:noFill/>
          <a:ln>
            <a:noFill/>
          </a:ln>
        </p:spPr>
        <p:txBody>
          <a:bodyPr>
            <a:spAutoFit/>
          </a:bodyPr>
          <a:lstStyle/>
          <a:p>
            <a:pPr marL="347472" indent="-347472">
              <a:buFont typeface="Arial" pitchFamily="34" charset="0"/>
              <a:buChar char="•"/>
              <a:defRPr/>
            </a:pPr>
            <a:r>
              <a:rPr lang="en-US" sz="2400" dirty="0" smtClean="0">
                <a:solidFill>
                  <a:srgbClr val="333399"/>
                </a:solidFill>
                <a:latin typeface="Calibri" panose="020F0502020204030204" pitchFamily="34" charset="0"/>
              </a:rPr>
              <a:t>2009</a:t>
            </a:r>
            <a:r>
              <a:rPr lang="en-US" sz="2400" dirty="0">
                <a:solidFill>
                  <a:srgbClr val="333399"/>
                </a:solidFill>
                <a:latin typeface="Calibri" panose="020F0502020204030204" pitchFamily="34" charset="0"/>
              </a:rPr>
              <a:t>: At the G8 meeting in L’Aquila, Italy, </a:t>
            </a:r>
            <a:r>
              <a:rPr lang="en-US" sz="2400" dirty="0" smtClean="0">
                <a:solidFill>
                  <a:srgbClr val="333399"/>
                </a:solidFill>
                <a:latin typeface="Calibri" panose="020F0502020204030204" pitchFamily="34" charset="0"/>
              </a:rPr>
              <a:t>leaders </a:t>
            </a:r>
            <a:r>
              <a:rPr lang="en-US" sz="2400" dirty="0">
                <a:solidFill>
                  <a:srgbClr val="333399"/>
                </a:solidFill>
                <a:latin typeface="Calibri" panose="020F0502020204030204" pitchFamily="34" charset="0"/>
                <a:cs typeface="Calibri"/>
              </a:rPr>
              <a:t>set </a:t>
            </a:r>
            <a:r>
              <a:rPr lang="en-US" sz="2400" dirty="0" smtClean="0">
                <a:solidFill>
                  <a:srgbClr val="333399"/>
                </a:solidFill>
                <a:latin typeface="Calibri" panose="020F0502020204030204" pitchFamily="34" charset="0"/>
                <a:cs typeface="Calibri"/>
              </a:rPr>
              <a:t>the </a:t>
            </a:r>
            <a:r>
              <a:rPr lang="en-US" sz="2400" dirty="0">
                <a:solidFill>
                  <a:srgbClr val="333399"/>
                </a:solidFill>
                <a:latin typeface="Calibri" panose="020F0502020204030204" pitchFamily="34" charset="0"/>
                <a:cs typeface="Calibri"/>
              </a:rPr>
              <a:t>goal of</a:t>
            </a:r>
            <a:r>
              <a:rPr lang="en-US" sz="2400" dirty="0">
                <a:solidFill>
                  <a:srgbClr val="333399"/>
                </a:solidFill>
                <a:latin typeface="Calibri" panose="020F0502020204030204" pitchFamily="34" charset="0"/>
              </a:rPr>
              <a:t> reducing fossil-fuel CO</a:t>
            </a:r>
            <a:r>
              <a:rPr lang="en-US" sz="2400" baseline="-25000" dirty="0">
                <a:solidFill>
                  <a:srgbClr val="333399"/>
                </a:solidFill>
                <a:latin typeface="Calibri" panose="020F0502020204030204" pitchFamily="34" charset="0"/>
              </a:rPr>
              <a:t>2</a:t>
            </a:r>
            <a:r>
              <a:rPr lang="en-US" sz="2400" dirty="0">
                <a:solidFill>
                  <a:srgbClr val="333399"/>
                </a:solidFill>
                <a:latin typeface="Calibri" panose="020F0502020204030204" pitchFamily="34" charset="0"/>
              </a:rPr>
              <a:t> emissions 80% by 2050</a:t>
            </a:r>
          </a:p>
          <a:p>
            <a:pPr marL="347472" indent="-347472">
              <a:buFont typeface="Arial" pitchFamily="34" charset="0"/>
              <a:buChar char="•"/>
              <a:defRPr/>
            </a:pPr>
            <a:r>
              <a:rPr lang="en-US" sz="2400" dirty="0">
                <a:solidFill>
                  <a:srgbClr val="333399"/>
                </a:solidFill>
                <a:latin typeface="Calibri" panose="020F0502020204030204" pitchFamily="34" charset="0"/>
              </a:rPr>
              <a:t>2012: the 1997 Kyoto Agreement to reduce CO</a:t>
            </a:r>
            <a:r>
              <a:rPr lang="en-US" sz="2400" baseline="-25000" dirty="0">
                <a:solidFill>
                  <a:srgbClr val="333399"/>
                </a:solidFill>
                <a:latin typeface="Calibri" panose="020F0502020204030204" pitchFamily="34" charset="0"/>
              </a:rPr>
              <a:t>2</a:t>
            </a:r>
            <a:r>
              <a:rPr lang="en-US" sz="2400" dirty="0">
                <a:solidFill>
                  <a:srgbClr val="333399"/>
                </a:solidFill>
                <a:latin typeface="Calibri" panose="020F0502020204030204" pitchFamily="34" charset="0"/>
              </a:rPr>
              <a:t> emissions finished up </a:t>
            </a:r>
            <a:r>
              <a:rPr lang="en-US" sz="2400" dirty="0">
                <a:solidFill>
                  <a:srgbClr val="333399"/>
                </a:solidFill>
                <a:latin typeface="Calibri" panose="020F0502020204030204" pitchFamily="34" charset="0"/>
                <a:cs typeface="Calibri"/>
              </a:rPr>
              <a:t>—</a:t>
            </a:r>
            <a:r>
              <a:rPr lang="en-US" sz="2400" dirty="0">
                <a:solidFill>
                  <a:srgbClr val="333399"/>
                </a:solidFill>
                <a:latin typeface="Calibri" panose="020F0502020204030204" pitchFamily="34" charset="0"/>
              </a:rPr>
              <a:t> the most significant lack of support </a:t>
            </a:r>
            <a:r>
              <a:rPr lang="en-US" sz="2400" dirty="0" smtClean="0">
                <a:solidFill>
                  <a:srgbClr val="333399"/>
                </a:solidFill>
                <a:latin typeface="Calibri" panose="020F0502020204030204" pitchFamily="34" charset="0"/>
              </a:rPr>
              <a:t>was </a:t>
            </a:r>
            <a:r>
              <a:rPr lang="en-US" sz="2400" dirty="0">
                <a:solidFill>
                  <a:srgbClr val="333399"/>
                </a:solidFill>
                <a:latin typeface="Calibri" panose="020F0502020204030204" pitchFamily="34" charset="0"/>
              </a:rPr>
              <a:t>from the United </a:t>
            </a:r>
            <a:r>
              <a:rPr lang="en-US" sz="2400" dirty="0" smtClean="0">
                <a:solidFill>
                  <a:srgbClr val="333399"/>
                </a:solidFill>
                <a:latin typeface="Calibri" panose="020F0502020204030204" pitchFamily="34" charset="0"/>
              </a:rPr>
              <a:t>States, which did not ratify, and from Canada, which ratified, but withdrew</a:t>
            </a:r>
            <a:endParaRPr lang="en-US" sz="2400" dirty="0">
              <a:solidFill>
                <a:srgbClr val="333399"/>
              </a:solidFill>
              <a:latin typeface="Calibri" panose="020F0502020204030204" pitchFamily="34" charset="0"/>
            </a:endParaRPr>
          </a:p>
          <a:p>
            <a:pPr marL="347472" indent="-347472">
              <a:buFont typeface="Arial" pitchFamily="34" charset="0"/>
              <a:buChar char="•"/>
              <a:defRPr/>
            </a:pPr>
            <a:r>
              <a:rPr lang="en-US" sz="2400" dirty="0">
                <a:solidFill>
                  <a:srgbClr val="333399"/>
                </a:solidFill>
                <a:latin typeface="Calibri" panose="020F0502020204030204" pitchFamily="34" charset="0"/>
              </a:rPr>
              <a:t>2014: UN IPCC (Inter-Governmental Panel on Climate Change) plans to finish its 5</a:t>
            </a:r>
            <a:r>
              <a:rPr lang="en-US" sz="2400" baseline="30000" dirty="0">
                <a:solidFill>
                  <a:srgbClr val="333399"/>
                </a:solidFill>
                <a:latin typeface="Calibri" panose="020F0502020204030204" pitchFamily="34" charset="0"/>
              </a:rPr>
              <a:t>th</a:t>
            </a:r>
            <a:r>
              <a:rPr lang="en-US" sz="2400" dirty="0">
                <a:solidFill>
                  <a:srgbClr val="333399"/>
                </a:solidFill>
                <a:latin typeface="Calibri" panose="020F0502020204030204" pitchFamily="34" charset="0"/>
              </a:rPr>
              <a:t> Assessment </a:t>
            </a:r>
            <a:r>
              <a:rPr lang="en-US" sz="2400" dirty="0" smtClean="0">
                <a:solidFill>
                  <a:srgbClr val="333399"/>
                </a:solidFill>
                <a:latin typeface="Calibri" panose="020F0502020204030204" pitchFamily="34" charset="0"/>
              </a:rPr>
              <a:t>Report</a:t>
            </a:r>
            <a:endParaRPr lang="en-US" sz="2400" dirty="0">
              <a:solidFill>
                <a:srgbClr val="333399"/>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610F8601-7817-400D-BE07-D332E0FC04BC}"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49275" y="0"/>
            <a:ext cx="7908925" cy="6858000"/>
          </a:xfrm>
        </p:spPr>
      </p:pic>
      <p:sp>
        <p:nvSpPr>
          <p:cNvPr id="3" name="Slide Number Placeholder 2"/>
          <p:cNvSpPr>
            <a:spLocks noGrp="1"/>
          </p:cNvSpPr>
          <p:nvPr>
            <p:ph type="sldNum" sz="quarter" idx="12"/>
          </p:nvPr>
        </p:nvSpPr>
        <p:spPr/>
        <p:txBody>
          <a:bodyPr/>
          <a:lstStyle/>
          <a:p>
            <a:pPr>
              <a:defRPr/>
            </a:pPr>
            <a:fld id="{D5795628-7860-4E4E-B69F-DD9AEC1FD5E7}"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990600"/>
            <a:ext cx="7396507" cy="40100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7" name="Title 1"/>
          <p:cNvSpPr>
            <a:spLocks noGrp="1"/>
          </p:cNvSpPr>
          <p:nvPr>
            <p:ph type="title"/>
          </p:nvPr>
        </p:nvSpPr>
        <p:spPr>
          <a:xfrm>
            <a:off x="609600" y="152400"/>
            <a:ext cx="8229600" cy="609600"/>
          </a:xfrm>
        </p:spPr>
        <p:txBody>
          <a:bodyPr>
            <a:normAutofit fontScale="90000"/>
          </a:bodyPr>
          <a:lstStyle/>
          <a:p>
            <a:pPr>
              <a:defRPr/>
            </a:pPr>
            <a:r>
              <a:rPr lang="en-US" dirty="0" smtClean="0"/>
              <a:t>The Kyoto Agreement</a:t>
            </a:r>
          </a:p>
        </p:txBody>
      </p:sp>
      <p:sp>
        <p:nvSpPr>
          <p:cNvPr id="55300" name="Content Placeholder 3"/>
          <p:cNvSpPr>
            <a:spLocks noGrp="1"/>
          </p:cNvSpPr>
          <p:nvPr>
            <p:ph sz="half" idx="2"/>
          </p:nvPr>
        </p:nvSpPr>
        <p:spPr>
          <a:xfrm>
            <a:off x="533400" y="5257800"/>
            <a:ext cx="8229600" cy="1371600"/>
          </a:xfrm>
        </p:spPr>
        <p:txBody>
          <a:bodyPr/>
          <a:lstStyle/>
          <a:p>
            <a:r>
              <a:rPr lang="en-US" altLang="en-US" dirty="0" smtClean="0"/>
              <a:t>World fossil-fuel carbon-dioxide emissions from the </a:t>
            </a:r>
            <a:r>
              <a:rPr lang="en-US" altLang="en-US" i="1" dirty="0" smtClean="0"/>
              <a:t>BP Statistical Review</a:t>
            </a:r>
          </a:p>
          <a:p>
            <a:r>
              <a:rPr lang="en-US" altLang="en-US" dirty="0" smtClean="0"/>
              <a:t>For an 80% reduction by 2050</a:t>
            </a:r>
            <a:r>
              <a:rPr lang="en-US" altLang="en-US" dirty="0" smtClean="0">
                <a:latin typeface="Calibri"/>
              </a:rPr>
              <a:t>—</a:t>
            </a:r>
            <a:r>
              <a:rPr lang="en-US" altLang="en-US" dirty="0"/>
              <a:t>i</a:t>
            </a:r>
            <a:r>
              <a:rPr lang="en-US" altLang="en-US" dirty="0" smtClean="0"/>
              <a:t>magine the collapse of the Soviet Union, repeated four times, voluntarily</a:t>
            </a:r>
          </a:p>
        </p:txBody>
      </p:sp>
      <p:sp>
        <p:nvSpPr>
          <p:cNvPr id="5530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E979DEF-248F-493B-97E1-DB17B7300C0A}" type="slidenum">
              <a:rPr lang="en-US" altLang="en-US" smtClean="0">
                <a:solidFill>
                  <a:srgbClr val="898989"/>
                </a:solidFill>
              </a:rPr>
              <a:pPr eaLnBrk="1" hangingPunct="1"/>
              <a:t>6</a:t>
            </a:fld>
            <a:endParaRPr lang="en-US" altLang="en-US" smtClean="0">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body" sz="half" idx="2"/>
          </p:nvPr>
        </p:nvSpPr>
        <p:spPr>
          <a:xfrm>
            <a:off x="533400" y="4953000"/>
            <a:ext cx="8382000" cy="1295400"/>
          </a:xfrm>
          <a:solidFill>
            <a:schemeClr val="bg1"/>
          </a:solidFill>
        </p:spPr>
        <p:txBody>
          <a:bodyPr/>
          <a:lstStyle/>
          <a:p>
            <a:pPr eaLnBrk="1" hangingPunct="1">
              <a:lnSpc>
                <a:spcPct val="80000"/>
              </a:lnSpc>
            </a:pPr>
            <a:r>
              <a:rPr lang="en-US" altLang="en-US" sz="2000" dirty="0"/>
              <a:t>F</a:t>
            </a:r>
            <a:r>
              <a:rPr lang="en-US" altLang="en-US" sz="2000" dirty="0" smtClean="0"/>
              <a:t>rom </a:t>
            </a:r>
            <a:r>
              <a:rPr lang="en-US" altLang="en-US" sz="2000" dirty="0"/>
              <a:t>Brian Mitchell, </a:t>
            </a:r>
            <a:r>
              <a:rPr lang="en-US" altLang="en-US" sz="2000" i="1" dirty="0"/>
              <a:t>International Historical Statistics</a:t>
            </a:r>
            <a:r>
              <a:rPr lang="en-US" altLang="en-US" sz="2000" dirty="0"/>
              <a:t>, the </a:t>
            </a:r>
            <a:r>
              <a:rPr lang="en-US" altLang="en-US" sz="2000" i="1" dirty="0"/>
              <a:t>BP Statistical Review </a:t>
            </a:r>
            <a:r>
              <a:rPr lang="en-US" altLang="en-US" sz="2000" dirty="0"/>
              <a:t> and FAO (</a:t>
            </a:r>
            <a:r>
              <a:rPr lang="en-US" altLang="en-US" sz="2000" dirty="0" smtClean="0"/>
              <a:t>UN) and Arnulf Grubler, </a:t>
            </a:r>
            <a:r>
              <a:rPr lang="en-US" altLang="en-US" sz="2000" i="1" dirty="0" smtClean="0"/>
              <a:t>Technology and Global Change</a:t>
            </a:r>
          </a:p>
          <a:p>
            <a:pPr eaLnBrk="1" hangingPunct="1">
              <a:lnSpc>
                <a:spcPct val="80000"/>
              </a:lnSpc>
            </a:pPr>
            <a:r>
              <a:rPr lang="en-US" altLang="en-US" sz="2000" dirty="0" smtClean="0"/>
              <a:t>Since 1985, locked in a range from 14% to 16%</a:t>
            </a:r>
          </a:p>
          <a:p>
            <a:pPr eaLnBrk="1" hangingPunct="1">
              <a:lnSpc>
                <a:spcPct val="80000"/>
              </a:lnSpc>
            </a:pPr>
            <a:r>
              <a:rPr lang="en-US" altLang="en-US" sz="2000" dirty="0" smtClean="0"/>
              <a:t>Will make projections that do not depend on climate or alternatives policy</a:t>
            </a:r>
          </a:p>
          <a:p>
            <a:pPr eaLnBrk="1" hangingPunct="1">
              <a:lnSpc>
                <a:spcPct val="80000"/>
              </a:lnSpc>
            </a:pPr>
            <a:endParaRPr lang="en-US" altLang="en-US" sz="2000" dirty="0" smtClean="0"/>
          </a:p>
        </p:txBody>
      </p:sp>
      <p:pic>
        <p:nvPicPr>
          <p:cNvPr id="57347"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23913" y="685800"/>
            <a:ext cx="7558087" cy="40719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8" name="Rectangle 5"/>
          <p:cNvSpPr>
            <a:spLocks noGrp="1" noChangeArrowheads="1"/>
          </p:cNvSpPr>
          <p:nvPr>
            <p:ph type="title"/>
          </p:nvPr>
        </p:nvSpPr>
        <p:spPr>
          <a:xfrm>
            <a:off x="381000" y="152400"/>
            <a:ext cx="8229600" cy="609600"/>
          </a:xfrm>
        </p:spPr>
        <p:txBody>
          <a:bodyPr/>
          <a:lstStyle/>
          <a:p>
            <a:pPr eaLnBrk="1" hangingPunct="1"/>
            <a:r>
              <a:rPr lang="en-US" altLang="en-US" sz="2800" dirty="0" smtClean="0"/>
              <a:t>Alternatives Share in World Primary Energy Production</a:t>
            </a:r>
          </a:p>
        </p:txBody>
      </p:sp>
      <p:sp>
        <p:nvSpPr>
          <p:cNvPr id="2" name="Slide Number Placeholder 1"/>
          <p:cNvSpPr>
            <a:spLocks noGrp="1"/>
          </p:cNvSpPr>
          <p:nvPr>
            <p:ph type="sldNum" sz="quarter" idx="12"/>
          </p:nvPr>
        </p:nvSpPr>
        <p:spPr/>
        <p:txBody>
          <a:bodyPr/>
          <a:lstStyle/>
          <a:p>
            <a:pPr>
              <a:defRPr/>
            </a:pPr>
            <a:fld id="{63C27F2A-76F6-45B3-A45E-99368180CA83}"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UK Coal mine"/>
          <p:cNvPicPr>
            <a:picLocks noGrp="1" noChangeAspect="1" noChangeArrowheads="1"/>
          </p:cNvPicPr>
          <p:nvPr>
            <p:ph/>
          </p:nvPr>
        </p:nvPicPr>
        <p:blipFill>
          <a:blip r:embed="rId3">
            <a:extLst>
              <a:ext uri="{28A0092B-C50C-407E-A947-70E740481C1C}">
                <a14:useLocalDpi xmlns:a14="http://schemas.microsoft.com/office/drawing/2010/main" val="0"/>
              </a:ext>
            </a:extLst>
          </a:blip>
          <a:srcRect t="22650" b="2769"/>
          <a:stretch>
            <a:fillRect/>
          </a:stretch>
        </p:blipFill>
        <p:spPr>
          <a:xfrm>
            <a:off x="0" y="0"/>
            <a:ext cx="9144000" cy="6858000"/>
          </a:xfrm>
        </p:spPr>
      </p:pic>
      <p:sp>
        <p:nvSpPr>
          <p:cNvPr id="59395" name="Text Box 3"/>
          <p:cNvSpPr txBox="1">
            <a:spLocks noChangeArrowheads="1"/>
          </p:cNvSpPr>
          <p:nvPr/>
        </p:nvSpPr>
        <p:spPr bwMode="auto">
          <a:xfrm>
            <a:off x="685800" y="5546725"/>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accent2"/>
                </a:solidFill>
                <a:latin typeface="Arial" charset="0"/>
              </a:defRPr>
            </a:lvl1pPr>
            <a:lvl2pPr marL="742950" indent="-285750" eaLnBrk="0" hangingPunct="0">
              <a:spcBef>
                <a:spcPct val="20000"/>
              </a:spcBef>
              <a:buChar char="–"/>
              <a:defRPr sz="2800">
                <a:solidFill>
                  <a:schemeClr val="accent2"/>
                </a:solidFill>
                <a:latin typeface="Arial" charset="0"/>
              </a:defRPr>
            </a:lvl2pPr>
            <a:lvl3pPr marL="1143000" indent="-228600" eaLnBrk="0" hangingPunct="0">
              <a:spcBef>
                <a:spcPct val="20000"/>
              </a:spcBef>
              <a:buChar char="•"/>
              <a:defRPr sz="2400">
                <a:solidFill>
                  <a:schemeClr val="accent2"/>
                </a:solidFill>
                <a:latin typeface="Arial" charset="0"/>
              </a:defRPr>
            </a:lvl3pPr>
            <a:lvl4pPr marL="1600200" indent="-228600" eaLnBrk="0" hangingPunct="0">
              <a:spcBef>
                <a:spcPct val="20000"/>
              </a:spcBef>
              <a:buChar char="–"/>
              <a:defRPr sz="2000">
                <a:solidFill>
                  <a:schemeClr val="accent2"/>
                </a:solidFill>
                <a:latin typeface="Arial" charset="0"/>
              </a:defRPr>
            </a:lvl4pPr>
            <a:lvl5pPr marL="2057400" indent="-228600" eaLnBrk="0" hangingPunct="0">
              <a:spcBef>
                <a:spcPct val="20000"/>
              </a:spcBef>
              <a:buChar char="»"/>
              <a:defRPr sz="2000">
                <a:solidFill>
                  <a:schemeClr val="accent2"/>
                </a:solidFill>
                <a:latin typeface="Arial" charset="0"/>
              </a:defRPr>
            </a:lvl5pPr>
            <a:lvl6pPr marL="2514600" indent="-228600" eaLnBrk="0" fontAlgn="base" hangingPunct="0">
              <a:spcBef>
                <a:spcPct val="20000"/>
              </a:spcBef>
              <a:spcAft>
                <a:spcPct val="0"/>
              </a:spcAft>
              <a:buChar char="»"/>
              <a:defRPr sz="2000">
                <a:solidFill>
                  <a:schemeClr val="accent2"/>
                </a:solidFill>
                <a:latin typeface="Arial" charset="0"/>
              </a:defRPr>
            </a:lvl6pPr>
            <a:lvl7pPr marL="2971800" indent="-228600" eaLnBrk="0" fontAlgn="base" hangingPunct="0">
              <a:spcBef>
                <a:spcPct val="20000"/>
              </a:spcBef>
              <a:spcAft>
                <a:spcPct val="0"/>
              </a:spcAft>
              <a:buChar char="»"/>
              <a:defRPr sz="2000">
                <a:solidFill>
                  <a:schemeClr val="accent2"/>
                </a:solidFill>
                <a:latin typeface="Arial" charset="0"/>
              </a:defRPr>
            </a:lvl7pPr>
            <a:lvl8pPr marL="3429000" indent="-228600" eaLnBrk="0" fontAlgn="base" hangingPunct="0">
              <a:spcBef>
                <a:spcPct val="20000"/>
              </a:spcBef>
              <a:spcAft>
                <a:spcPct val="0"/>
              </a:spcAft>
              <a:buChar char="»"/>
              <a:defRPr sz="2000">
                <a:solidFill>
                  <a:schemeClr val="accent2"/>
                </a:solidFill>
                <a:latin typeface="Arial" charset="0"/>
              </a:defRPr>
            </a:lvl8pPr>
            <a:lvl9pPr marL="3886200" indent="-228600" eaLnBrk="0" fontAlgn="base" hangingPunct="0">
              <a:spcBef>
                <a:spcPct val="20000"/>
              </a:spcBef>
              <a:spcAft>
                <a:spcPct val="0"/>
              </a:spcAft>
              <a:buChar char="»"/>
              <a:defRPr sz="2000">
                <a:solidFill>
                  <a:schemeClr val="accent2"/>
                </a:solidFill>
                <a:latin typeface="Arial" charset="0"/>
              </a:defRPr>
            </a:lvl9pPr>
          </a:lstStyle>
          <a:p>
            <a:pPr eaLnBrk="1" hangingPunct="1">
              <a:spcBef>
                <a:spcPct val="50000"/>
              </a:spcBef>
              <a:buFontTx/>
              <a:buNone/>
            </a:pPr>
            <a:r>
              <a:rPr lang="en-US" altLang="en-US" sz="4000" b="1">
                <a:solidFill>
                  <a:srgbClr val="DDDDDD"/>
                </a:solidFill>
                <a:latin typeface="Calibri" pitchFamily="34" charset="0"/>
              </a:rPr>
              <a:t>British Coal</a:t>
            </a:r>
          </a:p>
        </p:txBody>
      </p:sp>
      <p:sp>
        <p:nvSpPr>
          <p:cNvPr id="59396" name="Text Box 4"/>
          <p:cNvSpPr txBox="1">
            <a:spLocks noChangeArrowheads="1"/>
          </p:cNvSpPr>
          <p:nvPr/>
        </p:nvSpPr>
        <p:spPr bwMode="auto">
          <a:xfrm>
            <a:off x="7086600" y="5883275"/>
            <a:ext cx="1828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accent2"/>
                </a:solidFill>
                <a:latin typeface="Arial" charset="0"/>
              </a:defRPr>
            </a:lvl1pPr>
            <a:lvl2pPr marL="742950" indent="-285750" eaLnBrk="0" hangingPunct="0">
              <a:spcBef>
                <a:spcPct val="20000"/>
              </a:spcBef>
              <a:buChar char="–"/>
              <a:defRPr sz="2800">
                <a:solidFill>
                  <a:schemeClr val="accent2"/>
                </a:solidFill>
                <a:latin typeface="Arial" charset="0"/>
              </a:defRPr>
            </a:lvl2pPr>
            <a:lvl3pPr marL="1143000" indent="-228600" eaLnBrk="0" hangingPunct="0">
              <a:spcBef>
                <a:spcPct val="20000"/>
              </a:spcBef>
              <a:buChar char="•"/>
              <a:defRPr sz="2400">
                <a:solidFill>
                  <a:schemeClr val="accent2"/>
                </a:solidFill>
                <a:latin typeface="Arial" charset="0"/>
              </a:defRPr>
            </a:lvl3pPr>
            <a:lvl4pPr marL="1600200" indent="-228600" eaLnBrk="0" hangingPunct="0">
              <a:spcBef>
                <a:spcPct val="20000"/>
              </a:spcBef>
              <a:buChar char="–"/>
              <a:defRPr sz="2000">
                <a:solidFill>
                  <a:schemeClr val="accent2"/>
                </a:solidFill>
                <a:latin typeface="Arial" charset="0"/>
              </a:defRPr>
            </a:lvl4pPr>
            <a:lvl5pPr marL="2057400" indent="-228600" eaLnBrk="0" hangingPunct="0">
              <a:spcBef>
                <a:spcPct val="20000"/>
              </a:spcBef>
              <a:buChar char="»"/>
              <a:defRPr sz="2000">
                <a:solidFill>
                  <a:schemeClr val="accent2"/>
                </a:solidFill>
                <a:latin typeface="Arial" charset="0"/>
              </a:defRPr>
            </a:lvl5pPr>
            <a:lvl6pPr marL="2514600" indent="-228600" eaLnBrk="0" fontAlgn="base" hangingPunct="0">
              <a:spcBef>
                <a:spcPct val="20000"/>
              </a:spcBef>
              <a:spcAft>
                <a:spcPct val="0"/>
              </a:spcAft>
              <a:buChar char="»"/>
              <a:defRPr sz="2000">
                <a:solidFill>
                  <a:schemeClr val="accent2"/>
                </a:solidFill>
                <a:latin typeface="Arial" charset="0"/>
              </a:defRPr>
            </a:lvl6pPr>
            <a:lvl7pPr marL="2971800" indent="-228600" eaLnBrk="0" fontAlgn="base" hangingPunct="0">
              <a:spcBef>
                <a:spcPct val="20000"/>
              </a:spcBef>
              <a:spcAft>
                <a:spcPct val="0"/>
              </a:spcAft>
              <a:buChar char="»"/>
              <a:defRPr sz="2000">
                <a:solidFill>
                  <a:schemeClr val="accent2"/>
                </a:solidFill>
                <a:latin typeface="Arial" charset="0"/>
              </a:defRPr>
            </a:lvl7pPr>
            <a:lvl8pPr marL="3429000" indent="-228600" eaLnBrk="0" fontAlgn="base" hangingPunct="0">
              <a:spcBef>
                <a:spcPct val="20000"/>
              </a:spcBef>
              <a:spcAft>
                <a:spcPct val="0"/>
              </a:spcAft>
              <a:buChar char="»"/>
              <a:defRPr sz="2000">
                <a:solidFill>
                  <a:schemeClr val="accent2"/>
                </a:solidFill>
                <a:latin typeface="Arial" charset="0"/>
              </a:defRPr>
            </a:lvl8pPr>
            <a:lvl9pPr marL="3886200" indent="-228600" eaLnBrk="0" fontAlgn="base" hangingPunct="0">
              <a:spcBef>
                <a:spcPct val="20000"/>
              </a:spcBef>
              <a:spcAft>
                <a:spcPct val="0"/>
              </a:spcAft>
              <a:buChar char="»"/>
              <a:defRPr sz="2000">
                <a:solidFill>
                  <a:schemeClr val="accent2"/>
                </a:solidFill>
                <a:latin typeface="Arial" charset="0"/>
              </a:defRPr>
            </a:lvl9pPr>
          </a:lstStyle>
          <a:p>
            <a:pPr algn="ctr" eaLnBrk="1" hangingPunct="1">
              <a:spcBef>
                <a:spcPct val="50000"/>
              </a:spcBef>
              <a:buFontTx/>
              <a:buNone/>
            </a:pPr>
            <a:r>
              <a:rPr lang="en-US" altLang="en-US" sz="2000">
                <a:solidFill>
                  <a:srgbClr val="DDDDDD"/>
                </a:solidFill>
                <a:latin typeface="Calibri" pitchFamily="34" charset="0"/>
              </a:rPr>
              <a:t>Photo by       John Cornwell</a:t>
            </a:r>
          </a:p>
        </p:txBody>
      </p:sp>
      <p:sp>
        <p:nvSpPr>
          <p:cNvPr id="2" name="Slide Number Placeholder 1"/>
          <p:cNvSpPr>
            <a:spLocks noGrp="1"/>
          </p:cNvSpPr>
          <p:nvPr>
            <p:ph type="sldNum" sz="quarter" idx="12"/>
          </p:nvPr>
        </p:nvSpPr>
        <p:spPr/>
        <p:txBody>
          <a:bodyPr/>
          <a:lstStyle/>
          <a:p>
            <a:pPr>
              <a:defRPr/>
            </a:pPr>
            <a:fld id="{3E6100A5-1044-4976-88A0-F4D4ED32AB87}"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76200"/>
            <a:ext cx="4267200" cy="1143000"/>
          </a:xfrm>
        </p:spPr>
        <p:txBody>
          <a:bodyPr/>
          <a:lstStyle/>
          <a:p>
            <a:pPr eaLnBrk="1" hangingPunct="1"/>
            <a:r>
              <a:rPr lang="en-US" altLang="en-US" sz="3200" dirty="0" smtClean="0"/>
              <a:t>Stanley Jevons, 1865 </a:t>
            </a:r>
            <a:r>
              <a:rPr lang="en-US" altLang="en-US" sz="3200" i="1" dirty="0" smtClean="0"/>
              <a:t>The Coal Question</a:t>
            </a:r>
            <a:endParaRPr lang="en-US" altLang="en-US" sz="3200" dirty="0" smtClean="0"/>
          </a:p>
        </p:txBody>
      </p:sp>
      <p:pic>
        <p:nvPicPr>
          <p:cNvPr id="60420" name="Content Placeholder 6" descr="Stanley Jevons resampled.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8150" y="1346200"/>
            <a:ext cx="4286250" cy="5359400"/>
          </a:xfrm>
        </p:spPr>
      </p:pic>
      <p:sp>
        <p:nvSpPr>
          <p:cNvPr id="2" name="Slide Number Placeholder 1"/>
          <p:cNvSpPr>
            <a:spLocks noGrp="1"/>
          </p:cNvSpPr>
          <p:nvPr>
            <p:ph type="sldNum" sz="quarter" idx="12"/>
          </p:nvPr>
        </p:nvSpPr>
        <p:spPr/>
        <p:txBody>
          <a:bodyPr/>
          <a:lstStyle/>
          <a:p>
            <a:pPr>
              <a:defRPr/>
            </a:pPr>
            <a:fld id="{1AD00AF1-B605-41E9-A9C3-9D1357FEF982}" type="slidenum">
              <a:rPr lang="en-US" smtClean="0"/>
              <a:pPr>
                <a:defRPr/>
              </a:pPr>
              <a:t>9</a:t>
            </a:fld>
            <a:endParaRPr lang="en-US"/>
          </a:p>
        </p:txBody>
      </p:sp>
      <p:pic>
        <p:nvPicPr>
          <p:cNvPr id="60419" name="Picture 4"/>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t="1111"/>
          <a:stretch>
            <a:fillRect/>
          </a:stretch>
        </p:blipFill>
        <p:spPr>
          <a:xfrm>
            <a:off x="5219700" y="304800"/>
            <a:ext cx="3467100" cy="61722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53006</TotalTime>
  <Words>2199</Words>
  <Application>Microsoft Office PowerPoint</Application>
  <PresentationFormat>On-screen Show (4:3)</PresentationFormat>
  <Paragraphs>341</Paragraphs>
  <Slides>30</Slides>
  <Notes>22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30</vt:i4>
      </vt:variant>
    </vt:vector>
  </HeadingPairs>
  <TitlesOfParts>
    <vt:vector size="39" baseType="lpstr">
      <vt:lpstr>Arial</vt:lpstr>
      <vt:lpstr>Symbol</vt:lpstr>
      <vt:lpstr>Calibri</vt:lpstr>
      <vt:lpstr>Cambria Math</vt:lpstr>
      <vt:lpstr>Aharoni</vt:lpstr>
      <vt:lpstr>Default Design</vt:lpstr>
      <vt:lpstr>1_Default Design</vt:lpstr>
      <vt:lpstr>Office Theme</vt:lpstr>
      <vt:lpstr>2_Office Theme</vt:lpstr>
      <vt:lpstr>Projections for Ultimate Coal Production from Production Histories  Through 2012</vt:lpstr>
      <vt:lpstr>Outline</vt:lpstr>
      <vt:lpstr>A Representative Cumulative Production Curve</vt:lpstr>
      <vt:lpstr>Recent Milestones in Climate Change</vt:lpstr>
      <vt:lpstr>PowerPoint Presentation</vt:lpstr>
      <vt:lpstr>The Kyoto Agreement</vt:lpstr>
      <vt:lpstr>Alternatives Share in World Primary Energy Production</vt:lpstr>
      <vt:lpstr>PowerPoint Presentation</vt:lpstr>
      <vt:lpstr>Stanley Jevons, 1865 The Coal Question</vt:lpstr>
      <vt:lpstr>UK Coal Production</vt:lpstr>
      <vt:lpstr>Logistic Model for the Cumulative UK Coal Production</vt:lpstr>
      <vt:lpstr>Historical Projections Compared with Reserves</vt:lpstr>
      <vt:lpstr>UK Coal Linearized with the Logit Transform</vt:lpstr>
      <vt:lpstr>German Hard Coal Production</vt:lpstr>
      <vt:lpstr>Logistic Model for the Cumulative German Hard  Coal Production</vt:lpstr>
      <vt:lpstr>Historical Projections Compared with Reserves for German Hard Coal</vt:lpstr>
      <vt:lpstr>Summary for Mature Coal Regions </vt:lpstr>
      <vt:lpstr>Western US Coal Production</vt:lpstr>
      <vt:lpstr>Western US Coal Production</vt:lpstr>
      <vt:lpstr>Historical Projections Compared with Reserves for US Coal </vt:lpstr>
      <vt:lpstr>Chinese Coal</vt:lpstr>
      <vt:lpstr>Cumulative Production with Curve Fits</vt:lpstr>
      <vt:lpstr>Historical Fits for Long-Term Production Compared with Reserves</vt:lpstr>
      <vt:lpstr>Summary for Active Regions</vt:lpstr>
      <vt:lpstr>World Coal Production</vt:lpstr>
      <vt:lpstr>The IPCC’s Modeling Approach Representative Concentration Pathways (RCPs) </vt:lpstr>
      <vt:lpstr>Coal in RCP 8.5</vt:lpstr>
      <vt:lpstr>Coal Emissions in RCP 8.5</vt:lpstr>
      <vt:lpstr>Fossil-Fuel Comparisons with all the RCPs</vt:lpstr>
      <vt:lpstr>Conclusions</vt:lpstr>
    </vt:vector>
  </TitlesOfParts>
  <Company>Caltech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Hubbert’s Peak, The Coal Question, and Climate Change</dc:title>
  <dc:creator>Dave Rutledge</dc:creator>
  <cp:lastModifiedBy>dave rutledge</cp:lastModifiedBy>
  <cp:revision>8237</cp:revision>
  <dcterms:created xsi:type="dcterms:W3CDTF">2007-09-25T16:33:58Z</dcterms:created>
  <dcterms:modified xsi:type="dcterms:W3CDTF">2013-10-30T05:41:45Z</dcterms:modified>
</cp:coreProperties>
</file>