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9" r:id="rId8"/>
    <p:sldId id="262" r:id="rId9"/>
    <p:sldId id="263" r:id="rId10"/>
    <p:sldId id="264" r:id="rId11"/>
    <p:sldId id="265" r:id="rId12"/>
    <p:sldId id="266" r:id="rId13"/>
    <p:sldId id="272" r:id="rId14"/>
    <p:sldId id="281" r:id="rId15"/>
    <p:sldId id="267" r:id="rId16"/>
    <p:sldId id="268" r:id="rId17"/>
    <p:sldId id="270" r:id="rId18"/>
    <p:sldId id="271" r:id="rId19"/>
    <p:sldId id="273" r:id="rId20"/>
    <p:sldId id="274" r:id="rId21"/>
    <p:sldId id="275" r:id="rId22"/>
    <p:sldId id="276" r:id="rId23"/>
    <p:sldId id="277" r:id="rId24"/>
    <p:sldId id="278" r:id="rId25"/>
    <p:sldId id="279"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B93E"/>
    <a:srgbClr val="0000FF"/>
    <a:srgbClr val="FF6699"/>
    <a:srgbClr val="3366FF"/>
    <a:srgbClr val="FF3399"/>
    <a:srgbClr val="33CC33"/>
    <a:srgbClr val="271DA9"/>
    <a:srgbClr val="66FF33"/>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89711" autoAdjust="0"/>
  </p:normalViewPr>
  <p:slideViewPr>
    <p:cSldViewPr snapToGrid="0">
      <p:cViewPr varScale="1">
        <p:scale>
          <a:sx n="77" d="100"/>
          <a:sy n="77" d="100"/>
        </p:scale>
        <p:origin x="898"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6E2223-C170-456F-8899-E916DF779A99}" type="datetimeFigureOut">
              <a:rPr lang="en-US" smtClean="0"/>
              <a:t>2/15/2016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09BF4-33C0-4D4E-98EE-2D33B5842A41}" type="slidenum">
              <a:rPr lang="en-US" smtClean="0"/>
              <a:t>‹#›</a:t>
            </a:fld>
            <a:endParaRPr lang="en-US" dirty="0"/>
          </a:p>
        </p:txBody>
      </p:sp>
    </p:spTree>
    <p:extLst>
      <p:ext uri="{BB962C8B-B14F-4D97-AF65-F5344CB8AC3E}">
        <p14:creationId xmlns:p14="http://schemas.microsoft.com/office/powerpoint/2010/main" val="3130359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start with a</a:t>
            </a:r>
            <a:r>
              <a:rPr lang="en-US" baseline="0" dirty="0" smtClean="0"/>
              <a:t> general discussion about complex networks. First of all, w</a:t>
            </a:r>
            <a:r>
              <a:rPr lang="en-US" dirty="0" smtClean="0"/>
              <a:t>hat are</a:t>
            </a:r>
            <a:r>
              <a:rPr lang="en-US" baseline="0" dirty="0" smtClean="0"/>
              <a:t> networks? The Oxford English Dictionary defines a network as … </a:t>
            </a:r>
          </a:p>
          <a:p>
            <a:r>
              <a:rPr lang="en-US" baseline="0" dirty="0" smtClean="0"/>
              <a:t>So this is exactly what mathematicians call a graph. Why a new term? What is different.? A network </a:t>
            </a:r>
            <a:r>
              <a:rPr lang="en-US" sz="1200" b="0" i="0" kern="1200" dirty="0" smtClean="0">
                <a:solidFill>
                  <a:schemeClr val="tx1"/>
                </a:solidFill>
                <a:effectLst/>
                <a:latin typeface="+mn-lt"/>
                <a:ea typeface="+mn-ea"/>
                <a:cs typeface="+mn-cs"/>
              </a:rPr>
              <a:t>“a graph with some context-dependent extra structure” (Aldous). What it means.</a:t>
            </a:r>
            <a:r>
              <a:rPr lang="en-US" baseline="0" dirty="0" smtClean="0"/>
              <a:t> Graphs are purely  mathematical abstract structures. Networks are real, nodes and edges have certain physical meanings. When we study networks we keep this “extra structure” in mind and take it into account.  </a:t>
            </a:r>
            <a:r>
              <a:rPr lang="en-US" sz="1200" b="0" i="0" u="none" strike="noStrike" kern="1200" baseline="0" dirty="0" smtClean="0">
                <a:solidFill>
                  <a:schemeClr val="tx1"/>
                </a:solidFill>
                <a:latin typeface="+mn-lt"/>
                <a:ea typeface="+mn-ea"/>
                <a:cs typeface="+mn-cs"/>
              </a:rPr>
              <a:t>It is useful to think about a network as a simplified representation of a complex system, its structural skeleton  that captures the pattern of connection between system components.</a:t>
            </a:r>
            <a:endParaRPr lang="en-US" baseline="0" dirty="0" smtClean="0"/>
          </a:p>
          <a:p>
            <a:r>
              <a:rPr lang="en-US" sz="1200" b="0" i="0" u="none" strike="noStrike" kern="1200" baseline="0" dirty="0" smtClean="0">
                <a:solidFill>
                  <a:schemeClr val="tx1"/>
                </a:solidFill>
                <a:latin typeface="+mn-lt"/>
                <a:ea typeface="+mn-ea"/>
                <a:cs typeface="+mn-cs"/>
              </a:rPr>
              <a:t>There are four general classes of networks. This classification is of course conventional. </a:t>
            </a:r>
          </a:p>
          <a:p>
            <a:endParaRPr lang="en-US" sz="1200" b="0" i="0" u="none" strike="noStrike"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Recent years have witnessed an explosion of network data. Large datasets of social, biological, technological, and information networks are analyzed by thousands of scientists around the world, making probabilistic modeling and statistical analysis of network data a mainstream research area in computer science, social sciences, system biology, physics, and statistics</a:t>
            </a:r>
            <a:endParaRPr lang="en-US" dirty="0"/>
          </a:p>
        </p:txBody>
      </p:sp>
      <p:sp>
        <p:nvSpPr>
          <p:cNvPr id="4" name="Slide Number Placeholder 3"/>
          <p:cNvSpPr>
            <a:spLocks noGrp="1"/>
          </p:cNvSpPr>
          <p:nvPr>
            <p:ph type="sldNum" sz="quarter" idx="10"/>
          </p:nvPr>
        </p:nvSpPr>
        <p:spPr/>
        <p:txBody>
          <a:bodyPr/>
          <a:lstStyle/>
          <a:p>
            <a:fld id="{E1B09BF4-33C0-4D4E-98EE-2D33B5842A41}" type="slidenum">
              <a:rPr lang="en-US" smtClean="0"/>
              <a:t>2</a:t>
            </a:fld>
            <a:endParaRPr lang="en-US" dirty="0"/>
          </a:p>
        </p:txBody>
      </p:sp>
    </p:spTree>
    <p:extLst>
      <p:ext uri="{BB962C8B-B14F-4D97-AF65-F5344CB8AC3E}">
        <p14:creationId xmlns:p14="http://schemas.microsoft.com/office/powerpoint/2010/main" val="3054100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growing networks the concept of popularity that PA exploits is just one aspect of node attractiveness; another important aspect is similarity [36]. Namely, if nodes are similar</a:t>
            </a:r>
          </a:p>
          <a:p>
            <a:r>
              <a:rPr lang="en-US" sz="1200" b="0" i="0" u="none" strike="noStrike" kern="1200" baseline="0" dirty="0" smtClean="0">
                <a:solidFill>
                  <a:schemeClr val="tx1"/>
                </a:solidFill>
                <a:latin typeface="+mn-lt"/>
                <a:ea typeface="+mn-ea"/>
                <a:cs typeface="+mn-cs"/>
              </a:rPr>
              <a:t>(“birds of feather”), then they have a higher chance of being connected (“flock together”), even if they are not popular. This effect, known as homophily in social sciences [37],</a:t>
            </a:r>
          </a:p>
          <a:p>
            <a:r>
              <a:rPr lang="en-US" sz="1200" b="0" i="0" u="none" strike="noStrike" kern="1200" baseline="0" dirty="0" smtClean="0">
                <a:solidFill>
                  <a:schemeClr val="tx1"/>
                </a:solidFill>
                <a:latin typeface="+mn-lt"/>
                <a:ea typeface="+mn-ea"/>
                <a:cs typeface="+mn-cs"/>
              </a:rPr>
              <a:t>has been observed in many real networks of various nature [38, 39].</a:t>
            </a:r>
            <a:endParaRPr lang="en-US" dirty="0"/>
          </a:p>
        </p:txBody>
      </p:sp>
      <p:sp>
        <p:nvSpPr>
          <p:cNvPr id="4" name="Slide Number Placeholder 3"/>
          <p:cNvSpPr>
            <a:spLocks noGrp="1"/>
          </p:cNvSpPr>
          <p:nvPr>
            <p:ph type="sldNum" sz="quarter" idx="10"/>
          </p:nvPr>
        </p:nvSpPr>
        <p:spPr/>
        <p:txBody>
          <a:bodyPr/>
          <a:lstStyle/>
          <a:p>
            <a:fld id="{E1B09BF4-33C0-4D4E-98EE-2D33B5842A41}" type="slidenum">
              <a:rPr lang="en-US" smtClean="0"/>
              <a:t>11</a:t>
            </a:fld>
            <a:endParaRPr lang="en-US" dirty="0"/>
          </a:p>
        </p:txBody>
      </p:sp>
    </p:spTree>
    <p:extLst>
      <p:ext uri="{BB962C8B-B14F-4D97-AF65-F5344CB8AC3E}">
        <p14:creationId xmlns:p14="http://schemas.microsoft.com/office/powerpoint/2010/main" val="1297289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All other things being equal, the older the node (i.e. the smaller t), the more popular it is.</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One can think of the similarity space as an image of a certain projection p from a space of unknown or not easily measurable attributes (a1; : : : ; ak) 2 A of nodes.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For social networks, these attributes could be political beliefs, education, and social status, whereas for biological networks, they may represent chemical properties of metabolites or geometric properties of protein shapes. While the absolute value of the similarity coordinate does not have any specific meaning, the angular distance quantifies the similarity between two nodes.</a:t>
            </a:r>
          </a:p>
          <a:p>
            <a:r>
              <a:rPr lang="en-US" sz="1200" b="0" i="0" u="none" strike="noStrike" kern="1200" baseline="0" dirty="0" smtClean="0">
                <a:solidFill>
                  <a:schemeClr val="tx1"/>
                </a:solidFill>
                <a:latin typeface="+mn-lt"/>
                <a:ea typeface="+mn-ea"/>
                <a:cs typeface="+mn-cs"/>
              </a:rPr>
              <a:t>Upon its birth, a new node t connects to an existing node s &lt; t if s is both popular enough and similar to t, that is if sst is small, where  beta is a parameter that controls the relative contributions of popularity and similarity.</a:t>
            </a:r>
            <a:endParaRPr lang="en-US" dirty="0"/>
          </a:p>
        </p:txBody>
      </p:sp>
      <p:sp>
        <p:nvSpPr>
          <p:cNvPr id="4" name="Slide Number Placeholder 3"/>
          <p:cNvSpPr>
            <a:spLocks noGrp="1"/>
          </p:cNvSpPr>
          <p:nvPr>
            <p:ph type="sldNum" sz="quarter" idx="10"/>
          </p:nvPr>
        </p:nvSpPr>
        <p:spPr/>
        <p:txBody>
          <a:bodyPr/>
          <a:lstStyle/>
          <a:p>
            <a:fld id="{E1B09BF4-33C0-4D4E-98EE-2D33B5842A41}" type="slidenum">
              <a:rPr lang="en-US" smtClean="0"/>
              <a:t>12</a:t>
            </a:fld>
            <a:endParaRPr lang="en-US" dirty="0"/>
          </a:p>
        </p:txBody>
      </p:sp>
    </p:spTree>
    <p:extLst>
      <p:ext uri="{BB962C8B-B14F-4D97-AF65-F5344CB8AC3E}">
        <p14:creationId xmlns:p14="http://schemas.microsoft.com/office/powerpoint/2010/main" val="2902710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the Hyperbolic geometry paper for</a:t>
            </a:r>
            <a:r>
              <a:rPr lang="en-US" baseline="0" dirty="0" smtClean="0"/>
              <a:t> a </a:t>
            </a:r>
            <a:r>
              <a:rPr lang="en-US" dirty="0" smtClean="0"/>
              <a:t>few words</a:t>
            </a:r>
            <a:r>
              <a:rPr lang="en-US" baseline="0" dirty="0" smtClean="0"/>
              <a:t> here</a:t>
            </a:r>
          </a:p>
          <a:p>
            <a:endParaRPr lang="en-US" baseline="0" dirty="0" smtClean="0"/>
          </a:p>
          <a:p>
            <a:r>
              <a:rPr lang="en-US" dirty="0" smtClean="0"/>
              <a:t>The exponentially growing number of people lying on the hyperbolic fl oor illustrates the exponential expansion of the hyperbolic space. All people are of the same hyperbolic size. </a:t>
            </a:r>
            <a:endParaRPr lang="en-US" dirty="0"/>
          </a:p>
        </p:txBody>
      </p:sp>
      <p:sp>
        <p:nvSpPr>
          <p:cNvPr id="4" name="Slide Number Placeholder 3"/>
          <p:cNvSpPr>
            <a:spLocks noGrp="1"/>
          </p:cNvSpPr>
          <p:nvPr>
            <p:ph type="sldNum" sz="quarter" idx="10"/>
          </p:nvPr>
        </p:nvSpPr>
        <p:spPr/>
        <p:txBody>
          <a:bodyPr/>
          <a:lstStyle/>
          <a:p>
            <a:fld id="{E1B09BF4-33C0-4D4E-98EE-2D33B5842A41}" type="slidenum">
              <a:rPr lang="en-US" smtClean="0"/>
              <a:t>13</a:t>
            </a:fld>
            <a:endParaRPr lang="en-US" dirty="0"/>
          </a:p>
        </p:txBody>
      </p:sp>
    </p:spTree>
    <p:extLst>
      <p:ext uri="{BB962C8B-B14F-4D97-AF65-F5344CB8AC3E}">
        <p14:creationId xmlns:p14="http://schemas.microsoft.com/office/powerpoint/2010/main" val="1816120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09BF4-33C0-4D4E-98EE-2D33B5842A41}" type="slidenum">
              <a:rPr lang="en-US" smtClean="0"/>
              <a:t>14</a:t>
            </a:fld>
            <a:endParaRPr lang="en-US" dirty="0"/>
          </a:p>
        </p:txBody>
      </p:sp>
    </p:spTree>
    <p:extLst>
      <p:ext uri="{BB962C8B-B14F-4D97-AF65-F5344CB8AC3E}">
        <p14:creationId xmlns:p14="http://schemas.microsoft.com/office/powerpoint/2010/main" val="560393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described rule for establishing new connections admits a simple geometric interpretation which is very useful for analytical treatment of the model.</a:t>
            </a:r>
          </a:p>
          <a:p>
            <a:r>
              <a:rPr lang="en-US" sz="1200" b="0" i="0" u="none" strike="noStrike" kern="1200" baseline="0" dirty="0" smtClean="0">
                <a:solidFill>
                  <a:schemeClr val="tx1"/>
                </a:solidFill>
                <a:latin typeface="+mn-lt"/>
                <a:ea typeface="+mn-ea"/>
                <a:cs typeface="+mn-cs"/>
              </a:rPr>
              <a:t>Note that the increase of the radial coordinate rs(t) makes a node younger (decreases its popularity), and thus models the effect of popularity</a:t>
            </a:r>
          </a:p>
          <a:p>
            <a:r>
              <a:rPr lang="en-US" sz="1200" b="0" i="0" u="none" strike="noStrike" kern="1200" baseline="0" dirty="0" smtClean="0">
                <a:solidFill>
                  <a:schemeClr val="tx1"/>
                </a:solidFill>
                <a:latin typeface="+mn-lt"/>
                <a:ea typeface="+mn-ea"/>
                <a:cs typeface="+mn-cs"/>
              </a:rPr>
              <a:t>fading observed in many real networks.</a:t>
            </a:r>
            <a:endParaRPr lang="en-US" dirty="0"/>
          </a:p>
        </p:txBody>
      </p:sp>
      <p:sp>
        <p:nvSpPr>
          <p:cNvPr id="4" name="Slide Number Placeholder 3"/>
          <p:cNvSpPr>
            <a:spLocks noGrp="1"/>
          </p:cNvSpPr>
          <p:nvPr>
            <p:ph type="sldNum" sz="quarter" idx="10"/>
          </p:nvPr>
        </p:nvSpPr>
        <p:spPr/>
        <p:txBody>
          <a:bodyPr/>
          <a:lstStyle/>
          <a:p>
            <a:fld id="{E1B09BF4-33C0-4D4E-98EE-2D33B5842A41}" type="slidenum">
              <a:rPr lang="en-US" smtClean="0"/>
              <a:t>15</a:t>
            </a:fld>
            <a:endParaRPr lang="en-US" dirty="0"/>
          </a:p>
        </p:txBody>
      </p:sp>
    </p:spTree>
    <p:extLst>
      <p:ext uri="{BB962C8B-B14F-4D97-AF65-F5344CB8AC3E}">
        <p14:creationId xmlns:p14="http://schemas.microsoft.com/office/powerpoint/2010/main" val="3968159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main assumption of our model is that the hidden attribute space A of a growing network is likely to contain “hot” regions (e.g. of human activity), and that the hotter the region, the more attractive it is for new nodes. Hot regions can for instance represent some hot areas in science. When these regions are projected onto the similarity space S1, the hotness manifests itself by a higher node density, more scientists working in a hot area. The higher attractiveness of a hot region is then modeled by placing a new node in this region with the higher probability, the hotter this region is, i.e. the higher the node density in it. That is, new scientists are expected to begin their careers working in hot areas where many existing scientists are already active, versus jumping onto some obscure developments that nobody understands. Therefore the higher the node density in a particular section of our similarity space S1, the higher the probability that a new node is placed in this section.</a:t>
            </a:r>
            <a:endParaRPr lang="en-US" dirty="0"/>
          </a:p>
        </p:txBody>
      </p:sp>
      <p:sp>
        <p:nvSpPr>
          <p:cNvPr id="4" name="Slide Number Placeholder 3"/>
          <p:cNvSpPr>
            <a:spLocks noGrp="1"/>
          </p:cNvSpPr>
          <p:nvPr>
            <p:ph type="sldNum" sz="quarter" idx="10"/>
          </p:nvPr>
        </p:nvSpPr>
        <p:spPr/>
        <p:txBody>
          <a:bodyPr/>
          <a:lstStyle/>
          <a:p>
            <a:fld id="{E1B09BF4-33C0-4D4E-98EE-2D33B5842A41}" type="slidenum">
              <a:rPr lang="en-US" smtClean="0"/>
              <a:t>16</a:t>
            </a:fld>
            <a:endParaRPr lang="en-US" dirty="0"/>
          </a:p>
        </p:txBody>
      </p:sp>
    </p:spTree>
    <p:extLst>
      <p:ext uri="{BB962C8B-B14F-4D97-AF65-F5344CB8AC3E}">
        <p14:creationId xmlns:p14="http://schemas.microsoft.com/office/powerpoint/2010/main" val="2318239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so what? Just another model for network</a:t>
            </a:r>
            <a:r>
              <a:rPr lang="en-US" baseline="0" dirty="0" smtClean="0"/>
              <a:t> evolution? </a:t>
            </a:r>
            <a:endParaRPr lang="en-US" dirty="0" smtClean="0"/>
          </a:p>
          <a:p>
            <a:endParaRPr lang="en-US" dirty="0" smtClean="0"/>
          </a:p>
          <a:p>
            <a:r>
              <a:rPr lang="en-US" dirty="0" smtClean="0"/>
              <a:t>It turns</a:t>
            </a:r>
            <a:r>
              <a:rPr lang="en-US" baseline="0" dirty="0" smtClean="0"/>
              <a:t> out that estimating m and beta is straightforward, but estimating Lambda is more difficult.</a:t>
            </a:r>
          </a:p>
          <a:p>
            <a:r>
              <a:rPr lang="en-US" baseline="0" dirty="0" smtClean="0"/>
              <a:t>In order to use the model (for example for predicting the network growth), we should be able to estimate  the model parameters</a:t>
            </a:r>
            <a:endParaRPr lang="en-US" dirty="0"/>
          </a:p>
        </p:txBody>
      </p:sp>
      <p:sp>
        <p:nvSpPr>
          <p:cNvPr id="4" name="Slide Number Placeholder 3"/>
          <p:cNvSpPr>
            <a:spLocks noGrp="1"/>
          </p:cNvSpPr>
          <p:nvPr>
            <p:ph type="sldNum" sz="quarter" idx="10"/>
          </p:nvPr>
        </p:nvSpPr>
        <p:spPr/>
        <p:txBody>
          <a:bodyPr/>
          <a:lstStyle/>
          <a:p>
            <a:fld id="{E1B09BF4-33C0-4D4E-98EE-2D33B5842A41}" type="slidenum">
              <a:rPr lang="en-US" smtClean="0"/>
              <a:t>18</a:t>
            </a:fld>
            <a:endParaRPr lang="en-US" dirty="0"/>
          </a:p>
        </p:txBody>
      </p:sp>
    </p:spTree>
    <p:extLst>
      <p:ext uri="{BB962C8B-B14F-4D97-AF65-F5344CB8AC3E}">
        <p14:creationId xmlns:p14="http://schemas.microsoft.com/office/powerpoint/2010/main" val="3402141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Figure~2 shows the simulation results for networks of size $n=10^3$ generated by the GPA model with $m=3$ (i.e. each new node connects to the three hyperbolically closest nodes), $\beta=2/3$, and different values of $\Lambda$. As expected, the smaller the value of $\Lambda$, the more heterogeneous the distribution of angular coordinates is. To quantify the difference between the empirical distribution of the angular coordinates and the uniform distribution on $[0,2\pi]$, we use the Kolmogorov-Smirnov (KS) statistic, one of the standard distances that measures the difference between two probability distributions. Recall that the KS statistic $\rho$ is defined as the maximum difference between the values of the empirical distribution $\hat{F}_n(\theta)$ of the sample $\theta_1,\ldots,\theta_n$ and the uniform distribution $F_{U[0,2\pi]}(\theta)=\theta/2\pi$.</a:t>
            </a:r>
          </a:p>
          <a:p>
            <a:endParaRPr lang="en-US" dirty="0" smtClean="0"/>
          </a:p>
          <a:p>
            <a:r>
              <a:rPr lang="en-US" dirty="0" smtClean="0"/>
              <a:t>he KS statistic as a function of $\Lambda$ is shown in the bottom panel of Fig.~2. As expected, $\rho(\Lambda)$ is a decreasing function.</a:t>
            </a:r>
            <a:endParaRPr lang="en-US" dirty="0"/>
          </a:p>
        </p:txBody>
      </p:sp>
      <p:sp>
        <p:nvSpPr>
          <p:cNvPr id="4" name="Slide Number Placeholder 3"/>
          <p:cNvSpPr>
            <a:spLocks noGrp="1"/>
          </p:cNvSpPr>
          <p:nvPr>
            <p:ph type="sldNum" sz="quarter" idx="10"/>
          </p:nvPr>
        </p:nvSpPr>
        <p:spPr/>
        <p:txBody>
          <a:bodyPr/>
          <a:lstStyle/>
          <a:p>
            <a:fld id="{E1B09BF4-33C0-4D4E-98EE-2D33B5842A41}" type="slidenum">
              <a:rPr lang="en-US" smtClean="0"/>
              <a:t>20</a:t>
            </a:fld>
            <a:endParaRPr lang="en-US" dirty="0"/>
          </a:p>
        </p:txBody>
      </p:sp>
    </p:spTree>
    <p:extLst>
      <p:ext uri="{BB962C8B-B14F-4D97-AF65-F5344CB8AC3E}">
        <p14:creationId xmlns:p14="http://schemas.microsoft.com/office/powerpoint/2010/main" val="424559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 AS is, roughly, a part of the Internet owned and administered by the same organization. ASs range in size from small companies, or even private users, to huge international corporations.</a:t>
            </a:r>
          </a:p>
          <a:p>
            <a:r>
              <a:rPr lang="en-US" sz="1200" b="0" i="0" u="none" strike="noStrike" kern="1200" baseline="0" dirty="0" smtClean="0">
                <a:solidFill>
                  <a:schemeClr val="tx1"/>
                </a:solidFill>
                <a:latin typeface="+mn-lt"/>
                <a:ea typeface="+mn-ea"/>
                <a:cs typeface="+mn-cs"/>
              </a:rPr>
              <a:t>Connections between ASs are results of local independent decisions based on business agreements between AS pairs. </a:t>
            </a:r>
          </a:p>
          <a:p>
            <a:r>
              <a:rPr lang="en-US" sz="1200" dirty="0" smtClean="0">
                <a:latin typeface="Garamond" panose="02020404030301010803" pitchFamily="18" charset="0"/>
              </a:rPr>
              <a:t>The size of AS nodes is proportional to the logarithm of their degrees. </a:t>
            </a:r>
            <a:r>
              <a:rPr lang="en-US" sz="1200" b="0" i="0" u="none" strike="noStrike" kern="1200" baseline="0" dirty="0" smtClean="0">
                <a:solidFill>
                  <a:schemeClr val="tx1"/>
                </a:solidFill>
                <a:latin typeface="+mn-lt"/>
                <a:ea typeface="+mn-ea"/>
                <a:cs typeface="+mn-cs"/>
              </a:rPr>
              <a:t>The font size of the country names is proportional to the logarithm of the number of ASs that</a:t>
            </a:r>
          </a:p>
          <a:p>
            <a:r>
              <a:rPr lang="en-US" sz="1200" b="0" i="0" u="none" strike="noStrike" kern="1200" baseline="0" dirty="0" smtClean="0">
                <a:solidFill>
                  <a:schemeClr val="tx1"/>
                </a:solidFill>
                <a:latin typeface="+mn-lt"/>
                <a:ea typeface="+mn-ea"/>
                <a:cs typeface="+mn-cs"/>
              </a:rPr>
              <a:t>the country has.</a:t>
            </a:r>
            <a:endParaRPr lang="en-US" sz="1200" dirty="0" smtClean="0">
              <a:latin typeface="Garamond" panose="02020404030301010803" pitchFamily="18" charset="0"/>
            </a:endParaRPr>
          </a:p>
          <a:p>
            <a:endParaRPr lang="en-US" dirty="0" smtClean="0"/>
          </a:p>
          <a:p>
            <a:r>
              <a:rPr lang="en-US" sz="1200" b="0" i="0" u="none" strike="noStrike" kern="1200" baseline="0" dirty="0" smtClean="0">
                <a:solidFill>
                  <a:schemeClr val="tx1"/>
                </a:solidFill>
                <a:latin typeface="+mn-lt"/>
                <a:ea typeface="+mn-ea"/>
                <a:cs typeface="+mn-cs"/>
              </a:rPr>
              <a:t>Surprisingly, we find that even though our mapping method is completely geography agnostic, it discovers meaningful groups or communities of ASs belonging to the same country. we find many cases of geographically or politically close countries placed close to each other in our hyperbolic map. ASs belonging to the same country, geographicregion or geo-political or economic group are connected more densely to each other than to the rest of the world, then this higher connection density translates to a higher attractive force that tries to place all such ASs close to each other in our map.</a:t>
            </a:r>
          </a:p>
          <a:p>
            <a:endParaRPr lang="en-US" sz="1200" b="0" i="0" u="none" strike="noStrike" kern="1200" baseline="0" dirty="0" smtClean="0">
              <a:solidFill>
                <a:schemeClr val="tx1"/>
              </a:solidFill>
              <a:latin typeface="+mn-lt"/>
              <a:ea typeface="+mn-ea"/>
              <a:cs typeface="+mn-cs"/>
            </a:endParaRPr>
          </a:p>
          <a:p>
            <a:r>
              <a:rPr lang="en-US" dirty="0" smtClean="0"/>
              <a:t>MAPPING ASs TO COUNTRIES The AS-to-country mapping is taken from the CAIDA AS ranking project [47]. It uses two methods for this task. The first method is IP-based. It splits the IP address space advertised by an AS into small blocks, and then maps each block to a country using [72]. If not all IP blocks of an AS map to the same country, then the other, WHOISbased method is used, which reports the country where the AS headquarters are located according to the WHOIS database [73]. Since large ASs have points of presence in many countries, they tend to map to multiple countries using the IP-based method. Therefore, if we did not apply the WHOIS-based method to them, they would no longer map to a single country. If we ignored such ASs, the angular distributions of the remaining ASs belonging to a given country would be even more localised, including the US, EU, and UK ASs. In our hyperbolic map data, we release the AS-to-country associations using both methods, IP+WHOIS-based and IP-based. The latter has no country information for many ASs with conflicting country mappings.</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1B09BF4-33C0-4D4E-98EE-2D33B5842A41}" type="slidenum">
              <a:rPr lang="en-US" smtClean="0"/>
              <a:t>21</a:t>
            </a:fld>
            <a:endParaRPr lang="en-US" dirty="0"/>
          </a:p>
        </p:txBody>
      </p:sp>
    </p:spTree>
    <p:extLst>
      <p:ext uri="{BB962C8B-B14F-4D97-AF65-F5344CB8AC3E}">
        <p14:creationId xmlns:p14="http://schemas.microsoft.com/office/powerpoint/2010/main" val="286677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$A_t(\varphi)$ is the attractiveness of location $\varphi\in\mathbb{S}^1$, %(\ref{attractiveness}),</a:t>
            </a:r>
          </a:p>
          <a:p>
            <a:r>
              <a:rPr lang="en-US" dirty="0" smtClean="0"/>
              <a:t>that is the number of existing nodes at time $(t-1)$ that lie within distance $r_t$ from $(r_t,\varphi)$. The log-likelihood is then (up to an additive constant):</a:t>
            </a:r>
          </a:p>
          <a:p>
            <a:endParaRPr lang="en-US" dirty="0" smtClean="0"/>
          </a:p>
          <a:p>
            <a:r>
              <a:rPr lang="en-US" dirty="0" smtClean="0"/>
              <a:t>The multiple integrals in (\ref{logLiklihood}) cannot be calculated analytically, since the attractiveness function cannot be written in closed-form. Nevertheless, the log-likelihood can be efficiently estimated be the Monte Carlo method. </a:t>
            </a:r>
            <a:endParaRPr lang="en-US" dirty="0"/>
          </a:p>
        </p:txBody>
      </p:sp>
      <p:sp>
        <p:nvSpPr>
          <p:cNvPr id="4" name="Slide Number Placeholder 3"/>
          <p:cNvSpPr>
            <a:spLocks noGrp="1"/>
          </p:cNvSpPr>
          <p:nvPr>
            <p:ph type="sldNum" sz="quarter" idx="10"/>
          </p:nvPr>
        </p:nvSpPr>
        <p:spPr/>
        <p:txBody>
          <a:bodyPr/>
          <a:lstStyle/>
          <a:p>
            <a:fld id="{E1B09BF4-33C0-4D4E-98EE-2D33B5842A41}" type="slidenum">
              <a:rPr lang="en-US" smtClean="0"/>
              <a:t>22</a:t>
            </a:fld>
            <a:endParaRPr lang="en-US" dirty="0"/>
          </a:p>
        </p:txBody>
      </p:sp>
    </p:spTree>
    <p:extLst>
      <p:ext uri="{BB962C8B-B14F-4D97-AF65-F5344CB8AC3E}">
        <p14:creationId xmlns:p14="http://schemas.microsoft.com/office/powerpoint/2010/main" val="1150392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Technological</a:t>
            </a:r>
            <a:r>
              <a:rPr lang="en-US" baseline="0" dirty="0" smtClean="0"/>
              <a:t> networks are </a:t>
            </a:r>
            <a:r>
              <a:rPr lang="en-US" baseline="0" dirty="0" smtClean="0">
                <a:latin typeface="Garamond" panose="02020404030301010803" pitchFamily="18" charset="0"/>
              </a:rPr>
              <a:t>e</a:t>
            </a:r>
            <a:r>
              <a:rPr lang="en-US" dirty="0" smtClean="0">
                <a:latin typeface="Garamond" panose="02020404030301010803" pitchFamily="18" charset="0"/>
              </a:rPr>
              <a:t>ngineered networks that form the backbone of modern technological societies. </a:t>
            </a:r>
            <a:r>
              <a:rPr lang="en-US" sz="1200" b="0" i="0" u="none" strike="noStrike" kern="1200" baseline="0" dirty="0" smtClean="0">
                <a:solidFill>
                  <a:schemeClr val="tx1"/>
                </a:solidFill>
                <a:latin typeface="+mn-lt"/>
                <a:ea typeface="+mn-ea"/>
                <a:cs typeface="+mn-cs"/>
              </a:rPr>
              <a:t>Telephone networks, Power grids, Transportation networks, Distribution networks</a:t>
            </a:r>
            <a:endParaRPr lang="en-US" dirty="0" smtClean="0">
              <a:latin typeface="Garamond" panose="02020404030301010803" pitchFamily="18" charset="0"/>
            </a:endParaRPr>
          </a:p>
          <a:p>
            <a:r>
              <a:rPr lang="en-US" dirty="0" smtClean="0"/>
              <a:t>The Internet is a </a:t>
            </a:r>
            <a:r>
              <a:rPr lang="en-US" sz="1200" b="0" i="0" u="none" strike="noStrike" kern="1200" baseline="0" dirty="0" smtClean="0">
                <a:solidFill>
                  <a:schemeClr val="tx1"/>
                </a:solidFill>
                <a:latin typeface="+mn-lt"/>
                <a:ea typeface="+mn-ea"/>
                <a:cs typeface="+mn-cs"/>
              </a:rPr>
              <a:t>“drosophila" of network science, the most studied complex network.  </a:t>
            </a:r>
            <a:endParaRPr lang="en-US" dirty="0"/>
          </a:p>
        </p:txBody>
      </p:sp>
      <p:sp>
        <p:nvSpPr>
          <p:cNvPr id="4" name="Slide Number Placeholder 3"/>
          <p:cNvSpPr>
            <a:spLocks noGrp="1"/>
          </p:cNvSpPr>
          <p:nvPr>
            <p:ph type="sldNum" sz="quarter" idx="10"/>
          </p:nvPr>
        </p:nvSpPr>
        <p:spPr/>
        <p:txBody>
          <a:bodyPr/>
          <a:lstStyle/>
          <a:p>
            <a:fld id="{E1B09BF4-33C0-4D4E-98EE-2D33B5842A41}" type="slidenum">
              <a:rPr lang="en-US" smtClean="0"/>
              <a:t>3</a:t>
            </a:fld>
            <a:endParaRPr lang="en-US" dirty="0"/>
          </a:p>
        </p:txBody>
      </p:sp>
    </p:spTree>
    <p:extLst>
      <p:ext uri="{BB962C8B-B14F-4D97-AF65-F5344CB8AC3E}">
        <p14:creationId xmlns:p14="http://schemas.microsoft.com/office/powerpoint/2010/main" val="1562209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Table~1 shows the MLEs $\widehat{\Lambda}_{\mathrm{MLE}}(n_0)$ obtained from the first $n_0=100, 200, 500$, and $1000$ nodes of the networks generated by the GPA model with  $\Lambda=0, 0.2, 0.5, 0.7, 1,$ and $2$.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True values of the initial attractiveness parameter and its MLEs  MLE(n0) based on the first n0 = 100; 200; 500; and 1000 nodes. In all simulations, N = 100 Monte Carlo samples were used</a:t>
            </a:r>
            <a:endParaRPr lang="en-US" dirty="0" smtClean="0"/>
          </a:p>
          <a:p>
            <a:endParaRPr lang="en-US" dirty="0" smtClean="0"/>
          </a:p>
          <a:p>
            <a:endParaRPr lang="en-US" dirty="0" smtClean="0"/>
          </a:p>
          <a:p>
            <a:r>
              <a:rPr lang="en-US" dirty="0" smtClean="0"/>
              <a:t>The corresponding log-likelihood functions are shown in Fig.~6. The estimated log-likelihood functions $l(\Lambda|\theta_1,\ldots,\theta_n)$ for synthetic networks of size $n=10^3$ generated by the GPA model with $\Lambda=0, 0.2, 0.5, 0.7, 1,$ and $2$. Each log-likelihood is estimated by (\ref{LogLikMC}) using $N=100$ Monte Carlo samples and $n_0=500$ first nodes.} </a:t>
            </a:r>
            <a:endParaRPr lang="en-US" dirty="0"/>
          </a:p>
        </p:txBody>
      </p:sp>
      <p:sp>
        <p:nvSpPr>
          <p:cNvPr id="4" name="Slide Number Placeholder 3"/>
          <p:cNvSpPr>
            <a:spLocks noGrp="1"/>
          </p:cNvSpPr>
          <p:nvPr>
            <p:ph type="sldNum" sz="quarter" idx="10"/>
          </p:nvPr>
        </p:nvSpPr>
        <p:spPr/>
        <p:txBody>
          <a:bodyPr/>
          <a:lstStyle/>
          <a:p>
            <a:fld id="{E1B09BF4-33C0-4D4E-98EE-2D33B5842A41}" type="slidenum">
              <a:rPr lang="en-US" smtClean="0"/>
              <a:t>23</a:t>
            </a:fld>
            <a:endParaRPr lang="en-US" dirty="0"/>
          </a:p>
        </p:txBody>
      </p:sp>
    </p:spTree>
    <p:extLst>
      <p:ext uri="{BB962C8B-B14F-4D97-AF65-F5344CB8AC3E}">
        <p14:creationId xmlns:p14="http://schemas.microsoft.com/office/powerpoint/2010/main" val="3364526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Figure 5(a) shows the histogram of the angular node density for the AS Internet snapshot. Notice that it is far from being uniform.</a:t>
            </a:r>
          </a:p>
          <a:p>
            <a:endParaRPr lang="en-US" sz="1200" b="0" i="0" u="none" strike="noStrike" kern="1200" baseline="0" dirty="0" smtClean="0">
              <a:solidFill>
                <a:schemeClr val="tx1"/>
              </a:solidFill>
              <a:latin typeface="+mn-lt"/>
              <a:ea typeface="+mn-ea"/>
              <a:cs typeface="+mn-cs"/>
            </a:endParaRPr>
          </a:p>
          <a:p>
            <a:r>
              <a:rPr lang="en-US" dirty="0" smtClean="0"/>
              <a:t> We quantify the degree of heterogeneity of the angular density by the KS distance from the uniform distribution (\ref{KS_def}) and juxtapose it against the KS distances computed for networks generated by the GPA model with $\Lambda=0.7$  (Fig.~5(b)). The Internet value lies within the 25th and 75th percentiles of the synthetic values, which shows that the degrees of non-uniformity in the Internet and GPA networks are comparable.</a:t>
            </a:r>
            <a:endParaRPr lang="en-US" dirty="0"/>
          </a:p>
        </p:txBody>
      </p:sp>
      <p:sp>
        <p:nvSpPr>
          <p:cNvPr id="4" name="Slide Number Placeholder 3"/>
          <p:cNvSpPr>
            <a:spLocks noGrp="1"/>
          </p:cNvSpPr>
          <p:nvPr>
            <p:ph type="sldNum" sz="quarter" idx="10"/>
          </p:nvPr>
        </p:nvSpPr>
        <p:spPr/>
        <p:txBody>
          <a:bodyPr/>
          <a:lstStyle/>
          <a:p>
            <a:fld id="{E1B09BF4-33C0-4D4E-98EE-2D33B5842A41}" type="slidenum">
              <a:rPr lang="en-US" smtClean="0"/>
              <a:t>24</a:t>
            </a:fld>
            <a:endParaRPr lang="en-US" dirty="0"/>
          </a:p>
        </p:txBody>
      </p:sp>
    </p:spTree>
    <p:extLst>
      <p:ext uri="{BB962C8B-B14F-4D97-AF65-F5344CB8AC3E}">
        <p14:creationId xmlns:p14="http://schemas.microsoft.com/office/powerpoint/2010/main" val="3952086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vertices (actors) are people, groups of people, or animals, and the edges (ties) represent social interaction between them.</a:t>
            </a:r>
          </a:p>
          <a:p>
            <a:r>
              <a:rPr lang="en-US" sz="1200" b="0" i="0" u="none" strike="noStrike" kern="1200" baseline="0" dirty="0" smtClean="0">
                <a:solidFill>
                  <a:schemeClr val="tx1"/>
                </a:solidFill>
                <a:latin typeface="+mn-lt"/>
                <a:ea typeface="+mn-ea"/>
                <a:cs typeface="+mn-cs"/>
              </a:rPr>
              <a:t>Friendship networks,  Online social networks, Networks of sexual contact, Affiliation networks, Financial networks.</a:t>
            </a:r>
          </a:p>
        </p:txBody>
      </p:sp>
      <p:sp>
        <p:nvSpPr>
          <p:cNvPr id="4" name="Slide Number Placeholder 3"/>
          <p:cNvSpPr>
            <a:spLocks noGrp="1"/>
          </p:cNvSpPr>
          <p:nvPr>
            <p:ph type="sldNum" sz="quarter" idx="10"/>
          </p:nvPr>
        </p:nvSpPr>
        <p:spPr/>
        <p:txBody>
          <a:bodyPr/>
          <a:lstStyle/>
          <a:p>
            <a:fld id="{E1B09BF4-33C0-4D4E-98EE-2D33B5842A41}" type="slidenum">
              <a:rPr lang="en-US" smtClean="0"/>
              <a:t>4</a:t>
            </a:fld>
            <a:endParaRPr lang="en-US" dirty="0"/>
          </a:p>
        </p:txBody>
      </p:sp>
    </p:spTree>
    <p:extLst>
      <p:ext uri="{BB962C8B-B14F-4D97-AF65-F5344CB8AC3E}">
        <p14:creationId xmlns:p14="http://schemas.microsoft.com/office/powerpoint/2010/main" val="1339658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vertices are items of data, and the edges represent relatedness between these data.</a:t>
            </a:r>
          </a:p>
          <a:p>
            <a:r>
              <a:rPr lang="en-US" sz="1200" b="0" i="0" u="none" strike="noStrike" kern="1200" baseline="0" dirty="0" smtClean="0">
                <a:solidFill>
                  <a:schemeClr val="tx1"/>
                </a:solidFill>
                <a:latin typeface="+mn-lt"/>
                <a:ea typeface="+mn-ea"/>
                <a:cs typeface="+mn-cs"/>
              </a:rPr>
              <a:t>The World Wide Web,  Citation networks, Recommender networks.</a:t>
            </a:r>
          </a:p>
          <a:p>
            <a:r>
              <a:rPr lang="en-US" sz="1200" b="0" i="0" u="none" strike="noStrike" kern="1200" baseline="0" dirty="0" smtClean="0">
                <a:solidFill>
                  <a:schemeClr val="tx1"/>
                </a:solidFill>
                <a:latin typeface="+mn-lt"/>
                <a:ea typeface="+mn-ea"/>
                <a:cs typeface="+mn-cs"/>
              </a:rPr>
              <a:t>Recommender networks represent people's preferences for different things, such as books, music, films, etc.</a:t>
            </a:r>
          </a:p>
          <a:p>
            <a:r>
              <a:rPr lang="en-US" sz="1200" b="0" i="0" u="none" strike="noStrike" kern="1200" baseline="0" dirty="0" smtClean="0">
                <a:solidFill>
                  <a:schemeClr val="tx1"/>
                </a:solidFill>
                <a:latin typeface="+mn-lt"/>
                <a:ea typeface="+mn-ea"/>
                <a:cs typeface="+mn-cs"/>
              </a:rPr>
              <a:t>The fundamental representation of a recommender network is a bipartite network, a network with two types of nodes, one representing the products and the other representing the people, with edges connecting people with products they buy or like. Recommender networks are used by many companies (Amazon.com, eBay, Pandora Radio, Netix, etc) to develop algorithms (recommender systems) that attempt to guess items that people will buy or like.</a:t>
            </a:r>
            <a:endParaRPr lang="en-US" dirty="0"/>
          </a:p>
        </p:txBody>
      </p:sp>
      <p:sp>
        <p:nvSpPr>
          <p:cNvPr id="4" name="Slide Number Placeholder 3"/>
          <p:cNvSpPr>
            <a:spLocks noGrp="1"/>
          </p:cNvSpPr>
          <p:nvPr>
            <p:ph type="sldNum" sz="quarter" idx="10"/>
          </p:nvPr>
        </p:nvSpPr>
        <p:spPr/>
        <p:txBody>
          <a:bodyPr/>
          <a:lstStyle/>
          <a:p>
            <a:fld id="{E1B09BF4-33C0-4D4E-98EE-2D33B5842A41}" type="slidenum">
              <a:rPr lang="en-US" smtClean="0"/>
              <a:t>5</a:t>
            </a:fld>
            <a:endParaRPr lang="en-US" dirty="0"/>
          </a:p>
        </p:txBody>
      </p:sp>
    </p:spTree>
    <p:extLst>
      <p:ext uri="{BB962C8B-B14F-4D97-AF65-F5344CB8AC3E}">
        <p14:creationId xmlns:p14="http://schemas.microsoft.com/office/powerpoint/2010/main" val="630540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Used to represent patterns of interaction between biological elements.</a:t>
            </a:r>
          </a:p>
          <a:p>
            <a:r>
              <a:rPr lang="en-US" sz="1200" b="0" i="0" u="none" strike="noStrike" kern="1200" baseline="0" dirty="0" smtClean="0">
                <a:solidFill>
                  <a:schemeClr val="tx1"/>
                </a:solidFill>
                <a:latin typeface="+mn-lt"/>
                <a:ea typeface="+mn-ea"/>
                <a:cs typeface="+mn-cs"/>
              </a:rPr>
              <a:t>Biochemical networks, Neural networks, Food webs.</a:t>
            </a:r>
          </a:p>
          <a:p>
            <a:r>
              <a:rPr lang="en-US" sz="1200" b="0" i="0" u="none" strike="noStrike" kern="1200" baseline="0" dirty="0" smtClean="0">
                <a:solidFill>
                  <a:schemeClr val="tx1"/>
                </a:solidFill>
                <a:latin typeface="+mn-lt"/>
                <a:ea typeface="+mn-ea"/>
                <a:cs typeface="+mn-cs"/>
              </a:rPr>
              <a:t>A food web is an ecological network. A food web is a directed network that represents which species prey on which others in a given ecosystem. The vertices correspond to species and the directed edges to predator-prey interactions.</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1B09BF4-33C0-4D4E-98EE-2D33B5842A41}" type="slidenum">
              <a:rPr lang="en-US" smtClean="0"/>
              <a:t>6</a:t>
            </a:fld>
            <a:endParaRPr lang="en-US" dirty="0"/>
          </a:p>
        </p:txBody>
      </p:sp>
    </p:spTree>
    <p:extLst>
      <p:ext uri="{BB962C8B-B14F-4D97-AF65-F5344CB8AC3E}">
        <p14:creationId xmlns:p14="http://schemas.microsoft.com/office/powerpoint/2010/main" val="263342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a:t>
            </a:r>
            <a:r>
              <a:rPr lang="en-US" baseline="0" dirty="0" smtClean="0"/>
              <a:t>if we look careful, we will see that networks are in fact everywhere.  It is important to study network data, because this can help to shed some light of many questions and phenomena in complex systems: spread of diseases in human networks, prediction of a financial crisis. In business applications, such as identification of the gender of a user based on the keywords he or she typed into the search line.  Some researchers think that studying complex networks may even help to understand how brain works and how to fight cancer.</a:t>
            </a:r>
            <a:endParaRPr lang="en-US" dirty="0" smtClean="0"/>
          </a:p>
          <a:p>
            <a:endParaRPr lang="en-US" dirty="0"/>
          </a:p>
        </p:txBody>
      </p:sp>
      <p:sp>
        <p:nvSpPr>
          <p:cNvPr id="4" name="Slide Number Placeholder 3"/>
          <p:cNvSpPr>
            <a:spLocks noGrp="1"/>
          </p:cNvSpPr>
          <p:nvPr>
            <p:ph type="sldNum" sz="quarter" idx="10"/>
          </p:nvPr>
        </p:nvSpPr>
        <p:spPr/>
        <p:txBody>
          <a:bodyPr/>
          <a:lstStyle/>
          <a:p>
            <a:fld id="{E1B09BF4-33C0-4D4E-98EE-2D33B5842A41}" type="slidenum">
              <a:rPr lang="en-US" smtClean="0"/>
              <a:t>7</a:t>
            </a:fld>
            <a:endParaRPr lang="en-US" dirty="0"/>
          </a:p>
        </p:txBody>
      </p:sp>
    </p:spTree>
    <p:extLst>
      <p:ext uri="{BB962C8B-B14F-4D97-AF65-F5344CB8AC3E}">
        <p14:creationId xmlns:p14="http://schemas.microsoft.com/office/powerpoint/2010/main" val="2825582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One of the fundamental problems in the study of complex networks is to uncover hidden evolution</a:t>
            </a:r>
          </a:p>
          <a:p>
            <a:r>
              <a:rPr lang="en-US" sz="1200" b="0" i="0" u="none" strike="noStrike" kern="1200" baseline="0" dirty="0" smtClean="0">
                <a:solidFill>
                  <a:schemeClr val="tx1"/>
                </a:solidFill>
                <a:latin typeface="+mn-lt"/>
                <a:ea typeface="+mn-ea"/>
                <a:cs typeface="+mn-cs"/>
              </a:rPr>
              <a:t>mechanisms that shape the structure and dynamics of large real networks.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ER networks, the degree distribution is binomial, which for large N is well approximated by Poisson distribution. </a:t>
            </a:r>
            <a:endParaRPr lang="en-US" dirty="0"/>
          </a:p>
        </p:txBody>
      </p:sp>
      <p:sp>
        <p:nvSpPr>
          <p:cNvPr id="4" name="Slide Number Placeholder 3"/>
          <p:cNvSpPr>
            <a:spLocks noGrp="1"/>
          </p:cNvSpPr>
          <p:nvPr>
            <p:ph type="sldNum" sz="quarter" idx="10"/>
          </p:nvPr>
        </p:nvSpPr>
        <p:spPr/>
        <p:txBody>
          <a:bodyPr/>
          <a:lstStyle/>
          <a:p>
            <a:fld id="{E1B09BF4-33C0-4D4E-98EE-2D33B5842A41}" type="slidenum">
              <a:rPr lang="en-US" smtClean="0"/>
              <a:t>8</a:t>
            </a:fld>
            <a:endParaRPr lang="en-US" dirty="0"/>
          </a:p>
        </p:txBody>
      </p:sp>
    </p:spTree>
    <p:extLst>
      <p:ext uri="{BB962C8B-B14F-4D97-AF65-F5344CB8AC3E}">
        <p14:creationId xmlns:p14="http://schemas.microsoft.com/office/powerpoint/2010/main" val="4053659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preferential attachment (PA) mechanism, where new connections are made preferentially to more popular nodes, is widely accepted as the plausible explanation for</a:t>
            </a:r>
          </a:p>
          <a:p>
            <a:r>
              <a:rPr lang="en-US" sz="1200" b="0" i="0" u="none" strike="noStrike" kern="1200" baseline="0" dirty="0" smtClean="0">
                <a:solidFill>
                  <a:schemeClr val="tx1"/>
                </a:solidFill>
                <a:latin typeface="+mn-lt"/>
                <a:ea typeface="+mn-ea"/>
                <a:cs typeface="+mn-cs"/>
              </a:rPr>
              <a:t>the emergence of the scale-free structures (i.e. the power-law degree distributions) in large networks. BA showed empirically, Krapivsky, Dorogovtsev, etc, analytically.</a:t>
            </a:r>
          </a:p>
          <a:p>
            <a:r>
              <a:rPr lang="en-US" sz="1200" b="0" i="0" u="none" strike="noStrike" kern="1200" baseline="0" dirty="0" smtClean="0">
                <a:solidFill>
                  <a:schemeClr val="tx1"/>
                </a:solidFill>
                <a:latin typeface="+mn-lt"/>
                <a:ea typeface="+mn-ea"/>
                <a:cs typeface="+mn-cs"/>
              </a:rPr>
              <a:t>Nevertheless, PA alone cannot explain two other empirically observed universal properties of complex networks: strong clustering 14 and significant community structure. </a:t>
            </a:r>
          </a:p>
          <a:p>
            <a:r>
              <a:rPr lang="en-US" sz="1200" b="0" i="0" u="none" strike="noStrike" kern="1200" baseline="0" dirty="0" smtClean="0">
                <a:solidFill>
                  <a:schemeClr val="tx1"/>
                </a:solidFill>
                <a:latin typeface="+mn-lt"/>
                <a:ea typeface="+mn-ea"/>
                <a:cs typeface="+mn-cs"/>
              </a:rPr>
              <a:t>Namely, in synthetic networks generated by standard PA, clustering is asymptotically zero and there are no communities</a:t>
            </a:r>
            <a:endParaRPr lang="en-US" dirty="0"/>
          </a:p>
        </p:txBody>
      </p:sp>
      <p:sp>
        <p:nvSpPr>
          <p:cNvPr id="4" name="Slide Number Placeholder 3"/>
          <p:cNvSpPr>
            <a:spLocks noGrp="1"/>
          </p:cNvSpPr>
          <p:nvPr>
            <p:ph type="sldNum" sz="quarter" idx="10"/>
          </p:nvPr>
        </p:nvSpPr>
        <p:spPr/>
        <p:txBody>
          <a:bodyPr/>
          <a:lstStyle/>
          <a:p>
            <a:fld id="{E1B09BF4-33C0-4D4E-98EE-2D33B5842A41}" type="slidenum">
              <a:rPr lang="en-US" smtClean="0"/>
              <a:t>9</a:t>
            </a:fld>
            <a:endParaRPr lang="en-US" dirty="0"/>
          </a:p>
        </p:txBody>
      </p:sp>
    </p:spTree>
    <p:extLst>
      <p:ext uri="{BB962C8B-B14F-4D97-AF65-F5344CB8AC3E}">
        <p14:creationId xmlns:p14="http://schemas.microsoft.com/office/powerpoint/2010/main" val="3162436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concept of clustering, originally introduced in Watts, D. J. &amp; Strogatz Nature 1998, quantifies the tendency to form cliques (complete subgraphs) in the neighborhood of a given node. Specifically, the local clustering coefficient of node s is defined as the probability that two nodes s’ and s’’, adjacent to s, are also connected to each other.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social networks, the presence of communities, that might represent groupings based on certain social factors such as economic status or political beliefs, is intuitively expected. A remarkable observation 15, 22–26 is that many other networks, including food webs, the world wide web, metabolic, biochemical, and financial networks, also admit a reasonable devision into informative communities. Since that discovery, community detection has become one of the main tools for the analysis and understanding of network data. Despite an enormous amount of attention to community detection algorithms and their efficiency, there were very few attempts to answer a more fundamental question: what is the actual mechanism that induces community structure in real networks? </a:t>
            </a:r>
          </a:p>
          <a:p>
            <a:endParaRPr lang="en-US" sz="1200" b="0" i="0" u="none" strike="noStrike" kern="1200" baseline="0" dirty="0" smtClean="0">
              <a:solidFill>
                <a:schemeClr val="tx1"/>
              </a:solidFill>
              <a:latin typeface="+mn-lt"/>
              <a:ea typeface="+mn-ea"/>
              <a:cs typeface="+mn-cs"/>
            </a:endParaRPr>
          </a:p>
          <a:p>
            <a:r>
              <a:rPr lang="en-US" dirty="0" smtClean="0"/>
              <a:t>Surprisingly, there exists no simple generative mechanism explaining all the three properties at once in growing networks. </a:t>
            </a:r>
            <a:r>
              <a:rPr lang="en-US" sz="1200" b="0" i="0" u="none" strike="noStrike" kern="1200" baseline="0" dirty="0" smtClean="0">
                <a:solidFill>
                  <a:schemeClr val="tx1"/>
                </a:solidFill>
                <a:latin typeface="+mn-lt"/>
                <a:ea typeface="+mn-ea"/>
                <a:cs typeface="+mn-cs"/>
              </a:rPr>
              <a:t>Here we show how the hidden geometric space underlying the network and preferential attachment of nodes to this space induce community structure as well as the power-law degree distribution and strong clustering. We prove that these universal properties of complex networks naturally emerge from the new mechanism, called geometric preferential attachment (GPA). Using the Internet as example, we demonstrate that GPA generates synthetic networks that are similar to real complex networks.</a:t>
            </a:r>
            <a:endParaRPr lang="en-US" dirty="0"/>
          </a:p>
        </p:txBody>
      </p:sp>
      <p:sp>
        <p:nvSpPr>
          <p:cNvPr id="4" name="Slide Number Placeholder 3"/>
          <p:cNvSpPr>
            <a:spLocks noGrp="1"/>
          </p:cNvSpPr>
          <p:nvPr>
            <p:ph type="sldNum" sz="quarter" idx="10"/>
          </p:nvPr>
        </p:nvSpPr>
        <p:spPr/>
        <p:txBody>
          <a:bodyPr/>
          <a:lstStyle/>
          <a:p>
            <a:fld id="{E1B09BF4-33C0-4D4E-98EE-2D33B5842A41}" type="slidenum">
              <a:rPr lang="en-US" smtClean="0"/>
              <a:t>10</a:t>
            </a:fld>
            <a:endParaRPr lang="en-US" dirty="0"/>
          </a:p>
        </p:txBody>
      </p:sp>
    </p:spTree>
    <p:extLst>
      <p:ext uri="{BB962C8B-B14F-4D97-AF65-F5344CB8AC3E}">
        <p14:creationId xmlns:p14="http://schemas.microsoft.com/office/powerpoint/2010/main" val="379449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E32E50-72DD-4BF7-B967-02BCE80A1B68}" type="datetimeFigureOut">
              <a:rPr lang="en-US" smtClean="0"/>
              <a:t>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92427-A0BD-4291-9220-B1CF333EB8D3}" type="slidenum">
              <a:rPr lang="en-US" smtClean="0"/>
              <a:t>‹#›</a:t>
            </a:fld>
            <a:endParaRPr lang="en-US" dirty="0"/>
          </a:p>
        </p:txBody>
      </p:sp>
    </p:spTree>
    <p:extLst>
      <p:ext uri="{BB962C8B-B14F-4D97-AF65-F5344CB8AC3E}">
        <p14:creationId xmlns:p14="http://schemas.microsoft.com/office/powerpoint/2010/main" val="3435574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E32E50-72DD-4BF7-B967-02BCE80A1B68}" type="datetimeFigureOut">
              <a:rPr lang="en-US" smtClean="0"/>
              <a:t>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92427-A0BD-4291-9220-B1CF333EB8D3}" type="slidenum">
              <a:rPr lang="en-US" smtClean="0"/>
              <a:t>‹#›</a:t>
            </a:fld>
            <a:endParaRPr lang="en-US" dirty="0"/>
          </a:p>
        </p:txBody>
      </p:sp>
    </p:spTree>
    <p:extLst>
      <p:ext uri="{BB962C8B-B14F-4D97-AF65-F5344CB8AC3E}">
        <p14:creationId xmlns:p14="http://schemas.microsoft.com/office/powerpoint/2010/main" val="3570441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E32E50-72DD-4BF7-B967-02BCE80A1B68}" type="datetimeFigureOut">
              <a:rPr lang="en-US" smtClean="0"/>
              <a:t>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92427-A0BD-4291-9220-B1CF333EB8D3}" type="slidenum">
              <a:rPr lang="en-US" smtClean="0"/>
              <a:t>‹#›</a:t>
            </a:fld>
            <a:endParaRPr lang="en-US" dirty="0"/>
          </a:p>
        </p:txBody>
      </p:sp>
    </p:spTree>
    <p:extLst>
      <p:ext uri="{BB962C8B-B14F-4D97-AF65-F5344CB8AC3E}">
        <p14:creationId xmlns:p14="http://schemas.microsoft.com/office/powerpoint/2010/main" val="3521928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E32E50-72DD-4BF7-B967-02BCE80A1B68}" type="datetimeFigureOut">
              <a:rPr lang="en-US" smtClean="0"/>
              <a:t>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92427-A0BD-4291-9220-B1CF333EB8D3}" type="slidenum">
              <a:rPr lang="en-US" smtClean="0"/>
              <a:t>‹#›</a:t>
            </a:fld>
            <a:endParaRPr lang="en-US" dirty="0"/>
          </a:p>
        </p:txBody>
      </p:sp>
    </p:spTree>
    <p:extLst>
      <p:ext uri="{BB962C8B-B14F-4D97-AF65-F5344CB8AC3E}">
        <p14:creationId xmlns:p14="http://schemas.microsoft.com/office/powerpoint/2010/main" val="2461103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E32E50-72DD-4BF7-B967-02BCE80A1B68}" type="datetimeFigureOut">
              <a:rPr lang="en-US" smtClean="0"/>
              <a:t>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92427-A0BD-4291-9220-B1CF333EB8D3}" type="slidenum">
              <a:rPr lang="en-US" smtClean="0"/>
              <a:t>‹#›</a:t>
            </a:fld>
            <a:endParaRPr lang="en-US" dirty="0"/>
          </a:p>
        </p:txBody>
      </p:sp>
    </p:spTree>
    <p:extLst>
      <p:ext uri="{BB962C8B-B14F-4D97-AF65-F5344CB8AC3E}">
        <p14:creationId xmlns:p14="http://schemas.microsoft.com/office/powerpoint/2010/main" val="308740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E32E50-72DD-4BF7-B967-02BCE80A1B68}" type="datetimeFigureOut">
              <a:rPr lang="en-US" smtClean="0"/>
              <a:t>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792427-A0BD-4291-9220-B1CF333EB8D3}" type="slidenum">
              <a:rPr lang="en-US" smtClean="0"/>
              <a:t>‹#›</a:t>
            </a:fld>
            <a:endParaRPr lang="en-US" dirty="0"/>
          </a:p>
        </p:txBody>
      </p:sp>
    </p:spTree>
    <p:extLst>
      <p:ext uri="{BB962C8B-B14F-4D97-AF65-F5344CB8AC3E}">
        <p14:creationId xmlns:p14="http://schemas.microsoft.com/office/powerpoint/2010/main" val="919818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E32E50-72DD-4BF7-B967-02BCE80A1B68}" type="datetimeFigureOut">
              <a:rPr lang="en-US" smtClean="0"/>
              <a:t>2/15/2016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792427-A0BD-4291-9220-B1CF333EB8D3}" type="slidenum">
              <a:rPr lang="en-US" smtClean="0"/>
              <a:t>‹#›</a:t>
            </a:fld>
            <a:endParaRPr lang="en-US" dirty="0"/>
          </a:p>
        </p:txBody>
      </p:sp>
    </p:spTree>
    <p:extLst>
      <p:ext uri="{BB962C8B-B14F-4D97-AF65-F5344CB8AC3E}">
        <p14:creationId xmlns:p14="http://schemas.microsoft.com/office/powerpoint/2010/main" val="243632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E32E50-72DD-4BF7-B967-02BCE80A1B68}" type="datetimeFigureOut">
              <a:rPr lang="en-US" smtClean="0"/>
              <a:t>2/15/2016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792427-A0BD-4291-9220-B1CF333EB8D3}" type="slidenum">
              <a:rPr lang="en-US" smtClean="0"/>
              <a:t>‹#›</a:t>
            </a:fld>
            <a:endParaRPr lang="en-US" dirty="0"/>
          </a:p>
        </p:txBody>
      </p:sp>
    </p:spTree>
    <p:extLst>
      <p:ext uri="{BB962C8B-B14F-4D97-AF65-F5344CB8AC3E}">
        <p14:creationId xmlns:p14="http://schemas.microsoft.com/office/powerpoint/2010/main" val="769676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32E50-72DD-4BF7-B967-02BCE80A1B68}" type="datetimeFigureOut">
              <a:rPr lang="en-US" smtClean="0"/>
              <a:t>2/15/2016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792427-A0BD-4291-9220-B1CF333EB8D3}" type="slidenum">
              <a:rPr lang="en-US" smtClean="0"/>
              <a:t>‹#›</a:t>
            </a:fld>
            <a:endParaRPr lang="en-US" dirty="0"/>
          </a:p>
        </p:txBody>
      </p:sp>
    </p:spTree>
    <p:extLst>
      <p:ext uri="{BB962C8B-B14F-4D97-AF65-F5344CB8AC3E}">
        <p14:creationId xmlns:p14="http://schemas.microsoft.com/office/powerpoint/2010/main" val="312215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E32E50-72DD-4BF7-B967-02BCE80A1B68}" type="datetimeFigureOut">
              <a:rPr lang="en-US" smtClean="0"/>
              <a:t>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792427-A0BD-4291-9220-B1CF333EB8D3}" type="slidenum">
              <a:rPr lang="en-US" smtClean="0"/>
              <a:t>‹#›</a:t>
            </a:fld>
            <a:endParaRPr lang="en-US" dirty="0"/>
          </a:p>
        </p:txBody>
      </p:sp>
    </p:spTree>
    <p:extLst>
      <p:ext uri="{BB962C8B-B14F-4D97-AF65-F5344CB8AC3E}">
        <p14:creationId xmlns:p14="http://schemas.microsoft.com/office/powerpoint/2010/main" val="3344151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E32E50-72DD-4BF7-B967-02BCE80A1B68}" type="datetimeFigureOut">
              <a:rPr lang="en-US" smtClean="0"/>
              <a:t>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792427-A0BD-4291-9220-B1CF333EB8D3}" type="slidenum">
              <a:rPr lang="en-US" smtClean="0"/>
              <a:t>‹#›</a:t>
            </a:fld>
            <a:endParaRPr lang="en-US" dirty="0"/>
          </a:p>
        </p:txBody>
      </p:sp>
    </p:spTree>
    <p:extLst>
      <p:ext uri="{BB962C8B-B14F-4D97-AF65-F5344CB8AC3E}">
        <p14:creationId xmlns:p14="http://schemas.microsoft.com/office/powerpoint/2010/main" val="578935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32E50-72DD-4BF7-B967-02BCE80A1B68}" type="datetimeFigureOut">
              <a:rPr lang="en-US" smtClean="0"/>
              <a:t>2/15/2016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92427-A0BD-4291-9220-B1CF333EB8D3}" type="slidenum">
              <a:rPr lang="en-US" smtClean="0"/>
              <a:t>‹#›</a:t>
            </a:fld>
            <a:endParaRPr lang="en-US" dirty="0"/>
          </a:p>
        </p:txBody>
      </p:sp>
    </p:spTree>
    <p:extLst>
      <p:ext uri="{BB962C8B-B14F-4D97-AF65-F5344CB8AC3E}">
        <p14:creationId xmlns:p14="http://schemas.microsoft.com/office/powerpoint/2010/main" val="2798676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its.caltech.edu/~zue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image" Target="../media/image28.png"/><Relationship Id="rId18" Type="http://schemas.openxmlformats.org/officeDocument/2006/relationships/image" Target="../media/image33.emf"/><Relationship Id="rId3" Type="http://schemas.openxmlformats.org/officeDocument/2006/relationships/image" Target="../media/image18.emf"/><Relationship Id="rId7" Type="http://schemas.openxmlformats.org/officeDocument/2006/relationships/image" Target="../media/image22.emf"/><Relationship Id="rId12" Type="http://schemas.openxmlformats.org/officeDocument/2006/relationships/image" Target="../media/image27.emf"/><Relationship Id="rId17" Type="http://schemas.openxmlformats.org/officeDocument/2006/relationships/image" Target="../media/image32.emf"/><Relationship Id="rId2" Type="http://schemas.openxmlformats.org/officeDocument/2006/relationships/notesSlide" Target="../notesSlides/notesSlide11.xml"/><Relationship Id="rId16" Type="http://schemas.openxmlformats.org/officeDocument/2006/relationships/image" Target="../media/image31.emf"/><Relationship Id="rId1" Type="http://schemas.openxmlformats.org/officeDocument/2006/relationships/slideLayout" Target="../slideLayouts/slideLayout2.xml"/><Relationship Id="rId6" Type="http://schemas.openxmlformats.org/officeDocument/2006/relationships/image" Target="../media/image21.emf"/><Relationship Id="rId11" Type="http://schemas.openxmlformats.org/officeDocument/2006/relationships/image" Target="../media/image26.emf"/><Relationship Id="rId5" Type="http://schemas.openxmlformats.org/officeDocument/2006/relationships/image" Target="../media/image20.emf"/><Relationship Id="rId15" Type="http://schemas.openxmlformats.org/officeDocument/2006/relationships/image" Target="../media/image30.emf"/><Relationship Id="rId10" Type="http://schemas.openxmlformats.org/officeDocument/2006/relationships/image" Target="../media/image25.emf"/><Relationship Id="rId19" Type="http://schemas.openxmlformats.org/officeDocument/2006/relationships/image" Target="../media/image34.emf"/><Relationship Id="rId4" Type="http://schemas.openxmlformats.org/officeDocument/2006/relationships/image" Target="../media/image19.emf"/><Relationship Id="rId9" Type="http://schemas.openxmlformats.org/officeDocument/2006/relationships/image" Target="../media/image24.emf"/><Relationship Id="rId14" Type="http://schemas.openxmlformats.org/officeDocument/2006/relationships/image" Target="../media/image29.emf"/></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image" Target="../media/image47.emf"/><Relationship Id="rId3" Type="http://schemas.openxmlformats.org/officeDocument/2006/relationships/image" Target="../media/image34.png"/><Relationship Id="rId7" Type="http://schemas.openxmlformats.org/officeDocument/2006/relationships/image" Target="../media/image41.emf"/><Relationship Id="rId12" Type="http://schemas.openxmlformats.org/officeDocument/2006/relationships/image" Target="../media/image46.emf"/><Relationship Id="rId2" Type="http://schemas.openxmlformats.org/officeDocument/2006/relationships/notesSlide" Target="../notesSlides/notesSlide14.xml"/><Relationship Id="rId16" Type="http://schemas.openxmlformats.org/officeDocument/2006/relationships/image" Target="../media/image50.emf"/><Relationship Id="rId1" Type="http://schemas.openxmlformats.org/officeDocument/2006/relationships/slideLayout" Target="../slideLayouts/slideLayout2.xml"/><Relationship Id="rId6" Type="http://schemas.openxmlformats.org/officeDocument/2006/relationships/image" Target="../media/image40.emf"/><Relationship Id="rId11" Type="http://schemas.openxmlformats.org/officeDocument/2006/relationships/image" Target="../media/image45.emf"/><Relationship Id="rId5" Type="http://schemas.openxmlformats.org/officeDocument/2006/relationships/image" Target="../media/image39.emf"/><Relationship Id="rId15" Type="http://schemas.openxmlformats.org/officeDocument/2006/relationships/image" Target="../media/image49.emf"/><Relationship Id="rId10" Type="http://schemas.openxmlformats.org/officeDocument/2006/relationships/image" Target="../media/image44.emf"/><Relationship Id="rId4" Type="http://schemas.openxmlformats.org/officeDocument/2006/relationships/image" Target="../media/image38.emf"/><Relationship Id="rId9" Type="http://schemas.openxmlformats.org/officeDocument/2006/relationships/image" Target="../media/image43.emf"/><Relationship Id="rId14" Type="http://schemas.openxmlformats.org/officeDocument/2006/relationships/image" Target="../media/image48.emf"/></Relationships>
</file>

<file path=ppt/slides/_rels/slide16.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51.emf"/><Relationship Id="rId7" Type="http://schemas.openxmlformats.org/officeDocument/2006/relationships/image" Target="../media/image55.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4.emf"/><Relationship Id="rId5" Type="http://schemas.openxmlformats.org/officeDocument/2006/relationships/image" Target="../media/image53.emf"/><Relationship Id="rId10" Type="http://schemas.openxmlformats.org/officeDocument/2006/relationships/image" Target="../media/image20.emf"/><Relationship Id="rId4" Type="http://schemas.openxmlformats.org/officeDocument/2006/relationships/image" Target="../media/image52.emf"/><Relationship Id="rId9" Type="http://schemas.openxmlformats.org/officeDocument/2006/relationships/image" Target="../media/image19.emf"/></Relationships>
</file>

<file path=ppt/slides/_rels/slide17.xml.rels><?xml version="1.0" encoding="UTF-8" standalone="yes"?>
<Relationships xmlns="http://schemas.openxmlformats.org/package/2006/relationships"><Relationship Id="rId8" Type="http://schemas.openxmlformats.org/officeDocument/2006/relationships/image" Target="../media/image61.emf"/><Relationship Id="rId13" Type="http://schemas.openxmlformats.org/officeDocument/2006/relationships/image" Target="../media/image66.emf"/><Relationship Id="rId3" Type="http://schemas.openxmlformats.org/officeDocument/2006/relationships/image" Target="../media/image56.emf"/><Relationship Id="rId7" Type="http://schemas.openxmlformats.org/officeDocument/2006/relationships/image" Target="../media/image60.emf"/><Relationship Id="rId12" Type="http://schemas.openxmlformats.org/officeDocument/2006/relationships/image" Target="../media/image65.emf"/><Relationship Id="rId2"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image" Target="../media/image59.emf"/><Relationship Id="rId11" Type="http://schemas.openxmlformats.org/officeDocument/2006/relationships/image" Target="../media/image64.emf"/><Relationship Id="rId5" Type="http://schemas.openxmlformats.org/officeDocument/2006/relationships/image" Target="../media/image58.emf"/><Relationship Id="rId10" Type="http://schemas.openxmlformats.org/officeDocument/2006/relationships/image" Target="../media/image63.emf"/><Relationship Id="rId4" Type="http://schemas.openxmlformats.org/officeDocument/2006/relationships/image" Target="../media/image57.emf"/><Relationship Id="rId9" Type="http://schemas.openxmlformats.org/officeDocument/2006/relationships/image" Target="../media/image62.emf"/><Relationship Id="rId14" Type="http://schemas.openxmlformats.org/officeDocument/2006/relationships/image" Target="../media/image67.emf"/></Relationships>
</file>

<file path=ppt/slides/_rels/slide18.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8.emf"/><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image" Target="../media/image69.emf"/><Relationship Id="rId7" Type="http://schemas.openxmlformats.org/officeDocument/2006/relationships/image" Target="../media/image72.emf"/><Relationship Id="rId2" Type="http://schemas.openxmlformats.org/officeDocument/2006/relationships/image" Target="../media/image64.emf"/><Relationship Id="rId1" Type="http://schemas.openxmlformats.org/officeDocument/2006/relationships/slideLayout" Target="../slideLayouts/slideLayout2.xml"/><Relationship Id="rId6" Type="http://schemas.openxmlformats.org/officeDocument/2006/relationships/image" Target="../media/image71.emf"/><Relationship Id="rId5" Type="http://schemas.openxmlformats.org/officeDocument/2006/relationships/image" Target="../media/image27.emf"/><Relationship Id="rId4" Type="http://schemas.openxmlformats.org/officeDocument/2006/relationships/image" Target="../media/image70.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4.emf"/><Relationship Id="rId7" Type="http://schemas.openxmlformats.org/officeDocument/2006/relationships/image" Target="../media/image77.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6.emf"/><Relationship Id="rId5" Type="http://schemas.openxmlformats.org/officeDocument/2006/relationships/image" Target="../media/image75.emf"/><Relationship Id="rId4" Type="http://schemas.openxmlformats.org/officeDocument/2006/relationships/image" Target="../media/image68.emf"/></Relationships>
</file>

<file path=ppt/slides/_rels/slide21.x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image" Target="../media/image78.emf"/><Relationship Id="rId7" Type="http://schemas.openxmlformats.org/officeDocument/2006/relationships/image" Target="../media/image82.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1.emf"/><Relationship Id="rId5" Type="http://schemas.openxmlformats.org/officeDocument/2006/relationships/image" Target="../media/image80.emf"/><Relationship Id="rId4" Type="http://schemas.openxmlformats.org/officeDocument/2006/relationships/image" Target="../media/image79.emf"/></Relationships>
</file>

<file path=ppt/slides/_rels/slide22.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5.emf"/><Relationship Id="rId5" Type="http://schemas.openxmlformats.org/officeDocument/2006/relationships/image" Target="../media/image84.emf"/><Relationship Id="rId4" Type="http://schemas.openxmlformats.org/officeDocument/2006/relationships/image" Target="../media/image83.emf"/></Relationships>
</file>

<file path=ppt/slides/_rels/slide23.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8.emf"/><Relationship Id="rId4" Type="http://schemas.openxmlformats.org/officeDocument/2006/relationships/image" Target="../media/image87.emf"/></Relationships>
</file>

<file path=ppt/slides/_rels/slide24.xml.rels><?xml version="1.0" encoding="UTF-8" standalone="yes"?>
<Relationships xmlns="http://schemas.openxmlformats.org/package/2006/relationships"><Relationship Id="rId3" Type="http://schemas.openxmlformats.org/officeDocument/2006/relationships/image" Target="../media/image88.emf"/><Relationship Id="rId7" Type="http://schemas.openxmlformats.org/officeDocument/2006/relationships/image" Target="../media/image92.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1.emf"/><Relationship Id="rId5" Type="http://schemas.openxmlformats.org/officeDocument/2006/relationships/image" Target="../media/image90.emf"/><Relationship Id="rId4" Type="http://schemas.openxmlformats.org/officeDocument/2006/relationships/image" Target="../media/image89.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9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81665"/>
            <a:ext cx="11195222" cy="1438118"/>
          </a:xfrm>
        </p:spPr>
        <p:txBody>
          <a:bodyPr>
            <a:normAutofit/>
          </a:bodyPr>
          <a:lstStyle/>
          <a:p>
            <a:r>
              <a:rPr lang="en-US" sz="4800" dirty="0" smtClean="0">
                <a:solidFill>
                  <a:srgbClr val="002060"/>
                </a:solidFill>
                <a:latin typeface="Garamond" panose="02020404030301010803" pitchFamily="18" charset="0"/>
              </a:rPr>
              <a:t>Hyperbolic Geometry of </a:t>
            </a:r>
            <a:br>
              <a:rPr lang="en-US" sz="4800" dirty="0" smtClean="0">
                <a:solidFill>
                  <a:srgbClr val="002060"/>
                </a:solidFill>
                <a:latin typeface="Garamond" panose="02020404030301010803" pitchFamily="18" charset="0"/>
              </a:rPr>
            </a:br>
            <a:r>
              <a:rPr lang="en-US" sz="4800" dirty="0" smtClean="0">
                <a:solidFill>
                  <a:srgbClr val="002060"/>
                </a:solidFill>
                <a:latin typeface="Garamond" panose="02020404030301010803" pitchFamily="18" charset="0"/>
              </a:rPr>
              <a:t>Complex Network Data</a:t>
            </a:r>
            <a:endParaRPr lang="en-US" sz="4800" dirty="0">
              <a:solidFill>
                <a:srgbClr val="002060"/>
              </a:solidFill>
              <a:latin typeface="Garamond" panose="02020404030301010803" pitchFamily="18" charset="0"/>
            </a:endParaRPr>
          </a:p>
        </p:txBody>
      </p:sp>
      <p:sp>
        <p:nvSpPr>
          <p:cNvPr id="5" name="Subtitle 2"/>
          <p:cNvSpPr txBox="1">
            <a:spLocks/>
          </p:cNvSpPr>
          <p:nvPr/>
        </p:nvSpPr>
        <p:spPr>
          <a:xfrm>
            <a:off x="1524000" y="3551274"/>
            <a:ext cx="9144000" cy="28103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002060"/>
                </a:solidFill>
                <a:latin typeface="Garamond" panose="02020404030301010803" pitchFamily="18" charset="0"/>
              </a:rPr>
              <a:t>Konstantin Zuev</a:t>
            </a:r>
            <a:br>
              <a:rPr lang="en-US" dirty="0" smtClean="0">
                <a:solidFill>
                  <a:srgbClr val="002060"/>
                </a:solidFill>
                <a:latin typeface="Garamond" panose="02020404030301010803" pitchFamily="18" charset="0"/>
              </a:rPr>
            </a:br>
            <a:r>
              <a:rPr lang="en-US" dirty="0" smtClean="0">
                <a:latin typeface="Garamond" panose="02020404030301010803" pitchFamily="18" charset="0"/>
                <a:hlinkClick r:id="rId2"/>
              </a:rPr>
              <a:t>http</a:t>
            </a:r>
            <a:r>
              <a:rPr lang="en-US" dirty="0">
                <a:latin typeface="Garamond" panose="02020404030301010803" pitchFamily="18" charset="0"/>
                <a:hlinkClick r:id="rId2"/>
              </a:rPr>
              <a:t>://www.its.caltech.edu/~zuev</a:t>
            </a:r>
            <a:r>
              <a:rPr lang="en-US" dirty="0" smtClean="0">
                <a:latin typeface="Garamond" panose="02020404030301010803" pitchFamily="18" charset="0"/>
                <a:hlinkClick r:id="rId2"/>
              </a:rPr>
              <a:t>/</a:t>
            </a:r>
            <a:endParaRPr lang="en-US" dirty="0" smtClean="0">
              <a:latin typeface="Garamond" panose="02020404030301010803" pitchFamily="18" charset="0"/>
            </a:endParaRPr>
          </a:p>
          <a:p>
            <a:endParaRPr lang="en-US" dirty="0">
              <a:latin typeface="Garamond" panose="02020404030301010803" pitchFamily="18" charset="0"/>
            </a:endParaRPr>
          </a:p>
          <a:p>
            <a:r>
              <a:rPr lang="en-US" dirty="0" smtClean="0">
                <a:solidFill>
                  <a:srgbClr val="002060"/>
                </a:solidFill>
                <a:latin typeface="Garamond" panose="02020404030301010803" pitchFamily="18" charset="0"/>
              </a:rPr>
              <a:t>University of Nevada, Reno</a:t>
            </a:r>
            <a:br>
              <a:rPr lang="en-US" dirty="0" smtClean="0">
                <a:solidFill>
                  <a:srgbClr val="002060"/>
                </a:solidFill>
                <a:latin typeface="Garamond" panose="02020404030301010803" pitchFamily="18" charset="0"/>
              </a:rPr>
            </a:br>
            <a:r>
              <a:rPr lang="en-US" dirty="0" smtClean="0">
                <a:solidFill>
                  <a:srgbClr val="002060"/>
                </a:solidFill>
                <a:latin typeface="Garamond" panose="02020404030301010803" pitchFamily="18" charset="0"/>
              </a:rPr>
              <a:t>Mathematics &amp; Statistics Colloquium </a:t>
            </a:r>
          </a:p>
          <a:p>
            <a:r>
              <a:rPr lang="en-US" dirty="0" smtClean="0">
                <a:solidFill>
                  <a:srgbClr val="002060"/>
                </a:solidFill>
                <a:latin typeface="Garamond" panose="02020404030301010803" pitchFamily="18" charset="0"/>
              </a:rPr>
              <a:t>Feb 18, 2016</a:t>
            </a:r>
          </a:p>
        </p:txBody>
      </p:sp>
    </p:spTree>
    <p:extLst>
      <p:ext uri="{BB962C8B-B14F-4D97-AF65-F5344CB8AC3E}">
        <p14:creationId xmlns:p14="http://schemas.microsoft.com/office/powerpoint/2010/main" val="3033291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512"/>
            <a:ext cx="10515600" cy="893484"/>
          </a:xfrm>
        </p:spPr>
        <p:txBody>
          <a:bodyPr/>
          <a:lstStyle/>
          <a:p>
            <a:r>
              <a:rPr lang="en-US" dirty="0" smtClean="0">
                <a:latin typeface="Garamond" panose="02020404030301010803" pitchFamily="18" charset="0"/>
              </a:rPr>
              <a:t>Universal Properties of Complex Networks</a:t>
            </a:r>
            <a:endParaRPr lang="en-US" dirty="0">
              <a:latin typeface="Garamond" panose="02020404030301010803" pitchFamily="18" charset="0"/>
            </a:endParaRPr>
          </a:p>
        </p:txBody>
      </p:sp>
      <p:sp>
        <p:nvSpPr>
          <p:cNvPr id="3" name="Content Placeholder 2"/>
          <p:cNvSpPr>
            <a:spLocks noGrp="1"/>
          </p:cNvSpPr>
          <p:nvPr>
            <p:ph idx="1"/>
          </p:nvPr>
        </p:nvSpPr>
        <p:spPr>
          <a:xfrm>
            <a:off x="838200" y="1253642"/>
            <a:ext cx="5301343" cy="2393234"/>
          </a:xfrm>
        </p:spPr>
        <p:txBody>
          <a:bodyPr>
            <a:normAutofit/>
          </a:bodyPr>
          <a:lstStyle/>
          <a:p>
            <a:r>
              <a:rPr lang="en-US" dirty="0" smtClean="0">
                <a:latin typeface="Garamond" panose="02020404030301010803" pitchFamily="18" charset="0"/>
              </a:rPr>
              <a:t>Heavy-tail degree distribution</a:t>
            </a:r>
            <a:br>
              <a:rPr lang="en-US" dirty="0" smtClean="0">
                <a:latin typeface="Garamond" panose="02020404030301010803" pitchFamily="18" charset="0"/>
              </a:rPr>
            </a:br>
            <a:r>
              <a:rPr lang="en-US" dirty="0" smtClean="0">
                <a:latin typeface="Garamond" panose="02020404030301010803" pitchFamily="18" charset="0"/>
              </a:rPr>
              <a:t>(“scale-free” networks)</a:t>
            </a:r>
          </a:p>
          <a:p>
            <a:r>
              <a:rPr lang="en-US" dirty="0" smtClean="0">
                <a:latin typeface="Garamond" panose="02020404030301010803" pitchFamily="18" charset="0"/>
              </a:rPr>
              <a:t>Strong clustering</a:t>
            </a:r>
            <a:br>
              <a:rPr lang="en-US" dirty="0" smtClean="0">
                <a:latin typeface="Garamond" panose="02020404030301010803" pitchFamily="18" charset="0"/>
              </a:rPr>
            </a:br>
            <a:r>
              <a:rPr lang="en-US" dirty="0" smtClean="0">
                <a:latin typeface="Garamond" panose="02020404030301010803" pitchFamily="18" charset="0"/>
              </a:rPr>
              <a:t>(“many triangles”) </a:t>
            </a:r>
          </a:p>
          <a:p>
            <a:r>
              <a:rPr lang="en-US" dirty="0" smtClean="0">
                <a:latin typeface="Garamond" panose="02020404030301010803" pitchFamily="18" charset="0"/>
              </a:rPr>
              <a:t>Community structure</a:t>
            </a:r>
            <a:endParaRPr lang="en-US" dirty="0">
              <a:latin typeface="Garamond" panose="02020404030301010803"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9024" y="1853779"/>
            <a:ext cx="3706661" cy="3586194"/>
          </a:xfrm>
          <a:prstGeom prst="rect">
            <a:avLst/>
          </a:prstGeom>
        </p:spPr>
      </p:pic>
      <p:pic>
        <p:nvPicPr>
          <p:cNvPr id="5" name="Picture 4"/>
          <p:cNvPicPr>
            <a:picLocks noChangeAspect="1"/>
          </p:cNvPicPr>
          <p:nvPr/>
        </p:nvPicPr>
        <p:blipFill>
          <a:blip r:embed="rId4"/>
          <a:stretch>
            <a:fillRect/>
          </a:stretch>
        </p:blipFill>
        <p:spPr>
          <a:xfrm>
            <a:off x="638687" y="3512406"/>
            <a:ext cx="4565326" cy="3078899"/>
          </a:xfrm>
          <a:prstGeom prst="rect">
            <a:avLst/>
          </a:prstGeom>
        </p:spPr>
      </p:pic>
      <p:sp>
        <p:nvSpPr>
          <p:cNvPr id="6" name="Title 1"/>
          <p:cNvSpPr txBox="1">
            <a:spLocks/>
          </p:cNvSpPr>
          <p:nvPr/>
        </p:nvSpPr>
        <p:spPr>
          <a:xfrm>
            <a:off x="5361632" y="47862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latin typeface="Garamond" panose="02020404030301010803" pitchFamily="18" charset="0"/>
            </a:endParaRPr>
          </a:p>
        </p:txBody>
      </p:sp>
      <p:sp>
        <p:nvSpPr>
          <p:cNvPr id="7" name="Title 1"/>
          <p:cNvSpPr txBox="1">
            <a:spLocks/>
          </p:cNvSpPr>
          <p:nvPr/>
        </p:nvSpPr>
        <p:spPr>
          <a:xfrm>
            <a:off x="4325316" y="5959428"/>
            <a:ext cx="2233996" cy="818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smtClean="0">
                <a:latin typeface="Garamond" panose="02020404030301010803" pitchFamily="18" charset="0"/>
              </a:rPr>
              <a:t>Friendship network of </a:t>
            </a:r>
          </a:p>
          <a:p>
            <a:r>
              <a:rPr lang="en-US" sz="1600" dirty="0" smtClean="0">
                <a:latin typeface="Garamond" panose="02020404030301010803" pitchFamily="18" charset="0"/>
              </a:rPr>
              <a:t>children in a U.S. school</a:t>
            </a:r>
          </a:p>
          <a:p>
            <a:endParaRPr lang="en-US" sz="1600" dirty="0">
              <a:latin typeface="Garamond" panose="02020404030301010803" pitchFamily="18" charset="0"/>
            </a:endParaRPr>
          </a:p>
        </p:txBody>
      </p:sp>
      <p:sp>
        <p:nvSpPr>
          <p:cNvPr id="8" name="Right Brace 7"/>
          <p:cNvSpPr/>
          <p:nvPr/>
        </p:nvSpPr>
        <p:spPr>
          <a:xfrm>
            <a:off x="5204013" y="1253642"/>
            <a:ext cx="295450" cy="901729"/>
          </a:xfrm>
          <a:prstGeom prst="rightBrace">
            <a:avLst/>
          </a:prstGeom>
          <a:ln>
            <a:solidFill>
              <a:srgbClr val="C0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solidFill>
                <a:srgbClr val="002060"/>
              </a:solidFill>
            </a:endParaRPr>
          </a:p>
        </p:txBody>
      </p:sp>
      <p:sp>
        <p:nvSpPr>
          <p:cNvPr id="9" name="Title 1"/>
          <p:cNvSpPr txBox="1">
            <a:spLocks/>
          </p:cNvSpPr>
          <p:nvPr/>
        </p:nvSpPr>
        <p:spPr>
          <a:xfrm>
            <a:off x="5610641" y="1295208"/>
            <a:ext cx="632428" cy="818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latin typeface="Garamond" panose="02020404030301010803" pitchFamily="18" charset="0"/>
              </a:rPr>
              <a:t>PA</a:t>
            </a:r>
            <a:endParaRPr lang="en-US" sz="2800" dirty="0">
              <a:latin typeface="Garamond" panose="02020404030301010803" pitchFamily="18" charset="0"/>
            </a:endParaRPr>
          </a:p>
        </p:txBody>
      </p:sp>
    </p:spTree>
    <p:extLst>
      <p:ext uri="{BB962C8B-B14F-4D97-AF65-F5344CB8AC3E}">
        <p14:creationId xmlns:p14="http://schemas.microsoft.com/office/powerpoint/2010/main" val="132553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905" y="376183"/>
            <a:ext cx="10515600" cy="890588"/>
          </a:xfrm>
        </p:spPr>
        <p:txBody>
          <a:bodyPr/>
          <a:lstStyle/>
          <a:p>
            <a:r>
              <a:rPr lang="en-US" dirty="0" smtClean="0">
                <a:latin typeface="Garamond" panose="02020404030301010803" pitchFamily="18" charset="0"/>
              </a:rPr>
              <a:t>Popularity versus Similarity</a:t>
            </a:r>
            <a:endParaRPr lang="en-US" dirty="0">
              <a:latin typeface="Garamond" panose="02020404030301010803" pitchFamily="18" charset="0"/>
            </a:endParaRPr>
          </a:p>
        </p:txBody>
      </p:sp>
      <p:sp>
        <p:nvSpPr>
          <p:cNvPr id="3" name="Content Placeholder 2"/>
          <p:cNvSpPr>
            <a:spLocks noGrp="1"/>
          </p:cNvSpPr>
          <p:nvPr>
            <p:ph idx="1"/>
          </p:nvPr>
        </p:nvSpPr>
        <p:spPr>
          <a:xfrm>
            <a:off x="889905" y="1536219"/>
            <a:ext cx="6781800" cy="3331344"/>
          </a:xfrm>
        </p:spPr>
        <p:txBody>
          <a:bodyPr>
            <a:normAutofit/>
          </a:bodyPr>
          <a:lstStyle/>
          <a:p>
            <a:pPr marL="0" indent="0">
              <a:buNone/>
            </a:pPr>
            <a:r>
              <a:rPr lang="en-US" u="sng" dirty="0" smtClean="0">
                <a:latin typeface="Garamond" panose="02020404030301010803" pitchFamily="18" charset="0"/>
              </a:rPr>
              <a:t>Intuition</a:t>
            </a:r>
          </a:p>
          <a:p>
            <a:pPr marL="0" indent="0">
              <a:buNone/>
            </a:pPr>
            <a:r>
              <a:rPr lang="en-US" dirty="0" smtClean="0">
                <a:latin typeface="Garamond" panose="02020404030301010803" pitchFamily="18" charset="0"/>
              </a:rPr>
              <a:t>How does a new node </a:t>
            </a:r>
            <a:r>
              <a:rPr lang="en-US" dirty="0" smtClean="0">
                <a:solidFill>
                  <a:srgbClr val="C00000"/>
                </a:solidFill>
                <a:latin typeface="Garamond" panose="02020404030301010803" pitchFamily="18" charset="0"/>
              </a:rPr>
              <a:t>make connections</a:t>
            </a:r>
            <a:r>
              <a:rPr lang="en-US" dirty="0" smtClean="0">
                <a:latin typeface="Garamond" panose="02020404030301010803" pitchFamily="18" charset="0"/>
              </a:rPr>
              <a:t>?</a:t>
            </a:r>
          </a:p>
          <a:p>
            <a:r>
              <a:rPr lang="en-US" dirty="0" smtClean="0">
                <a:latin typeface="Garamond" panose="02020404030301010803" pitchFamily="18" charset="0"/>
              </a:rPr>
              <a:t>It connects to </a:t>
            </a:r>
            <a:r>
              <a:rPr lang="en-US" dirty="0" smtClean="0">
                <a:solidFill>
                  <a:srgbClr val="C00000"/>
                </a:solidFill>
                <a:latin typeface="Garamond" panose="02020404030301010803" pitchFamily="18" charset="0"/>
              </a:rPr>
              <a:t>popular</a:t>
            </a:r>
            <a:r>
              <a:rPr lang="en-US" dirty="0" smtClean="0">
                <a:latin typeface="Garamond" panose="02020404030301010803" pitchFamily="18" charset="0"/>
              </a:rPr>
              <a:t> nodes </a:t>
            </a:r>
            <a:endParaRPr lang="en-US" dirty="0">
              <a:latin typeface="Garamond" panose="02020404030301010803" pitchFamily="18" charset="0"/>
            </a:endParaRPr>
          </a:p>
          <a:p>
            <a:pPr lvl="1"/>
            <a:r>
              <a:rPr lang="en-US" dirty="0">
                <a:latin typeface="Garamond" panose="02020404030301010803" pitchFamily="18" charset="0"/>
              </a:rPr>
              <a:t>P</a:t>
            </a:r>
            <a:r>
              <a:rPr lang="en-US" dirty="0" smtClean="0">
                <a:latin typeface="Garamond" panose="02020404030301010803" pitchFamily="18" charset="0"/>
              </a:rPr>
              <a:t>referential Attachment</a:t>
            </a:r>
          </a:p>
          <a:p>
            <a:r>
              <a:rPr lang="en-US" dirty="0" smtClean="0">
                <a:latin typeface="Garamond" panose="02020404030301010803" pitchFamily="18" charset="0"/>
              </a:rPr>
              <a:t>It connects to </a:t>
            </a:r>
            <a:r>
              <a:rPr lang="en-US" dirty="0" smtClean="0">
                <a:solidFill>
                  <a:srgbClr val="C00000"/>
                </a:solidFill>
                <a:latin typeface="Garamond" panose="02020404030301010803" pitchFamily="18" charset="0"/>
              </a:rPr>
              <a:t>similar</a:t>
            </a:r>
            <a:r>
              <a:rPr lang="en-US" dirty="0" smtClean="0">
                <a:latin typeface="Garamond" panose="02020404030301010803" pitchFamily="18" charset="0"/>
              </a:rPr>
              <a:t> nodes</a:t>
            </a:r>
          </a:p>
          <a:p>
            <a:pPr lvl="1"/>
            <a:r>
              <a:rPr lang="en-US" dirty="0" smtClean="0">
                <a:latin typeface="Garamond" panose="02020404030301010803" pitchFamily="18" charset="0"/>
              </a:rPr>
              <a:t>“Birds </a:t>
            </a:r>
            <a:r>
              <a:rPr lang="en-US" dirty="0">
                <a:latin typeface="Garamond" panose="02020404030301010803" pitchFamily="18" charset="0"/>
              </a:rPr>
              <a:t>of feather flock together</a:t>
            </a:r>
            <a:r>
              <a:rPr lang="en-US" dirty="0" smtClean="0">
                <a:latin typeface="Garamond" panose="02020404030301010803" pitchFamily="18" charset="0"/>
              </a:rPr>
              <a:t>”</a:t>
            </a:r>
          </a:p>
          <a:p>
            <a:pPr lvl="1"/>
            <a:r>
              <a:rPr lang="en-US" dirty="0" smtClean="0">
                <a:latin typeface="Garamond" panose="02020404030301010803" pitchFamily="18" charset="0"/>
              </a:rPr>
              <a:t>Homophily</a:t>
            </a:r>
            <a:endParaRPr lang="en-US" dirty="0">
              <a:latin typeface="Garamond" panose="02020404030301010803" pitchFamily="18" charset="0"/>
            </a:endParaRPr>
          </a:p>
          <a:p>
            <a:pPr lvl="1"/>
            <a:endParaRPr lang="en-US" dirty="0">
              <a:latin typeface="Garamond" panose="02020404030301010803" pitchFamily="18" charset="0"/>
            </a:endParaRPr>
          </a:p>
        </p:txBody>
      </p:sp>
      <p:sp>
        <p:nvSpPr>
          <p:cNvPr id="8" name="Oval 7"/>
          <p:cNvSpPr/>
          <p:nvPr/>
        </p:nvSpPr>
        <p:spPr>
          <a:xfrm>
            <a:off x="8899907" y="1937857"/>
            <a:ext cx="847411" cy="8255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9248252" y="4956869"/>
            <a:ext cx="150725" cy="15072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32452" y="4956869"/>
            <a:ext cx="150725" cy="15072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p:cNvSpPr txBox="1">
            <a:spLocks/>
          </p:cNvSpPr>
          <p:nvPr/>
        </p:nvSpPr>
        <p:spPr>
          <a:xfrm>
            <a:off x="8556151" y="1536219"/>
            <a:ext cx="1534922" cy="454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latin typeface="Garamond" panose="02020404030301010803" pitchFamily="18" charset="0"/>
              </a:rPr>
              <a:t>Popular node</a:t>
            </a:r>
            <a:endParaRPr lang="en-US" sz="2000" dirty="0">
              <a:latin typeface="Garamond" panose="02020404030301010803" pitchFamily="18" charset="0"/>
            </a:endParaRPr>
          </a:p>
        </p:txBody>
      </p:sp>
      <p:sp>
        <p:nvSpPr>
          <p:cNvPr id="12" name="Content Placeholder 2"/>
          <p:cNvSpPr txBox="1">
            <a:spLocks/>
          </p:cNvSpPr>
          <p:nvPr/>
        </p:nvSpPr>
        <p:spPr>
          <a:xfrm>
            <a:off x="10047478" y="4867562"/>
            <a:ext cx="1534922" cy="454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latin typeface="Garamond" panose="02020404030301010803" pitchFamily="18" charset="0"/>
              </a:rPr>
              <a:t>Similar node</a:t>
            </a:r>
            <a:endParaRPr lang="en-US" sz="2000" dirty="0">
              <a:latin typeface="Garamond" panose="02020404030301010803" pitchFamily="18" charset="0"/>
            </a:endParaRPr>
          </a:p>
        </p:txBody>
      </p:sp>
      <p:cxnSp>
        <p:nvCxnSpPr>
          <p:cNvPr id="14" name="Straight Connector 13"/>
          <p:cNvCxnSpPr>
            <a:stCxn id="9" idx="0"/>
            <a:endCxn id="8" idx="4"/>
          </p:cNvCxnSpPr>
          <p:nvPr/>
        </p:nvCxnSpPr>
        <p:spPr>
          <a:xfrm flipH="1" flipV="1">
            <a:off x="9323613" y="2763357"/>
            <a:ext cx="2" cy="219351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6"/>
            <a:endCxn id="10" idx="2"/>
          </p:cNvCxnSpPr>
          <p:nvPr/>
        </p:nvCxnSpPr>
        <p:spPr>
          <a:xfrm>
            <a:off x="9398977" y="5032232"/>
            <a:ext cx="43347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a:xfrm>
            <a:off x="889905" y="5047963"/>
            <a:ext cx="6529798" cy="8018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smtClean="0">
                <a:latin typeface="Garamond" panose="02020404030301010803" pitchFamily="18" charset="0"/>
              </a:rPr>
              <a:t>Key idea:</a:t>
            </a:r>
            <a:r>
              <a:rPr lang="en-US" dirty="0" smtClean="0">
                <a:latin typeface="Garamond" panose="02020404030301010803" pitchFamily="18" charset="0"/>
              </a:rPr>
              <a:t> new connections are formed by </a:t>
            </a:r>
            <a:br>
              <a:rPr lang="en-US" dirty="0" smtClean="0">
                <a:latin typeface="Garamond" panose="02020404030301010803" pitchFamily="18" charset="0"/>
              </a:rPr>
            </a:br>
            <a:endParaRPr lang="en-US" u="sng" dirty="0" smtClean="0">
              <a:solidFill>
                <a:srgbClr val="C00000"/>
              </a:solidFill>
              <a:latin typeface="Garamond" panose="02020404030301010803" pitchFamily="18" charset="0"/>
            </a:endParaRPr>
          </a:p>
        </p:txBody>
      </p:sp>
      <p:sp>
        <p:nvSpPr>
          <p:cNvPr id="13" name="Content Placeholder 2"/>
          <p:cNvSpPr txBox="1">
            <a:spLocks/>
          </p:cNvSpPr>
          <p:nvPr/>
        </p:nvSpPr>
        <p:spPr>
          <a:xfrm>
            <a:off x="7980737" y="4849097"/>
            <a:ext cx="1276301" cy="473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latin typeface="Garamond" panose="02020404030301010803" pitchFamily="18" charset="0"/>
              </a:rPr>
              <a:t>New node</a:t>
            </a:r>
            <a:endParaRPr lang="en-US" sz="2000" u="sng" dirty="0" smtClean="0">
              <a:solidFill>
                <a:srgbClr val="C00000"/>
              </a:solidFill>
              <a:latin typeface="Garamond" panose="02020404030301010803" pitchFamily="18" charset="0"/>
            </a:endParaRPr>
          </a:p>
        </p:txBody>
      </p:sp>
      <p:sp>
        <p:nvSpPr>
          <p:cNvPr id="5" name="Rectangle 4"/>
          <p:cNvSpPr/>
          <p:nvPr/>
        </p:nvSpPr>
        <p:spPr>
          <a:xfrm>
            <a:off x="948314" y="5460612"/>
            <a:ext cx="6221883" cy="523220"/>
          </a:xfrm>
          <a:prstGeom prst="rect">
            <a:avLst/>
          </a:prstGeom>
          <a:solidFill>
            <a:srgbClr val="FFFF00"/>
          </a:solidFill>
        </p:spPr>
        <p:txBody>
          <a:bodyPr wrap="square">
            <a:spAutoFit/>
          </a:bodyPr>
          <a:lstStyle/>
          <a:p>
            <a:r>
              <a:rPr lang="en-US" sz="2800" dirty="0">
                <a:latin typeface="Garamond" panose="02020404030301010803" pitchFamily="18" charset="0"/>
              </a:rPr>
              <a:t>trade-off between popularity and similarity </a:t>
            </a:r>
            <a:endParaRPr lang="en-US" sz="2800" u="sng" dirty="0">
              <a:latin typeface="Garamond" panose="02020404030301010803" pitchFamily="18" charset="0"/>
            </a:endParaRPr>
          </a:p>
        </p:txBody>
      </p:sp>
    </p:spTree>
    <p:extLst>
      <p:ext uri="{BB962C8B-B14F-4D97-AF65-F5344CB8AC3E}">
        <p14:creationId xmlns:p14="http://schemas.microsoft.com/office/powerpoint/2010/main" val="321866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p:bldP spid="12" grpId="0"/>
      <p:bldP spid="19"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2479"/>
            <a:ext cx="11208026" cy="5223549"/>
          </a:xfrm>
        </p:spPr>
        <p:txBody>
          <a:bodyPr/>
          <a:lstStyle/>
          <a:p>
            <a:pPr marL="0" indent="0">
              <a:buNone/>
            </a:pPr>
            <a:r>
              <a:rPr lang="en-US" u="sng" dirty="0" smtClean="0">
                <a:latin typeface="Garamond" panose="02020404030301010803" pitchFamily="18" charset="0"/>
              </a:rPr>
              <a:t>In a growing network</a:t>
            </a:r>
            <a:r>
              <a:rPr lang="en-US" dirty="0" smtClean="0">
                <a:latin typeface="Garamond" panose="02020404030301010803" pitchFamily="18" charset="0"/>
              </a:rPr>
              <a:t>:</a:t>
            </a:r>
          </a:p>
          <a:p>
            <a:r>
              <a:rPr lang="en-US" dirty="0" smtClean="0">
                <a:latin typeface="Garamond" panose="02020404030301010803" pitchFamily="18" charset="0"/>
              </a:rPr>
              <a:t>The </a:t>
            </a:r>
            <a:r>
              <a:rPr lang="en-US" dirty="0" smtClean="0">
                <a:solidFill>
                  <a:srgbClr val="C00000"/>
                </a:solidFill>
                <a:latin typeface="Garamond" panose="02020404030301010803" pitchFamily="18" charset="0"/>
              </a:rPr>
              <a:t>popularity </a:t>
            </a:r>
            <a:r>
              <a:rPr lang="en-US" dirty="0" smtClean="0">
                <a:solidFill>
                  <a:srgbClr val="002060"/>
                </a:solidFill>
                <a:latin typeface="Garamond" panose="02020404030301010803" pitchFamily="18" charset="0"/>
              </a:rPr>
              <a:t>of </a:t>
            </a:r>
            <a:r>
              <a:rPr lang="en-US" dirty="0" smtClean="0">
                <a:latin typeface="Garamond" panose="02020404030301010803" pitchFamily="18" charset="0"/>
              </a:rPr>
              <a:t>node                    is modeled by its </a:t>
            </a:r>
            <a:r>
              <a:rPr lang="en-US" dirty="0" smtClean="0">
                <a:solidFill>
                  <a:srgbClr val="C00000"/>
                </a:solidFill>
                <a:latin typeface="Garamond" panose="02020404030301010803" pitchFamily="18" charset="0"/>
              </a:rPr>
              <a:t>birth time</a:t>
            </a:r>
          </a:p>
          <a:p>
            <a:r>
              <a:rPr lang="en-US" dirty="0" smtClean="0">
                <a:latin typeface="Garamond" panose="02020404030301010803" pitchFamily="18" charset="0"/>
              </a:rPr>
              <a:t>The </a:t>
            </a:r>
            <a:r>
              <a:rPr lang="en-US" dirty="0" smtClean="0">
                <a:solidFill>
                  <a:srgbClr val="C00000"/>
                </a:solidFill>
                <a:latin typeface="Garamond" panose="02020404030301010803" pitchFamily="18" charset="0"/>
              </a:rPr>
              <a:t>similarity</a:t>
            </a:r>
            <a:r>
              <a:rPr lang="en-US" dirty="0" smtClean="0">
                <a:latin typeface="Garamond" panose="02020404030301010803" pitchFamily="18" charset="0"/>
              </a:rPr>
              <a:t> of    is modeled by  </a:t>
            </a:r>
            <a:r>
              <a:rPr lang="en-US" dirty="0" smtClean="0">
                <a:solidFill>
                  <a:srgbClr val="C00000"/>
                </a:solidFill>
                <a:latin typeface="Garamond" panose="02020404030301010803" pitchFamily="18" charset="0"/>
              </a:rPr>
              <a:t>    </a:t>
            </a:r>
            <a:r>
              <a:rPr lang="en-US" dirty="0" smtClean="0">
                <a:latin typeface="Garamond" panose="02020404030301010803" pitchFamily="18" charset="0"/>
              </a:rPr>
              <a:t>distributed over a similarity space </a:t>
            </a:r>
          </a:p>
          <a:p>
            <a:pPr lvl="1"/>
            <a:r>
              <a:rPr lang="en-US" dirty="0" smtClean="0">
                <a:latin typeface="Garamond" panose="02020404030301010803" pitchFamily="18" charset="0"/>
              </a:rPr>
              <a:t>The </a:t>
            </a:r>
            <a:r>
              <a:rPr lang="en-US" dirty="0" smtClean="0">
                <a:solidFill>
                  <a:srgbClr val="C00000"/>
                </a:solidFill>
                <a:latin typeface="Garamond" panose="02020404030301010803" pitchFamily="18" charset="0"/>
              </a:rPr>
              <a:t>angular distance        </a:t>
            </a:r>
            <a:r>
              <a:rPr lang="en-US" dirty="0" smtClean="0">
                <a:latin typeface="Garamond" panose="02020404030301010803" pitchFamily="18" charset="0"/>
              </a:rPr>
              <a:t>quantifies the </a:t>
            </a:r>
            <a:r>
              <a:rPr lang="en-US" dirty="0" smtClean="0">
                <a:solidFill>
                  <a:srgbClr val="C00000"/>
                </a:solidFill>
                <a:latin typeface="Garamond" panose="02020404030301010803" pitchFamily="18" charset="0"/>
              </a:rPr>
              <a:t>similarity</a:t>
            </a:r>
            <a:r>
              <a:rPr lang="en-US" dirty="0" smtClean="0">
                <a:latin typeface="Garamond" panose="02020404030301010803" pitchFamily="18" charset="0"/>
              </a:rPr>
              <a:t> between s and t.</a:t>
            </a:r>
          </a:p>
          <a:p>
            <a:pPr lvl="1"/>
            <a:endParaRPr lang="en-US" dirty="0" smtClean="0">
              <a:latin typeface="Garamond" panose="02020404030301010803" pitchFamily="18" charset="0"/>
            </a:endParaRPr>
          </a:p>
          <a:p>
            <a:pPr marL="457200" lvl="1" indent="0">
              <a:buNone/>
            </a:pPr>
            <a:endParaRPr lang="en-US" dirty="0">
              <a:latin typeface="Garamond" panose="02020404030301010803" pitchFamily="18" charset="0"/>
            </a:endParaRPr>
          </a:p>
        </p:txBody>
      </p:sp>
      <p:sp>
        <p:nvSpPr>
          <p:cNvPr id="4" name="Title 1"/>
          <p:cNvSpPr txBox="1">
            <a:spLocks/>
          </p:cNvSpPr>
          <p:nvPr/>
        </p:nvSpPr>
        <p:spPr>
          <a:xfrm>
            <a:off x="838200" y="88476"/>
            <a:ext cx="10515600" cy="8905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Garamond" panose="02020404030301010803" pitchFamily="18" charset="0"/>
              </a:rPr>
              <a:t>Popularity-Similarity Model</a:t>
            </a:r>
            <a:endParaRPr lang="en-US" dirty="0">
              <a:latin typeface="Garamond" panose="02020404030301010803" pitchFamily="18" charset="0"/>
            </a:endParaRPr>
          </a:p>
        </p:txBody>
      </p:sp>
      <p:pic>
        <p:nvPicPr>
          <p:cNvPr id="5" name="Picture 4"/>
          <p:cNvPicPr>
            <a:picLocks noChangeAspect="1"/>
          </p:cNvPicPr>
          <p:nvPr/>
        </p:nvPicPr>
        <p:blipFill>
          <a:blip r:embed="rId3"/>
          <a:stretch>
            <a:fillRect/>
          </a:stretch>
        </p:blipFill>
        <p:spPr>
          <a:xfrm>
            <a:off x="4548305" y="1594714"/>
            <a:ext cx="1444800" cy="308800"/>
          </a:xfrm>
          <a:prstGeom prst="rect">
            <a:avLst/>
          </a:prstGeom>
        </p:spPr>
      </p:pic>
      <p:pic>
        <p:nvPicPr>
          <p:cNvPr id="6" name="Picture 5"/>
          <p:cNvPicPr>
            <a:picLocks noChangeAspect="1"/>
          </p:cNvPicPr>
          <p:nvPr/>
        </p:nvPicPr>
        <p:blipFill>
          <a:blip r:embed="rId4"/>
          <a:stretch>
            <a:fillRect/>
          </a:stretch>
        </p:blipFill>
        <p:spPr>
          <a:xfrm>
            <a:off x="3542905" y="2130318"/>
            <a:ext cx="180600" cy="231600"/>
          </a:xfrm>
          <a:prstGeom prst="rect">
            <a:avLst/>
          </a:prstGeom>
        </p:spPr>
      </p:pic>
      <p:pic>
        <p:nvPicPr>
          <p:cNvPr id="7" name="Picture 6"/>
          <p:cNvPicPr>
            <a:picLocks noChangeAspect="1"/>
          </p:cNvPicPr>
          <p:nvPr/>
        </p:nvPicPr>
        <p:blipFill>
          <a:blip r:embed="rId5"/>
          <a:stretch>
            <a:fillRect/>
          </a:stretch>
        </p:blipFill>
        <p:spPr>
          <a:xfrm>
            <a:off x="5851205" y="2115078"/>
            <a:ext cx="283800" cy="283067"/>
          </a:xfrm>
          <a:prstGeom prst="rect">
            <a:avLst/>
          </a:prstGeom>
        </p:spPr>
      </p:pic>
      <p:pic>
        <p:nvPicPr>
          <p:cNvPr id="8" name="Picture 7"/>
          <p:cNvPicPr>
            <a:picLocks noChangeAspect="1"/>
          </p:cNvPicPr>
          <p:nvPr/>
        </p:nvPicPr>
        <p:blipFill>
          <a:blip r:embed="rId6"/>
          <a:stretch>
            <a:fillRect/>
          </a:stretch>
        </p:blipFill>
        <p:spPr>
          <a:xfrm>
            <a:off x="10899835" y="2089345"/>
            <a:ext cx="309600" cy="308800"/>
          </a:xfrm>
          <a:prstGeom prst="rect">
            <a:avLst/>
          </a:prstGeom>
        </p:spPr>
      </p:pic>
      <p:pic>
        <p:nvPicPr>
          <p:cNvPr id="18" name="Picture 17"/>
          <p:cNvPicPr>
            <a:picLocks noChangeAspect="1"/>
          </p:cNvPicPr>
          <p:nvPr/>
        </p:nvPicPr>
        <p:blipFill>
          <a:blip r:embed="rId7"/>
          <a:stretch>
            <a:fillRect/>
          </a:stretch>
        </p:blipFill>
        <p:spPr>
          <a:xfrm>
            <a:off x="4164645" y="2505749"/>
            <a:ext cx="387000" cy="328100"/>
          </a:xfrm>
          <a:prstGeom prst="rect">
            <a:avLst/>
          </a:prstGeom>
        </p:spPr>
      </p:pic>
      <p:pic>
        <p:nvPicPr>
          <p:cNvPr id="19" name="Picture 18"/>
          <p:cNvPicPr>
            <a:picLocks noChangeAspect="1"/>
          </p:cNvPicPr>
          <p:nvPr/>
        </p:nvPicPr>
        <p:blipFill>
          <a:blip r:embed="rId8"/>
          <a:stretch>
            <a:fillRect/>
          </a:stretch>
        </p:blipFill>
        <p:spPr>
          <a:xfrm>
            <a:off x="3850854" y="3107022"/>
            <a:ext cx="3121800" cy="321667"/>
          </a:xfrm>
          <a:prstGeom prst="rect">
            <a:avLst/>
          </a:prstGeom>
        </p:spPr>
      </p:pic>
      <p:sp>
        <p:nvSpPr>
          <p:cNvPr id="20" name="Content Placeholder 2"/>
          <p:cNvSpPr txBox="1">
            <a:spLocks/>
          </p:cNvSpPr>
          <p:nvPr/>
        </p:nvSpPr>
        <p:spPr>
          <a:xfrm>
            <a:off x="838200" y="3556139"/>
            <a:ext cx="10844605" cy="130961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smtClean="0">
                <a:latin typeface="Garamond" panose="02020404030301010803" pitchFamily="18" charset="0"/>
              </a:rPr>
              <a:t>Mechanism:</a:t>
            </a:r>
            <a:r>
              <a:rPr lang="en-US" dirty="0" smtClean="0">
                <a:latin typeface="Garamond" panose="02020404030301010803" pitchFamily="18" charset="0"/>
              </a:rPr>
              <a:t> </a:t>
            </a:r>
            <a:r>
              <a:rPr lang="ru-RU" dirty="0" smtClean="0">
                <a:latin typeface="Garamond" panose="02020404030301010803" pitchFamily="18" charset="0"/>
              </a:rPr>
              <a:t/>
            </a:r>
            <a:br>
              <a:rPr lang="ru-RU" dirty="0" smtClean="0">
                <a:latin typeface="Garamond" panose="02020404030301010803" pitchFamily="18" charset="0"/>
              </a:rPr>
            </a:br>
            <a:r>
              <a:rPr lang="en-US" dirty="0" smtClean="0">
                <a:latin typeface="Garamond" panose="02020404030301010803" pitchFamily="18" charset="0"/>
              </a:rPr>
              <a:t>a new node    connects to an existing node           </a:t>
            </a:r>
            <a:endParaRPr lang="ru-RU" dirty="0" smtClean="0">
              <a:latin typeface="Garamond" panose="02020404030301010803" pitchFamily="18" charset="0"/>
            </a:endParaRPr>
          </a:p>
          <a:p>
            <a:pPr marL="0" indent="0">
              <a:buFont typeface="Arial" panose="020B0604020202020204" pitchFamily="34" charset="0"/>
              <a:buNone/>
            </a:pPr>
            <a:r>
              <a:rPr lang="en-US" dirty="0" smtClean="0">
                <a:latin typeface="Garamond" panose="02020404030301010803" pitchFamily="18" charset="0"/>
              </a:rPr>
              <a:t>if   is </a:t>
            </a:r>
            <a:r>
              <a:rPr lang="en-US" dirty="0" smtClean="0">
                <a:solidFill>
                  <a:srgbClr val="C00000"/>
                </a:solidFill>
                <a:latin typeface="Garamond" panose="02020404030301010803" pitchFamily="18" charset="0"/>
              </a:rPr>
              <a:t>both popular and similar </a:t>
            </a:r>
            <a:r>
              <a:rPr lang="en-US" dirty="0" smtClean="0">
                <a:latin typeface="Garamond" panose="02020404030301010803" pitchFamily="18" charset="0"/>
              </a:rPr>
              <a:t>to   , that is if: </a:t>
            </a:r>
          </a:p>
          <a:p>
            <a:pPr marL="0" indent="0">
              <a:buFont typeface="Arial" panose="020B0604020202020204" pitchFamily="34" charset="0"/>
              <a:buNone/>
            </a:pPr>
            <a:endParaRPr lang="en-US" u="sng" dirty="0">
              <a:latin typeface="Garamond" panose="02020404030301010803" pitchFamily="18" charset="0"/>
            </a:endParaRPr>
          </a:p>
        </p:txBody>
      </p:sp>
      <p:pic>
        <p:nvPicPr>
          <p:cNvPr id="21" name="Picture 20"/>
          <p:cNvPicPr>
            <a:picLocks noChangeAspect="1"/>
          </p:cNvPicPr>
          <p:nvPr/>
        </p:nvPicPr>
        <p:blipFill>
          <a:blip r:embed="rId9"/>
          <a:stretch>
            <a:fillRect/>
          </a:stretch>
        </p:blipFill>
        <p:spPr>
          <a:xfrm>
            <a:off x="2590428" y="3958687"/>
            <a:ext cx="154800" cy="250900"/>
          </a:xfrm>
          <a:prstGeom prst="rect">
            <a:avLst/>
          </a:prstGeom>
        </p:spPr>
      </p:pic>
      <p:pic>
        <p:nvPicPr>
          <p:cNvPr id="22" name="Picture 21"/>
          <p:cNvPicPr>
            <a:picLocks noChangeAspect="1"/>
          </p:cNvPicPr>
          <p:nvPr/>
        </p:nvPicPr>
        <p:blipFill>
          <a:blip r:embed="rId10"/>
          <a:stretch>
            <a:fillRect/>
          </a:stretch>
        </p:blipFill>
        <p:spPr>
          <a:xfrm>
            <a:off x="6881111" y="3963941"/>
            <a:ext cx="645000" cy="270200"/>
          </a:xfrm>
          <a:prstGeom prst="rect">
            <a:avLst/>
          </a:prstGeom>
        </p:spPr>
      </p:pic>
      <p:pic>
        <p:nvPicPr>
          <p:cNvPr id="23" name="Picture 22"/>
          <p:cNvPicPr>
            <a:picLocks noChangeAspect="1"/>
          </p:cNvPicPr>
          <p:nvPr/>
        </p:nvPicPr>
        <p:blipFill>
          <a:blip r:embed="rId11"/>
          <a:stretch>
            <a:fillRect/>
          </a:stretch>
        </p:blipFill>
        <p:spPr>
          <a:xfrm>
            <a:off x="1201887" y="4482655"/>
            <a:ext cx="180600" cy="199433"/>
          </a:xfrm>
          <a:prstGeom prst="rect">
            <a:avLst/>
          </a:prstGeom>
        </p:spPr>
      </p:pic>
      <p:pic>
        <p:nvPicPr>
          <p:cNvPr id="24" name="Picture 23"/>
          <p:cNvPicPr>
            <a:picLocks noChangeAspect="1"/>
          </p:cNvPicPr>
          <p:nvPr/>
        </p:nvPicPr>
        <p:blipFill>
          <a:blip r:embed="rId9"/>
          <a:stretch>
            <a:fillRect/>
          </a:stretch>
        </p:blipFill>
        <p:spPr>
          <a:xfrm>
            <a:off x="5579250" y="4442986"/>
            <a:ext cx="154800" cy="250900"/>
          </a:xfrm>
          <a:prstGeom prst="rect">
            <a:avLst/>
          </a:prstGeom>
        </p:spPr>
      </p:pic>
      <p:sp>
        <p:nvSpPr>
          <p:cNvPr id="27" name="Content Placeholder 2"/>
          <p:cNvSpPr txBox="1">
            <a:spLocks/>
          </p:cNvSpPr>
          <p:nvPr/>
        </p:nvSpPr>
        <p:spPr>
          <a:xfrm>
            <a:off x="3723505" y="4938993"/>
            <a:ext cx="1226149" cy="5124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latin typeface="Garamond" panose="02020404030301010803" pitchFamily="18" charset="0"/>
              </a:rPr>
              <a:t>is small</a:t>
            </a:r>
            <a:endParaRPr lang="en-US" dirty="0">
              <a:latin typeface="Garamond" panose="02020404030301010803" pitchFamily="18" charset="0"/>
            </a:endParaRPr>
          </a:p>
        </p:txBody>
      </p:sp>
      <p:sp>
        <p:nvSpPr>
          <p:cNvPr id="28" name="Rectangle 27"/>
          <p:cNvSpPr/>
          <p:nvPr/>
        </p:nvSpPr>
        <p:spPr>
          <a:xfrm>
            <a:off x="2619233" y="4853860"/>
            <a:ext cx="2424206" cy="598902"/>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ntent Placeholder 2"/>
          <p:cNvSpPr txBox="1">
            <a:spLocks/>
          </p:cNvSpPr>
          <p:nvPr/>
        </p:nvSpPr>
        <p:spPr>
          <a:xfrm>
            <a:off x="2921256" y="5633847"/>
            <a:ext cx="3959855" cy="743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latin typeface="Garamond" panose="02020404030301010803" pitchFamily="18" charset="0"/>
              </a:rPr>
              <a:t>controls the relative contributions of popularity and similarity</a:t>
            </a:r>
            <a:endParaRPr lang="en-US" sz="2000" dirty="0">
              <a:latin typeface="Garamond" panose="02020404030301010803" pitchFamily="18" charset="0"/>
            </a:endParaRPr>
          </a:p>
        </p:txBody>
      </p:sp>
      <p:pic>
        <p:nvPicPr>
          <p:cNvPr id="2" name="Picture 1"/>
          <p:cNvPicPr>
            <a:picLocks noChangeAspect="1"/>
          </p:cNvPicPr>
          <p:nvPr/>
        </p:nvPicPr>
        <p:blipFill>
          <a:blip r:embed="rId12"/>
          <a:stretch>
            <a:fillRect/>
          </a:stretch>
        </p:blipFill>
        <p:spPr>
          <a:xfrm>
            <a:off x="2564922" y="5746732"/>
            <a:ext cx="324060" cy="493812"/>
          </a:xfrm>
          <a:prstGeom prst="rect">
            <a:avLst/>
          </a:prstGeom>
        </p:spPr>
      </p:pic>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81224" y="4907988"/>
            <a:ext cx="848496" cy="410384"/>
          </a:xfrm>
          <a:prstGeom prst="rect">
            <a:avLst/>
          </a:prstGeom>
        </p:spPr>
      </p:pic>
      <p:pic>
        <p:nvPicPr>
          <p:cNvPr id="30" name="Picture 29"/>
          <p:cNvPicPr>
            <a:picLocks noChangeAspect="1"/>
          </p:cNvPicPr>
          <p:nvPr/>
        </p:nvPicPr>
        <p:blipFill>
          <a:blip r:embed="rId14"/>
          <a:stretch>
            <a:fillRect/>
          </a:stretch>
        </p:blipFill>
        <p:spPr>
          <a:xfrm>
            <a:off x="2781224" y="4910845"/>
            <a:ext cx="897067" cy="428734"/>
          </a:xfrm>
          <a:prstGeom prst="rect">
            <a:avLst/>
          </a:prstGeom>
        </p:spPr>
      </p:pic>
      <p:sp>
        <p:nvSpPr>
          <p:cNvPr id="31" name="Freeform 30"/>
          <p:cNvSpPr/>
          <p:nvPr/>
        </p:nvSpPr>
        <p:spPr>
          <a:xfrm>
            <a:off x="8343760" y="3240131"/>
            <a:ext cx="3161717" cy="1063516"/>
          </a:xfrm>
          <a:custGeom>
            <a:avLst/>
            <a:gdLst>
              <a:gd name="connsiteX0" fmla="*/ 5110 w 3161717"/>
              <a:gd name="connsiteY0" fmla="*/ 795156 h 1063516"/>
              <a:gd name="connsiteX1" fmla="*/ 1177927 w 3161717"/>
              <a:gd name="connsiteY1" fmla="*/ 26 h 1063516"/>
              <a:gd name="connsiteX2" fmla="*/ 3125997 w 3161717"/>
              <a:gd name="connsiteY2" fmla="*/ 824973 h 1063516"/>
              <a:gd name="connsiteX3" fmla="*/ 2350744 w 3161717"/>
              <a:gd name="connsiteY3" fmla="*/ 606312 h 1063516"/>
              <a:gd name="connsiteX4" fmla="*/ 1237562 w 3161717"/>
              <a:gd name="connsiteY4" fmla="*/ 1063512 h 1063516"/>
              <a:gd name="connsiteX5" fmla="*/ 770423 w 3161717"/>
              <a:gd name="connsiteY5" fmla="*/ 596373 h 1063516"/>
              <a:gd name="connsiteX6" fmla="*/ 5110 w 3161717"/>
              <a:gd name="connsiteY6" fmla="*/ 795156 h 106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1717" h="1063516">
                <a:moveTo>
                  <a:pt x="5110" y="795156"/>
                </a:moveTo>
                <a:cubicBezTo>
                  <a:pt x="73027" y="695765"/>
                  <a:pt x="657779" y="-4943"/>
                  <a:pt x="1177927" y="26"/>
                </a:cubicBezTo>
                <a:cubicBezTo>
                  <a:pt x="1698075" y="4995"/>
                  <a:pt x="2930528" y="723925"/>
                  <a:pt x="3125997" y="824973"/>
                </a:cubicBezTo>
                <a:cubicBezTo>
                  <a:pt x="3321466" y="926021"/>
                  <a:pt x="2665483" y="566555"/>
                  <a:pt x="2350744" y="606312"/>
                </a:cubicBezTo>
                <a:cubicBezTo>
                  <a:pt x="2036005" y="646068"/>
                  <a:pt x="1500949" y="1065168"/>
                  <a:pt x="1237562" y="1063512"/>
                </a:cubicBezTo>
                <a:cubicBezTo>
                  <a:pt x="974175" y="1061856"/>
                  <a:pt x="975832" y="644412"/>
                  <a:pt x="770423" y="596373"/>
                </a:cubicBezTo>
                <a:cubicBezTo>
                  <a:pt x="565014" y="548334"/>
                  <a:pt x="-62807" y="894547"/>
                  <a:pt x="5110" y="795156"/>
                </a:cubicBezTo>
                <a:close/>
              </a:path>
            </a:pathLst>
          </a:custGeom>
          <a:gradFill flip="none" rotWithShape="1">
            <a:gsLst>
              <a:gs pos="88000">
                <a:schemeClr val="accent1">
                  <a:lumMod val="70000"/>
                </a:schemeClr>
              </a:gs>
              <a:gs pos="42000">
                <a:srgbClr val="367CBC"/>
              </a:gs>
              <a:gs pos="25000">
                <a:schemeClr val="accent1">
                  <a:lumMod val="89000"/>
                </a:schemeClr>
              </a:gs>
              <a:gs pos="56000">
                <a:srgbClr val="3980C1"/>
              </a:gs>
              <a:gs pos="70000">
                <a:schemeClr val="accent1">
                  <a:lumMod val="70000"/>
                </a:schemeClr>
              </a:gs>
            </a:gsLst>
            <a:path path="shape">
              <a:fillToRect l="50000" t="50000" r="50000" b="50000"/>
            </a:path>
            <a:tileRect/>
          </a:gradFill>
          <a:ln w="15875">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15"/>
          <a:stretch>
            <a:fillRect/>
          </a:stretch>
        </p:blipFill>
        <p:spPr>
          <a:xfrm>
            <a:off x="10731983" y="3210383"/>
            <a:ext cx="335705" cy="345756"/>
          </a:xfrm>
          <a:prstGeom prst="rect">
            <a:avLst/>
          </a:prstGeom>
        </p:spPr>
      </p:pic>
      <p:cxnSp>
        <p:nvCxnSpPr>
          <p:cNvPr id="34" name="Straight Arrow Connector 33"/>
          <p:cNvCxnSpPr/>
          <p:nvPr/>
        </p:nvCxnSpPr>
        <p:spPr>
          <a:xfrm>
            <a:off x="9670618" y="4482655"/>
            <a:ext cx="0" cy="712576"/>
          </a:xfrm>
          <a:prstGeom prst="straightConnector1">
            <a:avLst/>
          </a:prstGeom>
          <a:ln w="25400">
            <a:solidFill>
              <a:schemeClr val="accent5">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8632354" y="5562491"/>
            <a:ext cx="2076528" cy="743041"/>
          </a:xfrm>
          <a:prstGeom prst="ellipse">
            <a:avLst/>
          </a:prstGeom>
          <a:no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6"/>
          <a:stretch>
            <a:fillRect/>
          </a:stretch>
        </p:blipFill>
        <p:spPr>
          <a:xfrm>
            <a:off x="10899835" y="6251934"/>
            <a:ext cx="309600" cy="308800"/>
          </a:xfrm>
          <a:prstGeom prst="rect">
            <a:avLst/>
          </a:prstGeom>
        </p:spPr>
      </p:pic>
      <p:pic>
        <p:nvPicPr>
          <p:cNvPr id="37" name="Picture 36"/>
          <p:cNvPicPr>
            <a:picLocks noChangeAspect="1"/>
          </p:cNvPicPr>
          <p:nvPr/>
        </p:nvPicPr>
        <p:blipFill>
          <a:blip r:embed="rId16"/>
          <a:stretch>
            <a:fillRect/>
          </a:stretch>
        </p:blipFill>
        <p:spPr>
          <a:xfrm>
            <a:off x="9307197" y="4720159"/>
            <a:ext cx="268095" cy="267402"/>
          </a:xfrm>
          <a:prstGeom prst="rect">
            <a:avLst/>
          </a:prstGeom>
        </p:spPr>
      </p:pic>
      <p:sp>
        <p:nvSpPr>
          <p:cNvPr id="39" name="Oval 38"/>
          <p:cNvSpPr/>
          <p:nvPr/>
        </p:nvSpPr>
        <p:spPr>
          <a:xfrm>
            <a:off x="10116130" y="3685000"/>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flipH="1">
            <a:off x="10161850" y="3936758"/>
            <a:ext cx="11789" cy="1402821"/>
          </a:xfrm>
          <a:prstGeom prst="straightConnector1">
            <a:avLst/>
          </a:prstGeom>
          <a:ln w="12700">
            <a:solidFill>
              <a:schemeClr val="accent5">
                <a:lumMod val="50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10116130" y="5562491"/>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17"/>
          <a:stretch>
            <a:fillRect/>
          </a:stretch>
        </p:blipFill>
        <p:spPr>
          <a:xfrm>
            <a:off x="10301048" y="5239380"/>
            <a:ext cx="1816773" cy="368831"/>
          </a:xfrm>
          <a:prstGeom prst="rect">
            <a:avLst/>
          </a:prstGeom>
        </p:spPr>
      </p:pic>
      <p:sp>
        <p:nvSpPr>
          <p:cNvPr id="47" name="Oval 46"/>
          <p:cNvSpPr/>
          <p:nvPr/>
        </p:nvSpPr>
        <p:spPr>
          <a:xfrm>
            <a:off x="9144623" y="5554466"/>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p:nvPr/>
        </p:nvCxnSpPr>
        <p:spPr>
          <a:xfrm flipV="1">
            <a:off x="9670618" y="5653931"/>
            <a:ext cx="445512" cy="28008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9236063" y="5653931"/>
            <a:ext cx="434555" cy="28008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a:blip r:embed="rId18"/>
          <a:stretch>
            <a:fillRect/>
          </a:stretch>
        </p:blipFill>
        <p:spPr>
          <a:xfrm>
            <a:off x="9020701" y="5308375"/>
            <a:ext cx="200891" cy="227696"/>
          </a:xfrm>
          <a:prstGeom prst="rect">
            <a:avLst/>
          </a:prstGeom>
        </p:spPr>
      </p:pic>
      <p:pic>
        <p:nvPicPr>
          <p:cNvPr id="53" name="Picture 52"/>
          <p:cNvPicPr>
            <a:picLocks noChangeAspect="1"/>
          </p:cNvPicPr>
          <p:nvPr/>
        </p:nvPicPr>
        <p:blipFill>
          <a:blip r:embed="rId19"/>
          <a:stretch>
            <a:fillRect/>
          </a:stretch>
        </p:blipFill>
        <p:spPr>
          <a:xfrm>
            <a:off x="9523058" y="5596771"/>
            <a:ext cx="292003" cy="232999"/>
          </a:xfrm>
          <a:prstGeom prst="rect">
            <a:avLst/>
          </a:prstGeom>
        </p:spPr>
      </p:pic>
    </p:spTree>
    <p:extLst>
      <p:ext uri="{BB962C8B-B14F-4D97-AF65-F5344CB8AC3E}">
        <p14:creationId xmlns:p14="http://schemas.microsoft.com/office/powerpoint/2010/main" val="92487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P spid="28" grpId="0" animBg="1"/>
      <p:bldP spid="25" grpId="0"/>
      <p:bldP spid="31" grpId="0" animBg="1"/>
      <p:bldP spid="35" grpId="0" animBg="1"/>
      <p:bldP spid="39" grpId="0" animBg="1"/>
      <p:bldP spid="43" grpId="0" animBg="1"/>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157" y="129994"/>
            <a:ext cx="10983686" cy="1325563"/>
          </a:xfrm>
        </p:spPr>
        <p:txBody>
          <a:bodyPr>
            <a:normAutofit/>
          </a:bodyPr>
          <a:lstStyle/>
          <a:p>
            <a:r>
              <a:rPr lang="en-US" sz="4000" dirty="0">
                <a:latin typeface="Garamond" panose="02020404030301010803" pitchFamily="18" charset="0"/>
              </a:rPr>
              <a:t>Geometric </a:t>
            </a:r>
            <a:r>
              <a:rPr lang="en-US" sz="4000" dirty="0" smtClean="0">
                <a:latin typeface="Garamond" panose="02020404030301010803" pitchFamily="18" charset="0"/>
              </a:rPr>
              <a:t>Interpretation using Hyperbolic Geometry</a:t>
            </a:r>
            <a:endParaRPr lang="en-US" sz="4000" dirty="0"/>
          </a:p>
        </p:txBody>
      </p:sp>
      <p:sp>
        <p:nvSpPr>
          <p:cNvPr id="4" name="Rectangle 3"/>
          <p:cNvSpPr/>
          <p:nvPr/>
        </p:nvSpPr>
        <p:spPr>
          <a:xfrm>
            <a:off x="5788859" y="6093252"/>
            <a:ext cx="6057364" cy="646331"/>
          </a:xfrm>
          <a:prstGeom prst="rect">
            <a:avLst/>
          </a:prstGeom>
        </p:spPr>
        <p:txBody>
          <a:bodyPr wrap="none">
            <a:spAutoFit/>
          </a:bodyPr>
          <a:lstStyle/>
          <a:p>
            <a:pPr algn="ctr"/>
            <a:r>
              <a:rPr lang="en-US" dirty="0" smtClean="0">
                <a:latin typeface="Garamond" panose="02020404030301010803" pitchFamily="18" charset="0"/>
              </a:rPr>
              <a:t>Tessellation </a:t>
            </a:r>
            <a:r>
              <a:rPr lang="en-US" dirty="0">
                <a:latin typeface="Garamond" panose="02020404030301010803" pitchFamily="18" charset="0"/>
              </a:rPr>
              <a:t>of the </a:t>
            </a:r>
            <a:r>
              <a:rPr lang="en-US" dirty="0" smtClean="0">
                <a:latin typeface="Garamond" panose="02020404030301010803" pitchFamily="18" charset="0"/>
              </a:rPr>
              <a:t>Poincare </a:t>
            </a:r>
            <a:r>
              <a:rPr lang="en-US" dirty="0">
                <a:latin typeface="Garamond" panose="02020404030301010803" pitchFamily="18" charset="0"/>
              </a:rPr>
              <a:t>disc </a:t>
            </a:r>
            <a:r>
              <a:rPr lang="en-US" dirty="0" smtClean="0">
                <a:latin typeface="Garamond" panose="02020404030301010803" pitchFamily="18" charset="0"/>
              </a:rPr>
              <a:t>with the </a:t>
            </a:r>
            <a:r>
              <a:rPr lang="en-US" dirty="0" err="1" smtClean="0">
                <a:latin typeface="Garamond" panose="02020404030301010803" pitchFamily="18" charset="0"/>
              </a:rPr>
              <a:t>Schläfli</a:t>
            </a:r>
            <a:r>
              <a:rPr lang="en-US" dirty="0" smtClean="0">
                <a:latin typeface="Garamond" panose="02020404030301010803" pitchFamily="18" charset="0"/>
              </a:rPr>
              <a:t> </a:t>
            </a:r>
            <a:r>
              <a:rPr lang="en-US" dirty="0">
                <a:latin typeface="Garamond" panose="02020404030301010803" pitchFamily="18" charset="0"/>
              </a:rPr>
              <a:t>symbol {9, 3}, </a:t>
            </a:r>
            <a:endParaRPr lang="en-US" dirty="0" smtClean="0">
              <a:latin typeface="Garamond" panose="02020404030301010803" pitchFamily="18" charset="0"/>
            </a:endParaRPr>
          </a:p>
          <a:p>
            <a:pPr algn="ctr"/>
            <a:r>
              <a:rPr lang="en-US" dirty="0" smtClean="0">
                <a:latin typeface="Garamond" panose="02020404030301010803" pitchFamily="18" charset="0"/>
              </a:rPr>
              <a:t>rendering </a:t>
            </a:r>
            <a:r>
              <a:rPr lang="en-US" dirty="0">
                <a:latin typeface="Garamond" panose="02020404030301010803" pitchFamily="18" charset="0"/>
              </a:rPr>
              <a:t>an image of the speaker </a:t>
            </a:r>
            <a:r>
              <a:rPr lang="en-US" dirty="0" smtClean="0">
                <a:latin typeface="Garamond" panose="02020404030301010803" pitchFamily="18" charset="0"/>
              </a:rPr>
              <a:t>(the Poincare </a:t>
            </a:r>
            <a:r>
              <a:rPr lang="en-US" dirty="0">
                <a:latin typeface="Garamond" panose="02020404030301010803" pitchFamily="18" charset="0"/>
              </a:rPr>
              <a:t>tool </a:t>
            </a:r>
            <a:r>
              <a:rPr lang="en-US" dirty="0" smtClean="0">
                <a:latin typeface="Garamond" panose="02020404030301010803" pitchFamily="18" charset="0"/>
              </a:rPr>
              <a:t>by B. </a:t>
            </a:r>
            <a:r>
              <a:rPr lang="en-US" dirty="0">
                <a:latin typeface="Garamond" panose="02020404030301010803" pitchFamily="18" charset="0"/>
              </a:rPr>
              <a:t>Horn).</a:t>
            </a:r>
          </a:p>
        </p:txBody>
      </p:sp>
      <p:pic>
        <p:nvPicPr>
          <p:cNvPr id="2054" name="Picture 6" descr="File:Hyp-tess-3-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154" y="1371748"/>
            <a:ext cx="4702560" cy="47025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510227" y="6231752"/>
            <a:ext cx="3380413" cy="369332"/>
          </a:xfrm>
          <a:prstGeom prst="rect">
            <a:avLst/>
          </a:prstGeom>
        </p:spPr>
        <p:txBody>
          <a:bodyPr wrap="none">
            <a:spAutoFit/>
          </a:bodyPr>
          <a:lstStyle/>
          <a:p>
            <a:r>
              <a:rPr lang="en-US" dirty="0" smtClean="0">
                <a:latin typeface="Garamond" panose="02020404030301010803" pitchFamily="18" charset="0"/>
              </a:rPr>
              <a:t>Poincare model of hyperbolic plane</a:t>
            </a:r>
            <a:endParaRPr lang="en-US" dirty="0">
              <a:latin typeface="Garamond" panose="02020404030301010803"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2722" y="1371748"/>
            <a:ext cx="4689638" cy="4689638"/>
          </a:xfrm>
          <a:prstGeom prst="rect">
            <a:avLst/>
          </a:prstGeom>
        </p:spPr>
      </p:pic>
    </p:spTree>
    <p:extLst>
      <p:ext uri="{BB962C8B-B14F-4D97-AF65-F5344CB8AC3E}">
        <p14:creationId xmlns:p14="http://schemas.microsoft.com/office/powerpoint/2010/main" val="252126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Why Geometry? Why Hyperbolic?</a:t>
            </a:r>
            <a:endParaRPr lang="en-US" dirty="0">
              <a:latin typeface="Garamond" panose="02020404030301010803"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571625"/>
                <a:ext cx="11253716" cy="1640906"/>
              </a:xfrm>
            </p:spPr>
            <p:txBody>
              <a:bodyPr/>
              <a:lstStyle/>
              <a:p>
                <a:pPr marL="0" indent="0">
                  <a:buNone/>
                </a:pPr>
                <a:r>
                  <a:rPr lang="en-US" u="sng" dirty="0" smtClean="0">
                    <a:latin typeface="Garamond" panose="02020404030301010803" pitchFamily="18" charset="0"/>
                  </a:rPr>
                  <a:t>General Philosophy:</a:t>
                </a:r>
                <a:r>
                  <a:rPr lang="en-US" dirty="0" smtClean="0">
                    <a:latin typeface="Garamond" panose="02020404030301010803" pitchFamily="18" charset="0"/>
                  </a:rPr>
                  <a:t> </a:t>
                </a:r>
              </a:p>
              <a:p>
                <a:r>
                  <a:rPr lang="en-US" dirty="0">
                    <a:latin typeface="Garamond" panose="02020404030301010803" pitchFamily="18" charset="0"/>
                  </a:rPr>
                  <a:t>N</a:t>
                </a:r>
                <a:r>
                  <a:rPr lang="en-US" dirty="0" smtClean="0">
                    <a:latin typeface="Garamond" panose="02020404030301010803" pitchFamily="18" charset="0"/>
                  </a:rPr>
                  <a:t>odes are </a:t>
                </a:r>
                <a:r>
                  <a:rPr lang="en-US" dirty="0" smtClean="0">
                    <a:solidFill>
                      <a:srgbClr val="C00000"/>
                    </a:solidFill>
                    <a:latin typeface="Garamond" panose="02020404030301010803" pitchFamily="18" charset="0"/>
                  </a:rPr>
                  <a:t>connected</a:t>
                </a:r>
                <a:r>
                  <a:rPr lang="en-US" dirty="0" smtClean="0">
                    <a:latin typeface="Garamond" panose="02020404030301010803" pitchFamily="18" charset="0"/>
                  </a:rPr>
                  <a:t> if they are </a:t>
                </a:r>
                <a:r>
                  <a:rPr lang="en-US" dirty="0" smtClean="0">
                    <a:solidFill>
                      <a:srgbClr val="C00000"/>
                    </a:solidFill>
                    <a:latin typeface="Garamond" panose="02020404030301010803" pitchFamily="18" charset="0"/>
                  </a:rPr>
                  <a:t>“close”</a:t>
                </a:r>
              </a:p>
              <a:p>
                <a:r>
                  <a:rPr lang="en-US" dirty="0" smtClean="0">
                    <a:latin typeface="Garamond" panose="02020404030301010803" pitchFamily="18" charset="0"/>
                  </a:rPr>
                  <a:t>Network lives in a </a:t>
                </a:r>
                <a:r>
                  <a:rPr lang="en-US" dirty="0" smtClean="0">
                    <a:solidFill>
                      <a:srgbClr val="C00000"/>
                    </a:solidFill>
                    <a:latin typeface="Garamond" panose="02020404030301010803" pitchFamily="18" charset="0"/>
                  </a:rPr>
                  <a:t>geometric space</a:t>
                </a:r>
                <a:r>
                  <a:rPr lang="en-US" dirty="0" smtClean="0">
                    <a:latin typeface="Garamond" panose="02020404030301010803" pitchFamily="18" charset="0"/>
                  </a:rPr>
                  <a:t>, and </a:t>
                </a:r>
                <a14:m>
                  <m:oMath xmlns:m="http://schemas.openxmlformats.org/officeDocument/2006/math">
                    <m:r>
                      <a:rPr lang="en-US" b="0" i="1" smtClean="0">
                        <a:solidFill>
                          <a:srgbClr val="0000FF"/>
                        </a:solidFill>
                        <a:latin typeface="Cambria Math" panose="02040503050406030204" pitchFamily="18" charset="0"/>
                      </a:rPr>
                      <m:t>𝑠</m:t>
                    </m:r>
                    <m:r>
                      <a:rPr lang="en-US" b="0" i="1" smtClean="0">
                        <a:latin typeface="Cambria Math" panose="02040503050406030204" pitchFamily="18" charset="0"/>
                      </a:rPr>
                      <m:t> </m:t>
                    </m:r>
                  </m:oMath>
                </a14:m>
                <a:r>
                  <a:rPr lang="en-US" dirty="0" smtClean="0">
                    <a:latin typeface="Garamond" panose="02020404030301010803" pitchFamily="18" charset="0"/>
                  </a:rPr>
                  <a:t>and </a:t>
                </a:r>
                <a14:m>
                  <m:oMath xmlns:m="http://schemas.openxmlformats.org/officeDocument/2006/math">
                    <m:r>
                      <a:rPr lang="en-US" b="0" i="1" dirty="0" smtClean="0">
                        <a:solidFill>
                          <a:srgbClr val="0000FF"/>
                        </a:solidFill>
                        <a:latin typeface="Cambria Math" panose="02040503050406030204" pitchFamily="18" charset="0"/>
                      </a:rPr>
                      <m:t>𝑡</m:t>
                    </m:r>
                  </m:oMath>
                </a14:m>
                <a:r>
                  <a:rPr lang="en-US" dirty="0" smtClean="0">
                    <a:latin typeface="Garamond" panose="02020404030301010803" pitchFamily="18" charset="0"/>
                  </a:rPr>
                  <a:t> are connected if </a:t>
                </a:r>
                <a14:m>
                  <m:oMath xmlns:m="http://schemas.openxmlformats.org/officeDocument/2006/math">
                    <m:r>
                      <a:rPr lang="en-US" b="0" i="1" smtClean="0">
                        <a:solidFill>
                          <a:srgbClr val="0000FF"/>
                        </a:solidFill>
                        <a:latin typeface="Cambria Math" panose="02040503050406030204" pitchFamily="18" charset="0"/>
                      </a:rPr>
                      <m:t>𝑑</m:t>
                    </m:r>
                    <m:d>
                      <m:dPr>
                        <m:ctrlPr>
                          <a:rPr lang="en-US" b="0" i="1" smtClean="0">
                            <a:solidFill>
                              <a:srgbClr val="0000FF"/>
                            </a:solidFill>
                            <a:latin typeface="Cambria Math" panose="02040503050406030204" pitchFamily="18" charset="0"/>
                          </a:rPr>
                        </m:ctrlPr>
                      </m:dPr>
                      <m:e>
                        <m:r>
                          <a:rPr lang="en-US" b="0" i="1" smtClean="0">
                            <a:solidFill>
                              <a:srgbClr val="0000FF"/>
                            </a:solidFill>
                            <a:latin typeface="Cambria Math" panose="02040503050406030204" pitchFamily="18" charset="0"/>
                          </a:rPr>
                          <m:t>𝑠</m:t>
                        </m:r>
                        <m:r>
                          <a:rPr lang="en-US" b="0" i="1" smtClean="0">
                            <a:solidFill>
                              <a:srgbClr val="0000FF"/>
                            </a:solidFill>
                            <a:latin typeface="Cambria Math" panose="02040503050406030204" pitchFamily="18" charset="0"/>
                          </a:rPr>
                          <m:t>,</m:t>
                        </m:r>
                        <m:r>
                          <a:rPr lang="en-US" b="0" i="1" smtClean="0">
                            <a:solidFill>
                              <a:srgbClr val="0000FF"/>
                            </a:solidFill>
                            <a:latin typeface="Cambria Math" panose="02040503050406030204" pitchFamily="18" charset="0"/>
                          </a:rPr>
                          <m:t>𝑡</m:t>
                        </m:r>
                      </m:e>
                    </m:d>
                    <m:r>
                      <a:rPr lang="en-US" b="0" i="1" smtClean="0">
                        <a:solidFill>
                          <a:srgbClr val="0000FF"/>
                        </a:solidFill>
                        <a:latin typeface="Cambria Math" panose="02040503050406030204" pitchFamily="18" charset="0"/>
                      </a:rPr>
                      <m:t>&lt;</m:t>
                    </m:r>
                    <m:sSup>
                      <m:sSupPr>
                        <m:ctrlPr>
                          <a:rPr lang="en-US" b="0" i="1" smtClean="0">
                            <a:solidFill>
                              <a:srgbClr val="0000FF"/>
                            </a:solidFill>
                            <a:latin typeface="Cambria Math" panose="02040503050406030204" pitchFamily="18" charset="0"/>
                          </a:rPr>
                        </m:ctrlPr>
                      </m:sSupPr>
                      <m:e>
                        <m:r>
                          <a:rPr lang="en-US" b="0" i="1" smtClean="0">
                            <a:solidFill>
                              <a:srgbClr val="0000FF"/>
                            </a:solidFill>
                            <a:latin typeface="Cambria Math" panose="02040503050406030204" pitchFamily="18" charset="0"/>
                          </a:rPr>
                          <m:t>𝑑</m:t>
                        </m:r>
                      </m:e>
                      <m:sup>
                        <m:r>
                          <a:rPr lang="en-US" b="0" i="1" smtClean="0">
                            <a:solidFill>
                              <a:srgbClr val="0000FF"/>
                            </a:solidFill>
                            <a:latin typeface="Cambria Math" panose="02040503050406030204" pitchFamily="18" charset="0"/>
                          </a:rPr>
                          <m:t>∗</m:t>
                        </m:r>
                      </m:sup>
                    </m:sSup>
                  </m:oMath>
                </a14:m>
                <a:endParaRPr lang="en-US" dirty="0" smtClean="0">
                  <a:latin typeface="Garamond" panose="02020404030301010803" pitchFamily="18" charset="0"/>
                </a:endParaRPr>
              </a:p>
              <a:p>
                <a:endParaRPr lang="en-US" dirty="0">
                  <a:latin typeface="Garamond" panose="02020404030301010803"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571625"/>
                <a:ext cx="11253716" cy="1640906"/>
              </a:xfrm>
              <a:blipFill rotWithShape="0">
                <a:blip r:embed="rId3"/>
                <a:stretch>
                  <a:fillRect l="-1138" t="-6691" b="-18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ontent Placeholder 2"/>
              <p:cNvSpPr txBox="1">
                <a:spLocks/>
              </p:cNvSpPr>
              <p:nvPr/>
            </p:nvSpPr>
            <p:spPr>
              <a:xfrm>
                <a:off x="838200" y="3334296"/>
                <a:ext cx="6668069" cy="29489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smtClean="0">
                    <a:latin typeface="Garamond" panose="02020404030301010803" pitchFamily="18" charset="0"/>
                  </a:rPr>
                  <a:t>Origins of Hyperbolicity:</a:t>
                </a:r>
                <a:r>
                  <a:rPr lang="en-US" dirty="0" smtClean="0">
                    <a:latin typeface="Garamond" panose="02020404030301010803" pitchFamily="18" charset="0"/>
                  </a:rPr>
                  <a:t> </a:t>
                </a:r>
              </a:p>
              <a:p>
                <a:r>
                  <a:rPr lang="en-US" dirty="0" smtClean="0">
                    <a:latin typeface="Garamond" panose="02020404030301010803" pitchFamily="18" charset="0"/>
                  </a:rPr>
                  <a:t>In Euclidean space </a:t>
                </a:r>
                <a14:m>
                  <m:oMath xmlns:m="http://schemas.openxmlformats.org/officeDocument/2006/math">
                    <m:sSup>
                      <m:sSupPr>
                        <m:ctrlPr>
                          <a:rPr lang="en-US" i="1">
                            <a:solidFill>
                              <a:srgbClr val="0000FF"/>
                            </a:solidFill>
                            <a:latin typeface="Cambria Math" panose="02040503050406030204" pitchFamily="18" charset="0"/>
                          </a:rPr>
                        </m:ctrlPr>
                      </m:sSupPr>
                      <m:e>
                        <m:r>
                          <a:rPr lang="en-US" i="1">
                            <a:solidFill>
                              <a:srgbClr val="0000FF"/>
                            </a:solidFill>
                            <a:latin typeface="Cambria Math" panose="02040503050406030204" pitchFamily="18" charset="0"/>
                          </a:rPr>
                          <m:t>𝑅</m:t>
                        </m:r>
                      </m:e>
                      <m:sup>
                        <m:r>
                          <a:rPr lang="en-US" i="1">
                            <a:solidFill>
                              <a:srgbClr val="0000FF"/>
                            </a:solidFill>
                            <a:latin typeface="Cambria Math" panose="02040503050406030204" pitchFamily="18" charset="0"/>
                          </a:rPr>
                          <m:t>𝑛</m:t>
                        </m:r>
                      </m:sup>
                    </m:sSup>
                  </m:oMath>
                </a14:m>
                <a:r>
                  <a:rPr lang="en-US" dirty="0" smtClean="0">
                    <a:latin typeface="Garamond" panose="02020404030301010803" pitchFamily="18" charset="0"/>
                  </a:rPr>
                  <a:t>:   </a:t>
                </a:r>
                <a14:m>
                  <m:oMath xmlns:m="http://schemas.openxmlformats.org/officeDocument/2006/math">
                    <m:r>
                      <a:rPr lang="en-US" b="0" i="1" smtClean="0">
                        <a:solidFill>
                          <a:srgbClr val="0000FF"/>
                        </a:solidFill>
                        <a:latin typeface="Cambria Math" panose="02040503050406030204" pitchFamily="18" charset="0"/>
                      </a:rPr>
                      <m:t>𝑣𝑜𝑙</m:t>
                    </m:r>
                    <m:r>
                      <a:rPr lang="en-US" b="0" i="1" smtClean="0">
                        <a:solidFill>
                          <a:srgbClr val="0000FF"/>
                        </a:solidFill>
                        <a:latin typeface="Cambria Math" panose="02040503050406030204" pitchFamily="18" charset="0"/>
                      </a:rPr>
                      <m:t>(</m:t>
                    </m:r>
                    <m:sSub>
                      <m:sSubPr>
                        <m:ctrlPr>
                          <a:rPr lang="en-US" b="0" i="1" smtClean="0">
                            <a:solidFill>
                              <a:srgbClr val="0000FF"/>
                            </a:solidFill>
                            <a:latin typeface="Cambria Math" panose="02040503050406030204" pitchFamily="18" charset="0"/>
                          </a:rPr>
                        </m:ctrlPr>
                      </m:sSubPr>
                      <m:e>
                        <m:r>
                          <a:rPr lang="en-US" b="0" i="1" smtClean="0">
                            <a:solidFill>
                              <a:srgbClr val="0000FF"/>
                            </a:solidFill>
                            <a:latin typeface="Cambria Math" panose="02040503050406030204" pitchFamily="18" charset="0"/>
                          </a:rPr>
                          <m:t>𝐷</m:t>
                        </m:r>
                      </m:e>
                      <m:sub>
                        <m:r>
                          <a:rPr lang="en-US" b="0" i="1" smtClean="0">
                            <a:solidFill>
                              <a:srgbClr val="0000FF"/>
                            </a:solidFill>
                            <a:latin typeface="Cambria Math" panose="02040503050406030204" pitchFamily="18" charset="0"/>
                          </a:rPr>
                          <m:t>𝑟</m:t>
                        </m:r>
                      </m:sub>
                    </m:sSub>
                    <m:r>
                      <a:rPr lang="en-US" b="0" i="1" smtClean="0">
                        <a:solidFill>
                          <a:srgbClr val="0000FF"/>
                        </a:solidFill>
                        <a:latin typeface="Cambria Math" panose="02040503050406030204" pitchFamily="18" charset="0"/>
                      </a:rPr>
                      <m:t>)</m:t>
                    </m:r>
                    <m:r>
                      <a:rPr lang="en-US" b="0" i="1" smtClean="0">
                        <a:solidFill>
                          <a:srgbClr val="0000FF"/>
                        </a:solidFill>
                        <a:latin typeface="Cambria Math" panose="02040503050406030204" pitchFamily="18" charset="0"/>
                        <a:ea typeface="Cambria Math" panose="02040503050406030204" pitchFamily="18" charset="0"/>
                      </a:rPr>
                      <m:t>∝</m:t>
                    </m:r>
                    <m:sSup>
                      <m:sSupPr>
                        <m:ctrlPr>
                          <a:rPr lang="en-US" b="0" i="1" smtClean="0">
                            <a:solidFill>
                              <a:srgbClr val="0000FF"/>
                            </a:solidFill>
                            <a:latin typeface="Cambria Math" panose="02040503050406030204" pitchFamily="18" charset="0"/>
                            <a:ea typeface="Cambria Math" panose="02040503050406030204" pitchFamily="18" charset="0"/>
                          </a:rPr>
                        </m:ctrlPr>
                      </m:sSupPr>
                      <m:e>
                        <m:r>
                          <a:rPr lang="en-US" b="0" i="1" smtClean="0">
                            <a:solidFill>
                              <a:srgbClr val="0000FF"/>
                            </a:solidFill>
                            <a:latin typeface="Cambria Math" panose="02040503050406030204" pitchFamily="18" charset="0"/>
                            <a:ea typeface="Cambria Math" panose="02040503050406030204" pitchFamily="18" charset="0"/>
                          </a:rPr>
                          <m:t>𝑟</m:t>
                        </m:r>
                      </m:e>
                      <m:sup>
                        <m:r>
                          <a:rPr lang="en-US" b="0" i="1" smtClean="0">
                            <a:solidFill>
                              <a:srgbClr val="0000FF"/>
                            </a:solidFill>
                            <a:latin typeface="Cambria Math" panose="02040503050406030204" pitchFamily="18" charset="0"/>
                            <a:ea typeface="Cambria Math" panose="02040503050406030204" pitchFamily="18" charset="0"/>
                          </a:rPr>
                          <m:t>𝑛</m:t>
                        </m:r>
                      </m:sup>
                    </m:sSup>
                  </m:oMath>
                </a14:m>
                <a:endParaRPr lang="en-US" dirty="0">
                  <a:latin typeface="Garamond" panose="02020404030301010803" pitchFamily="18" charset="0"/>
                </a:endParaRPr>
              </a:p>
              <a:p>
                <a:r>
                  <a:rPr lang="en-US" dirty="0" smtClean="0">
                    <a:latin typeface="Garamond" panose="02020404030301010803" pitchFamily="18" charset="0"/>
                  </a:rPr>
                  <a:t>In a tree: </a:t>
                </a:r>
                <a14:m>
                  <m:oMath xmlns:m="http://schemas.openxmlformats.org/officeDocument/2006/math">
                    <m:r>
                      <a:rPr lang="en-US" i="1">
                        <a:solidFill>
                          <a:srgbClr val="0000FF"/>
                        </a:solidFill>
                        <a:latin typeface="Cambria Math" panose="02040503050406030204" pitchFamily="18" charset="0"/>
                      </a:rPr>
                      <m:t>𝑣𝑜𝑙</m:t>
                    </m:r>
                    <m:d>
                      <m:dPr>
                        <m:ctrlPr>
                          <a:rPr lang="en-US" i="1">
                            <a:solidFill>
                              <a:srgbClr val="0000FF"/>
                            </a:solidFill>
                            <a:latin typeface="Cambria Math" panose="02040503050406030204" pitchFamily="18" charset="0"/>
                          </a:rPr>
                        </m:ctrlPr>
                      </m:dPr>
                      <m:e>
                        <m:sSub>
                          <m:sSubPr>
                            <m:ctrlPr>
                              <a:rPr lang="en-US" i="1">
                                <a:solidFill>
                                  <a:srgbClr val="0000FF"/>
                                </a:solidFill>
                                <a:latin typeface="Cambria Math" panose="02040503050406030204" pitchFamily="18" charset="0"/>
                              </a:rPr>
                            </m:ctrlPr>
                          </m:sSubPr>
                          <m:e>
                            <m:r>
                              <a:rPr lang="en-US" i="1">
                                <a:solidFill>
                                  <a:srgbClr val="0000FF"/>
                                </a:solidFill>
                                <a:latin typeface="Cambria Math" panose="02040503050406030204" pitchFamily="18" charset="0"/>
                              </a:rPr>
                              <m:t>𝐷</m:t>
                            </m:r>
                          </m:e>
                          <m:sub>
                            <m:r>
                              <a:rPr lang="en-US" i="1">
                                <a:solidFill>
                                  <a:srgbClr val="0000FF"/>
                                </a:solidFill>
                                <a:latin typeface="Cambria Math" panose="02040503050406030204" pitchFamily="18" charset="0"/>
                              </a:rPr>
                              <m:t>𝑟</m:t>
                            </m:r>
                          </m:sub>
                        </m:sSub>
                      </m:e>
                    </m:d>
                    <m:r>
                      <a:rPr lang="en-US" i="1">
                        <a:solidFill>
                          <a:srgbClr val="0000FF"/>
                        </a:solidFill>
                        <a:latin typeface="Cambria Math" panose="02040503050406030204" pitchFamily="18" charset="0"/>
                        <a:ea typeface="Cambria Math" panose="02040503050406030204" pitchFamily="18" charset="0"/>
                      </a:rPr>
                      <m:t>∝</m:t>
                    </m:r>
                    <m:func>
                      <m:funcPr>
                        <m:ctrlPr>
                          <a:rPr lang="en-US" b="0" i="1" smtClean="0">
                            <a:solidFill>
                              <a:srgbClr val="0000FF"/>
                            </a:solidFill>
                            <a:latin typeface="Cambria Math" panose="02040503050406030204" pitchFamily="18" charset="0"/>
                            <a:ea typeface="Cambria Math" panose="02040503050406030204" pitchFamily="18" charset="0"/>
                          </a:rPr>
                        </m:ctrlPr>
                      </m:funcPr>
                      <m:fName>
                        <m:r>
                          <m:rPr>
                            <m:sty m:val="p"/>
                          </m:rPr>
                          <a:rPr lang="en-US" b="0" i="0" smtClean="0">
                            <a:solidFill>
                              <a:srgbClr val="0000FF"/>
                            </a:solidFill>
                            <a:latin typeface="Cambria Math" panose="02040503050406030204" pitchFamily="18" charset="0"/>
                            <a:ea typeface="Cambria Math" panose="02040503050406030204" pitchFamily="18" charset="0"/>
                          </a:rPr>
                          <m:t>exp</m:t>
                        </m:r>
                      </m:fName>
                      <m:e>
                        <m:r>
                          <a:rPr lang="en-US" b="0" i="1" smtClean="0">
                            <a:solidFill>
                              <a:srgbClr val="0000FF"/>
                            </a:solidFill>
                            <a:latin typeface="Cambria Math" panose="02040503050406030204" pitchFamily="18" charset="0"/>
                            <a:ea typeface="Cambria Math" panose="02040503050406030204" pitchFamily="18" charset="0"/>
                          </a:rPr>
                          <m:t>𝑟</m:t>
                        </m:r>
                      </m:e>
                    </m:func>
                  </m:oMath>
                </a14:m>
                <a:endParaRPr lang="en-US" dirty="0">
                  <a:latin typeface="Garamond" panose="02020404030301010803" pitchFamily="18" charset="0"/>
                </a:endParaRPr>
              </a:p>
              <a:p>
                <a:r>
                  <a:rPr lang="en-US" dirty="0" smtClean="0">
                    <a:latin typeface="Garamond" panose="02020404030301010803" pitchFamily="18" charset="0"/>
                  </a:rPr>
                  <a:t>In </a:t>
                </a:r>
                <a:r>
                  <a:rPr lang="en-US" dirty="0" smtClean="0">
                    <a:solidFill>
                      <a:srgbClr val="C00000"/>
                    </a:solidFill>
                    <a:latin typeface="Garamond" panose="02020404030301010803" pitchFamily="18" charset="0"/>
                  </a:rPr>
                  <a:t>hyperbolic spaces</a:t>
                </a:r>
                <a:r>
                  <a:rPr lang="en-US" dirty="0" smtClean="0">
                    <a:latin typeface="Garamond" panose="02020404030301010803" pitchFamily="18" charset="0"/>
                  </a:rPr>
                  <a:t>, volume increases exp.</a:t>
                </a:r>
              </a:p>
              <a:p>
                <a:endParaRPr lang="en-US" dirty="0" smtClean="0">
                  <a:latin typeface="Garamond" panose="02020404030301010803" pitchFamily="18" charset="0"/>
                </a:endParaRPr>
              </a:p>
              <a:p>
                <a:endParaRPr lang="en-US" dirty="0">
                  <a:latin typeface="Garamond" panose="02020404030301010803" pitchFamily="18" charset="0"/>
                </a:endParaRPr>
              </a:p>
            </p:txBody>
          </p:sp>
        </mc:Choice>
        <mc:Fallback xmlns="">
          <p:sp>
            <p:nvSpPr>
              <p:cNvPr id="19" name="Content Placeholder 2"/>
              <p:cNvSpPr txBox="1">
                <a:spLocks noRot="1" noChangeAspect="1" noMove="1" noResize="1" noEditPoints="1" noAdjustHandles="1" noChangeArrowheads="1" noChangeShapeType="1" noTextEdit="1"/>
              </p:cNvSpPr>
              <p:nvPr/>
            </p:nvSpPr>
            <p:spPr>
              <a:xfrm>
                <a:off x="838200" y="3334296"/>
                <a:ext cx="6668069" cy="2948981"/>
              </a:xfrm>
              <a:prstGeom prst="rect">
                <a:avLst/>
              </a:prstGeom>
              <a:blipFill rotWithShape="0">
                <a:blip r:embed="rId4"/>
                <a:stretch>
                  <a:fillRect l="-1921" t="-3719"/>
                </a:stretch>
              </a:blipFill>
            </p:spPr>
            <p:txBody>
              <a:bodyPr/>
              <a:lstStyle/>
              <a:p>
                <a:r>
                  <a:rPr lang="en-US">
                    <a:noFill/>
                  </a:rPr>
                  <a:t> </a:t>
                </a:r>
              </a:p>
            </p:txBody>
          </p:sp>
        </mc:Fallback>
      </mc:AlternateContent>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6681" y="3212531"/>
            <a:ext cx="3267119" cy="3049311"/>
          </a:xfrm>
          <a:prstGeom prst="rect">
            <a:avLst/>
          </a:prstGeom>
        </p:spPr>
      </p:pic>
      <p:sp>
        <p:nvSpPr>
          <p:cNvPr id="23" name="Freeform 22"/>
          <p:cNvSpPr/>
          <p:nvPr/>
        </p:nvSpPr>
        <p:spPr>
          <a:xfrm flipV="1">
            <a:off x="9171185" y="5088135"/>
            <a:ext cx="436839" cy="1173707"/>
          </a:xfrm>
          <a:custGeom>
            <a:avLst/>
            <a:gdLst>
              <a:gd name="connsiteX0" fmla="*/ 559669 w 560433"/>
              <a:gd name="connsiteY0" fmla="*/ 968996 h 1351226"/>
              <a:gd name="connsiteX1" fmla="*/ 395896 w 560433"/>
              <a:gd name="connsiteY1" fmla="*/ 5 h 1351226"/>
              <a:gd name="connsiteX2" fmla="*/ 111 w 560433"/>
              <a:gd name="connsiteY2" fmla="*/ 955348 h 1351226"/>
              <a:gd name="connsiteX3" fmla="*/ 436839 w 560433"/>
              <a:gd name="connsiteY3" fmla="*/ 1351133 h 1351226"/>
              <a:gd name="connsiteX4" fmla="*/ 559669 w 560433"/>
              <a:gd name="connsiteY4" fmla="*/ 968996 h 1351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433" h="1351226">
                <a:moveTo>
                  <a:pt x="559669" y="968996"/>
                </a:moveTo>
                <a:cubicBezTo>
                  <a:pt x="552845" y="743808"/>
                  <a:pt x="489156" y="2280"/>
                  <a:pt x="395896" y="5"/>
                </a:cubicBezTo>
                <a:cubicBezTo>
                  <a:pt x="302636" y="-2270"/>
                  <a:pt x="-6713" y="730160"/>
                  <a:pt x="111" y="955348"/>
                </a:cubicBezTo>
                <a:cubicBezTo>
                  <a:pt x="6935" y="1180536"/>
                  <a:pt x="345854" y="1346584"/>
                  <a:pt x="436839" y="1351133"/>
                </a:cubicBezTo>
                <a:cubicBezTo>
                  <a:pt x="527824" y="1355682"/>
                  <a:pt x="566493" y="1194184"/>
                  <a:pt x="559669" y="968996"/>
                </a:cubicBezTo>
                <a:close/>
              </a:path>
            </a:pathLst>
          </a:custGeom>
          <a:solidFill>
            <a:schemeClr val="accent1">
              <a:alpha val="300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p:nvPr/>
        </p:nvSpPr>
        <p:spPr>
          <a:xfrm>
            <a:off x="8896458" y="4481776"/>
            <a:ext cx="1150068" cy="1937981"/>
          </a:xfrm>
          <a:custGeom>
            <a:avLst/>
            <a:gdLst>
              <a:gd name="connsiteX0" fmla="*/ 260344 w 1150068"/>
              <a:gd name="connsiteY0" fmla="*/ 18100 h 1967163"/>
              <a:gd name="connsiteX1" fmla="*/ 1037 w 1150068"/>
              <a:gd name="connsiteY1" fmla="*/ 441181 h 1967163"/>
              <a:gd name="connsiteX2" fmla="*/ 328583 w 1150068"/>
              <a:gd name="connsiteY2" fmla="*/ 1819605 h 1967163"/>
              <a:gd name="connsiteX3" fmla="*/ 806254 w 1150068"/>
              <a:gd name="connsiteY3" fmla="*/ 1751366 h 1967163"/>
              <a:gd name="connsiteX4" fmla="*/ 1133801 w 1150068"/>
              <a:gd name="connsiteY4" fmla="*/ 250112 h 1967163"/>
              <a:gd name="connsiteX5" fmla="*/ 260344 w 1150068"/>
              <a:gd name="connsiteY5" fmla="*/ 18100 h 19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068" h="1967163">
                <a:moveTo>
                  <a:pt x="260344" y="18100"/>
                </a:moveTo>
                <a:cubicBezTo>
                  <a:pt x="71550" y="49945"/>
                  <a:pt x="-10336" y="140930"/>
                  <a:pt x="1037" y="441181"/>
                </a:cubicBezTo>
                <a:cubicBezTo>
                  <a:pt x="12410" y="741432"/>
                  <a:pt x="194380" y="1601241"/>
                  <a:pt x="328583" y="1819605"/>
                </a:cubicBezTo>
                <a:cubicBezTo>
                  <a:pt x="462786" y="2037969"/>
                  <a:pt x="672051" y="2012948"/>
                  <a:pt x="806254" y="1751366"/>
                </a:cubicBezTo>
                <a:cubicBezTo>
                  <a:pt x="940457" y="1489784"/>
                  <a:pt x="1220237" y="536715"/>
                  <a:pt x="1133801" y="250112"/>
                </a:cubicBezTo>
                <a:cubicBezTo>
                  <a:pt x="1047365" y="-36491"/>
                  <a:pt x="449138" y="-13745"/>
                  <a:pt x="260344" y="18100"/>
                </a:cubicBezTo>
                <a:close/>
              </a:path>
            </a:pathLst>
          </a:custGeom>
          <a:solidFill>
            <a:schemeClr val="accent1">
              <a:alpha val="0"/>
            </a:schemeClr>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156724" y="5450766"/>
            <a:ext cx="5540621" cy="954107"/>
          </a:xfrm>
          <a:prstGeom prst="rect">
            <a:avLst/>
          </a:prstGeom>
          <a:solidFill>
            <a:srgbClr val="FFFF00"/>
          </a:solidFill>
        </p:spPr>
        <p:txBody>
          <a:bodyPr wrap="square">
            <a:spAutoFit/>
          </a:bodyPr>
          <a:lstStyle/>
          <a:p>
            <a:pPr algn="ctr"/>
            <a:r>
              <a:rPr lang="en-US" sz="2800" dirty="0" smtClean="0">
                <a:latin typeface="Garamond" panose="02020404030301010803" pitchFamily="18" charset="0"/>
              </a:rPr>
              <a:t>Hyperbolical spaces are natural homes </a:t>
            </a:r>
          </a:p>
          <a:p>
            <a:pPr algn="ctr"/>
            <a:r>
              <a:rPr lang="en-US" sz="2800" dirty="0" smtClean="0">
                <a:latin typeface="Garamond" panose="02020404030301010803" pitchFamily="18" charset="0"/>
              </a:rPr>
              <a:t>for complex networks</a:t>
            </a:r>
            <a:endParaRPr lang="en-US" sz="2800" u="sng" dirty="0">
              <a:latin typeface="Garamond" panose="02020404030301010803" pitchFamily="18" charset="0"/>
            </a:endParaRPr>
          </a:p>
        </p:txBody>
      </p:sp>
    </p:spTree>
    <p:extLst>
      <p:ext uri="{BB962C8B-B14F-4D97-AF65-F5344CB8AC3E}">
        <p14:creationId xmlns:p14="http://schemas.microsoft.com/office/powerpoint/2010/main" val="168299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34493"/>
            <a:ext cx="10515600" cy="753669"/>
          </a:xfrm>
        </p:spPr>
        <p:txBody>
          <a:bodyPr>
            <a:normAutofit/>
          </a:bodyPr>
          <a:lstStyle/>
          <a:p>
            <a:r>
              <a:rPr lang="en-US" dirty="0" smtClean="0">
                <a:latin typeface="Garamond" panose="02020404030301010803" pitchFamily="18" charset="0"/>
              </a:rPr>
              <a:t>Complex Network in a Hyperbolic Disk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43074" y="1121098"/>
                <a:ext cx="11131062" cy="5389583"/>
              </a:xfrm>
            </p:spPr>
            <p:txBody>
              <a:bodyPr/>
              <a:lstStyle/>
              <a:p>
                <a:r>
                  <a:rPr lang="en-US" dirty="0" smtClean="0">
                    <a:latin typeface="Garamond" panose="02020404030301010803" pitchFamily="18" charset="0"/>
                  </a:rPr>
                  <a:t>The </a:t>
                </a:r>
                <a:r>
                  <a:rPr lang="en-US" dirty="0" smtClean="0">
                    <a:solidFill>
                      <a:srgbClr val="C00000"/>
                    </a:solidFill>
                    <a:latin typeface="Garamond" panose="02020404030301010803" pitchFamily="18" charset="0"/>
                  </a:rPr>
                  <a:t>angular</a:t>
                </a:r>
                <a:r>
                  <a:rPr lang="en-US" dirty="0" smtClean="0">
                    <a:latin typeface="Garamond" panose="02020404030301010803" pitchFamily="18" charset="0"/>
                  </a:rPr>
                  <a:t> coordinate of node     is its </a:t>
                </a:r>
                <a:r>
                  <a:rPr lang="en-US" dirty="0" smtClean="0">
                    <a:solidFill>
                      <a:srgbClr val="C00000"/>
                    </a:solidFill>
                    <a:latin typeface="Garamond" panose="02020404030301010803" pitchFamily="18" charset="0"/>
                  </a:rPr>
                  <a:t>similarity</a:t>
                </a:r>
                <a:r>
                  <a:rPr lang="en-US" dirty="0" smtClean="0">
                    <a:latin typeface="Garamond" panose="02020404030301010803" pitchFamily="18" charset="0"/>
                  </a:rPr>
                  <a:t> </a:t>
                </a:r>
              </a:p>
              <a:p>
                <a:r>
                  <a:rPr lang="en-US" dirty="0">
                    <a:latin typeface="Garamond" panose="02020404030301010803" pitchFamily="18" charset="0"/>
                  </a:rPr>
                  <a:t>T</a:t>
                </a:r>
                <a:r>
                  <a:rPr lang="en-US" dirty="0" smtClean="0">
                    <a:latin typeface="Garamond" panose="02020404030301010803" pitchFamily="18" charset="0"/>
                  </a:rPr>
                  <a:t>he </a:t>
                </a:r>
                <a:r>
                  <a:rPr lang="en-US" dirty="0" smtClean="0">
                    <a:solidFill>
                      <a:srgbClr val="C00000"/>
                    </a:solidFill>
                    <a:latin typeface="Garamond" panose="02020404030301010803" pitchFamily="18" charset="0"/>
                  </a:rPr>
                  <a:t>radial </a:t>
                </a:r>
                <a:r>
                  <a:rPr lang="en-US" dirty="0" smtClean="0">
                    <a:latin typeface="Garamond" panose="02020404030301010803" pitchFamily="18" charset="0"/>
                  </a:rPr>
                  <a:t>coordinate of node     is </a:t>
                </a:r>
                <a:endParaRPr lang="en-US" dirty="0">
                  <a:latin typeface="Garamond" panose="02020404030301010803" pitchFamily="18" charset="0"/>
                </a:endParaRPr>
              </a:p>
              <a:p>
                <a:r>
                  <a:rPr lang="en-US" dirty="0">
                    <a:latin typeface="Garamond" panose="02020404030301010803" pitchFamily="18" charset="0"/>
                  </a:rPr>
                  <a:t>L</a:t>
                </a:r>
                <a:r>
                  <a:rPr lang="en-US" dirty="0" smtClean="0">
                    <a:latin typeface="Garamond" panose="02020404030301010803" pitchFamily="18" charset="0"/>
                  </a:rPr>
                  <a:t>et it </a:t>
                </a:r>
                <a:r>
                  <a:rPr lang="en-US" dirty="0" smtClean="0">
                    <a:solidFill>
                      <a:srgbClr val="C00000"/>
                    </a:solidFill>
                    <a:latin typeface="Garamond" panose="02020404030301010803" pitchFamily="18" charset="0"/>
                  </a:rPr>
                  <a:t>grow</a:t>
                </a:r>
                <a:r>
                  <a:rPr lang="en-US" dirty="0" smtClean="0">
                    <a:latin typeface="Garamond" panose="02020404030301010803" pitchFamily="18" charset="0"/>
                  </a:rPr>
                  <a:t> with time:</a:t>
                </a:r>
              </a:p>
              <a:p>
                <a:r>
                  <a:rPr lang="en-US" dirty="0" smtClean="0">
                    <a:latin typeface="Garamond" panose="02020404030301010803" pitchFamily="18" charset="0"/>
                  </a:rPr>
                  <a:t>Let       be the </a:t>
                </a:r>
                <a:r>
                  <a:rPr lang="en-US" dirty="0" smtClean="0">
                    <a:solidFill>
                      <a:srgbClr val="C00000"/>
                    </a:solidFill>
                    <a:latin typeface="Garamond" panose="02020404030301010803" pitchFamily="18" charset="0"/>
                  </a:rPr>
                  <a:t>hyperbolic</a:t>
                </a:r>
                <a:r>
                  <a:rPr lang="en-US" dirty="0" smtClean="0">
                    <a:latin typeface="Garamond" panose="02020404030301010803" pitchFamily="18" charset="0"/>
                  </a:rPr>
                  <a:t> distance between    and    </a:t>
                </a:r>
                <a:br>
                  <a:rPr lang="en-US" dirty="0" smtClean="0">
                    <a:latin typeface="Garamond" panose="02020404030301010803" pitchFamily="18" charset="0"/>
                  </a:rPr>
                </a:br>
                <a:endParaRPr lang="en-US" dirty="0">
                  <a:latin typeface="Garamond" panose="02020404030301010803" pitchFamily="18" charset="0"/>
                </a:endParaRPr>
              </a:p>
              <a:p>
                <a:endParaRPr lang="en-US" dirty="0" smtClean="0">
                  <a:latin typeface="Garamond" panose="02020404030301010803" pitchFamily="18" charset="0"/>
                </a:endParaRPr>
              </a:p>
              <a:p>
                <a:r>
                  <a:rPr lang="en-US" dirty="0">
                    <a:latin typeface="Garamond" panose="02020404030301010803" pitchFamily="18" charset="0"/>
                  </a:rPr>
                  <a:t>M</a:t>
                </a:r>
                <a:r>
                  <a:rPr lang="en-US" dirty="0" smtClean="0">
                    <a:latin typeface="Garamond" panose="02020404030301010803" pitchFamily="18" charset="0"/>
                  </a:rPr>
                  <a:t>inimization of           </a:t>
                </a:r>
                <a14:m>
                  <m:oMath xmlns:m="http://schemas.openxmlformats.org/officeDocument/2006/math">
                    <m:groupChr>
                      <m:groupChrPr>
                        <m:chr m:val="⇔"/>
                        <m:pos m:val="top"/>
                        <m:ctrlPr>
                          <a:rPr lang="en-US" i="1" smtClean="0">
                            <a:latin typeface="Cambria Math" panose="02040503050406030204" pitchFamily="18" charset="0"/>
                          </a:rPr>
                        </m:ctrlPr>
                      </m:groupChrPr>
                      <m:e/>
                    </m:groupChr>
                  </m:oMath>
                </a14:m>
                <a:r>
                  <a:rPr lang="en-US" dirty="0" smtClean="0">
                    <a:latin typeface="Garamond" panose="02020404030301010803" pitchFamily="18" charset="0"/>
                  </a:rPr>
                  <a:t>   minimization of </a:t>
                </a:r>
              </a:p>
              <a:p>
                <a:r>
                  <a:rPr lang="en-US" dirty="0" smtClean="0">
                    <a:latin typeface="Garamond" panose="02020404030301010803" pitchFamily="18" charset="0"/>
                  </a:rPr>
                  <a:t>New nodes connect to </a:t>
                </a:r>
                <a:r>
                  <a:rPr lang="en-US" dirty="0">
                    <a:latin typeface="Garamond" panose="02020404030301010803" pitchFamily="18" charset="0"/>
                  </a:rPr>
                  <a:t/>
                </a:r>
                <a:br>
                  <a:rPr lang="en-US" dirty="0">
                    <a:latin typeface="Garamond" panose="02020404030301010803" pitchFamily="18" charset="0"/>
                  </a:rPr>
                </a:br>
                <a:endParaRPr lang="en-US" dirty="0" smtClean="0">
                  <a:latin typeface="Garamond" panose="02020404030301010803"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43074" y="1121098"/>
                <a:ext cx="11131062" cy="5389583"/>
              </a:xfrm>
              <a:blipFill rotWithShape="0">
                <a:blip r:embed="rId3"/>
                <a:stretch>
                  <a:fillRect l="-986" t="-2036"/>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5338332" y="1772569"/>
            <a:ext cx="180600" cy="212300"/>
          </a:xfrm>
          <a:prstGeom prst="rect">
            <a:avLst/>
          </a:prstGeom>
        </p:spPr>
      </p:pic>
      <p:pic>
        <p:nvPicPr>
          <p:cNvPr id="7" name="Picture 6"/>
          <p:cNvPicPr>
            <a:picLocks noChangeAspect="1"/>
          </p:cNvPicPr>
          <p:nvPr/>
        </p:nvPicPr>
        <p:blipFill>
          <a:blip r:embed="rId5"/>
          <a:stretch>
            <a:fillRect/>
          </a:stretch>
        </p:blipFill>
        <p:spPr>
          <a:xfrm>
            <a:off x="4262495" y="2214252"/>
            <a:ext cx="3199200" cy="360267"/>
          </a:xfrm>
          <a:prstGeom prst="rect">
            <a:avLst/>
          </a:prstGeom>
        </p:spPr>
      </p:pic>
      <p:sp>
        <p:nvSpPr>
          <p:cNvPr id="8" name="Oval 7"/>
          <p:cNvSpPr/>
          <p:nvPr/>
        </p:nvSpPr>
        <p:spPr>
          <a:xfrm>
            <a:off x="8361171" y="2196086"/>
            <a:ext cx="3065930" cy="3063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9974759" y="2805114"/>
            <a:ext cx="150725" cy="15072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84992" y="3718562"/>
            <a:ext cx="36576" cy="3657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a:stCxn id="10" idx="0"/>
          </p:cNvCxnSpPr>
          <p:nvPr/>
        </p:nvCxnSpPr>
        <p:spPr>
          <a:xfrm flipV="1">
            <a:off x="9903280" y="2955839"/>
            <a:ext cx="136084" cy="762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1314057" y="3359444"/>
            <a:ext cx="150725" cy="1507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a:stCxn id="10" idx="7"/>
          </p:cNvCxnSpPr>
          <p:nvPr/>
        </p:nvCxnSpPr>
        <p:spPr>
          <a:xfrm flipV="1">
            <a:off x="9916212" y="3439570"/>
            <a:ext cx="1435526" cy="2843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Freeform 40"/>
          <p:cNvSpPr/>
          <p:nvPr/>
        </p:nvSpPr>
        <p:spPr>
          <a:xfrm>
            <a:off x="10033773" y="2970637"/>
            <a:ext cx="1285751" cy="612559"/>
          </a:xfrm>
          <a:custGeom>
            <a:avLst/>
            <a:gdLst>
              <a:gd name="connsiteX0" fmla="*/ 16349 w 1285751"/>
              <a:gd name="connsiteY0" fmla="*/ 0 h 612559"/>
              <a:gd name="connsiteX1" fmla="*/ 177714 w 1285751"/>
              <a:gd name="connsiteY1" fmla="*/ 580913 h 612559"/>
              <a:gd name="connsiteX2" fmla="*/ 1285751 w 1285751"/>
              <a:gd name="connsiteY2" fmla="*/ 484094 h 612559"/>
            </a:gdLst>
            <a:ahLst/>
            <a:cxnLst>
              <a:cxn ang="0">
                <a:pos x="connsiteX0" y="connsiteY0"/>
              </a:cxn>
              <a:cxn ang="0">
                <a:pos x="connsiteX1" y="connsiteY1"/>
              </a:cxn>
              <a:cxn ang="0">
                <a:pos x="connsiteX2" y="connsiteY2"/>
              </a:cxn>
            </a:cxnLst>
            <a:rect l="l" t="t" r="r" b="b"/>
            <a:pathLst>
              <a:path w="1285751" h="612559">
                <a:moveTo>
                  <a:pt x="16349" y="0"/>
                </a:moveTo>
                <a:cubicBezTo>
                  <a:pt x="-8752" y="250115"/>
                  <a:pt x="-33853" y="500231"/>
                  <a:pt x="177714" y="580913"/>
                </a:cubicBezTo>
                <a:cubicBezTo>
                  <a:pt x="389281" y="661595"/>
                  <a:pt x="837516" y="572844"/>
                  <a:pt x="1285751" y="484094"/>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Picture 41"/>
          <p:cNvPicPr>
            <a:picLocks noChangeAspect="1"/>
          </p:cNvPicPr>
          <p:nvPr/>
        </p:nvPicPr>
        <p:blipFill>
          <a:blip r:embed="rId6"/>
          <a:stretch>
            <a:fillRect/>
          </a:stretch>
        </p:blipFill>
        <p:spPr>
          <a:xfrm>
            <a:off x="10566551" y="3623254"/>
            <a:ext cx="258000" cy="263767"/>
          </a:xfrm>
          <a:prstGeom prst="rect">
            <a:avLst/>
          </a:prstGeom>
        </p:spPr>
      </p:pic>
      <p:pic>
        <p:nvPicPr>
          <p:cNvPr id="43" name="Picture 42"/>
          <p:cNvPicPr>
            <a:picLocks noChangeAspect="1"/>
          </p:cNvPicPr>
          <p:nvPr/>
        </p:nvPicPr>
        <p:blipFill>
          <a:blip r:embed="rId7"/>
          <a:stretch>
            <a:fillRect/>
          </a:stretch>
        </p:blipFill>
        <p:spPr>
          <a:xfrm>
            <a:off x="9260462" y="3122863"/>
            <a:ext cx="670800" cy="353833"/>
          </a:xfrm>
          <a:prstGeom prst="rect">
            <a:avLst/>
          </a:prstGeom>
        </p:spPr>
      </p:pic>
      <p:pic>
        <p:nvPicPr>
          <p:cNvPr id="44" name="Picture 43"/>
          <p:cNvPicPr>
            <a:picLocks noChangeAspect="1"/>
          </p:cNvPicPr>
          <p:nvPr/>
        </p:nvPicPr>
        <p:blipFill>
          <a:blip r:embed="rId8"/>
          <a:stretch>
            <a:fillRect/>
          </a:stretch>
        </p:blipFill>
        <p:spPr>
          <a:xfrm>
            <a:off x="11517828" y="3195394"/>
            <a:ext cx="258000" cy="328100"/>
          </a:xfrm>
          <a:prstGeom prst="rect">
            <a:avLst/>
          </a:prstGeom>
        </p:spPr>
      </p:pic>
      <p:pic>
        <p:nvPicPr>
          <p:cNvPr id="45" name="Picture 44"/>
          <p:cNvPicPr>
            <a:picLocks noChangeAspect="1"/>
          </p:cNvPicPr>
          <p:nvPr/>
        </p:nvPicPr>
        <p:blipFill>
          <a:blip r:embed="rId9"/>
          <a:stretch>
            <a:fillRect/>
          </a:stretch>
        </p:blipFill>
        <p:spPr>
          <a:xfrm>
            <a:off x="10046535" y="2481516"/>
            <a:ext cx="258000" cy="308800"/>
          </a:xfrm>
          <a:prstGeom prst="rect">
            <a:avLst/>
          </a:prstGeom>
        </p:spPr>
      </p:pic>
      <p:pic>
        <p:nvPicPr>
          <p:cNvPr id="46" name="Picture 45"/>
          <p:cNvPicPr>
            <a:picLocks noChangeAspect="1"/>
          </p:cNvPicPr>
          <p:nvPr/>
        </p:nvPicPr>
        <p:blipFill>
          <a:blip r:embed="rId10"/>
          <a:stretch>
            <a:fillRect/>
          </a:stretch>
        </p:blipFill>
        <p:spPr>
          <a:xfrm>
            <a:off x="10217885" y="3217752"/>
            <a:ext cx="387000" cy="276633"/>
          </a:xfrm>
          <a:prstGeom prst="rect">
            <a:avLst/>
          </a:prstGeom>
        </p:spPr>
      </p:pic>
      <p:sp>
        <p:nvSpPr>
          <p:cNvPr id="47" name="Content Placeholder 2"/>
          <p:cNvSpPr txBox="1">
            <a:spLocks/>
          </p:cNvSpPr>
          <p:nvPr/>
        </p:nvSpPr>
        <p:spPr>
          <a:xfrm>
            <a:off x="8726548" y="5345034"/>
            <a:ext cx="2575786" cy="4546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latin typeface="Garamond" panose="02020404030301010803" pitchFamily="18" charset="0"/>
              </a:rPr>
              <a:t>Hyperbolic Disk</a:t>
            </a:r>
            <a:endParaRPr lang="en-US" dirty="0">
              <a:latin typeface="Garamond" panose="02020404030301010803" pitchFamily="18" charset="0"/>
            </a:endParaRPr>
          </a:p>
        </p:txBody>
      </p:sp>
      <p:pic>
        <p:nvPicPr>
          <p:cNvPr id="48" name="Picture 47"/>
          <p:cNvPicPr>
            <a:picLocks noChangeAspect="1"/>
          </p:cNvPicPr>
          <p:nvPr/>
        </p:nvPicPr>
        <p:blipFill>
          <a:blip r:embed="rId11"/>
          <a:stretch>
            <a:fillRect/>
          </a:stretch>
        </p:blipFill>
        <p:spPr>
          <a:xfrm>
            <a:off x="1633783" y="2781413"/>
            <a:ext cx="387000" cy="276633"/>
          </a:xfrm>
          <a:prstGeom prst="rect">
            <a:avLst/>
          </a:prstGeom>
        </p:spPr>
      </p:pic>
      <p:pic>
        <p:nvPicPr>
          <p:cNvPr id="49" name="Picture 48"/>
          <p:cNvPicPr>
            <a:picLocks noChangeAspect="1"/>
          </p:cNvPicPr>
          <p:nvPr/>
        </p:nvPicPr>
        <p:blipFill>
          <a:blip r:embed="rId4"/>
          <a:stretch>
            <a:fillRect/>
          </a:stretch>
        </p:blipFill>
        <p:spPr>
          <a:xfrm>
            <a:off x="7047378" y="2782925"/>
            <a:ext cx="180600" cy="212300"/>
          </a:xfrm>
          <a:prstGeom prst="rect">
            <a:avLst/>
          </a:prstGeom>
        </p:spPr>
      </p:pic>
      <p:pic>
        <p:nvPicPr>
          <p:cNvPr id="50" name="Picture 49"/>
          <p:cNvPicPr>
            <a:picLocks noChangeAspect="1"/>
          </p:cNvPicPr>
          <p:nvPr/>
        </p:nvPicPr>
        <p:blipFill>
          <a:blip r:embed="rId12"/>
          <a:stretch>
            <a:fillRect/>
          </a:stretch>
        </p:blipFill>
        <p:spPr>
          <a:xfrm>
            <a:off x="7928999" y="2763609"/>
            <a:ext cx="180600" cy="231600"/>
          </a:xfrm>
          <a:prstGeom prst="rect">
            <a:avLst/>
          </a:prstGeom>
        </p:spPr>
      </p:pic>
      <p:pic>
        <p:nvPicPr>
          <p:cNvPr id="56" name="Picture 55"/>
          <p:cNvPicPr>
            <a:picLocks noChangeAspect="1"/>
          </p:cNvPicPr>
          <p:nvPr/>
        </p:nvPicPr>
        <p:blipFill>
          <a:blip r:embed="rId11"/>
          <a:stretch>
            <a:fillRect/>
          </a:stretch>
        </p:blipFill>
        <p:spPr>
          <a:xfrm>
            <a:off x="7319210" y="4192418"/>
            <a:ext cx="387000" cy="276633"/>
          </a:xfrm>
          <a:prstGeom prst="rect">
            <a:avLst/>
          </a:prstGeom>
        </p:spPr>
      </p:pic>
      <p:pic>
        <p:nvPicPr>
          <p:cNvPr id="57" name="Picture 56"/>
          <p:cNvPicPr>
            <a:picLocks noChangeAspect="1"/>
          </p:cNvPicPr>
          <p:nvPr/>
        </p:nvPicPr>
        <p:blipFill>
          <a:blip r:embed="rId13"/>
          <a:stretch>
            <a:fillRect/>
          </a:stretch>
        </p:blipFill>
        <p:spPr>
          <a:xfrm>
            <a:off x="3503233" y="4143104"/>
            <a:ext cx="645000" cy="340967"/>
          </a:xfrm>
          <a:prstGeom prst="rect">
            <a:avLst/>
          </a:prstGeom>
        </p:spPr>
      </p:pic>
      <p:sp>
        <p:nvSpPr>
          <p:cNvPr id="29" name="Title 1"/>
          <p:cNvSpPr txBox="1">
            <a:spLocks/>
          </p:cNvSpPr>
          <p:nvPr/>
        </p:nvSpPr>
        <p:spPr>
          <a:xfrm>
            <a:off x="815431" y="6009113"/>
            <a:ext cx="11058705" cy="75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Garamond" panose="02020404030301010803" pitchFamily="18" charset="0"/>
              </a:rPr>
              <a:t>We call this mechanism: </a:t>
            </a:r>
            <a:r>
              <a:rPr lang="en-US" sz="3600" dirty="0" smtClean="0">
                <a:solidFill>
                  <a:srgbClr val="C00000"/>
                </a:solidFill>
                <a:latin typeface="Garamond" panose="02020404030301010803" pitchFamily="18" charset="0"/>
              </a:rPr>
              <a:t>Geometric Preferential Attachment</a:t>
            </a:r>
            <a:endParaRPr lang="en-US" sz="3600" dirty="0">
              <a:solidFill>
                <a:srgbClr val="C00000"/>
              </a:solidFill>
            </a:endParaRPr>
          </a:p>
        </p:txBody>
      </p:sp>
      <p:pic>
        <p:nvPicPr>
          <p:cNvPr id="11" name="Picture 10"/>
          <p:cNvPicPr>
            <a:picLocks noChangeAspect="1"/>
          </p:cNvPicPr>
          <p:nvPr/>
        </p:nvPicPr>
        <p:blipFill>
          <a:blip r:embed="rId14"/>
          <a:stretch>
            <a:fillRect/>
          </a:stretch>
        </p:blipFill>
        <p:spPr>
          <a:xfrm>
            <a:off x="6051731" y="1718568"/>
            <a:ext cx="1247650" cy="305922"/>
          </a:xfrm>
          <a:prstGeom prst="rect">
            <a:avLst/>
          </a:prstGeom>
        </p:spPr>
      </p:pic>
      <p:pic>
        <p:nvPicPr>
          <p:cNvPr id="12" name="Picture 11"/>
          <p:cNvPicPr>
            <a:picLocks noChangeAspect="1"/>
          </p:cNvPicPr>
          <p:nvPr/>
        </p:nvPicPr>
        <p:blipFill>
          <a:blip r:embed="rId15"/>
          <a:stretch>
            <a:fillRect/>
          </a:stretch>
        </p:blipFill>
        <p:spPr>
          <a:xfrm>
            <a:off x="1510417" y="3189744"/>
            <a:ext cx="5894471" cy="901692"/>
          </a:xfrm>
          <a:prstGeom prst="rect">
            <a:avLst/>
          </a:prstGeom>
        </p:spPr>
      </p:pic>
      <p:sp>
        <p:nvSpPr>
          <p:cNvPr id="32" name="Rectangle 31"/>
          <p:cNvSpPr/>
          <p:nvPr/>
        </p:nvSpPr>
        <p:spPr>
          <a:xfrm>
            <a:off x="1069224" y="5170043"/>
            <a:ext cx="5208924" cy="523220"/>
          </a:xfrm>
          <a:prstGeom prst="rect">
            <a:avLst/>
          </a:prstGeom>
          <a:solidFill>
            <a:srgbClr val="FFFF00"/>
          </a:solidFill>
        </p:spPr>
        <p:txBody>
          <a:bodyPr wrap="square">
            <a:spAutoFit/>
          </a:bodyPr>
          <a:lstStyle/>
          <a:p>
            <a:r>
              <a:rPr lang="en-US" sz="2800" dirty="0">
                <a:latin typeface="Garamond" panose="02020404030301010803" pitchFamily="18" charset="0"/>
              </a:rPr>
              <a:t>hyperbolically closets existing nodes</a:t>
            </a:r>
            <a:endParaRPr lang="en-US" sz="2800" u="sng" dirty="0">
              <a:latin typeface="Garamond" panose="02020404030301010803" pitchFamily="18" charset="0"/>
            </a:endParaRPr>
          </a:p>
        </p:txBody>
      </p:sp>
      <p:sp>
        <p:nvSpPr>
          <p:cNvPr id="5" name="Oval 4"/>
          <p:cNvSpPr/>
          <p:nvPr/>
        </p:nvSpPr>
        <p:spPr>
          <a:xfrm>
            <a:off x="6403172" y="3179884"/>
            <a:ext cx="868661" cy="501431"/>
          </a:xfrm>
          <a:prstGeom prst="ellipse">
            <a:avLst/>
          </a:prstGeom>
          <a:solidFill>
            <a:schemeClr val="accent1">
              <a:alpha val="0"/>
            </a:schemeClr>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16"/>
          <a:stretch>
            <a:fillRect/>
          </a:stretch>
        </p:blipFill>
        <p:spPr>
          <a:xfrm>
            <a:off x="8042955" y="1191896"/>
            <a:ext cx="282086" cy="355398"/>
          </a:xfrm>
          <a:prstGeom prst="rect">
            <a:avLst/>
          </a:prstGeom>
        </p:spPr>
      </p:pic>
      <p:pic>
        <p:nvPicPr>
          <p:cNvPr id="30" name="Picture 29"/>
          <p:cNvPicPr>
            <a:picLocks noChangeAspect="1"/>
          </p:cNvPicPr>
          <p:nvPr/>
        </p:nvPicPr>
        <p:blipFill>
          <a:blip r:embed="rId4"/>
          <a:stretch>
            <a:fillRect/>
          </a:stretch>
        </p:blipFill>
        <p:spPr>
          <a:xfrm>
            <a:off x="5616905" y="1252559"/>
            <a:ext cx="180600" cy="212300"/>
          </a:xfrm>
          <a:prstGeom prst="rect">
            <a:avLst/>
          </a:prstGeom>
        </p:spPr>
      </p:pic>
    </p:spTree>
    <p:extLst>
      <p:ext uri="{BB962C8B-B14F-4D97-AF65-F5344CB8AC3E}">
        <p14:creationId xmlns:p14="http://schemas.microsoft.com/office/powerpoint/2010/main" val="334884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P spid="9" grpId="0" animBg="1"/>
      <p:bldP spid="10" grpId="0" animBg="1"/>
      <p:bldP spid="17" grpId="0" animBg="1"/>
      <p:bldP spid="41" grpId="0" animBg="1"/>
      <p:bldP spid="47" grpId="0"/>
      <p:bldP spid="29" grpId="0"/>
      <p:bldP spid="32"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14738"/>
            <a:ext cx="10515600" cy="5360382"/>
          </a:xfrm>
        </p:spPr>
        <p:txBody>
          <a:bodyPr/>
          <a:lstStyle/>
          <a:p>
            <a:pPr marL="0" indent="0">
              <a:buNone/>
            </a:pPr>
            <a:r>
              <a:rPr lang="en-US" dirty="0" smtClean="0">
                <a:latin typeface="Garamond" panose="02020404030301010803" pitchFamily="18" charset="0"/>
              </a:rPr>
              <a:t>How does a new node     find its </a:t>
            </a:r>
            <a:r>
              <a:rPr lang="en-US" dirty="0" smtClean="0">
                <a:solidFill>
                  <a:srgbClr val="C00000"/>
                </a:solidFill>
                <a:latin typeface="Garamond" panose="02020404030301010803" pitchFamily="18" charset="0"/>
              </a:rPr>
              <a:t>position      </a:t>
            </a:r>
            <a:r>
              <a:rPr lang="en-US" dirty="0" smtClean="0">
                <a:latin typeface="Garamond" panose="02020404030301010803" pitchFamily="18" charset="0"/>
              </a:rPr>
              <a:t>in the </a:t>
            </a:r>
            <a:r>
              <a:rPr lang="en-US" dirty="0" smtClean="0">
                <a:solidFill>
                  <a:srgbClr val="C00000"/>
                </a:solidFill>
                <a:latin typeface="Garamond" panose="02020404030301010803" pitchFamily="18" charset="0"/>
              </a:rPr>
              <a:t>similarity space     </a:t>
            </a:r>
            <a:r>
              <a:rPr lang="en-US" dirty="0" smtClean="0">
                <a:latin typeface="Garamond" panose="02020404030301010803" pitchFamily="18" charset="0"/>
              </a:rPr>
              <a:t>?</a:t>
            </a:r>
          </a:p>
          <a:p>
            <a:r>
              <a:rPr lang="en-US" dirty="0" smtClean="0">
                <a:latin typeface="Garamond" panose="02020404030301010803" pitchFamily="18" charset="0"/>
              </a:rPr>
              <a:t>Fashion:     contains </a:t>
            </a:r>
            <a:r>
              <a:rPr lang="en-US" dirty="0" smtClean="0">
                <a:solidFill>
                  <a:srgbClr val="C00000"/>
                </a:solidFill>
                <a:latin typeface="Garamond" panose="02020404030301010803" pitchFamily="18" charset="0"/>
              </a:rPr>
              <a:t>“hot” </a:t>
            </a:r>
            <a:r>
              <a:rPr lang="en-US" dirty="0" smtClean="0">
                <a:latin typeface="Garamond" panose="02020404030301010803" pitchFamily="18" charset="0"/>
              </a:rPr>
              <a:t>regions.</a:t>
            </a:r>
          </a:p>
          <a:p>
            <a:r>
              <a:rPr lang="en-US" dirty="0" smtClean="0">
                <a:solidFill>
                  <a:srgbClr val="C00000"/>
                </a:solidFill>
                <a:latin typeface="Garamond" panose="02020404030301010803" pitchFamily="18" charset="0"/>
              </a:rPr>
              <a:t>Attractiveness</a:t>
            </a:r>
            <a:r>
              <a:rPr lang="en-US" dirty="0" smtClean="0">
                <a:latin typeface="Garamond" panose="02020404030301010803" pitchFamily="18" charset="0"/>
              </a:rPr>
              <a:t> of             for a new node </a:t>
            </a:r>
            <a:br>
              <a:rPr lang="en-US" dirty="0" smtClean="0">
                <a:latin typeface="Garamond" panose="02020404030301010803" pitchFamily="18" charset="0"/>
              </a:rPr>
            </a:br>
            <a:r>
              <a:rPr lang="en-US" dirty="0" smtClean="0">
                <a:latin typeface="Garamond" panose="02020404030301010803" pitchFamily="18" charset="0"/>
              </a:rPr>
              <a:t>is the number of existing nodes in </a:t>
            </a:r>
          </a:p>
          <a:p>
            <a:r>
              <a:rPr lang="en-US" dirty="0" smtClean="0">
                <a:latin typeface="Garamond" panose="02020404030301010803" pitchFamily="18" charset="0"/>
              </a:rPr>
              <a:t>The higher the attractiveness of    ,</a:t>
            </a:r>
            <a:br>
              <a:rPr lang="en-US" dirty="0" smtClean="0">
                <a:latin typeface="Garamond" panose="02020404030301010803" pitchFamily="18" charset="0"/>
              </a:rPr>
            </a:br>
            <a:r>
              <a:rPr lang="en-US" dirty="0" smtClean="0">
                <a:latin typeface="Garamond" panose="02020404030301010803" pitchFamily="18" charset="0"/>
              </a:rPr>
              <a:t>the </a:t>
            </a:r>
            <a:r>
              <a:rPr lang="en-US" dirty="0" smtClean="0">
                <a:solidFill>
                  <a:srgbClr val="C00000"/>
                </a:solidFill>
                <a:latin typeface="Garamond" panose="02020404030301010803" pitchFamily="18" charset="0"/>
              </a:rPr>
              <a:t>higher the probability </a:t>
            </a:r>
            <a:r>
              <a:rPr lang="en-US" dirty="0" smtClean="0">
                <a:latin typeface="Garamond" panose="02020404030301010803" pitchFamily="18" charset="0"/>
              </a:rPr>
              <a:t>that </a:t>
            </a:r>
          </a:p>
          <a:p>
            <a:pPr marL="0" indent="0">
              <a:buNone/>
            </a:pPr>
            <a:r>
              <a:rPr lang="en-US" dirty="0" smtClean="0">
                <a:latin typeface="Garamond" panose="02020404030301010803" pitchFamily="18" charset="0"/>
              </a:rPr>
              <a:t/>
            </a:r>
            <a:br>
              <a:rPr lang="en-US" dirty="0" smtClean="0">
                <a:latin typeface="Garamond" panose="02020404030301010803" pitchFamily="18" charset="0"/>
              </a:rPr>
            </a:br>
            <a:endParaRPr lang="en-US" dirty="0">
              <a:latin typeface="Garamond" panose="02020404030301010803" pitchFamily="18" charset="0"/>
            </a:endParaRPr>
          </a:p>
          <a:p>
            <a:pPr marL="0" indent="0">
              <a:buNone/>
            </a:pPr>
            <a:endParaRPr lang="en-US" dirty="0">
              <a:latin typeface="Garamond" panose="02020404030301010803" pitchFamily="18" charset="0"/>
            </a:endParaRPr>
          </a:p>
          <a:p>
            <a:endParaRPr lang="en-US" dirty="0">
              <a:latin typeface="Garamond" panose="02020404030301010803" pitchFamily="18" charset="0"/>
            </a:endParaRPr>
          </a:p>
        </p:txBody>
      </p:sp>
      <p:sp>
        <p:nvSpPr>
          <p:cNvPr id="4" name="Title 1"/>
          <p:cNvSpPr>
            <a:spLocks noGrp="1"/>
          </p:cNvSpPr>
          <p:nvPr>
            <p:ph type="title"/>
          </p:nvPr>
        </p:nvSpPr>
        <p:spPr>
          <a:xfrm>
            <a:off x="838200" y="365126"/>
            <a:ext cx="10515600" cy="753669"/>
          </a:xfrm>
        </p:spPr>
        <p:txBody>
          <a:bodyPr/>
          <a:lstStyle/>
          <a:p>
            <a:r>
              <a:rPr lang="en-US" dirty="0">
                <a:latin typeface="Garamond" panose="02020404030301010803" pitchFamily="18" charset="0"/>
              </a:rPr>
              <a:t>Geometric Preferential </a:t>
            </a:r>
            <a:r>
              <a:rPr lang="en-US" dirty="0" smtClean="0">
                <a:latin typeface="Garamond" panose="02020404030301010803" pitchFamily="18" charset="0"/>
              </a:rPr>
              <a:t>Attachment</a:t>
            </a:r>
            <a:endParaRPr lang="en-US" dirty="0"/>
          </a:p>
        </p:txBody>
      </p:sp>
      <p:pic>
        <p:nvPicPr>
          <p:cNvPr id="5" name="Picture 4"/>
          <p:cNvPicPr>
            <a:picLocks noChangeAspect="1"/>
          </p:cNvPicPr>
          <p:nvPr/>
        </p:nvPicPr>
        <p:blipFill>
          <a:blip r:embed="rId3"/>
          <a:stretch>
            <a:fillRect/>
          </a:stretch>
        </p:blipFill>
        <p:spPr>
          <a:xfrm>
            <a:off x="7239001" y="1883668"/>
            <a:ext cx="4672708" cy="4802891"/>
          </a:xfrm>
          <a:prstGeom prst="rect">
            <a:avLst/>
          </a:prstGeom>
        </p:spPr>
      </p:pic>
      <p:pic>
        <p:nvPicPr>
          <p:cNvPr id="11" name="Picture 10"/>
          <p:cNvPicPr>
            <a:picLocks noChangeAspect="1"/>
          </p:cNvPicPr>
          <p:nvPr/>
        </p:nvPicPr>
        <p:blipFill>
          <a:blip r:embed="rId4"/>
          <a:stretch>
            <a:fillRect/>
          </a:stretch>
        </p:blipFill>
        <p:spPr>
          <a:xfrm>
            <a:off x="3743354" y="2385108"/>
            <a:ext cx="825600" cy="360267"/>
          </a:xfrm>
          <a:prstGeom prst="rect">
            <a:avLst/>
          </a:prstGeom>
        </p:spPr>
      </p:pic>
      <p:pic>
        <p:nvPicPr>
          <p:cNvPr id="12" name="Picture 11"/>
          <p:cNvPicPr>
            <a:picLocks noChangeAspect="1"/>
          </p:cNvPicPr>
          <p:nvPr/>
        </p:nvPicPr>
        <p:blipFill>
          <a:blip r:embed="rId5"/>
          <a:stretch>
            <a:fillRect/>
          </a:stretch>
        </p:blipFill>
        <p:spPr>
          <a:xfrm>
            <a:off x="5989360" y="2804685"/>
            <a:ext cx="928800" cy="366700"/>
          </a:xfrm>
          <a:prstGeom prst="rect">
            <a:avLst/>
          </a:prstGeom>
        </p:spPr>
      </p:pic>
      <p:pic>
        <p:nvPicPr>
          <p:cNvPr id="13" name="Picture 12"/>
          <p:cNvPicPr>
            <a:picLocks noChangeAspect="1"/>
          </p:cNvPicPr>
          <p:nvPr/>
        </p:nvPicPr>
        <p:blipFill>
          <a:blip r:embed="rId6"/>
          <a:stretch>
            <a:fillRect/>
          </a:stretch>
        </p:blipFill>
        <p:spPr>
          <a:xfrm>
            <a:off x="5612514" y="3305804"/>
            <a:ext cx="232200" cy="347400"/>
          </a:xfrm>
          <a:prstGeom prst="rect">
            <a:avLst/>
          </a:prstGeom>
        </p:spPr>
      </p:pic>
      <p:pic>
        <p:nvPicPr>
          <p:cNvPr id="14" name="Picture 13"/>
          <p:cNvPicPr>
            <a:picLocks noChangeAspect="1"/>
          </p:cNvPicPr>
          <p:nvPr/>
        </p:nvPicPr>
        <p:blipFill>
          <a:blip r:embed="rId7"/>
          <a:stretch>
            <a:fillRect/>
          </a:stretch>
        </p:blipFill>
        <p:spPr>
          <a:xfrm>
            <a:off x="5382328" y="3713101"/>
            <a:ext cx="903000" cy="340967"/>
          </a:xfrm>
          <a:prstGeom prst="rect">
            <a:avLst/>
          </a:prstGeom>
        </p:spPr>
      </p:pic>
      <p:pic>
        <p:nvPicPr>
          <p:cNvPr id="15" name="Picture 14"/>
          <p:cNvPicPr>
            <a:picLocks noChangeAspect="1"/>
          </p:cNvPicPr>
          <p:nvPr/>
        </p:nvPicPr>
        <p:blipFill>
          <a:blip r:embed="rId8"/>
          <a:stretch>
            <a:fillRect/>
          </a:stretch>
        </p:blipFill>
        <p:spPr>
          <a:xfrm>
            <a:off x="10176005" y="1367645"/>
            <a:ext cx="309600" cy="308800"/>
          </a:xfrm>
          <a:prstGeom prst="rect">
            <a:avLst/>
          </a:prstGeom>
        </p:spPr>
      </p:pic>
      <p:pic>
        <p:nvPicPr>
          <p:cNvPr id="16" name="Picture 15"/>
          <p:cNvPicPr>
            <a:picLocks noChangeAspect="1"/>
          </p:cNvPicPr>
          <p:nvPr/>
        </p:nvPicPr>
        <p:blipFill>
          <a:blip r:embed="rId9"/>
          <a:stretch>
            <a:fillRect/>
          </a:stretch>
        </p:blipFill>
        <p:spPr>
          <a:xfrm>
            <a:off x="4108307" y="1425634"/>
            <a:ext cx="180600" cy="231600"/>
          </a:xfrm>
          <a:prstGeom prst="rect">
            <a:avLst/>
          </a:prstGeom>
        </p:spPr>
      </p:pic>
      <p:pic>
        <p:nvPicPr>
          <p:cNvPr id="17" name="Picture 16"/>
          <p:cNvPicPr>
            <a:picLocks noChangeAspect="1"/>
          </p:cNvPicPr>
          <p:nvPr/>
        </p:nvPicPr>
        <p:blipFill>
          <a:blip r:embed="rId10"/>
          <a:stretch>
            <a:fillRect/>
          </a:stretch>
        </p:blipFill>
        <p:spPr>
          <a:xfrm>
            <a:off x="6748173" y="1414748"/>
            <a:ext cx="283800" cy="283067"/>
          </a:xfrm>
          <a:prstGeom prst="rect">
            <a:avLst/>
          </a:prstGeom>
        </p:spPr>
      </p:pic>
      <p:pic>
        <p:nvPicPr>
          <p:cNvPr id="18" name="Picture 17"/>
          <p:cNvPicPr>
            <a:picLocks noChangeAspect="1"/>
          </p:cNvPicPr>
          <p:nvPr/>
        </p:nvPicPr>
        <p:blipFill>
          <a:blip r:embed="rId8"/>
          <a:stretch>
            <a:fillRect/>
          </a:stretch>
        </p:blipFill>
        <p:spPr>
          <a:xfrm>
            <a:off x="2431487" y="1894554"/>
            <a:ext cx="309600" cy="308800"/>
          </a:xfrm>
          <a:prstGeom prst="rect">
            <a:avLst/>
          </a:prstGeom>
        </p:spPr>
      </p:pic>
      <p:pic>
        <p:nvPicPr>
          <p:cNvPr id="19" name="Picture 18"/>
          <p:cNvPicPr>
            <a:picLocks noChangeAspect="1"/>
          </p:cNvPicPr>
          <p:nvPr/>
        </p:nvPicPr>
        <p:blipFill>
          <a:blip r:embed="rId9"/>
          <a:stretch>
            <a:fillRect/>
          </a:stretch>
        </p:blipFill>
        <p:spPr>
          <a:xfrm>
            <a:off x="6890073" y="2449441"/>
            <a:ext cx="180600" cy="231600"/>
          </a:xfrm>
          <a:prstGeom prst="rect">
            <a:avLst/>
          </a:prstGeom>
        </p:spPr>
      </p:pic>
    </p:spTree>
    <p:extLst>
      <p:ext uri="{BB962C8B-B14F-4D97-AF65-F5344CB8AC3E}">
        <p14:creationId xmlns:p14="http://schemas.microsoft.com/office/powerpoint/2010/main" val="245764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4674"/>
            <a:ext cx="10515600" cy="1096660"/>
          </a:xfrm>
        </p:spPr>
        <p:txBody>
          <a:bodyPr/>
          <a:lstStyle/>
          <a:p>
            <a:r>
              <a:rPr lang="en-US" dirty="0" smtClean="0">
                <a:latin typeface="Garamond" panose="02020404030301010803" pitchFamily="18" charset="0"/>
              </a:rPr>
              <a:t>GPA Model of Growing Networks</a:t>
            </a:r>
            <a:endParaRPr lang="en-US" dirty="0">
              <a:latin typeface="Garamond" panose="02020404030301010803" pitchFamily="18" charset="0"/>
            </a:endParaRPr>
          </a:p>
        </p:txBody>
      </p:sp>
      <p:sp>
        <p:nvSpPr>
          <p:cNvPr id="3" name="Content Placeholder 2"/>
          <p:cNvSpPr>
            <a:spLocks noGrp="1"/>
          </p:cNvSpPr>
          <p:nvPr>
            <p:ph idx="1"/>
          </p:nvPr>
        </p:nvSpPr>
        <p:spPr>
          <a:xfrm>
            <a:off x="838199" y="1107164"/>
            <a:ext cx="11153503" cy="5476516"/>
          </a:xfrm>
        </p:spPr>
        <p:txBody>
          <a:bodyPr/>
          <a:lstStyle/>
          <a:p>
            <a:pPr marL="514350" indent="-514350">
              <a:buFont typeface="+mj-lt"/>
              <a:buAutoNum type="arabicPeriod"/>
            </a:pPr>
            <a:r>
              <a:rPr lang="en-US" dirty="0" smtClean="0">
                <a:latin typeface="Garamond" panose="02020404030301010803" pitchFamily="18" charset="0"/>
              </a:rPr>
              <a:t>Initially the network is empty. New nodes                appear one at a time.</a:t>
            </a:r>
          </a:p>
          <a:p>
            <a:pPr marL="514350" indent="-514350">
              <a:buFont typeface="+mj-lt"/>
              <a:buAutoNum type="arabicPeriod"/>
            </a:pPr>
            <a:r>
              <a:rPr lang="en-US" dirty="0" smtClean="0">
                <a:latin typeface="Garamond" panose="02020404030301010803" pitchFamily="18" charset="0"/>
              </a:rPr>
              <a:t>The </a:t>
            </a:r>
            <a:r>
              <a:rPr lang="en-US" dirty="0">
                <a:latin typeface="Garamond" panose="02020404030301010803" pitchFamily="18" charset="0"/>
              </a:rPr>
              <a:t>angular (</a:t>
            </a:r>
            <a:r>
              <a:rPr lang="en-US" dirty="0">
                <a:solidFill>
                  <a:srgbClr val="C00000"/>
                </a:solidFill>
                <a:latin typeface="Garamond" panose="02020404030301010803" pitchFamily="18" charset="0"/>
              </a:rPr>
              <a:t>similarity</a:t>
            </a:r>
            <a:r>
              <a:rPr lang="en-US" dirty="0">
                <a:latin typeface="Garamond" panose="02020404030301010803" pitchFamily="18" charset="0"/>
              </a:rPr>
              <a:t>) </a:t>
            </a:r>
            <a:r>
              <a:rPr lang="en-US" dirty="0" smtClean="0">
                <a:latin typeface="Garamond" panose="02020404030301010803" pitchFamily="18" charset="0"/>
              </a:rPr>
              <a:t>coordinate      of     is determined as follows:</a:t>
            </a:r>
          </a:p>
          <a:p>
            <a:pPr marL="971550" lvl="1" indent="-514350">
              <a:buFont typeface="+mj-lt"/>
              <a:buAutoNum type="alphaLcPeriod"/>
            </a:pPr>
            <a:r>
              <a:rPr lang="en-US" dirty="0" smtClean="0">
                <a:latin typeface="Garamond" panose="02020404030301010803" pitchFamily="18" charset="0"/>
              </a:rPr>
              <a:t>Sample                                         uniformly at random (</a:t>
            </a:r>
            <a:r>
              <a:rPr lang="en-US" dirty="0" smtClean="0">
                <a:solidFill>
                  <a:srgbClr val="C00000"/>
                </a:solidFill>
                <a:latin typeface="Garamond" panose="02020404030301010803" pitchFamily="18" charset="0"/>
              </a:rPr>
              <a:t>candidate positions</a:t>
            </a:r>
            <a:r>
              <a:rPr lang="en-US" dirty="0" smtClean="0">
                <a:latin typeface="Garamond" panose="02020404030301010803" pitchFamily="18" charset="0"/>
              </a:rPr>
              <a:t>)</a:t>
            </a:r>
          </a:p>
          <a:p>
            <a:pPr marL="971550" lvl="1" indent="-514350">
              <a:buFont typeface="+mj-lt"/>
              <a:buAutoNum type="alphaLcPeriod"/>
            </a:pPr>
            <a:r>
              <a:rPr lang="en-US" dirty="0" smtClean="0">
                <a:latin typeface="Garamond" panose="02020404030301010803" pitchFamily="18" charset="0"/>
              </a:rPr>
              <a:t>Compute the </a:t>
            </a:r>
            <a:r>
              <a:rPr lang="en-US" dirty="0" smtClean="0">
                <a:solidFill>
                  <a:srgbClr val="C00000"/>
                </a:solidFill>
                <a:latin typeface="Garamond" panose="02020404030301010803" pitchFamily="18" charset="0"/>
              </a:rPr>
              <a:t>attractiveness             </a:t>
            </a:r>
            <a:r>
              <a:rPr lang="en-US" dirty="0" smtClean="0">
                <a:latin typeface="Garamond" panose="02020404030301010803" pitchFamily="18" charset="0"/>
              </a:rPr>
              <a:t>for all candidates</a:t>
            </a:r>
          </a:p>
          <a:p>
            <a:pPr marL="971550" lvl="1" indent="-514350">
              <a:buFont typeface="+mj-lt"/>
              <a:buAutoNum type="alphaLcPeriod"/>
            </a:pPr>
            <a:r>
              <a:rPr lang="en-US" dirty="0" smtClean="0">
                <a:latin typeface="Garamond" panose="02020404030301010803" pitchFamily="18" charset="0"/>
              </a:rPr>
              <a:t> Set                with probability  </a:t>
            </a:r>
            <a:br>
              <a:rPr lang="en-US" dirty="0" smtClean="0">
                <a:latin typeface="Garamond" panose="02020404030301010803" pitchFamily="18" charset="0"/>
              </a:rPr>
            </a:br>
            <a:r>
              <a:rPr lang="en-US" dirty="0" smtClean="0">
                <a:latin typeface="Garamond" panose="02020404030301010803" pitchFamily="18" charset="0"/>
              </a:rPr>
              <a:t>                                                          </a:t>
            </a:r>
            <a:br>
              <a:rPr lang="en-US" dirty="0" smtClean="0">
                <a:latin typeface="Garamond" panose="02020404030301010803" pitchFamily="18" charset="0"/>
              </a:rPr>
            </a:br>
            <a:r>
              <a:rPr lang="en-US" dirty="0" smtClean="0">
                <a:latin typeface="Garamond" panose="02020404030301010803" pitchFamily="18" charset="0"/>
              </a:rPr>
              <a:t>                                                                   is </a:t>
            </a:r>
            <a:r>
              <a:rPr lang="en-US" dirty="0" smtClean="0">
                <a:solidFill>
                  <a:srgbClr val="C00000"/>
                </a:solidFill>
                <a:latin typeface="Garamond" panose="02020404030301010803" pitchFamily="18" charset="0"/>
              </a:rPr>
              <a:t>initial attractiveness        </a:t>
            </a:r>
          </a:p>
          <a:p>
            <a:pPr marL="457200" lvl="1" indent="0">
              <a:buNone/>
            </a:pPr>
            <a:endParaRPr lang="en-US" dirty="0" smtClean="0">
              <a:solidFill>
                <a:srgbClr val="C00000"/>
              </a:solidFill>
              <a:latin typeface="Garamond" panose="02020404030301010803" pitchFamily="18" charset="0"/>
            </a:endParaRPr>
          </a:p>
          <a:p>
            <a:pPr marL="514350" indent="-514350">
              <a:buFont typeface="+mj-lt"/>
              <a:buAutoNum type="arabicPeriod"/>
            </a:pPr>
            <a:r>
              <a:rPr lang="en-US" dirty="0" smtClean="0">
                <a:latin typeface="Garamond" panose="02020404030301010803" pitchFamily="18" charset="0"/>
              </a:rPr>
              <a:t>The radial (</a:t>
            </a:r>
            <a:r>
              <a:rPr lang="en-US" dirty="0" smtClean="0">
                <a:solidFill>
                  <a:srgbClr val="C00000"/>
                </a:solidFill>
                <a:latin typeface="Garamond" panose="02020404030301010803" pitchFamily="18" charset="0"/>
              </a:rPr>
              <a:t>popularity</a:t>
            </a:r>
            <a:r>
              <a:rPr lang="en-US" dirty="0" smtClean="0">
                <a:latin typeface="Garamond" panose="02020404030301010803" pitchFamily="18" charset="0"/>
              </a:rPr>
              <a:t>) coordinate of node    is set to  </a:t>
            </a:r>
            <a:r>
              <a:rPr lang="en-US" dirty="0" smtClean="0">
                <a:solidFill>
                  <a:srgbClr val="C00000"/>
                </a:solidFill>
                <a:latin typeface="Garamond" panose="02020404030301010803" pitchFamily="18" charset="0"/>
              </a:rPr>
              <a:t>                         </a:t>
            </a:r>
            <a:br>
              <a:rPr lang="en-US" dirty="0" smtClean="0">
                <a:solidFill>
                  <a:srgbClr val="C00000"/>
                </a:solidFill>
                <a:latin typeface="Garamond" panose="02020404030301010803" pitchFamily="18" charset="0"/>
              </a:rPr>
            </a:br>
            <a:r>
              <a:rPr lang="en-US" dirty="0" smtClean="0">
                <a:latin typeface="Garamond" panose="02020404030301010803" pitchFamily="18" charset="0"/>
              </a:rPr>
              <a:t>The radial coordinates of existing nodes          are updated to   </a:t>
            </a:r>
            <a:r>
              <a:rPr lang="en-US" dirty="0" smtClean="0">
                <a:solidFill>
                  <a:srgbClr val="C00000"/>
                </a:solidFill>
                <a:latin typeface="Garamond" panose="02020404030301010803" pitchFamily="18" charset="0"/>
              </a:rPr>
              <a:t>       </a:t>
            </a:r>
          </a:p>
          <a:p>
            <a:pPr marL="514350" indent="-514350">
              <a:buFont typeface="+mj-lt"/>
              <a:buAutoNum type="arabicPeriod"/>
            </a:pPr>
            <a:endParaRPr lang="en-US" dirty="0">
              <a:solidFill>
                <a:srgbClr val="C00000"/>
              </a:solidFill>
              <a:latin typeface="Garamond" panose="02020404030301010803" pitchFamily="18" charset="0"/>
            </a:endParaRPr>
          </a:p>
          <a:p>
            <a:pPr marL="514350" indent="-514350">
              <a:buFont typeface="+mj-lt"/>
              <a:buAutoNum type="arabicPeriod"/>
            </a:pPr>
            <a:r>
              <a:rPr lang="en-US" dirty="0" smtClean="0">
                <a:latin typeface="Garamond" panose="02020404030301010803" pitchFamily="18" charset="0"/>
              </a:rPr>
              <a:t>Node     connects to       </a:t>
            </a:r>
            <a:r>
              <a:rPr lang="en-US" dirty="0" smtClean="0">
                <a:solidFill>
                  <a:srgbClr val="C00000"/>
                </a:solidFill>
                <a:latin typeface="Garamond" panose="02020404030301010803" pitchFamily="18" charset="0"/>
              </a:rPr>
              <a:t>hyperbolically</a:t>
            </a:r>
            <a:r>
              <a:rPr lang="en-US" dirty="0" smtClean="0">
                <a:latin typeface="Garamond" panose="02020404030301010803" pitchFamily="18" charset="0"/>
              </a:rPr>
              <a:t> closet existing nodes.  </a:t>
            </a:r>
            <a:r>
              <a:rPr lang="en-US" dirty="0" smtClean="0">
                <a:solidFill>
                  <a:srgbClr val="C00000"/>
                </a:solidFill>
                <a:latin typeface="Garamond" panose="02020404030301010803" pitchFamily="18" charset="0"/>
              </a:rPr>
              <a:t>                </a:t>
            </a:r>
          </a:p>
          <a:p>
            <a:pPr marL="971550" lvl="1" indent="-514350">
              <a:buFont typeface="+mj-lt"/>
              <a:buAutoNum type="alphaLcPeriod"/>
            </a:pPr>
            <a:endParaRPr lang="en-US" dirty="0">
              <a:latin typeface="Garamond" panose="02020404030301010803" pitchFamily="18" charset="0"/>
            </a:endParaRPr>
          </a:p>
        </p:txBody>
      </p:sp>
      <p:pic>
        <p:nvPicPr>
          <p:cNvPr id="5" name="Picture 4"/>
          <p:cNvPicPr>
            <a:picLocks noChangeAspect="1"/>
          </p:cNvPicPr>
          <p:nvPr/>
        </p:nvPicPr>
        <p:blipFill>
          <a:blip r:embed="rId2"/>
          <a:stretch>
            <a:fillRect/>
          </a:stretch>
        </p:blipFill>
        <p:spPr>
          <a:xfrm>
            <a:off x="6321467" y="1734074"/>
            <a:ext cx="283800" cy="283067"/>
          </a:xfrm>
          <a:prstGeom prst="rect">
            <a:avLst/>
          </a:prstGeom>
        </p:spPr>
      </p:pic>
      <p:pic>
        <p:nvPicPr>
          <p:cNvPr id="6" name="Picture 5"/>
          <p:cNvPicPr>
            <a:picLocks noChangeAspect="1"/>
          </p:cNvPicPr>
          <p:nvPr/>
        </p:nvPicPr>
        <p:blipFill>
          <a:blip r:embed="rId3"/>
          <a:stretch>
            <a:fillRect/>
          </a:stretch>
        </p:blipFill>
        <p:spPr>
          <a:xfrm>
            <a:off x="2841977" y="2095519"/>
            <a:ext cx="2957931" cy="402753"/>
          </a:xfrm>
          <a:prstGeom prst="rect">
            <a:avLst/>
          </a:prstGeom>
        </p:spPr>
      </p:pic>
      <p:pic>
        <p:nvPicPr>
          <p:cNvPr id="8" name="Picture 7"/>
          <p:cNvPicPr>
            <a:picLocks noChangeAspect="1"/>
          </p:cNvPicPr>
          <p:nvPr/>
        </p:nvPicPr>
        <p:blipFill>
          <a:blip r:embed="rId4"/>
          <a:stretch>
            <a:fillRect/>
          </a:stretch>
        </p:blipFill>
        <p:spPr>
          <a:xfrm>
            <a:off x="7269832" y="1210631"/>
            <a:ext cx="1155711" cy="304887"/>
          </a:xfrm>
          <a:prstGeom prst="rect">
            <a:avLst/>
          </a:prstGeom>
        </p:spPr>
      </p:pic>
      <p:pic>
        <p:nvPicPr>
          <p:cNvPr id="9" name="Picture 8"/>
          <p:cNvPicPr>
            <a:picLocks noChangeAspect="1"/>
          </p:cNvPicPr>
          <p:nvPr/>
        </p:nvPicPr>
        <p:blipFill>
          <a:blip r:embed="rId5"/>
          <a:stretch>
            <a:fillRect/>
          </a:stretch>
        </p:blipFill>
        <p:spPr>
          <a:xfrm>
            <a:off x="7153571" y="1721011"/>
            <a:ext cx="181576" cy="258077"/>
          </a:xfrm>
          <a:prstGeom prst="rect">
            <a:avLst/>
          </a:prstGeom>
        </p:spPr>
      </p:pic>
      <p:pic>
        <p:nvPicPr>
          <p:cNvPr id="10" name="Picture 9"/>
          <p:cNvPicPr>
            <a:picLocks noChangeAspect="1"/>
          </p:cNvPicPr>
          <p:nvPr/>
        </p:nvPicPr>
        <p:blipFill>
          <a:blip r:embed="rId6"/>
          <a:stretch>
            <a:fillRect/>
          </a:stretch>
        </p:blipFill>
        <p:spPr>
          <a:xfrm>
            <a:off x="5187612" y="2459083"/>
            <a:ext cx="856136" cy="382019"/>
          </a:xfrm>
          <a:prstGeom prst="rect">
            <a:avLst/>
          </a:prstGeom>
        </p:spPr>
      </p:pic>
      <p:pic>
        <p:nvPicPr>
          <p:cNvPr id="11" name="Picture 10"/>
          <p:cNvPicPr>
            <a:picLocks noChangeAspect="1"/>
          </p:cNvPicPr>
          <p:nvPr/>
        </p:nvPicPr>
        <p:blipFill>
          <a:blip r:embed="rId7"/>
          <a:stretch>
            <a:fillRect/>
          </a:stretch>
        </p:blipFill>
        <p:spPr>
          <a:xfrm>
            <a:off x="2474472" y="2900264"/>
            <a:ext cx="987185" cy="363643"/>
          </a:xfrm>
          <a:prstGeom prst="rect">
            <a:avLst/>
          </a:prstGeom>
        </p:spPr>
      </p:pic>
      <p:pic>
        <p:nvPicPr>
          <p:cNvPr id="13" name="Picture 12"/>
          <p:cNvPicPr>
            <a:picLocks noChangeAspect="1"/>
          </p:cNvPicPr>
          <p:nvPr/>
        </p:nvPicPr>
        <p:blipFill>
          <a:blip r:embed="rId8"/>
          <a:stretch>
            <a:fillRect/>
          </a:stretch>
        </p:blipFill>
        <p:spPr>
          <a:xfrm>
            <a:off x="5987142" y="3531955"/>
            <a:ext cx="928800" cy="411733"/>
          </a:xfrm>
          <a:prstGeom prst="rect">
            <a:avLst/>
          </a:prstGeom>
        </p:spPr>
      </p:pic>
      <p:pic>
        <p:nvPicPr>
          <p:cNvPr id="14" name="Picture 13"/>
          <p:cNvPicPr>
            <a:picLocks noChangeAspect="1"/>
          </p:cNvPicPr>
          <p:nvPr/>
        </p:nvPicPr>
        <p:blipFill>
          <a:blip r:embed="rId5"/>
          <a:stretch>
            <a:fillRect/>
          </a:stretch>
        </p:blipFill>
        <p:spPr>
          <a:xfrm>
            <a:off x="7362613" y="4483639"/>
            <a:ext cx="181576" cy="258077"/>
          </a:xfrm>
          <a:prstGeom prst="rect">
            <a:avLst/>
          </a:prstGeom>
        </p:spPr>
      </p:pic>
      <p:pic>
        <p:nvPicPr>
          <p:cNvPr id="16" name="Picture 15"/>
          <p:cNvPicPr>
            <a:picLocks noChangeAspect="1"/>
          </p:cNvPicPr>
          <p:nvPr/>
        </p:nvPicPr>
        <p:blipFill>
          <a:blip r:embed="rId9"/>
          <a:stretch>
            <a:fillRect/>
          </a:stretch>
        </p:blipFill>
        <p:spPr>
          <a:xfrm>
            <a:off x="7080553" y="4864526"/>
            <a:ext cx="697206" cy="263581"/>
          </a:xfrm>
          <a:prstGeom prst="rect">
            <a:avLst/>
          </a:prstGeom>
        </p:spPr>
      </p:pic>
      <p:pic>
        <p:nvPicPr>
          <p:cNvPr id="17" name="Picture 16"/>
          <p:cNvPicPr>
            <a:picLocks noChangeAspect="1"/>
          </p:cNvPicPr>
          <p:nvPr/>
        </p:nvPicPr>
        <p:blipFill>
          <a:blip r:embed="rId10"/>
          <a:stretch>
            <a:fillRect/>
          </a:stretch>
        </p:blipFill>
        <p:spPr>
          <a:xfrm>
            <a:off x="1904902" y="5282711"/>
            <a:ext cx="3431400" cy="418167"/>
          </a:xfrm>
          <a:prstGeom prst="rect">
            <a:avLst/>
          </a:prstGeom>
        </p:spPr>
      </p:pic>
      <p:pic>
        <p:nvPicPr>
          <p:cNvPr id="18" name="Picture 17"/>
          <p:cNvPicPr>
            <a:picLocks noChangeAspect="1"/>
          </p:cNvPicPr>
          <p:nvPr/>
        </p:nvPicPr>
        <p:blipFill>
          <a:blip r:embed="rId5"/>
          <a:stretch>
            <a:fillRect/>
          </a:stretch>
        </p:blipFill>
        <p:spPr>
          <a:xfrm>
            <a:off x="2358898" y="5871912"/>
            <a:ext cx="181576" cy="258077"/>
          </a:xfrm>
          <a:prstGeom prst="rect">
            <a:avLst/>
          </a:prstGeom>
        </p:spPr>
      </p:pic>
      <p:pic>
        <p:nvPicPr>
          <p:cNvPr id="19" name="Picture 18"/>
          <p:cNvPicPr>
            <a:picLocks noChangeAspect="1"/>
          </p:cNvPicPr>
          <p:nvPr/>
        </p:nvPicPr>
        <p:blipFill>
          <a:blip r:embed="rId11"/>
          <a:stretch>
            <a:fillRect/>
          </a:stretch>
        </p:blipFill>
        <p:spPr>
          <a:xfrm>
            <a:off x="4402788" y="5873252"/>
            <a:ext cx="361200" cy="250900"/>
          </a:xfrm>
          <a:prstGeom prst="rect">
            <a:avLst/>
          </a:prstGeom>
        </p:spPr>
      </p:pic>
      <p:pic>
        <p:nvPicPr>
          <p:cNvPr id="20" name="Picture 19"/>
          <p:cNvPicPr>
            <a:picLocks noChangeAspect="1"/>
          </p:cNvPicPr>
          <p:nvPr/>
        </p:nvPicPr>
        <p:blipFill>
          <a:blip r:embed="rId12"/>
          <a:stretch>
            <a:fillRect/>
          </a:stretch>
        </p:blipFill>
        <p:spPr>
          <a:xfrm>
            <a:off x="5942058" y="5358696"/>
            <a:ext cx="1212600" cy="379567"/>
          </a:xfrm>
          <a:prstGeom prst="rect">
            <a:avLst/>
          </a:prstGeom>
        </p:spPr>
      </p:pic>
      <p:sp>
        <p:nvSpPr>
          <p:cNvPr id="23" name="Content Placeholder 2"/>
          <p:cNvSpPr txBox="1">
            <a:spLocks/>
          </p:cNvSpPr>
          <p:nvPr/>
        </p:nvSpPr>
        <p:spPr>
          <a:xfrm>
            <a:off x="7153571" y="5305155"/>
            <a:ext cx="3321953" cy="5366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latin typeface="Garamond" panose="02020404030301010803" pitchFamily="18" charset="0"/>
              </a:rPr>
              <a:t>models </a:t>
            </a:r>
            <a:r>
              <a:rPr lang="en-US" sz="2400" dirty="0" smtClean="0">
                <a:solidFill>
                  <a:srgbClr val="C00000"/>
                </a:solidFill>
                <a:latin typeface="Garamond" panose="02020404030301010803" pitchFamily="18" charset="0"/>
              </a:rPr>
              <a:t>popularity fading</a:t>
            </a:r>
            <a:endParaRPr lang="en-US" sz="2400" dirty="0">
              <a:solidFill>
                <a:srgbClr val="C00000"/>
              </a:solidFill>
              <a:latin typeface="Garamond" panose="02020404030301010803" pitchFamily="18" charset="0"/>
            </a:endParaRPr>
          </a:p>
        </p:txBody>
      </p:sp>
      <p:pic>
        <p:nvPicPr>
          <p:cNvPr id="4" name="Picture 3"/>
          <p:cNvPicPr>
            <a:picLocks noChangeAspect="1"/>
          </p:cNvPicPr>
          <p:nvPr/>
        </p:nvPicPr>
        <p:blipFill>
          <a:blip r:embed="rId13"/>
          <a:stretch>
            <a:fillRect/>
          </a:stretch>
        </p:blipFill>
        <p:spPr>
          <a:xfrm>
            <a:off x="1591000" y="3491825"/>
            <a:ext cx="3868149" cy="493889"/>
          </a:xfrm>
          <a:prstGeom prst="rect">
            <a:avLst/>
          </a:prstGeom>
        </p:spPr>
      </p:pic>
      <p:pic>
        <p:nvPicPr>
          <p:cNvPr id="12" name="Picture 11"/>
          <p:cNvPicPr>
            <a:picLocks noChangeAspect="1"/>
          </p:cNvPicPr>
          <p:nvPr/>
        </p:nvPicPr>
        <p:blipFill>
          <a:blip r:embed="rId14"/>
          <a:stretch>
            <a:fillRect/>
          </a:stretch>
        </p:blipFill>
        <p:spPr>
          <a:xfrm>
            <a:off x="8814547" y="4427981"/>
            <a:ext cx="1258192" cy="313735"/>
          </a:xfrm>
          <a:prstGeom prst="rect">
            <a:avLst/>
          </a:prstGeom>
        </p:spPr>
      </p:pic>
    </p:spTree>
    <p:extLst>
      <p:ext uri="{BB962C8B-B14F-4D97-AF65-F5344CB8AC3E}">
        <p14:creationId xmlns:p14="http://schemas.microsoft.com/office/powerpoint/2010/main" val="427872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4"/>
            <a:ext cx="10515600" cy="1325563"/>
          </a:xfrm>
        </p:spPr>
        <p:txBody>
          <a:bodyPr/>
          <a:lstStyle/>
          <a:p>
            <a:r>
              <a:rPr lang="en-US" dirty="0" smtClean="0">
                <a:latin typeface="Garamond" panose="02020404030301010803" pitchFamily="18" charset="0"/>
              </a:rPr>
              <a:t>GPA as a Model for Real Networks</a:t>
            </a:r>
            <a:endParaRPr lang="en-US" dirty="0">
              <a:latin typeface="Garamond" panose="02020404030301010803" pitchFamily="18" charset="0"/>
            </a:endParaRPr>
          </a:p>
        </p:txBody>
      </p:sp>
      <p:sp>
        <p:nvSpPr>
          <p:cNvPr id="3" name="Content Placeholder 2"/>
          <p:cNvSpPr>
            <a:spLocks noGrp="1"/>
          </p:cNvSpPr>
          <p:nvPr>
            <p:ph idx="1"/>
          </p:nvPr>
        </p:nvSpPr>
        <p:spPr>
          <a:xfrm>
            <a:off x="838200" y="1525175"/>
            <a:ext cx="10515600" cy="5202195"/>
          </a:xfrm>
        </p:spPr>
        <p:txBody>
          <a:bodyPr>
            <a:normAutofit/>
          </a:bodyPr>
          <a:lstStyle/>
          <a:p>
            <a:r>
              <a:rPr lang="en-US" dirty="0" smtClean="0">
                <a:latin typeface="Garamond" panose="02020404030301010803" pitchFamily="18" charset="0"/>
              </a:rPr>
              <a:t>GPA is the </a:t>
            </a:r>
            <a:r>
              <a:rPr lang="en-US" dirty="0" smtClean="0">
                <a:solidFill>
                  <a:srgbClr val="C00000"/>
                </a:solidFill>
                <a:latin typeface="Garamond" panose="02020404030301010803" pitchFamily="18" charset="0"/>
              </a:rPr>
              <a:t>first model </a:t>
            </a:r>
            <a:r>
              <a:rPr lang="en-US" dirty="0" smtClean="0">
                <a:latin typeface="Garamond" panose="02020404030301010803" pitchFamily="18" charset="0"/>
              </a:rPr>
              <a:t>that generates networks with</a:t>
            </a:r>
          </a:p>
          <a:p>
            <a:pPr lvl="1"/>
            <a:r>
              <a:rPr lang="en-US" dirty="0" smtClean="0">
                <a:latin typeface="Garamond" panose="02020404030301010803" pitchFamily="18" charset="0"/>
              </a:rPr>
              <a:t>Heavy-tail degree distribution</a:t>
            </a:r>
          </a:p>
          <a:p>
            <a:pPr lvl="1"/>
            <a:r>
              <a:rPr lang="en-US" dirty="0" smtClean="0">
                <a:latin typeface="Garamond" panose="02020404030301010803" pitchFamily="18" charset="0"/>
              </a:rPr>
              <a:t>Strong clustering </a:t>
            </a:r>
          </a:p>
          <a:p>
            <a:pPr lvl="1"/>
            <a:r>
              <a:rPr lang="en-US" dirty="0" smtClean="0">
                <a:latin typeface="Garamond" panose="02020404030301010803" pitchFamily="18" charset="0"/>
              </a:rPr>
              <a:t>Community structure</a:t>
            </a:r>
            <a:br>
              <a:rPr lang="en-US" dirty="0" smtClean="0">
                <a:latin typeface="Garamond" panose="02020404030301010803" pitchFamily="18" charset="0"/>
              </a:rPr>
            </a:br>
            <a:endParaRPr lang="en-US" dirty="0" smtClean="0">
              <a:latin typeface="Garamond" panose="02020404030301010803" pitchFamily="18" charset="0"/>
            </a:endParaRPr>
          </a:p>
          <a:p>
            <a:r>
              <a:rPr lang="en-US" dirty="0" smtClean="0">
                <a:latin typeface="Garamond" panose="02020404030301010803" pitchFamily="18" charset="0"/>
              </a:rPr>
              <a:t>Can we estimate the </a:t>
            </a:r>
            <a:r>
              <a:rPr lang="en-US" dirty="0" smtClean="0">
                <a:solidFill>
                  <a:srgbClr val="002060"/>
                </a:solidFill>
                <a:latin typeface="Garamond" panose="02020404030301010803" pitchFamily="18" charset="0"/>
              </a:rPr>
              <a:t>model parameters</a:t>
            </a:r>
            <a:r>
              <a:rPr lang="en-US" dirty="0" smtClean="0">
                <a:latin typeface="Garamond" panose="02020404030301010803" pitchFamily="18" charset="0"/>
              </a:rPr>
              <a:t> from the </a:t>
            </a:r>
            <a:r>
              <a:rPr lang="en-US" dirty="0" smtClean="0">
                <a:solidFill>
                  <a:srgbClr val="C00000"/>
                </a:solidFill>
                <a:latin typeface="Garamond" panose="02020404030301010803" pitchFamily="18" charset="0"/>
              </a:rPr>
              <a:t>network data</a:t>
            </a:r>
            <a:r>
              <a:rPr lang="en-US" dirty="0" smtClean="0">
                <a:latin typeface="Garamond" panose="02020404030301010803" pitchFamily="18" charset="0"/>
              </a:rPr>
              <a:t>?</a:t>
            </a:r>
            <a:br>
              <a:rPr lang="en-US" dirty="0" smtClean="0">
                <a:latin typeface="Garamond" panose="02020404030301010803" pitchFamily="18" charset="0"/>
              </a:rPr>
            </a:br>
            <a:endParaRPr lang="en-US" dirty="0" smtClean="0">
              <a:latin typeface="Garamond" panose="02020404030301010803" pitchFamily="18" charset="0"/>
            </a:endParaRPr>
          </a:p>
          <a:p>
            <a:r>
              <a:rPr lang="en-US" dirty="0" smtClean="0">
                <a:latin typeface="Garamond" panose="02020404030301010803" pitchFamily="18" charset="0"/>
              </a:rPr>
              <a:t>The </a:t>
            </a:r>
            <a:r>
              <a:rPr lang="en-US" dirty="0">
                <a:latin typeface="Garamond" panose="02020404030301010803" pitchFamily="18" charset="0"/>
              </a:rPr>
              <a:t>model has three parameters:</a:t>
            </a:r>
          </a:p>
          <a:p>
            <a:pPr lvl="1"/>
            <a:r>
              <a:rPr lang="en-US" dirty="0">
                <a:latin typeface="Garamond" panose="02020404030301010803" pitchFamily="18" charset="0"/>
              </a:rPr>
              <a:t>       the </a:t>
            </a:r>
            <a:r>
              <a:rPr lang="en-US" dirty="0">
                <a:solidFill>
                  <a:srgbClr val="C00000"/>
                </a:solidFill>
                <a:latin typeface="Garamond" panose="02020404030301010803" pitchFamily="18" charset="0"/>
              </a:rPr>
              <a:t>number of links </a:t>
            </a:r>
            <a:r>
              <a:rPr lang="en-US" dirty="0">
                <a:latin typeface="Garamond" panose="02020404030301010803" pitchFamily="18" charset="0"/>
              </a:rPr>
              <a:t>established by every new node</a:t>
            </a:r>
          </a:p>
          <a:p>
            <a:pPr lvl="1"/>
            <a:r>
              <a:rPr lang="en-US" dirty="0">
                <a:latin typeface="Garamond" panose="02020404030301010803" pitchFamily="18" charset="0"/>
              </a:rPr>
              <a:t>       the </a:t>
            </a:r>
            <a:r>
              <a:rPr lang="en-US" dirty="0">
                <a:solidFill>
                  <a:srgbClr val="C00000"/>
                </a:solidFill>
                <a:latin typeface="Garamond" panose="02020404030301010803" pitchFamily="18" charset="0"/>
              </a:rPr>
              <a:t>speed of popularity fading </a:t>
            </a:r>
          </a:p>
          <a:p>
            <a:pPr lvl="1"/>
            <a:r>
              <a:rPr lang="en-US" dirty="0">
                <a:latin typeface="Garamond" panose="02020404030301010803" pitchFamily="18" charset="0"/>
              </a:rPr>
              <a:t>       the </a:t>
            </a:r>
            <a:r>
              <a:rPr lang="en-US" dirty="0">
                <a:solidFill>
                  <a:srgbClr val="C00000"/>
                </a:solidFill>
                <a:latin typeface="Garamond" panose="02020404030301010803" pitchFamily="18" charset="0"/>
              </a:rPr>
              <a:t>initial attractiveness</a:t>
            </a:r>
            <a:r>
              <a:rPr lang="en-US" dirty="0">
                <a:latin typeface="Garamond" panose="02020404030301010803" pitchFamily="18" charset="0"/>
              </a:rPr>
              <a:t> </a:t>
            </a:r>
          </a:p>
          <a:p>
            <a:endParaRPr lang="en-US" dirty="0" smtClean="0">
              <a:latin typeface="Garamond" panose="02020404030301010803" pitchFamily="18" charset="0"/>
            </a:endParaRPr>
          </a:p>
          <a:p>
            <a:endParaRPr lang="en-US" dirty="0">
              <a:latin typeface="Garamond" panose="02020404030301010803" pitchFamily="18" charset="0"/>
            </a:endParaRPr>
          </a:p>
        </p:txBody>
      </p:sp>
      <p:sp>
        <p:nvSpPr>
          <p:cNvPr id="4" name="Right Brace 3"/>
          <p:cNvSpPr/>
          <p:nvPr/>
        </p:nvSpPr>
        <p:spPr>
          <a:xfrm>
            <a:off x="5230139" y="2076598"/>
            <a:ext cx="360764" cy="967044"/>
          </a:xfrm>
          <a:prstGeom prst="rightBrace">
            <a:avLst/>
          </a:prstGeom>
          <a:ln>
            <a:solidFill>
              <a:srgbClr val="C0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solidFill>
                <a:srgbClr val="002060"/>
              </a:solidFill>
            </a:endParaRPr>
          </a:p>
        </p:txBody>
      </p:sp>
      <p:sp>
        <p:nvSpPr>
          <p:cNvPr id="6" name="Title 1"/>
          <p:cNvSpPr txBox="1">
            <a:spLocks/>
          </p:cNvSpPr>
          <p:nvPr/>
        </p:nvSpPr>
        <p:spPr>
          <a:xfrm>
            <a:off x="5819646" y="2150822"/>
            <a:ext cx="3337417" cy="81859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solidFill>
                  <a:srgbClr val="002060"/>
                </a:solidFill>
                <a:latin typeface="Garamond" panose="02020404030301010803" pitchFamily="18" charset="0"/>
              </a:rPr>
              <a:t>“Universal” properties </a:t>
            </a:r>
            <a:br>
              <a:rPr lang="en-US" sz="2800" dirty="0" smtClean="0">
                <a:solidFill>
                  <a:srgbClr val="002060"/>
                </a:solidFill>
                <a:latin typeface="Garamond" panose="02020404030301010803" pitchFamily="18" charset="0"/>
              </a:rPr>
            </a:br>
            <a:r>
              <a:rPr lang="en-US" sz="2800" dirty="0" smtClean="0">
                <a:solidFill>
                  <a:srgbClr val="002060"/>
                </a:solidFill>
                <a:latin typeface="Garamond" panose="02020404030301010803" pitchFamily="18" charset="0"/>
              </a:rPr>
              <a:t>of complex networks</a:t>
            </a:r>
            <a:endParaRPr lang="en-US" sz="2800" dirty="0">
              <a:solidFill>
                <a:srgbClr val="002060"/>
              </a:solidFill>
              <a:latin typeface="Garamond" panose="02020404030301010803" pitchFamily="18" charset="0"/>
            </a:endParaRPr>
          </a:p>
        </p:txBody>
      </p:sp>
      <p:pic>
        <p:nvPicPr>
          <p:cNvPr id="7" name="Picture 6"/>
          <p:cNvPicPr>
            <a:picLocks noChangeAspect="1"/>
          </p:cNvPicPr>
          <p:nvPr/>
        </p:nvPicPr>
        <p:blipFill>
          <a:blip r:embed="rId3"/>
          <a:stretch>
            <a:fillRect/>
          </a:stretch>
        </p:blipFill>
        <p:spPr>
          <a:xfrm>
            <a:off x="1696097" y="4943443"/>
            <a:ext cx="361200" cy="250900"/>
          </a:xfrm>
          <a:prstGeom prst="rect">
            <a:avLst/>
          </a:prstGeom>
        </p:spPr>
      </p:pic>
      <p:pic>
        <p:nvPicPr>
          <p:cNvPr id="8" name="Picture 7"/>
          <p:cNvPicPr>
            <a:picLocks noChangeAspect="1"/>
          </p:cNvPicPr>
          <p:nvPr/>
        </p:nvPicPr>
        <p:blipFill>
          <a:blip r:embed="rId4"/>
          <a:stretch>
            <a:fillRect/>
          </a:stretch>
        </p:blipFill>
        <p:spPr>
          <a:xfrm>
            <a:off x="1669971" y="5251143"/>
            <a:ext cx="303930" cy="463137"/>
          </a:xfrm>
          <a:prstGeom prst="rect">
            <a:avLst/>
          </a:prstGeom>
        </p:spPr>
      </p:pic>
      <p:pic>
        <p:nvPicPr>
          <p:cNvPr id="9" name="Picture 8"/>
          <p:cNvPicPr>
            <a:picLocks noChangeAspect="1"/>
          </p:cNvPicPr>
          <p:nvPr/>
        </p:nvPicPr>
        <p:blipFill>
          <a:blip r:embed="rId5"/>
          <a:stretch>
            <a:fillRect/>
          </a:stretch>
        </p:blipFill>
        <p:spPr>
          <a:xfrm>
            <a:off x="1690101" y="5642840"/>
            <a:ext cx="283800" cy="340967"/>
          </a:xfrm>
          <a:prstGeom prst="rect">
            <a:avLst/>
          </a:prstGeom>
        </p:spPr>
      </p:pic>
    </p:spTree>
    <p:extLst>
      <p:ext uri="{BB962C8B-B14F-4D97-AF65-F5344CB8AC3E}">
        <p14:creationId xmlns:p14="http://schemas.microsoft.com/office/powerpoint/2010/main" val="400723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Inferring Model Parameters  </a:t>
            </a:r>
            <a:endParaRPr lang="en-US" dirty="0">
              <a:latin typeface="Garamond" panose="02020404030301010803" pitchFamily="18" charset="0"/>
            </a:endParaRPr>
          </a:p>
        </p:txBody>
      </p:sp>
      <p:sp>
        <p:nvSpPr>
          <p:cNvPr id="3" name="Content Placeholder 2"/>
          <p:cNvSpPr>
            <a:spLocks noGrp="1"/>
          </p:cNvSpPr>
          <p:nvPr>
            <p:ph idx="1"/>
          </p:nvPr>
        </p:nvSpPr>
        <p:spPr>
          <a:xfrm>
            <a:off x="838200" y="3138604"/>
            <a:ext cx="10515600" cy="4351338"/>
          </a:xfrm>
        </p:spPr>
        <p:txBody>
          <a:bodyPr/>
          <a:lstStyle/>
          <a:p>
            <a:r>
              <a:rPr lang="en-US" dirty="0" smtClean="0">
                <a:latin typeface="Garamond" panose="02020404030301010803" pitchFamily="18" charset="0"/>
              </a:rPr>
              <a:t>       controls the </a:t>
            </a:r>
            <a:r>
              <a:rPr lang="en-US" dirty="0" smtClean="0">
                <a:solidFill>
                  <a:srgbClr val="C00000"/>
                </a:solidFill>
                <a:latin typeface="Garamond" panose="02020404030301010803" pitchFamily="18" charset="0"/>
              </a:rPr>
              <a:t>average degree </a:t>
            </a:r>
            <a:r>
              <a:rPr lang="en-US" dirty="0" smtClean="0">
                <a:latin typeface="Garamond" panose="02020404030301010803" pitchFamily="18" charset="0"/>
              </a:rPr>
              <a:t>in GPA-networks:</a:t>
            </a:r>
          </a:p>
          <a:p>
            <a:endParaRPr lang="en-US" dirty="0">
              <a:latin typeface="Garamond" panose="02020404030301010803" pitchFamily="18" charset="0"/>
            </a:endParaRPr>
          </a:p>
          <a:p>
            <a:pPr marL="0" indent="0">
              <a:buNone/>
            </a:pPr>
            <a:endParaRPr lang="en-US" dirty="0" smtClean="0">
              <a:latin typeface="Garamond" panose="02020404030301010803" pitchFamily="18" charset="0"/>
            </a:endParaRPr>
          </a:p>
          <a:p>
            <a:r>
              <a:rPr lang="en-US" dirty="0">
                <a:latin typeface="Garamond" panose="02020404030301010803" pitchFamily="18" charset="0"/>
              </a:rPr>
              <a:t> </a:t>
            </a:r>
            <a:r>
              <a:rPr lang="en-US" dirty="0" smtClean="0">
                <a:latin typeface="Garamond" panose="02020404030301010803" pitchFamily="18" charset="0"/>
              </a:rPr>
              <a:t>      controls the </a:t>
            </a:r>
            <a:r>
              <a:rPr lang="en-US" dirty="0" smtClean="0">
                <a:solidFill>
                  <a:srgbClr val="C00000"/>
                </a:solidFill>
                <a:latin typeface="Garamond" panose="02020404030301010803" pitchFamily="18" charset="0"/>
              </a:rPr>
              <a:t>power-law exponent </a:t>
            </a:r>
            <a:r>
              <a:rPr lang="en-US" dirty="0" smtClean="0">
                <a:latin typeface="Garamond" panose="02020404030301010803" pitchFamily="18" charset="0"/>
              </a:rPr>
              <a:t>in GPA-networks:</a:t>
            </a:r>
          </a:p>
          <a:p>
            <a:endParaRPr lang="en-US" dirty="0">
              <a:latin typeface="Garamond" panose="02020404030301010803" pitchFamily="18" charset="0"/>
            </a:endParaRPr>
          </a:p>
          <a:p>
            <a:endParaRPr lang="en-US" dirty="0" smtClean="0">
              <a:latin typeface="Garamond" panose="02020404030301010803" pitchFamily="18" charset="0"/>
            </a:endParaRPr>
          </a:p>
          <a:p>
            <a:pPr marL="0" indent="0">
              <a:buNone/>
            </a:pPr>
            <a:endParaRPr lang="en-US" dirty="0" smtClean="0">
              <a:latin typeface="Garamond" panose="02020404030301010803" pitchFamily="18" charset="0"/>
            </a:endParaRPr>
          </a:p>
          <a:p>
            <a:endParaRPr lang="en-US" dirty="0">
              <a:latin typeface="Garamond" panose="02020404030301010803" pitchFamily="18" charset="0"/>
            </a:endParaRPr>
          </a:p>
        </p:txBody>
      </p:sp>
      <p:pic>
        <p:nvPicPr>
          <p:cNvPr id="5" name="Picture 4"/>
          <p:cNvPicPr>
            <a:picLocks noChangeAspect="1"/>
          </p:cNvPicPr>
          <p:nvPr/>
        </p:nvPicPr>
        <p:blipFill>
          <a:blip r:embed="rId2"/>
          <a:stretch>
            <a:fillRect/>
          </a:stretch>
        </p:blipFill>
        <p:spPr>
          <a:xfrm>
            <a:off x="1265024" y="3243108"/>
            <a:ext cx="361200" cy="250900"/>
          </a:xfrm>
          <a:prstGeom prst="rect">
            <a:avLst/>
          </a:prstGeom>
        </p:spPr>
      </p:pic>
      <p:pic>
        <p:nvPicPr>
          <p:cNvPr id="6" name="Picture 5"/>
          <p:cNvPicPr>
            <a:picLocks noChangeAspect="1"/>
          </p:cNvPicPr>
          <p:nvPr/>
        </p:nvPicPr>
        <p:blipFill>
          <a:blip r:embed="rId3"/>
          <a:stretch>
            <a:fillRect/>
          </a:stretch>
        </p:blipFill>
        <p:spPr>
          <a:xfrm>
            <a:off x="4389715" y="2291751"/>
            <a:ext cx="3225000" cy="482500"/>
          </a:xfrm>
          <a:prstGeom prst="rect">
            <a:avLst/>
          </a:prstGeom>
        </p:spPr>
      </p:pic>
      <p:pic>
        <p:nvPicPr>
          <p:cNvPr id="7" name="Picture 6"/>
          <p:cNvPicPr>
            <a:picLocks noChangeAspect="1"/>
          </p:cNvPicPr>
          <p:nvPr/>
        </p:nvPicPr>
        <p:blipFill>
          <a:blip r:embed="rId4"/>
          <a:stretch>
            <a:fillRect/>
          </a:stretch>
        </p:blipFill>
        <p:spPr>
          <a:xfrm>
            <a:off x="8323732" y="3151667"/>
            <a:ext cx="1377617" cy="372958"/>
          </a:xfrm>
          <a:prstGeom prst="rect">
            <a:avLst/>
          </a:prstGeom>
        </p:spPr>
      </p:pic>
      <p:pic>
        <p:nvPicPr>
          <p:cNvPr id="8" name="Picture 7"/>
          <p:cNvPicPr>
            <a:picLocks noChangeAspect="1"/>
          </p:cNvPicPr>
          <p:nvPr/>
        </p:nvPicPr>
        <p:blipFill>
          <a:blip r:embed="rId5"/>
          <a:stretch>
            <a:fillRect/>
          </a:stretch>
        </p:blipFill>
        <p:spPr>
          <a:xfrm>
            <a:off x="1247608" y="4698607"/>
            <a:ext cx="303930" cy="463137"/>
          </a:xfrm>
          <a:prstGeom prst="rect">
            <a:avLst/>
          </a:prstGeom>
        </p:spPr>
      </p:pic>
      <p:pic>
        <p:nvPicPr>
          <p:cNvPr id="9" name="Picture 8"/>
          <p:cNvPicPr>
            <a:picLocks noChangeAspect="1"/>
          </p:cNvPicPr>
          <p:nvPr/>
        </p:nvPicPr>
        <p:blipFill>
          <a:blip r:embed="rId6"/>
          <a:stretch>
            <a:fillRect/>
          </a:stretch>
        </p:blipFill>
        <p:spPr>
          <a:xfrm>
            <a:off x="9116940" y="4673554"/>
            <a:ext cx="1883400" cy="443900"/>
          </a:xfrm>
          <a:prstGeom prst="rect">
            <a:avLst/>
          </a:prstGeom>
        </p:spPr>
      </p:pic>
      <p:pic>
        <p:nvPicPr>
          <p:cNvPr id="12" name="Picture 11"/>
          <p:cNvPicPr>
            <a:picLocks noChangeAspect="1"/>
          </p:cNvPicPr>
          <p:nvPr/>
        </p:nvPicPr>
        <p:blipFill>
          <a:blip r:embed="rId7"/>
          <a:stretch>
            <a:fillRect/>
          </a:stretch>
        </p:blipFill>
        <p:spPr>
          <a:xfrm>
            <a:off x="5132839" y="3681049"/>
            <a:ext cx="1341600" cy="926400"/>
          </a:xfrm>
          <a:prstGeom prst="rect">
            <a:avLst/>
          </a:prstGeom>
        </p:spPr>
      </p:pic>
      <p:pic>
        <p:nvPicPr>
          <p:cNvPr id="13" name="Picture 12"/>
          <p:cNvPicPr>
            <a:picLocks noChangeAspect="1"/>
          </p:cNvPicPr>
          <p:nvPr/>
        </p:nvPicPr>
        <p:blipFill>
          <a:blip r:embed="rId8"/>
          <a:stretch>
            <a:fillRect/>
          </a:stretch>
        </p:blipFill>
        <p:spPr>
          <a:xfrm>
            <a:off x="4913539" y="5217988"/>
            <a:ext cx="1780200" cy="881367"/>
          </a:xfrm>
          <a:prstGeom prst="rect">
            <a:avLst/>
          </a:prstGeom>
        </p:spPr>
      </p:pic>
      <p:sp>
        <p:nvSpPr>
          <p:cNvPr id="11" name="Title 1"/>
          <p:cNvSpPr txBox="1">
            <a:spLocks/>
          </p:cNvSpPr>
          <p:nvPr/>
        </p:nvSpPr>
        <p:spPr>
          <a:xfrm>
            <a:off x="744415" y="1349718"/>
            <a:ext cx="10515600" cy="8820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u="sng" dirty="0" smtClean="0">
                <a:latin typeface="Garamond" panose="02020404030301010803" pitchFamily="18" charset="0"/>
              </a:rPr>
              <a:t>Assumption:</a:t>
            </a:r>
            <a:r>
              <a:rPr lang="en-US" sz="2800" dirty="0" smtClean="0">
                <a:latin typeface="Garamond" panose="02020404030301010803" pitchFamily="18" charset="0"/>
              </a:rPr>
              <a:t> </a:t>
            </a:r>
            <a:r>
              <a:rPr lang="en-US" sz="2800" dirty="0" smtClean="0">
                <a:solidFill>
                  <a:srgbClr val="C00000"/>
                </a:solidFill>
                <a:latin typeface="Garamond" panose="02020404030301010803" pitchFamily="18" charset="0"/>
              </a:rPr>
              <a:t>Real network </a:t>
            </a:r>
            <a:r>
              <a:rPr lang="en-US" sz="2800" dirty="0" smtClean="0">
                <a:latin typeface="Garamond" panose="02020404030301010803" pitchFamily="18" charset="0"/>
              </a:rPr>
              <a:t>G is generated by the </a:t>
            </a:r>
            <a:r>
              <a:rPr lang="en-US" sz="2800" dirty="0" smtClean="0">
                <a:solidFill>
                  <a:srgbClr val="002060"/>
                </a:solidFill>
                <a:latin typeface="Garamond" panose="02020404030301010803" pitchFamily="18" charset="0"/>
              </a:rPr>
              <a:t>GPA model:</a:t>
            </a:r>
            <a:r>
              <a:rPr lang="en-US" sz="2800" u="sng" dirty="0" smtClean="0">
                <a:solidFill>
                  <a:srgbClr val="002060"/>
                </a:solidFill>
                <a:latin typeface="Garamond" panose="02020404030301010803" pitchFamily="18" charset="0"/>
              </a:rPr>
              <a:t> </a:t>
            </a:r>
            <a:r>
              <a:rPr lang="en-US" dirty="0" smtClean="0">
                <a:solidFill>
                  <a:srgbClr val="002060"/>
                </a:solidFill>
                <a:latin typeface="Garamond" panose="02020404030301010803" pitchFamily="18" charset="0"/>
              </a:rPr>
              <a:t>  </a:t>
            </a:r>
            <a:endParaRPr lang="en-US"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279439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Background: Complex Networks</a:t>
            </a:r>
            <a:endParaRPr lang="en-US" dirty="0">
              <a:latin typeface="Garamond" panose="02020404030301010803" pitchFamily="18" charset="0"/>
            </a:endParaRPr>
          </a:p>
        </p:txBody>
      </p:sp>
      <p:sp>
        <p:nvSpPr>
          <p:cNvPr id="3" name="Content Placeholder 2"/>
          <p:cNvSpPr>
            <a:spLocks noGrp="1"/>
          </p:cNvSpPr>
          <p:nvPr>
            <p:ph idx="1"/>
          </p:nvPr>
        </p:nvSpPr>
        <p:spPr>
          <a:xfrm>
            <a:off x="838200" y="1620078"/>
            <a:ext cx="10515600" cy="4814176"/>
          </a:xfrm>
          <a:noFill/>
        </p:spPr>
        <p:txBody>
          <a:bodyPr>
            <a:normAutofit fontScale="92500" lnSpcReduction="20000"/>
          </a:bodyPr>
          <a:lstStyle/>
          <a:p>
            <a:pPr marL="0" indent="0">
              <a:buNone/>
            </a:pPr>
            <a:r>
              <a:rPr lang="en-US" sz="3000" u="sng" dirty="0" smtClean="0">
                <a:latin typeface="Garamond" panose="02020404030301010803" pitchFamily="18" charset="0"/>
              </a:rPr>
              <a:t>What are networks?</a:t>
            </a:r>
          </a:p>
          <a:p>
            <a:r>
              <a:rPr lang="en-US" sz="3000" dirty="0" smtClean="0">
                <a:latin typeface="Garamond" panose="02020404030301010803" pitchFamily="18" charset="0"/>
              </a:rPr>
              <a:t>The Oxford English Dictionary: </a:t>
            </a:r>
            <a:r>
              <a:rPr lang="en-US" sz="3000" dirty="0" smtClean="0">
                <a:solidFill>
                  <a:srgbClr val="C00000"/>
                </a:solidFill>
                <a:latin typeface="Garamond" panose="02020404030301010803" pitchFamily="18" charset="0"/>
              </a:rPr>
              <a:t>“a </a:t>
            </a:r>
            <a:r>
              <a:rPr lang="en-US" sz="3000" dirty="0">
                <a:solidFill>
                  <a:srgbClr val="C00000"/>
                </a:solidFill>
                <a:latin typeface="Garamond" panose="02020404030301010803" pitchFamily="18" charset="0"/>
              </a:rPr>
              <a:t>collection</a:t>
            </a:r>
            <a:r>
              <a:rPr lang="en-US" sz="3000" dirty="0" smtClean="0">
                <a:solidFill>
                  <a:srgbClr val="C00000"/>
                </a:solidFill>
                <a:latin typeface="Garamond" panose="02020404030301010803" pitchFamily="18" charset="0"/>
              </a:rPr>
              <a:t> of interconnected things”</a:t>
            </a:r>
          </a:p>
          <a:p>
            <a:r>
              <a:rPr lang="en-US" sz="3000" dirty="0" smtClean="0">
                <a:latin typeface="Garamond" panose="02020404030301010803" pitchFamily="18" charset="0"/>
              </a:rPr>
              <a:t>Mathematically, network is a </a:t>
            </a:r>
            <a:r>
              <a:rPr lang="en-US" sz="3000" dirty="0" smtClean="0">
                <a:solidFill>
                  <a:srgbClr val="C00000"/>
                </a:solidFill>
                <a:latin typeface="Garamond" panose="02020404030301010803" pitchFamily="18" charset="0"/>
              </a:rPr>
              <a:t>graph</a:t>
            </a:r>
          </a:p>
          <a:p>
            <a:endParaRPr lang="en-US" sz="3000" dirty="0" smtClean="0">
              <a:solidFill>
                <a:srgbClr val="C00000"/>
              </a:solidFill>
              <a:latin typeface="Garamond" panose="02020404030301010803" pitchFamily="18" charset="0"/>
            </a:endParaRPr>
          </a:p>
          <a:p>
            <a:pPr marL="0" marR="0" indent="0">
              <a:lnSpc>
                <a:spcPct val="107000"/>
              </a:lnSpc>
              <a:spcBef>
                <a:spcPts val="0"/>
              </a:spcBef>
              <a:spcAft>
                <a:spcPts val="800"/>
              </a:spcAft>
              <a:buNone/>
            </a:pPr>
            <a:r>
              <a:rPr lang="en-US" sz="3000" dirty="0">
                <a:highlight>
                  <a:srgbClr val="FFFF00"/>
                </a:highlight>
                <a:latin typeface="Garamond" panose="02020404030301010803" pitchFamily="18" charset="0"/>
                <a:ea typeface="Calibri" panose="020F0502020204030204" pitchFamily="34" charset="0"/>
                <a:cs typeface="Times New Roman" panose="02020603050405020304" pitchFamily="18" charset="0"/>
              </a:rPr>
              <a:t>Network = graph + extra structure</a:t>
            </a:r>
            <a:endParaRPr lang="en-US" sz="3000" dirty="0">
              <a:latin typeface="Garamond" panose="02020404030301010803" pitchFamily="18" charset="0"/>
              <a:ea typeface="Calibri" panose="020F0502020204030204" pitchFamily="34" charset="0"/>
              <a:cs typeface="Times New Roman" panose="02020603050405020304" pitchFamily="18" charset="0"/>
            </a:endParaRPr>
          </a:p>
          <a:p>
            <a:pPr marL="0" indent="0">
              <a:buNone/>
            </a:pPr>
            <a:endParaRPr lang="en-US" sz="3000" dirty="0">
              <a:solidFill>
                <a:srgbClr val="C00000"/>
              </a:solidFill>
              <a:latin typeface="Garamond" panose="02020404030301010803" pitchFamily="18" charset="0"/>
            </a:endParaRPr>
          </a:p>
          <a:p>
            <a:pPr marL="0" indent="0">
              <a:buNone/>
            </a:pPr>
            <a:r>
              <a:rPr lang="en-US" sz="3000" u="sng" dirty="0" smtClean="0">
                <a:latin typeface="Garamond" panose="02020404030301010803" pitchFamily="18" charset="0"/>
              </a:rPr>
              <a:t>“Classification”</a:t>
            </a:r>
          </a:p>
          <a:p>
            <a:r>
              <a:rPr lang="en-US" sz="3000" dirty="0" smtClean="0">
                <a:latin typeface="Garamond" panose="02020404030301010803" pitchFamily="18" charset="0"/>
              </a:rPr>
              <a:t>Technological Networks	 </a:t>
            </a:r>
          </a:p>
          <a:p>
            <a:r>
              <a:rPr lang="en-US" sz="3000" dirty="0" smtClean="0">
                <a:latin typeface="Garamond" panose="02020404030301010803" pitchFamily="18" charset="0"/>
              </a:rPr>
              <a:t>Social Networks</a:t>
            </a:r>
          </a:p>
          <a:p>
            <a:r>
              <a:rPr lang="en-US" sz="3000" dirty="0" smtClean="0">
                <a:latin typeface="Garamond" panose="02020404030301010803" pitchFamily="18" charset="0"/>
              </a:rPr>
              <a:t>Information Networks</a:t>
            </a:r>
          </a:p>
          <a:p>
            <a:r>
              <a:rPr lang="en-US" sz="3000" dirty="0" smtClean="0">
                <a:latin typeface="Garamond" panose="02020404030301010803" pitchFamily="18" charset="0"/>
              </a:rPr>
              <a:t>Biological Networks</a:t>
            </a:r>
          </a:p>
          <a:p>
            <a:endParaRPr lang="en-US" dirty="0" smtClean="0">
              <a:latin typeface="Garamond" panose="02020404030301010803" pitchFamily="18" charset="0"/>
            </a:endParaRPr>
          </a:p>
          <a:p>
            <a:endParaRPr lang="en-US" dirty="0">
              <a:latin typeface="Garamond" panose="02020404030301010803"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4325" y="2682457"/>
            <a:ext cx="3510264" cy="3494506"/>
          </a:xfrm>
          <a:prstGeom prst="rect">
            <a:avLst/>
          </a:prstGeom>
          <a:solidFill>
            <a:schemeClr val="tx1">
              <a:lumMod val="75000"/>
              <a:lumOff val="25000"/>
            </a:schemeClr>
          </a:solidFill>
        </p:spPr>
      </p:pic>
    </p:spTree>
    <p:extLst>
      <p:ext uri="{BB962C8B-B14F-4D97-AF65-F5344CB8AC3E}">
        <p14:creationId xmlns:p14="http://schemas.microsoft.com/office/powerpoint/2010/main" val="232491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Inferring </a:t>
            </a:r>
            <a:endParaRPr lang="en-US" dirty="0">
              <a:latin typeface="Garamond" panose="02020404030301010803" pitchFamily="18" charset="0"/>
            </a:endParaRPr>
          </a:p>
        </p:txBody>
      </p:sp>
      <p:sp>
        <p:nvSpPr>
          <p:cNvPr id="3" name="Content Placeholder 2"/>
          <p:cNvSpPr>
            <a:spLocks noGrp="1"/>
          </p:cNvSpPr>
          <p:nvPr>
            <p:ph idx="1"/>
          </p:nvPr>
        </p:nvSpPr>
        <p:spPr>
          <a:xfrm>
            <a:off x="838200" y="1525175"/>
            <a:ext cx="4909457" cy="2445930"/>
          </a:xfrm>
        </p:spPr>
        <p:txBody>
          <a:bodyPr>
            <a:normAutofit/>
          </a:bodyPr>
          <a:lstStyle/>
          <a:p>
            <a:r>
              <a:rPr lang="en-US" dirty="0" smtClean="0">
                <a:latin typeface="Garamond" panose="02020404030301010803" pitchFamily="18" charset="0"/>
              </a:rPr>
              <a:t>    controls the </a:t>
            </a:r>
            <a:r>
              <a:rPr lang="en-US" dirty="0">
                <a:solidFill>
                  <a:srgbClr val="C00000"/>
                </a:solidFill>
                <a:latin typeface="Garamond" panose="02020404030301010803" pitchFamily="18" charset="0"/>
              </a:rPr>
              <a:t>heterogeneity</a:t>
            </a:r>
            <a:r>
              <a:rPr lang="en-US" dirty="0">
                <a:latin typeface="Garamond" panose="02020404030301010803" pitchFamily="18" charset="0"/>
              </a:rPr>
              <a:t> </a:t>
            </a:r>
            <a:r>
              <a:rPr lang="en-US" dirty="0" smtClean="0">
                <a:latin typeface="Garamond" panose="02020404030301010803" pitchFamily="18" charset="0"/>
              </a:rPr>
              <a:t/>
            </a:r>
            <a:br>
              <a:rPr lang="en-US" dirty="0" smtClean="0">
                <a:latin typeface="Garamond" panose="02020404030301010803" pitchFamily="18" charset="0"/>
              </a:rPr>
            </a:br>
            <a:r>
              <a:rPr lang="en-US" dirty="0" smtClean="0">
                <a:latin typeface="Garamond" panose="02020404030301010803" pitchFamily="18" charset="0"/>
              </a:rPr>
              <a:t>of the </a:t>
            </a:r>
            <a:r>
              <a:rPr lang="en-US" dirty="0">
                <a:latin typeface="Garamond" panose="02020404030301010803" pitchFamily="18" charset="0"/>
              </a:rPr>
              <a:t>angular node </a:t>
            </a:r>
            <a:r>
              <a:rPr lang="en-US" dirty="0" smtClean="0">
                <a:latin typeface="Garamond" panose="02020404030301010803" pitchFamily="18" charset="0"/>
              </a:rPr>
              <a:t>density</a:t>
            </a:r>
          </a:p>
          <a:p>
            <a:r>
              <a:rPr lang="en-US" dirty="0" smtClean="0">
                <a:solidFill>
                  <a:srgbClr val="002060"/>
                </a:solidFill>
                <a:latin typeface="Garamond" panose="02020404030301010803" pitchFamily="18" charset="0"/>
              </a:rPr>
              <a:t>Kolmogorov-Smirnov statistic</a:t>
            </a:r>
            <a:endParaRPr lang="en-US" dirty="0">
              <a:solidFill>
                <a:srgbClr val="002060"/>
              </a:solidFill>
              <a:latin typeface="Garamond" panose="02020404030301010803" pitchFamily="18" charset="0"/>
            </a:endParaRPr>
          </a:p>
          <a:p>
            <a:pPr marL="0" indent="0">
              <a:buNone/>
            </a:pPr>
            <a:endParaRPr lang="en-US" dirty="0" smtClean="0">
              <a:latin typeface="Garamond" panose="02020404030301010803" pitchFamily="18" charset="0"/>
            </a:endParaRPr>
          </a:p>
          <a:p>
            <a:pPr marL="0" indent="0">
              <a:buNone/>
            </a:pPr>
            <a:endParaRPr lang="en-US" dirty="0" smtClean="0">
              <a:latin typeface="Garamond" panose="02020404030301010803" pitchFamily="18" charset="0"/>
            </a:endParaRPr>
          </a:p>
          <a:p>
            <a:pPr marL="0" indent="0">
              <a:buNone/>
            </a:pPr>
            <a:endParaRPr lang="en-US" dirty="0">
              <a:latin typeface="Garamond" panose="02020404030301010803" pitchFamily="18" charset="0"/>
            </a:endParaRPr>
          </a:p>
          <a:p>
            <a:pPr marL="0" indent="0">
              <a:buNone/>
            </a:pPr>
            <a:endParaRPr lang="en-US" dirty="0" smtClean="0">
              <a:latin typeface="Garamond" panose="02020404030301010803" pitchFamily="18" charset="0"/>
            </a:endParaRPr>
          </a:p>
          <a:p>
            <a:pPr marL="0" indent="0">
              <a:buNone/>
            </a:pPr>
            <a:endParaRPr lang="en-US" dirty="0" smtClean="0">
              <a:latin typeface="Garamond" panose="02020404030301010803" pitchFamily="18" charset="0"/>
            </a:endParaRPr>
          </a:p>
          <a:p>
            <a:endParaRPr lang="en-US" dirty="0">
              <a:latin typeface="Garamond" panose="02020404030301010803" pitchFamily="18" charset="0"/>
            </a:endParaRPr>
          </a:p>
        </p:txBody>
      </p:sp>
      <p:pic>
        <p:nvPicPr>
          <p:cNvPr id="4" name="Picture 3"/>
          <p:cNvPicPr>
            <a:picLocks noChangeAspect="1"/>
          </p:cNvPicPr>
          <p:nvPr/>
        </p:nvPicPr>
        <p:blipFill>
          <a:blip r:embed="rId3"/>
          <a:stretch>
            <a:fillRect/>
          </a:stretch>
        </p:blipFill>
        <p:spPr>
          <a:xfrm>
            <a:off x="3120926" y="656679"/>
            <a:ext cx="516000" cy="572567"/>
          </a:xfrm>
          <a:prstGeom prst="rect">
            <a:avLst/>
          </a:prstGeom>
        </p:spPr>
      </p:pic>
      <p:pic>
        <p:nvPicPr>
          <p:cNvPr id="14" name="Picture 13"/>
          <p:cNvPicPr>
            <a:picLocks noChangeAspect="1"/>
          </p:cNvPicPr>
          <p:nvPr/>
        </p:nvPicPr>
        <p:blipFill>
          <a:blip r:embed="rId4"/>
          <a:stretch>
            <a:fillRect/>
          </a:stretch>
        </p:blipFill>
        <p:spPr>
          <a:xfrm>
            <a:off x="1161736" y="1538239"/>
            <a:ext cx="283800" cy="340967"/>
          </a:xfrm>
          <a:prstGeom prst="rect">
            <a:avLst/>
          </a:prstGeom>
        </p:spPr>
      </p:pic>
      <p:pic>
        <p:nvPicPr>
          <p:cNvPr id="10" name="Picture 9"/>
          <p:cNvPicPr>
            <a:picLocks noChangeAspect="1"/>
          </p:cNvPicPr>
          <p:nvPr/>
        </p:nvPicPr>
        <p:blipFill>
          <a:blip r:embed="rId5"/>
          <a:stretch>
            <a:fillRect/>
          </a:stretch>
        </p:blipFill>
        <p:spPr>
          <a:xfrm>
            <a:off x="6096000" y="260533"/>
            <a:ext cx="5596468" cy="5777555"/>
          </a:xfrm>
          <a:prstGeom prst="rect">
            <a:avLst/>
          </a:prstGeom>
        </p:spPr>
      </p:pic>
      <p:pic>
        <p:nvPicPr>
          <p:cNvPr id="11" name="Picture 10"/>
          <p:cNvPicPr>
            <a:picLocks noChangeAspect="1"/>
          </p:cNvPicPr>
          <p:nvPr/>
        </p:nvPicPr>
        <p:blipFill>
          <a:blip r:embed="rId6"/>
          <a:stretch>
            <a:fillRect/>
          </a:stretch>
        </p:blipFill>
        <p:spPr>
          <a:xfrm>
            <a:off x="584332" y="3936222"/>
            <a:ext cx="5274592" cy="1927365"/>
          </a:xfrm>
          <a:prstGeom prst="rect">
            <a:avLst/>
          </a:prstGeom>
        </p:spPr>
      </p:pic>
      <p:pic>
        <p:nvPicPr>
          <p:cNvPr id="15" name="Picture 14"/>
          <p:cNvPicPr>
            <a:picLocks noChangeAspect="1"/>
          </p:cNvPicPr>
          <p:nvPr/>
        </p:nvPicPr>
        <p:blipFill>
          <a:blip r:embed="rId7"/>
          <a:stretch>
            <a:fillRect/>
          </a:stretch>
        </p:blipFill>
        <p:spPr>
          <a:xfrm>
            <a:off x="1659385" y="3001013"/>
            <a:ext cx="2878718" cy="835748"/>
          </a:xfrm>
          <a:prstGeom prst="rect">
            <a:avLst/>
          </a:prstGeom>
        </p:spPr>
      </p:pic>
      <p:sp>
        <p:nvSpPr>
          <p:cNvPr id="16" name="Rectangle 15"/>
          <p:cNvSpPr/>
          <p:nvPr/>
        </p:nvSpPr>
        <p:spPr>
          <a:xfrm>
            <a:off x="564301" y="6173736"/>
            <a:ext cx="11309835" cy="523220"/>
          </a:xfrm>
          <a:prstGeom prst="rect">
            <a:avLst/>
          </a:prstGeom>
        </p:spPr>
        <p:txBody>
          <a:bodyPr wrap="square">
            <a:spAutoFit/>
          </a:bodyPr>
          <a:lstStyle/>
          <a:p>
            <a:r>
              <a:rPr lang="en-US" sz="2800" dirty="0" smtClean="0">
                <a:latin typeface="Garamond" panose="02020404030301010803" pitchFamily="18" charset="0"/>
              </a:rPr>
              <a:t>Thanks to communities, we expect </a:t>
            </a:r>
            <a:r>
              <a:rPr lang="en-US" sz="2800" dirty="0" smtClean="0">
                <a:solidFill>
                  <a:srgbClr val="00B050"/>
                </a:solidFill>
                <a:latin typeface="Garamond" panose="02020404030301010803" pitchFamily="18" charset="0"/>
              </a:rPr>
              <a:t>real networks </a:t>
            </a:r>
            <a:r>
              <a:rPr lang="en-US" sz="2800" dirty="0" smtClean="0">
                <a:latin typeface="Garamond" panose="02020404030301010803" pitchFamily="18" charset="0"/>
              </a:rPr>
              <a:t>to have </a:t>
            </a:r>
            <a:r>
              <a:rPr lang="en-US" sz="2800" dirty="0" smtClean="0">
                <a:solidFill>
                  <a:srgbClr val="00B050"/>
                </a:solidFill>
                <a:latin typeface="Garamond" panose="02020404030301010803" pitchFamily="18" charset="0"/>
              </a:rPr>
              <a:t>small values </a:t>
            </a:r>
            <a:r>
              <a:rPr lang="en-US" sz="2800" dirty="0" smtClean="0">
                <a:latin typeface="Garamond" panose="02020404030301010803" pitchFamily="18" charset="0"/>
              </a:rPr>
              <a:t>of </a:t>
            </a:r>
            <a:endParaRPr lang="en-US" sz="2800" dirty="0">
              <a:solidFill>
                <a:srgbClr val="C00000"/>
              </a:solidFill>
            </a:endParaRPr>
          </a:p>
        </p:txBody>
      </p:sp>
      <p:pic>
        <p:nvPicPr>
          <p:cNvPr id="17" name="Picture 16"/>
          <p:cNvPicPr>
            <a:picLocks noChangeAspect="1"/>
          </p:cNvPicPr>
          <p:nvPr/>
        </p:nvPicPr>
        <p:blipFill>
          <a:blip r:embed="rId4"/>
          <a:stretch>
            <a:fillRect/>
          </a:stretch>
        </p:blipFill>
        <p:spPr>
          <a:xfrm>
            <a:off x="10762771" y="6255477"/>
            <a:ext cx="283800" cy="340967"/>
          </a:xfrm>
          <a:prstGeom prst="rect">
            <a:avLst/>
          </a:prstGeom>
        </p:spPr>
      </p:pic>
      <p:sp>
        <p:nvSpPr>
          <p:cNvPr id="19" name="Right Brace 18"/>
          <p:cNvSpPr/>
          <p:nvPr/>
        </p:nvSpPr>
        <p:spPr>
          <a:xfrm rot="16200000">
            <a:off x="4176222" y="3713744"/>
            <a:ext cx="217812" cy="2665841"/>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Rectangle 19"/>
          <p:cNvSpPr/>
          <p:nvPr/>
        </p:nvSpPr>
        <p:spPr>
          <a:xfrm>
            <a:off x="3221628" y="4491383"/>
            <a:ext cx="2259145" cy="369332"/>
          </a:xfrm>
          <a:prstGeom prst="rect">
            <a:avLst/>
          </a:prstGeom>
        </p:spPr>
        <p:txBody>
          <a:bodyPr wrap="none">
            <a:spAutoFit/>
          </a:bodyPr>
          <a:lstStyle/>
          <a:p>
            <a:r>
              <a:rPr lang="en-US" dirty="0">
                <a:solidFill>
                  <a:srgbClr val="C00000"/>
                </a:solidFill>
                <a:latin typeface="Garamond" panose="02020404030301010803" pitchFamily="18" charset="0"/>
              </a:rPr>
              <a:t>i</a:t>
            </a:r>
            <a:r>
              <a:rPr lang="en-US" dirty="0" smtClean="0">
                <a:solidFill>
                  <a:srgbClr val="C00000"/>
                </a:solidFill>
                <a:latin typeface="Garamond" panose="02020404030301010803" pitchFamily="18" charset="0"/>
              </a:rPr>
              <a:t>nference is challenging</a:t>
            </a:r>
            <a:endParaRPr lang="en-US" dirty="0"/>
          </a:p>
        </p:txBody>
      </p:sp>
      <p:sp>
        <p:nvSpPr>
          <p:cNvPr id="21" name="Right Brace 20"/>
          <p:cNvSpPr/>
          <p:nvPr/>
        </p:nvSpPr>
        <p:spPr>
          <a:xfrm rot="5400000">
            <a:off x="1736063" y="5056624"/>
            <a:ext cx="181243" cy="1432685"/>
          </a:xfrm>
          <a:prstGeom prst="righ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Rectangle 21"/>
          <p:cNvSpPr/>
          <p:nvPr/>
        </p:nvSpPr>
        <p:spPr>
          <a:xfrm>
            <a:off x="1018833" y="5847307"/>
            <a:ext cx="1632178" cy="369332"/>
          </a:xfrm>
          <a:prstGeom prst="rect">
            <a:avLst/>
          </a:prstGeom>
        </p:spPr>
        <p:txBody>
          <a:bodyPr wrap="none">
            <a:spAutoFit/>
          </a:bodyPr>
          <a:lstStyle/>
          <a:p>
            <a:r>
              <a:rPr lang="en-US" dirty="0">
                <a:solidFill>
                  <a:srgbClr val="00B050"/>
                </a:solidFill>
                <a:latin typeface="Garamond" panose="02020404030301010803" pitchFamily="18" charset="0"/>
              </a:rPr>
              <a:t>i</a:t>
            </a:r>
            <a:r>
              <a:rPr lang="en-US" dirty="0" smtClean="0">
                <a:solidFill>
                  <a:srgbClr val="00B050"/>
                </a:solidFill>
                <a:latin typeface="Garamond" panose="02020404030301010803" pitchFamily="18" charset="0"/>
              </a:rPr>
              <a:t>nference is easy</a:t>
            </a:r>
            <a:endParaRPr lang="en-US" dirty="0">
              <a:solidFill>
                <a:srgbClr val="00B050"/>
              </a:solidFill>
            </a:endParaRPr>
          </a:p>
        </p:txBody>
      </p:sp>
    </p:spTree>
    <p:extLst>
      <p:ext uri="{BB962C8B-B14F-4D97-AF65-F5344CB8AC3E}">
        <p14:creationId xmlns:p14="http://schemas.microsoft.com/office/powerpoint/2010/main" val="4630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animBg="1"/>
      <p:bldP spid="20" grpId="0"/>
      <p:bldP spid="21" grpId="0" animBg="1"/>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83" y="-30824"/>
            <a:ext cx="2848024" cy="1325563"/>
          </a:xfrm>
        </p:spPr>
        <p:txBody>
          <a:bodyPr/>
          <a:lstStyle/>
          <a:p>
            <a:r>
              <a:rPr lang="en-US" dirty="0" smtClean="0">
                <a:latin typeface="Garamond" panose="02020404030301010803" pitchFamily="18" charset="0"/>
              </a:rPr>
              <a:t>Hyper Map</a:t>
            </a:r>
            <a:endParaRPr lang="en-US" dirty="0">
              <a:latin typeface="Garamond" panose="02020404030301010803" pitchFamily="18" charset="0"/>
            </a:endParaRPr>
          </a:p>
        </p:txBody>
      </p:sp>
      <p:pic>
        <p:nvPicPr>
          <p:cNvPr id="4" name="Picture 3"/>
          <p:cNvPicPr>
            <a:picLocks noChangeAspect="1"/>
          </p:cNvPicPr>
          <p:nvPr/>
        </p:nvPicPr>
        <p:blipFill>
          <a:blip r:embed="rId3"/>
          <a:stretch>
            <a:fillRect/>
          </a:stretch>
        </p:blipFill>
        <p:spPr>
          <a:xfrm>
            <a:off x="4860496" y="169819"/>
            <a:ext cx="7331504" cy="6406302"/>
          </a:xfrm>
          <a:prstGeom prst="rect">
            <a:avLst/>
          </a:prstGeom>
        </p:spPr>
      </p:pic>
      <p:sp>
        <p:nvSpPr>
          <p:cNvPr id="8" name="Rectangle 7"/>
          <p:cNvSpPr/>
          <p:nvPr/>
        </p:nvSpPr>
        <p:spPr>
          <a:xfrm>
            <a:off x="354163" y="3904733"/>
            <a:ext cx="4709623" cy="2369880"/>
          </a:xfrm>
          <a:prstGeom prst="rect">
            <a:avLst/>
          </a:prstGeom>
        </p:spPr>
        <p:txBody>
          <a:bodyPr wrap="none">
            <a:spAutoFit/>
          </a:bodyPr>
          <a:lstStyle/>
          <a:p>
            <a:r>
              <a:rPr lang="en-US" sz="2800" u="sng" dirty="0">
                <a:latin typeface="Garamond" panose="02020404030301010803" pitchFamily="18" charset="0"/>
              </a:rPr>
              <a:t>Hyperbolic </a:t>
            </a:r>
            <a:r>
              <a:rPr lang="en-US" sz="2800" u="sng" dirty="0" smtClean="0">
                <a:latin typeface="Garamond" panose="02020404030301010803" pitchFamily="18" charset="0"/>
              </a:rPr>
              <a:t>Atlas </a:t>
            </a:r>
            <a:r>
              <a:rPr lang="en-US" sz="2800" u="sng" dirty="0">
                <a:latin typeface="Garamond" panose="02020404030301010803" pitchFamily="18" charset="0"/>
              </a:rPr>
              <a:t>of the </a:t>
            </a:r>
            <a:r>
              <a:rPr lang="en-US" sz="2800" u="sng" dirty="0" smtClean="0">
                <a:latin typeface="Garamond" panose="02020404030301010803" pitchFamily="18" charset="0"/>
              </a:rPr>
              <a:t>Internet</a:t>
            </a:r>
          </a:p>
          <a:p>
            <a:pPr marL="457200" indent="-457200">
              <a:buFont typeface="Arial" panose="020B0604020202020204" pitchFamily="34" charset="0"/>
              <a:buChar char="•"/>
            </a:pPr>
            <a:r>
              <a:rPr lang="en-US" sz="2400" dirty="0" smtClean="0">
                <a:latin typeface="Garamond" panose="02020404030301010803" pitchFamily="18" charset="0"/>
              </a:rPr>
              <a:t>Nodes </a:t>
            </a:r>
            <a:r>
              <a:rPr lang="en-US" sz="2400" dirty="0">
                <a:latin typeface="Garamond" panose="02020404030301010803" pitchFamily="18" charset="0"/>
              </a:rPr>
              <a:t>are </a:t>
            </a:r>
            <a:r>
              <a:rPr lang="en-US" sz="2400" dirty="0">
                <a:solidFill>
                  <a:srgbClr val="C00000"/>
                </a:solidFill>
                <a:latin typeface="Garamond" panose="02020404030301010803" pitchFamily="18" charset="0"/>
              </a:rPr>
              <a:t>autonomous </a:t>
            </a:r>
            <a:r>
              <a:rPr lang="en-US" sz="2400" dirty="0" smtClean="0">
                <a:solidFill>
                  <a:srgbClr val="C00000"/>
                </a:solidFill>
                <a:latin typeface="Garamond" panose="02020404030301010803" pitchFamily="18" charset="0"/>
              </a:rPr>
              <a:t>systems</a:t>
            </a:r>
          </a:p>
          <a:p>
            <a:pPr marL="457200" indent="-457200">
              <a:buFont typeface="Arial" panose="020B0604020202020204" pitchFamily="34" charset="0"/>
              <a:buChar char="•"/>
            </a:pPr>
            <a:r>
              <a:rPr lang="en-US" sz="2400" dirty="0" smtClean="0">
                <a:latin typeface="Garamond" panose="02020404030301010803" pitchFamily="18" charset="0"/>
              </a:rPr>
              <a:t>Two ASs are connected if they</a:t>
            </a:r>
            <a:br>
              <a:rPr lang="en-US" sz="2400" dirty="0" smtClean="0">
                <a:latin typeface="Garamond" panose="02020404030301010803" pitchFamily="18" charset="0"/>
              </a:rPr>
            </a:br>
            <a:r>
              <a:rPr lang="en-US" sz="2400" dirty="0" smtClean="0">
                <a:solidFill>
                  <a:srgbClr val="C00000"/>
                </a:solidFill>
                <a:latin typeface="Garamond" panose="02020404030301010803" pitchFamily="18" charset="0"/>
              </a:rPr>
              <a:t>exchange traffic</a:t>
            </a:r>
          </a:p>
          <a:p>
            <a:pPr marL="457200" indent="-457200">
              <a:buFont typeface="Arial" panose="020B0604020202020204" pitchFamily="34" charset="0"/>
              <a:buChar char="•"/>
            </a:pPr>
            <a:r>
              <a:rPr lang="en-US" sz="2400" dirty="0" smtClean="0">
                <a:latin typeface="Garamond" panose="02020404030301010803" pitchFamily="18" charset="0"/>
              </a:rPr>
              <a:t>Node size </a:t>
            </a:r>
          </a:p>
          <a:p>
            <a:pPr marL="457200" indent="-457200">
              <a:buFont typeface="Arial" panose="020B0604020202020204" pitchFamily="34" charset="0"/>
              <a:buChar char="•"/>
            </a:pPr>
            <a:r>
              <a:rPr lang="en-US" sz="2400" dirty="0" smtClean="0">
                <a:latin typeface="Garamond" panose="02020404030301010803" pitchFamily="18" charset="0"/>
              </a:rPr>
              <a:t>Font size </a:t>
            </a:r>
            <a:endParaRPr lang="en-US" sz="2400" dirty="0">
              <a:latin typeface="Garamond" panose="02020404030301010803" pitchFamily="18" charset="0"/>
            </a:endParaRPr>
          </a:p>
        </p:txBody>
      </p:sp>
      <p:pic>
        <p:nvPicPr>
          <p:cNvPr id="10" name="Picture 9"/>
          <p:cNvPicPr>
            <a:picLocks noChangeAspect="1"/>
          </p:cNvPicPr>
          <p:nvPr/>
        </p:nvPicPr>
        <p:blipFill>
          <a:blip r:embed="rId4"/>
          <a:stretch>
            <a:fillRect/>
          </a:stretch>
        </p:blipFill>
        <p:spPr>
          <a:xfrm>
            <a:off x="872933" y="2143136"/>
            <a:ext cx="2915400" cy="694800"/>
          </a:xfrm>
          <a:prstGeom prst="rect">
            <a:avLst/>
          </a:prstGeom>
        </p:spPr>
      </p:pic>
      <p:pic>
        <p:nvPicPr>
          <p:cNvPr id="13" name="Picture 12"/>
          <p:cNvPicPr>
            <a:picLocks noChangeAspect="1"/>
          </p:cNvPicPr>
          <p:nvPr/>
        </p:nvPicPr>
        <p:blipFill>
          <a:blip r:embed="rId5"/>
          <a:stretch>
            <a:fillRect/>
          </a:stretch>
        </p:blipFill>
        <p:spPr>
          <a:xfrm>
            <a:off x="2204061" y="5491355"/>
            <a:ext cx="928800" cy="347400"/>
          </a:xfrm>
          <a:prstGeom prst="rect">
            <a:avLst/>
          </a:prstGeom>
        </p:spPr>
      </p:pic>
      <p:pic>
        <p:nvPicPr>
          <p:cNvPr id="14" name="Picture 13"/>
          <p:cNvPicPr>
            <a:picLocks noChangeAspect="1"/>
          </p:cNvPicPr>
          <p:nvPr/>
        </p:nvPicPr>
        <p:blipFill>
          <a:blip r:embed="rId6"/>
          <a:stretch>
            <a:fillRect/>
          </a:stretch>
        </p:blipFill>
        <p:spPr>
          <a:xfrm>
            <a:off x="2186847" y="5850642"/>
            <a:ext cx="1057800" cy="373133"/>
          </a:xfrm>
          <a:prstGeom prst="rect">
            <a:avLst/>
          </a:prstGeom>
        </p:spPr>
      </p:pic>
      <p:sp>
        <p:nvSpPr>
          <p:cNvPr id="15" name="Rectangle 14"/>
          <p:cNvSpPr/>
          <p:nvPr/>
        </p:nvSpPr>
        <p:spPr>
          <a:xfrm>
            <a:off x="421183" y="1106840"/>
            <a:ext cx="9545777" cy="954107"/>
          </a:xfrm>
          <a:prstGeom prst="rect">
            <a:avLst/>
          </a:prstGeom>
        </p:spPr>
        <p:txBody>
          <a:bodyPr wrap="square">
            <a:spAutoFit/>
          </a:bodyPr>
          <a:lstStyle/>
          <a:p>
            <a:r>
              <a:rPr lang="en-US" sz="2800" dirty="0" smtClean="0">
                <a:latin typeface="Garamond" panose="02020404030301010803" pitchFamily="18" charset="0"/>
              </a:rPr>
              <a:t>To infer      we need to </a:t>
            </a:r>
            <a:r>
              <a:rPr lang="en-US" sz="2800" dirty="0" smtClean="0">
                <a:solidFill>
                  <a:srgbClr val="C00000"/>
                </a:solidFill>
                <a:latin typeface="Garamond" panose="02020404030301010803" pitchFamily="18" charset="0"/>
              </a:rPr>
              <a:t>embed</a:t>
            </a:r>
            <a:r>
              <a:rPr lang="en-US" sz="2800" dirty="0" smtClean="0">
                <a:latin typeface="Garamond" panose="02020404030301010803" pitchFamily="18" charset="0"/>
              </a:rPr>
              <a:t>       </a:t>
            </a:r>
            <a:br>
              <a:rPr lang="en-US" sz="2800" dirty="0" smtClean="0">
                <a:latin typeface="Garamond" panose="02020404030301010803" pitchFamily="18" charset="0"/>
              </a:rPr>
            </a:br>
            <a:r>
              <a:rPr lang="en-US" sz="2800" dirty="0" smtClean="0">
                <a:latin typeface="Garamond" panose="02020404030301010803" pitchFamily="18" charset="0"/>
              </a:rPr>
              <a:t>      into the </a:t>
            </a:r>
            <a:r>
              <a:rPr lang="en-US" sz="2800" dirty="0" smtClean="0">
                <a:solidFill>
                  <a:srgbClr val="C00000"/>
                </a:solidFill>
                <a:latin typeface="Garamond" panose="02020404030301010803" pitchFamily="18" charset="0"/>
              </a:rPr>
              <a:t>hyperbolic plane  </a:t>
            </a:r>
            <a:endParaRPr lang="en-US" sz="2800" dirty="0">
              <a:solidFill>
                <a:srgbClr val="C00000"/>
              </a:solidFill>
            </a:endParaRPr>
          </a:p>
        </p:txBody>
      </p:sp>
      <p:pic>
        <p:nvPicPr>
          <p:cNvPr id="16" name="Picture 15"/>
          <p:cNvPicPr>
            <a:picLocks noChangeAspect="1"/>
          </p:cNvPicPr>
          <p:nvPr/>
        </p:nvPicPr>
        <p:blipFill>
          <a:blip r:embed="rId7"/>
          <a:stretch>
            <a:fillRect/>
          </a:stretch>
        </p:blipFill>
        <p:spPr>
          <a:xfrm>
            <a:off x="511733" y="1582060"/>
            <a:ext cx="361200" cy="398867"/>
          </a:xfrm>
          <a:prstGeom prst="rect">
            <a:avLst/>
          </a:prstGeom>
        </p:spPr>
      </p:pic>
      <p:pic>
        <p:nvPicPr>
          <p:cNvPr id="17" name="Picture 16"/>
          <p:cNvPicPr>
            <a:picLocks noChangeAspect="1"/>
          </p:cNvPicPr>
          <p:nvPr/>
        </p:nvPicPr>
        <p:blipFill>
          <a:blip r:embed="rId8"/>
          <a:stretch>
            <a:fillRect/>
          </a:stretch>
        </p:blipFill>
        <p:spPr>
          <a:xfrm>
            <a:off x="1729421" y="1190866"/>
            <a:ext cx="283800" cy="340967"/>
          </a:xfrm>
          <a:prstGeom prst="rect">
            <a:avLst/>
          </a:prstGeom>
        </p:spPr>
      </p:pic>
    </p:spTree>
    <p:extLst>
      <p:ext uri="{BB962C8B-B14F-4D97-AF65-F5344CB8AC3E}">
        <p14:creationId xmlns:p14="http://schemas.microsoft.com/office/powerpoint/2010/main" val="117348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201"/>
            <a:ext cx="10515600" cy="1325563"/>
          </a:xfrm>
        </p:spPr>
        <p:txBody>
          <a:bodyPr/>
          <a:lstStyle/>
          <a:p>
            <a:r>
              <a:rPr lang="en-US" dirty="0" smtClean="0">
                <a:latin typeface="Garamond" panose="02020404030301010803" pitchFamily="18" charset="0"/>
              </a:rPr>
              <a:t>Maximum Likelihood Estimation</a:t>
            </a:r>
            <a:endParaRPr lang="en-US" dirty="0">
              <a:latin typeface="Garamond" panose="02020404030301010803" pitchFamily="18" charset="0"/>
            </a:endParaRPr>
          </a:p>
        </p:txBody>
      </p:sp>
      <p:sp>
        <p:nvSpPr>
          <p:cNvPr id="3" name="Content Placeholder 2"/>
          <p:cNvSpPr>
            <a:spLocks noGrp="1"/>
          </p:cNvSpPr>
          <p:nvPr>
            <p:ph idx="1"/>
          </p:nvPr>
        </p:nvSpPr>
        <p:spPr>
          <a:xfrm>
            <a:off x="838200" y="976535"/>
            <a:ext cx="10515600" cy="5659396"/>
          </a:xfrm>
        </p:spPr>
        <p:txBody>
          <a:bodyPr/>
          <a:lstStyle/>
          <a:p>
            <a:r>
              <a:rPr lang="en-US" dirty="0" smtClean="0">
                <a:latin typeface="Garamond" panose="02020404030301010803" pitchFamily="18" charset="0"/>
              </a:rPr>
              <a:t>Given the </a:t>
            </a:r>
            <a:r>
              <a:rPr lang="en-US" dirty="0" smtClean="0">
                <a:solidFill>
                  <a:srgbClr val="C00000"/>
                </a:solidFill>
                <a:latin typeface="Garamond" panose="02020404030301010803" pitchFamily="18" charset="0"/>
              </a:rPr>
              <a:t>network embedding</a:t>
            </a:r>
            <a:r>
              <a:rPr lang="en-US" dirty="0" smtClean="0">
                <a:latin typeface="Garamond" panose="02020404030301010803" pitchFamily="18" charset="0"/>
              </a:rPr>
              <a:t> </a:t>
            </a:r>
          </a:p>
          <a:p>
            <a:endParaRPr lang="en-US" dirty="0">
              <a:latin typeface="Garamond" panose="02020404030301010803" pitchFamily="18" charset="0"/>
            </a:endParaRPr>
          </a:p>
          <a:p>
            <a:endParaRPr lang="en-US" dirty="0" smtClean="0">
              <a:latin typeface="Garamond" panose="02020404030301010803" pitchFamily="18" charset="0"/>
            </a:endParaRPr>
          </a:p>
          <a:p>
            <a:endParaRPr lang="en-US" dirty="0">
              <a:latin typeface="Garamond" panose="02020404030301010803" pitchFamily="18" charset="0"/>
            </a:endParaRPr>
          </a:p>
          <a:p>
            <a:endParaRPr lang="en-US" dirty="0" smtClean="0">
              <a:latin typeface="Garamond" panose="02020404030301010803" pitchFamily="18" charset="0"/>
            </a:endParaRPr>
          </a:p>
          <a:p>
            <a:r>
              <a:rPr lang="en-US" dirty="0" smtClean="0">
                <a:latin typeface="Garamond" panose="02020404030301010803" pitchFamily="18" charset="0"/>
              </a:rPr>
              <a:t>The </a:t>
            </a:r>
            <a:r>
              <a:rPr lang="en-US" dirty="0" smtClean="0">
                <a:solidFill>
                  <a:srgbClr val="C00000"/>
                </a:solidFill>
                <a:latin typeface="Garamond" panose="02020404030301010803" pitchFamily="18" charset="0"/>
              </a:rPr>
              <a:t>log-likelihood</a:t>
            </a:r>
            <a:r>
              <a:rPr lang="en-US" dirty="0" smtClean="0">
                <a:latin typeface="Garamond" panose="02020404030301010803" pitchFamily="18" charset="0"/>
              </a:rPr>
              <a:t>:   </a:t>
            </a:r>
          </a:p>
          <a:p>
            <a:endParaRPr lang="en-US" dirty="0">
              <a:latin typeface="Garamond" panose="02020404030301010803" pitchFamily="18" charset="0"/>
            </a:endParaRPr>
          </a:p>
          <a:p>
            <a:endParaRPr lang="en-US" dirty="0" smtClean="0">
              <a:latin typeface="Garamond" panose="02020404030301010803" pitchFamily="18" charset="0"/>
            </a:endParaRPr>
          </a:p>
          <a:p>
            <a:r>
              <a:rPr lang="en-US" dirty="0" smtClean="0">
                <a:latin typeface="Garamond" panose="02020404030301010803" pitchFamily="18" charset="0"/>
              </a:rPr>
              <a:t>Using </a:t>
            </a:r>
            <a:r>
              <a:rPr lang="en-US" dirty="0" smtClean="0">
                <a:solidFill>
                  <a:srgbClr val="C00000"/>
                </a:solidFill>
                <a:latin typeface="Garamond" panose="02020404030301010803" pitchFamily="18" charset="0"/>
              </a:rPr>
              <a:t>Monte Carlo</a:t>
            </a:r>
            <a:r>
              <a:rPr lang="en-US" dirty="0" smtClean="0">
                <a:latin typeface="Garamond" panose="02020404030301010803" pitchFamily="18" charset="0"/>
              </a:rPr>
              <a:t>:</a:t>
            </a:r>
          </a:p>
          <a:p>
            <a:pPr marL="0" indent="0">
              <a:buNone/>
            </a:pPr>
            <a:r>
              <a:rPr lang="en-US" dirty="0" smtClean="0">
                <a:latin typeface="Garamond" panose="02020404030301010803" pitchFamily="18" charset="0"/>
              </a:rPr>
              <a:t>                              </a:t>
            </a:r>
          </a:p>
          <a:p>
            <a:pPr marL="0" indent="0">
              <a:buNone/>
            </a:pPr>
            <a:endParaRPr lang="en-US" dirty="0">
              <a:latin typeface="Garamond" panose="02020404030301010803" pitchFamily="18" charset="0"/>
            </a:endParaRPr>
          </a:p>
          <a:p>
            <a:pPr marL="0" indent="0">
              <a:buNone/>
            </a:pPr>
            <a:endParaRPr lang="en-US" dirty="0">
              <a:latin typeface="Garamond" panose="02020404030301010803" pitchFamily="18" charset="0"/>
            </a:endParaRPr>
          </a:p>
        </p:txBody>
      </p:sp>
      <p:pic>
        <p:nvPicPr>
          <p:cNvPr id="4" name="Picture 3"/>
          <p:cNvPicPr>
            <a:picLocks noChangeAspect="1"/>
          </p:cNvPicPr>
          <p:nvPr/>
        </p:nvPicPr>
        <p:blipFill>
          <a:blip r:embed="rId3"/>
          <a:stretch>
            <a:fillRect/>
          </a:stretch>
        </p:blipFill>
        <p:spPr>
          <a:xfrm>
            <a:off x="5549436" y="937347"/>
            <a:ext cx="2719352" cy="648078"/>
          </a:xfrm>
          <a:prstGeom prst="rect">
            <a:avLst/>
          </a:prstGeom>
        </p:spPr>
      </p:pic>
      <p:pic>
        <p:nvPicPr>
          <p:cNvPr id="5" name="Picture 4"/>
          <p:cNvPicPr>
            <a:picLocks noChangeAspect="1"/>
          </p:cNvPicPr>
          <p:nvPr/>
        </p:nvPicPr>
        <p:blipFill>
          <a:blip r:embed="rId4"/>
          <a:stretch>
            <a:fillRect/>
          </a:stretch>
        </p:blipFill>
        <p:spPr>
          <a:xfrm>
            <a:off x="1598264" y="1650454"/>
            <a:ext cx="9452914" cy="1710980"/>
          </a:xfrm>
          <a:prstGeom prst="rect">
            <a:avLst/>
          </a:prstGeom>
        </p:spPr>
      </p:pic>
      <p:pic>
        <p:nvPicPr>
          <p:cNvPr id="6" name="Picture 5"/>
          <p:cNvPicPr>
            <a:picLocks noChangeAspect="1"/>
          </p:cNvPicPr>
          <p:nvPr/>
        </p:nvPicPr>
        <p:blipFill>
          <a:blip r:embed="rId5"/>
          <a:stretch>
            <a:fillRect/>
          </a:stretch>
        </p:blipFill>
        <p:spPr>
          <a:xfrm>
            <a:off x="1598264" y="3961185"/>
            <a:ext cx="9570480" cy="1204423"/>
          </a:xfrm>
          <a:prstGeom prst="rect">
            <a:avLst/>
          </a:prstGeom>
        </p:spPr>
      </p:pic>
      <p:pic>
        <p:nvPicPr>
          <p:cNvPr id="7" name="Picture 6"/>
          <p:cNvPicPr>
            <a:picLocks noChangeAspect="1"/>
          </p:cNvPicPr>
          <p:nvPr/>
        </p:nvPicPr>
        <p:blipFill>
          <a:blip r:embed="rId6"/>
          <a:stretch>
            <a:fillRect/>
          </a:stretch>
        </p:blipFill>
        <p:spPr>
          <a:xfrm>
            <a:off x="1624390" y="5517828"/>
            <a:ext cx="8801367" cy="1157291"/>
          </a:xfrm>
          <a:prstGeom prst="rect">
            <a:avLst/>
          </a:prstGeom>
        </p:spPr>
      </p:pic>
    </p:spTree>
    <p:extLst>
      <p:ext uri="{BB962C8B-B14F-4D97-AF65-F5344CB8AC3E}">
        <p14:creationId xmlns:p14="http://schemas.microsoft.com/office/powerpoint/2010/main" val="337854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MLE in </a:t>
            </a:r>
            <a:r>
              <a:rPr lang="en-US" dirty="0">
                <a:latin typeface="Garamond" panose="02020404030301010803" pitchFamily="18" charset="0"/>
              </a:rPr>
              <a:t>S</a:t>
            </a:r>
            <a:r>
              <a:rPr lang="en-US" dirty="0" smtClean="0">
                <a:latin typeface="Garamond" panose="02020404030301010803" pitchFamily="18" charset="0"/>
              </a:rPr>
              <a:t>ynthetic GPA networks</a:t>
            </a:r>
            <a:endParaRPr lang="en-US" dirty="0">
              <a:latin typeface="Garamond" panose="02020404030301010803" pitchFamily="18" charset="0"/>
            </a:endParaRPr>
          </a:p>
        </p:txBody>
      </p:sp>
      <p:sp>
        <p:nvSpPr>
          <p:cNvPr id="3" name="Content Placeholder 2"/>
          <p:cNvSpPr>
            <a:spLocks noGrp="1"/>
          </p:cNvSpPr>
          <p:nvPr>
            <p:ph idx="1"/>
          </p:nvPr>
        </p:nvSpPr>
        <p:spPr>
          <a:xfrm>
            <a:off x="505792" y="5714999"/>
            <a:ext cx="5751317" cy="1580608"/>
          </a:xfrm>
        </p:spPr>
        <p:txBody>
          <a:bodyPr>
            <a:normAutofit/>
          </a:bodyPr>
          <a:lstStyle/>
          <a:p>
            <a:pPr marL="0" indent="0">
              <a:buNone/>
            </a:pPr>
            <a:r>
              <a:rPr lang="en-US" u="sng" dirty="0" smtClean="0">
                <a:latin typeface="Garamond" panose="02020404030301010803" pitchFamily="18" charset="0"/>
              </a:rPr>
              <a:t>As expected:</a:t>
            </a:r>
            <a:br>
              <a:rPr lang="en-US" u="sng" dirty="0" smtClean="0">
                <a:latin typeface="Garamond" panose="02020404030301010803" pitchFamily="18" charset="0"/>
              </a:rPr>
            </a:br>
            <a:r>
              <a:rPr lang="en-US" dirty="0" smtClean="0">
                <a:solidFill>
                  <a:srgbClr val="C00000"/>
                </a:solidFill>
                <a:latin typeface="Garamond" panose="02020404030301010803" pitchFamily="18" charset="0"/>
              </a:rPr>
              <a:t>the smaller    , the easier to estimate it</a:t>
            </a:r>
            <a:endParaRPr lang="en-US" dirty="0">
              <a:solidFill>
                <a:srgbClr val="C00000"/>
              </a:solidFill>
              <a:latin typeface="Garamond" panose="02020404030301010803" pitchFamily="18" charset="0"/>
            </a:endParaRPr>
          </a:p>
        </p:txBody>
      </p:sp>
      <p:pic>
        <p:nvPicPr>
          <p:cNvPr id="4" name="Picture 3"/>
          <p:cNvPicPr>
            <a:picLocks noChangeAspect="1"/>
          </p:cNvPicPr>
          <p:nvPr/>
        </p:nvPicPr>
        <p:blipFill>
          <a:blip r:embed="rId3"/>
          <a:stretch>
            <a:fillRect/>
          </a:stretch>
        </p:blipFill>
        <p:spPr>
          <a:xfrm>
            <a:off x="597232" y="1817892"/>
            <a:ext cx="3863038" cy="2509372"/>
          </a:xfrm>
          <a:prstGeom prst="rect">
            <a:avLst/>
          </a:prstGeom>
        </p:spPr>
      </p:pic>
      <p:pic>
        <p:nvPicPr>
          <p:cNvPr id="5" name="Picture 4"/>
          <p:cNvPicPr>
            <a:picLocks noChangeAspect="1"/>
          </p:cNvPicPr>
          <p:nvPr/>
        </p:nvPicPr>
        <p:blipFill>
          <a:blip r:embed="rId4"/>
          <a:stretch>
            <a:fillRect/>
          </a:stretch>
        </p:blipFill>
        <p:spPr>
          <a:xfrm>
            <a:off x="5051057" y="1690688"/>
            <a:ext cx="6875332" cy="4174654"/>
          </a:xfrm>
          <a:prstGeom prst="rect">
            <a:avLst/>
          </a:prstGeom>
        </p:spPr>
      </p:pic>
      <p:pic>
        <p:nvPicPr>
          <p:cNvPr id="6" name="Picture 5"/>
          <p:cNvPicPr>
            <a:picLocks noChangeAspect="1"/>
          </p:cNvPicPr>
          <p:nvPr/>
        </p:nvPicPr>
        <p:blipFill>
          <a:blip r:embed="rId5"/>
          <a:stretch>
            <a:fillRect/>
          </a:stretch>
        </p:blipFill>
        <p:spPr>
          <a:xfrm>
            <a:off x="2175985" y="6144074"/>
            <a:ext cx="283800" cy="340967"/>
          </a:xfrm>
          <a:prstGeom prst="rect">
            <a:avLst/>
          </a:prstGeom>
        </p:spPr>
      </p:pic>
    </p:spTree>
    <p:extLst>
      <p:ext uri="{BB962C8B-B14F-4D97-AF65-F5344CB8AC3E}">
        <p14:creationId xmlns:p14="http://schemas.microsoft.com/office/powerpoint/2010/main" val="3596252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The Internet</a:t>
            </a:r>
            <a:endParaRPr lang="en-US" dirty="0">
              <a:latin typeface="Garamond" panose="02020404030301010803" pitchFamily="18" charset="0"/>
            </a:endParaRPr>
          </a:p>
        </p:txBody>
      </p:sp>
      <p:sp>
        <p:nvSpPr>
          <p:cNvPr id="3" name="Content Placeholder 2"/>
          <p:cNvSpPr>
            <a:spLocks noGrp="1"/>
          </p:cNvSpPr>
          <p:nvPr>
            <p:ph idx="1"/>
          </p:nvPr>
        </p:nvSpPr>
        <p:spPr>
          <a:xfrm>
            <a:off x="838200" y="1825625"/>
            <a:ext cx="5418909" cy="4682760"/>
          </a:xfrm>
        </p:spPr>
        <p:txBody>
          <a:bodyPr/>
          <a:lstStyle/>
          <a:p>
            <a:pPr marL="0" indent="0">
              <a:buNone/>
            </a:pPr>
            <a:r>
              <a:rPr lang="en-US" u="sng" dirty="0" smtClean="0">
                <a:latin typeface="Garamond" panose="02020404030301010803" pitchFamily="18" charset="0"/>
              </a:rPr>
              <a:t>AS </a:t>
            </a:r>
            <a:r>
              <a:rPr lang="en-US" u="sng" dirty="0">
                <a:latin typeface="Garamond" panose="02020404030301010803" pitchFamily="18" charset="0"/>
              </a:rPr>
              <a:t>Internet </a:t>
            </a:r>
            <a:r>
              <a:rPr lang="en-US" u="sng" dirty="0" smtClean="0">
                <a:latin typeface="Garamond" panose="02020404030301010803" pitchFamily="18" charset="0"/>
              </a:rPr>
              <a:t>topology as of Dec 2009</a:t>
            </a:r>
          </a:p>
          <a:p>
            <a:r>
              <a:rPr lang="en-US" dirty="0" smtClean="0">
                <a:latin typeface="Garamond" panose="02020404030301010803" pitchFamily="18" charset="0"/>
              </a:rPr>
              <a:t>N=25910 </a:t>
            </a:r>
            <a:r>
              <a:rPr lang="en-US" dirty="0" smtClean="0">
                <a:solidFill>
                  <a:srgbClr val="C00000"/>
                </a:solidFill>
                <a:latin typeface="Garamond" panose="02020404030301010803" pitchFamily="18" charset="0"/>
              </a:rPr>
              <a:t>nodes</a:t>
            </a:r>
          </a:p>
          <a:p>
            <a:r>
              <a:rPr lang="en-US" dirty="0" smtClean="0">
                <a:latin typeface="Garamond" panose="02020404030301010803" pitchFamily="18" charset="0"/>
              </a:rPr>
              <a:t>M=63435 </a:t>
            </a:r>
            <a:r>
              <a:rPr lang="en-US" dirty="0" smtClean="0">
                <a:solidFill>
                  <a:srgbClr val="C00000"/>
                </a:solidFill>
                <a:latin typeface="Garamond" panose="02020404030301010803" pitchFamily="18" charset="0"/>
              </a:rPr>
              <a:t>links</a:t>
            </a:r>
          </a:p>
          <a:p>
            <a:r>
              <a:rPr lang="en-US" dirty="0" smtClean="0">
                <a:latin typeface="Garamond" panose="02020404030301010803" pitchFamily="18" charset="0"/>
              </a:rPr>
              <a:t>Power-law exponent </a:t>
            </a:r>
          </a:p>
          <a:p>
            <a:r>
              <a:rPr lang="en-US" dirty="0" smtClean="0">
                <a:latin typeface="Garamond" panose="02020404030301010803" pitchFamily="18" charset="0"/>
              </a:rPr>
              <a:t>Average degree </a:t>
            </a:r>
          </a:p>
          <a:p>
            <a:r>
              <a:rPr lang="en-US" dirty="0" smtClean="0">
                <a:latin typeface="Garamond" panose="02020404030301010803" pitchFamily="18" charset="0"/>
              </a:rPr>
              <a:t>Initial attractiveness </a:t>
            </a:r>
          </a:p>
          <a:p>
            <a:endParaRPr lang="en-US" dirty="0">
              <a:latin typeface="Garamond" panose="02020404030301010803" pitchFamily="18" charset="0"/>
            </a:endParaRPr>
          </a:p>
          <a:p>
            <a:pPr marL="0" indent="0">
              <a:buNone/>
            </a:pPr>
            <a:r>
              <a:rPr lang="en-US" dirty="0" smtClean="0">
                <a:latin typeface="Garamond" panose="02020404030301010803" pitchFamily="18" charset="0"/>
              </a:rPr>
              <a:t>Box Plot: </a:t>
            </a:r>
            <a:r>
              <a:rPr lang="en-US" dirty="0" smtClean="0">
                <a:solidFill>
                  <a:srgbClr val="002060"/>
                </a:solidFill>
                <a:latin typeface="Garamond" panose="02020404030301010803" pitchFamily="18" charset="0"/>
              </a:rPr>
              <a:t>100 GPA networks</a:t>
            </a:r>
            <a:br>
              <a:rPr lang="en-US" dirty="0" smtClean="0">
                <a:solidFill>
                  <a:srgbClr val="002060"/>
                </a:solidFill>
                <a:latin typeface="Garamond" panose="02020404030301010803" pitchFamily="18" charset="0"/>
              </a:rPr>
            </a:br>
            <a:r>
              <a:rPr lang="en-US" dirty="0" smtClean="0">
                <a:latin typeface="Garamond" panose="02020404030301010803" pitchFamily="18" charset="0"/>
              </a:rPr>
              <a:t>(with the same parameters)</a:t>
            </a:r>
            <a:endParaRPr lang="en-US" dirty="0">
              <a:latin typeface="Garamond" panose="02020404030301010803" pitchFamily="18" charset="0"/>
            </a:endParaRPr>
          </a:p>
        </p:txBody>
      </p:sp>
      <p:pic>
        <p:nvPicPr>
          <p:cNvPr id="4" name="Picture 3"/>
          <p:cNvPicPr>
            <a:picLocks noChangeAspect="1"/>
          </p:cNvPicPr>
          <p:nvPr/>
        </p:nvPicPr>
        <p:blipFill>
          <a:blip r:embed="rId3"/>
          <a:stretch>
            <a:fillRect/>
          </a:stretch>
        </p:blipFill>
        <p:spPr>
          <a:xfrm>
            <a:off x="4066337" y="3379692"/>
            <a:ext cx="1290000" cy="386000"/>
          </a:xfrm>
          <a:prstGeom prst="rect">
            <a:avLst/>
          </a:prstGeom>
        </p:spPr>
      </p:pic>
      <p:pic>
        <p:nvPicPr>
          <p:cNvPr id="5" name="Picture 4"/>
          <p:cNvPicPr>
            <a:picLocks noChangeAspect="1"/>
          </p:cNvPicPr>
          <p:nvPr/>
        </p:nvPicPr>
        <p:blipFill>
          <a:blip r:embed="rId4"/>
          <a:stretch>
            <a:fillRect/>
          </a:stretch>
        </p:blipFill>
        <p:spPr>
          <a:xfrm>
            <a:off x="3371889" y="3857852"/>
            <a:ext cx="954600" cy="482500"/>
          </a:xfrm>
          <a:prstGeom prst="rect">
            <a:avLst/>
          </a:prstGeom>
        </p:spPr>
      </p:pic>
      <p:pic>
        <p:nvPicPr>
          <p:cNvPr id="6" name="Picture 5"/>
          <p:cNvPicPr>
            <a:picLocks noChangeAspect="1"/>
          </p:cNvPicPr>
          <p:nvPr/>
        </p:nvPicPr>
        <p:blipFill>
          <a:blip r:embed="rId5"/>
          <a:stretch>
            <a:fillRect/>
          </a:stretch>
        </p:blipFill>
        <p:spPr>
          <a:xfrm>
            <a:off x="3976363" y="4415861"/>
            <a:ext cx="1522200" cy="379567"/>
          </a:xfrm>
          <a:prstGeom prst="rect">
            <a:avLst/>
          </a:prstGeom>
        </p:spPr>
      </p:pic>
      <p:pic>
        <p:nvPicPr>
          <p:cNvPr id="9" name="Picture 8"/>
          <p:cNvPicPr>
            <a:picLocks noChangeAspect="1"/>
          </p:cNvPicPr>
          <p:nvPr/>
        </p:nvPicPr>
        <p:blipFill>
          <a:blip r:embed="rId6"/>
          <a:stretch>
            <a:fillRect/>
          </a:stretch>
        </p:blipFill>
        <p:spPr>
          <a:xfrm>
            <a:off x="7074994" y="1335985"/>
            <a:ext cx="4024800" cy="2521867"/>
          </a:xfrm>
          <a:prstGeom prst="rect">
            <a:avLst/>
          </a:prstGeom>
        </p:spPr>
      </p:pic>
      <p:pic>
        <p:nvPicPr>
          <p:cNvPr id="10" name="Picture 9"/>
          <p:cNvPicPr>
            <a:picLocks noChangeAspect="1"/>
          </p:cNvPicPr>
          <p:nvPr/>
        </p:nvPicPr>
        <p:blipFill>
          <a:blip r:embed="rId7"/>
          <a:stretch>
            <a:fillRect/>
          </a:stretch>
        </p:blipFill>
        <p:spPr>
          <a:xfrm>
            <a:off x="7798860" y="4340352"/>
            <a:ext cx="2812200" cy="2168033"/>
          </a:xfrm>
          <a:prstGeom prst="rect">
            <a:avLst/>
          </a:prstGeom>
        </p:spPr>
      </p:pic>
    </p:spTree>
    <p:extLst>
      <p:ext uri="{BB962C8B-B14F-4D97-AF65-F5344CB8AC3E}">
        <p14:creationId xmlns:p14="http://schemas.microsoft.com/office/powerpoint/2010/main" val="331889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References</a:t>
            </a:r>
            <a:endParaRPr lang="en-US" dirty="0">
              <a:latin typeface="Garamond" panose="02020404030301010803" pitchFamily="18" charset="0"/>
            </a:endParaRPr>
          </a:p>
        </p:txBody>
      </p:sp>
      <p:sp>
        <p:nvSpPr>
          <p:cNvPr id="3" name="Content Placeholder 2"/>
          <p:cNvSpPr>
            <a:spLocks noGrp="1"/>
          </p:cNvSpPr>
          <p:nvPr>
            <p:ph idx="1"/>
          </p:nvPr>
        </p:nvSpPr>
        <p:spPr/>
        <p:txBody>
          <a:bodyPr/>
          <a:lstStyle/>
          <a:p>
            <a:r>
              <a:rPr lang="en-US" dirty="0" smtClean="0">
                <a:solidFill>
                  <a:srgbClr val="0070C0"/>
                </a:solidFill>
                <a:latin typeface="Garamond" panose="02020404030301010803" pitchFamily="18" charset="0"/>
              </a:rPr>
              <a:t>General text on Complex Networks</a:t>
            </a:r>
          </a:p>
          <a:p>
            <a:pPr lvl="1"/>
            <a:r>
              <a:rPr lang="en-US" dirty="0" smtClean="0">
                <a:latin typeface="Garamond" panose="02020404030301010803" pitchFamily="18" charset="0"/>
              </a:rPr>
              <a:t>M. Newman </a:t>
            </a:r>
            <a:r>
              <a:rPr lang="en-US" i="1" dirty="0">
                <a:latin typeface="Garamond" panose="02020404030301010803" pitchFamily="18" charset="0"/>
              </a:rPr>
              <a:t>Networks: </a:t>
            </a:r>
            <a:r>
              <a:rPr lang="en-US" i="1" dirty="0" smtClean="0">
                <a:latin typeface="Garamond" panose="02020404030301010803" pitchFamily="18" charset="0"/>
              </a:rPr>
              <a:t>An Introduction </a:t>
            </a:r>
            <a:r>
              <a:rPr lang="en-US" dirty="0" smtClean="0">
                <a:latin typeface="Garamond" panose="02020404030301010803" pitchFamily="18" charset="0"/>
              </a:rPr>
              <a:t>2009  aka </a:t>
            </a:r>
            <a:r>
              <a:rPr lang="en-US" b="1" dirty="0" smtClean="0">
                <a:latin typeface="Garamond" panose="02020404030301010803" pitchFamily="18" charset="0"/>
              </a:rPr>
              <a:t>Big Black Book </a:t>
            </a:r>
          </a:p>
          <a:p>
            <a:r>
              <a:rPr lang="en-US" dirty="0" smtClean="0">
                <a:solidFill>
                  <a:srgbClr val="0070C0"/>
                </a:solidFill>
                <a:latin typeface="Garamond" panose="02020404030301010803" pitchFamily="18" charset="0"/>
              </a:rPr>
              <a:t>Hyper Map</a:t>
            </a:r>
          </a:p>
          <a:p>
            <a:pPr lvl="1"/>
            <a:r>
              <a:rPr lang="en-US" dirty="0" smtClean="0">
                <a:latin typeface="Garamond" panose="02020404030301010803" pitchFamily="18" charset="0"/>
              </a:rPr>
              <a:t>F. Papadopoulos et </a:t>
            </a:r>
            <a:r>
              <a:rPr lang="en-US" dirty="0">
                <a:latin typeface="Garamond" panose="02020404030301010803" pitchFamily="18" charset="0"/>
              </a:rPr>
              <a:t>al “Network Mapping by Replaying Hyperbolic Growth”</a:t>
            </a:r>
            <a:br>
              <a:rPr lang="en-US" dirty="0">
                <a:latin typeface="Garamond" panose="02020404030301010803" pitchFamily="18" charset="0"/>
              </a:rPr>
            </a:br>
            <a:r>
              <a:rPr lang="en-US" i="1" dirty="0">
                <a:latin typeface="Garamond" panose="02020404030301010803" pitchFamily="18" charset="0"/>
              </a:rPr>
              <a:t>IEEE/ACM Transactions on </a:t>
            </a:r>
            <a:r>
              <a:rPr lang="en-US" i="1" dirty="0" smtClean="0">
                <a:latin typeface="Garamond" panose="02020404030301010803" pitchFamily="18" charset="0"/>
              </a:rPr>
              <a:t>Networking, </a:t>
            </a:r>
            <a:r>
              <a:rPr lang="en-US" dirty="0" smtClean="0">
                <a:latin typeface="Garamond" panose="02020404030301010803" pitchFamily="18" charset="0"/>
              </a:rPr>
              <a:t>2015 (first arXiv version 2012 )</a:t>
            </a:r>
          </a:p>
          <a:p>
            <a:r>
              <a:rPr lang="en-US" dirty="0" smtClean="0">
                <a:solidFill>
                  <a:srgbClr val="0070C0"/>
                </a:solidFill>
                <a:latin typeface="Garamond" panose="02020404030301010803" pitchFamily="18" charset="0"/>
              </a:rPr>
              <a:t>Geometric Preferential Attachment </a:t>
            </a:r>
          </a:p>
          <a:p>
            <a:pPr lvl="1"/>
            <a:r>
              <a:rPr lang="en-US" dirty="0">
                <a:latin typeface="Garamond" panose="02020404030301010803" pitchFamily="18" charset="0"/>
              </a:rPr>
              <a:t>K. Zuev et al “Emergence of Soft Communities from Geometric Preferential Attachment” </a:t>
            </a:r>
            <a:r>
              <a:rPr lang="en-US" dirty="0" smtClean="0">
                <a:latin typeface="Garamond" panose="02020404030301010803" pitchFamily="18" charset="0"/>
              </a:rPr>
              <a:t> </a:t>
            </a:r>
            <a:r>
              <a:rPr lang="en-US" i="1" dirty="0" smtClean="0">
                <a:latin typeface="Garamond" panose="02020404030301010803" pitchFamily="18" charset="0"/>
              </a:rPr>
              <a:t>Nature Scientific Reports 2015.</a:t>
            </a:r>
            <a:endParaRPr lang="en-US" i="1" dirty="0">
              <a:latin typeface="Garamond" panose="02020404030301010803" pitchFamily="18" charset="0"/>
            </a:endParaRPr>
          </a:p>
        </p:txBody>
      </p:sp>
    </p:spTree>
    <p:extLst>
      <p:ext uri="{BB962C8B-B14F-4D97-AF65-F5344CB8AC3E}">
        <p14:creationId xmlns:p14="http://schemas.microsoft.com/office/powerpoint/2010/main" val="136118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Collaborators</a:t>
            </a:r>
            <a:endParaRPr lang="en-US" dirty="0">
              <a:latin typeface="Garamond" panose="02020404030301010803" pitchFamily="18" charset="0"/>
            </a:endParaRPr>
          </a:p>
        </p:txBody>
      </p:sp>
      <p:sp>
        <p:nvSpPr>
          <p:cNvPr id="5" name="Content Placeholder 2"/>
          <p:cNvSpPr txBox="1">
            <a:spLocks/>
          </p:cNvSpPr>
          <p:nvPr/>
        </p:nvSpPr>
        <p:spPr>
          <a:xfrm>
            <a:off x="2477386" y="1825625"/>
            <a:ext cx="887641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latin typeface="Garamond" panose="02020404030301010803" pitchFamily="18" charset="0"/>
              </a:rPr>
              <a:t/>
            </a:r>
            <a:br>
              <a:rPr lang="en-US" dirty="0" smtClean="0">
                <a:latin typeface="Garamond" panose="02020404030301010803" pitchFamily="18" charset="0"/>
              </a:rPr>
            </a:br>
            <a:r>
              <a:rPr lang="en-US" dirty="0" smtClean="0">
                <a:latin typeface="Garamond" panose="02020404030301010803" pitchFamily="18" charset="0"/>
              </a:rPr>
              <a:t>Dima </a:t>
            </a:r>
            <a:r>
              <a:rPr lang="en-US" dirty="0" err="1" smtClean="0">
                <a:latin typeface="Garamond" panose="02020404030301010803" pitchFamily="18" charset="0"/>
              </a:rPr>
              <a:t>Krioukov</a:t>
            </a:r>
            <a:r>
              <a:rPr lang="en-US" dirty="0" smtClean="0">
                <a:latin typeface="Garamond" panose="02020404030301010803" pitchFamily="18" charset="0"/>
              </a:rPr>
              <a:t/>
            </a:r>
            <a:br>
              <a:rPr lang="en-US" dirty="0" smtClean="0">
                <a:latin typeface="Garamond" panose="02020404030301010803" pitchFamily="18" charset="0"/>
              </a:rPr>
            </a:br>
            <a:r>
              <a:rPr lang="en-US" dirty="0" smtClean="0">
                <a:latin typeface="Garamond" panose="02020404030301010803" pitchFamily="18" charset="0"/>
              </a:rPr>
              <a:t>Northeastern University</a:t>
            </a:r>
          </a:p>
          <a:p>
            <a:pPr marL="0" indent="0">
              <a:buNone/>
            </a:pPr>
            <a:endParaRPr lang="en-US" dirty="0">
              <a:latin typeface="Garamond" panose="02020404030301010803" pitchFamily="18" charset="0"/>
            </a:endParaRPr>
          </a:p>
          <a:p>
            <a:pPr marL="0" indent="0">
              <a:buNone/>
            </a:pPr>
            <a:r>
              <a:rPr lang="en-US" dirty="0" err="1" smtClean="0">
                <a:latin typeface="Garamond" panose="02020404030301010803" pitchFamily="18" charset="0"/>
              </a:rPr>
              <a:t>Mari</a:t>
            </a:r>
            <a:r>
              <a:rPr lang="en-US" dirty="0" err="1">
                <a:latin typeface="Garamond" panose="02020404030301010803" pitchFamily="18" charset="0"/>
              </a:rPr>
              <a:t>á</a:t>
            </a:r>
            <a:r>
              <a:rPr lang="en-US" dirty="0" err="1" smtClean="0">
                <a:latin typeface="Garamond" panose="02020404030301010803" pitchFamily="18" charset="0"/>
              </a:rPr>
              <a:t>n</a:t>
            </a:r>
            <a:r>
              <a:rPr lang="en-US" dirty="0" smtClean="0">
                <a:latin typeface="Garamond" panose="02020404030301010803" pitchFamily="18" charset="0"/>
              </a:rPr>
              <a:t> </a:t>
            </a:r>
            <a:r>
              <a:rPr lang="en-US" dirty="0" err="1" smtClean="0">
                <a:latin typeface="Garamond" panose="02020404030301010803" pitchFamily="18" charset="0"/>
              </a:rPr>
              <a:t>Boguñá</a:t>
            </a:r>
            <a:r>
              <a:rPr lang="en-US" dirty="0">
                <a:latin typeface="Garamond" panose="02020404030301010803" pitchFamily="18" charset="0"/>
              </a:rPr>
              <a:t/>
            </a:r>
            <a:br>
              <a:rPr lang="en-US" dirty="0">
                <a:latin typeface="Garamond" panose="02020404030301010803" pitchFamily="18" charset="0"/>
              </a:rPr>
            </a:br>
            <a:r>
              <a:rPr lang="en-US" dirty="0" err="1">
                <a:latin typeface="Garamond" panose="02020404030301010803" pitchFamily="18" charset="0"/>
              </a:rPr>
              <a:t>Universitat</a:t>
            </a:r>
            <a:r>
              <a:rPr lang="en-US" dirty="0">
                <a:latin typeface="Garamond" panose="02020404030301010803" pitchFamily="18" charset="0"/>
              </a:rPr>
              <a:t> de </a:t>
            </a:r>
            <a:r>
              <a:rPr lang="en-US" dirty="0" smtClean="0">
                <a:latin typeface="Garamond" panose="02020404030301010803" pitchFamily="18" charset="0"/>
              </a:rPr>
              <a:t>Barcelona</a:t>
            </a:r>
          </a:p>
          <a:p>
            <a:pPr marL="0" indent="0">
              <a:buNone/>
            </a:pPr>
            <a:endParaRPr lang="en-US" dirty="0">
              <a:latin typeface="Garamond" panose="02020404030301010803" pitchFamily="18" charset="0"/>
            </a:endParaRPr>
          </a:p>
          <a:p>
            <a:pPr marL="0" indent="0">
              <a:buNone/>
            </a:pPr>
            <a:r>
              <a:rPr lang="en-US" dirty="0" err="1" smtClean="0">
                <a:latin typeface="Garamond" panose="02020404030301010803" pitchFamily="18" charset="0"/>
              </a:rPr>
              <a:t>Ginestra</a:t>
            </a:r>
            <a:r>
              <a:rPr lang="en-US" dirty="0" smtClean="0">
                <a:latin typeface="Garamond" panose="02020404030301010803" pitchFamily="18" charset="0"/>
              </a:rPr>
              <a:t> </a:t>
            </a:r>
            <a:r>
              <a:rPr lang="en-US" dirty="0" err="1" smtClean="0">
                <a:latin typeface="Garamond" panose="02020404030301010803" pitchFamily="18" charset="0"/>
              </a:rPr>
              <a:t>Bianconi</a:t>
            </a:r>
            <a:r>
              <a:rPr lang="en-US" dirty="0">
                <a:latin typeface="Garamond" panose="02020404030301010803" pitchFamily="18" charset="0"/>
              </a:rPr>
              <a:t/>
            </a:r>
            <a:br>
              <a:rPr lang="en-US" dirty="0">
                <a:latin typeface="Garamond" panose="02020404030301010803" pitchFamily="18" charset="0"/>
              </a:rPr>
            </a:br>
            <a:r>
              <a:rPr lang="en-US" dirty="0">
                <a:latin typeface="Garamond" panose="02020404030301010803" pitchFamily="18" charset="0"/>
              </a:rPr>
              <a:t>Queen Mary University of London </a:t>
            </a:r>
          </a:p>
        </p:txBody>
      </p:sp>
      <p:pic>
        <p:nvPicPr>
          <p:cNvPr id="1028" name="Picture 4" descr="Dr Ginestra Bianco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876" y="4861772"/>
            <a:ext cx="1151767" cy="12035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ssociety.org/images/426/pro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643" y="3429793"/>
            <a:ext cx="1143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477" y="1872512"/>
            <a:ext cx="1152166" cy="1254642"/>
          </a:xfrm>
          <a:prstGeom prst="rect">
            <a:avLst/>
          </a:prstGeom>
        </p:spPr>
      </p:pic>
    </p:spTree>
    <p:extLst>
      <p:ext uri="{BB962C8B-B14F-4D97-AF65-F5344CB8AC3E}">
        <p14:creationId xmlns:p14="http://schemas.microsoft.com/office/powerpoint/2010/main" val="1231521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Technological Networks</a:t>
            </a:r>
            <a:endParaRPr lang="en-US" dirty="0">
              <a:latin typeface="Garamond" panose="02020404030301010803" pitchFamily="18" charset="0"/>
            </a:endParaRPr>
          </a:p>
        </p:txBody>
      </p:sp>
      <p:sp>
        <p:nvSpPr>
          <p:cNvPr id="3" name="Content Placeholder 2"/>
          <p:cNvSpPr>
            <a:spLocks noGrp="1"/>
          </p:cNvSpPr>
          <p:nvPr>
            <p:ph idx="1"/>
          </p:nvPr>
        </p:nvSpPr>
        <p:spPr>
          <a:xfrm>
            <a:off x="7426320" y="5830132"/>
            <a:ext cx="4023732" cy="482639"/>
          </a:xfrm>
        </p:spPr>
        <p:txBody>
          <a:bodyPr>
            <a:normAutofit fontScale="85000" lnSpcReduction="10000"/>
          </a:bodyPr>
          <a:lstStyle/>
          <a:p>
            <a:pPr marL="0" indent="0">
              <a:buNone/>
            </a:pPr>
            <a:r>
              <a:rPr lang="en-US" sz="2000" dirty="0" smtClean="0">
                <a:latin typeface="Garamond" panose="02020404030301010803" pitchFamily="18" charset="0"/>
              </a:rPr>
              <a:t>The </a:t>
            </a:r>
            <a:r>
              <a:rPr lang="en-US" sz="2000" dirty="0" err="1" smtClean="0">
                <a:latin typeface="Garamond" panose="02020404030301010803" pitchFamily="18" charset="0"/>
              </a:rPr>
              <a:t>Opte</a:t>
            </a:r>
            <a:r>
              <a:rPr lang="en-US" sz="2000" dirty="0" smtClean="0">
                <a:latin typeface="Garamond" panose="02020404030301010803" pitchFamily="18" charset="0"/>
              </a:rPr>
              <a:t> Project (http://www.opte.org/)</a:t>
            </a:r>
          </a:p>
        </p:txBody>
      </p:sp>
      <p:sp>
        <p:nvSpPr>
          <p:cNvPr id="5" name="Content Placeholder 2"/>
          <p:cNvSpPr txBox="1">
            <a:spLocks/>
          </p:cNvSpPr>
          <p:nvPr/>
        </p:nvSpPr>
        <p:spPr>
          <a:xfrm>
            <a:off x="838200" y="1465385"/>
            <a:ext cx="5830229" cy="494457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smtClean="0">
                <a:latin typeface="Garamond" panose="02020404030301010803" pitchFamily="18" charset="0"/>
              </a:rPr>
              <a:t>Example</a:t>
            </a:r>
          </a:p>
          <a:p>
            <a:r>
              <a:rPr lang="en-US" dirty="0" smtClean="0">
                <a:latin typeface="Garamond" panose="02020404030301010803" pitchFamily="18" charset="0"/>
              </a:rPr>
              <a:t>The Internet </a:t>
            </a:r>
            <a:r>
              <a:rPr lang="en-US" dirty="0">
                <a:latin typeface="Garamond" panose="02020404030301010803" pitchFamily="18" charset="0"/>
              </a:rPr>
              <a:t> </a:t>
            </a:r>
            <a:r>
              <a:rPr lang="en-US" dirty="0" smtClean="0">
                <a:latin typeface="Garamond" panose="02020404030301010803" pitchFamily="18" charset="0"/>
              </a:rPr>
              <a:t/>
            </a:r>
            <a:br>
              <a:rPr lang="en-US" dirty="0" smtClean="0">
                <a:latin typeface="Garamond" panose="02020404030301010803" pitchFamily="18" charset="0"/>
              </a:rPr>
            </a:br>
            <a:r>
              <a:rPr lang="en-US" dirty="0" smtClean="0">
                <a:latin typeface="Garamond" panose="02020404030301010803" pitchFamily="18" charset="0"/>
              </a:rPr>
              <a:t>(“drosophila” of network science) </a:t>
            </a:r>
          </a:p>
          <a:p>
            <a:r>
              <a:rPr lang="en-US" dirty="0" smtClean="0">
                <a:latin typeface="Garamond" panose="02020404030301010803" pitchFamily="18" charset="0"/>
              </a:rPr>
              <a:t>Nodes: </a:t>
            </a:r>
            <a:r>
              <a:rPr lang="en-US" dirty="0" smtClean="0">
                <a:solidFill>
                  <a:srgbClr val="002060"/>
                </a:solidFill>
                <a:latin typeface="Garamond" panose="02020404030301010803" pitchFamily="18" charset="0"/>
              </a:rPr>
              <a:t>computers</a:t>
            </a:r>
          </a:p>
          <a:p>
            <a:r>
              <a:rPr lang="en-US" dirty="0" smtClean="0">
                <a:latin typeface="Garamond" panose="02020404030301010803" pitchFamily="18" charset="0"/>
              </a:rPr>
              <a:t>Links: </a:t>
            </a:r>
            <a:r>
              <a:rPr lang="en-US" dirty="0" smtClean="0">
                <a:solidFill>
                  <a:srgbClr val="002060"/>
                </a:solidFill>
                <a:latin typeface="Garamond" panose="02020404030301010803" pitchFamily="18" charset="0"/>
              </a:rPr>
              <a:t>physical connections</a:t>
            </a:r>
            <a:r>
              <a:rPr lang="en-US" dirty="0" smtClean="0">
                <a:latin typeface="Garamond" panose="02020404030301010803" pitchFamily="18" charset="0"/>
              </a:rPr>
              <a:t/>
            </a:r>
            <a:br>
              <a:rPr lang="en-US" dirty="0" smtClean="0">
                <a:latin typeface="Garamond" panose="02020404030301010803" pitchFamily="18" charset="0"/>
              </a:rPr>
            </a:br>
            <a:r>
              <a:rPr lang="en-US" dirty="0" smtClean="0">
                <a:latin typeface="Garamond" panose="02020404030301010803" pitchFamily="18" charset="0"/>
              </a:rPr>
              <a:t>(optical fiber cables or telephone lines)</a:t>
            </a:r>
          </a:p>
          <a:p>
            <a:r>
              <a:rPr lang="en-US" dirty="0" smtClean="0">
                <a:solidFill>
                  <a:srgbClr val="0000FF"/>
                </a:solidFill>
                <a:latin typeface="Garamond" panose="02020404030301010803" pitchFamily="18" charset="0"/>
              </a:rPr>
              <a:t>North America</a:t>
            </a:r>
          </a:p>
          <a:p>
            <a:r>
              <a:rPr lang="en-US" dirty="0" smtClean="0">
                <a:solidFill>
                  <a:srgbClr val="33CC33"/>
                </a:solidFill>
                <a:latin typeface="Garamond" panose="02020404030301010803" pitchFamily="18" charset="0"/>
              </a:rPr>
              <a:t>Europe </a:t>
            </a:r>
          </a:p>
          <a:p>
            <a:r>
              <a:rPr lang="en-US" dirty="0" smtClean="0">
                <a:solidFill>
                  <a:srgbClr val="7030A0"/>
                </a:solidFill>
                <a:latin typeface="Garamond" panose="02020404030301010803" pitchFamily="18" charset="0"/>
              </a:rPr>
              <a:t>Latin America</a:t>
            </a:r>
          </a:p>
          <a:p>
            <a:r>
              <a:rPr lang="en-US" dirty="0" smtClean="0">
                <a:solidFill>
                  <a:srgbClr val="C00000"/>
                </a:solidFill>
                <a:latin typeface="Garamond" panose="02020404030301010803" pitchFamily="18" charset="0"/>
              </a:rPr>
              <a:t>Asia Pacific </a:t>
            </a:r>
          </a:p>
          <a:p>
            <a:r>
              <a:rPr lang="en-US" dirty="0" smtClean="0">
                <a:solidFill>
                  <a:schemeClr val="accent2">
                    <a:lumMod val="75000"/>
                  </a:schemeClr>
                </a:solidFill>
                <a:latin typeface="Garamond" panose="02020404030301010803" pitchFamily="18" charset="0"/>
              </a:rPr>
              <a:t>Africa</a:t>
            </a:r>
            <a:endParaRPr lang="en-US" dirty="0">
              <a:solidFill>
                <a:schemeClr val="accent2">
                  <a:lumMod val="75000"/>
                </a:schemeClr>
              </a:solidFill>
              <a:latin typeface="Garamond" panose="02020404030301010803" pitchFamily="18" charset="0"/>
            </a:endParaRPr>
          </a:p>
        </p:txBody>
      </p:sp>
      <p:pic>
        <p:nvPicPr>
          <p:cNvPr id="6" name="Picture 5"/>
          <p:cNvPicPr>
            <a:picLocks noChangeAspect="1"/>
          </p:cNvPicPr>
          <p:nvPr/>
        </p:nvPicPr>
        <p:blipFill>
          <a:blip r:embed="rId3"/>
          <a:stretch>
            <a:fillRect/>
          </a:stretch>
        </p:blipFill>
        <p:spPr>
          <a:xfrm>
            <a:off x="7172684" y="1465385"/>
            <a:ext cx="4181116" cy="4219433"/>
          </a:xfrm>
          <a:prstGeom prst="rect">
            <a:avLst/>
          </a:prstGeom>
        </p:spPr>
      </p:pic>
    </p:spTree>
    <p:extLst>
      <p:ext uri="{BB962C8B-B14F-4D97-AF65-F5344CB8AC3E}">
        <p14:creationId xmlns:p14="http://schemas.microsoft.com/office/powerpoint/2010/main" val="2177556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Social Networks</a:t>
            </a:r>
            <a:endParaRPr lang="en-US" dirty="0">
              <a:latin typeface="Garamond" panose="02020404030301010803" pitchFamily="18" charset="0"/>
            </a:endParaRPr>
          </a:p>
        </p:txBody>
      </p:sp>
      <p:sp>
        <p:nvSpPr>
          <p:cNvPr id="3" name="Content Placeholder 2"/>
          <p:cNvSpPr>
            <a:spLocks noGrp="1"/>
          </p:cNvSpPr>
          <p:nvPr>
            <p:ph idx="1"/>
          </p:nvPr>
        </p:nvSpPr>
        <p:spPr>
          <a:xfrm>
            <a:off x="838200" y="1687512"/>
            <a:ext cx="5385255" cy="4351338"/>
          </a:xfrm>
        </p:spPr>
        <p:txBody>
          <a:bodyPr>
            <a:normAutofit/>
          </a:bodyPr>
          <a:lstStyle/>
          <a:p>
            <a:pPr marL="0" indent="0">
              <a:buNone/>
            </a:pPr>
            <a:r>
              <a:rPr lang="en-US" u="sng" dirty="0" smtClean="0">
                <a:latin typeface="Garamond" panose="02020404030301010803" pitchFamily="18" charset="0"/>
              </a:rPr>
              <a:t>Example</a:t>
            </a:r>
          </a:p>
          <a:p>
            <a:r>
              <a:rPr lang="en-US" dirty="0" smtClean="0">
                <a:latin typeface="Garamond" panose="02020404030301010803" pitchFamily="18" charset="0"/>
              </a:rPr>
              <a:t>High School Dating</a:t>
            </a:r>
            <a:br>
              <a:rPr lang="en-US" dirty="0" smtClean="0">
                <a:latin typeface="Garamond" panose="02020404030301010803" pitchFamily="18" charset="0"/>
              </a:rPr>
            </a:br>
            <a:r>
              <a:rPr lang="en-US" dirty="0" smtClean="0">
                <a:latin typeface="Garamond" panose="02020404030301010803" pitchFamily="18" charset="0"/>
              </a:rPr>
              <a:t>(Data</a:t>
            </a:r>
            <a:r>
              <a:rPr lang="en-US" dirty="0">
                <a:latin typeface="Garamond" panose="02020404030301010803" pitchFamily="18" charset="0"/>
              </a:rPr>
              <a:t>: Bearman et al (2004</a:t>
            </a:r>
            <a:r>
              <a:rPr lang="en-US" dirty="0" smtClean="0">
                <a:latin typeface="Garamond" panose="02020404030301010803" pitchFamily="18" charset="0"/>
              </a:rPr>
              <a:t>))</a:t>
            </a:r>
          </a:p>
          <a:p>
            <a:r>
              <a:rPr lang="en-US" dirty="0" smtClean="0">
                <a:latin typeface="Garamond" panose="02020404030301010803" pitchFamily="18" charset="0"/>
              </a:rPr>
              <a:t>Nodes:</a:t>
            </a:r>
            <a:r>
              <a:rPr lang="en-US" dirty="0" smtClean="0">
                <a:solidFill>
                  <a:srgbClr val="002060"/>
                </a:solidFill>
                <a:latin typeface="Garamond" panose="02020404030301010803" pitchFamily="18" charset="0"/>
              </a:rPr>
              <a:t> </a:t>
            </a:r>
            <a:r>
              <a:rPr lang="en-US" dirty="0" smtClean="0">
                <a:solidFill>
                  <a:srgbClr val="3366FF"/>
                </a:solidFill>
                <a:latin typeface="Garamond" panose="02020404030301010803" pitchFamily="18" charset="0"/>
              </a:rPr>
              <a:t>boys</a:t>
            </a:r>
            <a:r>
              <a:rPr lang="en-US" dirty="0" smtClean="0">
                <a:solidFill>
                  <a:srgbClr val="002060"/>
                </a:solidFill>
                <a:latin typeface="Garamond" panose="02020404030301010803" pitchFamily="18" charset="0"/>
              </a:rPr>
              <a:t> and </a:t>
            </a:r>
            <a:r>
              <a:rPr lang="en-US" dirty="0" smtClean="0">
                <a:solidFill>
                  <a:srgbClr val="FF6699"/>
                </a:solidFill>
                <a:latin typeface="Garamond" panose="02020404030301010803" pitchFamily="18" charset="0"/>
              </a:rPr>
              <a:t>girls</a:t>
            </a:r>
            <a:endParaRPr lang="en-US" dirty="0" smtClean="0">
              <a:solidFill>
                <a:srgbClr val="C00000"/>
              </a:solidFill>
              <a:latin typeface="Garamond" panose="02020404030301010803" pitchFamily="18" charset="0"/>
            </a:endParaRPr>
          </a:p>
          <a:p>
            <a:r>
              <a:rPr lang="en-US" dirty="0" smtClean="0">
                <a:latin typeface="Garamond" panose="02020404030301010803" pitchFamily="18" charset="0"/>
              </a:rPr>
              <a:t>Links: </a:t>
            </a:r>
            <a:r>
              <a:rPr lang="en-US" dirty="0" smtClean="0">
                <a:solidFill>
                  <a:srgbClr val="002060"/>
                </a:solidFill>
                <a:latin typeface="Garamond" panose="02020404030301010803" pitchFamily="18" charset="0"/>
              </a:rPr>
              <a:t>dating relationship</a:t>
            </a:r>
          </a:p>
          <a:p>
            <a:pPr marL="0" indent="0">
              <a:buNone/>
            </a:pPr>
            <a:endParaRPr lang="en-US" dirty="0">
              <a:latin typeface="Garamond" panose="02020404030301010803"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471" y="720841"/>
            <a:ext cx="5449688" cy="5456122"/>
          </a:xfrm>
          <a:prstGeom prst="rect">
            <a:avLst/>
          </a:prstGeom>
        </p:spPr>
      </p:pic>
    </p:spTree>
    <p:extLst>
      <p:ext uri="{BB962C8B-B14F-4D97-AF65-F5344CB8AC3E}">
        <p14:creationId xmlns:p14="http://schemas.microsoft.com/office/powerpoint/2010/main" val="2611363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Information Networks</a:t>
            </a:r>
            <a:endParaRPr lang="en-US" dirty="0">
              <a:latin typeface="Garamond" panose="02020404030301010803" pitchFamily="18" charset="0"/>
            </a:endParaRPr>
          </a:p>
        </p:txBody>
      </p:sp>
      <p:sp>
        <p:nvSpPr>
          <p:cNvPr id="3" name="Content Placeholder 2"/>
          <p:cNvSpPr>
            <a:spLocks noGrp="1"/>
          </p:cNvSpPr>
          <p:nvPr>
            <p:ph idx="1"/>
          </p:nvPr>
        </p:nvSpPr>
        <p:spPr>
          <a:xfrm>
            <a:off x="9784654" y="1274909"/>
            <a:ext cx="1146397" cy="743356"/>
          </a:xfrm>
        </p:spPr>
        <p:txBody>
          <a:bodyPr>
            <a:normAutofit/>
          </a:bodyPr>
          <a:lstStyle/>
          <a:p>
            <a:pPr marL="0" indent="0" algn="ctr">
              <a:buNone/>
            </a:pPr>
            <a:r>
              <a:rPr lang="en-US" sz="1800" dirty="0" smtClean="0">
                <a:latin typeface="Garamond" panose="02020404030301010803" pitchFamily="18" charset="0"/>
              </a:rPr>
              <a:t>new </a:t>
            </a:r>
            <a:br>
              <a:rPr lang="en-US" sz="1800" dirty="0" smtClean="0">
                <a:latin typeface="Garamond" panose="02020404030301010803" pitchFamily="18" charset="0"/>
              </a:rPr>
            </a:br>
            <a:r>
              <a:rPr lang="en-US" sz="1800" dirty="0" smtClean="0">
                <a:latin typeface="Garamond" panose="02020404030301010803" pitchFamily="18" charset="0"/>
              </a:rPr>
              <a:t>customer</a:t>
            </a:r>
            <a:endParaRPr lang="en-US" sz="1800" dirty="0">
              <a:latin typeface="Garamond" panose="02020404030301010803" pitchFamily="18" charset="0"/>
            </a:endParaRPr>
          </a:p>
        </p:txBody>
      </p:sp>
      <p:sp>
        <p:nvSpPr>
          <p:cNvPr id="5" name="Content Placeholder 2"/>
          <p:cNvSpPr txBox="1">
            <a:spLocks/>
          </p:cNvSpPr>
          <p:nvPr/>
        </p:nvSpPr>
        <p:spPr>
          <a:xfrm>
            <a:off x="838200" y="1978025"/>
            <a:ext cx="609516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smtClean="0">
                <a:latin typeface="Garamond" panose="02020404030301010803" pitchFamily="18" charset="0"/>
              </a:rPr>
              <a:t>Example</a:t>
            </a:r>
          </a:p>
          <a:p>
            <a:r>
              <a:rPr lang="en-US" dirty="0" smtClean="0">
                <a:latin typeface="Garamond" panose="02020404030301010803" pitchFamily="18" charset="0"/>
              </a:rPr>
              <a:t>Recommender networks</a:t>
            </a:r>
          </a:p>
          <a:p>
            <a:r>
              <a:rPr lang="en-US" dirty="0" smtClean="0">
                <a:latin typeface="Garamond" panose="02020404030301010803" pitchFamily="18" charset="0"/>
              </a:rPr>
              <a:t>Bipartite: two types of nodes</a:t>
            </a:r>
          </a:p>
          <a:p>
            <a:r>
              <a:rPr lang="en-US" dirty="0" smtClean="0">
                <a:latin typeface="Garamond" panose="02020404030301010803" pitchFamily="18" charset="0"/>
              </a:rPr>
              <a:t>Used by</a:t>
            </a:r>
          </a:p>
          <a:p>
            <a:pPr lvl="1"/>
            <a:r>
              <a:rPr lang="en-US" dirty="0" smtClean="0">
                <a:latin typeface="Garamond" panose="02020404030301010803" pitchFamily="18" charset="0"/>
              </a:rPr>
              <a:t>Microsoft</a:t>
            </a:r>
          </a:p>
          <a:p>
            <a:pPr lvl="1"/>
            <a:r>
              <a:rPr lang="en-US" dirty="0" smtClean="0">
                <a:latin typeface="Garamond" panose="02020404030301010803" pitchFamily="18" charset="0"/>
              </a:rPr>
              <a:t>Amazon</a:t>
            </a:r>
          </a:p>
          <a:p>
            <a:pPr lvl="1"/>
            <a:r>
              <a:rPr lang="en-US" dirty="0" smtClean="0">
                <a:latin typeface="Garamond" panose="02020404030301010803" pitchFamily="18" charset="0"/>
              </a:rPr>
              <a:t>eBay</a:t>
            </a:r>
          </a:p>
          <a:p>
            <a:pPr lvl="1"/>
            <a:r>
              <a:rPr lang="en-US" dirty="0" smtClean="0">
                <a:latin typeface="Garamond" panose="02020404030301010803" pitchFamily="18" charset="0"/>
              </a:rPr>
              <a:t>Pandora Radio</a:t>
            </a:r>
          </a:p>
          <a:p>
            <a:pPr lvl="1"/>
            <a:r>
              <a:rPr lang="en-US" dirty="0" smtClean="0">
                <a:latin typeface="Garamond" panose="02020404030301010803" pitchFamily="18" charset="0"/>
              </a:rPr>
              <a:t>Netflix </a:t>
            </a:r>
            <a:endParaRPr lang="en-US" dirty="0">
              <a:latin typeface="Garamond" panose="02020404030301010803"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853513"/>
            <a:ext cx="4101092" cy="374693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8448" y="1978025"/>
            <a:ext cx="738810" cy="751083"/>
          </a:xfrm>
          <a:prstGeom prst="rect">
            <a:avLst/>
          </a:prstGeom>
        </p:spPr>
      </p:pic>
      <p:cxnSp>
        <p:nvCxnSpPr>
          <p:cNvPr id="9" name="Straight Connector 8"/>
          <p:cNvCxnSpPr/>
          <p:nvPr/>
        </p:nvCxnSpPr>
        <p:spPr>
          <a:xfrm flipV="1">
            <a:off x="7587049" y="2649901"/>
            <a:ext cx="2520778" cy="71084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9599952" y="2702007"/>
            <a:ext cx="757901" cy="609308"/>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9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Biological Networks</a:t>
            </a:r>
            <a:endParaRPr lang="en-US" dirty="0">
              <a:latin typeface="Garamond" panose="02020404030301010803" pitchFamily="18" charset="0"/>
            </a:endParaRPr>
          </a:p>
        </p:txBody>
      </p:sp>
      <p:sp>
        <p:nvSpPr>
          <p:cNvPr id="3" name="Content Placeholder 2"/>
          <p:cNvSpPr>
            <a:spLocks noGrp="1"/>
          </p:cNvSpPr>
          <p:nvPr>
            <p:ph idx="1"/>
          </p:nvPr>
        </p:nvSpPr>
        <p:spPr>
          <a:xfrm>
            <a:off x="838200" y="1567543"/>
            <a:ext cx="5954486" cy="2069960"/>
          </a:xfrm>
        </p:spPr>
        <p:txBody>
          <a:bodyPr>
            <a:normAutofit/>
          </a:bodyPr>
          <a:lstStyle/>
          <a:p>
            <a:pPr marL="0" indent="0">
              <a:buNone/>
            </a:pPr>
            <a:r>
              <a:rPr lang="en-US" u="sng" dirty="0" smtClean="0">
                <a:latin typeface="Garamond" panose="02020404030301010803" pitchFamily="18" charset="0"/>
              </a:rPr>
              <a:t>Example</a:t>
            </a:r>
          </a:p>
          <a:p>
            <a:r>
              <a:rPr lang="en-US" dirty="0" smtClean="0">
                <a:latin typeface="Garamond" panose="02020404030301010803" pitchFamily="18" charset="0"/>
              </a:rPr>
              <a:t>Food webs</a:t>
            </a:r>
          </a:p>
          <a:p>
            <a:r>
              <a:rPr lang="en-US" dirty="0" smtClean="0">
                <a:latin typeface="Garamond" panose="02020404030301010803" pitchFamily="18" charset="0"/>
              </a:rPr>
              <a:t>Nodes: </a:t>
            </a:r>
            <a:r>
              <a:rPr lang="en-US" dirty="0" smtClean="0">
                <a:solidFill>
                  <a:srgbClr val="002060"/>
                </a:solidFill>
                <a:latin typeface="Garamond" panose="02020404030301010803" pitchFamily="18" charset="0"/>
              </a:rPr>
              <a:t>species</a:t>
            </a:r>
            <a:r>
              <a:rPr lang="en-US" dirty="0" smtClean="0">
                <a:latin typeface="Garamond" panose="02020404030301010803" pitchFamily="18" charset="0"/>
              </a:rPr>
              <a:t> in an ecosystem</a:t>
            </a:r>
          </a:p>
          <a:p>
            <a:r>
              <a:rPr lang="en-US" dirty="0" smtClean="0">
                <a:latin typeface="Garamond" panose="02020404030301010803" pitchFamily="18" charset="0"/>
              </a:rPr>
              <a:t>Links: </a:t>
            </a:r>
            <a:r>
              <a:rPr lang="en-US" dirty="0" smtClean="0">
                <a:solidFill>
                  <a:srgbClr val="002060"/>
                </a:solidFill>
                <a:latin typeface="Garamond" panose="02020404030301010803" pitchFamily="18" charset="0"/>
              </a:rPr>
              <a:t>predator-prey relationships</a:t>
            </a:r>
            <a:endParaRPr lang="en-US" dirty="0">
              <a:solidFill>
                <a:srgbClr val="002060"/>
              </a:solidFill>
              <a:latin typeface="Garamond" panose="02020404030301010803"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419" y="438894"/>
            <a:ext cx="4781572" cy="302832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974" y="3741313"/>
            <a:ext cx="3483945" cy="241826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0769" y="3739099"/>
            <a:ext cx="2846908" cy="2433863"/>
          </a:xfrm>
          <a:prstGeom prst="rect">
            <a:avLst/>
          </a:prstGeom>
        </p:spPr>
      </p:pic>
      <p:sp>
        <p:nvSpPr>
          <p:cNvPr id="7" name="Content Placeholder 2"/>
          <p:cNvSpPr txBox="1">
            <a:spLocks/>
          </p:cNvSpPr>
          <p:nvPr/>
        </p:nvSpPr>
        <p:spPr>
          <a:xfrm>
            <a:off x="1531670" y="6254717"/>
            <a:ext cx="1296952" cy="33889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latin typeface="Garamond" panose="02020404030301010803" pitchFamily="18" charset="0"/>
              </a:rPr>
              <a:t>Wisconsin</a:t>
            </a:r>
            <a:endParaRPr lang="en-US" sz="2000" dirty="0">
              <a:latin typeface="Garamond" panose="02020404030301010803" pitchFamily="18" charset="0"/>
            </a:endParaRPr>
          </a:p>
        </p:txBody>
      </p:sp>
      <p:sp>
        <p:nvSpPr>
          <p:cNvPr id="8" name="Content Placeholder 2"/>
          <p:cNvSpPr txBox="1">
            <a:spLocks/>
          </p:cNvSpPr>
          <p:nvPr/>
        </p:nvSpPr>
        <p:spPr>
          <a:xfrm>
            <a:off x="4855040" y="6254717"/>
            <a:ext cx="1738365" cy="33889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latin typeface="Garamond" panose="02020404030301010803" pitchFamily="18" charset="0"/>
              </a:rPr>
              <a:t>Little Rock Lake</a:t>
            </a:r>
            <a:endParaRPr lang="en-US" sz="2000" dirty="0">
              <a:latin typeface="Garamond" panose="02020404030301010803" pitchFamily="18" charset="0"/>
            </a:endParaRPr>
          </a:p>
        </p:txBody>
      </p:sp>
      <p:sp>
        <p:nvSpPr>
          <p:cNvPr id="9" name="Content Placeholder 2"/>
          <p:cNvSpPr txBox="1">
            <a:spLocks/>
          </p:cNvSpPr>
          <p:nvPr/>
        </p:nvSpPr>
        <p:spPr>
          <a:xfrm>
            <a:off x="7443528" y="4049486"/>
            <a:ext cx="4313044" cy="21118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Garamond" panose="02020404030301010803" pitchFamily="18" charset="0"/>
              </a:rPr>
              <a:t>Martinez &amp; Williams, (1991)</a:t>
            </a:r>
          </a:p>
          <a:p>
            <a:r>
              <a:rPr lang="en-US" dirty="0" smtClean="0">
                <a:latin typeface="Garamond" panose="02020404030301010803" pitchFamily="18" charset="0"/>
              </a:rPr>
              <a:t>92 species</a:t>
            </a:r>
          </a:p>
          <a:p>
            <a:r>
              <a:rPr lang="en-US" dirty="0" smtClean="0">
                <a:latin typeface="Garamond" panose="02020404030301010803" pitchFamily="18" charset="0"/>
              </a:rPr>
              <a:t>998 feeding links</a:t>
            </a:r>
          </a:p>
          <a:p>
            <a:r>
              <a:rPr lang="en-US" dirty="0" smtClean="0">
                <a:solidFill>
                  <a:srgbClr val="002060"/>
                </a:solidFill>
                <a:latin typeface="Garamond" panose="02020404030301010803" pitchFamily="18" charset="0"/>
              </a:rPr>
              <a:t>top predators at the top</a:t>
            </a:r>
            <a:endParaRPr lang="en-US"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2606970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924" y="1160182"/>
            <a:ext cx="10515600" cy="958770"/>
          </a:xfrm>
        </p:spPr>
        <p:txBody>
          <a:bodyPr>
            <a:normAutofit/>
          </a:bodyPr>
          <a:lstStyle/>
          <a:p>
            <a:r>
              <a:rPr lang="en-US" sz="3200" dirty="0" smtClean="0">
                <a:latin typeface="Garamond" panose="02020404030301010803" pitchFamily="18" charset="0"/>
              </a:rPr>
              <a:t>They can help to shed some light on:</a:t>
            </a:r>
            <a:endParaRPr lang="en-US" sz="3200" dirty="0">
              <a:latin typeface="Garamond" panose="02020404030301010803" pitchFamily="18" charset="0"/>
            </a:endParaRPr>
          </a:p>
        </p:txBody>
      </p:sp>
      <p:sp>
        <p:nvSpPr>
          <p:cNvPr id="3" name="Content Placeholder 2"/>
          <p:cNvSpPr>
            <a:spLocks noGrp="1"/>
          </p:cNvSpPr>
          <p:nvPr>
            <p:ph idx="1"/>
          </p:nvPr>
        </p:nvSpPr>
        <p:spPr>
          <a:xfrm>
            <a:off x="872924" y="2176826"/>
            <a:ext cx="10515600" cy="3888309"/>
          </a:xfrm>
        </p:spPr>
        <p:txBody>
          <a:bodyPr>
            <a:normAutofit fontScale="92500" lnSpcReduction="20000"/>
          </a:bodyPr>
          <a:lstStyle/>
          <a:p>
            <a:r>
              <a:rPr lang="en-US" dirty="0" smtClean="0">
                <a:latin typeface="Garamond" panose="02020404030301010803" pitchFamily="18" charset="0"/>
              </a:rPr>
              <a:t>Spread of </a:t>
            </a:r>
            <a:r>
              <a:rPr lang="en-US" dirty="0" smtClean="0">
                <a:solidFill>
                  <a:srgbClr val="C00000"/>
                </a:solidFill>
                <a:latin typeface="Garamond" panose="02020404030301010803" pitchFamily="18" charset="0"/>
              </a:rPr>
              <a:t>epidemics </a:t>
            </a:r>
            <a:r>
              <a:rPr lang="en-US" dirty="0" smtClean="0">
                <a:latin typeface="Garamond" panose="02020404030301010803" pitchFamily="18" charset="0"/>
              </a:rPr>
              <a:t>in human networks</a:t>
            </a:r>
          </a:p>
          <a:p>
            <a:pPr lvl="1"/>
            <a:r>
              <a:rPr lang="en-US" dirty="0" smtClean="0">
                <a:solidFill>
                  <a:srgbClr val="002060"/>
                </a:solidFill>
                <a:latin typeface="Garamond" panose="02020404030301010803" pitchFamily="18" charset="0"/>
              </a:rPr>
              <a:t>Newman “Spread of Epidemic </a:t>
            </a:r>
            <a:r>
              <a:rPr lang="en-US" dirty="0">
                <a:solidFill>
                  <a:srgbClr val="002060"/>
                </a:solidFill>
                <a:latin typeface="Garamond" panose="02020404030301010803" pitchFamily="18" charset="0"/>
              </a:rPr>
              <a:t>D</a:t>
            </a:r>
            <a:r>
              <a:rPr lang="en-US" dirty="0" smtClean="0">
                <a:solidFill>
                  <a:srgbClr val="002060"/>
                </a:solidFill>
                <a:latin typeface="Garamond" panose="02020404030301010803" pitchFamily="18" charset="0"/>
              </a:rPr>
              <a:t>isease on Networks” </a:t>
            </a:r>
            <a:r>
              <a:rPr lang="en-US" i="1" dirty="0" smtClean="0">
                <a:solidFill>
                  <a:srgbClr val="002060"/>
                </a:solidFill>
                <a:latin typeface="Garamond" panose="02020404030301010803" pitchFamily="18" charset="0"/>
              </a:rPr>
              <a:t>PRE</a:t>
            </a:r>
            <a:r>
              <a:rPr lang="en-US" dirty="0" smtClean="0">
                <a:solidFill>
                  <a:srgbClr val="002060"/>
                </a:solidFill>
                <a:latin typeface="Garamond" panose="02020404030301010803" pitchFamily="18" charset="0"/>
              </a:rPr>
              <a:t>, 2002.</a:t>
            </a:r>
          </a:p>
          <a:p>
            <a:r>
              <a:rPr lang="en-US" dirty="0" smtClean="0">
                <a:latin typeface="Garamond" panose="02020404030301010803" pitchFamily="18" charset="0"/>
              </a:rPr>
              <a:t>Prediction of a </a:t>
            </a:r>
            <a:r>
              <a:rPr lang="en-US" dirty="0" smtClean="0">
                <a:solidFill>
                  <a:srgbClr val="C00000"/>
                </a:solidFill>
                <a:latin typeface="Garamond" panose="02020404030301010803" pitchFamily="18" charset="0"/>
              </a:rPr>
              <a:t>financial crisis</a:t>
            </a:r>
          </a:p>
          <a:p>
            <a:pPr lvl="1"/>
            <a:r>
              <a:rPr lang="en-US" dirty="0">
                <a:solidFill>
                  <a:srgbClr val="002060"/>
                </a:solidFill>
                <a:latin typeface="Garamond" panose="02020404030301010803" pitchFamily="18" charset="0"/>
              </a:rPr>
              <a:t>Elliott et al “Financial Networks and Contagion” </a:t>
            </a:r>
            <a:r>
              <a:rPr lang="en-US" i="1" dirty="0">
                <a:solidFill>
                  <a:srgbClr val="002060"/>
                </a:solidFill>
                <a:latin typeface="Garamond" panose="02020404030301010803" pitchFamily="18" charset="0"/>
              </a:rPr>
              <a:t>American Economic </a:t>
            </a:r>
            <a:r>
              <a:rPr lang="en-US" i="1" dirty="0" smtClean="0">
                <a:solidFill>
                  <a:srgbClr val="002060"/>
                </a:solidFill>
                <a:latin typeface="Garamond" panose="02020404030301010803" pitchFamily="18" charset="0"/>
              </a:rPr>
              <a:t>Review, 2014.</a:t>
            </a:r>
            <a:endParaRPr lang="en-US" i="1" dirty="0">
              <a:solidFill>
                <a:srgbClr val="002060"/>
              </a:solidFill>
              <a:latin typeface="Garamond" panose="02020404030301010803" pitchFamily="18" charset="0"/>
            </a:endParaRPr>
          </a:p>
          <a:p>
            <a:r>
              <a:rPr lang="en-US" dirty="0" smtClean="0">
                <a:latin typeface="Garamond" panose="02020404030301010803" pitchFamily="18" charset="0"/>
              </a:rPr>
              <a:t>Theory of </a:t>
            </a:r>
            <a:r>
              <a:rPr lang="en-US" dirty="0" smtClean="0">
                <a:solidFill>
                  <a:srgbClr val="C00000"/>
                </a:solidFill>
                <a:latin typeface="Garamond" panose="02020404030301010803" pitchFamily="18" charset="0"/>
              </a:rPr>
              <a:t>quantum gravity </a:t>
            </a:r>
          </a:p>
          <a:p>
            <a:pPr lvl="1"/>
            <a:r>
              <a:rPr lang="en-US" dirty="0" smtClean="0">
                <a:solidFill>
                  <a:srgbClr val="002060"/>
                </a:solidFill>
                <a:latin typeface="Garamond" panose="02020404030301010803" pitchFamily="18" charset="0"/>
              </a:rPr>
              <a:t>Boguñá et al “Cosmological Networks” </a:t>
            </a:r>
            <a:r>
              <a:rPr lang="en-US" i="1" dirty="0" smtClean="0">
                <a:solidFill>
                  <a:srgbClr val="002060"/>
                </a:solidFill>
                <a:latin typeface="Garamond" panose="02020404030301010803" pitchFamily="18" charset="0"/>
              </a:rPr>
              <a:t>New J. of Physics</a:t>
            </a:r>
            <a:r>
              <a:rPr lang="en-US" dirty="0" smtClean="0">
                <a:solidFill>
                  <a:srgbClr val="002060"/>
                </a:solidFill>
                <a:latin typeface="Garamond" panose="02020404030301010803" pitchFamily="18" charset="0"/>
              </a:rPr>
              <a:t>, 2014.</a:t>
            </a:r>
          </a:p>
          <a:p>
            <a:r>
              <a:rPr lang="en-US" dirty="0" smtClean="0">
                <a:latin typeface="Garamond" panose="02020404030301010803" pitchFamily="18" charset="0"/>
              </a:rPr>
              <a:t>How </a:t>
            </a:r>
            <a:r>
              <a:rPr lang="en-US" dirty="0" smtClean="0">
                <a:solidFill>
                  <a:srgbClr val="C00000"/>
                </a:solidFill>
                <a:latin typeface="Garamond" panose="02020404030301010803" pitchFamily="18" charset="0"/>
              </a:rPr>
              <a:t>brain</a:t>
            </a:r>
            <a:r>
              <a:rPr lang="en-US" dirty="0" smtClean="0">
                <a:latin typeface="Garamond" panose="02020404030301010803" pitchFamily="18" charset="0"/>
              </a:rPr>
              <a:t> works</a:t>
            </a:r>
          </a:p>
          <a:p>
            <a:pPr lvl="1"/>
            <a:r>
              <a:rPr lang="en-US" dirty="0" smtClean="0">
                <a:solidFill>
                  <a:srgbClr val="002060"/>
                </a:solidFill>
                <a:latin typeface="Garamond" panose="02020404030301010803" pitchFamily="18" charset="0"/>
              </a:rPr>
              <a:t>Krioukov “</a:t>
            </a:r>
            <a:r>
              <a:rPr lang="en-US" dirty="0">
                <a:solidFill>
                  <a:srgbClr val="002060"/>
                </a:solidFill>
                <a:latin typeface="Garamond" panose="02020404030301010803" pitchFamily="18" charset="0"/>
              </a:rPr>
              <a:t>Brain T</a:t>
            </a:r>
            <a:r>
              <a:rPr lang="en-US" dirty="0" smtClean="0">
                <a:solidFill>
                  <a:srgbClr val="002060"/>
                </a:solidFill>
                <a:latin typeface="Garamond" panose="02020404030301010803" pitchFamily="18" charset="0"/>
              </a:rPr>
              <a:t>heory” </a:t>
            </a:r>
            <a:r>
              <a:rPr lang="en-US" i="1" dirty="0">
                <a:solidFill>
                  <a:srgbClr val="002060"/>
                </a:solidFill>
                <a:latin typeface="Garamond" panose="02020404030301010803" pitchFamily="18" charset="0"/>
              </a:rPr>
              <a:t>Frontiers in Computational </a:t>
            </a:r>
            <a:r>
              <a:rPr lang="en-US" i="1" dirty="0" smtClean="0">
                <a:solidFill>
                  <a:srgbClr val="002060"/>
                </a:solidFill>
                <a:latin typeface="Garamond" panose="02020404030301010803" pitchFamily="18" charset="0"/>
              </a:rPr>
              <a:t>Neuroscience</a:t>
            </a:r>
            <a:r>
              <a:rPr lang="en-US" dirty="0" smtClean="0">
                <a:solidFill>
                  <a:srgbClr val="002060"/>
                </a:solidFill>
                <a:latin typeface="Garamond" panose="02020404030301010803" pitchFamily="18" charset="0"/>
              </a:rPr>
              <a:t>, 2014.</a:t>
            </a:r>
          </a:p>
          <a:p>
            <a:r>
              <a:rPr lang="en-US" dirty="0" smtClean="0">
                <a:latin typeface="Garamond" panose="02020404030301010803" pitchFamily="18" charset="0"/>
              </a:rPr>
              <a:t>How to treat </a:t>
            </a:r>
            <a:r>
              <a:rPr lang="en-US" dirty="0" smtClean="0">
                <a:solidFill>
                  <a:srgbClr val="C00000"/>
                </a:solidFill>
                <a:latin typeface="Garamond" panose="02020404030301010803" pitchFamily="18" charset="0"/>
              </a:rPr>
              <a:t>cancer</a:t>
            </a:r>
          </a:p>
          <a:p>
            <a:pPr lvl="1"/>
            <a:r>
              <a:rPr lang="en-US" dirty="0">
                <a:solidFill>
                  <a:srgbClr val="002060"/>
                </a:solidFill>
                <a:latin typeface="Garamond" panose="02020404030301010803" pitchFamily="18" charset="0"/>
              </a:rPr>
              <a:t>Barabási et al “Network Medicine: A Network-based Approach to Human Disease” </a:t>
            </a:r>
            <a:r>
              <a:rPr lang="en-US" i="1" dirty="0">
                <a:solidFill>
                  <a:srgbClr val="002060"/>
                </a:solidFill>
                <a:latin typeface="Garamond" panose="02020404030301010803" pitchFamily="18" charset="0"/>
              </a:rPr>
              <a:t>Nature Reviews </a:t>
            </a:r>
            <a:r>
              <a:rPr lang="en-US" i="1" dirty="0" smtClean="0">
                <a:solidFill>
                  <a:srgbClr val="002060"/>
                </a:solidFill>
                <a:latin typeface="Garamond" panose="02020404030301010803" pitchFamily="18" charset="0"/>
              </a:rPr>
              <a:t>Genetics, 2011.</a:t>
            </a:r>
            <a:endParaRPr lang="en-US" i="1" dirty="0">
              <a:solidFill>
                <a:srgbClr val="002060"/>
              </a:solidFill>
              <a:latin typeface="Garamond" panose="02020404030301010803" pitchFamily="18" charset="0"/>
            </a:endParaRPr>
          </a:p>
          <a:p>
            <a:endParaRPr lang="en-US" dirty="0">
              <a:latin typeface="Garamond" panose="02020404030301010803" pitchFamily="18" charset="0"/>
            </a:endParaRPr>
          </a:p>
        </p:txBody>
      </p:sp>
      <p:sp>
        <p:nvSpPr>
          <p:cNvPr id="4" name="Title 1"/>
          <p:cNvSpPr txBox="1">
            <a:spLocks/>
          </p:cNvSpPr>
          <p:nvPr/>
        </p:nvSpPr>
        <p:spPr>
          <a:xfrm>
            <a:off x="872924" y="2281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Garamond" panose="02020404030301010803" pitchFamily="18" charset="0"/>
              </a:rPr>
              <a:t>Networks are Everywhere!</a:t>
            </a:r>
            <a:endParaRPr lang="en-US" dirty="0">
              <a:latin typeface="Garamond" panose="02020404030301010803" pitchFamily="18" charset="0"/>
            </a:endParaRPr>
          </a:p>
        </p:txBody>
      </p:sp>
    </p:spTree>
    <p:extLst>
      <p:ext uri="{BB962C8B-B14F-4D97-AF65-F5344CB8AC3E}">
        <p14:creationId xmlns:p14="http://schemas.microsoft.com/office/powerpoint/2010/main" val="1622106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781"/>
            <a:ext cx="10515600" cy="957157"/>
          </a:xfrm>
        </p:spPr>
        <p:txBody>
          <a:bodyPr/>
          <a:lstStyle/>
          <a:p>
            <a:r>
              <a:rPr lang="en-US" dirty="0" smtClean="0"/>
              <a:t> </a:t>
            </a:r>
            <a:r>
              <a:rPr lang="en-US" dirty="0" smtClean="0">
                <a:latin typeface="Garamond" panose="02020404030301010803" pitchFamily="18" charset="0"/>
              </a:rPr>
              <a:t>How do complex networks grow?</a:t>
            </a:r>
            <a:endParaRPr lang="en-US" dirty="0">
              <a:latin typeface="Garamond" panose="02020404030301010803" pitchFamily="18" charset="0"/>
            </a:endParaRPr>
          </a:p>
        </p:txBody>
      </p:sp>
      <p:sp>
        <p:nvSpPr>
          <p:cNvPr id="3" name="Content Placeholder 2"/>
          <p:cNvSpPr>
            <a:spLocks noGrp="1"/>
          </p:cNvSpPr>
          <p:nvPr>
            <p:ph idx="1"/>
          </p:nvPr>
        </p:nvSpPr>
        <p:spPr>
          <a:xfrm>
            <a:off x="838200" y="1122248"/>
            <a:ext cx="4849167" cy="2063087"/>
          </a:xfrm>
        </p:spPr>
        <p:txBody>
          <a:bodyPr/>
          <a:lstStyle/>
          <a:p>
            <a:pPr marL="0" indent="0">
              <a:buNone/>
            </a:pPr>
            <a:r>
              <a:rPr lang="en-US" u="sng" dirty="0">
                <a:latin typeface="Garamond" panose="02020404030301010803" pitchFamily="18" charset="0"/>
              </a:rPr>
              <a:t>Erdős–Rényi M</a:t>
            </a:r>
            <a:r>
              <a:rPr lang="en-US" u="sng" dirty="0" smtClean="0">
                <a:latin typeface="Garamond" panose="02020404030301010803" pitchFamily="18" charset="0"/>
              </a:rPr>
              <a:t>odel G(n,p)</a:t>
            </a:r>
          </a:p>
          <a:p>
            <a:pPr marL="514350" indent="-514350">
              <a:buAutoNum type="arabicPeriod"/>
            </a:pPr>
            <a:r>
              <a:rPr lang="en-US" dirty="0" smtClean="0">
                <a:latin typeface="Garamond" panose="02020404030301010803" pitchFamily="18" charset="0"/>
              </a:rPr>
              <a:t>Take </a:t>
            </a:r>
            <a:r>
              <a:rPr lang="en-US" dirty="0" smtClean="0">
                <a:solidFill>
                  <a:srgbClr val="C00000"/>
                </a:solidFill>
                <a:latin typeface="Garamond" panose="02020404030301010803" pitchFamily="18" charset="0"/>
              </a:rPr>
              <a:t>n</a:t>
            </a:r>
            <a:r>
              <a:rPr lang="en-US" dirty="0" smtClean="0">
                <a:latin typeface="Garamond" panose="02020404030301010803" pitchFamily="18" charset="0"/>
              </a:rPr>
              <a:t> nodes</a:t>
            </a:r>
          </a:p>
          <a:p>
            <a:pPr marL="514350" indent="-514350">
              <a:buAutoNum type="arabicPeriod"/>
            </a:pPr>
            <a:r>
              <a:rPr lang="en-US" dirty="0" smtClean="0">
                <a:latin typeface="Garamond" panose="02020404030301010803" pitchFamily="18" charset="0"/>
              </a:rPr>
              <a:t>Connect every pair of nodes</a:t>
            </a:r>
            <a:br>
              <a:rPr lang="en-US" dirty="0" smtClean="0">
                <a:latin typeface="Garamond" panose="02020404030301010803" pitchFamily="18" charset="0"/>
              </a:rPr>
            </a:br>
            <a:r>
              <a:rPr lang="en-US" dirty="0" smtClean="0">
                <a:latin typeface="Garamond" panose="02020404030301010803" pitchFamily="18" charset="0"/>
              </a:rPr>
              <a:t>at random with probability </a:t>
            </a:r>
            <a:r>
              <a:rPr lang="en-US" dirty="0" smtClean="0">
                <a:solidFill>
                  <a:srgbClr val="C00000"/>
                </a:solidFill>
                <a:latin typeface="Garamond" panose="02020404030301010803" pitchFamily="18" charset="0"/>
              </a:rPr>
              <a:t>p</a:t>
            </a:r>
          </a:p>
          <a:p>
            <a:pPr marL="0" indent="0">
              <a:buNone/>
            </a:pPr>
            <a:endParaRPr lang="en-US" u="sng" dirty="0">
              <a:latin typeface="Garamond" panose="02020404030301010803" pitchFamily="18" charset="0"/>
            </a:endParaRPr>
          </a:p>
        </p:txBody>
      </p:sp>
      <p:sp>
        <p:nvSpPr>
          <p:cNvPr id="4" name="Content Placeholder 2"/>
          <p:cNvSpPr txBox="1">
            <a:spLocks/>
          </p:cNvSpPr>
          <p:nvPr/>
        </p:nvSpPr>
        <p:spPr>
          <a:xfrm>
            <a:off x="6504633" y="1117938"/>
            <a:ext cx="2997713" cy="7768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u="sng" dirty="0" smtClean="0">
                <a:latin typeface="Garamond" panose="02020404030301010803" pitchFamily="18" charset="0"/>
              </a:rPr>
              <a:t>Real networks</a:t>
            </a:r>
          </a:p>
          <a:p>
            <a:pPr marL="0" indent="0">
              <a:buNone/>
            </a:pPr>
            <a:endParaRPr lang="en-US" u="sng" dirty="0">
              <a:latin typeface="Garamond" panose="02020404030301010803" pitchFamily="18" charset="0"/>
            </a:endParaRPr>
          </a:p>
        </p:txBody>
      </p:sp>
      <p:sp>
        <p:nvSpPr>
          <p:cNvPr id="7" name="Content Placeholder 2"/>
          <p:cNvSpPr txBox="1">
            <a:spLocks/>
          </p:cNvSpPr>
          <p:nvPr/>
        </p:nvSpPr>
        <p:spPr>
          <a:xfrm>
            <a:off x="6096000" y="3225527"/>
            <a:ext cx="4849167" cy="20630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Garamond" panose="02020404030301010803" pitchFamily="18" charset="0"/>
            </a:endParaRPr>
          </a:p>
        </p:txBody>
      </p:sp>
      <p:pic>
        <p:nvPicPr>
          <p:cNvPr id="11" name="Picture 10"/>
          <p:cNvPicPr>
            <a:picLocks noChangeAspect="1"/>
          </p:cNvPicPr>
          <p:nvPr/>
        </p:nvPicPr>
        <p:blipFill>
          <a:blip r:embed="rId3"/>
          <a:stretch>
            <a:fillRect/>
          </a:stretch>
        </p:blipFill>
        <p:spPr>
          <a:xfrm>
            <a:off x="1407735" y="5943260"/>
            <a:ext cx="3548048" cy="83142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042037"/>
            <a:ext cx="4452656" cy="2854267"/>
          </a:xfrm>
          <a:prstGeom prst="rect">
            <a:avLst/>
          </a:prstGeom>
        </p:spPr>
      </p:pic>
      <p:pic>
        <p:nvPicPr>
          <p:cNvPr id="14" name="Picture 13"/>
          <p:cNvPicPr>
            <a:picLocks noChangeAspect="1"/>
          </p:cNvPicPr>
          <p:nvPr/>
        </p:nvPicPr>
        <p:blipFill>
          <a:blip r:embed="rId5"/>
          <a:stretch>
            <a:fillRect/>
          </a:stretch>
        </p:blipFill>
        <p:spPr>
          <a:xfrm>
            <a:off x="6195615" y="1564884"/>
            <a:ext cx="5467202" cy="4472098"/>
          </a:xfrm>
          <a:prstGeom prst="rect">
            <a:avLst/>
          </a:prstGeom>
        </p:spPr>
      </p:pic>
      <p:sp>
        <p:nvSpPr>
          <p:cNvPr id="5" name="Oval 4"/>
          <p:cNvSpPr/>
          <p:nvPr/>
        </p:nvSpPr>
        <p:spPr>
          <a:xfrm>
            <a:off x="6709229" y="3018442"/>
            <a:ext cx="273892" cy="2777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9697427" y="3018442"/>
            <a:ext cx="273892" cy="2777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9697427" y="5149181"/>
            <a:ext cx="273892" cy="2777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6709229" y="5402269"/>
            <a:ext cx="273892" cy="2777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p:nvPicPr>
        <p:blipFill>
          <a:blip r:embed="rId6"/>
          <a:stretch>
            <a:fillRect/>
          </a:stretch>
        </p:blipFill>
        <p:spPr>
          <a:xfrm>
            <a:off x="7183978" y="6136048"/>
            <a:ext cx="3660705" cy="515297"/>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5653737" y="6054377"/>
                <a:ext cx="648210" cy="614362"/>
              </a:xfrm>
              <a:prstGeom prst="rect">
                <a:avLst/>
              </a:prstGeom>
              <a:solidFill>
                <a:srgbClr val="FFFF00"/>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oMath>
                  </m:oMathPara>
                </a14:m>
                <a:endParaRPr lang="en-US" sz="4000" dirty="0"/>
              </a:p>
            </p:txBody>
          </p:sp>
        </mc:Choice>
        <mc:Fallback xmlns="">
          <p:sp>
            <p:nvSpPr>
              <p:cNvPr id="8" name="TextBox 7"/>
              <p:cNvSpPr txBox="1">
                <a:spLocks noRot="1" noChangeAspect="1" noMove="1" noResize="1" noEditPoints="1" noAdjustHandles="1" noChangeArrowheads="1" noChangeShapeType="1" noTextEdit="1"/>
              </p:cNvSpPr>
              <p:nvPr/>
            </p:nvSpPr>
            <p:spPr>
              <a:xfrm>
                <a:off x="5653737" y="6054377"/>
                <a:ext cx="648210" cy="614362"/>
              </a:xfrm>
              <a:prstGeom prst="rect">
                <a:avLst/>
              </a:prstGeom>
              <a:blipFill rotWithShape="0">
                <a:blip r:embed="rId7"/>
                <a:stretch>
                  <a:fillRect/>
                </a:stretch>
              </a:blipFill>
            </p:spPr>
            <p:txBody>
              <a:bodyPr/>
              <a:lstStyle/>
              <a:p>
                <a:r>
                  <a:rPr lang="en-US">
                    <a:noFill/>
                  </a:rPr>
                  <a:t> </a:t>
                </a:r>
              </a:p>
            </p:txBody>
          </p:sp>
        </mc:Fallback>
      </mc:AlternateContent>
      <p:sp>
        <p:nvSpPr>
          <p:cNvPr id="22" name="Content Placeholder 2"/>
          <p:cNvSpPr txBox="1">
            <a:spLocks/>
          </p:cNvSpPr>
          <p:nvPr/>
        </p:nvSpPr>
        <p:spPr>
          <a:xfrm>
            <a:off x="9014330" y="1117938"/>
            <a:ext cx="2415884" cy="4765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latin typeface="Garamond" panose="02020404030301010803" pitchFamily="18" charset="0"/>
              </a:rPr>
              <a:t>a</a:t>
            </a:r>
            <a:r>
              <a:rPr lang="en-US" dirty="0" smtClean="0">
                <a:solidFill>
                  <a:srgbClr val="C00000"/>
                </a:solidFill>
                <a:latin typeface="Garamond" panose="02020404030301010803" pitchFamily="18" charset="0"/>
              </a:rPr>
              <a:t>re “scale-free”</a:t>
            </a:r>
            <a:endParaRPr lang="en-US" dirty="0">
              <a:solidFill>
                <a:srgbClr val="C00000"/>
              </a:solidFill>
              <a:latin typeface="Garamond" panose="02020404030301010803" pitchFamily="18" charset="0"/>
            </a:endParaRPr>
          </a:p>
        </p:txBody>
      </p:sp>
    </p:spTree>
    <p:extLst>
      <p:ext uri="{BB962C8B-B14F-4D97-AF65-F5344CB8AC3E}">
        <p14:creationId xmlns:p14="http://schemas.microsoft.com/office/powerpoint/2010/main" val="185776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997" y="5376637"/>
            <a:ext cx="3620985" cy="565058"/>
          </a:xfrm>
        </p:spPr>
        <p:txBody>
          <a:bodyPr>
            <a:normAutofit/>
          </a:bodyPr>
          <a:lstStyle/>
          <a:p>
            <a:r>
              <a:rPr lang="en-US" sz="2800" dirty="0" smtClean="0">
                <a:solidFill>
                  <a:srgbClr val="C00000"/>
                </a:solidFill>
                <a:latin typeface="Garamond" panose="02020404030301010803" pitchFamily="18" charset="0"/>
              </a:rPr>
              <a:t>Scale-free networks </a:t>
            </a:r>
            <a:r>
              <a:rPr lang="en-US" sz="2800" dirty="0" smtClean="0">
                <a:latin typeface="Garamond" panose="02020404030301010803" pitchFamily="18" charset="0"/>
              </a:rPr>
              <a:t>with </a:t>
            </a:r>
            <a:endParaRPr lang="en-US" sz="2800" dirty="0">
              <a:latin typeface="Garamond" panose="02020404030301010803" pitchFamily="18" charset="0"/>
            </a:endParaRPr>
          </a:p>
        </p:txBody>
      </p:sp>
      <p:sp>
        <p:nvSpPr>
          <p:cNvPr id="3" name="Content Placeholder 2"/>
          <p:cNvSpPr>
            <a:spLocks noGrp="1"/>
          </p:cNvSpPr>
          <p:nvPr>
            <p:ph idx="1"/>
          </p:nvPr>
        </p:nvSpPr>
        <p:spPr>
          <a:xfrm>
            <a:off x="838198" y="1644761"/>
            <a:ext cx="6154315" cy="3339222"/>
          </a:xfrm>
        </p:spPr>
        <p:txBody>
          <a:bodyPr/>
          <a:lstStyle/>
          <a:p>
            <a:pPr marL="0" indent="0">
              <a:buNone/>
            </a:pPr>
            <a:r>
              <a:rPr lang="en-US" u="sng" dirty="0" smtClean="0">
                <a:latin typeface="Garamond" panose="02020404030301010803" pitchFamily="18" charset="0"/>
              </a:rPr>
              <a:t>Barabási–Albert Model</a:t>
            </a:r>
          </a:p>
          <a:p>
            <a:pPr marL="514350" indent="-514350">
              <a:buAutoNum type="arabicPeriod"/>
            </a:pPr>
            <a:r>
              <a:rPr lang="en-US" dirty="0" smtClean="0">
                <a:latin typeface="Garamond" panose="02020404030301010803" pitchFamily="18" charset="0"/>
              </a:rPr>
              <a:t>Start with </a:t>
            </a:r>
            <a:r>
              <a:rPr lang="en-US" dirty="0" smtClean="0">
                <a:solidFill>
                  <a:srgbClr val="C00000"/>
                </a:solidFill>
                <a:latin typeface="Garamond" panose="02020404030301010803" pitchFamily="18" charset="0"/>
              </a:rPr>
              <a:t>n</a:t>
            </a:r>
            <a:r>
              <a:rPr lang="en-US" dirty="0" smtClean="0">
                <a:latin typeface="Garamond" panose="02020404030301010803" pitchFamily="18" charset="0"/>
              </a:rPr>
              <a:t> isolated nodes. </a:t>
            </a:r>
            <a:br>
              <a:rPr lang="en-US" dirty="0" smtClean="0">
                <a:latin typeface="Garamond" panose="02020404030301010803" pitchFamily="18" charset="0"/>
              </a:rPr>
            </a:br>
            <a:r>
              <a:rPr lang="en-US" dirty="0" smtClean="0">
                <a:latin typeface="Garamond" panose="02020404030301010803" pitchFamily="18" charset="0"/>
              </a:rPr>
              <a:t>New nodes come one at a time.</a:t>
            </a:r>
          </a:p>
          <a:p>
            <a:pPr marL="514350" indent="-514350">
              <a:buAutoNum type="arabicPeriod"/>
            </a:pPr>
            <a:r>
              <a:rPr lang="en-US" dirty="0" smtClean="0">
                <a:latin typeface="Garamond" panose="02020404030301010803" pitchFamily="18" charset="0"/>
              </a:rPr>
              <a:t>A new node </a:t>
            </a:r>
            <a:r>
              <a:rPr lang="en-US" dirty="0">
                <a:solidFill>
                  <a:srgbClr val="C00000"/>
                </a:solidFill>
                <a:latin typeface="Garamond" panose="02020404030301010803" pitchFamily="18" charset="0"/>
              </a:rPr>
              <a:t>i</a:t>
            </a:r>
            <a:r>
              <a:rPr lang="en-US" dirty="0" smtClean="0">
                <a:solidFill>
                  <a:srgbClr val="C00000"/>
                </a:solidFill>
                <a:latin typeface="Garamond" panose="02020404030301010803" pitchFamily="18" charset="0"/>
              </a:rPr>
              <a:t> </a:t>
            </a:r>
            <a:r>
              <a:rPr lang="en-US" dirty="0" smtClean="0">
                <a:latin typeface="Garamond" panose="02020404030301010803" pitchFamily="18" charset="0"/>
              </a:rPr>
              <a:t>connects to </a:t>
            </a:r>
            <a:r>
              <a:rPr lang="en-US" dirty="0" smtClean="0">
                <a:solidFill>
                  <a:srgbClr val="C00000"/>
                </a:solidFill>
                <a:latin typeface="Garamond" panose="02020404030301010803" pitchFamily="18" charset="0"/>
              </a:rPr>
              <a:t>m</a:t>
            </a:r>
            <a:r>
              <a:rPr lang="en-US" dirty="0" smtClean="0">
                <a:latin typeface="Garamond" panose="02020404030301010803" pitchFamily="18" charset="0"/>
              </a:rPr>
              <a:t> old nodes.</a:t>
            </a:r>
          </a:p>
          <a:p>
            <a:pPr marL="514350" indent="-514350">
              <a:buAutoNum type="arabicPeriod"/>
            </a:pPr>
            <a:r>
              <a:rPr lang="en-US" dirty="0" smtClean="0">
                <a:latin typeface="Garamond" panose="02020404030301010803" pitchFamily="18" charset="0"/>
              </a:rPr>
              <a:t>The probability that </a:t>
            </a:r>
            <a:r>
              <a:rPr lang="en-US" dirty="0" smtClean="0">
                <a:solidFill>
                  <a:srgbClr val="C00000"/>
                </a:solidFill>
                <a:latin typeface="Garamond" panose="02020404030301010803" pitchFamily="18" charset="0"/>
              </a:rPr>
              <a:t>i</a:t>
            </a:r>
            <a:r>
              <a:rPr lang="en-US" dirty="0" smtClean="0">
                <a:latin typeface="Garamond" panose="02020404030301010803" pitchFamily="18" charset="0"/>
              </a:rPr>
              <a:t> connects to </a:t>
            </a:r>
            <a:r>
              <a:rPr lang="en-US" dirty="0">
                <a:solidFill>
                  <a:srgbClr val="C00000"/>
                </a:solidFill>
                <a:latin typeface="Garamond" panose="02020404030301010803" pitchFamily="18" charset="0"/>
              </a:rPr>
              <a:t>j</a:t>
            </a:r>
            <a:endParaRPr lang="en-US" dirty="0" smtClean="0">
              <a:solidFill>
                <a:srgbClr val="C00000"/>
              </a:solidFill>
              <a:latin typeface="Garamond" panose="02020404030301010803" pitchFamily="18" charset="0"/>
            </a:endParaRPr>
          </a:p>
        </p:txBody>
      </p:sp>
      <p:sp>
        <p:nvSpPr>
          <p:cNvPr id="4" name="Content Placeholder 2"/>
          <p:cNvSpPr txBox="1">
            <a:spLocks/>
          </p:cNvSpPr>
          <p:nvPr/>
        </p:nvSpPr>
        <p:spPr>
          <a:xfrm>
            <a:off x="7842036" y="4332647"/>
            <a:ext cx="3663462" cy="31784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smtClean="0">
                <a:latin typeface="Garamond" panose="02020404030301010803" pitchFamily="18" charset="0"/>
              </a:rPr>
              <a:t>Issues with PA</a:t>
            </a:r>
          </a:p>
          <a:p>
            <a:r>
              <a:rPr lang="en-US" dirty="0" smtClean="0">
                <a:latin typeface="Garamond" panose="02020404030301010803" pitchFamily="18" charset="0"/>
              </a:rPr>
              <a:t>Zero clustering </a:t>
            </a:r>
          </a:p>
          <a:p>
            <a:r>
              <a:rPr lang="en-US" dirty="0" smtClean="0">
                <a:latin typeface="Garamond" panose="02020404030301010803" pitchFamily="18" charset="0"/>
              </a:rPr>
              <a:t>No communities </a:t>
            </a:r>
            <a:endParaRPr lang="en-US" dirty="0">
              <a:latin typeface="Garamond" panose="02020404030301010803" pitchFamily="18" charset="0"/>
            </a:endParaRPr>
          </a:p>
        </p:txBody>
      </p:sp>
      <p:sp>
        <p:nvSpPr>
          <p:cNvPr id="5" name="Oval 4"/>
          <p:cNvSpPr/>
          <p:nvPr/>
        </p:nvSpPr>
        <p:spPr>
          <a:xfrm>
            <a:off x="10390626" y="1647827"/>
            <a:ext cx="150725" cy="15072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7152752" y="2340650"/>
            <a:ext cx="150725" cy="15072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290958" y="1907201"/>
            <a:ext cx="150725" cy="15072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8476518" y="2494217"/>
            <a:ext cx="150725" cy="15072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7968762" y="1721768"/>
            <a:ext cx="150725" cy="15072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8194305" y="3589271"/>
            <a:ext cx="150725" cy="15072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p:nvPicPr>
        <p:blipFill>
          <a:blip r:embed="rId3"/>
          <a:stretch>
            <a:fillRect/>
          </a:stretch>
        </p:blipFill>
        <p:spPr>
          <a:xfrm>
            <a:off x="2769579" y="4250311"/>
            <a:ext cx="1350246" cy="413571"/>
          </a:xfrm>
          <a:prstGeom prst="rect">
            <a:avLst/>
          </a:prstGeom>
        </p:spPr>
      </p:pic>
      <p:sp>
        <p:nvSpPr>
          <p:cNvPr id="21" name="Oval 20"/>
          <p:cNvSpPr/>
          <p:nvPr/>
        </p:nvSpPr>
        <p:spPr>
          <a:xfrm>
            <a:off x="9441683" y="2812499"/>
            <a:ext cx="150725" cy="15072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10541351" y="2685103"/>
            <a:ext cx="150725" cy="15072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7957785" y="3408409"/>
            <a:ext cx="282130" cy="523220"/>
          </a:xfrm>
          <a:prstGeom prst="rect">
            <a:avLst/>
          </a:prstGeom>
        </p:spPr>
        <p:txBody>
          <a:bodyPr wrap="square">
            <a:spAutoFit/>
          </a:bodyPr>
          <a:lstStyle/>
          <a:p>
            <a:r>
              <a:rPr lang="en-US" sz="2800" dirty="0">
                <a:solidFill>
                  <a:srgbClr val="C00000"/>
                </a:solidFill>
                <a:latin typeface="Garamond" panose="02020404030301010803" pitchFamily="18" charset="0"/>
              </a:rPr>
              <a:t>i</a:t>
            </a:r>
            <a:endParaRPr lang="en-US" sz="2800" dirty="0"/>
          </a:p>
        </p:txBody>
      </p:sp>
      <p:sp>
        <p:nvSpPr>
          <p:cNvPr id="29" name="Oval 28"/>
          <p:cNvSpPr/>
          <p:nvPr/>
        </p:nvSpPr>
        <p:spPr>
          <a:xfrm>
            <a:off x="7676733" y="3058567"/>
            <a:ext cx="150725" cy="15072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10175214" y="3353006"/>
            <a:ext cx="150725" cy="15072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9951010" y="2222278"/>
            <a:ext cx="150725" cy="15072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8903883" y="3210586"/>
            <a:ext cx="150725" cy="15072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a:stCxn id="8" idx="0"/>
            <a:endCxn id="9" idx="5"/>
          </p:cNvCxnSpPr>
          <p:nvPr/>
        </p:nvCxnSpPr>
        <p:spPr>
          <a:xfrm flipH="1" flipV="1">
            <a:off x="8097414" y="1850420"/>
            <a:ext cx="454467" cy="643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8" idx="7"/>
            <a:endCxn id="7" idx="3"/>
          </p:cNvCxnSpPr>
          <p:nvPr/>
        </p:nvCxnSpPr>
        <p:spPr>
          <a:xfrm flipV="1">
            <a:off x="8605170" y="2035853"/>
            <a:ext cx="707861" cy="480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8" idx="6"/>
            <a:endCxn id="31" idx="2"/>
          </p:cNvCxnSpPr>
          <p:nvPr/>
        </p:nvCxnSpPr>
        <p:spPr>
          <a:xfrm flipV="1">
            <a:off x="8627243" y="2297641"/>
            <a:ext cx="1323767" cy="271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8" idx="2"/>
            <a:endCxn id="6" idx="6"/>
          </p:cNvCxnSpPr>
          <p:nvPr/>
        </p:nvCxnSpPr>
        <p:spPr>
          <a:xfrm flipH="1" flipV="1">
            <a:off x="7303477" y="2416013"/>
            <a:ext cx="1173041" cy="153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8" idx="3"/>
            <a:endCxn id="29" idx="7"/>
          </p:cNvCxnSpPr>
          <p:nvPr/>
        </p:nvCxnSpPr>
        <p:spPr>
          <a:xfrm flipH="1">
            <a:off x="7805385" y="2622869"/>
            <a:ext cx="693206" cy="457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8" idx="5"/>
            <a:endCxn id="22" idx="2"/>
          </p:cNvCxnSpPr>
          <p:nvPr/>
        </p:nvCxnSpPr>
        <p:spPr>
          <a:xfrm>
            <a:off x="8605170" y="2622869"/>
            <a:ext cx="1936181" cy="137597"/>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31" idx="6"/>
            <a:endCxn id="22" idx="1"/>
          </p:cNvCxnSpPr>
          <p:nvPr/>
        </p:nvCxnSpPr>
        <p:spPr>
          <a:xfrm>
            <a:off x="10101735" y="2297641"/>
            <a:ext cx="461689" cy="409535"/>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32" idx="7"/>
            <a:endCxn id="21" idx="3"/>
          </p:cNvCxnSpPr>
          <p:nvPr/>
        </p:nvCxnSpPr>
        <p:spPr>
          <a:xfrm flipV="1">
            <a:off x="9032535" y="2941151"/>
            <a:ext cx="431221" cy="291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21" idx="5"/>
            <a:endCxn id="30" idx="1"/>
          </p:cNvCxnSpPr>
          <p:nvPr/>
        </p:nvCxnSpPr>
        <p:spPr>
          <a:xfrm>
            <a:off x="9570335" y="2941151"/>
            <a:ext cx="626952" cy="433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32" idx="5"/>
            <a:endCxn id="30" idx="3"/>
          </p:cNvCxnSpPr>
          <p:nvPr/>
        </p:nvCxnSpPr>
        <p:spPr>
          <a:xfrm>
            <a:off x="9032535" y="3339238"/>
            <a:ext cx="1164752" cy="14242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31" idx="7"/>
            <a:endCxn id="5" idx="3"/>
          </p:cNvCxnSpPr>
          <p:nvPr/>
        </p:nvCxnSpPr>
        <p:spPr>
          <a:xfrm flipV="1">
            <a:off x="10079662" y="1776479"/>
            <a:ext cx="333037" cy="467872"/>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31" idx="4"/>
            <a:endCxn id="30" idx="0"/>
          </p:cNvCxnSpPr>
          <p:nvPr/>
        </p:nvCxnSpPr>
        <p:spPr>
          <a:xfrm>
            <a:off x="10026373" y="2373003"/>
            <a:ext cx="224204" cy="980003"/>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22" idx="4"/>
            <a:endCxn id="30" idx="7"/>
          </p:cNvCxnSpPr>
          <p:nvPr/>
        </p:nvCxnSpPr>
        <p:spPr>
          <a:xfrm flipH="1">
            <a:off x="10303866" y="2835828"/>
            <a:ext cx="312848" cy="539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8" idx="5"/>
            <a:endCxn id="30" idx="2"/>
          </p:cNvCxnSpPr>
          <p:nvPr/>
        </p:nvCxnSpPr>
        <p:spPr>
          <a:xfrm>
            <a:off x="8605170" y="2622869"/>
            <a:ext cx="1570044" cy="805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9" idx="4"/>
            <a:endCxn id="29" idx="0"/>
          </p:cNvCxnSpPr>
          <p:nvPr/>
        </p:nvCxnSpPr>
        <p:spPr>
          <a:xfrm flipH="1">
            <a:off x="7752096" y="1872493"/>
            <a:ext cx="292029" cy="1186074"/>
          </a:xfrm>
          <a:prstGeom prst="line">
            <a:avLst/>
          </a:prstGeom>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8527122" y="2584655"/>
            <a:ext cx="244387" cy="523220"/>
          </a:xfrm>
          <a:prstGeom prst="rect">
            <a:avLst/>
          </a:prstGeom>
        </p:spPr>
        <p:txBody>
          <a:bodyPr wrap="square">
            <a:spAutoFit/>
          </a:bodyPr>
          <a:lstStyle/>
          <a:p>
            <a:r>
              <a:rPr lang="en-US" sz="2800" dirty="0">
                <a:solidFill>
                  <a:srgbClr val="0070C0"/>
                </a:solidFill>
                <a:latin typeface="Garamond" panose="02020404030301010803" pitchFamily="18" charset="0"/>
              </a:rPr>
              <a:t>j</a:t>
            </a:r>
            <a:endParaRPr lang="en-US" sz="2800" dirty="0">
              <a:solidFill>
                <a:srgbClr val="0070C0"/>
              </a:solidFill>
            </a:endParaRPr>
          </a:p>
        </p:txBody>
      </p:sp>
      <p:cxnSp>
        <p:nvCxnSpPr>
          <p:cNvPr id="87" name="Straight Connector 86"/>
          <p:cNvCxnSpPr>
            <a:stCxn id="10" idx="0"/>
            <a:endCxn id="8" idx="4"/>
          </p:cNvCxnSpPr>
          <p:nvPr/>
        </p:nvCxnSpPr>
        <p:spPr>
          <a:xfrm flipV="1">
            <a:off x="8269668" y="2644942"/>
            <a:ext cx="282213" cy="94432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0" idx="6"/>
            <a:endCxn id="30" idx="3"/>
          </p:cNvCxnSpPr>
          <p:nvPr/>
        </p:nvCxnSpPr>
        <p:spPr>
          <a:xfrm flipV="1">
            <a:off x="8345030" y="3481658"/>
            <a:ext cx="1852257" cy="18297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90" name="Picture 89"/>
          <p:cNvPicPr>
            <a:picLocks noChangeAspect="1"/>
          </p:cNvPicPr>
          <p:nvPr/>
        </p:nvPicPr>
        <p:blipFill>
          <a:blip r:embed="rId4"/>
          <a:stretch>
            <a:fillRect/>
          </a:stretch>
        </p:blipFill>
        <p:spPr>
          <a:xfrm>
            <a:off x="3302746" y="4888771"/>
            <a:ext cx="298333" cy="422674"/>
          </a:xfrm>
          <a:prstGeom prst="rect">
            <a:avLst/>
          </a:prstGeom>
        </p:spPr>
      </p:pic>
      <p:sp>
        <p:nvSpPr>
          <p:cNvPr id="91" name="Title 1"/>
          <p:cNvSpPr txBox="1">
            <a:spLocks/>
          </p:cNvSpPr>
          <p:nvPr/>
        </p:nvSpPr>
        <p:spPr>
          <a:xfrm>
            <a:off x="838198" y="592062"/>
            <a:ext cx="10515600" cy="8868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Garamond" panose="02020404030301010803" pitchFamily="18" charset="0"/>
              </a:rPr>
              <a:t>Preferential Attachment Mechanism</a:t>
            </a:r>
            <a:endParaRPr lang="en-US" dirty="0">
              <a:latin typeface="Garamond" panose="02020404030301010803" pitchFamily="18" charset="0"/>
            </a:endParaRPr>
          </a:p>
        </p:txBody>
      </p:sp>
      <p:pic>
        <p:nvPicPr>
          <p:cNvPr id="92" name="Picture 91"/>
          <p:cNvPicPr>
            <a:picLocks noChangeAspect="1"/>
          </p:cNvPicPr>
          <p:nvPr/>
        </p:nvPicPr>
        <p:blipFill>
          <a:blip r:embed="rId5"/>
          <a:stretch>
            <a:fillRect/>
          </a:stretch>
        </p:blipFill>
        <p:spPr>
          <a:xfrm>
            <a:off x="4952950" y="5508748"/>
            <a:ext cx="888970" cy="341028"/>
          </a:xfrm>
          <a:prstGeom prst="rect">
            <a:avLst/>
          </a:prstGeom>
        </p:spPr>
      </p:pic>
      <p:sp>
        <p:nvSpPr>
          <p:cNvPr id="40" name="Content Placeholder 2"/>
          <p:cNvSpPr txBox="1">
            <a:spLocks/>
          </p:cNvSpPr>
          <p:nvPr/>
        </p:nvSpPr>
        <p:spPr>
          <a:xfrm>
            <a:off x="4352099" y="4239171"/>
            <a:ext cx="2625780" cy="459573"/>
          </a:xfrm>
          <a:prstGeom prst="rect">
            <a:avLst/>
          </a:prstGeom>
          <a:solidFill>
            <a:srgbClr val="FFFF00"/>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latin typeface="Garamond" panose="02020404030301010803" pitchFamily="18" charset="0"/>
              </a:rPr>
              <a:t>“rich gets richer”</a:t>
            </a:r>
          </a:p>
          <a:p>
            <a:pPr marL="0" indent="0">
              <a:buNone/>
            </a:pPr>
            <a:endParaRPr lang="en-US" u="sng" dirty="0">
              <a:latin typeface="Garamond" panose="02020404030301010803" pitchFamily="18" charset="0"/>
            </a:endParaRPr>
          </a:p>
        </p:txBody>
      </p:sp>
    </p:spTree>
    <p:extLst>
      <p:ext uri="{BB962C8B-B14F-4D97-AF65-F5344CB8AC3E}">
        <p14:creationId xmlns:p14="http://schemas.microsoft.com/office/powerpoint/2010/main" val="276671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
                                            <p:txEl>
                                              <p:pRg st="3" end="3"/>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9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9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P spid="7" grpId="0" animBg="1"/>
      <p:bldP spid="8" grpId="0" animBg="1"/>
      <p:bldP spid="9" grpId="0" animBg="1"/>
      <p:bldP spid="10" grpId="0" animBg="1"/>
      <p:bldP spid="21" grpId="0" animBg="1"/>
      <p:bldP spid="22" grpId="0" animBg="1"/>
      <p:bldP spid="23" grpId="0"/>
      <p:bldP spid="29" grpId="0" animBg="1"/>
      <p:bldP spid="30" grpId="0" animBg="1"/>
      <p:bldP spid="31" grpId="0" animBg="1"/>
      <p:bldP spid="32" grpId="0" animBg="1"/>
      <p:bldP spid="85" grpId="0"/>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5140</TotalTime>
  <Words>3106</Words>
  <Application>Microsoft Office PowerPoint</Application>
  <PresentationFormat>Widescreen</PresentationFormat>
  <Paragraphs>319</Paragraphs>
  <Slides>26</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Cambria Math</vt:lpstr>
      <vt:lpstr>Garamond</vt:lpstr>
      <vt:lpstr>Times New Roman</vt:lpstr>
      <vt:lpstr>Office Theme</vt:lpstr>
      <vt:lpstr>Hyperbolic Geometry of  Complex Network Data</vt:lpstr>
      <vt:lpstr>Background: Complex Networks</vt:lpstr>
      <vt:lpstr>Technological Networks</vt:lpstr>
      <vt:lpstr>Social Networks</vt:lpstr>
      <vt:lpstr>Information Networks</vt:lpstr>
      <vt:lpstr>Biological Networks</vt:lpstr>
      <vt:lpstr>They can help to shed some light on:</vt:lpstr>
      <vt:lpstr> How do complex networks grow?</vt:lpstr>
      <vt:lpstr>Scale-free networks with </vt:lpstr>
      <vt:lpstr>Universal Properties of Complex Networks</vt:lpstr>
      <vt:lpstr>Popularity versus Similarity</vt:lpstr>
      <vt:lpstr>PowerPoint Presentation</vt:lpstr>
      <vt:lpstr>Geometric Interpretation using Hyperbolic Geometry</vt:lpstr>
      <vt:lpstr>Why Geometry? Why Hyperbolic?</vt:lpstr>
      <vt:lpstr>Complex Network in a Hyperbolic Disk</vt:lpstr>
      <vt:lpstr>Geometric Preferential Attachment</vt:lpstr>
      <vt:lpstr>GPA Model of Growing Networks</vt:lpstr>
      <vt:lpstr>GPA as a Model for Real Networks</vt:lpstr>
      <vt:lpstr>Inferring Model Parameters  </vt:lpstr>
      <vt:lpstr>Inferring </vt:lpstr>
      <vt:lpstr>Hyper Map</vt:lpstr>
      <vt:lpstr>Maximum Likelihood Estimation</vt:lpstr>
      <vt:lpstr>MLE in Synthetic GPA networks</vt:lpstr>
      <vt:lpstr>The Internet</vt:lpstr>
      <vt:lpstr>References</vt:lpstr>
      <vt:lpstr>Collaborators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of Complex Networks by Geometric Preferential Attachment</dc:title>
  <dc:creator>Konstantin Zuev</dc:creator>
  <cp:lastModifiedBy>Konstantin Zuev</cp:lastModifiedBy>
  <cp:revision>300</cp:revision>
  <dcterms:created xsi:type="dcterms:W3CDTF">2015-03-27T20:07:49Z</dcterms:created>
  <dcterms:modified xsi:type="dcterms:W3CDTF">2016-02-16T01:43:21Z</dcterms:modified>
</cp:coreProperties>
</file>