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1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tags/tag18.xml" ContentType="application/vnd.openxmlformats-officedocument.presentationml.tags+xml"/>
  <Override PartName="/ppt/notesSlides/notesSlide23.xml" ContentType="application/vnd.openxmlformats-officedocument.presentationml.notesSlide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5"/>
  </p:notesMasterIdLst>
  <p:sldIdLst>
    <p:sldId id="256" r:id="rId2"/>
    <p:sldId id="298" r:id="rId3"/>
    <p:sldId id="283" r:id="rId4"/>
    <p:sldId id="300" r:id="rId5"/>
    <p:sldId id="302" r:id="rId6"/>
    <p:sldId id="304" r:id="rId7"/>
    <p:sldId id="305" r:id="rId8"/>
    <p:sldId id="309" r:id="rId9"/>
    <p:sldId id="307" r:id="rId10"/>
    <p:sldId id="299" r:id="rId11"/>
    <p:sldId id="285" r:id="rId12"/>
    <p:sldId id="286" r:id="rId13"/>
    <p:sldId id="306" r:id="rId14"/>
    <p:sldId id="258" r:id="rId15"/>
    <p:sldId id="259" r:id="rId16"/>
    <p:sldId id="260" r:id="rId17"/>
    <p:sldId id="261" r:id="rId18"/>
    <p:sldId id="269" r:id="rId19"/>
    <p:sldId id="287" r:id="rId20"/>
    <p:sldId id="288" r:id="rId21"/>
    <p:sldId id="289" r:id="rId22"/>
    <p:sldId id="290" r:id="rId23"/>
    <p:sldId id="310" r:id="rId24"/>
    <p:sldId id="291" r:id="rId25"/>
    <p:sldId id="292" r:id="rId26"/>
    <p:sldId id="294" r:id="rId27"/>
    <p:sldId id="293" r:id="rId28"/>
    <p:sldId id="284" r:id="rId29"/>
    <p:sldId id="282" r:id="rId30"/>
    <p:sldId id="295" r:id="rId31"/>
    <p:sldId id="296" r:id="rId32"/>
    <p:sldId id="279" r:id="rId33"/>
    <p:sldId id="30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1DA9"/>
    <a:srgbClr val="3366FF"/>
    <a:srgbClr val="E0F60E"/>
    <a:srgbClr val="66FF33"/>
    <a:srgbClr val="07B93E"/>
    <a:srgbClr val="0000FF"/>
    <a:srgbClr val="FF6699"/>
    <a:srgbClr val="FF3399"/>
    <a:srgbClr val="33CC33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8" autoAdjust="0"/>
    <p:restoredTop sz="92830" autoAdjust="0"/>
  </p:normalViewPr>
  <p:slideViewPr>
    <p:cSldViewPr snapToGrid="0">
      <p:cViewPr varScale="1">
        <p:scale>
          <a:sx n="79" d="100"/>
          <a:sy n="79" d="100"/>
        </p:scale>
        <p:origin x="7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E2223-C170-456F-8899-E916DF779A99}" type="datetimeFigureOut">
              <a:rPr lang="en-US" smtClean="0"/>
              <a:t>3/30/2017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B09BF4-33C0-4D4E-98EE-2D33B5842A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359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09BF4-33C0-4D4E-98EE-2D33B5842A4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233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09BF4-33C0-4D4E-98EE-2D33B5842A4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689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09BF4-33C0-4D4E-98EE-2D33B5842A4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209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09BF4-33C0-4D4E-98EE-2D33B5842A4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658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09BF4-33C0-4D4E-98EE-2D33B5842A4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540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09BF4-33C0-4D4E-98EE-2D33B5842A4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422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09BF4-33C0-4D4E-98EE-2D33B5842A4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5829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09BF4-33C0-4D4E-98EE-2D33B5842A4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0715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09BF4-33C0-4D4E-98EE-2D33B5842A4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2530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09BF4-33C0-4D4E-98EE-2D33B5842A4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7031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09BF4-33C0-4D4E-98EE-2D33B5842A4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215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09BF4-33C0-4D4E-98EE-2D33B5842A4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6901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09BF4-33C0-4D4E-98EE-2D33B5842A4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8508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09BF4-33C0-4D4E-98EE-2D33B5842A4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5338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09BF4-33C0-4D4E-98EE-2D33B5842A4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8298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09BF4-33C0-4D4E-98EE-2D33B5842A4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7444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09BF4-33C0-4D4E-98EE-2D33B5842A41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5135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09BF4-33C0-4D4E-98EE-2D33B5842A41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192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09BF4-33C0-4D4E-98EE-2D33B5842A4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727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09BF4-33C0-4D4E-98EE-2D33B5842A4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982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09BF4-33C0-4D4E-98EE-2D33B5842A4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088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09BF4-33C0-4D4E-98EE-2D33B5842A4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604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09BF4-33C0-4D4E-98EE-2D33B5842A4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7824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09BF4-33C0-4D4E-98EE-2D33B5842A4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885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B09BF4-33C0-4D4E-98EE-2D33B5842A4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988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2E50-72DD-4BF7-B967-02BCE80A1B68}" type="datetimeFigureOut">
              <a:rPr lang="en-US" smtClean="0"/>
              <a:t>3/30/2017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92427-A0BD-4291-9220-B1CF333EB8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574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2E50-72DD-4BF7-B967-02BCE80A1B68}" type="datetimeFigureOut">
              <a:rPr lang="en-US" smtClean="0"/>
              <a:t>3/30/2017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92427-A0BD-4291-9220-B1CF333EB8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441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2E50-72DD-4BF7-B967-02BCE80A1B68}" type="datetimeFigureOut">
              <a:rPr lang="en-US" smtClean="0"/>
              <a:t>3/30/2017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92427-A0BD-4291-9220-B1CF333EB8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928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2E50-72DD-4BF7-B967-02BCE80A1B68}" type="datetimeFigureOut">
              <a:rPr lang="en-US" smtClean="0"/>
              <a:t>3/30/2017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92427-A0BD-4291-9220-B1CF333EB8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103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2E50-72DD-4BF7-B967-02BCE80A1B68}" type="datetimeFigureOut">
              <a:rPr lang="en-US" smtClean="0"/>
              <a:t>3/30/2017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92427-A0BD-4291-9220-B1CF333EB8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409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2E50-72DD-4BF7-B967-02BCE80A1B68}" type="datetimeFigureOut">
              <a:rPr lang="en-US" smtClean="0"/>
              <a:t>3/30/2017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92427-A0BD-4291-9220-B1CF333EB8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818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2E50-72DD-4BF7-B967-02BCE80A1B68}" type="datetimeFigureOut">
              <a:rPr lang="en-US" smtClean="0"/>
              <a:t>3/30/2017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92427-A0BD-4291-9220-B1CF333EB8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326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2E50-72DD-4BF7-B967-02BCE80A1B68}" type="datetimeFigureOut">
              <a:rPr lang="en-US" smtClean="0"/>
              <a:t>3/30/2017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92427-A0BD-4291-9220-B1CF333EB8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76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2E50-72DD-4BF7-B967-02BCE80A1B68}" type="datetimeFigureOut">
              <a:rPr lang="en-US" smtClean="0"/>
              <a:t>3/30/2017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92427-A0BD-4291-9220-B1CF333EB8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151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2E50-72DD-4BF7-B967-02BCE80A1B68}" type="datetimeFigureOut">
              <a:rPr lang="en-US" smtClean="0"/>
              <a:t>3/30/2017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92427-A0BD-4291-9220-B1CF333EB8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151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32E50-72DD-4BF7-B967-02BCE80A1B68}" type="datetimeFigureOut">
              <a:rPr lang="en-US" smtClean="0"/>
              <a:t>3/30/2017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92427-A0BD-4291-9220-B1CF333EB8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935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32E50-72DD-4BF7-B967-02BCE80A1B68}" type="datetimeFigureOut">
              <a:rPr lang="en-US" smtClean="0"/>
              <a:t>3/30/2017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92427-A0BD-4291-9220-B1CF333EB8D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67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its.caltech.edu/~zuev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54.jpeg"/><Relationship Id="rId5" Type="http://schemas.openxmlformats.org/officeDocument/2006/relationships/image" Target="../media/image53.jpg"/><Relationship Id="rId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57.jpg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1.jpeg"/><Relationship Id="rId7" Type="http://schemas.openxmlformats.org/officeDocument/2006/relationships/image" Target="../media/image6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63.jpeg"/><Relationship Id="rId4" Type="http://schemas.openxmlformats.org/officeDocument/2006/relationships/image" Target="../media/image6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emf"/><Relationship Id="rId18" Type="http://schemas.openxmlformats.org/officeDocument/2006/relationships/image" Target="../media/image86.emf"/><Relationship Id="rId3" Type="http://schemas.openxmlformats.org/officeDocument/2006/relationships/notesSlide" Target="../notesSlides/notesSlide16.xml"/><Relationship Id="rId21" Type="http://schemas.openxmlformats.org/officeDocument/2006/relationships/image" Target="../media/image89.emf"/><Relationship Id="rId7" Type="http://schemas.openxmlformats.org/officeDocument/2006/relationships/image" Target="../media/image75.emf"/><Relationship Id="rId12" Type="http://schemas.openxmlformats.org/officeDocument/2006/relationships/image" Target="../media/image80.emf"/><Relationship Id="rId17" Type="http://schemas.openxmlformats.org/officeDocument/2006/relationships/image" Target="../media/image85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4.emf"/><Relationship Id="rId20" Type="http://schemas.openxmlformats.org/officeDocument/2006/relationships/image" Target="../media/image88.emf"/><Relationship Id="rId1" Type="http://schemas.openxmlformats.org/officeDocument/2006/relationships/tags" Target="../tags/tag8.xml"/><Relationship Id="rId6" Type="http://schemas.openxmlformats.org/officeDocument/2006/relationships/image" Target="../media/image74.emf"/><Relationship Id="rId11" Type="http://schemas.openxmlformats.org/officeDocument/2006/relationships/image" Target="../media/image79.emf"/><Relationship Id="rId5" Type="http://schemas.openxmlformats.org/officeDocument/2006/relationships/image" Target="../media/image73.emf"/><Relationship Id="rId15" Type="http://schemas.openxmlformats.org/officeDocument/2006/relationships/image" Target="../media/image83.emf"/><Relationship Id="rId10" Type="http://schemas.openxmlformats.org/officeDocument/2006/relationships/image" Target="../media/image78.png"/><Relationship Id="rId19" Type="http://schemas.openxmlformats.org/officeDocument/2006/relationships/image" Target="../media/image87.emf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emf"/><Relationship Id="rId22" Type="http://schemas.openxmlformats.org/officeDocument/2006/relationships/image" Target="../media/image9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9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93.emf"/><Relationship Id="rId11" Type="http://schemas.openxmlformats.org/officeDocument/2006/relationships/image" Target="../media/image98.emf"/><Relationship Id="rId5" Type="http://schemas.openxmlformats.org/officeDocument/2006/relationships/image" Target="../media/image92.emf"/><Relationship Id="rId10" Type="http://schemas.openxmlformats.org/officeDocument/2006/relationships/image" Target="../media/image97.emf"/><Relationship Id="rId4" Type="http://schemas.openxmlformats.org/officeDocument/2006/relationships/image" Target="../media/image91.emf"/><Relationship Id="rId9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emf"/><Relationship Id="rId13" Type="http://schemas.openxmlformats.org/officeDocument/2006/relationships/image" Target="../media/image109.emf"/><Relationship Id="rId3" Type="http://schemas.openxmlformats.org/officeDocument/2006/relationships/image" Target="../media/image99.emf"/><Relationship Id="rId7" Type="http://schemas.openxmlformats.org/officeDocument/2006/relationships/image" Target="../media/image103.emf"/><Relationship Id="rId12" Type="http://schemas.openxmlformats.org/officeDocument/2006/relationships/image" Target="../media/image108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12.emf"/><Relationship Id="rId1" Type="http://schemas.openxmlformats.org/officeDocument/2006/relationships/tags" Target="../tags/tag10.xml"/><Relationship Id="rId6" Type="http://schemas.openxmlformats.org/officeDocument/2006/relationships/image" Target="../media/image102.jpeg"/><Relationship Id="rId11" Type="http://schemas.openxmlformats.org/officeDocument/2006/relationships/image" Target="../media/image107.jpeg"/><Relationship Id="rId5" Type="http://schemas.openxmlformats.org/officeDocument/2006/relationships/image" Target="../media/image101.jpeg"/><Relationship Id="rId15" Type="http://schemas.openxmlformats.org/officeDocument/2006/relationships/image" Target="../media/image11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emf"/><Relationship Id="rId14" Type="http://schemas.openxmlformats.org/officeDocument/2006/relationships/image" Target="../media/image110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emf"/><Relationship Id="rId13" Type="http://schemas.openxmlformats.org/officeDocument/2006/relationships/image" Target="../media/image122.emf"/><Relationship Id="rId18" Type="http://schemas.openxmlformats.org/officeDocument/2006/relationships/image" Target="../media/image127.emf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16.emf"/><Relationship Id="rId12" Type="http://schemas.openxmlformats.org/officeDocument/2006/relationships/image" Target="../media/image121.emf"/><Relationship Id="rId17" Type="http://schemas.openxmlformats.org/officeDocument/2006/relationships/image" Target="../media/image126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5.emf"/><Relationship Id="rId20" Type="http://schemas.openxmlformats.org/officeDocument/2006/relationships/image" Target="../media/image129.emf"/><Relationship Id="rId1" Type="http://schemas.openxmlformats.org/officeDocument/2006/relationships/tags" Target="../tags/tag11.xml"/><Relationship Id="rId6" Type="http://schemas.openxmlformats.org/officeDocument/2006/relationships/image" Target="../media/image115.jpeg"/><Relationship Id="rId11" Type="http://schemas.openxmlformats.org/officeDocument/2006/relationships/image" Target="../media/image120.emf"/><Relationship Id="rId5" Type="http://schemas.openxmlformats.org/officeDocument/2006/relationships/image" Target="../media/image114.jpeg"/><Relationship Id="rId15" Type="http://schemas.openxmlformats.org/officeDocument/2006/relationships/image" Target="../media/image124.emf"/><Relationship Id="rId10" Type="http://schemas.openxmlformats.org/officeDocument/2006/relationships/image" Target="../media/image119.emf"/><Relationship Id="rId19" Type="http://schemas.openxmlformats.org/officeDocument/2006/relationships/image" Target="../media/image128.emf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Relationship Id="rId14" Type="http://schemas.openxmlformats.org/officeDocument/2006/relationships/image" Target="../media/image12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gif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13" Type="http://schemas.openxmlformats.org/officeDocument/2006/relationships/image" Target="../media/image141.jpeg"/><Relationship Id="rId18" Type="http://schemas.openxmlformats.org/officeDocument/2006/relationships/image" Target="../media/image146.emf"/><Relationship Id="rId3" Type="http://schemas.openxmlformats.org/officeDocument/2006/relationships/notesSlide" Target="../notesSlides/notesSlide19.xml"/><Relationship Id="rId21" Type="http://schemas.openxmlformats.org/officeDocument/2006/relationships/image" Target="../media/image149.emf"/><Relationship Id="rId7" Type="http://schemas.openxmlformats.org/officeDocument/2006/relationships/image" Target="../media/image135.jpeg"/><Relationship Id="rId12" Type="http://schemas.openxmlformats.org/officeDocument/2006/relationships/image" Target="../media/image140.jpeg"/><Relationship Id="rId17" Type="http://schemas.openxmlformats.org/officeDocument/2006/relationships/image" Target="../media/image145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4.jpeg"/><Relationship Id="rId20" Type="http://schemas.openxmlformats.org/officeDocument/2006/relationships/image" Target="../media/image148.emf"/><Relationship Id="rId1" Type="http://schemas.openxmlformats.org/officeDocument/2006/relationships/tags" Target="../tags/tag12.xml"/><Relationship Id="rId6" Type="http://schemas.openxmlformats.org/officeDocument/2006/relationships/image" Target="../media/image134.jpeg"/><Relationship Id="rId11" Type="http://schemas.openxmlformats.org/officeDocument/2006/relationships/image" Target="../media/image139.emf"/><Relationship Id="rId5" Type="http://schemas.openxmlformats.org/officeDocument/2006/relationships/image" Target="../media/image133.jpeg"/><Relationship Id="rId15" Type="http://schemas.openxmlformats.org/officeDocument/2006/relationships/image" Target="../media/image143.jpeg"/><Relationship Id="rId10" Type="http://schemas.openxmlformats.org/officeDocument/2006/relationships/image" Target="../media/image138.emf"/><Relationship Id="rId19" Type="http://schemas.openxmlformats.org/officeDocument/2006/relationships/image" Target="../media/image147.emf"/><Relationship Id="rId4" Type="http://schemas.openxmlformats.org/officeDocument/2006/relationships/image" Target="../media/image132.emf"/><Relationship Id="rId9" Type="http://schemas.openxmlformats.org/officeDocument/2006/relationships/image" Target="../media/image137.jpeg"/><Relationship Id="rId14" Type="http://schemas.openxmlformats.org/officeDocument/2006/relationships/image" Target="../media/image142.jpeg"/><Relationship Id="rId22" Type="http://schemas.openxmlformats.org/officeDocument/2006/relationships/image" Target="../media/image150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5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53.emf"/><Relationship Id="rId11" Type="http://schemas.openxmlformats.org/officeDocument/2006/relationships/image" Target="../media/image158.emf"/><Relationship Id="rId5" Type="http://schemas.openxmlformats.org/officeDocument/2006/relationships/image" Target="../media/image152.emf"/><Relationship Id="rId10" Type="http://schemas.openxmlformats.org/officeDocument/2006/relationships/image" Target="../media/image157.emf"/><Relationship Id="rId4" Type="http://schemas.openxmlformats.org/officeDocument/2006/relationships/image" Target="../media/image151.emf"/><Relationship Id="rId9" Type="http://schemas.openxmlformats.org/officeDocument/2006/relationships/image" Target="../media/image156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emf"/><Relationship Id="rId3" Type="http://schemas.openxmlformats.org/officeDocument/2006/relationships/image" Target="../media/image159.emf"/><Relationship Id="rId7" Type="http://schemas.openxmlformats.org/officeDocument/2006/relationships/image" Target="../media/image163.emf"/><Relationship Id="rId12" Type="http://schemas.openxmlformats.org/officeDocument/2006/relationships/image" Target="../media/image16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62.emf"/><Relationship Id="rId11" Type="http://schemas.openxmlformats.org/officeDocument/2006/relationships/image" Target="../media/image167.jpeg"/><Relationship Id="rId5" Type="http://schemas.openxmlformats.org/officeDocument/2006/relationships/image" Target="../media/image161.emf"/><Relationship Id="rId10" Type="http://schemas.openxmlformats.org/officeDocument/2006/relationships/image" Target="../media/image166.jpeg"/><Relationship Id="rId4" Type="http://schemas.openxmlformats.org/officeDocument/2006/relationships/image" Target="../media/image160.emf"/><Relationship Id="rId9" Type="http://schemas.openxmlformats.org/officeDocument/2006/relationships/image" Target="../media/image16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7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em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7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73.emf"/><Relationship Id="rId5" Type="http://schemas.openxmlformats.org/officeDocument/2006/relationships/image" Target="../media/image172.emf"/><Relationship Id="rId4" Type="http://schemas.openxmlformats.org/officeDocument/2006/relationships/image" Target="../media/image17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16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emf"/><Relationship Id="rId12" Type="http://schemas.openxmlformats.org/officeDocument/2006/relationships/image" Target="../media/image1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9.emf"/><Relationship Id="rId11" Type="http://schemas.openxmlformats.org/officeDocument/2006/relationships/image" Target="../media/image14.emf"/><Relationship Id="rId5" Type="http://schemas.openxmlformats.org/officeDocument/2006/relationships/image" Target="../media/image8.emf"/><Relationship Id="rId15" Type="http://schemas.openxmlformats.org/officeDocument/2006/relationships/image" Target="../media/image18.jpg"/><Relationship Id="rId10" Type="http://schemas.openxmlformats.org/officeDocument/2006/relationships/image" Target="../media/image13.emf"/><Relationship Id="rId4" Type="http://schemas.openxmlformats.org/officeDocument/2006/relationships/image" Target="../media/image7.emf"/><Relationship Id="rId9" Type="http://schemas.openxmlformats.org/officeDocument/2006/relationships/image" Target="../media/image12.emf"/><Relationship Id="rId14" Type="http://schemas.openxmlformats.org/officeDocument/2006/relationships/image" Target="../media/image1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179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10" Type="http://schemas.openxmlformats.org/officeDocument/2006/relationships/image" Target="../media/image25.emf"/><Relationship Id="rId4" Type="http://schemas.openxmlformats.org/officeDocument/2006/relationships/image" Target="../media/image19.emf"/><Relationship Id="rId9" Type="http://schemas.openxmlformats.org/officeDocument/2006/relationships/image" Target="../media/image2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13" Type="http://schemas.openxmlformats.org/officeDocument/2006/relationships/image" Target="../media/image36.png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12" Type="http://schemas.openxmlformats.org/officeDocument/2006/relationships/image" Target="../media/image3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11" Type="http://schemas.openxmlformats.org/officeDocument/2006/relationships/image" Target="../media/image34.png"/><Relationship Id="rId5" Type="http://schemas.openxmlformats.org/officeDocument/2006/relationships/image" Target="../media/image28.emf"/><Relationship Id="rId10" Type="http://schemas.openxmlformats.org/officeDocument/2006/relationships/image" Target="../media/image33.png"/><Relationship Id="rId4" Type="http://schemas.openxmlformats.org/officeDocument/2006/relationships/image" Target="../media/image27.emf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3232" y="1996193"/>
            <a:ext cx="11195222" cy="1438118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Reliability of Critical Infrastructure Networks </a:t>
            </a:r>
            <a:br>
              <a:rPr lang="en-US" sz="4000" b="1" dirty="0" smtClean="0">
                <a:solidFill>
                  <a:srgbClr val="002060"/>
                </a:solidFill>
                <a:latin typeface="Garamond" panose="02020404030301010803" pitchFamily="18" charset="0"/>
              </a:rPr>
            </a:br>
            <a:r>
              <a:rPr lang="en-US" sz="4000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at Local and Global Scale </a:t>
            </a:r>
            <a:endParaRPr lang="en-US" sz="4000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24000" y="4314027"/>
            <a:ext cx="9144000" cy="2300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Konstantin Zuev</a:t>
            </a:r>
            <a:br>
              <a:rPr lang="en-US" b="1" dirty="0" smtClean="0">
                <a:solidFill>
                  <a:srgbClr val="002060"/>
                </a:solidFill>
                <a:latin typeface="Garamond" panose="02020404030301010803" pitchFamily="18" charset="0"/>
              </a:rPr>
            </a:br>
            <a:r>
              <a:rPr lang="en-US" b="1" dirty="0" smtClean="0">
                <a:latin typeface="Garamond" panose="02020404030301010803" pitchFamily="18" charset="0"/>
                <a:hlinkClick r:id="rId4"/>
              </a:rPr>
              <a:t>http</a:t>
            </a:r>
            <a:r>
              <a:rPr lang="en-US" b="1" dirty="0">
                <a:latin typeface="Garamond" panose="02020404030301010803" pitchFamily="18" charset="0"/>
                <a:hlinkClick r:id="rId4"/>
              </a:rPr>
              <a:t>://www.its.caltech.edu/~zuev</a:t>
            </a:r>
            <a:r>
              <a:rPr lang="en-US" b="1" dirty="0" smtClean="0">
                <a:latin typeface="Garamond" panose="02020404030301010803" pitchFamily="18" charset="0"/>
                <a:hlinkClick r:id="rId4"/>
              </a:rPr>
              <a:t>/</a:t>
            </a:r>
            <a:r>
              <a:rPr lang="en-US" b="1" dirty="0">
                <a:latin typeface="Garamond" panose="02020404030301010803" pitchFamily="18" charset="0"/>
              </a:rPr>
              <a:t/>
            </a:r>
            <a:br>
              <a:rPr lang="en-US" b="1" dirty="0">
                <a:latin typeface="Garamond" panose="02020404030301010803" pitchFamily="18" charset="0"/>
              </a:rPr>
            </a:br>
            <a:endParaRPr lang="en-US" b="1" dirty="0">
              <a:latin typeface="Garamond" panose="02020404030301010803" pitchFamily="18" charset="0"/>
            </a:endParaRPr>
          </a:p>
          <a:p>
            <a:r>
              <a:rPr lang="en-US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Clemson University</a:t>
            </a:r>
            <a:br>
              <a:rPr lang="en-US" b="1" dirty="0" smtClean="0">
                <a:solidFill>
                  <a:srgbClr val="002060"/>
                </a:solidFill>
                <a:latin typeface="Garamond" panose="02020404030301010803" pitchFamily="18" charset="0"/>
              </a:rPr>
            </a:br>
            <a:r>
              <a:rPr lang="en-US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October 28, 2016</a:t>
            </a:r>
          </a:p>
        </p:txBody>
      </p:sp>
    </p:spTree>
    <p:extLst>
      <p:ext uri="{BB962C8B-B14F-4D97-AF65-F5344CB8AC3E}">
        <p14:creationId xmlns:p14="http://schemas.microsoft.com/office/powerpoint/2010/main" val="303329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9"/>
    </mc:Choice>
    <mc:Fallback xmlns="">
      <p:transition spd="slow" advTm="299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Infrastructure Networks in Urbanized World 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1028" name="Picture 4" descr="https://upload.wikimedia.org/wikipedia/commons/c/c8/Percentage_of_Population_Living_in_urban_areas_1950-205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43" y="1865376"/>
            <a:ext cx="6547455" cy="421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/>
          <p:cNvCxnSpPr/>
          <p:nvPr/>
        </p:nvCxnSpPr>
        <p:spPr>
          <a:xfrm>
            <a:off x="4133088" y="4077255"/>
            <a:ext cx="24384" cy="1678146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143953" y="5293141"/>
            <a:ext cx="96513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2007</a:t>
            </a:r>
            <a:endParaRPr lang="en-US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7116620" y="4511366"/>
            <a:ext cx="4702000" cy="208677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latin typeface="Garamond" panose="02020404030301010803" pitchFamily="18" charset="0"/>
              </a:rPr>
              <a:t>Provide </a:t>
            </a:r>
            <a:r>
              <a:rPr lang="en-US" sz="24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energy</a:t>
            </a:r>
            <a:r>
              <a:rPr lang="en-US" sz="2400" dirty="0" smtClean="0">
                <a:latin typeface="Garamond" panose="02020404030301010803" pitchFamily="18" charset="0"/>
              </a:rPr>
              <a:t>, </a:t>
            </a:r>
            <a:r>
              <a:rPr lang="en-US" sz="24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water</a:t>
            </a:r>
            <a:r>
              <a:rPr lang="en-US" sz="2400" dirty="0" smtClean="0">
                <a:latin typeface="Garamond" panose="02020404030301010803" pitchFamily="18" charset="0"/>
              </a:rPr>
              <a:t>, </a:t>
            </a:r>
            <a:r>
              <a:rPr lang="en-US" sz="24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electric power</a:t>
            </a:r>
            <a:r>
              <a:rPr lang="en-US" sz="2400" dirty="0" smtClean="0">
                <a:latin typeface="Garamond" panose="02020404030301010803" pitchFamily="18" charset="0"/>
              </a:rPr>
              <a:t>, </a:t>
            </a:r>
            <a:r>
              <a:rPr lang="en-US" sz="24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transportation</a:t>
            </a:r>
            <a:r>
              <a:rPr lang="en-US" sz="2400" dirty="0" smtClean="0">
                <a:latin typeface="Garamond" panose="02020404030301010803" pitchFamily="18" charset="0"/>
              </a:rPr>
              <a:t>, etc.</a:t>
            </a:r>
          </a:p>
          <a:p>
            <a:r>
              <a:rPr lang="en-US" sz="2400" dirty="0" smtClean="0">
                <a:latin typeface="Garamond" panose="02020404030301010803" pitchFamily="18" charset="0"/>
              </a:rPr>
              <a:t>Facilitate transport-dependent </a:t>
            </a:r>
            <a:r>
              <a:rPr lang="en-US" sz="24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economic activities</a:t>
            </a:r>
            <a:r>
              <a:rPr lang="en-US" sz="2400" dirty="0" smtClean="0">
                <a:latin typeface="Garamond" panose="02020404030301010803" pitchFamily="18" charset="0"/>
              </a:rPr>
              <a:t>. </a:t>
            </a:r>
          </a:p>
          <a:p>
            <a:r>
              <a:rPr lang="en-US" sz="2400" dirty="0" smtClean="0">
                <a:latin typeface="Garamond" panose="02020404030301010803" pitchFamily="18" charset="0"/>
              </a:rPr>
              <a:t>Make </a:t>
            </a:r>
            <a:r>
              <a:rPr lang="en-US" sz="24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communication</a:t>
            </a:r>
            <a:r>
              <a:rPr lang="en-US" sz="2400" dirty="0" smtClean="0">
                <a:latin typeface="Garamond" panose="02020404030301010803" pitchFamily="18" charset="0"/>
              </a:rPr>
              <a:t> and access to </a:t>
            </a:r>
            <a:r>
              <a:rPr lang="en-US" sz="24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information</a:t>
            </a:r>
            <a:r>
              <a:rPr lang="en-US" sz="2400" dirty="0" smtClean="0">
                <a:latin typeface="Garamond" panose="02020404030301010803" pitchFamily="18" charset="0"/>
              </a:rPr>
              <a:t> fast and efficient.</a:t>
            </a:r>
            <a:endParaRPr lang="en-US" sz="2400" dirty="0"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917" y="1579222"/>
            <a:ext cx="2805167" cy="26236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10293891" y="2808284"/>
            <a:ext cx="15821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Garamond" panose="02020404030301010803" pitchFamily="18" charset="0"/>
              </a:rPr>
              <a:t>J. Gao et al (2014) NSR</a:t>
            </a:r>
            <a:endParaRPr lang="en-US" sz="1200" dirty="0">
              <a:latin typeface="Garamond" panose="020204040303010108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148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"/>
    </mc:Choice>
    <mc:Fallback xmlns="">
      <p:transition spd="slow" advTm="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26" y="2187851"/>
            <a:ext cx="4869435" cy="19949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8200" y="1429078"/>
            <a:ext cx="50436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Garamond" panose="02020404030301010803" pitchFamily="18" charset="0"/>
              </a:rPr>
              <a:t>2010 San Bruno pipeline explosion</a:t>
            </a:r>
            <a:endParaRPr lang="en-US" sz="2800" b="0" i="0" dirty="0">
              <a:solidFill>
                <a:srgbClr val="000000"/>
              </a:solidFill>
              <a:effectLst/>
              <a:latin typeface="Garamond" panose="02020404030301010803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Resiliency of Critical Infrastructures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888056" y="1608821"/>
            <a:ext cx="4380400" cy="1626866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8 killed</a:t>
            </a:r>
          </a:p>
          <a:p>
            <a:r>
              <a:rPr lang="en-US" dirty="0">
                <a:latin typeface="Garamond" panose="02020404030301010803" pitchFamily="18" charset="0"/>
              </a:rPr>
              <a:t>58 </a:t>
            </a:r>
            <a:r>
              <a:rPr lang="en-US" dirty="0" smtClean="0">
                <a:latin typeface="Garamond" panose="02020404030301010803" pitchFamily="18" charset="0"/>
              </a:rPr>
              <a:t>injured 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38 homes destroyed  </a:t>
            </a:r>
          </a:p>
          <a:p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233" y="3715031"/>
            <a:ext cx="4920567" cy="27821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27" y="4333839"/>
            <a:ext cx="4869434" cy="216334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707724" y="1558474"/>
            <a:ext cx="3820239" cy="1626866"/>
          </a:xfrm>
          <a:prstGeom prst="roundRect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641871" y="1894854"/>
            <a:ext cx="125207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Local </a:t>
            </a:r>
          </a:p>
          <a:p>
            <a:pPr algn="ctr"/>
            <a:r>
              <a:rPr lang="en-US" sz="2800" b="1" i="0" dirty="0" smtClean="0">
                <a:solidFill>
                  <a:srgbClr val="FF0000"/>
                </a:solidFill>
                <a:effectLst/>
                <a:latin typeface="Garamond" panose="02020404030301010803" pitchFamily="18" charset="0"/>
              </a:rPr>
              <a:t>Failure</a:t>
            </a:r>
            <a:endParaRPr lang="en-US" sz="2800" b="1" i="0" dirty="0">
              <a:solidFill>
                <a:srgbClr val="FF0000"/>
              </a:solidFill>
              <a:effectLst/>
              <a:latin typeface="Garamond" panose="020204040303010108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297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"/>
    </mc:Choice>
    <mc:Fallback xmlns="">
      <p:transition spd="slow" advTm="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Garamond" panose="02020404030301010803" pitchFamily="18" charset="0"/>
              </a:rPr>
              <a:t>Failure Propagation in Coupled Infrastructure Networks</a:t>
            </a:r>
            <a:endParaRPr lang="en-US" sz="3600" dirty="0"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2" y="2294882"/>
            <a:ext cx="5184648" cy="38884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7512" y="1791339"/>
            <a:ext cx="4339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U.S</a:t>
            </a:r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. Natural Gas Pipeline Network</a:t>
            </a:r>
            <a:endParaRPr lang="en-US" sz="2400" dirty="0">
              <a:latin typeface="Garamond" panose="02020404030301010803" pitchFamily="18" charset="0"/>
            </a:endParaRPr>
          </a:p>
        </p:txBody>
      </p:sp>
      <p:pic>
        <p:nvPicPr>
          <p:cNvPr id="3074" name="Picture 2" descr="http://www.cltextures.com/texture-images/5/fire-sign-texture-image-1-10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75" y="3520157"/>
            <a:ext cx="338473" cy="33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985" y="2294882"/>
            <a:ext cx="5254751" cy="34435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985760" y="1791339"/>
            <a:ext cx="2108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U.S</a:t>
            </a:r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. </a:t>
            </a:r>
            <a:r>
              <a:rPr 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Power Grid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958073" y="3738161"/>
            <a:ext cx="1957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fuel for generators</a:t>
            </a:r>
            <a:endParaRPr lang="en-US" b="1" dirty="0">
              <a:latin typeface="Garamond" panose="02020404030301010803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157216" y="4153780"/>
            <a:ext cx="1572769" cy="0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http://www.outagealarm.com/images/PowerCutPr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596" y="3604346"/>
            <a:ext cx="267629" cy="26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www.outagealarm.com/images/PowerCutPr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153" y="3906304"/>
            <a:ext cx="267629" cy="26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www.outagealarm.com/images/PowerCutPr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894" y="4153780"/>
            <a:ext cx="267629" cy="26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www.outagealarm.com/images/PowerCutPr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894" y="3240255"/>
            <a:ext cx="267629" cy="26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www.outagealarm.com/images/PowerCutPr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893" y="3573280"/>
            <a:ext cx="267629" cy="26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4741394" y="4340025"/>
            <a:ext cx="25503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Garamond" panose="02020404030301010803" pitchFamily="18" charset="0"/>
              </a:rPr>
              <a:t>power for compressors, storage, control systems</a:t>
            </a:r>
            <a:endParaRPr lang="en-US" b="1" dirty="0">
              <a:latin typeface="Garamond" panose="02020404030301010803" pitchFamily="18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4803649" y="5047588"/>
            <a:ext cx="3279647" cy="24384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 descr="http://freevectordownloadz.com/wp-content/uploads/2013/08/Not-Ok-Mark-Clip-Art-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2260" y="3272592"/>
            <a:ext cx="190501" cy="19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http://freevectordownloadz.com/wp-content/uploads/2013/08/Not-Ok-Mark-Clip-Art-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7510" y="3940759"/>
            <a:ext cx="190501" cy="19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http://freevectordownloadz.com/wp-content/uploads/2013/08/Not-Ok-Mark-Clip-Art-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4493" y="4192343"/>
            <a:ext cx="190501" cy="19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ttp://freevectordownloadz.com/wp-content/uploads/2013/08/Not-Ok-Mark-Clip-Art-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6748" y="3539277"/>
            <a:ext cx="190501" cy="19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01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2"/>
    </mc:Choice>
    <mc:Fallback xmlns="">
      <p:transition spd="slow" advTm="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Background: Complex Networks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0078"/>
            <a:ext cx="10515600" cy="4814176"/>
          </a:xfrm>
          <a:noFill/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u="sng" dirty="0" smtClean="0">
                <a:latin typeface="Garamond" panose="02020404030301010803" pitchFamily="18" charset="0"/>
              </a:rPr>
              <a:t>What are networks?</a:t>
            </a:r>
          </a:p>
          <a:p>
            <a:r>
              <a:rPr lang="en-US" sz="3000" dirty="0" smtClean="0">
                <a:latin typeface="Garamond" panose="02020404030301010803" pitchFamily="18" charset="0"/>
              </a:rPr>
              <a:t>The Oxford English Dictionary: </a:t>
            </a:r>
            <a:r>
              <a:rPr lang="en-US" sz="30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“a </a:t>
            </a:r>
            <a:r>
              <a:rPr lang="en-US" sz="3000" dirty="0">
                <a:solidFill>
                  <a:srgbClr val="271DA9"/>
                </a:solidFill>
                <a:latin typeface="Garamond" panose="02020404030301010803" pitchFamily="18" charset="0"/>
              </a:rPr>
              <a:t>collection</a:t>
            </a:r>
            <a:r>
              <a:rPr lang="en-US" sz="30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 of interconnected things”</a:t>
            </a:r>
          </a:p>
          <a:p>
            <a:r>
              <a:rPr lang="en-US" sz="3000" dirty="0" smtClean="0">
                <a:latin typeface="Garamond" panose="02020404030301010803" pitchFamily="18" charset="0"/>
              </a:rPr>
              <a:t>Mathematically, network is a </a:t>
            </a:r>
            <a:r>
              <a:rPr lang="en-US" sz="30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graph</a:t>
            </a:r>
          </a:p>
          <a:p>
            <a:endParaRPr lang="en-US" sz="3000" dirty="0" smtClean="0"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3000" dirty="0">
                <a:highlight>
                  <a:srgbClr val="FFFF00"/>
                </a:highligh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Network = graph + extra structure</a:t>
            </a:r>
            <a:endParaRPr lang="en-US" sz="30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000" dirty="0"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US" sz="3000" u="sng" dirty="0" smtClean="0">
                <a:latin typeface="Garamond" panose="02020404030301010803" pitchFamily="18" charset="0"/>
              </a:rPr>
              <a:t>“Classification”</a:t>
            </a:r>
          </a:p>
          <a:p>
            <a:r>
              <a:rPr lang="en-US" sz="3000" dirty="0" smtClean="0">
                <a:latin typeface="Garamond" panose="02020404030301010803" pitchFamily="18" charset="0"/>
              </a:rPr>
              <a:t>Infrastructure Networks	 </a:t>
            </a:r>
          </a:p>
          <a:p>
            <a:r>
              <a:rPr lang="en-US" sz="3000" dirty="0" smtClean="0">
                <a:latin typeface="Garamond" panose="02020404030301010803" pitchFamily="18" charset="0"/>
              </a:rPr>
              <a:t>Social Networks</a:t>
            </a:r>
          </a:p>
          <a:p>
            <a:r>
              <a:rPr lang="en-US" sz="3000" dirty="0" smtClean="0">
                <a:latin typeface="Garamond" panose="02020404030301010803" pitchFamily="18" charset="0"/>
              </a:rPr>
              <a:t>Information Networks</a:t>
            </a:r>
          </a:p>
          <a:p>
            <a:r>
              <a:rPr lang="en-US" sz="3000" dirty="0" smtClean="0">
                <a:latin typeface="Garamond" panose="02020404030301010803" pitchFamily="18" charset="0"/>
              </a:rPr>
              <a:t>Biological Networks</a:t>
            </a:r>
          </a:p>
          <a:p>
            <a:endParaRPr lang="en-US" dirty="0" smtClean="0">
              <a:latin typeface="Garamond" panose="02020404030301010803" pitchFamily="18" charset="0"/>
            </a:endParaRPr>
          </a:p>
          <a:p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325" y="2682457"/>
            <a:ext cx="3510264" cy="349450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65040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Infrastructure Networks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83" y="1713682"/>
            <a:ext cx="3334217" cy="28804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04049" y="1415172"/>
            <a:ext cx="15824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Road network</a:t>
            </a:r>
            <a:endParaRPr lang="en-US" sz="2000" dirty="0">
              <a:latin typeface="Garamond" panose="02020404030301010803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0" y="1431817"/>
            <a:ext cx="3644900" cy="27336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54600" y="1415172"/>
            <a:ext cx="1739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Airline network</a:t>
            </a:r>
            <a:endParaRPr lang="en-US" sz="2000" dirty="0">
              <a:latin typeface="Garamond" panose="02020404030301010803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285" y="1713682"/>
            <a:ext cx="3341115" cy="218947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245544" y="1415172"/>
            <a:ext cx="12661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Power grid</a:t>
            </a:r>
            <a:endParaRPr lang="en-US" sz="2000" dirty="0">
              <a:latin typeface="Garamond" panose="02020404030301010803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5" y="4362342"/>
            <a:ext cx="3327545" cy="249565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65764" y="4067037"/>
            <a:ext cx="14590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Gas network</a:t>
            </a:r>
            <a:endParaRPr lang="en-US" sz="2000" dirty="0">
              <a:latin typeface="Garamond" panose="02020404030301010803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0" y="4467147"/>
            <a:ext cx="3315715" cy="205839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194862" y="4067037"/>
            <a:ext cx="20891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Petroleum network</a:t>
            </a:r>
            <a:endParaRPr lang="en-US" sz="2000" dirty="0">
              <a:latin typeface="Garamond" panose="02020404030301010803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577" y="4463918"/>
            <a:ext cx="2843223" cy="213241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9427706" y="4068886"/>
            <a:ext cx="9945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Internet</a:t>
            </a:r>
            <a:endParaRPr lang="en-US" sz="2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55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"/>
    </mc:Choice>
    <mc:Fallback xmlns="">
      <p:transition spd="slow" advTm="25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Social Networks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87512"/>
            <a:ext cx="538525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 smtClean="0">
                <a:latin typeface="Garamond" panose="02020404030301010803" pitchFamily="18" charset="0"/>
              </a:rPr>
              <a:t>Example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High School Dating</a:t>
            </a:r>
            <a:br>
              <a:rPr lang="en-US" dirty="0" smtClean="0">
                <a:latin typeface="Garamond" panose="02020404030301010803" pitchFamily="18" charset="0"/>
              </a:rPr>
            </a:br>
            <a:r>
              <a:rPr lang="en-US" dirty="0" smtClean="0">
                <a:latin typeface="Garamond" panose="02020404030301010803" pitchFamily="18" charset="0"/>
              </a:rPr>
              <a:t>(Data</a:t>
            </a:r>
            <a:r>
              <a:rPr lang="en-US" dirty="0">
                <a:latin typeface="Garamond" panose="02020404030301010803" pitchFamily="18" charset="0"/>
              </a:rPr>
              <a:t>: Bearman et al (2004</a:t>
            </a:r>
            <a:r>
              <a:rPr lang="en-US" dirty="0" smtClean="0">
                <a:latin typeface="Garamond" panose="02020404030301010803" pitchFamily="18" charset="0"/>
              </a:rPr>
              <a:t>))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Nodes:</a:t>
            </a:r>
            <a:r>
              <a:rPr lang="en-US" dirty="0" smtClean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lang="en-US" dirty="0" smtClean="0">
                <a:solidFill>
                  <a:srgbClr val="3366FF"/>
                </a:solidFill>
                <a:latin typeface="Garamond" panose="02020404030301010803" pitchFamily="18" charset="0"/>
              </a:rPr>
              <a:t>boys</a:t>
            </a:r>
            <a:r>
              <a:rPr lang="en-US" dirty="0" smtClean="0">
                <a:solidFill>
                  <a:srgbClr val="002060"/>
                </a:solidFill>
                <a:latin typeface="Garamond" panose="02020404030301010803" pitchFamily="18" charset="0"/>
              </a:rPr>
              <a:t> and </a:t>
            </a:r>
            <a:r>
              <a:rPr lang="en-US" dirty="0" smtClean="0">
                <a:solidFill>
                  <a:srgbClr val="FF6699"/>
                </a:solidFill>
                <a:latin typeface="Garamond" panose="02020404030301010803" pitchFamily="18" charset="0"/>
              </a:rPr>
              <a:t>girls</a:t>
            </a:r>
            <a:endParaRPr lang="en-US" dirty="0" smtClean="0"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r>
              <a:rPr lang="en-US" dirty="0" smtClean="0">
                <a:latin typeface="Garamond" panose="02020404030301010803" pitchFamily="18" charset="0"/>
              </a:rPr>
              <a:t>Links: </a:t>
            </a:r>
            <a:r>
              <a:rPr lang="en-US" dirty="0" smtClean="0">
                <a:solidFill>
                  <a:srgbClr val="002060"/>
                </a:solidFill>
                <a:latin typeface="Garamond" panose="02020404030301010803" pitchFamily="18" charset="0"/>
              </a:rPr>
              <a:t>dating relationship</a:t>
            </a:r>
          </a:p>
          <a:p>
            <a:pPr marL="0" indent="0">
              <a:buNone/>
            </a:pP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471" y="720841"/>
            <a:ext cx="5449688" cy="54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6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"/>
    </mc:Choice>
    <mc:Fallback xmlns="">
      <p:transition spd="slow" advTm="2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Information Networks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84654" y="1274909"/>
            <a:ext cx="1146397" cy="7433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 smtClean="0">
                <a:latin typeface="Garamond" panose="02020404030301010803" pitchFamily="18" charset="0"/>
              </a:rPr>
              <a:t>new </a:t>
            </a:r>
            <a:br>
              <a:rPr lang="en-US" sz="1800" dirty="0" smtClean="0">
                <a:latin typeface="Garamond" panose="02020404030301010803" pitchFamily="18" charset="0"/>
              </a:rPr>
            </a:br>
            <a:r>
              <a:rPr lang="en-US" sz="1800" dirty="0" smtClean="0">
                <a:latin typeface="Garamond" panose="02020404030301010803" pitchFamily="18" charset="0"/>
              </a:rPr>
              <a:t>customer</a:t>
            </a:r>
            <a:endParaRPr lang="en-US" sz="1800" dirty="0">
              <a:latin typeface="Garamond" panose="02020404030301010803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1978025"/>
            <a:ext cx="609516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u="sng" dirty="0" smtClean="0">
                <a:latin typeface="Garamond" panose="02020404030301010803" pitchFamily="18" charset="0"/>
              </a:rPr>
              <a:t>Example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Recommender networks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Bipartite: two types of nodes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Used by</a:t>
            </a:r>
          </a:p>
          <a:p>
            <a:pPr lvl="1"/>
            <a:r>
              <a:rPr lang="en-US" dirty="0" smtClean="0">
                <a:latin typeface="Garamond" panose="02020404030301010803" pitchFamily="18" charset="0"/>
              </a:rPr>
              <a:t>Microsoft</a:t>
            </a:r>
          </a:p>
          <a:p>
            <a:pPr lvl="1"/>
            <a:r>
              <a:rPr lang="en-US" dirty="0" smtClean="0">
                <a:latin typeface="Garamond" panose="02020404030301010803" pitchFamily="18" charset="0"/>
              </a:rPr>
              <a:t>Amazon</a:t>
            </a:r>
          </a:p>
          <a:p>
            <a:pPr lvl="1"/>
            <a:r>
              <a:rPr lang="en-US" dirty="0" smtClean="0">
                <a:latin typeface="Garamond" panose="02020404030301010803" pitchFamily="18" charset="0"/>
              </a:rPr>
              <a:t>eBay</a:t>
            </a:r>
          </a:p>
          <a:p>
            <a:pPr lvl="1"/>
            <a:r>
              <a:rPr lang="en-US" dirty="0" smtClean="0">
                <a:latin typeface="Garamond" panose="02020404030301010803" pitchFamily="18" charset="0"/>
              </a:rPr>
              <a:t>Pandora Radio</a:t>
            </a:r>
          </a:p>
          <a:p>
            <a:pPr lvl="1"/>
            <a:r>
              <a:rPr lang="en-US" dirty="0" smtClean="0">
                <a:latin typeface="Garamond" panose="02020404030301010803" pitchFamily="18" charset="0"/>
              </a:rPr>
              <a:t>Netflix 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53513"/>
            <a:ext cx="4101092" cy="37469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448" y="1978025"/>
            <a:ext cx="738810" cy="75108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7587049" y="2649901"/>
            <a:ext cx="2520778" cy="710842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9599952" y="2702007"/>
            <a:ext cx="757901" cy="609308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929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"/>
    </mc:Choice>
    <mc:Fallback xmlns="">
      <p:transition spd="slow" advTm="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Biological Networks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7543"/>
            <a:ext cx="5954486" cy="2069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 smtClean="0">
                <a:latin typeface="Garamond" panose="02020404030301010803" pitchFamily="18" charset="0"/>
              </a:rPr>
              <a:t>Example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Food webs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Nodes: </a:t>
            </a:r>
            <a:r>
              <a:rPr lang="en-US" dirty="0" smtClean="0">
                <a:solidFill>
                  <a:srgbClr val="002060"/>
                </a:solidFill>
                <a:latin typeface="Garamond" panose="02020404030301010803" pitchFamily="18" charset="0"/>
              </a:rPr>
              <a:t>species</a:t>
            </a:r>
            <a:r>
              <a:rPr lang="en-US" dirty="0" smtClean="0">
                <a:latin typeface="Garamond" panose="02020404030301010803" pitchFamily="18" charset="0"/>
              </a:rPr>
              <a:t> in an ecosystem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Links: </a:t>
            </a:r>
            <a:r>
              <a:rPr lang="en-US" dirty="0" smtClean="0">
                <a:solidFill>
                  <a:srgbClr val="002060"/>
                </a:solidFill>
                <a:latin typeface="Garamond" panose="02020404030301010803" pitchFamily="18" charset="0"/>
              </a:rPr>
              <a:t>predator-prey relationships</a:t>
            </a:r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419" y="438894"/>
            <a:ext cx="4781572" cy="30283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74" y="3741313"/>
            <a:ext cx="3483945" cy="2418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769" y="3739099"/>
            <a:ext cx="2846908" cy="243386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531670" y="6254717"/>
            <a:ext cx="1296952" cy="3388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Garamond" panose="02020404030301010803" pitchFamily="18" charset="0"/>
              </a:rPr>
              <a:t>Wisconsin</a:t>
            </a:r>
            <a:endParaRPr lang="en-US" sz="2000" dirty="0">
              <a:latin typeface="Garamond" panose="02020404030301010803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55040" y="6254717"/>
            <a:ext cx="1738365" cy="3388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latin typeface="Garamond" panose="02020404030301010803" pitchFamily="18" charset="0"/>
              </a:rPr>
              <a:t>Little Rock Lake</a:t>
            </a:r>
            <a:endParaRPr lang="en-US" sz="2000" dirty="0">
              <a:latin typeface="Garamond" panose="02020404030301010803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443528" y="4049486"/>
            <a:ext cx="4313044" cy="2111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Garamond" panose="02020404030301010803" pitchFamily="18" charset="0"/>
              </a:rPr>
              <a:t>Martinez &amp; Williams, (1991)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92 species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998 feeding links</a:t>
            </a:r>
          </a:p>
          <a:p>
            <a:r>
              <a:rPr lang="en-US" dirty="0" smtClean="0">
                <a:solidFill>
                  <a:srgbClr val="002060"/>
                </a:solidFill>
                <a:latin typeface="Garamond" panose="02020404030301010803" pitchFamily="18" charset="0"/>
              </a:rPr>
              <a:t>top predators at the top</a:t>
            </a:r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97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"/>
    </mc:Choice>
    <mc:Fallback xmlns="">
      <p:transition spd="slow" advTm="17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2924" y="1160182"/>
            <a:ext cx="10515600" cy="95877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Garamond" panose="02020404030301010803" pitchFamily="18" charset="0"/>
              </a:rPr>
              <a:t>Networks are used to analyze: </a:t>
            </a:r>
            <a:endParaRPr lang="en-US" sz="3200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24" y="2176826"/>
            <a:ext cx="10515600" cy="388830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Spread of </a:t>
            </a:r>
            <a:r>
              <a:rPr lang="en-US" dirty="0" smtClean="0">
                <a:solidFill>
                  <a:srgbClr val="C00000"/>
                </a:solidFill>
                <a:latin typeface="Garamond" panose="02020404030301010803" pitchFamily="18" charset="0"/>
              </a:rPr>
              <a:t>epidemics </a:t>
            </a:r>
            <a:r>
              <a:rPr lang="en-US" dirty="0" smtClean="0">
                <a:latin typeface="Garamond" panose="02020404030301010803" pitchFamily="18" charset="0"/>
              </a:rPr>
              <a:t>in human networks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  <a:latin typeface="Garamond" panose="02020404030301010803" pitchFamily="18" charset="0"/>
              </a:rPr>
              <a:t>Newman “Spread of Epidemic </a:t>
            </a:r>
            <a:r>
              <a:rPr lang="en-US" dirty="0">
                <a:solidFill>
                  <a:srgbClr val="002060"/>
                </a:solidFill>
                <a:latin typeface="Garamond" panose="02020404030301010803" pitchFamily="18" charset="0"/>
              </a:rPr>
              <a:t>D</a:t>
            </a:r>
            <a:r>
              <a:rPr lang="en-US" dirty="0" smtClean="0">
                <a:solidFill>
                  <a:srgbClr val="002060"/>
                </a:solidFill>
                <a:latin typeface="Garamond" panose="02020404030301010803" pitchFamily="18" charset="0"/>
              </a:rPr>
              <a:t>isease on Networks” </a:t>
            </a:r>
            <a:r>
              <a:rPr lang="en-US" i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PRE</a:t>
            </a:r>
            <a:r>
              <a:rPr lang="en-US" dirty="0" smtClean="0">
                <a:solidFill>
                  <a:srgbClr val="002060"/>
                </a:solidFill>
                <a:latin typeface="Garamond" panose="02020404030301010803" pitchFamily="18" charset="0"/>
              </a:rPr>
              <a:t>, 2002.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Prediction of a </a:t>
            </a:r>
            <a:r>
              <a:rPr lang="en-US" dirty="0" smtClean="0">
                <a:solidFill>
                  <a:srgbClr val="C00000"/>
                </a:solidFill>
                <a:latin typeface="Garamond" panose="02020404030301010803" pitchFamily="18" charset="0"/>
              </a:rPr>
              <a:t>financial crisis</a:t>
            </a:r>
          </a:p>
          <a:p>
            <a:pPr lvl="1"/>
            <a:r>
              <a:rPr lang="en-US" dirty="0">
                <a:solidFill>
                  <a:srgbClr val="002060"/>
                </a:solidFill>
                <a:latin typeface="Garamond" panose="02020404030301010803" pitchFamily="18" charset="0"/>
              </a:rPr>
              <a:t>Elliott et al “Financial Networks and Contagion” </a:t>
            </a:r>
            <a:r>
              <a:rPr lang="en-US" i="1" dirty="0">
                <a:solidFill>
                  <a:srgbClr val="002060"/>
                </a:solidFill>
                <a:latin typeface="Garamond" panose="02020404030301010803" pitchFamily="18" charset="0"/>
              </a:rPr>
              <a:t>American Economic </a:t>
            </a:r>
            <a:r>
              <a:rPr lang="en-US" i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Review, 2014.</a:t>
            </a:r>
            <a:endParaRPr lang="en-US" i="1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r>
              <a:rPr lang="en-US" dirty="0" smtClean="0">
                <a:latin typeface="Garamond" panose="02020404030301010803" pitchFamily="18" charset="0"/>
              </a:rPr>
              <a:t>Theory of </a:t>
            </a:r>
            <a:r>
              <a:rPr lang="en-US" dirty="0" smtClean="0">
                <a:solidFill>
                  <a:srgbClr val="C00000"/>
                </a:solidFill>
                <a:latin typeface="Garamond" panose="02020404030301010803" pitchFamily="18" charset="0"/>
              </a:rPr>
              <a:t>quantum gravity 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  <a:latin typeface="Garamond" panose="02020404030301010803" pitchFamily="18" charset="0"/>
              </a:rPr>
              <a:t>Boguñá et al “Cosmological Networks” </a:t>
            </a:r>
            <a:r>
              <a:rPr lang="en-US" i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New J. of Physics</a:t>
            </a:r>
            <a:r>
              <a:rPr lang="en-US" dirty="0" smtClean="0">
                <a:solidFill>
                  <a:srgbClr val="002060"/>
                </a:solidFill>
                <a:latin typeface="Garamond" panose="02020404030301010803" pitchFamily="18" charset="0"/>
              </a:rPr>
              <a:t>, 2014.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How </a:t>
            </a:r>
            <a:r>
              <a:rPr lang="en-US" dirty="0" smtClean="0">
                <a:solidFill>
                  <a:srgbClr val="C00000"/>
                </a:solidFill>
                <a:latin typeface="Garamond" panose="02020404030301010803" pitchFamily="18" charset="0"/>
              </a:rPr>
              <a:t>brain</a:t>
            </a:r>
            <a:r>
              <a:rPr lang="en-US" dirty="0" smtClean="0">
                <a:latin typeface="Garamond" panose="02020404030301010803" pitchFamily="18" charset="0"/>
              </a:rPr>
              <a:t> works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  <a:latin typeface="Garamond" panose="02020404030301010803" pitchFamily="18" charset="0"/>
              </a:rPr>
              <a:t>Krioukov “</a:t>
            </a:r>
            <a:r>
              <a:rPr lang="en-US" dirty="0">
                <a:solidFill>
                  <a:srgbClr val="002060"/>
                </a:solidFill>
                <a:latin typeface="Garamond" panose="02020404030301010803" pitchFamily="18" charset="0"/>
              </a:rPr>
              <a:t>Brain T</a:t>
            </a:r>
            <a:r>
              <a:rPr lang="en-US" dirty="0" smtClean="0">
                <a:solidFill>
                  <a:srgbClr val="002060"/>
                </a:solidFill>
                <a:latin typeface="Garamond" panose="02020404030301010803" pitchFamily="18" charset="0"/>
              </a:rPr>
              <a:t>heory” </a:t>
            </a:r>
            <a:r>
              <a:rPr lang="en-US" i="1" dirty="0">
                <a:solidFill>
                  <a:srgbClr val="002060"/>
                </a:solidFill>
                <a:latin typeface="Garamond" panose="02020404030301010803" pitchFamily="18" charset="0"/>
              </a:rPr>
              <a:t>Frontiers in Computational </a:t>
            </a:r>
            <a:r>
              <a:rPr lang="en-US" i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Neuroscience</a:t>
            </a:r>
            <a:r>
              <a:rPr lang="en-US" dirty="0" smtClean="0">
                <a:solidFill>
                  <a:srgbClr val="002060"/>
                </a:solidFill>
                <a:latin typeface="Garamond" panose="02020404030301010803" pitchFamily="18" charset="0"/>
              </a:rPr>
              <a:t>, 2014.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How to treat </a:t>
            </a:r>
            <a:r>
              <a:rPr lang="en-US" dirty="0" smtClean="0">
                <a:solidFill>
                  <a:srgbClr val="C00000"/>
                </a:solidFill>
                <a:latin typeface="Garamond" panose="02020404030301010803" pitchFamily="18" charset="0"/>
              </a:rPr>
              <a:t>cancer</a:t>
            </a:r>
          </a:p>
          <a:p>
            <a:pPr lvl="1"/>
            <a:r>
              <a:rPr lang="en-US" dirty="0">
                <a:solidFill>
                  <a:srgbClr val="002060"/>
                </a:solidFill>
                <a:latin typeface="Garamond" panose="02020404030301010803" pitchFamily="18" charset="0"/>
              </a:rPr>
              <a:t>Barabási et al “Network Medicine: A Network-based Approach to Human Disease” </a:t>
            </a:r>
            <a:r>
              <a:rPr lang="en-US" i="1" dirty="0">
                <a:solidFill>
                  <a:srgbClr val="002060"/>
                </a:solidFill>
                <a:latin typeface="Garamond" panose="02020404030301010803" pitchFamily="18" charset="0"/>
              </a:rPr>
              <a:t>Nature Reviews </a:t>
            </a:r>
            <a:r>
              <a:rPr lang="en-US" i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Genetics, 2011.</a:t>
            </a:r>
            <a:endParaRPr lang="en-US" i="1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72924" y="22815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Garamond" panose="02020404030301010803" pitchFamily="18" charset="0"/>
              </a:rPr>
              <a:t>Networks are Everywhere!</a:t>
            </a:r>
            <a:endParaRPr lang="en-US" dirty="0">
              <a:latin typeface="Garamond" panose="020204040303010108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210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"/>
    </mc:Choice>
    <mc:Fallback xmlns="">
      <p:transition spd="slow" advTm="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53322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Network Reliability Problem: Global Scale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411" y="993204"/>
            <a:ext cx="2029800" cy="3172706"/>
          </a:xfr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900459"/>
            <a:ext cx="9637889" cy="1274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Network topology </a:t>
            </a:r>
            <a:r>
              <a:rPr lang="en-US" dirty="0" smtClean="0">
                <a:latin typeface="Garamond" panose="02020404030301010803" pitchFamily="18" charset="0"/>
              </a:rPr>
              <a:t>is represented by a graph </a:t>
            </a:r>
          </a:p>
          <a:p>
            <a:pPr lvl="1"/>
            <a:r>
              <a:rPr lang="en-US" dirty="0" smtClean="0">
                <a:latin typeface="Garamond" panose="02020404030301010803" pitchFamily="18" charset="0"/>
              </a:rPr>
              <a:t>                            set of all nodes</a:t>
            </a:r>
          </a:p>
          <a:p>
            <a:pPr lvl="1"/>
            <a:r>
              <a:rPr lang="en-US" dirty="0" smtClean="0">
                <a:latin typeface="Garamond" panose="02020404030301010803" pitchFamily="18" charset="0"/>
              </a:rPr>
              <a:t>                            set of all links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4632" y="993204"/>
            <a:ext cx="1419000" cy="366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111" y="1359904"/>
            <a:ext cx="2012400" cy="366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6378" y="1771760"/>
            <a:ext cx="2064000" cy="30236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61" y="998006"/>
            <a:ext cx="2029800" cy="317270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411" y="1007249"/>
            <a:ext cx="2029800" cy="31727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372" y="1005016"/>
            <a:ext cx="2029800" cy="317270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5441" y="4986978"/>
            <a:ext cx="1367400" cy="35383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98448" y="5467367"/>
            <a:ext cx="3276600" cy="44390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07271" y="3946135"/>
            <a:ext cx="3973200" cy="37956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5763" y="4484860"/>
            <a:ext cx="567600" cy="34096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02278" y="4472885"/>
            <a:ext cx="1522200" cy="37956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55044" y="8194366"/>
            <a:ext cx="3276600" cy="443900"/>
          </a:xfrm>
          <a:prstGeom prst="rect">
            <a:avLst/>
          </a:prstGeom>
        </p:spPr>
      </p:pic>
      <p:sp>
        <p:nvSpPr>
          <p:cNvPr id="73" name="Content Placeholder 2"/>
          <p:cNvSpPr txBox="1">
            <a:spLocks/>
          </p:cNvSpPr>
          <p:nvPr/>
        </p:nvSpPr>
        <p:spPr>
          <a:xfrm>
            <a:off x="838200" y="2169822"/>
            <a:ext cx="9637889" cy="1274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Network state </a:t>
            </a:r>
            <a:r>
              <a:rPr lang="en-US" dirty="0">
                <a:latin typeface="Garamond" panose="02020404030301010803" pitchFamily="18" charset="0"/>
              </a:rPr>
              <a:t>is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                          </a:t>
            </a:r>
            <a:r>
              <a:rPr lang="en-US" dirty="0" smtClean="0">
                <a:latin typeface="Garamond" panose="02020404030301010803" pitchFamily="18" charset="0"/>
              </a:rPr>
              <a:t>where 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94290" y="2278879"/>
            <a:ext cx="2141400" cy="32166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36993" y="2285313"/>
            <a:ext cx="1367400" cy="315233"/>
          </a:xfrm>
          <a:prstGeom prst="rect">
            <a:avLst/>
          </a:prstGeom>
        </p:spPr>
      </p:pic>
      <p:sp>
        <p:nvSpPr>
          <p:cNvPr id="78" name="Content Placeholder 2"/>
          <p:cNvSpPr txBox="1">
            <a:spLocks/>
          </p:cNvSpPr>
          <p:nvPr/>
        </p:nvSpPr>
        <p:spPr>
          <a:xfrm>
            <a:off x="838200" y="2654230"/>
            <a:ext cx="9637889" cy="1274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>
                <a:latin typeface="Garamond" panose="02020404030301010803" pitchFamily="18" charset="0"/>
              </a:rPr>
              <a:t>            if link      is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fully operational</a:t>
            </a:r>
          </a:p>
          <a:p>
            <a:pPr lvl="1"/>
            <a:r>
              <a:rPr lang="en-US" dirty="0" smtClean="0">
                <a:latin typeface="Garamond" panose="02020404030301010803" pitchFamily="18" charset="0"/>
              </a:rPr>
              <a:t>                  if link      is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partially operational</a:t>
            </a:r>
          </a:p>
          <a:p>
            <a:pPr lvl="1"/>
            <a:r>
              <a:rPr lang="en-US" dirty="0" smtClean="0">
                <a:latin typeface="Garamond" panose="02020404030301010803" pitchFamily="18" charset="0"/>
              </a:rPr>
              <a:t>            if link      is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fully failed</a:t>
            </a: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35401" y="2757895"/>
            <a:ext cx="748200" cy="25733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43798" y="2787357"/>
            <a:ext cx="258000" cy="21873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06379" y="3123263"/>
            <a:ext cx="1238400" cy="295933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20161" y="3189174"/>
            <a:ext cx="258000" cy="218733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06379" y="3539078"/>
            <a:ext cx="774000" cy="270200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36548" y="3568230"/>
            <a:ext cx="258000" cy="218733"/>
          </a:xfrm>
          <a:prstGeom prst="rect">
            <a:avLst/>
          </a:prstGeom>
        </p:spPr>
      </p:pic>
      <p:sp>
        <p:nvSpPr>
          <p:cNvPr id="85" name="Content Placeholder 2"/>
          <p:cNvSpPr txBox="1">
            <a:spLocks/>
          </p:cNvSpPr>
          <p:nvPr/>
        </p:nvSpPr>
        <p:spPr>
          <a:xfrm>
            <a:off x="838200" y="3875473"/>
            <a:ext cx="9637889" cy="554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Network state space </a:t>
            </a:r>
            <a:r>
              <a:rPr lang="en-US" dirty="0" smtClean="0">
                <a:latin typeface="Garamond" panose="02020404030301010803" pitchFamily="18" charset="0"/>
              </a:rPr>
              <a:t>is </a:t>
            </a:r>
          </a:p>
        </p:txBody>
      </p:sp>
      <p:sp>
        <p:nvSpPr>
          <p:cNvPr id="86" name="Content Placeholder 2"/>
          <p:cNvSpPr txBox="1">
            <a:spLocks/>
          </p:cNvSpPr>
          <p:nvPr/>
        </p:nvSpPr>
        <p:spPr>
          <a:xfrm>
            <a:off x="848313" y="4398047"/>
            <a:ext cx="9637889" cy="554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Garamond" panose="02020404030301010803" pitchFamily="18" charset="0"/>
              </a:rPr>
              <a:t>Let         be a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probability distribution </a:t>
            </a:r>
            <a:r>
              <a:rPr lang="en-US" dirty="0" smtClean="0">
                <a:latin typeface="Garamond" panose="02020404030301010803" pitchFamily="18" charset="0"/>
              </a:rPr>
              <a:t>on  </a:t>
            </a:r>
          </a:p>
        </p:txBody>
      </p:sp>
      <p:sp>
        <p:nvSpPr>
          <p:cNvPr id="87" name="Content Placeholder 2"/>
          <p:cNvSpPr txBox="1">
            <a:spLocks/>
          </p:cNvSpPr>
          <p:nvPr/>
        </p:nvSpPr>
        <p:spPr>
          <a:xfrm>
            <a:off x="848313" y="4923078"/>
            <a:ext cx="9637889" cy="554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Garamond" panose="02020404030301010803" pitchFamily="18" charset="0"/>
              </a:rPr>
              <a:t>Let                  be a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performance function </a:t>
            </a:r>
            <a:r>
              <a:rPr lang="en-US" dirty="0" smtClean="0">
                <a:latin typeface="Garamond" panose="02020404030301010803" pitchFamily="18" charset="0"/>
              </a:rPr>
              <a:t>(utility function)</a:t>
            </a:r>
          </a:p>
        </p:txBody>
      </p:sp>
      <p:sp>
        <p:nvSpPr>
          <p:cNvPr id="88" name="Content Placeholder 2"/>
          <p:cNvSpPr txBox="1">
            <a:spLocks/>
          </p:cNvSpPr>
          <p:nvPr/>
        </p:nvSpPr>
        <p:spPr>
          <a:xfrm>
            <a:off x="848313" y="5442310"/>
            <a:ext cx="9637889" cy="554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Failure domain</a:t>
            </a:r>
            <a:r>
              <a:rPr lang="en-US" dirty="0" smtClean="0">
                <a:latin typeface="Garamond" panose="02020404030301010803" pitchFamily="18" charset="0"/>
              </a:rPr>
              <a:t> is </a:t>
            </a:r>
          </a:p>
        </p:txBody>
      </p:sp>
      <p:sp>
        <p:nvSpPr>
          <p:cNvPr id="89" name="Content Placeholder 2"/>
          <p:cNvSpPr txBox="1">
            <a:spLocks/>
          </p:cNvSpPr>
          <p:nvPr/>
        </p:nvSpPr>
        <p:spPr>
          <a:xfrm>
            <a:off x="848313" y="6056073"/>
            <a:ext cx="9637889" cy="554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Network Reliability Problem: </a:t>
            </a:r>
            <a:endParaRPr lang="en-US" dirty="0" smtClean="0">
              <a:latin typeface="Garamond" panose="02020404030301010803" pitchFamily="18" charset="0"/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414588" y="5847670"/>
            <a:ext cx="4231200" cy="9714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585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4"/>
    </mc:Choice>
    <mc:Fallback xmlns="">
      <p:transition spd="slow" advTm="1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3" grpId="0"/>
      <p:bldP spid="85" grpId="0"/>
      <p:bldP spid="86" grpId="0"/>
      <p:bldP spid="87" grpId="0"/>
      <p:bldP spid="88" grpId="0"/>
      <p:bldP spid="8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9600"/>
            <a:ext cx="10515600" cy="57909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Garamond" panose="02020404030301010803" pitchFamily="18" charset="0"/>
              </a:rPr>
              <a:t>Research Interests: A Big Picture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25201" y="973052"/>
            <a:ext cx="720592" cy="463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Area</a:t>
            </a:r>
            <a:r>
              <a:rPr lang="en-US" sz="2000" dirty="0" smtClean="0">
                <a:latin typeface="Garamond" panose="02020404030301010803" pitchFamily="18" charset="0"/>
              </a:rPr>
              <a:t> </a:t>
            </a:r>
            <a:endParaRPr lang="en-US" sz="2000" dirty="0">
              <a:latin typeface="Garamond" panose="02020404030301010803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25201" y="2068479"/>
            <a:ext cx="934280" cy="4634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Topics</a:t>
            </a:r>
            <a:endParaRPr lang="en-US" sz="2000" dirty="0">
              <a:latin typeface="Garamond" panose="02020404030301010803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20479" y="3048116"/>
            <a:ext cx="1082770" cy="4619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Honors</a:t>
            </a:r>
            <a:endParaRPr lang="en-US" sz="2000" dirty="0">
              <a:latin typeface="Garamond" panose="02020404030301010803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14390" y="3094667"/>
            <a:ext cx="2788048" cy="14824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rgbClr val="66FF33"/>
                </a:solidFill>
              </a:rPr>
              <a:t>Invited Author</a:t>
            </a:r>
            <a:r>
              <a:rPr lang="en-US" dirty="0" smtClean="0"/>
              <a:t>, 2015, 2016</a:t>
            </a:r>
          </a:p>
          <a:p>
            <a:r>
              <a:rPr lang="en-US" dirty="0" smtClean="0"/>
              <a:t>• Springer </a:t>
            </a:r>
            <a:r>
              <a:rPr lang="en-US" dirty="0"/>
              <a:t>Handbook </a:t>
            </a:r>
            <a:r>
              <a:rPr lang="en-US" dirty="0" smtClean="0"/>
              <a:t>on </a:t>
            </a:r>
            <a:br>
              <a:rPr lang="en-US" dirty="0" smtClean="0"/>
            </a:br>
            <a:r>
              <a:rPr lang="en-US" dirty="0" smtClean="0"/>
              <a:t>Uncertainty Quantification</a:t>
            </a:r>
          </a:p>
          <a:p>
            <a:r>
              <a:rPr lang="en-US" dirty="0"/>
              <a:t>• </a:t>
            </a:r>
            <a:r>
              <a:rPr lang="en-US" dirty="0" smtClean="0"/>
              <a:t>Springer </a:t>
            </a:r>
            <a:r>
              <a:rPr lang="en-US" dirty="0"/>
              <a:t>Encyclopedia </a:t>
            </a:r>
            <a:r>
              <a:rPr lang="en-US" dirty="0" smtClean="0"/>
              <a:t>of </a:t>
            </a:r>
            <a:br>
              <a:rPr lang="en-US" dirty="0" smtClean="0"/>
            </a:br>
            <a:r>
              <a:rPr lang="en-US" dirty="0" smtClean="0"/>
              <a:t>Earthquake Engineering,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728180" y="3094667"/>
            <a:ext cx="4025350" cy="92700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rgbClr val="66FF33"/>
                </a:solidFill>
              </a:rPr>
              <a:t>Elected Chairman</a:t>
            </a:r>
            <a:r>
              <a:rPr lang="en-US" dirty="0" smtClean="0"/>
              <a:t>, 2015-2017</a:t>
            </a:r>
            <a:br>
              <a:rPr lang="en-US" dirty="0" smtClean="0"/>
            </a:br>
            <a:r>
              <a:rPr lang="en-US" dirty="0" smtClean="0"/>
              <a:t>Committee on Probability and Statistics </a:t>
            </a:r>
            <a:br>
              <a:rPr lang="en-US" dirty="0" smtClean="0"/>
            </a:br>
            <a:r>
              <a:rPr lang="en-US" dirty="0" smtClean="0"/>
              <a:t>in the Physical Sciences, Bernoulli Society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9079273" y="3081983"/>
            <a:ext cx="2788048" cy="14951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rgbClr val="66FF33"/>
                </a:solidFill>
              </a:rPr>
              <a:t>Organizer</a:t>
            </a:r>
            <a:r>
              <a:rPr lang="en-US" dirty="0" smtClean="0"/>
              <a:t>, 2015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Workshop “Random graphs,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simplicial </a:t>
            </a:r>
            <a:r>
              <a:rPr lang="en-US" dirty="0"/>
              <a:t>complexes, and </a:t>
            </a:r>
            <a:r>
              <a:rPr lang="en-US" dirty="0" smtClean="0"/>
              <a:t>applications,” Boston, MA, </a:t>
            </a:r>
            <a:br>
              <a:rPr lang="en-US" dirty="0" smtClean="0"/>
            </a:br>
            <a:r>
              <a:rPr lang="en-US" dirty="0" smtClean="0"/>
              <a:t>sponsored by DARPA</a:t>
            </a:r>
            <a:endParaRPr lang="en-US" dirty="0"/>
          </a:p>
        </p:txBody>
      </p:sp>
      <p:cxnSp>
        <p:nvCxnSpPr>
          <p:cNvPr id="32" name="Straight Connector 31"/>
          <p:cNvCxnSpPr/>
          <p:nvPr/>
        </p:nvCxnSpPr>
        <p:spPr>
          <a:xfrm>
            <a:off x="2721602" y="2677186"/>
            <a:ext cx="0" cy="487017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264595" y="5140199"/>
            <a:ext cx="3475145" cy="9334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rgbClr val="66FF33"/>
                </a:solidFill>
              </a:rPr>
              <a:t>Associate Editor</a:t>
            </a:r>
            <a:r>
              <a:rPr lang="en-US" dirty="0"/>
              <a:t>, since 2016</a:t>
            </a:r>
            <a:br>
              <a:rPr lang="en-US" dirty="0"/>
            </a:br>
            <a:r>
              <a:rPr lang="en-US" dirty="0" smtClean="0"/>
              <a:t>ASCE-ASME </a:t>
            </a:r>
            <a:r>
              <a:rPr lang="en-US" dirty="0"/>
              <a:t>Journal of </a:t>
            </a:r>
            <a:r>
              <a:rPr lang="en-US" dirty="0" smtClean="0"/>
              <a:t>Risk and Uncertainty In </a:t>
            </a:r>
            <a:r>
              <a:rPr lang="en-US" dirty="0"/>
              <a:t>Engineering </a:t>
            </a:r>
            <a:r>
              <a:rPr lang="en-US" dirty="0" smtClean="0"/>
              <a:t>Systems</a:t>
            </a:r>
            <a:endParaRPr lang="en-US" dirty="0"/>
          </a:p>
        </p:txBody>
      </p:sp>
      <p:cxnSp>
        <p:nvCxnSpPr>
          <p:cNvPr id="44" name="Straight Connector 43"/>
          <p:cNvCxnSpPr/>
          <p:nvPr/>
        </p:nvCxnSpPr>
        <p:spPr>
          <a:xfrm>
            <a:off x="5256696" y="2538521"/>
            <a:ext cx="3926" cy="613042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0522238" y="2677185"/>
            <a:ext cx="0" cy="487017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423" y="4672265"/>
            <a:ext cx="1451940" cy="40155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156" y="4115525"/>
            <a:ext cx="1978525" cy="520176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6918570" y="5140199"/>
            <a:ext cx="3581783" cy="9334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b="1" dirty="0" smtClean="0">
                <a:solidFill>
                  <a:srgbClr val="66FF33"/>
                </a:solidFill>
              </a:rPr>
              <a:t>Keynote Speaker</a:t>
            </a:r>
            <a:r>
              <a:rPr lang="en-US" dirty="0" smtClean="0"/>
              <a:t>, 2016</a:t>
            </a:r>
            <a:br>
              <a:rPr lang="en-US" dirty="0" smtClean="0"/>
            </a:br>
            <a:r>
              <a:rPr lang="en-US" dirty="0" smtClean="0"/>
              <a:t>ASCE workshop “Resiliency of Urban Tunnels and Pipelines,” Reston, VA</a:t>
            </a:r>
            <a:endParaRPr lang="en-US" dirty="0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393" y="6197088"/>
            <a:ext cx="1265828" cy="44304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650" y="4635701"/>
            <a:ext cx="1034897" cy="625896"/>
          </a:xfrm>
          <a:prstGeom prst="rect">
            <a:avLst/>
          </a:prstGeom>
        </p:spPr>
      </p:pic>
      <p:cxnSp>
        <p:nvCxnSpPr>
          <p:cNvPr id="74" name="Elbow Connector 73"/>
          <p:cNvCxnSpPr/>
          <p:nvPr/>
        </p:nvCxnSpPr>
        <p:spPr>
          <a:xfrm rot="16200000" flipH="1">
            <a:off x="2521499" y="3188622"/>
            <a:ext cx="2453075" cy="1450081"/>
          </a:xfrm>
          <a:prstGeom prst="bentConnector3">
            <a:avLst>
              <a:gd name="adj1" fmla="val 11914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613274" y="889803"/>
            <a:ext cx="10252931" cy="613131"/>
          </a:xfrm>
          <a:prstGeom prst="rect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ctr"/>
            <a:r>
              <a:rPr lang="en-US" sz="3000" dirty="0"/>
              <a:t>Applications of Probability &amp; Statistics to Reliability Engineering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610896" y="1782959"/>
            <a:ext cx="2152566" cy="985545"/>
            <a:chOff x="342177" y="1353371"/>
            <a:chExt cx="2152566" cy="985545"/>
          </a:xfrm>
        </p:grpSpPr>
        <p:sp>
          <p:nvSpPr>
            <p:cNvPr id="41" name="Rectangle 40"/>
            <p:cNvSpPr/>
            <p:nvPr/>
          </p:nvSpPr>
          <p:spPr>
            <a:xfrm>
              <a:off x="342177" y="1353371"/>
              <a:ext cx="2152566" cy="98554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Rectangle 41"/>
            <p:cNvSpPr/>
            <p:nvPr/>
          </p:nvSpPr>
          <p:spPr>
            <a:xfrm>
              <a:off x="342177" y="1353371"/>
              <a:ext cx="2152566" cy="9855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kern="1200" dirty="0" smtClean="0"/>
                <a:t>Rare Event Estimation</a:t>
              </a:r>
              <a:endParaRPr lang="en-US" sz="2600" kern="1200" dirty="0"/>
            </a:p>
          </p:txBody>
        </p:sp>
      </p:grpSp>
      <p:cxnSp>
        <p:nvCxnSpPr>
          <p:cNvPr id="43" name="Straight Connector 42"/>
          <p:cNvCxnSpPr/>
          <p:nvPr/>
        </p:nvCxnSpPr>
        <p:spPr>
          <a:xfrm flipH="1">
            <a:off x="2683867" y="1472917"/>
            <a:ext cx="3312" cy="41549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9731523" y="1782959"/>
            <a:ext cx="2130083" cy="985545"/>
            <a:chOff x="7807305" y="802973"/>
            <a:chExt cx="2130083" cy="985545"/>
          </a:xfrm>
        </p:grpSpPr>
        <p:sp>
          <p:nvSpPr>
            <p:cNvPr id="47" name="Rectangle 46"/>
            <p:cNvSpPr/>
            <p:nvPr/>
          </p:nvSpPr>
          <p:spPr>
            <a:xfrm>
              <a:off x="7807305" y="802973"/>
              <a:ext cx="2130083" cy="98554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Rectangle 53"/>
            <p:cNvSpPr/>
            <p:nvPr/>
          </p:nvSpPr>
          <p:spPr>
            <a:xfrm>
              <a:off x="7807305" y="802973"/>
              <a:ext cx="2130083" cy="9855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kern="1200" dirty="0" smtClean="0"/>
                <a:t>Infrastructure Networks</a:t>
              </a:r>
              <a:endParaRPr lang="en-US" sz="2600" kern="1200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002438" y="1946230"/>
            <a:ext cx="1647247" cy="605928"/>
            <a:chOff x="2774663" y="799872"/>
            <a:chExt cx="2142158" cy="985545"/>
          </a:xfrm>
        </p:grpSpPr>
        <p:sp>
          <p:nvSpPr>
            <p:cNvPr id="59" name="Rectangle 58"/>
            <p:cNvSpPr/>
            <p:nvPr/>
          </p:nvSpPr>
          <p:spPr>
            <a:xfrm>
              <a:off x="2774663" y="799872"/>
              <a:ext cx="2142158" cy="98554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Rectangle 59"/>
            <p:cNvSpPr/>
            <p:nvPr/>
          </p:nvSpPr>
          <p:spPr>
            <a:xfrm>
              <a:off x="2774663" y="799872"/>
              <a:ext cx="2142158" cy="9855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Markov Chain Monte Carlo</a:t>
              </a:r>
              <a:endParaRPr lang="en-US" sz="2000" kern="1200" dirty="0"/>
            </a:p>
          </p:txBody>
        </p:sp>
      </p:grpSp>
      <p:cxnSp>
        <p:nvCxnSpPr>
          <p:cNvPr id="64" name="Straight Connector 63"/>
          <p:cNvCxnSpPr/>
          <p:nvPr/>
        </p:nvCxnSpPr>
        <p:spPr>
          <a:xfrm>
            <a:off x="6700564" y="1430285"/>
            <a:ext cx="0" cy="5288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618024" y="1457911"/>
            <a:ext cx="3313" cy="51007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799557" y="1482468"/>
            <a:ext cx="0" cy="5288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10798164" y="1403248"/>
            <a:ext cx="1656" cy="4122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6696638" y="2483876"/>
            <a:ext cx="3926" cy="613042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5818156" y="1946230"/>
            <a:ext cx="1764817" cy="607077"/>
            <a:chOff x="5263404" y="810976"/>
            <a:chExt cx="2161592" cy="985545"/>
          </a:xfrm>
        </p:grpSpPr>
        <p:sp>
          <p:nvSpPr>
            <p:cNvPr id="70" name="Rectangle 69"/>
            <p:cNvSpPr/>
            <p:nvPr/>
          </p:nvSpPr>
          <p:spPr>
            <a:xfrm>
              <a:off x="5263404" y="810976"/>
              <a:ext cx="2161592" cy="98554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1" name="Rectangle 70"/>
            <p:cNvSpPr/>
            <p:nvPr/>
          </p:nvSpPr>
          <p:spPr>
            <a:xfrm>
              <a:off x="5263404" y="810976"/>
              <a:ext cx="2161592" cy="9855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Bayesian </a:t>
              </a:r>
              <a:br>
                <a:rPr lang="en-US" sz="2000" kern="1200" dirty="0" smtClean="0"/>
              </a:br>
              <a:r>
                <a:rPr lang="en-US" sz="2000" kern="1200" dirty="0" smtClean="0"/>
                <a:t>Inference</a:t>
              </a:r>
              <a:endParaRPr lang="en-US" sz="2000" kern="1200" dirty="0"/>
            </a:p>
          </p:txBody>
        </p:sp>
      </p:grpSp>
      <p:cxnSp>
        <p:nvCxnSpPr>
          <p:cNvPr id="72" name="Straight Connector 71"/>
          <p:cNvCxnSpPr/>
          <p:nvPr/>
        </p:nvCxnSpPr>
        <p:spPr>
          <a:xfrm>
            <a:off x="8224112" y="2491801"/>
            <a:ext cx="3926" cy="613042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7779749" y="1942346"/>
            <a:ext cx="1764818" cy="607077"/>
            <a:chOff x="5263403" y="810976"/>
            <a:chExt cx="2161593" cy="985545"/>
          </a:xfrm>
        </p:grpSpPr>
        <p:sp>
          <p:nvSpPr>
            <p:cNvPr id="75" name="Rectangle 74"/>
            <p:cNvSpPr/>
            <p:nvPr/>
          </p:nvSpPr>
          <p:spPr>
            <a:xfrm>
              <a:off x="5263404" y="810976"/>
              <a:ext cx="2161592" cy="985545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6" name="Rectangle 75"/>
            <p:cNvSpPr/>
            <p:nvPr/>
          </p:nvSpPr>
          <p:spPr>
            <a:xfrm>
              <a:off x="5263403" y="810976"/>
              <a:ext cx="2161592" cy="9855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Uncertainty</a:t>
              </a:r>
              <a:br>
                <a:rPr lang="en-US" sz="2000" kern="1200" dirty="0" smtClean="0"/>
              </a:br>
              <a:r>
                <a:rPr lang="en-US" sz="2000" kern="1200" dirty="0" smtClean="0"/>
                <a:t>Quantification</a:t>
              </a:r>
              <a:endParaRPr lang="en-US" sz="2000" kern="1200" dirty="0"/>
            </a:p>
          </p:txBody>
        </p:sp>
      </p:grpSp>
      <p:cxnSp>
        <p:nvCxnSpPr>
          <p:cNvPr id="77" name="Elbow Connector 76"/>
          <p:cNvCxnSpPr/>
          <p:nvPr/>
        </p:nvCxnSpPr>
        <p:spPr>
          <a:xfrm rot="5400000">
            <a:off x="8398790" y="3353782"/>
            <a:ext cx="2371695" cy="1201138"/>
          </a:xfrm>
          <a:prstGeom prst="bentConnector3">
            <a:avLst>
              <a:gd name="adj1" fmla="val 8589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7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749" y="908810"/>
            <a:ext cx="2922346" cy="2663561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391" y="858068"/>
            <a:ext cx="2922346" cy="266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2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7" grpId="0" animBg="1"/>
      <p:bldP spid="19" grpId="0" animBg="1"/>
      <p:bldP spid="20" grpId="0" animBg="1"/>
      <p:bldP spid="37" grpId="0" animBg="1"/>
      <p:bldP spid="51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822" y="218370"/>
            <a:ext cx="11353800" cy="1325563"/>
          </a:xfrm>
        </p:spPr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Why is the network reliability problem challenging?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15822"/>
            <a:ext cx="7504289" cy="4301067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>
                <a:latin typeface="Garamond" panose="02020404030301010803" pitchFamily="18" charset="0"/>
              </a:rPr>
              <a:t>In real networks: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Number of links     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is very large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Probability of failure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       is very small</a:t>
            </a:r>
            <a:endParaRPr lang="en-US" dirty="0" smtClean="0">
              <a:latin typeface="Garamond" panose="02020404030301010803" pitchFamily="18" charset="0"/>
            </a:endParaRPr>
          </a:p>
          <a:p>
            <a:r>
              <a:rPr lang="en-US" dirty="0" smtClean="0">
                <a:latin typeface="Garamond" panose="02020404030301010803" pitchFamily="18" charset="0"/>
              </a:rPr>
              <a:t>Computing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         is time-consuming</a:t>
            </a:r>
            <a:b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</a:br>
            <a:endParaRPr lang="en-US" dirty="0" smtClean="0">
              <a:solidFill>
                <a:srgbClr val="271DA9"/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US" u="sng" dirty="0" smtClean="0">
                <a:latin typeface="Garamond" panose="02020404030301010803" pitchFamily="18" charset="0"/>
              </a:rPr>
              <a:t>Consequences:</a:t>
            </a:r>
          </a:p>
          <a:p>
            <a:r>
              <a:rPr lang="en-US" dirty="0">
                <a:solidFill>
                  <a:srgbClr val="271DA9"/>
                </a:solidFill>
                <a:latin typeface="Garamond" panose="02020404030301010803" pitchFamily="18" charset="0"/>
              </a:rPr>
              <a:t>Numerical integration </a:t>
            </a:r>
            <a:r>
              <a:rPr lang="en-US" dirty="0">
                <a:latin typeface="Garamond" panose="02020404030301010803" pitchFamily="18" charset="0"/>
              </a:rPr>
              <a:t>is </a:t>
            </a:r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  <a:t>computationally </a:t>
            </a:r>
            <a:r>
              <a:rPr lang="en-US" dirty="0" smtClean="0">
                <a:solidFill>
                  <a:srgbClr val="C00000"/>
                </a:solidFill>
                <a:latin typeface="Garamond" panose="02020404030301010803" pitchFamily="18" charset="0"/>
              </a:rPr>
              <a:t>infeasible</a:t>
            </a:r>
          </a:p>
          <a:p>
            <a:r>
              <a:rPr lang="en-US" dirty="0">
                <a:solidFill>
                  <a:srgbClr val="271DA9"/>
                </a:solidFill>
                <a:latin typeface="Garamond" panose="02020404030301010803" pitchFamily="18" charset="0"/>
              </a:rPr>
              <a:t>Monte Carlo method </a:t>
            </a:r>
            <a:r>
              <a:rPr lang="en-US" dirty="0">
                <a:latin typeface="Garamond" panose="02020404030301010803" pitchFamily="18" charset="0"/>
              </a:rPr>
              <a:t>is </a:t>
            </a:r>
            <a:r>
              <a:rPr lang="en-US" dirty="0">
                <a:solidFill>
                  <a:srgbClr val="C00000"/>
                </a:solidFill>
                <a:latin typeface="Garamond" panose="02020404030301010803" pitchFamily="18" charset="0"/>
              </a:rPr>
              <a:t>too expensive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4721" y="1282300"/>
            <a:ext cx="6966001" cy="104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9500" y="3556823"/>
            <a:ext cx="438600" cy="30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3110" y="3063112"/>
            <a:ext cx="309600" cy="212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9411" y="4045246"/>
            <a:ext cx="567600" cy="3216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311" y="2540982"/>
            <a:ext cx="2667010" cy="23404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277" y="2540982"/>
            <a:ext cx="2406180" cy="234048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770109" y="2123091"/>
            <a:ext cx="26128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US Western States Power Grid</a:t>
            </a:r>
            <a:endParaRPr lang="en-US" sz="1600" dirty="0">
              <a:latin typeface="Garamond" panose="02020404030301010803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677547" y="2123091"/>
            <a:ext cx="21870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California Road Network</a:t>
            </a:r>
            <a:endParaRPr lang="en-US" sz="1600" dirty="0">
              <a:latin typeface="Garamond" panose="02020404030301010803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91316" y="4960801"/>
            <a:ext cx="1161000" cy="2573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58384" y="4960800"/>
            <a:ext cx="1625400" cy="2573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652316" y="5297469"/>
            <a:ext cx="2956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>
                <a:latin typeface="Garamond" panose="02020404030301010803" pitchFamily="18" charset="0"/>
              </a:rPr>
              <a:t>First Step: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652316" y="5816311"/>
            <a:ext cx="2670988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Subset Simulation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118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26"/>
    </mc:Choice>
    <mc:Fallback xmlns="">
      <p:transition spd="slow" advTm="31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Subset Simulation: Schematic Illustration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7689" y="1690688"/>
            <a:ext cx="3199200" cy="4374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66509"/>
            <a:ext cx="4885485" cy="48854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566508"/>
            <a:ext cx="4885485" cy="48854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729340" y="2636799"/>
            <a:ext cx="21131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Monte Carlo </a:t>
            </a:r>
            <a:r>
              <a:rPr lang="en-US" dirty="0" smtClean="0">
                <a:latin typeface="Garamond" panose="02020404030301010803" pitchFamily="18" charset="0"/>
              </a:rPr>
              <a:t>samples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10" y="1566507"/>
            <a:ext cx="4885485" cy="48854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4321" y="2280470"/>
            <a:ext cx="4618201" cy="4181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9022" y="2783445"/>
            <a:ext cx="3663600" cy="1061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0122" y="3071092"/>
            <a:ext cx="722400" cy="41173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10" y="1566506"/>
            <a:ext cx="4885485" cy="4885485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014133" y="2765894"/>
            <a:ext cx="900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“seeds”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48" y="1568199"/>
            <a:ext cx="4883792" cy="4883792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577930" y="2895381"/>
            <a:ext cx="1643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MCMC samples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10" y="1566504"/>
            <a:ext cx="4885485" cy="488548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04321" y="3855280"/>
            <a:ext cx="4076400" cy="45676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72122" y="4307060"/>
            <a:ext cx="4128000" cy="9585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46889" y="4569187"/>
            <a:ext cx="722400" cy="41173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99" y="1566504"/>
            <a:ext cx="4885485" cy="4885485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6072122" y="5658860"/>
            <a:ext cx="18389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SS </a:t>
            </a:r>
            <a:r>
              <a:rPr lang="en-US" sz="2800" dirty="0" smtClean="0">
                <a:latin typeface="Garamond" panose="02020404030301010803" pitchFamily="18" charset="0"/>
              </a:rPr>
              <a:t>estimate:</a:t>
            </a:r>
            <a:endParaRPr lang="en-US" sz="2800" dirty="0">
              <a:latin typeface="Garamond" panose="02020404030301010803" pitchFamily="18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92822" y="5524820"/>
            <a:ext cx="2089800" cy="791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992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0"/>
    </mc:Choice>
    <mc:Fallback xmlns="">
      <p:transition spd="slow" advTm="85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  <p:bldP spid="37" grpId="0"/>
      <p:bldP spid="4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88032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Example: Maximum-Flow Reliability Problem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04" y="1448110"/>
            <a:ext cx="3172968" cy="2029968"/>
          </a:xfrm>
        </p:spPr>
      </p:pic>
      <p:sp>
        <p:nvSpPr>
          <p:cNvPr id="5" name="Rectangle 4"/>
          <p:cNvSpPr/>
          <p:nvPr/>
        </p:nvSpPr>
        <p:spPr>
          <a:xfrm>
            <a:off x="838200" y="875921"/>
            <a:ext cx="37017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>
                <a:latin typeface="Garamond" panose="02020404030301010803" pitchFamily="18" charset="0"/>
              </a:rPr>
              <a:t>Maximum-Flow Problem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04" y="1448110"/>
            <a:ext cx="3172968" cy="20299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04" y="1448110"/>
            <a:ext cx="3172968" cy="2029968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838201" y="3593248"/>
            <a:ext cx="4569178" cy="448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Garamond" panose="02020404030301010803" pitchFamily="18" charset="0"/>
              </a:rPr>
              <a:t>A</a:t>
            </a:r>
            <a:r>
              <a:rPr lang="en-US" sz="24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 flow </a:t>
            </a:r>
            <a:r>
              <a:rPr lang="en-US" sz="2400" dirty="0" smtClean="0">
                <a:latin typeface="Garamond" panose="02020404030301010803" pitchFamily="18" charset="0"/>
              </a:rPr>
              <a:t>on      is </a:t>
            </a:r>
            <a:r>
              <a:rPr lang="en-US" sz="24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  </a:t>
            </a:r>
            <a:endParaRPr lang="en-US" sz="2400" dirty="0" smtClean="0">
              <a:latin typeface="Garamond" panose="02020404030301010803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1688" y="3627759"/>
            <a:ext cx="283800" cy="2959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6472" y="3593248"/>
            <a:ext cx="2167200" cy="3924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89" y="1448110"/>
            <a:ext cx="3172968" cy="2029968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838200" y="4041419"/>
            <a:ext cx="4933245" cy="885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Capacity constraint:</a:t>
            </a:r>
          </a:p>
          <a:p>
            <a:pPr lvl="1"/>
            <a:r>
              <a:rPr lang="en-US" sz="20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Flow conservation:  </a:t>
            </a:r>
          </a:p>
          <a:p>
            <a:pPr lvl="1"/>
            <a:endParaRPr lang="en-US" dirty="0" smtClean="0">
              <a:latin typeface="Garamond" panose="02020404030301010803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1183" y="4042519"/>
            <a:ext cx="928800" cy="3281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1183" y="4420020"/>
            <a:ext cx="1522200" cy="302367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838201" y="4771788"/>
            <a:ext cx="4569178" cy="448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Garamond" panose="02020404030301010803" pitchFamily="18" charset="0"/>
              </a:rPr>
              <a:t>The </a:t>
            </a:r>
            <a:r>
              <a:rPr lang="en-US" sz="24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value</a:t>
            </a:r>
            <a:r>
              <a:rPr lang="en-US" sz="2400" dirty="0" smtClean="0">
                <a:latin typeface="Garamond" panose="02020404030301010803" pitchFamily="18" charset="0"/>
              </a:rPr>
              <a:t> of flow is 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838200" y="6105154"/>
            <a:ext cx="4569178" cy="448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Max-Flow problem:</a:t>
            </a:r>
            <a:endParaRPr lang="en-US" sz="2400" dirty="0" smtClean="0">
              <a:latin typeface="Garamond" panose="02020404030301010803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386689" y="875921"/>
            <a:ext cx="5146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>
                <a:latin typeface="Garamond" panose="02020404030301010803" pitchFamily="18" charset="0"/>
              </a:rPr>
              <a:t>Maximum-Flow </a:t>
            </a:r>
            <a:r>
              <a:rPr lang="en-US" sz="2800" u="sng" dirty="0" smtClean="0">
                <a:latin typeface="Garamond" panose="02020404030301010803" pitchFamily="18" charset="0"/>
              </a:rPr>
              <a:t>Reliability Problem</a:t>
            </a:r>
            <a:endParaRPr lang="en-US" sz="2800" u="sng" dirty="0">
              <a:latin typeface="Garamond" panose="02020404030301010803" pitchFamily="18" charset="0"/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6488289" y="1561374"/>
            <a:ext cx="4569178" cy="448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Garamond" panose="02020404030301010803" pitchFamily="18" charset="0"/>
              </a:rPr>
              <a:t>Assume </a:t>
            </a:r>
            <a:r>
              <a:rPr lang="en-US" sz="24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capacities</a:t>
            </a:r>
            <a:r>
              <a:rPr lang="en-US" sz="2400" dirty="0" smtClean="0">
                <a:latin typeface="Garamond" panose="02020404030301010803" pitchFamily="18" charset="0"/>
              </a:rPr>
              <a:t> are </a:t>
            </a:r>
            <a:r>
              <a:rPr lang="en-US" sz="24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normalized</a:t>
            </a:r>
            <a:r>
              <a:rPr lang="en-US" sz="2400" dirty="0" smtClean="0">
                <a:latin typeface="Garamond" panose="02020404030301010803" pitchFamily="18" charset="0"/>
              </a:rPr>
              <a:t>: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9200" y="6162597"/>
            <a:ext cx="2476800" cy="5211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89183" y="5302061"/>
            <a:ext cx="3844200" cy="77843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63486" y="2021350"/>
            <a:ext cx="1393200" cy="360267"/>
          </a:xfrm>
          <a:prstGeom prst="rect">
            <a:avLst/>
          </a:prstGeom>
        </p:spPr>
      </p:pic>
      <p:sp>
        <p:nvSpPr>
          <p:cNvPr id="32" name="Content Placeholder 2"/>
          <p:cNvSpPr txBox="1">
            <a:spLocks/>
          </p:cNvSpPr>
          <p:nvPr/>
        </p:nvSpPr>
        <p:spPr>
          <a:xfrm>
            <a:off x="6488288" y="2463094"/>
            <a:ext cx="5342467" cy="760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Garamond" panose="02020404030301010803" pitchFamily="18" charset="0"/>
              </a:rPr>
              <a:t>For given</a:t>
            </a:r>
            <a:br>
              <a:rPr lang="en-US" sz="2400" dirty="0" smtClean="0">
                <a:latin typeface="Garamond" panose="02020404030301010803" pitchFamily="18" charset="0"/>
              </a:rPr>
            </a:br>
            <a:r>
              <a:rPr lang="en-US" sz="2400" dirty="0" smtClean="0">
                <a:latin typeface="Garamond" panose="02020404030301010803" pitchFamily="18" charset="0"/>
              </a:rPr>
              <a:t>the </a:t>
            </a:r>
            <a:r>
              <a:rPr lang="en-US" sz="24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max-flow performance function</a:t>
            </a:r>
            <a:r>
              <a:rPr lang="en-US" sz="2400" dirty="0" smtClean="0">
                <a:latin typeface="Garamond" panose="02020404030301010803" pitchFamily="18" charset="0"/>
              </a:rPr>
              <a:t>:                               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62011" y="2526366"/>
            <a:ext cx="2141400" cy="3088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97611" y="3305014"/>
            <a:ext cx="2605800" cy="411733"/>
          </a:xfrm>
          <a:prstGeom prst="rect">
            <a:avLst/>
          </a:prstGeom>
        </p:spPr>
      </p:pic>
      <p:sp>
        <p:nvSpPr>
          <p:cNvPr id="35" name="Content Placeholder 2"/>
          <p:cNvSpPr txBox="1">
            <a:spLocks/>
          </p:cNvSpPr>
          <p:nvPr/>
        </p:nvSpPr>
        <p:spPr>
          <a:xfrm>
            <a:off x="6488288" y="3780741"/>
            <a:ext cx="5342467" cy="760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Garamond" panose="02020404030301010803" pitchFamily="18" charset="0"/>
              </a:rPr>
              <a:t>Let          be a </a:t>
            </a:r>
            <a:r>
              <a:rPr lang="en-US" sz="24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probability model </a:t>
            </a:r>
            <a:r>
              <a:rPr lang="en-US" sz="2400" dirty="0" smtClean="0">
                <a:latin typeface="Garamond" panose="02020404030301010803" pitchFamily="18" charset="0"/>
              </a:rPr>
              <a:t>for </a:t>
            </a:r>
            <a:br>
              <a:rPr lang="en-US" sz="2400" dirty="0" smtClean="0">
                <a:latin typeface="Garamond" panose="02020404030301010803" pitchFamily="18" charset="0"/>
              </a:rPr>
            </a:br>
            <a:r>
              <a:rPr lang="en-US" sz="2400" dirty="0" smtClean="0">
                <a:latin typeface="Garamond" panose="02020404030301010803" pitchFamily="18" charset="0"/>
              </a:rPr>
              <a:t>link capacities: 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90387" y="3838286"/>
            <a:ext cx="567600" cy="31523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17101" y="4190059"/>
            <a:ext cx="1109400" cy="295933"/>
          </a:xfrm>
          <a:prstGeom prst="rect">
            <a:avLst/>
          </a:prstGeom>
        </p:spPr>
      </p:pic>
      <p:sp>
        <p:nvSpPr>
          <p:cNvPr id="38" name="Content Placeholder 2"/>
          <p:cNvSpPr txBox="1">
            <a:spLocks/>
          </p:cNvSpPr>
          <p:nvPr/>
        </p:nvSpPr>
        <p:spPr>
          <a:xfrm>
            <a:off x="6488287" y="4615853"/>
            <a:ext cx="5342467" cy="760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Garamond" panose="02020404030301010803" pitchFamily="18" charset="0"/>
              </a:rPr>
              <a:t>The </a:t>
            </a:r>
            <a:r>
              <a:rPr lang="en-US" sz="24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failure domain: 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23801" y="5086544"/>
            <a:ext cx="3096000" cy="431033"/>
          </a:xfrm>
          <a:prstGeom prst="rect">
            <a:avLst/>
          </a:prstGeom>
        </p:spPr>
      </p:pic>
      <p:sp>
        <p:nvSpPr>
          <p:cNvPr id="40" name="Content Placeholder 2"/>
          <p:cNvSpPr txBox="1">
            <a:spLocks/>
          </p:cNvSpPr>
          <p:nvPr/>
        </p:nvSpPr>
        <p:spPr>
          <a:xfrm>
            <a:off x="6508630" y="5679806"/>
            <a:ext cx="5342467" cy="482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Reliability problem: 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79686" y="6123621"/>
            <a:ext cx="1960800" cy="3988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536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259"/>
    </mc:Choice>
    <mc:Fallback xmlns="">
      <p:transition spd="slow" advTm="184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9" grpId="0"/>
      <p:bldP spid="24" grpId="0"/>
      <p:bldP spid="26" grpId="0"/>
      <p:bldP spid="27" grpId="0"/>
      <p:bldP spid="32" grpId="0"/>
      <p:bldP spid="35" grpId="0"/>
      <p:bldP spid="38" grpId="0"/>
      <p:bldP spid="4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Potential Applications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9845"/>
            <a:ext cx="4698304" cy="4351338"/>
          </a:xfrm>
        </p:spPr>
        <p:txBody>
          <a:bodyPr/>
          <a:lstStyle/>
          <a:p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Transportation Networks</a:t>
            </a:r>
            <a:endParaRPr lang="en-US" dirty="0">
              <a:solidFill>
                <a:srgbClr val="271DA9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451948" y="1449845"/>
            <a:ext cx="469830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Water Distribution Networks</a:t>
            </a:r>
            <a:endParaRPr lang="en-US" dirty="0">
              <a:solidFill>
                <a:srgbClr val="271DA9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47" y="2281701"/>
            <a:ext cx="4376157" cy="35202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70577" y="5936120"/>
            <a:ext cx="41556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Google Maps Traffic: 10/21/2016 4:38 PM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631" y="2281701"/>
            <a:ext cx="5069730" cy="351948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31783" y="5936120"/>
            <a:ext cx="4138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WDN Prague, http://envis.praha-mesto.cz/</a:t>
            </a:r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94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65453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Example: Ring and Square Network Models 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258" y="986410"/>
            <a:ext cx="980400" cy="347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898494"/>
            <a:ext cx="42659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 smtClean="0">
                <a:latin typeface="Garamond" panose="02020404030301010803" pitchFamily="18" charset="0"/>
              </a:rPr>
              <a:t>Random Ring Model             </a:t>
            </a:r>
            <a:endParaRPr lang="en-US" sz="2800" u="sng" dirty="0"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49" y="1333810"/>
            <a:ext cx="3829309" cy="3916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74" y="1333810"/>
            <a:ext cx="3829309" cy="3916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99" y="1333810"/>
            <a:ext cx="3829309" cy="39166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98" y="1333810"/>
            <a:ext cx="3829310" cy="39166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13" y="1333810"/>
            <a:ext cx="3829309" cy="39166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42588" y="1766745"/>
            <a:ext cx="14599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Realization of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9741" y="2162035"/>
            <a:ext cx="825600" cy="250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21928" y="973543"/>
            <a:ext cx="980400" cy="3602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59222" y="898494"/>
            <a:ext cx="4556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u="sng" dirty="0" smtClean="0">
                <a:latin typeface="Garamond" panose="02020404030301010803" pitchFamily="18" charset="0"/>
              </a:rPr>
              <a:t>Random Square Model             </a:t>
            </a:r>
            <a:endParaRPr lang="en-US" sz="2800" u="sng" dirty="0">
              <a:latin typeface="Garamond" panose="02020404030301010803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384" y="1448267"/>
            <a:ext cx="3692876" cy="36770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900" y="1448267"/>
            <a:ext cx="3692360" cy="36765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1448609"/>
            <a:ext cx="3691673" cy="36758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1444752"/>
            <a:ext cx="3691673" cy="367588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320" y="1444752"/>
            <a:ext cx="3691673" cy="3675888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922904" y="4048265"/>
            <a:ext cx="14599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Garamond" panose="02020404030301010803" pitchFamily="18" charset="0"/>
              </a:rPr>
              <a:t>Realization of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78757" y="4417597"/>
            <a:ext cx="748200" cy="283067"/>
          </a:xfrm>
          <a:prstGeom prst="rect">
            <a:avLst/>
          </a:prstGeom>
        </p:spPr>
      </p:pic>
      <p:sp>
        <p:nvSpPr>
          <p:cNvPr id="25" name="Content Placeholder 2"/>
          <p:cNvSpPr txBox="1">
            <a:spLocks/>
          </p:cNvSpPr>
          <p:nvPr/>
        </p:nvSpPr>
        <p:spPr>
          <a:xfrm>
            <a:off x="838200" y="5265267"/>
            <a:ext cx="5358168" cy="448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 smtClean="0">
                <a:solidFill>
                  <a:srgbClr val="271DA9"/>
                </a:solidFill>
                <a:latin typeface="Garamond" panose="02020404030301010803" pitchFamily="18" charset="0"/>
              </a:rPr>
              <a:t>Componentwise</a:t>
            </a:r>
            <a:r>
              <a:rPr lang="en-US" sz="24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:</a:t>
            </a:r>
            <a:r>
              <a:rPr lang="en-US" sz="2400" dirty="0" smtClean="0">
                <a:latin typeface="Garamond" panose="02020404030301010803" pitchFamily="18" charset="0"/>
              </a:rPr>
              <a:t>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60978" y="5280221"/>
            <a:ext cx="2941200" cy="424600"/>
          </a:xfrm>
          <a:prstGeom prst="rect">
            <a:avLst/>
          </a:prstGeom>
        </p:spPr>
      </p:pic>
      <p:sp>
        <p:nvSpPr>
          <p:cNvPr id="27" name="Content Placeholder 2"/>
          <p:cNvSpPr txBox="1">
            <a:spLocks/>
          </p:cNvSpPr>
          <p:nvPr/>
        </p:nvSpPr>
        <p:spPr>
          <a:xfrm>
            <a:off x="838200" y="5793510"/>
            <a:ext cx="5358168" cy="448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Topologically: </a:t>
            </a:r>
            <a:endParaRPr lang="en-US" sz="2400" dirty="0" smtClean="0">
              <a:latin typeface="Garamond" panose="02020404030301010803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260978" y="5784893"/>
            <a:ext cx="2941200" cy="405300"/>
          </a:xfrm>
          <a:prstGeom prst="rect">
            <a:avLst/>
          </a:prstGeom>
        </p:spPr>
      </p:pic>
      <p:sp>
        <p:nvSpPr>
          <p:cNvPr id="29" name="Content Placeholder 2"/>
          <p:cNvSpPr txBox="1">
            <a:spLocks/>
          </p:cNvSpPr>
          <p:nvPr/>
        </p:nvSpPr>
        <p:spPr>
          <a:xfrm>
            <a:off x="6652857" y="5265266"/>
            <a:ext cx="5358168" cy="448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Garamond" panose="02020404030301010803" pitchFamily="18" charset="0"/>
              </a:rPr>
              <a:t>                has more </a:t>
            </a:r>
            <a:r>
              <a:rPr lang="en-US" sz="24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regular links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25933" y="5286752"/>
            <a:ext cx="1006200" cy="379567"/>
          </a:xfrm>
          <a:prstGeom prst="rect">
            <a:avLst/>
          </a:prstGeom>
        </p:spPr>
      </p:pic>
      <p:sp>
        <p:nvSpPr>
          <p:cNvPr id="31" name="Content Placeholder 2"/>
          <p:cNvSpPr txBox="1">
            <a:spLocks/>
          </p:cNvSpPr>
          <p:nvPr/>
        </p:nvSpPr>
        <p:spPr>
          <a:xfrm>
            <a:off x="6652857" y="5801645"/>
            <a:ext cx="5358168" cy="448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Garamond" panose="02020404030301010803" pitchFamily="18" charset="0"/>
              </a:rPr>
              <a:t>                        has more </a:t>
            </a:r>
            <a:r>
              <a:rPr lang="en-US" sz="24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random links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83109" y="5793510"/>
            <a:ext cx="1573800" cy="373133"/>
          </a:xfrm>
          <a:prstGeom prst="rect">
            <a:avLst/>
          </a:prstGeom>
        </p:spPr>
      </p:pic>
      <p:sp>
        <p:nvSpPr>
          <p:cNvPr id="33" name="Content Placeholder 2"/>
          <p:cNvSpPr txBox="1">
            <a:spLocks/>
          </p:cNvSpPr>
          <p:nvPr/>
        </p:nvSpPr>
        <p:spPr>
          <a:xfrm>
            <a:off x="1061613" y="6329785"/>
            <a:ext cx="10628817" cy="448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u="sng" dirty="0" smtClean="0">
                <a:latin typeface="Garamond" panose="02020404030301010803" pitchFamily="18" charset="0"/>
              </a:rPr>
              <a:t>Question: </a:t>
            </a:r>
            <a:r>
              <a:rPr lang="en-US" sz="2400" dirty="0" smtClean="0">
                <a:latin typeface="Garamond" panose="02020404030301010803" pitchFamily="18" charset="0"/>
              </a:rPr>
              <a:t> What model,                        or              , produces </a:t>
            </a:r>
            <a:r>
              <a:rPr lang="en-US" sz="24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more reliable networks</a:t>
            </a:r>
            <a:r>
              <a:rPr lang="en-US" sz="2400" dirty="0" smtClean="0">
                <a:latin typeface="Garamond" panose="02020404030301010803" pitchFamily="18" charset="0"/>
              </a:rPr>
              <a:t>?                 </a:t>
            </a:r>
            <a:endParaRPr lang="en-US" sz="2400" u="sng" dirty="0" smtClean="0">
              <a:solidFill>
                <a:srgbClr val="271DA9"/>
              </a:solidFill>
              <a:latin typeface="Garamond" panose="02020404030301010803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27409" y="6338402"/>
            <a:ext cx="1573800" cy="37313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174784" y="6339886"/>
            <a:ext cx="954600" cy="405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176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606"/>
    </mc:Choice>
    <mc:Fallback xmlns="">
      <p:transition spd="slow" advTm="125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6" grpId="0"/>
      <p:bldP spid="23" grpId="0"/>
      <p:bldP spid="25" grpId="0"/>
      <p:bldP spid="27" grpId="0"/>
      <p:bldP spid="29" grpId="0"/>
      <p:bldP spid="31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14347"/>
            <a:ext cx="10515600" cy="915091"/>
          </a:xfrm>
        </p:spPr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How to Compare Two Network Models?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5664"/>
            <a:ext cx="5562600" cy="1730375"/>
          </a:xfrm>
        </p:spPr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Given</a:t>
            </a:r>
          </a:p>
          <a:p>
            <a:pPr lvl="1"/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Network realization</a:t>
            </a:r>
          </a:p>
          <a:p>
            <a:pPr lvl="1"/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Source-sink pair</a:t>
            </a:r>
          </a:p>
          <a:p>
            <a:pPr lvl="1"/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Critical threshold  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8000" y="1940989"/>
            <a:ext cx="2167200" cy="3795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1289" y="2341153"/>
            <a:ext cx="670800" cy="360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578" y="2772282"/>
            <a:ext cx="387000" cy="321667"/>
          </a:xfrm>
          <a:prstGeom prst="rect">
            <a:avLst/>
          </a:prstGeom>
        </p:spPr>
      </p:pic>
      <p:sp>
        <p:nvSpPr>
          <p:cNvPr id="7" name="Right Brace 6"/>
          <p:cNvSpPr/>
          <p:nvPr/>
        </p:nvSpPr>
        <p:spPr>
          <a:xfrm>
            <a:off x="6265200" y="1940989"/>
            <a:ext cx="429111" cy="1152960"/>
          </a:xfrm>
          <a:prstGeom prst="rightBrace">
            <a:avLst/>
          </a:prstGeom>
          <a:ln cap="flat" cmpd="sng">
            <a:solidFill>
              <a:schemeClr val="tx1"/>
            </a:solidFill>
            <a:miter lim="800000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37583" y="1858891"/>
            <a:ext cx="4774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we can estimate </a:t>
            </a:r>
            <a:r>
              <a:rPr lang="en-US" sz="2400" dirty="0" smtClean="0">
                <a:latin typeface="Garamond" panose="02020404030301010803" pitchFamily="18" charset="0"/>
              </a:rPr>
              <a:t>the </a:t>
            </a:r>
            <a:r>
              <a:rPr lang="en-US" sz="24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failure probability </a:t>
            </a:r>
            <a:endParaRPr lang="en-US" sz="2400" dirty="0">
              <a:solidFill>
                <a:srgbClr val="271DA9"/>
              </a:solidFill>
              <a:latin typeface="Garamond" panose="02020404030301010803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3911" y="2363821"/>
            <a:ext cx="2089800" cy="36026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926634" y="2714380"/>
            <a:ext cx="30243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u</a:t>
            </a:r>
            <a:r>
              <a:rPr lang="en-US" sz="2400" dirty="0" smtClean="0">
                <a:latin typeface="Garamond" panose="02020404030301010803" pitchFamily="18" charset="0"/>
              </a:rPr>
              <a:t>sing </a:t>
            </a:r>
            <a:r>
              <a:rPr lang="en-US" sz="24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Subset Simulation</a:t>
            </a:r>
            <a:endParaRPr lang="en-US" sz="2400" dirty="0">
              <a:solidFill>
                <a:srgbClr val="271DA9"/>
              </a:solidFill>
              <a:latin typeface="Garamond" panose="02020404030301010803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55" y="3442790"/>
            <a:ext cx="473911" cy="31996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78717" y="3351887"/>
            <a:ext cx="9587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71DA9"/>
                </a:solidFill>
                <a:latin typeface="Garamond" panose="02020404030301010803" pitchFamily="18" charset="0"/>
              </a:rPr>
              <a:t>e</a:t>
            </a:r>
            <a:r>
              <a:rPr lang="en-US" sz="24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xpected failure probability </a:t>
            </a:r>
            <a:r>
              <a:rPr lang="en-US" sz="2400" dirty="0" smtClean="0">
                <a:latin typeface="Garamond" panose="02020404030301010803" pitchFamily="18" charset="0"/>
              </a:rPr>
              <a:t>for a given threshold       for the </a:t>
            </a:r>
            <a:r>
              <a:rPr lang="en-US" sz="2400" dirty="0" smtClean="0">
                <a:solidFill>
                  <a:srgbClr val="C00000"/>
                </a:solidFill>
                <a:latin typeface="Garamond" panose="02020404030301010803" pitchFamily="18" charset="0"/>
              </a:rPr>
              <a:t>Ring Model</a:t>
            </a:r>
            <a:r>
              <a:rPr lang="en-US" sz="2400" dirty="0" smtClean="0">
                <a:latin typeface="Garamond" panose="02020404030301010803" pitchFamily="18" charset="0"/>
              </a:rPr>
              <a:t>:    </a:t>
            </a:r>
            <a:endParaRPr lang="en-US" sz="2400" dirty="0">
              <a:solidFill>
                <a:srgbClr val="271DA9"/>
              </a:solidFill>
              <a:latin typeface="Garamond" panose="02020404030301010803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14799" y="3790974"/>
            <a:ext cx="8359201" cy="1100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6044" y="3436292"/>
            <a:ext cx="335400" cy="366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55" y="5029750"/>
            <a:ext cx="473911" cy="31996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678717" y="4938847"/>
            <a:ext cx="9587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71DA9"/>
                </a:solidFill>
                <a:latin typeface="Garamond" panose="02020404030301010803" pitchFamily="18" charset="0"/>
              </a:rPr>
              <a:t>e</a:t>
            </a:r>
            <a:r>
              <a:rPr lang="en-US" sz="24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xpected failure probability </a:t>
            </a:r>
            <a:r>
              <a:rPr lang="en-US" sz="2400" dirty="0" smtClean="0">
                <a:latin typeface="Garamond" panose="02020404030301010803" pitchFamily="18" charset="0"/>
              </a:rPr>
              <a:t>for a given threshold       for the </a:t>
            </a:r>
            <a:r>
              <a:rPr lang="en-US" sz="2400" dirty="0" smtClean="0">
                <a:solidFill>
                  <a:srgbClr val="C00000"/>
                </a:solidFill>
                <a:latin typeface="Garamond" panose="02020404030301010803" pitchFamily="18" charset="0"/>
              </a:rPr>
              <a:t>Square Model</a:t>
            </a:r>
            <a:r>
              <a:rPr lang="en-US" sz="2400" dirty="0" smtClean="0">
                <a:latin typeface="Garamond" panose="02020404030301010803" pitchFamily="18" charset="0"/>
              </a:rPr>
              <a:t>:    </a:t>
            </a:r>
            <a:endParaRPr lang="en-US" sz="2400" dirty="0">
              <a:solidFill>
                <a:srgbClr val="271DA9"/>
              </a:solidFill>
              <a:latin typeface="Garamond" panose="02020404030301010803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6044" y="5023252"/>
            <a:ext cx="335400" cy="366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8999" y="5403092"/>
            <a:ext cx="8385001" cy="1061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327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51"/>
    </mc:Choice>
    <mc:Fallback xmlns="">
      <p:transition spd="slow" advTm="58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9" grpId="0"/>
      <p:bldP spid="11" grpId="0"/>
      <p:bldP spid="14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4978"/>
            <a:ext cx="10515600" cy="587021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We are interested in the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relative behavior </a:t>
            </a:r>
            <a:r>
              <a:rPr lang="en-US" dirty="0" smtClean="0">
                <a:latin typeface="Garamond" panose="02020404030301010803" pitchFamily="18" charset="0"/>
              </a:rPr>
              <a:t>of                and             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414347"/>
            <a:ext cx="10515600" cy="915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latin typeface="Garamond" panose="02020404030301010803" pitchFamily="18" charset="0"/>
              </a:rPr>
              <a:t>How to Compare Two Network Models?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634" y="1512712"/>
            <a:ext cx="1212600" cy="405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0517" y="1478845"/>
            <a:ext cx="1290000" cy="39886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38200" y="2031999"/>
            <a:ext cx="11173178" cy="587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Garamond" panose="02020404030301010803" pitchFamily="18" charset="0"/>
              </a:rPr>
              <a:t>If we plot          vs         treating       as a parameter, we obtain a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curve that  </a:t>
            </a:r>
            <a:r>
              <a:rPr lang="en-US" dirty="0" smtClean="0">
                <a:latin typeface="Garamond" panose="02020404030301010803" pitchFamily="18" charset="0"/>
              </a:rPr>
              <a:t>  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0345" y="2145986"/>
            <a:ext cx="645000" cy="328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1811" y="2145986"/>
            <a:ext cx="645000" cy="315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4489" y="2165286"/>
            <a:ext cx="309600" cy="3088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838200" y="2619020"/>
            <a:ext cx="5035267" cy="1500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>
                <a:latin typeface="Garamond" panose="02020404030301010803" pitchFamily="18" charset="0"/>
              </a:rPr>
              <a:t>Lies in the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unit square</a:t>
            </a:r>
          </a:p>
          <a:p>
            <a:pPr lvl="1"/>
            <a:r>
              <a:rPr lang="en-US" dirty="0" smtClean="0">
                <a:latin typeface="Garamond" panose="02020404030301010803" pitchFamily="18" charset="0"/>
              </a:rPr>
              <a:t>Starts at</a:t>
            </a:r>
          </a:p>
          <a:p>
            <a:pPr lvl="1"/>
            <a:r>
              <a:rPr lang="en-US" dirty="0" smtClean="0">
                <a:latin typeface="Garamond" panose="02020404030301010803" pitchFamily="18" charset="0"/>
              </a:rPr>
              <a:t>Ends at   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4411" y="3064385"/>
            <a:ext cx="670800" cy="328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4411" y="3421382"/>
            <a:ext cx="670800" cy="334533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836813" y="3878165"/>
            <a:ext cx="4298244" cy="1727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Garamond" panose="02020404030301010803" pitchFamily="18" charset="0"/>
              </a:rPr>
              <a:t>We refer to this curve as </a:t>
            </a:r>
            <a:br>
              <a:rPr lang="en-US" dirty="0" smtClean="0">
                <a:latin typeface="Garamond" panose="02020404030301010803" pitchFamily="18" charset="0"/>
              </a:rPr>
            </a:br>
            <a:r>
              <a:rPr lang="en-US" dirty="0" smtClean="0">
                <a:latin typeface="Garamond" panose="02020404030301010803" pitchFamily="18" charset="0"/>
              </a:rPr>
              <a:t>the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relative reliability curve</a:t>
            </a:r>
            <a:endParaRPr lang="en-US" dirty="0">
              <a:solidFill>
                <a:srgbClr val="271DA9"/>
              </a:solidFill>
              <a:latin typeface="Garamond" panose="02020404030301010803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605" y="2580273"/>
            <a:ext cx="3839523" cy="39473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444" y="2580273"/>
            <a:ext cx="3842297" cy="395020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444" y="2580273"/>
            <a:ext cx="3842297" cy="39502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373819" y="4255218"/>
            <a:ext cx="645000" cy="3281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0433" y="6212396"/>
            <a:ext cx="645000" cy="3152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4938" y="6194058"/>
            <a:ext cx="670800" cy="3281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86276" y="2773307"/>
            <a:ext cx="670800" cy="334533"/>
          </a:xfrm>
          <a:prstGeom prst="rect">
            <a:avLst/>
          </a:prstGeom>
        </p:spPr>
      </p:pic>
      <p:cxnSp>
        <p:nvCxnSpPr>
          <p:cNvPr id="44" name="Straight Arrow Connector 43"/>
          <p:cNvCxnSpPr/>
          <p:nvPr/>
        </p:nvCxnSpPr>
        <p:spPr>
          <a:xfrm rot="-120000">
            <a:off x="4854222" y="5847644"/>
            <a:ext cx="1656116" cy="55344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ontent Placeholder 2"/>
          <p:cNvSpPr txBox="1">
            <a:spLocks/>
          </p:cNvSpPr>
          <p:nvPr/>
        </p:nvSpPr>
        <p:spPr>
          <a:xfrm>
            <a:off x="2855631" y="5583720"/>
            <a:ext cx="2036701" cy="5073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accent2"/>
                </a:solidFill>
                <a:latin typeface="Garamond" panose="02020404030301010803" pitchFamily="18" charset="0"/>
              </a:rPr>
              <a:t>Rare events </a:t>
            </a:r>
            <a:endParaRPr lang="en-US" dirty="0">
              <a:solidFill>
                <a:schemeClr val="accent2"/>
              </a:solidFill>
              <a:latin typeface="Garamond" panose="020204040303010108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601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32"/>
    </mc:Choice>
    <mc:Fallback xmlns="">
      <p:transition spd="slow" advTm="81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4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Simulation Results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662" y="239663"/>
            <a:ext cx="6559296" cy="31973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662" y="3562477"/>
            <a:ext cx="6522607" cy="3192032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80155" y="2096006"/>
            <a:ext cx="4456289" cy="1354666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The </a:t>
            </a:r>
            <a:r>
              <a:rPr lang="en-US" dirty="0" smtClean="0">
                <a:solidFill>
                  <a:srgbClr val="C00000"/>
                </a:solidFill>
                <a:latin typeface="Garamond" panose="02020404030301010803" pitchFamily="18" charset="0"/>
              </a:rPr>
              <a:t>Square Model </a:t>
            </a:r>
            <a:r>
              <a:rPr lang="en-US" dirty="0" smtClean="0">
                <a:latin typeface="Garamond" panose="02020404030301010803" pitchFamily="18" charset="0"/>
              </a:rPr>
              <a:t>produces</a:t>
            </a:r>
            <a:br>
              <a:rPr lang="en-US" dirty="0" smtClean="0">
                <a:latin typeface="Garamond" panose="02020404030301010803" pitchFamily="18" charset="0"/>
              </a:rPr>
            </a:b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more reliable networks</a:t>
            </a:r>
            <a:r>
              <a:rPr lang="en-US" dirty="0" smtClean="0">
                <a:latin typeface="Garamond" panose="02020404030301010803" pitchFamily="18" charset="0"/>
              </a:rPr>
              <a:t> than </a:t>
            </a:r>
            <a:br>
              <a:rPr lang="en-US" dirty="0" smtClean="0">
                <a:latin typeface="Garamond" panose="02020404030301010803" pitchFamily="18" charset="0"/>
              </a:rPr>
            </a:br>
            <a:r>
              <a:rPr lang="en-US" dirty="0" smtClean="0">
                <a:latin typeface="Garamond" panose="02020404030301010803" pitchFamily="18" charset="0"/>
              </a:rPr>
              <a:t>the </a:t>
            </a:r>
            <a:r>
              <a:rPr lang="en-US" dirty="0" smtClean="0">
                <a:solidFill>
                  <a:srgbClr val="C00000"/>
                </a:solidFill>
                <a:latin typeface="Garamond" panose="02020404030301010803" pitchFamily="18" charset="0"/>
              </a:rPr>
              <a:t>Ring Model</a:t>
            </a:r>
            <a:r>
              <a:rPr lang="en-US" dirty="0" smtClean="0">
                <a:latin typeface="Garamond" panose="02020404030301010803" pitchFamily="18" charset="0"/>
              </a:rPr>
              <a:t> 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22375" y="3583772"/>
            <a:ext cx="4569178" cy="17771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Garamond" panose="02020404030301010803" pitchFamily="18" charset="0"/>
              </a:rPr>
              <a:t>As </a:t>
            </a:r>
            <a:r>
              <a:rPr lang="en-US" dirty="0">
                <a:latin typeface="Garamond" panose="02020404030301010803" pitchFamily="18" charset="0"/>
              </a:rPr>
              <a:t>k increases, </a:t>
            </a:r>
            <a:r>
              <a:rPr lang="en-US" dirty="0" smtClean="0">
                <a:latin typeface="Garamond" panose="02020404030301010803" pitchFamily="18" charset="0"/>
              </a:rPr>
              <a:t/>
            </a:r>
            <a:br>
              <a:rPr lang="en-US" dirty="0" smtClean="0">
                <a:latin typeface="Garamond" panose="02020404030301010803" pitchFamily="18" charset="0"/>
              </a:rPr>
            </a:br>
            <a:r>
              <a:rPr lang="en-US" dirty="0" smtClean="0">
                <a:latin typeface="Garamond" panose="02020404030301010803" pitchFamily="18" charset="0"/>
              </a:rPr>
              <a:t>the </a:t>
            </a:r>
            <a:r>
              <a:rPr lang="en-US" dirty="0">
                <a:solidFill>
                  <a:srgbClr val="271DA9"/>
                </a:solidFill>
                <a:latin typeface="Garamond" panose="02020404030301010803" pitchFamily="18" charset="0"/>
              </a:rPr>
              <a:t>relative reliability curve </a:t>
            </a:r>
            <a:r>
              <a:rPr lang="en-US" dirty="0">
                <a:latin typeface="Garamond" panose="02020404030301010803" pitchFamily="18" charset="0"/>
              </a:rPr>
              <a:t>shifts towards </a:t>
            </a:r>
            <a:r>
              <a:rPr lang="en-US" dirty="0" smtClean="0">
                <a:latin typeface="Garamond" panose="02020404030301010803" pitchFamily="18" charset="0"/>
              </a:rPr>
              <a:t/>
            </a:r>
            <a:br>
              <a:rPr lang="en-US" dirty="0" smtClean="0">
                <a:latin typeface="Garamond" panose="02020404030301010803" pitchFamily="18" charset="0"/>
              </a:rPr>
            </a:br>
            <a:r>
              <a:rPr lang="en-US" dirty="0" smtClean="0">
                <a:latin typeface="Garamond" panose="02020404030301010803" pitchFamily="18" charset="0"/>
              </a:rPr>
              <a:t>the </a:t>
            </a:r>
            <a:r>
              <a:rPr lang="en-US" dirty="0">
                <a:solidFill>
                  <a:srgbClr val="271DA9"/>
                </a:solidFill>
                <a:latin typeface="Garamond" panose="02020404030301010803" pitchFamily="18" charset="0"/>
              </a:rPr>
              <a:t>equal reliability line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226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86"/>
    </mc:Choice>
    <mc:Fallback xmlns="">
      <p:transition spd="slow" advTm="78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Challenges: Cascading Failures 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022" y="2368021"/>
            <a:ext cx="5928764" cy="4382284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311" y="2368015"/>
            <a:ext cx="5910273" cy="4386021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65017" y="1690688"/>
            <a:ext cx="10893920" cy="5779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Subset Simulation </a:t>
            </a:r>
            <a:r>
              <a:rPr lang="en-US" dirty="0" smtClean="0">
                <a:latin typeface="Garamond" panose="02020404030301010803" pitchFamily="18" charset="0"/>
              </a:rPr>
              <a:t>solves the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network reliability problem </a:t>
            </a:r>
            <a:r>
              <a:rPr lang="en-US" dirty="0" smtClean="0">
                <a:latin typeface="Garamond" panose="02020404030301010803" pitchFamily="18" charset="0"/>
              </a:rPr>
              <a:t>only</a:t>
            </a:r>
            <a:r>
              <a:rPr lang="en-US" dirty="0" smtClean="0">
                <a:solidFill>
                  <a:srgbClr val="FF0000"/>
                </a:solidFill>
                <a:latin typeface="Garamond" panose="02020404030301010803" pitchFamily="18" charset="0"/>
              </a:rPr>
              <a:t> approximately   </a:t>
            </a:r>
            <a:endParaRPr lang="en-US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65017" y="2382693"/>
            <a:ext cx="4817211" cy="985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Subset Simulation </a:t>
            </a:r>
            <a:r>
              <a:rPr lang="en-US" dirty="0" smtClean="0">
                <a:latin typeface="Garamond" panose="02020404030301010803" pitchFamily="18" charset="0"/>
              </a:rPr>
              <a:t>assumes that</a:t>
            </a:r>
            <a:br>
              <a:rPr lang="en-US" dirty="0" smtClean="0">
                <a:latin typeface="Garamond" panose="02020404030301010803" pitchFamily="18" charset="0"/>
              </a:rPr>
            </a:br>
            <a:r>
              <a:rPr lang="en-US" dirty="0" smtClean="0">
                <a:latin typeface="Garamond" panose="02020404030301010803" pitchFamily="18" charset="0"/>
              </a:rPr>
              <a:t>                        are </a:t>
            </a:r>
            <a:r>
              <a:rPr lang="en-US" dirty="0" smtClean="0">
                <a:solidFill>
                  <a:srgbClr val="FF0000"/>
                </a:solidFill>
                <a:latin typeface="Garamond" panose="02020404030301010803" pitchFamily="18" charset="0"/>
              </a:rPr>
              <a:t>independent</a:t>
            </a:r>
            <a:endParaRPr lang="en-US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864833"/>
            <a:ext cx="2064000" cy="347400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565016" y="4458307"/>
            <a:ext cx="4817211" cy="985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Garamond" panose="02020404030301010803" pitchFamily="18" charset="0"/>
              </a:rPr>
              <a:t>Real networks are prone to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/>
            </a:r>
            <a:b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</a:br>
            <a:r>
              <a:rPr lang="en-US" dirty="0" smtClean="0">
                <a:solidFill>
                  <a:srgbClr val="FF0000"/>
                </a:solidFill>
                <a:latin typeface="Garamond" panose="02020404030301010803" pitchFamily="18" charset="0"/>
              </a:rPr>
              <a:t>cascading failures </a:t>
            </a:r>
            <a:endParaRPr lang="en-US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38200" y="5619521"/>
            <a:ext cx="1604058" cy="97227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Garamond" panose="02020404030301010803" pitchFamily="18" charset="0"/>
              </a:rPr>
              <a:t>Model of Cascading Failures </a:t>
            </a:r>
            <a:endParaRPr lang="en-US" sz="2000" b="1" dirty="0">
              <a:latin typeface="Garamond" panose="02020404030301010803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143491" y="5619521"/>
            <a:ext cx="1604058" cy="97227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Garamond" panose="02020404030301010803" pitchFamily="18" charset="0"/>
              </a:rPr>
              <a:t>Subset Simulation</a:t>
            </a:r>
            <a:endParaRPr lang="en-US" sz="2000" b="1" dirty="0">
              <a:latin typeface="Garamond" panose="02020404030301010803" pitchFamily="18" charset="0"/>
            </a:endParaRPr>
          </a:p>
        </p:txBody>
      </p:sp>
      <p:cxnSp>
        <p:nvCxnSpPr>
          <p:cNvPr id="16" name="Straight Arrow Connector 15"/>
          <p:cNvCxnSpPr>
            <a:stCxn id="13" idx="3"/>
            <a:endCxn id="14" idx="1"/>
          </p:cNvCxnSpPr>
          <p:nvPr/>
        </p:nvCxnSpPr>
        <p:spPr>
          <a:xfrm>
            <a:off x="2442258" y="6105658"/>
            <a:ext cx="701233" cy="0"/>
          </a:xfrm>
          <a:prstGeom prst="straightConnector1">
            <a:avLst/>
          </a:prstGeom>
          <a:ln w="25400">
            <a:solidFill>
              <a:srgbClr val="3366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/>
          </p:cNvSpPr>
          <p:nvPr/>
        </p:nvSpPr>
        <p:spPr>
          <a:xfrm>
            <a:off x="565016" y="3422631"/>
            <a:ext cx="4724614" cy="985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Garamond" panose="02020404030301010803" pitchFamily="18" charset="0"/>
              </a:rPr>
              <a:t>In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 infrastructure networks,</a:t>
            </a:r>
            <a:b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</a:b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    </a:t>
            </a:r>
            <a:r>
              <a:rPr lang="en-US" dirty="0" smtClean="0">
                <a:latin typeface="Garamond" panose="02020404030301010803" pitchFamily="18" charset="0"/>
              </a:rPr>
              <a:t>and      are </a:t>
            </a:r>
            <a:r>
              <a:rPr lang="en-US" dirty="0" smtClean="0">
                <a:solidFill>
                  <a:srgbClr val="FF0000"/>
                </a:solidFill>
                <a:latin typeface="Garamond" panose="02020404030301010803" pitchFamily="18" charset="0"/>
              </a:rPr>
              <a:t>correlated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775" y="3938550"/>
            <a:ext cx="309600" cy="263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7050" y="3938550"/>
            <a:ext cx="335400" cy="3216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129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21"/>
    </mc:Choice>
    <mc:Fallback xmlns="">
      <p:transition spd="slow" advTm="99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 animBg="1"/>
      <p:bldP spid="14" grpId="0" animBg="1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Garamond" panose="02020404030301010803" pitchFamily="18" charset="0"/>
              </a:rPr>
              <a:t>Interconnected Infrastructures: </a:t>
            </a:r>
            <a:r>
              <a:rPr lang="en-US" sz="4000" dirty="0" smtClean="0">
                <a:latin typeface="Garamond" panose="02020404030301010803" pitchFamily="18" charset="0"/>
              </a:rPr>
              <a:t>Multilayer </a:t>
            </a:r>
            <a:r>
              <a:rPr lang="en-US" sz="4000" dirty="0">
                <a:latin typeface="Garamond" panose="02020404030301010803" pitchFamily="18" charset="0"/>
              </a:rPr>
              <a:t>Networks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134" y="1499616"/>
            <a:ext cx="3767610" cy="47152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084" y="3200614"/>
            <a:ext cx="2455990" cy="11825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56" y="1499616"/>
            <a:ext cx="5195716" cy="483144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336189" y="6333712"/>
            <a:ext cx="2323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S.M. Rinaldi et al (2001)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998893" y="6331056"/>
            <a:ext cx="2900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Illustration: L. </a:t>
            </a:r>
            <a:r>
              <a:rPr lang="en-US" dirty="0" err="1" smtClean="0">
                <a:latin typeface="Garamond" panose="02020404030301010803" pitchFamily="18" charset="0"/>
              </a:rPr>
              <a:t>Dueñas</a:t>
            </a:r>
            <a:r>
              <a:rPr lang="en-US" dirty="0" smtClean="0">
                <a:latin typeface="Garamond" panose="02020404030301010803" pitchFamily="18" charset="0"/>
              </a:rPr>
              <a:t>-Osorio</a:t>
            </a:r>
            <a:endParaRPr lang="en-US" dirty="0">
              <a:latin typeface="Garamond" panose="020204040303010108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03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08"/>
    </mc:Choice>
    <mc:Fallback xmlns="">
      <p:transition spd="slow" advTm="91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49033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Reliability Problem: Local Scale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66750" y="1185331"/>
            <a:ext cx="11254740" cy="5791202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>
                <a:latin typeface="Garamond" panose="02020404030301010803" pitchFamily="18" charset="0"/>
              </a:rPr>
              <a:t>Problem:</a:t>
            </a:r>
            <a:r>
              <a:rPr lang="en-US" dirty="0" smtClean="0">
                <a:latin typeface="Garamond" panose="02020404030301010803" pitchFamily="18" charset="0"/>
              </a:rPr>
              <a:t> Estimate the </a:t>
            </a:r>
            <a:r>
              <a:rPr lang="en-US" dirty="0" smtClean="0">
                <a:solidFill>
                  <a:srgbClr val="C00000"/>
                </a:solidFill>
                <a:latin typeface="Garamond" panose="02020404030301010803" pitchFamily="18" charset="0"/>
              </a:rPr>
              <a:t>probability of failure</a:t>
            </a:r>
            <a:r>
              <a:rPr lang="en-US" dirty="0" smtClean="0">
                <a:latin typeface="Garamond" panose="02020404030301010803" pitchFamily="18" charset="0"/>
              </a:rPr>
              <a:t>      of a complex engineered system or system component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considered in isolation</a:t>
            </a:r>
            <a:r>
              <a:rPr lang="en-US" dirty="0" smtClean="0">
                <a:solidFill>
                  <a:schemeClr val="tx2"/>
                </a:solidFill>
                <a:latin typeface="Garamond" panose="02020404030301010803" pitchFamily="18" charset="0"/>
              </a:rPr>
              <a:t> </a:t>
            </a:r>
            <a:r>
              <a:rPr lang="en-US" dirty="0" smtClean="0">
                <a:latin typeface="Garamond" panose="02020404030301010803" pitchFamily="18" charset="0"/>
              </a:rPr>
              <a:t>and subject to external excitations.     </a:t>
            </a:r>
            <a:endParaRPr lang="en-US" u="sng" dirty="0"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167" y="1303674"/>
            <a:ext cx="387000" cy="2830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823" y="1978340"/>
            <a:ext cx="4360201" cy="1080800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746953" y="3016020"/>
            <a:ext cx="10347908" cy="4221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Garamond" panose="02020404030301010803" pitchFamily="18" charset="0"/>
              </a:rPr>
              <a:t>             represents the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uncertain excitation</a:t>
            </a:r>
            <a:r>
              <a:rPr lang="en-US" dirty="0" smtClean="0">
                <a:latin typeface="Garamond" panose="02020404030301010803" pitchFamily="18" charset="0"/>
              </a:rPr>
              <a:t> of the system</a:t>
            </a:r>
          </a:p>
          <a:p>
            <a:pPr lvl="1"/>
            <a:r>
              <a:rPr lang="en-US" dirty="0" smtClean="0">
                <a:latin typeface="Garamond" panose="02020404030301010803" pitchFamily="18" charset="0"/>
              </a:rPr>
              <a:t>Random vector with the joint PDF  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             is a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failure domain </a:t>
            </a:r>
            <a:r>
              <a:rPr lang="en-US" dirty="0" smtClean="0">
                <a:latin typeface="Garamond" panose="02020404030301010803" pitchFamily="18" charset="0"/>
              </a:rPr>
              <a:t>(unacceptable system performance)</a:t>
            </a:r>
            <a:br>
              <a:rPr lang="en-US" dirty="0" smtClean="0">
                <a:latin typeface="Garamond" panose="02020404030301010803" pitchFamily="18" charset="0"/>
              </a:rPr>
            </a:br>
            <a:r>
              <a:rPr lang="en-US" dirty="0" smtClean="0">
                <a:latin typeface="Garamond" panose="02020404030301010803" pitchFamily="18" charset="0"/>
              </a:rPr>
              <a:t/>
            </a:r>
            <a:br>
              <a:rPr lang="en-US" dirty="0" smtClean="0">
                <a:latin typeface="Garamond" panose="02020404030301010803" pitchFamily="18" charset="0"/>
              </a:rPr>
            </a:br>
            <a:endParaRPr lang="en-US" dirty="0" smtClean="0">
              <a:latin typeface="Garamond" panose="02020404030301010803" pitchFamily="18" charset="0"/>
            </a:endParaRPr>
          </a:p>
          <a:p>
            <a:r>
              <a:rPr lang="en-US" dirty="0" smtClean="0">
                <a:latin typeface="Garamond" panose="02020404030301010803" pitchFamily="18" charset="0"/>
              </a:rPr>
              <a:t>         is the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limit state function </a:t>
            </a:r>
            <a:r>
              <a:rPr lang="en-US" dirty="0" smtClean="0">
                <a:latin typeface="Garamond" panose="02020404030301010803" pitchFamily="18" charset="0"/>
              </a:rPr>
              <a:t>(loss function)</a:t>
            </a:r>
          </a:p>
          <a:p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smtClean="0">
                <a:latin typeface="Garamond" panose="02020404030301010803" pitchFamily="18" charset="0"/>
              </a:rPr>
              <a:t>      is a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critical threshold </a:t>
            </a:r>
            <a:r>
              <a:rPr lang="en-US" dirty="0" smtClean="0">
                <a:latin typeface="Garamond" panose="02020404030301010803" pitchFamily="18" charset="0"/>
              </a:rPr>
              <a:t>for performance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                  if             and                   otherwise </a:t>
            </a:r>
          </a:p>
          <a:p>
            <a:endParaRPr lang="en-US" dirty="0" smtClean="0">
              <a:latin typeface="Garamond" panose="02020404030301010803" pitchFamily="18" charset="0"/>
            </a:endParaRPr>
          </a:p>
          <a:p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4562" y="3047065"/>
            <a:ext cx="903000" cy="3795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4375" y="3523982"/>
            <a:ext cx="593400" cy="3023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4562" y="3945992"/>
            <a:ext cx="980400" cy="3795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43575" y="4596014"/>
            <a:ext cx="2554200" cy="501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4562" y="5255530"/>
            <a:ext cx="567600" cy="347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4562" y="5784123"/>
            <a:ext cx="283800" cy="308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4562" y="6274116"/>
            <a:ext cx="1290000" cy="347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81823" y="6285405"/>
            <a:ext cx="799800" cy="2959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8600" y="6273064"/>
            <a:ext cx="1367400" cy="366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186" y="4524095"/>
            <a:ext cx="3179445" cy="2111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098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"/>
    </mc:Choice>
    <mc:Fallback xmlns="">
      <p:transition spd="slow" advTm="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Interdisciplinary Collaboration is the Key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431255" y="3571815"/>
            <a:ext cx="1657350" cy="1028700"/>
          </a:xfrm>
          <a:prstGeom prst="round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Garamond" panose="02020404030301010803" pitchFamily="18" charset="0"/>
              </a:rPr>
              <a:t>Network Science</a:t>
            </a:r>
            <a:endParaRPr lang="en-US" sz="2800" dirty="0">
              <a:latin typeface="Garamond" panose="02020404030301010803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665570" y="5292922"/>
            <a:ext cx="1188720" cy="118872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Garamond" panose="02020404030301010803" pitchFamily="18" charset="0"/>
              </a:rPr>
              <a:t>Math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665570" y="1690688"/>
            <a:ext cx="1188720" cy="118872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Garamond" panose="02020404030301010803" pitchFamily="18" charset="0"/>
              </a:rPr>
              <a:t>Engg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882968" y="3491805"/>
            <a:ext cx="1188720" cy="118872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Garamond" panose="02020404030301010803" pitchFamily="18" charset="0"/>
              </a:rPr>
              <a:t>Bio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4280819" y="4956811"/>
            <a:ext cx="1188720" cy="118872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Garamond" panose="02020404030301010803" pitchFamily="18" charset="0"/>
              </a:rPr>
              <a:t>Stats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987598" y="4956811"/>
            <a:ext cx="1188720" cy="118872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Garamond" panose="02020404030301010803" pitchFamily="18" charset="0"/>
              </a:rPr>
              <a:t>CS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48172" y="3491805"/>
            <a:ext cx="1188720" cy="118872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Garamond" panose="02020404030301010803" pitchFamily="18" charset="0"/>
              </a:rPr>
              <a:t>Phys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987598" y="2100350"/>
            <a:ext cx="1188720" cy="118872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Garamond" panose="02020404030301010803" pitchFamily="18" charset="0"/>
              </a:rPr>
              <a:t>Soc.</a:t>
            </a:r>
            <a:br>
              <a:rPr lang="en-US" sz="2400" dirty="0" smtClean="0">
                <a:latin typeface="Garamond" panose="02020404030301010803" pitchFamily="18" charset="0"/>
              </a:rPr>
            </a:br>
            <a:r>
              <a:rPr lang="en-US" sz="2400" dirty="0" smtClean="0">
                <a:latin typeface="Garamond" panose="02020404030301010803" pitchFamily="18" charset="0"/>
              </a:rPr>
              <a:t>Sci.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280819" y="2098656"/>
            <a:ext cx="1188720" cy="1188720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Garamond" panose="02020404030301010803" pitchFamily="18" charset="0"/>
              </a:rPr>
              <a:t>Med</a:t>
            </a:r>
            <a:endParaRPr lang="en-US" sz="2400" dirty="0">
              <a:latin typeface="Garamond" panose="02020404030301010803" pitchFamily="18" charset="0"/>
            </a:endParaRPr>
          </a:p>
        </p:txBody>
      </p:sp>
      <p:cxnSp>
        <p:nvCxnSpPr>
          <p:cNvPr id="29" name="Straight Arrow Connector 28"/>
          <p:cNvCxnSpPr>
            <a:stCxn id="21" idx="4"/>
            <a:endCxn id="12" idx="0"/>
          </p:cNvCxnSpPr>
          <p:nvPr/>
        </p:nvCxnSpPr>
        <p:spPr>
          <a:xfrm>
            <a:off x="3259930" y="2879408"/>
            <a:ext cx="0" cy="69240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0" idx="0"/>
            <a:endCxn id="12" idx="2"/>
          </p:cNvCxnSpPr>
          <p:nvPr/>
        </p:nvCxnSpPr>
        <p:spPr>
          <a:xfrm flipV="1">
            <a:off x="3259930" y="4600515"/>
            <a:ext cx="0" cy="69240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6"/>
            <a:endCxn id="12" idx="1"/>
          </p:cNvCxnSpPr>
          <p:nvPr/>
        </p:nvCxnSpPr>
        <p:spPr>
          <a:xfrm>
            <a:off x="1636892" y="4086165"/>
            <a:ext cx="79436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22" idx="2"/>
            <a:endCxn id="12" idx="3"/>
          </p:cNvCxnSpPr>
          <p:nvPr/>
        </p:nvCxnSpPr>
        <p:spPr>
          <a:xfrm flipH="1">
            <a:off x="4088605" y="4086165"/>
            <a:ext cx="79436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6" idx="5"/>
          </p:cNvCxnSpPr>
          <p:nvPr/>
        </p:nvCxnSpPr>
        <p:spPr>
          <a:xfrm>
            <a:off x="2002234" y="3114986"/>
            <a:ext cx="470017" cy="48559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4" idx="7"/>
          </p:cNvCxnSpPr>
          <p:nvPr/>
        </p:nvCxnSpPr>
        <p:spPr>
          <a:xfrm flipV="1">
            <a:off x="2002234" y="4549471"/>
            <a:ext cx="470017" cy="581424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7" idx="3"/>
          </p:cNvCxnSpPr>
          <p:nvPr/>
        </p:nvCxnSpPr>
        <p:spPr>
          <a:xfrm flipH="1">
            <a:off x="4047610" y="3113292"/>
            <a:ext cx="407293" cy="486437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3" idx="1"/>
          </p:cNvCxnSpPr>
          <p:nvPr/>
        </p:nvCxnSpPr>
        <p:spPr>
          <a:xfrm flipH="1" flipV="1">
            <a:off x="4047610" y="4562497"/>
            <a:ext cx="407293" cy="56839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ontent Placeholder 2"/>
          <p:cNvSpPr>
            <a:spLocks noGrp="1"/>
          </p:cNvSpPr>
          <p:nvPr>
            <p:ph idx="1"/>
          </p:nvPr>
        </p:nvSpPr>
        <p:spPr>
          <a:xfrm>
            <a:off x="6981842" y="1681163"/>
            <a:ext cx="4616584" cy="8239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Garamond" panose="02020404030301010803" pitchFamily="18" charset="0"/>
              </a:rPr>
              <a:t>E.M. </a:t>
            </a:r>
            <a:r>
              <a:rPr lang="en-US" sz="2400" dirty="0">
                <a:latin typeface="Garamond" panose="02020404030301010803" pitchFamily="18" charset="0"/>
              </a:rPr>
              <a:t>Adam et al (2015) </a:t>
            </a:r>
            <a:br>
              <a:rPr lang="en-US" sz="2400" dirty="0">
                <a:latin typeface="Garamond" panose="02020404030301010803" pitchFamily="18" charset="0"/>
              </a:rPr>
            </a:br>
            <a:r>
              <a:rPr lang="en-US" sz="2400" i="1" dirty="0">
                <a:latin typeface="Garamond" panose="02020404030301010803" pitchFamily="18" charset="0"/>
              </a:rPr>
              <a:t>Towards an Algebra for Cascade Effects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399" y="2555755"/>
            <a:ext cx="4592401" cy="1872100"/>
          </a:xfrm>
          <a:prstGeom prst="rect">
            <a:avLst/>
          </a:prstGeom>
        </p:spPr>
      </p:pic>
      <p:sp>
        <p:nvSpPr>
          <p:cNvPr id="56" name="Content Placeholder 2"/>
          <p:cNvSpPr txBox="1">
            <a:spLocks/>
          </p:cNvSpPr>
          <p:nvPr/>
        </p:nvSpPr>
        <p:spPr>
          <a:xfrm>
            <a:off x="6490091" y="4680525"/>
            <a:ext cx="5600086" cy="1920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Topological closure </a:t>
            </a:r>
            <a:r>
              <a:rPr lang="en-US" sz="2400" dirty="0" smtClean="0">
                <a:latin typeface="Garamond" panose="02020404030301010803" pitchFamily="18" charset="0"/>
              </a:rPr>
              <a:t>and </a:t>
            </a:r>
            <a:r>
              <a:rPr lang="en-US" sz="24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isomorphism</a:t>
            </a:r>
            <a:r>
              <a:rPr lang="en-US" sz="2400" dirty="0" smtClean="0">
                <a:latin typeface="Garamond" panose="02020404030301010803" pitchFamily="18" charset="0"/>
              </a:rPr>
              <a:t> </a:t>
            </a:r>
          </a:p>
          <a:p>
            <a:r>
              <a:rPr lang="en-US" sz="2400" dirty="0">
                <a:solidFill>
                  <a:srgbClr val="271DA9"/>
                </a:solidFill>
                <a:latin typeface="Garamond" panose="02020404030301010803" pitchFamily="18" charset="0"/>
              </a:rPr>
              <a:t>Universal algebra </a:t>
            </a:r>
            <a:r>
              <a:rPr lang="en-US" sz="2400" dirty="0" smtClean="0">
                <a:latin typeface="Garamond" panose="02020404030301010803" pitchFamily="18" charset="0"/>
              </a:rPr>
              <a:t>theory</a:t>
            </a:r>
          </a:p>
          <a:p>
            <a:r>
              <a:rPr lang="en-US" sz="2400" dirty="0" smtClean="0">
                <a:latin typeface="Garamond" panose="02020404030301010803" pitchFamily="18" charset="0"/>
              </a:rPr>
              <a:t>Theory of </a:t>
            </a:r>
            <a:r>
              <a:rPr lang="en-US" sz="24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partially ordered sets </a:t>
            </a:r>
          </a:p>
          <a:p>
            <a:r>
              <a:rPr lang="en-US" sz="2400" dirty="0" smtClean="0">
                <a:latin typeface="Garamond" panose="02020404030301010803" pitchFamily="18" charset="0"/>
              </a:rPr>
              <a:t>Theory </a:t>
            </a:r>
            <a:r>
              <a:rPr lang="en-US" sz="2400" dirty="0">
                <a:latin typeface="Garamond" panose="02020404030301010803" pitchFamily="18" charset="0"/>
              </a:rPr>
              <a:t>of the </a:t>
            </a:r>
            <a:r>
              <a:rPr lang="en-US" sz="2400" dirty="0">
                <a:solidFill>
                  <a:srgbClr val="271DA9"/>
                </a:solidFill>
                <a:latin typeface="Garamond" panose="02020404030301010803" pitchFamily="18" charset="0"/>
              </a:rPr>
              <a:t>Tarski consequence operator</a:t>
            </a:r>
          </a:p>
          <a:p>
            <a:endParaRPr lang="en-US" sz="2400" dirty="0" smtClean="0">
              <a:latin typeface="Garamond" panose="020204040303010108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869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670"/>
    </mc:Choice>
    <mc:Fallback xmlns="">
      <p:transition spd="slow" advTm="166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51" grpId="0" build="p"/>
      <p:bldP spid="5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Summary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75" y="1690688"/>
            <a:ext cx="11315699" cy="457041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aramond" panose="02020404030301010803" pitchFamily="18" charset="0"/>
              </a:rPr>
              <a:t>A </a:t>
            </a:r>
            <a:r>
              <a:rPr lang="en-US" dirty="0">
                <a:solidFill>
                  <a:srgbClr val="271DA9"/>
                </a:solidFill>
                <a:latin typeface="Garamond" panose="02020404030301010803" pitchFamily="18" charset="0"/>
              </a:rPr>
              <a:t>network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view</a:t>
            </a:r>
            <a:r>
              <a:rPr lang="en-US" dirty="0" smtClean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</a:rPr>
              <a:t>on </a:t>
            </a:r>
            <a:r>
              <a:rPr lang="en-US" dirty="0" smtClean="0">
                <a:solidFill>
                  <a:srgbClr val="000000"/>
                </a:solidFill>
                <a:latin typeface="Garamond" panose="02020404030301010803" pitchFamily="18" charset="0"/>
              </a:rPr>
              <a:t>critical infrastructure is important for proper assessment of its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reliability</a:t>
            </a:r>
            <a:r>
              <a:rPr lang="en-US" dirty="0" smtClean="0">
                <a:solidFill>
                  <a:srgbClr val="000000"/>
                </a:solidFill>
                <a:latin typeface="Garamond" panose="02020404030301010803" pitchFamily="18" charset="0"/>
              </a:rPr>
              <a:t> and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resilience.</a:t>
            </a:r>
            <a:endParaRPr lang="en-US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endParaRPr lang="en-US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r>
              <a:rPr lang="en-US" dirty="0" smtClean="0">
                <a:latin typeface="Garamond" panose="02020404030301010803" pitchFamily="18" charset="0"/>
              </a:rPr>
              <a:t>The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 Subset Simulation method </a:t>
            </a:r>
            <a:r>
              <a:rPr lang="en-US" dirty="0" smtClean="0">
                <a:latin typeface="Garamond" panose="02020404030301010803" pitchFamily="18" charset="0"/>
              </a:rPr>
              <a:t>is one of the first steps towards efficient estimation of reliability of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critical infrastructure networks</a:t>
            </a:r>
            <a:r>
              <a:rPr lang="en-US" dirty="0" smtClean="0">
                <a:latin typeface="Garamond" panose="02020404030301010803" pitchFamily="18" charset="0"/>
              </a:rPr>
              <a:t>.</a:t>
            </a:r>
          </a:p>
          <a:p>
            <a:endParaRPr lang="en-US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Garamond" panose="02020404030301010803" pitchFamily="18" charset="0"/>
              </a:rPr>
              <a:t>To make it practical, realistic models for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link correlations</a:t>
            </a:r>
            <a:r>
              <a:rPr lang="en-US" dirty="0" smtClean="0"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cascading failures </a:t>
            </a:r>
            <a:r>
              <a:rPr lang="en-US" dirty="0" smtClean="0">
                <a:solidFill>
                  <a:srgbClr val="000000"/>
                </a:solidFill>
                <a:latin typeface="Garamond" panose="02020404030301010803" pitchFamily="18" charset="0"/>
              </a:rPr>
              <a:t>and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multilayer networks </a:t>
            </a:r>
            <a:r>
              <a:rPr lang="en-US" dirty="0" smtClean="0">
                <a:latin typeface="Garamond" panose="02020404030301010803" pitchFamily="18" charset="0"/>
              </a:rPr>
              <a:t>are required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.</a:t>
            </a:r>
          </a:p>
          <a:p>
            <a:endParaRPr lang="en-US" dirty="0">
              <a:solidFill>
                <a:srgbClr val="271DA9"/>
              </a:solidFill>
              <a:latin typeface="Garamond" panose="02020404030301010803" pitchFamily="18" charset="0"/>
            </a:endParaRPr>
          </a:p>
          <a:p>
            <a:r>
              <a:rPr lang="en-US" dirty="0" smtClean="0">
                <a:latin typeface="Garamond" panose="02020404030301010803" pitchFamily="18" charset="0"/>
              </a:rPr>
              <a:t>To succeed in these tasks, </a:t>
            </a:r>
            <a:r>
              <a:rPr lang="en-US" dirty="0">
                <a:solidFill>
                  <a:srgbClr val="271DA9"/>
                </a:solidFill>
                <a:latin typeface="Garamond" panose="02020404030301010803" pitchFamily="18" charset="0"/>
              </a:rPr>
              <a:t>i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nterdisciplinary collaboration </a:t>
            </a:r>
            <a:r>
              <a:rPr lang="en-US" dirty="0" smtClean="0">
                <a:latin typeface="Garamond" panose="02020404030301010803" pitchFamily="18" charset="0"/>
              </a:rPr>
              <a:t>is a must. </a:t>
            </a:r>
          </a:p>
          <a:p>
            <a:endParaRPr lang="en-US" dirty="0" smtClean="0">
              <a:latin typeface="Garamond" panose="02020404030301010803" pitchFamily="18" charset="0"/>
            </a:endParaRPr>
          </a:p>
          <a:p>
            <a:endParaRPr lang="en-US" dirty="0">
              <a:latin typeface="Garamond" panose="020204040303010108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461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79"/>
    </mc:Choice>
    <mc:Fallback xmlns="">
      <p:transition spd="slow" advTm="48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2975" y="100011"/>
            <a:ext cx="2419350" cy="557206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References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756" y="657217"/>
            <a:ext cx="11856244" cy="6029333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>
                <a:solidFill>
                  <a:srgbClr val="0070C0"/>
                </a:solidFill>
                <a:latin typeface="Garamond" panose="02020404030301010803" pitchFamily="18" charset="0"/>
              </a:rPr>
              <a:t>Subset Simulation</a:t>
            </a:r>
          </a:p>
          <a:p>
            <a:pPr lvl="1"/>
            <a:r>
              <a:rPr lang="en-US" sz="2100" dirty="0">
                <a:latin typeface="Garamond" panose="02020404030301010803" pitchFamily="18" charset="0"/>
              </a:rPr>
              <a:t>Au &amp; Beck (2001) “Estimation of small failure </a:t>
            </a:r>
            <a:r>
              <a:rPr lang="en-US" sz="2100" dirty="0" smtClean="0">
                <a:latin typeface="Garamond" panose="02020404030301010803" pitchFamily="18" charset="0"/>
              </a:rPr>
              <a:t>probabilities in </a:t>
            </a:r>
            <a:r>
              <a:rPr lang="en-US" sz="2100" dirty="0">
                <a:latin typeface="Garamond" panose="02020404030301010803" pitchFamily="18" charset="0"/>
              </a:rPr>
              <a:t>high dimensions by subset </a:t>
            </a:r>
            <a:r>
              <a:rPr lang="en-US" sz="2100" dirty="0" smtClean="0">
                <a:latin typeface="Garamond" panose="02020404030301010803" pitchFamily="18" charset="0"/>
              </a:rPr>
              <a:t>simulation,” </a:t>
            </a:r>
            <a:r>
              <a:rPr lang="en-US" sz="2100" i="1" dirty="0" smtClean="0">
                <a:latin typeface="Garamond" panose="02020404030301010803" pitchFamily="18" charset="0"/>
              </a:rPr>
              <a:t>Probabilistic Engineering Mechanics</a:t>
            </a:r>
            <a:r>
              <a:rPr lang="en-US" sz="2100" dirty="0" smtClean="0">
                <a:latin typeface="Garamond" panose="02020404030301010803" pitchFamily="18" charset="0"/>
              </a:rPr>
              <a:t>.</a:t>
            </a:r>
          </a:p>
          <a:p>
            <a:pPr lvl="1"/>
            <a:r>
              <a:rPr lang="en-US" sz="2100" dirty="0" smtClean="0">
                <a:latin typeface="Garamond" panose="02020404030301010803" pitchFamily="18" charset="0"/>
              </a:rPr>
              <a:t>Zuev</a:t>
            </a:r>
            <a:r>
              <a:rPr lang="en-US" sz="2100" dirty="0">
                <a:latin typeface="Garamond" panose="02020404030301010803" pitchFamily="18" charset="0"/>
              </a:rPr>
              <a:t> </a:t>
            </a:r>
            <a:r>
              <a:rPr lang="en-US" sz="2100" dirty="0" smtClean="0">
                <a:latin typeface="Garamond" panose="02020404030301010803" pitchFamily="18" charset="0"/>
              </a:rPr>
              <a:t>et al (2015) </a:t>
            </a:r>
            <a:r>
              <a:rPr lang="en-US" sz="2100" dirty="0">
                <a:latin typeface="Garamond" panose="02020404030301010803" pitchFamily="18" charset="0"/>
              </a:rPr>
              <a:t>“General </a:t>
            </a:r>
            <a:r>
              <a:rPr lang="en-US" sz="2100" dirty="0" smtClean="0">
                <a:latin typeface="Garamond" panose="02020404030301010803" pitchFamily="18" charset="0"/>
              </a:rPr>
              <a:t>network reliability problem </a:t>
            </a:r>
            <a:r>
              <a:rPr lang="en-US" sz="2100" dirty="0">
                <a:latin typeface="Garamond" panose="02020404030301010803" pitchFamily="18" charset="0"/>
              </a:rPr>
              <a:t>and its </a:t>
            </a:r>
            <a:r>
              <a:rPr lang="en-US" sz="2100" dirty="0" smtClean="0">
                <a:latin typeface="Garamond" panose="02020404030301010803" pitchFamily="18" charset="0"/>
              </a:rPr>
              <a:t>efficient solution </a:t>
            </a:r>
            <a:r>
              <a:rPr lang="en-US" sz="2100" dirty="0">
                <a:latin typeface="Garamond" panose="02020404030301010803" pitchFamily="18" charset="0"/>
              </a:rPr>
              <a:t>by Subset </a:t>
            </a:r>
            <a:r>
              <a:rPr lang="en-US" sz="2100" dirty="0" smtClean="0">
                <a:latin typeface="Garamond" panose="02020404030301010803" pitchFamily="18" charset="0"/>
              </a:rPr>
              <a:t>Simulation,” </a:t>
            </a:r>
            <a:r>
              <a:rPr lang="en-US" sz="2100" i="1" dirty="0">
                <a:latin typeface="Garamond" panose="02020404030301010803" pitchFamily="18" charset="0"/>
              </a:rPr>
              <a:t>Probabilistic Engineering Mechanics</a:t>
            </a:r>
            <a:r>
              <a:rPr lang="en-US" sz="2100" dirty="0" smtClean="0">
                <a:latin typeface="Garamond" panose="02020404030301010803" pitchFamily="18" charset="0"/>
              </a:rPr>
              <a:t>.</a:t>
            </a:r>
          </a:p>
          <a:p>
            <a:pPr lvl="1"/>
            <a:r>
              <a:rPr lang="en-US" sz="2100" dirty="0" smtClean="0">
                <a:latin typeface="Garamond" panose="02020404030301010803" pitchFamily="18" charset="0"/>
              </a:rPr>
              <a:t>Zuev (2015) “Subset </a:t>
            </a:r>
            <a:r>
              <a:rPr lang="en-US" sz="2100" dirty="0">
                <a:latin typeface="Garamond" panose="02020404030301010803" pitchFamily="18" charset="0"/>
              </a:rPr>
              <a:t>Simulation </a:t>
            </a:r>
            <a:r>
              <a:rPr lang="en-US" sz="2100" dirty="0" smtClean="0">
                <a:latin typeface="Garamond" panose="02020404030301010803" pitchFamily="18" charset="0"/>
              </a:rPr>
              <a:t>method </a:t>
            </a:r>
            <a:r>
              <a:rPr lang="en-US" sz="2100" dirty="0">
                <a:latin typeface="Garamond" panose="02020404030301010803" pitchFamily="18" charset="0"/>
              </a:rPr>
              <a:t>for </a:t>
            </a:r>
            <a:r>
              <a:rPr lang="en-US" sz="2100" dirty="0" smtClean="0">
                <a:latin typeface="Garamond" panose="02020404030301010803" pitchFamily="18" charset="0"/>
              </a:rPr>
              <a:t>rare event estimation</a:t>
            </a:r>
            <a:r>
              <a:rPr lang="en-US" sz="2100" dirty="0">
                <a:latin typeface="Garamond" panose="02020404030301010803" pitchFamily="18" charset="0"/>
              </a:rPr>
              <a:t>: </a:t>
            </a:r>
            <a:r>
              <a:rPr lang="en-US" sz="2100" dirty="0" smtClean="0">
                <a:latin typeface="Garamond" panose="02020404030301010803" pitchFamily="18" charset="0"/>
              </a:rPr>
              <a:t>an introduction</a:t>
            </a:r>
            <a:r>
              <a:rPr lang="en-US" sz="2100" dirty="0">
                <a:latin typeface="Garamond" panose="02020404030301010803" pitchFamily="18" charset="0"/>
              </a:rPr>
              <a:t>,” </a:t>
            </a:r>
            <a:r>
              <a:rPr lang="en-US" sz="2100" i="1" dirty="0" smtClean="0">
                <a:latin typeface="Garamond" panose="02020404030301010803" pitchFamily="18" charset="0"/>
              </a:rPr>
              <a:t>Springer</a:t>
            </a:r>
            <a:r>
              <a:rPr lang="en-US" sz="2100" dirty="0" smtClean="0">
                <a:latin typeface="Garamond" panose="02020404030301010803" pitchFamily="18" charset="0"/>
              </a:rPr>
              <a:t> </a:t>
            </a:r>
            <a:r>
              <a:rPr lang="en-US" sz="2100" i="1" dirty="0" smtClean="0">
                <a:latin typeface="Garamond" panose="02020404030301010803" pitchFamily="18" charset="0"/>
              </a:rPr>
              <a:t>Encyclopedia </a:t>
            </a:r>
            <a:r>
              <a:rPr lang="en-US" sz="2100" i="1" dirty="0">
                <a:latin typeface="Garamond" panose="02020404030301010803" pitchFamily="18" charset="0"/>
              </a:rPr>
              <a:t>of Earthquake </a:t>
            </a:r>
            <a:r>
              <a:rPr lang="en-US" sz="2100" i="1" dirty="0" smtClean="0">
                <a:latin typeface="Garamond" panose="02020404030301010803" pitchFamily="18" charset="0"/>
              </a:rPr>
              <a:t>Engineering.</a:t>
            </a:r>
          </a:p>
          <a:p>
            <a:pPr lvl="1"/>
            <a:r>
              <a:rPr lang="en-US" sz="2100" dirty="0" smtClean="0">
                <a:latin typeface="Garamond" panose="02020404030301010803" pitchFamily="18" charset="0"/>
              </a:rPr>
              <a:t>Beck </a:t>
            </a:r>
            <a:r>
              <a:rPr lang="en-US" sz="2100" dirty="0">
                <a:latin typeface="Garamond" panose="02020404030301010803" pitchFamily="18" charset="0"/>
              </a:rPr>
              <a:t>&amp; Zuev (2017) “Rare </a:t>
            </a:r>
            <a:r>
              <a:rPr lang="en-US" sz="2100" dirty="0" smtClean="0">
                <a:latin typeface="Garamond" panose="02020404030301010803" pitchFamily="18" charset="0"/>
              </a:rPr>
              <a:t>event simulation</a:t>
            </a:r>
            <a:r>
              <a:rPr lang="en-US" sz="2100" dirty="0">
                <a:latin typeface="Garamond" panose="02020404030301010803" pitchFamily="18" charset="0"/>
              </a:rPr>
              <a:t>,” </a:t>
            </a:r>
            <a:r>
              <a:rPr lang="en-US" sz="2100" i="1" dirty="0">
                <a:latin typeface="Garamond" panose="02020404030301010803" pitchFamily="18" charset="0"/>
              </a:rPr>
              <a:t>Springer Handbook on Uncertainty </a:t>
            </a:r>
            <a:r>
              <a:rPr lang="en-US" sz="2100" i="1" dirty="0" smtClean="0">
                <a:latin typeface="Garamond" panose="02020404030301010803" pitchFamily="18" charset="0"/>
              </a:rPr>
              <a:t>Quantification.</a:t>
            </a:r>
            <a:endParaRPr lang="en-US" sz="2100" dirty="0" smtClean="0">
              <a:solidFill>
                <a:srgbClr val="0070C0"/>
              </a:solidFill>
              <a:latin typeface="Garamond" panose="02020404030301010803" pitchFamily="18" charset="0"/>
            </a:endParaRPr>
          </a:p>
          <a:p>
            <a:r>
              <a:rPr lang="en-US" sz="2600" dirty="0" smtClean="0">
                <a:solidFill>
                  <a:srgbClr val="0070C0"/>
                </a:solidFill>
                <a:latin typeface="Garamond" panose="02020404030301010803" pitchFamily="18" charset="0"/>
              </a:rPr>
              <a:t>Cascading Failures</a:t>
            </a:r>
            <a:endParaRPr lang="en-US" sz="2600" dirty="0" smtClean="0">
              <a:latin typeface="Garamond" panose="02020404030301010803" pitchFamily="18" charset="0"/>
            </a:endParaRPr>
          </a:p>
          <a:p>
            <a:pPr lvl="1"/>
            <a:r>
              <a:rPr lang="en-US" sz="2100" dirty="0" err="1">
                <a:latin typeface="Garamond" panose="02020404030301010803" pitchFamily="18" charset="0"/>
              </a:rPr>
              <a:t>Dueñas</a:t>
            </a:r>
            <a:r>
              <a:rPr lang="en-US" sz="2100" dirty="0">
                <a:latin typeface="Garamond" panose="02020404030301010803" pitchFamily="18" charset="0"/>
              </a:rPr>
              <a:t>-Osorio &amp; </a:t>
            </a:r>
            <a:r>
              <a:rPr lang="en-US" sz="2100" dirty="0" err="1">
                <a:latin typeface="Garamond" panose="02020404030301010803" pitchFamily="18" charset="0"/>
              </a:rPr>
              <a:t>Vemuru</a:t>
            </a:r>
            <a:r>
              <a:rPr lang="en-US" sz="2100" dirty="0">
                <a:latin typeface="Garamond" panose="02020404030301010803" pitchFamily="18" charset="0"/>
              </a:rPr>
              <a:t> (2009) “Cascading failures in complex infrastructure systems,” </a:t>
            </a:r>
            <a:r>
              <a:rPr lang="en-US" sz="2100" i="1" dirty="0">
                <a:latin typeface="Garamond" panose="02020404030301010803" pitchFamily="18" charset="0"/>
              </a:rPr>
              <a:t>Structural </a:t>
            </a:r>
            <a:r>
              <a:rPr lang="en-US" sz="2100" i="1" dirty="0" smtClean="0">
                <a:latin typeface="Garamond" panose="02020404030301010803" pitchFamily="18" charset="0"/>
              </a:rPr>
              <a:t>Safety.</a:t>
            </a:r>
            <a:endParaRPr lang="en-US" sz="2100" i="1" dirty="0">
              <a:latin typeface="Garamond" panose="02020404030301010803" pitchFamily="18" charset="0"/>
            </a:endParaRPr>
          </a:p>
          <a:p>
            <a:pPr lvl="1"/>
            <a:r>
              <a:rPr lang="en-US" sz="2100" dirty="0" err="1" smtClean="0">
                <a:latin typeface="Garamond" panose="02020404030301010803" pitchFamily="18" charset="0"/>
              </a:rPr>
              <a:t>Buldyrev</a:t>
            </a:r>
            <a:r>
              <a:rPr lang="en-US" sz="2100" dirty="0" smtClean="0">
                <a:latin typeface="Garamond" panose="02020404030301010803" pitchFamily="18" charset="0"/>
              </a:rPr>
              <a:t> </a:t>
            </a:r>
            <a:r>
              <a:rPr lang="en-US" sz="2100" dirty="0">
                <a:latin typeface="Garamond" panose="02020404030301010803" pitchFamily="18" charset="0"/>
              </a:rPr>
              <a:t>et al (2010) “Catastrophic cascade of failures in </a:t>
            </a:r>
            <a:r>
              <a:rPr lang="en-US" sz="2100" dirty="0" smtClean="0">
                <a:latin typeface="Garamond" panose="02020404030301010803" pitchFamily="18" charset="0"/>
              </a:rPr>
              <a:t>interdependent networks,” </a:t>
            </a:r>
            <a:r>
              <a:rPr lang="en-US" sz="2100" i="1" dirty="0" smtClean="0">
                <a:latin typeface="Garamond" panose="02020404030301010803" pitchFamily="18" charset="0"/>
              </a:rPr>
              <a:t>Nature.</a:t>
            </a:r>
            <a:endParaRPr lang="en-US" sz="2100" i="1" dirty="0">
              <a:latin typeface="Garamond" panose="02020404030301010803" pitchFamily="18" charset="0"/>
            </a:endParaRPr>
          </a:p>
          <a:p>
            <a:pPr lvl="1"/>
            <a:r>
              <a:rPr lang="en-US" sz="2100" dirty="0" smtClean="0">
                <a:latin typeface="Garamond" panose="02020404030301010803" pitchFamily="18" charset="0"/>
              </a:rPr>
              <a:t>Adam </a:t>
            </a:r>
            <a:r>
              <a:rPr lang="en-US" sz="2100" dirty="0">
                <a:latin typeface="Garamond" panose="02020404030301010803" pitchFamily="18" charset="0"/>
              </a:rPr>
              <a:t>et al (2015) “Towards an </a:t>
            </a:r>
            <a:r>
              <a:rPr lang="en-US" sz="2100" dirty="0" smtClean="0">
                <a:latin typeface="Garamond" panose="02020404030301010803" pitchFamily="18" charset="0"/>
              </a:rPr>
              <a:t>algebra </a:t>
            </a:r>
            <a:r>
              <a:rPr lang="en-US" sz="2100" dirty="0">
                <a:latin typeface="Garamond" panose="02020404030301010803" pitchFamily="18" charset="0"/>
              </a:rPr>
              <a:t>for </a:t>
            </a:r>
            <a:r>
              <a:rPr lang="en-US" sz="2100" dirty="0" smtClean="0">
                <a:latin typeface="Garamond" panose="02020404030301010803" pitchFamily="18" charset="0"/>
              </a:rPr>
              <a:t>cascade </a:t>
            </a:r>
            <a:r>
              <a:rPr lang="en-US" sz="2100" dirty="0">
                <a:latin typeface="Garamond" panose="02020404030301010803" pitchFamily="18" charset="0"/>
              </a:rPr>
              <a:t>e</a:t>
            </a:r>
            <a:r>
              <a:rPr lang="en-US" sz="2100" dirty="0" smtClean="0">
                <a:latin typeface="Garamond" panose="02020404030301010803" pitchFamily="18" charset="0"/>
              </a:rPr>
              <a:t>ffects,” </a:t>
            </a:r>
            <a:r>
              <a:rPr lang="en-US" sz="2100" i="1" dirty="0" smtClean="0">
                <a:latin typeface="Garamond" panose="02020404030301010803" pitchFamily="18" charset="0"/>
              </a:rPr>
              <a:t>53</a:t>
            </a:r>
            <a:r>
              <a:rPr lang="en-US" sz="2100" i="1" baseline="30000" dirty="0" smtClean="0">
                <a:latin typeface="Garamond" panose="02020404030301010803" pitchFamily="18" charset="0"/>
              </a:rPr>
              <a:t>rd</a:t>
            </a:r>
            <a:r>
              <a:rPr lang="en-US" sz="2100" i="1" dirty="0" smtClean="0">
                <a:latin typeface="Garamond" panose="02020404030301010803" pitchFamily="18" charset="0"/>
              </a:rPr>
              <a:t> IEEE Conference on Decision and Control</a:t>
            </a:r>
          </a:p>
          <a:p>
            <a:r>
              <a:rPr lang="en-US" sz="2600" dirty="0" smtClean="0">
                <a:solidFill>
                  <a:srgbClr val="0070C0"/>
                </a:solidFill>
                <a:latin typeface="Garamond" panose="02020404030301010803" pitchFamily="18" charset="0"/>
              </a:rPr>
              <a:t>Multilayer Networks</a:t>
            </a:r>
          </a:p>
          <a:p>
            <a:pPr lvl="1"/>
            <a:r>
              <a:rPr lang="en-US" sz="2100" dirty="0" smtClean="0">
                <a:latin typeface="Garamond" panose="02020404030301010803" pitchFamily="18" charset="0"/>
              </a:rPr>
              <a:t>Rinaldi </a:t>
            </a:r>
            <a:r>
              <a:rPr lang="en-US" sz="2100" dirty="0">
                <a:latin typeface="Garamond" panose="02020404030301010803" pitchFamily="18" charset="0"/>
              </a:rPr>
              <a:t>et al (2001) “Identifying, </a:t>
            </a:r>
            <a:r>
              <a:rPr lang="en-US" sz="2100" dirty="0" smtClean="0">
                <a:latin typeface="Garamond" panose="02020404030301010803" pitchFamily="18" charset="0"/>
              </a:rPr>
              <a:t>understanding</a:t>
            </a:r>
            <a:r>
              <a:rPr lang="en-US" sz="2100" dirty="0">
                <a:latin typeface="Garamond" panose="02020404030301010803" pitchFamily="18" charset="0"/>
              </a:rPr>
              <a:t>, and a</a:t>
            </a:r>
            <a:r>
              <a:rPr lang="en-US" sz="2100" dirty="0" smtClean="0">
                <a:latin typeface="Garamond" panose="02020404030301010803" pitchFamily="18" charset="0"/>
              </a:rPr>
              <a:t>nalyzing </a:t>
            </a:r>
            <a:r>
              <a:rPr lang="en-US" sz="2100" dirty="0">
                <a:latin typeface="Garamond" panose="02020404030301010803" pitchFamily="18" charset="0"/>
              </a:rPr>
              <a:t>c</a:t>
            </a:r>
            <a:r>
              <a:rPr lang="en-US" sz="2100" dirty="0" smtClean="0">
                <a:latin typeface="Garamond" panose="02020404030301010803" pitchFamily="18" charset="0"/>
              </a:rPr>
              <a:t>ritical </a:t>
            </a:r>
            <a:r>
              <a:rPr lang="en-US" sz="2100" dirty="0">
                <a:latin typeface="Garamond" panose="02020404030301010803" pitchFamily="18" charset="0"/>
              </a:rPr>
              <a:t>i</a:t>
            </a:r>
            <a:r>
              <a:rPr lang="en-US" sz="2100" dirty="0" smtClean="0">
                <a:latin typeface="Garamond" panose="02020404030301010803" pitchFamily="18" charset="0"/>
              </a:rPr>
              <a:t>nfrastructure </a:t>
            </a:r>
            <a:r>
              <a:rPr lang="en-US" sz="2100" dirty="0">
                <a:latin typeface="Garamond" panose="02020404030301010803" pitchFamily="18" charset="0"/>
              </a:rPr>
              <a:t>i</a:t>
            </a:r>
            <a:r>
              <a:rPr lang="en-US" sz="2100" dirty="0" smtClean="0">
                <a:latin typeface="Garamond" panose="02020404030301010803" pitchFamily="18" charset="0"/>
              </a:rPr>
              <a:t>nterdependencies,” </a:t>
            </a:r>
            <a:r>
              <a:rPr lang="en-US" sz="2100" i="1" dirty="0" smtClean="0">
                <a:latin typeface="Garamond" panose="02020404030301010803" pitchFamily="18" charset="0"/>
              </a:rPr>
              <a:t>IEEE Control Systems Magazine.</a:t>
            </a:r>
          </a:p>
          <a:p>
            <a:pPr lvl="1"/>
            <a:r>
              <a:rPr lang="en-US" sz="2100" dirty="0">
                <a:latin typeface="Garamond" panose="02020404030301010803" pitchFamily="18" charset="0"/>
              </a:rPr>
              <a:t>Zio (2007) “Reliability </a:t>
            </a:r>
            <a:r>
              <a:rPr lang="en-US" sz="2100" dirty="0" smtClean="0">
                <a:latin typeface="Garamond" panose="02020404030301010803" pitchFamily="18" charset="0"/>
              </a:rPr>
              <a:t>analysis </a:t>
            </a:r>
            <a:r>
              <a:rPr lang="en-US" sz="2100" dirty="0">
                <a:latin typeface="Garamond" panose="02020404030301010803" pitchFamily="18" charset="0"/>
              </a:rPr>
              <a:t>of </a:t>
            </a:r>
            <a:r>
              <a:rPr lang="en-US" sz="2100" dirty="0" smtClean="0">
                <a:latin typeface="Garamond" panose="02020404030301010803" pitchFamily="18" charset="0"/>
              </a:rPr>
              <a:t>complex network systems</a:t>
            </a:r>
            <a:r>
              <a:rPr lang="en-US" sz="2100" dirty="0">
                <a:latin typeface="Garamond" panose="02020404030301010803" pitchFamily="18" charset="0"/>
              </a:rPr>
              <a:t>: </a:t>
            </a:r>
            <a:r>
              <a:rPr lang="en-US" sz="2100" dirty="0" smtClean="0">
                <a:latin typeface="Garamond" panose="02020404030301010803" pitchFamily="18" charset="0"/>
              </a:rPr>
              <a:t>research </a:t>
            </a:r>
            <a:r>
              <a:rPr lang="en-US" sz="2100" dirty="0">
                <a:latin typeface="Garamond" panose="02020404030301010803" pitchFamily="18" charset="0"/>
              </a:rPr>
              <a:t>and </a:t>
            </a:r>
            <a:r>
              <a:rPr lang="en-US" sz="2100" dirty="0" smtClean="0">
                <a:latin typeface="Garamond" panose="02020404030301010803" pitchFamily="18" charset="0"/>
              </a:rPr>
              <a:t>practice in need, </a:t>
            </a:r>
            <a:r>
              <a:rPr lang="en-US" sz="2100" i="1" dirty="0">
                <a:latin typeface="Garamond" panose="02020404030301010803" pitchFamily="18" charset="0"/>
              </a:rPr>
              <a:t>” IEEE Reliability Society 2007 Annual Technology </a:t>
            </a:r>
            <a:r>
              <a:rPr lang="en-US" sz="2100" i="1" dirty="0" smtClean="0">
                <a:latin typeface="Garamond" panose="02020404030301010803" pitchFamily="18" charset="0"/>
              </a:rPr>
              <a:t>Report.</a:t>
            </a:r>
            <a:endParaRPr lang="en-US" sz="2100" i="1" dirty="0">
              <a:latin typeface="Garamond" panose="02020404030301010803" pitchFamily="18" charset="0"/>
            </a:endParaRPr>
          </a:p>
          <a:p>
            <a:pPr lvl="1"/>
            <a:r>
              <a:rPr lang="en-US" sz="2100" dirty="0" err="1" smtClean="0">
                <a:latin typeface="Garamond" panose="02020404030301010803" pitchFamily="18" charset="0"/>
              </a:rPr>
              <a:t>Kivelä</a:t>
            </a:r>
            <a:r>
              <a:rPr lang="en-US" sz="2100" dirty="0" smtClean="0">
                <a:latin typeface="Garamond" panose="02020404030301010803" pitchFamily="18" charset="0"/>
              </a:rPr>
              <a:t> et al (2014) “</a:t>
            </a:r>
            <a:r>
              <a:rPr lang="en-US" sz="2100" dirty="0">
                <a:latin typeface="Garamond" panose="02020404030301010803" pitchFamily="18" charset="0"/>
              </a:rPr>
              <a:t>Multilayer </a:t>
            </a:r>
            <a:r>
              <a:rPr lang="en-US" sz="2100" dirty="0" smtClean="0">
                <a:latin typeface="Garamond" panose="02020404030301010803" pitchFamily="18" charset="0"/>
              </a:rPr>
              <a:t>networks</a:t>
            </a:r>
            <a:r>
              <a:rPr lang="en-US" sz="2100" dirty="0">
                <a:latin typeface="Garamond" panose="02020404030301010803" pitchFamily="18" charset="0"/>
              </a:rPr>
              <a:t>,” </a:t>
            </a:r>
            <a:r>
              <a:rPr lang="en-US" sz="2100" i="1" dirty="0">
                <a:latin typeface="Garamond" panose="02020404030301010803" pitchFamily="18" charset="0"/>
              </a:rPr>
              <a:t>Journal of Complex </a:t>
            </a:r>
            <a:r>
              <a:rPr lang="en-US" sz="2100" i="1" dirty="0" smtClean="0">
                <a:latin typeface="Garamond" panose="02020404030301010803" pitchFamily="18" charset="0"/>
              </a:rPr>
              <a:t>Networks.</a:t>
            </a:r>
            <a:endParaRPr lang="en-US" sz="2100" i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1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71"/>
    </mc:Choice>
    <mc:Fallback xmlns="">
      <p:transition spd="slow" advTm="10671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258" y="139657"/>
            <a:ext cx="10515600" cy="987686"/>
          </a:xfrm>
        </p:spPr>
        <p:txBody>
          <a:bodyPr/>
          <a:lstStyle/>
          <a:p>
            <a:pPr algn="ctr"/>
            <a:r>
              <a:rPr lang="en-US" dirty="0" smtClean="0">
                <a:latin typeface="Garamond" panose="02020404030301010803" pitchFamily="18" charset="0"/>
              </a:rPr>
              <a:t>Call for Papers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79" y="1127343"/>
            <a:ext cx="8427558" cy="5436295"/>
          </a:xfrm>
        </p:spPr>
      </p:pic>
    </p:spTree>
    <p:extLst>
      <p:ext uri="{BB962C8B-B14F-4D97-AF65-F5344CB8AC3E}">
        <p14:creationId xmlns:p14="http://schemas.microsoft.com/office/powerpoint/2010/main" val="98356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9990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Why is the Reliability Problem Challenging ? 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388" y="983931"/>
            <a:ext cx="5805001" cy="102933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38200" y="2127269"/>
            <a:ext cx="383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>
                <a:latin typeface="Garamond" panose="02020404030301010803" pitchFamily="18" charset="0"/>
              </a:rPr>
              <a:t>Typically in Applications</a:t>
            </a:r>
            <a:r>
              <a:rPr lang="en-US" sz="2800" u="sng" dirty="0" smtClean="0">
                <a:latin typeface="Garamond" panose="02020404030301010803" pitchFamily="18" charset="0"/>
              </a:rPr>
              <a:t>: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838200" y="2718976"/>
            <a:ext cx="10347908" cy="3045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Garamond" panose="02020404030301010803" pitchFamily="18" charset="0"/>
              </a:rPr>
              <a:t>The dimension    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is very large,  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The probability of failure      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is very small, 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We can compute           for </a:t>
            </a:r>
            <a:r>
              <a:rPr lang="en-US" dirty="0">
                <a:latin typeface="Garamond" panose="02020404030301010803" pitchFamily="18" charset="0"/>
              </a:rPr>
              <a:t>any     but this </a:t>
            </a:r>
            <a:r>
              <a:rPr lang="en-US" dirty="0">
                <a:solidFill>
                  <a:srgbClr val="271DA9"/>
                </a:solidFill>
                <a:latin typeface="Garamond" panose="02020404030301010803" pitchFamily="18" charset="0"/>
              </a:rPr>
              <a:t>computation is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expensive</a:t>
            </a:r>
            <a:endParaRPr lang="en-US" dirty="0">
              <a:solidFill>
                <a:srgbClr val="271DA9"/>
              </a:solidFill>
              <a:latin typeface="Garamond" panose="02020404030301010803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3421" y="3830267"/>
            <a:ext cx="774000" cy="3667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6954" y="3889732"/>
            <a:ext cx="206400" cy="2509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5835" y="3360151"/>
            <a:ext cx="412800" cy="289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3783" y="3280640"/>
            <a:ext cx="2347800" cy="32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9861" y="2809613"/>
            <a:ext cx="232200" cy="2830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9873" y="2799348"/>
            <a:ext cx="1006200" cy="29593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38200" y="4454784"/>
            <a:ext cx="383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>
                <a:latin typeface="Garamond" panose="02020404030301010803" pitchFamily="18" charset="0"/>
              </a:rPr>
              <a:t>Consequences: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838200" y="4955094"/>
            <a:ext cx="10347908" cy="1008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Numerical Integration</a:t>
            </a:r>
            <a:r>
              <a:rPr lang="en-US" dirty="0" smtClean="0">
                <a:latin typeface="Garamond" panose="02020404030301010803" pitchFamily="18" charset="0"/>
              </a:rPr>
              <a:t> is </a:t>
            </a:r>
            <a:r>
              <a:rPr lang="en-US" dirty="0" smtClean="0">
                <a:solidFill>
                  <a:srgbClr val="C00000"/>
                </a:solidFill>
                <a:latin typeface="Garamond" panose="02020404030301010803" pitchFamily="18" charset="0"/>
              </a:rPr>
              <a:t>computationally infeasible </a:t>
            </a:r>
          </a:p>
          <a:p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Monte Carlo method</a:t>
            </a:r>
            <a:r>
              <a:rPr lang="en-US" dirty="0" smtClean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en-US" dirty="0" smtClean="0">
                <a:latin typeface="Garamond" panose="02020404030301010803" pitchFamily="18" charset="0"/>
              </a:rPr>
              <a:t>is </a:t>
            </a:r>
            <a:r>
              <a:rPr lang="en-US" dirty="0" smtClean="0">
                <a:solidFill>
                  <a:srgbClr val="C00000"/>
                </a:solidFill>
                <a:latin typeface="Garamond" panose="02020404030301010803" pitchFamily="18" charset="0"/>
              </a:rPr>
              <a:t>too expensive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38199" y="5924686"/>
            <a:ext cx="109586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 smtClean="0">
                <a:latin typeface="Garamond" panose="02020404030301010803" pitchFamily="18" charset="0"/>
              </a:rPr>
              <a:t>Idea:</a:t>
            </a:r>
            <a:r>
              <a:rPr lang="en-US" sz="2800" dirty="0" smtClean="0">
                <a:latin typeface="Garamond" panose="02020404030301010803" pitchFamily="18" charset="0"/>
              </a:rPr>
              <a:t> to use                                                , e.g. Subset Simulation  </a:t>
            </a:r>
            <a:endParaRPr lang="en-US" sz="2800" u="sng" dirty="0" smtClean="0">
              <a:latin typeface="Garamond" panose="02020404030301010803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554666" y="5914400"/>
            <a:ext cx="430560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highlight>
                  <a:srgbClr val="FFFF00"/>
                </a:highligh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800" dirty="0" smtClean="0">
                <a:highlight>
                  <a:srgbClr val="FFFF00"/>
                </a:highligh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dvanced simulation methods</a:t>
            </a:r>
            <a:endParaRPr lang="en-US" sz="2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911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"/>
    </mc:Choice>
    <mc:Fallback xmlns="">
      <p:transition spd="slow" advTm="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8290" y="2841893"/>
            <a:ext cx="4141784" cy="559846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latin typeface="Garamond" panose="02020404030301010803" pitchFamily="18" charset="0"/>
              </a:rPr>
              <a:t>Q:</a:t>
            </a:r>
            <a:r>
              <a:rPr lang="en-US" sz="2400" dirty="0" smtClean="0">
                <a:solidFill>
                  <a:srgbClr val="C00000"/>
                </a:solidFill>
                <a:latin typeface="Garamond" panose="02020404030301010803" pitchFamily="18" charset="0"/>
              </a:rPr>
              <a:t> How to estimate                        </a:t>
            </a:r>
            <a:r>
              <a:rPr lang="en-US" sz="2400" dirty="0" smtClean="0">
                <a:latin typeface="Garamond" panose="02020404030301010803" pitchFamily="18" charset="0"/>
              </a:rPr>
              <a:t>?  </a:t>
            </a:r>
            <a:endParaRPr lang="en-US" sz="2400" dirty="0">
              <a:latin typeface="Garamond" panose="020204040303010108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1549" y="1835369"/>
            <a:ext cx="2580000" cy="3731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354" y="2396041"/>
            <a:ext cx="3147600" cy="9971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2795" y="1601172"/>
            <a:ext cx="3328200" cy="1267367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739428" y="151933"/>
            <a:ext cx="10515600" cy="9782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Garamond" panose="02020404030301010803" pitchFamily="18" charset="0"/>
              </a:rPr>
              <a:t>Subset Simulation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687821" y="3811394"/>
            <a:ext cx="2921000" cy="559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u="sng" dirty="0" smtClean="0">
                <a:latin typeface="Garamond" panose="02020404030301010803" pitchFamily="18" charset="0"/>
              </a:rPr>
              <a:t>Technical Idea</a:t>
            </a:r>
            <a:endParaRPr lang="en-US" sz="2800" u="sng" dirty="0">
              <a:latin typeface="Garamond" panose="02020404030301010803" pitchFamily="18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687821" y="908548"/>
            <a:ext cx="2921000" cy="559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u="sng" dirty="0" smtClean="0">
                <a:latin typeface="Garamond" panose="02020404030301010803" pitchFamily="18" charset="0"/>
              </a:rPr>
              <a:t>Conceptual Idea</a:t>
            </a:r>
            <a:endParaRPr lang="en-US" sz="2800" u="sng" dirty="0">
              <a:latin typeface="Garamond" panose="02020404030301010803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2849" y="2925599"/>
            <a:ext cx="1542278" cy="3924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4792" y="5355211"/>
            <a:ext cx="4231200" cy="95856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3692" y="4847320"/>
            <a:ext cx="3173400" cy="52753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28" y="4276895"/>
            <a:ext cx="2799048" cy="2349201"/>
          </a:xfrm>
          <a:prstGeom prst="rect">
            <a:avLst/>
          </a:prstGeom>
        </p:spPr>
      </p:pic>
      <p:pic>
        <p:nvPicPr>
          <p:cNvPr id="40" name="Content Placeholder 39"/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23" y="1376129"/>
            <a:ext cx="2406644" cy="2715189"/>
          </a:xfr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77" y="1376128"/>
            <a:ext cx="2406644" cy="2715189"/>
          </a:xfrm>
          <a:prstGeom prst="rect">
            <a:avLst/>
          </a:prstGeom>
        </p:spPr>
      </p:pic>
      <p:sp>
        <p:nvSpPr>
          <p:cNvPr id="51" name="Title 1"/>
          <p:cNvSpPr txBox="1">
            <a:spLocks/>
          </p:cNvSpPr>
          <p:nvPr/>
        </p:nvSpPr>
        <p:spPr>
          <a:xfrm>
            <a:off x="7763152" y="4680804"/>
            <a:ext cx="4665746" cy="559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Garamond" panose="02020404030301010803" pitchFamily="18" charset="0"/>
              </a:rPr>
              <a:t>Q: </a:t>
            </a:r>
            <a:r>
              <a:rPr lang="en-US" sz="2400" dirty="0" smtClean="0">
                <a:solidFill>
                  <a:srgbClr val="C00000"/>
                </a:solidFill>
                <a:latin typeface="Garamond" panose="02020404030301010803" pitchFamily="18" charset="0"/>
              </a:rPr>
              <a:t>How to sample </a:t>
            </a:r>
            <a:r>
              <a:rPr lang="en-US" sz="2400" dirty="0" smtClean="0">
                <a:latin typeface="Garamond" panose="02020404030301010803" pitchFamily="18" charset="0"/>
              </a:rPr>
              <a:t>from               ?  </a:t>
            </a:r>
            <a:endParaRPr lang="en-US" sz="2400" dirty="0">
              <a:latin typeface="Garamond" panose="02020404030301010803" pitchFamily="18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78556" y="4730555"/>
            <a:ext cx="1057800" cy="488933"/>
          </a:xfrm>
          <a:prstGeom prst="rect">
            <a:avLst/>
          </a:prstGeom>
        </p:spPr>
      </p:pic>
      <p:sp>
        <p:nvSpPr>
          <p:cNvPr id="53" name="Title 1"/>
          <p:cNvSpPr txBox="1">
            <a:spLocks/>
          </p:cNvSpPr>
          <p:nvPr/>
        </p:nvSpPr>
        <p:spPr>
          <a:xfrm>
            <a:off x="7763152" y="5096250"/>
            <a:ext cx="4665746" cy="5598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Garamond" panose="02020404030301010803" pitchFamily="18" charset="0"/>
              </a:rPr>
              <a:t>A</a:t>
            </a:r>
            <a:r>
              <a:rPr lang="en-US" sz="2400" dirty="0" smtClean="0">
                <a:latin typeface="Garamond" panose="02020404030301010803" pitchFamily="18" charset="0"/>
              </a:rPr>
              <a:t>: Use an </a:t>
            </a:r>
            <a:r>
              <a:rPr lang="en-US" sz="2400" dirty="0" smtClean="0">
                <a:solidFill>
                  <a:srgbClr val="271DA9"/>
                </a:solidFill>
                <a:latin typeface="Garamond" panose="02020404030301010803" pitchFamily="18" charset="0"/>
              </a:rPr>
              <a:t>MCMC algorithm</a:t>
            </a:r>
            <a:endParaRPr lang="en-US" sz="2400" dirty="0">
              <a:solidFill>
                <a:srgbClr val="271DA9"/>
              </a:solidFill>
              <a:latin typeface="Garamond" panose="02020404030301010803" pitchFamily="18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792" y="5566503"/>
            <a:ext cx="4192282" cy="118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6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4" grpId="0"/>
      <p:bldP spid="51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3982"/>
            <a:ext cx="10515600" cy="845821"/>
          </a:xfrm>
        </p:spPr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MCMC Revolution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59802"/>
            <a:ext cx="11231880" cy="5658167"/>
          </a:xfrm>
        </p:spPr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P. </a:t>
            </a:r>
            <a:r>
              <a:rPr lang="en-US" dirty="0" err="1" smtClean="0">
                <a:latin typeface="Garamond" panose="02020404030301010803" pitchFamily="18" charset="0"/>
              </a:rPr>
              <a:t>Diaconis</a:t>
            </a:r>
            <a:r>
              <a:rPr lang="en-US" dirty="0" smtClean="0">
                <a:latin typeface="Garamond" panose="02020404030301010803" pitchFamily="18" charset="0"/>
              </a:rPr>
              <a:t> (2009),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“The Markov chain Monte Carlo revolution”</a:t>
            </a:r>
            <a:r>
              <a:rPr lang="en-US" dirty="0" smtClean="0">
                <a:latin typeface="Garamond" panose="02020404030301010803" pitchFamily="18" charset="0"/>
              </a:rPr>
              <a:t>:</a:t>
            </a:r>
          </a:p>
          <a:p>
            <a:endParaRPr lang="en-US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US" dirty="0">
              <a:latin typeface="Garamond" panose="02020404030301010803" pitchFamily="18" charset="0"/>
            </a:endParaRPr>
          </a:p>
          <a:p>
            <a:endParaRPr lang="en-US" dirty="0" smtClean="0">
              <a:latin typeface="Garamond" panose="02020404030301010803" pitchFamily="18" charset="0"/>
            </a:endParaRPr>
          </a:p>
          <a:p>
            <a:r>
              <a:rPr lang="en-US" dirty="0" smtClean="0">
                <a:latin typeface="Garamond" panose="02020404030301010803" pitchFamily="18" charset="0"/>
              </a:rPr>
              <a:t>Originated in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Statistical Physics</a:t>
            </a:r>
            <a:r>
              <a:rPr lang="en-US" dirty="0" smtClean="0">
                <a:latin typeface="Garamond" panose="02020404030301010803" pitchFamily="18" charset="0"/>
              </a:rPr>
              <a:t>: sampling from </a:t>
            </a:r>
            <a:r>
              <a:rPr lang="en-US" dirty="0" err="1" smtClean="0">
                <a:latin typeface="Garamond" panose="02020404030301010803" pitchFamily="18" charset="0"/>
              </a:rPr>
              <a:t>Boltzman</a:t>
            </a:r>
            <a:r>
              <a:rPr lang="en-US" dirty="0" smtClean="0">
                <a:latin typeface="Garamond" panose="02020404030301010803" pitchFamily="18" charset="0"/>
              </a:rPr>
              <a:t> distribution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A key computational tool in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Bayesian Statistics</a:t>
            </a:r>
            <a:r>
              <a:rPr lang="en-US" dirty="0" smtClean="0">
                <a:latin typeface="Garamond" panose="02020404030301010803" pitchFamily="18" charset="0"/>
              </a:rPr>
              <a:t>: sampling from the posterior</a:t>
            </a:r>
          </a:p>
          <a:p>
            <a:r>
              <a:rPr lang="en-US" dirty="0">
                <a:latin typeface="Garamond" panose="02020404030301010803" pitchFamily="18" charset="0"/>
              </a:rPr>
              <a:t>Extensively used in </a:t>
            </a:r>
            <a:r>
              <a:rPr lang="en-US" dirty="0">
                <a:solidFill>
                  <a:srgbClr val="271DA9"/>
                </a:solidFill>
                <a:latin typeface="Garamond" panose="02020404030301010803" pitchFamily="18" charset="0"/>
              </a:rPr>
              <a:t>Computer Science</a:t>
            </a:r>
            <a:r>
              <a:rPr lang="en-US" dirty="0">
                <a:latin typeface="Garamond" panose="02020404030301010803" pitchFamily="18" charset="0"/>
              </a:rPr>
              <a:t>,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Biochemistry</a:t>
            </a:r>
            <a:r>
              <a:rPr lang="en-US" dirty="0" smtClean="0">
                <a:latin typeface="Garamond" panose="02020404030301010803" pitchFamily="18" charset="0"/>
              </a:rPr>
              <a:t>,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Finance</a:t>
            </a:r>
            <a:r>
              <a:rPr lang="en-US" dirty="0" smtClean="0">
                <a:latin typeface="Garamond" panose="02020404030301010803" pitchFamily="18" charset="0"/>
              </a:rPr>
              <a:t>,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Engineering</a:t>
            </a:r>
          </a:p>
          <a:p>
            <a:pPr marL="0" indent="0">
              <a:buNone/>
            </a:pPr>
            <a:endParaRPr lang="en-US" dirty="0" smtClean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67790" y="1543051"/>
            <a:ext cx="10172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Garamond" panose="02020404030301010803" pitchFamily="18" charset="0"/>
              </a:rPr>
              <a:t>...asking about applications of Markov Chain Monte Carlo (</a:t>
            </a:r>
            <a:r>
              <a:rPr lang="en-US" sz="2400" i="1" dirty="0" smtClean="0">
                <a:latin typeface="Garamond" panose="02020404030301010803" pitchFamily="18" charset="0"/>
              </a:rPr>
              <a:t>MCMC) is </a:t>
            </a:r>
            <a:r>
              <a:rPr lang="en-US" sz="2400" i="1" dirty="0">
                <a:latin typeface="Garamond" panose="02020404030301010803" pitchFamily="18" charset="0"/>
              </a:rPr>
              <a:t>a little like asking about applications of the quadratic formula</a:t>
            </a:r>
            <a:r>
              <a:rPr lang="en-US" sz="2400" i="1" dirty="0" smtClean="0">
                <a:latin typeface="Garamond" panose="02020404030301010803" pitchFamily="18" charset="0"/>
              </a:rPr>
              <a:t>... you </a:t>
            </a:r>
            <a:r>
              <a:rPr lang="en-US" sz="2400" i="1" dirty="0">
                <a:latin typeface="Garamond" panose="02020404030301010803" pitchFamily="18" charset="0"/>
              </a:rPr>
              <a:t>can take any area of science, from hard to social, and </a:t>
            </a:r>
            <a:r>
              <a:rPr lang="en-US" sz="2400" i="1" dirty="0" smtClean="0">
                <a:latin typeface="Garamond" panose="02020404030301010803" pitchFamily="18" charset="0"/>
              </a:rPr>
              <a:t>find a burgeoning </a:t>
            </a:r>
            <a:r>
              <a:rPr lang="en-US" sz="2400" i="1" dirty="0">
                <a:latin typeface="Garamond" panose="02020404030301010803" pitchFamily="18" charset="0"/>
              </a:rPr>
              <a:t>MCMC literature </a:t>
            </a:r>
            <a:r>
              <a:rPr lang="en-US" sz="2400" i="1" dirty="0" smtClean="0">
                <a:latin typeface="Garamond" panose="02020404030301010803" pitchFamily="18" charset="0"/>
              </a:rPr>
              <a:t>specifically </a:t>
            </a:r>
            <a:r>
              <a:rPr lang="en-US" sz="2400" i="1" dirty="0">
                <a:latin typeface="Garamond" panose="02020404030301010803" pitchFamily="18" charset="0"/>
              </a:rPr>
              <a:t>tailored to that area</a:t>
            </a:r>
            <a:r>
              <a:rPr lang="en-US" sz="2400" i="1" dirty="0" smtClean="0">
                <a:latin typeface="Garamond" panose="02020404030301010803" pitchFamily="18" charset="0"/>
              </a:rPr>
              <a:t>.</a:t>
            </a:r>
            <a:endParaRPr lang="en-US" sz="2400" i="1" dirty="0"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595" y="4615556"/>
            <a:ext cx="3179445" cy="2111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180" y="4615556"/>
            <a:ext cx="2997310" cy="21119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0079" y="5186809"/>
            <a:ext cx="4189095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Garamond" panose="02020404030301010803" pitchFamily="18" charset="0"/>
              </a:rPr>
              <a:t>MCMC is useful for </a:t>
            </a:r>
            <a:br>
              <a:rPr lang="en-US" sz="2800" dirty="0" smtClean="0">
                <a:latin typeface="Garamond" panose="02020404030301010803" pitchFamily="18" charset="0"/>
              </a:rPr>
            </a:br>
            <a:r>
              <a:rPr lang="en-US" sz="2800" dirty="0" smtClean="0">
                <a:latin typeface="Garamond" panose="02020404030301010803" pitchFamily="18" charset="0"/>
              </a:rPr>
              <a:t>efficient reliability estimation</a:t>
            </a:r>
            <a:endParaRPr lang="en-US" sz="28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68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" y="365125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Efficiency of Subset Simulation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" y="1825625"/>
            <a:ext cx="1160907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Garamond" panose="02020404030301010803" pitchFamily="18" charset="0"/>
              </a:rPr>
              <a:t>SS estimator:</a:t>
            </a:r>
          </a:p>
          <a:p>
            <a:pPr marL="0" indent="0">
              <a:buNone/>
            </a:pPr>
            <a:endParaRPr lang="en-US" b="1" dirty="0">
              <a:latin typeface="Garamond" panose="02020404030301010803" pitchFamily="18" charset="0"/>
            </a:endParaRPr>
          </a:p>
          <a:p>
            <a:r>
              <a:rPr lang="en-US" dirty="0" smtClean="0">
                <a:latin typeface="Garamond" panose="02020404030301010803" pitchFamily="18" charset="0"/>
              </a:rPr>
              <a:t>Statistical properties:</a:t>
            </a:r>
          </a:p>
          <a:p>
            <a:pPr lvl="1"/>
            <a:r>
              <a:rPr lang="en-US" dirty="0">
                <a:latin typeface="Garamond" panose="02020404030301010803" pitchFamily="18" charset="0"/>
              </a:rPr>
              <a:t> </a:t>
            </a:r>
            <a:r>
              <a:rPr lang="en-US" dirty="0" smtClean="0">
                <a:latin typeface="Garamond" panose="02020404030301010803" pitchFamily="18" charset="0"/>
              </a:rPr>
              <a:t>      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asymptotically unbiased</a:t>
            </a:r>
            <a:r>
              <a:rPr lang="en-US" dirty="0" smtClean="0">
                <a:latin typeface="Garamond" panose="02020404030301010803" pitchFamily="18" charset="0"/>
              </a:rPr>
              <a:t>, and bias ~ </a:t>
            </a:r>
          </a:p>
          <a:p>
            <a:pPr lvl="1"/>
            <a:r>
              <a:rPr lang="en-US" dirty="0" smtClean="0">
                <a:latin typeface="Garamond" panose="02020404030301010803" pitchFamily="18" charset="0"/>
              </a:rPr>
              <a:t>       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consistent </a:t>
            </a:r>
            <a:r>
              <a:rPr lang="en-US" dirty="0" smtClean="0">
                <a:latin typeface="Garamond" panose="02020404030301010803" pitchFamily="18" charset="0"/>
              </a:rPr>
              <a:t>and its C.O.V. ~ 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Efficiency:</a:t>
            </a:r>
            <a:br>
              <a:rPr lang="en-US" dirty="0" smtClean="0">
                <a:latin typeface="Garamond" panose="02020404030301010803" pitchFamily="18" charset="0"/>
              </a:rPr>
            </a:br>
            <a:r>
              <a:rPr lang="en-US" dirty="0" smtClean="0">
                <a:latin typeface="Garamond" panose="02020404030301010803" pitchFamily="18" charset="0"/>
              </a:rPr>
              <a:t>What is the </a:t>
            </a:r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total number of samples</a:t>
            </a:r>
            <a:r>
              <a:rPr lang="en-US" dirty="0" smtClean="0">
                <a:latin typeface="Garamond" panose="02020404030301010803" pitchFamily="18" charset="0"/>
              </a:rPr>
              <a:t> required to achieve a given accuracy in      ?</a:t>
            </a:r>
          </a:p>
          <a:p>
            <a:pPr lvl="1"/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Standard Monte Carlo:  </a:t>
            </a:r>
          </a:p>
          <a:p>
            <a:pPr lvl="1"/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Subset Simulation:                                  </a:t>
            </a:r>
            <a:r>
              <a:rPr lang="en-US" dirty="0" smtClean="0">
                <a:latin typeface="Garamond" panose="02020404030301010803" pitchFamily="18" charset="0"/>
              </a:rPr>
              <a:t>, where </a:t>
            </a:r>
            <a:endParaRPr lang="en-US" dirty="0">
              <a:solidFill>
                <a:srgbClr val="271DA9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409" y="1573806"/>
            <a:ext cx="6501601" cy="10357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930" y="3315494"/>
            <a:ext cx="387000" cy="3602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000" y="3321928"/>
            <a:ext cx="541800" cy="3538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740" y="3696494"/>
            <a:ext cx="387000" cy="3602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0560" y="3648960"/>
            <a:ext cx="825600" cy="4760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8410" y="4610894"/>
            <a:ext cx="387000" cy="360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5530" y="5008920"/>
            <a:ext cx="1496400" cy="3795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8390" y="5388487"/>
            <a:ext cx="1909200" cy="373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6430" y="5399917"/>
            <a:ext cx="696600" cy="386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87730" y="6021500"/>
            <a:ext cx="10732770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smtClean="0">
                <a:highlight>
                  <a:srgbClr val="FFFF00"/>
                </a:highlight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Subset Simulation is very efficient when estimating small failure probabilities</a:t>
            </a:r>
            <a:endParaRPr lang="en-US" sz="28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60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5260"/>
            <a:ext cx="10515600" cy="1064388"/>
          </a:xfrm>
        </p:spPr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Applications of Subset Simulation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2077" y="1188887"/>
            <a:ext cx="6263013" cy="43513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 smtClean="0">
                <a:latin typeface="Garamond" panose="02020404030301010803" pitchFamily="18" charset="0"/>
              </a:rPr>
              <a:t>Potential Areas of Application</a:t>
            </a:r>
          </a:p>
          <a:p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Flood Risk Management</a:t>
            </a:r>
          </a:p>
          <a:p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Underground Engineering</a:t>
            </a:r>
          </a:p>
          <a:p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Insurance estimation</a:t>
            </a:r>
            <a:endParaRPr lang="en-US" dirty="0">
              <a:solidFill>
                <a:srgbClr val="271DA9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90600" y="1188887"/>
            <a:ext cx="43225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Geotechnical Engineering</a:t>
            </a:r>
          </a:p>
          <a:p>
            <a:pPr lvl="1"/>
            <a:r>
              <a:rPr lang="en-US" dirty="0" err="1" smtClean="0">
                <a:latin typeface="Garamond" panose="02020404030301010803" pitchFamily="18" charset="0"/>
              </a:rPr>
              <a:t>Sansoto</a:t>
            </a:r>
            <a:r>
              <a:rPr lang="en-US" dirty="0" smtClean="0">
                <a:latin typeface="Garamond" panose="02020404030301010803" pitchFamily="18" charset="0"/>
              </a:rPr>
              <a:t> et al (2011)</a:t>
            </a:r>
          </a:p>
          <a:p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Fire Risk Analysis </a:t>
            </a:r>
          </a:p>
          <a:p>
            <a:pPr lvl="1"/>
            <a:r>
              <a:rPr lang="en-US" dirty="0" smtClean="0">
                <a:latin typeface="Garamond" panose="02020404030301010803" pitchFamily="18" charset="0"/>
              </a:rPr>
              <a:t>Au et al (2007)</a:t>
            </a:r>
          </a:p>
          <a:p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Aerospace Engineering</a:t>
            </a:r>
          </a:p>
          <a:p>
            <a:pPr lvl="1"/>
            <a:r>
              <a:rPr lang="en-US" dirty="0" err="1" smtClean="0">
                <a:latin typeface="Garamond" panose="02020404030301010803" pitchFamily="18" charset="0"/>
              </a:rPr>
              <a:t>Pellissetti</a:t>
            </a:r>
            <a:r>
              <a:rPr lang="en-US" dirty="0" smtClean="0">
                <a:latin typeface="Garamond" panose="02020404030301010803" pitchFamily="18" charset="0"/>
              </a:rPr>
              <a:t> et al (2006)</a:t>
            </a:r>
          </a:p>
          <a:p>
            <a:pPr lvl="1"/>
            <a:r>
              <a:rPr lang="en-US" dirty="0" err="1" smtClean="0">
                <a:latin typeface="Garamond" panose="02020404030301010803" pitchFamily="18" charset="0"/>
              </a:rPr>
              <a:t>Thunnissen</a:t>
            </a:r>
            <a:r>
              <a:rPr lang="en-US" dirty="0" smtClean="0">
                <a:latin typeface="Garamond" panose="02020404030301010803" pitchFamily="18" charset="0"/>
              </a:rPr>
              <a:t> et al (2007)</a:t>
            </a:r>
          </a:p>
          <a:p>
            <a:r>
              <a:rPr lang="en-US" dirty="0" smtClean="0">
                <a:solidFill>
                  <a:srgbClr val="271DA9"/>
                </a:solidFill>
                <a:latin typeface="Garamond" panose="02020404030301010803" pitchFamily="18" charset="0"/>
              </a:rPr>
              <a:t>Wind Turbine Reliability </a:t>
            </a:r>
          </a:p>
          <a:p>
            <a:pPr lvl="1"/>
            <a:r>
              <a:rPr lang="en-US" dirty="0" err="1" smtClean="0">
                <a:latin typeface="Garamond" panose="02020404030301010803" pitchFamily="18" charset="0"/>
              </a:rPr>
              <a:t>Sichani</a:t>
            </a:r>
            <a:r>
              <a:rPr lang="en-US" dirty="0" smtClean="0">
                <a:latin typeface="Garamond" panose="02020404030301010803" pitchFamily="18" charset="0"/>
              </a:rPr>
              <a:t> et al (2013)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243914"/>
            <a:ext cx="6468417" cy="1505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17" y="5243914"/>
            <a:ext cx="4428183" cy="146178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417417" y="4904989"/>
            <a:ext cx="20831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</a:rPr>
              <a:t>U.S. Department of </a:t>
            </a:r>
            <a:r>
              <a:rPr lang="en-US" sz="1200" dirty="0" smtClean="0">
                <a:latin typeface="Garamond" panose="02020404030301010803" pitchFamily="18" charset="0"/>
              </a:rPr>
              <a:t>Agriculture</a:t>
            </a:r>
            <a:endParaRPr lang="en-US" sz="1200" dirty="0">
              <a:latin typeface="Garamond" panose="02020404030301010803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893" y="3256164"/>
            <a:ext cx="2467435" cy="16445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68" y="3256164"/>
            <a:ext cx="2298648" cy="164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1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5095"/>
            <a:ext cx="10515600" cy="1006475"/>
          </a:xfrm>
        </p:spPr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Contribution to Local Reliability Estimation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279" y="1073315"/>
            <a:ext cx="8807581" cy="545655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434340" y="2388870"/>
            <a:ext cx="94869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41406" y="1972361"/>
            <a:ext cx="473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Garamond" panose="02020404030301010803" pitchFamily="18" charset="0"/>
              </a:rPr>
              <a:t>64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3187" y="2354580"/>
            <a:ext cx="1012134" cy="339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Garamond" panose="02020404030301010803" pitchFamily="18" charset="0"/>
              </a:rPr>
              <a:t>citations</a:t>
            </a:r>
            <a:endParaRPr lang="en-US" sz="1600" dirty="0">
              <a:solidFill>
                <a:srgbClr val="C0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34340" y="5467350"/>
            <a:ext cx="94869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641406" y="5050841"/>
            <a:ext cx="4732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  <a:latin typeface="Garamond" panose="02020404030301010803" pitchFamily="18" charset="0"/>
              </a:rPr>
              <a:t>63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3187" y="5433060"/>
            <a:ext cx="1012134" cy="339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Garamond" panose="02020404030301010803" pitchFamily="18" charset="0"/>
              </a:rPr>
              <a:t>citations</a:t>
            </a:r>
            <a:endParaRPr lang="en-US" sz="1600" dirty="0">
              <a:solidFill>
                <a:srgbClr val="C0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29956" y="1819916"/>
            <a:ext cx="948690" cy="2755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309357" y="1459530"/>
            <a:ext cx="1339794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For Students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09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3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1|5.2|17.7|5.4|3.5|5.7|9|5.2|5.9|4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6.3|4.7|5.2|3.5|8.4|8.6|16.9|8.8|15.5|31.2|2.8|4.3|41.3|7.2|3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9|4.9|6.5|2|1|0.5|0.9|9.8|3.8|9.2|1.4|0.5|0.5|0.5|11.4|11.3|3|3.2|4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10.4|8.4|21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2.2|2.6|7.3|1.6|4.7|7.7|26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2|6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21.4|21.4|18.8|5.4|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|11.5|24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|68.2|34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6.1|8.4|1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2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4|0|0|0|0|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4|0|0.4|0|0|0|0.3|0|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3|0|0.3|0|0.4|0.3|29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1456</Words>
  <Application>Microsoft Office PowerPoint</Application>
  <PresentationFormat>Widescreen</PresentationFormat>
  <Paragraphs>312</Paragraphs>
  <Slides>33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Garamond</vt:lpstr>
      <vt:lpstr>Times New Roman</vt:lpstr>
      <vt:lpstr>Office Theme</vt:lpstr>
      <vt:lpstr>Reliability of Critical Infrastructure Networks  at Local and Global Scale </vt:lpstr>
      <vt:lpstr>Research Interests: A Big Picture </vt:lpstr>
      <vt:lpstr>Reliability Problem: Local Scale</vt:lpstr>
      <vt:lpstr>Why is the Reliability Problem Challenging ? </vt:lpstr>
      <vt:lpstr>Q: How to estimate                        ?  </vt:lpstr>
      <vt:lpstr>MCMC Revolution </vt:lpstr>
      <vt:lpstr>Efficiency of Subset Simulation</vt:lpstr>
      <vt:lpstr>Applications of Subset Simulation</vt:lpstr>
      <vt:lpstr>Contribution to Local Reliability Estimation</vt:lpstr>
      <vt:lpstr>Infrastructure Networks in Urbanized World </vt:lpstr>
      <vt:lpstr>Resiliency of Critical Infrastructures</vt:lpstr>
      <vt:lpstr>Failure Propagation in Coupled Infrastructure Networks</vt:lpstr>
      <vt:lpstr>Background: Complex Networks</vt:lpstr>
      <vt:lpstr>Infrastructure Networks</vt:lpstr>
      <vt:lpstr>Social Networks</vt:lpstr>
      <vt:lpstr>Information Networks</vt:lpstr>
      <vt:lpstr>Biological Networks</vt:lpstr>
      <vt:lpstr>Networks are used to analyze: </vt:lpstr>
      <vt:lpstr>Network Reliability Problem: Global Scale</vt:lpstr>
      <vt:lpstr>Why is the network reliability problem challenging? </vt:lpstr>
      <vt:lpstr>Subset Simulation: Schematic Illustration</vt:lpstr>
      <vt:lpstr>Example: Maximum-Flow Reliability Problem</vt:lpstr>
      <vt:lpstr>Potential Applications</vt:lpstr>
      <vt:lpstr>Example: Ring and Square Network Models </vt:lpstr>
      <vt:lpstr>How to Compare Two Network Models?</vt:lpstr>
      <vt:lpstr>PowerPoint Presentation</vt:lpstr>
      <vt:lpstr>Simulation Results</vt:lpstr>
      <vt:lpstr>Challenges: Cascading Failures </vt:lpstr>
      <vt:lpstr>Interconnected Infrastructures: Multilayer Networks</vt:lpstr>
      <vt:lpstr>Interdisciplinary Collaboration is the Key</vt:lpstr>
      <vt:lpstr>Summary </vt:lpstr>
      <vt:lpstr>References</vt:lpstr>
      <vt:lpstr>Call for Papers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2017-03-31T05:27:59Z</dcterms:created>
  <dcterms:modified xsi:type="dcterms:W3CDTF">2017-03-31T05:28:39Z</dcterms:modified>
</cp:coreProperties>
</file>