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6"/>
  </p:notesMasterIdLst>
  <p:sldIdLst>
    <p:sldId id="256" r:id="rId2"/>
    <p:sldId id="313" r:id="rId3"/>
    <p:sldId id="314" r:id="rId4"/>
    <p:sldId id="303" r:id="rId5"/>
    <p:sldId id="302" r:id="rId6"/>
    <p:sldId id="308" r:id="rId7"/>
    <p:sldId id="309" r:id="rId8"/>
    <p:sldId id="305" r:id="rId9"/>
    <p:sldId id="306" r:id="rId10"/>
    <p:sldId id="320" r:id="rId11"/>
    <p:sldId id="322" r:id="rId12"/>
    <p:sldId id="321" r:id="rId13"/>
    <p:sldId id="323" r:id="rId14"/>
    <p:sldId id="319" r:id="rId15"/>
  </p:sldIdLst>
  <p:sldSz cx="14630400" cy="10972800"/>
  <p:notesSz cx="7010400" cy="9296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9C0"/>
    <a:srgbClr val="FFFF00"/>
    <a:srgbClr val="FFC6A7"/>
    <a:srgbClr val="FF6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5274" autoAdjust="0"/>
  </p:normalViewPr>
  <p:slideViewPr>
    <p:cSldViewPr snapToGrid="0">
      <p:cViewPr varScale="1">
        <p:scale>
          <a:sx n="49" d="100"/>
          <a:sy n="49" d="100"/>
        </p:scale>
        <p:origin x="1134" y="36"/>
      </p:cViewPr>
      <p:guideLst>
        <p:guide orient="horz" pos="3456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2" tIns="91302" rIns="91302" bIns="9130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097280" y="3408680"/>
            <a:ext cx="12435900" cy="23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194560" y="6217920"/>
            <a:ext cx="10241400" cy="28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/>
          <a:lstStyle>
            <a:lvl1pPr marR="0" lvl="0" algn="ctr" rtl="0">
              <a:spcBef>
                <a:spcPts val="1467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sz="7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5000"/>
              <a:buFont typeface="Arial"/>
              <a:buNone/>
              <a:defRPr sz="66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573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933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933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933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933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933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933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731520" y="10170160"/>
            <a:ext cx="34137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998720" y="10170160"/>
            <a:ext cx="46329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2454" y="9595823"/>
            <a:ext cx="2375960" cy="102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itleBG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8"/>
            <a:ext cx="12945291" cy="97000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731520" y="702834"/>
            <a:ext cx="13167300" cy="1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731520" y="2180214"/>
            <a:ext cx="13167300" cy="7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/>
          <a:lstStyle>
            <a:lvl1pPr marL="609585" marR="0" lvl="0" indent="-609585" algn="l" rtl="0"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575719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575719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575719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575719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609585" algn="l" rtl="0"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609585" algn="l" rtl="0"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609585" algn="l" rtl="0"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609585" algn="l" rtl="0"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146304" y="60242"/>
            <a:ext cx="143379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/>
          <a:lstStyle>
            <a:lvl1pPr marL="609585" marR="0" lvl="0" indent="-304792" algn="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72811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sz="6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668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5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609585" algn="l" rtl="0"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609585" algn="l" rtl="0"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609585" algn="l" rtl="0"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609585" algn="l" rtl="0"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609585" algn="l" rtl="0"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609585" algn="l" rtl="0"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235840" y="10499464"/>
            <a:ext cx="32919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846320" y="10499464"/>
            <a:ext cx="4937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0332720" y="10499464"/>
            <a:ext cx="20457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81250" rIns="162525" bIns="812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155701" y="7167554"/>
            <a:ext cx="124359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76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1005840" y="10499464"/>
            <a:ext cx="32919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846320" y="10499464"/>
            <a:ext cx="4937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" name="Picture 4" descr="TitleB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8"/>
            <a:ext cx="12945291" cy="97000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31520" y="702834"/>
            <a:ext cx="13167300" cy="1199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62525" tIns="162525" rIns="162525" bIns="1625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31520" y="2180214"/>
            <a:ext cx="13167300" cy="7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/>
          <a:lstStyle>
            <a:lvl1pPr marL="609585" marR="0" lvl="0" indent="-609585" algn="l" rtl="0"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575719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575719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575719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575719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609585" algn="l" rtl="0"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609585" algn="l" rtl="0"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609585" algn="l" rtl="0"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609585" algn="l" rtl="0"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846320" y="10499464"/>
            <a:ext cx="4937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0332720" y="10499464"/>
            <a:ext cx="20457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81250" rIns="162525" bIns="812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12559100" y="17025"/>
            <a:ext cx="19251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74121" algn="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 b="1"/>
            </a:lvl1pPr>
            <a:lvl2pPr marL="1219170" lvl="1" indent="-474121" algn="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 b="1"/>
            </a:lvl2pPr>
            <a:lvl3pPr marL="1828754" lvl="2" indent="-474121" algn="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 b="1"/>
            </a:lvl3pPr>
            <a:lvl4pPr marL="2438339" lvl="3" indent="-474121" algn="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 b="1"/>
            </a:lvl4pPr>
            <a:lvl5pPr marL="3047924" lvl="4" indent="-474121" algn="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 b="1"/>
            </a:lvl5pPr>
            <a:lvl6pPr marL="3657509" lvl="5" indent="-474121" algn="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 b="1"/>
            </a:lvl6pPr>
            <a:lvl7pPr marL="4267093" lvl="6" indent="-474121" algn="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 b="1"/>
            </a:lvl7pPr>
            <a:lvl8pPr marL="4876678" lvl="7" indent="-474121" algn="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 b="1"/>
            </a:lvl8pPr>
            <a:lvl9pPr marL="5486263" lvl="8" indent="-474121" algn="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14630400" cy="5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16700" tIns="108333" rIns="216700" bIns="108333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333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Shape 7"/>
          <p:cNvCxnSpPr/>
          <p:nvPr/>
        </p:nvCxnSpPr>
        <p:spPr>
          <a:xfrm>
            <a:off x="-14205" y="599421"/>
            <a:ext cx="146445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" name="Shape 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4266" y="10370122"/>
            <a:ext cx="1688949" cy="7251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10332720" y="10499464"/>
            <a:ext cx="20457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81250" rIns="162525" bIns="812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1005840" y="10499464"/>
            <a:ext cx="32919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4846320" y="10499464"/>
            <a:ext cx="4937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"/><Relationship Id="rId4" Type="http://schemas.openxmlformats.org/officeDocument/2006/relationships/image" Target="../media/image18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1097280" y="3995753"/>
            <a:ext cx="12435900" cy="23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700" tIns="108333" rIns="216700" bIns="108333" anchor="t" anchorCtr="0">
            <a:noAutofit/>
          </a:bodyPr>
          <a:lstStyle/>
          <a:p>
            <a:pPr algn="ctr"/>
            <a:r>
              <a:rPr lang="en" sz="7200" dirty="0"/>
              <a:t>AAReST Structural Redesign</a:t>
            </a:r>
            <a:br>
              <a:rPr lang="en" sz="7200" dirty="0"/>
            </a:br>
            <a:endParaRPr sz="6000" dirty="0"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194530" y="6706205"/>
            <a:ext cx="10241400" cy="28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700" tIns="108333" rIns="216700" bIns="108333" anchor="t" anchorCtr="0">
            <a:noAutofit/>
          </a:bodyPr>
          <a:lstStyle/>
          <a:p>
            <a:pPr algn="ctr">
              <a:spcBef>
                <a:spcPts val="1200"/>
              </a:spcBef>
              <a:buClr>
                <a:srgbClr val="888888"/>
              </a:buClr>
              <a:buSzPts val="4300"/>
            </a:pPr>
            <a:r>
              <a:rPr lang="en-US" sz="3200" dirty="0"/>
              <a:t>Alexander Wen</a:t>
            </a:r>
          </a:p>
          <a:p>
            <a:pPr algn="ctr">
              <a:spcBef>
                <a:spcPts val="1200"/>
              </a:spcBef>
              <a:buClr>
                <a:srgbClr val="888888"/>
              </a:buClr>
              <a:buSzPts val="4300"/>
            </a:pPr>
            <a:r>
              <a:rPr lang="en-US" sz="3200" dirty="0"/>
              <a:t>Charles </a:t>
            </a:r>
            <a:r>
              <a:rPr lang="en-US" sz="3200" dirty="0" err="1"/>
              <a:t>Sommer</a:t>
            </a:r>
            <a:endParaRPr lang="en-US" sz="3200" dirty="0"/>
          </a:p>
          <a:p>
            <a:pPr algn="ctr">
              <a:spcBef>
                <a:spcPts val="1200"/>
              </a:spcBef>
              <a:buClr>
                <a:srgbClr val="888888"/>
              </a:buClr>
              <a:buSzPts val="4300"/>
            </a:pPr>
            <a:r>
              <a:rPr lang="en-US" sz="3200" dirty="0"/>
              <a:t>Christophe Leclerc</a:t>
            </a:r>
          </a:p>
          <a:p>
            <a:pPr algn="ctr">
              <a:spcBef>
                <a:spcPts val="1200"/>
              </a:spcBef>
              <a:buClr>
                <a:srgbClr val="888888"/>
              </a:buClr>
              <a:buSzPts val="4300"/>
            </a:pPr>
            <a:r>
              <a:rPr lang="en-US" sz="3200" dirty="0"/>
              <a:t>Antonio Pedivellano</a:t>
            </a:r>
          </a:p>
          <a:p>
            <a:pPr algn="ctr">
              <a:spcBef>
                <a:spcPts val="1200"/>
              </a:spcBef>
              <a:buClr>
                <a:srgbClr val="888888"/>
              </a:buClr>
              <a:buSzPts val="4300"/>
            </a:pPr>
            <a:endParaRPr lang="en-US" sz="4000" dirty="0"/>
          </a:p>
        </p:txBody>
      </p:sp>
      <p:sp>
        <p:nvSpPr>
          <p:cNvPr id="43" name="Shape 43"/>
          <p:cNvSpPr txBox="1">
            <a:spLocks noGrp="1"/>
          </p:cNvSpPr>
          <p:nvPr>
            <p:ph type="sldNum" idx="4294967295"/>
          </p:nvPr>
        </p:nvSpPr>
        <p:spPr>
          <a:xfrm>
            <a:off x="13460413" y="10107613"/>
            <a:ext cx="1169987" cy="1120775"/>
          </a:xfrm>
          <a:prstGeom prst="rect">
            <a:avLst/>
          </a:prstGeom>
        </p:spPr>
        <p:txBody>
          <a:bodyPr spcFirstLastPara="1" wrap="square" lIns="216700" tIns="108333" rIns="216700" bIns="108333" anchor="ctr" anchorCtr="0">
            <a:no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838105" y="5527635"/>
            <a:ext cx="66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October 4</a:t>
            </a:r>
            <a:r>
              <a:rPr lang="en-US" sz="24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Strength calculation</a:t>
            </a:r>
            <a:br>
              <a:rPr lang="en-US" sz="4800" dirty="0"/>
            </a:br>
            <a:r>
              <a:rPr lang="en-US" sz="3600" dirty="0"/>
              <a:t>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886" y="2458494"/>
            <a:ext cx="7184571" cy="7634400"/>
          </a:xfrm>
        </p:spPr>
        <p:txBody>
          <a:bodyPr/>
          <a:lstStyle/>
          <a:p>
            <a:r>
              <a:rPr lang="en-US" sz="2800" dirty="0"/>
              <a:t>Sine vibrations run on stiffened structure (amplification factors and natural frequencies closer to flight version)</a:t>
            </a:r>
          </a:p>
          <a:p>
            <a:pPr lvl="1"/>
            <a:r>
              <a:rPr lang="en-US" sz="2400" dirty="0"/>
              <a:t>5mm-thick steel </a:t>
            </a:r>
            <a:r>
              <a:rPr lang="en-US" sz="2400" dirty="0" err="1"/>
              <a:t>MirrorSat</a:t>
            </a:r>
            <a:r>
              <a:rPr lang="en-US" sz="2400" dirty="0"/>
              <a:t> interface plates bonded to </a:t>
            </a:r>
            <a:r>
              <a:rPr lang="en-US" sz="2400" dirty="0" err="1"/>
              <a:t>Frangibolt</a:t>
            </a:r>
            <a:r>
              <a:rPr lang="en-US" sz="2400" dirty="0"/>
              <a:t> female</a:t>
            </a:r>
          </a:p>
          <a:p>
            <a:pPr lvl="1"/>
            <a:r>
              <a:rPr lang="en-US" sz="2400" dirty="0"/>
              <a:t>Additional support rib behind the interface plate</a:t>
            </a:r>
          </a:p>
          <a:p>
            <a:pPr lvl="1"/>
            <a:r>
              <a:rPr lang="en-US" sz="2400" dirty="0"/>
              <a:t>6 screws on the interface plate</a:t>
            </a:r>
          </a:p>
          <a:p>
            <a:pPr lvl="1"/>
            <a:r>
              <a:rPr lang="en-US" sz="2400" dirty="0"/>
              <a:t>Stiffened LVI plate</a:t>
            </a:r>
          </a:p>
          <a:p>
            <a:r>
              <a:rPr lang="en-US" sz="2800" dirty="0"/>
              <a:t>Damping factor used: 5 %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0"/>
          <a:stretch/>
        </p:blipFill>
        <p:spPr>
          <a:xfrm>
            <a:off x="7759307" y="2241843"/>
            <a:ext cx="6413863" cy="748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10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Strength calculation</a:t>
            </a:r>
            <a:br>
              <a:rPr lang="en-US" sz="4800" dirty="0"/>
            </a:br>
            <a:r>
              <a:rPr lang="en-US" sz="3600" dirty="0"/>
              <a:t>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91885" y="2458494"/>
                <a:ext cx="13846629" cy="4412569"/>
              </a:xfrm>
            </p:spPr>
            <p:txBody>
              <a:bodyPr/>
              <a:lstStyle/>
              <a:p>
                <a:pPr lvl="0">
                  <a:buClr>
                    <a:srgbClr val="000000"/>
                  </a:buClr>
                </a:pPr>
                <a:r>
                  <a:rPr lang="en-US" sz="3200" dirty="0">
                    <a:solidFill>
                      <a:srgbClr val="000000"/>
                    </a:solidFill>
                  </a:rPr>
                  <a:t>Screw sizing formula:</a:t>
                </a:r>
              </a:p>
              <a:p>
                <a:pPr marL="0" lvl="0" indent="0">
                  <a:buClr>
                    <a:srgbClr val="000000"/>
                  </a:buClr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+4 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e>
                    </m:rad>
                  </m:oMath>
                </a14:m>
                <a:endParaRPr lang="en-US" sz="3200" dirty="0"/>
              </a:p>
              <a:p>
                <a:r>
                  <a:rPr lang="en-US" sz="3200" dirty="0"/>
                  <a:t>A286 high-strength stainless steel used as reference: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200" dirty="0"/>
                  <a:t>960 MPa</a:t>
                </a:r>
              </a:p>
              <a:p>
                <a:r>
                  <a:rPr lang="en-US" sz="3200" dirty="0"/>
                  <a:t>Safety factor used: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Assumed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endParaRPr lang="en-US" sz="2000" b="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1885" y="2458494"/>
                <a:ext cx="13846629" cy="4412569"/>
              </a:xfrm>
              <a:blipFill>
                <a:blip r:embed="rId2"/>
                <a:stretch>
                  <a:fillRect l="-704" b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80023" y="8125098"/>
                <a:ext cx="5525589" cy="2325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dirty="0"/>
                  <a:t> Normal load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dirty="0"/>
                  <a:t> Shear load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dirty="0"/>
                  <a:t> Yielding uniaxial stress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dirty="0"/>
                  <a:t> Yielding shear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dirty="0"/>
                  <a:t> Minimum screw diameter</a:t>
                </a:r>
              </a:p>
              <a:p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023" y="8125098"/>
                <a:ext cx="5525589" cy="2325893"/>
              </a:xfrm>
              <a:prstGeom prst="rect">
                <a:avLst/>
              </a:prstGeom>
              <a:blipFill>
                <a:blip r:embed="rId3"/>
                <a:stretch>
                  <a:fillRect t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1520" y="10006149"/>
            <a:ext cx="8242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[1] Barrett R.T., </a:t>
            </a:r>
            <a:r>
              <a:rPr lang="en-US" sz="1600" i="1" dirty="0"/>
              <a:t>Fastener Design Manual</a:t>
            </a:r>
            <a:r>
              <a:rPr lang="en-US" sz="1600" dirty="0"/>
              <a:t>, 1990, NASA Reference Publication 1228.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2851" y="2638697"/>
            <a:ext cx="82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43363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IIST </a:t>
            </a:r>
            <a:r>
              <a:rPr lang="en-US" sz="5400" dirty="0" err="1"/>
              <a:t>MirrorSat</a:t>
            </a:r>
            <a:r>
              <a:rPr lang="en-US" sz="5400" dirty="0"/>
              <a:t> </a:t>
            </a:r>
            <a:br>
              <a:rPr lang="en-US" sz="5400" dirty="0"/>
            </a:br>
            <a:r>
              <a:rPr lang="en-US" sz="5400" dirty="0"/>
              <a:t> </a:t>
            </a:r>
            <a:r>
              <a:rPr lang="en-US" sz="4000" dirty="0"/>
              <a:t>Maximum load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5" y="6739729"/>
            <a:ext cx="5333559" cy="3998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5" y="2598802"/>
            <a:ext cx="5333559" cy="39986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8118" y="2229470"/>
            <a:ext cx="236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Corner screws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08049" y="2229470"/>
            <a:ext cx="193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Rib screws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917" y="6597446"/>
            <a:ext cx="5333559" cy="3998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917" y="2598802"/>
            <a:ext cx="5333559" cy="39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91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4" y="570011"/>
            <a:ext cx="13167300" cy="1199100"/>
          </a:xfrm>
        </p:spPr>
        <p:txBody>
          <a:bodyPr/>
          <a:lstStyle/>
          <a:p>
            <a:r>
              <a:rPr lang="en-US" sz="5400" dirty="0"/>
              <a:t>Surrey </a:t>
            </a:r>
            <a:r>
              <a:rPr lang="en-US" sz="5400" dirty="0" err="1"/>
              <a:t>MirrorSat</a:t>
            </a:r>
            <a:r>
              <a:rPr lang="en-US" sz="5400" dirty="0"/>
              <a:t> </a:t>
            </a:r>
            <a:br>
              <a:rPr lang="en-US" sz="5400" dirty="0"/>
            </a:br>
            <a:r>
              <a:rPr lang="en-US" sz="5400" dirty="0"/>
              <a:t> </a:t>
            </a:r>
            <a:r>
              <a:rPr lang="en-US" sz="4000" dirty="0"/>
              <a:t>Maximum load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8936" y="2365330"/>
            <a:ext cx="236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Corner screws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51389" y="2369426"/>
            <a:ext cx="193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Rib screws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5" y="6906071"/>
            <a:ext cx="5333559" cy="3998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1" y="2907426"/>
            <a:ext cx="5333559" cy="39986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136" y="6906071"/>
            <a:ext cx="5333559" cy="39986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136" y="2815499"/>
            <a:ext cx="5333559" cy="39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29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Conclusion</a:t>
            </a:r>
            <a:br>
              <a:rPr lang="en-US" sz="5400" dirty="0"/>
            </a:br>
            <a:r>
              <a:rPr lang="en-US" sz="4000" dirty="0"/>
              <a:t>Suggested structural modifications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441301"/>
            <a:ext cx="8399417" cy="76344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4000" dirty="0" err="1"/>
              <a:t>CoreSat</a:t>
            </a:r>
            <a:endParaRPr lang="en-US" sz="4000" dirty="0"/>
          </a:p>
          <a:p>
            <a:pPr lvl="1"/>
            <a:r>
              <a:rPr lang="en-US" sz="3600" dirty="0"/>
              <a:t>Redesign LVI plate</a:t>
            </a:r>
          </a:p>
          <a:p>
            <a:r>
              <a:rPr lang="en-US" sz="4000" dirty="0" err="1"/>
              <a:t>MirrorSats</a:t>
            </a:r>
            <a:endParaRPr lang="en-US" sz="4000" dirty="0"/>
          </a:p>
          <a:p>
            <a:pPr lvl="1"/>
            <a:r>
              <a:rPr lang="en-US" sz="3600" dirty="0">
                <a:solidFill>
                  <a:srgbClr val="0070C0"/>
                </a:solidFill>
              </a:rPr>
              <a:t>Increase rib dimensions </a:t>
            </a:r>
            <a:r>
              <a:rPr lang="en-US" sz="3600" dirty="0"/>
              <a:t>to fit bigger screws (M4)</a:t>
            </a:r>
          </a:p>
          <a:p>
            <a:pPr lvl="1"/>
            <a:r>
              <a:rPr lang="en-US" sz="3600" dirty="0">
                <a:solidFill>
                  <a:schemeClr val="accent1"/>
                </a:solidFill>
              </a:rPr>
              <a:t>Add extra rib </a:t>
            </a:r>
            <a:r>
              <a:rPr lang="en-US" sz="3600" dirty="0"/>
              <a:t>to allow the use of additional 2 screws (M4)</a:t>
            </a:r>
          </a:p>
          <a:p>
            <a:r>
              <a:rPr lang="en-US" sz="4133" dirty="0"/>
              <a:t>Interface</a:t>
            </a:r>
          </a:p>
          <a:p>
            <a:pPr lvl="1"/>
            <a:r>
              <a:rPr lang="en-US" sz="3867" dirty="0"/>
              <a:t>Redesign the </a:t>
            </a:r>
            <a:r>
              <a:rPr lang="en-US" sz="3867" dirty="0" err="1"/>
              <a:t>Frangibolt</a:t>
            </a:r>
            <a:r>
              <a:rPr lang="en-US" sz="3867" dirty="0"/>
              <a:t> interface plate in a </a:t>
            </a:r>
            <a:r>
              <a:rPr lang="en-US" sz="3867"/>
              <a:t>single piece</a:t>
            </a:r>
            <a:endParaRPr lang="en-US" sz="3867" dirty="0"/>
          </a:p>
          <a:p>
            <a:endParaRPr lang="en-US" sz="4133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962" y="2913969"/>
            <a:ext cx="4105275" cy="74961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20853478">
            <a:off x="11940910" y="5579910"/>
            <a:ext cx="1266112" cy="548640"/>
          </a:xfrm>
          <a:prstGeom prst="ellipse">
            <a:avLst/>
          </a:prstGeom>
          <a:noFill/>
          <a:ln w="57150">
            <a:solidFill>
              <a:srgbClr val="0C7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0853478">
            <a:off x="11925174" y="7508859"/>
            <a:ext cx="1266112" cy="548640"/>
          </a:xfrm>
          <a:prstGeom prst="ellipse">
            <a:avLst/>
          </a:prstGeom>
          <a:noFill/>
          <a:ln w="57150">
            <a:solidFill>
              <a:srgbClr val="0C7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7" idx="2"/>
          </p:cNvCxnSpPr>
          <p:nvPr/>
        </p:nvCxnSpPr>
        <p:spPr>
          <a:xfrm>
            <a:off x="7962604" y="5191652"/>
            <a:ext cx="3993174" cy="798971"/>
          </a:xfrm>
          <a:prstGeom prst="straightConnector1">
            <a:avLst/>
          </a:prstGeom>
          <a:ln w="57150">
            <a:solidFill>
              <a:srgbClr val="0C79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962604" y="5156214"/>
            <a:ext cx="3993174" cy="2732231"/>
          </a:xfrm>
          <a:prstGeom prst="straightConnector1">
            <a:avLst/>
          </a:prstGeom>
          <a:ln w="57150">
            <a:solidFill>
              <a:srgbClr val="0C79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640658" y="6317631"/>
            <a:ext cx="3625365" cy="52482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43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2629" y="6281723"/>
            <a:ext cx="4028733" cy="4181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/>
              <a:t>AAReST</a:t>
            </a:r>
            <a:r>
              <a:rPr lang="en-US" sz="6000" dirty="0"/>
              <a:t> Modal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19" y="2180214"/>
            <a:ext cx="12471861" cy="2948539"/>
          </a:xfrm>
        </p:spPr>
        <p:txBody>
          <a:bodyPr/>
          <a:lstStyle/>
          <a:p>
            <a:r>
              <a:rPr lang="en-US" sz="3200" dirty="0"/>
              <a:t>Sine sweep performed in August on Surrey </a:t>
            </a:r>
            <a:r>
              <a:rPr lang="en-US" sz="3200" dirty="0" err="1"/>
              <a:t>MirrorSat</a:t>
            </a:r>
            <a:r>
              <a:rPr lang="en-US" sz="3200" dirty="0"/>
              <a:t> and full </a:t>
            </a:r>
            <a:r>
              <a:rPr lang="en-US" sz="3200" dirty="0" err="1"/>
              <a:t>AAReST</a:t>
            </a:r>
            <a:r>
              <a:rPr lang="en-US" sz="3200" dirty="0"/>
              <a:t> to experimentally measure natural frequencies;</a:t>
            </a:r>
          </a:p>
          <a:p>
            <a:r>
              <a:rPr lang="en-US" sz="3200" dirty="0"/>
              <a:t>FEM improved to better match experiments.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097" y="4180114"/>
            <a:ext cx="10791943" cy="6475166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342049"/>
              </p:ext>
            </p:extLst>
          </p:nvPr>
        </p:nvGraphicFramePr>
        <p:xfrm>
          <a:off x="9738034" y="4216418"/>
          <a:ext cx="4746170" cy="1503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337">
                  <a:extLst>
                    <a:ext uri="{9D8B030D-6E8A-4147-A177-3AD203B41FA5}">
                      <a16:colId xmlns:a16="http://schemas.microsoft.com/office/drawing/2014/main" val="1301268470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3770475955"/>
                    </a:ext>
                  </a:extLst>
                </a:gridCol>
                <a:gridCol w="1084217">
                  <a:extLst>
                    <a:ext uri="{9D8B030D-6E8A-4147-A177-3AD203B41FA5}">
                      <a16:colId xmlns:a16="http://schemas.microsoft.com/office/drawing/2014/main" val="3898520943"/>
                    </a:ext>
                  </a:extLst>
                </a:gridCol>
                <a:gridCol w="1055587">
                  <a:extLst>
                    <a:ext uri="{9D8B030D-6E8A-4147-A177-3AD203B41FA5}">
                      <a16:colId xmlns:a16="http://schemas.microsoft.com/office/drawing/2014/main" val="1489181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600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 1* [Hz]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771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Mode 2 [Hz]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26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Mode 3 [Hz]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72878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9872090" y="5720354"/>
            <a:ext cx="447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600" dirty="0"/>
              <a:t> </a:t>
            </a:r>
            <a:r>
              <a:rPr lang="en-US" sz="1800" dirty="0"/>
              <a:t>no data available below 20 Hz in Test #1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684035" y="10124688"/>
            <a:ext cx="19463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Test #2 at Caltech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8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Surrey </a:t>
            </a:r>
            <a:r>
              <a:rPr lang="en-US" sz="6000" dirty="0" err="1"/>
              <a:t>MirrorSat</a:t>
            </a:r>
            <a:r>
              <a:rPr lang="en-US" sz="6000" dirty="0"/>
              <a:t> Modal Survey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812334" y="2977585"/>
            <a:ext cx="6649533" cy="5410009"/>
            <a:chOff x="326345" y="2865062"/>
            <a:chExt cx="7536272" cy="6131453"/>
          </a:xfrm>
        </p:grpSpPr>
        <p:pic>
          <p:nvPicPr>
            <p:cNvPr id="6" name="Picture 2" descr="https://lh6.googleusercontent.com/ndPHi1v3JImrywKIPZvzVeesOm5bMI8Jy1R-ZhkH9mkV8avs3RWyKVEsFhlSKPGkP8a6bw9fBTL-7xgJw_3SoQVJvDQ62_LO5DttghbbUngKuHhZ43DGd5JLbwj8-0USQqmu6_DJnAk">
              <a:extLst>
                <a:ext uri="{FF2B5EF4-FFF2-40B4-BE49-F238E27FC236}">
                  <a16:creationId xmlns:a16="http://schemas.microsoft.com/office/drawing/2014/main" id="{8B0332E6-DDEF-4284-91DC-F68524DA0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45" y="2865062"/>
              <a:ext cx="7536272" cy="6131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6133084" y="3338945"/>
              <a:ext cx="0" cy="4890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301345" y="3338945"/>
              <a:ext cx="0" cy="4890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5258100" y="7283813"/>
              <a:ext cx="1472990" cy="418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38.6 Hz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6423282" y="7283813"/>
              <a:ext cx="1472990" cy="418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87.8 Hz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339448" y="3726873"/>
              <a:ext cx="486270" cy="0"/>
            </a:xfrm>
            <a:prstGeom prst="line">
              <a:avLst/>
            </a:prstGeom>
            <a:ln w="19050">
              <a:solidFill>
                <a:srgbClr val="0C79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39448" y="3983182"/>
              <a:ext cx="4862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825717" y="3595901"/>
              <a:ext cx="2031542" cy="662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Experiment</a:t>
              </a:r>
            </a:p>
            <a:p>
              <a:r>
                <a:rPr lang="en-US" sz="1600" dirty="0"/>
                <a:t>FEM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892143" y="2528428"/>
            <a:ext cx="306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Surrey </a:t>
            </a:r>
            <a:r>
              <a:rPr lang="en-US" sz="2400" b="1" dirty="0" err="1"/>
              <a:t>MirrorSat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3669" y="8758322"/>
            <a:ext cx="9748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FEM underestimates first frequency by about 10 %</a:t>
            </a:r>
          </a:p>
        </p:txBody>
      </p:sp>
      <p:pic>
        <p:nvPicPr>
          <p:cNvPr id="1026" name="Picture 2" descr="https://lh3.googleusercontent.com/zxGVf9h3s-qvEUYL9FDXm0kn3xR_wRbs3T_Q0AUwUA87Jc2xKyp-xK6ovTr6nxzy6xHYaaJ_M2jeiMtx4kV6Eal1MtjPJRQ19P2yotCTtME3xcG1vstnpPHe2BJwGxtwfUdv0ZBFk7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69" y="3278537"/>
            <a:ext cx="6066069" cy="454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01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967" y="567042"/>
            <a:ext cx="13167300" cy="1199100"/>
          </a:xfrm>
        </p:spPr>
        <p:txBody>
          <a:bodyPr/>
          <a:lstStyle/>
          <a:p>
            <a:r>
              <a:rPr lang="en-US" sz="4800" dirty="0"/>
              <a:t>Surrey </a:t>
            </a:r>
            <a:r>
              <a:rPr lang="en-US" sz="4800" dirty="0" err="1"/>
              <a:t>MirrorSat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000" dirty="0"/>
              <a:t>FEM Results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17" t="10698" r="37500" b="3570"/>
          <a:stretch/>
        </p:blipFill>
        <p:spPr>
          <a:xfrm>
            <a:off x="2436719" y="1970755"/>
            <a:ext cx="4572000" cy="42474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42" t="30155" r="37472" b="4118"/>
          <a:stretch/>
        </p:blipFill>
        <p:spPr>
          <a:xfrm>
            <a:off x="7987100" y="2497331"/>
            <a:ext cx="4572000" cy="32894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40" r="37293" b="3570"/>
          <a:stretch/>
        </p:blipFill>
        <p:spPr>
          <a:xfrm>
            <a:off x="2644537" y="6144891"/>
            <a:ext cx="4572000" cy="48279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04" r="36467" b="3955"/>
          <a:stretch/>
        </p:blipFill>
        <p:spPr>
          <a:xfrm>
            <a:off x="7987100" y="5991434"/>
            <a:ext cx="4572000" cy="4623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675" y="2497331"/>
            <a:ext cx="39118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5 mm-thick steel </a:t>
            </a:r>
            <a:r>
              <a:rPr lang="en-US" sz="2400" dirty="0" err="1"/>
              <a:t>frangibolt</a:t>
            </a:r>
            <a:r>
              <a:rPr lang="en-US" sz="2400" dirty="0"/>
              <a:t> 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0.5 mm-thick aluminum side plates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BC’s: Male interface (</a:t>
            </a:r>
            <a:r>
              <a:rPr lang="en-US" sz="2400" dirty="0" err="1"/>
              <a:t>CoreSat</a:t>
            </a:r>
            <a:r>
              <a:rPr lang="en-US" sz="2400" dirty="0"/>
              <a:t>) clamped</a:t>
            </a:r>
          </a:p>
        </p:txBody>
      </p:sp>
    </p:spTree>
    <p:extLst>
      <p:ext uri="{BB962C8B-B14F-4D97-AF65-F5344CB8AC3E}">
        <p14:creationId xmlns:p14="http://schemas.microsoft.com/office/powerpoint/2010/main" val="2038252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AAReST</a:t>
            </a:r>
            <a:r>
              <a:rPr lang="en-US" sz="5400" dirty="0"/>
              <a:t> FEM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93" t="2890" r="39072" b="5304"/>
          <a:stretch/>
        </p:blipFill>
        <p:spPr>
          <a:xfrm>
            <a:off x="7315170" y="6044829"/>
            <a:ext cx="4572000" cy="4695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27" t="9542" r="39153" b="4148"/>
          <a:stretch/>
        </p:blipFill>
        <p:spPr>
          <a:xfrm>
            <a:off x="1731579" y="1812071"/>
            <a:ext cx="4572000" cy="4452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36" r="39256" b="4919"/>
          <a:stretch/>
        </p:blipFill>
        <p:spPr>
          <a:xfrm>
            <a:off x="7179574" y="1096528"/>
            <a:ext cx="4572000" cy="49483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43" r="38430" b="3763"/>
          <a:stretch/>
        </p:blipFill>
        <p:spPr>
          <a:xfrm>
            <a:off x="1867175" y="5847982"/>
            <a:ext cx="4572000" cy="49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3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07" y="1742541"/>
            <a:ext cx="8787948" cy="6590961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2119701" y="7936390"/>
            <a:ext cx="7307058" cy="448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Increasing the natural frequency: </a:t>
            </a:r>
            <a:r>
              <a:rPr lang="en-US" sz="4800" dirty="0" err="1"/>
              <a:t>MirrorSats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32" r="57425" b="594"/>
          <a:stretch/>
        </p:blipFill>
        <p:spPr>
          <a:xfrm>
            <a:off x="10312318" y="2915580"/>
            <a:ext cx="2821533" cy="69188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2025139" y="5671279"/>
            <a:ext cx="1959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In-lab vibe test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06620" y="7865971"/>
            <a:ext cx="206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Stiffer side panels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444613" y="3384890"/>
            <a:ext cx="832111" cy="4117615"/>
          </a:xfrm>
          <a:prstGeom prst="roundRect">
            <a:avLst/>
          </a:prstGeom>
          <a:noFill/>
          <a:ln w="38100">
            <a:solidFill>
              <a:srgbClr val="0C7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943056" y="3633738"/>
            <a:ext cx="1349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 rib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41496" y="2105626"/>
            <a:ext cx="1725041" cy="5430427"/>
          </a:xfrm>
          <a:prstGeom prst="roundRect">
            <a:avLst/>
          </a:prstGeom>
          <a:noFill/>
          <a:ln w="38100">
            <a:solidFill>
              <a:srgbClr val="0C7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129615" y="2399077"/>
            <a:ext cx="1711881" cy="5147261"/>
          </a:xfrm>
          <a:prstGeom prst="roundRect">
            <a:avLst/>
          </a:prstGeom>
          <a:noFill/>
          <a:ln w="38100">
            <a:solidFill>
              <a:srgbClr val="0C7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46530" y="7877428"/>
            <a:ext cx="157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Adding extra rib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04616" y="3293852"/>
            <a:ext cx="850312" cy="4242201"/>
          </a:xfrm>
          <a:prstGeom prst="roundRect">
            <a:avLst/>
          </a:prstGeom>
          <a:noFill/>
          <a:ln w="38100">
            <a:solidFill>
              <a:srgbClr val="0C7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04742" y="7865971"/>
            <a:ext cx="2216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Single part titanium plate with pyramid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26943" y="7865971"/>
            <a:ext cx="2216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Single part steel plate with pyramid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79323" y="2383544"/>
            <a:ext cx="171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Extra rib</a:t>
            </a:r>
          </a:p>
        </p:txBody>
      </p: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4236097" y="2845209"/>
            <a:ext cx="440406" cy="17120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2"/>
          </p:cNvCxnSpPr>
          <p:nvPr/>
        </p:nvCxnSpPr>
        <p:spPr>
          <a:xfrm>
            <a:off x="4236097" y="2845209"/>
            <a:ext cx="2347521" cy="404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2"/>
          </p:cNvCxnSpPr>
          <p:nvPr/>
        </p:nvCxnSpPr>
        <p:spPr>
          <a:xfrm>
            <a:off x="4236097" y="2845209"/>
            <a:ext cx="3836687" cy="1407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1"/>
          </p:cNvCxnSpPr>
          <p:nvPr/>
        </p:nvCxnSpPr>
        <p:spPr>
          <a:xfrm flipH="1">
            <a:off x="5717000" y="3864571"/>
            <a:ext cx="3226056" cy="6460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5" idx="1"/>
          </p:cNvCxnSpPr>
          <p:nvPr/>
        </p:nvCxnSpPr>
        <p:spPr>
          <a:xfrm flipH="1">
            <a:off x="3879165" y="3864571"/>
            <a:ext cx="5063891" cy="15890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5" idx="1"/>
          </p:cNvCxnSpPr>
          <p:nvPr/>
        </p:nvCxnSpPr>
        <p:spPr>
          <a:xfrm flipH="1">
            <a:off x="7269422" y="3864571"/>
            <a:ext cx="1673634" cy="1261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59714" y="9010336"/>
            <a:ext cx="5873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Current configuration: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 mm thick steel 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0.5 mm thick aluminum side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Titanium </a:t>
            </a:r>
            <a:r>
              <a:rPr lang="en-US" sz="2400" dirty="0" err="1"/>
              <a:t>Frangibolt</a:t>
            </a:r>
            <a:r>
              <a:rPr lang="en-US" sz="2400" dirty="0"/>
              <a:t> interface</a:t>
            </a:r>
          </a:p>
        </p:txBody>
      </p:sp>
      <p:sp>
        <p:nvSpPr>
          <p:cNvPr id="67" name="Trapezoid 66"/>
          <p:cNvSpPr/>
          <p:nvPr/>
        </p:nvSpPr>
        <p:spPr>
          <a:xfrm rot="16200000" flipH="1">
            <a:off x="8106425" y="6232264"/>
            <a:ext cx="5878286" cy="885717"/>
          </a:xfrm>
          <a:prstGeom prst="trapezoid">
            <a:avLst>
              <a:gd name="adj" fmla="val 47194"/>
            </a:avLst>
          </a:prstGeom>
          <a:solidFill>
            <a:srgbClr val="FF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rapezoid 67"/>
          <p:cNvSpPr/>
          <p:nvPr/>
        </p:nvSpPr>
        <p:spPr>
          <a:xfrm rot="5400000" flipH="1">
            <a:off x="8297130" y="5946010"/>
            <a:ext cx="5510262" cy="885717"/>
          </a:xfrm>
          <a:prstGeom prst="trapezoid">
            <a:avLst>
              <a:gd name="adj" fmla="val 10324"/>
            </a:avLst>
          </a:prstGeom>
          <a:solidFill>
            <a:srgbClr val="FF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arallelogram 68"/>
          <p:cNvSpPr/>
          <p:nvPr/>
        </p:nvSpPr>
        <p:spPr>
          <a:xfrm rot="21396099">
            <a:off x="11549276" y="3654704"/>
            <a:ext cx="1353239" cy="1724427"/>
          </a:xfrm>
          <a:prstGeom prst="parallelogram">
            <a:avLst>
              <a:gd name="adj" fmla="val 10644"/>
            </a:avLst>
          </a:prstGeom>
          <a:solidFill>
            <a:srgbClr val="FF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arallelogram 69"/>
          <p:cNvSpPr/>
          <p:nvPr/>
        </p:nvSpPr>
        <p:spPr>
          <a:xfrm rot="21028884">
            <a:off x="11413419" y="7782788"/>
            <a:ext cx="1505556" cy="1623780"/>
          </a:xfrm>
          <a:prstGeom prst="parallelogram">
            <a:avLst>
              <a:gd name="adj" fmla="val 18058"/>
            </a:avLst>
          </a:prstGeom>
          <a:solidFill>
            <a:srgbClr val="FF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7" t="8354" r="56435" b="1070"/>
          <a:stretch/>
        </p:blipFill>
        <p:spPr>
          <a:xfrm>
            <a:off x="10199448" y="2805071"/>
            <a:ext cx="3242594" cy="6844146"/>
          </a:xfrm>
          <a:prstGeom prst="rect">
            <a:avLst/>
          </a:prstGeom>
        </p:spPr>
      </p:pic>
      <p:sp>
        <p:nvSpPr>
          <p:cNvPr id="72" name="Parallelogram 71"/>
          <p:cNvSpPr/>
          <p:nvPr/>
        </p:nvSpPr>
        <p:spPr>
          <a:xfrm rot="21239034">
            <a:off x="11729850" y="6530313"/>
            <a:ext cx="1257911" cy="99145"/>
          </a:xfrm>
          <a:prstGeom prst="parallelogram">
            <a:avLst/>
          </a:prstGeom>
          <a:solidFill>
            <a:srgbClr val="0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99" t="11679" r="66153" b="4422"/>
          <a:stretch/>
        </p:blipFill>
        <p:spPr>
          <a:xfrm>
            <a:off x="10654937" y="3047614"/>
            <a:ext cx="2688192" cy="58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5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4" grpId="1" animBg="1"/>
      <p:bldP spid="16" grpId="0" animBg="1"/>
      <p:bldP spid="17" grpId="0" animBg="1"/>
      <p:bldP spid="17" grpId="1" animBg="1"/>
      <p:bldP spid="18" grpId="0"/>
      <p:bldP spid="18" grpId="1"/>
      <p:bldP spid="19" grpId="0" animBg="1"/>
      <p:bldP spid="19" grpId="1" animBg="1"/>
      <p:bldP spid="20" grpId="0"/>
      <p:bldP spid="20" grpId="1"/>
      <p:bldP spid="21" grpId="0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2" grpId="0" animBg="1"/>
      <p:bldP spid="7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28" t="7562" r="33270" b="4396"/>
          <a:stretch/>
        </p:blipFill>
        <p:spPr>
          <a:xfrm>
            <a:off x="9860191" y="2105626"/>
            <a:ext cx="4281542" cy="599631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C000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10257727" y="6667792"/>
            <a:ext cx="3942908" cy="842358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Increasing the natural frequency: </a:t>
            </a:r>
            <a:r>
              <a:rPr lang="en-US" sz="4800" dirty="0" err="1"/>
              <a:t>CoreSat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5839" y="1901934"/>
                <a:ext cx="835429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Model Description</a:t>
                </a:r>
              </a:p>
              <a:p>
                <a:r>
                  <a:rPr lang="en-US" sz="2400" dirty="0" err="1"/>
                  <a:t>MirrorSats</a:t>
                </a:r>
                <a:r>
                  <a:rPr lang="en-US" sz="2400" dirty="0"/>
                  <a:t> replaced with point masses placed at their CG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MirrorSats</a:t>
                </a:r>
                <a:r>
                  <a:rPr lang="en-US" sz="2400" dirty="0"/>
                  <a:t> perfectly rigid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39" y="1901934"/>
                <a:ext cx="8354291" cy="1200329"/>
              </a:xfrm>
              <a:prstGeom prst="rect">
                <a:avLst/>
              </a:prstGeom>
              <a:blipFill>
                <a:blip r:embed="rId3"/>
                <a:stretch>
                  <a:fillRect l="-1168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10224656" y="4253345"/>
            <a:ext cx="1776306" cy="1385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0281316" y="4397435"/>
            <a:ext cx="91390" cy="275705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0372706" y="7154489"/>
            <a:ext cx="209638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692785" y="8643938"/>
            <a:ext cx="561003" cy="100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251293" y="8457603"/>
            <a:ext cx="264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Load path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10072255" y="4041774"/>
            <a:ext cx="1928707" cy="613355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046425" y="2299855"/>
            <a:ext cx="695939" cy="5317376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124704" y="3226908"/>
            <a:ext cx="7680779" cy="6275374"/>
            <a:chOff x="1579351" y="3657600"/>
            <a:chExt cx="7120713" cy="58177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9351" y="3812971"/>
              <a:ext cx="7120713" cy="534053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00704" y="3657600"/>
              <a:ext cx="4252949" cy="643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13232" y="8831624"/>
              <a:ext cx="4252949" cy="643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1381" y="9185710"/>
            <a:ext cx="2024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Reference configuration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87884" y="9236694"/>
            <a:ext cx="1805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Reinforced </a:t>
            </a:r>
            <a:r>
              <a:rPr lang="en-US" sz="2200" dirty="0" err="1"/>
              <a:t>MirrorSat</a:t>
            </a:r>
            <a:r>
              <a:rPr lang="en-US" sz="2200" dirty="0"/>
              <a:t> boxes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30581" y="9195206"/>
            <a:ext cx="1580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Reinforced –X plate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64188" y="3587032"/>
            <a:ext cx="15414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Steel </a:t>
            </a:r>
            <a:r>
              <a:rPr lang="en-US" sz="2200" dirty="0" err="1"/>
              <a:t>Frangibolt</a:t>
            </a:r>
            <a:r>
              <a:rPr lang="en-US" sz="2200" dirty="0"/>
              <a:t> interface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70725" y="9185710"/>
            <a:ext cx="1713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Reinforced –Z frame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60415" y="7494775"/>
            <a:ext cx="1587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Reinforced LVI plate</a:t>
            </a:r>
          </a:p>
        </p:txBody>
      </p:sp>
      <p:cxnSp>
        <p:nvCxnSpPr>
          <p:cNvPr id="18" name="Straight Arrow Connector 17"/>
          <p:cNvCxnSpPr>
            <a:stCxn id="15" idx="0"/>
          </p:cNvCxnSpPr>
          <p:nvPr/>
        </p:nvCxnSpPr>
        <p:spPr>
          <a:xfrm flipV="1">
            <a:off x="1473734" y="7848600"/>
            <a:ext cx="1484758" cy="13371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0"/>
          </p:cNvCxnSpPr>
          <p:nvPr/>
        </p:nvCxnSpPr>
        <p:spPr>
          <a:xfrm flipV="1">
            <a:off x="3390448" y="7965477"/>
            <a:ext cx="393553" cy="12712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0"/>
          </p:cNvCxnSpPr>
          <p:nvPr/>
        </p:nvCxnSpPr>
        <p:spPr>
          <a:xfrm flipV="1">
            <a:off x="5120865" y="7965477"/>
            <a:ext cx="307002" cy="12297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0"/>
          </p:cNvCxnSpPr>
          <p:nvPr/>
        </p:nvCxnSpPr>
        <p:spPr>
          <a:xfrm flipH="1" flipV="1">
            <a:off x="6438502" y="8034162"/>
            <a:ext cx="1088937" cy="11515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1" idx="0"/>
          </p:cNvCxnSpPr>
          <p:nvPr/>
        </p:nvCxnSpPr>
        <p:spPr>
          <a:xfrm flipH="1" flipV="1">
            <a:off x="7170366" y="6191661"/>
            <a:ext cx="1783652" cy="1303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2"/>
          </p:cNvCxnSpPr>
          <p:nvPr/>
        </p:nvCxnSpPr>
        <p:spPr>
          <a:xfrm>
            <a:off x="3934914" y="4695028"/>
            <a:ext cx="770725" cy="10809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0368141" y="6820192"/>
            <a:ext cx="1280396" cy="334297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1710520" y="4006095"/>
            <a:ext cx="504825" cy="613355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2322643" y="4141030"/>
            <a:ext cx="504825" cy="613355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7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2" animBg="1"/>
      <p:bldP spid="24" grpId="3" animBg="1"/>
      <p:bldP spid="25" grpId="0" animBg="1"/>
      <p:bldP spid="25" grpId="1" animBg="1"/>
      <p:bldP spid="27" grpId="0"/>
      <p:bldP spid="28" grpId="0"/>
      <p:bldP spid="29" grpId="0"/>
      <p:bldP spid="30" grpId="0"/>
      <p:bldP spid="31" grpId="0"/>
      <p:bldP spid="73" grpId="0" animBg="1"/>
      <p:bldP spid="73" grpId="1" animBg="1"/>
      <p:bldP spid="74" grpId="1" animBg="1"/>
      <p:bldP spid="74" grpId="2" animBg="1"/>
      <p:bldP spid="75" grpId="1" animBg="1"/>
      <p:bldP spid="75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871" y="2105626"/>
            <a:ext cx="8457867" cy="634340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178038" y="2086577"/>
            <a:ext cx="4549805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Increasing the natural frequency: full 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4140902" y="8009553"/>
            <a:ext cx="61976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776079" y="6495058"/>
            <a:ext cx="1959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In-lab vibe test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98538" y="8529138"/>
            <a:ext cx="1790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0.5mm aluminum side panels on both </a:t>
            </a:r>
            <a:r>
              <a:rPr lang="en-US" sz="2400" dirty="0" err="1"/>
              <a:t>MirrorSats</a:t>
            </a:r>
            <a:r>
              <a:rPr lang="en-US" sz="24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8220" y="1803104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Single part </a:t>
            </a:r>
            <a:r>
              <a:rPr lang="en-US" sz="2400" dirty="0" err="1"/>
              <a:t>MirrorSat</a:t>
            </a:r>
            <a:r>
              <a:rPr lang="en-US" sz="2400" dirty="0"/>
              <a:t> plate with pyramid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8082" y="9264042"/>
            <a:ext cx="1383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Steel with extra rib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1764" y="8350358"/>
            <a:ext cx="907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78899" y="2513835"/>
            <a:ext cx="3143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Maximum frequency achievable: above this limit, </a:t>
            </a:r>
            <a:r>
              <a:rPr lang="en-US" sz="2400" u="sng" dirty="0"/>
              <a:t>camera</a:t>
            </a:r>
            <a:r>
              <a:rPr lang="en-US" sz="2400" dirty="0"/>
              <a:t> drives natural frequency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72263" y="5042063"/>
            <a:ext cx="167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Rigid LVI plate, steel </a:t>
            </a:r>
            <a:r>
              <a:rPr lang="en-US" sz="2400" dirty="0" err="1"/>
              <a:t>MirrorSat</a:t>
            </a:r>
            <a:r>
              <a:rPr lang="en-US" sz="2400" dirty="0"/>
              <a:t> plates, extra rib, 9 screws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34517" y="7548057"/>
            <a:ext cx="167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Rigid LVI plate, steel </a:t>
            </a:r>
            <a:r>
              <a:rPr lang="en-US" sz="2400" dirty="0" err="1"/>
              <a:t>MirrorSat</a:t>
            </a:r>
            <a:r>
              <a:rPr lang="en-US" sz="2400" dirty="0"/>
              <a:t> plates, extra rib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54003" y="8602171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Rigid LVI plate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58365" y="8588009"/>
            <a:ext cx="1313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Steel LVI plate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658930" y="1667231"/>
            <a:ext cx="25400" cy="655626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451035" y="2025515"/>
            <a:ext cx="13260" cy="639745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35678" y="2027322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Redesigned LVI plate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955849" y="6894521"/>
            <a:ext cx="390419" cy="15938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710811" y="1667231"/>
            <a:ext cx="1008183" cy="222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446425" y="2040876"/>
            <a:ext cx="1008183" cy="222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12531" y="8741897"/>
            <a:ext cx="907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Rigid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854139" y="7148522"/>
            <a:ext cx="117581" cy="13356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474738" y="7331947"/>
            <a:ext cx="73344" cy="1483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120970" y="7148522"/>
            <a:ext cx="0" cy="21175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0" idx="0"/>
          </p:cNvCxnSpPr>
          <p:nvPr/>
        </p:nvCxnSpPr>
        <p:spPr>
          <a:xfrm flipH="1" flipV="1">
            <a:off x="7826169" y="7148523"/>
            <a:ext cx="989058" cy="14394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9" idx="1"/>
          </p:cNvCxnSpPr>
          <p:nvPr/>
        </p:nvCxnSpPr>
        <p:spPr>
          <a:xfrm flipH="1" flipV="1">
            <a:off x="8314787" y="7331948"/>
            <a:ext cx="1339216" cy="16857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8971649" y="6673279"/>
            <a:ext cx="2304657" cy="1066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7" idx="1"/>
          </p:cNvCxnSpPr>
          <p:nvPr/>
        </p:nvCxnSpPr>
        <p:spPr>
          <a:xfrm flipH="1" flipV="1">
            <a:off x="9548745" y="5507393"/>
            <a:ext cx="1623518" cy="6888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5" idx="1"/>
          </p:cNvCxnSpPr>
          <p:nvPr/>
        </p:nvCxnSpPr>
        <p:spPr>
          <a:xfrm flipH="1" flipV="1">
            <a:off x="10129511" y="3357485"/>
            <a:ext cx="849388" cy="1258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39017" y="4139491"/>
            <a:ext cx="28438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In-lab vibe test: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 mm thick steel </a:t>
            </a:r>
            <a:r>
              <a:rPr lang="en-US" sz="2000" dirty="0" err="1"/>
              <a:t>Frangibolt</a:t>
            </a:r>
            <a:r>
              <a:rPr lang="en-US" sz="2000" dirty="0"/>
              <a:t> plates on </a:t>
            </a:r>
            <a:r>
              <a:rPr lang="en-US" sz="2000" dirty="0" err="1"/>
              <a:t>MirrorSats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0.5 mm thick aluminum side panels on Surrey </a:t>
            </a:r>
            <a:r>
              <a:rPr lang="en-US" sz="2000" dirty="0" err="1"/>
              <a:t>MirrorSat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side panels on IIST </a:t>
            </a:r>
            <a:r>
              <a:rPr lang="en-US" sz="2000" dirty="0" err="1"/>
              <a:t>MirrorSat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079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7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Suggested improvements for stiffness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788" y="2105626"/>
            <a:ext cx="8425543" cy="7634400"/>
          </a:xfrm>
        </p:spPr>
        <p:txBody>
          <a:bodyPr/>
          <a:lstStyle/>
          <a:p>
            <a:r>
              <a:rPr lang="en-US" sz="3600" dirty="0" err="1"/>
              <a:t>Frangibolt</a:t>
            </a:r>
            <a:r>
              <a:rPr lang="en-US" sz="3600" dirty="0"/>
              <a:t> interface (pyramid) and </a:t>
            </a:r>
            <a:r>
              <a:rPr lang="en-US" sz="3600" dirty="0" err="1"/>
              <a:t>MirrorSat</a:t>
            </a:r>
            <a:r>
              <a:rPr lang="en-US" sz="3600" dirty="0"/>
              <a:t> plate should be made out of a single part</a:t>
            </a:r>
          </a:p>
          <a:p>
            <a:endParaRPr lang="en-US" sz="3600" dirty="0"/>
          </a:p>
          <a:p>
            <a:r>
              <a:rPr lang="en-US" sz="3600" dirty="0"/>
              <a:t>LVI plate needs to be redesigned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An extra rib on the </a:t>
            </a:r>
            <a:r>
              <a:rPr lang="en-US" sz="3600" dirty="0" err="1"/>
              <a:t>MirrorSat</a:t>
            </a:r>
            <a:r>
              <a:rPr lang="en-US" sz="3600" dirty="0"/>
              <a:t> structure would add extra support to the </a:t>
            </a:r>
            <a:r>
              <a:rPr lang="en-US" sz="3600" dirty="0" err="1"/>
              <a:t>Frangibolt</a:t>
            </a:r>
            <a:r>
              <a:rPr lang="en-US" sz="3600" dirty="0"/>
              <a:t> plate and increase the natural frequency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8401" y="1742452"/>
            <a:ext cx="1247804" cy="2721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213" y="6660020"/>
            <a:ext cx="1970181" cy="4158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4839" y="4618265"/>
            <a:ext cx="3735977" cy="188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95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ltech Identity Color Palette">
      <a:dk1>
        <a:srgbClr val="000000"/>
      </a:dk1>
      <a:lt1>
        <a:srgbClr val="FFFFFF"/>
      </a:lt1>
      <a:dk2>
        <a:srgbClr val="76777B"/>
      </a:dk2>
      <a:lt2>
        <a:srgbClr val="EEECE1"/>
      </a:lt2>
      <a:accent1>
        <a:srgbClr val="FF6E1E"/>
      </a:accent1>
      <a:accent2>
        <a:srgbClr val="C8C8C8"/>
      </a:accent2>
      <a:accent3>
        <a:srgbClr val="AAA99F"/>
      </a:accent3>
      <a:accent4>
        <a:srgbClr val="7A303F"/>
      </a:accent4>
      <a:accent5>
        <a:srgbClr val="00AFAB"/>
      </a:accent5>
      <a:accent6>
        <a:srgbClr val="849895"/>
      </a:accent6>
      <a:hlink>
        <a:srgbClr val="FF6E1E"/>
      </a:hlink>
      <a:folHlink>
        <a:srgbClr val="00A8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3482</TotalTime>
  <Words>497</Words>
  <Application>Microsoft Office PowerPoint</Application>
  <PresentationFormat>Custom</PresentationFormat>
  <Paragraphs>119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Arial</vt:lpstr>
      <vt:lpstr>Cambria Math</vt:lpstr>
      <vt:lpstr>Office Theme</vt:lpstr>
      <vt:lpstr>AAReST Structural Redesign </vt:lpstr>
      <vt:lpstr>AAReST Modal Survey</vt:lpstr>
      <vt:lpstr>Surrey MirrorSat Modal Survey</vt:lpstr>
      <vt:lpstr>Surrey MirrorSat  FEM Results</vt:lpstr>
      <vt:lpstr>AAReST FEM</vt:lpstr>
      <vt:lpstr>Increasing the natural frequency: MirrorSats</vt:lpstr>
      <vt:lpstr>Increasing the natural frequency: CoreSat</vt:lpstr>
      <vt:lpstr>Increasing the natural frequency: full model</vt:lpstr>
      <vt:lpstr>Suggested improvements for stiffness</vt:lpstr>
      <vt:lpstr>Strength calculation Model</vt:lpstr>
      <vt:lpstr>Strength calculation Assumptions</vt:lpstr>
      <vt:lpstr>IIST MirrorSat   Maximum load</vt:lpstr>
      <vt:lpstr>Surrey MirrorSat   Maximum load</vt:lpstr>
      <vt:lpstr>Conclusion Suggested structural modifications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AAReST  Modal Analysis</dc:title>
  <dc:creator>Kanthasamy Ubamanyu</dc:creator>
  <cp:lastModifiedBy>Jackson, Kathleen</cp:lastModifiedBy>
  <cp:revision>164</cp:revision>
  <cp:lastPrinted>2018-08-31T19:20:39Z</cp:lastPrinted>
  <dcterms:modified xsi:type="dcterms:W3CDTF">2018-10-09T18:04:57Z</dcterms:modified>
</cp:coreProperties>
</file>