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6" r:id="rId2"/>
    <p:sldId id="279" r:id="rId3"/>
    <p:sldId id="267" r:id="rId4"/>
    <p:sldId id="280" r:id="rId5"/>
    <p:sldId id="274" r:id="rId6"/>
    <p:sldId id="277" r:id="rId7"/>
    <p:sldId id="278" r:id="rId8"/>
    <p:sldId id="273" r:id="rId9"/>
    <p:sldId id="283" r:id="rId10"/>
    <p:sldId id="284" r:id="rId11"/>
    <p:sldId id="258" r:id="rId12"/>
    <p:sldId id="263" r:id="rId13"/>
    <p:sldId id="289" r:id="rId14"/>
    <p:sldId id="288" r:id="rId15"/>
    <p:sldId id="285" r:id="rId16"/>
    <p:sldId id="264" r:id="rId17"/>
    <p:sldId id="302" r:id="rId18"/>
    <p:sldId id="293" r:id="rId19"/>
    <p:sldId id="292" r:id="rId20"/>
    <p:sldId id="294" r:id="rId21"/>
    <p:sldId id="300" r:id="rId22"/>
    <p:sldId id="295" r:id="rId23"/>
    <p:sldId id="297" r:id="rId24"/>
    <p:sldId id="296" r:id="rId25"/>
    <p:sldId id="298" r:id="rId26"/>
    <p:sldId id="299" r:id="rId27"/>
    <p:sldId id="301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AB17D-2D60-4586-B7BC-6A6C2FC8FC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F69AF42-E79D-4064-ADD1-994822F995CB}">
      <dgm:prSet phldrT="[Texte]" custT="1"/>
      <dgm:spPr>
        <a:solidFill>
          <a:schemeClr val="tx1"/>
        </a:solidFill>
      </dgm:spPr>
      <dgm:t>
        <a:bodyPr/>
        <a:lstStyle/>
        <a:p>
          <a:r>
            <a:rPr lang="fr-FR" sz="1400" dirty="0" err="1" smtClean="0"/>
            <a:t>Substrate</a:t>
          </a:r>
          <a:endParaRPr lang="fr-FR" sz="1400" dirty="0" smtClean="0"/>
        </a:p>
        <a:p>
          <a:r>
            <a:rPr lang="fr-FR" sz="1400" dirty="0" smtClean="0"/>
            <a:t>Glass / CF </a:t>
          </a:r>
          <a:r>
            <a:rPr lang="fr-FR" sz="1400" dirty="0" err="1" smtClean="0"/>
            <a:t>shell</a:t>
          </a:r>
          <a:endParaRPr lang="en-US" sz="1400" dirty="0"/>
        </a:p>
      </dgm:t>
    </dgm:pt>
    <dgm:pt modelId="{65F38BC6-A45E-4425-AE67-0CA774C5E3C5}" type="parTrans" cxnId="{4CE74A00-565C-4197-B191-045BB7FC8886}">
      <dgm:prSet/>
      <dgm:spPr/>
      <dgm:t>
        <a:bodyPr/>
        <a:lstStyle/>
        <a:p>
          <a:endParaRPr lang="en-US" sz="1400"/>
        </a:p>
      </dgm:t>
    </dgm:pt>
    <dgm:pt modelId="{37347CAA-65F6-4A42-9ACC-F972C2364BE4}" type="sibTrans" cxnId="{4CE74A00-565C-4197-B191-045BB7FC8886}">
      <dgm:prSet/>
      <dgm:spPr/>
      <dgm:t>
        <a:bodyPr/>
        <a:lstStyle/>
        <a:p>
          <a:endParaRPr lang="en-US" sz="1400"/>
        </a:p>
      </dgm:t>
    </dgm:pt>
    <dgm:pt modelId="{DD1D3EE3-5310-433C-A5A3-E641479E47AF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Surface </a:t>
          </a:r>
          <a:r>
            <a:rPr lang="fr-FR" sz="1400" dirty="0" err="1" smtClean="0"/>
            <a:t>resin</a:t>
          </a:r>
          <a:r>
            <a:rPr lang="fr-FR" sz="1400" dirty="0" smtClean="0"/>
            <a:t> </a:t>
          </a:r>
          <a:r>
            <a:rPr lang="fr-FR" sz="1400" dirty="0" err="1" smtClean="0"/>
            <a:t>coating</a:t>
          </a:r>
          <a:r>
            <a:rPr lang="fr-FR" sz="1400" dirty="0" smtClean="0"/>
            <a:t> if CF </a:t>
          </a:r>
          <a:r>
            <a:rPr lang="fr-FR" sz="1400" dirty="0" err="1" smtClean="0"/>
            <a:t>shell</a:t>
          </a:r>
          <a:endParaRPr lang="en-US" sz="1400" dirty="0"/>
        </a:p>
      </dgm:t>
    </dgm:pt>
    <dgm:pt modelId="{C7B52DF7-2887-444C-B6D6-2BD3F3A71870}" type="parTrans" cxnId="{86033D9E-B704-4E89-9092-EBF92BF86C35}">
      <dgm:prSet/>
      <dgm:spPr/>
      <dgm:t>
        <a:bodyPr/>
        <a:lstStyle/>
        <a:p>
          <a:endParaRPr lang="en-US" sz="1400"/>
        </a:p>
      </dgm:t>
    </dgm:pt>
    <dgm:pt modelId="{CECA1DF7-B601-4E52-BA26-28D03F628942}" type="sibTrans" cxnId="{86033D9E-B704-4E89-9092-EBF92BF86C35}">
      <dgm:prSet/>
      <dgm:spPr/>
      <dgm:t>
        <a:bodyPr/>
        <a:lstStyle/>
        <a:p>
          <a:endParaRPr lang="en-US" sz="1400"/>
        </a:p>
      </dgm:t>
    </dgm:pt>
    <dgm:pt modelId="{75430265-C5B4-4532-9B50-D2F2FEAA9EAE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1400" dirty="0" smtClean="0"/>
            <a:t>PZT </a:t>
          </a:r>
          <a:r>
            <a:rPr lang="fr-FR" sz="1400" dirty="0" err="1" smtClean="0"/>
            <a:t>bonding</a:t>
          </a:r>
          <a:endParaRPr lang="en-US" sz="1400" dirty="0"/>
        </a:p>
      </dgm:t>
    </dgm:pt>
    <dgm:pt modelId="{84F0B011-F34D-4DEE-86BA-CA803994328B}" type="parTrans" cxnId="{C33A7380-6653-406F-9598-4076AC0040FE}">
      <dgm:prSet/>
      <dgm:spPr/>
      <dgm:t>
        <a:bodyPr/>
        <a:lstStyle/>
        <a:p>
          <a:endParaRPr lang="en-US" sz="1400"/>
        </a:p>
      </dgm:t>
    </dgm:pt>
    <dgm:pt modelId="{ECF65F05-03A5-46A9-AB5D-9B48D5CEA6BC}" type="sibTrans" cxnId="{C33A7380-6653-406F-9598-4076AC0040FE}">
      <dgm:prSet/>
      <dgm:spPr/>
      <dgm:t>
        <a:bodyPr/>
        <a:lstStyle/>
        <a:p>
          <a:endParaRPr lang="en-US" sz="1400"/>
        </a:p>
      </dgm:t>
    </dgm:pt>
    <dgm:pt modelId="{7F2ABE3F-E050-4FDA-9EA2-BC6D4BF1B9D7}">
      <dgm:prSet phldrT="[Texte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sz="1400" dirty="0" err="1" smtClean="0"/>
            <a:t>Reflective</a:t>
          </a:r>
          <a:r>
            <a:rPr lang="fr-FR" sz="1400" dirty="0" smtClean="0"/>
            <a:t> </a:t>
          </a:r>
          <a:r>
            <a:rPr lang="fr-FR" sz="1400" dirty="0" err="1" smtClean="0"/>
            <a:t>coating</a:t>
          </a:r>
          <a:endParaRPr lang="en-US" sz="1400" dirty="0"/>
        </a:p>
      </dgm:t>
    </dgm:pt>
    <dgm:pt modelId="{2903D645-9FF9-47CA-AA5F-7259D4BD33A9}" type="parTrans" cxnId="{63BCF527-839E-43D0-9F41-B3618A6DAD97}">
      <dgm:prSet/>
      <dgm:spPr/>
      <dgm:t>
        <a:bodyPr/>
        <a:lstStyle/>
        <a:p>
          <a:endParaRPr lang="en-US" sz="1400"/>
        </a:p>
      </dgm:t>
    </dgm:pt>
    <dgm:pt modelId="{A6DCE4FD-7C79-43AC-97D9-60ABBE50AF7F}" type="sibTrans" cxnId="{63BCF527-839E-43D0-9F41-B3618A6DAD97}">
      <dgm:prSet/>
      <dgm:spPr/>
      <dgm:t>
        <a:bodyPr/>
        <a:lstStyle/>
        <a:p>
          <a:endParaRPr lang="en-US" sz="1400"/>
        </a:p>
      </dgm:t>
    </dgm:pt>
    <dgm:pt modelId="{FD4533CD-61CD-406B-8284-A34A03E69861}" type="pres">
      <dgm:prSet presAssocID="{FCCAB17D-2D60-4586-B7BC-6A6C2FC8FC09}" presName="Name0" presStyleCnt="0">
        <dgm:presLayoutVars>
          <dgm:dir/>
          <dgm:animLvl val="lvl"/>
          <dgm:resizeHandles val="exact"/>
        </dgm:presLayoutVars>
      </dgm:prSet>
      <dgm:spPr/>
    </dgm:pt>
    <dgm:pt modelId="{02DA5FEA-A1EB-4A14-94BE-455C2A138EFD}" type="pres">
      <dgm:prSet presAssocID="{2F69AF42-E79D-4064-ADD1-994822F995C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71947-434B-45D7-A31C-2A8E7E58AA73}" type="pres">
      <dgm:prSet presAssocID="{37347CAA-65F6-4A42-9ACC-F972C2364BE4}" presName="parTxOnlySpace" presStyleCnt="0"/>
      <dgm:spPr/>
    </dgm:pt>
    <dgm:pt modelId="{A40DD07C-C95F-4234-B712-00A433A5E7A3}" type="pres">
      <dgm:prSet presAssocID="{DD1D3EE3-5310-433C-A5A3-E641479E47A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1626C-4011-419E-9367-D1BBFD35E7D9}" type="pres">
      <dgm:prSet presAssocID="{CECA1DF7-B601-4E52-BA26-28D03F628942}" presName="parTxOnlySpace" presStyleCnt="0"/>
      <dgm:spPr/>
    </dgm:pt>
    <dgm:pt modelId="{93F130E2-C8BF-4F66-9CB5-35B8C8E3FBB5}" type="pres">
      <dgm:prSet presAssocID="{75430265-C5B4-4532-9B50-D2F2FEAA9EA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9B473-367D-4984-9615-BDD57C879442}" type="pres">
      <dgm:prSet presAssocID="{ECF65F05-03A5-46A9-AB5D-9B48D5CEA6BC}" presName="parTxOnlySpace" presStyleCnt="0"/>
      <dgm:spPr/>
    </dgm:pt>
    <dgm:pt modelId="{F589D141-FD3C-412F-854E-2AD5E5B53230}" type="pres">
      <dgm:prSet presAssocID="{7F2ABE3F-E050-4FDA-9EA2-BC6D4BF1B9D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3A7380-6653-406F-9598-4076AC0040FE}" srcId="{FCCAB17D-2D60-4586-B7BC-6A6C2FC8FC09}" destId="{75430265-C5B4-4532-9B50-D2F2FEAA9EAE}" srcOrd="2" destOrd="0" parTransId="{84F0B011-F34D-4DEE-86BA-CA803994328B}" sibTransId="{ECF65F05-03A5-46A9-AB5D-9B48D5CEA6BC}"/>
    <dgm:cxn modelId="{63BCF527-839E-43D0-9F41-B3618A6DAD97}" srcId="{FCCAB17D-2D60-4586-B7BC-6A6C2FC8FC09}" destId="{7F2ABE3F-E050-4FDA-9EA2-BC6D4BF1B9D7}" srcOrd="3" destOrd="0" parTransId="{2903D645-9FF9-47CA-AA5F-7259D4BD33A9}" sibTransId="{A6DCE4FD-7C79-43AC-97D9-60ABBE50AF7F}"/>
    <dgm:cxn modelId="{64C5E186-1351-46B9-89D6-34A1AEF4AC73}" type="presOf" srcId="{2F69AF42-E79D-4064-ADD1-994822F995CB}" destId="{02DA5FEA-A1EB-4A14-94BE-455C2A138EFD}" srcOrd="0" destOrd="0" presId="urn:microsoft.com/office/officeart/2005/8/layout/chevron1"/>
    <dgm:cxn modelId="{4E1A0664-DA59-4759-B430-187E2F9A24DF}" type="presOf" srcId="{7F2ABE3F-E050-4FDA-9EA2-BC6D4BF1B9D7}" destId="{F589D141-FD3C-412F-854E-2AD5E5B53230}" srcOrd="0" destOrd="0" presId="urn:microsoft.com/office/officeart/2005/8/layout/chevron1"/>
    <dgm:cxn modelId="{8B49EA43-6F82-4409-868A-6AB56F89F6CA}" type="presOf" srcId="{DD1D3EE3-5310-433C-A5A3-E641479E47AF}" destId="{A40DD07C-C95F-4234-B712-00A433A5E7A3}" srcOrd="0" destOrd="0" presId="urn:microsoft.com/office/officeart/2005/8/layout/chevron1"/>
    <dgm:cxn modelId="{4CE74A00-565C-4197-B191-045BB7FC8886}" srcId="{FCCAB17D-2D60-4586-B7BC-6A6C2FC8FC09}" destId="{2F69AF42-E79D-4064-ADD1-994822F995CB}" srcOrd="0" destOrd="0" parTransId="{65F38BC6-A45E-4425-AE67-0CA774C5E3C5}" sibTransId="{37347CAA-65F6-4A42-9ACC-F972C2364BE4}"/>
    <dgm:cxn modelId="{C24699CC-B7E9-4637-9BAA-A8041F898589}" type="presOf" srcId="{FCCAB17D-2D60-4586-B7BC-6A6C2FC8FC09}" destId="{FD4533CD-61CD-406B-8284-A34A03E69861}" srcOrd="0" destOrd="0" presId="urn:microsoft.com/office/officeart/2005/8/layout/chevron1"/>
    <dgm:cxn modelId="{86033D9E-B704-4E89-9092-EBF92BF86C35}" srcId="{FCCAB17D-2D60-4586-B7BC-6A6C2FC8FC09}" destId="{DD1D3EE3-5310-433C-A5A3-E641479E47AF}" srcOrd="1" destOrd="0" parTransId="{C7B52DF7-2887-444C-B6D6-2BD3F3A71870}" sibTransId="{CECA1DF7-B601-4E52-BA26-28D03F628942}"/>
    <dgm:cxn modelId="{3740B65E-B7D2-4072-AFB6-0F45AF874B07}" type="presOf" srcId="{75430265-C5B4-4532-9B50-D2F2FEAA9EAE}" destId="{93F130E2-C8BF-4F66-9CB5-35B8C8E3FBB5}" srcOrd="0" destOrd="0" presId="urn:microsoft.com/office/officeart/2005/8/layout/chevron1"/>
    <dgm:cxn modelId="{40532861-D419-4BB4-BF46-199CCB7E9651}" type="presParOf" srcId="{FD4533CD-61CD-406B-8284-A34A03E69861}" destId="{02DA5FEA-A1EB-4A14-94BE-455C2A138EFD}" srcOrd="0" destOrd="0" presId="urn:microsoft.com/office/officeart/2005/8/layout/chevron1"/>
    <dgm:cxn modelId="{80A76490-85B9-46B4-9934-9D2FE210CDCE}" type="presParOf" srcId="{FD4533CD-61CD-406B-8284-A34A03E69861}" destId="{76A71947-434B-45D7-A31C-2A8E7E58AA73}" srcOrd="1" destOrd="0" presId="urn:microsoft.com/office/officeart/2005/8/layout/chevron1"/>
    <dgm:cxn modelId="{C22160C1-0B81-4085-B91A-63483E87CE6B}" type="presParOf" srcId="{FD4533CD-61CD-406B-8284-A34A03E69861}" destId="{A40DD07C-C95F-4234-B712-00A433A5E7A3}" srcOrd="2" destOrd="0" presId="urn:microsoft.com/office/officeart/2005/8/layout/chevron1"/>
    <dgm:cxn modelId="{6573ED12-24BB-4D6D-98AC-2E679CBA0D5C}" type="presParOf" srcId="{FD4533CD-61CD-406B-8284-A34A03E69861}" destId="{6981626C-4011-419E-9367-D1BBFD35E7D9}" srcOrd="3" destOrd="0" presId="urn:microsoft.com/office/officeart/2005/8/layout/chevron1"/>
    <dgm:cxn modelId="{D7152606-BB8C-4EE8-ACA6-BE188CA6EFA3}" type="presParOf" srcId="{FD4533CD-61CD-406B-8284-A34A03E69861}" destId="{93F130E2-C8BF-4F66-9CB5-35B8C8E3FBB5}" srcOrd="4" destOrd="0" presId="urn:microsoft.com/office/officeart/2005/8/layout/chevron1"/>
    <dgm:cxn modelId="{F997FE2F-210F-458E-B119-ED0082FB7438}" type="presParOf" srcId="{FD4533CD-61CD-406B-8284-A34A03E69861}" destId="{D859B473-367D-4984-9615-BDD57C879442}" srcOrd="5" destOrd="0" presId="urn:microsoft.com/office/officeart/2005/8/layout/chevron1"/>
    <dgm:cxn modelId="{750FC102-44DA-48E7-9BAE-FC05D980B8E0}" type="presParOf" srcId="{FD4533CD-61CD-406B-8284-A34A03E69861}" destId="{F589D141-FD3C-412F-854E-2AD5E5B5323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A5FEA-A1EB-4A14-94BE-455C2A138EFD}">
      <dsp:nvSpPr>
        <dsp:cNvPr id="0" name=""/>
        <dsp:cNvSpPr/>
      </dsp:nvSpPr>
      <dsp:spPr>
        <a:xfrm>
          <a:off x="3440" y="0"/>
          <a:ext cx="2002687" cy="504056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Substrate</a:t>
          </a:r>
          <a:endParaRPr lang="fr-F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Glass / CF </a:t>
          </a:r>
          <a:r>
            <a:rPr lang="fr-FR" sz="1400" kern="1200" dirty="0" err="1" smtClean="0"/>
            <a:t>shell</a:t>
          </a:r>
          <a:endParaRPr lang="en-US" sz="1400" kern="1200" dirty="0"/>
        </a:p>
      </dsp:txBody>
      <dsp:txXfrm>
        <a:off x="255468" y="0"/>
        <a:ext cx="1498631" cy="504056"/>
      </dsp:txXfrm>
    </dsp:sp>
    <dsp:sp modelId="{A40DD07C-C95F-4234-B712-00A433A5E7A3}">
      <dsp:nvSpPr>
        <dsp:cNvPr id="0" name=""/>
        <dsp:cNvSpPr/>
      </dsp:nvSpPr>
      <dsp:spPr>
        <a:xfrm>
          <a:off x="1805859" y="0"/>
          <a:ext cx="2002687" cy="504056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Surface </a:t>
          </a:r>
          <a:r>
            <a:rPr lang="fr-FR" sz="1400" kern="1200" dirty="0" err="1" smtClean="0"/>
            <a:t>resin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coating</a:t>
          </a:r>
          <a:r>
            <a:rPr lang="fr-FR" sz="1400" kern="1200" dirty="0" smtClean="0"/>
            <a:t> if CF </a:t>
          </a:r>
          <a:r>
            <a:rPr lang="fr-FR" sz="1400" kern="1200" dirty="0" err="1" smtClean="0"/>
            <a:t>shell</a:t>
          </a:r>
          <a:endParaRPr lang="en-US" sz="1400" kern="1200" dirty="0"/>
        </a:p>
      </dsp:txBody>
      <dsp:txXfrm>
        <a:off x="2057887" y="0"/>
        <a:ext cx="1498631" cy="504056"/>
      </dsp:txXfrm>
    </dsp:sp>
    <dsp:sp modelId="{93F130E2-C8BF-4F66-9CB5-35B8C8E3FBB5}">
      <dsp:nvSpPr>
        <dsp:cNvPr id="0" name=""/>
        <dsp:cNvSpPr/>
      </dsp:nvSpPr>
      <dsp:spPr>
        <a:xfrm>
          <a:off x="3608277" y="0"/>
          <a:ext cx="2002687" cy="504056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PZT </a:t>
          </a:r>
          <a:r>
            <a:rPr lang="fr-FR" sz="1400" kern="1200" dirty="0" err="1" smtClean="0"/>
            <a:t>bonding</a:t>
          </a:r>
          <a:endParaRPr lang="en-US" sz="1400" kern="1200" dirty="0"/>
        </a:p>
      </dsp:txBody>
      <dsp:txXfrm>
        <a:off x="3860305" y="0"/>
        <a:ext cx="1498631" cy="504056"/>
      </dsp:txXfrm>
    </dsp:sp>
    <dsp:sp modelId="{F589D141-FD3C-412F-854E-2AD5E5B53230}">
      <dsp:nvSpPr>
        <dsp:cNvPr id="0" name=""/>
        <dsp:cNvSpPr/>
      </dsp:nvSpPr>
      <dsp:spPr>
        <a:xfrm>
          <a:off x="5410696" y="0"/>
          <a:ext cx="2002687" cy="504056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Reflective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coating</a:t>
          </a:r>
          <a:endParaRPr lang="en-US" sz="1400" kern="1200" dirty="0"/>
        </a:p>
      </dsp:txBody>
      <dsp:txXfrm>
        <a:off x="5662724" y="0"/>
        <a:ext cx="1498631" cy="50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0CDB5-F93E-4B04-B6B8-060048AA381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9B771-A18B-490E-84EC-24A6D00719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the </a:t>
            </a:r>
            <a:r>
              <a:rPr lang="fr-FR" dirty="0" err="1" smtClean="0"/>
              <a:t>shell</a:t>
            </a:r>
            <a:r>
              <a:rPr lang="fr-FR" dirty="0" smtClean="0"/>
              <a:t> + surface </a:t>
            </a:r>
            <a:r>
              <a:rPr lang="fr-FR" dirty="0" err="1" smtClean="0"/>
              <a:t>coating</a:t>
            </a:r>
            <a:r>
              <a:rPr lang="en-US" baseline="0" dirty="0" smtClean="0"/>
              <a:t> + reflective coating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C4AF7-CE87-41DF-B624-49C12DFB98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0F87-610B-4ADD-B892-8D7AF02EAAC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4A9-E618-40CF-ABC5-E5BD15D226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5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363995"/>
            <a:ext cx="9073008" cy="4155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6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0538"/>
            <a:ext cx="8382545" cy="415511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55920" y="97860"/>
            <a:ext cx="615244" cy="120575"/>
          </a:xfrm>
          <a:ln/>
        </p:spPr>
        <p:txBody>
          <a:bodyPr/>
          <a:lstStyle>
            <a:lvl1pPr>
              <a:defRPr/>
            </a:lvl1pPr>
          </a:lstStyle>
          <a:p>
            <a:fld id="{A9E6B832-A05F-5B43-BE17-ECC2C4D4D085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3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059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90F87-610B-4ADD-B892-8D7AF02EAAC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0C4A9-E618-40CF-ABC5-E5BD15D226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1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3" r:id="rId3"/>
    <p:sldLayoutId id="214748366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Deformable</a:t>
            </a:r>
            <a:r>
              <a:rPr lang="fr-FR" b="1" dirty="0" smtClean="0"/>
              <a:t> </a:t>
            </a:r>
            <a:r>
              <a:rPr lang="fr-FR" b="1" dirty="0" err="1" smtClean="0"/>
              <a:t>mirror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Glass </a:t>
            </a:r>
            <a:r>
              <a:rPr lang="fr-FR" b="1" dirty="0" err="1" smtClean="0"/>
              <a:t>slumping</a:t>
            </a:r>
            <a:r>
              <a:rPr lang="fr-FR" b="1" dirty="0" smtClean="0"/>
              <a:t> / </a:t>
            </a:r>
            <a:r>
              <a:rPr lang="fr-FR" b="1" dirty="0" err="1" smtClean="0"/>
              <a:t>Carbon</a:t>
            </a:r>
            <a:r>
              <a:rPr lang="fr-FR" b="1" dirty="0" smtClean="0"/>
              <a:t> </a:t>
            </a:r>
            <a:r>
              <a:rPr lang="fr-FR" b="1" dirty="0" err="1" smtClean="0"/>
              <a:t>fiber</a:t>
            </a:r>
            <a:r>
              <a:rPr lang="fr-FR" b="1" dirty="0" smtClean="0"/>
              <a:t> </a:t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dirty="0" err="1" smtClean="0"/>
              <a:t>Context</a:t>
            </a:r>
            <a:r>
              <a:rPr lang="fr-FR" dirty="0" smtClean="0"/>
              <a:t> / General </a:t>
            </a:r>
            <a:r>
              <a:rPr lang="fr-FR" dirty="0" err="1" smtClean="0"/>
              <a:t>characteristics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Manufacturing</a:t>
            </a:r>
            <a:r>
              <a:rPr lang="fr-FR" dirty="0" smtClean="0"/>
              <a:t> limitations</a:t>
            </a:r>
            <a:br>
              <a:rPr lang="fr-FR" dirty="0" smtClean="0"/>
            </a:br>
            <a:r>
              <a:rPr lang="fr-FR" dirty="0" err="1" smtClean="0"/>
              <a:t>Potential</a:t>
            </a:r>
            <a:r>
              <a:rPr lang="fr-FR" dirty="0" smtClean="0"/>
              <a:t> solutions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System </a:t>
            </a:r>
            <a:r>
              <a:rPr lang="fr-FR" dirty="0" err="1" smtClean="0"/>
              <a:t>implementation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0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708" y="1300267"/>
            <a:ext cx="7903012" cy="372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Surface </a:t>
            </a:r>
            <a:r>
              <a:rPr lang="fr-FR" dirty="0" err="1" smtClean="0"/>
              <a:t>coating</a:t>
            </a:r>
            <a:r>
              <a:rPr lang="fr-FR" dirty="0"/>
              <a:t> </a:t>
            </a:r>
            <a:r>
              <a:rPr lang="fr-FR" dirty="0" smtClean="0"/>
              <a:t>/ </a:t>
            </a:r>
            <a:r>
              <a:rPr lang="fr-FR" dirty="0" err="1" smtClean="0"/>
              <a:t>Roughness</a:t>
            </a:r>
            <a:endParaRPr lang="en-US" dirty="0"/>
          </a:p>
        </p:txBody>
      </p:sp>
      <p:pic>
        <p:nvPicPr>
          <p:cNvPr id="33" name="Picture 2" descr="C:\Users\Wilfried\Downloads\IMG_20191009_145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9" b="14473"/>
          <a:stretch/>
        </p:blipFill>
        <p:spPr bwMode="auto">
          <a:xfrm>
            <a:off x="4235297" y="411510"/>
            <a:ext cx="1384102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t="28508" r="36835" b="36215"/>
          <a:stretch/>
        </p:blipFill>
        <p:spPr>
          <a:xfrm>
            <a:off x="6084168" y="411510"/>
            <a:ext cx="1069040" cy="1133704"/>
          </a:xfrm>
          <a:prstGeom prst="rect">
            <a:avLst/>
          </a:prstGeom>
        </p:spPr>
      </p:pic>
      <p:cxnSp>
        <p:nvCxnSpPr>
          <p:cNvPr id="35" name="Connecteur droit avec flèche 34"/>
          <p:cNvCxnSpPr/>
          <p:nvPr/>
        </p:nvCxnSpPr>
        <p:spPr bwMode="auto">
          <a:xfrm>
            <a:off x="5652120" y="978362"/>
            <a:ext cx="360040" cy="0"/>
          </a:xfrm>
          <a:prstGeom prst="straightConnector1">
            <a:avLst/>
          </a:prstGeom>
          <a:solidFill>
            <a:srgbClr val="8B0015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35266"/>
              </p:ext>
            </p:extLst>
          </p:nvPr>
        </p:nvGraphicFramePr>
        <p:xfrm>
          <a:off x="4167510" y="123478"/>
          <a:ext cx="3212802" cy="281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0961"/>
                <a:gridCol w="463295"/>
                <a:gridCol w="1088546"/>
              </a:tblGrid>
              <a:tr h="2057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Toray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- EX1516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15216" y="51470"/>
            <a:ext cx="231692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4235297" y="1203598"/>
            <a:ext cx="438380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5832140" y="1300268"/>
            <a:ext cx="900100" cy="251404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076057" y="2771224"/>
            <a:ext cx="1446908" cy="1855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522965" y="2355726"/>
            <a:ext cx="2621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High </a:t>
            </a:r>
            <a:r>
              <a:rPr lang="fr-FR" sz="1200" b="1" dirty="0" err="1" smtClean="0"/>
              <a:t>degree</a:t>
            </a:r>
            <a:r>
              <a:rPr lang="fr-FR" sz="1200" b="1" dirty="0" smtClean="0"/>
              <a:t> of cure</a:t>
            </a:r>
          </a:p>
          <a:p>
            <a:r>
              <a:rPr lang="fr-FR" sz="1200" dirty="0" smtClean="0">
                <a:solidFill>
                  <a:srgbClr val="C00000"/>
                </a:solidFill>
              </a:rPr>
              <a:t>- - </a:t>
            </a:r>
            <a:r>
              <a:rPr lang="fr-FR" sz="1200" dirty="0" smtClean="0"/>
              <a:t> large </a:t>
            </a:r>
            <a:r>
              <a:rPr lang="fr-FR" sz="1200" dirty="0" err="1" smtClean="0"/>
              <a:t>shrinkage</a:t>
            </a:r>
            <a:endParaRPr lang="fr-FR" sz="1200" dirty="0"/>
          </a:p>
          <a:p>
            <a:pPr marL="182563" indent="-182563"/>
            <a:r>
              <a:rPr lang="fr-FR" sz="1200" dirty="0">
                <a:solidFill>
                  <a:srgbClr val="C00000"/>
                </a:solidFill>
              </a:rPr>
              <a:t>- - </a:t>
            </a:r>
            <a:r>
              <a:rPr lang="fr-FR" sz="1200" dirty="0" err="1" smtClean="0"/>
              <a:t>fiber</a:t>
            </a:r>
            <a:r>
              <a:rPr lang="fr-FR" sz="1200" dirty="0" smtClean="0"/>
              <a:t> </a:t>
            </a:r>
            <a:r>
              <a:rPr lang="fr-FR" sz="1200" dirty="0" err="1" smtClean="0"/>
              <a:t>print-through</a:t>
            </a:r>
            <a:r>
              <a:rPr lang="fr-FR" sz="1200" dirty="0" smtClean="0"/>
              <a:t> = </a:t>
            </a:r>
            <a:r>
              <a:rPr lang="fr-FR" sz="1200" dirty="0" err="1" smtClean="0"/>
              <a:t>high</a:t>
            </a:r>
            <a:r>
              <a:rPr lang="fr-FR" sz="1200" dirty="0" smtClean="0"/>
              <a:t> </a:t>
            </a:r>
            <a:r>
              <a:rPr lang="fr-FR" sz="1200" dirty="0" err="1" smtClean="0"/>
              <a:t>roughness</a:t>
            </a:r>
            <a:r>
              <a:rPr lang="fr-FR" sz="1200" dirty="0" smtClean="0"/>
              <a:t> = </a:t>
            </a:r>
            <a:r>
              <a:rPr lang="fr-FR" sz="1200" dirty="0" err="1" smtClean="0"/>
              <a:t>straylight</a:t>
            </a:r>
            <a:endParaRPr lang="fr-FR" sz="1200" dirty="0" smtClean="0"/>
          </a:p>
          <a:p>
            <a:r>
              <a:rPr lang="fr-FR" sz="1200" dirty="0" smtClean="0">
                <a:solidFill>
                  <a:srgbClr val="0070C0"/>
                </a:solidFill>
              </a:rPr>
              <a:t>++</a:t>
            </a:r>
            <a:r>
              <a:rPr lang="fr-FR" sz="1200" dirty="0" smtClean="0"/>
              <a:t> good </a:t>
            </a:r>
            <a:r>
              <a:rPr lang="fr-FR" sz="1200" dirty="0" err="1" smtClean="0"/>
              <a:t>adhesion</a:t>
            </a:r>
            <a:r>
              <a:rPr lang="fr-FR" sz="1200" dirty="0" smtClean="0"/>
              <a:t> of </a:t>
            </a:r>
            <a:r>
              <a:rPr lang="fr-FR" sz="1200" dirty="0" err="1" smtClean="0"/>
              <a:t>refl</a:t>
            </a:r>
            <a:r>
              <a:rPr lang="fr-FR" sz="1200" dirty="0" smtClean="0"/>
              <a:t>. </a:t>
            </a:r>
            <a:r>
              <a:rPr lang="fr-FR" sz="1200" dirty="0" err="1" smtClean="0"/>
              <a:t>coating</a:t>
            </a:r>
            <a:endParaRPr lang="en-US" sz="1200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6012160" y="3772803"/>
            <a:ext cx="510805" cy="230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546127" y="3518887"/>
            <a:ext cx="1986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Low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degree</a:t>
            </a:r>
            <a:r>
              <a:rPr lang="fr-FR" sz="1200" b="1" dirty="0" smtClean="0"/>
              <a:t> of cure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++ </a:t>
            </a:r>
            <a:r>
              <a:rPr lang="fr-FR" sz="1200" dirty="0" err="1" smtClean="0"/>
              <a:t>lower</a:t>
            </a:r>
            <a:r>
              <a:rPr lang="fr-FR" sz="1200" dirty="0" smtClean="0"/>
              <a:t> </a:t>
            </a:r>
            <a:r>
              <a:rPr lang="fr-FR" sz="1200" dirty="0" err="1" smtClean="0"/>
              <a:t>shrinkage</a:t>
            </a:r>
            <a:endParaRPr lang="fr-FR" sz="1200" dirty="0" smtClean="0"/>
          </a:p>
          <a:p>
            <a:r>
              <a:rPr lang="fr-FR" sz="1200" dirty="0">
                <a:solidFill>
                  <a:srgbClr val="0070C0"/>
                </a:solidFill>
              </a:rPr>
              <a:t>++ </a:t>
            </a:r>
            <a:r>
              <a:rPr lang="fr-FR" sz="1200" dirty="0" smtClean="0"/>
              <a:t>no </a:t>
            </a:r>
            <a:r>
              <a:rPr lang="fr-FR" sz="1200" dirty="0" err="1" smtClean="0"/>
              <a:t>print-through</a:t>
            </a:r>
            <a:endParaRPr lang="en-US" sz="1200" dirty="0"/>
          </a:p>
          <a:p>
            <a:r>
              <a:rPr lang="fr-FR" sz="1200" dirty="0">
                <a:solidFill>
                  <a:srgbClr val="C00000"/>
                </a:solidFill>
              </a:rPr>
              <a:t>- - </a:t>
            </a:r>
            <a:r>
              <a:rPr lang="fr-FR" sz="1200" dirty="0"/>
              <a:t> </a:t>
            </a:r>
            <a:r>
              <a:rPr lang="fr-FR" sz="1200" dirty="0" err="1" smtClean="0"/>
              <a:t>reaction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</a:t>
            </a:r>
            <a:r>
              <a:rPr lang="fr-FR" sz="1200" dirty="0" err="1" smtClean="0"/>
              <a:t>refl</a:t>
            </a:r>
            <a:r>
              <a:rPr lang="fr-FR" sz="1200" dirty="0" smtClean="0"/>
              <a:t>. </a:t>
            </a:r>
            <a:r>
              <a:rPr lang="fr-FR" sz="1200" dirty="0" err="1" smtClean="0"/>
              <a:t>coating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759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t="10348" r="10150" b="16816"/>
          <a:stretch/>
        </p:blipFill>
        <p:spPr>
          <a:xfrm>
            <a:off x="678241" y="432157"/>
            <a:ext cx="7134118" cy="473188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Thermal vacuum tests: WFE </a:t>
            </a:r>
            <a:r>
              <a:rPr lang="fr-FR" dirty="0" err="1" smtClean="0"/>
              <a:t>measurement</a:t>
            </a:r>
            <a:r>
              <a:rPr lang="fr-FR" dirty="0" smtClean="0"/>
              <a:t> + </a:t>
            </a:r>
            <a:r>
              <a:rPr lang="fr-FR" dirty="0" err="1" smtClean="0"/>
              <a:t>Reflective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0000"/>
                </a:solidFill>
              </a:rPr>
              <a:pPr/>
              <a:t>11</a:t>
            </a:fld>
            <a:endParaRPr lang="fr-BE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7885" y="2316974"/>
            <a:ext cx="1268495" cy="52322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Laser </a:t>
            </a:r>
            <a:r>
              <a:rPr lang="fr-FR" sz="1400" dirty="0" err="1">
                <a:solidFill>
                  <a:srgbClr val="000000"/>
                </a:solidFill>
              </a:rPr>
              <a:t>HeNe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000000"/>
                </a:solidFill>
              </a:rPr>
              <a:t>point source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7885" y="3283908"/>
            <a:ext cx="1224136" cy="30777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0000"/>
                </a:solidFill>
              </a:rPr>
              <a:t>Beam</a:t>
            </a:r>
            <a:r>
              <a:rPr lang="fr-FR" sz="1400" dirty="0">
                <a:solidFill>
                  <a:srgbClr val="000000"/>
                </a:solidFill>
              </a:rPr>
              <a:t> splitter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8" name="Connecteur droit avec flèche 7"/>
          <p:cNvCxnSpPr>
            <a:stCxn id="7" idx="3"/>
          </p:cNvCxnSpPr>
          <p:nvPr/>
        </p:nvCxnSpPr>
        <p:spPr>
          <a:xfrm>
            <a:off x="2012021" y="3437797"/>
            <a:ext cx="2559978" cy="13146"/>
          </a:xfrm>
          <a:prstGeom prst="straightConnector1">
            <a:avLst/>
          </a:prstGeom>
          <a:ln w="38100">
            <a:solidFill>
              <a:schemeClr val="bg1">
                <a:alpha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87885" y="3631835"/>
            <a:ext cx="1021855" cy="30777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0000"/>
                </a:solidFill>
              </a:rPr>
              <a:t>Collimator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3" name="Connecteur droit avec flèche 12"/>
          <p:cNvCxnSpPr>
            <a:stCxn id="12" idx="3"/>
          </p:cNvCxnSpPr>
          <p:nvPr/>
        </p:nvCxnSpPr>
        <p:spPr>
          <a:xfrm flipV="1">
            <a:off x="1809740" y="3747252"/>
            <a:ext cx="2435560" cy="38472"/>
          </a:xfrm>
          <a:prstGeom prst="straightConnector1">
            <a:avLst/>
          </a:prstGeom>
          <a:ln w="38100">
            <a:solidFill>
              <a:schemeClr val="bg1">
                <a:alpha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6" idx="3"/>
          </p:cNvCxnSpPr>
          <p:nvPr/>
        </p:nvCxnSpPr>
        <p:spPr>
          <a:xfrm>
            <a:off x="2056380" y="2578584"/>
            <a:ext cx="2734727" cy="261610"/>
          </a:xfrm>
          <a:prstGeom prst="straightConnector1">
            <a:avLst/>
          </a:prstGeom>
          <a:ln w="38100">
            <a:solidFill>
              <a:schemeClr val="bg1">
                <a:alpha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2411759" y="1491340"/>
            <a:ext cx="4464497" cy="9361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2411759" y="1923388"/>
            <a:ext cx="4392488" cy="8747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4479719" y="3450943"/>
            <a:ext cx="571066" cy="3586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4355975" y="3450943"/>
            <a:ext cx="682546" cy="200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3728177" y="3651580"/>
            <a:ext cx="627798" cy="2508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3851919" y="3809556"/>
            <a:ext cx="627798" cy="2508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87885" y="911433"/>
            <a:ext cx="1525909" cy="52322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Thermal vacuum </a:t>
            </a:r>
            <a:r>
              <a:rPr lang="fr-FR" sz="1400" dirty="0" err="1">
                <a:solidFill>
                  <a:srgbClr val="000000"/>
                </a:solidFill>
              </a:rPr>
              <a:t>chamber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 flipV="1">
            <a:off x="4684075" y="3311404"/>
            <a:ext cx="107032" cy="1766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4684073" y="3066678"/>
            <a:ext cx="0" cy="2447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4684073" y="2850844"/>
            <a:ext cx="146682" cy="2158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4836473" y="2850844"/>
            <a:ext cx="113917" cy="2158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4950390" y="3059693"/>
            <a:ext cx="1" cy="2517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4893431" y="3311405"/>
            <a:ext cx="56959" cy="2398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 bwMode="auto">
          <a:xfrm flipH="1" flipV="1">
            <a:off x="4636673" y="3435556"/>
            <a:ext cx="414112" cy="186257"/>
          </a:xfrm>
          <a:prstGeom prst="line">
            <a:avLst/>
          </a:prstGeom>
          <a:solidFill>
            <a:srgbClr val="8B0015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787885" y="3991875"/>
            <a:ext cx="1309887" cy="30777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0000"/>
                </a:solidFill>
              </a:rPr>
              <a:t>Interferometer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fr-FR" sz="1400" dirty="0">
              <a:solidFill>
                <a:srgbClr val="000000"/>
              </a:solidFill>
            </a:endParaRPr>
          </a:p>
        </p:txBody>
      </p:sp>
      <p:cxnSp>
        <p:nvCxnSpPr>
          <p:cNvPr id="36" name="Connecteur droit avec flèche 35"/>
          <p:cNvCxnSpPr>
            <a:stCxn id="25" idx="3"/>
          </p:cNvCxnSpPr>
          <p:nvPr/>
        </p:nvCxnSpPr>
        <p:spPr>
          <a:xfrm flipV="1">
            <a:off x="2097772" y="4107292"/>
            <a:ext cx="1531250" cy="38472"/>
          </a:xfrm>
          <a:prstGeom prst="straightConnector1">
            <a:avLst/>
          </a:prstGeom>
          <a:ln w="38100">
            <a:solidFill>
              <a:schemeClr val="bg1">
                <a:alpha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5038521" y="2798097"/>
            <a:ext cx="1765726" cy="6528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5050787" y="2427444"/>
            <a:ext cx="1825468" cy="10103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3698148" y="466095"/>
            <a:ext cx="23690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FFFF"/>
                </a:solidFill>
              </a:rPr>
              <a:t>Vacuum: 10</a:t>
            </a:r>
            <a:r>
              <a:rPr lang="fr-FR" sz="1400" b="1" baseline="30000" dirty="0">
                <a:solidFill>
                  <a:srgbClr val="FFFFFF"/>
                </a:solidFill>
              </a:rPr>
              <a:t>-5</a:t>
            </a:r>
            <a:r>
              <a:rPr lang="fr-FR" sz="1400" b="1" dirty="0">
                <a:solidFill>
                  <a:srgbClr val="FFFFFF"/>
                </a:solidFill>
              </a:rPr>
              <a:t> torr</a:t>
            </a:r>
          </a:p>
          <a:p>
            <a:r>
              <a:rPr lang="fr-FR" sz="1400" b="1" dirty="0" err="1">
                <a:solidFill>
                  <a:srgbClr val="FFFFFF"/>
                </a:solidFill>
              </a:rPr>
              <a:t>Temp</a:t>
            </a:r>
            <a:r>
              <a:rPr lang="fr-FR" sz="1400" b="1" dirty="0">
                <a:solidFill>
                  <a:srgbClr val="FFFFFF"/>
                </a:solidFill>
              </a:rPr>
              <a:t> cycle: -10°C / +65°C</a:t>
            </a:r>
          </a:p>
          <a:p>
            <a:r>
              <a:rPr lang="fr-FR" sz="1400" b="1" dirty="0" smtClean="0">
                <a:solidFill>
                  <a:srgbClr val="FFFFFF"/>
                </a:solidFill>
              </a:rPr>
              <a:t>WFE </a:t>
            </a:r>
            <a:r>
              <a:rPr lang="fr-FR" sz="1400" b="1" dirty="0" err="1">
                <a:solidFill>
                  <a:srgbClr val="FFFFFF"/>
                </a:solidFill>
              </a:rPr>
              <a:t>testbed</a:t>
            </a:r>
            <a:r>
              <a:rPr lang="fr-FR" sz="1400" b="1" dirty="0">
                <a:solidFill>
                  <a:srgbClr val="FFFFFF"/>
                </a:solidFill>
              </a:rPr>
              <a:t> : 35 nm </a:t>
            </a:r>
            <a:r>
              <a:rPr lang="fr-FR" sz="1400" b="1" dirty="0" err="1">
                <a:solidFill>
                  <a:srgbClr val="FFFFFF"/>
                </a:solidFill>
              </a:rPr>
              <a:t>rms</a:t>
            </a:r>
            <a:endParaRPr lang="fr-FR" sz="1400" b="1" dirty="0">
              <a:solidFill>
                <a:srgbClr val="FFFF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2" t="38431" r="32919" b="35296"/>
          <a:stretch/>
        </p:blipFill>
        <p:spPr>
          <a:xfrm>
            <a:off x="7304624" y="458189"/>
            <a:ext cx="1731872" cy="16815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95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80528" y="0"/>
            <a:ext cx="9505056" cy="52360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6B832-A05F-5B43-BE17-ECC2C4D4D08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18898"/>
              </p:ext>
            </p:extLst>
          </p:nvPr>
        </p:nvGraphicFramePr>
        <p:xfrm>
          <a:off x="251520" y="16406"/>
          <a:ext cx="8721796" cy="89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/>
                <a:gridCol w="1944216"/>
                <a:gridCol w="4113284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Up to </a:t>
                      </a:r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fr-FR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1600" b="0" dirty="0" smtClean="0">
                          <a:solidFill>
                            <a:schemeClr val="bg1"/>
                          </a:solidFill>
                        </a:rPr>
                        <a:t>Epoxy 120Ep/T800, 30 </a:t>
                      </a:r>
                      <a:r>
                        <a:rPr lang="fr-FR" sz="1600" b="0" dirty="0" err="1" smtClean="0">
                          <a:solidFill>
                            <a:schemeClr val="bg1"/>
                          </a:solidFill>
                        </a:rPr>
                        <a:t>gsm</a:t>
                      </a:r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May 2019 – </a:t>
                      </a:r>
                      <a:r>
                        <a:rPr lang="fr-FR" sz="1600" b="1" dirty="0" err="1" smtClean="0">
                          <a:solidFill>
                            <a:schemeClr val="bg1"/>
                          </a:solidFill>
                        </a:rPr>
                        <a:t>October</a:t>
                      </a:r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 2019</a:t>
                      </a:r>
                    </a:p>
                    <a:p>
                      <a:pPr algn="ctr"/>
                      <a:r>
                        <a:rPr lang="fr-FR" sz="1600" b="0" dirty="0" smtClean="0">
                          <a:solidFill>
                            <a:schemeClr val="bg1"/>
                          </a:solidFill>
                        </a:rPr>
                        <a:t>Cyanate ester - CE380/T800, 30 </a:t>
                      </a:r>
                      <a:r>
                        <a:rPr lang="fr-FR" sz="1600" b="0" dirty="0" err="1" smtClean="0">
                          <a:solidFill>
                            <a:schemeClr val="bg1"/>
                          </a:solidFill>
                        </a:rPr>
                        <a:t>gsm</a:t>
                      </a:r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 smtClean="0">
                          <a:solidFill>
                            <a:schemeClr val="tx1"/>
                          </a:solidFill>
                        </a:rPr>
                        <a:t>Epotek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 301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NTPT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 – CE380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Toray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 - EX1516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t="28508" r="34398" b="36215"/>
          <a:stretch/>
        </p:blipFill>
        <p:spPr>
          <a:xfrm>
            <a:off x="5004048" y="915566"/>
            <a:ext cx="1794958" cy="180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15690" b="16976"/>
          <a:stretch/>
        </p:blipFill>
        <p:spPr>
          <a:xfrm>
            <a:off x="982866" y="915566"/>
            <a:ext cx="1788934" cy="180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8" t="24705" r="15205" b="13319"/>
          <a:stretch/>
        </p:blipFill>
        <p:spPr>
          <a:xfrm>
            <a:off x="873961" y="3364038"/>
            <a:ext cx="1938955" cy="1800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 rot="16200000">
            <a:off x="-370959" y="1630900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Before</a:t>
            </a:r>
            <a:r>
              <a:rPr lang="fr-FR" dirty="0" smtClean="0">
                <a:solidFill>
                  <a:schemeClr val="bg1"/>
                </a:solidFill>
              </a:rPr>
              <a:t> TVAC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-298534" y="3836516"/>
            <a:ext cx="11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After</a:t>
            </a:r>
            <a:r>
              <a:rPr lang="fr-FR" dirty="0" smtClean="0">
                <a:solidFill>
                  <a:schemeClr val="bg1"/>
                </a:solidFill>
              </a:rPr>
              <a:t> TVAC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27" y="3364038"/>
            <a:ext cx="167507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ce réservé du numéro de diapositive 3"/>
          <p:cNvSpPr txBox="1">
            <a:spLocks/>
          </p:cNvSpPr>
          <p:nvPr/>
        </p:nvSpPr>
        <p:spPr>
          <a:xfrm>
            <a:off x="8708320" y="250260"/>
            <a:ext cx="615244" cy="12057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4668DC-857F-487D-BFFA-8C0CA5037977}" type="slidenum">
              <a:rPr lang="fr-BE" smtClean="0">
                <a:solidFill>
                  <a:schemeClr val="bg1"/>
                </a:solidFill>
              </a:rPr>
              <a:pPr/>
              <a:t>12</a:t>
            </a:fld>
            <a:endParaRPr lang="fr-BE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2787773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0" dirty="0" smtClean="0">
                <a:solidFill>
                  <a:schemeClr val="bg1"/>
                </a:solidFill>
              </a:rPr>
              <a:t>Surface </a:t>
            </a:r>
            <a:r>
              <a:rPr lang="fr-FR" sz="1200" b="0" dirty="0" err="1" smtClean="0">
                <a:solidFill>
                  <a:schemeClr val="bg1"/>
                </a:solidFill>
              </a:rPr>
              <a:t>error</a:t>
            </a:r>
            <a:endParaRPr lang="fr-FR" sz="1200" b="0" dirty="0" smtClean="0">
              <a:solidFill>
                <a:schemeClr val="bg1"/>
              </a:solidFill>
            </a:endParaRPr>
          </a:p>
          <a:p>
            <a:r>
              <a:rPr lang="fr-FR" sz="1200" dirty="0" err="1" smtClean="0">
                <a:solidFill>
                  <a:schemeClr val="bg1"/>
                </a:solidFill>
              </a:rPr>
              <a:t>Roughness</a:t>
            </a:r>
            <a:endParaRPr lang="fr-FR" sz="1200" b="0" dirty="0" smtClean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07664" y="2787773"/>
            <a:ext cx="166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0" dirty="0" smtClean="0">
                <a:solidFill>
                  <a:schemeClr val="bg1"/>
                </a:solidFill>
              </a:rPr>
              <a:t>31 </a:t>
            </a:r>
            <a:r>
              <a:rPr lang="fr-FR" sz="1200" b="0" dirty="0" err="1" smtClean="0">
                <a:solidFill>
                  <a:schemeClr val="bg1"/>
                </a:solidFill>
              </a:rPr>
              <a:t>um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err="1" smtClean="0">
                <a:solidFill>
                  <a:schemeClr val="bg1"/>
                </a:solidFill>
              </a:rPr>
              <a:t>rms</a:t>
            </a:r>
            <a:r>
              <a:rPr lang="fr-FR" sz="1200" b="0" dirty="0" smtClean="0">
                <a:solidFill>
                  <a:schemeClr val="bg1"/>
                </a:solidFill>
              </a:rPr>
              <a:t> – 142 </a:t>
            </a:r>
            <a:r>
              <a:rPr lang="fr-FR" sz="1200" b="0" dirty="0" err="1" smtClean="0">
                <a:solidFill>
                  <a:schemeClr val="bg1"/>
                </a:solidFill>
              </a:rPr>
              <a:t>um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err="1" smtClean="0">
                <a:solidFill>
                  <a:schemeClr val="bg1"/>
                </a:solidFill>
              </a:rPr>
              <a:t>pv</a:t>
            </a:r>
            <a:endParaRPr lang="fr-FR" sz="1200" b="0" dirty="0" smtClean="0">
              <a:solidFill>
                <a:schemeClr val="bg1"/>
              </a:solidFill>
            </a:endParaRPr>
          </a:p>
          <a:p>
            <a:pPr algn="ctr"/>
            <a:r>
              <a:rPr lang="fr-FR" sz="1200" b="0" dirty="0" smtClean="0">
                <a:solidFill>
                  <a:schemeClr val="bg1"/>
                </a:solidFill>
              </a:rPr>
              <a:t>3 nm </a:t>
            </a:r>
            <a:r>
              <a:rPr lang="fr-FR" sz="1200" b="0" dirty="0" err="1" smtClean="0">
                <a:solidFill>
                  <a:schemeClr val="bg1"/>
                </a:solidFill>
              </a:rPr>
              <a:t>rms</a:t>
            </a:r>
            <a:endParaRPr lang="fr-FR" sz="1200" b="0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69459" y="2787773"/>
            <a:ext cx="166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0" dirty="0" smtClean="0">
                <a:solidFill>
                  <a:schemeClr val="bg1"/>
                </a:solidFill>
              </a:rPr>
              <a:t>15 </a:t>
            </a:r>
            <a:r>
              <a:rPr lang="fr-FR" sz="1200" b="0" dirty="0" err="1" smtClean="0">
                <a:solidFill>
                  <a:schemeClr val="bg1"/>
                </a:solidFill>
              </a:rPr>
              <a:t>um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err="1" smtClean="0">
                <a:solidFill>
                  <a:schemeClr val="bg1"/>
                </a:solidFill>
              </a:rPr>
              <a:t>rms</a:t>
            </a:r>
            <a:r>
              <a:rPr lang="fr-FR" sz="1200" b="0" dirty="0" smtClean="0">
                <a:solidFill>
                  <a:schemeClr val="bg1"/>
                </a:solidFill>
              </a:rPr>
              <a:t> – 120 </a:t>
            </a:r>
            <a:r>
              <a:rPr lang="fr-FR" sz="1200" b="0" dirty="0" err="1" smtClean="0">
                <a:solidFill>
                  <a:schemeClr val="bg1"/>
                </a:solidFill>
              </a:rPr>
              <a:t>um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err="1" smtClean="0">
                <a:solidFill>
                  <a:schemeClr val="bg1"/>
                </a:solidFill>
              </a:rPr>
              <a:t>pv</a:t>
            </a:r>
            <a:endParaRPr lang="fr-FR" sz="1200" b="0" dirty="0" smtClean="0">
              <a:solidFill>
                <a:schemeClr val="bg1"/>
              </a:solidFill>
            </a:endParaRPr>
          </a:p>
          <a:p>
            <a:pPr algn="ctr"/>
            <a:r>
              <a:rPr lang="fr-FR" sz="1200" b="0" dirty="0" smtClean="0">
                <a:solidFill>
                  <a:schemeClr val="bg1"/>
                </a:solidFill>
              </a:rPr>
              <a:t>13 nm </a:t>
            </a:r>
            <a:r>
              <a:rPr lang="fr-FR" sz="1200" b="0" dirty="0" err="1" smtClean="0">
                <a:solidFill>
                  <a:schemeClr val="bg1"/>
                </a:solidFill>
              </a:rPr>
              <a:t>rms</a:t>
            </a:r>
            <a:endParaRPr lang="fr-FR" sz="1200" b="0" dirty="0" smtClean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43808" y="2787773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0" dirty="0" err="1" smtClean="0">
                <a:solidFill>
                  <a:schemeClr val="bg1"/>
                </a:solidFill>
              </a:rPr>
              <a:t>Several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err="1" smtClean="0">
                <a:solidFill>
                  <a:schemeClr val="bg1"/>
                </a:solidFill>
              </a:rPr>
              <a:t>hundreds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err="1" smtClean="0">
                <a:solidFill>
                  <a:schemeClr val="bg1"/>
                </a:solidFill>
              </a:rPr>
              <a:t>um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err="1" smtClean="0">
                <a:solidFill>
                  <a:schemeClr val="bg1"/>
                </a:solidFill>
              </a:rPr>
              <a:t>rms</a:t>
            </a:r>
            <a:endParaRPr lang="fr-FR" sz="1200" dirty="0">
              <a:solidFill>
                <a:schemeClr val="bg1"/>
              </a:solidFill>
            </a:endParaRP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Few </a:t>
            </a:r>
            <a:r>
              <a:rPr lang="fr-FR" sz="1200" dirty="0" err="1" smtClean="0">
                <a:solidFill>
                  <a:schemeClr val="bg1"/>
                </a:solidFill>
              </a:rPr>
              <a:t>tens</a:t>
            </a:r>
            <a:r>
              <a:rPr lang="fr-FR" sz="1200" dirty="0" smtClean="0">
                <a:solidFill>
                  <a:schemeClr val="bg1"/>
                </a:solidFill>
              </a:rPr>
              <a:t> of nm </a:t>
            </a:r>
            <a:r>
              <a:rPr lang="fr-FR" sz="1200" dirty="0" err="1" smtClean="0">
                <a:solidFill>
                  <a:schemeClr val="bg1"/>
                </a:solidFill>
              </a:rPr>
              <a:t>rms</a:t>
            </a:r>
            <a:endParaRPr lang="fr-FR" sz="1200" b="0" dirty="0" smtClean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236572" y="2372276"/>
            <a:ext cx="1351652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err="1" smtClean="0"/>
              <a:t>Low</a:t>
            </a:r>
            <a:r>
              <a:rPr lang="fr-FR" sz="1050" dirty="0" smtClean="0"/>
              <a:t> </a:t>
            </a:r>
            <a:r>
              <a:rPr lang="fr-FR" sz="1050" dirty="0" err="1" smtClean="0"/>
              <a:t>temp</a:t>
            </a:r>
            <a:r>
              <a:rPr lang="fr-FR" sz="1050" dirty="0" smtClean="0"/>
              <a:t> cure : 80°C</a:t>
            </a:r>
          </a:p>
          <a:p>
            <a:r>
              <a:rPr lang="fr-FR" sz="1050" dirty="0" err="1" smtClean="0"/>
              <a:t>Degree</a:t>
            </a:r>
            <a:r>
              <a:rPr lang="fr-FR" sz="1050" dirty="0" smtClean="0"/>
              <a:t> of cure: </a:t>
            </a:r>
            <a:r>
              <a:rPr lang="fr-FR" sz="1050" dirty="0" err="1" smtClean="0"/>
              <a:t>small</a:t>
            </a:r>
            <a:endParaRPr lang="en-US" sz="1050" dirty="0"/>
          </a:p>
        </p:txBody>
      </p:sp>
      <p:sp>
        <p:nvSpPr>
          <p:cNvPr id="31" name="ZoneTexte 30"/>
          <p:cNvSpPr txBox="1"/>
          <p:nvPr/>
        </p:nvSpPr>
        <p:spPr>
          <a:xfrm>
            <a:off x="1176746" y="2372276"/>
            <a:ext cx="1451038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smtClean="0"/>
              <a:t>Room </a:t>
            </a:r>
            <a:r>
              <a:rPr lang="fr-FR" sz="1050" dirty="0" err="1" smtClean="0"/>
              <a:t>temp</a:t>
            </a:r>
            <a:r>
              <a:rPr lang="fr-FR" sz="1050" dirty="0" smtClean="0"/>
              <a:t> cure : 22°C</a:t>
            </a:r>
          </a:p>
          <a:p>
            <a:r>
              <a:rPr lang="fr-FR" sz="1050" dirty="0" err="1" smtClean="0"/>
              <a:t>Degree</a:t>
            </a:r>
            <a:r>
              <a:rPr lang="fr-FR" sz="1050" dirty="0" smtClean="0"/>
              <a:t> of cure: ?</a:t>
            </a:r>
            <a:endParaRPr lang="en-US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28894"/>
            <a:ext cx="179178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3166911" y="2372276"/>
            <a:ext cx="1446230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smtClean="0"/>
              <a:t>High </a:t>
            </a:r>
            <a:r>
              <a:rPr lang="fr-FR" sz="1050" dirty="0" err="1" smtClean="0"/>
              <a:t>temp</a:t>
            </a:r>
            <a:r>
              <a:rPr lang="fr-FR" sz="1050" dirty="0" smtClean="0"/>
              <a:t> cure : 180°C</a:t>
            </a:r>
          </a:p>
          <a:p>
            <a:r>
              <a:rPr lang="fr-FR" sz="1050" dirty="0" err="1" smtClean="0"/>
              <a:t>Degree</a:t>
            </a:r>
            <a:r>
              <a:rPr lang="fr-FR" sz="1050" dirty="0" smtClean="0"/>
              <a:t> of cure: 40%</a:t>
            </a:r>
            <a:endParaRPr lang="en-US" sz="105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07" y="3364038"/>
            <a:ext cx="1764898" cy="1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236296" y="2787773"/>
            <a:ext cx="166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0" dirty="0" err="1" smtClean="0">
                <a:solidFill>
                  <a:schemeClr val="bg1"/>
                </a:solidFill>
              </a:rPr>
              <a:t>Several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err="1" smtClean="0">
                <a:solidFill>
                  <a:schemeClr val="bg1"/>
                </a:solidFill>
              </a:rPr>
              <a:t>tens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err="1" smtClean="0">
                <a:solidFill>
                  <a:schemeClr val="bg1"/>
                </a:solidFill>
              </a:rPr>
              <a:t>um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err="1" smtClean="0">
                <a:solidFill>
                  <a:schemeClr val="bg1"/>
                </a:solidFill>
              </a:rPr>
              <a:t>rms</a:t>
            </a:r>
            <a:endParaRPr lang="fr-FR" sz="1200" dirty="0" smtClean="0">
              <a:solidFill>
                <a:schemeClr val="bg1"/>
              </a:solidFill>
            </a:endParaRP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Few </a:t>
            </a:r>
            <a:r>
              <a:rPr lang="fr-FR" sz="1200" dirty="0" err="1" smtClean="0">
                <a:solidFill>
                  <a:schemeClr val="bg1"/>
                </a:solidFill>
              </a:rPr>
              <a:t>tens</a:t>
            </a:r>
            <a:r>
              <a:rPr lang="fr-FR" sz="1200" dirty="0" smtClean="0">
                <a:solidFill>
                  <a:schemeClr val="bg1"/>
                </a:solidFill>
              </a:rPr>
              <a:t> of nm </a:t>
            </a:r>
            <a:r>
              <a:rPr lang="fr-FR" sz="1200" dirty="0" err="1" smtClean="0">
                <a:solidFill>
                  <a:schemeClr val="bg1"/>
                </a:solidFill>
              </a:rPr>
              <a:t>rms</a:t>
            </a:r>
            <a:endParaRPr lang="fr-FR" sz="1200" b="0" dirty="0" smtClean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314901" y="2372276"/>
            <a:ext cx="1446230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smtClean="0"/>
              <a:t>High </a:t>
            </a:r>
            <a:r>
              <a:rPr lang="fr-FR" sz="1050" dirty="0" err="1" smtClean="0"/>
              <a:t>temp</a:t>
            </a:r>
            <a:r>
              <a:rPr lang="fr-FR" sz="1050" dirty="0" smtClean="0"/>
              <a:t> cure : 120°C</a:t>
            </a:r>
          </a:p>
          <a:p>
            <a:r>
              <a:rPr lang="fr-FR" sz="1050" dirty="0" err="1" smtClean="0"/>
              <a:t>Degree</a:t>
            </a:r>
            <a:r>
              <a:rPr lang="fr-FR" sz="1050" dirty="0" smtClean="0"/>
              <a:t> of cure: </a:t>
            </a:r>
            <a:r>
              <a:rPr lang="fr-FR" sz="1050" dirty="0" err="1" smtClean="0"/>
              <a:t>higher</a:t>
            </a:r>
            <a:endParaRPr lang="en-US" sz="1050" dirty="0"/>
          </a:p>
        </p:txBody>
      </p:sp>
      <p:sp>
        <p:nvSpPr>
          <p:cNvPr id="7" name="ZoneTexte 6"/>
          <p:cNvSpPr txBox="1"/>
          <p:nvPr/>
        </p:nvSpPr>
        <p:spPr>
          <a:xfrm>
            <a:off x="7297361" y="1491630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To </a:t>
            </a:r>
            <a:r>
              <a:rPr lang="fr-FR" dirty="0" err="1" smtClean="0">
                <a:solidFill>
                  <a:srgbClr val="C00000"/>
                </a:solidFill>
              </a:rPr>
              <a:t>be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coated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276601" y="4069103"/>
            <a:ext cx="1329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To </a:t>
            </a:r>
            <a:r>
              <a:rPr lang="fr-FR" dirty="0" err="1" smtClean="0">
                <a:solidFill>
                  <a:srgbClr val="C00000"/>
                </a:solidFill>
              </a:rPr>
              <a:t>be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tested</a:t>
            </a:r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err="1" smtClean="0">
                <a:solidFill>
                  <a:srgbClr val="C00000"/>
                </a:solidFill>
              </a:rPr>
              <a:t>Should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pass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668568" y="4889584"/>
            <a:ext cx="46679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rgbClr val="0070C0"/>
                </a:solidFill>
              </a:rPr>
              <a:t>PASS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610041" y="4910122"/>
            <a:ext cx="421910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rgbClr val="C00000"/>
                </a:solidFill>
              </a:rPr>
              <a:t>FAIL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750511" y="4910122"/>
            <a:ext cx="421910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rgbClr val="C00000"/>
                </a:solidFill>
              </a:rPr>
              <a:t>FAIL</a:t>
            </a:r>
          </a:p>
        </p:txBody>
      </p:sp>
    </p:spTree>
    <p:extLst>
      <p:ext uri="{BB962C8B-B14F-4D97-AF65-F5344CB8AC3E}">
        <p14:creationId xmlns:p14="http://schemas.microsoft.com/office/powerpoint/2010/main" val="204445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658186" y="411510"/>
            <a:ext cx="1440160" cy="27699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Shell 17 to 19</a:t>
            </a:r>
            <a:endParaRPr lang="en-US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2123728" y="411510"/>
            <a:ext cx="1224136" cy="27699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Shell 1 to 12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01516" y="411510"/>
            <a:ext cx="1224136" cy="276999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Shell 13 to 16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0235"/>
            <a:ext cx="8280920" cy="390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23728" y="759018"/>
            <a:ext cx="1224136" cy="46166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Large </a:t>
            </a:r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shrinkage</a:t>
            </a:r>
            <a:endParaRPr lang="fr-FR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SE </a:t>
            </a:r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~ 30 </a:t>
            </a:r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um</a:t>
            </a:r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rms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84167" y="759018"/>
            <a:ext cx="1224136" cy="4616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Lower</a:t>
            </a:r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shrinkage</a:t>
            </a:r>
            <a:endParaRPr lang="fr-FR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SE &lt; 10 </a:t>
            </a:r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um</a:t>
            </a:r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rms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652120" y="759018"/>
            <a:ext cx="1440160" cy="4616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Lower</a:t>
            </a:r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shrinkage</a:t>
            </a:r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491880" y="716627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292080" y="716627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Shell </a:t>
            </a:r>
            <a:r>
              <a:rPr lang="fr-FR" dirty="0" err="1" smtClean="0"/>
              <a:t>manufacturing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14631" y="1923678"/>
            <a:ext cx="7570727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C00000"/>
                </a:solidFill>
              </a:rPr>
              <a:t>To </a:t>
            </a:r>
            <a:r>
              <a:rPr lang="fr-FR" sz="1600" dirty="0" err="1" smtClean="0">
                <a:solidFill>
                  <a:srgbClr val="C00000"/>
                </a:solidFill>
              </a:rPr>
              <a:t>be</a:t>
            </a:r>
            <a:r>
              <a:rPr lang="fr-FR" sz="1600" dirty="0" smtClean="0">
                <a:solidFill>
                  <a:srgbClr val="C00000"/>
                </a:solidFill>
              </a:rPr>
              <a:t> </a:t>
            </a:r>
            <a:r>
              <a:rPr lang="fr-FR" sz="1600" dirty="0" err="1" smtClean="0">
                <a:solidFill>
                  <a:srgbClr val="C00000"/>
                </a:solidFill>
              </a:rPr>
              <a:t>investigated</a:t>
            </a:r>
            <a:endParaRPr lang="fr-FR" sz="1600" dirty="0" smtClean="0">
              <a:solidFill>
                <a:srgbClr val="C00000"/>
              </a:solidFill>
            </a:endParaRPr>
          </a:p>
          <a:p>
            <a:pPr algn="ctr"/>
            <a:endParaRPr lang="fr-FR" sz="1600" dirty="0" smtClean="0">
              <a:solidFill>
                <a:srgbClr val="C00000"/>
              </a:solidFill>
            </a:endParaRPr>
          </a:p>
          <a:p>
            <a:r>
              <a:rPr lang="fr-FR" sz="1600" b="1" dirty="0" smtClean="0"/>
              <a:t>Shell </a:t>
            </a:r>
            <a:r>
              <a:rPr lang="fr-FR" sz="1600" b="1" dirty="0" err="1" smtClean="0"/>
              <a:t>manufacturing</a:t>
            </a:r>
            <a:r>
              <a:rPr lang="fr-FR" sz="1600" dirty="0" smtClean="0"/>
              <a:t>: </a:t>
            </a:r>
          </a:p>
          <a:p>
            <a:r>
              <a:rPr lang="fr-FR" sz="1600" dirty="0" smtClean="0"/>
              <a:t>Is the </a:t>
            </a:r>
            <a:r>
              <a:rPr lang="fr-FR" sz="1600" dirty="0" err="1" smtClean="0"/>
              <a:t>shrinkage</a:t>
            </a:r>
            <a:r>
              <a:rPr lang="fr-FR" sz="1600" dirty="0" smtClean="0"/>
              <a:t> </a:t>
            </a:r>
            <a:r>
              <a:rPr lang="fr-FR" sz="1600" dirty="0" err="1" smtClean="0"/>
              <a:t>linked</a:t>
            </a:r>
            <a:r>
              <a:rPr lang="fr-FR" sz="1600" dirty="0" smtClean="0"/>
              <a:t> to the </a:t>
            </a:r>
            <a:r>
              <a:rPr lang="fr-FR" sz="1600" dirty="0" err="1" smtClean="0"/>
              <a:t>degree</a:t>
            </a:r>
            <a:r>
              <a:rPr lang="fr-FR" sz="1600" dirty="0" smtClean="0"/>
              <a:t> of cure </a:t>
            </a:r>
            <a:r>
              <a:rPr lang="fr-FR" sz="1600" u="sng" dirty="0" smtClean="0"/>
              <a:t>or</a:t>
            </a:r>
            <a:r>
              <a:rPr lang="fr-FR" sz="1600" dirty="0" smtClean="0"/>
              <a:t> the </a:t>
            </a:r>
            <a:r>
              <a:rPr lang="fr-FR" sz="1600" dirty="0" err="1" smtClean="0"/>
              <a:t>ramp</a:t>
            </a:r>
            <a:r>
              <a:rPr lang="fr-FR" sz="1600" dirty="0" smtClean="0"/>
              <a:t>-up rate? </a:t>
            </a:r>
            <a:r>
              <a:rPr lang="fr-FR" sz="1600" dirty="0" err="1" smtClean="0"/>
              <a:t>Both</a:t>
            </a:r>
            <a:r>
              <a:rPr lang="fr-FR" sz="1600" dirty="0" smtClean="0"/>
              <a:t>?</a:t>
            </a:r>
          </a:p>
          <a:p>
            <a:r>
              <a:rPr lang="fr-FR" sz="1600" dirty="0" err="1" smtClean="0"/>
              <a:t>Exothermic</a:t>
            </a:r>
            <a:r>
              <a:rPr lang="fr-FR" sz="1600" dirty="0" smtClean="0"/>
              <a:t> </a:t>
            </a:r>
            <a:r>
              <a:rPr lang="fr-FR" sz="1600" dirty="0" err="1" smtClean="0"/>
              <a:t>reaction</a:t>
            </a:r>
            <a:r>
              <a:rPr lang="fr-FR" sz="1600" dirty="0" smtClean="0"/>
              <a:t>: how </a:t>
            </a:r>
            <a:r>
              <a:rPr lang="fr-FR" sz="1600" dirty="0" err="1" smtClean="0"/>
              <a:t>does</a:t>
            </a:r>
            <a:r>
              <a:rPr lang="fr-FR" sz="1600" dirty="0" smtClean="0"/>
              <a:t> </a:t>
            </a:r>
            <a:r>
              <a:rPr lang="fr-FR" sz="1600" dirty="0" err="1" smtClean="0"/>
              <a:t>it</a:t>
            </a:r>
            <a:r>
              <a:rPr lang="fr-FR" sz="1600" dirty="0" smtClean="0"/>
              <a:t> influence the global </a:t>
            </a:r>
            <a:r>
              <a:rPr lang="fr-FR" sz="1600" dirty="0" err="1" smtClean="0"/>
              <a:t>shape</a:t>
            </a:r>
            <a:r>
              <a:rPr lang="fr-FR" sz="1600" dirty="0" smtClean="0"/>
              <a:t>? Tune the </a:t>
            </a:r>
            <a:r>
              <a:rPr lang="fr-FR" sz="1600" dirty="0" err="1" smtClean="0"/>
              <a:t>temp</a:t>
            </a:r>
            <a:r>
              <a:rPr lang="fr-FR" sz="1600" dirty="0" smtClean="0"/>
              <a:t> profile?</a:t>
            </a:r>
          </a:p>
          <a:p>
            <a:endParaRPr lang="fr-FR" sz="1600" dirty="0"/>
          </a:p>
          <a:p>
            <a:r>
              <a:rPr lang="fr-FR" sz="1600" b="1" dirty="0" smtClean="0"/>
              <a:t>Surface </a:t>
            </a:r>
            <a:r>
              <a:rPr lang="fr-FR" sz="1600" b="1" dirty="0" err="1" smtClean="0"/>
              <a:t>coating</a:t>
            </a:r>
            <a:r>
              <a:rPr lang="fr-FR" sz="1600" dirty="0" smtClean="0"/>
              <a:t>: </a:t>
            </a:r>
          </a:p>
          <a:p>
            <a:r>
              <a:rPr lang="fr-FR" sz="1600" dirty="0" smtClean="0"/>
              <a:t>Are the </a:t>
            </a:r>
            <a:r>
              <a:rPr lang="fr-FR" sz="1600" dirty="0" err="1" smtClean="0"/>
              <a:t>effects</a:t>
            </a:r>
            <a:r>
              <a:rPr lang="fr-FR" sz="1600" dirty="0" smtClean="0"/>
              <a:t> </a:t>
            </a:r>
            <a:r>
              <a:rPr lang="fr-FR" sz="1600" dirty="0" err="1" smtClean="0"/>
              <a:t>similar</a:t>
            </a:r>
            <a:r>
              <a:rPr lang="fr-FR" sz="1600" dirty="0" smtClean="0"/>
              <a:t>? </a:t>
            </a:r>
          </a:p>
          <a:p>
            <a:r>
              <a:rPr lang="fr-FR" sz="1600" dirty="0" smtClean="0"/>
              <a:t>Is the </a:t>
            </a:r>
            <a:r>
              <a:rPr lang="fr-FR" sz="1600" dirty="0" err="1" smtClean="0"/>
              <a:t>chemical</a:t>
            </a:r>
            <a:r>
              <a:rPr lang="fr-FR" sz="1600" dirty="0" smtClean="0"/>
              <a:t> </a:t>
            </a:r>
            <a:r>
              <a:rPr lang="fr-FR" sz="1600" dirty="0" err="1" smtClean="0"/>
              <a:t>reaction</a:t>
            </a:r>
            <a:r>
              <a:rPr lang="fr-FR" sz="1600" dirty="0" smtClean="0"/>
              <a:t> w/ the </a:t>
            </a:r>
            <a:r>
              <a:rPr lang="fr-FR" sz="1600" dirty="0" err="1" smtClean="0"/>
              <a:t>reflective</a:t>
            </a:r>
            <a:r>
              <a:rPr lang="fr-FR" sz="1600" dirty="0" smtClean="0"/>
              <a:t> </a:t>
            </a:r>
            <a:r>
              <a:rPr lang="fr-FR" sz="1600" dirty="0" err="1" smtClean="0"/>
              <a:t>coating</a:t>
            </a:r>
            <a:r>
              <a:rPr lang="fr-FR" sz="1600" dirty="0" smtClean="0"/>
              <a:t> in TVAC </a:t>
            </a:r>
            <a:r>
              <a:rPr lang="fr-FR" sz="1600" dirty="0" err="1" smtClean="0"/>
              <a:t>depends</a:t>
            </a:r>
            <a:r>
              <a:rPr lang="fr-FR" sz="1600" dirty="0" smtClean="0"/>
              <a:t> on the </a:t>
            </a:r>
            <a:r>
              <a:rPr lang="fr-FR" sz="1600" dirty="0" err="1" smtClean="0"/>
              <a:t>degree</a:t>
            </a:r>
            <a:r>
              <a:rPr lang="fr-FR" sz="1600" dirty="0" smtClean="0"/>
              <a:t> of cure?</a:t>
            </a:r>
          </a:p>
          <a:p>
            <a:r>
              <a:rPr lang="fr-FR" sz="1600" dirty="0" smtClean="0"/>
              <a:t>May </a:t>
            </a:r>
            <a:r>
              <a:rPr lang="fr-FR" sz="1600" dirty="0" err="1" smtClean="0"/>
              <a:t>this</a:t>
            </a:r>
            <a:r>
              <a:rPr lang="fr-FR" sz="1600" dirty="0" smtClean="0"/>
              <a:t> issue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solved</a:t>
            </a:r>
            <a:r>
              <a:rPr lang="fr-FR" sz="1600" dirty="0" smtClean="0"/>
              <a:t>?</a:t>
            </a:r>
          </a:p>
          <a:p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9305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Potential</a:t>
            </a:r>
            <a:r>
              <a:rPr lang="fr-FR" dirty="0" smtClean="0"/>
              <a:t> solutions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52108" y="1347614"/>
            <a:ext cx="398784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smtClean="0"/>
              <a:t>Glass </a:t>
            </a:r>
            <a:r>
              <a:rPr lang="fr-FR" b="1" dirty="0" err="1" smtClean="0"/>
              <a:t>slumping</a:t>
            </a:r>
            <a:endParaRPr lang="fr-FR" b="1" dirty="0" smtClean="0"/>
          </a:p>
          <a:p>
            <a:pPr>
              <a:spcBef>
                <a:spcPts val="600"/>
              </a:spcBef>
            </a:pPr>
            <a:r>
              <a:rPr lang="fr-FR" sz="1400" u="sng" dirty="0" err="1" smtClean="0"/>
              <a:t>Immediate</a:t>
            </a:r>
            <a:r>
              <a:rPr lang="fr-FR" sz="1400" dirty="0" smtClean="0"/>
              <a:t>: </a:t>
            </a:r>
          </a:p>
          <a:p>
            <a:pPr>
              <a:spcBef>
                <a:spcPts val="600"/>
              </a:spcBef>
            </a:pPr>
            <a:r>
              <a:rPr lang="fr-FR" sz="1400" dirty="0" smtClean="0"/>
              <a:t>Use a </a:t>
            </a:r>
            <a:r>
              <a:rPr lang="fr-FR" sz="1400" dirty="0" err="1" smtClean="0"/>
              <a:t>slumped</a:t>
            </a:r>
            <a:r>
              <a:rPr lang="fr-FR" sz="1400" dirty="0" smtClean="0"/>
              <a:t> glass Steve </a:t>
            </a:r>
            <a:r>
              <a:rPr lang="fr-FR" sz="1400" dirty="0" err="1" smtClean="0"/>
              <a:t>Bongiorno</a:t>
            </a:r>
            <a:r>
              <a:rPr lang="fr-FR" sz="1400" dirty="0" smtClean="0"/>
              <a:t> </a:t>
            </a:r>
            <a:r>
              <a:rPr lang="fr-FR" sz="1400" dirty="0" err="1" smtClean="0"/>
              <a:t>did</a:t>
            </a:r>
            <a:r>
              <a:rPr lang="fr-FR" sz="14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fr-FR" sz="1400" dirty="0" smtClean="0"/>
              <a:t>(to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measured</a:t>
            </a:r>
            <a:r>
              <a:rPr lang="fr-FR" sz="14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fr-FR" sz="1400" u="sng" dirty="0" err="1" smtClean="0"/>
              <a:t>Mid-term</a:t>
            </a:r>
            <a:r>
              <a:rPr lang="fr-FR" sz="1400" dirty="0" smtClean="0"/>
              <a:t>: </a:t>
            </a:r>
          </a:p>
          <a:p>
            <a:pPr>
              <a:spcBef>
                <a:spcPts val="600"/>
              </a:spcBef>
            </a:pPr>
            <a:r>
              <a:rPr lang="fr-FR" sz="1400" dirty="0" smtClean="0"/>
              <a:t>Restart the glass </a:t>
            </a:r>
            <a:r>
              <a:rPr lang="fr-FR" sz="1400" dirty="0" err="1" smtClean="0"/>
              <a:t>slumping</a:t>
            </a:r>
            <a:r>
              <a:rPr lang="fr-FR" sz="1400" dirty="0" smtClean="0"/>
              <a:t> </a:t>
            </a:r>
            <a:r>
              <a:rPr lang="fr-FR" sz="1400" dirty="0" err="1" smtClean="0"/>
              <a:t>activity</a:t>
            </a:r>
            <a:r>
              <a:rPr lang="fr-FR" sz="1400" dirty="0" smtClean="0"/>
              <a:t> </a:t>
            </a:r>
            <a:r>
              <a:rPr lang="fr-FR" sz="1400" dirty="0" err="1" smtClean="0"/>
              <a:t>at</a:t>
            </a:r>
            <a:r>
              <a:rPr lang="fr-FR" sz="1400" dirty="0" smtClean="0"/>
              <a:t> Caltech</a:t>
            </a:r>
          </a:p>
          <a:p>
            <a:pPr>
              <a:spcBef>
                <a:spcPts val="600"/>
              </a:spcBef>
            </a:pPr>
            <a:r>
              <a:rPr lang="fr-FR" sz="1400" u="sng" dirty="0" smtClean="0"/>
              <a:t>Long </a:t>
            </a:r>
            <a:r>
              <a:rPr lang="fr-FR" sz="1400" u="sng" dirty="0" err="1" smtClean="0"/>
              <a:t>term</a:t>
            </a:r>
            <a:r>
              <a:rPr lang="fr-FR" sz="1400" dirty="0" smtClean="0"/>
              <a:t>: </a:t>
            </a:r>
          </a:p>
          <a:p>
            <a:pPr>
              <a:spcBef>
                <a:spcPts val="600"/>
              </a:spcBef>
            </a:pPr>
            <a:r>
              <a:rPr lang="fr-FR" sz="1400" dirty="0" err="1" smtClean="0"/>
              <a:t>Find</a:t>
            </a:r>
            <a:r>
              <a:rPr lang="fr-FR" sz="1400" dirty="0" smtClean="0"/>
              <a:t> a </a:t>
            </a:r>
            <a:r>
              <a:rPr lang="fr-FR" sz="1400" dirty="0" err="1" smtClean="0"/>
              <a:t>subcontractor</a:t>
            </a:r>
            <a:r>
              <a:rPr lang="fr-FR" sz="1400" dirty="0" smtClean="0"/>
              <a:t> ( few $k 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14" y="195486"/>
            <a:ext cx="969320" cy="108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56734" y="261528"/>
            <a:ext cx="2631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41 </a:t>
            </a:r>
            <a:r>
              <a:rPr lang="fr-FR" sz="1200" dirty="0" err="1" smtClean="0"/>
              <a:t>electrodes</a:t>
            </a:r>
            <a:endParaRPr lang="fr-FR" sz="1200" dirty="0" smtClean="0"/>
          </a:p>
          <a:p>
            <a:r>
              <a:rPr lang="fr-FR" sz="1200" dirty="0" smtClean="0"/>
              <a:t>PZT – </a:t>
            </a:r>
            <a:r>
              <a:rPr lang="fr-FR" sz="1200" dirty="0" err="1" smtClean="0"/>
              <a:t>Meniscus</a:t>
            </a:r>
            <a:r>
              <a:rPr lang="fr-FR" sz="1200" dirty="0" smtClean="0"/>
              <a:t>,  0.2-0.4mm </a:t>
            </a:r>
            <a:r>
              <a:rPr lang="fr-FR" sz="1200" dirty="0" err="1" smtClean="0"/>
              <a:t>thick</a:t>
            </a:r>
            <a:endParaRPr lang="en-US" sz="1200" dirty="0" smtClean="0"/>
          </a:p>
          <a:p>
            <a:r>
              <a:rPr lang="fr-FR" sz="1200" dirty="0" err="1" smtClean="0"/>
              <a:t>Ground</a:t>
            </a:r>
            <a:r>
              <a:rPr lang="fr-FR" sz="1200" dirty="0" smtClean="0"/>
              <a:t> layer</a:t>
            </a:r>
          </a:p>
          <a:p>
            <a:r>
              <a:rPr lang="fr-FR" sz="1200" dirty="0" err="1" smtClean="0"/>
              <a:t>Substrate</a:t>
            </a:r>
            <a:r>
              <a:rPr lang="fr-FR" sz="1200" dirty="0" smtClean="0"/>
              <a:t>: </a:t>
            </a:r>
            <a:r>
              <a:rPr lang="fr-FR" sz="1200" b="1" dirty="0" smtClean="0"/>
              <a:t>Glass </a:t>
            </a:r>
            <a:r>
              <a:rPr lang="fr-FR" sz="1200" dirty="0" smtClean="0"/>
              <a:t>or </a:t>
            </a:r>
            <a:r>
              <a:rPr lang="fr-FR" sz="1200" b="1" dirty="0" err="1" smtClean="0"/>
              <a:t>Carbon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fiber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mirror</a:t>
            </a:r>
            <a:endParaRPr lang="fr-FR" sz="1200" b="1" dirty="0" smtClean="0"/>
          </a:p>
          <a:p>
            <a:r>
              <a:rPr lang="fr-FR" sz="1200" dirty="0" err="1" smtClean="0"/>
              <a:t>Reflective</a:t>
            </a:r>
            <a:r>
              <a:rPr lang="fr-FR" sz="1200" dirty="0" smtClean="0"/>
              <a:t> </a:t>
            </a:r>
            <a:r>
              <a:rPr lang="fr-FR" sz="1200" dirty="0" err="1" smtClean="0"/>
              <a:t>coating</a:t>
            </a:r>
            <a:endParaRPr lang="en-US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4400581" y="1347614"/>
            <a:ext cx="46805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1600" b="1"/>
            </a:lvl1pPr>
          </a:lstStyle>
          <a:p>
            <a:r>
              <a:rPr lang="fr-FR" sz="1800" dirty="0" err="1"/>
              <a:t>Carbon</a:t>
            </a:r>
            <a:r>
              <a:rPr lang="fr-FR" sz="1800" dirty="0"/>
              <a:t> </a:t>
            </a:r>
            <a:r>
              <a:rPr lang="fr-FR" sz="1800" dirty="0" err="1"/>
              <a:t>fiber</a:t>
            </a:r>
            <a:endParaRPr lang="en-US" sz="1800" dirty="0"/>
          </a:p>
          <a:p>
            <a:r>
              <a:rPr lang="fr-FR" sz="1400" b="0" u="sng" dirty="0" err="1"/>
              <a:t>Immediate</a:t>
            </a:r>
            <a:r>
              <a:rPr lang="fr-FR" sz="1400" b="0" dirty="0" smtClean="0"/>
              <a:t>:</a:t>
            </a:r>
          </a:p>
          <a:p>
            <a:r>
              <a:rPr lang="fr-FR" sz="1400" b="0" dirty="0"/>
              <a:t>Continue </a:t>
            </a:r>
            <a:r>
              <a:rPr lang="fr-FR" sz="1400" b="0" dirty="0" err="1"/>
              <a:t>investigating</a:t>
            </a:r>
            <a:r>
              <a:rPr lang="fr-FR" sz="1400" b="0" dirty="0"/>
              <a:t> the </a:t>
            </a:r>
            <a:r>
              <a:rPr lang="fr-FR" sz="1400" b="0" dirty="0" err="1"/>
              <a:t>link</a:t>
            </a:r>
            <a:r>
              <a:rPr lang="fr-FR" sz="1400" b="0" dirty="0"/>
              <a:t> </a:t>
            </a:r>
            <a:r>
              <a:rPr lang="fr-FR" sz="1400" b="0" dirty="0" err="1"/>
              <a:t>between</a:t>
            </a:r>
            <a:r>
              <a:rPr lang="fr-FR" sz="1400" b="0" dirty="0"/>
              <a:t> the </a:t>
            </a:r>
            <a:r>
              <a:rPr lang="fr-FR" sz="1400" b="0" dirty="0" err="1"/>
              <a:t>degree</a:t>
            </a:r>
            <a:r>
              <a:rPr lang="fr-FR" sz="1400" b="0" dirty="0"/>
              <a:t> of cure of the </a:t>
            </a:r>
            <a:r>
              <a:rPr lang="fr-FR" sz="1400" b="0" dirty="0" err="1"/>
              <a:t>resin</a:t>
            </a:r>
            <a:r>
              <a:rPr lang="fr-FR" sz="1400" b="0" dirty="0"/>
              <a:t> / </a:t>
            </a:r>
            <a:r>
              <a:rPr lang="fr-FR" sz="1400" b="0" dirty="0" err="1"/>
              <a:t>temperature</a:t>
            </a:r>
            <a:r>
              <a:rPr lang="fr-FR" sz="1400" b="0" dirty="0"/>
              <a:t> of cure / </a:t>
            </a:r>
            <a:r>
              <a:rPr lang="fr-FR" sz="1400" b="0" dirty="0" err="1"/>
              <a:t>adhesion</a:t>
            </a:r>
            <a:r>
              <a:rPr lang="fr-FR" sz="1400" b="0" dirty="0"/>
              <a:t> of the </a:t>
            </a:r>
            <a:r>
              <a:rPr lang="fr-FR" sz="1400" b="0" dirty="0" err="1"/>
              <a:t>reflective</a:t>
            </a:r>
            <a:r>
              <a:rPr lang="fr-FR" sz="1400" b="0" dirty="0"/>
              <a:t> </a:t>
            </a:r>
            <a:r>
              <a:rPr lang="fr-FR" sz="1400" b="0" dirty="0" err="1"/>
              <a:t>coating</a:t>
            </a:r>
            <a:r>
              <a:rPr lang="fr-FR" sz="1400" b="0" dirty="0"/>
              <a:t> </a:t>
            </a:r>
            <a:r>
              <a:rPr lang="fr-FR" sz="1400" b="0" dirty="0">
                <a:sym typeface="Wingdings" panose="05000000000000000000" pitchFamily="2" charset="2"/>
              </a:rPr>
              <a:t> TVAC test </a:t>
            </a:r>
            <a:r>
              <a:rPr lang="fr-FR" sz="1400" b="0" dirty="0" err="1">
                <a:sym typeface="Wingdings" panose="05000000000000000000" pitchFamily="2" charset="2"/>
              </a:rPr>
              <a:t>is</a:t>
            </a:r>
            <a:r>
              <a:rPr lang="fr-FR" sz="1400" b="0" dirty="0">
                <a:sym typeface="Wingdings" panose="05000000000000000000" pitchFamily="2" charset="2"/>
              </a:rPr>
              <a:t> the </a:t>
            </a:r>
            <a:r>
              <a:rPr lang="fr-FR" sz="1400" b="0" dirty="0" err="1">
                <a:sym typeface="Wingdings" panose="05000000000000000000" pitchFamily="2" charset="2"/>
              </a:rPr>
              <a:t>key</a:t>
            </a:r>
            <a:r>
              <a:rPr lang="fr-FR" sz="1400" b="0" dirty="0">
                <a:sym typeface="Wingdings" panose="05000000000000000000" pitchFamily="2" charset="2"/>
              </a:rPr>
              <a:t> </a:t>
            </a:r>
            <a:r>
              <a:rPr lang="fr-FR" sz="1400" b="0" dirty="0" smtClean="0">
                <a:sym typeface="Wingdings" panose="05000000000000000000" pitchFamily="2" charset="2"/>
              </a:rPr>
              <a:t>test</a:t>
            </a:r>
            <a:endParaRPr lang="fr-FR" sz="1400" b="0" dirty="0"/>
          </a:p>
          <a:p>
            <a:r>
              <a:rPr lang="fr-FR" sz="1400" b="0" u="sng" dirty="0" err="1"/>
              <a:t>Mid-term</a:t>
            </a:r>
            <a:r>
              <a:rPr lang="fr-FR" sz="1400" b="0" dirty="0"/>
              <a:t>: </a:t>
            </a:r>
          </a:p>
          <a:p>
            <a:r>
              <a:rPr lang="fr-FR" sz="1400" b="0" dirty="0" err="1" smtClean="0">
                <a:sym typeface="Wingdings" panose="05000000000000000000" pitchFamily="2" charset="2"/>
              </a:rPr>
              <a:t>Consider</a:t>
            </a:r>
            <a:r>
              <a:rPr lang="fr-FR" sz="1400" b="0" dirty="0" smtClean="0">
                <a:sym typeface="Wingdings" panose="05000000000000000000" pitchFamily="2" charset="2"/>
              </a:rPr>
              <a:t> </a:t>
            </a:r>
            <a:r>
              <a:rPr lang="fr-FR" sz="1400" b="0" dirty="0" err="1" smtClean="0">
                <a:sym typeface="Wingdings" panose="05000000000000000000" pitchFamily="2" charset="2"/>
              </a:rPr>
              <a:t>pourable</a:t>
            </a:r>
            <a:r>
              <a:rPr lang="fr-FR" sz="1400" b="0" dirty="0" smtClean="0">
                <a:sym typeface="Wingdings" panose="05000000000000000000" pitchFamily="2" charset="2"/>
              </a:rPr>
              <a:t> </a:t>
            </a:r>
            <a:r>
              <a:rPr lang="fr-FR" sz="1400" b="0" dirty="0">
                <a:sym typeface="Wingdings" panose="05000000000000000000" pitchFamily="2" charset="2"/>
              </a:rPr>
              <a:t>UV cure </a:t>
            </a:r>
            <a:r>
              <a:rPr lang="fr-FR" sz="1400" b="0" dirty="0" err="1" smtClean="0">
                <a:sym typeface="Wingdings" panose="05000000000000000000" pitchFamily="2" charset="2"/>
              </a:rPr>
              <a:t>resins</a:t>
            </a:r>
            <a:r>
              <a:rPr lang="fr-FR" sz="1400" b="0" dirty="0" smtClean="0">
                <a:sym typeface="Wingdings" panose="05000000000000000000" pitchFamily="2" charset="2"/>
              </a:rPr>
              <a:t>: </a:t>
            </a:r>
            <a:r>
              <a:rPr lang="fr-FR" sz="1400" b="0" dirty="0" err="1" smtClean="0">
                <a:sym typeface="Wingdings" panose="05000000000000000000" pitchFamily="2" charset="2"/>
              </a:rPr>
              <a:t>easy</a:t>
            </a:r>
            <a:r>
              <a:rPr lang="fr-FR" sz="1400" b="0" dirty="0" smtClean="0">
                <a:sym typeface="Wingdings" panose="05000000000000000000" pitchFamily="2" charset="2"/>
              </a:rPr>
              <a:t> </a:t>
            </a:r>
            <a:r>
              <a:rPr lang="fr-FR" sz="1400" b="0" dirty="0" err="1" smtClean="0">
                <a:sym typeface="Wingdings" panose="05000000000000000000" pitchFamily="2" charset="2"/>
              </a:rPr>
              <a:t>process</a:t>
            </a:r>
            <a:r>
              <a:rPr lang="fr-FR" sz="1400" b="0" dirty="0" smtClean="0">
                <a:sym typeface="Wingdings" panose="05000000000000000000" pitchFamily="2" charset="2"/>
              </a:rPr>
              <a:t>, good </a:t>
            </a:r>
            <a:r>
              <a:rPr lang="fr-FR" sz="1400" b="0" dirty="0" err="1" smtClean="0">
                <a:sym typeface="Wingdings" panose="05000000000000000000" pitchFamily="2" charset="2"/>
              </a:rPr>
              <a:t>replication</a:t>
            </a:r>
            <a:r>
              <a:rPr lang="fr-FR" sz="1400" b="0" dirty="0" smtClean="0">
                <a:sym typeface="Wingdings" panose="05000000000000000000" pitchFamily="2" charset="2"/>
              </a:rPr>
              <a:t> = good surface </a:t>
            </a:r>
            <a:r>
              <a:rPr lang="fr-FR" sz="1400" b="0" dirty="0" err="1">
                <a:sym typeface="Wingdings" panose="05000000000000000000" pitchFamily="2" charset="2"/>
              </a:rPr>
              <a:t>roughness</a:t>
            </a:r>
            <a:r>
              <a:rPr lang="fr-FR" sz="1400" b="0" dirty="0">
                <a:sym typeface="Wingdings" panose="05000000000000000000" pitchFamily="2" charset="2"/>
              </a:rPr>
              <a:t>, </a:t>
            </a:r>
            <a:r>
              <a:rPr lang="fr-FR" sz="1400" b="0" dirty="0" err="1" smtClean="0">
                <a:sym typeface="Wingdings" panose="05000000000000000000" pitchFamily="2" charset="2"/>
              </a:rPr>
              <a:t>high</a:t>
            </a:r>
            <a:r>
              <a:rPr lang="fr-FR" sz="1400" b="0" dirty="0" smtClean="0">
                <a:sym typeface="Wingdings" panose="05000000000000000000" pitchFamily="2" charset="2"/>
              </a:rPr>
              <a:t> </a:t>
            </a:r>
            <a:r>
              <a:rPr lang="fr-FR" sz="1400" b="0" dirty="0" err="1">
                <a:sym typeface="Wingdings" panose="05000000000000000000" pitchFamily="2" charset="2"/>
              </a:rPr>
              <a:t>degree</a:t>
            </a:r>
            <a:r>
              <a:rPr lang="fr-FR" sz="1400" b="0" dirty="0">
                <a:sym typeface="Wingdings" panose="05000000000000000000" pitchFamily="2" charset="2"/>
              </a:rPr>
              <a:t> of cure </a:t>
            </a:r>
            <a:r>
              <a:rPr lang="fr-FR" sz="1400" b="0" dirty="0" err="1">
                <a:sym typeface="Wingdings" panose="05000000000000000000" pitchFamily="2" charset="2"/>
              </a:rPr>
              <a:t>achievable</a:t>
            </a:r>
            <a:endParaRPr lang="fr-FR" sz="1400" b="0" dirty="0">
              <a:sym typeface="Wingdings" panose="05000000000000000000" pitchFamily="2" charset="2"/>
            </a:endParaRPr>
          </a:p>
          <a:p>
            <a:r>
              <a:rPr lang="fr-FR" sz="1400" b="0" u="sng" dirty="0">
                <a:sym typeface="Wingdings" panose="05000000000000000000" pitchFamily="2" charset="2"/>
              </a:rPr>
              <a:t>Long </a:t>
            </a:r>
            <a:r>
              <a:rPr lang="fr-FR" sz="1400" b="0" u="sng" dirty="0" err="1">
                <a:sym typeface="Wingdings" panose="05000000000000000000" pitchFamily="2" charset="2"/>
              </a:rPr>
              <a:t>term</a:t>
            </a:r>
            <a:r>
              <a:rPr lang="fr-FR" sz="1400" b="0" dirty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dirty="0" smtClean="0"/>
              <a:t>Change the </a:t>
            </a:r>
            <a:r>
              <a:rPr lang="fr-FR" sz="1400" b="0" dirty="0" err="1" smtClean="0"/>
              <a:t>resin</a:t>
            </a:r>
            <a:r>
              <a:rPr lang="fr-FR" sz="1400" b="0" dirty="0" smtClean="0"/>
              <a:t> matrix of the </a:t>
            </a:r>
            <a:r>
              <a:rPr lang="fr-FR" sz="1400" b="0" dirty="0" err="1" smtClean="0"/>
              <a:t>prepreg</a:t>
            </a:r>
            <a:endParaRPr lang="fr-FR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dirty="0" err="1" smtClean="0"/>
              <a:t>Consider</a:t>
            </a:r>
            <a:r>
              <a:rPr lang="fr-FR" sz="1400" b="0" dirty="0" smtClean="0"/>
              <a:t> near-0 CTE </a:t>
            </a:r>
            <a:r>
              <a:rPr lang="fr-FR" sz="1400" b="0" dirty="0" err="1" smtClean="0"/>
              <a:t>resins</a:t>
            </a:r>
            <a:r>
              <a:rPr lang="fr-FR" sz="1400" b="0" dirty="0" smtClean="0"/>
              <a:t>, </a:t>
            </a:r>
            <a:r>
              <a:rPr lang="fr-FR" sz="1400" b="0" dirty="0" err="1" smtClean="0"/>
              <a:t>especially</a:t>
            </a:r>
            <a:r>
              <a:rPr lang="fr-FR" sz="1400" b="0" dirty="0" smtClean="0"/>
              <a:t> for surface </a:t>
            </a:r>
            <a:r>
              <a:rPr lang="fr-FR" sz="1400" b="0" dirty="0" err="1" smtClean="0"/>
              <a:t>coating</a:t>
            </a:r>
            <a:endParaRPr lang="fr-FR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dirty="0" err="1">
                <a:sym typeface="Wingdings" panose="05000000000000000000" pitchFamily="2" charset="2"/>
              </a:rPr>
              <a:t>Work</a:t>
            </a:r>
            <a:r>
              <a:rPr lang="fr-FR" sz="1400" b="0" dirty="0">
                <a:sym typeface="Wingdings" panose="05000000000000000000" pitchFamily="2" charset="2"/>
              </a:rPr>
              <a:t> </a:t>
            </a:r>
            <a:r>
              <a:rPr lang="fr-FR" sz="1400" b="0" dirty="0" err="1">
                <a:sym typeface="Wingdings" panose="05000000000000000000" pitchFamily="2" charset="2"/>
              </a:rPr>
              <a:t>with</a:t>
            </a:r>
            <a:r>
              <a:rPr lang="fr-FR" sz="1400" b="0" dirty="0">
                <a:sym typeface="Wingdings" panose="05000000000000000000" pitchFamily="2" charset="2"/>
              </a:rPr>
              <a:t> a </a:t>
            </a:r>
            <a:r>
              <a:rPr lang="fr-FR" sz="1400" b="0" dirty="0" err="1">
                <a:sym typeface="Wingdings" panose="05000000000000000000" pitchFamily="2" charset="2"/>
              </a:rPr>
              <a:t>chemist</a:t>
            </a:r>
            <a:r>
              <a:rPr lang="fr-FR" sz="1400" b="0" dirty="0">
                <a:sym typeface="Wingdings" panose="05000000000000000000" pitchFamily="2" charset="2"/>
              </a:rPr>
              <a:t> (long </a:t>
            </a:r>
            <a:r>
              <a:rPr lang="fr-FR" sz="1400" b="0" dirty="0" err="1">
                <a:sym typeface="Wingdings" panose="05000000000000000000" pitchFamily="2" charset="2"/>
              </a:rPr>
              <a:t>term</a:t>
            </a:r>
            <a:r>
              <a:rPr lang="fr-FR" sz="1400" b="0" dirty="0">
                <a:sym typeface="Wingdings" panose="05000000000000000000" pitchFamily="2" charset="2"/>
              </a:rPr>
              <a:t> </a:t>
            </a:r>
            <a:r>
              <a:rPr lang="fr-FR" sz="1400" b="0" dirty="0" err="1">
                <a:sym typeface="Wingdings" panose="05000000000000000000" pitchFamily="2" charset="2"/>
              </a:rPr>
              <a:t>research</a:t>
            </a:r>
            <a:r>
              <a:rPr lang="fr-FR" sz="1400" b="0" dirty="0">
                <a:sym typeface="Wingdings" panose="05000000000000000000" pitchFamily="2" charset="2"/>
              </a:rPr>
              <a:t> </a:t>
            </a:r>
            <a:r>
              <a:rPr lang="fr-FR" sz="1400" b="0" dirty="0" err="1" smtClean="0">
                <a:sym typeface="Wingdings" panose="05000000000000000000" pitchFamily="2" charset="2"/>
              </a:rPr>
              <a:t>project</a:t>
            </a:r>
            <a:r>
              <a:rPr lang="fr-FR" sz="1400" b="0" dirty="0" smtClean="0">
                <a:sym typeface="Wingdings" panose="05000000000000000000" pitchFamily="2" charset="2"/>
              </a:rPr>
              <a:t>)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3591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Deformable</a:t>
            </a:r>
            <a:r>
              <a:rPr lang="fr-FR" b="1" dirty="0" smtClean="0"/>
              <a:t> </a:t>
            </a:r>
            <a:r>
              <a:rPr lang="fr-FR" b="1" dirty="0" err="1" smtClean="0"/>
              <a:t>mirror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Glass </a:t>
            </a:r>
            <a:r>
              <a:rPr lang="fr-FR" b="1" dirty="0" err="1" smtClean="0"/>
              <a:t>slumping</a:t>
            </a:r>
            <a:r>
              <a:rPr lang="fr-FR" b="1" dirty="0" smtClean="0"/>
              <a:t> / </a:t>
            </a:r>
            <a:r>
              <a:rPr lang="fr-FR" b="1" dirty="0" err="1" smtClean="0"/>
              <a:t>Carbon</a:t>
            </a:r>
            <a:r>
              <a:rPr lang="fr-FR" b="1" dirty="0" smtClean="0"/>
              <a:t> </a:t>
            </a:r>
            <a:r>
              <a:rPr lang="fr-FR" b="1" dirty="0" err="1" smtClean="0"/>
              <a:t>fiber</a:t>
            </a:r>
            <a:r>
              <a:rPr lang="fr-FR" b="1" dirty="0" smtClean="0"/>
              <a:t> </a:t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dirty="0" err="1" smtClean="0"/>
              <a:t>Context</a:t>
            </a:r>
            <a:r>
              <a:rPr lang="fr-FR" dirty="0" smtClean="0"/>
              <a:t> / General </a:t>
            </a:r>
            <a:r>
              <a:rPr lang="fr-FR" dirty="0" err="1" smtClean="0"/>
              <a:t>characteristics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Manufacturing</a:t>
            </a:r>
            <a:r>
              <a:rPr lang="fr-FR" dirty="0" smtClean="0"/>
              <a:t> limitations</a:t>
            </a:r>
            <a:br>
              <a:rPr lang="fr-FR" dirty="0" smtClean="0"/>
            </a:br>
            <a:r>
              <a:rPr lang="fr-FR" dirty="0" err="1" smtClean="0"/>
              <a:t>Potential</a:t>
            </a:r>
            <a:r>
              <a:rPr lang="fr-FR" dirty="0" smtClean="0"/>
              <a:t> solutions</a:t>
            </a:r>
            <a:r>
              <a:rPr lang="fr-FR" dirty="0"/>
              <a:t/>
            </a:r>
            <a:br>
              <a:rPr lang="fr-FR" dirty="0"/>
            </a:br>
            <a:r>
              <a:rPr lang="fr-FR" u="sng" dirty="0"/>
              <a:t>System </a:t>
            </a:r>
            <a:r>
              <a:rPr lang="fr-FR" u="sng" dirty="0" err="1"/>
              <a:t>implementation</a:t>
            </a:r>
            <a:r>
              <a:rPr lang="fr-FR" b="1" u="sng" dirty="0" smtClean="0"/>
              <a:t/>
            </a:r>
            <a:br>
              <a:rPr lang="fr-FR" b="1" u="sng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12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82" y="12375"/>
            <a:ext cx="5143500" cy="51435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 rot="1345351">
            <a:off x="-280769" y="-584291"/>
            <a:ext cx="2362108" cy="5606064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1785940" y="1395993"/>
            <a:ext cx="1224136" cy="22682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1785940" y="1395993"/>
            <a:ext cx="1656184" cy="22682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2506020" y="1395994"/>
            <a:ext cx="504056" cy="21667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3442124" y="1395993"/>
            <a:ext cx="216024" cy="22142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2506020" y="1287982"/>
            <a:ext cx="1296144" cy="22747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3658148" y="1287981"/>
            <a:ext cx="144016" cy="23222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78816" y="366424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Laser point source</a:t>
            </a:r>
            <a:endParaRPr lang="en-US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78816" y="1122697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Off Axis parabola</a:t>
            </a:r>
            <a:endParaRPr lang="en-US" sz="1600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873100" y="3343476"/>
            <a:ext cx="1018508" cy="2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60064" y="312418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Diverging</a:t>
            </a:r>
            <a:r>
              <a:rPr lang="fr-FR" sz="1600" dirty="0" smtClean="0"/>
              <a:t> </a:t>
            </a:r>
            <a:r>
              <a:rPr lang="fr-FR" sz="1600" dirty="0" err="1" smtClean="0"/>
              <a:t>beam</a:t>
            </a:r>
            <a:endParaRPr lang="en-US" sz="1600" dirty="0"/>
          </a:p>
        </p:txBody>
      </p:sp>
      <p:cxnSp>
        <p:nvCxnSpPr>
          <p:cNvPr id="29" name="Connecteur droit avec flèche 28"/>
          <p:cNvCxnSpPr>
            <a:stCxn id="23" idx="3"/>
          </p:cNvCxnSpPr>
          <p:nvPr/>
        </p:nvCxnSpPr>
        <p:spPr>
          <a:xfrm flipV="1">
            <a:off x="1402952" y="1341987"/>
            <a:ext cx="1607124" cy="73098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4223618" y="951291"/>
            <a:ext cx="1845172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Interferometer</a:t>
            </a:r>
            <a:r>
              <a:rPr lang="en-US" sz="1600" dirty="0" smtClean="0"/>
              <a:t> Narrow or Wide configuration</a:t>
            </a:r>
            <a:endParaRPr lang="fr-FR" sz="1600" dirty="0" smtClean="0"/>
          </a:p>
        </p:txBody>
      </p:sp>
      <p:cxnSp>
        <p:nvCxnSpPr>
          <p:cNvPr id="32" name="Connecteur droit avec flèche 31"/>
          <p:cNvCxnSpPr>
            <a:stCxn id="31" idx="1"/>
          </p:cNvCxnSpPr>
          <p:nvPr/>
        </p:nvCxnSpPr>
        <p:spPr>
          <a:xfrm flipH="1" flipV="1">
            <a:off x="3929088" y="1190974"/>
            <a:ext cx="294530" cy="175816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674246" y="2664397"/>
            <a:ext cx="1939786" cy="207760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200497" y="2445105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Collimated</a:t>
            </a:r>
            <a:r>
              <a:rPr lang="fr-FR" sz="1600" dirty="0" smtClean="0"/>
              <a:t> </a:t>
            </a:r>
            <a:r>
              <a:rPr lang="fr-FR" sz="1600" dirty="0" err="1" smtClean="0"/>
              <a:t>beam</a:t>
            </a:r>
            <a:endParaRPr lang="en-US" sz="1600" dirty="0"/>
          </a:p>
        </p:txBody>
      </p:sp>
      <p:sp>
        <p:nvSpPr>
          <p:cNvPr id="43" name="ZoneTexte 42"/>
          <p:cNvSpPr txBox="1"/>
          <p:nvPr/>
        </p:nvSpPr>
        <p:spPr>
          <a:xfrm>
            <a:off x="4853200" y="2145544"/>
            <a:ext cx="1224136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Converging</a:t>
            </a:r>
            <a:r>
              <a:rPr lang="fr-FR" sz="1600" dirty="0" smtClean="0"/>
              <a:t> </a:t>
            </a:r>
            <a:r>
              <a:rPr lang="fr-FR" sz="1600" dirty="0" err="1" smtClean="0"/>
              <a:t>beam</a:t>
            </a:r>
            <a:endParaRPr lang="en-US" sz="1600" dirty="0"/>
          </a:p>
        </p:txBody>
      </p:sp>
      <p:cxnSp>
        <p:nvCxnSpPr>
          <p:cNvPr id="44" name="Connecteur droit avec flèche 43"/>
          <p:cNvCxnSpPr>
            <a:stCxn id="43" idx="1"/>
          </p:cNvCxnSpPr>
          <p:nvPr/>
        </p:nvCxnSpPr>
        <p:spPr>
          <a:xfrm flipH="1" flipV="1">
            <a:off x="3721610" y="1970781"/>
            <a:ext cx="1131590" cy="467151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4839156" y="4359742"/>
            <a:ext cx="1238181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Electronics</a:t>
            </a:r>
            <a:endParaRPr lang="en-US" sz="1600" dirty="0"/>
          </a:p>
        </p:txBody>
      </p:sp>
      <p:sp>
        <p:nvSpPr>
          <p:cNvPr id="48" name="ZoneTexte 47"/>
          <p:cNvSpPr txBox="1"/>
          <p:nvPr/>
        </p:nvSpPr>
        <p:spPr>
          <a:xfrm>
            <a:off x="2427601" y="4097149"/>
            <a:ext cx="1518579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Deformable</a:t>
            </a:r>
            <a:r>
              <a:rPr lang="fr-FR" b="1" dirty="0" smtClean="0"/>
              <a:t> </a:t>
            </a:r>
            <a:r>
              <a:rPr lang="fr-FR" b="1" dirty="0" err="1" smtClean="0"/>
              <a:t>mirror</a:t>
            </a:r>
            <a:endParaRPr lang="en-US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kern="0" dirty="0" err="1"/>
              <a:t>Deformable</a:t>
            </a:r>
            <a:r>
              <a:rPr lang="fr-FR" kern="0" dirty="0"/>
              <a:t> Mirror – </a:t>
            </a:r>
            <a:r>
              <a:rPr lang="fr-FR" kern="0" dirty="0" err="1"/>
              <a:t>Characterization</a:t>
            </a:r>
            <a:r>
              <a:rPr lang="fr-FR" kern="0" dirty="0"/>
              <a:t> </a:t>
            </a:r>
            <a:r>
              <a:rPr lang="fr-FR" kern="0" dirty="0" err="1" smtClean="0"/>
              <a:t>testbed</a:t>
            </a:r>
            <a:endParaRPr lang="en-US" dirty="0"/>
          </a:p>
        </p:txBody>
      </p:sp>
      <p:sp>
        <p:nvSpPr>
          <p:cNvPr id="2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555920" y="97860"/>
            <a:ext cx="615244" cy="120575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000000"/>
                </a:solidFill>
              </a:rPr>
              <a:pPr/>
              <a:t>16</a:t>
            </a:fld>
            <a:endParaRPr lang="fr-BE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56176" y="450928"/>
            <a:ext cx="2987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0070C0"/>
                </a:solidFill>
              </a:rPr>
              <a:t>Current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r>
              <a:rPr lang="fr-FR" sz="1400" b="1" dirty="0" err="1" smtClean="0">
                <a:solidFill>
                  <a:srgbClr val="0070C0"/>
                </a:solidFill>
              </a:rPr>
              <a:t>status</a:t>
            </a:r>
            <a:endParaRPr lang="fr-FR" sz="1400" b="1" dirty="0" smtClean="0">
              <a:solidFill>
                <a:srgbClr val="0070C0"/>
              </a:solidFill>
            </a:endParaRPr>
          </a:p>
          <a:p>
            <a:r>
              <a:rPr lang="fr-FR" sz="1400" dirty="0" err="1"/>
              <a:t>A</a:t>
            </a:r>
            <a:r>
              <a:rPr lang="fr-FR" sz="1400" dirty="0" err="1" smtClean="0"/>
              <a:t>ligned</a:t>
            </a:r>
            <a:r>
              <a:rPr lang="fr-FR" sz="1400" dirty="0" smtClean="0"/>
              <a:t> for </a:t>
            </a:r>
            <a:r>
              <a:rPr lang="fr-FR" sz="1400" dirty="0" err="1" smtClean="0"/>
              <a:t>testing</a:t>
            </a:r>
            <a:r>
              <a:rPr lang="fr-FR" sz="1400" dirty="0" smtClean="0"/>
              <a:t> Narrow / Wide</a:t>
            </a:r>
          </a:p>
          <a:p>
            <a:r>
              <a:rPr lang="fr-FR" sz="1400" dirty="0" err="1" smtClean="0"/>
              <a:t>Algorithms</a:t>
            </a:r>
            <a:r>
              <a:rPr lang="fr-FR" sz="1400" dirty="0" smtClean="0"/>
              <a:t> in </a:t>
            </a:r>
            <a:r>
              <a:rPr lang="fr-FR" sz="1400" dirty="0" err="1" smtClean="0"/>
              <a:t>Matlab</a:t>
            </a: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err="1" smtClean="0"/>
              <a:t>Wavefront</a:t>
            </a:r>
            <a:r>
              <a:rPr lang="fr-FR" sz="1400" dirty="0" smtClean="0"/>
              <a:t> </a:t>
            </a:r>
            <a:r>
              <a:rPr lang="fr-FR" sz="1400" dirty="0" err="1" smtClean="0"/>
              <a:t>measurement</a:t>
            </a: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Influence </a:t>
            </a:r>
            <a:r>
              <a:rPr lang="fr-FR" sz="1400" dirty="0" err="1" smtClean="0"/>
              <a:t>functions</a:t>
            </a: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err="1" smtClean="0"/>
              <a:t>Closed</a:t>
            </a:r>
            <a:r>
              <a:rPr lang="fr-FR" sz="1400" dirty="0" smtClean="0"/>
              <a:t> </a:t>
            </a:r>
            <a:r>
              <a:rPr lang="fr-FR" sz="1400" dirty="0" err="1" smtClean="0"/>
              <a:t>loop</a:t>
            </a:r>
            <a:r>
              <a:rPr lang="fr-FR" sz="1400" dirty="0" smtClean="0"/>
              <a:t> performance</a:t>
            </a:r>
            <a:endParaRPr lang="fr-FR" sz="1400" dirty="0"/>
          </a:p>
          <a:p>
            <a:endParaRPr lang="fr-FR" sz="1400" dirty="0" smtClean="0"/>
          </a:p>
          <a:p>
            <a:r>
              <a:rPr lang="fr-FR" sz="1400" b="1" dirty="0" smtClean="0">
                <a:solidFill>
                  <a:srgbClr val="C00000"/>
                </a:solidFill>
              </a:rPr>
              <a:t>To </a:t>
            </a:r>
            <a:r>
              <a:rPr lang="fr-FR" sz="1400" b="1" dirty="0" err="1" smtClean="0">
                <a:solidFill>
                  <a:srgbClr val="C00000"/>
                </a:solidFill>
              </a:rPr>
              <a:t>be</a:t>
            </a:r>
            <a:r>
              <a:rPr lang="fr-FR" sz="1400" b="1" dirty="0" smtClean="0">
                <a:solidFill>
                  <a:srgbClr val="C00000"/>
                </a:solidFill>
              </a:rPr>
              <a:t> </a:t>
            </a:r>
            <a:r>
              <a:rPr lang="fr-FR" sz="1400" b="1" dirty="0" err="1" smtClean="0">
                <a:solidFill>
                  <a:srgbClr val="C00000"/>
                </a:solidFill>
              </a:rPr>
              <a:t>done</a:t>
            </a:r>
            <a:endParaRPr lang="fr-FR" sz="1400" b="1" dirty="0" smtClean="0">
              <a:solidFill>
                <a:srgbClr val="C00000"/>
              </a:solidFill>
            </a:endParaRPr>
          </a:p>
          <a:p>
            <a:r>
              <a:rPr lang="fr-FR" sz="1400" dirty="0" err="1" smtClean="0"/>
              <a:t>Convert</a:t>
            </a:r>
            <a:r>
              <a:rPr lang="fr-FR" sz="1400" dirty="0" smtClean="0"/>
              <a:t> </a:t>
            </a:r>
            <a:r>
              <a:rPr lang="fr-FR" sz="1400" dirty="0" err="1" smtClean="0"/>
              <a:t>algorithms</a:t>
            </a:r>
            <a:r>
              <a:rPr lang="fr-FR" sz="1400" dirty="0" smtClean="0"/>
              <a:t> in C (flight</a:t>
            </a:r>
            <a:r>
              <a:rPr lang="fr-FR" sz="1400" dirty="0" smtClean="0"/>
              <a:t>)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22746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16" y="123478"/>
            <a:ext cx="3685328" cy="256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Influence </a:t>
            </a:r>
            <a:r>
              <a:rPr lang="fr-FR" dirty="0" err="1" smtClean="0"/>
              <a:t>function</a:t>
            </a:r>
            <a:r>
              <a:rPr lang="fr-FR" dirty="0" smtClean="0"/>
              <a:t> computation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A9E6B832-A05F-5B43-BE17-ECC2C4D4D08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Google Shape;316;p44"/>
          <p:cNvSpPr txBox="1"/>
          <p:nvPr/>
        </p:nvSpPr>
        <p:spPr>
          <a:xfrm>
            <a:off x="1362172" y="4555682"/>
            <a:ext cx="16610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ZoneTexte 1"/>
          <p:cNvSpPr txBox="1"/>
          <p:nvPr/>
        </p:nvSpPr>
        <p:spPr>
          <a:xfrm>
            <a:off x="7236296" y="1779662"/>
            <a:ext cx="12126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rgbClr val="C00000"/>
                </a:solidFill>
              </a:rPr>
              <a:t>Reduction</a:t>
            </a:r>
            <a:r>
              <a:rPr lang="fr-FR" sz="1200" dirty="0" smtClean="0">
                <a:solidFill>
                  <a:srgbClr val="C00000"/>
                </a:solidFill>
              </a:rPr>
              <a:t> by a factor 2 to 3</a:t>
            </a:r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2" y="2908821"/>
            <a:ext cx="2880000" cy="2160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95536" y="2931225"/>
            <a:ext cx="8275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DM-CFM4</a:t>
            </a:r>
          </a:p>
          <a:p>
            <a:r>
              <a:rPr lang="fr-FR" sz="1200" dirty="0" smtClean="0"/>
              <a:t>32 plies</a:t>
            </a:r>
            <a:endParaRPr lang="en-US" sz="12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b="16169"/>
          <a:stretch/>
        </p:blipFill>
        <p:spPr bwMode="auto">
          <a:xfrm>
            <a:off x="360167" y="483518"/>
            <a:ext cx="2880000" cy="225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395732" y="503410"/>
            <a:ext cx="827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DM-GS1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25" y="2736857"/>
            <a:ext cx="5035015" cy="233196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b="8054"/>
          <a:stretch/>
        </p:blipFill>
        <p:spPr>
          <a:xfrm>
            <a:off x="4211960" y="3147814"/>
            <a:ext cx="648072" cy="51123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652120" y="2881848"/>
            <a:ext cx="827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DM-GS1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/>
          <a:stretch/>
        </p:blipFill>
        <p:spPr>
          <a:xfrm>
            <a:off x="5436096" y="3821450"/>
            <a:ext cx="651224" cy="530711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292080" y="3606284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3.74 µm </a:t>
            </a:r>
            <a:r>
              <a:rPr lang="fr-FR" sz="1050" dirty="0" err="1" smtClean="0"/>
              <a:t>rms</a:t>
            </a:r>
            <a:endParaRPr lang="en-US" sz="1050" dirty="0"/>
          </a:p>
        </p:txBody>
      </p:sp>
      <p:sp>
        <p:nvSpPr>
          <p:cNvPr id="27" name="ZoneTexte 26"/>
          <p:cNvSpPr txBox="1"/>
          <p:nvPr/>
        </p:nvSpPr>
        <p:spPr>
          <a:xfrm>
            <a:off x="6697074" y="744178"/>
            <a:ext cx="20295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Now</a:t>
            </a:r>
            <a:r>
              <a:rPr lang="fr-FR" sz="1200" dirty="0" smtClean="0"/>
              <a:t> </a:t>
            </a:r>
            <a:r>
              <a:rPr lang="fr-FR" sz="1200" dirty="0" err="1" smtClean="0"/>
              <a:t>we</a:t>
            </a:r>
            <a:r>
              <a:rPr lang="fr-FR" sz="1200" dirty="0" smtClean="0"/>
              <a:t> use 16 plies CF </a:t>
            </a:r>
            <a:r>
              <a:rPr lang="fr-FR" sz="1200" dirty="0" err="1" smtClean="0"/>
              <a:t>shell</a:t>
            </a:r>
            <a:endParaRPr lang="fr-FR" sz="1200" dirty="0"/>
          </a:p>
          <a:p>
            <a:r>
              <a:rPr lang="fr-FR" sz="1200" dirty="0" smtClean="0"/>
              <a:t>+ More flexible</a:t>
            </a:r>
          </a:p>
          <a:p>
            <a:r>
              <a:rPr lang="fr-FR" sz="1200" dirty="0" smtClean="0"/>
              <a:t>+ </a:t>
            </a:r>
            <a:r>
              <a:rPr lang="fr-FR" sz="1200" dirty="0" err="1" smtClean="0"/>
              <a:t>Higher</a:t>
            </a:r>
            <a:r>
              <a:rPr lang="fr-FR" sz="1200" dirty="0" smtClean="0"/>
              <a:t> IF values</a:t>
            </a:r>
          </a:p>
          <a:p>
            <a:r>
              <a:rPr lang="fr-FR" sz="1200" dirty="0" smtClean="0"/>
              <a:t>- </a:t>
            </a:r>
            <a:r>
              <a:rPr lang="fr-FR" sz="1200" dirty="0" err="1" smtClean="0"/>
              <a:t>Larger</a:t>
            </a:r>
            <a:r>
              <a:rPr lang="fr-FR" sz="1200" dirty="0" smtClean="0"/>
              <a:t> </a:t>
            </a:r>
            <a:r>
              <a:rPr lang="fr-FR" sz="1200" dirty="0" err="1" smtClean="0"/>
              <a:t>shape</a:t>
            </a:r>
            <a:r>
              <a:rPr lang="fr-FR" sz="1200" dirty="0" smtClean="0"/>
              <a:t> </a:t>
            </a:r>
            <a:r>
              <a:rPr lang="fr-FR" sz="1200" dirty="0" err="1" smtClean="0"/>
              <a:t>deformation</a:t>
            </a:r>
            <a:endParaRPr lang="fr-FR" sz="1200" dirty="0" smtClean="0"/>
          </a:p>
          <a:p>
            <a:pPr marL="171450" indent="-171450">
              <a:buFontTx/>
              <a:buChar char="-"/>
            </a:pPr>
            <a:endParaRPr lang="en-US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213684" y="1519104"/>
            <a:ext cx="11980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Damaged</a:t>
            </a:r>
            <a:r>
              <a:rPr lang="fr-FR" sz="1200" dirty="0" smtClean="0"/>
              <a:t> PZT</a:t>
            </a:r>
            <a:endParaRPr lang="fr-FR" sz="1200" dirty="0" smtClean="0"/>
          </a:p>
        </p:txBody>
      </p:sp>
      <p:sp>
        <p:nvSpPr>
          <p:cNvPr id="29" name="ZoneTexte 28"/>
          <p:cNvSpPr txBox="1"/>
          <p:nvPr/>
        </p:nvSpPr>
        <p:spPr>
          <a:xfrm>
            <a:off x="1223068" y="3850321"/>
            <a:ext cx="11980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Too</a:t>
            </a:r>
            <a:r>
              <a:rPr lang="fr-FR" sz="1200" dirty="0" smtClean="0"/>
              <a:t> </a:t>
            </a:r>
            <a:r>
              <a:rPr lang="fr-FR" sz="1200" dirty="0" err="1" smtClean="0"/>
              <a:t>stiff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036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Camera</a:t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err="1" smtClean="0"/>
              <a:t>Telescope</a:t>
            </a:r>
            <a:r>
              <a:rPr lang="fr-FR" b="1" dirty="0" smtClean="0"/>
              <a:t> </a:t>
            </a:r>
            <a:r>
              <a:rPr lang="fr-FR" b="1" dirty="0" err="1" smtClean="0"/>
              <a:t>testbed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77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 rot="5972369">
            <a:off x="579116" y="-3556525"/>
            <a:ext cx="2801192" cy="651345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5972369">
            <a:off x="5271536" y="-2172383"/>
            <a:ext cx="2801192" cy="651345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441837" y="165433"/>
            <a:ext cx="404700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/>
              <a:t>Aarest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telescope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integration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testbed</a:t>
            </a:r>
            <a:endParaRPr lang="en-US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69270"/>
            <a:ext cx="12241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Flat </a:t>
            </a:r>
            <a:r>
              <a:rPr lang="fr-FR" sz="1600" dirty="0" err="1" smtClean="0"/>
              <a:t>mirror</a:t>
            </a:r>
            <a:endParaRPr lang="fr-FR" sz="1600" dirty="0" smtClean="0"/>
          </a:p>
          <a:p>
            <a:pPr algn="ctr"/>
            <a:r>
              <a:rPr lang="fr-FR" sz="1400" dirty="0" smtClean="0"/>
              <a:t>Simulation of star </a:t>
            </a:r>
            <a:r>
              <a:rPr lang="fr-FR" sz="1400" dirty="0" err="1" smtClean="0"/>
              <a:t>at</a:t>
            </a:r>
            <a:r>
              <a:rPr lang="fr-FR" sz="1400" dirty="0" smtClean="0"/>
              <a:t> </a:t>
            </a:r>
            <a:r>
              <a:rPr lang="fr-FR" sz="1400" dirty="0" smtClean="0">
                <a:sym typeface="Symbol"/>
              </a:rPr>
              <a:t></a:t>
            </a:r>
            <a:endParaRPr lang="en-US" sz="1400" dirty="0"/>
          </a:p>
        </p:txBody>
      </p:sp>
      <p:cxnSp>
        <p:nvCxnSpPr>
          <p:cNvPr id="8" name="Connecteur droit 7"/>
          <p:cNvCxnSpPr/>
          <p:nvPr/>
        </p:nvCxnSpPr>
        <p:spPr>
          <a:xfrm flipH="1" flipV="1">
            <a:off x="2483768" y="2031690"/>
            <a:ext cx="5760640" cy="9181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2483768" y="2031690"/>
            <a:ext cx="5328592" cy="15661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 flipV="1">
            <a:off x="612068" y="2301720"/>
            <a:ext cx="7200292" cy="1296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827585" y="1923678"/>
            <a:ext cx="7399077" cy="10261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771800" y="807769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Laser point source</a:t>
            </a:r>
            <a:endParaRPr lang="en-US" sz="1400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411760" y="1027059"/>
            <a:ext cx="360040" cy="4645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367644" y="807769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Aarest</a:t>
            </a:r>
            <a:r>
              <a:rPr lang="fr-FR" sz="1600" dirty="0" smtClean="0"/>
              <a:t> camera</a:t>
            </a:r>
            <a:endParaRPr lang="en-US" sz="1600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979712" y="1246350"/>
            <a:ext cx="0" cy="5693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131840" y="1602134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Beam</a:t>
            </a:r>
            <a:r>
              <a:rPr lang="fr-FR" sz="1400" dirty="0" smtClean="0"/>
              <a:t> splitter</a:t>
            </a:r>
            <a:endParaRPr lang="en-US" sz="1400" dirty="0"/>
          </a:p>
        </p:txBody>
      </p:sp>
      <p:cxnSp>
        <p:nvCxnSpPr>
          <p:cNvPr id="30" name="Connecteur droit avec flèche 29"/>
          <p:cNvCxnSpPr>
            <a:stCxn id="29" idx="1"/>
          </p:cNvCxnSpPr>
          <p:nvPr/>
        </p:nvCxnSpPr>
        <p:spPr>
          <a:xfrm flipH="1">
            <a:off x="2483768" y="1756023"/>
            <a:ext cx="648072" cy="2756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546646" y="3856851"/>
            <a:ext cx="15277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Aarest</a:t>
            </a:r>
            <a:r>
              <a:rPr lang="fr-FR" sz="1600" dirty="0" smtClean="0"/>
              <a:t> </a:t>
            </a:r>
            <a:r>
              <a:rPr lang="fr-FR" sz="1600" dirty="0" err="1" smtClean="0"/>
              <a:t>Rigid</a:t>
            </a:r>
            <a:r>
              <a:rPr lang="fr-FR" sz="1600" dirty="0" smtClean="0"/>
              <a:t> </a:t>
            </a:r>
            <a:r>
              <a:rPr lang="fr-FR" sz="1600" dirty="0" err="1" smtClean="0"/>
              <a:t>mirror</a:t>
            </a:r>
            <a:r>
              <a:rPr lang="fr-FR" sz="1600" dirty="0" smtClean="0"/>
              <a:t> box</a:t>
            </a:r>
            <a:endParaRPr lang="en-US" sz="1600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8" t="15190" b="69366"/>
          <a:stretch/>
        </p:blipFill>
        <p:spPr>
          <a:xfrm>
            <a:off x="612069" y="3651870"/>
            <a:ext cx="3420697" cy="119708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7" name="ZoneTexte 36"/>
          <p:cNvSpPr txBox="1"/>
          <p:nvPr/>
        </p:nvSpPr>
        <p:spPr>
          <a:xfrm>
            <a:off x="612069" y="4479300"/>
            <a:ext cx="342069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Front </a:t>
            </a:r>
            <a:r>
              <a:rPr lang="fr-FR" sz="1600" b="1" dirty="0" err="1" smtClean="0"/>
              <a:t>view</a:t>
            </a:r>
            <a:r>
              <a:rPr lang="fr-FR" sz="1600" b="1" dirty="0" smtClean="0"/>
              <a:t> of </a:t>
            </a:r>
            <a:r>
              <a:rPr lang="fr-FR" sz="1600" b="1" dirty="0" err="1" smtClean="0"/>
              <a:t>Aarest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primary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mirror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testbed</a:t>
            </a:r>
            <a:r>
              <a:rPr lang="fr-FR" sz="1600" b="1" dirty="0" smtClean="0"/>
              <a:t> structure</a:t>
            </a:r>
            <a:endParaRPr lang="en-US" sz="1600" b="1" dirty="0"/>
          </a:p>
        </p:txBody>
      </p:sp>
      <p:cxnSp>
        <p:nvCxnSpPr>
          <p:cNvPr id="39" name="Connecteur droit avec flèche 38"/>
          <p:cNvCxnSpPr>
            <a:stCxn id="37" idx="3"/>
          </p:cNvCxnSpPr>
          <p:nvPr/>
        </p:nvCxnSpPr>
        <p:spPr>
          <a:xfrm flipV="1">
            <a:off x="4032766" y="4149238"/>
            <a:ext cx="3513880" cy="6224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99992" y="677177"/>
            <a:ext cx="4608512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 err="1" smtClean="0">
                <a:solidFill>
                  <a:srgbClr val="0070C0"/>
                </a:solidFill>
              </a:rPr>
              <a:t>Current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r>
              <a:rPr lang="fr-FR" sz="1400" b="1" dirty="0" err="1" smtClean="0">
                <a:solidFill>
                  <a:srgbClr val="0070C0"/>
                </a:solidFill>
              </a:rPr>
              <a:t>status</a:t>
            </a:r>
            <a:endParaRPr lang="fr-FR" sz="1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AAReST</a:t>
            </a:r>
            <a:r>
              <a:rPr lang="en-US" sz="1400" dirty="0" smtClean="0"/>
              <a:t> telescope is aligned: </a:t>
            </a:r>
            <a:r>
              <a:rPr lang="en-US" sz="1400" dirty="0" smtClean="0"/>
              <a:t>PM mount + RM box + Illumination system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Characterization </a:t>
            </a:r>
            <a:r>
              <a:rPr lang="en-US" sz="1400" dirty="0"/>
              <a:t>of the </a:t>
            </a:r>
            <a:r>
              <a:rPr lang="en-US" sz="1400" dirty="0" err="1"/>
              <a:t>AAReST</a:t>
            </a:r>
            <a:r>
              <a:rPr lang="en-US" sz="1400" dirty="0"/>
              <a:t> </a:t>
            </a:r>
            <a:r>
              <a:rPr lang="en-US" sz="1400" dirty="0" smtClean="0"/>
              <a:t>DM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Electro-optical </a:t>
            </a:r>
            <a:r>
              <a:rPr lang="en-US" sz="1400" dirty="0"/>
              <a:t>characterization of </a:t>
            </a:r>
            <a:r>
              <a:rPr lang="en-US" sz="1400" dirty="0" smtClean="0"/>
              <a:t>CMOS </a:t>
            </a:r>
            <a:r>
              <a:rPr lang="en-US" sz="1400" dirty="0" smtClean="0"/>
              <a:t>sensors:</a:t>
            </a:r>
          </a:p>
          <a:p>
            <a:pPr defTabSz="265113"/>
            <a:r>
              <a:rPr lang="en-US" sz="1400" dirty="0"/>
              <a:t>	</a:t>
            </a:r>
            <a:r>
              <a:rPr lang="en-US" sz="1400" dirty="0" smtClean="0"/>
              <a:t>- </a:t>
            </a:r>
            <a:r>
              <a:rPr lang="en-US" sz="1400" dirty="0" smtClean="0"/>
              <a:t>conversion gain: SNR, star magnitude</a:t>
            </a:r>
          </a:p>
          <a:p>
            <a:pPr defTabSz="265113"/>
            <a:r>
              <a:rPr lang="en-US" sz="1400" dirty="0"/>
              <a:t>	</a:t>
            </a:r>
            <a:r>
              <a:rPr lang="en-US" sz="1400" dirty="0" smtClean="0"/>
              <a:t>- </a:t>
            </a:r>
            <a:r>
              <a:rPr lang="en-US" sz="1400" dirty="0" smtClean="0"/>
              <a:t>bias</a:t>
            </a:r>
            <a:r>
              <a:rPr lang="en-US" sz="1400" dirty="0" smtClean="0"/>
              <a:t>, dark, flat, </a:t>
            </a:r>
            <a:r>
              <a:rPr lang="en-US" sz="1400" dirty="0" smtClean="0"/>
              <a:t>noises: image processing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0293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Deformable</a:t>
            </a:r>
            <a:r>
              <a:rPr lang="fr-FR" b="1" dirty="0" smtClean="0"/>
              <a:t> </a:t>
            </a:r>
            <a:r>
              <a:rPr lang="fr-FR" b="1" dirty="0" err="1" smtClean="0"/>
              <a:t>mirror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Glass </a:t>
            </a:r>
            <a:r>
              <a:rPr lang="fr-FR" b="1" dirty="0" err="1" smtClean="0"/>
              <a:t>slumping</a:t>
            </a:r>
            <a:r>
              <a:rPr lang="fr-FR" b="1" dirty="0" smtClean="0"/>
              <a:t> / </a:t>
            </a:r>
            <a:r>
              <a:rPr lang="fr-FR" b="1" dirty="0" err="1" smtClean="0"/>
              <a:t>Carbon</a:t>
            </a:r>
            <a:r>
              <a:rPr lang="fr-FR" b="1" dirty="0" smtClean="0"/>
              <a:t> </a:t>
            </a:r>
            <a:r>
              <a:rPr lang="fr-FR" b="1" dirty="0" err="1" smtClean="0"/>
              <a:t>fiber</a:t>
            </a:r>
            <a:r>
              <a:rPr lang="fr-FR" b="1" dirty="0" smtClean="0"/>
              <a:t> </a:t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u="sng" dirty="0" err="1" smtClean="0"/>
              <a:t>Context</a:t>
            </a:r>
            <a:r>
              <a:rPr lang="fr-FR" u="sng" dirty="0" smtClean="0"/>
              <a:t> / General </a:t>
            </a:r>
            <a:r>
              <a:rPr lang="fr-FR" u="sng" dirty="0" err="1" smtClean="0"/>
              <a:t>characteristics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Manufacturing</a:t>
            </a:r>
            <a:r>
              <a:rPr lang="fr-FR" dirty="0" smtClean="0"/>
              <a:t> limitations</a:t>
            </a:r>
            <a:br>
              <a:rPr lang="fr-FR" dirty="0" smtClean="0"/>
            </a:br>
            <a:r>
              <a:rPr lang="fr-FR" dirty="0" err="1" smtClean="0"/>
              <a:t>Potential</a:t>
            </a:r>
            <a:r>
              <a:rPr lang="fr-FR" dirty="0" smtClean="0"/>
              <a:t> solutions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System </a:t>
            </a:r>
            <a:r>
              <a:rPr lang="fr-FR" dirty="0" err="1"/>
              <a:t>implementation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23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5854311" y="1226656"/>
            <a:ext cx="1562512" cy="929636"/>
            <a:chOff x="6309141" y="279246"/>
            <a:chExt cx="1778536" cy="111074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643036" y="-54649"/>
              <a:ext cx="1110746" cy="1778536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5" name="Connecteur droit 44"/>
            <p:cNvCxnSpPr/>
            <p:nvPr/>
          </p:nvCxnSpPr>
          <p:spPr bwMode="auto">
            <a:xfrm flipV="1">
              <a:off x="7160309" y="502496"/>
              <a:ext cx="0" cy="698484"/>
            </a:xfrm>
            <a:prstGeom prst="line">
              <a:avLst/>
            </a:prstGeom>
            <a:solidFill>
              <a:srgbClr val="8B0015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Camera – </a:t>
            </a:r>
            <a:r>
              <a:rPr lang="fr-FR" dirty="0" err="1" smtClean="0"/>
              <a:t>Status</a:t>
            </a:r>
            <a:r>
              <a:rPr lang="fr-FR" dirty="0" smtClean="0"/>
              <a:t> </a:t>
            </a:r>
            <a:r>
              <a:rPr lang="fr-FR" dirty="0" err="1" smtClean="0"/>
              <a:t>October</a:t>
            </a:r>
            <a:r>
              <a:rPr lang="fr-FR" dirty="0" smtClean="0"/>
              <a:t> 2019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621856"/>
              </p:ext>
            </p:extLst>
          </p:nvPr>
        </p:nvGraphicFramePr>
        <p:xfrm>
          <a:off x="1722786" y="514634"/>
          <a:ext cx="3978783" cy="24688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48481"/>
                <a:gridCol w="1830302"/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Version 2011-2018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October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2019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b="0" dirty="0" err="1" smtClean="0">
                          <a:solidFill>
                            <a:srgbClr val="FF0000"/>
                          </a:solidFill>
                        </a:rPr>
                        <a:t>Zemax</a:t>
                      </a:r>
                      <a:r>
                        <a:rPr lang="fr-FR" sz="1400" b="0" baseline="0" dirty="0" smtClean="0">
                          <a:solidFill>
                            <a:srgbClr val="FF0000"/>
                          </a:solidFill>
                        </a:rPr>
                        <a:t> / CAD </a:t>
                      </a:r>
                      <a:r>
                        <a:rPr lang="fr-FR" sz="1400" b="0" baseline="0" dirty="0" err="1" smtClean="0">
                          <a:solidFill>
                            <a:srgbClr val="FF0000"/>
                          </a:solidFill>
                        </a:rPr>
                        <a:t>errors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Fully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assembled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Distance L2 / L3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Updated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Distance L4 /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beamsplitter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Updated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Centered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eamsplitters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Decentered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BS</a:t>
                      </a:r>
                    </a:p>
                    <a:p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Bonding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gap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SHWS w/o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cover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glass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SHWS w/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cover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glass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Distance L6/L7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Updated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Sc.S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w/o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cover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glass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Sc.S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w/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cover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glass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93705" y="1008498"/>
            <a:ext cx="1629080" cy="3471286"/>
            <a:chOff x="-9508" y="1776927"/>
            <a:chExt cx="1629080" cy="4628381"/>
          </a:xfrm>
        </p:grpSpPr>
        <p:pic>
          <p:nvPicPr>
            <p:cNvPr id="6" name="Picture 14" descr="cameraModel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92" t="13744" r="8504" b="44575"/>
            <a:stretch/>
          </p:blipFill>
          <p:spPr>
            <a:xfrm rot="5400000">
              <a:off x="-1348971" y="3116390"/>
              <a:ext cx="4308006" cy="1629080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>
            <a:xfrm>
              <a:off x="168808" y="3640670"/>
              <a:ext cx="309486" cy="38269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 rot="5400000">
              <a:off x="635629" y="3499922"/>
              <a:ext cx="374964" cy="65646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1123206" y="3640670"/>
              <a:ext cx="309486" cy="38269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650288" y="5877175"/>
              <a:ext cx="309486" cy="19134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93202" y="4974498"/>
              <a:ext cx="604214" cy="90267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615166" y="3410380"/>
              <a:ext cx="434824" cy="23029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580093" y="2995641"/>
              <a:ext cx="495297" cy="12217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82871" y="2363372"/>
              <a:ext cx="30970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smtClean="0"/>
                <a:t>L1</a:t>
              </a:r>
              <a:endParaRPr lang="en-US" sz="105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83704" y="5711237"/>
              <a:ext cx="30970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smtClean="0"/>
                <a:t>L7</a:t>
              </a:r>
              <a:endParaRPr lang="en-US" sz="105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76835" y="6066753"/>
              <a:ext cx="401072" cy="33855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050" dirty="0" err="1" smtClean="0"/>
                <a:t>Sc.S</a:t>
              </a:r>
              <a:endParaRPr lang="en-US" sz="105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3515" y="3819166"/>
            <a:ext cx="835156" cy="141004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4" name="Connecteur droit 1023"/>
          <p:cNvCxnSpPr>
            <a:stCxn id="1028" idx="0"/>
            <a:endCxn id="31" idx="1"/>
          </p:cNvCxnSpPr>
          <p:nvPr/>
        </p:nvCxnSpPr>
        <p:spPr bwMode="auto">
          <a:xfrm flipV="1">
            <a:off x="6612094" y="2698028"/>
            <a:ext cx="937617" cy="536188"/>
          </a:xfrm>
          <a:prstGeom prst="line">
            <a:avLst/>
          </a:prstGeom>
          <a:solidFill>
            <a:srgbClr val="8B0015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23" y="3234216"/>
            <a:ext cx="1461341" cy="6345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ZoneTexte 1032"/>
          <p:cNvSpPr txBox="1"/>
          <p:nvPr/>
        </p:nvSpPr>
        <p:spPr>
          <a:xfrm>
            <a:off x="4320479" y="3384762"/>
            <a:ext cx="1095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Microlens</a:t>
            </a:r>
            <a:r>
              <a:rPr lang="fr-FR" sz="1100" dirty="0" smtClean="0"/>
              <a:t> </a:t>
            </a:r>
            <a:r>
              <a:rPr lang="fr-FR" sz="1100" dirty="0" err="1" smtClean="0"/>
              <a:t>Array</a:t>
            </a:r>
            <a:endParaRPr lang="en-US" sz="1100" dirty="0"/>
          </a:p>
        </p:txBody>
      </p:sp>
      <p:sp>
        <p:nvSpPr>
          <p:cNvPr id="43" name="ZoneTexte 42"/>
          <p:cNvSpPr txBox="1"/>
          <p:nvPr/>
        </p:nvSpPr>
        <p:spPr>
          <a:xfrm>
            <a:off x="4524061" y="3661860"/>
            <a:ext cx="848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Cover</a:t>
            </a:r>
            <a:r>
              <a:rPr lang="fr-FR" sz="1100" dirty="0" smtClean="0"/>
              <a:t> Glass</a:t>
            </a:r>
            <a:endParaRPr lang="en-US" sz="1100" dirty="0"/>
          </a:p>
        </p:txBody>
      </p:sp>
      <p:sp>
        <p:nvSpPr>
          <p:cNvPr id="46" name="ZoneTexte 45"/>
          <p:cNvSpPr txBox="1"/>
          <p:nvPr/>
        </p:nvSpPr>
        <p:spPr>
          <a:xfrm>
            <a:off x="4875118" y="3830579"/>
            <a:ext cx="5261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SHWS</a:t>
            </a:r>
            <a:endParaRPr lang="en-US" sz="1100" dirty="0"/>
          </a:p>
        </p:txBody>
      </p:sp>
      <p:cxnSp>
        <p:nvCxnSpPr>
          <p:cNvPr id="1037" name="Connecteur droit avec flèche 1036"/>
          <p:cNvCxnSpPr>
            <a:stCxn id="1033" idx="3"/>
          </p:cNvCxnSpPr>
          <p:nvPr/>
        </p:nvCxnSpPr>
        <p:spPr bwMode="auto">
          <a:xfrm flipV="1">
            <a:off x="5415651" y="3482866"/>
            <a:ext cx="835461" cy="32701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Connecteur droit avec flèche 49"/>
          <p:cNvCxnSpPr>
            <a:stCxn id="43" idx="3"/>
          </p:cNvCxnSpPr>
          <p:nvPr/>
        </p:nvCxnSpPr>
        <p:spPr bwMode="auto">
          <a:xfrm flipV="1">
            <a:off x="5372370" y="3759963"/>
            <a:ext cx="571676" cy="32702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Connecteur droit avec flèche 52"/>
          <p:cNvCxnSpPr>
            <a:stCxn id="46" idx="3"/>
          </p:cNvCxnSpPr>
          <p:nvPr/>
        </p:nvCxnSpPr>
        <p:spPr bwMode="auto">
          <a:xfrm flipV="1">
            <a:off x="5401224" y="3874264"/>
            <a:ext cx="849888" cy="87120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ZoneTexte 55"/>
          <p:cNvSpPr txBox="1"/>
          <p:nvPr/>
        </p:nvSpPr>
        <p:spPr>
          <a:xfrm>
            <a:off x="4337322" y="4659982"/>
            <a:ext cx="908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Cover</a:t>
            </a:r>
            <a:r>
              <a:rPr lang="fr-FR" sz="1200" dirty="0" smtClean="0"/>
              <a:t> Glass</a:t>
            </a:r>
            <a:endParaRPr lang="en-US" sz="1200" dirty="0"/>
          </a:p>
        </p:txBody>
      </p:sp>
      <p:sp>
        <p:nvSpPr>
          <p:cNvPr id="57" name="ZoneTexte 56"/>
          <p:cNvSpPr txBox="1"/>
          <p:nvPr/>
        </p:nvSpPr>
        <p:spPr>
          <a:xfrm>
            <a:off x="4187290" y="4815031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Science </a:t>
            </a:r>
            <a:r>
              <a:rPr lang="fr-FR" sz="1200" dirty="0" err="1" smtClean="0"/>
              <a:t>sensor</a:t>
            </a:r>
            <a:endParaRPr lang="en-US" sz="1200" dirty="0"/>
          </a:p>
        </p:txBody>
      </p:sp>
      <p:cxnSp>
        <p:nvCxnSpPr>
          <p:cNvPr id="58" name="Connecteur droit avec flèche 57"/>
          <p:cNvCxnSpPr>
            <a:stCxn id="56" idx="3"/>
          </p:cNvCxnSpPr>
          <p:nvPr/>
        </p:nvCxnSpPr>
        <p:spPr bwMode="auto">
          <a:xfrm>
            <a:off x="5245969" y="4798482"/>
            <a:ext cx="818403" cy="57708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Connecteur droit avec flèche 58"/>
          <p:cNvCxnSpPr/>
          <p:nvPr/>
        </p:nvCxnSpPr>
        <p:spPr bwMode="auto">
          <a:xfrm flipV="1">
            <a:off x="5261748" y="4926808"/>
            <a:ext cx="1038444" cy="40395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2" name="Groupe 31"/>
          <p:cNvGrpSpPr/>
          <p:nvPr/>
        </p:nvGrpSpPr>
        <p:grpSpPr>
          <a:xfrm>
            <a:off x="7549711" y="1008498"/>
            <a:ext cx="1630801" cy="3539754"/>
            <a:chOff x="7490626" y="1575583"/>
            <a:chExt cx="1630801" cy="47196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122123" y="3069217"/>
              <a:ext cx="4367807" cy="16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8009237" y="5711237"/>
              <a:ext cx="584759" cy="40631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90626" y="3605082"/>
              <a:ext cx="348814" cy="44641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881644" y="3606660"/>
              <a:ext cx="896597" cy="47297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 bwMode="auto">
            <a:xfrm flipH="1" flipV="1">
              <a:off x="8280280" y="1575583"/>
              <a:ext cx="0" cy="4719672"/>
            </a:xfrm>
            <a:prstGeom prst="line">
              <a:avLst/>
            </a:prstGeom>
            <a:solidFill>
              <a:srgbClr val="8B0015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4" name="Connecteur droit 43"/>
          <p:cNvCxnSpPr/>
          <p:nvPr/>
        </p:nvCxnSpPr>
        <p:spPr bwMode="auto">
          <a:xfrm flipV="1">
            <a:off x="6591221" y="1226656"/>
            <a:ext cx="0" cy="1206355"/>
          </a:xfrm>
          <a:prstGeom prst="line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ZoneTexte 48"/>
          <p:cNvSpPr txBox="1"/>
          <p:nvPr/>
        </p:nvSpPr>
        <p:spPr>
          <a:xfrm>
            <a:off x="6192687" y="2413554"/>
            <a:ext cx="620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Optical </a:t>
            </a:r>
          </a:p>
          <a:p>
            <a:pPr algn="ctr"/>
            <a:r>
              <a:rPr lang="fr-FR" sz="1100" dirty="0" smtClean="0"/>
              <a:t>axis</a:t>
            </a:r>
            <a:endParaRPr lang="en-US" sz="1100" dirty="0"/>
          </a:p>
        </p:txBody>
      </p:sp>
      <p:sp>
        <p:nvSpPr>
          <p:cNvPr id="51" name="ZoneTexte 50"/>
          <p:cNvSpPr txBox="1"/>
          <p:nvPr/>
        </p:nvSpPr>
        <p:spPr>
          <a:xfrm>
            <a:off x="-12687" y="3129740"/>
            <a:ext cx="5132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SHWS</a:t>
            </a:r>
            <a:endParaRPr lang="en-US" sz="1050" dirty="0"/>
          </a:p>
        </p:txBody>
      </p:sp>
      <p:cxnSp>
        <p:nvCxnSpPr>
          <p:cNvPr id="8" name="Connecteur droit 7"/>
          <p:cNvCxnSpPr>
            <a:stCxn id="2050" idx="3"/>
            <a:endCxn id="3" idx="0"/>
          </p:cNvCxnSpPr>
          <p:nvPr/>
        </p:nvCxnSpPr>
        <p:spPr bwMode="auto">
          <a:xfrm>
            <a:off x="6635567" y="2156292"/>
            <a:ext cx="1753461" cy="375514"/>
          </a:xfrm>
          <a:prstGeom prst="line">
            <a:avLst/>
          </a:prstGeom>
          <a:solidFill>
            <a:srgbClr val="8B0015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>
            <a:stCxn id="1027" idx="0"/>
          </p:cNvCxnSpPr>
          <p:nvPr/>
        </p:nvCxnSpPr>
        <p:spPr bwMode="auto">
          <a:xfrm flipV="1">
            <a:off x="7316116" y="4298673"/>
            <a:ext cx="739506" cy="225516"/>
          </a:xfrm>
          <a:prstGeom prst="line">
            <a:avLst/>
          </a:prstGeom>
          <a:solidFill>
            <a:srgbClr val="8B0015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251520" y="402218"/>
            <a:ext cx="122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Up to 2017</a:t>
            </a:r>
            <a:endParaRPr lang="en-US" dirty="0"/>
          </a:p>
        </p:txBody>
      </p:sp>
      <p:sp>
        <p:nvSpPr>
          <p:cNvPr id="47" name="ZoneTexte 46"/>
          <p:cNvSpPr txBox="1"/>
          <p:nvPr/>
        </p:nvSpPr>
        <p:spPr>
          <a:xfrm>
            <a:off x="7740329" y="40221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Oct</a:t>
            </a:r>
            <a:r>
              <a:rPr lang="fr-FR" dirty="0" smtClean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Camera – </a:t>
            </a:r>
            <a:r>
              <a:rPr lang="fr-FR" dirty="0" err="1"/>
              <a:t>Status</a:t>
            </a:r>
            <a:r>
              <a:rPr lang="fr-FR" dirty="0"/>
              <a:t> </a:t>
            </a:r>
            <a:r>
              <a:rPr lang="fr-FR" dirty="0" err="1"/>
              <a:t>October</a:t>
            </a:r>
            <a:r>
              <a:rPr lang="fr-FR" dirty="0"/>
              <a:t> 2019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96122"/>
              </p:ext>
            </p:extLst>
          </p:nvPr>
        </p:nvGraphicFramePr>
        <p:xfrm>
          <a:off x="2528412" y="865679"/>
          <a:ext cx="4010577" cy="15544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39075"/>
                <a:gridCol w="2271502"/>
              </a:tblGrid>
              <a:tr h="2781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Version 2011-2018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Version May 2019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</a:rPr>
                        <a:t>Zemax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chemeClr val="tx1"/>
                          </a:solidFill>
                        </a:rPr>
                        <a:t>errors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Missing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FoV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Useless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FoV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Optimized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to science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</a:rPr>
                        <a:t>sensor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Footprint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offset  on BS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Footprint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centered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on BS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6" y="827645"/>
            <a:ext cx="2166438" cy="167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899592" y="1813778"/>
            <a:ext cx="1109455" cy="253916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</a:rPr>
              <a:t>Science </a:t>
            </a:r>
            <a:r>
              <a:rPr lang="fr-FR" sz="1050" b="1" dirty="0" err="1" smtClean="0">
                <a:solidFill>
                  <a:schemeClr val="accent1">
                    <a:lumMod val="75000"/>
                  </a:schemeClr>
                </a:solidFill>
              </a:rPr>
              <a:t>sensor</a:t>
            </a:r>
            <a:endParaRPr lang="fr-FR" sz="105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9552" y="1138147"/>
            <a:ext cx="1522878" cy="9180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187624" y="866903"/>
            <a:ext cx="239739" cy="183332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2051720" y="1505481"/>
            <a:ext cx="239739" cy="183332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1163909" y="2193595"/>
            <a:ext cx="239739" cy="183332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400580" y="1505481"/>
            <a:ext cx="239739" cy="183332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5377" y="2571750"/>
            <a:ext cx="1773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Useless</a:t>
            </a:r>
            <a:r>
              <a:rPr lang="fr-FR" sz="1200" dirty="0" smtClean="0"/>
              <a:t> for </a:t>
            </a:r>
            <a:r>
              <a:rPr lang="fr-FR" sz="1200" dirty="0" err="1" smtClean="0"/>
              <a:t>optimization</a:t>
            </a:r>
            <a:endParaRPr lang="en-US" sz="1200" dirty="0"/>
          </a:p>
        </p:txBody>
      </p:sp>
      <p:sp>
        <p:nvSpPr>
          <p:cNvPr id="64" name="Ellipse 63"/>
          <p:cNvSpPr/>
          <p:nvPr/>
        </p:nvSpPr>
        <p:spPr>
          <a:xfrm>
            <a:off x="159281" y="2583958"/>
            <a:ext cx="239739" cy="183332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395536" y="1956370"/>
            <a:ext cx="239739" cy="183332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1907704" y="1956370"/>
            <a:ext cx="239739" cy="183332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428028" y="1059582"/>
            <a:ext cx="239739" cy="183332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926662" y="1079201"/>
            <a:ext cx="239739" cy="183332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159281" y="2875349"/>
            <a:ext cx="239739" cy="183332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95377" y="2859782"/>
            <a:ext cx="2173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Not </a:t>
            </a:r>
            <a:r>
              <a:rPr lang="fr-FR" sz="1200" dirty="0" err="1" smtClean="0"/>
              <a:t>considered</a:t>
            </a:r>
            <a:r>
              <a:rPr lang="fr-FR" sz="1200" dirty="0" smtClean="0"/>
              <a:t> </a:t>
            </a:r>
            <a:r>
              <a:rPr lang="fr-FR" sz="1200" dirty="0" smtClean="0"/>
              <a:t>for </a:t>
            </a:r>
            <a:r>
              <a:rPr lang="fr-FR" sz="1200" dirty="0" err="1" smtClean="0"/>
              <a:t>optimization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14" y="1176547"/>
            <a:ext cx="2074778" cy="12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7091672" y="1212241"/>
            <a:ext cx="1775331" cy="115354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Ellipse 75"/>
          <p:cNvSpPr/>
          <p:nvPr/>
        </p:nvSpPr>
        <p:spPr>
          <a:xfrm>
            <a:off x="6995773" y="1138866"/>
            <a:ext cx="226361" cy="183332"/>
          </a:xfrm>
          <a:prstGeom prst="ellipse">
            <a:avLst/>
          </a:prstGeom>
          <a:ln>
            <a:solidFill>
              <a:srgbClr val="00B05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8753950" y="2264245"/>
            <a:ext cx="226361" cy="183332"/>
          </a:xfrm>
          <a:prstGeom prst="ellipse">
            <a:avLst/>
          </a:prstGeom>
          <a:ln>
            <a:solidFill>
              <a:srgbClr val="00B05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8753949" y="1138534"/>
            <a:ext cx="226361" cy="183332"/>
          </a:xfrm>
          <a:prstGeom prst="ellipse">
            <a:avLst/>
          </a:prstGeom>
          <a:ln>
            <a:solidFill>
              <a:srgbClr val="00B05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7009935" y="2267152"/>
            <a:ext cx="226361" cy="183332"/>
          </a:xfrm>
          <a:prstGeom prst="ellipse">
            <a:avLst/>
          </a:prstGeom>
          <a:ln>
            <a:solidFill>
              <a:srgbClr val="00B05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>
          <a:xfrm>
            <a:off x="7874031" y="2257301"/>
            <a:ext cx="226361" cy="183332"/>
          </a:xfrm>
          <a:prstGeom prst="ellipse">
            <a:avLst/>
          </a:prstGeom>
          <a:ln>
            <a:solidFill>
              <a:srgbClr val="00B05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7874030" y="1131590"/>
            <a:ext cx="226361" cy="183332"/>
          </a:xfrm>
          <a:prstGeom prst="ellipse">
            <a:avLst/>
          </a:prstGeom>
          <a:ln>
            <a:solidFill>
              <a:srgbClr val="00B05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8753948" y="1681255"/>
            <a:ext cx="226361" cy="183332"/>
          </a:xfrm>
          <a:prstGeom prst="ellipse">
            <a:avLst/>
          </a:prstGeom>
          <a:ln>
            <a:solidFill>
              <a:srgbClr val="00B05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7009933" y="1684161"/>
            <a:ext cx="226361" cy="183332"/>
          </a:xfrm>
          <a:prstGeom prst="ellipse">
            <a:avLst/>
          </a:prstGeom>
          <a:ln>
            <a:solidFill>
              <a:srgbClr val="00B05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2" y="4020175"/>
            <a:ext cx="4809804" cy="88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Ellipse 83"/>
          <p:cNvSpPr/>
          <p:nvPr/>
        </p:nvSpPr>
        <p:spPr>
          <a:xfrm>
            <a:off x="2136008" y="4209404"/>
            <a:ext cx="784808" cy="325115"/>
          </a:xfrm>
          <a:prstGeom prst="ellipse">
            <a:avLst/>
          </a:prstGeom>
          <a:ln>
            <a:solidFill>
              <a:srgbClr val="00B05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5244112" y="3310038"/>
            <a:ext cx="3576360" cy="1740569"/>
            <a:chOff x="3080176" y="4413384"/>
            <a:chExt cx="4048132" cy="2320758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8"/>
            <a:stretch/>
          </p:blipFill>
          <p:spPr bwMode="auto">
            <a:xfrm rot="16200000">
              <a:off x="4938581" y="4544415"/>
              <a:ext cx="2302820" cy="2076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58"/>
            <a:stretch/>
          </p:blipFill>
          <p:spPr bwMode="auto">
            <a:xfrm rot="16200000">
              <a:off x="2911895" y="4581665"/>
              <a:ext cx="2320758" cy="1984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8" name="ZoneTexte 87"/>
          <p:cNvSpPr txBox="1"/>
          <p:nvPr/>
        </p:nvSpPr>
        <p:spPr>
          <a:xfrm>
            <a:off x="1129417" y="3549822"/>
            <a:ext cx="308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BS position has been </a:t>
            </a:r>
            <a:r>
              <a:rPr lang="fr-FR" dirty="0" err="1" smtClean="0"/>
              <a:t>corrected</a:t>
            </a:r>
            <a:endParaRPr lang="en-US" dirty="0"/>
          </a:p>
        </p:txBody>
      </p:sp>
      <p:sp>
        <p:nvSpPr>
          <p:cNvPr id="89" name="Ellipse 88"/>
          <p:cNvSpPr/>
          <p:nvPr/>
        </p:nvSpPr>
        <p:spPr>
          <a:xfrm>
            <a:off x="5626864" y="3254509"/>
            <a:ext cx="1257224" cy="295313"/>
          </a:xfrm>
          <a:prstGeom prst="ellipse">
            <a:avLst/>
          </a:prstGeom>
          <a:ln>
            <a:solidFill>
              <a:srgbClr val="00B05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7084339" y="3254509"/>
            <a:ext cx="1257224" cy="295313"/>
          </a:xfrm>
          <a:prstGeom prst="ellipse">
            <a:avLst/>
          </a:prstGeom>
          <a:ln>
            <a:solidFill>
              <a:srgbClr val="00B05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7235143" y="2586769"/>
            <a:ext cx="239739" cy="183332"/>
          </a:xfrm>
          <a:prstGeom prst="ellipse">
            <a:avLst/>
          </a:prstGeom>
          <a:ln>
            <a:solidFill>
              <a:srgbClr val="00B05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571239" y="2571202"/>
            <a:ext cx="995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Updated</a:t>
            </a:r>
            <a:r>
              <a:rPr lang="fr-FR" sz="1200" dirty="0" smtClean="0"/>
              <a:t> </a:t>
            </a:r>
            <a:r>
              <a:rPr lang="fr-FR" sz="1200" dirty="0" err="1" smtClean="0"/>
              <a:t>FoV</a:t>
            </a:r>
            <a:endParaRPr lang="en-US" sz="1200" dirty="0"/>
          </a:p>
        </p:txBody>
      </p:sp>
      <p:sp>
        <p:nvSpPr>
          <p:cNvPr id="41" name="ZoneTexte 40"/>
          <p:cNvSpPr txBox="1"/>
          <p:nvPr/>
        </p:nvSpPr>
        <p:spPr>
          <a:xfrm>
            <a:off x="251520" y="402218"/>
            <a:ext cx="122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Up to 2017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7740329" y="40221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Oct</a:t>
            </a:r>
            <a:r>
              <a:rPr lang="fr-FR" dirty="0" smtClean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748" y="483518"/>
            <a:ext cx="9679260" cy="460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512730" y="3066514"/>
                <a:ext cx="699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28%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730" y="3066514"/>
                <a:ext cx="69923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36648" y="4002618"/>
                <a:ext cx="747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.6</m:t>
                      </m:r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648" y="4002618"/>
                <a:ext cx="74732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Camera – </a:t>
            </a:r>
            <a:r>
              <a:rPr lang="fr-FR" dirty="0" smtClean="0"/>
              <a:t>Spectral </a:t>
            </a:r>
            <a:r>
              <a:rPr lang="fr-FR" dirty="0" err="1" smtClean="0"/>
              <a:t>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Camera – WFS – Calibration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6B832-A05F-5B43-BE17-ECC2C4D4D085}" type="slidenum">
              <a:rPr lang="en-US" smtClean="0"/>
              <a:t>23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918" y="449250"/>
            <a:ext cx="9094017" cy="433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607634" y="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Flux calculation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549744" y="985893"/>
            <a:ext cx="237276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C00000"/>
                </a:solidFill>
              </a:rPr>
              <a:t>Integration</a:t>
            </a:r>
            <a:r>
              <a:rPr lang="fr-FR" sz="14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fr-FR" sz="1400" dirty="0" smtClean="0">
                <a:solidFill>
                  <a:srgbClr val="C00000"/>
                </a:solidFill>
              </a:rPr>
              <a:t>F = 5.98e5 electron.s</a:t>
            </a:r>
            <a:r>
              <a:rPr lang="fr-FR" sz="1400" baseline="30000" dirty="0" smtClean="0">
                <a:solidFill>
                  <a:srgbClr val="C00000"/>
                </a:solidFill>
              </a:rPr>
              <a:t>-1</a:t>
            </a:r>
            <a:r>
              <a:rPr lang="fr-FR" sz="1400" dirty="0" smtClean="0">
                <a:solidFill>
                  <a:srgbClr val="C00000"/>
                </a:solidFill>
              </a:rPr>
              <a:t>.cm</a:t>
            </a:r>
            <a:r>
              <a:rPr lang="fr-FR" sz="1400" baseline="30000" dirty="0" smtClean="0">
                <a:solidFill>
                  <a:srgbClr val="C00000"/>
                </a:solidFill>
              </a:rPr>
              <a:t>-2</a:t>
            </a:r>
          </a:p>
          <a:p>
            <a:endParaRPr lang="fr-FR" sz="1400" baseline="30000" dirty="0">
              <a:solidFill>
                <a:srgbClr val="C00000"/>
              </a:solidFill>
            </a:endParaRPr>
          </a:p>
          <a:p>
            <a:r>
              <a:rPr lang="fr-FR" sz="1400" dirty="0" smtClean="0">
                <a:solidFill>
                  <a:srgbClr val="C00000"/>
                </a:solidFill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9" name="Connecteur droit avec flèche 8"/>
          <p:cNvCxnSpPr>
            <a:endCxn id="8" idx="1"/>
          </p:cNvCxnSpPr>
          <p:nvPr/>
        </p:nvCxnSpPr>
        <p:spPr bwMode="auto">
          <a:xfrm flipV="1">
            <a:off x="4254089" y="1427040"/>
            <a:ext cx="295655" cy="1741610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011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463" y="514929"/>
            <a:ext cx="9720000" cy="46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147572" y="58228"/>
            <a:ext cx="2848857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/>
              <a:t>Case 2: </a:t>
            </a:r>
            <a:r>
              <a:rPr lang="en-US" sz="1200" dirty="0"/>
              <a:t>Given magnitude + </a:t>
            </a:r>
            <a:r>
              <a:rPr lang="fr-FR" sz="1200" dirty="0"/>
              <a:t>t</a:t>
            </a:r>
            <a:r>
              <a:rPr lang="fr-FR" sz="1200" baseline="-25000" dirty="0"/>
              <a:t>int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smtClean="0"/>
              <a:t>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fr-FR" sz="1200" dirty="0" smtClean="0">
                <a:sym typeface="Wingdings" panose="05000000000000000000" pitchFamily="2" charset="2"/>
              </a:rPr>
              <a:t>SNR</a:t>
            </a:r>
          </a:p>
        </p:txBody>
      </p:sp>
      <p:sp>
        <p:nvSpPr>
          <p:cNvPr id="8" name="Ellipse 7"/>
          <p:cNvSpPr/>
          <p:nvPr/>
        </p:nvSpPr>
        <p:spPr>
          <a:xfrm>
            <a:off x="4043954" y="3654829"/>
            <a:ext cx="120650" cy="1143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4104279" y="1022350"/>
            <a:ext cx="0" cy="3632200"/>
          </a:xfrm>
          <a:prstGeom prst="line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4211960" y="3579862"/>
            <a:ext cx="1629420" cy="27699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/>
              <a:t>Saturation: </a:t>
            </a:r>
            <a:r>
              <a:rPr lang="fr-FR" sz="1200" dirty="0" err="1" smtClean="0"/>
              <a:t>binning</a:t>
            </a:r>
            <a:r>
              <a:rPr lang="fr-FR" sz="1200" dirty="0" smtClean="0"/>
              <a:t> 1x1</a:t>
            </a:r>
            <a:endParaRPr lang="en-US" sz="1200" dirty="0"/>
          </a:p>
        </p:txBody>
      </p:sp>
      <p:sp>
        <p:nvSpPr>
          <p:cNvPr id="11" name="Ellipse 10"/>
          <p:cNvSpPr/>
          <p:nvPr/>
        </p:nvSpPr>
        <p:spPr>
          <a:xfrm>
            <a:off x="4042044" y="3150773"/>
            <a:ext cx="120650" cy="1143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  <a:prstDash val="dash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0050" y="3075806"/>
            <a:ext cx="1629420" cy="27699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dirty="0" smtClean="0"/>
              <a:t>Saturation: </a:t>
            </a:r>
            <a:r>
              <a:rPr lang="fr-FR" sz="1200" dirty="0" err="1" smtClean="0"/>
              <a:t>binning</a:t>
            </a:r>
            <a:r>
              <a:rPr lang="fr-FR" sz="1200" dirty="0" smtClean="0"/>
              <a:t> 2x2</a:t>
            </a:r>
            <a:endParaRPr lang="en-US" sz="1200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Camera – WFS – SNR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7542400" y="58228"/>
            <a:ext cx="142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Review</a:t>
            </a:r>
            <a:r>
              <a:rPr lang="fr-FR" sz="1400" dirty="0" smtClean="0"/>
              <a:t> Sep 2019</a:t>
            </a:r>
            <a:endParaRPr lang="en-U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169212" y="58228"/>
            <a:ext cx="2805576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>
                <a:sym typeface="Wingdings" panose="05000000000000000000" pitchFamily="2" charset="2"/>
              </a:rPr>
              <a:t>Case 3: </a:t>
            </a:r>
            <a:r>
              <a:rPr lang="fr-FR" sz="1200" dirty="0" err="1" smtClean="0">
                <a:sym typeface="Wingdings" panose="05000000000000000000" pitchFamily="2" charset="2"/>
              </a:rPr>
              <a:t>Given</a:t>
            </a:r>
            <a:r>
              <a:rPr lang="fr-FR" sz="1200" dirty="0" smtClean="0">
                <a:sym typeface="Wingdings" panose="05000000000000000000" pitchFamily="2" charset="2"/>
              </a:rPr>
              <a:t> SNR + </a:t>
            </a:r>
            <a:r>
              <a:rPr lang="fr-FR" sz="1200" dirty="0"/>
              <a:t>t</a:t>
            </a:r>
            <a:r>
              <a:rPr lang="fr-FR" sz="1200" baseline="-25000" dirty="0"/>
              <a:t>int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 Magnitude</a:t>
            </a:r>
            <a:endParaRPr lang="en-US" sz="12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78" y="459641"/>
            <a:ext cx="9720000" cy="46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13"/>
          <p:cNvCxnSpPr/>
          <p:nvPr/>
        </p:nvCxnSpPr>
        <p:spPr bwMode="auto">
          <a:xfrm>
            <a:off x="3971667" y="1108501"/>
            <a:ext cx="0" cy="3478833"/>
          </a:xfrm>
          <a:prstGeom prst="line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Ellipse 10"/>
          <p:cNvSpPr/>
          <p:nvPr/>
        </p:nvSpPr>
        <p:spPr>
          <a:xfrm>
            <a:off x="3899938" y="4092989"/>
            <a:ext cx="120650" cy="1143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067944" y="4018022"/>
            <a:ext cx="1629420" cy="27699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/>
              <a:t>Saturation: </a:t>
            </a:r>
            <a:r>
              <a:rPr lang="fr-FR" sz="1200" dirty="0" err="1" smtClean="0"/>
              <a:t>binning</a:t>
            </a:r>
            <a:r>
              <a:rPr lang="fr-FR" sz="1200" dirty="0" smtClean="0"/>
              <a:t> 1x1</a:t>
            </a:r>
            <a:endParaRPr lang="en-US" sz="1200" dirty="0"/>
          </a:p>
        </p:txBody>
      </p:sp>
      <p:sp>
        <p:nvSpPr>
          <p:cNvPr id="16" name="Ellipse 15"/>
          <p:cNvSpPr/>
          <p:nvPr/>
        </p:nvSpPr>
        <p:spPr>
          <a:xfrm>
            <a:off x="3898028" y="3737870"/>
            <a:ext cx="120650" cy="1143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  <a:prstDash val="dash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66034" y="3662903"/>
            <a:ext cx="1629420" cy="27699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dirty="0" smtClean="0"/>
              <a:t>Saturation: </a:t>
            </a:r>
            <a:r>
              <a:rPr lang="fr-FR" sz="1200" dirty="0" err="1" smtClean="0"/>
              <a:t>binning</a:t>
            </a:r>
            <a:r>
              <a:rPr lang="fr-FR" sz="1200" dirty="0" smtClean="0"/>
              <a:t> 2x2</a:t>
            </a:r>
            <a:endParaRPr lang="en-US" sz="1200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Camera – WFS – Star </a:t>
            </a:r>
            <a:r>
              <a:rPr lang="fr-FR" dirty="0" err="1" smtClean="0"/>
              <a:t>mag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Software - To </a:t>
            </a:r>
            <a:r>
              <a:rPr lang="fr-FR" dirty="0" err="1">
                <a:solidFill>
                  <a:srgbClr val="C00000"/>
                </a:solidFill>
              </a:rPr>
              <a:t>be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done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483518"/>
            <a:ext cx="8784976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/>
              <a:t>Calibration on </a:t>
            </a:r>
            <a:r>
              <a:rPr lang="fr-FR" sz="1600" b="1" dirty="0" err="1" smtClean="0"/>
              <a:t>testbed</a:t>
            </a:r>
            <a:endParaRPr lang="fr-F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Spectral </a:t>
            </a:r>
            <a:r>
              <a:rPr lang="fr-FR" sz="1600" dirty="0" err="1"/>
              <a:t>responses</a:t>
            </a:r>
            <a:r>
              <a:rPr lang="fr-FR" sz="1600" dirty="0"/>
              <a:t> w/ a </a:t>
            </a:r>
            <a:r>
              <a:rPr lang="fr-FR" sz="1600" dirty="0" err="1"/>
              <a:t>calibrated</a:t>
            </a:r>
            <a:r>
              <a:rPr lang="fr-FR" sz="1600" dirty="0"/>
              <a:t> light source for the WFS and Science </a:t>
            </a:r>
            <a:r>
              <a:rPr lang="fr-FR" sz="1600" dirty="0" err="1"/>
              <a:t>channels</a:t>
            </a:r>
            <a:endParaRPr lang="fr-F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/>
              <a:t>Consider</a:t>
            </a:r>
            <a:r>
              <a:rPr lang="fr-FR" sz="1600" dirty="0"/>
              <a:t> a </a:t>
            </a:r>
            <a:r>
              <a:rPr lang="fr-FR" sz="1600" dirty="0" err="1"/>
              <a:t>catalog</a:t>
            </a:r>
            <a:r>
              <a:rPr lang="fr-FR" sz="1600" dirty="0"/>
              <a:t> of stars – </a:t>
            </a:r>
            <a:r>
              <a:rPr lang="fr-FR" sz="1600" dirty="0" err="1"/>
              <a:t>Compute</a:t>
            </a:r>
            <a:r>
              <a:rPr lang="fr-FR" sz="1600" dirty="0"/>
              <a:t> </a:t>
            </a:r>
            <a:r>
              <a:rPr lang="fr-FR" sz="1600" dirty="0" err="1"/>
              <a:t>their</a:t>
            </a:r>
            <a:r>
              <a:rPr lang="fr-FR" sz="1600" dirty="0"/>
              <a:t> magnitudes for the WFS and Science </a:t>
            </a:r>
            <a:r>
              <a:rPr lang="fr-FR" sz="1600" dirty="0" err="1"/>
              <a:t>channels</a:t>
            </a:r>
            <a:r>
              <a:rPr lang="fr-FR" sz="1600" dirty="0"/>
              <a:t> – </a:t>
            </a:r>
            <a:r>
              <a:rPr lang="fr-FR" sz="1600" dirty="0" err="1"/>
              <a:t>Compute</a:t>
            </a:r>
            <a:r>
              <a:rPr lang="fr-FR" sz="1600" dirty="0"/>
              <a:t> the </a:t>
            </a:r>
            <a:r>
              <a:rPr lang="fr-FR" sz="1600" dirty="0" smtClean="0"/>
              <a:t>max </a:t>
            </a:r>
            <a:r>
              <a:rPr lang="fr-FR" sz="1600" dirty="0" err="1" smtClean="0"/>
              <a:t>integration</a:t>
            </a:r>
            <a:r>
              <a:rPr lang="fr-FR" sz="1600" dirty="0" smtClean="0"/>
              <a:t> time + SNR vs </a:t>
            </a:r>
            <a:r>
              <a:rPr lang="fr-FR" sz="1600" dirty="0" err="1"/>
              <a:t>Integration</a:t>
            </a:r>
            <a:r>
              <a:rPr lang="fr-FR" sz="1600" dirty="0"/>
              <a:t> </a:t>
            </a:r>
            <a:r>
              <a:rPr lang="fr-FR" sz="1600" dirty="0" smtClean="0"/>
              <a:t>time</a:t>
            </a:r>
            <a:endParaRPr lang="fr-FR" sz="1600" b="1" dirty="0" smtClean="0"/>
          </a:p>
          <a:p>
            <a:pPr>
              <a:lnSpc>
                <a:spcPct val="150000"/>
              </a:lnSpc>
            </a:pPr>
            <a:endParaRPr lang="fr-FR" sz="1600" b="1" dirty="0" smtClean="0"/>
          </a:p>
          <a:p>
            <a:pPr>
              <a:lnSpc>
                <a:spcPct val="150000"/>
              </a:lnSpc>
            </a:pPr>
            <a:r>
              <a:rPr lang="fr-FR" sz="1600" b="1" dirty="0" smtClean="0"/>
              <a:t>Software </a:t>
            </a:r>
            <a:endParaRPr lang="fr-F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/>
              <a:t>Improve</a:t>
            </a:r>
            <a:r>
              <a:rPr lang="fr-FR" sz="1600" dirty="0" smtClean="0"/>
              <a:t> </a:t>
            </a:r>
            <a:r>
              <a:rPr lang="fr-FR" sz="1600" dirty="0"/>
              <a:t>the « Blind </a:t>
            </a:r>
            <a:r>
              <a:rPr lang="fr-FR" sz="1600" dirty="0" err="1"/>
              <a:t>search</a:t>
            </a:r>
            <a:r>
              <a:rPr lang="fr-FR" sz="1600" dirty="0"/>
              <a:t> </a:t>
            </a:r>
            <a:r>
              <a:rPr lang="fr-FR" sz="1600" dirty="0" err="1" smtClean="0"/>
              <a:t>algo</a:t>
            </a:r>
            <a:r>
              <a:rPr lang="fr-FR" sz="1600" dirty="0" smtClean="0"/>
              <a:t>» + « </a:t>
            </a:r>
            <a:r>
              <a:rPr lang="fr-FR" sz="1600" dirty="0" err="1" smtClean="0"/>
              <a:t>focusing</a:t>
            </a:r>
            <a:r>
              <a:rPr lang="fr-FR" sz="1600" dirty="0" smtClean="0"/>
              <a:t> </a:t>
            </a:r>
            <a:r>
              <a:rPr lang="fr-FR" sz="1600" dirty="0" err="1" smtClean="0"/>
              <a:t>algo</a:t>
            </a:r>
            <a:r>
              <a:rPr lang="fr-FR" sz="1600" dirty="0" smtClean="0"/>
              <a:t> » : RM + DM tip/tilt/piston correction </a:t>
            </a:r>
            <a:r>
              <a:rPr lang="fr-FR" sz="1600" dirty="0" smtClean="0">
                <a:sym typeface="Wingdings" panose="05000000000000000000" pitchFamily="2" charset="2"/>
              </a:rPr>
              <a:t> JWST </a:t>
            </a:r>
            <a:r>
              <a:rPr lang="fr-FR" sz="1600" dirty="0" err="1" smtClean="0">
                <a:sym typeface="Wingdings" panose="05000000000000000000" pitchFamily="2" charset="2"/>
              </a:rPr>
              <a:t>alignment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sequence</a:t>
            </a:r>
            <a:endParaRPr lang="fr-FR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/>
              <a:t>Convert</a:t>
            </a:r>
            <a:r>
              <a:rPr lang="fr-FR" sz="1600" dirty="0" smtClean="0"/>
              <a:t> </a:t>
            </a:r>
            <a:r>
              <a:rPr lang="fr-FR" sz="1600" dirty="0"/>
              <a:t>the </a:t>
            </a:r>
            <a:r>
              <a:rPr lang="fr-FR" sz="1600" dirty="0" err="1"/>
              <a:t>Matlab</a:t>
            </a:r>
            <a:r>
              <a:rPr lang="fr-FR" sz="1600" dirty="0"/>
              <a:t> </a:t>
            </a:r>
            <a:r>
              <a:rPr lang="fr-FR" sz="1600" dirty="0" err="1"/>
              <a:t>algorithms</a:t>
            </a:r>
            <a:r>
              <a:rPr lang="fr-FR" sz="1600" dirty="0"/>
              <a:t> </a:t>
            </a:r>
            <a:r>
              <a:rPr lang="fr-FR" sz="1600" dirty="0" err="1"/>
              <a:t>into</a:t>
            </a:r>
            <a:r>
              <a:rPr lang="fr-FR" sz="1600" dirty="0"/>
              <a:t> </a:t>
            </a:r>
            <a:r>
              <a:rPr lang="fr-FR" sz="1600" dirty="0" smtClean="0"/>
              <a:t>C </a:t>
            </a:r>
            <a:r>
              <a:rPr lang="fr-FR" sz="1600" dirty="0"/>
              <a:t>+ test w/ the flight </a:t>
            </a:r>
            <a:r>
              <a:rPr lang="fr-FR" sz="1600" dirty="0" smtClean="0"/>
              <a:t>camera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RM + DM: </a:t>
            </a:r>
            <a:r>
              <a:rPr lang="fr-FR" sz="1600" dirty="0"/>
              <a:t>« Blind </a:t>
            </a:r>
            <a:r>
              <a:rPr lang="fr-FR" sz="1600" dirty="0" err="1"/>
              <a:t>search</a:t>
            </a:r>
            <a:r>
              <a:rPr lang="fr-FR" sz="1600" dirty="0"/>
              <a:t> </a:t>
            </a:r>
            <a:r>
              <a:rPr lang="fr-FR" sz="1600" dirty="0" err="1"/>
              <a:t>algo</a:t>
            </a:r>
            <a:r>
              <a:rPr lang="fr-FR" sz="1600" dirty="0" smtClean="0"/>
              <a:t>» + « </a:t>
            </a:r>
            <a:r>
              <a:rPr lang="fr-FR" sz="1600" dirty="0" err="1" smtClean="0"/>
              <a:t>focusing</a:t>
            </a:r>
            <a:r>
              <a:rPr lang="fr-FR" sz="1600" dirty="0" smtClean="0"/>
              <a:t> </a:t>
            </a:r>
            <a:r>
              <a:rPr lang="fr-FR" sz="1600" dirty="0" err="1" smtClean="0"/>
              <a:t>algo</a:t>
            </a:r>
            <a:r>
              <a:rPr lang="fr-FR" sz="1600" dirty="0" smtClean="0"/>
              <a:t> »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DM: computation of influence </a:t>
            </a:r>
            <a:r>
              <a:rPr lang="fr-FR" sz="1600" dirty="0" err="1" smtClean="0"/>
              <a:t>functions</a:t>
            </a:r>
            <a:r>
              <a:rPr lang="fr-FR" sz="1600" dirty="0" smtClean="0"/>
              <a:t> (to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done</a:t>
            </a:r>
            <a:r>
              <a:rPr lang="fr-FR" sz="1600" dirty="0" smtClean="0"/>
              <a:t> in </a:t>
            </a:r>
            <a:r>
              <a:rPr lang="fr-FR" sz="1600" dirty="0" err="1" smtClean="0"/>
              <a:t>space</a:t>
            </a:r>
            <a:r>
              <a:rPr lang="fr-FR" sz="1600" dirty="0" smtClean="0"/>
              <a:t>) + </a:t>
            </a:r>
            <a:r>
              <a:rPr lang="fr-FR" sz="1600" dirty="0" err="1" smtClean="0"/>
              <a:t>closed-loop</a:t>
            </a:r>
            <a:r>
              <a:rPr lang="fr-FR" sz="1600" dirty="0" smtClean="0"/>
              <a:t> control</a:t>
            </a:r>
            <a:endParaRPr lang="fr-FR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25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define</a:t>
            </a:r>
            <a:r>
              <a:rPr lang="fr-FR" dirty="0" smtClean="0"/>
              <a:t> the mission </a:t>
            </a:r>
            <a:r>
              <a:rPr lang="fr-FR" dirty="0" err="1" smtClean="0"/>
              <a:t>success</a:t>
            </a:r>
            <a:r>
              <a:rPr lang="fr-FR" dirty="0" smtClean="0"/>
              <a:t> for the </a:t>
            </a:r>
            <a:r>
              <a:rPr lang="fr-FR" dirty="0" err="1" smtClean="0"/>
              <a:t>payload</a:t>
            </a:r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537517"/>
            <a:ext cx="87849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Download</a:t>
            </a:r>
            <a:r>
              <a:rPr lang="fr-F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data/</a:t>
            </a:r>
            <a:r>
              <a:rPr lang="fr-FR" sz="1600" dirty="0" smtClean="0">
                <a:solidFill>
                  <a:srgbClr val="0070C0"/>
                </a:solidFill>
              </a:rPr>
              <a:t>images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</a:p>
          <a:p>
            <a:pPr marL="363538" indent="-187325" defTabSz="363538">
              <a:buFont typeface="Arial" panose="020B0604020202020204" pitchFamily="34" charset="0"/>
              <a:buChar char="•"/>
            </a:pPr>
            <a:r>
              <a:rPr lang="fr-FR" sz="1600" dirty="0" smtClean="0"/>
              <a:t>SC: </a:t>
            </a:r>
            <a:r>
              <a:rPr lang="fr-FR" sz="1600" dirty="0" err="1" smtClean="0"/>
              <a:t>visual</a:t>
            </a:r>
            <a:r>
              <a:rPr lang="fr-FR" sz="1600" dirty="0" smtClean="0"/>
              <a:t> check (</a:t>
            </a:r>
            <a:r>
              <a:rPr lang="fr-FR" sz="1600" dirty="0" err="1" smtClean="0"/>
              <a:t>detection</a:t>
            </a:r>
            <a:r>
              <a:rPr lang="fr-FR" sz="1600" dirty="0" smtClean="0"/>
              <a:t>, </a:t>
            </a:r>
            <a:r>
              <a:rPr lang="fr-FR" sz="1600" dirty="0" err="1" smtClean="0"/>
              <a:t>integration</a:t>
            </a:r>
            <a:r>
              <a:rPr lang="fr-FR" sz="1600" dirty="0" smtClean="0"/>
              <a:t> time) + FWHM computation = Spot size value</a:t>
            </a:r>
          </a:p>
          <a:p>
            <a:pPr marL="363538" indent="-187325" defTabSz="363538">
              <a:buFont typeface="Arial" panose="020B0604020202020204" pitchFamily="34" charset="0"/>
              <a:buChar char="•"/>
            </a:pPr>
            <a:r>
              <a:rPr lang="fr-FR" sz="1600" dirty="0" smtClean="0"/>
              <a:t>SHWS: WFE </a:t>
            </a:r>
            <a:r>
              <a:rPr lang="fr-FR" sz="1600" dirty="0" err="1" smtClean="0"/>
              <a:t>maps</a:t>
            </a:r>
            <a:r>
              <a:rPr lang="fr-FR" sz="1600" dirty="0"/>
              <a:t>/</a:t>
            </a:r>
            <a:r>
              <a:rPr lang="fr-FR" sz="1600" dirty="0" smtClean="0"/>
              <a:t>values + Zernike </a:t>
            </a:r>
            <a:r>
              <a:rPr lang="fr-FR" sz="1600" dirty="0" err="1" smtClean="0"/>
              <a:t>decomposition</a:t>
            </a:r>
            <a:r>
              <a:rPr lang="fr-FR" sz="1600" dirty="0" smtClean="0"/>
              <a:t> (Focus, </a:t>
            </a:r>
            <a:r>
              <a:rPr lang="fr-FR" sz="1600" dirty="0" err="1" smtClean="0"/>
              <a:t>Astigmatism</a:t>
            </a:r>
            <a:r>
              <a:rPr lang="fr-FR" sz="1600" dirty="0" smtClean="0"/>
              <a:t>)</a:t>
            </a:r>
          </a:p>
          <a:p>
            <a:pPr marL="363538" indent="-187325" defTabSz="363538">
              <a:buFont typeface="Arial" panose="020B0604020202020204" pitchFamily="34" charset="0"/>
              <a:buChar char="•"/>
            </a:pPr>
            <a:endParaRPr lang="fr-FR" sz="1600" dirty="0"/>
          </a:p>
          <a:p>
            <a:pPr defTabSz="363538"/>
            <a:r>
              <a:rPr lang="fr-FR" sz="1600" b="1" dirty="0"/>
              <a:t>For </a:t>
            </a:r>
            <a:r>
              <a:rPr lang="fr-FR" sz="1600" b="1" dirty="0" err="1"/>
              <a:t>each</a:t>
            </a:r>
            <a:r>
              <a:rPr lang="fr-FR" sz="1600" b="1" dirty="0"/>
              <a:t> </a:t>
            </a:r>
            <a:r>
              <a:rPr lang="fr-FR" sz="1600" b="1" dirty="0" err="1"/>
              <a:t>Rigid</a:t>
            </a:r>
            <a:r>
              <a:rPr lang="fr-FR" sz="1600" b="1" dirty="0"/>
              <a:t> Mirror + </a:t>
            </a:r>
            <a:r>
              <a:rPr lang="fr-FR" sz="1600" b="1" dirty="0" err="1"/>
              <a:t>Deformable</a:t>
            </a:r>
            <a:r>
              <a:rPr lang="fr-FR" sz="1600" b="1" dirty="0"/>
              <a:t> </a:t>
            </a:r>
            <a:r>
              <a:rPr lang="fr-FR" sz="1600" b="1" dirty="0" smtClean="0"/>
              <a:t>Mirror</a:t>
            </a:r>
            <a:endParaRPr lang="fr-FR" sz="1600" dirty="0" smtClean="0"/>
          </a:p>
          <a:p>
            <a:pPr marL="363538" indent="-187325" defTabSz="363538">
              <a:buFont typeface="Arial" panose="020B0604020202020204" pitchFamily="34" charset="0"/>
              <a:buChar char="•"/>
            </a:pPr>
            <a:r>
              <a:rPr lang="fr-FR" sz="1600" dirty="0" err="1" smtClean="0"/>
              <a:t>Before</a:t>
            </a:r>
            <a:r>
              <a:rPr lang="fr-FR" sz="1600" dirty="0" smtClean="0"/>
              <a:t> </a:t>
            </a:r>
            <a:r>
              <a:rPr lang="fr-FR" sz="1600" dirty="0" err="1"/>
              <a:t>starting</a:t>
            </a:r>
            <a:r>
              <a:rPr lang="fr-FR" sz="1600" dirty="0"/>
              <a:t> « </a:t>
            </a:r>
            <a:r>
              <a:rPr lang="fr-FR" sz="1600" dirty="0" err="1"/>
              <a:t>blind</a:t>
            </a:r>
            <a:r>
              <a:rPr lang="fr-FR" sz="1600" dirty="0"/>
              <a:t> </a:t>
            </a:r>
            <a:r>
              <a:rPr lang="fr-FR" sz="1600" dirty="0" err="1"/>
              <a:t>search</a:t>
            </a:r>
            <a:r>
              <a:rPr lang="fr-FR" sz="1600" dirty="0"/>
              <a:t> </a:t>
            </a:r>
            <a:r>
              <a:rPr lang="fr-FR" sz="1600" dirty="0" err="1"/>
              <a:t>algo</a:t>
            </a:r>
            <a:r>
              <a:rPr lang="fr-FR" sz="1600" dirty="0"/>
              <a:t> »: </a:t>
            </a:r>
            <a:r>
              <a:rPr lang="fr-FR" sz="1600" dirty="0" err="1" smtClean="0"/>
              <a:t>misalignment</a:t>
            </a:r>
            <a:endParaRPr lang="fr-FR" sz="1600" dirty="0"/>
          </a:p>
          <a:p>
            <a:pPr marL="363538" lvl="1" indent="-187325">
              <a:buFont typeface="Arial" panose="020B0604020202020204" pitchFamily="34" charset="0"/>
              <a:buChar char="•"/>
            </a:pPr>
            <a:r>
              <a:rPr lang="fr-FR" sz="1600" dirty="0"/>
              <a:t>Once « </a:t>
            </a:r>
            <a:r>
              <a:rPr lang="fr-FR" sz="1600" dirty="0" err="1"/>
              <a:t>blind</a:t>
            </a:r>
            <a:r>
              <a:rPr lang="fr-FR" sz="1600" dirty="0"/>
              <a:t> </a:t>
            </a:r>
            <a:r>
              <a:rPr lang="fr-FR" sz="1600" dirty="0" err="1"/>
              <a:t>search</a:t>
            </a:r>
            <a:r>
              <a:rPr lang="fr-FR" sz="1600" dirty="0"/>
              <a:t> </a:t>
            </a:r>
            <a:r>
              <a:rPr lang="fr-FR" sz="1600" dirty="0" err="1"/>
              <a:t>algo</a:t>
            </a:r>
            <a:r>
              <a:rPr lang="fr-FR" sz="1600" dirty="0"/>
              <a:t> »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 smtClean="0"/>
              <a:t>completed</a:t>
            </a:r>
            <a:r>
              <a:rPr lang="fr-FR" sz="1600" dirty="0" smtClean="0"/>
              <a:t> (star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detected</a:t>
            </a:r>
            <a:r>
              <a:rPr lang="fr-FR" sz="1600" dirty="0" smtClean="0"/>
              <a:t>): </a:t>
            </a:r>
            <a:endParaRPr lang="fr-FR" sz="1600" dirty="0"/>
          </a:p>
          <a:p>
            <a:pPr marL="720725" lvl="3" indent="-180975">
              <a:buFont typeface="Arial" panose="020B0604020202020204" pitchFamily="34" charset="0"/>
              <a:buChar char="•"/>
            </a:pPr>
            <a:r>
              <a:rPr lang="fr-FR" sz="1600" dirty="0" smtClean="0"/>
              <a:t>SH images: WFE </a:t>
            </a:r>
            <a:r>
              <a:rPr lang="fr-FR" sz="1600" dirty="0" err="1"/>
              <a:t>maps</a:t>
            </a:r>
            <a:r>
              <a:rPr lang="fr-FR" sz="1600" dirty="0"/>
              <a:t>/values</a:t>
            </a:r>
            <a:r>
              <a:rPr lang="fr-FR" sz="1600" dirty="0" smtClean="0"/>
              <a:t> </a:t>
            </a:r>
            <a:r>
              <a:rPr lang="fr-FR" sz="1600" dirty="0"/>
              <a:t>+ Zernike </a:t>
            </a:r>
            <a:r>
              <a:rPr lang="fr-FR" sz="1600" dirty="0" err="1" smtClean="0"/>
              <a:t>decomposition</a:t>
            </a:r>
            <a:endParaRPr lang="fr-FR" sz="1600" dirty="0" smtClean="0"/>
          </a:p>
          <a:p>
            <a:pPr marL="720725" lvl="3" indent="-180975">
              <a:buFont typeface="Arial" panose="020B0604020202020204" pitchFamily="34" charset="0"/>
              <a:buChar char="•"/>
            </a:pPr>
            <a:r>
              <a:rPr lang="fr-FR" sz="1600" dirty="0" smtClean="0"/>
              <a:t>SC images: </a:t>
            </a:r>
            <a:r>
              <a:rPr lang="fr-FR" sz="1600" dirty="0" err="1"/>
              <a:t>visual</a:t>
            </a:r>
            <a:r>
              <a:rPr lang="fr-FR" sz="1600" dirty="0"/>
              <a:t> </a:t>
            </a:r>
            <a:r>
              <a:rPr lang="fr-FR" sz="1600" dirty="0" smtClean="0"/>
              <a:t>check + FWHM</a:t>
            </a:r>
            <a:endParaRPr lang="fr-FR" sz="1600" dirty="0"/>
          </a:p>
          <a:p>
            <a:pPr marL="363538" lvl="1" indent="-187325">
              <a:buFont typeface="Arial" panose="020B0604020202020204" pitchFamily="34" charset="0"/>
              <a:buChar char="•"/>
            </a:pPr>
            <a:r>
              <a:rPr lang="fr-FR" sz="1600" dirty="0" err="1"/>
              <a:t>Run</a:t>
            </a:r>
            <a:r>
              <a:rPr lang="fr-FR" sz="1600" dirty="0"/>
              <a:t> « </a:t>
            </a:r>
            <a:r>
              <a:rPr lang="fr-FR" sz="1600" dirty="0" err="1"/>
              <a:t>focusing</a:t>
            </a:r>
            <a:r>
              <a:rPr lang="fr-FR" sz="1600" dirty="0"/>
              <a:t> </a:t>
            </a:r>
            <a:r>
              <a:rPr lang="fr-FR" sz="1600" dirty="0" err="1"/>
              <a:t>algo</a:t>
            </a:r>
            <a:r>
              <a:rPr lang="fr-FR" sz="1600" dirty="0"/>
              <a:t> »: </a:t>
            </a:r>
          </a:p>
          <a:p>
            <a:pPr marL="715963" lvl="3" indent="-176213">
              <a:buFont typeface="Arial" panose="020B0604020202020204" pitchFamily="34" charset="0"/>
              <a:buChar char="•"/>
            </a:pPr>
            <a:r>
              <a:rPr lang="fr-FR" sz="1600" dirty="0"/>
              <a:t>SH </a:t>
            </a:r>
            <a:r>
              <a:rPr lang="fr-FR" sz="1600" dirty="0" smtClean="0"/>
              <a:t>images: WFE values </a:t>
            </a:r>
            <a:r>
              <a:rPr lang="fr-FR" sz="1600" dirty="0"/>
              <a:t>vs </a:t>
            </a:r>
            <a:r>
              <a:rPr lang="fr-FR" sz="1600" dirty="0" err="1" smtClean="0"/>
              <a:t>Iterations</a:t>
            </a:r>
            <a:r>
              <a:rPr lang="fr-FR" sz="1600" dirty="0" smtClean="0"/>
              <a:t> + Zernike </a:t>
            </a:r>
            <a:r>
              <a:rPr lang="fr-FR" sz="1600" dirty="0" err="1" smtClean="0"/>
              <a:t>decomposition</a:t>
            </a:r>
            <a:r>
              <a:rPr lang="fr-FR" sz="1600" dirty="0" smtClean="0"/>
              <a:t> vs Time: Focus + </a:t>
            </a:r>
            <a:r>
              <a:rPr lang="fr-FR" sz="1600" dirty="0" err="1" smtClean="0"/>
              <a:t>Astig</a:t>
            </a:r>
            <a:r>
              <a:rPr lang="fr-FR" sz="1600" dirty="0" smtClean="0"/>
              <a:t> </a:t>
            </a:r>
            <a:r>
              <a:rPr lang="fr-FR" sz="1600" dirty="0" err="1" smtClean="0"/>
              <a:t>decrease</a:t>
            </a:r>
            <a:endParaRPr lang="fr-FR" sz="1600" dirty="0" smtClean="0"/>
          </a:p>
          <a:p>
            <a:pPr marL="715963" lvl="3" indent="-176213">
              <a:buFont typeface="Arial" panose="020B0604020202020204" pitchFamily="34" charset="0"/>
              <a:buChar char="•"/>
            </a:pPr>
            <a:r>
              <a:rPr lang="fr-FR" sz="1600" dirty="0" smtClean="0"/>
              <a:t>SC images: </a:t>
            </a:r>
            <a:r>
              <a:rPr lang="fr-FR" sz="1600" dirty="0" err="1"/>
              <a:t>visual</a:t>
            </a:r>
            <a:r>
              <a:rPr lang="fr-FR" sz="1600" dirty="0"/>
              <a:t> </a:t>
            </a:r>
            <a:r>
              <a:rPr lang="fr-FR" sz="1600" dirty="0" smtClean="0"/>
              <a:t>check </a:t>
            </a:r>
            <a:r>
              <a:rPr lang="fr-FR" sz="1600" dirty="0"/>
              <a:t>+ </a:t>
            </a:r>
            <a:r>
              <a:rPr lang="fr-FR" sz="1600" dirty="0" smtClean="0"/>
              <a:t>FWHM </a:t>
            </a: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err="1" smtClean="0">
                <a:sym typeface="Wingdings" panose="05000000000000000000" pitchFamily="2" charset="2"/>
              </a:rPr>
              <a:t>Smaller</a:t>
            </a:r>
            <a:r>
              <a:rPr lang="fr-FR" sz="1600" dirty="0" smtClean="0">
                <a:sym typeface="Wingdings" panose="05000000000000000000" pitchFamily="2" charset="2"/>
              </a:rPr>
              <a:t> spot size</a:t>
            </a:r>
            <a:endParaRPr lang="fr-FR" sz="1600" dirty="0"/>
          </a:p>
          <a:p>
            <a:pPr marL="820738" lvl="3"/>
            <a:endParaRPr lang="fr-FR" sz="1600" dirty="0">
              <a:sym typeface="Wingdings" panose="05000000000000000000" pitchFamily="2" charset="2"/>
            </a:endParaRPr>
          </a:p>
          <a:p>
            <a:r>
              <a:rPr lang="fr-FR" sz="1600" b="1" dirty="0" smtClean="0"/>
              <a:t>For </a:t>
            </a:r>
            <a:r>
              <a:rPr lang="fr-FR" sz="1600" b="1" dirty="0" err="1" smtClean="0"/>
              <a:t>each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Deformable</a:t>
            </a:r>
            <a:r>
              <a:rPr lang="fr-FR" sz="1600" b="1" dirty="0" smtClean="0"/>
              <a:t> Mirror</a:t>
            </a:r>
            <a:endParaRPr lang="fr-FR" sz="1600" b="1" dirty="0"/>
          </a:p>
          <a:p>
            <a:r>
              <a:rPr lang="fr-FR" sz="1600" dirty="0" err="1" smtClean="0"/>
              <a:t>Run</a:t>
            </a:r>
            <a:r>
              <a:rPr lang="fr-FR" sz="1600" dirty="0" smtClean="0"/>
              <a:t> « </a:t>
            </a:r>
            <a:r>
              <a:rPr lang="fr-FR" sz="1600" dirty="0" err="1" smtClean="0"/>
              <a:t>closed-loop</a:t>
            </a:r>
            <a:r>
              <a:rPr lang="fr-FR" sz="1600" dirty="0" smtClean="0"/>
              <a:t> </a:t>
            </a:r>
            <a:r>
              <a:rPr lang="fr-FR" sz="1600" dirty="0" err="1" smtClean="0"/>
              <a:t>algo</a:t>
            </a:r>
            <a:r>
              <a:rPr lang="fr-FR" sz="1600" dirty="0" smtClean="0"/>
              <a:t> »:</a:t>
            </a:r>
          </a:p>
          <a:p>
            <a:pPr marL="363538" lvl="3" indent="-176213">
              <a:buFont typeface="Arial" panose="020B0604020202020204" pitchFamily="34" charset="0"/>
              <a:buChar char="•"/>
            </a:pPr>
            <a:r>
              <a:rPr lang="fr-FR" sz="1600" dirty="0"/>
              <a:t>SH images: </a:t>
            </a:r>
            <a:r>
              <a:rPr lang="fr-FR" sz="1600" dirty="0" smtClean="0"/>
              <a:t>WFE </a:t>
            </a:r>
            <a:r>
              <a:rPr lang="fr-FR" sz="1600" dirty="0" err="1" smtClean="0"/>
              <a:t>maps</a:t>
            </a:r>
            <a:r>
              <a:rPr lang="fr-FR" sz="1600" dirty="0" smtClean="0"/>
              <a:t>/values </a:t>
            </a:r>
            <a:r>
              <a:rPr lang="fr-FR" sz="1600" dirty="0"/>
              <a:t>vs </a:t>
            </a:r>
            <a:r>
              <a:rPr lang="fr-FR" sz="1600" dirty="0" smtClean="0"/>
              <a:t>Time + Zernike </a:t>
            </a:r>
            <a:r>
              <a:rPr lang="fr-FR" sz="1600" dirty="0" err="1" smtClean="0"/>
              <a:t>decomposition</a:t>
            </a:r>
            <a:r>
              <a:rPr lang="fr-FR" sz="1600" dirty="0" smtClean="0"/>
              <a:t> vs Time</a:t>
            </a:r>
          </a:p>
          <a:p>
            <a:pPr marL="363538" lvl="3" indent="-176213">
              <a:buFont typeface="Arial" panose="020B0604020202020204" pitchFamily="34" charset="0"/>
              <a:buChar char="•"/>
            </a:pPr>
            <a:r>
              <a:rPr lang="fr-FR" sz="1600" dirty="0" smtClean="0"/>
              <a:t>SC images: </a:t>
            </a:r>
            <a:r>
              <a:rPr lang="fr-FR" sz="1600" dirty="0" err="1"/>
              <a:t>visual</a:t>
            </a:r>
            <a:r>
              <a:rPr lang="fr-FR" sz="1600" dirty="0"/>
              <a:t> </a:t>
            </a:r>
            <a:r>
              <a:rPr lang="fr-FR" sz="1600" dirty="0" smtClean="0"/>
              <a:t>check</a:t>
            </a:r>
            <a:r>
              <a:rPr lang="fr-FR" sz="1600" dirty="0"/>
              <a:t> + FWHM</a:t>
            </a:r>
            <a:r>
              <a:rPr lang="fr-FR" sz="1600" dirty="0" smtClean="0"/>
              <a:t> </a:t>
            </a: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err="1">
                <a:sym typeface="Wingdings" panose="05000000000000000000" pitchFamily="2" charset="2"/>
              </a:rPr>
              <a:t>Smaller</a:t>
            </a:r>
            <a:r>
              <a:rPr lang="fr-FR" sz="1600" dirty="0">
                <a:sym typeface="Wingdings" panose="05000000000000000000" pitchFamily="2" charset="2"/>
              </a:rPr>
              <a:t> spot size</a:t>
            </a:r>
            <a:endParaRPr lang="fr-FR" sz="1600" dirty="0"/>
          </a:p>
          <a:p>
            <a:pPr marL="539750" lvl="3" indent="-176213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63537" lvl="3"/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6845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characteristics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6B832-A05F-5B43-BE17-ECC2C4D4D08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275606"/>
            <a:ext cx="42484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Glass </a:t>
            </a:r>
            <a:r>
              <a:rPr lang="fr-FR" sz="1600" b="1" dirty="0" err="1" smtClean="0"/>
              <a:t>slumping</a:t>
            </a:r>
            <a:endParaRPr lang="en-US" sz="1600" b="1" dirty="0" smtClean="0"/>
          </a:p>
          <a:p>
            <a:pPr marL="363538" indent="-187325">
              <a:buFont typeface="Arial" panose="020B0604020202020204" pitchFamily="34" charset="0"/>
              <a:buChar char="•"/>
            </a:pPr>
            <a:r>
              <a:rPr lang="fr-FR" sz="1400" dirty="0" smtClean="0"/>
              <a:t>Initial solution</a:t>
            </a:r>
          </a:p>
          <a:p>
            <a:pPr marL="363538" indent="-187325">
              <a:buFont typeface="Arial" panose="020B0604020202020204" pitchFamily="34" charset="0"/>
              <a:buChar char="•"/>
            </a:pPr>
            <a:r>
              <a:rPr lang="fr-FR" sz="1400" dirty="0" err="1" smtClean="0"/>
              <a:t>Development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2010 to 2017</a:t>
            </a:r>
          </a:p>
          <a:p>
            <a:pPr marL="363538" indent="-187325">
              <a:buFont typeface="Arial" panose="020B0604020202020204" pitchFamily="34" charset="0"/>
              <a:buChar char="•"/>
            </a:pPr>
            <a:r>
              <a:rPr lang="fr-FR" sz="1400" dirty="0" err="1" smtClean="0"/>
              <a:t>Decision</a:t>
            </a:r>
            <a:r>
              <a:rPr lang="fr-FR" sz="1400" dirty="0" smtClean="0"/>
              <a:t> made in </a:t>
            </a:r>
            <a:r>
              <a:rPr lang="fr-FR" sz="1400" dirty="0" err="1" smtClean="0"/>
              <a:t>early</a:t>
            </a:r>
            <a:r>
              <a:rPr lang="fr-FR" sz="1400" dirty="0" smtClean="0"/>
              <a:t> </a:t>
            </a:r>
            <a:r>
              <a:rPr lang="fr-FR" sz="1400" dirty="0" smtClean="0"/>
              <a:t>2018 to stop </a:t>
            </a:r>
            <a:r>
              <a:rPr lang="fr-FR" sz="1400" dirty="0" err="1" smtClean="0"/>
              <a:t>working</a:t>
            </a:r>
            <a:r>
              <a:rPr lang="fr-FR" sz="1400" dirty="0" smtClean="0"/>
              <a:t> on </a:t>
            </a:r>
            <a:r>
              <a:rPr lang="fr-FR" sz="1400" dirty="0" err="1" smtClean="0"/>
              <a:t>it</a:t>
            </a:r>
            <a:endParaRPr lang="fr-FR" sz="1400" dirty="0" smtClean="0"/>
          </a:p>
          <a:p>
            <a:r>
              <a:rPr lang="fr-FR" sz="1400" dirty="0" err="1" smtClean="0">
                <a:solidFill>
                  <a:srgbClr val="0070C0"/>
                </a:solidFill>
              </a:rPr>
              <a:t>Advantages</a:t>
            </a:r>
            <a:r>
              <a:rPr lang="fr-FR" sz="1400" dirty="0" smtClean="0">
                <a:solidFill>
                  <a:srgbClr val="0070C0"/>
                </a:solidFill>
              </a:rPr>
              <a:t>: </a:t>
            </a:r>
          </a:p>
          <a:p>
            <a:pPr marL="363538" indent="-187325">
              <a:buFont typeface="Arial" panose="020B0604020202020204" pitchFamily="34" charset="0"/>
              <a:buChar char="•"/>
            </a:pPr>
            <a:r>
              <a:rPr lang="fr-FR" sz="1400" dirty="0" smtClean="0"/>
              <a:t>TRL 9</a:t>
            </a:r>
            <a:endParaRPr lang="fr-FR" sz="1400" dirty="0" smtClean="0"/>
          </a:p>
          <a:p>
            <a:pPr marL="363538" indent="-187325">
              <a:buFont typeface="Arial" panose="020B0604020202020204" pitchFamily="34" charset="0"/>
              <a:buChar char="•"/>
            </a:pPr>
            <a:r>
              <a:rPr lang="fr-FR" sz="1400" dirty="0" err="1" smtClean="0"/>
              <a:t>thermally</a:t>
            </a:r>
            <a:r>
              <a:rPr lang="fr-FR" sz="1400" dirty="0" smtClean="0"/>
              <a:t> stable</a:t>
            </a:r>
          </a:p>
          <a:p>
            <a:pPr marL="363538" indent="-187325">
              <a:buFont typeface="Arial" panose="020B0604020202020204" pitchFamily="34" charset="0"/>
              <a:buChar char="•"/>
            </a:pPr>
            <a:r>
              <a:rPr lang="fr-FR" sz="1400" dirty="0" err="1" smtClean="0"/>
              <a:t>low</a:t>
            </a:r>
            <a:r>
              <a:rPr lang="fr-FR" sz="1400" dirty="0" smtClean="0"/>
              <a:t> CTE, no </a:t>
            </a:r>
            <a:r>
              <a:rPr lang="fr-FR" sz="1400" dirty="0" err="1" smtClean="0"/>
              <a:t>outgassing</a:t>
            </a:r>
            <a:endParaRPr lang="fr-FR" sz="1400" dirty="0" smtClean="0"/>
          </a:p>
          <a:p>
            <a:pPr marL="363538" indent="-187325">
              <a:buFont typeface="Arial" panose="020B0604020202020204" pitchFamily="34" charset="0"/>
              <a:buChar char="•"/>
            </a:pPr>
            <a:r>
              <a:rPr lang="fr-FR" sz="1400" dirty="0" smtClean="0"/>
              <a:t>good </a:t>
            </a:r>
            <a:r>
              <a:rPr lang="fr-FR" sz="1400" dirty="0" err="1" smtClean="0"/>
              <a:t>adhesion</a:t>
            </a:r>
            <a:r>
              <a:rPr lang="fr-FR" sz="1400" dirty="0" smtClean="0"/>
              <a:t> of </a:t>
            </a:r>
            <a:r>
              <a:rPr lang="fr-FR" sz="1400" dirty="0" err="1" smtClean="0"/>
              <a:t>reflective</a:t>
            </a:r>
            <a:r>
              <a:rPr lang="fr-FR" sz="1400" dirty="0" smtClean="0"/>
              <a:t> </a:t>
            </a:r>
            <a:r>
              <a:rPr lang="fr-FR" sz="1400" dirty="0" err="1" smtClean="0"/>
              <a:t>coating</a:t>
            </a:r>
            <a:r>
              <a:rPr lang="fr-FR" sz="1400" dirty="0" smtClean="0"/>
              <a:t> (</a:t>
            </a:r>
            <a:r>
              <a:rPr lang="fr-FR" sz="1400" dirty="0" err="1" smtClean="0"/>
              <a:t>pass</a:t>
            </a:r>
            <a:r>
              <a:rPr lang="fr-FR" sz="1400" dirty="0" smtClean="0"/>
              <a:t> TVAC)</a:t>
            </a:r>
          </a:p>
          <a:p>
            <a:pPr marL="363538" indent="-187325">
              <a:buFont typeface="Arial" panose="020B0604020202020204" pitchFamily="34" charset="0"/>
              <a:buChar char="•"/>
            </a:pPr>
            <a:r>
              <a:rPr lang="fr-FR" sz="1400" dirty="0" err="1" smtClean="0"/>
              <a:t>low</a:t>
            </a:r>
            <a:r>
              <a:rPr lang="fr-FR" sz="1400" dirty="0" smtClean="0"/>
              <a:t> </a:t>
            </a:r>
            <a:r>
              <a:rPr lang="fr-FR" sz="1400" dirty="0" err="1" smtClean="0"/>
              <a:t>stiffness</a:t>
            </a:r>
            <a:r>
              <a:rPr lang="fr-FR" sz="1400" dirty="0" smtClean="0"/>
              <a:t> (flexible</a:t>
            </a:r>
            <a:r>
              <a:rPr lang="fr-FR" sz="1400" dirty="0" smtClean="0"/>
              <a:t>)</a:t>
            </a:r>
            <a:endParaRPr lang="fr-FR" sz="1400" dirty="0"/>
          </a:p>
          <a:p>
            <a:r>
              <a:rPr lang="fr-FR" sz="1400" dirty="0" smtClean="0">
                <a:solidFill>
                  <a:srgbClr val="C00000"/>
                </a:solidFill>
              </a:rPr>
              <a:t>Limitations: </a:t>
            </a:r>
            <a:endParaRPr lang="fr-FR" sz="1400" dirty="0" smtClean="0">
              <a:solidFill>
                <a:srgbClr val="C00000"/>
              </a:solidFill>
            </a:endParaRP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Surface </a:t>
            </a:r>
            <a:r>
              <a:rPr lang="fr-FR" sz="1400" dirty="0" err="1"/>
              <a:t>error</a:t>
            </a:r>
            <a:r>
              <a:rPr lang="fr-FR" sz="1400" dirty="0"/>
              <a:t> </a:t>
            </a:r>
            <a:r>
              <a:rPr lang="fr-FR" sz="1400" dirty="0" err="1"/>
              <a:t>after</a:t>
            </a:r>
            <a:r>
              <a:rPr lang="fr-FR" sz="1400" dirty="0"/>
              <a:t> </a:t>
            </a:r>
            <a:r>
              <a:rPr lang="fr-FR" sz="1400" dirty="0" err="1"/>
              <a:t>manufacturing</a:t>
            </a:r>
            <a:r>
              <a:rPr lang="fr-FR" sz="1400" dirty="0"/>
              <a:t> </a:t>
            </a:r>
            <a:r>
              <a:rPr lang="fr-FR" sz="1400" dirty="0" err="1"/>
              <a:t>limited</a:t>
            </a:r>
            <a:r>
              <a:rPr lang="fr-FR" sz="1400" dirty="0"/>
              <a:t> </a:t>
            </a:r>
            <a:r>
              <a:rPr lang="fr-FR" sz="1400" dirty="0" smtClean="0"/>
              <a:t>to few </a:t>
            </a:r>
            <a:r>
              <a:rPr lang="fr-FR" sz="1400" dirty="0"/>
              <a:t>microns </a:t>
            </a:r>
            <a:r>
              <a:rPr lang="fr-FR" sz="1400" dirty="0" err="1"/>
              <a:t>rms</a:t>
            </a:r>
            <a:r>
              <a:rPr lang="fr-FR" sz="1400" dirty="0"/>
              <a:t> (</a:t>
            </a:r>
            <a:r>
              <a:rPr lang="fr-FR" sz="1400" dirty="0" err="1"/>
              <a:t>dimples</a:t>
            </a:r>
            <a:r>
              <a:rPr lang="fr-FR" sz="1400" dirty="0" smtClean="0"/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18" y="123478"/>
            <a:ext cx="969320" cy="108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892838" y="189520"/>
            <a:ext cx="25211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41 </a:t>
            </a:r>
            <a:r>
              <a:rPr lang="fr-FR" sz="1200" dirty="0" err="1" smtClean="0"/>
              <a:t>electrodes</a:t>
            </a:r>
            <a:r>
              <a:rPr lang="fr-FR" sz="1200" dirty="0" smtClean="0"/>
              <a:t>: Ti + Au</a:t>
            </a:r>
          </a:p>
          <a:p>
            <a:r>
              <a:rPr lang="fr-FR" sz="1200" dirty="0" smtClean="0"/>
              <a:t>PZT – </a:t>
            </a:r>
            <a:r>
              <a:rPr lang="fr-FR" sz="1200" dirty="0" err="1" smtClean="0"/>
              <a:t>Meniscus</a:t>
            </a:r>
            <a:r>
              <a:rPr lang="fr-FR" sz="1200" dirty="0" smtClean="0"/>
              <a:t>,  0.2-0.4mm </a:t>
            </a:r>
            <a:r>
              <a:rPr lang="fr-FR" sz="1200" dirty="0" err="1" smtClean="0"/>
              <a:t>thick</a:t>
            </a:r>
            <a:endParaRPr lang="en-US" sz="1200" dirty="0" smtClean="0"/>
          </a:p>
          <a:p>
            <a:r>
              <a:rPr lang="fr-FR" sz="1200" dirty="0" err="1" smtClean="0"/>
              <a:t>Ground</a:t>
            </a:r>
            <a:r>
              <a:rPr lang="fr-FR" sz="1200" dirty="0" smtClean="0"/>
              <a:t> layer: Ti + Au</a:t>
            </a:r>
          </a:p>
          <a:p>
            <a:r>
              <a:rPr lang="fr-FR" sz="1200" dirty="0" err="1" smtClean="0">
                <a:solidFill>
                  <a:srgbClr val="C00000"/>
                </a:solidFill>
              </a:rPr>
              <a:t>Substrate</a:t>
            </a:r>
            <a:r>
              <a:rPr lang="fr-FR" sz="1200" dirty="0" smtClean="0">
                <a:solidFill>
                  <a:srgbClr val="C00000"/>
                </a:solidFill>
              </a:rPr>
              <a:t>: </a:t>
            </a:r>
            <a:r>
              <a:rPr lang="fr-FR" sz="1200" b="1" dirty="0" smtClean="0">
                <a:solidFill>
                  <a:srgbClr val="C00000"/>
                </a:solidFill>
              </a:rPr>
              <a:t>Glass </a:t>
            </a:r>
            <a:r>
              <a:rPr lang="fr-FR" sz="1200" dirty="0" smtClean="0">
                <a:solidFill>
                  <a:srgbClr val="C00000"/>
                </a:solidFill>
              </a:rPr>
              <a:t>or </a:t>
            </a:r>
            <a:r>
              <a:rPr lang="fr-FR" sz="1200" b="1" dirty="0" err="1" smtClean="0">
                <a:solidFill>
                  <a:srgbClr val="C00000"/>
                </a:solidFill>
              </a:rPr>
              <a:t>Carbon</a:t>
            </a:r>
            <a:r>
              <a:rPr lang="fr-FR" sz="1200" b="1" dirty="0" smtClean="0">
                <a:solidFill>
                  <a:srgbClr val="C00000"/>
                </a:solidFill>
              </a:rPr>
              <a:t> </a:t>
            </a:r>
            <a:r>
              <a:rPr lang="fr-FR" sz="1200" b="1" dirty="0" err="1" smtClean="0">
                <a:solidFill>
                  <a:srgbClr val="C00000"/>
                </a:solidFill>
              </a:rPr>
              <a:t>fiber</a:t>
            </a:r>
            <a:r>
              <a:rPr lang="fr-FR" sz="1200" b="1" dirty="0" smtClean="0">
                <a:solidFill>
                  <a:srgbClr val="C00000"/>
                </a:solidFill>
              </a:rPr>
              <a:t> </a:t>
            </a:r>
            <a:r>
              <a:rPr lang="fr-FR" sz="1200" b="1" dirty="0" err="1" smtClean="0">
                <a:solidFill>
                  <a:srgbClr val="C00000"/>
                </a:solidFill>
              </a:rPr>
              <a:t>shell</a:t>
            </a:r>
            <a:endParaRPr lang="fr-FR" sz="1200" b="1" dirty="0" smtClean="0">
              <a:solidFill>
                <a:srgbClr val="C00000"/>
              </a:solidFill>
            </a:endParaRPr>
          </a:p>
          <a:p>
            <a:r>
              <a:rPr lang="fr-FR" sz="1200" dirty="0" err="1" smtClean="0"/>
              <a:t>Reflective</a:t>
            </a:r>
            <a:r>
              <a:rPr lang="fr-FR" sz="1200" dirty="0" smtClean="0"/>
              <a:t> </a:t>
            </a:r>
            <a:r>
              <a:rPr lang="fr-FR" sz="1200" dirty="0" err="1" smtClean="0"/>
              <a:t>coating</a:t>
            </a:r>
            <a:r>
              <a:rPr lang="fr-FR" sz="1200" dirty="0" smtClean="0"/>
              <a:t>: Cr + Al + SiO2</a:t>
            </a:r>
            <a:endParaRPr lang="en-US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400580" y="1308587"/>
            <a:ext cx="474341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Carbon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fiber</a:t>
            </a:r>
            <a:endParaRPr lang="en-US" sz="1600" b="1" dirty="0" smtClean="0"/>
          </a:p>
          <a:p>
            <a:pPr marL="363538" indent="-187325">
              <a:buFont typeface="Arial" panose="020B0604020202020204" pitchFamily="34" charset="0"/>
              <a:buChar char="•"/>
            </a:pPr>
            <a:r>
              <a:rPr lang="fr-FR" sz="1400" dirty="0" err="1" smtClean="0"/>
              <a:t>Development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2010 to 2017</a:t>
            </a:r>
          </a:p>
          <a:p>
            <a:pPr marL="363538" indent="-187325">
              <a:buFont typeface="Arial" panose="020B0604020202020204" pitchFamily="34" charset="0"/>
              <a:buChar char="•"/>
            </a:pPr>
            <a:r>
              <a:rPr lang="fr-FR" sz="1400" dirty="0" err="1" smtClean="0"/>
              <a:t>Decision</a:t>
            </a:r>
            <a:r>
              <a:rPr lang="fr-FR" sz="1400" dirty="0" smtClean="0"/>
              <a:t> made in </a:t>
            </a:r>
            <a:r>
              <a:rPr lang="fr-FR" sz="1400" dirty="0" err="1" smtClean="0"/>
              <a:t>early</a:t>
            </a:r>
            <a:r>
              <a:rPr lang="fr-FR" sz="1400" dirty="0" smtClean="0"/>
              <a:t> </a:t>
            </a:r>
            <a:r>
              <a:rPr lang="fr-FR" sz="1400" dirty="0" smtClean="0"/>
              <a:t>2018 to use </a:t>
            </a:r>
            <a:r>
              <a:rPr lang="fr-FR" sz="1400" dirty="0" err="1" smtClean="0"/>
              <a:t>this</a:t>
            </a:r>
            <a:r>
              <a:rPr lang="fr-FR" sz="1400" dirty="0" smtClean="0"/>
              <a:t> </a:t>
            </a:r>
            <a:r>
              <a:rPr lang="fr-FR" sz="1400" dirty="0" err="1" smtClean="0"/>
              <a:t>technology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1400" dirty="0" err="1" smtClean="0">
                <a:solidFill>
                  <a:srgbClr val="0070C0"/>
                </a:solidFill>
              </a:rPr>
              <a:t>Advantages</a:t>
            </a:r>
            <a:r>
              <a:rPr lang="fr-FR" sz="1400" dirty="0" smtClean="0">
                <a:solidFill>
                  <a:srgbClr val="0070C0"/>
                </a:solidFill>
              </a:rPr>
              <a:t>: </a:t>
            </a:r>
            <a:endParaRPr lang="fr-FR" sz="1400" dirty="0" smtClean="0"/>
          </a:p>
          <a:p>
            <a:pPr marL="365125" indent="-188913">
              <a:buFont typeface="Arial" panose="020B0604020202020204" pitchFamily="34" charset="0"/>
              <a:buChar char="•"/>
            </a:pPr>
            <a:r>
              <a:rPr lang="fr-FR" sz="1400" dirty="0" err="1" smtClean="0"/>
              <a:t>Low</a:t>
            </a:r>
            <a:r>
              <a:rPr lang="fr-FR" sz="1400" dirty="0" smtClean="0"/>
              <a:t> </a:t>
            </a:r>
            <a:r>
              <a:rPr lang="fr-FR" sz="1400" dirty="0" err="1" smtClean="0"/>
              <a:t>outgassing</a:t>
            </a:r>
            <a:endParaRPr lang="fr-FR" sz="1400" dirty="0" smtClean="0"/>
          </a:p>
          <a:p>
            <a:r>
              <a:rPr lang="fr-FR" sz="1400" dirty="0" smtClean="0">
                <a:solidFill>
                  <a:srgbClr val="C00000"/>
                </a:solidFill>
              </a:rPr>
              <a:t>Limitations: </a:t>
            </a:r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Never </a:t>
            </a:r>
            <a:r>
              <a:rPr lang="fr-FR" sz="1400" dirty="0" err="1" smtClean="0"/>
              <a:t>demonstrated</a:t>
            </a:r>
            <a:r>
              <a:rPr lang="fr-FR" sz="1400" dirty="0" smtClean="0"/>
              <a:t> in </a:t>
            </a:r>
            <a:r>
              <a:rPr lang="fr-FR" sz="1400" dirty="0" err="1" smtClean="0"/>
              <a:t>space</a:t>
            </a:r>
            <a:r>
              <a:rPr lang="fr-FR" sz="1400" dirty="0" smtClean="0"/>
              <a:t>: </a:t>
            </a:r>
            <a:r>
              <a:rPr lang="fr-FR" sz="1400" dirty="0" smtClean="0"/>
              <a:t>TRL 4</a:t>
            </a:r>
            <a:endParaRPr lang="fr-FR" sz="1400" dirty="0" smtClean="0"/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Surface </a:t>
            </a:r>
            <a:r>
              <a:rPr lang="fr-FR" sz="1400" dirty="0" err="1" smtClean="0"/>
              <a:t>error</a:t>
            </a:r>
            <a:r>
              <a:rPr lang="fr-FR" sz="1400" dirty="0" smtClean="0"/>
              <a:t> </a:t>
            </a:r>
            <a:r>
              <a:rPr lang="fr-FR" sz="1400" dirty="0" err="1" smtClean="0"/>
              <a:t>after</a:t>
            </a:r>
            <a:r>
              <a:rPr lang="fr-FR" sz="1400" dirty="0" smtClean="0"/>
              <a:t> </a:t>
            </a:r>
            <a:r>
              <a:rPr lang="fr-FR" sz="1400" dirty="0" err="1" smtClean="0"/>
              <a:t>manufacturing</a:t>
            </a:r>
            <a:r>
              <a:rPr lang="fr-FR" sz="1400" dirty="0" smtClean="0"/>
              <a:t> </a:t>
            </a:r>
            <a:r>
              <a:rPr lang="fr-FR" sz="1400" dirty="0" err="1" smtClean="0"/>
              <a:t>limited</a:t>
            </a:r>
            <a:r>
              <a:rPr lang="fr-FR" sz="1400" dirty="0" smtClean="0"/>
              <a:t> to </a:t>
            </a:r>
            <a:r>
              <a:rPr lang="fr-FR" sz="1400" dirty="0" smtClean="0"/>
              <a:t>~20 </a:t>
            </a:r>
            <a:r>
              <a:rPr lang="fr-FR" sz="1400" dirty="0" err="1" smtClean="0"/>
              <a:t>um</a:t>
            </a:r>
            <a:r>
              <a:rPr lang="fr-FR" sz="1400" dirty="0" smtClean="0"/>
              <a:t> </a:t>
            </a:r>
            <a:r>
              <a:rPr lang="fr-FR" sz="1400" dirty="0" err="1" smtClean="0"/>
              <a:t>rms</a:t>
            </a:r>
            <a:r>
              <a:rPr lang="fr-FR" sz="1400" dirty="0" smtClean="0"/>
              <a:t> </a:t>
            </a:r>
            <a:r>
              <a:rPr lang="fr-FR" sz="1400" dirty="0" smtClean="0"/>
              <a:t>(</a:t>
            </a:r>
            <a:r>
              <a:rPr lang="fr-FR" sz="1400" dirty="0" err="1" smtClean="0"/>
              <a:t>shrinkage</a:t>
            </a:r>
            <a:r>
              <a:rPr lang="fr-FR" sz="1400" dirty="0" smtClean="0"/>
              <a:t> of </a:t>
            </a:r>
            <a:r>
              <a:rPr lang="fr-FR" sz="1400" dirty="0" err="1" smtClean="0"/>
              <a:t>resin</a:t>
            </a:r>
            <a:r>
              <a:rPr lang="fr-FR" sz="1400" dirty="0" smtClean="0"/>
              <a:t>)</a:t>
            </a:r>
            <a:endParaRPr lang="fr-FR" sz="1400" dirty="0" smtClean="0"/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Surface </a:t>
            </a:r>
            <a:r>
              <a:rPr lang="fr-FR" sz="1400" dirty="0" err="1" smtClean="0"/>
              <a:t>roughness</a:t>
            </a:r>
            <a:endParaRPr lang="fr-FR" sz="1400" dirty="0" smtClean="0"/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Thermally</a:t>
            </a:r>
            <a:r>
              <a:rPr lang="fr-FR" sz="1400" dirty="0" smtClean="0"/>
              <a:t> </a:t>
            </a:r>
            <a:r>
              <a:rPr lang="fr-FR" sz="1400" dirty="0" err="1" smtClean="0"/>
              <a:t>unstable</a:t>
            </a:r>
            <a:r>
              <a:rPr lang="fr-FR" sz="1400" dirty="0" smtClean="0"/>
              <a:t> (</a:t>
            </a:r>
            <a:r>
              <a:rPr lang="fr-FR" sz="1400" dirty="0" err="1" smtClean="0"/>
              <a:t>high</a:t>
            </a:r>
            <a:r>
              <a:rPr lang="fr-FR" sz="1400" dirty="0" smtClean="0"/>
              <a:t> CTE + </a:t>
            </a:r>
            <a:r>
              <a:rPr lang="fr-FR" sz="1400" dirty="0" err="1" smtClean="0"/>
              <a:t>chemical</a:t>
            </a:r>
            <a:r>
              <a:rPr lang="fr-FR" sz="1400" dirty="0" smtClean="0"/>
              <a:t> </a:t>
            </a:r>
            <a:r>
              <a:rPr lang="fr-FR" sz="1400" dirty="0" err="1" smtClean="0"/>
              <a:t>reaction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the </a:t>
            </a:r>
            <a:r>
              <a:rPr lang="fr-FR" sz="1400" dirty="0" err="1" smtClean="0"/>
              <a:t>reflective</a:t>
            </a:r>
            <a:r>
              <a:rPr lang="fr-FR" sz="1400" dirty="0" smtClean="0"/>
              <a:t> </a:t>
            </a:r>
            <a:r>
              <a:rPr lang="fr-FR" sz="1400" dirty="0" err="1" smtClean="0"/>
              <a:t>coating</a:t>
            </a:r>
            <a:r>
              <a:rPr lang="fr-FR" sz="1400" dirty="0" smtClean="0"/>
              <a:t>)</a:t>
            </a:r>
            <a:endParaRPr lang="fr-FR" sz="1400" dirty="0" smtClean="0"/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High </a:t>
            </a:r>
            <a:r>
              <a:rPr lang="fr-FR" sz="1400" dirty="0" err="1" smtClean="0"/>
              <a:t>stiffness</a:t>
            </a:r>
            <a:r>
              <a:rPr lang="fr-FR" sz="1400" dirty="0" smtClean="0"/>
              <a:t> (</a:t>
            </a:r>
            <a:r>
              <a:rPr lang="fr-FR" sz="1400" dirty="0" err="1" smtClean="0"/>
              <a:t>low</a:t>
            </a:r>
            <a:r>
              <a:rPr lang="fr-FR" sz="1400" dirty="0" smtClean="0"/>
              <a:t> </a:t>
            </a:r>
            <a:r>
              <a:rPr lang="fr-FR" sz="1400" dirty="0" err="1" smtClean="0"/>
              <a:t>capability</a:t>
            </a:r>
            <a:r>
              <a:rPr lang="fr-FR" sz="1400" dirty="0" smtClean="0"/>
              <a:t> of correction w/ PZT)</a:t>
            </a:r>
          </a:p>
          <a:p>
            <a:pPr marL="4635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935609" y="392926"/>
            <a:ext cx="29883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Two</a:t>
            </a:r>
            <a:r>
              <a:rPr lang="fr-FR" sz="1400" dirty="0" smtClean="0"/>
              <a:t> </a:t>
            </a:r>
            <a:r>
              <a:rPr lang="fr-FR" sz="1400" dirty="0" err="1" smtClean="0"/>
              <a:t>DMs</a:t>
            </a:r>
            <a:endParaRPr lang="fr-FR" sz="1400" dirty="0" smtClean="0"/>
          </a:p>
          <a:p>
            <a:r>
              <a:rPr lang="fr-FR" sz="1400" dirty="0" smtClean="0"/>
              <a:t>100 mm </a:t>
            </a:r>
            <a:r>
              <a:rPr lang="fr-FR" sz="1400" dirty="0" err="1" smtClean="0"/>
              <a:t>diameter</a:t>
            </a:r>
            <a:r>
              <a:rPr lang="fr-FR" sz="1400" dirty="0" smtClean="0"/>
              <a:t> - </a:t>
            </a:r>
            <a:r>
              <a:rPr lang="fr-FR" sz="1400" dirty="0" smtClean="0"/>
              <a:t>1 mm </a:t>
            </a:r>
            <a:r>
              <a:rPr lang="fr-FR" sz="1400" dirty="0" err="1" smtClean="0"/>
              <a:t>thick</a:t>
            </a:r>
            <a:endParaRPr lang="fr-FR" sz="1400" dirty="0" smtClean="0"/>
          </a:p>
          <a:p>
            <a:r>
              <a:rPr lang="fr-FR" sz="1400" dirty="0" smtClean="0"/>
              <a:t>100 nm </a:t>
            </a:r>
            <a:r>
              <a:rPr lang="fr-FR" sz="1400" dirty="0" err="1" smtClean="0"/>
              <a:t>rms</a:t>
            </a:r>
            <a:r>
              <a:rPr lang="fr-FR" sz="1400" dirty="0" smtClean="0"/>
              <a:t> surface </a:t>
            </a:r>
            <a:r>
              <a:rPr lang="fr-FR" sz="1400" dirty="0" err="1" smtClean="0"/>
              <a:t>error</a:t>
            </a:r>
            <a:r>
              <a:rPr lang="fr-FR" sz="1400" dirty="0" smtClean="0"/>
              <a:t> </a:t>
            </a:r>
            <a:r>
              <a:rPr lang="fr-FR" sz="1400" dirty="0" err="1" smtClean="0"/>
              <a:t>requirement</a:t>
            </a:r>
            <a:endParaRPr lang="en-US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5844" y="4584024"/>
            <a:ext cx="1039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Integration</a:t>
            </a:r>
            <a:r>
              <a:rPr lang="fr-FR" sz="1400" dirty="0" smtClean="0"/>
              <a:t>:</a:t>
            </a:r>
            <a:endParaRPr lang="en-US" sz="1400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136698882"/>
              </p:ext>
            </p:extLst>
          </p:nvPr>
        </p:nvGraphicFramePr>
        <p:xfrm>
          <a:off x="971600" y="4515966"/>
          <a:ext cx="741682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02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Deformable</a:t>
            </a:r>
            <a:r>
              <a:rPr lang="fr-FR" b="1" dirty="0" smtClean="0"/>
              <a:t> </a:t>
            </a:r>
            <a:r>
              <a:rPr lang="fr-FR" b="1" dirty="0" err="1" smtClean="0"/>
              <a:t>mirror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Glass </a:t>
            </a:r>
            <a:r>
              <a:rPr lang="fr-FR" b="1" dirty="0" err="1" smtClean="0"/>
              <a:t>slumping</a:t>
            </a:r>
            <a:r>
              <a:rPr lang="fr-FR" b="1" dirty="0" smtClean="0"/>
              <a:t> / </a:t>
            </a:r>
            <a:r>
              <a:rPr lang="fr-FR" b="1" dirty="0" err="1" smtClean="0"/>
              <a:t>Carbon</a:t>
            </a:r>
            <a:r>
              <a:rPr lang="fr-FR" b="1" dirty="0" smtClean="0"/>
              <a:t> </a:t>
            </a:r>
            <a:r>
              <a:rPr lang="fr-FR" b="1" dirty="0" err="1" smtClean="0"/>
              <a:t>fiber</a:t>
            </a:r>
            <a:r>
              <a:rPr lang="fr-FR" b="1" dirty="0" smtClean="0"/>
              <a:t> </a:t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dirty="0" err="1" smtClean="0"/>
              <a:t>Context</a:t>
            </a:r>
            <a:r>
              <a:rPr lang="fr-FR" dirty="0" smtClean="0"/>
              <a:t> / General </a:t>
            </a:r>
            <a:r>
              <a:rPr lang="fr-FR" dirty="0" err="1" smtClean="0"/>
              <a:t>characteristics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err="1" smtClean="0"/>
              <a:t>Manufacturing</a:t>
            </a:r>
            <a:r>
              <a:rPr lang="fr-FR" u="sng" dirty="0" smtClean="0"/>
              <a:t> limitations</a:t>
            </a:r>
            <a:br>
              <a:rPr lang="fr-FR" u="sng" dirty="0" smtClean="0"/>
            </a:br>
            <a:r>
              <a:rPr lang="fr-FR" dirty="0" err="1" smtClean="0"/>
              <a:t>Potential</a:t>
            </a:r>
            <a:r>
              <a:rPr lang="fr-FR" dirty="0" smtClean="0"/>
              <a:t> solutions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System </a:t>
            </a:r>
            <a:r>
              <a:rPr lang="fr-FR" dirty="0" err="1"/>
              <a:t>implementation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42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6B832-A05F-5B43-BE17-ECC2C4D4D08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07883" y="955630"/>
            <a:ext cx="272164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 smtClean="0"/>
              <a:t>Carbon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Fiber</a:t>
            </a:r>
            <a:r>
              <a:rPr lang="fr-FR" sz="2400" b="1" dirty="0" smtClean="0"/>
              <a:t> Mirror</a:t>
            </a:r>
            <a:endParaRPr lang="en-US" sz="2400" b="1" dirty="0"/>
          </a:p>
          <a:p>
            <a:pPr algn="ctr"/>
            <a:r>
              <a:rPr lang="fr-FR" sz="2400" dirty="0" smtClean="0"/>
              <a:t>=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Shell </a:t>
            </a:r>
          </a:p>
          <a:p>
            <a:pPr algn="ctr"/>
            <a:r>
              <a:rPr lang="fr-FR" sz="1200" dirty="0" smtClean="0"/>
              <a:t>(global surface </a:t>
            </a:r>
            <a:r>
              <a:rPr lang="fr-FR" sz="1200" dirty="0" err="1" smtClean="0"/>
              <a:t>error</a:t>
            </a:r>
            <a:r>
              <a:rPr lang="fr-FR" sz="1200" dirty="0" smtClean="0"/>
              <a:t>)</a:t>
            </a:r>
          </a:p>
          <a:p>
            <a:pPr algn="ctr"/>
            <a:r>
              <a:rPr lang="fr-FR" sz="2400" dirty="0" smtClean="0"/>
              <a:t>+</a:t>
            </a:r>
            <a:endParaRPr lang="fr-FR" sz="2400" dirty="0"/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Surface </a:t>
            </a:r>
            <a:r>
              <a:rPr lang="fr-FR" sz="2400" dirty="0" err="1" smtClean="0">
                <a:solidFill>
                  <a:srgbClr val="FF0000"/>
                </a:solidFill>
              </a:rPr>
              <a:t>coating</a:t>
            </a:r>
            <a:endParaRPr lang="fr-FR" sz="2400" dirty="0">
              <a:solidFill>
                <a:srgbClr val="FF0000"/>
              </a:solidFill>
            </a:endParaRPr>
          </a:p>
          <a:p>
            <a:pPr algn="ctr"/>
            <a:r>
              <a:rPr lang="fr-FR" sz="1200" dirty="0" smtClean="0"/>
              <a:t>(</a:t>
            </a:r>
            <a:r>
              <a:rPr lang="fr-FR" sz="1200" dirty="0" err="1" smtClean="0"/>
              <a:t>precise</a:t>
            </a:r>
            <a:r>
              <a:rPr lang="fr-FR" sz="1200" dirty="0" smtClean="0"/>
              <a:t> </a:t>
            </a:r>
            <a:r>
              <a:rPr lang="fr-FR" sz="1200" dirty="0" err="1" smtClean="0"/>
              <a:t>shape</a:t>
            </a:r>
            <a:r>
              <a:rPr lang="fr-FR" sz="1200" dirty="0" smtClean="0"/>
              <a:t> + </a:t>
            </a:r>
            <a:r>
              <a:rPr lang="fr-FR" sz="1200" dirty="0" err="1" smtClean="0"/>
              <a:t>roughness</a:t>
            </a:r>
            <a:r>
              <a:rPr lang="fr-FR" sz="1200" dirty="0" smtClean="0"/>
              <a:t>)</a:t>
            </a:r>
            <a:endParaRPr lang="fr-FR" sz="2400" dirty="0" smtClean="0"/>
          </a:p>
          <a:p>
            <a:pPr algn="ctr"/>
            <a:r>
              <a:rPr lang="fr-FR" sz="2400" dirty="0" smtClean="0"/>
              <a:t>+</a:t>
            </a:r>
            <a:endParaRPr lang="fr-FR" sz="2400" dirty="0"/>
          </a:p>
          <a:p>
            <a:pPr algn="ctr"/>
            <a:r>
              <a:rPr lang="fr-FR" sz="2400" dirty="0" err="1" smtClean="0">
                <a:solidFill>
                  <a:srgbClr val="FF0000"/>
                </a:solidFill>
              </a:rPr>
              <a:t>Reflective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coating</a:t>
            </a:r>
            <a:endParaRPr lang="fr-FR" sz="2400" dirty="0">
              <a:solidFill>
                <a:srgbClr val="FF0000"/>
              </a:solidFill>
            </a:endParaRPr>
          </a:p>
          <a:p>
            <a:pPr algn="ctr"/>
            <a:r>
              <a:rPr lang="fr-FR" sz="1200" dirty="0" smtClean="0"/>
              <a:t>(</a:t>
            </a:r>
            <a:r>
              <a:rPr lang="fr-FR" sz="1200" dirty="0" err="1" smtClean="0"/>
              <a:t>reflectivity</a:t>
            </a:r>
            <a:r>
              <a:rPr lang="fr-FR" sz="1200" dirty="0" smtClean="0"/>
              <a:t> + protection)</a:t>
            </a:r>
            <a:endParaRPr lang="en-US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5104604" y="955630"/>
            <a:ext cx="31060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 smtClean="0"/>
              <a:t>Space</a:t>
            </a:r>
            <a:r>
              <a:rPr lang="fr-FR" sz="2400" b="1" dirty="0" smtClean="0"/>
              <a:t> qualification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 err="1" smtClean="0"/>
              <a:t>Low</a:t>
            </a:r>
            <a:r>
              <a:rPr lang="fr-FR" sz="2400" dirty="0" smtClean="0"/>
              <a:t> </a:t>
            </a:r>
            <a:r>
              <a:rPr lang="fr-FR" sz="2400" dirty="0" err="1" smtClean="0"/>
              <a:t>outgassing</a:t>
            </a:r>
            <a:r>
              <a:rPr lang="fr-FR" sz="2400" dirty="0" smtClean="0"/>
              <a:t> </a:t>
            </a:r>
          </a:p>
          <a:p>
            <a:pPr algn="ctr"/>
            <a:r>
              <a:rPr lang="fr-FR" sz="1200" dirty="0" smtClean="0"/>
              <a:t>(</a:t>
            </a:r>
            <a:r>
              <a:rPr lang="fr-FR" sz="1200" dirty="0" err="1" smtClean="0"/>
              <a:t>Fits</a:t>
            </a:r>
            <a:r>
              <a:rPr lang="fr-FR" sz="1200" dirty="0" smtClean="0"/>
              <a:t> NASA </a:t>
            </a:r>
            <a:r>
              <a:rPr lang="fr-FR" sz="1200" dirty="0" err="1" smtClean="0"/>
              <a:t>requirements</a:t>
            </a:r>
            <a:r>
              <a:rPr lang="fr-FR" sz="1200" dirty="0" smtClean="0"/>
              <a:t>)</a:t>
            </a:r>
          </a:p>
          <a:p>
            <a:pPr algn="ctr"/>
            <a:r>
              <a:rPr lang="fr-FR" sz="2400" dirty="0" smtClean="0"/>
              <a:t>+</a:t>
            </a:r>
          </a:p>
          <a:p>
            <a:pPr algn="ctr"/>
            <a:r>
              <a:rPr lang="fr-FR" sz="2400" dirty="0" smtClean="0"/>
              <a:t>High </a:t>
            </a:r>
            <a:r>
              <a:rPr lang="fr-FR" sz="2400" dirty="0" smtClean="0">
                <a:solidFill>
                  <a:srgbClr val="FF0000"/>
                </a:solidFill>
              </a:rPr>
              <a:t>thermal </a:t>
            </a:r>
            <a:r>
              <a:rPr lang="fr-FR" sz="2400" dirty="0" err="1" smtClean="0">
                <a:solidFill>
                  <a:srgbClr val="FF0000"/>
                </a:solidFill>
              </a:rPr>
              <a:t>stability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(image </a:t>
            </a:r>
            <a:r>
              <a:rPr lang="fr-FR" sz="1200" dirty="0" err="1" smtClean="0">
                <a:solidFill>
                  <a:schemeClr val="bg1"/>
                </a:solidFill>
              </a:rPr>
              <a:t>quality</a:t>
            </a:r>
            <a:r>
              <a:rPr lang="fr-FR" sz="1200" dirty="0" smtClean="0">
                <a:solidFill>
                  <a:schemeClr val="bg1"/>
                </a:solidFill>
              </a:rPr>
              <a:t>)</a:t>
            </a:r>
            <a:endParaRPr lang="fr-FR" sz="1200" dirty="0">
              <a:solidFill>
                <a:schemeClr val="bg1"/>
              </a:solidFill>
            </a:endParaRPr>
          </a:p>
          <a:p>
            <a:pPr algn="ctr"/>
            <a:r>
              <a:rPr lang="fr-FR" sz="2400" dirty="0" smtClean="0"/>
              <a:t>+</a:t>
            </a:r>
            <a:endParaRPr lang="fr-FR" sz="2400" dirty="0"/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Surface/</a:t>
            </a:r>
            <a:r>
              <a:rPr lang="fr-FR" sz="2400" dirty="0" err="1" smtClean="0">
                <a:solidFill>
                  <a:srgbClr val="FF0000"/>
                </a:solidFill>
              </a:rPr>
              <a:t>Coating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quality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ctr"/>
            <a:endParaRPr lang="fr-FR" sz="2400" dirty="0" smtClean="0"/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4222440" y="1237565"/>
            <a:ext cx="360040" cy="0"/>
          </a:xfrm>
          <a:prstGeom prst="straightConnector1">
            <a:avLst/>
          </a:prstGeom>
          <a:solidFill>
            <a:srgbClr val="8B0015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itre 18"/>
          <p:cNvSpPr>
            <a:spLocks noGrp="1"/>
          </p:cNvSpPr>
          <p:nvPr>
            <p:ph type="title"/>
          </p:nvPr>
        </p:nvSpPr>
        <p:spPr>
          <a:xfrm>
            <a:off x="173376" y="86957"/>
            <a:ext cx="8382545" cy="415511"/>
          </a:xfrm>
        </p:spPr>
        <p:txBody>
          <a:bodyPr/>
          <a:lstStyle/>
          <a:p>
            <a:r>
              <a:rPr lang="fr-FR" dirty="0" smtClean="0"/>
              <a:t>Main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Problematics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6B832-A05F-5B43-BE17-ECC2C4D4D08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68352"/>
              </p:ext>
            </p:extLst>
          </p:nvPr>
        </p:nvGraphicFramePr>
        <p:xfrm>
          <a:off x="246668" y="1865156"/>
          <a:ext cx="8664827" cy="1955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32964"/>
                <a:gridCol w="2527554"/>
                <a:gridCol w="2527554"/>
                <a:gridCol w="19767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Mandrel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Prepreg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Surface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coating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Reflective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coating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/>
                        <a:t>Surface </a:t>
                      </a:r>
                      <a:r>
                        <a:rPr lang="fr-FR" sz="1400" dirty="0" err="1" smtClean="0"/>
                        <a:t>roughness</a:t>
                      </a:r>
                      <a:endParaRPr lang="fr-FR" sz="14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CTE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Thermal </a:t>
                      </a:r>
                      <a:r>
                        <a:rPr lang="fr-FR" sz="1400" dirty="0" err="1" smtClean="0">
                          <a:solidFill>
                            <a:srgbClr val="FF0000"/>
                          </a:solidFill>
                        </a:rPr>
                        <a:t>conductivity</a:t>
                      </a:r>
                      <a:endParaRPr lang="fr-FR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err="1" smtClean="0"/>
                        <a:t>Fiber</a:t>
                      </a:r>
                      <a:r>
                        <a:rPr lang="fr-FR" sz="1400" dirty="0" smtClean="0"/>
                        <a:t> type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err="1" smtClean="0"/>
                        <a:t>Fiber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density</a:t>
                      </a:r>
                      <a:endParaRPr lang="fr-FR" sz="14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rgbClr val="00B050"/>
                          </a:solidFill>
                        </a:rPr>
                        <a:t>Matrix </a:t>
                      </a:r>
                      <a:r>
                        <a:rPr lang="fr-FR" sz="1400" dirty="0" err="1" smtClean="0">
                          <a:solidFill>
                            <a:srgbClr val="00B050"/>
                          </a:solidFill>
                        </a:rPr>
                        <a:t>resin</a:t>
                      </a:r>
                      <a:endParaRPr lang="fr-FR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u="sng" dirty="0" err="1" smtClean="0">
                          <a:solidFill>
                            <a:srgbClr val="00B050"/>
                          </a:solidFill>
                        </a:rPr>
                        <a:t>Viscosity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</a:rPr>
                        <a:t> / </a:t>
                      </a:r>
                      <a:r>
                        <a:rPr lang="fr-FR" sz="1400" u="sng" dirty="0" err="1" smtClean="0">
                          <a:solidFill>
                            <a:srgbClr val="00B050"/>
                          </a:solidFill>
                        </a:rPr>
                        <a:t>Polymerization</a:t>
                      </a:r>
                      <a:endParaRPr lang="fr-FR" sz="1400" u="sng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CTE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Thermal </a:t>
                      </a:r>
                      <a:r>
                        <a:rPr lang="fr-FR" sz="1400" dirty="0" err="1" smtClean="0">
                          <a:solidFill>
                            <a:srgbClr val="FF0000"/>
                          </a:solidFill>
                        </a:rPr>
                        <a:t>conductivity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err="1" smtClean="0"/>
                        <a:t>Thickness</a:t>
                      </a:r>
                      <a:endParaRPr lang="fr-FR" sz="1400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B050"/>
                          </a:solidFill>
                        </a:rPr>
                        <a:t>Matrix </a:t>
                      </a:r>
                      <a:r>
                        <a:rPr lang="fr-FR" sz="1400" dirty="0" err="1" smtClean="0">
                          <a:solidFill>
                            <a:srgbClr val="00B050"/>
                          </a:solidFill>
                        </a:rPr>
                        <a:t>resin</a:t>
                      </a:r>
                      <a:endParaRPr lang="fr-FR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u="sng" dirty="0" err="1" smtClean="0">
                          <a:solidFill>
                            <a:srgbClr val="00B050"/>
                          </a:solidFill>
                        </a:rPr>
                        <a:t>Viscosity</a:t>
                      </a:r>
                      <a:r>
                        <a:rPr lang="fr-FR" sz="1400" u="sng" dirty="0" smtClean="0">
                          <a:solidFill>
                            <a:srgbClr val="00B050"/>
                          </a:solidFill>
                        </a:rPr>
                        <a:t> / </a:t>
                      </a:r>
                      <a:r>
                        <a:rPr lang="fr-FR" sz="1400" u="sng" dirty="0" err="1" smtClean="0">
                          <a:solidFill>
                            <a:srgbClr val="00B050"/>
                          </a:solidFill>
                        </a:rPr>
                        <a:t>Polymerization</a:t>
                      </a:r>
                      <a:endParaRPr lang="fr-FR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CTE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Thermal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rgbClr val="FF0000"/>
                          </a:solidFill>
                        </a:rPr>
                        <a:t>conductivity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err="1" smtClean="0"/>
                        <a:t>Materials</a:t>
                      </a:r>
                      <a:endParaRPr lang="fr-FR" sz="14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err="1" smtClean="0">
                          <a:solidFill>
                            <a:srgbClr val="0070C0"/>
                          </a:solidFill>
                        </a:rPr>
                        <a:t>Cleaning</a:t>
                      </a:r>
                      <a:endParaRPr lang="fr-FR" sz="14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err="1" smtClean="0">
                          <a:solidFill>
                            <a:srgbClr val="0070C0"/>
                          </a:solidFill>
                        </a:rPr>
                        <a:t>Thickness</a:t>
                      </a:r>
                      <a:endParaRPr lang="fr-FR" sz="14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err="1" smtClean="0">
                          <a:solidFill>
                            <a:srgbClr val="0070C0"/>
                          </a:solidFill>
                        </a:rPr>
                        <a:t>Deposition</a:t>
                      </a:r>
                      <a:r>
                        <a:rPr lang="fr-FR" sz="1400" baseline="0" dirty="0" smtClean="0">
                          <a:solidFill>
                            <a:srgbClr val="0070C0"/>
                          </a:solidFill>
                        </a:rPr>
                        <a:t> rate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 smtClean="0">
                          <a:solidFill>
                            <a:srgbClr val="0070C0"/>
                          </a:solidFill>
                        </a:rPr>
                        <a:t>Vacuum</a:t>
                      </a:r>
                      <a:endParaRPr lang="en-US" sz="14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98519"/>
              </p:ext>
            </p:extLst>
          </p:nvPr>
        </p:nvGraphicFramePr>
        <p:xfrm>
          <a:off x="4974704" y="3989670"/>
          <a:ext cx="1532255" cy="1102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322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Curing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u="sng" dirty="0" err="1" smtClean="0">
                          <a:solidFill>
                            <a:srgbClr val="0070C0"/>
                          </a:solidFill>
                        </a:rPr>
                        <a:t>Temperature</a:t>
                      </a:r>
                      <a:endParaRPr lang="fr-FR" sz="1400" u="sng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u="sng" dirty="0" smtClean="0">
                          <a:solidFill>
                            <a:srgbClr val="0070C0"/>
                          </a:solidFill>
                        </a:rPr>
                        <a:t>Pressure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Vacuum</a:t>
                      </a:r>
                      <a:endParaRPr lang="en-US" sz="14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15" name="Connecteur droit avec flèche 14"/>
          <p:cNvCxnSpPr>
            <a:stCxn id="13" idx="0"/>
          </p:cNvCxnSpPr>
          <p:nvPr/>
        </p:nvCxnSpPr>
        <p:spPr bwMode="auto">
          <a:xfrm flipH="1" flipV="1">
            <a:off x="4211961" y="3624508"/>
            <a:ext cx="1528870" cy="365162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>
            <a:stCxn id="13" idx="0"/>
          </p:cNvCxnSpPr>
          <p:nvPr/>
        </p:nvCxnSpPr>
        <p:spPr bwMode="auto">
          <a:xfrm flipV="1">
            <a:off x="5740831" y="3624508"/>
            <a:ext cx="0" cy="365162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637985"/>
              </p:ext>
            </p:extLst>
          </p:nvPr>
        </p:nvGraphicFramePr>
        <p:xfrm>
          <a:off x="246861" y="3984548"/>
          <a:ext cx="1660843" cy="1102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60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Preparation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err="1" smtClean="0">
                          <a:solidFill>
                            <a:srgbClr val="0070C0"/>
                          </a:solidFill>
                        </a:rPr>
                        <a:t>Cleaning</a:t>
                      </a:r>
                      <a:endParaRPr lang="fr-FR" sz="14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B050"/>
                          </a:solidFill>
                        </a:rPr>
                        <a:t>Release agent</a:t>
                      </a:r>
                      <a:endParaRPr lang="fr-FR" sz="140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4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20" name="Connecteur droit avec flèche 19"/>
          <p:cNvCxnSpPr/>
          <p:nvPr/>
        </p:nvCxnSpPr>
        <p:spPr bwMode="auto">
          <a:xfrm flipV="1">
            <a:off x="1017646" y="3624508"/>
            <a:ext cx="0" cy="360040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565888"/>
              </p:ext>
            </p:extLst>
          </p:nvPr>
        </p:nvGraphicFramePr>
        <p:xfrm>
          <a:off x="2267744" y="3984548"/>
          <a:ext cx="1660843" cy="74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60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Handling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err="1" smtClean="0">
                          <a:solidFill>
                            <a:srgbClr val="0070C0"/>
                          </a:solidFill>
                        </a:rPr>
                        <a:t>Error</a:t>
                      </a:r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rgbClr val="0070C0"/>
                          </a:solidFill>
                        </a:rPr>
                        <a:t>minimization</a:t>
                      </a:r>
                      <a:endParaRPr lang="en-US" sz="14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32" name="Connecteur droit avec flèche 31"/>
          <p:cNvCxnSpPr>
            <a:stCxn id="31" idx="0"/>
          </p:cNvCxnSpPr>
          <p:nvPr/>
        </p:nvCxnSpPr>
        <p:spPr bwMode="auto">
          <a:xfrm flipV="1">
            <a:off x="3098165" y="3624508"/>
            <a:ext cx="1545843" cy="360040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onnecteur droit avec flèche 35"/>
          <p:cNvCxnSpPr>
            <a:stCxn id="31" idx="0"/>
          </p:cNvCxnSpPr>
          <p:nvPr/>
        </p:nvCxnSpPr>
        <p:spPr bwMode="auto">
          <a:xfrm flipV="1">
            <a:off x="3098165" y="3624508"/>
            <a:ext cx="0" cy="360040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Connecteur droit avec flèche 36"/>
          <p:cNvCxnSpPr>
            <a:stCxn id="31" idx="0"/>
          </p:cNvCxnSpPr>
          <p:nvPr/>
        </p:nvCxnSpPr>
        <p:spPr bwMode="auto">
          <a:xfrm flipH="1" flipV="1">
            <a:off x="1691680" y="3624508"/>
            <a:ext cx="1406485" cy="360040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Ellipse 3"/>
          <p:cNvSpPr/>
          <p:nvPr/>
        </p:nvSpPr>
        <p:spPr>
          <a:xfrm>
            <a:off x="7020272" y="191496"/>
            <a:ext cx="1368152" cy="936104"/>
          </a:xfrm>
          <a:prstGeom prst="ellipse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Process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28946" y="47952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6" y="456084"/>
            <a:ext cx="18438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/>
              <a:t>Non-</a:t>
            </a:r>
            <a:r>
              <a:rPr lang="fr-FR" sz="1600" dirty="0" err="1" smtClean="0"/>
              <a:t>linear</a:t>
            </a:r>
            <a:endParaRPr lang="fr-FR" sz="1600" dirty="0" smtClean="0"/>
          </a:p>
          <a:p>
            <a:pPr>
              <a:lnSpc>
                <a:spcPct val="150000"/>
              </a:lnSpc>
            </a:pPr>
            <a:r>
              <a:rPr lang="fr-FR" sz="1600" dirty="0" err="1" smtClean="0"/>
              <a:t>Numerous</a:t>
            </a:r>
            <a:r>
              <a:rPr lang="fr-FR" sz="1600" dirty="0" smtClean="0"/>
              <a:t> variables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err="1" smtClean="0">
                <a:sym typeface="Wingdings" panose="05000000000000000000" pitchFamily="2" charset="2"/>
              </a:rPr>
              <a:t>Parametric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study</a:t>
            </a:r>
            <a:endParaRPr lang="en-US" sz="1600" dirty="0"/>
          </a:p>
        </p:txBody>
      </p:sp>
      <p:sp>
        <p:nvSpPr>
          <p:cNvPr id="21" name="Ellipse 20"/>
          <p:cNvSpPr/>
          <p:nvPr/>
        </p:nvSpPr>
        <p:spPr>
          <a:xfrm>
            <a:off x="4572000" y="659548"/>
            <a:ext cx="1728192" cy="688470"/>
          </a:xfrm>
          <a:prstGeom prst="ellipse">
            <a:avLst/>
          </a:prstGeom>
          <a:solidFill>
            <a:srgbClr val="FF0000">
              <a:alpha val="50000"/>
            </a:srgbClr>
          </a:solidFill>
          <a:ln w="28575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Thermal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138725" y="123478"/>
            <a:ext cx="1728192" cy="68847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 w="28575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Physics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138725" y="659548"/>
            <a:ext cx="1728192" cy="688470"/>
          </a:xfrm>
          <a:prstGeom prst="ellipse">
            <a:avLst/>
          </a:prstGeom>
          <a:solidFill>
            <a:srgbClr val="00B050">
              <a:alpha val="50000"/>
            </a:srgbClr>
          </a:solidFill>
          <a:ln w="28575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Chemistry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582220" y="135293"/>
            <a:ext cx="1728192" cy="688470"/>
          </a:xfrm>
          <a:prstGeom prst="ellipse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Time</a:t>
            </a: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7812360" y="3723878"/>
            <a:ext cx="216024" cy="26579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7014060" y="405928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Thermal vacuum </a:t>
            </a:r>
            <a:r>
              <a:rPr lang="fr-FR" sz="1400" dirty="0" err="1" smtClean="0"/>
              <a:t>cycling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608017" y="1471885"/>
            <a:ext cx="2988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100 nm </a:t>
            </a:r>
            <a:r>
              <a:rPr lang="fr-FR" sz="1400" dirty="0" err="1"/>
              <a:t>rms</a:t>
            </a:r>
            <a:r>
              <a:rPr lang="fr-FR" sz="1400" dirty="0"/>
              <a:t> surface </a:t>
            </a:r>
            <a:r>
              <a:rPr lang="fr-FR" sz="1400" dirty="0" err="1"/>
              <a:t>error</a:t>
            </a:r>
            <a:r>
              <a:rPr lang="fr-FR" sz="1400" dirty="0"/>
              <a:t> </a:t>
            </a:r>
            <a:r>
              <a:rPr lang="fr-FR" sz="1400" dirty="0" err="1"/>
              <a:t>requirement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67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Main limitations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6B832-A05F-5B43-BE17-ECC2C4D4D085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261115"/>
              </p:ext>
            </p:extLst>
          </p:nvPr>
        </p:nvGraphicFramePr>
        <p:xfrm>
          <a:off x="246668" y="1865156"/>
          <a:ext cx="8664827" cy="1955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32964"/>
                <a:gridCol w="2527554"/>
                <a:gridCol w="2527554"/>
                <a:gridCol w="19767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Mandrel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Prepreg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Surface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coating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Reflective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coating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/>
                        <a:t>Surface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roughness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 smtClean="0">
                          <a:solidFill>
                            <a:srgbClr val="C00000"/>
                          </a:solidFill>
                        </a:rPr>
                        <a:t>CTE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Thermal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conductivity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err="1" smtClean="0"/>
                        <a:t>Fiber</a:t>
                      </a:r>
                      <a:r>
                        <a:rPr lang="fr-FR" sz="1400" dirty="0" smtClean="0"/>
                        <a:t> type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Fiber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density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u="none" dirty="0" smtClean="0">
                          <a:solidFill>
                            <a:srgbClr val="C00000"/>
                          </a:solidFill>
                        </a:rPr>
                        <a:t>Matrix </a:t>
                      </a:r>
                      <a:r>
                        <a:rPr lang="fr-FR" sz="1400" b="1" u="none" dirty="0" err="1" smtClean="0">
                          <a:solidFill>
                            <a:srgbClr val="C00000"/>
                          </a:solidFill>
                        </a:rPr>
                        <a:t>resin</a:t>
                      </a:r>
                      <a:endParaRPr lang="fr-FR" sz="1400" b="1" u="none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u="none" dirty="0" err="1" smtClean="0">
                          <a:solidFill>
                            <a:schemeClr val="tx1"/>
                          </a:solidFill>
                        </a:rPr>
                        <a:t>Viscosity</a:t>
                      </a:r>
                      <a:r>
                        <a:rPr lang="fr-FR" sz="1400" u="none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1400" b="1" u="none" dirty="0" err="1" smtClean="0">
                          <a:solidFill>
                            <a:srgbClr val="C00000"/>
                          </a:solidFill>
                        </a:rPr>
                        <a:t>Polymerization</a:t>
                      </a:r>
                      <a:endParaRPr lang="fr-FR" sz="1400" b="1" u="none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 smtClean="0">
                          <a:solidFill>
                            <a:srgbClr val="C00000"/>
                          </a:solidFill>
                        </a:rPr>
                        <a:t>CTE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Thermal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conductivity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Thickness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u="none" dirty="0" smtClean="0">
                          <a:solidFill>
                            <a:srgbClr val="C00000"/>
                          </a:solidFill>
                        </a:rPr>
                        <a:t>Matrix </a:t>
                      </a:r>
                      <a:r>
                        <a:rPr lang="fr-FR" sz="1400" b="1" u="none" dirty="0" err="1" smtClean="0">
                          <a:solidFill>
                            <a:srgbClr val="C00000"/>
                          </a:solidFill>
                        </a:rPr>
                        <a:t>resin</a:t>
                      </a:r>
                      <a:endParaRPr lang="fr-FR" sz="1400" b="1" u="none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u="none" dirty="0" err="1" smtClean="0">
                          <a:solidFill>
                            <a:schemeClr val="tx1"/>
                          </a:solidFill>
                        </a:rPr>
                        <a:t>Viscosity</a:t>
                      </a:r>
                      <a:r>
                        <a:rPr lang="fr-FR" sz="1400" u="none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1400" b="1" u="none" dirty="0" err="1" smtClean="0">
                          <a:solidFill>
                            <a:srgbClr val="C00000"/>
                          </a:solidFill>
                        </a:rPr>
                        <a:t>Polymerization</a:t>
                      </a:r>
                      <a:endParaRPr lang="fr-FR" sz="1400" b="1" u="none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C00000"/>
                          </a:solidFill>
                        </a:rPr>
                        <a:t>CTE </a:t>
                      </a:r>
                      <a:r>
                        <a:rPr lang="fr-FR" sz="1400" b="1" dirty="0" err="1" smtClean="0">
                          <a:solidFill>
                            <a:srgbClr val="C00000"/>
                          </a:solidFill>
                        </a:rPr>
                        <a:t>mismatch</a:t>
                      </a:r>
                      <a:r>
                        <a:rPr lang="fr-FR" sz="1400" b="1" dirty="0" smtClean="0">
                          <a:solidFill>
                            <a:srgbClr val="C00000"/>
                          </a:solidFill>
                        </a:rPr>
                        <a:t> w/ </a:t>
                      </a:r>
                      <a:r>
                        <a:rPr lang="fr-FR" sz="1400" b="1" dirty="0" err="1" smtClean="0">
                          <a:solidFill>
                            <a:srgbClr val="C00000"/>
                          </a:solidFill>
                        </a:rPr>
                        <a:t>prepreg</a:t>
                      </a:r>
                      <a:endParaRPr lang="fr-FR" sz="1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Thermal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</a:rPr>
                        <a:t>conductivity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Materials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 err="1" smtClean="0">
                          <a:solidFill>
                            <a:srgbClr val="C00000"/>
                          </a:solidFill>
                        </a:rPr>
                        <a:t>Cleaning</a:t>
                      </a:r>
                      <a:endParaRPr lang="fr-FR" sz="1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Thickness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Deposition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rate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Vacuum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49583"/>
              </p:ext>
            </p:extLst>
          </p:nvPr>
        </p:nvGraphicFramePr>
        <p:xfrm>
          <a:off x="4974704" y="3989670"/>
          <a:ext cx="1532255" cy="1102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322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Curing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u="none" dirty="0" err="1" smtClean="0">
                          <a:solidFill>
                            <a:srgbClr val="C00000"/>
                          </a:solidFill>
                        </a:rPr>
                        <a:t>Temperature</a:t>
                      </a:r>
                      <a:endParaRPr lang="fr-FR" sz="1400" b="1" u="none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u="none" dirty="0" smtClean="0">
                          <a:solidFill>
                            <a:schemeClr val="tx1"/>
                          </a:solidFill>
                        </a:rPr>
                        <a:t>Pressure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u="none" dirty="0" smtClean="0">
                          <a:solidFill>
                            <a:schemeClr val="tx1"/>
                          </a:solidFill>
                        </a:rPr>
                        <a:t>Vacuum</a:t>
                      </a:r>
                      <a:endParaRPr lang="en-US" sz="14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15" name="Connecteur droit avec flèche 14"/>
          <p:cNvCxnSpPr>
            <a:stCxn id="13" idx="0"/>
          </p:cNvCxnSpPr>
          <p:nvPr/>
        </p:nvCxnSpPr>
        <p:spPr bwMode="auto">
          <a:xfrm flipH="1" flipV="1">
            <a:off x="4211961" y="3624508"/>
            <a:ext cx="1528870" cy="365162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>
            <a:stCxn id="13" idx="0"/>
          </p:cNvCxnSpPr>
          <p:nvPr/>
        </p:nvCxnSpPr>
        <p:spPr bwMode="auto">
          <a:xfrm flipV="1">
            <a:off x="5740831" y="3624508"/>
            <a:ext cx="0" cy="365162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06559"/>
              </p:ext>
            </p:extLst>
          </p:nvPr>
        </p:nvGraphicFramePr>
        <p:xfrm>
          <a:off x="246861" y="3984548"/>
          <a:ext cx="1660843" cy="1102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60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Preparation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Cleaning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C00000"/>
                          </a:solidFill>
                        </a:rPr>
                        <a:t>Release agent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4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20" name="Connecteur droit avec flèche 19"/>
          <p:cNvCxnSpPr/>
          <p:nvPr/>
        </p:nvCxnSpPr>
        <p:spPr bwMode="auto">
          <a:xfrm flipV="1">
            <a:off x="1017646" y="3624508"/>
            <a:ext cx="0" cy="360040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39786"/>
              </p:ext>
            </p:extLst>
          </p:nvPr>
        </p:nvGraphicFramePr>
        <p:xfrm>
          <a:off x="2267744" y="3984548"/>
          <a:ext cx="1660843" cy="74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60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Handling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Error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</a:rPr>
                        <a:t>minimization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32" name="Connecteur droit avec flèche 31"/>
          <p:cNvCxnSpPr>
            <a:stCxn id="31" idx="0"/>
          </p:cNvCxnSpPr>
          <p:nvPr/>
        </p:nvCxnSpPr>
        <p:spPr bwMode="auto">
          <a:xfrm flipV="1">
            <a:off x="3098165" y="3624508"/>
            <a:ext cx="1545843" cy="360040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onnecteur droit avec flèche 35"/>
          <p:cNvCxnSpPr>
            <a:stCxn id="31" idx="0"/>
          </p:cNvCxnSpPr>
          <p:nvPr/>
        </p:nvCxnSpPr>
        <p:spPr bwMode="auto">
          <a:xfrm flipV="1">
            <a:off x="3098165" y="3624508"/>
            <a:ext cx="0" cy="360040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Connecteur droit avec flèche 36"/>
          <p:cNvCxnSpPr>
            <a:stCxn id="31" idx="0"/>
          </p:cNvCxnSpPr>
          <p:nvPr/>
        </p:nvCxnSpPr>
        <p:spPr bwMode="auto">
          <a:xfrm flipH="1" flipV="1">
            <a:off x="1691680" y="3624508"/>
            <a:ext cx="1406485" cy="360040"/>
          </a:xfrm>
          <a:prstGeom prst="straightConnector1">
            <a:avLst/>
          </a:prstGeom>
          <a:solidFill>
            <a:srgbClr val="8B00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7164288" y="729158"/>
            <a:ext cx="187220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Thermal vacuum </a:t>
            </a:r>
            <a:r>
              <a:rPr lang="fr-FR" b="1" dirty="0" err="1" smtClean="0">
                <a:solidFill>
                  <a:srgbClr val="C00000"/>
                </a:solidFill>
              </a:rPr>
              <a:t>cycling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123728" y="2211710"/>
            <a:ext cx="2232248" cy="14127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2087581" y="390604"/>
            <a:ext cx="202116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/>
              <a:t>Global </a:t>
            </a:r>
            <a:r>
              <a:rPr lang="fr-FR" sz="1600" u="sng" dirty="0" err="1" smtClean="0"/>
              <a:t>shape</a:t>
            </a:r>
            <a:endParaRPr lang="fr-FR" sz="1600" u="sng" dirty="0" smtClean="0"/>
          </a:p>
          <a:p>
            <a:pPr algn="ctr"/>
            <a:r>
              <a:rPr lang="fr-FR" sz="1600" dirty="0" err="1" smtClean="0"/>
              <a:t>Shrinkage</a:t>
            </a:r>
            <a:endParaRPr lang="fr-FR" sz="1600" dirty="0" smtClean="0"/>
          </a:p>
          <a:p>
            <a:pPr algn="ctr"/>
            <a:r>
              <a:rPr lang="fr-FR" sz="1600" dirty="0" err="1" smtClean="0"/>
              <a:t>Low</a:t>
            </a:r>
            <a:r>
              <a:rPr lang="fr-FR" sz="1600" dirty="0" smtClean="0"/>
              <a:t> </a:t>
            </a:r>
            <a:r>
              <a:rPr lang="fr-FR" sz="1600" dirty="0" err="1" smtClean="0"/>
              <a:t>degree</a:t>
            </a:r>
            <a:r>
              <a:rPr lang="fr-FR" sz="1600" dirty="0" smtClean="0"/>
              <a:t> of cure</a:t>
            </a:r>
          </a:p>
          <a:p>
            <a:pPr algn="ctr"/>
            <a:r>
              <a:rPr lang="fr-FR" sz="1600" dirty="0" smtClean="0"/>
              <a:t>High </a:t>
            </a:r>
            <a:r>
              <a:rPr lang="fr-FR" sz="1600" dirty="0" err="1" smtClean="0"/>
              <a:t>stiffness</a:t>
            </a:r>
            <a:r>
              <a:rPr lang="fr-FR" sz="1600" dirty="0" smtClean="0"/>
              <a:t>: DM ?</a:t>
            </a:r>
            <a:endParaRPr lang="en-US" sz="1600" dirty="0"/>
          </a:p>
        </p:txBody>
      </p:sp>
      <p:sp>
        <p:nvSpPr>
          <p:cNvPr id="26" name="Ellipse 25"/>
          <p:cNvSpPr/>
          <p:nvPr/>
        </p:nvSpPr>
        <p:spPr>
          <a:xfrm>
            <a:off x="4558288" y="2211710"/>
            <a:ext cx="2232248" cy="14127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4355976" y="267494"/>
            <a:ext cx="259228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/>
              <a:t>Global </a:t>
            </a:r>
            <a:r>
              <a:rPr lang="fr-FR" sz="1600" u="sng" dirty="0" err="1" smtClean="0"/>
              <a:t>shape</a:t>
            </a:r>
            <a:endParaRPr lang="fr-FR" sz="1600" u="sng" dirty="0" smtClean="0"/>
          </a:p>
          <a:p>
            <a:pPr algn="ctr"/>
            <a:r>
              <a:rPr lang="fr-FR" sz="1600" u="sng" dirty="0" smtClean="0"/>
              <a:t>Surface </a:t>
            </a:r>
            <a:r>
              <a:rPr lang="fr-FR" sz="1600" u="sng" dirty="0" err="1" smtClean="0"/>
              <a:t>roughness</a:t>
            </a:r>
            <a:endParaRPr lang="fr-FR" sz="1600" u="sng" dirty="0" smtClean="0"/>
          </a:p>
          <a:p>
            <a:pPr algn="ctr"/>
            <a:r>
              <a:rPr lang="fr-FR" sz="1600" u="sng" dirty="0" err="1" smtClean="0"/>
              <a:t>Reflective</a:t>
            </a:r>
            <a:r>
              <a:rPr lang="fr-FR" sz="1600" u="sng" dirty="0" smtClean="0"/>
              <a:t> </a:t>
            </a:r>
            <a:r>
              <a:rPr lang="fr-FR" sz="1600" u="sng" dirty="0" err="1" smtClean="0"/>
              <a:t>coating</a:t>
            </a:r>
            <a:r>
              <a:rPr lang="fr-FR" sz="1600" u="sng" dirty="0" smtClean="0"/>
              <a:t> </a:t>
            </a:r>
            <a:r>
              <a:rPr lang="fr-FR" sz="1600" u="sng" dirty="0" err="1" smtClean="0"/>
              <a:t>adhesion</a:t>
            </a:r>
            <a:r>
              <a:rPr lang="fr-FR" sz="1600" u="sng" dirty="0" smtClean="0"/>
              <a:t> </a:t>
            </a:r>
          </a:p>
          <a:p>
            <a:pPr algn="ctr"/>
            <a:r>
              <a:rPr lang="fr-FR" sz="1600" dirty="0" err="1" smtClean="0"/>
              <a:t>Shrinkage</a:t>
            </a:r>
            <a:endParaRPr lang="fr-FR" sz="1600" dirty="0" smtClean="0"/>
          </a:p>
          <a:p>
            <a:pPr algn="ctr"/>
            <a:r>
              <a:rPr lang="fr-FR" sz="1600" dirty="0" err="1" smtClean="0"/>
              <a:t>Low</a:t>
            </a:r>
            <a:r>
              <a:rPr lang="fr-FR" sz="1600" dirty="0" smtClean="0"/>
              <a:t> </a:t>
            </a:r>
            <a:r>
              <a:rPr lang="fr-FR" sz="1600" dirty="0" err="1" smtClean="0"/>
              <a:t>degree</a:t>
            </a:r>
            <a:r>
              <a:rPr lang="fr-FR" sz="1600" dirty="0" smtClean="0"/>
              <a:t> of cure</a:t>
            </a:r>
          </a:p>
          <a:p>
            <a:pPr algn="ctr"/>
            <a:r>
              <a:rPr lang="fr-FR" sz="1600" dirty="0" err="1" smtClean="0"/>
              <a:t>Thermally</a:t>
            </a:r>
            <a:r>
              <a:rPr lang="fr-FR" sz="1600" dirty="0" smtClean="0"/>
              <a:t> </a:t>
            </a:r>
            <a:r>
              <a:rPr lang="fr-FR" sz="1600" dirty="0" err="1" smtClean="0"/>
              <a:t>unstable</a:t>
            </a:r>
            <a:endParaRPr lang="fr-FR" sz="1600" dirty="0" smtClean="0"/>
          </a:p>
        </p:txBody>
      </p:sp>
      <p:cxnSp>
        <p:nvCxnSpPr>
          <p:cNvPr id="17" name="Connecteur droit 16"/>
          <p:cNvCxnSpPr>
            <a:stCxn id="26" idx="0"/>
            <a:endCxn id="27" idx="2"/>
          </p:cNvCxnSpPr>
          <p:nvPr/>
        </p:nvCxnSpPr>
        <p:spPr>
          <a:xfrm flipH="1" flipV="1">
            <a:off x="5652120" y="1837154"/>
            <a:ext cx="22292" cy="3745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0" idx="0"/>
            <a:endCxn id="11" idx="2"/>
          </p:cNvCxnSpPr>
          <p:nvPr/>
        </p:nvCxnSpPr>
        <p:spPr>
          <a:xfrm flipH="1" flipV="1">
            <a:off x="3098165" y="1467822"/>
            <a:ext cx="141687" cy="7438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>
            <a:off x="323528" y="2185597"/>
            <a:ext cx="1440160" cy="14127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ZoneTexte 38"/>
          <p:cNvSpPr txBox="1"/>
          <p:nvPr/>
        </p:nvSpPr>
        <p:spPr>
          <a:xfrm>
            <a:off x="287380" y="390604"/>
            <a:ext cx="154831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/>
              <a:t>Global </a:t>
            </a:r>
            <a:r>
              <a:rPr lang="fr-FR" sz="1600" u="sng" dirty="0" err="1" smtClean="0"/>
              <a:t>shape</a:t>
            </a:r>
            <a:endParaRPr lang="fr-FR" sz="1600" u="sng" dirty="0" smtClean="0"/>
          </a:p>
          <a:p>
            <a:pPr algn="ctr"/>
            <a:r>
              <a:rPr lang="fr-FR" sz="1600" dirty="0" err="1" smtClean="0"/>
              <a:t>Mandrel</a:t>
            </a:r>
            <a:r>
              <a:rPr lang="fr-FR" sz="1600" dirty="0" smtClean="0"/>
              <a:t> / </a:t>
            </a:r>
            <a:r>
              <a:rPr lang="fr-FR" sz="1600" dirty="0" err="1" smtClean="0"/>
              <a:t>Prepreg</a:t>
            </a:r>
            <a:r>
              <a:rPr lang="fr-FR" sz="1600" dirty="0" smtClean="0"/>
              <a:t> CTE </a:t>
            </a:r>
            <a:r>
              <a:rPr lang="fr-FR" sz="1600" dirty="0" err="1" smtClean="0"/>
              <a:t>mismatch</a:t>
            </a:r>
            <a:endParaRPr lang="en-US" sz="1600" dirty="0"/>
          </a:p>
        </p:txBody>
      </p:sp>
      <p:cxnSp>
        <p:nvCxnSpPr>
          <p:cNvPr id="40" name="Connecteur droit 39"/>
          <p:cNvCxnSpPr>
            <a:stCxn id="38" idx="0"/>
            <a:endCxn id="39" idx="2"/>
          </p:cNvCxnSpPr>
          <p:nvPr/>
        </p:nvCxnSpPr>
        <p:spPr>
          <a:xfrm flipV="1">
            <a:off x="1043608" y="1467822"/>
            <a:ext cx="17930" cy="7177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27" idx="3"/>
            <a:endCxn id="7" idx="1"/>
          </p:cNvCxnSpPr>
          <p:nvPr/>
        </p:nvCxnSpPr>
        <p:spPr>
          <a:xfrm>
            <a:off x="6948264" y="1052324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26" grpId="0" animBg="1"/>
      <p:bldP spid="2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44861"/>
              </p:ext>
            </p:extLst>
          </p:nvPr>
        </p:nvGraphicFramePr>
        <p:xfrm>
          <a:off x="336989" y="1122013"/>
          <a:ext cx="8784976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9211"/>
                <a:gridCol w="1733867"/>
                <a:gridCol w="2326006"/>
                <a:gridCol w="3215892"/>
              </a:tblGrid>
              <a:tr h="2057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Surface</a:t>
                      </a:r>
                      <a:r>
                        <a:rPr lang="fr-FR" sz="1400" b="1" baseline="0" dirty="0" smtClean="0"/>
                        <a:t> </a:t>
                      </a:r>
                      <a:r>
                        <a:rPr lang="fr-FR" sz="1400" b="1" baseline="0" dirty="0" err="1" smtClean="0"/>
                        <a:t>coating</a:t>
                      </a:r>
                      <a:endParaRPr lang="fr-FR" sz="14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</a:rPr>
                        <a:t>Epotek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 301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NTPT - CE380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Toray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- EX1516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0000">
                        <a:alpha val="70000"/>
                      </a:srgbClr>
                    </a:solidFill>
                  </a:tcPr>
                </a:tc>
              </a:tr>
              <a:tr h="180960">
                <a:tc>
                  <a:txBody>
                    <a:bodyPr/>
                    <a:lstStyle/>
                    <a:p>
                      <a:pPr algn="l"/>
                      <a:r>
                        <a:rPr lang="fr-FR" sz="1050" dirty="0" err="1" smtClean="0"/>
                        <a:t>Characteristics</a:t>
                      </a:r>
                      <a:endParaRPr lang="en-US" sz="10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 smtClean="0">
                          <a:solidFill>
                            <a:schemeClr val="tx1"/>
                          </a:solidFill>
                        </a:rPr>
                        <a:t>Toughened</a:t>
                      </a:r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50" dirty="0" err="1" smtClean="0">
                          <a:solidFill>
                            <a:schemeClr val="tx1"/>
                          </a:solidFill>
                        </a:rPr>
                        <a:t>epoxy</a:t>
                      </a:r>
                      <a:endParaRPr lang="fr-FR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050" dirty="0" smtClean="0">
                          <a:solidFill>
                            <a:srgbClr val="C00000"/>
                          </a:solidFill>
                        </a:rPr>
                        <a:t>High</a:t>
                      </a:r>
                      <a:r>
                        <a:rPr lang="fr-FR" sz="105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sz="1050" baseline="0" dirty="0" err="1" smtClean="0">
                          <a:solidFill>
                            <a:srgbClr val="C00000"/>
                          </a:solidFill>
                        </a:rPr>
                        <a:t>flexibility</a:t>
                      </a:r>
                      <a:endParaRPr lang="en-US" sz="1050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Cyanate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ester</a:t>
                      </a:r>
                      <a:endParaRPr lang="fr-FR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050" dirty="0" err="1" smtClean="0">
                          <a:solidFill>
                            <a:srgbClr val="C00000"/>
                          </a:solidFill>
                        </a:rPr>
                        <a:t>Brittle</a:t>
                      </a:r>
                      <a:endParaRPr lang="en-US" sz="1050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Cyanate ester</a:t>
                      </a:r>
                    </a:p>
                    <a:p>
                      <a:pPr algn="ctr"/>
                      <a:r>
                        <a:rPr lang="fr-FR" sz="105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Good </a:t>
                      </a:r>
                      <a:r>
                        <a:rPr lang="fr-FR" sz="105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flexibility</a:t>
                      </a:r>
                      <a:endParaRPr lang="en-US" sz="105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104368">
                <a:tc>
                  <a:txBody>
                    <a:bodyPr/>
                    <a:lstStyle/>
                    <a:p>
                      <a:pPr algn="l"/>
                      <a:r>
                        <a:rPr lang="fr-FR" sz="1050" dirty="0" err="1" smtClean="0"/>
                        <a:t>Thickness</a:t>
                      </a:r>
                      <a:r>
                        <a:rPr lang="fr-FR" sz="1050" dirty="0" smtClean="0"/>
                        <a:t> [µm]</a:t>
                      </a:r>
                      <a:endParaRPr lang="en-US" sz="10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rgbClr val="C00000"/>
                          </a:solidFill>
                        </a:rPr>
                        <a:t>No control</a:t>
                      </a:r>
                      <a:endParaRPr lang="en-US" sz="1050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40</a:t>
                      </a:r>
                      <a:endParaRPr lang="en-US" sz="10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fr-FR" sz="1050" dirty="0" err="1" smtClean="0"/>
                        <a:t>Curing</a:t>
                      </a:r>
                      <a:r>
                        <a:rPr lang="fr-FR" sz="1050" baseline="0" dirty="0" smtClean="0"/>
                        <a:t> </a:t>
                      </a:r>
                      <a:r>
                        <a:rPr lang="fr-FR" sz="1050" baseline="0" dirty="0" err="1" smtClean="0"/>
                        <a:t>t</a:t>
                      </a:r>
                      <a:r>
                        <a:rPr lang="fr-FR" sz="1050" dirty="0" err="1" smtClean="0"/>
                        <a:t>emperature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Nominal: 24h @23°C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aseline="0" dirty="0" err="1" smtClean="0">
                          <a:solidFill>
                            <a:schemeClr val="tx1"/>
                          </a:solidFill>
                        </a:rPr>
                        <a:t>Used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sz="1050" baseline="0" dirty="0" smtClean="0">
                          <a:solidFill>
                            <a:srgbClr val="C00000"/>
                          </a:solidFill>
                        </a:rPr>
                        <a:t>24h @23°C</a:t>
                      </a: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Nominal: 2h</a:t>
                      </a:r>
                      <a:r>
                        <a:rPr lang="fr-FR" sz="1050" baseline="0" dirty="0" smtClean="0"/>
                        <a:t> @120°C + 2h @180°C</a:t>
                      </a:r>
                      <a:endParaRPr lang="fr-FR" sz="105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err="1" smtClean="0"/>
                        <a:t>Considered</a:t>
                      </a:r>
                      <a:r>
                        <a:rPr lang="fr-FR" sz="1050" dirty="0" smtClean="0"/>
                        <a:t>: 10h @ 90°C</a:t>
                      </a:r>
                      <a:endParaRPr lang="fr-FR" sz="105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kern="1200" dirty="0" smtClean="0"/>
                        <a:t>Nominal: 3h @120°C</a:t>
                      </a:r>
                    </a:p>
                    <a:p>
                      <a:pPr algn="ctr"/>
                      <a:r>
                        <a:rPr lang="fr-FR" sz="1050" kern="1200" dirty="0" err="1" smtClean="0"/>
                        <a:t>Considered</a:t>
                      </a:r>
                      <a:r>
                        <a:rPr lang="fr-FR" sz="1050" kern="1200" dirty="0" smtClean="0"/>
                        <a:t>: 5h @90°C (</a:t>
                      </a:r>
                      <a:r>
                        <a:rPr lang="fr-FR" sz="1050" kern="1200" dirty="0" err="1" smtClean="0"/>
                        <a:t>low</a:t>
                      </a:r>
                      <a:r>
                        <a:rPr lang="fr-FR" sz="1050" kern="1200" baseline="0" dirty="0" smtClean="0"/>
                        <a:t> </a:t>
                      </a:r>
                      <a:r>
                        <a:rPr lang="fr-FR" sz="1050" kern="1200" baseline="0" dirty="0" err="1" smtClean="0"/>
                        <a:t>temp</a:t>
                      </a:r>
                      <a:r>
                        <a:rPr lang="fr-FR" sz="1050" kern="1200" baseline="0" dirty="0" smtClean="0"/>
                        <a:t> </a:t>
                      </a:r>
                      <a:r>
                        <a:rPr lang="fr-FR" sz="1050" kern="1200" baseline="0" dirty="0" err="1" smtClean="0"/>
                        <a:t>is</a:t>
                      </a:r>
                      <a:r>
                        <a:rPr lang="fr-FR" sz="1050" kern="1200" baseline="0" dirty="0" smtClean="0"/>
                        <a:t> the </a:t>
                      </a:r>
                      <a:r>
                        <a:rPr lang="fr-FR" sz="1050" kern="1200" baseline="0" dirty="0" err="1" smtClean="0"/>
                        <a:t>key</a:t>
                      </a:r>
                      <a:r>
                        <a:rPr lang="fr-FR" sz="1050" kern="1200" baseline="0" dirty="0" smtClean="0"/>
                        <a:t>!)</a:t>
                      </a:r>
                    </a:p>
                  </a:txBody>
                  <a:tcPr marT="34290" marB="34290"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fr-FR" sz="1050" dirty="0" smtClean="0"/>
                        <a:t>Composition</a:t>
                      </a:r>
                      <a:endParaRPr lang="en-US" sz="1050" dirty="0"/>
                    </a:p>
                  </a:txBody>
                  <a:tcPr marT="34290" marB="34290">
                    <a:solidFill>
                      <a:schemeClr val="tx2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?</a:t>
                      </a:r>
                    </a:p>
                    <a:p>
                      <a:pPr algn="ctr"/>
                      <a:r>
                        <a:rPr lang="fr-FR" sz="1050" dirty="0" err="1" smtClean="0">
                          <a:solidFill>
                            <a:srgbClr val="C00000"/>
                          </a:solidFill>
                        </a:rPr>
                        <a:t>Very</a:t>
                      </a:r>
                      <a:r>
                        <a:rPr lang="fr-FR" sz="105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sz="1050" baseline="0" dirty="0" err="1" smtClean="0">
                          <a:solidFill>
                            <a:srgbClr val="C00000"/>
                          </a:solidFill>
                        </a:rPr>
                        <a:t>high</a:t>
                      </a:r>
                      <a:r>
                        <a:rPr lang="fr-FR" sz="105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sz="1050" baseline="0" dirty="0" err="1" smtClean="0">
                          <a:solidFill>
                            <a:srgbClr val="C00000"/>
                          </a:solidFill>
                        </a:rPr>
                        <a:t>shrinkage</a:t>
                      </a:r>
                      <a:endParaRPr lang="fr-FR" sz="105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dirty="0" err="1" smtClean="0">
                          <a:solidFill>
                            <a:schemeClr val="tx1"/>
                          </a:solidFill>
                        </a:rPr>
                        <a:t>Phenolic</a:t>
                      </a:r>
                      <a:r>
                        <a:rPr lang="fr-FR" sz="105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50" b="0" dirty="0" err="1" smtClean="0">
                          <a:solidFill>
                            <a:schemeClr val="tx1"/>
                          </a:solidFill>
                        </a:rPr>
                        <a:t>Triazine</a:t>
                      </a:r>
                      <a:r>
                        <a:rPr lang="fr-FR" sz="1050" b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fr-FR" sz="1050" b="0" dirty="0" err="1" smtClean="0">
                          <a:solidFill>
                            <a:schemeClr val="tx1"/>
                          </a:solidFill>
                        </a:rPr>
                        <a:t>catalizer</a:t>
                      </a:r>
                      <a:endParaRPr lang="fr-FR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050" b="0" baseline="0" dirty="0" smtClean="0">
                          <a:solidFill>
                            <a:srgbClr val="C00000"/>
                          </a:solidFill>
                        </a:rPr>
                        <a:t>Medium </a:t>
                      </a:r>
                      <a:r>
                        <a:rPr lang="fr-FR" sz="1050" b="0" baseline="0" dirty="0" err="1" smtClean="0">
                          <a:solidFill>
                            <a:srgbClr val="C00000"/>
                          </a:solidFill>
                        </a:rPr>
                        <a:t>shrinkage</a:t>
                      </a:r>
                      <a:endParaRPr lang="fr-FR" sz="1050" b="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fr-FR" sz="1050" b="0" baseline="0" dirty="0" err="1" smtClean="0">
                          <a:solidFill>
                            <a:srgbClr val="C00000"/>
                          </a:solidFill>
                        </a:rPr>
                        <a:t>Low</a:t>
                      </a:r>
                      <a:r>
                        <a:rPr lang="fr-FR" sz="1050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sz="1050" b="0" baseline="0" dirty="0" err="1" smtClean="0">
                          <a:solidFill>
                            <a:srgbClr val="C00000"/>
                          </a:solidFill>
                        </a:rPr>
                        <a:t>wettability</a:t>
                      </a:r>
                      <a:endParaRPr lang="fr-FR" sz="1050" b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</a:rPr>
                        <a:t>? + </a:t>
                      </a:r>
                      <a:r>
                        <a:rPr lang="fr-FR" sz="1050" b="0" kern="1200" dirty="0" err="1" smtClean="0">
                          <a:solidFill>
                            <a:schemeClr val="tx1"/>
                          </a:solidFill>
                        </a:rPr>
                        <a:t>Nonylphenol</a:t>
                      </a:r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</a:rPr>
                        <a:t> (surfactant)</a:t>
                      </a:r>
                    </a:p>
                    <a:p>
                      <a:pPr algn="ctr"/>
                      <a:r>
                        <a:rPr lang="fr-FR" sz="1050" b="0" baseline="0" dirty="0" err="1" smtClean="0">
                          <a:solidFill>
                            <a:srgbClr val="00B050"/>
                          </a:solidFill>
                        </a:rPr>
                        <a:t>Very</a:t>
                      </a:r>
                      <a:r>
                        <a:rPr lang="fr-FR" sz="1050" b="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sz="1050" b="0" baseline="0" dirty="0" err="1" smtClean="0">
                          <a:solidFill>
                            <a:srgbClr val="00B050"/>
                          </a:solidFill>
                        </a:rPr>
                        <a:t>Low</a:t>
                      </a:r>
                      <a:r>
                        <a:rPr lang="fr-FR" sz="1050" b="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sz="1050" b="0" baseline="0" dirty="0" err="1" smtClean="0">
                          <a:solidFill>
                            <a:srgbClr val="00B050"/>
                          </a:solidFill>
                        </a:rPr>
                        <a:t>shrinkage</a:t>
                      </a:r>
                      <a:endParaRPr lang="fr-FR" sz="1050" b="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fr-FR" sz="1050" b="0" baseline="0" dirty="0" smtClean="0">
                          <a:solidFill>
                            <a:srgbClr val="00B050"/>
                          </a:solidFill>
                        </a:rPr>
                        <a:t>High </a:t>
                      </a:r>
                      <a:r>
                        <a:rPr lang="fr-FR" sz="1050" b="0" baseline="0" dirty="0" err="1" smtClean="0">
                          <a:solidFill>
                            <a:srgbClr val="00B050"/>
                          </a:solidFill>
                        </a:rPr>
                        <a:t>wettability</a:t>
                      </a:r>
                      <a:endParaRPr lang="fr-FR" sz="1050" b="0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  <a:alpha val="1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fr-FR" sz="1050" dirty="0" err="1" smtClean="0"/>
                        <a:t>Moisture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baseline="0" dirty="0" smtClean="0">
                          <a:solidFill>
                            <a:srgbClr val="C00000"/>
                          </a:solidFill>
                        </a:rPr>
                        <a:t>few %</a:t>
                      </a:r>
                    </a:p>
                  </a:txBody>
                  <a:tcPr marT="34290" marB="34290">
                    <a:solidFill>
                      <a:schemeClr val="tx2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baseline="0" dirty="0" smtClean="0">
                          <a:solidFill>
                            <a:srgbClr val="00B050"/>
                          </a:solidFill>
                        </a:rPr>
                        <a:t>0.15 % </a:t>
                      </a:r>
                    </a:p>
                  </a:txBody>
                  <a:tcPr marT="34290" marB="34290">
                    <a:solidFill>
                      <a:schemeClr val="tx2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kern="1200" dirty="0" smtClean="0">
                          <a:solidFill>
                            <a:srgbClr val="00B050"/>
                          </a:solidFill>
                        </a:rPr>
                        <a:t>0.6</a:t>
                      </a:r>
                      <a:r>
                        <a:rPr lang="fr-FR" sz="1050" b="0" kern="12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sz="1050" b="0" kern="1200" dirty="0" smtClean="0">
                          <a:solidFill>
                            <a:srgbClr val="00B050"/>
                          </a:solidFill>
                        </a:rPr>
                        <a:t>%</a:t>
                      </a:r>
                      <a:endParaRPr lang="en-US" sz="105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  <a:alpha val="1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fr-FR" sz="1050" dirty="0" err="1" smtClean="0"/>
                        <a:t>Outgassing</a:t>
                      </a:r>
                      <a:endParaRPr lang="fr-FR" sz="105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</a:rPr>
                        <a:t>(Nasa TML &lt; 1 %)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</a:rPr>
                        <a:t>(Nasa CVM&lt; 0.1 %)</a:t>
                      </a:r>
                    </a:p>
                  </a:txBody>
                  <a:tcPr marT="34290" marB="34290">
                    <a:solidFill>
                      <a:schemeClr val="tx2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</a:rPr>
                        <a:t>TML = </a:t>
                      </a:r>
                      <a:r>
                        <a:rPr lang="fr-FR" sz="1050" b="0" kern="1200" dirty="0" smtClean="0">
                          <a:solidFill>
                            <a:srgbClr val="C00000"/>
                          </a:solidFill>
                        </a:rPr>
                        <a:t>1.21 %</a:t>
                      </a:r>
                      <a:endParaRPr lang="fr-FR" sz="1050" b="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</a:rPr>
                        <a:t>CVM</a:t>
                      </a:r>
                      <a:r>
                        <a:rPr lang="fr-FR" sz="1050" b="0" kern="1200" baseline="0" dirty="0" smtClean="0">
                          <a:solidFill>
                            <a:schemeClr val="tx1"/>
                          </a:solidFill>
                        </a:rPr>
                        <a:t> = 0.01 %</a:t>
                      </a:r>
                    </a:p>
                    <a:p>
                      <a:pPr algn="ctr"/>
                      <a:r>
                        <a:rPr lang="fr-FR" sz="1050" kern="1200" dirty="0" smtClean="0"/>
                        <a:t>WVR = 0.26 %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</a:rPr>
                        <a:t>TML &lt; </a:t>
                      </a:r>
                      <a:r>
                        <a:rPr lang="fr-FR" sz="1050" b="0" kern="1200" dirty="0" smtClean="0">
                          <a:solidFill>
                            <a:srgbClr val="00B050"/>
                          </a:solidFill>
                        </a:rPr>
                        <a:t>0.20 %</a:t>
                      </a:r>
                    </a:p>
                    <a:p>
                      <a:pPr algn="ctr"/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</a:rPr>
                        <a:t>CVM</a:t>
                      </a:r>
                      <a:r>
                        <a:rPr lang="fr-FR" sz="1050" b="0" kern="1200" baseline="0" dirty="0" smtClean="0">
                          <a:solidFill>
                            <a:schemeClr val="tx1"/>
                          </a:solidFill>
                        </a:rPr>
                        <a:t> &lt; </a:t>
                      </a:r>
                      <a:r>
                        <a:rPr lang="fr-FR" sz="1050" b="0" kern="1200" baseline="0" dirty="0" smtClean="0">
                          <a:solidFill>
                            <a:srgbClr val="00B050"/>
                          </a:solidFill>
                        </a:rPr>
                        <a:t>0.08 %</a:t>
                      </a:r>
                    </a:p>
                    <a:p>
                      <a:pPr algn="ctr"/>
                      <a:r>
                        <a:rPr lang="fr-FR" sz="1050" kern="1200" dirty="0" smtClean="0"/>
                        <a:t>WVR = 0.18 %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</a:rPr>
                        <a:t>TML = </a:t>
                      </a:r>
                      <a:r>
                        <a:rPr lang="fr-FR" sz="1050" b="0" kern="1200" dirty="0" smtClean="0">
                          <a:solidFill>
                            <a:srgbClr val="00B050"/>
                          </a:solidFill>
                        </a:rPr>
                        <a:t>0.23 %</a:t>
                      </a:r>
                    </a:p>
                    <a:p>
                      <a:pPr algn="ctr"/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</a:rPr>
                        <a:t>CVM</a:t>
                      </a:r>
                      <a:r>
                        <a:rPr lang="fr-FR" sz="1050" b="0" kern="12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fr-FR" sz="1050" b="0" kern="1200" baseline="0" dirty="0" smtClean="0">
                          <a:solidFill>
                            <a:srgbClr val="00B050"/>
                          </a:solidFill>
                        </a:rPr>
                        <a:t>0.02 %</a:t>
                      </a:r>
                    </a:p>
                    <a:p>
                      <a:pPr algn="ctr"/>
                      <a:r>
                        <a:rPr lang="fr-FR" sz="1050" kern="1200" dirty="0" smtClean="0"/>
                        <a:t>WVR = 0.18 %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  <a:alpha val="1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CTE [ppm/°C</a:t>
                      </a:r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28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 smtClean="0">
                          <a:solidFill>
                            <a:srgbClr val="C00000"/>
                          </a:solidFill>
                        </a:rPr>
                        <a:t>61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050" b="0" dirty="0" smtClean="0">
                          <a:solidFill>
                            <a:schemeClr val="tx1"/>
                          </a:solidFill>
                        </a:rPr>
                        <a:t>Thermal </a:t>
                      </a:r>
                      <a:r>
                        <a:rPr lang="fr-FR" sz="1050" b="0" dirty="0" err="1" smtClean="0">
                          <a:solidFill>
                            <a:schemeClr val="tx1"/>
                          </a:solidFill>
                        </a:rPr>
                        <a:t>stability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baseline="0" dirty="0" smtClean="0">
                          <a:solidFill>
                            <a:srgbClr val="C00000"/>
                          </a:solidFill>
                        </a:rPr>
                        <a:t>- - -</a:t>
                      </a:r>
                      <a:endParaRPr lang="fr-FR" sz="1050" b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1527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</a:rPr>
                        <a:t>Transition </a:t>
                      </a:r>
                      <a:r>
                        <a:rPr lang="fr-FR" sz="1050" b="0" dirty="0" err="1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fr-FR" sz="105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50" b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fr-FR" sz="1050" dirty="0" smtClean="0"/>
                        <a:t>°C]</a:t>
                      </a:r>
                      <a:endParaRPr lang="en-US" sz="1050" dirty="0" smtClean="0"/>
                    </a:p>
                  </a:txBody>
                  <a:tcPr marT="34290" marB="34290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baseline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T="34290" marB="34290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baseline="0" dirty="0" smtClean="0">
                          <a:solidFill>
                            <a:schemeClr val="tx1"/>
                          </a:solidFill>
                        </a:rPr>
                        <a:t>350</a:t>
                      </a:r>
                    </a:p>
                  </a:txBody>
                  <a:tcPr marT="34290" marB="34290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T="34290" marB="34290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32616">
                <a:tc>
                  <a:txBody>
                    <a:bodyPr/>
                    <a:lstStyle/>
                    <a:p>
                      <a:pPr algn="l"/>
                      <a:r>
                        <a:rPr lang="fr-FR" sz="1050" dirty="0" err="1" smtClean="0"/>
                        <a:t>Reflective</a:t>
                      </a:r>
                      <a:r>
                        <a:rPr lang="fr-FR" sz="1050" dirty="0" smtClean="0"/>
                        <a:t> </a:t>
                      </a:r>
                      <a:r>
                        <a:rPr lang="fr-FR" sz="1050" dirty="0" err="1" smtClean="0"/>
                        <a:t>coating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Al + SiO2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baseline="0" dirty="0" smtClean="0">
                          <a:solidFill>
                            <a:srgbClr val="C00000"/>
                          </a:solidFill>
                        </a:rPr>
                        <a:t>Fail TVAC </a:t>
                      </a:r>
                      <a:r>
                        <a:rPr lang="fr-FR" sz="1050" b="0" baseline="0" dirty="0" smtClean="0">
                          <a:solidFill>
                            <a:srgbClr val="C00000"/>
                          </a:solidFill>
                        </a:rPr>
                        <a:t>+ tape test</a:t>
                      </a:r>
                      <a:endParaRPr lang="fr-FR" sz="1050" b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Cr + Al + SiO2</a:t>
                      </a:r>
                      <a:endParaRPr lang="fr-FR" sz="1050" baseline="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Pass</a:t>
                      </a:r>
                      <a:r>
                        <a:rPr lang="fr-FR" sz="105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TVAC + tape </a:t>
                      </a:r>
                      <a:r>
                        <a:rPr lang="fr-FR" sz="105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Cr + Al + SiO2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fr-FR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tested</a:t>
                      </a:r>
                      <a:endParaRPr lang="fr-FR" sz="1050" b="1" i="1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36584"/>
              </p:ext>
            </p:extLst>
          </p:nvPr>
        </p:nvGraphicFramePr>
        <p:xfrm>
          <a:off x="323527" y="32802"/>
          <a:ext cx="8724344" cy="104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1728192"/>
                <a:gridCol w="5483984"/>
              </a:tblGrid>
              <a:tr h="1440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Mai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</a:rPr>
                        <a:t>October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 2019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00B0F0">
                        <a:alpha val="70000"/>
                      </a:srgb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baseline="0" dirty="0" err="1" smtClean="0"/>
                        <a:t>Prepreg</a:t>
                      </a:r>
                      <a:endParaRPr lang="fr-FR" sz="105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>
                          <a:solidFill>
                            <a:schemeClr val="tx1"/>
                          </a:solidFill>
                        </a:rPr>
                        <a:t>Epoxy 120Ep/T800, 30 </a:t>
                      </a:r>
                      <a:r>
                        <a:rPr lang="fr-FR" sz="1050" b="1" dirty="0" err="1" smtClean="0">
                          <a:solidFill>
                            <a:schemeClr val="tx1"/>
                          </a:solidFill>
                        </a:rPr>
                        <a:t>gsm</a:t>
                      </a:r>
                      <a:endParaRPr lang="fr-FR" sz="10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050" b="0" dirty="0" smtClean="0">
                          <a:solidFill>
                            <a:schemeClr val="tx1"/>
                          </a:solidFill>
                        </a:rPr>
                        <a:t>Nominal Cure @ 120°C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baseline="0" dirty="0" smtClean="0">
                          <a:solidFill>
                            <a:schemeClr val="tx1"/>
                          </a:solidFill>
                        </a:rPr>
                        <a:t>CTE: ~ 2 ppm/°C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Cyanate ester CE380/T800, 30 </a:t>
                      </a:r>
                      <a:r>
                        <a:rPr lang="fr-FR" sz="1050" b="1" dirty="0" err="1" smtClean="0"/>
                        <a:t>gsm</a:t>
                      </a:r>
                      <a:endParaRPr lang="fr-FR" sz="1050" b="1" dirty="0" smtClean="0"/>
                    </a:p>
                    <a:p>
                      <a:pPr algn="ctr"/>
                      <a:r>
                        <a:rPr lang="fr-FR" sz="1050" b="0" dirty="0" smtClean="0">
                          <a:solidFill>
                            <a:schemeClr val="tx1"/>
                          </a:solidFill>
                        </a:rPr>
                        <a:t>Nominal </a:t>
                      </a:r>
                      <a:r>
                        <a:rPr lang="fr-FR" sz="1050" b="0" dirty="0" smtClean="0"/>
                        <a:t>Cure</a:t>
                      </a:r>
                      <a:r>
                        <a:rPr lang="fr-FR" sz="1050" b="0" baseline="0" dirty="0" smtClean="0"/>
                        <a:t> @ 180°C</a:t>
                      </a:r>
                    </a:p>
                    <a:p>
                      <a:pPr algn="ctr"/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CTE: -0.25 ppm/°C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baseline="0" dirty="0" smtClean="0">
                          <a:solidFill>
                            <a:schemeClr val="tx1"/>
                          </a:solidFill>
                        </a:rPr>
                        <a:t>Fit NASA </a:t>
                      </a:r>
                      <a:r>
                        <a:rPr lang="fr-FR" sz="1050" b="1" baseline="0" dirty="0" err="1" smtClean="0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fr-FR" sz="105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50" b="1" baseline="0" dirty="0" err="1" smtClean="0">
                          <a:solidFill>
                            <a:schemeClr val="tx1"/>
                          </a:solidFill>
                        </a:rPr>
                        <a:t>outgassing</a:t>
                      </a:r>
                      <a:endParaRPr lang="en-US" sz="105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 rot="16200000">
            <a:off x="-276468" y="1696012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General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413794" y="2920148"/>
            <a:ext cx="113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Chemistry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296475" y="420478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1" t="41908" r="25191" b="23170"/>
          <a:stretch/>
        </p:blipFill>
        <p:spPr>
          <a:xfrm>
            <a:off x="4860858" y="1347614"/>
            <a:ext cx="1655358" cy="14401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4" t="29645" r="23874" b="21672"/>
          <a:stretch/>
        </p:blipFill>
        <p:spPr>
          <a:xfrm rot="5400000">
            <a:off x="6793891" y="1213955"/>
            <a:ext cx="1440160" cy="17074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3" t="50008" r="65933" b="40043"/>
          <a:stretch/>
        </p:blipFill>
        <p:spPr>
          <a:xfrm>
            <a:off x="678879" y="1382107"/>
            <a:ext cx="1845945" cy="13773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 t="56507" r="51662" b="17731"/>
          <a:stretch/>
        </p:blipFill>
        <p:spPr>
          <a:xfrm>
            <a:off x="2586893" y="1382107"/>
            <a:ext cx="1620378" cy="138855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39552" y="824974"/>
            <a:ext cx="38164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Large </a:t>
            </a:r>
            <a:r>
              <a:rPr lang="fr-FR" sz="1400" dirty="0" err="1" smtClean="0"/>
              <a:t>amount</a:t>
            </a:r>
            <a:r>
              <a:rPr lang="fr-FR" sz="1400" dirty="0" smtClean="0"/>
              <a:t> of </a:t>
            </a:r>
            <a:r>
              <a:rPr lang="fr-FR" sz="1400" dirty="0" err="1" smtClean="0"/>
              <a:t>catalizer</a:t>
            </a:r>
            <a:r>
              <a:rPr lang="fr-FR" sz="1400" dirty="0" smtClean="0"/>
              <a:t> + High surface tension</a:t>
            </a:r>
          </a:p>
          <a:p>
            <a:pPr algn="ctr"/>
            <a:r>
              <a:rPr lang="fr-FR" sz="1400" dirty="0" smtClean="0"/>
              <a:t>= Large </a:t>
            </a:r>
            <a:r>
              <a:rPr lang="fr-FR" sz="1400" dirty="0" err="1" smtClean="0"/>
              <a:t>shrinkage</a:t>
            </a:r>
            <a:endParaRPr lang="en-US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865428" y="824974"/>
            <a:ext cx="35896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Small </a:t>
            </a:r>
            <a:r>
              <a:rPr lang="fr-FR" sz="1400" dirty="0" err="1" smtClean="0"/>
              <a:t>amount</a:t>
            </a:r>
            <a:r>
              <a:rPr lang="fr-FR" sz="1400" dirty="0" smtClean="0"/>
              <a:t> of </a:t>
            </a:r>
            <a:r>
              <a:rPr lang="fr-FR" sz="1400" dirty="0" err="1" smtClean="0"/>
              <a:t>catalizer</a:t>
            </a:r>
            <a:r>
              <a:rPr lang="fr-FR" sz="1400" dirty="0" smtClean="0"/>
              <a:t> + </a:t>
            </a:r>
            <a:r>
              <a:rPr lang="fr-FR" sz="1400" b="1" dirty="0" smtClean="0"/>
              <a:t>Surfactant</a:t>
            </a:r>
            <a:r>
              <a:rPr lang="fr-FR" sz="1400" dirty="0" smtClean="0"/>
              <a:t> (</a:t>
            </a:r>
            <a:r>
              <a:rPr lang="fr-FR" sz="1400" dirty="0" err="1" smtClean="0"/>
              <a:t>Low</a:t>
            </a:r>
            <a:r>
              <a:rPr lang="fr-FR" sz="1400" dirty="0" smtClean="0"/>
              <a:t> surface tension) = Small </a:t>
            </a:r>
            <a:r>
              <a:rPr lang="fr-FR" sz="1400" dirty="0" err="1" smtClean="0"/>
              <a:t>shrinkage</a:t>
            </a:r>
            <a:endParaRPr lang="en-US" sz="1400" dirty="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2411800" y="2006517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440648" y="2006517"/>
            <a:ext cx="363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647199"/>
              </p:ext>
            </p:extLst>
          </p:nvPr>
        </p:nvGraphicFramePr>
        <p:xfrm>
          <a:off x="539552" y="555526"/>
          <a:ext cx="8005631" cy="281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8752"/>
                <a:gridCol w="1139746"/>
                <a:gridCol w="2767133"/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NTPT - CE380 (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</a:rPr>
                        <a:t>same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 as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</a:rPr>
                        <a:t>prepreg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Toray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- EX1516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Surface </a:t>
            </a:r>
            <a:r>
              <a:rPr lang="fr-FR" dirty="0" err="1" smtClean="0"/>
              <a:t>coating</a:t>
            </a:r>
            <a:r>
              <a:rPr lang="fr-FR" dirty="0" smtClean="0"/>
              <a:t>: 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1056811" y="2739672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Before</a:t>
            </a:r>
            <a:r>
              <a:rPr lang="fr-FR" sz="1400" dirty="0" smtClean="0"/>
              <a:t> </a:t>
            </a:r>
            <a:r>
              <a:rPr lang="fr-FR" sz="1400" dirty="0" err="1" smtClean="0"/>
              <a:t>curing</a:t>
            </a:r>
            <a:endParaRPr lang="en-US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051132" y="2758737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Before</a:t>
            </a:r>
            <a:r>
              <a:rPr lang="fr-FR" sz="1400" dirty="0" smtClean="0"/>
              <a:t> </a:t>
            </a:r>
            <a:r>
              <a:rPr lang="fr-FR" sz="1400" dirty="0" err="1" smtClean="0"/>
              <a:t>curing</a:t>
            </a:r>
            <a:endParaRPr lang="en-US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967963" y="2748284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After</a:t>
            </a:r>
            <a:r>
              <a:rPr lang="fr-FR" sz="1400" dirty="0" smtClean="0"/>
              <a:t> </a:t>
            </a:r>
            <a:r>
              <a:rPr lang="fr-FR" sz="1400" dirty="0" err="1" smtClean="0"/>
              <a:t>curing</a:t>
            </a:r>
            <a:endParaRPr lang="en-US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020272" y="2768029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After</a:t>
            </a:r>
            <a:r>
              <a:rPr lang="fr-FR" sz="1400" dirty="0" smtClean="0"/>
              <a:t> </a:t>
            </a:r>
            <a:r>
              <a:rPr lang="fr-FR" sz="1400" dirty="0" err="1" smtClean="0"/>
              <a:t>curing</a:t>
            </a:r>
            <a:endParaRPr lang="en-US" sz="1400" dirty="0"/>
          </a:p>
        </p:txBody>
      </p: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475122"/>
              </p:ext>
            </p:extLst>
          </p:nvPr>
        </p:nvGraphicFramePr>
        <p:xfrm>
          <a:off x="1606631" y="3219822"/>
          <a:ext cx="584166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3661"/>
                <a:gridCol w="1507646"/>
                <a:gridCol w="1620180"/>
                <a:gridCol w="1620180"/>
              </a:tblGrid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CTE</a:t>
                      </a:r>
                      <a:r>
                        <a:rPr lang="fr-FR" sz="1200" dirty="0" smtClean="0"/>
                        <a:t> [ppm/C</a:t>
                      </a:r>
                      <a:r>
                        <a:rPr lang="fr-FR" sz="1200" dirty="0" smtClean="0"/>
                        <a:t>]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endParaRPr lang="fr-FR" sz="1200" dirty="0" smtClean="0"/>
                    </a:p>
                    <a:p>
                      <a:r>
                        <a:rPr lang="fr-FR" sz="1200" dirty="0" err="1" smtClean="0"/>
                        <a:t>Prepreg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Epoxy 120Ep/T800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 smtClean="0"/>
                        <a:t>Cyanate ester CE380/T800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fr-FR" sz="1200" b="1" dirty="0" smtClean="0">
                          <a:solidFill>
                            <a:srgbClr val="C00000"/>
                          </a:solidFill>
                        </a:rPr>
                        <a:t>0.25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848">
                <a:tc rowSpan="2">
                  <a:txBody>
                    <a:bodyPr/>
                    <a:lstStyle/>
                    <a:p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</a:rPr>
                        <a:t>Resin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</a:rPr>
                        <a:t>coating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</a:rPr>
                        <a:t>Epotek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 301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NTPT - CE380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Toray – EX1516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</a:tr>
              <a:tr h="14884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C00000"/>
                          </a:solidFill>
                        </a:rPr>
                        <a:t>40</a:t>
                      </a:r>
                      <a:endParaRPr lang="en-US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 smtClean="0">
                          <a:solidFill>
                            <a:srgbClr val="C00000"/>
                          </a:solidFill>
                        </a:rPr>
                        <a:t>28</a:t>
                      </a:r>
                      <a:endParaRPr lang="en-US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C00000"/>
                          </a:solidFill>
                        </a:rPr>
                        <a:t>61</a:t>
                      </a:r>
                      <a:endParaRPr lang="en-US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2576"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Glass 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</a:rPr>
                        <a:t>mandrel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baseline="0" dirty="0" smtClean="0">
                          <a:solidFill>
                            <a:srgbClr val="C00000"/>
                          </a:solidFill>
                        </a:rPr>
                        <a:t>0.5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" name="Picture 2" descr="C:\Users\Wilfried\Downloads\IMG_20191009_1451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9" b="14473"/>
          <a:stretch/>
        </p:blipFill>
        <p:spPr bwMode="auto">
          <a:xfrm>
            <a:off x="3297860" y="5308054"/>
            <a:ext cx="1384102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t="28508" r="36835" b="36215"/>
          <a:stretch/>
        </p:blipFill>
        <p:spPr>
          <a:xfrm>
            <a:off x="5329856" y="5308054"/>
            <a:ext cx="1069040" cy="1133704"/>
          </a:xfrm>
          <a:prstGeom prst="rect">
            <a:avLst/>
          </a:prstGeom>
        </p:spPr>
      </p:pic>
      <p:cxnSp>
        <p:nvCxnSpPr>
          <p:cNvPr id="35" name="Connecteur droit avec flèche 34"/>
          <p:cNvCxnSpPr/>
          <p:nvPr/>
        </p:nvCxnSpPr>
        <p:spPr bwMode="auto">
          <a:xfrm>
            <a:off x="4830489" y="5874906"/>
            <a:ext cx="360040" cy="0"/>
          </a:xfrm>
          <a:prstGeom prst="straightConnector1">
            <a:avLst/>
          </a:prstGeom>
          <a:solidFill>
            <a:srgbClr val="8B0015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cteur droit avec flèche 19"/>
          <p:cNvCxnSpPr/>
          <p:nvPr/>
        </p:nvCxnSpPr>
        <p:spPr>
          <a:xfrm>
            <a:off x="4470489" y="699542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1667</Words>
  <Application>Microsoft Office PowerPoint</Application>
  <PresentationFormat>Affichage à l'écran (16:9)</PresentationFormat>
  <Paragraphs>504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Deformable mirror Glass slumping / Carbon fiber   Context / General characteristics Manufacturing limitations Potential solutions System implementation  </vt:lpstr>
      <vt:lpstr>Deformable mirror Glass slumping / Carbon fiber   Context / General characteristics Manufacturing limitations Potential solutions System implementation  </vt:lpstr>
      <vt:lpstr>General characteristics</vt:lpstr>
      <vt:lpstr>Deformable mirror Glass slumping / Carbon fiber   Context / General characteristics Manufacturing limitations Potential solutions System implementation  </vt:lpstr>
      <vt:lpstr>Main objectives</vt:lpstr>
      <vt:lpstr>Problematics</vt:lpstr>
      <vt:lpstr>Main limitations</vt:lpstr>
      <vt:lpstr>Présentation PowerPoint</vt:lpstr>
      <vt:lpstr>Surface coating: </vt:lpstr>
      <vt:lpstr>Surface coating / Roughness</vt:lpstr>
      <vt:lpstr>Thermal vacuum tests: WFE measurement + Reflective coating quality</vt:lpstr>
      <vt:lpstr>Présentation PowerPoint</vt:lpstr>
      <vt:lpstr>Shell manufacturing</vt:lpstr>
      <vt:lpstr>Potential solutions</vt:lpstr>
      <vt:lpstr>Deformable mirror Glass slumping / Carbon fiber   Context / General characteristics Manufacturing limitations Potential solutions System implementation  </vt:lpstr>
      <vt:lpstr>Deformable Mirror – Characterization testbed</vt:lpstr>
      <vt:lpstr>Influence function computation</vt:lpstr>
      <vt:lpstr>Camera  Telescope testbed </vt:lpstr>
      <vt:lpstr>Présentation PowerPoint</vt:lpstr>
      <vt:lpstr>Camera – Status October 2019</vt:lpstr>
      <vt:lpstr>Camera – Status October 2019</vt:lpstr>
      <vt:lpstr>Camera – Spectral responses</vt:lpstr>
      <vt:lpstr>Camera – WFS – Calibration </vt:lpstr>
      <vt:lpstr>Camera – WFS – SNR</vt:lpstr>
      <vt:lpstr>Camera – WFS – Star mag</vt:lpstr>
      <vt:lpstr>Software - To be done</vt:lpstr>
      <vt:lpstr>How to define the mission success for the payload?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objectives</dc:title>
  <dc:creator>Utilisateur Windows</dc:creator>
  <cp:lastModifiedBy>Utilisateur Windows</cp:lastModifiedBy>
  <cp:revision>53</cp:revision>
  <dcterms:created xsi:type="dcterms:W3CDTF">2019-10-21T03:19:56Z</dcterms:created>
  <dcterms:modified xsi:type="dcterms:W3CDTF">2019-10-21T19:58:20Z</dcterms:modified>
</cp:coreProperties>
</file>