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2" r:id="rId5"/>
    <p:sldId id="261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87D19B-5519-4E46-AD26-1EC4A14DDFC0}">
          <p14:sldIdLst>
            <p14:sldId id="256"/>
            <p14:sldId id="258"/>
            <p14:sldId id="259"/>
            <p14:sldId id="262"/>
            <p14:sldId id="261"/>
            <p14:sldId id="260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mmer, Charles" initials="SC" lastIdx="1" clrIdx="0">
    <p:extLst>
      <p:ext uri="{19B8F6BF-5375-455C-9EA6-DF929625EA0E}">
        <p15:presenceInfo xmlns:p15="http://schemas.microsoft.com/office/powerpoint/2012/main" userId="S-1-5-21-1284139269-2359244941-1167920401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738" autoAdjust="0"/>
  </p:normalViewPr>
  <p:slideViewPr>
    <p:cSldViewPr snapToGrid="0">
      <p:cViewPr varScale="1">
        <p:scale>
          <a:sx n="108" d="100"/>
          <a:sy n="108" d="100"/>
        </p:scale>
        <p:origin x="63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93A96-F4C6-4E1A-AB8F-DDD61BB9C666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18332-1DD7-40BB-A742-EC1E89A40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16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F7570-9B15-4778-B45A-7BD967C45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0DDC08-A3E3-4581-95EF-CE3D35892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D3C7E-812E-4810-BD35-2A4AA0534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120869-5557-426D-BA29-4D899B8DFCEB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2D7EC-33F2-4C5A-9DB0-30FC69469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F12FD-41B8-4ABA-BD87-6792F25C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31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FF080-328F-4D5A-8239-320E74083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001886-1801-4250-8BE1-8429A2F61C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784DB-6309-4409-9FE9-021BC862D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10AD4-C464-478E-8295-766F29F27718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9DC48-3A2A-4966-8451-AE35785F9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63150-2F25-4DC2-81A0-10595B687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87F840-7546-4AC1-8435-8A00D6AEC2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F0968-CF26-46F7-8763-BFBB37F73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D20E8-1F3C-4DDF-AB19-54EABDB0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2390-51A1-4EBD-8F9C-55EB731FBCE2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B3753-24CD-4EB1-9E37-C586D67F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063BB-2058-497A-A03C-7C6D82CFD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5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993FF-05F6-4ACB-98C4-5A7FF9FDD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3D1AB-9FC3-444F-A203-213AB61BC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0D8A7-1DD6-440C-A5BF-EB6A7EBDF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FCB0B-06BE-493D-A17D-2E650312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43449" y="6356349"/>
            <a:ext cx="2743199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6F3CF-D869-4000-B85F-EB5FCC3F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14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D2283-5253-4CC1-9EC1-A2FACD896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C1F3A-DA8B-4627-A438-077683AD3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EAD15-52C9-4488-A7DD-844298A74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0F83-BCFB-47AE-AE09-4D4C2BBCE8B9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F1FF5-E2EE-4605-9CCD-0759F6DF0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14F33-D7A4-4D73-9EF1-FF02890C6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36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5DEAC-2CAD-48C9-A5F8-4A5A19C0F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D0A60-1612-42F0-AD40-7E4E6F5CD7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EEC14-643C-4534-AA16-9BDFC04B6C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6172A-A8BB-4787-92C3-886FB6580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194D-4B65-470B-B9FC-6407507CD8BF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EA2C0-1360-45D3-9E08-414305B27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7640F-3925-408C-ACCA-146AB9C0B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22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A3C7F-5E33-43FA-B0F5-457D77B4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30737-8F7E-45BC-9DE5-AD0738A54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E9EF91-7E71-4622-B3D1-DC25B223D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96F56-EE84-4859-80AF-D8480EDC25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DA1BF1-1E6A-4A93-90E0-09549070E1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EC0B27-4CDE-47B3-90B4-11986F2DA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A8D16-5F92-4FCE-9B85-1788D42A291F}" type="datetime1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A82C3F-D26B-4BA5-B0F8-3C0355960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AAD9E8-7F32-47EC-9577-F647397C6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3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8E11A-921A-44BA-B339-3F996BA0B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F608BB-B1D3-413E-A90E-9FEB37329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DD56-9F86-40D2-9D27-9D02FDE6E22B}" type="datetime1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27626-5024-4664-A935-64EB4B768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D5C72B-AEF7-4CA2-94AA-B61CC479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90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76B553-B259-45B4-BE9D-8436791D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FD71-7387-4522-9E3C-053945393C3C}" type="datetime1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FAA8D4-1F71-434A-A8F2-A9B41E3A9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CD0746-5028-4D95-BA45-245B6BF52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15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B184-CC3F-48D4-8365-BED812BF7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9C21B-61DE-48CE-B8B2-900A0BDA4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F78108-02FF-400F-974F-AEC4EF0D8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FB6140-D650-4402-977D-CA38B43D6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3FEB-332D-465A-BA02-F10F1129A873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4DDD5-AF64-4789-91DF-CAFDEC25B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A95D00-CD6A-4C88-96BB-A870A560F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57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BB2C2-983D-4D41-A3D7-701F4F9E0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ED568F-AFED-4951-ADB4-8E3F537F6F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685925-2C3B-4C5A-B448-492AB4891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BAE56-2B00-410C-B9D8-AA9A62B2C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AEE1-3984-4878-9EE2-337C0FCA66D0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97B17F-AFE7-4F4C-9E3E-8E02249AC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F282D-ABEE-43D4-82EF-735811B33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6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40B6C-2DD7-4837-87E4-73F64041D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54A8DB-6A5B-4A76-8B71-D7C69FFC8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1E928-FC41-4BA6-B835-720BFE6021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fld id="{2A53516F-4FF1-4811-9549-FDCF2BDA2A80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9516F-8E82-4DA6-9E86-C4D4EC564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A5693-07F0-457F-9BED-A2D1038C85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fld id="{BE35F897-DD11-411B-8D09-5446517536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BCCFFB-0743-406B-B676-F2D378A4517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69" y="136526"/>
            <a:ext cx="1293586" cy="316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766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Nova Light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Ground Stations and</a:t>
            </a:r>
            <a:br>
              <a:rPr lang="en-US" dirty="0" smtClean="0"/>
            </a:br>
            <a:r>
              <a:rPr lang="en-US" dirty="0" smtClean="0"/>
              <a:t>Radio License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Charles Sommer</a:t>
            </a:r>
          </a:p>
          <a:p>
            <a:endParaRPr lang="en-US" dirty="0"/>
          </a:p>
          <a:p>
            <a:r>
              <a:rPr lang="en-US" dirty="0" smtClean="0"/>
              <a:t>October 22</a:t>
            </a:r>
            <a:r>
              <a:rPr lang="en-US" baseline="30000" dirty="0" smtClean="0"/>
              <a:t>nd</a:t>
            </a:r>
            <a:r>
              <a:rPr lang="en-US" dirty="0" smtClean="0"/>
              <a:t>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79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AAReST RF </a:t>
            </a:r>
            <a:r>
              <a:rPr lang="en-US" dirty="0"/>
              <a:t>S</a:t>
            </a:r>
            <a:r>
              <a:rPr lang="en-US" dirty="0" smtClean="0"/>
              <a:t>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2 bands:</a:t>
            </a:r>
          </a:p>
          <a:p>
            <a:pPr lvl="1"/>
            <a:r>
              <a:rPr lang="en-US" dirty="0" smtClean="0"/>
              <a:t>2 meters band, VHF, uplink: amateur band</a:t>
            </a:r>
            <a:endParaRPr lang="en-US" dirty="0"/>
          </a:p>
          <a:p>
            <a:pPr lvl="1"/>
            <a:r>
              <a:rPr lang="en-US" dirty="0" smtClean="0"/>
              <a:t>70 centimeters band, UHF, downlink: amateur band</a:t>
            </a:r>
          </a:p>
          <a:p>
            <a:endParaRPr lang="en-US" dirty="0" smtClean="0"/>
          </a:p>
          <a:p>
            <a:r>
              <a:rPr lang="en-US" smtClean="0"/>
              <a:t>2 </a:t>
            </a:r>
            <a:r>
              <a:rPr lang="en-US" smtClean="0"/>
              <a:t>radios:</a:t>
            </a:r>
            <a:endParaRPr lang="en-US" dirty="0" smtClean="0"/>
          </a:p>
          <a:p>
            <a:pPr lvl="1"/>
            <a:r>
              <a:rPr lang="en-US" dirty="0" smtClean="0"/>
              <a:t>One AstroDev Helium 100 Transceiver: </a:t>
            </a:r>
          </a:p>
          <a:p>
            <a:pPr lvl="2"/>
            <a:r>
              <a:rPr lang="en-US" dirty="0" smtClean="0"/>
              <a:t>amateur radio main TM/TC transceiver, GFSK, 19.2 kbps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One AMSAT Linear Transponder with two radios: </a:t>
            </a:r>
          </a:p>
          <a:p>
            <a:pPr lvl="2"/>
            <a:r>
              <a:rPr lang="en-US" dirty="0" smtClean="0"/>
              <a:t>amateur radio transponder</a:t>
            </a:r>
          </a:p>
          <a:p>
            <a:pPr lvl="2"/>
            <a:r>
              <a:rPr lang="en-US" dirty="0" smtClean="0"/>
              <a:t>amateur radio secondary TM/TC transceiver, FSK/BPSK, 1.2 kbps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3 antennas:</a:t>
            </a:r>
          </a:p>
          <a:p>
            <a:pPr lvl="1"/>
            <a:r>
              <a:rPr lang="en-US" dirty="0" smtClean="0"/>
              <a:t>One VHF uplink antenna shared by</a:t>
            </a:r>
          </a:p>
          <a:p>
            <a:pPr lvl="1"/>
            <a:r>
              <a:rPr lang="en-US" dirty="0" smtClean="0"/>
              <a:t>Two UHF downlink antennas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526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ITU: International Telecommunications Union</a:t>
            </a:r>
          </a:p>
          <a:p>
            <a:pPr lvl="1"/>
            <a:r>
              <a:rPr lang="en-US" dirty="0"/>
              <a:t>Coordinates all world-wide </a:t>
            </a:r>
            <a:r>
              <a:rPr lang="en-US" dirty="0" smtClean="0"/>
              <a:t>frequencies</a:t>
            </a:r>
          </a:p>
          <a:p>
            <a:pPr lvl="1"/>
            <a:r>
              <a:rPr lang="en-US" dirty="0" smtClean="0"/>
              <a:t>Allocates spectrum internationally</a:t>
            </a:r>
            <a:endParaRPr lang="en-US" dirty="0"/>
          </a:p>
          <a:p>
            <a:r>
              <a:rPr lang="en-US" dirty="0"/>
              <a:t>FCC: Federal Communications Commission</a:t>
            </a:r>
          </a:p>
          <a:p>
            <a:pPr lvl="1"/>
            <a:r>
              <a:rPr lang="en-US" dirty="0"/>
              <a:t>Regulates use of frequencies inside the US</a:t>
            </a:r>
          </a:p>
          <a:p>
            <a:pPr lvl="1"/>
            <a:r>
              <a:rPr lang="en-US" dirty="0"/>
              <a:t>Issues licenses to operate US spacecraft</a:t>
            </a:r>
          </a:p>
          <a:p>
            <a:r>
              <a:rPr lang="en-US" dirty="0" smtClean="0"/>
              <a:t>IARU: International Amateur Radio Union </a:t>
            </a:r>
          </a:p>
          <a:p>
            <a:pPr lvl="1"/>
            <a:r>
              <a:rPr lang="en-US" dirty="0" smtClean="0"/>
              <a:t>Coordinates amateur frequencies allocations</a:t>
            </a:r>
          </a:p>
          <a:p>
            <a:r>
              <a:rPr lang="en-US" dirty="0" smtClean="0"/>
              <a:t>ARRL: American Radio Relay League</a:t>
            </a:r>
          </a:p>
          <a:p>
            <a:pPr lvl="1"/>
            <a:r>
              <a:rPr lang="en-US" dirty="0" smtClean="0"/>
              <a:t>Advocates to the FCC for amateurs</a:t>
            </a:r>
          </a:p>
          <a:p>
            <a:r>
              <a:rPr lang="en-US" dirty="0"/>
              <a:t>AMSAT: Radio Amateur Satellite </a:t>
            </a:r>
            <a:r>
              <a:rPr lang="en-US" dirty="0" smtClean="0"/>
              <a:t>Corporation</a:t>
            </a:r>
          </a:p>
          <a:p>
            <a:pPr lvl="1"/>
            <a:r>
              <a:rPr lang="en-US" dirty="0" smtClean="0"/>
              <a:t>US entity that promotes amateur radio in space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 smtClean="0"/>
              <a:t>NOAA: </a:t>
            </a:r>
            <a:r>
              <a:rPr lang="en-US" sz="2800" dirty="0"/>
              <a:t>National Oceanic and Atmospheric </a:t>
            </a:r>
            <a:r>
              <a:rPr lang="en-US" sz="2800" dirty="0" smtClean="0"/>
              <a:t>Administration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 smtClean="0"/>
              <a:t>Remote sensing authority</a:t>
            </a:r>
          </a:p>
          <a:p>
            <a:pPr marL="685800" lvl="2">
              <a:spcBef>
                <a:spcPts val="1000"/>
              </a:spcBef>
            </a:pPr>
            <a:endParaRPr lang="en-US" sz="2400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56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Amateur vs. Experimental vs. Commercial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AstroDev radio (bought in 2017) operates only on amateur bands</a:t>
            </a:r>
          </a:p>
          <a:p>
            <a:endParaRPr lang="en-US" dirty="0"/>
          </a:p>
          <a:p>
            <a:r>
              <a:rPr lang="en-US" dirty="0" smtClean="0"/>
              <a:t>Using amateur bands is great to get HKTM from all over the world </a:t>
            </a:r>
          </a:p>
          <a:p>
            <a:pPr>
              <a:buClr>
                <a:srgbClr val="FF0000"/>
              </a:buClr>
              <a:buFontTx/>
              <a:buChar char="×"/>
            </a:pPr>
            <a:endParaRPr lang="en-US" dirty="0"/>
          </a:p>
          <a:p>
            <a:pPr>
              <a:buClr>
                <a:srgbClr val="FF0000"/>
              </a:buClr>
              <a:buFontTx/>
              <a:buChar char="×"/>
            </a:pPr>
            <a:r>
              <a:rPr lang="en-US" dirty="0" smtClean="0"/>
              <a:t>ITU/IARU has said our request would be declined (May 2019)</a:t>
            </a:r>
          </a:p>
          <a:p>
            <a:pPr lvl="1">
              <a:buClr>
                <a:srgbClr val="FF0000"/>
              </a:buClr>
              <a:buFontTx/>
              <a:buChar char="×"/>
            </a:pPr>
            <a:r>
              <a:rPr lang="en-US" dirty="0" smtClean="0"/>
              <a:t>Too many uncoordinated CubeSats using amateur bands</a:t>
            </a:r>
          </a:p>
          <a:p>
            <a:pPr lvl="1">
              <a:buClr>
                <a:srgbClr val="FF0000"/>
              </a:buClr>
              <a:buFontTx/>
              <a:buChar char="×"/>
            </a:pPr>
            <a:r>
              <a:rPr lang="en-US" dirty="0" smtClean="0"/>
              <a:t>Bad practices (using amateur bands with no amateur purpose)</a:t>
            </a:r>
          </a:p>
          <a:p>
            <a:pPr lvl="1"/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Need to provide amateur radio service to the community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Embedding an AMSAT Transponder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951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</a:t>
            </a:r>
            <a:r>
              <a:rPr lang="en-US" dirty="0"/>
              <a:t>47 of Code of Federal </a:t>
            </a:r>
            <a:r>
              <a:rPr lang="en-US" dirty="0" smtClean="0"/>
              <a:t>Regulations:</a:t>
            </a:r>
            <a:endParaRPr lang="en-US" dirty="0"/>
          </a:p>
          <a:p>
            <a:r>
              <a:rPr lang="en-US" dirty="0" smtClean="0"/>
              <a:t>Part 97: </a:t>
            </a:r>
            <a:r>
              <a:rPr lang="en-US" dirty="0"/>
              <a:t>A</a:t>
            </a:r>
            <a:r>
              <a:rPr lang="en-US" dirty="0" smtClean="0"/>
              <a:t>mateur Radio Service </a:t>
            </a:r>
            <a:r>
              <a:rPr lang="en-US" dirty="0"/>
              <a:t>License</a:t>
            </a:r>
            <a:endParaRPr lang="en-US" b="1" u="sng" dirty="0" smtClean="0"/>
          </a:p>
          <a:p>
            <a:pPr lvl="1"/>
            <a:r>
              <a:rPr lang="en-US" dirty="0" smtClean="0"/>
              <a:t>Based on IARU coordination</a:t>
            </a:r>
          </a:p>
          <a:p>
            <a:pPr lvl="1"/>
            <a:r>
              <a:rPr lang="en-US" dirty="0" smtClean="0"/>
              <a:t>Need HAM license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Part 5: </a:t>
            </a:r>
            <a:r>
              <a:rPr lang="en-US" dirty="0"/>
              <a:t>E</a:t>
            </a:r>
            <a:r>
              <a:rPr lang="en-US" dirty="0" smtClean="0"/>
              <a:t>xperimental </a:t>
            </a:r>
            <a:r>
              <a:rPr lang="en-US" dirty="0"/>
              <a:t>R</a:t>
            </a:r>
            <a:r>
              <a:rPr lang="en-US" dirty="0" smtClean="0"/>
              <a:t>adio Service License</a:t>
            </a:r>
          </a:p>
          <a:p>
            <a:pPr lvl="1"/>
            <a:r>
              <a:rPr lang="en-US" dirty="0" smtClean="0"/>
              <a:t>For ground station and spacecraft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545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Licensing process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10573" y="2052574"/>
            <a:ext cx="1757779" cy="8522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Team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99462" y="1999306"/>
            <a:ext cx="3417813" cy="1065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IARU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Coordinates amateur frequencies assignments to avoid interference between satellites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7" idx="3"/>
          </p:cNvCxnSpPr>
          <p:nvPr/>
        </p:nvCxnSpPr>
        <p:spPr>
          <a:xfrm flipV="1">
            <a:off x="3868352" y="2367733"/>
            <a:ext cx="29311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436522" y="2090732"/>
            <a:ext cx="17400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1. Coordination paper</a:t>
            </a:r>
            <a:endParaRPr lang="en-US" sz="1200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3868351" y="2594113"/>
            <a:ext cx="2931110" cy="1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36523" y="2597658"/>
            <a:ext cx="17400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2</a:t>
            </a:r>
            <a:r>
              <a:rPr lang="en-US" sz="1200" dirty="0" smtClean="0"/>
              <a:t>. Freq. assignment</a:t>
            </a:r>
            <a:endParaRPr lang="en-US" sz="1200" dirty="0"/>
          </a:p>
        </p:txBody>
      </p:sp>
      <p:sp>
        <p:nvSpPr>
          <p:cNvPr id="19" name="Rectangle 18"/>
          <p:cNvSpPr/>
          <p:nvPr/>
        </p:nvSpPr>
        <p:spPr>
          <a:xfrm>
            <a:off x="1087420" y="3815438"/>
            <a:ext cx="3804083" cy="148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 smtClean="0">
                <a:solidFill>
                  <a:schemeClr val="tx1"/>
                </a:solidFill>
              </a:rPr>
              <a:t>3. FCC folder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IARU consent / assignment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NOAA approval letter (exemption?)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Orbital debris assessment (NASA ODAR/DAS)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ITU </a:t>
            </a:r>
            <a:r>
              <a:rPr lang="en-US" sz="1200" dirty="0" err="1" smtClean="0">
                <a:solidFill>
                  <a:schemeClr val="tx1"/>
                </a:solidFill>
              </a:rPr>
              <a:t>SpaceCap</a:t>
            </a:r>
            <a:r>
              <a:rPr lang="en-US" sz="1200" dirty="0" smtClean="0">
                <a:solidFill>
                  <a:schemeClr val="tx1"/>
                </a:solidFill>
              </a:rPr>
              <a:t> 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ITU Cost Recovery Letter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Mission details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2598938" y="2904827"/>
            <a:ext cx="0" cy="9106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8229600" y="3932579"/>
            <a:ext cx="2766781" cy="8384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FCC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Analyzes and accepts license requests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Forward </a:t>
            </a:r>
            <a:r>
              <a:rPr lang="en-US" sz="1200" dirty="0" err="1" smtClean="0">
                <a:solidFill>
                  <a:schemeClr val="tx1"/>
                </a:solidFill>
              </a:rPr>
              <a:t>SpaceCap</a:t>
            </a:r>
            <a:r>
              <a:rPr lang="en-US" sz="1200" dirty="0" smtClean="0">
                <a:solidFill>
                  <a:schemeClr val="tx1"/>
                </a:solidFill>
              </a:rPr>
              <a:t> notice to ITU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045431" y="4321912"/>
            <a:ext cx="3045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4. Amateur and experimental license requests</a:t>
            </a:r>
            <a:endParaRPr lang="en-US" sz="12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4891503" y="4585262"/>
            <a:ext cx="33380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8833603" y="5382386"/>
            <a:ext cx="1558773" cy="8384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ITU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Keeps database of frequencies in use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3" name="Straight Arrow Connector 32"/>
          <p:cNvCxnSpPr>
            <a:stCxn id="24" idx="2"/>
            <a:endCxn id="32" idx="0"/>
          </p:cNvCxnSpPr>
          <p:nvPr/>
        </p:nvCxnSpPr>
        <p:spPr>
          <a:xfrm flipH="1">
            <a:off x="9612990" y="4771010"/>
            <a:ext cx="1" cy="611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9617197" y="4916214"/>
            <a:ext cx="14023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5. </a:t>
            </a:r>
            <a:r>
              <a:rPr lang="en-US" sz="1200" dirty="0" err="1" smtClean="0"/>
              <a:t>SpaceCap</a:t>
            </a:r>
            <a:r>
              <a:rPr lang="en-US" sz="1200" dirty="0" smtClean="0"/>
              <a:t> notice</a:t>
            </a:r>
            <a:endParaRPr lang="en-US" sz="1200" dirty="0"/>
          </a:p>
        </p:txBody>
      </p:sp>
      <p:cxnSp>
        <p:nvCxnSpPr>
          <p:cNvPr id="47" name="Elbow Connector 46"/>
          <p:cNvCxnSpPr>
            <a:stCxn id="7" idx="2"/>
            <a:endCxn id="24" idx="0"/>
          </p:cNvCxnSpPr>
          <p:nvPr/>
        </p:nvCxnSpPr>
        <p:spPr>
          <a:xfrm rot="16200000" flipH="1">
            <a:off x="5787352" y="106939"/>
            <a:ext cx="1027751" cy="6623528"/>
          </a:xfrm>
          <a:prstGeom prst="bentConnector3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6123697" y="3523060"/>
            <a:ext cx="13012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6. Grants licenses</a:t>
            </a:r>
            <a:endParaRPr lang="en-US" sz="1200" dirty="0"/>
          </a:p>
        </p:txBody>
      </p:sp>
      <p:sp>
        <p:nvSpPr>
          <p:cNvPr id="54" name="TextBox 53"/>
          <p:cNvSpPr txBox="1"/>
          <p:nvPr/>
        </p:nvSpPr>
        <p:spPr>
          <a:xfrm>
            <a:off x="9325749" y="1690688"/>
            <a:ext cx="891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 month+</a:t>
            </a:r>
            <a:endParaRPr lang="en-US" sz="1400" dirty="0"/>
          </a:p>
        </p:txBody>
      </p:sp>
      <p:sp>
        <p:nvSpPr>
          <p:cNvPr id="55" name="TextBox 54"/>
          <p:cNvSpPr txBox="1"/>
          <p:nvPr/>
        </p:nvSpPr>
        <p:spPr>
          <a:xfrm>
            <a:off x="4002632" y="3511332"/>
            <a:ext cx="891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2</a:t>
            </a:r>
            <a:r>
              <a:rPr lang="en-US" sz="1400" dirty="0" smtClean="0"/>
              <a:t> month+</a:t>
            </a:r>
            <a:endParaRPr lang="en-US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10102975" y="3624802"/>
            <a:ext cx="891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3 month+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60451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Ground 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University of Surrey and IIST have working and nationally registered UHF/VHF Ground Stations</a:t>
            </a:r>
          </a:p>
          <a:p>
            <a:pPr lvl="1"/>
            <a:r>
              <a:rPr lang="en-US" dirty="0" smtClean="0"/>
              <a:t>Does it work @ 19.2 kbps?</a:t>
            </a:r>
          </a:p>
          <a:p>
            <a:endParaRPr lang="en-US" dirty="0"/>
          </a:p>
          <a:p>
            <a:r>
              <a:rPr lang="en-US" dirty="0" smtClean="0"/>
              <a:t>California State University Northridge has a working UHF/VHF Ground Station</a:t>
            </a:r>
          </a:p>
          <a:p>
            <a:pPr lvl="1"/>
            <a:r>
              <a:rPr lang="en-US" dirty="0" smtClean="0"/>
              <a:t>Would need to purchase 19.2 kbps radio + modem</a:t>
            </a:r>
          </a:p>
          <a:p>
            <a:pPr lvl="1"/>
            <a:endParaRPr lang="en-US" dirty="0"/>
          </a:p>
          <a:p>
            <a:r>
              <a:rPr lang="en-US" dirty="0" smtClean="0"/>
              <a:t>Is 19.2 kbps okay for our licenses?</a:t>
            </a:r>
          </a:p>
          <a:p>
            <a:endParaRPr lang="en-US" smtClean="0"/>
          </a:p>
          <a:p>
            <a:r>
              <a:rPr lang="en-US" smtClean="0"/>
              <a:t>Would </a:t>
            </a:r>
            <a:r>
              <a:rPr lang="en-US"/>
              <a:t>use Surrey’s Ground Station software in a network of GS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429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</TotalTime>
  <Words>440</Words>
  <Application>Microsoft Office PowerPoint</Application>
  <PresentationFormat>Widescreen</PresentationFormat>
  <Paragraphs>99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Nova Light</vt:lpstr>
      <vt:lpstr>Calibri</vt:lpstr>
      <vt:lpstr>Wingdings</vt:lpstr>
      <vt:lpstr>Office Theme</vt:lpstr>
      <vt:lpstr>Ground Stations and Radio License</vt:lpstr>
      <vt:lpstr>AAReST RF System</vt:lpstr>
      <vt:lpstr>Organizations </vt:lpstr>
      <vt:lpstr>Amateur vs. Experimental vs. Commercial</vt:lpstr>
      <vt:lpstr>Licenses</vt:lpstr>
      <vt:lpstr>Licensing process</vt:lpstr>
      <vt:lpstr>Ground Stations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Work on AAReST April – September 2018</dc:title>
  <dc:creator>Charles Sommer</dc:creator>
  <cp:lastModifiedBy>Sommer, Charles F.</cp:lastModifiedBy>
  <cp:revision>308</cp:revision>
  <dcterms:created xsi:type="dcterms:W3CDTF">2018-09-18T00:34:59Z</dcterms:created>
  <dcterms:modified xsi:type="dcterms:W3CDTF">2019-10-18T23:34:41Z</dcterms:modified>
</cp:coreProperties>
</file>