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sldIdLst>
    <p:sldId id="256" r:id="rId2"/>
    <p:sldId id="263" r:id="rId3"/>
    <p:sldId id="272" r:id="rId4"/>
    <p:sldId id="264" r:id="rId5"/>
    <p:sldId id="265" r:id="rId6"/>
    <p:sldId id="273" r:id="rId7"/>
    <p:sldId id="266" r:id="rId8"/>
    <p:sldId id="267" r:id="rId9"/>
    <p:sldId id="274" r:id="rId10"/>
    <p:sldId id="270" r:id="rId11"/>
    <p:sldId id="269" r:id="rId12"/>
    <p:sldId id="276" r:id="rId13"/>
    <p:sldId id="277" r:id="rId14"/>
    <p:sldId id="278" r:id="rId15"/>
    <p:sldId id="279" r:id="rId16"/>
    <p:sldId id="283" r:id="rId17"/>
    <p:sldId id="281" r:id="rId18"/>
    <p:sldId id="282" r:id="rId19"/>
    <p:sldId id="286" r:id="rId20"/>
    <p:sldId id="285" r:id="rId21"/>
    <p:sldId id="287" r:id="rId22"/>
    <p:sldId id="289" r:id="rId23"/>
    <p:sldId id="290" r:id="rId24"/>
    <p:sldId id="292" r:id="rId25"/>
    <p:sldId id="293" r:id="rId26"/>
    <p:sldId id="295" r:id="rId27"/>
    <p:sldId id="271" r:id="rId28"/>
    <p:sldId id="296" r:id="rId29"/>
    <p:sldId id="300" r:id="rId30"/>
    <p:sldId id="299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587D19B-5519-4E46-AD26-1EC4A14DDFC0}">
          <p14:sldIdLst>
            <p14:sldId id="256"/>
            <p14:sldId id="263"/>
            <p14:sldId id="272"/>
            <p14:sldId id="264"/>
            <p14:sldId id="265"/>
            <p14:sldId id="273"/>
            <p14:sldId id="266"/>
            <p14:sldId id="267"/>
            <p14:sldId id="274"/>
            <p14:sldId id="270"/>
            <p14:sldId id="269"/>
            <p14:sldId id="276"/>
            <p14:sldId id="277"/>
            <p14:sldId id="278"/>
            <p14:sldId id="279"/>
            <p14:sldId id="283"/>
            <p14:sldId id="281"/>
            <p14:sldId id="282"/>
            <p14:sldId id="286"/>
            <p14:sldId id="285"/>
            <p14:sldId id="287"/>
            <p14:sldId id="289"/>
            <p14:sldId id="290"/>
            <p14:sldId id="292"/>
            <p14:sldId id="293"/>
            <p14:sldId id="295"/>
            <p14:sldId id="271"/>
            <p14:sldId id="296"/>
            <p14:sldId id="300"/>
            <p14:sldId id="29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mmer, Charles" initials="SC" lastIdx="1" clrIdx="0">
    <p:extLst>
      <p:ext uri="{19B8F6BF-5375-455C-9EA6-DF929625EA0E}">
        <p15:presenceInfo xmlns:p15="http://schemas.microsoft.com/office/powerpoint/2012/main" userId="S-1-5-21-1284139269-2359244941-1167920401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CC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3738" autoAdjust="0"/>
  </p:normalViewPr>
  <p:slideViewPr>
    <p:cSldViewPr snapToGrid="0">
      <p:cViewPr varScale="1">
        <p:scale>
          <a:sx n="113" d="100"/>
          <a:sy n="113" d="100"/>
        </p:scale>
        <p:origin x="210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393A96-F4C6-4E1A-AB8F-DDD61BB9C666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18332-1DD7-40BB-A742-EC1E89A40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16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18332-1DD7-40BB-A742-EC1E89A40FE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108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18332-1DD7-40BB-A742-EC1E89A40FE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209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18332-1DD7-40BB-A742-EC1E89A40FE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3926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18332-1DD7-40BB-A742-EC1E89A40FEE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6044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18332-1DD7-40BB-A742-EC1E89A40FE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4616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18332-1DD7-40BB-A742-EC1E89A40FE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209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18332-1DD7-40BB-A742-EC1E89A40FE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3412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18332-1DD7-40BB-A742-EC1E89A40FE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684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18332-1DD7-40BB-A742-EC1E89A40FE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985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18332-1DD7-40BB-A742-EC1E89A40FE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059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18332-1DD7-40BB-A742-EC1E89A40FE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890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18332-1DD7-40BB-A742-EC1E89A40FE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32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F7570-9B15-4778-B45A-7BD967C45E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0DDC08-A3E3-4581-95EF-CE3D35892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2D3C7E-812E-4810-BD35-2A4AA0534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120869-5557-426D-BA29-4D899B8DFCEB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2D7EC-33F2-4C5A-9DB0-30FC69469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DF12FD-41B8-4ABA-BD87-6792F25C7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431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FF080-328F-4D5A-8239-320E74083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001886-1801-4250-8BE1-8429A2F61C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784DB-6309-4409-9FE9-021BC862D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10AD4-C464-478E-8295-766F29F27718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9DC48-3A2A-4966-8451-AE35785F9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63150-2F25-4DC2-81A0-10595B687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87F840-7546-4AC1-8435-8A00D6AEC2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7F0968-CF26-46F7-8763-BFBB37F734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AD20E8-1F3C-4DDF-AB19-54EABDB0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82390-51A1-4EBD-8F9C-55EB731FBCE2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B3753-24CD-4EB1-9E37-C586D67F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063BB-2058-497A-A03C-7C6D82CFD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452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993FF-05F6-4ACB-98C4-5A7FF9FDD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3D1AB-9FC3-444F-A203-213AB61BC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0D8A7-1DD6-440C-A5BF-EB6A7EBDF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FCB0B-06BE-493D-A17D-2E650312B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43449" y="6356349"/>
            <a:ext cx="2743199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6F3CF-D869-4000-B85F-EB5FCC3F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14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D2283-5253-4CC1-9EC1-A2FACD896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2C1F3A-DA8B-4627-A438-077683AD3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EAD15-52C9-4488-A7DD-844298A74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0F83-BCFB-47AE-AE09-4D4C2BBCE8B9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F1FF5-E2EE-4605-9CCD-0759F6DF0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14F33-D7A4-4D73-9EF1-FF02890C6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836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5DEAC-2CAD-48C9-A5F8-4A5A19C0F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D0A60-1612-42F0-AD40-7E4E6F5CD7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8EEC14-643C-4534-AA16-9BDFC04B6C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6172A-A8BB-4787-92C3-886FB6580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E194D-4B65-470B-B9FC-6407507CD8BF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EA2C0-1360-45D3-9E08-414305B27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77640F-3925-408C-ACCA-146AB9C0B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22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A3C7F-5E33-43FA-B0F5-457D77B4D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730737-8F7E-45BC-9DE5-AD0738A54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E9EF91-7E71-4622-B3D1-DC25B223D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C96F56-EE84-4859-80AF-D8480EDC25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DA1BF1-1E6A-4A93-90E0-09549070E1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EC0B27-4CDE-47B3-90B4-11986F2DA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A8D16-5F92-4FCE-9B85-1788D42A291F}" type="datetime1">
              <a:rPr lang="en-US" smtClean="0"/>
              <a:t>10/18/2019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A82C3F-D26B-4BA5-B0F8-3C0355960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AAD9E8-7F32-47EC-9577-F647397C6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3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8E11A-921A-44BA-B339-3F996BA0B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F608BB-B1D3-413E-A90E-9FEB37329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DD56-9F86-40D2-9D27-9D02FDE6E22B}" type="datetime1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F27626-5024-4664-A935-64EB4B768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D5C72B-AEF7-4CA2-94AA-B61CC4795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190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76B553-B259-45B4-BE9D-8436791D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FD71-7387-4522-9E3C-053945393C3C}" type="datetime1">
              <a:rPr lang="en-US" smtClean="0"/>
              <a:t>10/18/2019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FAA8D4-1F71-434A-A8F2-A9B41E3A9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CD0746-5028-4D95-BA45-245B6BF52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15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5B184-CC3F-48D4-8365-BED812BF7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9C21B-61DE-48CE-B8B2-900A0BDA4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F78108-02FF-400F-974F-AEC4EF0D8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FB6140-D650-4402-977D-CA38B43D6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53FEB-332D-465A-BA02-F10F1129A873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A4DDD5-AF64-4789-91DF-CAFDEC25B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A95D00-CD6A-4C88-96BB-A870A560F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457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BB2C2-983D-4D41-A3D7-701F4F9E0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ED568F-AFED-4951-ADB4-8E3F537F6F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685925-2C3B-4C5A-B448-492AB48910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7BAE56-2B00-410C-B9D8-AA9A62B2C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2AEE1-3984-4878-9EE2-337C0FCA66D0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97B17F-AFE7-4F4C-9E3E-8E02249AC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8F282D-ABEE-43D4-82EF-735811B33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6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B40B6C-2DD7-4837-87E4-73F64041D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54A8DB-6A5B-4A76-8B71-D7C69FFC88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1E928-FC41-4BA6-B835-720BFE6021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 Nova Light" panose="020B0604020202020204" pitchFamily="34" charset="0"/>
              </a:defRPr>
            </a:lvl1pPr>
          </a:lstStyle>
          <a:p>
            <a:fld id="{2A53516F-4FF1-4811-9549-FDCF2BDA2A80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9516F-8E82-4DA6-9E86-C4D4EC5643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 Nova Light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A5693-07F0-457F-9BED-A2D1038C85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 Nova Light" panose="020B0604020202020204" pitchFamily="34" charset="0"/>
              </a:defRPr>
            </a:lvl1pPr>
          </a:lstStyle>
          <a:p>
            <a:fld id="{BE35F897-DD11-411B-8D09-54465175362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1BCCFFB-0743-406B-B676-F2D378A4517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69" y="136526"/>
            <a:ext cx="1293586" cy="316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766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 Nova Light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Flight Software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Charles Sommer – Corentin Lubeigt</a:t>
            </a:r>
          </a:p>
          <a:p>
            <a:endParaRPr lang="en-US" dirty="0"/>
          </a:p>
          <a:p>
            <a:r>
              <a:rPr lang="en-US" dirty="0" smtClean="0"/>
              <a:t>October 22</a:t>
            </a:r>
            <a:r>
              <a:rPr lang="en-US" baseline="30000" dirty="0" smtClean="0"/>
              <a:t>nd</a:t>
            </a:r>
            <a:r>
              <a:rPr lang="en-US" dirty="0" smtClean="0"/>
              <a:t>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79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>
            <a:extLst>
              <a:ext uri="{FF2B5EF4-FFF2-40B4-BE49-F238E27FC236}">
                <a16:creationId xmlns:a16="http://schemas.microsoft.com/office/drawing/2014/main" id="{41C2BD86-E6B6-4434-B96C-2BDDA8292C44}"/>
              </a:ext>
            </a:extLst>
          </p:cNvPr>
          <p:cNvSpPr/>
          <p:nvPr/>
        </p:nvSpPr>
        <p:spPr>
          <a:xfrm>
            <a:off x="44451" y="862118"/>
            <a:ext cx="12094210" cy="302523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err="1">
                <a:solidFill>
                  <a:schemeClr val="tx1"/>
                </a:solidFill>
              </a:rPr>
              <a:t>CubeComputer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5CC05A48-E9D2-4B1D-94EC-0A4A034EE1FE}"/>
              </a:ext>
            </a:extLst>
          </p:cNvPr>
          <p:cNvSpPr/>
          <p:nvPr/>
        </p:nvSpPr>
        <p:spPr>
          <a:xfrm>
            <a:off x="107245" y="1559950"/>
            <a:ext cx="11977510" cy="226646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>
                <a:solidFill>
                  <a:schemeClr val="tx1"/>
                </a:solidFill>
              </a:rPr>
              <a:t>Flight Software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51F0A-E47A-441E-8FD2-C01773DD35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875735" cy="365125"/>
          </a:xfrm>
        </p:spPr>
        <p:txBody>
          <a:bodyPr/>
          <a:lstStyle/>
          <a:p>
            <a:r>
              <a:rPr lang="en-US" dirty="0" smtClean="0"/>
              <a:t>7/19/2019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EBF0F7-AA8C-47E3-BD57-CEA2BFC29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3215" y="6356349"/>
            <a:ext cx="463827" cy="365125"/>
          </a:xfrm>
        </p:spPr>
        <p:txBody>
          <a:bodyPr/>
          <a:lstStyle/>
          <a:p>
            <a:fld id="{BE35F897-DD11-411B-8D09-544651753625}" type="slidenum">
              <a:rPr lang="en-US" smtClean="0"/>
              <a:t>10</a:t>
            </a:fld>
            <a:endParaRPr lang="en-US"/>
          </a:p>
        </p:txBody>
      </p: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E1792B6A-89C5-4AF1-BE39-96FE41DE81D9}"/>
              </a:ext>
            </a:extLst>
          </p:cNvPr>
          <p:cNvSpPr/>
          <p:nvPr/>
        </p:nvSpPr>
        <p:spPr>
          <a:xfrm>
            <a:off x="272994" y="4473915"/>
            <a:ext cx="737915" cy="432000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</a:t>
            </a:r>
          </a:p>
        </p:txBody>
      </p:sp>
      <p:sp>
        <p:nvSpPr>
          <p:cNvPr id="122" name="Rounded Rectangle 121">
            <a:extLst>
              <a:ext uri="{FF2B5EF4-FFF2-40B4-BE49-F238E27FC236}">
                <a16:creationId xmlns:a16="http://schemas.microsoft.com/office/drawing/2014/main" id="{9913C5A1-3441-466B-B47B-90D000279C51}"/>
              </a:ext>
            </a:extLst>
          </p:cNvPr>
          <p:cNvSpPr/>
          <p:nvPr/>
        </p:nvSpPr>
        <p:spPr>
          <a:xfrm>
            <a:off x="1467570" y="4483778"/>
            <a:ext cx="1005840" cy="757066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Radio + </a:t>
            </a:r>
            <a:r>
              <a:rPr lang="en-US" sz="1600" dirty="0" smtClean="0">
                <a:solidFill>
                  <a:schemeClr val="tx1"/>
                </a:solidFill>
              </a:rPr>
              <a:t>Electrical Sensing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64F2431F-12C9-43D1-AEB3-08CB76EE2C5B}"/>
              </a:ext>
            </a:extLst>
          </p:cNvPr>
          <p:cNvCxnSpPr>
            <a:cxnSpLocks/>
            <a:stCxn id="230" idx="2"/>
            <a:endCxn id="118" idx="0"/>
          </p:cNvCxnSpPr>
          <p:nvPr/>
        </p:nvCxnSpPr>
        <p:spPr>
          <a:xfrm>
            <a:off x="639419" y="3678288"/>
            <a:ext cx="2533" cy="795627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>
            <a:extLst>
              <a:ext uri="{FF2B5EF4-FFF2-40B4-BE49-F238E27FC236}">
                <a16:creationId xmlns:a16="http://schemas.microsoft.com/office/drawing/2014/main" id="{F1D21730-2C7F-40E0-91BC-7E7DFA9233D6}"/>
              </a:ext>
            </a:extLst>
          </p:cNvPr>
          <p:cNvCxnSpPr>
            <a:cxnSpLocks/>
            <a:stCxn id="11" idx="2"/>
            <a:endCxn id="122" idx="0"/>
          </p:cNvCxnSpPr>
          <p:nvPr/>
        </p:nvCxnSpPr>
        <p:spPr>
          <a:xfrm>
            <a:off x="1970490" y="3678288"/>
            <a:ext cx="0" cy="805490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Rectangle 229">
            <a:extLst>
              <a:ext uri="{FF2B5EF4-FFF2-40B4-BE49-F238E27FC236}">
                <a16:creationId xmlns:a16="http://schemas.microsoft.com/office/drawing/2014/main" id="{98CC383C-2859-4DE8-97E5-0565ABD27854}"/>
              </a:ext>
            </a:extLst>
          </p:cNvPr>
          <p:cNvSpPr/>
          <p:nvPr/>
        </p:nvSpPr>
        <p:spPr>
          <a:xfrm>
            <a:off x="136499" y="3246288"/>
            <a:ext cx="1005840" cy="432000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 Module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479" y="3001548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F50F3D-2B0D-4278-84A3-AB6BD152268C}"/>
              </a:ext>
            </a:extLst>
          </p:cNvPr>
          <p:cNvSpPr/>
          <p:nvPr/>
        </p:nvSpPr>
        <p:spPr>
          <a:xfrm>
            <a:off x="1467570" y="2857515"/>
            <a:ext cx="1005840" cy="820773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Radio /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Debug Module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374739" y="2605695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grpSp>
        <p:nvGrpSpPr>
          <p:cNvPr id="195" name="Group 194"/>
          <p:cNvGrpSpPr/>
          <p:nvPr/>
        </p:nvGrpSpPr>
        <p:grpSpPr>
          <a:xfrm>
            <a:off x="1713935" y="5636840"/>
            <a:ext cx="1437253" cy="691087"/>
            <a:chOff x="1219745" y="5157473"/>
            <a:chExt cx="1437253" cy="691087"/>
          </a:xfrm>
        </p:grpSpPr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C7349279-979A-4BB7-81CB-96F734A3DF5D}"/>
                </a:ext>
              </a:extLst>
            </p:cNvPr>
            <p:cNvSpPr/>
            <p:nvPr/>
          </p:nvSpPr>
          <p:spPr>
            <a:xfrm>
              <a:off x="1283982" y="5416560"/>
              <a:ext cx="1373016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Debug Platform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219745" y="5157473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60%</a:t>
              </a:r>
              <a:endParaRPr lang="en-US" sz="1400" dirty="0"/>
            </a:p>
          </p:txBody>
        </p:sp>
      </p:grpSp>
      <p:cxnSp>
        <p:nvCxnSpPr>
          <p:cNvPr id="28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224" idx="1"/>
            <a:endCxn id="11" idx="1"/>
          </p:cNvCxnSpPr>
          <p:nvPr/>
        </p:nvCxnSpPr>
        <p:spPr>
          <a:xfrm rot="10800000">
            <a:off x="1467570" y="3267903"/>
            <a:ext cx="310602" cy="2844025"/>
          </a:xfrm>
          <a:prstGeom prst="bentConnector3">
            <a:avLst>
              <a:gd name="adj1" fmla="val 149567"/>
            </a:avLst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TextBox 218"/>
          <p:cNvSpPr txBox="1"/>
          <p:nvPr/>
        </p:nvSpPr>
        <p:spPr>
          <a:xfrm>
            <a:off x="150025" y="3931769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sp>
        <p:nvSpPr>
          <p:cNvPr id="290" name="TextBox 289"/>
          <p:cNvSpPr txBox="1"/>
          <p:nvPr/>
        </p:nvSpPr>
        <p:spPr>
          <a:xfrm>
            <a:off x="1408333" y="3941047"/>
            <a:ext cx="5818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UART</a:t>
            </a:r>
            <a:endParaRPr lang="en-US" sz="1400" i="1" dirty="0"/>
          </a:p>
        </p:txBody>
      </p:sp>
      <p:grpSp>
        <p:nvGrpSpPr>
          <p:cNvPr id="382" name="Group 381"/>
          <p:cNvGrpSpPr/>
          <p:nvPr/>
        </p:nvGrpSpPr>
        <p:grpSpPr>
          <a:xfrm>
            <a:off x="2681721" y="2978981"/>
            <a:ext cx="1072754" cy="2050829"/>
            <a:chOff x="9528178" y="2988169"/>
            <a:chExt cx="1072754" cy="2050829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E8B7F003-21D3-4900-90AE-B1BA2A7B3377}"/>
                </a:ext>
              </a:extLst>
            </p:cNvPr>
            <p:cNvSpPr/>
            <p:nvPr/>
          </p:nvSpPr>
          <p:spPr>
            <a:xfrm>
              <a:off x="9595092" y="3246288"/>
              <a:ext cx="1005840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GPS Module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9528178" y="2988169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70%</a:t>
              </a:r>
              <a:endParaRPr lang="en-US" sz="1400" dirty="0"/>
            </a:p>
          </p:txBody>
        </p:sp>
        <p:sp>
          <p:nvSpPr>
            <p:cNvPr id="101" name="Rounded Rectangle 100">
              <a:extLst>
                <a:ext uri="{FF2B5EF4-FFF2-40B4-BE49-F238E27FC236}">
                  <a16:creationId xmlns:a16="http://schemas.microsoft.com/office/drawing/2014/main" id="{63C623B5-60BF-4343-9CB1-ADEE0ED3266C}"/>
                </a:ext>
              </a:extLst>
            </p:cNvPr>
            <p:cNvSpPr/>
            <p:nvPr/>
          </p:nvSpPr>
          <p:spPr>
            <a:xfrm>
              <a:off x="9595092" y="4483778"/>
              <a:ext cx="1005840" cy="555220"/>
            </a:xfrm>
            <a:prstGeom prst="round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GPS + 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Switch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74" idx="2"/>
              <a:endCxn id="101" idx="0"/>
            </p:cNvCxnSpPr>
            <p:nvPr/>
          </p:nvCxnSpPr>
          <p:spPr>
            <a:xfrm>
              <a:off x="10098012" y="3678288"/>
              <a:ext cx="0" cy="805490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0" name="TextBox 359"/>
            <p:cNvSpPr txBox="1"/>
            <p:nvPr/>
          </p:nvSpPr>
          <p:spPr>
            <a:xfrm>
              <a:off x="9528834" y="3903355"/>
              <a:ext cx="6345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SPI to </a:t>
              </a:r>
            </a:p>
            <a:p>
              <a:r>
                <a:rPr lang="en-US" sz="1400" i="1" dirty="0" smtClean="0"/>
                <a:t>UART</a:t>
              </a:r>
              <a:endParaRPr lang="en-US" sz="1400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75744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GPS Module –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Driver to control </a:t>
            </a:r>
            <a:r>
              <a:rPr lang="en-US" dirty="0" err="1" smtClean="0"/>
              <a:t>SkyTraq</a:t>
            </a:r>
            <a:r>
              <a:rPr lang="en-US" dirty="0" smtClean="0"/>
              <a:t> GPS receiver Venus 838FLPx coded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Tested with OBC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75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GPS Module – </a:t>
            </a:r>
            <a:r>
              <a:rPr lang="en-US" dirty="0"/>
              <a:t>Upcoming steps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Develop position and velocity estimator (Extended </a:t>
            </a:r>
            <a:r>
              <a:rPr lang="en-US" dirty="0" err="1" smtClean="0"/>
              <a:t>Kalman</a:t>
            </a:r>
            <a:r>
              <a:rPr lang="en-US" dirty="0" smtClean="0"/>
              <a:t> Filter)</a:t>
            </a:r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Convert position and velocity to TLE to feed ADCS module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25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>
            <a:extLst>
              <a:ext uri="{FF2B5EF4-FFF2-40B4-BE49-F238E27FC236}">
                <a16:creationId xmlns:a16="http://schemas.microsoft.com/office/drawing/2014/main" id="{41C2BD86-E6B6-4434-B96C-2BDDA8292C44}"/>
              </a:ext>
            </a:extLst>
          </p:cNvPr>
          <p:cNvSpPr/>
          <p:nvPr/>
        </p:nvSpPr>
        <p:spPr>
          <a:xfrm>
            <a:off x="44451" y="862118"/>
            <a:ext cx="12094210" cy="302523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err="1">
                <a:solidFill>
                  <a:schemeClr val="tx1"/>
                </a:solidFill>
              </a:rPr>
              <a:t>CubeComputer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5CC05A48-E9D2-4B1D-94EC-0A4A034EE1FE}"/>
              </a:ext>
            </a:extLst>
          </p:cNvPr>
          <p:cNvSpPr/>
          <p:nvPr/>
        </p:nvSpPr>
        <p:spPr>
          <a:xfrm>
            <a:off x="107245" y="1559950"/>
            <a:ext cx="11977510" cy="226646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>
                <a:solidFill>
                  <a:schemeClr val="tx1"/>
                </a:solidFill>
              </a:rPr>
              <a:t>Flight Software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51F0A-E47A-441E-8FD2-C01773DD35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875735" cy="365125"/>
          </a:xfrm>
        </p:spPr>
        <p:txBody>
          <a:bodyPr/>
          <a:lstStyle/>
          <a:p>
            <a:r>
              <a:rPr lang="en-US" dirty="0" smtClean="0"/>
              <a:t>7/19/2019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EBF0F7-AA8C-47E3-BD57-CEA2BFC29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3215" y="6356349"/>
            <a:ext cx="463827" cy="365125"/>
          </a:xfrm>
        </p:spPr>
        <p:txBody>
          <a:bodyPr/>
          <a:lstStyle/>
          <a:p>
            <a:fld id="{BE35F897-DD11-411B-8D09-544651753625}" type="slidenum">
              <a:rPr lang="en-US" smtClean="0"/>
              <a:t>13</a:t>
            </a:fld>
            <a:endParaRPr lang="en-US"/>
          </a:p>
        </p:txBody>
      </p: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E1792B6A-89C5-4AF1-BE39-96FE41DE81D9}"/>
              </a:ext>
            </a:extLst>
          </p:cNvPr>
          <p:cNvSpPr/>
          <p:nvPr/>
        </p:nvSpPr>
        <p:spPr>
          <a:xfrm>
            <a:off x="272994" y="4473915"/>
            <a:ext cx="737915" cy="432000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</a:t>
            </a:r>
          </a:p>
        </p:txBody>
      </p:sp>
      <p:sp>
        <p:nvSpPr>
          <p:cNvPr id="122" name="Rounded Rectangle 121">
            <a:extLst>
              <a:ext uri="{FF2B5EF4-FFF2-40B4-BE49-F238E27FC236}">
                <a16:creationId xmlns:a16="http://schemas.microsoft.com/office/drawing/2014/main" id="{9913C5A1-3441-466B-B47B-90D000279C51}"/>
              </a:ext>
            </a:extLst>
          </p:cNvPr>
          <p:cNvSpPr/>
          <p:nvPr/>
        </p:nvSpPr>
        <p:spPr>
          <a:xfrm>
            <a:off x="1467570" y="4483778"/>
            <a:ext cx="1005840" cy="757066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Radio + </a:t>
            </a:r>
            <a:r>
              <a:rPr lang="en-US" sz="1600" dirty="0" smtClean="0">
                <a:solidFill>
                  <a:schemeClr val="tx1"/>
                </a:solidFill>
              </a:rPr>
              <a:t>Electrical Sensing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64F2431F-12C9-43D1-AEB3-08CB76EE2C5B}"/>
              </a:ext>
            </a:extLst>
          </p:cNvPr>
          <p:cNvCxnSpPr>
            <a:cxnSpLocks/>
            <a:stCxn id="230" idx="2"/>
            <a:endCxn id="118" idx="0"/>
          </p:cNvCxnSpPr>
          <p:nvPr/>
        </p:nvCxnSpPr>
        <p:spPr>
          <a:xfrm>
            <a:off x="639419" y="3678288"/>
            <a:ext cx="2533" cy="795627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>
            <a:extLst>
              <a:ext uri="{FF2B5EF4-FFF2-40B4-BE49-F238E27FC236}">
                <a16:creationId xmlns:a16="http://schemas.microsoft.com/office/drawing/2014/main" id="{F1D21730-2C7F-40E0-91BC-7E7DFA9233D6}"/>
              </a:ext>
            </a:extLst>
          </p:cNvPr>
          <p:cNvCxnSpPr>
            <a:cxnSpLocks/>
            <a:stCxn id="11" idx="2"/>
            <a:endCxn id="122" idx="0"/>
          </p:cNvCxnSpPr>
          <p:nvPr/>
        </p:nvCxnSpPr>
        <p:spPr>
          <a:xfrm>
            <a:off x="1970490" y="3678288"/>
            <a:ext cx="0" cy="805490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Rectangle 229">
            <a:extLst>
              <a:ext uri="{FF2B5EF4-FFF2-40B4-BE49-F238E27FC236}">
                <a16:creationId xmlns:a16="http://schemas.microsoft.com/office/drawing/2014/main" id="{98CC383C-2859-4DE8-97E5-0565ABD27854}"/>
              </a:ext>
            </a:extLst>
          </p:cNvPr>
          <p:cNvSpPr/>
          <p:nvPr/>
        </p:nvSpPr>
        <p:spPr>
          <a:xfrm>
            <a:off x="136499" y="3246288"/>
            <a:ext cx="1005840" cy="432000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 Module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479" y="3001548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F50F3D-2B0D-4278-84A3-AB6BD152268C}"/>
              </a:ext>
            </a:extLst>
          </p:cNvPr>
          <p:cNvSpPr/>
          <p:nvPr/>
        </p:nvSpPr>
        <p:spPr>
          <a:xfrm>
            <a:off x="1467570" y="2857515"/>
            <a:ext cx="1005840" cy="820773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Radio /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Debug Module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374739" y="2605695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grpSp>
        <p:nvGrpSpPr>
          <p:cNvPr id="195" name="Group 194"/>
          <p:cNvGrpSpPr/>
          <p:nvPr/>
        </p:nvGrpSpPr>
        <p:grpSpPr>
          <a:xfrm>
            <a:off x="1713935" y="5636840"/>
            <a:ext cx="1437253" cy="691087"/>
            <a:chOff x="1219745" y="5157473"/>
            <a:chExt cx="1437253" cy="691087"/>
          </a:xfrm>
        </p:grpSpPr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C7349279-979A-4BB7-81CB-96F734A3DF5D}"/>
                </a:ext>
              </a:extLst>
            </p:cNvPr>
            <p:cNvSpPr/>
            <p:nvPr/>
          </p:nvSpPr>
          <p:spPr>
            <a:xfrm>
              <a:off x="1283982" y="5416560"/>
              <a:ext cx="1373016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Debug Platform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219745" y="5157473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60%</a:t>
              </a:r>
              <a:endParaRPr lang="en-US" sz="1400" dirty="0"/>
            </a:p>
          </p:txBody>
        </p:sp>
      </p:grpSp>
      <p:cxnSp>
        <p:nvCxnSpPr>
          <p:cNvPr id="28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224" idx="1"/>
            <a:endCxn id="11" idx="1"/>
          </p:cNvCxnSpPr>
          <p:nvPr/>
        </p:nvCxnSpPr>
        <p:spPr>
          <a:xfrm rot="10800000">
            <a:off x="1467570" y="3267903"/>
            <a:ext cx="310602" cy="2844025"/>
          </a:xfrm>
          <a:prstGeom prst="bentConnector3">
            <a:avLst>
              <a:gd name="adj1" fmla="val 149567"/>
            </a:avLst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TextBox 218"/>
          <p:cNvSpPr txBox="1"/>
          <p:nvPr/>
        </p:nvSpPr>
        <p:spPr>
          <a:xfrm>
            <a:off x="150025" y="3931769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sp>
        <p:nvSpPr>
          <p:cNvPr id="290" name="TextBox 289"/>
          <p:cNvSpPr txBox="1"/>
          <p:nvPr/>
        </p:nvSpPr>
        <p:spPr>
          <a:xfrm>
            <a:off x="1408333" y="3941047"/>
            <a:ext cx="5818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UART</a:t>
            </a:r>
            <a:endParaRPr lang="en-US" sz="1400" i="1" dirty="0"/>
          </a:p>
        </p:txBody>
      </p:sp>
      <p:grpSp>
        <p:nvGrpSpPr>
          <p:cNvPr id="362" name="Group 361"/>
          <p:cNvGrpSpPr/>
          <p:nvPr/>
        </p:nvGrpSpPr>
        <p:grpSpPr>
          <a:xfrm>
            <a:off x="3956562" y="2988860"/>
            <a:ext cx="1056623" cy="1904479"/>
            <a:chOff x="4176149" y="2998940"/>
            <a:chExt cx="1056623" cy="1904479"/>
          </a:xfrm>
        </p:grpSpPr>
        <p:sp>
          <p:nvSpPr>
            <p:cNvPr id="123" name="Rounded Rectangle 122">
              <a:extLst>
                <a:ext uri="{FF2B5EF4-FFF2-40B4-BE49-F238E27FC236}">
                  <a16:creationId xmlns:a16="http://schemas.microsoft.com/office/drawing/2014/main" id="{63C623B5-60BF-4343-9CB1-ADEE0ED3266C}"/>
                </a:ext>
              </a:extLst>
            </p:cNvPr>
            <p:cNvSpPr/>
            <p:nvPr/>
          </p:nvSpPr>
          <p:spPr>
            <a:xfrm>
              <a:off x="4361820" y="4471419"/>
              <a:ext cx="736064" cy="432000"/>
            </a:xfrm>
            <a:prstGeom prst="round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ADCS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8589E59-AF06-4108-B457-5ECBF4D6C0D7}"/>
                </a:ext>
              </a:extLst>
            </p:cNvPr>
            <p:cNvSpPr/>
            <p:nvPr/>
          </p:nvSpPr>
          <p:spPr>
            <a:xfrm>
              <a:off x="4226932" y="3248964"/>
              <a:ext cx="1005840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ADCS Module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176149" y="2998940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8</a:t>
              </a:r>
              <a:r>
                <a:rPr lang="en-US" sz="1400" dirty="0" smtClean="0"/>
                <a:t>0%</a:t>
              </a:r>
              <a:endParaRPr lang="en-US" sz="1400" dirty="0"/>
            </a:p>
          </p:txBody>
        </p:sp>
        <p:cxnSp>
          <p:nvCxnSpPr>
            <p:cNvPr id="184" name="Straight Arrow Connector 183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15" idx="2"/>
              <a:endCxn id="123" idx="0"/>
            </p:cNvCxnSpPr>
            <p:nvPr/>
          </p:nvCxnSpPr>
          <p:spPr>
            <a:xfrm>
              <a:off x="4729852" y="3680964"/>
              <a:ext cx="0" cy="790455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2" name="TextBox 291"/>
            <p:cNvSpPr txBox="1"/>
            <p:nvPr/>
          </p:nvSpPr>
          <p:spPr>
            <a:xfrm>
              <a:off x="4290108" y="3940559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I2C</a:t>
              </a:r>
              <a:endParaRPr lang="en-US" sz="1400" i="1" dirty="0"/>
            </a:p>
          </p:txBody>
        </p:sp>
      </p:grpSp>
      <p:grpSp>
        <p:nvGrpSpPr>
          <p:cNvPr id="382" name="Group 381"/>
          <p:cNvGrpSpPr/>
          <p:nvPr/>
        </p:nvGrpSpPr>
        <p:grpSpPr>
          <a:xfrm>
            <a:off x="2681721" y="2978981"/>
            <a:ext cx="1072754" cy="2050829"/>
            <a:chOff x="9528178" y="2988169"/>
            <a:chExt cx="1072754" cy="2050829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E8B7F003-21D3-4900-90AE-B1BA2A7B3377}"/>
                </a:ext>
              </a:extLst>
            </p:cNvPr>
            <p:cNvSpPr/>
            <p:nvPr/>
          </p:nvSpPr>
          <p:spPr>
            <a:xfrm>
              <a:off x="9595092" y="3246288"/>
              <a:ext cx="1005840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GPS Module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9528178" y="2988169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70%</a:t>
              </a:r>
              <a:endParaRPr lang="en-US" sz="1400" dirty="0"/>
            </a:p>
          </p:txBody>
        </p:sp>
        <p:sp>
          <p:nvSpPr>
            <p:cNvPr id="101" name="Rounded Rectangle 100">
              <a:extLst>
                <a:ext uri="{FF2B5EF4-FFF2-40B4-BE49-F238E27FC236}">
                  <a16:creationId xmlns:a16="http://schemas.microsoft.com/office/drawing/2014/main" id="{63C623B5-60BF-4343-9CB1-ADEE0ED3266C}"/>
                </a:ext>
              </a:extLst>
            </p:cNvPr>
            <p:cNvSpPr/>
            <p:nvPr/>
          </p:nvSpPr>
          <p:spPr>
            <a:xfrm>
              <a:off x="9595092" y="4483778"/>
              <a:ext cx="1005840" cy="555220"/>
            </a:xfrm>
            <a:prstGeom prst="round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GPS + 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Switch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74" idx="2"/>
              <a:endCxn id="101" idx="0"/>
            </p:cNvCxnSpPr>
            <p:nvPr/>
          </p:nvCxnSpPr>
          <p:spPr>
            <a:xfrm>
              <a:off x="10098012" y="3678288"/>
              <a:ext cx="0" cy="805490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0" name="TextBox 359"/>
            <p:cNvSpPr txBox="1"/>
            <p:nvPr/>
          </p:nvSpPr>
          <p:spPr>
            <a:xfrm>
              <a:off x="9528834" y="3903355"/>
              <a:ext cx="6345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SPI to </a:t>
              </a:r>
            </a:p>
            <a:p>
              <a:r>
                <a:rPr lang="en-US" sz="1400" i="1" dirty="0" smtClean="0"/>
                <a:t>UART</a:t>
              </a:r>
              <a:endParaRPr lang="en-US" sz="1400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62919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ADCS Module –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Coded first version of full control of ADCS for firmware v3.11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Tested all commands and telemetries with OBC+ADCS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04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ADCS Module – </a:t>
            </a:r>
            <a:r>
              <a:rPr lang="en-US" dirty="0"/>
              <a:t>Upcoming steps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Update code following ADCS firmware update to v3.17</a:t>
            </a:r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Test GPS TLEs conversion data feeding to ADCS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39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>
            <a:extLst>
              <a:ext uri="{FF2B5EF4-FFF2-40B4-BE49-F238E27FC236}">
                <a16:creationId xmlns:a16="http://schemas.microsoft.com/office/drawing/2014/main" id="{41C2BD86-E6B6-4434-B96C-2BDDA8292C44}"/>
              </a:ext>
            </a:extLst>
          </p:cNvPr>
          <p:cNvSpPr/>
          <p:nvPr/>
        </p:nvSpPr>
        <p:spPr>
          <a:xfrm>
            <a:off x="44451" y="862118"/>
            <a:ext cx="12094210" cy="302523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err="1">
                <a:solidFill>
                  <a:schemeClr val="tx1"/>
                </a:solidFill>
              </a:rPr>
              <a:t>CubeComputer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5CC05A48-E9D2-4B1D-94EC-0A4A034EE1FE}"/>
              </a:ext>
            </a:extLst>
          </p:cNvPr>
          <p:cNvSpPr/>
          <p:nvPr/>
        </p:nvSpPr>
        <p:spPr>
          <a:xfrm>
            <a:off x="107245" y="1559950"/>
            <a:ext cx="11977510" cy="226646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>
                <a:solidFill>
                  <a:schemeClr val="tx1"/>
                </a:solidFill>
              </a:rPr>
              <a:t>Flight Software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51F0A-E47A-441E-8FD2-C01773DD35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875735" cy="365125"/>
          </a:xfrm>
        </p:spPr>
        <p:txBody>
          <a:bodyPr/>
          <a:lstStyle/>
          <a:p>
            <a:r>
              <a:rPr lang="en-US" dirty="0" smtClean="0"/>
              <a:t>7/19/2019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EBF0F7-AA8C-47E3-BD57-CEA2BFC29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3215" y="6356349"/>
            <a:ext cx="463827" cy="365125"/>
          </a:xfrm>
        </p:spPr>
        <p:txBody>
          <a:bodyPr/>
          <a:lstStyle/>
          <a:p>
            <a:fld id="{BE35F897-DD11-411B-8D09-544651753625}" type="slidenum">
              <a:rPr lang="en-US" smtClean="0"/>
              <a:t>16</a:t>
            </a:fld>
            <a:endParaRPr lang="en-US"/>
          </a:p>
        </p:txBody>
      </p: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E1792B6A-89C5-4AF1-BE39-96FE41DE81D9}"/>
              </a:ext>
            </a:extLst>
          </p:cNvPr>
          <p:cNvSpPr/>
          <p:nvPr/>
        </p:nvSpPr>
        <p:spPr>
          <a:xfrm>
            <a:off x="272994" y="4473915"/>
            <a:ext cx="737915" cy="432000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</a:t>
            </a:r>
          </a:p>
        </p:txBody>
      </p:sp>
      <p:sp>
        <p:nvSpPr>
          <p:cNvPr id="122" name="Rounded Rectangle 121">
            <a:extLst>
              <a:ext uri="{FF2B5EF4-FFF2-40B4-BE49-F238E27FC236}">
                <a16:creationId xmlns:a16="http://schemas.microsoft.com/office/drawing/2014/main" id="{9913C5A1-3441-466B-B47B-90D000279C51}"/>
              </a:ext>
            </a:extLst>
          </p:cNvPr>
          <p:cNvSpPr/>
          <p:nvPr/>
        </p:nvSpPr>
        <p:spPr>
          <a:xfrm>
            <a:off x="1467570" y="4483778"/>
            <a:ext cx="1005840" cy="757066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Radio + </a:t>
            </a:r>
            <a:r>
              <a:rPr lang="en-US" sz="1600" dirty="0" smtClean="0">
                <a:solidFill>
                  <a:schemeClr val="tx1"/>
                </a:solidFill>
              </a:rPr>
              <a:t>Electrical Sensing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64F2431F-12C9-43D1-AEB3-08CB76EE2C5B}"/>
              </a:ext>
            </a:extLst>
          </p:cNvPr>
          <p:cNvCxnSpPr>
            <a:cxnSpLocks/>
            <a:stCxn id="230" idx="2"/>
            <a:endCxn id="118" idx="0"/>
          </p:cNvCxnSpPr>
          <p:nvPr/>
        </p:nvCxnSpPr>
        <p:spPr>
          <a:xfrm>
            <a:off x="639419" y="3678288"/>
            <a:ext cx="2533" cy="795627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>
            <a:extLst>
              <a:ext uri="{FF2B5EF4-FFF2-40B4-BE49-F238E27FC236}">
                <a16:creationId xmlns:a16="http://schemas.microsoft.com/office/drawing/2014/main" id="{F1D21730-2C7F-40E0-91BC-7E7DFA9233D6}"/>
              </a:ext>
            </a:extLst>
          </p:cNvPr>
          <p:cNvCxnSpPr>
            <a:cxnSpLocks/>
            <a:stCxn id="11" idx="2"/>
            <a:endCxn id="122" idx="0"/>
          </p:cNvCxnSpPr>
          <p:nvPr/>
        </p:nvCxnSpPr>
        <p:spPr>
          <a:xfrm>
            <a:off x="1970490" y="3678288"/>
            <a:ext cx="0" cy="805490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Rectangle 229">
            <a:extLst>
              <a:ext uri="{FF2B5EF4-FFF2-40B4-BE49-F238E27FC236}">
                <a16:creationId xmlns:a16="http://schemas.microsoft.com/office/drawing/2014/main" id="{98CC383C-2859-4DE8-97E5-0565ABD27854}"/>
              </a:ext>
            </a:extLst>
          </p:cNvPr>
          <p:cNvSpPr/>
          <p:nvPr/>
        </p:nvSpPr>
        <p:spPr>
          <a:xfrm>
            <a:off x="136499" y="3246288"/>
            <a:ext cx="1005840" cy="432000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 Module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479" y="3001548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F50F3D-2B0D-4278-84A3-AB6BD152268C}"/>
              </a:ext>
            </a:extLst>
          </p:cNvPr>
          <p:cNvSpPr/>
          <p:nvPr/>
        </p:nvSpPr>
        <p:spPr>
          <a:xfrm>
            <a:off x="1467570" y="2857515"/>
            <a:ext cx="1005840" cy="820773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Radio /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Debug Module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374739" y="2605695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grpSp>
        <p:nvGrpSpPr>
          <p:cNvPr id="195" name="Group 194"/>
          <p:cNvGrpSpPr/>
          <p:nvPr/>
        </p:nvGrpSpPr>
        <p:grpSpPr>
          <a:xfrm>
            <a:off x="1713935" y="5636840"/>
            <a:ext cx="1437253" cy="691087"/>
            <a:chOff x="1219745" y="5157473"/>
            <a:chExt cx="1437253" cy="691087"/>
          </a:xfrm>
        </p:grpSpPr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C7349279-979A-4BB7-81CB-96F734A3DF5D}"/>
                </a:ext>
              </a:extLst>
            </p:cNvPr>
            <p:cNvSpPr/>
            <p:nvPr/>
          </p:nvSpPr>
          <p:spPr>
            <a:xfrm>
              <a:off x="1283982" y="5416560"/>
              <a:ext cx="1373016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Debug Platform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219745" y="5157473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60%</a:t>
              </a:r>
              <a:endParaRPr lang="en-US" sz="1400" dirty="0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E9B444CB-2FF9-4D71-AD9B-32F437446813}"/>
              </a:ext>
            </a:extLst>
          </p:cNvPr>
          <p:cNvSpPr/>
          <p:nvPr/>
        </p:nvSpPr>
        <p:spPr>
          <a:xfrm>
            <a:off x="6490224" y="3256808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Camera Module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317680" y="2985804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80%</a:t>
            </a:r>
            <a:endParaRPr lang="en-US" sz="1400" dirty="0"/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1B565CB9-BA95-40D0-9C18-C6BC295EF466}"/>
              </a:ext>
            </a:extLst>
          </p:cNvPr>
          <p:cNvCxnSpPr>
            <a:cxnSpLocks/>
            <a:stCxn id="12" idx="2"/>
            <a:endCxn id="138" idx="0"/>
          </p:cNvCxnSpPr>
          <p:nvPr/>
        </p:nvCxnSpPr>
        <p:spPr>
          <a:xfrm>
            <a:off x="6993144" y="3688808"/>
            <a:ext cx="1749" cy="785175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Rectangle 137">
            <a:extLst>
              <a:ext uri="{FF2B5EF4-FFF2-40B4-BE49-F238E27FC236}">
                <a16:creationId xmlns:a16="http://schemas.microsoft.com/office/drawing/2014/main" id="{7E012E74-6BF2-42DD-8FA1-DAC7415CCD46}"/>
              </a:ext>
            </a:extLst>
          </p:cNvPr>
          <p:cNvSpPr/>
          <p:nvPr/>
        </p:nvSpPr>
        <p:spPr>
          <a:xfrm>
            <a:off x="6491973" y="4473983"/>
            <a:ext cx="1005840" cy="4914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Camera </a:t>
            </a:r>
            <a:r>
              <a:rPr lang="en-US" sz="1600" dirty="0" smtClean="0">
                <a:solidFill>
                  <a:schemeClr val="tx1"/>
                </a:solidFill>
              </a:rPr>
              <a:t>FSW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106734" y="4224791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70%</a:t>
            </a:r>
            <a:endParaRPr lang="en-US" sz="1400"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2394107E-A185-4303-A6BF-5E70B14912B0}"/>
              </a:ext>
            </a:extLst>
          </p:cNvPr>
          <p:cNvSpPr/>
          <p:nvPr/>
        </p:nvSpPr>
        <p:spPr>
          <a:xfrm>
            <a:off x="5885151" y="5347059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Rigid </a:t>
            </a:r>
            <a:r>
              <a:rPr lang="en-US" sz="1600" dirty="0">
                <a:solidFill>
                  <a:schemeClr val="tx1"/>
                </a:solidFill>
              </a:rPr>
              <a:t>Mirror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5811670" y="5075771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77538447-78A5-4375-99D7-7CDD6D5E846D}"/>
              </a:ext>
            </a:extLst>
          </p:cNvPr>
          <p:cNvSpPr/>
          <p:nvPr/>
        </p:nvSpPr>
        <p:spPr>
          <a:xfrm>
            <a:off x="7109228" y="5349270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Deform. </a:t>
            </a:r>
            <a:r>
              <a:rPr lang="en-US" sz="1600" dirty="0">
                <a:solidFill>
                  <a:schemeClr val="tx1"/>
                </a:solidFill>
              </a:rPr>
              <a:t>Mirror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26722" y="5075771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cxnSp>
        <p:nvCxnSpPr>
          <p:cNvPr id="174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4" idx="0"/>
            <a:endCxn id="138" idx="1"/>
          </p:cNvCxnSpPr>
          <p:nvPr/>
        </p:nvCxnSpPr>
        <p:spPr>
          <a:xfrm rot="5400000" flipH="1" flipV="1">
            <a:off x="6126334" y="4981420"/>
            <a:ext cx="627376" cy="103902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7" idx="0"/>
            <a:endCxn id="138" idx="3"/>
          </p:cNvCxnSpPr>
          <p:nvPr/>
        </p:nvCxnSpPr>
        <p:spPr>
          <a:xfrm rot="16200000" flipV="1">
            <a:off x="7240188" y="4977309"/>
            <a:ext cx="629587" cy="114335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224" idx="1"/>
            <a:endCxn id="11" idx="1"/>
          </p:cNvCxnSpPr>
          <p:nvPr/>
        </p:nvCxnSpPr>
        <p:spPr>
          <a:xfrm rot="10800000">
            <a:off x="1467570" y="3267903"/>
            <a:ext cx="310602" cy="2844025"/>
          </a:xfrm>
          <a:prstGeom prst="bentConnector3">
            <a:avLst>
              <a:gd name="adj1" fmla="val 149567"/>
            </a:avLst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TextBox 218"/>
          <p:cNvSpPr txBox="1"/>
          <p:nvPr/>
        </p:nvSpPr>
        <p:spPr>
          <a:xfrm>
            <a:off x="150025" y="3931769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sp>
        <p:nvSpPr>
          <p:cNvPr id="290" name="TextBox 289"/>
          <p:cNvSpPr txBox="1"/>
          <p:nvPr/>
        </p:nvSpPr>
        <p:spPr>
          <a:xfrm>
            <a:off x="1408333" y="3941047"/>
            <a:ext cx="5818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UART</a:t>
            </a:r>
            <a:endParaRPr lang="en-US" sz="1400" i="1" dirty="0"/>
          </a:p>
        </p:txBody>
      </p:sp>
      <p:grpSp>
        <p:nvGrpSpPr>
          <p:cNvPr id="362" name="Group 361"/>
          <p:cNvGrpSpPr/>
          <p:nvPr/>
        </p:nvGrpSpPr>
        <p:grpSpPr>
          <a:xfrm>
            <a:off x="3956562" y="2988860"/>
            <a:ext cx="1056623" cy="1904479"/>
            <a:chOff x="4176149" y="2998940"/>
            <a:chExt cx="1056623" cy="1904479"/>
          </a:xfrm>
        </p:grpSpPr>
        <p:sp>
          <p:nvSpPr>
            <p:cNvPr id="123" name="Rounded Rectangle 122">
              <a:extLst>
                <a:ext uri="{FF2B5EF4-FFF2-40B4-BE49-F238E27FC236}">
                  <a16:creationId xmlns:a16="http://schemas.microsoft.com/office/drawing/2014/main" id="{63C623B5-60BF-4343-9CB1-ADEE0ED3266C}"/>
                </a:ext>
              </a:extLst>
            </p:cNvPr>
            <p:cNvSpPr/>
            <p:nvPr/>
          </p:nvSpPr>
          <p:spPr>
            <a:xfrm>
              <a:off x="4361820" y="4471419"/>
              <a:ext cx="736064" cy="432000"/>
            </a:xfrm>
            <a:prstGeom prst="round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ADCS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8589E59-AF06-4108-B457-5ECBF4D6C0D7}"/>
                </a:ext>
              </a:extLst>
            </p:cNvPr>
            <p:cNvSpPr/>
            <p:nvPr/>
          </p:nvSpPr>
          <p:spPr>
            <a:xfrm>
              <a:off x="4226932" y="3248964"/>
              <a:ext cx="1005840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ADCS Module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176149" y="2998940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8</a:t>
              </a:r>
              <a:r>
                <a:rPr lang="en-US" sz="1400" dirty="0" smtClean="0"/>
                <a:t>0%</a:t>
              </a:r>
              <a:endParaRPr lang="en-US" sz="1400" dirty="0"/>
            </a:p>
          </p:txBody>
        </p:sp>
        <p:cxnSp>
          <p:nvCxnSpPr>
            <p:cNvPr id="184" name="Straight Arrow Connector 183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15" idx="2"/>
              <a:endCxn id="123" idx="0"/>
            </p:cNvCxnSpPr>
            <p:nvPr/>
          </p:nvCxnSpPr>
          <p:spPr>
            <a:xfrm>
              <a:off x="4729852" y="3680964"/>
              <a:ext cx="0" cy="790455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2" name="TextBox 291"/>
            <p:cNvSpPr txBox="1"/>
            <p:nvPr/>
          </p:nvSpPr>
          <p:spPr>
            <a:xfrm>
              <a:off x="4290108" y="3940559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I2C</a:t>
              </a:r>
              <a:endParaRPr lang="en-US" sz="1400" i="1" dirty="0"/>
            </a:p>
          </p:txBody>
        </p:sp>
      </p:grpSp>
      <p:cxnSp>
        <p:nvCxnSpPr>
          <p:cNvPr id="17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4" idx="1"/>
            <a:endCxn id="9" idx="2"/>
          </p:cNvCxnSpPr>
          <p:nvPr/>
        </p:nvCxnSpPr>
        <p:spPr>
          <a:xfrm rot="10800000">
            <a:off x="5695627" y="3682239"/>
            <a:ext cx="189524" cy="1880821"/>
          </a:xfrm>
          <a:prstGeom prst="bentConnector2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156BAEA-C8EE-4670-8A4E-07FE51C170D5}"/>
              </a:ext>
            </a:extLst>
          </p:cNvPr>
          <p:cNvSpPr/>
          <p:nvPr/>
        </p:nvSpPr>
        <p:spPr>
          <a:xfrm>
            <a:off x="5192707" y="3250238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Mirror </a:t>
            </a:r>
            <a:r>
              <a:rPr lang="en-US" sz="1600" dirty="0" smtClean="0">
                <a:solidFill>
                  <a:schemeClr val="tx1"/>
                </a:solidFill>
              </a:rPr>
              <a:t>Module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125993" y="2978980"/>
            <a:ext cx="4956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50%</a:t>
            </a:r>
            <a:endParaRPr lang="en-US" sz="1400" dirty="0"/>
          </a:p>
        </p:txBody>
      </p:sp>
      <p:sp>
        <p:nvSpPr>
          <p:cNvPr id="293" name="TextBox 292"/>
          <p:cNvSpPr txBox="1"/>
          <p:nvPr/>
        </p:nvSpPr>
        <p:spPr>
          <a:xfrm>
            <a:off x="5109910" y="3931679"/>
            <a:ext cx="645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I2C to </a:t>
            </a:r>
          </a:p>
          <a:p>
            <a:r>
              <a:rPr lang="en-US" sz="1400" i="1" dirty="0" smtClean="0"/>
              <a:t>UART</a:t>
            </a:r>
            <a:endParaRPr lang="en-US" sz="1400" i="1" dirty="0"/>
          </a:p>
        </p:txBody>
      </p:sp>
      <p:sp>
        <p:nvSpPr>
          <p:cNvPr id="294" name="TextBox 293"/>
          <p:cNvSpPr txBox="1"/>
          <p:nvPr/>
        </p:nvSpPr>
        <p:spPr>
          <a:xfrm>
            <a:off x="6489292" y="3926612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sp>
        <p:nvSpPr>
          <p:cNvPr id="349" name="TextBox 348"/>
          <p:cNvSpPr txBox="1"/>
          <p:nvPr/>
        </p:nvSpPr>
        <p:spPr>
          <a:xfrm>
            <a:off x="6728966" y="5018793"/>
            <a:ext cx="5453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XBee</a:t>
            </a:r>
            <a:endParaRPr lang="en-US" sz="1400" i="1" dirty="0"/>
          </a:p>
        </p:txBody>
      </p:sp>
      <p:grpSp>
        <p:nvGrpSpPr>
          <p:cNvPr id="382" name="Group 381"/>
          <p:cNvGrpSpPr/>
          <p:nvPr/>
        </p:nvGrpSpPr>
        <p:grpSpPr>
          <a:xfrm>
            <a:off x="2681721" y="2978981"/>
            <a:ext cx="1072754" cy="2050829"/>
            <a:chOff x="9528178" y="2988169"/>
            <a:chExt cx="1072754" cy="2050829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E8B7F003-21D3-4900-90AE-B1BA2A7B3377}"/>
                </a:ext>
              </a:extLst>
            </p:cNvPr>
            <p:cNvSpPr/>
            <p:nvPr/>
          </p:nvSpPr>
          <p:spPr>
            <a:xfrm>
              <a:off x="9595092" y="3246288"/>
              <a:ext cx="1005840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GPS Module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9528178" y="2988169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70%</a:t>
              </a:r>
              <a:endParaRPr lang="en-US" sz="1400" dirty="0"/>
            </a:p>
          </p:txBody>
        </p:sp>
        <p:sp>
          <p:nvSpPr>
            <p:cNvPr id="101" name="Rounded Rectangle 100">
              <a:extLst>
                <a:ext uri="{FF2B5EF4-FFF2-40B4-BE49-F238E27FC236}">
                  <a16:creationId xmlns:a16="http://schemas.microsoft.com/office/drawing/2014/main" id="{63C623B5-60BF-4343-9CB1-ADEE0ED3266C}"/>
                </a:ext>
              </a:extLst>
            </p:cNvPr>
            <p:cNvSpPr/>
            <p:nvPr/>
          </p:nvSpPr>
          <p:spPr>
            <a:xfrm>
              <a:off x="9595092" y="4483778"/>
              <a:ext cx="1005840" cy="555220"/>
            </a:xfrm>
            <a:prstGeom prst="round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GPS + 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Switch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74" idx="2"/>
              <a:endCxn id="101" idx="0"/>
            </p:cNvCxnSpPr>
            <p:nvPr/>
          </p:nvCxnSpPr>
          <p:spPr>
            <a:xfrm>
              <a:off x="10098012" y="3678288"/>
              <a:ext cx="0" cy="805490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0" name="TextBox 359"/>
            <p:cNvSpPr txBox="1"/>
            <p:nvPr/>
          </p:nvSpPr>
          <p:spPr>
            <a:xfrm>
              <a:off x="9528834" y="3903355"/>
              <a:ext cx="6345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SPI to </a:t>
              </a:r>
            </a:p>
            <a:p>
              <a:r>
                <a:rPr lang="en-US" sz="1400" i="1" dirty="0" smtClean="0"/>
                <a:t>UART</a:t>
              </a:r>
              <a:endParaRPr lang="en-US" sz="1400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24884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Payload Modules –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All camera subsystems controllable from OBC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MirrorBox MCU code 100% done and controllable from Camera through XBee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First version of blind search algorithm properly working with MirrorBox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Transferring images from Camera -&gt; OBC -&gt; Debug Platform and also from Camera -&gt; OBC </a:t>
            </a:r>
            <a:r>
              <a:rPr lang="en-US" dirty="0" err="1" smtClean="0"/>
              <a:t>SDCard</a:t>
            </a:r>
            <a:r>
              <a:rPr lang="en-US" dirty="0" smtClean="0"/>
              <a:t> for storage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64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Payload Module – </a:t>
            </a:r>
            <a:r>
              <a:rPr lang="en-US" dirty="0"/>
              <a:t>Upcoming steps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Need to switch to thermistor temperature readings</a:t>
            </a:r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Need to test health monitoring code</a:t>
            </a:r>
            <a:endParaRPr lang="en-US" dirty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Implement blind search v2</a:t>
            </a:r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Implement image focusing solution</a:t>
            </a:r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Implement influence function computation</a:t>
            </a:r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Transfer mirror control code from Camera to OBC for redundant control through UART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50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>
            <a:extLst>
              <a:ext uri="{FF2B5EF4-FFF2-40B4-BE49-F238E27FC236}">
                <a16:creationId xmlns:a16="http://schemas.microsoft.com/office/drawing/2014/main" id="{41C2BD86-E6B6-4434-B96C-2BDDA8292C44}"/>
              </a:ext>
            </a:extLst>
          </p:cNvPr>
          <p:cNvSpPr/>
          <p:nvPr/>
        </p:nvSpPr>
        <p:spPr>
          <a:xfrm>
            <a:off x="44451" y="862118"/>
            <a:ext cx="12094210" cy="302523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err="1">
                <a:solidFill>
                  <a:schemeClr val="tx1"/>
                </a:solidFill>
              </a:rPr>
              <a:t>CubeComputer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5CC05A48-E9D2-4B1D-94EC-0A4A034EE1FE}"/>
              </a:ext>
            </a:extLst>
          </p:cNvPr>
          <p:cNvSpPr/>
          <p:nvPr/>
        </p:nvSpPr>
        <p:spPr>
          <a:xfrm>
            <a:off x="107245" y="1559950"/>
            <a:ext cx="11977510" cy="226646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>
                <a:solidFill>
                  <a:schemeClr val="tx1"/>
                </a:solidFill>
              </a:rPr>
              <a:t>Flight Software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51F0A-E47A-441E-8FD2-C01773DD35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875735" cy="365125"/>
          </a:xfrm>
        </p:spPr>
        <p:txBody>
          <a:bodyPr/>
          <a:lstStyle/>
          <a:p>
            <a:r>
              <a:rPr lang="en-US" dirty="0" smtClean="0"/>
              <a:t>7/19/2019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EBF0F7-AA8C-47E3-BD57-CEA2BFC29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3215" y="6356349"/>
            <a:ext cx="463827" cy="365125"/>
          </a:xfrm>
        </p:spPr>
        <p:txBody>
          <a:bodyPr/>
          <a:lstStyle/>
          <a:p>
            <a:fld id="{BE35F897-DD11-411B-8D09-544651753625}" type="slidenum">
              <a:rPr lang="en-US" smtClean="0"/>
              <a:t>19</a:t>
            </a:fld>
            <a:endParaRPr lang="en-US"/>
          </a:p>
        </p:txBody>
      </p: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E1792B6A-89C5-4AF1-BE39-96FE41DE81D9}"/>
              </a:ext>
            </a:extLst>
          </p:cNvPr>
          <p:cNvSpPr/>
          <p:nvPr/>
        </p:nvSpPr>
        <p:spPr>
          <a:xfrm>
            <a:off x="272994" y="4473915"/>
            <a:ext cx="737915" cy="432000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</a:t>
            </a:r>
          </a:p>
        </p:txBody>
      </p:sp>
      <p:sp>
        <p:nvSpPr>
          <p:cNvPr id="122" name="Rounded Rectangle 121">
            <a:extLst>
              <a:ext uri="{FF2B5EF4-FFF2-40B4-BE49-F238E27FC236}">
                <a16:creationId xmlns:a16="http://schemas.microsoft.com/office/drawing/2014/main" id="{9913C5A1-3441-466B-B47B-90D000279C51}"/>
              </a:ext>
            </a:extLst>
          </p:cNvPr>
          <p:cNvSpPr/>
          <p:nvPr/>
        </p:nvSpPr>
        <p:spPr>
          <a:xfrm>
            <a:off x="1467570" y="4483778"/>
            <a:ext cx="1005840" cy="757066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Radio + </a:t>
            </a:r>
            <a:r>
              <a:rPr lang="en-US" sz="1600" dirty="0" smtClean="0">
                <a:solidFill>
                  <a:schemeClr val="tx1"/>
                </a:solidFill>
              </a:rPr>
              <a:t>Electrical Sensing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64F2431F-12C9-43D1-AEB3-08CB76EE2C5B}"/>
              </a:ext>
            </a:extLst>
          </p:cNvPr>
          <p:cNvCxnSpPr>
            <a:cxnSpLocks/>
            <a:stCxn id="230" idx="2"/>
            <a:endCxn id="118" idx="0"/>
          </p:cNvCxnSpPr>
          <p:nvPr/>
        </p:nvCxnSpPr>
        <p:spPr>
          <a:xfrm>
            <a:off x="639419" y="3678288"/>
            <a:ext cx="2533" cy="795627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>
            <a:extLst>
              <a:ext uri="{FF2B5EF4-FFF2-40B4-BE49-F238E27FC236}">
                <a16:creationId xmlns:a16="http://schemas.microsoft.com/office/drawing/2014/main" id="{F1D21730-2C7F-40E0-91BC-7E7DFA9233D6}"/>
              </a:ext>
            </a:extLst>
          </p:cNvPr>
          <p:cNvCxnSpPr>
            <a:cxnSpLocks/>
            <a:stCxn id="11" idx="2"/>
            <a:endCxn id="122" idx="0"/>
          </p:cNvCxnSpPr>
          <p:nvPr/>
        </p:nvCxnSpPr>
        <p:spPr>
          <a:xfrm>
            <a:off x="1970490" y="3678288"/>
            <a:ext cx="0" cy="805490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Rectangle 229">
            <a:extLst>
              <a:ext uri="{FF2B5EF4-FFF2-40B4-BE49-F238E27FC236}">
                <a16:creationId xmlns:a16="http://schemas.microsoft.com/office/drawing/2014/main" id="{98CC383C-2859-4DE8-97E5-0565ABD27854}"/>
              </a:ext>
            </a:extLst>
          </p:cNvPr>
          <p:cNvSpPr/>
          <p:nvPr/>
        </p:nvSpPr>
        <p:spPr>
          <a:xfrm>
            <a:off x="136499" y="3246288"/>
            <a:ext cx="1005840" cy="432000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 Module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479" y="3001548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F50F3D-2B0D-4278-84A3-AB6BD152268C}"/>
              </a:ext>
            </a:extLst>
          </p:cNvPr>
          <p:cNvSpPr/>
          <p:nvPr/>
        </p:nvSpPr>
        <p:spPr>
          <a:xfrm>
            <a:off x="1467570" y="2857515"/>
            <a:ext cx="1005840" cy="820773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Radio /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Debug Module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374739" y="2605695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grpSp>
        <p:nvGrpSpPr>
          <p:cNvPr id="195" name="Group 194"/>
          <p:cNvGrpSpPr/>
          <p:nvPr/>
        </p:nvGrpSpPr>
        <p:grpSpPr>
          <a:xfrm>
            <a:off x="1713935" y="5636840"/>
            <a:ext cx="1437253" cy="691087"/>
            <a:chOff x="1219745" y="5157473"/>
            <a:chExt cx="1437253" cy="691087"/>
          </a:xfrm>
        </p:grpSpPr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C7349279-979A-4BB7-81CB-96F734A3DF5D}"/>
                </a:ext>
              </a:extLst>
            </p:cNvPr>
            <p:cNvSpPr/>
            <p:nvPr/>
          </p:nvSpPr>
          <p:spPr>
            <a:xfrm>
              <a:off x="1283982" y="5416560"/>
              <a:ext cx="1373016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Debug Platform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219745" y="5157473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60%</a:t>
              </a:r>
              <a:endParaRPr lang="en-US" sz="1400" dirty="0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E9B444CB-2FF9-4D71-AD9B-32F437446813}"/>
              </a:ext>
            </a:extLst>
          </p:cNvPr>
          <p:cNvSpPr/>
          <p:nvPr/>
        </p:nvSpPr>
        <p:spPr>
          <a:xfrm>
            <a:off x="6490224" y="3256808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Camera Module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317680" y="2985804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80%</a:t>
            </a:r>
            <a:endParaRPr lang="en-US" sz="1400" dirty="0"/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1B565CB9-BA95-40D0-9C18-C6BC295EF466}"/>
              </a:ext>
            </a:extLst>
          </p:cNvPr>
          <p:cNvCxnSpPr>
            <a:cxnSpLocks/>
            <a:stCxn id="12" idx="2"/>
            <a:endCxn id="138" idx="0"/>
          </p:cNvCxnSpPr>
          <p:nvPr/>
        </p:nvCxnSpPr>
        <p:spPr>
          <a:xfrm>
            <a:off x="6993144" y="3688808"/>
            <a:ext cx="1749" cy="785175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ounded Rectangle 134">
            <a:extLst>
              <a:ext uri="{FF2B5EF4-FFF2-40B4-BE49-F238E27FC236}">
                <a16:creationId xmlns:a16="http://schemas.microsoft.com/office/drawing/2014/main" id="{15AFF325-F4DA-4765-BE21-2F640BA32443}"/>
              </a:ext>
            </a:extLst>
          </p:cNvPr>
          <p:cNvSpPr/>
          <p:nvPr/>
        </p:nvSpPr>
        <p:spPr>
          <a:xfrm>
            <a:off x="7081334" y="6110923"/>
            <a:ext cx="1067654" cy="52533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PIC MirrorSat</a:t>
            </a:r>
          </a:p>
        </p:txBody>
      </p:sp>
      <p:sp>
        <p:nvSpPr>
          <p:cNvPr id="136" name="Rounded Rectangle 135">
            <a:extLst>
              <a:ext uri="{FF2B5EF4-FFF2-40B4-BE49-F238E27FC236}">
                <a16:creationId xmlns:a16="http://schemas.microsoft.com/office/drawing/2014/main" id="{F9652CF3-B548-4781-9155-E6D7ACA4983B}"/>
              </a:ext>
            </a:extLst>
          </p:cNvPr>
          <p:cNvSpPr/>
          <p:nvPr/>
        </p:nvSpPr>
        <p:spPr>
          <a:xfrm>
            <a:off x="5525095" y="6110923"/>
            <a:ext cx="1073202" cy="52533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OBC MirrorSat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7E012E74-6BF2-42DD-8FA1-DAC7415CCD46}"/>
              </a:ext>
            </a:extLst>
          </p:cNvPr>
          <p:cNvSpPr/>
          <p:nvPr/>
        </p:nvSpPr>
        <p:spPr>
          <a:xfrm>
            <a:off x="6491973" y="4473983"/>
            <a:ext cx="1005840" cy="4914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Camera </a:t>
            </a:r>
            <a:r>
              <a:rPr lang="en-US" sz="1600" dirty="0" smtClean="0">
                <a:solidFill>
                  <a:schemeClr val="tx1"/>
                </a:solidFill>
              </a:rPr>
              <a:t>FSW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106734" y="4224791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70%</a:t>
            </a:r>
            <a:endParaRPr lang="en-US" sz="1400"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2394107E-A185-4303-A6BF-5E70B14912B0}"/>
              </a:ext>
            </a:extLst>
          </p:cNvPr>
          <p:cNvSpPr/>
          <p:nvPr/>
        </p:nvSpPr>
        <p:spPr>
          <a:xfrm>
            <a:off x="5885151" y="5347059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Rigid </a:t>
            </a:r>
            <a:r>
              <a:rPr lang="en-US" sz="1600" dirty="0">
                <a:solidFill>
                  <a:schemeClr val="tx1"/>
                </a:solidFill>
              </a:rPr>
              <a:t>Mirror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5811670" y="5075771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77538447-78A5-4375-99D7-7CDD6D5E846D}"/>
              </a:ext>
            </a:extLst>
          </p:cNvPr>
          <p:cNvSpPr/>
          <p:nvPr/>
        </p:nvSpPr>
        <p:spPr>
          <a:xfrm>
            <a:off x="7109228" y="5349270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Deform. </a:t>
            </a:r>
            <a:r>
              <a:rPr lang="en-US" sz="1600" dirty="0">
                <a:solidFill>
                  <a:schemeClr val="tx1"/>
                </a:solidFill>
              </a:rPr>
              <a:t>Mirror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26722" y="5075771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12869EE1-FFE6-4670-AFBE-96025B31ED61}"/>
              </a:ext>
            </a:extLst>
          </p:cNvPr>
          <p:cNvCxnSpPr>
            <a:cxnSpLocks/>
            <a:stCxn id="137" idx="2"/>
            <a:endCxn id="135" idx="0"/>
          </p:cNvCxnSpPr>
          <p:nvPr/>
        </p:nvCxnSpPr>
        <p:spPr>
          <a:xfrm>
            <a:off x="7612148" y="5781270"/>
            <a:ext cx="3013" cy="329653"/>
          </a:xfrm>
          <a:prstGeom prst="straightConnector1">
            <a:avLst/>
          </a:prstGeom>
          <a:ln>
            <a:solidFill>
              <a:schemeClr val="accent2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12869EE1-FFE6-4670-AFBE-96025B31ED61}"/>
              </a:ext>
            </a:extLst>
          </p:cNvPr>
          <p:cNvCxnSpPr>
            <a:cxnSpLocks/>
            <a:stCxn id="136" idx="3"/>
            <a:endCxn id="135" idx="1"/>
          </p:cNvCxnSpPr>
          <p:nvPr/>
        </p:nvCxnSpPr>
        <p:spPr>
          <a:xfrm flipV="1">
            <a:off x="6598297" y="6373591"/>
            <a:ext cx="483037" cy="1"/>
          </a:xfrm>
          <a:prstGeom prst="straightConnector1">
            <a:avLst/>
          </a:prstGeom>
          <a:ln>
            <a:solidFill>
              <a:schemeClr val="accent2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4" idx="0"/>
            <a:endCxn id="138" idx="1"/>
          </p:cNvCxnSpPr>
          <p:nvPr/>
        </p:nvCxnSpPr>
        <p:spPr>
          <a:xfrm rot="5400000" flipH="1" flipV="1">
            <a:off x="6126334" y="4981420"/>
            <a:ext cx="627376" cy="103902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7" idx="0"/>
            <a:endCxn id="138" idx="3"/>
          </p:cNvCxnSpPr>
          <p:nvPr/>
        </p:nvCxnSpPr>
        <p:spPr>
          <a:xfrm rot="16200000" flipV="1">
            <a:off x="7240188" y="4977309"/>
            <a:ext cx="629587" cy="114335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224" idx="1"/>
            <a:endCxn id="11" idx="1"/>
          </p:cNvCxnSpPr>
          <p:nvPr/>
        </p:nvCxnSpPr>
        <p:spPr>
          <a:xfrm rot="10800000">
            <a:off x="1467570" y="3267903"/>
            <a:ext cx="310602" cy="2844025"/>
          </a:xfrm>
          <a:prstGeom prst="bentConnector3">
            <a:avLst>
              <a:gd name="adj1" fmla="val 149567"/>
            </a:avLst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TextBox 218"/>
          <p:cNvSpPr txBox="1"/>
          <p:nvPr/>
        </p:nvSpPr>
        <p:spPr>
          <a:xfrm>
            <a:off x="150025" y="3931769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sp>
        <p:nvSpPr>
          <p:cNvPr id="290" name="TextBox 289"/>
          <p:cNvSpPr txBox="1"/>
          <p:nvPr/>
        </p:nvSpPr>
        <p:spPr>
          <a:xfrm>
            <a:off x="1408333" y="3941047"/>
            <a:ext cx="5818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UART</a:t>
            </a:r>
            <a:endParaRPr lang="en-US" sz="1400" i="1" dirty="0"/>
          </a:p>
        </p:txBody>
      </p:sp>
      <p:grpSp>
        <p:nvGrpSpPr>
          <p:cNvPr id="362" name="Group 361"/>
          <p:cNvGrpSpPr/>
          <p:nvPr/>
        </p:nvGrpSpPr>
        <p:grpSpPr>
          <a:xfrm>
            <a:off x="3956562" y="2988860"/>
            <a:ext cx="1056623" cy="1904479"/>
            <a:chOff x="4176149" y="2998940"/>
            <a:chExt cx="1056623" cy="1904479"/>
          </a:xfrm>
        </p:grpSpPr>
        <p:sp>
          <p:nvSpPr>
            <p:cNvPr id="123" name="Rounded Rectangle 122">
              <a:extLst>
                <a:ext uri="{FF2B5EF4-FFF2-40B4-BE49-F238E27FC236}">
                  <a16:creationId xmlns:a16="http://schemas.microsoft.com/office/drawing/2014/main" id="{63C623B5-60BF-4343-9CB1-ADEE0ED3266C}"/>
                </a:ext>
              </a:extLst>
            </p:cNvPr>
            <p:cNvSpPr/>
            <p:nvPr/>
          </p:nvSpPr>
          <p:spPr>
            <a:xfrm>
              <a:off x="4361820" y="4471419"/>
              <a:ext cx="736064" cy="432000"/>
            </a:xfrm>
            <a:prstGeom prst="round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ADCS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8589E59-AF06-4108-B457-5ECBF4D6C0D7}"/>
                </a:ext>
              </a:extLst>
            </p:cNvPr>
            <p:cNvSpPr/>
            <p:nvPr/>
          </p:nvSpPr>
          <p:spPr>
            <a:xfrm>
              <a:off x="4226932" y="3248964"/>
              <a:ext cx="1005840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ADCS Module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176149" y="2998940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8</a:t>
              </a:r>
              <a:r>
                <a:rPr lang="en-US" sz="1400" dirty="0" smtClean="0"/>
                <a:t>0%</a:t>
              </a:r>
              <a:endParaRPr lang="en-US" sz="1400" dirty="0"/>
            </a:p>
          </p:txBody>
        </p:sp>
        <p:cxnSp>
          <p:nvCxnSpPr>
            <p:cNvPr id="184" name="Straight Arrow Connector 183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15" idx="2"/>
              <a:endCxn id="123" idx="0"/>
            </p:cNvCxnSpPr>
            <p:nvPr/>
          </p:nvCxnSpPr>
          <p:spPr>
            <a:xfrm>
              <a:off x="4729852" y="3680964"/>
              <a:ext cx="0" cy="790455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2" name="TextBox 291"/>
            <p:cNvSpPr txBox="1"/>
            <p:nvPr/>
          </p:nvSpPr>
          <p:spPr>
            <a:xfrm>
              <a:off x="4290108" y="3940559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I2C</a:t>
              </a:r>
              <a:endParaRPr lang="en-US" sz="1400" i="1" dirty="0"/>
            </a:p>
          </p:txBody>
        </p:sp>
      </p:grpSp>
      <p:cxnSp>
        <p:nvCxnSpPr>
          <p:cNvPr id="17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4" idx="1"/>
            <a:endCxn id="9" idx="2"/>
          </p:cNvCxnSpPr>
          <p:nvPr/>
        </p:nvCxnSpPr>
        <p:spPr>
          <a:xfrm rot="10800000">
            <a:off x="5695627" y="3682239"/>
            <a:ext cx="189524" cy="1880821"/>
          </a:xfrm>
          <a:prstGeom prst="bentConnector2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156BAEA-C8EE-4670-8A4E-07FE51C170D5}"/>
              </a:ext>
            </a:extLst>
          </p:cNvPr>
          <p:cNvSpPr/>
          <p:nvPr/>
        </p:nvSpPr>
        <p:spPr>
          <a:xfrm>
            <a:off x="5192707" y="3250238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Mirror </a:t>
            </a:r>
            <a:r>
              <a:rPr lang="en-US" sz="1600" dirty="0" smtClean="0">
                <a:solidFill>
                  <a:schemeClr val="tx1"/>
                </a:solidFill>
              </a:rPr>
              <a:t>Module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125993" y="2978980"/>
            <a:ext cx="4956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5</a:t>
            </a:r>
            <a:r>
              <a:rPr lang="en-US" sz="1400" dirty="0" smtClean="0"/>
              <a:t>0%</a:t>
            </a:r>
            <a:endParaRPr lang="en-US" sz="1400" dirty="0"/>
          </a:p>
        </p:txBody>
      </p:sp>
      <p:sp>
        <p:nvSpPr>
          <p:cNvPr id="293" name="TextBox 292"/>
          <p:cNvSpPr txBox="1"/>
          <p:nvPr/>
        </p:nvSpPr>
        <p:spPr>
          <a:xfrm>
            <a:off x="5109910" y="3931679"/>
            <a:ext cx="645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I2C to </a:t>
            </a:r>
          </a:p>
          <a:p>
            <a:r>
              <a:rPr lang="en-US" sz="1400" i="1" dirty="0" smtClean="0"/>
              <a:t>UART</a:t>
            </a:r>
            <a:endParaRPr lang="en-US" sz="1400" i="1" dirty="0"/>
          </a:p>
        </p:txBody>
      </p:sp>
      <p:sp>
        <p:nvSpPr>
          <p:cNvPr id="294" name="TextBox 293"/>
          <p:cNvSpPr txBox="1"/>
          <p:nvPr/>
        </p:nvSpPr>
        <p:spPr>
          <a:xfrm>
            <a:off x="6489292" y="3926612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sp>
        <p:nvSpPr>
          <p:cNvPr id="310" name="Rounded Rectangle 309">
            <a:extLst>
              <a:ext uri="{FF2B5EF4-FFF2-40B4-BE49-F238E27FC236}">
                <a16:creationId xmlns:a16="http://schemas.microsoft.com/office/drawing/2014/main" id="{989F1564-2DE8-4E08-993D-B5A69F56B330}"/>
              </a:ext>
            </a:extLst>
          </p:cNvPr>
          <p:cNvSpPr/>
          <p:nvPr/>
        </p:nvSpPr>
        <p:spPr>
          <a:xfrm>
            <a:off x="8825968" y="6010805"/>
            <a:ext cx="805828" cy="69108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EMS + LEDs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33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310" idx="0"/>
            <a:endCxn id="132" idx="3"/>
          </p:cNvCxnSpPr>
          <p:nvPr/>
        </p:nvCxnSpPr>
        <p:spPr>
          <a:xfrm rot="16200000" flipV="1">
            <a:off x="8454846" y="5236768"/>
            <a:ext cx="1301263" cy="246811"/>
          </a:xfrm>
          <a:prstGeom prst="bentConnector2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9" name="TextBox 348"/>
          <p:cNvSpPr txBox="1"/>
          <p:nvPr/>
        </p:nvSpPr>
        <p:spPr>
          <a:xfrm>
            <a:off x="6728966" y="5018793"/>
            <a:ext cx="5453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XBee</a:t>
            </a:r>
            <a:endParaRPr lang="en-US" sz="1400" i="1" dirty="0"/>
          </a:p>
        </p:txBody>
      </p:sp>
      <p:grpSp>
        <p:nvGrpSpPr>
          <p:cNvPr id="383" name="Group 382"/>
          <p:cNvGrpSpPr/>
          <p:nvPr/>
        </p:nvGrpSpPr>
        <p:grpSpPr>
          <a:xfrm>
            <a:off x="7930781" y="2967746"/>
            <a:ext cx="1051290" cy="2012102"/>
            <a:chOff x="5441463" y="3006453"/>
            <a:chExt cx="1051290" cy="2012102"/>
          </a:xfrm>
        </p:grpSpPr>
        <p:grpSp>
          <p:nvGrpSpPr>
            <p:cNvPr id="22" name="Group 21"/>
            <p:cNvGrpSpPr/>
            <p:nvPr/>
          </p:nvGrpSpPr>
          <p:grpSpPr>
            <a:xfrm>
              <a:off x="5441463" y="3006453"/>
              <a:ext cx="1046921" cy="707583"/>
              <a:chOff x="7209090" y="2970705"/>
              <a:chExt cx="1046921" cy="707583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57AF01A-033C-4E07-87F1-7C4A5F571A32}"/>
                  </a:ext>
                </a:extLst>
              </p:cNvPr>
              <p:cNvSpPr/>
              <p:nvPr/>
            </p:nvSpPr>
            <p:spPr>
              <a:xfrm>
                <a:off x="7250171" y="3246288"/>
                <a:ext cx="1005840" cy="432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1"/>
                    </a:solidFill>
                  </a:rPr>
                  <a:t>PIC </a:t>
                </a:r>
                <a:r>
                  <a:rPr lang="en-US" sz="1600" dirty="0">
                    <a:solidFill>
                      <a:schemeClr val="tx1"/>
                    </a:solidFill>
                  </a:rPr>
                  <a:t>Module</a:t>
                </a: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7209090" y="2970705"/>
                <a:ext cx="4042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0%</a:t>
                </a:r>
                <a:endParaRPr lang="en-US" sz="1400" dirty="0"/>
              </a:p>
            </p:txBody>
          </p:sp>
        </p:grpSp>
        <p:sp>
          <p:nvSpPr>
            <p:cNvPr id="132" name="Rounded Rectangle 131">
              <a:extLst>
                <a:ext uri="{FF2B5EF4-FFF2-40B4-BE49-F238E27FC236}">
                  <a16:creationId xmlns:a16="http://schemas.microsoft.com/office/drawing/2014/main" id="{3E13583B-5EE2-4CAC-AE0A-6BF561441C0F}"/>
                </a:ext>
              </a:extLst>
            </p:cNvPr>
            <p:cNvSpPr/>
            <p:nvPr/>
          </p:nvSpPr>
          <p:spPr>
            <a:xfrm>
              <a:off x="5486913" y="4477943"/>
              <a:ext cx="1005840" cy="540612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PIC </a:t>
              </a:r>
              <a:r>
                <a:rPr lang="en-US" sz="1600" dirty="0">
                  <a:solidFill>
                    <a:schemeClr val="tx1"/>
                  </a:solidFill>
                </a:rPr>
                <a:t>CoreSat</a:t>
              </a:r>
            </a:p>
          </p:txBody>
        </p:sp>
        <p:cxnSp>
          <p:nvCxnSpPr>
            <p:cNvPr id="295" name="Straight Arrow Connector 294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8" idx="2"/>
              <a:endCxn id="132" idx="0"/>
            </p:cNvCxnSpPr>
            <p:nvPr/>
          </p:nvCxnSpPr>
          <p:spPr>
            <a:xfrm>
              <a:off x="5985464" y="3714036"/>
              <a:ext cx="4369" cy="763907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4" name="TextBox 353"/>
            <p:cNvSpPr txBox="1"/>
            <p:nvPr/>
          </p:nvSpPr>
          <p:spPr>
            <a:xfrm>
              <a:off x="5562052" y="3969517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I2C</a:t>
              </a:r>
              <a:endParaRPr lang="en-US" sz="1400" i="1" dirty="0"/>
            </a:p>
          </p:txBody>
        </p:sp>
      </p:grpSp>
      <p:grpSp>
        <p:nvGrpSpPr>
          <p:cNvPr id="382" name="Group 381"/>
          <p:cNvGrpSpPr/>
          <p:nvPr/>
        </p:nvGrpSpPr>
        <p:grpSpPr>
          <a:xfrm>
            <a:off x="2681721" y="2978981"/>
            <a:ext cx="1072754" cy="2050829"/>
            <a:chOff x="9528178" y="2988169"/>
            <a:chExt cx="1072754" cy="2050829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E8B7F003-21D3-4900-90AE-B1BA2A7B3377}"/>
                </a:ext>
              </a:extLst>
            </p:cNvPr>
            <p:cNvSpPr/>
            <p:nvPr/>
          </p:nvSpPr>
          <p:spPr>
            <a:xfrm>
              <a:off x="9595092" y="3246288"/>
              <a:ext cx="1005840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GPS Module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9528178" y="2988169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70%</a:t>
              </a:r>
              <a:endParaRPr lang="en-US" sz="1400" dirty="0"/>
            </a:p>
          </p:txBody>
        </p:sp>
        <p:sp>
          <p:nvSpPr>
            <p:cNvPr id="101" name="Rounded Rectangle 100">
              <a:extLst>
                <a:ext uri="{FF2B5EF4-FFF2-40B4-BE49-F238E27FC236}">
                  <a16:creationId xmlns:a16="http://schemas.microsoft.com/office/drawing/2014/main" id="{63C623B5-60BF-4343-9CB1-ADEE0ED3266C}"/>
                </a:ext>
              </a:extLst>
            </p:cNvPr>
            <p:cNvSpPr/>
            <p:nvPr/>
          </p:nvSpPr>
          <p:spPr>
            <a:xfrm>
              <a:off x="9595092" y="4483778"/>
              <a:ext cx="1005840" cy="555220"/>
            </a:xfrm>
            <a:prstGeom prst="round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GPS + 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Switch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74" idx="2"/>
              <a:endCxn id="101" idx="0"/>
            </p:cNvCxnSpPr>
            <p:nvPr/>
          </p:nvCxnSpPr>
          <p:spPr>
            <a:xfrm>
              <a:off x="10098012" y="3678288"/>
              <a:ext cx="0" cy="805490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0" name="TextBox 359"/>
            <p:cNvSpPr txBox="1"/>
            <p:nvPr/>
          </p:nvSpPr>
          <p:spPr>
            <a:xfrm>
              <a:off x="9528834" y="3903355"/>
              <a:ext cx="6345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SPI to </a:t>
              </a:r>
            </a:p>
            <a:p>
              <a:r>
                <a:rPr lang="en-US" sz="1400" i="1" dirty="0" smtClean="0"/>
                <a:t>UART</a:t>
              </a:r>
              <a:endParaRPr lang="en-US" sz="1400" i="1" dirty="0"/>
            </a:p>
          </p:txBody>
        </p:sp>
      </p:grpSp>
      <p:cxnSp>
        <p:nvCxnSpPr>
          <p:cNvPr id="398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5" idx="3"/>
            <a:endCxn id="132" idx="2"/>
          </p:cNvCxnSpPr>
          <p:nvPr/>
        </p:nvCxnSpPr>
        <p:spPr>
          <a:xfrm flipV="1">
            <a:off x="8148988" y="4979848"/>
            <a:ext cx="330163" cy="1393743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TextBox 400"/>
          <p:cNvSpPr txBox="1"/>
          <p:nvPr/>
        </p:nvSpPr>
        <p:spPr>
          <a:xfrm>
            <a:off x="8478659" y="5071087"/>
            <a:ext cx="5100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WiFi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191701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>
            <a:extLst>
              <a:ext uri="{FF2B5EF4-FFF2-40B4-BE49-F238E27FC236}">
                <a16:creationId xmlns:a16="http://schemas.microsoft.com/office/drawing/2014/main" id="{41C2BD86-E6B6-4434-B96C-2BDDA8292C44}"/>
              </a:ext>
            </a:extLst>
          </p:cNvPr>
          <p:cNvSpPr/>
          <p:nvPr/>
        </p:nvSpPr>
        <p:spPr>
          <a:xfrm>
            <a:off x="44451" y="862118"/>
            <a:ext cx="12094210" cy="302523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err="1">
                <a:solidFill>
                  <a:schemeClr val="tx1"/>
                </a:solidFill>
              </a:rPr>
              <a:t>CubeComputer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5CC05A48-E9D2-4B1D-94EC-0A4A034EE1FE}"/>
              </a:ext>
            </a:extLst>
          </p:cNvPr>
          <p:cNvSpPr/>
          <p:nvPr/>
        </p:nvSpPr>
        <p:spPr>
          <a:xfrm>
            <a:off x="107245" y="1559950"/>
            <a:ext cx="11977510" cy="226646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>
                <a:solidFill>
                  <a:schemeClr val="tx1"/>
                </a:solidFill>
              </a:rPr>
              <a:t>Flight Software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51F0A-E47A-441E-8FD2-C01773DD35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875735" cy="365125"/>
          </a:xfrm>
        </p:spPr>
        <p:txBody>
          <a:bodyPr/>
          <a:lstStyle/>
          <a:p>
            <a:r>
              <a:rPr lang="en-US" dirty="0" smtClean="0"/>
              <a:t>7/19/2019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EBF0F7-AA8C-47E3-BD57-CEA2BFC29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3215" y="6356349"/>
            <a:ext cx="463827" cy="365125"/>
          </a:xfrm>
        </p:spPr>
        <p:txBody>
          <a:bodyPr/>
          <a:lstStyle/>
          <a:p>
            <a:fld id="{BE35F897-DD11-411B-8D09-544651753625}" type="slidenum">
              <a:rPr lang="en-US" smtClean="0"/>
              <a:t>2</a:t>
            </a:fld>
            <a:endParaRPr lang="en-US"/>
          </a:p>
        </p:txBody>
      </p: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E1792B6A-89C5-4AF1-BE39-96FE41DE81D9}"/>
              </a:ext>
            </a:extLst>
          </p:cNvPr>
          <p:cNvSpPr/>
          <p:nvPr/>
        </p:nvSpPr>
        <p:spPr>
          <a:xfrm>
            <a:off x="272994" y="4473915"/>
            <a:ext cx="737915" cy="432000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</a:t>
            </a:r>
          </a:p>
        </p:txBody>
      </p:sp>
      <p:sp>
        <p:nvSpPr>
          <p:cNvPr id="122" name="Rounded Rectangle 121">
            <a:extLst>
              <a:ext uri="{FF2B5EF4-FFF2-40B4-BE49-F238E27FC236}">
                <a16:creationId xmlns:a16="http://schemas.microsoft.com/office/drawing/2014/main" id="{9913C5A1-3441-466B-B47B-90D000279C51}"/>
              </a:ext>
            </a:extLst>
          </p:cNvPr>
          <p:cNvSpPr/>
          <p:nvPr/>
        </p:nvSpPr>
        <p:spPr>
          <a:xfrm>
            <a:off x="1467570" y="4483778"/>
            <a:ext cx="1005840" cy="757066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Radio + </a:t>
            </a:r>
            <a:r>
              <a:rPr lang="en-US" sz="1600" dirty="0" smtClean="0">
                <a:solidFill>
                  <a:schemeClr val="tx1"/>
                </a:solidFill>
              </a:rPr>
              <a:t>Electrical Sensing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64F2431F-12C9-43D1-AEB3-08CB76EE2C5B}"/>
              </a:ext>
            </a:extLst>
          </p:cNvPr>
          <p:cNvCxnSpPr>
            <a:cxnSpLocks/>
            <a:stCxn id="230" idx="2"/>
            <a:endCxn id="118" idx="0"/>
          </p:cNvCxnSpPr>
          <p:nvPr/>
        </p:nvCxnSpPr>
        <p:spPr>
          <a:xfrm>
            <a:off x="639419" y="3678288"/>
            <a:ext cx="2533" cy="795627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>
            <a:extLst>
              <a:ext uri="{FF2B5EF4-FFF2-40B4-BE49-F238E27FC236}">
                <a16:creationId xmlns:a16="http://schemas.microsoft.com/office/drawing/2014/main" id="{F1D21730-2C7F-40E0-91BC-7E7DFA9233D6}"/>
              </a:ext>
            </a:extLst>
          </p:cNvPr>
          <p:cNvCxnSpPr>
            <a:cxnSpLocks/>
            <a:stCxn id="11" idx="2"/>
            <a:endCxn id="122" idx="0"/>
          </p:cNvCxnSpPr>
          <p:nvPr/>
        </p:nvCxnSpPr>
        <p:spPr>
          <a:xfrm>
            <a:off x="1970490" y="3678288"/>
            <a:ext cx="0" cy="805490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Rounded Rectangle 215">
            <a:extLst>
              <a:ext uri="{FF2B5EF4-FFF2-40B4-BE49-F238E27FC236}">
                <a16:creationId xmlns:a16="http://schemas.microsoft.com/office/drawing/2014/main" id="{D4CB741F-64DC-455A-9D57-46D72D3E0E33}"/>
              </a:ext>
            </a:extLst>
          </p:cNvPr>
          <p:cNvSpPr/>
          <p:nvPr/>
        </p:nvSpPr>
        <p:spPr>
          <a:xfrm>
            <a:off x="7194475" y="963616"/>
            <a:ext cx="1373016" cy="4320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SDCard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17" name="Rounded Rectangle 216">
            <a:extLst>
              <a:ext uri="{FF2B5EF4-FFF2-40B4-BE49-F238E27FC236}">
                <a16:creationId xmlns:a16="http://schemas.microsoft.com/office/drawing/2014/main" id="{CE532664-D714-4087-85D8-B6C5973D7A1D}"/>
              </a:ext>
            </a:extLst>
          </p:cNvPr>
          <p:cNvSpPr/>
          <p:nvPr/>
        </p:nvSpPr>
        <p:spPr>
          <a:xfrm>
            <a:off x="5409492" y="963616"/>
            <a:ext cx="1373016" cy="4320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Watchdog</a:t>
            </a:r>
          </a:p>
        </p:txBody>
      </p:sp>
      <p:cxnSp>
        <p:nvCxnSpPr>
          <p:cNvPr id="218" name="Straight Arrow Connector 217">
            <a:extLst>
              <a:ext uri="{FF2B5EF4-FFF2-40B4-BE49-F238E27FC236}">
                <a16:creationId xmlns:a16="http://schemas.microsoft.com/office/drawing/2014/main" id="{C5A8E2F7-FD3D-4510-B3BE-7192F7A5F76B}"/>
              </a:ext>
            </a:extLst>
          </p:cNvPr>
          <p:cNvCxnSpPr>
            <a:cxnSpLocks/>
            <a:stCxn id="217" idx="2"/>
            <a:endCxn id="63" idx="0"/>
          </p:cNvCxnSpPr>
          <p:nvPr/>
        </p:nvCxnSpPr>
        <p:spPr>
          <a:xfrm>
            <a:off x="6096000" y="1395616"/>
            <a:ext cx="8731" cy="467603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>
            <a:extLst>
              <a:ext uri="{FF2B5EF4-FFF2-40B4-BE49-F238E27FC236}">
                <a16:creationId xmlns:a16="http://schemas.microsoft.com/office/drawing/2014/main" id="{D89E5015-E837-4643-AD44-F2DFF035F17E}"/>
              </a:ext>
            </a:extLst>
          </p:cNvPr>
          <p:cNvCxnSpPr>
            <a:cxnSpLocks/>
            <a:stCxn id="216" idx="2"/>
            <a:endCxn id="64" idx="0"/>
          </p:cNvCxnSpPr>
          <p:nvPr/>
        </p:nvCxnSpPr>
        <p:spPr>
          <a:xfrm>
            <a:off x="7880983" y="1395616"/>
            <a:ext cx="0" cy="478012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Rectangle 229">
            <a:extLst>
              <a:ext uri="{FF2B5EF4-FFF2-40B4-BE49-F238E27FC236}">
                <a16:creationId xmlns:a16="http://schemas.microsoft.com/office/drawing/2014/main" id="{98CC383C-2859-4DE8-97E5-0565ABD27854}"/>
              </a:ext>
            </a:extLst>
          </p:cNvPr>
          <p:cNvSpPr/>
          <p:nvPr/>
        </p:nvSpPr>
        <p:spPr>
          <a:xfrm>
            <a:off x="136499" y="3246288"/>
            <a:ext cx="1005840" cy="432000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 Module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479" y="3001548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F50F3D-2B0D-4278-84A3-AB6BD152268C}"/>
              </a:ext>
            </a:extLst>
          </p:cNvPr>
          <p:cNvSpPr/>
          <p:nvPr/>
        </p:nvSpPr>
        <p:spPr>
          <a:xfrm>
            <a:off x="1467570" y="2857515"/>
            <a:ext cx="1005840" cy="820773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Radio /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Debug Module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374739" y="2605695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grpSp>
        <p:nvGrpSpPr>
          <p:cNvPr id="195" name="Group 194"/>
          <p:cNvGrpSpPr/>
          <p:nvPr/>
        </p:nvGrpSpPr>
        <p:grpSpPr>
          <a:xfrm>
            <a:off x="1713935" y="5636840"/>
            <a:ext cx="1437253" cy="691087"/>
            <a:chOff x="1219745" y="5157473"/>
            <a:chExt cx="1437253" cy="691087"/>
          </a:xfrm>
        </p:grpSpPr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C7349279-979A-4BB7-81CB-96F734A3DF5D}"/>
                </a:ext>
              </a:extLst>
            </p:cNvPr>
            <p:cNvSpPr/>
            <p:nvPr/>
          </p:nvSpPr>
          <p:spPr>
            <a:xfrm>
              <a:off x="1283982" y="5416560"/>
              <a:ext cx="1373016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Debug Platform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219745" y="5157473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60%</a:t>
              </a:r>
              <a:endParaRPr lang="en-US" sz="1400" dirty="0"/>
            </a:p>
          </p:txBody>
        </p:sp>
      </p:grpSp>
      <p:cxnSp>
        <p:nvCxnSpPr>
          <p:cNvPr id="78" name="Connector: Elbow 227">
            <a:extLst>
              <a:ext uri="{FF2B5EF4-FFF2-40B4-BE49-F238E27FC236}">
                <a16:creationId xmlns:a16="http://schemas.microsoft.com/office/drawing/2014/main" id="{6B43C344-74BC-4A4A-9098-FD3D9E8E7EBD}"/>
              </a:ext>
            </a:extLst>
          </p:cNvPr>
          <p:cNvCxnSpPr>
            <a:stCxn id="216" idx="3"/>
            <a:endCxn id="76" idx="0"/>
          </p:cNvCxnSpPr>
          <p:nvPr/>
        </p:nvCxnSpPr>
        <p:spPr>
          <a:xfrm>
            <a:off x="8567491" y="1179616"/>
            <a:ext cx="1079812" cy="690123"/>
          </a:xfrm>
          <a:prstGeom prst="bentConnector2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10731559" y="2978981"/>
            <a:ext cx="1335440" cy="699307"/>
            <a:chOff x="10731559" y="2978981"/>
            <a:chExt cx="1335440" cy="699307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E8B7F003-21D3-4900-90AE-B1BA2A7B3377}"/>
                </a:ext>
              </a:extLst>
            </p:cNvPr>
            <p:cNvSpPr/>
            <p:nvPr/>
          </p:nvSpPr>
          <p:spPr>
            <a:xfrm>
              <a:off x="10807008" y="3246288"/>
              <a:ext cx="1259991" cy="432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Transponder Module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10731559" y="2978981"/>
              <a:ext cx="4042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0%</a:t>
              </a:r>
              <a:endParaRPr lang="en-US" sz="14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8896742" y="1626610"/>
            <a:ext cx="1413175" cy="675129"/>
            <a:chOff x="8891511" y="1219925"/>
            <a:chExt cx="1413175" cy="675129"/>
          </a:xfrm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B6524301-4D28-413C-AD21-B4FBFCD4015B}"/>
                </a:ext>
              </a:extLst>
            </p:cNvPr>
            <p:cNvSpPr/>
            <p:nvPr/>
          </p:nvSpPr>
          <p:spPr>
            <a:xfrm>
              <a:off x="8979458" y="1463054"/>
              <a:ext cx="1325228" cy="432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File Module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8891511" y="1219925"/>
              <a:ext cx="4042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0%</a:t>
              </a:r>
              <a:endParaRPr lang="en-US" sz="14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089936" y="1626817"/>
            <a:ext cx="1477555" cy="678811"/>
            <a:chOff x="7089936" y="1215039"/>
            <a:chExt cx="1477555" cy="678811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53615FB5-549B-4BC3-9177-141C72C8101D}"/>
                </a:ext>
              </a:extLst>
            </p:cNvPr>
            <p:cNvSpPr/>
            <p:nvPr/>
          </p:nvSpPr>
          <p:spPr>
            <a:xfrm>
              <a:off x="7194475" y="1461850"/>
              <a:ext cx="1373016" cy="432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Automation Module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7089936" y="1215039"/>
              <a:ext cx="4042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0%</a:t>
              </a:r>
              <a:endParaRPr lang="en-US" sz="1400" dirty="0"/>
            </a:p>
          </p:txBody>
        </p:sp>
      </p:grpSp>
      <p:grpSp>
        <p:nvGrpSpPr>
          <p:cNvPr id="261" name="Group 260"/>
          <p:cNvGrpSpPr/>
          <p:nvPr/>
        </p:nvGrpSpPr>
        <p:grpSpPr>
          <a:xfrm>
            <a:off x="5344761" y="1610078"/>
            <a:ext cx="1446478" cy="685141"/>
            <a:chOff x="5336030" y="1208709"/>
            <a:chExt cx="1446478" cy="685141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B6524301-4D28-413C-AD21-B4FBFCD4015B}"/>
                </a:ext>
              </a:extLst>
            </p:cNvPr>
            <p:cNvSpPr/>
            <p:nvPr/>
          </p:nvSpPr>
          <p:spPr>
            <a:xfrm>
              <a:off x="5409492" y="1461850"/>
              <a:ext cx="1373016" cy="432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OBC Module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336030" y="1208709"/>
              <a:ext cx="4042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0%</a:t>
              </a:r>
              <a:endParaRPr lang="en-US" sz="1400" dirty="0"/>
            </a:p>
          </p:txBody>
        </p:sp>
      </p:grpSp>
      <p:sp>
        <p:nvSpPr>
          <p:cNvPr id="104" name="Rounded Rectangle 103">
            <a:extLst>
              <a:ext uri="{FF2B5EF4-FFF2-40B4-BE49-F238E27FC236}">
                <a16:creationId xmlns:a16="http://schemas.microsoft.com/office/drawing/2014/main" id="{63C623B5-60BF-4343-9CB1-ADEE0ED3266C}"/>
              </a:ext>
            </a:extLst>
          </p:cNvPr>
          <p:cNvSpPr/>
          <p:nvPr/>
        </p:nvSpPr>
        <p:spPr>
          <a:xfrm>
            <a:off x="10896349" y="4483778"/>
            <a:ext cx="1081308" cy="99926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Transp. + 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Switch +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Electrical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Sensing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9B444CB-2FF9-4D71-AD9B-32F437446813}"/>
              </a:ext>
            </a:extLst>
          </p:cNvPr>
          <p:cNvSpPr/>
          <p:nvPr/>
        </p:nvSpPr>
        <p:spPr>
          <a:xfrm>
            <a:off x="6490224" y="3256808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Camera Module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317680" y="2985804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80%</a:t>
            </a:r>
            <a:endParaRPr lang="en-US" sz="1400" dirty="0"/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1B565CB9-BA95-40D0-9C18-C6BC295EF466}"/>
              </a:ext>
            </a:extLst>
          </p:cNvPr>
          <p:cNvCxnSpPr>
            <a:cxnSpLocks/>
            <a:stCxn id="12" idx="2"/>
            <a:endCxn id="138" idx="0"/>
          </p:cNvCxnSpPr>
          <p:nvPr/>
        </p:nvCxnSpPr>
        <p:spPr>
          <a:xfrm>
            <a:off x="6993144" y="3688808"/>
            <a:ext cx="1749" cy="785175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ounded Rectangle 134">
            <a:extLst>
              <a:ext uri="{FF2B5EF4-FFF2-40B4-BE49-F238E27FC236}">
                <a16:creationId xmlns:a16="http://schemas.microsoft.com/office/drawing/2014/main" id="{15AFF325-F4DA-4765-BE21-2F640BA32443}"/>
              </a:ext>
            </a:extLst>
          </p:cNvPr>
          <p:cNvSpPr/>
          <p:nvPr/>
        </p:nvSpPr>
        <p:spPr>
          <a:xfrm>
            <a:off x="7081334" y="6110923"/>
            <a:ext cx="1067654" cy="52533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PIC MirrorSat</a:t>
            </a:r>
          </a:p>
        </p:txBody>
      </p:sp>
      <p:sp>
        <p:nvSpPr>
          <p:cNvPr id="136" name="Rounded Rectangle 135">
            <a:extLst>
              <a:ext uri="{FF2B5EF4-FFF2-40B4-BE49-F238E27FC236}">
                <a16:creationId xmlns:a16="http://schemas.microsoft.com/office/drawing/2014/main" id="{F9652CF3-B548-4781-9155-E6D7ACA4983B}"/>
              </a:ext>
            </a:extLst>
          </p:cNvPr>
          <p:cNvSpPr/>
          <p:nvPr/>
        </p:nvSpPr>
        <p:spPr>
          <a:xfrm>
            <a:off x="5525095" y="6110923"/>
            <a:ext cx="1073202" cy="52533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OBC MirrorSat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7E012E74-6BF2-42DD-8FA1-DAC7415CCD46}"/>
              </a:ext>
            </a:extLst>
          </p:cNvPr>
          <p:cNvSpPr/>
          <p:nvPr/>
        </p:nvSpPr>
        <p:spPr>
          <a:xfrm>
            <a:off x="6491973" y="4473983"/>
            <a:ext cx="1005840" cy="4914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Camera </a:t>
            </a:r>
            <a:r>
              <a:rPr lang="en-US" sz="1600" dirty="0" smtClean="0">
                <a:solidFill>
                  <a:schemeClr val="tx1"/>
                </a:solidFill>
              </a:rPr>
              <a:t>FSW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106734" y="4224791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85%</a:t>
            </a:r>
            <a:endParaRPr lang="en-US" sz="1400"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2394107E-A185-4303-A6BF-5E70B14912B0}"/>
              </a:ext>
            </a:extLst>
          </p:cNvPr>
          <p:cNvSpPr/>
          <p:nvPr/>
        </p:nvSpPr>
        <p:spPr>
          <a:xfrm>
            <a:off x="5885151" y="5347059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Rigid </a:t>
            </a:r>
            <a:r>
              <a:rPr lang="en-US" sz="1600" dirty="0">
                <a:solidFill>
                  <a:schemeClr val="tx1"/>
                </a:solidFill>
              </a:rPr>
              <a:t>Mirror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5811670" y="5075771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77538447-78A5-4375-99D7-7CDD6D5E846D}"/>
              </a:ext>
            </a:extLst>
          </p:cNvPr>
          <p:cNvSpPr/>
          <p:nvPr/>
        </p:nvSpPr>
        <p:spPr>
          <a:xfrm>
            <a:off x="7109228" y="5349270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Deform. </a:t>
            </a:r>
            <a:r>
              <a:rPr lang="en-US" sz="1600" dirty="0">
                <a:solidFill>
                  <a:schemeClr val="tx1"/>
                </a:solidFill>
              </a:rPr>
              <a:t>Mirror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26722" y="5075771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12869EE1-FFE6-4670-AFBE-96025B31ED61}"/>
              </a:ext>
            </a:extLst>
          </p:cNvPr>
          <p:cNvCxnSpPr>
            <a:cxnSpLocks/>
            <a:stCxn id="137" idx="2"/>
            <a:endCxn id="135" idx="0"/>
          </p:cNvCxnSpPr>
          <p:nvPr/>
        </p:nvCxnSpPr>
        <p:spPr>
          <a:xfrm>
            <a:off x="7612148" y="5781270"/>
            <a:ext cx="3013" cy="329653"/>
          </a:xfrm>
          <a:prstGeom prst="straightConnector1">
            <a:avLst/>
          </a:prstGeom>
          <a:ln>
            <a:solidFill>
              <a:schemeClr val="accent2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12869EE1-FFE6-4670-AFBE-96025B31ED61}"/>
              </a:ext>
            </a:extLst>
          </p:cNvPr>
          <p:cNvCxnSpPr>
            <a:cxnSpLocks/>
            <a:stCxn id="136" idx="3"/>
            <a:endCxn id="135" idx="1"/>
          </p:cNvCxnSpPr>
          <p:nvPr/>
        </p:nvCxnSpPr>
        <p:spPr>
          <a:xfrm flipV="1">
            <a:off x="6598297" y="6373591"/>
            <a:ext cx="483037" cy="1"/>
          </a:xfrm>
          <a:prstGeom prst="straightConnector1">
            <a:avLst/>
          </a:prstGeom>
          <a:ln>
            <a:solidFill>
              <a:schemeClr val="accent2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4" idx="0"/>
            <a:endCxn id="138" idx="1"/>
          </p:cNvCxnSpPr>
          <p:nvPr/>
        </p:nvCxnSpPr>
        <p:spPr>
          <a:xfrm rot="5400000" flipH="1" flipV="1">
            <a:off x="6126334" y="4981420"/>
            <a:ext cx="627376" cy="103902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7" idx="0"/>
            <a:endCxn id="138" idx="3"/>
          </p:cNvCxnSpPr>
          <p:nvPr/>
        </p:nvCxnSpPr>
        <p:spPr>
          <a:xfrm rot="16200000" flipV="1">
            <a:off x="7240188" y="4977309"/>
            <a:ext cx="629587" cy="114335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Arrow Connector 255">
            <a:extLst>
              <a:ext uri="{FF2B5EF4-FFF2-40B4-BE49-F238E27FC236}">
                <a16:creationId xmlns:a16="http://schemas.microsoft.com/office/drawing/2014/main" id="{CE42E591-8F5C-4214-BA3C-48AF043D65B5}"/>
              </a:ext>
            </a:extLst>
          </p:cNvPr>
          <p:cNvCxnSpPr>
            <a:cxnSpLocks/>
            <a:stCxn id="75" idx="2"/>
            <a:endCxn id="104" idx="0"/>
          </p:cNvCxnSpPr>
          <p:nvPr/>
        </p:nvCxnSpPr>
        <p:spPr>
          <a:xfrm flipH="1">
            <a:off x="11437003" y="3678288"/>
            <a:ext cx="1" cy="805490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224" idx="1"/>
            <a:endCxn id="11" idx="1"/>
          </p:cNvCxnSpPr>
          <p:nvPr/>
        </p:nvCxnSpPr>
        <p:spPr>
          <a:xfrm rot="10800000">
            <a:off x="1467570" y="3267903"/>
            <a:ext cx="310602" cy="2844025"/>
          </a:xfrm>
          <a:prstGeom prst="bentConnector3">
            <a:avLst>
              <a:gd name="adj1" fmla="val 149567"/>
            </a:avLst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TextBox 218"/>
          <p:cNvSpPr txBox="1"/>
          <p:nvPr/>
        </p:nvSpPr>
        <p:spPr>
          <a:xfrm>
            <a:off x="150025" y="3931769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sp>
        <p:nvSpPr>
          <p:cNvPr id="290" name="TextBox 289"/>
          <p:cNvSpPr txBox="1"/>
          <p:nvPr/>
        </p:nvSpPr>
        <p:spPr>
          <a:xfrm>
            <a:off x="1408333" y="3941047"/>
            <a:ext cx="5818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UART</a:t>
            </a:r>
            <a:endParaRPr lang="en-US" sz="1400" i="1" dirty="0"/>
          </a:p>
        </p:txBody>
      </p:sp>
      <p:grpSp>
        <p:nvGrpSpPr>
          <p:cNvPr id="381" name="Group 380"/>
          <p:cNvGrpSpPr/>
          <p:nvPr/>
        </p:nvGrpSpPr>
        <p:grpSpPr>
          <a:xfrm>
            <a:off x="9413132" y="2978981"/>
            <a:ext cx="1319430" cy="2335526"/>
            <a:chOff x="2694315" y="2979133"/>
            <a:chExt cx="1319430" cy="2335526"/>
          </a:xfrm>
        </p:grpSpPr>
        <p:sp>
          <p:nvSpPr>
            <p:cNvPr id="133" name="Rounded Rectangle 132">
              <a:extLst>
                <a:ext uri="{FF2B5EF4-FFF2-40B4-BE49-F238E27FC236}">
                  <a16:creationId xmlns:a16="http://schemas.microsoft.com/office/drawing/2014/main" id="{989F1564-2DE8-4E08-993D-B5A69F56B330}"/>
                </a:ext>
              </a:extLst>
            </p:cNvPr>
            <p:cNvSpPr/>
            <p:nvPr/>
          </p:nvSpPr>
          <p:spPr>
            <a:xfrm>
              <a:off x="2694315" y="4483778"/>
              <a:ext cx="1319430" cy="83088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Frangibolts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+ MirrorSat Burnwires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203" name="Straight Arrow Connector 202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7" idx="2"/>
              <a:endCxn id="133" idx="0"/>
            </p:cNvCxnSpPr>
            <p:nvPr/>
          </p:nvCxnSpPr>
          <p:spPr>
            <a:xfrm flipH="1">
              <a:off x="3354030" y="3678439"/>
              <a:ext cx="2536" cy="805339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>
            <a:xfrm>
              <a:off x="2799740" y="2979133"/>
              <a:ext cx="1059746" cy="699306"/>
              <a:chOff x="8381877" y="2978982"/>
              <a:chExt cx="1059746" cy="69930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8B7F003-21D3-4900-90AE-B1BA2A7B3377}"/>
                  </a:ext>
                </a:extLst>
              </p:cNvPr>
              <p:cNvSpPr/>
              <p:nvPr/>
            </p:nvSpPr>
            <p:spPr>
              <a:xfrm>
                <a:off x="8435783" y="3246288"/>
                <a:ext cx="1005840" cy="432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err="1">
                    <a:solidFill>
                      <a:schemeClr val="tx1"/>
                    </a:solidFill>
                  </a:rPr>
                  <a:t>Reconf</a:t>
                </a:r>
                <a:r>
                  <a:rPr lang="en-US" sz="1600" dirty="0">
                    <a:solidFill>
                      <a:schemeClr val="tx1"/>
                    </a:solidFill>
                  </a:rPr>
                  <a:t>. Module</a:t>
                </a:r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8381877" y="2978982"/>
                <a:ext cx="4042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0%</a:t>
                </a:r>
                <a:endParaRPr lang="en-US" sz="1400" dirty="0"/>
              </a:p>
            </p:txBody>
          </p:sp>
        </p:grpSp>
        <p:sp>
          <p:nvSpPr>
            <p:cNvPr id="291" name="TextBox 290"/>
            <p:cNvSpPr txBox="1"/>
            <p:nvPr/>
          </p:nvSpPr>
          <p:spPr>
            <a:xfrm>
              <a:off x="2936576" y="3940559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I2C</a:t>
              </a:r>
              <a:endParaRPr lang="en-US" sz="1400" i="1" dirty="0"/>
            </a:p>
          </p:txBody>
        </p:sp>
      </p:grpSp>
      <p:grpSp>
        <p:nvGrpSpPr>
          <p:cNvPr id="362" name="Group 361"/>
          <p:cNvGrpSpPr/>
          <p:nvPr/>
        </p:nvGrpSpPr>
        <p:grpSpPr>
          <a:xfrm>
            <a:off x="3956562" y="2988860"/>
            <a:ext cx="1056623" cy="1904479"/>
            <a:chOff x="4176149" y="2998940"/>
            <a:chExt cx="1056623" cy="1904479"/>
          </a:xfrm>
        </p:grpSpPr>
        <p:sp>
          <p:nvSpPr>
            <p:cNvPr id="123" name="Rounded Rectangle 122">
              <a:extLst>
                <a:ext uri="{FF2B5EF4-FFF2-40B4-BE49-F238E27FC236}">
                  <a16:creationId xmlns:a16="http://schemas.microsoft.com/office/drawing/2014/main" id="{63C623B5-60BF-4343-9CB1-ADEE0ED3266C}"/>
                </a:ext>
              </a:extLst>
            </p:cNvPr>
            <p:cNvSpPr/>
            <p:nvPr/>
          </p:nvSpPr>
          <p:spPr>
            <a:xfrm>
              <a:off x="4361820" y="4471419"/>
              <a:ext cx="736064" cy="432000"/>
            </a:xfrm>
            <a:prstGeom prst="round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ADCS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8589E59-AF06-4108-B457-5ECBF4D6C0D7}"/>
                </a:ext>
              </a:extLst>
            </p:cNvPr>
            <p:cNvSpPr/>
            <p:nvPr/>
          </p:nvSpPr>
          <p:spPr>
            <a:xfrm>
              <a:off x="4226932" y="3248964"/>
              <a:ext cx="1005840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ADCS Module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176149" y="2998940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8</a:t>
              </a:r>
              <a:r>
                <a:rPr lang="en-US" sz="1400" dirty="0" smtClean="0"/>
                <a:t>0%</a:t>
              </a:r>
              <a:endParaRPr lang="en-US" sz="1400" dirty="0"/>
            </a:p>
          </p:txBody>
        </p:sp>
        <p:cxnSp>
          <p:nvCxnSpPr>
            <p:cNvPr id="184" name="Straight Arrow Connector 183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15" idx="2"/>
              <a:endCxn id="123" idx="0"/>
            </p:cNvCxnSpPr>
            <p:nvPr/>
          </p:nvCxnSpPr>
          <p:spPr>
            <a:xfrm>
              <a:off x="4729852" y="3680964"/>
              <a:ext cx="0" cy="790455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2" name="TextBox 291"/>
            <p:cNvSpPr txBox="1"/>
            <p:nvPr/>
          </p:nvSpPr>
          <p:spPr>
            <a:xfrm>
              <a:off x="4290108" y="3940559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I2C</a:t>
              </a:r>
              <a:endParaRPr lang="en-US" sz="1400" i="1" dirty="0"/>
            </a:p>
          </p:txBody>
        </p:sp>
      </p:grpSp>
      <p:cxnSp>
        <p:nvCxnSpPr>
          <p:cNvPr id="17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4" idx="1"/>
            <a:endCxn id="9" idx="2"/>
          </p:cNvCxnSpPr>
          <p:nvPr/>
        </p:nvCxnSpPr>
        <p:spPr>
          <a:xfrm rot="10800000">
            <a:off x="5695627" y="3682239"/>
            <a:ext cx="189524" cy="1880821"/>
          </a:xfrm>
          <a:prstGeom prst="bentConnector2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156BAEA-C8EE-4670-8A4E-07FE51C170D5}"/>
              </a:ext>
            </a:extLst>
          </p:cNvPr>
          <p:cNvSpPr/>
          <p:nvPr/>
        </p:nvSpPr>
        <p:spPr>
          <a:xfrm>
            <a:off x="5192707" y="3250238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Mirror </a:t>
            </a:r>
            <a:r>
              <a:rPr lang="en-US" sz="1600" dirty="0" smtClean="0">
                <a:solidFill>
                  <a:schemeClr val="tx1"/>
                </a:solidFill>
              </a:rPr>
              <a:t>Module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125993" y="2978980"/>
            <a:ext cx="4956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6</a:t>
            </a:r>
            <a:r>
              <a:rPr lang="en-US" sz="1400" dirty="0" smtClean="0"/>
              <a:t>0%</a:t>
            </a:r>
            <a:endParaRPr lang="en-US" sz="1400" dirty="0"/>
          </a:p>
        </p:txBody>
      </p:sp>
      <p:sp>
        <p:nvSpPr>
          <p:cNvPr id="293" name="TextBox 292"/>
          <p:cNvSpPr txBox="1"/>
          <p:nvPr/>
        </p:nvSpPr>
        <p:spPr>
          <a:xfrm>
            <a:off x="5109910" y="3931679"/>
            <a:ext cx="645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I2C to </a:t>
            </a:r>
          </a:p>
          <a:p>
            <a:r>
              <a:rPr lang="en-US" sz="1400" i="1" dirty="0" smtClean="0"/>
              <a:t>UART</a:t>
            </a:r>
            <a:endParaRPr lang="en-US" sz="1400" i="1" dirty="0"/>
          </a:p>
        </p:txBody>
      </p:sp>
      <p:sp>
        <p:nvSpPr>
          <p:cNvPr id="294" name="TextBox 293"/>
          <p:cNvSpPr txBox="1"/>
          <p:nvPr/>
        </p:nvSpPr>
        <p:spPr>
          <a:xfrm>
            <a:off x="6489292" y="3926612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sp>
        <p:nvSpPr>
          <p:cNvPr id="310" name="Rounded Rectangle 309">
            <a:extLst>
              <a:ext uri="{FF2B5EF4-FFF2-40B4-BE49-F238E27FC236}">
                <a16:creationId xmlns:a16="http://schemas.microsoft.com/office/drawing/2014/main" id="{989F1564-2DE8-4E08-993D-B5A69F56B330}"/>
              </a:ext>
            </a:extLst>
          </p:cNvPr>
          <p:cNvSpPr/>
          <p:nvPr/>
        </p:nvSpPr>
        <p:spPr>
          <a:xfrm>
            <a:off x="8825968" y="6010805"/>
            <a:ext cx="805828" cy="69108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EMS + LEDs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33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310" idx="0"/>
            <a:endCxn id="132" idx="3"/>
          </p:cNvCxnSpPr>
          <p:nvPr/>
        </p:nvCxnSpPr>
        <p:spPr>
          <a:xfrm rot="16200000" flipV="1">
            <a:off x="8454846" y="5236768"/>
            <a:ext cx="1301263" cy="246811"/>
          </a:xfrm>
          <a:prstGeom prst="bentConnector2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9" name="TextBox 348"/>
          <p:cNvSpPr txBox="1"/>
          <p:nvPr/>
        </p:nvSpPr>
        <p:spPr>
          <a:xfrm>
            <a:off x="6728966" y="5018793"/>
            <a:ext cx="5453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XBee</a:t>
            </a:r>
            <a:endParaRPr lang="en-US" sz="1400" i="1" dirty="0"/>
          </a:p>
        </p:txBody>
      </p:sp>
      <p:grpSp>
        <p:nvGrpSpPr>
          <p:cNvPr id="383" name="Group 382"/>
          <p:cNvGrpSpPr/>
          <p:nvPr/>
        </p:nvGrpSpPr>
        <p:grpSpPr>
          <a:xfrm>
            <a:off x="7930781" y="2967746"/>
            <a:ext cx="1051290" cy="2012102"/>
            <a:chOff x="5441463" y="3006453"/>
            <a:chExt cx="1051290" cy="2012102"/>
          </a:xfrm>
        </p:grpSpPr>
        <p:grpSp>
          <p:nvGrpSpPr>
            <p:cNvPr id="22" name="Group 21"/>
            <p:cNvGrpSpPr/>
            <p:nvPr/>
          </p:nvGrpSpPr>
          <p:grpSpPr>
            <a:xfrm>
              <a:off x="5441463" y="3006453"/>
              <a:ext cx="1046921" cy="707583"/>
              <a:chOff x="7209090" y="2970705"/>
              <a:chExt cx="1046921" cy="707583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57AF01A-033C-4E07-87F1-7C4A5F571A32}"/>
                  </a:ext>
                </a:extLst>
              </p:cNvPr>
              <p:cNvSpPr/>
              <p:nvPr/>
            </p:nvSpPr>
            <p:spPr>
              <a:xfrm>
                <a:off x="7250171" y="3246288"/>
                <a:ext cx="1005840" cy="432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1"/>
                    </a:solidFill>
                  </a:rPr>
                  <a:t>PIC </a:t>
                </a:r>
                <a:r>
                  <a:rPr lang="en-US" sz="1600" dirty="0">
                    <a:solidFill>
                      <a:schemeClr val="tx1"/>
                    </a:solidFill>
                  </a:rPr>
                  <a:t>Module</a:t>
                </a: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7209090" y="2970705"/>
                <a:ext cx="4042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0%</a:t>
                </a:r>
                <a:endParaRPr lang="en-US" sz="1400" dirty="0"/>
              </a:p>
            </p:txBody>
          </p:sp>
        </p:grpSp>
        <p:sp>
          <p:nvSpPr>
            <p:cNvPr id="132" name="Rounded Rectangle 131">
              <a:extLst>
                <a:ext uri="{FF2B5EF4-FFF2-40B4-BE49-F238E27FC236}">
                  <a16:creationId xmlns:a16="http://schemas.microsoft.com/office/drawing/2014/main" id="{3E13583B-5EE2-4CAC-AE0A-6BF561441C0F}"/>
                </a:ext>
              </a:extLst>
            </p:cNvPr>
            <p:cNvSpPr/>
            <p:nvPr/>
          </p:nvSpPr>
          <p:spPr>
            <a:xfrm>
              <a:off x="5486913" y="4477943"/>
              <a:ext cx="1005840" cy="540612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PIC </a:t>
              </a:r>
              <a:r>
                <a:rPr lang="en-US" sz="1600" dirty="0">
                  <a:solidFill>
                    <a:schemeClr val="tx1"/>
                  </a:solidFill>
                </a:rPr>
                <a:t>CoreSat</a:t>
              </a:r>
            </a:p>
          </p:txBody>
        </p:sp>
        <p:cxnSp>
          <p:nvCxnSpPr>
            <p:cNvPr id="295" name="Straight Arrow Connector 294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8" idx="2"/>
              <a:endCxn id="132" idx="0"/>
            </p:cNvCxnSpPr>
            <p:nvPr/>
          </p:nvCxnSpPr>
          <p:spPr>
            <a:xfrm>
              <a:off x="5985464" y="3714036"/>
              <a:ext cx="4369" cy="763907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4" name="TextBox 353"/>
            <p:cNvSpPr txBox="1"/>
            <p:nvPr/>
          </p:nvSpPr>
          <p:spPr>
            <a:xfrm>
              <a:off x="5562052" y="3969517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I2C</a:t>
              </a:r>
              <a:endParaRPr lang="en-US" sz="1400" i="1" dirty="0"/>
            </a:p>
          </p:txBody>
        </p:sp>
      </p:grpSp>
      <p:grpSp>
        <p:nvGrpSpPr>
          <p:cNvPr id="382" name="Group 381"/>
          <p:cNvGrpSpPr/>
          <p:nvPr/>
        </p:nvGrpSpPr>
        <p:grpSpPr>
          <a:xfrm>
            <a:off x="2681721" y="2978981"/>
            <a:ext cx="1072754" cy="2050829"/>
            <a:chOff x="9528178" y="2988169"/>
            <a:chExt cx="1072754" cy="2050829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E8B7F003-21D3-4900-90AE-B1BA2A7B3377}"/>
                </a:ext>
              </a:extLst>
            </p:cNvPr>
            <p:cNvSpPr/>
            <p:nvPr/>
          </p:nvSpPr>
          <p:spPr>
            <a:xfrm>
              <a:off x="9595092" y="3246288"/>
              <a:ext cx="1005840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GPS Module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9528178" y="2988169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70%</a:t>
              </a:r>
              <a:endParaRPr lang="en-US" sz="1400" dirty="0"/>
            </a:p>
          </p:txBody>
        </p:sp>
        <p:sp>
          <p:nvSpPr>
            <p:cNvPr id="101" name="Rounded Rectangle 100">
              <a:extLst>
                <a:ext uri="{FF2B5EF4-FFF2-40B4-BE49-F238E27FC236}">
                  <a16:creationId xmlns:a16="http://schemas.microsoft.com/office/drawing/2014/main" id="{63C623B5-60BF-4343-9CB1-ADEE0ED3266C}"/>
                </a:ext>
              </a:extLst>
            </p:cNvPr>
            <p:cNvSpPr/>
            <p:nvPr/>
          </p:nvSpPr>
          <p:spPr>
            <a:xfrm>
              <a:off x="9595092" y="4483778"/>
              <a:ext cx="1005840" cy="555220"/>
            </a:xfrm>
            <a:prstGeom prst="round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GPS + 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Switch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74" idx="2"/>
              <a:endCxn id="101" idx="0"/>
            </p:cNvCxnSpPr>
            <p:nvPr/>
          </p:nvCxnSpPr>
          <p:spPr>
            <a:xfrm>
              <a:off x="10098012" y="3678288"/>
              <a:ext cx="0" cy="805490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0" name="TextBox 359"/>
            <p:cNvSpPr txBox="1"/>
            <p:nvPr/>
          </p:nvSpPr>
          <p:spPr>
            <a:xfrm>
              <a:off x="9528834" y="3903355"/>
              <a:ext cx="6345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SPI to </a:t>
              </a:r>
            </a:p>
            <a:p>
              <a:r>
                <a:rPr lang="en-US" sz="1400" i="1" dirty="0" smtClean="0"/>
                <a:t>UART</a:t>
              </a:r>
              <a:endParaRPr lang="en-US" sz="1400" i="1" dirty="0"/>
            </a:p>
          </p:txBody>
        </p:sp>
      </p:grpSp>
      <p:sp>
        <p:nvSpPr>
          <p:cNvPr id="361" name="TextBox 360"/>
          <p:cNvSpPr txBox="1"/>
          <p:nvPr/>
        </p:nvSpPr>
        <p:spPr>
          <a:xfrm>
            <a:off x="10942941" y="3928799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cxnSp>
        <p:nvCxnSpPr>
          <p:cNvPr id="398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5" idx="3"/>
            <a:endCxn id="132" idx="2"/>
          </p:cNvCxnSpPr>
          <p:nvPr/>
        </p:nvCxnSpPr>
        <p:spPr>
          <a:xfrm flipV="1">
            <a:off x="8148988" y="4979848"/>
            <a:ext cx="330163" cy="1393743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TextBox 400"/>
          <p:cNvSpPr txBox="1"/>
          <p:nvPr/>
        </p:nvSpPr>
        <p:spPr>
          <a:xfrm>
            <a:off x="8478659" y="5071087"/>
            <a:ext cx="5100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WiFi</a:t>
            </a:r>
            <a:endParaRPr lang="en-US" sz="1400" i="1" dirty="0"/>
          </a:p>
        </p:txBody>
      </p:sp>
      <p:sp>
        <p:nvSpPr>
          <p:cNvPr id="91" name="Rounded Rectangle 90">
            <a:extLst>
              <a:ext uri="{FF2B5EF4-FFF2-40B4-BE49-F238E27FC236}">
                <a16:creationId xmlns:a16="http://schemas.microsoft.com/office/drawing/2014/main" id="{CE532664-D714-4087-85D8-B6C5973D7A1D}"/>
              </a:ext>
            </a:extLst>
          </p:cNvPr>
          <p:cNvSpPr/>
          <p:nvPr/>
        </p:nvSpPr>
        <p:spPr>
          <a:xfrm>
            <a:off x="3628492" y="963527"/>
            <a:ext cx="1373016" cy="4320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OBC FPGA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92" name="Connector: Elbow 227">
            <a:extLst>
              <a:ext uri="{FF2B5EF4-FFF2-40B4-BE49-F238E27FC236}">
                <a16:creationId xmlns:a16="http://schemas.microsoft.com/office/drawing/2014/main" id="{6B43C344-74BC-4A4A-9098-FD3D9E8E7EBD}"/>
              </a:ext>
            </a:extLst>
          </p:cNvPr>
          <p:cNvCxnSpPr>
            <a:stCxn id="91" idx="2"/>
            <a:endCxn id="63" idx="1"/>
          </p:cNvCxnSpPr>
          <p:nvPr/>
        </p:nvCxnSpPr>
        <p:spPr>
          <a:xfrm rot="16200000" flipH="1">
            <a:off x="4524765" y="1185761"/>
            <a:ext cx="683692" cy="1103223"/>
          </a:xfrm>
          <a:prstGeom prst="bentConnector2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7571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animBg="1"/>
      <p:bldP spid="122" grpId="0" animBg="1"/>
      <p:bldP spid="216" grpId="0" animBg="1"/>
      <p:bldP spid="217" grpId="0" animBg="1"/>
      <p:bldP spid="230" grpId="0" animBg="1"/>
      <p:bldP spid="3" grpId="0"/>
      <p:bldP spid="11" grpId="0" animBg="1"/>
      <p:bldP spid="67" grpId="0"/>
      <p:bldP spid="104" grpId="0" animBg="1"/>
      <p:bldP spid="12" grpId="0" animBg="1"/>
      <p:bldP spid="66" grpId="0"/>
      <p:bldP spid="135" grpId="0" animBg="1"/>
      <p:bldP spid="136" grpId="0" animBg="1"/>
      <p:bldP spid="138" grpId="0" animBg="1"/>
      <p:bldP spid="72" grpId="0"/>
      <p:bldP spid="134" grpId="0" animBg="1"/>
      <p:bldP spid="95" grpId="0"/>
      <p:bldP spid="137" grpId="0" animBg="1"/>
      <p:bldP spid="96" grpId="0"/>
      <p:bldP spid="219" grpId="0"/>
      <p:bldP spid="290" grpId="0"/>
      <p:bldP spid="9" grpId="0" animBg="1"/>
      <p:bldP spid="69" grpId="0"/>
      <p:bldP spid="293" grpId="0"/>
      <p:bldP spid="294" grpId="0"/>
      <p:bldP spid="310" grpId="0" animBg="1"/>
      <p:bldP spid="349" grpId="0"/>
      <p:bldP spid="361" grpId="0"/>
      <p:bldP spid="401" grpId="0"/>
      <p:bldP spid="9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Should be simple message forwarding from Ground to PIC</a:t>
            </a:r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Will need to define TM/TC format</a:t>
            </a:r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89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>
            <a:extLst>
              <a:ext uri="{FF2B5EF4-FFF2-40B4-BE49-F238E27FC236}">
                <a16:creationId xmlns:a16="http://schemas.microsoft.com/office/drawing/2014/main" id="{41C2BD86-E6B6-4434-B96C-2BDDA8292C44}"/>
              </a:ext>
            </a:extLst>
          </p:cNvPr>
          <p:cNvSpPr/>
          <p:nvPr/>
        </p:nvSpPr>
        <p:spPr>
          <a:xfrm>
            <a:off x="44451" y="862118"/>
            <a:ext cx="12094210" cy="302523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err="1">
                <a:solidFill>
                  <a:schemeClr val="tx1"/>
                </a:solidFill>
              </a:rPr>
              <a:t>CubeComputer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5CC05A48-E9D2-4B1D-94EC-0A4A034EE1FE}"/>
              </a:ext>
            </a:extLst>
          </p:cNvPr>
          <p:cNvSpPr/>
          <p:nvPr/>
        </p:nvSpPr>
        <p:spPr>
          <a:xfrm>
            <a:off x="107245" y="1559950"/>
            <a:ext cx="11977510" cy="226646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>
                <a:solidFill>
                  <a:schemeClr val="tx1"/>
                </a:solidFill>
              </a:rPr>
              <a:t>Flight Software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51F0A-E47A-441E-8FD2-C01773DD35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875735" cy="365125"/>
          </a:xfrm>
        </p:spPr>
        <p:txBody>
          <a:bodyPr/>
          <a:lstStyle/>
          <a:p>
            <a:r>
              <a:rPr lang="en-US" dirty="0" smtClean="0"/>
              <a:t>7/19/2019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EBF0F7-AA8C-47E3-BD57-CEA2BFC29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3215" y="6356349"/>
            <a:ext cx="463827" cy="365125"/>
          </a:xfrm>
        </p:spPr>
        <p:txBody>
          <a:bodyPr/>
          <a:lstStyle/>
          <a:p>
            <a:fld id="{BE35F897-DD11-411B-8D09-544651753625}" type="slidenum">
              <a:rPr lang="en-US" smtClean="0"/>
              <a:t>21</a:t>
            </a:fld>
            <a:endParaRPr lang="en-US"/>
          </a:p>
        </p:txBody>
      </p: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E1792B6A-89C5-4AF1-BE39-96FE41DE81D9}"/>
              </a:ext>
            </a:extLst>
          </p:cNvPr>
          <p:cNvSpPr/>
          <p:nvPr/>
        </p:nvSpPr>
        <p:spPr>
          <a:xfrm>
            <a:off x="272994" y="4473915"/>
            <a:ext cx="737915" cy="432000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</a:t>
            </a:r>
          </a:p>
        </p:txBody>
      </p:sp>
      <p:sp>
        <p:nvSpPr>
          <p:cNvPr id="122" name="Rounded Rectangle 121">
            <a:extLst>
              <a:ext uri="{FF2B5EF4-FFF2-40B4-BE49-F238E27FC236}">
                <a16:creationId xmlns:a16="http://schemas.microsoft.com/office/drawing/2014/main" id="{9913C5A1-3441-466B-B47B-90D000279C51}"/>
              </a:ext>
            </a:extLst>
          </p:cNvPr>
          <p:cNvSpPr/>
          <p:nvPr/>
        </p:nvSpPr>
        <p:spPr>
          <a:xfrm>
            <a:off x="1467570" y="4483778"/>
            <a:ext cx="1005840" cy="757066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Radio + </a:t>
            </a:r>
            <a:r>
              <a:rPr lang="en-US" sz="1600" dirty="0" smtClean="0">
                <a:solidFill>
                  <a:schemeClr val="tx1"/>
                </a:solidFill>
              </a:rPr>
              <a:t>Electrical Sensing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64F2431F-12C9-43D1-AEB3-08CB76EE2C5B}"/>
              </a:ext>
            </a:extLst>
          </p:cNvPr>
          <p:cNvCxnSpPr>
            <a:cxnSpLocks/>
            <a:stCxn id="230" idx="2"/>
            <a:endCxn id="118" idx="0"/>
          </p:cNvCxnSpPr>
          <p:nvPr/>
        </p:nvCxnSpPr>
        <p:spPr>
          <a:xfrm>
            <a:off x="639419" y="3678288"/>
            <a:ext cx="2533" cy="795627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>
            <a:extLst>
              <a:ext uri="{FF2B5EF4-FFF2-40B4-BE49-F238E27FC236}">
                <a16:creationId xmlns:a16="http://schemas.microsoft.com/office/drawing/2014/main" id="{F1D21730-2C7F-40E0-91BC-7E7DFA9233D6}"/>
              </a:ext>
            </a:extLst>
          </p:cNvPr>
          <p:cNvCxnSpPr>
            <a:cxnSpLocks/>
            <a:stCxn id="11" idx="2"/>
            <a:endCxn id="122" idx="0"/>
          </p:cNvCxnSpPr>
          <p:nvPr/>
        </p:nvCxnSpPr>
        <p:spPr>
          <a:xfrm>
            <a:off x="1970490" y="3678288"/>
            <a:ext cx="0" cy="805490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Rectangle 229">
            <a:extLst>
              <a:ext uri="{FF2B5EF4-FFF2-40B4-BE49-F238E27FC236}">
                <a16:creationId xmlns:a16="http://schemas.microsoft.com/office/drawing/2014/main" id="{98CC383C-2859-4DE8-97E5-0565ABD27854}"/>
              </a:ext>
            </a:extLst>
          </p:cNvPr>
          <p:cNvSpPr/>
          <p:nvPr/>
        </p:nvSpPr>
        <p:spPr>
          <a:xfrm>
            <a:off x="136499" y="3246288"/>
            <a:ext cx="1005840" cy="432000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 Module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479" y="3001548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F50F3D-2B0D-4278-84A3-AB6BD152268C}"/>
              </a:ext>
            </a:extLst>
          </p:cNvPr>
          <p:cNvSpPr/>
          <p:nvPr/>
        </p:nvSpPr>
        <p:spPr>
          <a:xfrm>
            <a:off x="1467570" y="2857515"/>
            <a:ext cx="1005840" cy="820773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Radio /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Debug Module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374739" y="2605695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grpSp>
        <p:nvGrpSpPr>
          <p:cNvPr id="195" name="Group 194"/>
          <p:cNvGrpSpPr/>
          <p:nvPr/>
        </p:nvGrpSpPr>
        <p:grpSpPr>
          <a:xfrm>
            <a:off x="1713935" y="5636840"/>
            <a:ext cx="1437253" cy="691087"/>
            <a:chOff x="1219745" y="5157473"/>
            <a:chExt cx="1437253" cy="691087"/>
          </a:xfrm>
        </p:grpSpPr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C7349279-979A-4BB7-81CB-96F734A3DF5D}"/>
                </a:ext>
              </a:extLst>
            </p:cNvPr>
            <p:cNvSpPr/>
            <p:nvPr/>
          </p:nvSpPr>
          <p:spPr>
            <a:xfrm>
              <a:off x="1283982" y="5416560"/>
              <a:ext cx="1373016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Debug Platform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219745" y="5157473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60%</a:t>
              </a:r>
              <a:endParaRPr lang="en-US" sz="1400" dirty="0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E9B444CB-2FF9-4D71-AD9B-32F437446813}"/>
              </a:ext>
            </a:extLst>
          </p:cNvPr>
          <p:cNvSpPr/>
          <p:nvPr/>
        </p:nvSpPr>
        <p:spPr>
          <a:xfrm>
            <a:off x="6490224" y="3256808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Camera Module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317680" y="2985804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80%</a:t>
            </a:r>
            <a:endParaRPr lang="en-US" sz="1400" dirty="0"/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1B565CB9-BA95-40D0-9C18-C6BC295EF466}"/>
              </a:ext>
            </a:extLst>
          </p:cNvPr>
          <p:cNvCxnSpPr>
            <a:cxnSpLocks/>
            <a:stCxn id="12" idx="2"/>
            <a:endCxn id="138" idx="0"/>
          </p:cNvCxnSpPr>
          <p:nvPr/>
        </p:nvCxnSpPr>
        <p:spPr>
          <a:xfrm>
            <a:off x="6993144" y="3688808"/>
            <a:ext cx="1749" cy="785175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ounded Rectangle 134">
            <a:extLst>
              <a:ext uri="{FF2B5EF4-FFF2-40B4-BE49-F238E27FC236}">
                <a16:creationId xmlns:a16="http://schemas.microsoft.com/office/drawing/2014/main" id="{15AFF325-F4DA-4765-BE21-2F640BA32443}"/>
              </a:ext>
            </a:extLst>
          </p:cNvPr>
          <p:cNvSpPr/>
          <p:nvPr/>
        </p:nvSpPr>
        <p:spPr>
          <a:xfrm>
            <a:off x="7081334" y="6110923"/>
            <a:ext cx="1067654" cy="52533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PIC MirrorSat</a:t>
            </a:r>
          </a:p>
        </p:txBody>
      </p:sp>
      <p:sp>
        <p:nvSpPr>
          <p:cNvPr id="136" name="Rounded Rectangle 135">
            <a:extLst>
              <a:ext uri="{FF2B5EF4-FFF2-40B4-BE49-F238E27FC236}">
                <a16:creationId xmlns:a16="http://schemas.microsoft.com/office/drawing/2014/main" id="{F9652CF3-B548-4781-9155-E6D7ACA4983B}"/>
              </a:ext>
            </a:extLst>
          </p:cNvPr>
          <p:cNvSpPr/>
          <p:nvPr/>
        </p:nvSpPr>
        <p:spPr>
          <a:xfrm>
            <a:off x="5525095" y="6110923"/>
            <a:ext cx="1073202" cy="52533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OBC MirrorSat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7E012E74-6BF2-42DD-8FA1-DAC7415CCD46}"/>
              </a:ext>
            </a:extLst>
          </p:cNvPr>
          <p:cNvSpPr/>
          <p:nvPr/>
        </p:nvSpPr>
        <p:spPr>
          <a:xfrm>
            <a:off x="6491973" y="4473983"/>
            <a:ext cx="1005840" cy="4914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Camera </a:t>
            </a:r>
            <a:r>
              <a:rPr lang="en-US" sz="1600" dirty="0" smtClean="0">
                <a:solidFill>
                  <a:schemeClr val="tx1"/>
                </a:solidFill>
              </a:rPr>
              <a:t>FSW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106734" y="4224791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70%</a:t>
            </a:r>
            <a:endParaRPr lang="en-US" sz="1400"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2394107E-A185-4303-A6BF-5E70B14912B0}"/>
              </a:ext>
            </a:extLst>
          </p:cNvPr>
          <p:cNvSpPr/>
          <p:nvPr/>
        </p:nvSpPr>
        <p:spPr>
          <a:xfrm>
            <a:off x="5885151" y="5347059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Rigid </a:t>
            </a:r>
            <a:r>
              <a:rPr lang="en-US" sz="1600" dirty="0">
                <a:solidFill>
                  <a:schemeClr val="tx1"/>
                </a:solidFill>
              </a:rPr>
              <a:t>Mirror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5811670" y="5075771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77538447-78A5-4375-99D7-7CDD6D5E846D}"/>
              </a:ext>
            </a:extLst>
          </p:cNvPr>
          <p:cNvSpPr/>
          <p:nvPr/>
        </p:nvSpPr>
        <p:spPr>
          <a:xfrm>
            <a:off x="7109228" y="5349270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Deform. </a:t>
            </a:r>
            <a:r>
              <a:rPr lang="en-US" sz="1600" dirty="0">
                <a:solidFill>
                  <a:schemeClr val="tx1"/>
                </a:solidFill>
              </a:rPr>
              <a:t>Mirror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26722" y="5075771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12869EE1-FFE6-4670-AFBE-96025B31ED61}"/>
              </a:ext>
            </a:extLst>
          </p:cNvPr>
          <p:cNvCxnSpPr>
            <a:cxnSpLocks/>
            <a:stCxn id="137" idx="2"/>
            <a:endCxn id="135" idx="0"/>
          </p:cNvCxnSpPr>
          <p:nvPr/>
        </p:nvCxnSpPr>
        <p:spPr>
          <a:xfrm>
            <a:off x="7612148" y="5781270"/>
            <a:ext cx="3013" cy="329653"/>
          </a:xfrm>
          <a:prstGeom prst="straightConnector1">
            <a:avLst/>
          </a:prstGeom>
          <a:ln>
            <a:solidFill>
              <a:schemeClr val="accent2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12869EE1-FFE6-4670-AFBE-96025B31ED61}"/>
              </a:ext>
            </a:extLst>
          </p:cNvPr>
          <p:cNvCxnSpPr>
            <a:cxnSpLocks/>
            <a:stCxn id="136" idx="3"/>
            <a:endCxn id="135" idx="1"/>
          </p:cNvCxnSpPr>
          <p:nvPr/>
        </p:nvCxnSpPr>
        <p:spPr>
          <a:xfrm flipV="1">
            <a:off x="6598297" y="6373591"/>
            <a:ext cx="483037" cy="1"/>
          </a:xfrm>
          <a:prstGeom prst="straightConnector1">
            <a:avLst/>
          </a:prstGeom>
          <a:ln>
            <a:solidFill>
              <a:schemeClr val="accent2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4" idx="0"/>
            <a:endCxn id="138" idx="1"/>
          </p:cNvCxnSpPr>
          <p:nvPr/>
        </p:nvCxnSpPr>
        <p:spPr>
          <a:xfrm rot="5400000" flipH="1" flipV="1">
            <a:off x="6126334" y="4981420"/>
            <a:ext cx="627376" cy="103902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7" idx="0"/>
            <a:endCxn id="138" idx="3"/>
          </p:cNvCxnSpPr>
          <p:nvPr/>
        </p:nvCxnSpPr>
        <p:spPr>
          <a:xfrm rot="16200000" flipV="1">
            <a:off x="7240188" y="4977309"/>
            <a:ext cx="629587" cy="114335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224" idx="1"/>
            <a:endCxn id="11" idx="1"/>
          </p:cNvCxnSpPr>
          <p:nvPr/>
        </p:nvCxnSpPr>
        <p:spPr>
          <a:xfrm rot="10800000">
            <a:off x="1467570" y="3267903"/>
            <a:ext cx="310602" cy="2844025"/>
          </a:xfrm>
          <a:prstGeom prst="bentConnector3">
            <a:avLst>
              <a:gd name="adj1" fmla="val 149567"/>
            </a:avLst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TextBox 218"/>
          <p:cNvSpPr txBox="1"/>
          <p:nvPr/>
        </p:nvSpPr>
        <p:spPr>
          <a:xfrm>
            <a:off x="150025" y="3931769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sp>
        <p:nvSpPr>
          <p:cNvPr id="290" name="TextBox 289"/>
          <p:cNvSpPr txBox="1"/>
          <p:nvPr/>
        </p:nvSpPr>
        <p:spPr>
          <a:xfrm>
            <a:off x="1408333" y="3941047"/>
            <a:ext cx="5818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UART</a:t>
            </a:r>
            <a:endParaRPr lang="en-US" sz="1400" i="1" dirty="0"/>
          </a:p>
        </p:txBody>
      </p:sp>
      <p:grpSp>
        <p:nvGrpSpPr>
          <p:cNvPr id="381" name="Group 380"/>
          <p:cNvGrpSpPr/>
          <p:nvPr/>
        </p:nvGrpSpPr>
        <p:grpSpPr>
          <a:xfrm>
            <a:off x="9413132" y="2978981"/>
            <a:ext cx="1319430" cy="2335526"/>
            <a:chOff x="2694315" y="2979133"/>
            <a:chExt cx="1319430" cy="2335526"/>
          </a:xfrm>
        </p:grpSpPr>
        <p:sp>
          <p:nvSpPr>
            <p:cNvPr id="133" name="Rounded Rectangle 132">
              <a:extLst>
                <a:ext uri="{FF2B5EF4-FFF2-40B4-BE49-F238E27FC236}">
                  <a16:creationId xmlns:a16="http://schemas.microsoft.com/office/drawing/2014/main" id="{989F1564-2DE8-4E08-993D-B5A69F56B330}"/>
                </a:ext>
              </a:extLst>
            </p:cNvPr>
            <p:cNvSpPr/>
            <p:nvPr/>
          </p:nvSpPr>
          <p:spPr>
            <a:xfrm>
              <a:off x="2694315" y="4483778"/>
              <a:ext cx="1319430" cy="83088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Frangibolts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+ MirrorSat Burnwires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203" name="Straight Arrow Connector 202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7" idx="2"/>
              <a:endCxn id="133" idx="0"/>
            </p:cNvCxnSpPr>
            <p:nvPr/>
          </p:nvCxnSpPr>
          <p:spPr>
            <a:xfrm flipH="1">
              <a:off x="3354030" y="3678439"/>
              <a:ext cx="2536" cy="805339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>
            <a:xfrm>
              <a:off x="2799740" y="2979133"/>
              <a:ext cx="1059746" cy="699306"/>
              <a:chOff x="8381877" y="2978982"/>
              <a:chExt cx="1059746" cy="69930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8B7F003-21D3-4900-90AE-B1BA2A7B3377}"/>
                  </a:ext>
                </a:extLst>
              </p:cNvPr>
              <p:cNvSpPr/>
              <p:nvPr/>
            </p:nvSpPr>
            <p:spPr>
              <a:xfrm>
                <a:off x="8435783" y="3246288"/>
                <a:ext cx="1005840" cy="432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err="1">
                    <a:solidFill>
                      <a:schemeClr val="tx1"/>
                    </a:solidFill>
                  </a:rPr>
                  <a:t>Reconf</a:t>
                </a:r>
                <a:r>
                  <a:rPr lang="en-US" sz="1600" dirty="0">
                    <a:solidFill>
                      <a:schemeClr val="tx1"/>
                    </a:solidFill>
                  </a:rPr>
                  <a:t>. Module</a:t>
                </a:r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8381877" y="2978982"/>
                <a:ext cx="4042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0%</a:t>
                </a:r>
                <a:endParaRPr lang="en-US" sz="1400" dirty="0"/>
              </a:p>
            </p:txBody>
          </p:sp>
        </p:grpSp>
        <p:sp>
          <p:nvSpPr>
            <p:cNvPr id="291" name="TextBox 290"/>
            <p:cNvSpPr txBox="1"/>
            <p:nvPr/>
          </p:nvSpPr>
          <p:spPr>
            <a:xfrm>
              <a:off x="2936576" y="3940559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I2C</a:t>
              </a:r>
              <a:endParaRPr lang="en-US" sz="1400" i="1" dirty="0"/>
            </a:p>
          </p:txBody>
        </p:sp>
      </p:grpSp>
      <p:grpSp>
        <p:nvGrpSpPr>
          <p:cNvPr id="362" name="Group 361"/>
          <p:cNvGrpSpPr/>
          <p:nvPr/>
        </p:nvGrpSpPr>
        <p:grpSpPr>
          <a:xfrm>
            <a:off x="3956562" y="2988860"/>
            <a:ext cx="1056623" cy="1904479"/>
            <a:chOff x="4176149" y="2998940"/>
            <a:chExt cx="1056623" cy="1904479"/>
          </a:xfrm>
        </p:grpSpPr>
        <p:sp>
          <p:nvSpPr>
            <p:cNvPr id="123" name="Rounded Rectangle 122">
              <a:extLst>
                <a:ext uri="{FF2B5EF4-FFF2-40B4-BE49-F238E27FC236}">
                  <a16:creationId xmlns:a16="http://schemas.microsoft.com/office/drawing/2014/main" id="{63C623B5-60BF-4343-9CB1-ADEE0ED3266C}"/>
                </a:ext>
              </a:extLst>
            </p:cNvPr>
            <p:cNvSpPr/>
            <p:nvPr/>
          </p:nvSpPr>
          <p:spPr>
            <a:xfrm>
              <a:off x="4361820" y="4471419"/>
              <a:ext cx="736064" cy="432000"/>
            </a:xfrm>
            <a:prstGeom prst="round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ADCS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8589E59-AF06-4108-B457-5ECBF4D6C0D7}"/>
                </a:ext>
              </a:extLst>
            </p:cNvPr>
            <p:cNvSpPr/>
            <p:nvPr/>
          </p:nvSpPr>
          <p:spPr>
            <a:xfrm>
              <a:off x="4226932" y="3248964"/>
              <a:ext cx="1005840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ADCS Module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176149" y="2998940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8</a:t>
              </a:r>
              <a:r>
                <a:rPr lang="en-US" sz="1400" dirty="0" smtClean="0"/>
                <a:t>0%</a:t>
              </a:r>
              <a:endParaRPr lang="en-US" sz="1400" dirty="0"/>
            </a:p>
          </p:txBody>
        </p:sp>
        <p:cxnSp>
          <p:nvCxnSpPr>
            <p:cNvPr id="184" name="Straight Arrow Connector 183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15" idx="2"/>
              <a:endCxn id="123" idx="0"/>
            </p:cNvCxnSpPr>
            <p:nvPr/>
          </p:nvCxnSpPr>
          <p:spPr>
            <a:xfrm>
              <a:off x="4729852" y="3680964"/>
              <a:ext cx="0" cy="790455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2" name="TextBox 291"/>
            <p:cNvSpPr txBox="1"/>
            <p:nvPr/>
          </p:nvSpPr>
          <p:spPr>
            <a:xfrm>
              <a:off x="4290108" y="3940559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I2C</a:t>
              </a:r>
              <a:endParaRPr lang="en-US" sz="1400" i="1" dirty="0"/>
            </a:p>
          </p:txBody>
        </p:sp>
      </p:grpSp>
      <p:cxnSp>
        <p:nvCxnSpPr>
          <p:cNvPr id="17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4" idx="1"/>
            <a:endCxn id="9" idx="2"/>
          </p:cNvCxnSpPr>
          <p:nvPr/>
        </p:nvCxnSpPr>
        <p:spPr>
          <a:xfrm rot="10800000">
            <a:off x="5695627" y="3682239"/>
            <a:ext cx="189524" cy="1880821"/>
          </a:xfrm>
          <a:prstGeom prst="bentConnector2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156BAEA-C8EE-4670-8A4E-07FE51C170D5}"/>
              </a:ext>
            </a:extLst>
          </p:cNvPr>
          <p:cNvSpPr/>
          <p:nvPr/>
        </p:nvSpPr>
        <p:spPr>
          <a:xfrm>
            <a:off x="5192707" y="3250238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Mirror </a:t>
            </a:r>
            <a:r>
              <a:rPr lang="en-US" sz="1600" dirty="0" smtClean="0">
                <a:solidFill>
                  <a:schemeClr val="tx1"/>
                </a:solidFill>
              </a:rPr>
              <a:t>Module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125993" y="2978980"/>
            <a:ext cx="4956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5</a:t>
            </a:r>
            <a:r>
              <a:rPr lang="en-US" sz="1400" dirty="0" smtClean="0"/>
              <a:t>0%</a:t>
            </a:r>
            <a:endParaRPr lang="en-US" sz="1400" dirty="0"/>
          </a:p>
        </p:txBody>
      </p:sp>
      <p:sp>
        <p:nvSpPr>
          <p:cNvPr id="293" name="TextBox 292"/>
          <p:cNvSpPr txBox="1"/>
          <p:nvPr/>
        </p:nvSpPr>
        <p:spPr>
          <a:xfrm>
            <a:off x="5109910" y="3931679"/>
            <a:ext cx="645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I2C to </a:t>
            </a:r>
          </a:p>
          <a:p>
            <a:r>
              <a:rPr lang="en-US" sz="1400" i="1" dirty="0" smtClean="0"/>
              <a:t>UART</a:t>
            </a:r>
            <a:endParaRPr lang="en-US" sz="1400" i="1" dirty="0"/>
          </a:p>
        </p:txBody>
      </p:sp>
      <p:sp>
        <p:nvSpPr>
          <p:cNvPr id="294" name="TextBox 293"/>
          <p:cNvSpPr txBox="1"/>
          <p:nvPr/>
        </p:nvSpPr>
        <p:spPr>
          <a:xfrm>
            <a:off x="6489292" y="3926612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sp>
        <p:nvSpPr>
          <p:cNvPr id="310" name="Rounded Rectangle 309">
            <a:extLst>
              <a:ext uri="{FF2B5EF4-FFF2-40B4-BE49-F238E27FC236}">
                <a16:creationId xmlns:a16="http://schemas.microsoft.com/office/drawing/2014/main" id="{989F1564-2DE8-4E08-993D-B5A69F56B330}"/>
              </a:ext>
            </a:extLst>
          </p:cNvPr>
          <p:cNvSpPr/>
          <p:nvPr/>
        </p:nvSpPr>
        <p:spPr>
          <a:xfrm>
            <a:off x="8825968" y="6010805"/>
            <a:ext cx="805828" cy="69108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EMS + LEDs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33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310" idx="0"/>
            <a:endCxn id="132" idx="3"/>
          </p:cNvCxnSpPr>
          <p:nvPr/>
        </p:nvCxnSpPr>
        <p:spPr>
          <a:xfrm rot="16200000" flipV="1">
            <a:off x="8454846" y="5236768"/>
            <a:ext cx="1301263" cy="246811"/>
          </a:xfrm>
          <a:prstGeom prst="bentConnector2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9" name="TextBox 348"/>
          <p:cNvSpPr txBox="1"/>
          <p:nvPr/>
        </p:nvSpPr>
        <p:spPr>
          <a:xfrm>
            <a:off x="6728966" y="5018793"/>
            <a:ext cx="5453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XBee</a:t>
            </a:r>
            <a:endParaRPr lang="en-US" sz="1400" i="1" dirty="0"/>
          </a:p>
        </p:txBody>
      </p:sp>
      <p:grpSp>
        <p:nvGrpSpPr>
          <p:cNvPr id="383" name="Group 382"/>
          <p:cNvGrpSpPr/>
          <p:nvPr/>
        </p:nvGrpSpPr>
        <p:grpSpPr>
          <a:xfrm>
            <a:off x="7930781" y="2967746"/>
            <a:ext cx="1051290" cy="2012102"/>
            <a:chOff x="5441463" y="3006453"/>
            <a:chExt cx="1051290" cy="2012102"/>
          </a:xfrm>
        </p:grpSpPr>
        <p:grpSp>
          <p:nvGrpSpPr>
            <p:cNvPr id="22" name="Group 21"/>
            <p:cNvGrpSpPr/>
            <p:nvPr/>
          </p:nvGrpSpPr>
          <p:grpSpPr>
            <a:xfrm>
              <a:off x="5441463" y="3006453"/>
              <a:ext cx="1046921" cy="707583"/>
              <a:chOff x="7209090" y="2970705"/>
              <a:chExt cx="1046921" cy="707583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57AF01A-033C-4E07-87F1-7C4A5F571A32}"/>
                  </a:ext>
                </a:extLst>
              </p:cNvPr>
              <p:cNvSpPr/>
              <p:nvPr/>
            </p:nvSpPr>
            <p:spPr>
              <a:xfrm>
                <a:off x="7250171" y="3246288"/>
                <a:ext cx="1005840" cy="432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1"/>
                    </a:solidFill>
                  </a:rPr>
                  <a:t>PIC </a:t>
                </a:r>
                <a:r>
                  <a:rPr lang="en-US" sz="1600" dirty="0">
                    <a:solidFill>
                      <a:schemeClr val="tx1"/>
                    </a:solidFill>
                  </a:rPr>
                  <a:t>Module</a:t>
                </a: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7209090" y="2970705"/>
                <a:ext cx="4042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0%</a:t>
                </a:r>
                <a:endParaRPr lang="en-US" sz="1400" dirty="0"/>
              </a:p>
            </p:txBody>
          </p:sp>
        </p:grpSp>
        <p:sp>
          <p:nvSpPr>
            <p:cNvPr id="132" name="Rounded Rectangle 131">
              <a:extLst>
                <a:ext uri="{FF2B5EF4-FFF2-40B4-BE49-F238E27FC236}">
                  <a16:creationId xmlns:a16="http://schemas.microsoft.com/office/drawing/2014/main" id="{3E13583B-5EE2-4CAC-AE0A-6BF561441C0F}"/>
                </a:ext>
              </a:extLst>
            </p:cNvPr>
            <p:cNvSpPr/>
            <p:nvPr/>
          </p:nvSpPr>
          <p:spPr>
            <a:xfrm>
              <a:off x="5486913" y="4477943"/>
              <a:ext cx="1005840" cy="540612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PIC </a:t>
              </a:r>
              <a:r>
                <a:rPr lang="en-US" sz="1600" dirty="0">
                  <a:solidFill>
                    <a:schemeClr val="tx1"/>
                  </a:solidFill>
                </a:rPr>
                <a:t>CoreSat</a:t>
              </a:r>
            </a:p>
          </p:txBody>
        </p:sp>
        <p:cxnSp>
          <p:nvCxnSpPr>
            <p:cNvPr id="295" name="Straight Arrow Connector 294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8" idx="2"/>
              <a:endCxn id="132" idx="0"/>
            </p:cNvCxnSpPr>
            <p:nvPr/>
          </p:nvCxnSpPr>
          <p:spPr>
            <a:xfrm>
              <a:off x="5985464" y="3714036"/>
              <a:ext cx="4369" cy="763907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4" name="TextBox 353"/>
            <p:cNvSpPr txBox="1"/>
            <p:nvPr/>
          </p:nvSpPr>
          <p:spPr>
            <a:xfrm>
              <a:off x="5562052" y="3969517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I2C</a:t>
              </a:r>
              <a:endParaRPr lang="en-US" sz="1400" i="1" dirty="0"/>
            </a:p>
          </p:txBody>
        </p:sp>
      </p:grpSp>
      <p:grpSp>
        <p:nvGrpSpPr>
          <p:cNvPr id="382" name="Group 381"/>
          <p:cNvGrpSpPr/>
          <p:nvPr/>
        </p:nvGrpSpPr>
        <p:grpSpPr>
          <a:xfrm>
            <a:off x="2681721" y="2978981"/>
            <a:ext cx="1072754" cy="2050829"/>
            <a:chOff x="9528178" y="2988169"/>
            <a:chExt cx="1072754" cy="2050829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E8B7F003-21D3-4900-90AE-B1BA2A7B3377}"/>
                </a:ext>
              </a:extLst>
            </p:cNvPr>
            <p:cNvSpPr/>
            <p:nvPr/>
          </p:nvSpPr>
          <p:spPr>
            <a:xfrm>
              <a:off x="9595092" y="3246288"/>
              <a:ext cx="1005840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GPS Module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9528178" y="2988169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70%</a:t>
              </a:r>
              <a:endParaRPr lang="en-US" sz="1400" dirty="0"/>
            </a:p>
          </p:txBody>
        </p:sp>
        <p:sp>
          <p:nvSpPr>
            <p:cNvPr id="101" name="Rounded Rectangle 100">
              <a:extLst>
                <a:ext uri="{FF2B5EF4-FFF2-40B4-BE49-F238E27FC236}">
                  <a16:creationId xmlns:a16="http://schemas.microsoft.com/office/drawing/2014/main" id="{63C623B5-60BF-4343-9CB1-ADEE0ED3266C}"/>
                </a:ext>
              </a:extLst>
            </p:cNvPr>
            <p:cNvSpPr/>
            <p:nvPr/>
          </p:nvSpPr>
          <p:spPr>
            <a:xfrm>
              <a:off x="9595092" y="4483778"/>
              <a:ext cx="1005840" cy="555220"/>
            </a:xfrm>
            <a:prstGeom prst="round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GPS + 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Switch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74" idx="2"/>
              <a:endCxn id="101" idx="0"/>
            </p:cNvCxnSpPr>
            <p:nvPr/>
          </p:nvCxnSpPr>
          <p:spPr>
            <a:xfrm>
              <a:off x="10098012" y="3678288"/>
              <a:ext cx="0" cy="805490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0" name="TextBox 359"/>
            <p:cNvSpPr txBox="1"/>
            <p:nvPr/>
          </p:nvSpPr>
          <p:spPr>
            <a:xfrm>
              <a:off x="9528834" y="3903355"/>
              <a:ext cx="6345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SPI to </a:t>
              </a:r>
            </a:p>
            <a:p>
              <a:r>
                <a:rPr lang="en-US" sz="1400" i="1" dirty="0" smtClean="0"/>
                <a:t>UART</a:t>
              </a:r>
              <a:endParaRPr lang="en-US" sz="1400" i="1" dirty="0"/>
            </a:p>
          </p:txBody>
        </p:sp>
      </p:grpSp>
      <p:cxnSp>
        <p:nvCxnSpPr>
          <p:cNvPr id="398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5" idx="3"/>
            <a:endCxn id="132" idx="2"/>
          </p:cNvCxnSpPr>
          <p:nvPr/>
        </p:nvCxnSpPr>
        <p:spPr>
          <a:xfrm flipV="1">
            <a:off x="8148988" y="4979848"/>
            <a:ext cx="330163" cy="1393743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TextBox 400"/>
          <p:cNvSpPr txBox="1"/>
          <p:nvPr/>
        </p:nvSpPr>
        <p:spPr>
          <a:xfrm>
            <a:off x="8478659" y="5071087"/>
            <a:ext cx="5100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WiFi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214168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Reconf</a:t>
            </a:r>
            <a:r>
              <a:rPr lang="en-US" dirty="0" smtClean="0"/>
              <a:t>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Should be simple control of switches and reading temperature and voltage/current </a:t>
            </a:r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34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>
            <a:extLst>
              <a:ext uri="{FF2B5EF4-FFF2-40B4-BE49-F238E27FC236}">
                <a16:creationId xmlns:a16="http://schemas.microsoft.com/office/drawing/2014/main" id="{41C2BD86-E6B6-4434-B96C-2BDDA8292C44}"/>
              </a:ext>
            </a:extLst>
          </p:cNvPr>
          <p:cNvSpPr/>
          <p:nvPr/>
        </p:nvSpPr>
        <p:spPr>
          <a:xfrm>
            <a:off x="44451" y="862118"/>
            <a:ext cx="12094210" cy="302523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err="1">
                <a:solidFill>
                  <a:schemeClr val="tx1"/>
                </a:solidFill>
              </a:rPr>
              <a:t>CubeComputer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5CC05A48-E9D2-4B1D-94EC-0A4A034EE1FE}"/>
              </a:ext>
            </a:extLst>
          </p:cNvPr>
          <p:cNvSpPr/>
          <p:nvPr/>
        </p:nvSpPr>
        <p:spPr>
          <a:xfrm>
            <a:off x="107245" y="1559950"/>
            <a:ext cx="11977510" cy="226646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>
                <a:solidFill>
                  <a:schemeClr val="tx1"/>
                </a:solidFill>
              </a:rPr>
              <a:t>Flight Software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51F0A-E47A-441E-8FD2-C01773DD35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875735" cy="365125"/>
          </a:xfrm>
        </p:spPr>
        <p:txBody>
          <a:bodyPr/>
          <a:lstStyle/>
          <a:p>
            <a:r>
              <a:rPr lang="en-US" dirty="0" smtClean="0"/>
              <a:t>7/19/2019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EBF0F7-AA8C-47E3-BD57-CEA2BFC29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3215" y="6356349"/>
            <a:ext cx="463827" cy="365125"/>
          </a:xfrm>
        </p:spPr>
        <p:txBody>
          <a:bodyPr/>
          <a:lstStyle/>
          <a:p>
            <a:fld id="{BE35F897-DD11-411B-8D09-544651753625}" type="slidenum">
              <a:rPr lang="en-US" smtClean="0"/>
              <a:t>23</a:t>
            </a:fld>
            <a:endParaRPr lang="en-US"/>
          </a:p>
        </p:txBody>
      </p: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E1792B6A-89C5-4AF1-BE39-96FE41DE81D9}"/>
              </a:ext>
            </a:extLst>
          </p:cNvPr>
          <p:cNvSpPr/>
          <p:nvPr/>
        </p:nvSpPr>
        <p:spPr>
          <a:xfrm>
            <a:off x="272994" y="4473915"/>
            <a:ext cx="737915" cy="432000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</a:t>
            </a:r>
          </a:p>
        </p:txBody>
      </p:sp>
      <p:sp>
        <p:nvSpPr>
          <p:cNvPr id="122" name="Rounded Rectangle 121">
            <a:extLst>
              <a:ext uri="{FF2B5EF4-FFF2-40B4-BE49-F238E27FC236}">
                <a16:creationId xmlns:a16="http://schemas.microsoft.com/office/drawing/2014/main" id="{9913C5A1-3441-466B-B47B-90D000279C51}"/>
              </a:ext>
            </a:extLst>
          </p:cNvPr>
          <p:cNvSpPr/>
          <p:nvPr/>
        </p:nvSpPr>
        <p:spPr>
          <a:xfrm>
            <a:off x="1467570" y="4483778"/>
            <a:ext cx="1005840" cy="757066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Radio + </a:t>
            </a:r>
            <a:r>
              <a:rPr lang="en-US" sz="1600" dirty="0" smtClean="0">
                <a:solidFill>
                  <a:schemeClr val="tx1"/>
                </a:solidFill>
              </a:rPr>
              <a:t>Electrical Sensing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64F2431F-12C9-43D1-AEB3-08CB76EE2C5B}"/>
              </a:ext>
            </a:extLst>
          </p:cNvPr>
          <p:cNvCxnSpPr>
            <a:cxnSpLocks/>
            <a:stCxn id="230" idx="2"/>
            <a:endCxn id="118" idx="0"/>
          </p:cNvCxnSpPr>
          <p:nvPr/>
        </p:nvCxnSpPr>
        <p:spPr>
          <a:xfrm>
            <a:off x="639419" y="3678288"/>
            <a:ext cx="2533" cy="795627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>
            <a:extLst>
              <a:ext uri="{FF2B5EF4-FFF2-40B4-BE49-F238E27FC236}">
                <a16:creationId xmlns:a16="http://schemas.microsoft.com/office/drawing/2014/main" id="{F1D21730-2C7F-40E0-91BC-7E7DFA9233D6}"/>
              </a:ext>
            </a:extLst>
          </p:cNvPr>
          <p:cNvCxnSpPr>
            <a:cxnSpLocks/>
            <a:stCxn id="11" idx="2"/>
            <a:endCxn id="122" idx="0"/>
          </p:cNvCxnSpPr>
          <p:nvPr/>
        </p:nvCxnSpPr>
        <p:spPr>
          <a:xfrm>
            <a:off x="1970490" y="3678288"/>
            <a:ext cx="0" cy="805490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Rectangle 229">
            <a:extLst>
              <a:ext uri="{FF2B5EF4-FFF2-40B4-BE49-F238E27FC236}">
                <a16:creationId xmlns:a16="http://schemas.microsoft.com/office/drawing/2014/main" id="{98CC383C-2859-4DE8-97E5-0565ABD27854}"/>
              </a:ext>
            </a:extLst>
          </p:cNvPr>
          <p:cNvSpPr/>
          <p:nvPr/>
        </p:nvSpPr>
        <p:spPr>
          <a:xfrm>
            <a:off x="136499" y="3246288"/>
            <a:ext cx="1005840" cy="432000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 Module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479" y="3001548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F50F3D-2B0D-4278-84A3-AB6BD152268C}"/>
              </a:ext>
            </a:extLst>
          </p:cNvPr>
          <p:cNvSpPr/>
          <p:nvPr/>
        </p:nvSpPr>
        <p:spPr>
          <a:xfrm>
            <a:off x="1467570" y="2857515"/>
            <a:ext cx="1005840" cy="820773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Radio /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Debug Module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374739" y="2605695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grpSp>
        <p:nvGrpSpPr>
          <p:cNvPr id="195" name="Group 194"/>
          <p:cNvGrpSpPr/>
          <p:nvPr/>
        </p:nvGrpSpPr>
        <p:grpSpPr>
          <a:xfrm>
            <a:off x="1713935" y="5636840"/>
            <a:ext cx="1437253" cy="691087"/>
            <a:chOff x="1219745" y="5157473"/>
            <a:chExt cx="1437253" cy="691087"/>
          </a:xfrm>
        </p:grpSpPr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C7349279-979A-4BB7-81CB-96F734A3DF5D}"/>
                </a:ext>
              </a:extLst>
            </p:cNvPr>
            <p:cNvSpPr/>
            <p:nvPr/>
          </p:nvSpPr>
          <p:spPr>
            <a:xfrm>
              <a:off x="1283982" y="5416560"/>
              <a:ext cx="1373016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Debug Platform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219745" y="5157473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60%</a:t>
              </a:r>
              <a:endParaRPr lang="en-US" sz="1400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0731559" y="2978981"/>
            <a:ext cx="1335440" cy="699307"/>
            <a:chOff x="10731559" y="2978981"/>
            <a:chExt cx="1335440" cy="699307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E8B7F003-21D3-4900-90AE-B1BA2A7B3377}"/>
                </a:ext>
              </a:extLst>
            </p:cNvPr>
            <p:cNvSpPr/>
            <p:nvPr/>
          </p:nvSpPr>
          <p:spPr>
            <a:xfrm>
              <a:off x="10807008" y="3246288"/>
              <a:ext cx="1259991" cy="432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Transponder Module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10731559" y="2978981"/>
              <a:ext cx="4042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0%</a:t>
              </a:r>
              <a:endParaRPr lang="en-US" sz="1400" dirty="0"/>
            </a:p>
          </p:txBody>
        </p:sp>
      </p:grpSp>
      <p:sp>
        <p:nvSpPr>
          <p:cNvPr id="104" name="Rounded Rectangle 103">
            <a:extLst>
              <a:ext uri="{FF2B5EF4-FFF2-40B4-BE49-F238E27FC236}">
                <a16:creationId xmlns:a16="http://schemas.microsoft.com/office/drawing/2014/main" id="{63C623B5-60BF-4343-9CB1-ADEE0ED3266C}"/>
              </a:ext>
            </a:extLst>
          </p:cNvPr>
          <p:cNvSpPr/>
          <p:nvPr/>
        </p:nvSpPr>
        <p:spPr>
          <a:xfrm>
            <a:off x="10896349" y="4483778"/>
            <a:ext cx="1081308" cy="99926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Transp. + 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Switch +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Electrical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Sensing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9B444CB-2FF9-4D71-AD9B-32F437446813}"/>
              </a:ext>
            </a:extLst>
          </p:cNvPr>
          <p:cNvSpPr/>
          <p:nvPr/>
        </p:nvSpPr>
        <p:spPr>
          <a:xfrm>
            <a:off x="6490224" y="3256808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Camera Module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317680" y="2985804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80%</a:t>
            </a:r>
            <a:endParaRPr lang="en-US" sz="1400" dirty="0"/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1B565CB9-BA95-40D0-9C18-C6BC295EF466}"/>
              </a:ext>
            </a:extLst>
          </p:cNvPr>
          <p:cNvCxnSpPr>
            <a:cxnSpLocks/>
            <a:stCxn id="12" idx="2"/>
            <a:endCxn id="138" idx="0"/>
          </p:cNvCxnSpPr>
          <p:nvPr/>
        </p:nvCxnSpPr>
        <p:spPr>
          <a:xfrm>
            <a:off x="6993144" y="3688808"/>
            <a:ext cx="1749" cy="785175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ounded Rectangle 134">
            <a:extLst>
              <a:ext uri="{FF2B5EF4-FFF2-40B4-BE49-F238E27FC236}">
                <a16:creationId xmlns:a16="http://schemas.microsoft.com/office/drawing/2014/main" id="{15AFF325-F4DA-4765-BE21-2F640BA32443}"/>
              </a:ext>
            </a:extLst>
          </p:cNvPr>
          <p:cNvSpPr/>
          <p:nvPr/>
        </p:nvSpPr>
        <p:spPr>
          <a:xfrm>
            <a:off x="7081334" y="6110923"/>
            <a:ext cx="1067654" cy="52533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PIC MirrorSat</a:t>
            </a:r>
          </a:p>
        </p:txBody>
      </p:sp>
      <p:sp>
        <p:nvSpPr>
          <p:cNvPr id="136" name="Rounded Rectangle 135">
            <a:extLst>
              <a:ext uri="{FF2B5EF4-FFF2-40B4-BE49-F238E27FC236}">
                <a16:creationId xmlns:a16="http://schemas.microsoft.com/office/drawing/2014/main" id="{F9652CF3-B548-4781-9155-E6D7ACA4983B}"/>
              </a:ext>
            </a:extLst>
          </p:cNvPr>
          <p:cNvSpPr/>
          <p:nvPr/>
        </p:nvSpPr>
        <p:spPr>
          <a:xfrm>
            <a:off x="5525095" y="6110923"/>
            <a:ext cx="1073202" cy="52533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OBC MirrorSat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7E012E74-6BF2-42DD-8FA1-DAC7415CCD46}"/>
              </a:ext>
            </a:extLst>
          </p:cNvPr>
          <p:cNvSpPr/>
          <p:nvPr/>
        </p:nvSpPr>
        <p:spPr>
          <a:xfrm>
            <a:off x="6491973" y="4473983"/>
            <a:ext cx="1005840" cy="4914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Camera </a:t>
            </a:r>
            <a:r>
              <a:rPr lang="en-US" sz="1600" dirty="0" smtClean="0">
                <a:solidFill>
                  <a:schemeClr val="tx1"/>
                </a:solidFill>
              </a:rPr>
              <a:t>FSW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106734" y="4224791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70%</a:t>
            </a:r>
            <a:endParaRPr lang="en-US" sz="1400"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2394107E-A185-4303-A6BF-5E70B14912B0}"/>
              </a:ext>
            </a:extLst>
          </p:cNvPr>
          <p:cNvSpPr/>
          <p:nvPr/>
        </p:nvSpPr>
        <p:spPr>
          <a:xfrm>
            <a:off x="5885151" y="5347059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Rigid </a:t>
            </a:r>
            <a:r>
              <a:rPr lang="en-US" sz="1600" dirty="0">
                <a:solidFill>
                  <a:schemeClr val="tx1"/>
                </a:solidFill>
              </a:rPr>
              <a:t>Mirror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5811670" y="5075771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77538447-78A5-4375-99D7-7CDD6D5E846D}"/>
              </a:ext>
            </a:extLst>
          </p:cNvPr>
          <p:cNvSpPr/>
          <p:nvPr/>
        </p:nvSpPr>
        <p:spPr>
          <a:xfrm>
            <a:off x="7109228" y="5349270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Deform. </a:t>
            </a:r>
            <a:r>
              <a:rPr lang="en-US" sz="1600" dirty="0">
                <a:solidFill>
                  <a:schemeClr val="tx1"/>
                </a:solidFill>
              </a:rPr>
              <a:t>Mirror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26722" y="5075771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12869EE1-FFE6-4670-AFBE-96025B31ED61}"/>
              </a:ext>
            </a:extLst>
          </p:cNvPr>
          <p:cNvCxnSpPr>
            <a:cxnSpLocks/>
            <a:stCxn id="137" idx="2"/>
            <a:endCxn id="135" idx="0"/>
          </p:cNvCxnSpPr>
          <p:nvPr/>
        </p:nvCxnSpPr>
        <p:spPr>
          <a:xfrm>
            <a:off x="7612148" y="5781270"/>
            <a:ext cx="3013" cy="329653"/>
          </a:xfrm>
          <a:prstGeom prst="straightConnector1">
            <a:avLst/>
          </a:prstGeom>
          <a:ln>
            <a:solidFill>
              <a:schemeClr val="accent2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12869EE1-FFE6-4670-AFBE-96025B31ED61}"/>
              </a:ext>
            </a:extLst>
          </p:cNvPr>
          <p:cNvCxnSpPr>
            <a:cxnSpLocks/>
            <a:stCxn id="136" idx="3"/>
            <a:endCxn id="135" idx="1"/>
          </p:cNvCxnSpPr>
          <p:nvPr/>
        </p:nvCxnSpPr>
        <p:spPr>
          <a:xfrm flipV="1">
            <a:off x="6598297" y="6373591"/>
            <a:ext cx="483037" cy="1"/>
          </a:xfrm>
          <a:prstGeom prst="straightConnector1">
            <a:avLst/>
          </a:prstGeom>
          <a:ln>
            <a:solidFill>
              <a:schemeClr val="accent2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4" idx="0"/>
            <a:endCxn id="138" idx="1"/>
          </p:cNvCxnSpPr>
          <p:nvPr/>
        </p:nvCxnSpPr>
        <p:spPr>
          <a:xfrm rot="5400000" flipH="1" flipV="1">
            <a:off x="6126334" y="4981420"/>
            <a:ext cx="627376" cy="103902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7" idx="0"/>
            <a:endCxn id="138" idx="3"/>
          </p:cNvCxnSpPr>
          <p:nvPr/>
        </p:nvCxnSpPr>
        <p:spPr>
          <a:xfrm rot="16200000" flipV="1">
            <a:off x="7240188" y="4977309"/>
            <a:ext cx="629587" cy="114335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Arrow Connector 255">
            <a:extLst>
              <a:ext uri="{FF2B5EF4-FFF2-40B4-BE49-F238E27FC236}">
                <a16:creationId xmlns:a16="http://schemas.microsoft.com/office/drawing/2014/main" id="{CE42E591-8F5C-4214-BA3C-48AF043D65B5}"/>
              </a:ext>
            </a:extLst>
          </p:cNvPr>
          <p:cNvCxnSpPr>
            <a:cxnSpLocks/>
            <a:stCxn id="75" idx="2"/>
            <a:endCxn id="104" idx="0"/>
          </p:cNvCxnSpPr>
          <p:nvPr/>
        </p:nvCxnSpPr>
        <p:spPr>
          <a:xfrm flipH="1">
            <a:off x="11437003" y="3678288"/>
            <a:ext cx="1" cy="805490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224" idx="1"/>
            <a:endCxn id="11" idx="1"/>
          </p:cNvCxnSpPr>
          <p:nvPr/>
        </p:nvCxnSpPr>
        <p:spPr>
          <a:xfrm rot="10800000">
            <a:off x="1467570" y="3267903"/>
            <a:ext cx="310602" cy="2844025"/>
          </a:xfrm>
          <a:prstGeom prst="bentConnector3">
            <a:avLst>
              <a:gd name="adj1" fmla="val 149567"/>
            </a:avLst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TextBox 218"/>
          <p:cNvSpPr txBox="1"/>
          <p:nvPr/>
        </p:nvSpPr>
        <p:spPr>
          <a:xfrm>
            <a:off x="150025" y="3931769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sp>
        <p:nvSpPr>
          <p:cNvPr id="290" name="TextBox 289"/>
          <p:cNvSpPr txBox="1"/>
          <p:nvPr/>
        </p:nvSpPr>
        <p:spPr>
          <a:xfrm>
            <a:off x="1408333" y="3941047"/>
            <a:ext cx="5818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UART</a:t>
            </a:r>
            <a:endParaRPr lang="en-US" sz="1400" i="1" dirty="0"/>
          </a:p>
        </p:txBody>
      </p:sp>
      <p:grpSp>
        <p:nvGrpSpPr>
          <p:cNvPr id="381" name="Group 380"/>
          <p:cNvGrpSpPr/>
          <p:nvPr/>
        </p:nvGrpSpPr>
        <p:grpSpPr>
          <a:xfrm>
            <a:off x="9413132" y="2978981"/>
            <a:ext cx="1319430" cy="2335526"/>
            <a:chOff x="2694315" y="2979133"/>
            <a:chExt cx="1319430" cy="2335526"/>
          </a:xfrm>
        </p:grpSpPr>
        <p:sp>
          <p:nvSpPr>
            <p:cNvPr id="133" name="Rounded Rectangle 132">
              <a:extLst>
                <a:ext uri="{FF2B5EF4-FFF2-40B4-BE49-F238E27FC236}">
                  <a16:creationId xmlns:a16="http://schemas.microsoft.com/office/drawing/2014/main" id="{989F1564-2DE8-4E08-993D-B5A69F56B330}"/>
                </a:ext>
              </a:extLst>
            </p:cNvPr>
            <p:cNvSpPr/>
            <p:nvPr/>
          </p:nvSpPr>
          <p:spPr>
            <a:xfrm>
              <a:off x="2694315" y="4483778"/>
              <a:ext cx="1319430" cy="83088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Frangibolts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+ MirrorSat Burnwires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203" name="Straight Arrow Connector 202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7" idx="2"/>
              <a:endCxn id="133" idx="0"/>
            </p:cNvCxnSpPr>
            <p:nvPr/>
          </p:nvCxnSpPr>
          <p:spPr>
            <a:xfrm flipH="1">
              <a:off x="3354030" y="3678439"/>
              <a:ext cx="2536" cy="805339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>
            <a:xfrm>
              <a:off x="2799740" y="2979133"/>
              <a:ext cx="1059746" cy="699306"/>
              <a:chOff x="8381877" y="2978982"/>
              <a:chExt cx="1059746" cy="69930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8B7F003-21D3-4900-90AE-B1BA2A7B3377}"/>
                  </a:ext>
                </a:extLst>
              </p:cNvPr>
              <p:cNvSpPr/>
              <p:nvPr/>
            </p:nvSpPr>
            <p:spPr>
              <a:xfrm>
                <a:off x="8435783" y="3246288"/>
                <a:ext cx="1005840" cy="432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err="1">
                    <a:solidFill>
                      <a:schemeClr val="tx1"/>
                    </a:solidFill>
                  </a:rPr>
                  <a:t>Reconf</a:t>
                </a:r>
                <a:r>
                  <a:rPr lang="en-US" sz="1600" dirty="0">
                    <a:solidFill>
                      <a:schemeClr val="tx1"/>
                    </a:solidFill>
                  </a:rPr>
                  <a:t>. Module</a:t>
                </a:r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8381877" y="2978982"/>
                <a:ext cx="4042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0%</a:t>
                </a:r>
                <a:endParaRPr lang="en-US" sz="1400" dirty="0"/>
              </a:p>
            </p:txBody>
          </p:sp>
        </p:grpSp>
        <p:sp>
          <p:nvSpPr>
            <p:cNvPr id="291" name="TextBox 290"/>
            <p:cNvSpPr txBox="1"/>
            <p:nvPr/>
          </p:nvSpPr>
          <p:spPr>
            <a:xfrm>
              <a:off x="2936576" y="3940559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I2C</a:t>
              </a:r>
              <a:endParaRPr lang="en-US" sz="1400" i="1" dirty="0"/>
            </a:p>
          </p:txBody>
        </p:sp>
      </p:grpSp>
      <p:grpSp>
        <p:nvGrpSpPr>
          <p:cNvPr id="362" name="Group 361"/>
          <p:cNvGrpSpPr/>
          <p:nvPr/>
        </p:nvGrpSpPr>
        <p:grpSpPr>
          <a:xfrm>
            <a:off x="3956562" y="2988860"/>
            <a:ext cx="1056623" cy="1904479"/>
            <a:chOff x="4176149" y="2998940"/>
            <a:chExt cx="1056623" cy="1904479"/>
          </a:xfrm>
        </p:grpSpPr>
        <p:sp>
          <p:nvSpPr>
            <p:cNvPr id="123" name="Rounded Rectangle 122">
              <a:extLst>
                <a:ext uri="{FF2B5EF4-FFF2-40B4-BE49-F238E27FC236}">
                  <a16:creationId xmlns:a16="http://schemas.microsoft.com/office/drawing/2014/main" id="{63C623B5-60BF-4343-9CB1-ADEE0ED3266C}"/>
                </a:ext>
              </a:extLst>
            </p:cNvPr>
            <p:cNvSpPr/>
            <p:nvPr/>
          </p:nvSpPr>
          <p:spPr>
            <a:xfrm>
              <a:off x="4361820" y="4471419"/>
              <a:ext cx="736064" cy="432000"/>
            </a:xfrm>
            <a:prstGeom prst="round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ADCS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8589E59-AF06-4108-B457-5ECBF4D6C0D7}"/>
                </a:ext>
              </a:extLst>
            </p:cNvPr>
            <p:cNvSpPr/>
            <p:nvPr/>
          </p:nvSpPr>
          <p:spPr>
            <a:xfrm>
              <a:off x="4226932" y="3248964"/>
              <a:ext cx="1005840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ADCS Module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176149" y="2998940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8</a:t>
              </a:r>
              <a:r>
                <a:rPr lang="en-US" sz="1400" dirty="0" smtClean="0"/>
                <a:t>0%</a:t>
              </a:r>
              <a:endParaRPr lang="en-US" sz="1400" dirty="0"/>
            </a:p>
          </p:txBody>
        </p:sp>
        <p:cxnSp>
          <p:nvCxnSpPr>
            <p:cNvPr id="184" name="Straight Arrow Connector 183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15" idx="2"/>
              <a:endCxn id="123" idx="0"/>
            </p:cNvCxnSpPr>
            <p:nvPr/>
          </p:nvCxnSpPr>
          <p:spPr>
            <a:xfrm>
              <a:off x="4729852" y="3680964"/>
              <a:ext cx="0" cy="790455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2" name="TextBox 291"/>
            <p:cNvSpPr txBox="1"/>
            <p:nvPr/>
          </p:nvSpPr>
          <p:spPr>
            <a:xfrm>
              <a:off x="4290108" y="3940559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I2C</a:t>
              </a:r>
              <a:endParaRPr lang="en-US" sz="1400" i="1" dirty="0"/>
            </a:p>
          </p:txBody>
        </p:sp>
      </p:grpSp>
      <p:cxnSp>
        <p:nvCxnSpPr>
          <p:cNvPr id="17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4" idx="1"/>
            <a:endCxn id="9" idx="2"/>
          </p:cNvCxnSpPr>
          <p:nvPr/>
        </p:nvCxnSpPr>
        <p:spPr>
          <a:xfrm rot="10800000">
            <a:off x="5695627" y="3682239"/>
            <a:ext cx="189524" cy="1880821"/>
          </a:xfrm>
          <a:prstGeom prst="bentConnector2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156BAEA-C8EE-4670-8A4E-07FE51C170D5}"/>
              </a:ext>
            </a:extLst>
          </p:cNvPr>
          <p:cNvSpPr/>
          <p:nvPr/>
        </p:nvSpPr>
        <p:spPr>
          <a:xfrm>
            <a:off x="5192707" y="3250238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Mirror </a:t>
            </a:r>
            <a:r>
              <a:rPr lang="en-US" sz="1600" dirty="0" smtClean="0">
                <a:solidFill>
                  <a:schemeClr val="tx1"/>
                </a:solidFill>
              </a:rPr>
              <a:t>Module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125993" y="2978980"/>
            <a:ext cx="4956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5</a:t>
            </a:r>
            <a:r>
              <a:rPr lang="en-US" sz="1400" dirty="0" smtClean="0"/>
              <a:t>0%</a:t>
            </a:r>
            <a:endParaRPr lang="en-US" sz="1400" dirty="0"/>
          </a:p>
        </p:txBody>
      </p:sp>
      <p:sp>
        <p:nvSpPr>
          <p:cNvPr id="293" name="TextBox 292"/>
          <p:cNvSpPr txBox="1"/>
          <p:nvPr/>
        </p:nvSpPr>
        <p:spPr>
          <a:xfrm>
            <a:off x="5109910" y="3931679"/>
            <a:ext cx="645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I2C to </a:t>
            </a:r>
          </a:p>
          <a:p>
            <a:r>
              <a:rPr lang="en-US" sz="1400" i="1" dirty="0" smtClean="0"/>
              <a:t>UART</a:t>
            </a:r>
            <a:endParaRPr lang="en-US" sz="1400" i="1" dirty="0"/>
          </a:p>
        </p:txBody>
      </p:sp>
      <p:sp>
        <p:nvSpPr>
          <p:cNvPr id="294" name="TextBox 293"/>
          <p:cNvSpPr txBox="1"/>
          <p:nvPr/>
        </p:nvSpPr>
        <p:spPr>
          <a:xfrm>
            <a:off x="6489292" y="3926612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sp>
        <p:nvSpPr>
          <p:cNvPr id="310" name="Rounded Rectangle 309">
            <a:extLst>
              <a:ext uri="{FF2B5EF4-FFF2-40B4-BE49-F238E27FC236}">
                <a16:creationId xmlns:a16="http://schemas.microsoft.com/office/drawing/2014/main" id="{989F1564-2DE8-4E08-993D-B5A69F56B330}"/>
              </a:ext>
            </a:extLst>
          </p:cNvPr>
          <p:cNvSpPr/>
          <p:nvPr/>
        </p:nvSpPr>
        <p:spPr>
          <a:xfrm>
            <a:off x="8825968" y="6010805"/>
            <a:ext cx="805828" cy="69108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EMS + LEDs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33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310" idx="0"/>
            <a:endCxn id="132" idx="3"/>
          </p:cNvCxnSpPr>
          <p:nvPr/>
        </p:nvCxnSpPr>
        <p:spPr>
          <a:xfrm rot="16200000" flipV="1">
            <a:off x="8454846" y="5236768"/>
            <a:ext cx="1301263" cy="246811"/>
          </a:xfrm>
          <a:prstGeom prst="bentConnector2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9" name="TextBox 348"/>
          <p:cNvSpPr txBox="1"/>
          <p:nvPr/>
        </p:nvSpPr>
        <p:spPr>
          <a:xfrm>
            <a:off x="6728966" y="5018793"/>
            <a:ext cx="5453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XBee</a:t>
            </a:r>
            <a:endParaRPr lang="en-US" sz="1400" i="1" dirty="0"/>
          </a:p>
        </p:txBody>
      </p:sp>
      <p:grpSp>
        <p:nvGrpSpPr>
          <p:cNvPr id="383" name="Group 382"/>
          <p:cNvGrpSpPr/>
          <p:nvPr/>
        </p:nvGrpSpPr>
        <p:grpSpPr>
          <a:xfrm>
            <a:off x="7930781" y="2967746"/>
            <a:ext cx="1051290" cy="2012102"/>
            <a:chOff x="5441463" y="3006453"/>
            <a:chExt cx="1051290" cy="2012102"/>
          </a:xfrm>
        </p:grpSpPr>
        <p:grpSp>
          <p:nvGrpSpPr>
            <p:cNvPr id="22" name="Group 21"/>
            <p:cNvGrpSpPr/>
            <p:nvPr/>
          </p:nvGrpSpPr>
          <p:grpSpPr>
            <a:xfrm>
              <a:off x="5441463" y="3006453"/>
              <a:ext cx="1046921" cy="707583"/>
              <a:chOff x="7209090" y="2970705"/>
              <a:chExt cx="1046921" cy="707583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57AF01A-033C-4E07-87F1-7C4A5F571A32}"/>
                  </a:ext>
                </a:extLst>
              </p:cNvPr>
              <p:cNvSpPr/>
              <p:nvPr/>
            </p:nvSpPr>
            <p:spPr>
              <a:xfrm>
                <a:off x="7250171" y="3246288"/>
                <a:ext cx="1005840" cy="432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1"/>
                    </a:solidFill>
                  </a:rPr>
                  <a:t>PIC </a:t>
                </a:r>
                <a:r>
                  <a:rPr lang="en-US" sz="1600" dirty="0">
                    <a:solidFill>
                      <a:schemeClr val="tx1"/>
                    </a:solidFill>
                  </a:rPr>
                  <a:t>Module</a:t>
                </a: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7209090" y="2970705"/>
                <a:ext cx="4042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0%</a:t>
                </a:r>
                <a:endParaRPr lang="en-US" sz="1400" dirty="0"/>
              </a:p>
            </p:txBody>
          </p:sp>
        </p:grpSp>
        <p:sp>
          <p:nvSpPr>
            <p:cNvPr id="132" name="Rounded Rectangle 131">
              <a:extLst>
                <a:ext uri="{FF2B5EF4-FFF2-40B4-BE49-F238E27FC236}">
                  <a16:creationId xmlns:a16="http://schemas.microsoft.com/office/drawing/2014/main" id="{3E13583B-5EE2-4CAC-AE0A-6BF561441C0F}"/>
                </a:ext>
              </a:extLst>
            </p:cNvPr>
            <p:cNvSpPr/>
            <p:nvPr/>
          </p:nvSpPr>
          <p:spPr>
            <a:xfrm>
              <a:off x="5486913" y="4477943"/>
              <a:ext cx="1005840" cy="540612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PIC </a:t>
              </a:r>
              <a:r>
                <a:rPr lang="en-US" sz="1600" dirty="0">
                  <a:solidFill>
                    <a:schemeClr val="tx1"/>
                  </a:solidFill>
                </a:rPr>
                <a:t>CoreSat</a:t>
              </a:r>
            </a:p>
          </p:txBody>
        </p:sp>
        <p:cxnSp>
          <p:nvCxnSpPr>
            <p:cNvPr id="295" name="Straight Arrow Connector 294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8" idx="2"/>
              <a:endCxn id="132" idx="0"/>
            </p:cNvCxnSpPr>
            <p:nvPr/>
          </p:nvCxnSpPr>
          <p:spPr>
            <a:xfrm>
              <a:off x="5985464" y="3714036"/>
              <a:ext cx="4369" cy="763907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4" name="TextBox 353"/>
            <p:cNvSpPr txBox="1"/>
            <p:nvPr/>
          </p:nvSpPr>
          <p:spPr>
            <a:xfrm>
              <a:off x="5562052" y="3969517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I2C</a:t>
              </a:r>
              <a:endParaRPr lang="en-US" sz="1400" i="1" dirty="0"/>
            </a:p>
          </p:txBody>
        </p:sp>
      </p:grpSp>
      <p:grpSp>
        <p:nvGrpSpPr>
          <p:cNvPr id="382" name="Group 381"/>
          <p:cNvGrpSpPr/>
          <p:nvPr/>
        </p:nvGrpSpPr>
        <p:grpSpPr>
          <a:xfrm>
            <a:off x="2681721" y="2978981"/>
            <a:ext cx="1072754" cy="2050829"/>
            <a:chOff x="9528178" y="2988169"/>
            <a:chExt cx="1072754" cy="2050829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E8B7F003-21D3-4900-90AE-B1BA2A7B3377}"/>
                </a:ext>
              </a:extLst>
            </p:cNvPr>
            <p:cNvSpPr/>
            <p:nvPr/>
          </p:nvSpPr>
          <p:spPr>
            <a:xfrm>
              <a:off x="9595092" y="3246288"/>
              <a:ext cx="1005840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GPS Module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9528178" y="2988169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70%</a:t>
              </a:r>
              <a:endParaRPr lang="en-US" sz="1400" dirty="0"/>
            </a:p>
          </p:txBody>
        </p:sp>
        <p:sp>
          <p:nvSpPr>
            <p:cNvPr id="101" name="Rounded Rectangle 100">
              <a:extLst>
                <a:ext uri="{FF2B5EF4-FFF2-40B4-BE49-F238E27FC236}">
                  <a16:creationId xmlns:a16="http://schemas.microsoft.com/office/drawing/2014/main" id="{63C623B5-60BF-4343-9CB1-ADEE0ED3266C}"/>
                </a:ext>
              </a:extLst>
            </p:cNvPr>
            <p:cNvSpPr/>
            <p:nvPr/>
          </p:nvSpPr>
          <p:spPr>
            <a:xfrm>
              <a:off x="9595092" y="4483778"/>
              <a:ext cx="1005840" cy="555220"/>
            </a:xfrm>
            <a:prstGeom prst="round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GPS + 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Switch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74" idx="2"/>
              <a:endCxn id="101" idx="0"/>
            </p:cNvCxnSpPr>
            <p:nvPr/>
          </p:nvCxnSpPr>
          <p:spPr>
            <a:xfrm>
              <a:off x="10098012" y="3678288"/>
              <a:ext cx="0" cy="805490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0" name="TextBox 359"/>
            <p:cNvSpPr txBox="1"/>
            <p:nvPr/>
          </p:nvSpPr>
          <p:spPr>
            <a:xfrm>
              <a:off x="9528834" y="3903355"/>
              <a:ext cx="6345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SPI to </a:t>
              </a:r>
            </a:p>
            <a:p>
              <a:r>
                <a:rPr lang="en-US" sz="1400" i="1" dirty="0" smtClean="0"/>
                <a:t>UART</a:t>
              </a:r>
              <a:endParaRPr lang="en-US" sz="1400" i="1" dirty="0"/>
            </a:p>
          </p:txBody>
        </p:sp>
      </p:grpSp>
      <p:sp>
        <p:nvSpPr>
          <p:cNvPr id="361" name="TextBox 360"/>
          <p:cNvSpPr txBox="1"/>
          <p:nvPr/>
        </p:nvSpPr>
        <p:spPr>
          <a:xfrm>
            <a:off x="10942941" y="3928799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cxnSp>
        <p:nvCxnSpPr>
          <p:cNvPr id="398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5" idx="3"/>
            <a:endCxn id="132" idx="2"/>
          </p:cNvCxnSpPr>
          <p:nvPr/>
        </p:nvCxnSpPr>
        <p:spPr>
          <a:xfrm flipV="1">
            <a:off x="8148988" y="4979848"/>
            <a:ext cx="330163" cy="1393743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TextBox 400"/>
          <p:cNvSpPr txBox="1"/>
          <p:nvPr/>
        </p:nvSpPr>
        <p:spPr>
          <a:xfrm>
            <a:off x="8478659" y="5071087"/>
            <a:ext cx="5100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WiFi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18751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Transponder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Waiting for Transponder ICD</a:t>
            </a:r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Will include </a:t>
            </a:r>
          </a:p>
          <a:p>
            <a:pPr lvl="1"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/>
              <a:t>C</a:t>
            </a:r>
            <a:r>
              <a:rPr lang="en-US" dirty="0" smtClean="0"/>
              <a:t>onfiguration of Transponder</a:t>
            </a:r>
          </a:p>
          <a:p>
            <a:pPr lvl="1"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Redundant radio transceiver TM/TC data handling</a:t>
            </a:r>
          </a:p>
          <a:p>
            <a:pPr lvl="1"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Can already code power switching + reading of voltage/current</a:t>
            </a:r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60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>
            <a:extLst>
              <a:ext uri="{FF2B5EF4-FFF2-40B4-BE49-F238E27FC236}">
                <a16:creationId xmlns:a16="http://schemas.microsoft.com/office/drawing/2014/main" id="{41C2BD86-E6B6-4434-B96C-2BDDA8292C44}"/>
              </a:ext>
            </a:extLst>
          </p:cNvPr>
          <p:cNvSpPr/>
          <p:nvPr/>
        </p:nvSpPr>
        <p:spPr>
          <a:xfrm>
            <a:off x="44451" y="862118"/>
            <a:ext cx="12094210" cy="302523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err="1">
                <a:solidFill>
                  <a:schemeClr val="tx1"/>
                </a:solidFill>
              </a:rPr>
              <a:t>CubeComputer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5CC05A48-E9D2-4B1D-94EC-0A4A034EE1FE}"/>
              </a:ext>
            </a:extLst>
          </p:cNvPr>
          <p:cNvSpPr/>
          <p:nvPr/>
        </p:nvSpPr>
        <p:spPr>
          <a:xfrm>
            <a:off x="107245" y="1559950"/>
            <a:ext cx="11977510" cy="226646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>
                <a:solidFill>
                  <a:schemeClr val="tx1"/>
                </a:solidFill>
              </a:rPr>
              <a:t>Flight Software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51F0A-E47A-441E-8FD2-C01773DD35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875735" cy="365125"/>
          </a:xfrm>
        </p:spPr>
        <p:txBody>
          <a:bodyPr/>
          <a:lstStyle/>
          <a:p>
            <a:r>
              <a:rPr lang="en-US" dirty="0" smtClean="0"/>
              <a:t>7/19/2019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EBF0F7-AA8C-47E3-BD57-CEA2BFC29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3215" y="6356349"/>
            <a:ext cx="463827" cy="365125"/>
          </a:xfrm>
        </p:spPr>
        <p:txBody>
          <a:bodyPr/>
          <a:lstStyle/>
          <a:p>
            <a:fld id="{BE35F897-DD11-411B-8D09-544651753625}" type="slidenum">
              <a:rPr lang="en-US" smtClean="0"/>
              <a:t>25</a:t>
            </a:fld>
            <a:endParaRPr lang="en-US"/>
          </a:p>
        </p:txBody>
      </p: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E1792B6A-89C5-4AF1-BE39-96FE41DE81D9}"/>
              </a:ext>
            </a:extLst>
          </p:cNvPr>
          <p:cNvSpPr/>
          <p:nvPr/>
        </p:nvSpPr>
        <p:spPr>
          <a:xfrm>
            <a:off x="272994" y="4473915"/>
            <a:ext cx="737915" cy="432000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</a:t>
            </a:r>
          </a:p>
        </p:txBody>
      </p:sp>
      <p:sp>
        <p:nvSpPr>
          <p:cNvPr id="122" name="Rounded Rectangle 121">
            <a:extLst>
              <a:ext uri="{FF2B5EF4-FFF2-40B4-BE49-F238E27FC236}">
                <a16:creationId xmlns:a16="http://schemas.microsoft.com/office/drawing/2014/main" id="{9913C5A1-3441-466B-B47B-90D000279C51}"/>
              </a:ext>
            </a:extLst>
          </p:cNvPr>
          <p:cNvSpPr/>
          <p:nvPr/>
        </p:nvSpPr>
        <p:spPr>
          <a:xfrm>
            <a:off x="1467570" y="4483778"/>
            <a:ext cx="1005840" cy="757066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Radio + </a:t>
            </a:r>
            <a:r>
              <a:rPr lang="en-US" sz="1600" dirty="0" smtClean="0">
                <a:solidFill>
                  <a:schemeClr val="tx1"/>
                </a:solidFill>
              </a:rPr>
              <a:t>Electrical Sensing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64F2431F-12C9-43D1-AEB3-08CB76EE2C5B}"/>
              </a:ext>
            </a:extLst>
          </p:cNvPr>
          <p:cNvCxnSpPr>
            <a:cxnSpLocks/>
            <a:stCxn id="230" idx="2"/>
            <a:endCxn id="118" idx="0"/>
          </p:cNvCxnSpPr>
          <p:nvPr/>
        </p:nvCxnSpPr>
        <p:spPr>
          <a:xfrm>
            <a:off x="639419" y="3678288"/>
            <a:ext cx="2533" cy="795627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>
            <a:extLst>
              <a:ext uri="{FF2B5EF4-FFF2-40B4-BE49-F238E27FC236}">
                <a16:creationId xmlns:a16="http://schemas.microsoft.com/office/drawing/2014/main" id="{F1D21730-2C7F-40E0-91BC-7E7DFA9233D6}"/>
              </a:ext>
            </a:extLst>
          </p:cNvPr>
          <p:cNvCxnSpPr>
            <a:cxnSpLocks/>
            <a:stCxn id="11" idx="2"/>
            <a:endCxn id="122" idx="0"/>
          </p:cNvCxnSpPr>
          <p:nvPr/>
        </p:nvCxnSpPr>
        <p:spPr>
          <a:xfrm>
            <a:off x="1970490" y="3678288"/>
            <a:ext cx="0" cy="805490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Rounded Rectangle 215">
            <a:extLst>
              <a:ext uri="{FF2B5EF4-FFF2-40B4-BE49-F238E27FC236}">
                <a16:creationId xmlns:a16="http://schemas.microsoft.com/office/drawing/2014/main" id="{D4CB741F-64DC-455A-9D57-46D72D3E0E33}"/>
              </a:ext>
            </a:extLst>
          </p:cNvPr>
          <p:cNvSpPr/>
          <p:nvPr/>
        </p:nvSpPr>
        <p:spPr>
          <a:xfrm>
            <a:off x="7194475" y="963616"/>
            <a:ext cx="1373016" cy="4320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SDCard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98CC383C-2859-4DE8-97E5-0565ABD27854}"/>
              </a:ext>
            </a:extLst>
          </p:cNvPr>
          <p:cNvSpPr/>
          <p:nvPr/>
        </p:nvSpPr>
        <p:spPr>
          <a:xfrm>
            <a:off x="136499" y="3246288"/>
            <a:ext cx="1005840" cy="432000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 Module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479" y="3001548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F50F3D-2B0D-4278-84A3-AB6BD152268C}"/>
              </a:ext>
            </a:extLst>
          </p:cNvPr>
          <p:cNvSpPr/>
          <p:nvPr/>
        </p:nvSpPr>
        <p:spPr>
          <a:xfrm>
            <a:off x="1467570" y="2857515"/>
            <a:ext cx="1005840" cy="820773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Radio /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Debug Module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374739" y="2605695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grpSp>
        <p:nvGrpSpPr>
          <p:cNvPr id="195" name="Group 194"/>
          <p:cNvGrpSpPr/>
          <p:nvPr/>
        </p:nvGrpSpPr>
        <p:grpSpPr>
          <a:xfrm>
            <a:off x="1713935" y="5636840"/>
            <a:ext cx="1437253" cy="691087"/>
            <a:chOff x="1219745" y="5157473"/>
            <a:chExt cx="1437253" cy="691087"/>
          </a:xfrm>
        </p:grpSpPr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C7349279-979A-4BB7-81CB-96F734A3DF5D}"/>
                </a:ext>
              </a:extLst>
            </p:cNvPr>
            <p:cNvSpPr/>
            <p:nvPr/>
          </p:nvSpPr>
          <p:spPr>
            <a:xfrm>
              <a:off x="1283982" y="5416560"/>
              <a:ext cx="1373016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Debug Platform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219745" y="5157473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60%</a:t>
              </a:r>
              <a:endParaRPr lang="en-US" sz="1400" dirty="0"/>
            </a:p>
          </p:txBody>
        </p:sp>
      </p:grpSp>
      <p:cxnSp>
        <p:nvCxnSpPr>
          <p:cNvPr id="78" name="Connector: Elbow 227">
            <a:extLst>
              <a:ext uri="{FF2B5EF4-FFF2-40B4-BE49-F238E27FC236}">
                <a16:creationId xmlns:a16="http://schemas.microsoft.com/office/drawing/2014/main" id="{6B43C344-74BC-4A4A-9098-FD3D9E8E7EBD}"/>
              </a:ext>
            </a:extLst>
          </p:cNvPr>
          <p:cNvCxnSpPr>
            <a:stCxn id="216" idx="3"/>
            <a:endCxn id="76" idx="0"/>
          </p:cNvCxnSpPr>
          <p:nvPr/>
        </p:nvCxnSpPr>
        <p:spPr>
          <a:xfrm>
            <a:off x="8567491" y="1179616"/>
            <a:ext cx="1079812" cy="690123"/>
          </a:xfrm>
          <a:prstGeom prst="bentConnector2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10731559" y="2978981"/>
            <a:ext cx="1335440" cy="699307"/>
            <a:chOff x="10731559" y="2978981"/>
            <a:chExt cx="1335440" cy="699307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E8B7F003-21D3-4900-90AE-B1BA2A7B3377}"/>
                </a:ext>
              </a:extLst>
            </p:cNvPr>
            <p:cNvSpPr/>
            <p:nvPr/>
          </p:nvSpPr>
          <p:spPr>
            <a:xfrm>
              <a:off x="10807008" y="3246288"/>
              <a:ext cx="1259991" cy="432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Transponder Module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10731559" y="2978981"/>
              <a:ext cx="4042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0%</a:t>
              </a:r>
              <a:endParaRPr lang="en-US" sz="14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8896742" y="1626610"/>
            <a:ext cx="1413175" cy="675129"/>
            <a:chOff x="8891511" y="1219925"/>
            <a:chExt cx="1413175" cy="675129"/>
          </a:xfrm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B6524301-4D28-413C-AD21-B4FBFCD4015B}"/>
                </a:ext>
              </a:extLst>
            </p:cNvPr>
            <p:cNvSpPr/>
            <p:nvPr/>
          </p:nvSpPr>
          <p:spPr>
            <a:xfrm>
              <a:off x="8979458" y="1463054"/>
              <a:ext cx="1325228" cy="432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File Module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8891511" y="1219925"/>
              <a:ext cx="4042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0</a:t>
              </a:r>
              <a:r>
                <a:rPr lang="en-US" sz="1400" dirty="0" smtClean="0"/>
                <a:t>%</a:t>
              </a:r>
              <a:endParaRPr lang="en-US" sz="1400" dirty="0"/>
            </a:p>
          </p:txBody>
        </p:sp>
      </p:grpSp>
      <p:sp>
        <p:nvSpPr>
          <p:cNvPr id="104" name="Rounded Rectangle 103">
            <a:extLst>
              <a:ext uri="{FF2B5EF4-FFF2-40B4-BE49-F238E27FC236}">
                <a16:creationId xmlns:a16="http://schemas.microsoft.com/office/drawing/2014/main" id="{63C623B5-60BF-4343-9CB1-ADEE0ED3266C}"/>
              </a:ext>
            </a:extLst>
          </p:cNvPr>
          <p:cNvSpPr/>
          <p:nvPr/>
        </p:nvSpPr>
        <p:spPr>
          <a:xfrm>
            <a:off x="10896349" y="4483778"/>
            <a:ext cx="1081308" cy="99926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Transp. + 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Switch +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Electrical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Sensing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9B444CB-2FF9-4D71-AD9B-32F437446813}"/>
              </a:ext>
            </a:extLst>
          </p:cNvPr>
          <p:cNvSpPr/>
          <p:nvPr/>
        </p:nvSpPr>
        <p:spPr>
          <a:xfrm>
            <a:off x="6490224" y="3256808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Camera Module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317680" y="2985804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80%</a:t>
            </a:r>
            <a:endParaRPr lang="en-US" sz="1400" dirty="0"/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1B565CB9-BA95-40D0-9C18-C6BC295EF466}"/>
              </a:ext>
            </a:extLst>
          </p:cNvPr>
          <p:cNvCxnSpPr>
            <a:cxnSpLocks/>
            <a:stCxn id="12" idx="2"/>
            <a:endCxn id="138" idx="0"/>
          </p:cNvCxnSpPr>
          <p:nvPr/>
        </p:nvCxnSpPr>
        <p:spPr>
          <a:xfrm>
            <a:off x="6993144" y="3688808"/>
            <a:ext cx="1749" cy="785175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ounded Rectangle 134">
            <a:extLst>
              <a:ext uri="{FF2B5EF4-FFF2-40B4-BE49-F238E27FC236}">
                <a16:creationId xmlns:a16="http://schemas.microsoft.com/office/drawing/2014/main" id="{15AFF325-F4DA-4765-BE21-2F640BA32443}"/>
              </a:ext>
            </a:extLst>
          </p:cNvPr>
          <p:cNvSpPr/>
          <p:nvPr/>
        </p:nvSpPr>
        <p:spPr>
          <a:xfrm>
            <a:off x="7081334" y="6110923"/>
            <a:ext cx="1067654" cy="52533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PIC MirrorSat</a:t>
            </a:r>
          </a:p>
        </p:txBody>
      </p:sp>
      <p:sp>
        <p:nvSpPr>
          <p:cNvPr id="136" name="Rounded Rectangle 135">
            <a:extLst>
              <a:ext uri="{FF2B5EF4-FFF2-40B4-BE49-F238E27FC236}">
                <a16:creationId xmlns:a16="http://schemas.microsoft.com/office/drawing/2014/main" id="{F9652CF3-B548-4781-9155-E6D7ACA4983B}"/>
              </a:ext>
            </a:extLst>
          </p:cNvPr>
          <p:cNvSpPr/>
          <p:nvPr/>
        </p:nvSpPr>
        <p:spPr>
          <a:xfrm>
            <a:off x="5525095" y="6110923"/>
            <a:ext cx="1073202" cy="52533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OBC MirrorSat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7E012E74-6BF2-42DD-8FA1-DAC7415CCD46}"/>
              </a:ext>
            </a:extLst>
          </p:cNvPr>
          <p:cNvSpPr/>
          <p:nvPr/>
        </p:nvSpPr>
        <p:spPr>
          <a:xfrm>
            <a:off x="6491973" y="4473983"/>
            <a:ext cx="1005840" cy="4914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Camera </a:t>
            </a:r>
            <a:r>
              <a:rPr lang="en-US" sz="1600" dirty="0" smtClean="0">
                <a:solidFill>
                  <a:schemeClr val="tx1"/>
                </a:solidFill>
              </a:rPr>
              <a:t>FSW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106734" y="4224791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70%</a:t>
            </a:r>
            <a:endParaRPr lang="en-US" sz="1400"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2394107E-A185-4303-A6BF-5E70B14912B0}"/>
              </a:ext>
            </a:extLst>
          </p:cNvPr>
          <p:cNvSpPr/>
          <p:nvPr/>
        </p:nvSpPr>
        <p:spPr>
          <a:xfrm>
            <a:off x="5885151" y="5347059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Rigid </a:t>
            </a:r>
            <a:r>
              <a:rPr lang="en-US" sz="1600" dirty="0">
                <a:solidFill>
                  <a:schemeClr val="tx1"/>
                </a:solidFill>
              </a:rPr>
              <a:t>Mirror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5811670" y="5075771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77538447-78A5-4375-99D7-7CDD6D5E846D}"/>
              </a:ext>
            </a:extLst>
          </p:cNvPr>
          <p:cNvSpPr/>
          <p:nvPr/>
        </p:nvSpPr>
        <p:spPr>
          <a:xfrm>
            <a:off x="7109228" y="5349270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Deform. </a:t>
            </a:r>
            <a:r>
              <a:rPr lang="en-US" sz="1600" dirty="0">
                <a:solidFill>
                  <a:schemeClr val="tx1"/>
                </a:solidFill>
              </a:rPr>
              <a:t>Mirror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26722" y="5075771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12869EE1-FFE6-4670-AFBE-96025B31ED61}"/>
              </a:ext>
            </a:extLst>
          </p:cNvPr>
          <p:cNvCxnSpPr>
            <a:cxnSpLocks/>
            <a:stCxn id="137" idx="2"/>
            <a:endCxn id="135" idx="0"/>
          </p:cNvCxnSpPr>
          <p:nvPr/>
        </p:nvCxnSpPr>
        <p:spPr>
          <a:xfrm>
            <a:off x="7612148" y="5781270"/>
            <a:ext cx="3013" cy="329653"/>
          </a:xfrm>
          <a:prstGeom prst="straightConnector1">
            <a:avLst/>
          </a:prstGeom>
          <a:ln>
            <a:solidFill>
              <a:schemeClr val="accent2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12869EE1-FFE6-4670-AFBE-96025B31ED61}"/>
              </a:ext>
            </a:extLst>
          </p:cNvPr>
          <p:cNvCxnSpPr>
            <a:cxnSpLocks/>
            <a:stCxn id="136" idx="3"/>
            <a:endCxn id="135" idx="1"/>
          </p:cNvCxnSpPr>
          <p:nvPr/>
        </p:nvCxnSpPr>
        <p:spPr>
          <a:xfrm flipV="1">
            <a:off x="6598297" y="6373591"/>
            <a:ext cx="483037" cy="1"/>
          </a:xfrm>
          <a:prstGeom prst="straightConnector1">
            <a:avLst/>
          </a:prstGeom>
          <a:ln>
            <a:solidFill>
              <a:schemeClr val="accent2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4" idx="0"/>
            <a:endCxn id="138" idx="1"/>
          </p:cNvCxnSpPr>
          <p:nvPr/>
        </p:nvCxnSpPr>
        <p:spPr>
          <a:xfrm rot="5400000" flipH="1" flipV="1">
            <a:off x="6126334" y="4981420"/>
            <a:ext cx="627376" cy="103902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7" idx="0"/>
            <a:endCxn id="138" idx="3"/>
          </p:cNvCxnSpPr>
          <p:nvPr/>
        </p:nvCxnSpPr>
        <p:spPr>
          <a:xfrm rot="16200000" flipV="1">
            <a:off x="7240188" y="4977309"/>
            <a:ext cx="629587" cy="114335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Arrow Connector 255">
            <a:extLst>
              <a:ext uri="{FF2B5EF4-FFF2-40B4-BE49-F238E27FC236}">
                <a16:creationId xmlns:a16="http://schemas.microsoft.com/office/drawing/2014/main" id="{CE42E591-8F5C-4214-BA3C-48AF043D65B5}"/>
              </a:ext>
            </a:extLst>
          </p:cNvPr>
          <p:cNvCxnSpPr>
            <a:cxnSpLocks/>
            <a:stCxn id="75" idx="2"/>
            <a:endCxn id="104" idx="0"/>
          </p:cNvCxnSpPr>
          <p:nvPr/>
        </p:nvCxnSpPr>
        <p:spPr>
          <a:xfrm flipH="1">
            <a:off x="11437003" y="3678288"/>
            <a:ext cx="1" cy="805490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224" idx="1"/>
            <a:endCxn id="11" idx="1"/>
          </p:cNvCxnSpPr>
          <p:nvPr/>
        </p:nvCxnSpPr>
        <p:spPr>
          <a:xfrm rot="10800000">
            <a:off x="1467570" y="3267903"/>
            <a:ext cx="310602" cy="2844025"/>
          </a:xfrm>
          <a:prstGeom prst="bentConnector3">
            <a:avLst>
              <a:gd name="adj1" fmla="val 149567"/>
            </a:avLst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TextBox 218"/>
          <p:cNvSpPr txBox="1"/>
          <p:nvPr/>
        </p:nvSpPr>
        <p:spPr>
          <a:xfrm>
            <a:off x="150025" y="3931769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sp>
        <p:nvSpPr>
          <p:cNvPr id="290" name="TextBox 289"/>
          <p:cNvSpPr txBox="1"/>
          <p:nvPr/>
        </p:nvSpPr>
        <p:spPr>
          <a:xfrm>
            <a:off x="1408333" y="3941047"/>
            <a:ext cx="5818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UART</a:t>
            </a:r>
            <a:endParaRPr lang="en-US" sz="1400" i="1" dirty="0"/>
          </a:p>
        </p:txBody>
      </p:sp>
      <p:grpSp>
        <p:nvGrpSpPr>
          <p:cNvPr id="381" name="Group 380"/>
          <p:cNvGrpSpPr/>
          <p:nvPr/>
        </p:nvGrpSpPr>
        <p:grpSpPr>
          <a:xfrm>
            <a:off x="9413132" y="2978981"/>
            <a:ext cx="1319430" cy="2335526"/>
            <a:chOff x="2694315" y="2979133"/>
            <a:chExt cx="1319430" cy="2335526"/>
          </a:xfrm>
        </p:grpSpPr>
        <p:sp>
          <p:nvSpPr>
            <p:cNvPr id="133" name="Rounded Rectangle 132">
              <a:extLst>
                <a:ext uri="{FF2B5EF4-FFF2-40B4-BE49-F238E27FC236}">
                  <a16:creationId xmlns:a16="http://schemas.microsoft.com/office/drawing/2014/main" id="{989F1564-2DE8-4E08-993D-B5A69F56B330}"/>
                </a:ext>
              </a:extLst>
            </p:cNvPr>
            <p:cNvSpPr/>
            <p:nvPr/>
          </p:nvSpPr>
          <p:spPr>
            <a:xfrm>
              <a:off x="2694315" y="4483778"/>
              <a:ext cx="1319430" cy="83088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Frangibolts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+ MirrorSat Burnwires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203" name="Straight Arrow Connector 202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7" idx="2"/>
              <a:endCxn id="133" idx="0"/>
            </p:cNvCxnSpPr>
            <p:nvPr/>
          </p:nvCxnSpPr>
          <p:spPr>
            <a:xfrm flipH="1">
              <a:off x="3354030" y="3678439"/>
              <a:ext cx="2536" cy="805339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>
            <a:xfrm>
              <a:off x="2799740" y="2979133"/>
              <a:ext cx="1059746" cy="699306"/>
              <a:chOff x="8381877" y="2978982"/>
              <a:chExt cx="1059746" cy="69930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8B7F003-21D3-4900-90AE-B1BA2A7B3377}"/>
                  </a:ext>
                </a:extLst>
              </p:cNvPr>
              <p:cNvSpPr/>
              <p:nvPr/>
            </p:nvSpPr>
            <p:spPr>
              <a:xfrm>
                <a:off x="8435783" y="3246288"/>
                <a:ext cx="1005840" cy="432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err="1">
                    <a:solidFill>
                      <a:schemeClr val="tx1"/>
                    </a:solidFill>
                  </a:rPr>
                  <a:t>Reconf</a:t>
                </a:r>
                <a:r>
                  <a:rPr lang="en-US" sz="1600" dirty="0">
                    <a:solidFill>
                      <a:schemeClr val="tx1"/>
                    </a:solidFill>
                  </a:rPr>
                  <a:t>. Module</a:t>
                </a:r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8381877" y="2978982"/>
                <a:ext cx="4042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0%</a:t>
                </a:r>
                <a:endParaRPr lang="en-US" sz="1400" dirty="0"/>
              </a:p>
            </p:txBody>
          </p:sp>
        </p:grpSp>
        <p:sp>
          <p:nvSpPr>
            <p:cNvPr id="291" name="TextBox 290"/>
            <p:cNvSpPr txBox="1"/>
            <p:nvPr/>
          </p:nvSpPr>
          <p:spPr>
            <a:xfrm>
              <a:off x="2936576" y="3940559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I2C</a:t>
              </a:r>
              <a:endParaRPr lang="en-US" sz="1400" i="1" dirty="0"/>
            </a:p>
          </p:txBody>
        </p:sp>
      </p:grpSp>
      <p:grpSp>
        <p:nvGrpSpPr>
          <p:cNvPr id="362" name="Group 361"/>
          <p:cNvGrpSpPr/>
          <p:nvPr/>
        </p:nvGrpSpPr>
        <p:grpSpPr>
          <a:xfrm>
            <a:off x="3956562" y="2988860"/>
            <a:ext cx="1056623" cy="1904479"/>
            <a:chOff x="4176149" y="2998940"/>
            <a:chExt cx="1056623" cy="1904479"/>
          </a:xfrm>
        </p:grpSpPr>
        <p:sp>
          <p:nvSpPr>
            <p:cNvPr id="123" name="Rounded Rectangle 122">
              <a:extLst>
                <a:ext uri="{FF2B5EF4-FFF2-40B4-BE49-F238E27FC236}">
                  <a16:creationId xmlns:a16="http://schemas.microsoft.com/office/drawing/2014/main" id="{63C623B5-60BF-4343-9CB1-ADEE0ED3266C}"/>
                </a:ext>
              </a:extLst>
            </p:cNvPr>
            <p:cNvSpPr/>
            <p:nvPr/>
          </p:nvSpPr>
          <p:spPr>
            <a:xfrm>
              <a:off x="4361820" y="4471419"/>
              <a:ext cx="736064" cy="432000"/>
            </a:xfrm>
            <a:prstGeom prst="round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ADCS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8589E59-AF06-4108-B457-5ECBF4D6C0D7}"/>
                </a:ext>
              </a:extLst>
            </p:cNvPr>
            <p:cNvSpPr/>
            <p:nvPr/>
          </p:nvSpPr>
          <p:spPr>
            <a:xfrm>
              <a:off x="4226932" y="3248964"/>
              <a:ext cx="1005840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ADCS Module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176149" y="2998940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8</a:t>
              </a:r>
              <a:r>
                <a:rPr lang="en-US" sz="1400" dirty="0" smtClean="0"/>
                <a:t>0%</a:t>
              </a:r>
              <a:endParaRPr lang="en-US" sz="1400" dirty="0"/>
            </a:p>
          </p:txBody>
        </p:sp>
        <p:cxnSp>
          <p:nvCxnSpPr>
            <p:cNvPr id="184" name="Straight Arrow Connector 183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15" idx="2"/>
              <a:endCxn id="123" idx="0"/>
            </p:cNvCxnSpPr>
            <p:nvPr/>
          </p:nvCxnSpPr>
          <p:spPr>
            <a:xfrm>
              <a:off x="4729852" y="3680964"/>
              <a:ext cx="0" cy="790455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2" name="TextBox 291"/>
            <p:cNvSpPr txBox="1"/>
            <p:nvPr/>
          </p:nvSpPr>
          <p:spPr>
            <a:xfrm>
              <a:off x="4290108" y="3940559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I2C</a:t>
              </a:r>
              <a:endParaRPr lang="en-US" sz="1400" i="1" dirty="0"/>
            </a:p>
          </p:txBody>
        </p:sp>
      </p:grpSp>
      <p:cxnSp>
        <p:nvCxnSpPr>
          <p:cNvPr id="17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4" idx="1"/>
            <a:endCxn id="9" idx="2"/>
          </p:cNvCxnSpPr>
          <p:nvPr/>
        </p:nvCxnSpPr>
        <p:spPr>
          <a:xfrm rot="10800000">
            <a:off x="5695627" y="3682239"/>
            <a:ext cx="189524" cy="1880821"/>
          </a:xfrm>
          <a:prstGeom prst="bentConnector2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156BAEA-C8EE-4670-8A4E-07FE51C170D5}"/>
              </a:ext>
            </a:extLst>
          </p:cNvPr>
          <p:cNvSpPr/>
          <p:nvPr/>
        </p:nvSpPr>
        <p:spPr>
          <a:xfrm>
            <a:off x="5192707" y="3250238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Mirror </a:t>
            </a:r>
            <a:r>
              <a:rPr lang="en-US" sz="1600" dirty="0" smtClean="0">
                <a:solidFill>
                  <a:schemeClr val="tx1"/>
                </a:solidFill>
              </a:rPr>
              <a:t>Module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125993" y="2978980"/>
            <a:ext cx="4956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5</a:t>
            </a:r>
            <a:r>
              <a:rPr lang="en-US" sz="1400" dirty="0" smtClean="0"/>
              <a:t>0%</a:t>
            </a:r>
            <a:endParaRPr lang="en-US" sz="1400" dirty="0"/>
          </a:p>
        </p:txBody>
      </p:sp>
      <p:sp>
        <p:nvSpPr>
          <p:cNvPr id="293" name="TextBox 292"/>
          <p:cNvSpPr txBox="1"/>
          <p:nvPr/>
        </p:nvSpPr>
        <p:spPr>
          <a:xfrm>
            <a:off x="5109910" y="3931679"/>
            <a:ext cx="645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I2C to </a:t>
            </a:r>
          </a:p>
          <a:p>
            <a:r>
              <a:rPr lang="en-US" sz="1400" i="1" dirty="0" smtClean="0"/>
              <a:t>UART</a:t>
            </a:r>
            <a:endParaRPr lang="en-US" sz="1400" i="1" dirty="0"/>
          </a:p>
        </p:txBody>
      </p:sp>
      <p:sp>
        <p:nvSpPr>
          <p:cNvPr id="294" name="TextBox 293"/>
          <p:cNvSpPr txBox="1"/>
          <p:nvPr/>
        </p:nvSpPr>
        <p:spPr>
          <a:xfrm>
            <a:off x="6489292" y="3926612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sp>
        <p:nvSpPr>
          <p:cNvPr id="310" name="Rounded Rectangle 309">
            <a:extLst>
              <a:ext uri="{FF2B5EF4-FFF2-40B4-BE49-F238E27FC236}">
                <a16:creationId xmlns:a16="http://schemas.microsoft.com/office/drawing/2014/main" id="{989F1564-2DE8-4E08-993D-B5A69F56B330}"/>
              </a:ext>
            </a:extLst>
          </p:cNvPr>
          <p:cNvSpPr/>
          <p:nvPr/>
        </p:nvSpPr>
        <p:spPr>
          <a:xfrm>
            <a:off x="8825968" y="6010805"/>
            <a:ext cx="805828" cy="69108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EMS + LEDs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33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310" idx="0"/>
            <a:endCxn id="132" idx="3"/>
          </p:cNvCxnSpPr>
          <p:nvPr/>
        </p:nvCxnSpPr>
        <p:spPr>
          <a:xfrm rot="16200000" flipV="1">
            <a:off x="8454846" y="5236768"/>
            <a:ext cx="1301263" cy="246811"/>
          </a:xfrm>
          <a:prstGeom prst="bentConnector2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9" name="TextBox 348"/>
          <p:cNvSpPr txBox="1"/>
          <p:nvPr/>
        </p:nvSpPr>
        <p:spPr>
          <a:xfrm>
            <a:off x="6728966" y="5018793"/>
            <a:ext cx="5453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XBee</a:t>
            </a:r>
            <a:endParaRPr lang="en-US" sz="1400" i="1" dirty="0"/>
          </a:p>
        </p:txBody>
      </p:sp>
      <p:grpSp>
        <p:nvGrpSpPr>
          <p:cNvPr id="383" name="Group 382"/>
          <p:cNvGrpSpPr/>
          <p:nvPr/>
        </p:nvGrpSpPr>
        <p:grpSpPr>
          <a:xfrm>
            <a:off x="7930781" y="2967746"/>
            <a:ext cx="1051290" cy="2012102"/>
            <a:chOff x="5441463" y="3006453"/>
            <a:chExt cx="1051290" cy="2012102"/>
          </a:xfrm>
        </p:grpSpPr>
        <p:grpSp>
          <p:nvGrpSpPr>
            <p:cNvPr id="22" name="Group 21"/>
            <p:cNvGrpSpPr/>
            <p:nvPr/>
          </p:nvGrpSpPr>
          <p:grpSpPr>
            <a:xfrm>
              <a:off x="5441463" y="3006453"/>
              <a:ext cx="1046921" cy="707583"/>
              <a:chOff x="7209090" y="2970705"/>
              <a:chExt cx="1046921" cy="707583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57AF01A-033C-4E07-87F1-7C4A5F571A32}"/>
                  </a:ext>
                </a:extLst>
              </p:cNvPr>
              <p:cNvSpPr/>
              <p:nvPr/>
            </p:nvSpPr>
            <p:spPr>
              <a:xfrm>
                <a:off x="7250171" y="3246288"/>
                <a:ext cx="1005840" cy="432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1"/>
                    </a:solidFill>
                  </a:rPr>
                  <a:t>PIC </a:t>
                </a:r>
                <a:r>
                  <a:rPr lang="en-US" sz="1600" dirty="0">
                    <a:solidFill>
                      <a:schemeClr val="tx1"/>
                    </a:solidFill>
                  </a:rPr>
                  <a:t>Module</a:t>
                </a: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7209090" y="2970705"/>
                <a:ext cx="4042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0%</a:t>
                </a:r>
                <a:endParaRPr lang="en-US" sz="1400" dirty="0"/>
              </a:p>
            </p:txBody>
          </p:sp>
        </p:grpSp>
        <p:sp>
          <p:nvSpPr>
            <p:cNvPr id="132" name="Rounded Rectangle 131">
              <a:extLst>
                <a:ext uri="{FF2B5EF4-FFF2-40B4-BE49-F238E27FC236}">
                  <a16:creationId xmlns:a16="http://schemas.microsoft.com/office/drawing/2014/main" id="{3E13583B-5EE2-4CAC-AE0A-6BF561441C0F}"/>
                </a:ext>
              </a:extLst>
            </p:cNvPr>
            <p:cNvSpPr/>
            <p:nvPr/>
          </p:nvSpPr>
          <p:spPr>
            <a:xfrm>
              <a:off x="5486913" y="4477943"/>
              <a:ext cx="1005840" cy="540612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PIC </a:t>
              </a:r>
              <a:r>
                <a:rPr lang="en-US" sz="1600" dirty="0">
                  <a:solidFill>
                    <a:schemeClr val="tx1"/>
                  </a:solidFill>
                </a:rPr>
                <a:t>CoreSat</a:t>
              </a:r>
            </a:p>
          </p:txBody>
        </p:sp>
        <p:cxnSp>
          <p:nvCxnSpPr>
            <p:cNvPr id="295" name="Straight Arrow Connector 294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8" idx="2"/>
              <a:endCxn id="132" idx="0"/>
            </p:cNvCxnSpPr>
            <p:nvPr/>
          </p:nvCxnSpPr>
          <p:spPr>
            <a:xfrm>
              <a:off x="5985464" y="3714036"/>
              <a:ext cx="4369" cy="763907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4" name="TextBox 353"/>
            <p:cNvSpPr txBox="1"/>
            <p:nvPr/>
          </p:nvSpPr>
          <p:spPr>
            <a:xfrm>
              <a:off x="5562052" y="3969517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I2C</a:t>
              </a:r>
              <a:endParaRPr lang="en-US" sz="1400" i="1" dirty="0"/>
            </a:p>
          </p:txBody>
        </p:sp>
      </p:grpSp>
      <p:grpSp>
        <p:nvGrpSpPr>
          <p:cNvPr id="382" name="Group 381"/>
          <p:cNvGrpSpPr/>
          <p:nvPr/>
        </p:nvGrpSpPr>
        <p:grpSpPr>
          <a:xfrm>
            <a:off x="2681721" y="2978981"/>
            <a:ext cx="1072754" cy="2050829"/>
            <a:chOff x="9528178" y="2988169"/>
            <a:chExt cx="1072754" cy="2050829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E8B7F003-21D3-4900-90AE-B1BA2A7B3377}"/>
                </a:ext>
              </a:extLst>
            </p:cNvPr>
            <p:cNvSpPr/>
            <p:nvPr/>
          </p:nvSpPr>
          <p:spPr>
            <a:xfrm>
              <a:off x="9595092" y="3246288"/>
              <a:ext cx="1005840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GPS Module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9528178" y="2988169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70%</a:t>
              </a:r>
              <a:endParaRPr lang="en-US" sz="1400" dirty="0"/>
            </a:p>
          </p:txBody>
        </p:sp>
        <p:sp>
          <p:nvSpPr>
            <p:cNvPr id="101" name="Rounded Rectangle 100">
              <a:extLst>
                <a:ext uri="{FF2B5EF4-FFF2-40B4-BE49-F238E27FC236}">
                  <a16:creationId xmlns:a16="http://schemas.microsoft.com/office/drawing/2014/main" id="{63C623B5-60BF-4343-9CB1-ADEE0ED3266C}"/>
                </a:ext>
              </a:extLst>
            </p:cNvPr>
            <p:cNvSpPr/>
            <p:nvPr/>
          </p:nvSpPr>
          <p:spPr>
            <a:xfrm>
              <a:off x="9595092" y="4483778"/>
              <a:ext cx="1005840" cy="555220"/>
            </a:xfrm>
            <a:prstGeom prst="round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GPS + 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Switch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74" idx="2"/>
              <a:endCxn id="101" idx="0"/>
            </p:cNvCxnSpPr>
            <p:nvPr/>
          </p:nvCxnSpPr>
          <p:spPr>
            <a:xfrm>
              <a:off x="10098012" y="3678288"/>
              <a:ext cx="0" cy="805490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0" name="TextBox 359"/>
            <p:cNvSpPr txBox="1"/>
            <p:nvPr/>
          </p:nvSpPr>
          <p:spPr>
            <a:xfrm>
              <a:off x="9528834" y="3903355"/>
              <a:ext cx="6345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SPI to </a:t>
              </a:r>
            </a:p>
            <a:p>
              <a:r>
                <a:rPr lang="en-US" sz="1400" i="1" dirty="0" smtClean="0"/>
                <a:t>UART</a:t>
              </a:r>
              <a:endParaRPr lang="en-US" sz="1400" i="1" dirty="0"/>
            </a:p>
          </p:txBody>
        </p:sp>
      </p:grpSp>
      <p:sp>
        <p:nvSpPr>
          <p:cNvPr id="361" name="TextBox 360"/>
          <p:cNvSpPr txBox="1"/>
          <p:nvPr/>
        </p:nvSpPr>
        <p:spPr>
          <a:xfrm>
            <a:off x="10942941" y="3928799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cxnSp>
        <p:nvCxnSpPr>
          <p:cNvPr id="398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5" idx="3"/>
            <a:endCxn id="132" idx="2"/>
          </p:cNvCxnSpPr>
          <p:nvPr/>
        </p:nvCxnSpPr>
        <p:spPr>
          <a:xfrm flipV="1">
            <a:off x="8148988" y="4979848"/>
            <a:ext cx="330163" cy="1393743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TextBox 400"/>
          <p:cNvSpPr txBox="1"/>
          <p:nvPr/>
        </p:nvSpPr>
        <p:spPr>
          <a:xfrm>
            <a:off x="8478659" y="5071087"/>
            <a:ext cx="5100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WiFi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92794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Gives access to log of what is going on in the FSW</a:t>
            </a:r>
            <a:endParaRPr lang="en-US" dirty="0"/>
          </a:p>
          <a:p>
            <a:pPr lvl="1"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4 levels of log:</a:t>
            </a:r>
          </a:p>
          <a:p>
            <a:pPr lvl="2"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Severe</a:t>
            </a:r>
          </a:p>
          <a:p>
            <a:pPr lvl="2"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Error</a:t>
            </a:r>
          </a:p>
          <a:p>
            <a:pPr lvl="2"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Info</a:t>
            </a:r>
          </a:p>
          <a:p>
            <a:pPr lvl="2"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Debug</a:t>
            </a:r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Gives access to camera files</a:t>
            </a:r>
            <a:endParaRPr lang="en-US" dirty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71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>
            <a:extLst>
              <a:ext uri="{FF2B5EF4-FFF2-40B4-BE49-F238E27FC236}">
                <a16:creationId xmlns:a16="http://schemas.microsoft.com/office/drawing/2014/main" id="{41C2BD86-E6B6-4434-B96C-2BDDA8292C44}"/>
              </a:ext>
            </a:extLst>
          </p:cNvPr>
          <p:cNvSpPr/>
          <p:nvPr/>
        </p:nvSpPr>
        <p:spPr>
          <a:xfrm>
            <a:off x="44451" y="862118"/>
            <a:ext cx="12094210" cy="302523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err="1">
                <a:solidFill>
                  <a:schemeClr val="tx1"/>
                </a:solidFill>
              </a:rPr>
              <a:t>CubeComputer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5CC05A48-E9D2-4B1D-94EC-0A4A034EE1FE}"/>
              </a:ext>
            </a:extLst>
          </p:cNvPr>
          <p:cNvSpPr/>
          <p:nvPr/>
        </p:nvSpPr>
        <p:spPr>
          <a:xfrm>
            <a:off x="107245" y="1559950"/>
            <a:ext cx="11977510" cy="226646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>
                <a:solidFill>
                  <a:schemeClr val="tx1"/>
                </a:solidFill>
              </a:rPr>
              <a:t>Flight Software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51F0A-E47A-441E-8FD2-C01773DD35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875735" cy="365125"/>
          </a:xfrm>
        </p:spPr>
        <p:txBody>
          <a:bodyPr/>
          <a:lstStyle/>
          <a:p>
            <a:r>
              <a:rPr lang="en-US" dirty="0" smtClean="0"/>
              <a:t>7/19/2019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EBF0F7-AA8C-47E3-BD57-CEA2BFC29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3215" y="6356349"/>
            <a:ext cx="463827" cy="365125"/>
          </a:xfrm>
        </p:spPr>
        <p:txBody>
          <a:bodyPr/>
          <a:lstStyle/>
          <a:p>
            <a:fld id="{BE35F897-DD11-411B-8D09-544651753625}" type="slidenum">
              <a:rPr lang="en-US" smtClean="0"/>
              <a:t>27</a:t>
            </a:fld>
            <a:endParaRPr lang="en-US"/>
          </a:p>
        </p:txBody>
      </p: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E1792B6A-89C5-4AF1-BE39-96FE41DE81D9}"/>
              </a:ext>
            </a:extLst>
          </p:cNvPr>
          <p:cNvSpPr/>
          <p:nvPr/>
        </p:nvSpPr>
        <p:spPr>
          <a:xfrm>
            <a:off x="272994" y="4473915"/>
            <a:ext cx="737915" cy="432000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</a:t>
            </a:r>
          </a:p>
        </p:txBody>
      </p:sp>
      <p:sp>
        <p:nvSpPr>
          <p:cNvPr id="122" name="Rounded Rectangle 121">
            <a:extLst>
              <a:ext uri="{FF2B5EF4-FFF2-40B4-BE49-F238E27FC236}">
                <a16:creationId xmlns:a16="http://schemas.microsoft.com/office/drawing/2014/main" id="{9913C5A1-3441-466B-B47B-90D000279C51}"/>
              </a:ext>
            </a:extLst>
          </p:cNvPr>
          <p:cNvSpPr/>
          <p:nvPr/>
        </p:nvSpPr>
        <p:spPr>
          <a:xfrm>
            <a:off x="1467570" y="4483778"/>
            <a:ext cx="1005840" cy="757066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Radio + </a:t>
            </a:r>
            <a:r>
              <a:rPr lang="en-US" sz="1600" dirty="0" smtClean="0">
                <a:solidFill>
                  <a:schemeClr val="tx1"/>
                </a:solidFill>
              </a:rPr>
              <a:t>Electrical Sensing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64F2431F-12C9-43D1-AEB3-08CB76EE2C5B}"/>
              </a:ext>
            </a:extLst>
          </p:cNvPr>
          <p:cNvCxnSpPr>
            <a:cxnSpLocks/>
            <a:stCxn id="230" idx="2"/>
            <a:endCxn id="118" idx="0"/>
          </p:cNvCxnSpPr>
          <p:nvPr/>
        </p:nvCxnSpPr>
        <p:spPr>
          <a:xfrm>
            <a:off x="639419" y="3678288"/>
            <a:ext cx="2533" cy="795627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>
            <a:extLst>
              <a:ext uri="{FF2B5EF4-FFF2-40B4-BE49-F238E27FC236}">
                <a16:creationId xmlns:a16="http://schemas.microsoft.com/office/drawing/2014/main" id="{F1D21730-2C7F-40E0-91BC-7E7DFA9233D6}"/>
              </a:ext>
            </a:extLst>
          </p:cNvPr>
          <p:cNvCxnSpPr>
            <a:cxnSpLocks/>
            <a:stCxn id="11" idx="2"/>
            <a:endCxn id="122" idx="0"/>
          </p:cNvCxnSpPr>
          <p:nvPr/>
        </p:nvCxnSpPr>
        <p:spPr>
          <a:xfrm>
            <a:off x="1970490" y="3678288"/>
            <a:ext cx="0" cy="805490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Rounded Rectangle 215">
            <a:extLst>
              <a:ext uri="{FF2B5EF4-FFF2-40B4-BE49-F238E27FC236}">
                <a16:creationId xmlns:a16="http://schemas.microsoft.com/office/drawing/2014/main" id="{D4CB741F-64DC-455A-9D57-46D72D3E0E33}"/>
              </a:ext>
            </a:extLst>
          </p:cNvPr>
          <p:cNvSpPr/>
          <p:nvPr/>
        </p:nvSpPr>
        <p:spPr>
          <a:xfrm>
            <a:off x="7194475" y="963616"/>
            <a:ext cx="1373016" cy="4320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SDCard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221" name="Straight Arrow Connector 220">
            <a:extLst>
              <a:ext uri="{FF2B5EF4-FFF2-40B4-BE49-F238E27FC236}">
                <a16:creationId xmlns:a16="http://schemas.microsoft.com/office/drawing/2014/main" id="{D89E5015-E837-4643-AD44-F2DFF035F17E}"/>
              </a:ext>
            </a:extLst>
          </p:cNvPr>
          <p:cNvCxnSpPr>
            <a:cxnSpLocks/>
            <a:stCxn id="216" idx="2"/>
            <a:endCxn id="64" idx="0"/>
          </p:cNvCxnSpPr>
          <p:nvPr/>
        </p:nvCxnSpPr>
        <p:spPr>
          <a:xfrm>
            <a:off x="7880983" y="1395616"/>
            <a:ext cx="0" cy="478012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Rectangle 229">
            <a:extLst>
              <a:ext uri="{FF2B5EF4-FFF2-40B4-BE49-F238E27FC236}">
                <a16:creationId xmlns:a16="http://schemas.microsoft.com/office/drawing/2014/main" id="{98CC383C-2859-4DE8-97E5-0565ABD27854}"/>
              </a:ext>
            </a:extLst>
          </p:cNvPr>
          <p:cNvSpPr/>
          <p:nvPr/>
        </p:nvSpPr>
        <p:spPr>
          <a:xfrm>
            <a:off x="136499" y="3246288"/>
            <a:ext cx="1005840" cy="432000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 Module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479" y="3001548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F50F3D-2B0D-4278-84A3-AB6BD152268C}"/>
              </a:ext>
            </a:extLst>
          </p:cNvPr>
          <p:cNvSpPr/>
          <p:nvPr/>
        </p:nvSpPr>
        <p:spPr>
          <a:xfrm>
            <a:off x="1467570" y="2857515"/>
            <a:ext cx="1005840" cy="820773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Radio /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Debug Module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374739" y="2605695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grpSp>
        <p:nvGrpSpPr>
          <p:cNvPr id="195" name="Group 194"/>
          <p:cNvGrpSpPr/>
          <p:nvPr/>
        </p:nvGrpSpPr>
        <p:grpSpPr>
          <a:xfrm>
            <a:off x="1713935" y="5636840"/>
            <a:ext cx="1437253" cy="691087"/>
            <a:chOff x="1219745" y="5157473"/>
            <a:chExt cx="1437253" cy="691087"/>
          </a:xfrm>
        </p:grpSpPr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C7349279-979A-4BB7-81CB-96F734A3DF5D}"/>
                </a:ext>
              </a:extLst>
            </p:cNvPr>
            <p:cNvSpPr/>
            <p:nvPr/>
          </p:nvSpPr>
          <p:spPr>
            <a:xfrm>
              <a:off x="1283982" y="5416560"/>
              <a:ext cx="1373016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Debug Platform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219745" y="5157473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60%</a:t>
              </a:r>
              <a:endParaRPr lang="en-US" sz="1400" dirty="0"/>
            </a:p>
          </p:txBody>
        </p:sp>
      </p:grpSp>
      <p:cxnSp>
        <p:nvCxnSpPr>
          <p:cNvPr id="78" name="Connector: Elbow 227">
            <a:extLst>
              <a:ext uri="{FF2B5EF4-FFF2-40B4-BE49-F238E27FC236}">
                <a16:creationId xmlns:a16="http://schemas.microsoft.com/office/drawing/2014/main" id="{6B43C344-74BC-4A4A-9098-FD3D9E8E7EBD}"/>
              </a:ext>
            </a:extLst>
          </p:cNvPr>
          <p:cNvCxnSpPr>
            <a:stCxn id="216" idx="3"/>
            <a:endCxn id="76" idx="0"/>
          </p:cNvCxnSpPr>
          <p:nvPr/>
        </p:nvCxnSpPr>
        <p:spPr>
          <a:xfrm>
            <a:off x="8567491" y="1179616"/>
            <a:ext cx="1079812" cy="690123"/>
          </a:xfrm>
          <a:prstGeom prst="bentConnector2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10731559" y="2978981"/>
            <a:ext cx="1335440" cy="699307"/>
            <a:chOff x="10731559" y="2978981"/>
            <a:chExt cx="1335440" cy="699307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E8B7F003-21D3-4900-90AE-B1BA2A7B3377}"/>
                </a:ext>
              </a:extLst>
            </p:cNvPr>
            <p:cNvSpPr/>
            <p:nvPr/>
          </p:nvSpPr>
          <p:spPr>
            <a:xfrm>
              <a:off x="10807008" y="3246288"/>
              <a:ext cx="1259991" cy="432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Transponder Module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10731559" y="2978981"/>
              <a:ext cx="4042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0%</a:t>
              </a:r>
              <a:endParaRPr lang="en-US" sz="14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8896742" y="1626610"/>
            <a:ext cx="1413175" cy="675129"/>
            <a:chOff x="8891511" y="1219925"/>
            <a:chExt cx="1413175" cy="675129"/>
          </a:xfrm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B6524301-4D28-413C-AD21-B4FBFCD4015B}"/>
                </a:ext>
              </a:extLst>
            </p:cNvPr>
            <p:cNvSpPr/>
            <p:nvPr/>
          </p:nvSpPr>
          <p:spPr>
            <a:xfrm>
              <a:off x="8979458" y="1463054"/>
              <a:ext cx="1325228" cy="432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File Module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8891511" y="1219925"/>
              <a:ext cx="4042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0</a:t>
              </a:r>
              <a:r>
                <a:rPr lang="en-US" sz="1400" dirty="0" smtClean="0"/>
                <a:t>%</a:t>
              </a:r>
              <a:endParaRPr lang="en-US" sz="14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089936" y="1626817"/>
            <a:ext cx="1477555" cy="678811"/>
            <a:chOff x="7089936" y="1215039"/>
            <a:chExt cx="1477555" cy="678811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53615FB5-549B-4BC3-9177-141C72C8101D}"/>
                </a:ext>
              </a:extLst>
            </p:cNvPr>
            <p:cNvSpPr/>
            <p:nvPr/>
          </p:nvSpPr>
          <p:spPr>
            <a:xfrm>
              <a:off x="7194475" y="1461850"/>
              <a:ext cx="1373016" cy="432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Automation Module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7089936" y="1215039"/>
              <a:ext cx="4042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0%</a:t>
              </a:r>
              <a:endParaRPr lang="en-US" sz="1400" dirty="0"/>
            </a:p>
          </p:txBody>
        </p:sp>
      </p:grpSp>
      <p:sp>
        <p:nvSpPr>
          <p:cNvPr id="104" name="Rounded Rectangle 103">
            <a:extLst>
              <a:ext uri="{FF2B5EF4-FFF2-40B4-BE49-F238E27FC236}">
                <a16:creationId xmlns:a16="http://schemas.microsoft.com/office/drawing/2014/main" id="{63C623B5-60BF-4343-9CB1-ADEE0ED3266C}"/>
              </a:ext>
            </a:extLst>
          </p:cNvPr>
          <p:cNvSpPr/>
          <p:nvPr/>
        </p:nvSpPr>
        <p:spPr>
          <a:xfrm>
            <a:off x="10896349" y="4483778"/>
            <a:ext cx="1081308" cy="99926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Transp. + 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Switch +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Electrical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Sensing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9B444CB-2FF9-4D71-AD9B-32F437446813}"/>
              </a:ext>
            </a:extLst>
          </p:cNvPr>
          <p:cNvSpPr/>
          <p:nvPr/>
        </p:nvSpPr>
        <p:spPr>
          <a:xfrm>
            <a:off x="6490224" y="3256808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Camera Module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317680" y="2985804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80%</a:t>
            </a:r>
            <a:endParaRPr lang="en-US" sz="1400" dirty="0"/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1B565CB9-BA95-40D0-9C18-C6BC295EF466}"/>
              </a:ext>
            </a:extLst>
          </p:cNvPr>
          <p:cNvCxnSpPr>
            <a:cxnSpLocks/>
            <a:stCxn id="12" idx="2"/>
            <a:endCxn id="138" idx="0"/>
          </p:cNvCxnSpPr>
          <p:nvPr/>
        </p:nvCxnSpPr>
        <p:spPr>
          <a:xfrm>
            <a:off x="6993144" y="3688808"/>
            <a:ext cx="1749" cy="785175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ounded Rectangle 134">
            <a:extLst>
              <a:ext uri="{FF2B5EF4-FFF2-40B4-BE49-F238E27FC236}">
                <a16:creationId xmlns:a16="http://schemas.microsoft.com/office/drawing/2014/main" id="{15AFF325-F4DA-4765-BE21-2F640BA32443}"/>
              </a:ext>
            </a:extLst>
          </p:cNvPr>
          <p:cNvSpPr/>
          <p:nvPr/>
        </p:nvSpPr>
        <p:spPr>
          <a:xfrm>
            <a:off x="7081334" y="6110923"/>
            <a:ext cx="1067654" cy="52533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PIC MirrorSat</a:t>
            </a:r>
          </a:p>
        </p:txBody>
      </p:sp>
      <p:sp>
        <p:nvSpPr>
          <p:cNvPr id="136" name="Rounded Rectangle 135">
            <a:extLst>
              <a:ext uri="{FF2B5EF4-FFF2-40B4-BE49-F238E27FC236}">
                <a16:creationId xmlns:a16="http://schemas.microsoft.com/office/drawing/2014/main" id="{F9652CF3-B548-4781-9155-E6D7ACA4983B}"/>
              </a:ext>
            </a:extLst>
          </p:cNvPr>
          <p:cNvSpPr/>
          <p:nvPr/>
        </p:nvSpPr>
        <p:spPr>
          <a:xfrm>
            <a:off x="5525095" y="6110923"/>
            <a:ext cx="1073202" cy="52533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OBC MirrorSat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7E012E74-6BF2-42DD-8FA1-DAC7415CCD46}"/>
              </a:ext>
            </a:extLst>
          </p:cNvPr>
          <p:cNvSpPr/>
          <p:nvPr/>
        </p:nvSpPr>
        <p:spPr>
          <a:xfrm>
            <a:off x="6491973" y="4473983"/>
            <a:ext cx="1005840" cy="4914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Camera </a:t>
            </a:r>
            <a:r>
              <a:rPr lang="en-US" sz="1600" dirty="0" smtClean="0">
                <a:solidFill>
                  <a:schemeClr val="tx1"/>
                </a:solidFill>
              </a:rPr>
              <a:t>FSW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106734" y="4224791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70%</a:t>
            </a:r>
            <a:endParaRPr lang="en-US" sz="1400"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2394107E-A185-4303-A6BF-5E70B14912B0}"/>
              </a:ext>
            </a:extLst>
          </p:cNvPr>
          <p:cNvSpPr/>
          <p:nvPr/>
        </p:nvSpPr>
        <p:spPr>
          <a:xfrm>
            <a:off x="5885151" y="5347059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Rigid </a:t>
            </a:r>
            <a:r>
              <a:rPr lang="en-US" sz="1600" dirty="0">
                <a:solidFill>
                  <a:schemeClr val="tx1"/>
                </a:solidFill>
              </a:rPr>
              <a:t>Mirror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5811670" y="5075771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77538447-78A5-4375-99D7-7CDD6D5E846D}"/>
              </a:ext>
            </a:extLst>
          </p:cNvPr>
          <p:cNvSpPr/>
          <p:nvPr/>
        </p:nvSpPr>
        <p:spPr>
          <a:xfrm>
            <a:off x="7109228" y="5349270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Deform. </a:t>
            </a:r>
            <a:r>
              <a:rPr lang="en-US" sz="1600" dirty="0">
                <a:solidFill>
                  <a:schemeClr val="tx1"/>
                </a:solidFill>
              </a:rPr>
              <a:t>Mirror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26722" y="5075771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12869EE1-FFE6-4670-AFBE-96025B31ED61}"/>
              </a:ext>
            </a:extLst>
          </p:cNvPr>
          <p:cNvCxnSpPr>
            <a:cxnSpLocks/>
            <a:stCxn id="137" idx="2"/>
            <a:endCxn id="135" idx="0"/>
          </p:cNvCxnSpPr>
          <p:nvPr/>
        </p:nvCxnSpPr>
        <p:spPr>
          <a:xfrm>
            <a:off x="7612148" y="5781270"/>
            <a:ext cx="3013" cy="329653"/>
          </a:xfrm>
          <a:prstGeom prst="straightConnector1">
            <a:avLst/>
          </a:prstGeom>
          <a:ln>
            <a:solidFill>
              <a:schemeClr val="accent2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12869EE1-FFE6-4670-AFBE-96025B31ED61}"/>
              </a:ext>
            </a:extLst>
          </p:cNvPr>
          <p:cNvCxnSpPr>
            <a:cxnSpLocks/>
            <a:stCxn id="136" idx="3"/>
            <a:endCxn id="135" idx="1"/>
          </p:cNvCxnSpPr>
          <p:nvPr/>
        </p:nvCxnSpPr>
        <p:spPr>
          <a:xfrm flipV="1">
            <a:off x="6598297" y="6373591"/>
            <a:ext cx="483037" cy="1"/>
          </a:xfrm>
          <a:prstGeom prst="straightConnector1">
            <a:avLst/>
          </a:prstGeom>
          <a:ln>
            <a:solidFill>
              <a:schemeClr val="accent2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4" idx="0"/>
            <a:endCxn id="138" idx="1"/>
          </p:cNvCxnSpPr>
          <p:nvPr/>
        </p:nvCxnSpPr>
        <p:spPr>
          <a:xfrm rot="5400000" flipH="1" flipV="1">
            <a:off x="6126334" y="4981420"/>
            <a:ext cx="627376" cy="103902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7" idx="0"/>
            <a:endCxn id="138" idx="3"/>
          </p:cNvCxnSpPr>
          <p:nvPr/>
        </p:nvCxnSpPr>
        <p:spPr>
          <a:xfrm rot="16200000" flipV="1">
            <a:off x="7240188" y="4977309"/>
            <a:ext cx="629587" cy="114335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Arrow Connector 255">
            <a:extLst>
              <a:ext uri="{FF2B5EF4-FFF2-40B4-BE49-F238E27FC236}">
                <a16:creationId xmlns:a16="http://schemas.microsoft.com/office/drawing/2014/main" id="{CE42E591-8F5C-4214-BA3C-48AF043D65B5}"/>
              </a:ext>
            </a:extLst>
          </p:cNvPr>
          <p:cNvCxnSpPr>
            <a:cxnSpLocks/>
            <a:stCxn id="75" idx="2"/>
            <a:endCxn id="104" idx="0"/>
          </p:cNvCxnSpPr>
          <p:nvPr/>
        </p:nvCxnSpPr>
        <p:spPr>
          <a:xfrm flipH="1">
            <a:off x="11437003" y="3678288"/>
            <a:ext cx="1" cy="805490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224" idx="1"/>
            <a:endCxn id="11" idx="1"/>
          </p:cNvCxnSpPr>
          <p:nvPr/>
        </p:nvCxnSpPr>
        <p:spPr>
          <a:xfrm rot="10800000">
            <a:off x="1467570" y="3267903"/>
            <a:ext cx="310602" cy="2844025"/>
          </a:xfrm>
          <a:prstGeom prst="bentConnector3">
            <a:avLst>
              <a:gd name="adj1" fmla="val 149567"/>
            </a:avLst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TextBox 218"/>
          <p:cNvSpPr txBox="1"/>
          <p:nvPr/>
        </p:nvSpPr>
        <p:spPr>
          <a:xfrm>
            <a:off x="150025" y="3931769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sp>
        <p:nvSpPr>
          <p:cNvPr id="290" name="TextBox 289"/>
          <p:cNvSpPr txBox="1"/>
          <p:nvPr/>
        </p:nvSpPr>
        <p:spPr>
          <a:xfrm>
            <a:off x="1408333" y="3941047"/>
            <a:ext cx="5818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UART</a:t>
            </a:r>
            <a:endParaRPr lang="en-US" sz="1400" i="1" dirty="0"/>
          </a:p>
        </p:txBody>
      </p:sp>
      <p:grpSp>
        <p:nvGrpSpPr>
          <p:cNvPr id="381" name="Group 380"/>
          <p:cNvGrpSpPr/>
          <p:nvPr/>
        </p:nvGrpSpPr>
        <p:grpSpPr>
          <a:xfrm>
            <a:off x="9413132" y="2978981"/>
            <a:ext cx="1319430" cy="2335526"/>
            <a:chOff x="2694315" y="2979133"/>
            <a:chExt cx="1319430" cy="2335526"/>
          </a:xfrm>
        </p:grpSpPr>
        <p:sp>
          <p:nvSpPr>
            <p:cNvPr id="133" name="Rounded Rectangle 132">
              <a:extLst>
                <a:ext uri="{FF2B5EF4-FFF2-40B4-BE49-F238E27FC236}">
                  <a16:creationId xmlns:a16="http://schemas.microsoft.com/office/drawing/2014/main" id="{989F1564-2DE8-4E08-993D-B5A69F56B330}"/>
                </a:ext>
              </a:extLst>
            </p:cNvPr>
            <p:cNvSpPr/>
            <p:nvPr/>
          </p:nvSpPr>
          <p:spPr>
            <a:xfrm>
              <a:off x="2694315" y="4483778"/>
              <a:ext cx="1319430" cy="83088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Frangibolts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+ MirrorSat Burnwires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203" name="Straight Arrow Connector 202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7" idx="2"/>
              <a:endCxn id="133" idx="0"/>
            </p:cNvCxnSpPr>
            <p:nvPr/>
          </p:nvCxnSpPr>
          <p:spPr>
            <a:xfrm flipH="1">
              <a:off x="3354030" y="3678439"/>
              <a:ext cx="2536" cy="805339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>
            <a:xfrm>
              <a:off x="2799740" y="2979133"/>
              <a:ext cx="1059746" cy="699306"/>
              <a:chOff x="8381877" y="2978982"/>
              <a:chExt cx="1059746" cy="69930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8B7F003-21D3-4900-90AE-B1BA2A7B3377}"/>
                  </a:ext>
                </a:extLst>
              </p:cNvPr>
              <p:cNvSpPr/>
              <p:nvPr/>
            </p:nvSpPr>
            <p:spPr>
              <a:xfrm>
                <a:off x="8435783" y="3246288"/>
                <a:ext cx="1005840" cy="432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err="1">
                    <a:solidFill>
                      <a:schemeClr val="tx1"/>
                    </a:solidFill>
                  </a:rPr>
                  <a:t>Reconf</a:t>
                </a:r>
                <a:r>
                  <a:rPr lang="en-US" sz="1600" dirty="0">
                    <a:solidFill>
                      <a:schemeClr val="tx1"/>
                    </a:solidFill>
                  </a:rPr>
                  <a:t>. Module</a:t>
                </a:r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8381877" y="2978982"/>
                <a:ext cx="4042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0%</a:t>
                </a:r>
                <a:endParaRPr lang="en-US" sz="1400" dirty="0"/>
              </a:p>
            </p:txBody>
          </p:sp>
        </p:grpSp>
        <p:sp>
          <p:nvSpPr>
            <p:cNvPr id="291" name="TextBox 290"/>
            <p:cNvSpPr txBox="1"/>
            <p:nvPr/>
          </p:nvSpPr>
          <p:spPr>
            <a:xfrm>
              <a:off x="2936576" y="3940559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I2C</a:t>
              </a:r>
              <a:endParaRPr lang="en-US" sz="1400" i="1" dirty="0"/>
            </a:p>
          </p:txBody>
        </p:sp>
      </p:grpSp>
      <p:grpSp>
        <p:nvGrpSpPr>
          <p:cNvPr id="362" name="Group 361"/>
          <p:cNvGrpSpPr/>
          <p:nvPr/>
        </p:nvGrpSpPr>
        <p:grpSpPr>
          <a:xfrm>
            <a:off x="3956562" y="2988860"/>
            <a:ext cx="1056623" cy="1904479"/>
            <a:chOff x="4176149" y="2998940"/>
            <a:chExt cx="1056623" cy="1904479"/>
          </a:xfrm>
        </p:grpSpPr>
        <p:sp>
          <p:nvSpPr>
            <p:cNvPr id="123" name="Rounded Rectangle 122">
              <a:extLst>
                <a:ext uri="{FF2B5EF4-FFF2-40B4-BE49-F238E27FC236}">
                  <a16:creationId xmlns:a16="http://schemas.microsoft.com/office/drawing/2014/main" id="{63C623B5-60BF-4343-9CB1-ADEE0ED3266C}"/>
                </a:ext>
              </a:extLst>
            </p:cNvPr>
            <p:cNvSpPr/>
            <p:nvPr/>
          </p:nvSpPr>
          <p:spPr>
            <a:xfrm>
              <a:off x="4361820" y="4471419"/>
              <a:ext cx="736064" cy="432000"/>
            </a:xfrm>
            <a:prstGeom prst="round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ADCS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8589E59-AF06-4108-B457-5ECBF4D6C0D7}"/>
                </a:ext>
              </a:extLst>
            </p:cNvPr>
            <p:cNvSpPr/>
            <p:nvPr/>
          </p:nvSpPr>
          <p:spPr>
            <a:xfrm>
              <a:off x="4226932" y="3248964"/>
              <a:ext cx="1005840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ADCS Module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176149" y="2998940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8</a:t>
              </a:r>
              <a:r>
                <a:rPr lang="en-US" sz="1400" dirty="0" smtClean="0"/>
                <a:t>0%</a:t>
              </a:r>
              <a:endParaRPr lang="en-US" sz="1400" dirty="0"/>
            </a:p>
          </p:txBody>
        </p:sp>
        <p:cxnSp>
          <p:nvCxnSpPr>
            <p:cNvPr id="184" name="Straight Arrow Connector 183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15" idx="2"/>
              <a:endCxn id="123" idx="0"/>
            </p:cNvCxnSpPr>
            <p:nvPr/>
          </p:nvCxnSpPr>
          <p:spPr>
            <a:xfrm>
              <a:off x="4729852" y="3680964"/>
              <a:ext cx="0" cy="790455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2" name="TextBox 291"/>
            <p:cNvSpPr txBox="1"/>
            <p:nvPr/>
          </p:nvSpPr>
          <p:spPr>
            <a:xfrm>
              <a:off x="4290108" y="3940559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I2C</a:t>
              </a:r>
              <a:endParaRPr lang="en-US" sz="1400" i="1" dirty="0"/>
            </a:p>
          </p:txBody>
        </p:sp>
      </p:grpSp>
      <p:cxnSp>
        <p:nvCxnSpPr>
          <p:cNvPr id="17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4" idx="1"/>
            <a:endCxn id="9" idx="2"/>
          </p:cNvCxnSpPr>
          <p:nvPr/>
        </p:nvCxnSpPr>
        <p:spPr>
          <a:xfrm rot="10800000">
            <a:off x="5695627" y="3682239"/>
            <a:ext cx="189524" cy="1880821"/>
          </a:xfrm>
          <a:prstGeom prst="bentConnector2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156BAEA-C8EE-4670-8A4E-07FE51C170D5}"/>
              </a:ext>
            </a:extLst>
          </p:cNvPr>
          <p:cNvSpPr/>
          <p:nvPr/>
        </p:nvSpPr>
        <p:spPr>
          <a:xfrm>
            <a:off x="5192707" y="3250238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Mirror </a:t>
            </a:r>
            <a:r>
              <a:rPr lang="en-US" sz="1600" dirty="0" smtClean="0">
                <a:solidFill>
                  <a:schemeClr val="tx1"/>
                </a:solidFill>
              </a:rPr>
              <a:t>Module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125993" y="2978980"/>
            <a:ext cx="4956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5</a:t>
            </a:r>
            <a:r>
              <a:rPr lang="en-US" sz="1400" dirty="0" smtClean="0"/>
              <a:t>0%</a:t>
            </a:r>
            <a:endParaRPr lang="en-US" sz="1400" dirty="0"/>
          </a:p>
        </p:txBody>
      </p:sp>
      <p:sp>
        <p:nvSpPr>
          <p:cNvPr id="293" name="TextBox 292"/>
          <p:cNvSpPr txBox="1"/>
          <p:nvPr/>
        </p:nvSpPr>
        <p:spPr>
          <a:xfrm>
            <a:off x="5109910" y="3931679"/>
            <a:ext cx="645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I2C to </a:t>
            </a:r>
          </a:p>
          <a:p>
            <a:r>
              <a:rPr lang="en-US" sz="1400" i="1" dirty="0" smtClean="0"/>
              <a:t>UART</a:t>
            </a:r>
            <a:endParaRPr lang="en-US" sz="1400" i="1" dirty="0"/>
          </a:p>
        </p:txBody>
      </p:sp>
      <p:sp>
        <p:nvSpPr>
          <p:cNvPr id="294" name="TextBox 293"/>
          <p:cNvSpPr txBox="1"/>
          <p:nvPr/>
        </p:nvSpPr>
        <p:spPr>
          <a:xfrm>
            <a:off x="6489292" y="3926612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sp>
        <p:nvSpPr>
          <p:cNvPr id="310" name="Rounded Rectangle 309">
            <a:extLst>
              <a:ext uri="{FF2B5EF4-FFF2-40B4-BE49-F238E27FC236}">
                <a16:creationId xmlns:a16="http://schemas.microsoft.com/office/drawing/2014/main" id="{989F1564-2DE8-4E08-993D-B5A69F56B330}"/>
              </a:ext>
            </a:extLst>
          </p:cNvPr>
          <p:cNvSpPr/>
          <p:nvPr/>
        </p:nvSpPr>
        <p:spPr>
          <a:xfrm>
            <a:off x="8825968" y="6010805"/>
            <a:ext cx="805828" cy="69108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EMS + LEDs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33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310" idx="0"/>
            <a:endCxn id="132" idx="3"/>
          </p:cNvCxnSpPr>
          <p:nvPr/>
        </p:nvCxnSpPr>
        <p:spPr>
          <a:xfrm rot="16200000" flipV="1">
            <a:off x="8454846" y="5236768"/>
            <a:ext cx="1301263" cy="246811"/>
          </a:xfrm>
          <a:prstGeom prst="bentConnector2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9" name="TextBox 348"/>
          <p:cNvSpPr txBox="1"/>
          <p:nvPr/>
        </p:nvSpPr>
        <p:spPr>
          <a:xfrm>
            <a:off x="6728966" y="5018793"/>
            <a:ext cx="5453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XBee</a:t>
            </a:r>
            <a:endParaRPr lang="en-US" sz="1400" i="1" dirty="0"/>
          </a:p>
        </p:txBody>
      </p:sp>
      <p:grpSp>
        <p:nvGrpSpPr>
          <p:cNvPr id="383" name="Group 382"/>
          <p:cNvGrpSpPr/>
          <p:nvPr/>
        </p:nvGrpSpPr>
        <p:grpSpPr>
          <a:xfrm>
            <a:off x="7930781" y="2967746"/>
            <a:ext cx="1051290" cy="2012102"/>
            <a:chOff x="5441463" y="3006453"/>
            <a:chExt cx="1051290" cy="2012102"/>
          </a:xfrm>
        </p:grpSpPr>
        <p:grpSp>
          <p:nvGrpSpPr>
            <p:cNvPr id="22" name="Group 21"/>
            <p:cNvGrpSpPr/>
            <p:nvPr/>
          </p:nvGrpSpPr>
          <p:grpSpPr>
            <a:xfrm>
              <a:off x="5441463" y="3006453"/>
              <a:ext cx="1046921" cy="707583"/>
              <a:chOff x="7209090" y="2970705"/>
              <a:chExt cx="1046921" cy="707583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57AF01A-033C-4E07-87F1-7C4A5F571A32}"/>
                  </a:ext>
                </a:extLst>
              </p:cNvPr>
              <p:cNvSpPr/>
              <p:nvPr/>
            </p:nvSpPr>
            <p:spPr>
              <a:xfrm>
                <a:off x="7250171" y="3246288"/>
                <a:ext cx="1005840" cy="432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1"/>
                    </a:solidFill>
                  </a:rPr>
                  <a:t>PIC </a:t>
                </a:r>
                <a:r>
                  <a:rPr lang="en-US" sz="1600" dirty="0">
                    <a:solidFill>
                      <a:schemeClr val="tx1"/>
                    </a:solidFill>
                  </a:rPr>
                  <a:t>Module</a:t>
                </a: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7209090" y="2970705"/>
                <a:ext cx="4042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0%</a:t>
                </a:r>
                <a:endParaRPr lang="en-US" sz="1400" dirty="0"/>
              </a:p>
            </p:txBody>
          </p:sp>
        </p:grpSp>
        <p:sp>
          <p:nvSpPr>
            <p:cNvPr id="132" name="Rounded Rectangle 131">
              <a:extLst>
                <a:ext uri="{FF2B5EF4-FFF2-40B4-BE49-F238E27FC236}">
                  <a16:creationId xmlns:a16="http://schemas.microsoft.com/office/drawing/2014/main" id="{3E13583B-5EE2-4CAC-AE0A-6BF561441C0F}"/>
                </a:ext>
              </a:extLst>
            </p:cNvPr>
            <p:cNvSpPr/>
            <p:nvPr/>
          </p:nvSpPr>
          <p:spPr>
            <a:xfrm>
              <a:off x="5486913" y="4477943"/>
              <a:ext cx="1005840" cy="540612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PIC </a:t>
              </a:r>
              <a:r>
                <a:rPr lang="en-US" sz="1600" dirty="0">
                  <a:solidFill>
                    <a:schemeClr val="tx1"/>
                  </a:solidFill>
                </a:rPr>
                <a:t>CoreSat</a:t>
              </a:r>
            </a:p>
          </p:txBody>
        </p:sp>
        <p:cxnSp>
          <p:nvCxnSpPr>
            <p:cNvPr id="295" name="Straight Arrow Connector 294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8" idx="2"/>
              <a:endCxn id="132" idx="0"/>
            </p:cNvCxnSpPr>
            <p:nvPr/>
          </p:nvCxnSpPr>
          <p:spPr>
            <a:xfrm>
              <a:off x="5985464" y="3714036"/>
              <a:ext cx="4369" cy="763907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4" name="TextBox 353"/>
            <p:cNvSpPr txBox="1"/>
            <p:nvPr/>
          </p:nvSpPr>
          <p:spPr>
            <a:xfrm>
              <a:off x="5562052" y="3969517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I2C</a:t>
              </a:r>
              <a:endParaRPr lang="en-US" sz="1400" i="1" dirty="0"/>
            </a:p>
          </p:txBody>
        </p:sp>
      </p:grpSp>
      <p:grpSp>
        <p:nvGrpSpPr>
          <p:cNvPr id="382" name="Group 381"/>
          <p:cNvGrpSpPr/>
          <p:nvPr/>
        </p:nvGrpSpPr>
        <p:grpSpPr>
          <a:xfrm>
            <a:off x="2681721" y="2978981"/>
            <a:ext cx="1072754" cy="2050829"/>
            <a:chOff x="9528178" y="2988169"/>
            <a:chExt cx="1072754" cy="2050829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E8B7F003-21D3-4900-90AE-B1BA2A7B3377}"/>
                </a:ext>
              </a:extLst>
            </p:cNvPr>
            <p:cNvSpPr/>
            <p:nvPr/>
          </p:nvSpPr>
          <p:spPr>
            <a:xfrm>
              <a:off x="9595092" y="3246288"/>
              <a:ext cx="1005840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GPS Module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9528178" y="2988169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70%</a:t>
              </a:r>
              <a:endParaRPr lang="en-US" sz="1400" dirty="0"/>
            </a:p>
          </p:txBody>
        </p:sp>
        <p:sp>
          <p:nvSpPr>
            <p:cNvPr id="101" name="Rounded Rectangle 100">
              <a:extLst>
                <a:ext uri="{FF2B5EF4-FFF2-40B4-BE49-F238E27FC236}">
                  <a16:creationId xmlns:a16="http://schemas.microsoft.com/office/drawing/2014/main" id="{63C623B5-60BF-4343-9CB1-ADEE0ED3266C}"/>
                </a:ext>
              </a:extLst>
            </p:cNvPr>
            <p:cNvSpPr/>
            <p:nvPr/>
          </p:nvSpPr>
          <p:spPr>
            <a:xfrm>
              <a:off x="9595092" y="4483778"/>
              <a:ext cx="1005840" cy="555220"/>
            </a:xfrm>
            <a:prstGeom prst="round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GPS + 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Switch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74" idx="2"/>
              <a:endCxn id="101" idx="0"/>
            </p:cNvCxnSpPr>
            <p:nvPr/>
          </p:nvCxnSpPr>
          <p:spPr>
            <a:xfrm>
              <a:off x="10098012" y="3678288"/>
              <a:ext cx="0" cy="805490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0" name="TextBox 359"/>
            <p:cNvSpPr txBox="1"/>
            <p:nvPr/>
          </p:nvSpPr>
          <p:spPr>
            <a:xfrm>
              <a:off x="9528834" y="3903355"/>
              <a:ext cx="6345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SPI to </a:t>
              </a:r>
            </a:p>
            <a:p>
              <a:r>
                <a:rPr lang="en-US" sz="1400" i="1" dirty="0" smtClean="0"/>
                <a:t>UART</a:t>
              </a:r>
              <a:endParaRPr lang="en-US" sz="1400" i="1" dirty="0"/>
            </a:p>
          </p:txBody>
        </p:sp>
      </p:grpSp>
      <p:sp>
        <p:nvSpPr>
          <p:cNvPr id="361" name="TextBox 360"/>
          <p:cNvSpPr txBox="1"/>
          <p:nvPr/>
        </p:nvSpPr>
        <p:spPr>
          <a:xfrm>
            <a:off x="10942941" y="3928799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cxnSp>
        <p:nvCxnSpPr>
          <p:cNvPr id="398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5" idx="3"/>
            <a:endCxn id="132" idx="2"/>
          </p:cNvCxnSpPr>
          <p:nvPr/>
        </p:nvCxnSpPr>
        <p:spPr>
          <a:xfrm flipV="1">
            <a:off x="8148988" y="4979848"/>
            <a:ext cx="330163" cy="1393743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TextBox 400"/>
          <p:cNvSpPr txBox="1"/>
          <p:nvPr/>
        </p:nvSpPr>
        <p:spPr>
          <a:xfrm>
            <a:off x="8478659" y="5071087"/>
            <a:ext cx="5100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WiFi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13044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Automation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/>
              <a:t>Capability of executing scheduled commands after station visibility</a:t>
            </a:r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9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>
            <a:extLst>
              <a:ext uri="{FF2B5EF4-FFF2-40B4-BE49-F238E27FC236}">
                <a16:creationId xmlns:a16="http://schemas.microsoft.com/office/drawing/2014/main" id="{41C2BD86-E6B6-4434-B96C-2BDDA8292C44}"/>
              </a:ext>
            </a:extLst>
          </p:cNvPr>
          <p:cNvSpPr/>
          <p:nvPr/>
        </p:nvSpPr>
        <p:spPr>
          <a:xfrm>
            <a:off x="44451" y="862118"/>
            <a:ext cx="12094210" cy="302523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err="1">
                <a:solidFill>
                  <a:schemeClr val="tx1"/>
                </a:solidFill>
              </a:rPr>
              <a:t>CubeComputer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5CC05A48-E9D2-4B1D-94EC-0A4A034EE1FE}"/>
              </a:ext>
            </a:extLst>
          </p:cNvPr>
          <p:cNvSpPr/>
          <p:nvPr/>
        </p:nvSpPr>
        <p:spPr>
          <a:xfrm>
            <a:off x="107245" y="1559950"/>
            <a:ext cx="11977510" cy="226646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>
                <a:solidFill>
                  <a:schemeClr val="tx1"/>
                </a:solidFill>
              </a:rPr>
              <a:t>Flight Software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51F0A-E47A-441E-8FD2-C01773DD35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875735" cy="365125"/>
          </a:xfrm>
        </p:spPr>
        <p:txBody>
          <a:bodyPr/>
          <a:lstStyle/>
          <a:p>
            <a:r>
              <a:rPr lang="en-US" dirty="0" smtClean="0"/>
              <a:t>7/19/2019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EBF0F7-AA8C-47E3-BD57-CEA2BFC29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3215" y="6356349"/>
            <a:ext cx="463827" cy="365125"/>
          </a:xfrm>
        </p:spPr>
        <p:txBody>
          <a:bodyPr/>
          <a:lstStyle/>
          <a:p>
            <a:fld id="{BE35F897-DD11-411B-8D09-544651753625}" type="slidenum">
              <a:rPr lang="en-US" smtClean="0"/>
              <a:t>29</a:t>
            </a:fld>
            <a:endParaRPr lang="en-US"/>
          </a:p>
        </p:txBody>
      </p: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E1792B6A-89C5-4AF1-BE39-96FE41DE81D9}"/>
              </a:ext>
            </a:extLst>
          </p:cNvPr>
          <p:cNvSpPr/>
          <p:nvPr/>
        </p:nvSpPr>
        <p:spPr>
          <a:xfrm>
            <a:off x="272994" y="4473915"/>
            <a:ext cx="737915" cy="432000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</a:t>
            </a:r>
          </a:p>
        </p:txBody>
      </p:sp>
      <p:sp>
        <p:nvSpPr>
          <p:cNvPr id="122" name="Rounded Rectangle 121">
            <a:extLst>
              <a:ext uri="{FF2B5EF4-FFF2-40B4-BE49-F238E27FC236}">
                <a16:creationId xmlns:a16="http://schemas.microsoft.com/office/drawing/2014/main" id="{9913C5A1-3441-466B-B47B-90D000279C51}"/>
              </a:ext>
            </a:extLst>
          </p:cNvPr>
          <p:cNvSpPr/>
          <p:nvPr/>
        </p:nvSpPr>
        <p:spPr>
          <a:xfrm>
            <a:off x="1467570" y="4483778"/>
            <a:ext cx="1005840" cy="757066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Radio + </a:t>
            </a:r>
            <a:r>
              <a:rPr lang="en-US" sz="1600" dirty="0" smtClean="0">
                <a:solidFill>
                  <a:schemeClr val="tx1"/>
                </a:solidFill>
              </a:rPr>
              <a:t>Electrical Sensing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64F2431F-12C9-43D1-AEB3-08CB76EE2C5B}"/>
              </a:ext>
            </a:extLst>
          </p:cNvPr>
          <p:cNvCxnSpPr>
            <a:cxnSpLocks/>
            <a:stCxn id="230" idx="2"/>
            <a:endCxn id="118" idx="0"/>
          </p:cNvCxnSpPr>
          <p:nvPr/>
        </p:nvCxnSpPr>
        <p:spPr>
          <a:xfrm>
            <a:off x="639419" y="3678288"/>
            <a:ext cx="2533" cy="795627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>
            <a:extLst>
              <a:ext uri="{FF2B5EF4-FFF2-40B4-BE49-F238E27FC236}">
                <a16:creationId xmlns:a16="http://schemas.microsoft.com/office/drawing/2014/main" id="{F1D21730-2C7F-40E0-91BC-7E7DFA9233D6}"/>
              </a:ext>
            </a:extLst>
          </p:cNvPr>
          <p:cNvCxnSpPr>
            <a:cxnSpLocks/>
            <a:stCxn id="11" idx="2"/>
            <a:endCxn id="122" idx="0"/>
          </p:cNvCxnSpPr>
          <p:nvPr/>
        </p:nvCxnSpPr>
        <p:spPr>
          <a:xfrm>
            <a:off x="1970490" y="3678288"/>
            <a:ext cx="0" cy="805490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Rounded Rectangle 215">
            <a:extLst>
              <a:ext uri="{FF2B5EF4-FFF2-40B4-BE49-F238E27FC236}">
                <a16:creationId xmlns:a16="http://schemas.microsoft.com/office/drawing/2014/main" id="{D4CB741F-64DC-455A-9D57-46D72D3E0E33}"/>
              </a:ext>
            </a:extLst>
          </p:cNvPr>
          <p:cNvSpPr/>
          <p:nvPr/>
        </p:nvSpPr>
        <p:spPr>
          <a:xfrm>
            <a:off x="7194475" y="963616"/>
            <a:ext cx="1373016" cy="4320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SDCard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17" name="Rounded Rectangle 216">
            <a:extLst>
              <a:ext uri="{FF2B5EF4-FFF2-40B4-BE49-F238E27FC236}">
                <a16:creationId xmlns:a16="http://schemas.microsoft.com/office/drawing/2014/main" id="{CE532664-D714-4087-85D8-B6C5973D7A1D}"/>
              </a:ext>
            </a:extLst>
          </p:cNvPr>
          <p:cNvSpPr/>
          <p:nvPr/>
        </p:nvSpPr>
        <p:spPr>
          <a:xfrm>
            <a:off x="5409492" y="963616"/>
            <a:ext cx="1373016" cy="4320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Watchdog</a:t>
            </a:r>
          </a:p>
        </p:txBody>
      </p:sp>
      <p:cxnSp>
        <p:nvCxnSpPr>
          <p:cNvPr id="218" name="Straight Arrow Connector 217">
            <a:extLst>
              <a:ext uri="{FF2B5EF4-FFF2-40B4-BE49-F238E27FC236}">
                <a16:creationId xmlns:a16="http://schemas.microsoft.com/office/drawing/2014/main" id="{C5A8E2F7-FD3D-4510-B3BE-7192F7A5F76B}"/>
              </a:ext>
            </a:extLst>
          </p:cNvPr>
          <p:cNvCxnSpPr>
            <a:cxnSpLocks/>
            <a:stCxn id="217" idx="2"/>
            <a:endCxn id="63" idx="0"/>
          </p:cNvCxnSpPr>
          <p:nvPr/>
        </p:nvCxnSpPr>
        <p:spPr>
          <a:xfrm>
            <a:off x="6096000" y="1395616"/>
            <a:ext cx="8731" cy="467603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>
            <a:extLst>
              <a:ext uri="{FF2B5EF4-FFF2-40B4-BE49-F238E27FC236}">
                <a16:creationId xmlns:a16="http://schemas.microsoft.com/office/drawing/2014/main" id="{D89E5015-E837-4643-AD44-F2DFF035F17E}"/>
              </a:ext>
            </a:extLst>
          </p:cNvPr>
          <p:cNvCxnSpPr>
            <a:cxnSpLocks/>
            <a:stCxn id="216" idx="2"/>
            <a:endCxn id="64" idx="0"/>
          </p:cNvCxnSpPr>
          <p:nvPr/>
        </p:nvCxnSpPr>
        <p:spPr>
          <a:xfrm>
            <a:off x="7880983" y="1395616"/>
            <a:ext cx="0" cy="478012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Rectangle 229">
            <a:extLst>
              <a:ext uri="{FF2B5EF4-FFF2-40B4-BE49-F238E27FC236}">
                <a16:creationId xmlns:a16="http://schemas.microsoft.com/office/drawing/2014/main" id="{98CC383C-2859-4DE8-97E5-0565ABD27854}"/>
              </a:ext>
            </a:extLst>
          </p:cNvPr>
          <p:cNvSpPr/>
          <p:nvPr/>
        </p:nvSpPr>
        <p:spPr>
          <a:xfrm>
            <a:off x="136499" y="3246288"/>
            <a:ext cx="1005840" cy="432000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 Module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479" y="3001548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F50F3D-2B0D-4278-84A3-AB6BD152268C}"/>
              </a:ext>
            </a:extLst>
          </p:cNvPr>
          <p:cNvSpPr/>
          <p:nvPr/>
        </p:nvSpPr>
        <p:spPr>
          <a:xfrm>
            <a:off x="1467570" y="2857515"/>
            <a:ext cx="1005840" cy="820773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Radio /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Debug Module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374739" y="2605695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grpSp>
        <p:nvGrpSpPr>
          <p:cNvPr id="195" name="Group 194"/>
          <p:cNvGrpSpPr/>
          <p:nvPr/>
        </p:nvGrpSpPr>
        <p:grpSpPr>
          <a:xfrm>
            <a:off x="1713935" y="5636840"/>
            <a:ext cx="1437253" cy="691087"/>
            <a:chOff x="1219745" y="5157473"/>
            <a:chExt cx="1437253" cy="691087"/>
          </a:xfrm>
        </p:grpSpPr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C7349279-979A-4BB7-81CB-96F734A3DF5D}"/>
                </a:ext>
              </a:extLst>
            </p:cNvPr>
            <p:cNvSpPr/>
            <p:nvPr/>
          </p:nvSpPr>
          <p:spPr>
            <a:xfrm>
              <a:off x="1283982" y="5416560"/>
              <a:ext cx="1373016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Debug Platform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219745" y="5157473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60%</a:t>
              </a:r>
              <a:endParaRPr lang="en-US" sz="1400" dirty="0"/>
            </a:p>
          </p:txBody>
        </p:sp>
      </p:grpSp>
      <p:cxnSp>
        <p:nvCxnSpPr>
          <p:cNvPr id="78" name="Connector: Elbow 227">
            <a:extLst>
              <a:ext uri="{FF2B5EF4-FFF2-40B4-BE49-F238E27FC236}">
                <a16:creationId xmlns:a16="http://schemas.microsoft.com/office/drawing/2014/main" id="{6B43C344-74BC-4A4A-9098-FD3D9E8E7EBD}"/>
              </a:ext>
            </a:extLst>
          </p:cNvPr>
          <p:cNvCxnSpPr>
            <a:stCxn id="216" idx="3"/>
            <a:endCxn id="76" idx="0"/>
          </p:cNvCxnSpPr>
          <p:nvPr/>
        </p:nvCxnSpPr>
        <p:spPr>
          <a:xfrm>
            <a:off x="8567491" y="1179616"/>
            <a:ext cx="1079812" cy="690123"/>
          </a:xfrm>
          <a:prstGeom prst="bentConnector2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10731559" y="2978981"/>
            <a:ext cx="1335440" cy="699307"/>
            <a:chOff x="10731559" y="2978981"/>
            <a:chExt cx="1335440" cy="699307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E8B7F003-21D3-4900-90AE-B1BA2A7B3377}"/>
                </a:ext>
              </a:extLst>
            </p:cNvPr>
            <p:cNvSpPr/>
            <p:nvPr/>
          </p:nvSpPr>
          <p:spPr>
            <a:xfrm>
              <a:off x="10807008" y="3246288"/>
              <a:ext cx="1259991" cy="432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Transponder Module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10731559" y="2978981"/>
              <a:ext cx="4042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0%</a:t>
              </a:r>
              <a:endParaRPr lang="en-US" sz="14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8896742" y="1626610"/>
            <a:ext cx="1413175" cy="675129"/>
            <a:chOff x="8891511" y="1219925"/>
            <a:chExt cx="1413175" cy="675129"/>
          </a:xfrm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B6524301-4D28-413C-AD21-B4FBFCD4015B}"/>
                </a:ext>
              </a:extLst>
            </p:cNvPr>
            <p:cNvSpPr/>
            <p:nvPr/>
          </p:nvSpPr>
          <p:spPr>
            <a:xfrm>
              <a:off x="8979458" y="1463054"/>
              <a:ext cx="1325228" cy="432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File Module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8891511" y="1219925"/>
              <a:ext cx="4042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0</a:t>
              </a:r>
              <a:r>
                <a:rPr lang="en-US" sz="1400" dirty="0" smtClean="0"/>
                <a:t>%</a:t>
              </a:r>
              <a:endParaRPr lang="en-US" sz="14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089936" y="1626817"/>
            <a:ext cx="1477555" cy="678811"/>
            <a:chOff x="7089936" y="1215039"/>
            <a:chExt cx="1477555" cy="678811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53615FB5-549B-4BC3-9177-141C72C8101D}"/>
                </a:ext>
              </a:extLst>
            </p:cNvPr>
            <p:cNvSpPr/>
            <p:nvPr/>
          </p:nvSpPr>
          <p:spPr>
            <a:xfrm>
              <a:off x="7194475" y="1461850"/>
              <a:ext cx="1373016" cy="432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Automation Module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7089936" y="1215039"/>
              <a:ext cx="4042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0%</a:t>
              </a:r>
              <a:endParaRPr lang="en-US" sz="1400" dirty="0"/>
            </a:p>
          </p:txBody>
        </p:sp>
      </p:grpSp>
      <p:grpSp>
        <p:nvGrpSpPr>
          <p:cNvPr id="261" name="Group 260"/>
          <p:cNvGrpSpPr/>
          <p:nvPr/>
        </p:nvGrpSpPr>
        <p:grpSpPr>
          <a:xfrm>
            <a:off x="5344761" y="1610078"/>
            <a:ext cx="1446478" cy="685141"/>
            <a:chOff x="5336030" y="1208709"/>
            <a:chExt cx="1446478" cy="685141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B6524301-4D28-413C-AD21-B4FBFCD4015B}"/>
                </a:ext>
              </a:extLst>
            </p:cNvPr>
            <p:cNvSpPr/>
            <p:nvPr/>
          </p:nvSpPr>
          <p:spPr>
            <a:xfrm>
              <a:off x="5409492" y="1461850"/>
              <a:ext cx="1373016" cy="432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OBC Module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336030" y="1208709"/>
              <a:ext cx="4042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0%</a:t>
              </a:r>
              <a:endParaRPr lang="en-US" sz="1400" dirty="0"/>
            </a:p>
          </p:txBody>
        </p:sp>
      </p:grpSp>
      <p:sp>
        <p:nvSpPr>
          <p:cNvPr id="104" name="Rounded Rectangle 103">
            <a:extLst>
              <a:ext uri="{FF2B5EF4-FFF2-40B4-BE49-F238E27FC236}">
                <a16:creationId xmlns:a16="http://schemas.microsoft.com/office/drawing/2014/main" id="{63C623B5-60BF-4343-9CB1-ADEE0ED3266C}"/>
              </a:ext>
            </a:extLst>
          </p:cNvPr>
          <p:cNvSpPr/>
          <p:nvPr/>
        </p:nvSpPr>
        <p:spPr>
          <a:xfrm>
            <a:off x="10896349" y="4483778"/>
            <a:ext cx="1081308" cy="99926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Transp. + 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Switch +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Electrical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Sensing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9B444CB-2FF9-4D71-AD9B-32F437446813}"/>
              </a:ext>
            </a:extLst>
          </p:cNvPr>
          <p:cNvSpPr/>
          <p:nvPr/>
        </p:nvSpPr>
        <p:spPr>
          <a:xfrm>
            <a:off x="6490224" y="3256808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Camera Module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317680" y="2985804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80%</a:t>
            </a:r>
            <a:endParaRPr lang="en-US" sz="1400" dirty="0"/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1B565CB9-BA95-40D0-9C18-C6BC295EF466}"/>
              </a:ext>
            </a:extLst>
          </p:cNvPr>
          <p:cNvCxnSpPr>
            <a:cxnSpLocks/>
            <a:stCxn id="12" idx="2"/>
            <a:endCxn id="138" idx="0"/>
          </p:cNvCxnSpPr>
          <p:nvPr/>
        </p:nvCxnSpPr>
        <p:spPr>
          <a:xfrm>
            <a:off x="6993144" y="3688808"/>
            <a:ext cx="1749" cy="785175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ounded Rectangle 134">
            <a:extLst>
              <a:ext uri="{FF2B5EF4-FFF2-40B4-BE49-F238E27FC236}">
                <a16:creationId xmlns:a16="http://schemas.microsoft.com/office/drawing/2014/main" id="{15AFF325-F4DA-4765-BE21-2F640BA32443}"/>
              </a:ext>
            </a:extLst>
          </p:cNvPr>
          <p:cNvSpPr/>
          <p:nvPr/>
        </p:nvSpPr>
        <p:spPr>
          <a:xfrm>
            <a:off x="7081334" y="6110923"/>
            <a:ext cx="1067654" cy="52533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PIC MirrorSat</a:t>
            </a:r>
          </a:p>
        </p:txBody>
      </p:sp>
      <p:sp>
        <p:nvSpPr>
          <p:cNvPr id="136" name="Rounded Rectangle 135">
            <a:extLst>
              <a:ext uri="{FF2B5EF4-FFF2-40B4-BE49-F238E27FC236}">
                <a16:creationId xmlns:a16="http://schemas.microsoft.com/office/drawing/2014/main" id="{F9652CF3-B548-4781-9155-E6D7ACA4983B}"/>
              </a:ext>
            </a:extLst>
          </p:cNvPr>
          <p:cNvSpPr/>
          <p:nvPr/>
        </p:nvSpPr>
        <p:spPr>
          <a:xfrm>
            <a:off x="5525095" y="6110923"/>
            <a:ext cx="1073202" cy="52533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OBC MirrorSat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7E012E74-6BF2-42DD-8FA1-DAC7415CCD46}"/>
              </a:ext>
            </a:extLst>
          </p:cNvPr>
          <p:cNvSpPr/>
          <p:nvPr/>
        </p:nvSpPr>
        <p:spPr>
          <a:xfrm>
            <a:off x="6491973" y="4473983"/>
            <a:ext cx="1005840" cy="4914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Camera </a:t>
            </a:r>
            <a:r>
              <a:rPr lang="en-US" sz="1600" dirty="0" smtClean="0">
                <a:solidFill>
                  <a:schemeClr val="tx1"/>
                </a:solidFill>
              </a:rPr>
              <a:t>FSW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106734" y="4224791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70%</a:t>
            </a:r>
            <a:endParaRPr lang="en-US" sz="1400"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2394107E-A185-4303-A6BF-5E70B14912B0}"/>
              </a:ext>
            </a:extLst>
          </p:cNvPr>
          <p:cNvSpPr/>
          <p:nvPr/>
        </p:nvSpPr>
        <p:spPr>
          <a:xfrm>
            <a:off x="5885151" y="5347059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Rigid </a:t>
            </a:r>
            <a:r>
              <a:rPr lang="en-US" sz="1600" dirty="0">
                <a:solidFill>
                  <a:schemeClr val="tx1"/>
                </a:solidFill>
              </a:rPr>
              <a:t>Mirror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5811670" y="5075771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77538447-78A5-4375-99D7-7CDD6D5E846D}"/>
              </a:ext>
            </a:extLst>
          </p:cNvPr>
          <p:cNvSpPr/>
          <p:nvPr/>
        </p:nvSpPr>
        <p:spPr>
          <a:xfrm>
            <a:off x="7109228" y="5349270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Deform. </a:t>
            </a:r>
            <a:r>
              <a:rPr lang="en-US" sz="1600" dirty="0">
                <a:solidFill>
                  <a:schemeClr val="tx1"/>
                </a:solidFill>
              </a:rPr>
              <a:t>Mirror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26722" y="5075771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12869EE1-FFE6-4670-AFBE-96025B31ED61}"/>
              </a:ext>
            </a:extLst>
          </p:cNvPr>
          <p:cNvCxnSpPr>
            <a:cxnSpLocks/>
            <a:stCxn id="137" idx="2"/>
            <a:endCxn id="135" idx="0"/>
          </p:cNvCxnSpPr>
          <p:nvPr/>
        </p:nvCxnSpPr>
        <p:spPr>
          <a:xfrm>
            <a:off x="7612148" y="5781270"/>
            <a:ext cx="3013" cy="329653"/>
          </a:xfrm>
          <a:prstGeom prst="straightConnector1">
            <a:avLst/>
          </a:prstGeom>
          <a:ln>
            <a:solidFill>
              <a:schemeClr val="accent2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12869EE1-FFE6-4670-AFBE-96025B31ED61}"/>
              </a:ext>
            </a:extLst>
          </p:cNvPr>
          <p:cNvCxnSpPr>
            <a:cxnSpLocks/>
            <a:stCxn id="136" idx="3"/>
            <a:endCxn id="135" idx="1"/>
          </p:cNvCxnSpPr>
          <p:nvPr/>
        </p:nvCxnSpPr>
        <p:spPr>
          <a:xfrm flipV="1">
            <a:off x="6598297" y="6373591"/>
            <a:ext cx="483037" cy="1"/>
          </a:xfrm>
          <a:prstGeom prst="straightConnector1">
            <a:avLst/>
          </a:prstGeom>
          <a:ln>
            <a:solidFill>
              <a:schemeClr val="accent2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4" idx="0"/>
            <a:endCxn id="138" idx="1"/>
          </p:cNvCxnSpPr>
          <p:nvPr/>
        </p:nvCxnSpPr>
        <p:spPr>
          <a:xfrm rot="5400000" flipH="1" flipV="1">
            <a:off x="6126334" y="4981420"/>
            <a:ext cx="627376" cy="103902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7" idx="0"/>
            <a:endCxn id="138" idx="3"/>
          </p:cNvCxnSpPr>
          <p:nvPr/>
        </p:nvCxnSpPr>
        <p:spPr>
          <a:xfrm rot="16200000" flipV="1">
            <a:off x="7240188" y="4977309"/>
            <a:ext cx="629587" cy="114335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Arrow Connector 255">
            <a:extLst>
              <a:ext uri="{FF2B5EF4-FFF2-40B4-BE49-F238E27FC236}">
                <a16:creationId xmlns:a16="http://schemas.microsoft.com/office/drawing/2014/main" id="{CE42E591-8F5C-4214-BA3C-48AF043D65B5}"/>
              </a:ext>
            </a:extLst>
          </p:cNvPr>
          <p:cNvCxnSpPr>
            <a:cxnSpLocks/>
            <a:stCxn id="75" idx="2"/>
            <a:endCxn id="104" idx="0"/>
          </p:cNvCxnSpPr>
          <p:nvPr/>
        </p:nvCxnSpPr>
        <p:spPr>
          <a:xfrm flipH="1">
            <a:off x="11437003" y="3678288"/>
            <a:ext cx="1" cy="805490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224" idx="1"/>
            <a:endCxn id="11" idx="1"/>
          </p:cNvCxnSpPr>
          <p:nvPr/>
        </p:nvCxnSpPr>
        <p:spPr>
          <a:xfrm rot="10800000">
            <a:off x="1467570" y="3267903"/>
            <a:ext cx="310602" cy="2844025"/>
          </a:xfrm>
          <a:prstGeom prst="bentConnector3">
            <a:avLst>
              <a:gd name="adj1" fmla="val 149567"/>
            </a:avLst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TextBox 218"/>
          <p:cNvSpPr txBox="1"/>
          <p:nvPr/>
        </p:nvSpPr>
        <p:spPr>
          <a:xfrm>
            <a:off x="150025" y="3931769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sp>
        <p:nvSpPr>
          <p:cNvPr id="290" name="TextBox 289"/>
          <p:cNvSpPr txBox="1"/>
          <p:nvPr/>
        </p:nvSpPr>
        <p:spPr>
          <a:xfrm>
            <a:off x="1408333" y="3941047"/>
            <a:ext cx="5818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UART</a:t>
            </a:r>
            <a:endParaRPr lang="en-US" sz="1400" i="1" dirty="0"/>
          </a:p>
        </p:txBody>
      </p:sp>
      <p:grpSp>
        <p:nvGrpSpPr>
          <p:cNvPr id="381" name="Group 380"/>
          <p:cNvGrpSpPr/>
          <p:nvPr/>
        </p:nvGrpSpPr>
        <p:grpSpPr>
          <a:xfrm>
            <a:off x="9413132" y="2978981"/>
            <a:ext cx="1319430" cy="2335526"/>
            <a:chOff x="2694315" y="2979133"/>
            <a:chExt cx="1319430" cy="2335526"/>
          </a:xfrm>
        </p:grpSpPr>
        <p:sp>
          <p:nvSpPr>
            <p:cNvPr id="133" name="Rounded Rectangle 132">
              <a:extLst>
                <a:ext uri="{FF2B5EF4-FFF2-40B4-BE49-F238E27FC236}">
                  <a16:creationId xmlns:a16="http://schemas.microsoft.com/office/drawing/2014/main" id="{989F1564-2DE8-4E08-993D-B5A69F56B330}"/>
                </a:ext>
              </a:extLst>
            </p:cNvPr>
            <p:cNvSpPr/>
            <p:nvPr/>
          </p:nvSpPr>
          <p:spPr>
            <a:xfrm>
              <a:off x="2694315" y="4483778"/>
              <a:ext cx="1319430" cy="83088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Frangibolts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+ MirrorSat Burnwires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203" name="Straight Arrow Connector 202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7" idx="2"/>
              <a:endCxn id="133" idx="0"/>
            </p:cNvCxnSpPr>
            <p:nvPr/>
          </p:nvCxnSpPr>
          <p:spPr>
            <a:xfrm flipH="1">
              <a:off x="3354030" y="3678439"/>
              <a:ext cx="2536" cy="805339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>
            <a:xfrm>
              <a:off x="2799740" y="2979133"/>
              <a:ext cx="1059746" cy="699306"/>
              <a:chOff x="8381877" y="2978982"/>
              <a:chExt cx="1059746" cy="69930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8B7F003-21D3-4900-90AE-B1BA2A7B3377}"/>
                  </a:ext>
                </a:extLst>
              </p:cNvPr>
              <p:cNvSpPr/>
              <p:nvPr/>
            </p:nvSpPr>
            <p:spPr>
              <a:xfrm>
                <a:off x="8435783" y="3246288"/>
                <a:ext cx="1005840" cy="432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err="1">
                    <a:solidFill>
                      <a:schemeClr val="tx1"/>
                    </a:solidFill>
                  </a:rPr>
                  <a:t>Reconf</a:t>
                </a:r>
                <a:r>
                  <a:rPr lang="en-US" sz="1600" dirty="0">
                    <a:solidFill>
                      <a:schemeClr val="tx1"/>
                    </a:solidFill>
                  </a:rPr>
                  <a:t>. Module</a:t>
                </a:r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8381877" y="2978982"/>
                <a:ext cx="4042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0%</a:t>
                </a:r>
                <a:endParaRPr lang="en-US" sz="1400" dirty="0"/>
              </a:p>
            </p:txBody>
          </p:sp>
        </p:grpSp>
        <p:sp>
          <p:nvSpPr>
            <p:cNvPr id="291" name="TextBox 290"/>
            <p:cNvSpPr txBox="1"/>
            <p:nvPr/>
          </p:nvSpPr>
          <p:spPr>
            <a:xfrm>
              <a:off x="2936576" y="3940559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I2C</a:t>
              </a:r>
              <a:endParaRPr lang="en-US" sz="1400" i="1" dirty="0"/>
            </a:p>
          </p:txBody>
        </p:sp>
      </p:grpSp>
      <p:grpSp>
        <p:nvGrpSpPr>
          <p:cNvPr id="362" name="Group 361"/>
          <p:cNvGrpSpPr/>
          <p:nvPr/>
        </p:nvGrpSpPr>
        <p:grpSpPr>
          <a:xfrm>
            <a:off x="3956562" y="2988860"/>
            <a:ext cx="1056623" cy="1904479"/>
            <a:chOff x="4176149" y="2998940"/>
            <a:chExt cx="1056623" cy="1904479"/>
          </a:xfrm>
        </p:grpSpPr>
        <p:sp>
          <p:nvSpPr>
            <p:cNvPr id="123" name="Rounded Rectangle 122">
              <a:extLst>
                <a:ext uri="{FF2B5EF4-FFF2-40B4-BE49-F238E27FC236}">
                  <a16:creationId xmlns:a16="http://schemas.microsoft.com/office/drawing/2014/main" id="{63C623B5-60BF-4343-9CB1-ADEE0ED3266C}"/>
                </a:ext>
              </a:extLst>
            </p:cNvPr>
            <p:cNvSpPr/>
            <p:nvPr/>
          </p:nvSpPr>
          <p:spPr>
            <a:xfrm>
              <a:off x="4361820" y="4471419"/>
              <a:ext cx="736064" cy="432000"/>
            </a:xfrm>
            <a:prstGeom prst="round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ADCS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8589E59-AF06-4108-B457-5ECBF4D6C0D7}"/>
                </a:ext>
              </a:extLst>
            </p:cNvPr>
            <p:cNvSpPr/>
            <p:nvPr/>
          </p:nvSpPr>
          <p:spPr>
            <a:xfrm>
              <a:off x="4226932" y="3248964"/>
              <a:ext cx="1005840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ADCS Module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176149" y="2998940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8</a:t>
              </a:r>
              <a:r>
                <a:rPr lang="en-US" sz="1400" dirty="0" smtClean="0"/>
                <a:t>0%</a:t>
              </a:r>
              <a:endParaRPr lang="en-US" sz="1400" dirty="0"/>
            </a:p>
          </p:txBody>
        </p:sp>
        <p:cxnSp>
          <p:nvCxnSpPr>
            <p:cNvPr id="184" name="Straight Arrow Connector 183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15" idx="2"/>
              <a:endCxn id="123" idx="0"/>
            </p:cNvCxnSpPr>
            <p:nvPr/>
          </p:nvCxnSpPr>
          <p:spPr>
            <a:xfrm>
              <a:off x="4729852" y="3680964"/>
              <a:ext cx="0" cy="790455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2" name="TextBox 291"/>
            <p:cNvSpPr txBox="1"/>
            <p:nvPr/>
          </p:nvSpPr>
          <p:spPr>
            <a:xfrm>
              <a:off x="4290108" y="3940559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I2C</a:t>
              </a:r>
              <a:endParaRPr lang="en-US" sz="1400" i="1" dirty="0"/>
            </a:p>
          </p:txBody>
        </p:sp>
      </p:grpSp>
      <p:cxnSp>
        <p:nvCxnSpPr>
          <p:cNvPr id="17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4" idx="1"/>
            <a:endCxn id="9" idx="2"/>
          </p:cNvCxnSpPr>
          <p:nvPr/>
        </p:nvCxnSpPr>
        <p:spPr>
          <a:xfrm rot="10800000">
            <a:off x="5695627" y="3682239"/>
            <a:ext cx="189524" cy="1880821"/>
          </a:xfrm>
          <a:prstGeom prst="bentConnector2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156BAEA-C8EE-4670-8A4E-07FE51C170D5}"/>
              </a:ext>
            </a:extLst>
          </p:cNvPr>
          <p:cNvSpPr/>
          <p:nvPr/>
        </p:nvSpPr>
        <p:spPr>
          <a:xfrm>
            <a:off x="5192707" y="3250238"/>
            <a:ext cx="1005840" cy="4320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Mirror </a:t>
            </a:r>
            <a:r>
              <a:rPr lang="en-US" sz="1600" dirty="0" smtClean="0">
                <a:solidFill>
                  <a:schemeClr val="tx1"/>
                </a:solidFill>
              </a:rPr>
              <a:t>Module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125993" y="2978980"/>
            <a:ext cx="4956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5</a:t>
            </a:r>
            <a:r>
              <a:rPr lang="en-US" sz="1400" dirty="0" smtClean="0"/>
              <a:t>0%</a:t>
            </a:r>
            <a:endParaRPr lang="en-US" sz="1400" dirty="0"/>
          </a:p>
        </p:txBody>
      </p:sp>
      <p:sp>
        <p:nvSpPr>
          <p:cNvPr id="293" name="TextBox 292"/>
          <p:cNvSpPr txBox="1"/>
          <p:nvPr/>
        </p:nvSpPr>
        <p:spPr>
          <a:xfrm>
            <a:off x="5109910" y="3931679"/>
            <a:ext cx="645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I2C to </a:t>
            </a:r>
          </a:p>
          <a:p>
            <a:r>
              <a:rPr lang="en-US" sz="1400" i="1" dirty="0" smtClean="0"/>
              <a:t>UART</a:t>
            </a:r>
            <a:endParaRPr lang="en-US" sz="1400" i="1" dirty="0"/>
          </a:p>
        </p:txBody>
      </p:sp>
      <p:sp>
        <p:nvSpPr>
          <p:cNvPr id="294" name="TextBox 293"/>
          <p:cNvSpPr txBox="1"/>
          <p:nvPr/>
        </p:nvSpPr>
        <p:spPr>
          <a:xfrm>
            <a:off x="6489292" y="3926612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sp>
        <p:nvSpPr>
          <p:cNvPr id="310" name="Rounded Rectangle 309">
            <a:extLst>
              <a:ext uri="{FF2B5EF4-FFF2-40B4-BE49-F238E27FC236}">
                <a16:creationId xmlns:a16="http://schemas.microsoft.com/office/drawing/2014/main" id="{989F1564-2DE8-4E08-993D-B5A69F56B330}"/>
              </a:ext>
            </a:extLst>
          </p:cNvPr>
          <p:cNvSpPr/>
          <p:nvPr/>
        </p:nvSpPr>
        <p:spPr>
          <a:xfrm>
            <a:off x="8825968" y="6010805"/>
            <a:ext cx="805828" cy="69108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EMS + LEDs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33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310" idx="0"/>
            <a:endCxn id="132" idx="3"/>
          </p:cNvCxnSpPr>
          <p:nvPr/>
        </p:nvCxnSpPr>
        <p:spPr>
          <a:xfrm rot="16200000" flipV="1">
            <a:off x="8454846" y="5236768"/>
            <a:ext cx="1301263" cy="246811"/>
          </a:xfrm>
          <a:prstGeom prst="bentConnector2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9" name="TextBox 348"/>
          <p:cNvSpPr txBox="1"/>
          <p:nvPr/>
        </p:nvSpPr>
        <p:spPr>
          <a:xfrm>
            <a:off x="6728966" y="5018793"/>
            <a:ext cx="5453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XBee</a:t>
            </a:r>
            <a:endParaRPr lang="en-US" sz="1400" i="1" dirty="0"/>
          </a:p>
        </p:txBody>
      </p:sp>
      <p:grpSp>
        <p:nvGrpSpPr>
          <p:cNvPr id="383" name="Group 382"/>
          <p:cNvGrpSpPr/>
          <p:nvPr/>
        </p:nvGrpSpPr>
        <p:grpSpPr>
          <a:xfrm>
            <a:off x="7930781" y="2967746"/>
            <a:ext cx="1051290" cy="2012102"/>
            <a:chOff x="5441463" y="3006453"/>
            <a:chExt cx="1051290" cy="2012102"/>
          </a:xfrm>
        </p:grpSpPr>
        <p:grpSp>
          <p:nvGrpSpPr>
            <p:cNvPr id="22" name="Group 21"/>
            <p:cNvGrpSpPr/>
            <p:nvPr/>
          </p:nvGrpSpPr>
          <p:grpSpPr>
            <a:xfrm>
              <a:off x="5441463" y="3006453"/>
              <a:ext cx="1046921" cy="707583"/>
              <a:chOff x="7209090" y="2970705"/>
              <a:chExt cx="1046921" cy="707583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57AF01A-033C-4E07-87F1-7C4A5F571A32}"/>
                  </a:ext>
                </a:extLst>
              </p:cNvPr>
              <p:cNvSpPr/>
              <p:nvPr/>
            </p:nvSpPr>
            <p:spPr>
              <a:xfrm>
                <a:off x="7250171" y="3246288"/>
                <a:ext cx="1005840" cy="432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1"/>
                    </a:solidFill>
                  </a:rPr>
                  <a:t>PIC </a:t>
                </a:r>
                <a:r>
                  <a:rPr lang="en-US" sz="1600" dirty="0">
                    <a:solidFill>
                      <a:schemeClr val="tx1"/>
                    </a:solidFill>
                  </a:rPr>
                  <a:t>Module</a:t>
                </a: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7209090" y="2970705"/>
                <a:ext cx="4042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0%</a:t>
                </a:r>
                <a:endParaRPr lang="en-US" sz="1400" dirty="0"/>
              </a:p>
            </p:txBody>
          </p:sp>
        </p:grpSp>
        <p:sp>
          <p:nvSpPr>
            <p:cNvPr id="132" name="Rounded Rectangle 131">
              <a:extLst>
                <a:ext uri="{FF2B5EF4-FFF2-40B4-BE49-F238E27FC236}">
                  <a16:creationId xmlns:a16="http://schemas.microsoft.com/office/drawing/2014/main" id="{3E13583B-5EE2-4CAC-AE0A-6BF561441C0F}"/>
                </a:ext>
              </a:extLst>
            </p:cNvPr>
            <p:cNvSpPr/>
            <p:nvPr/>
          </p:nvSpPr>
          <p:spPr>
            <a:xfrm>
              <a:off x="5486913" y="4477943"/>
              <a:ext cx="1005840" cy="540612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PIC </a:t>
              </a:r>
              <a:r>
                <a:rPr lang="en-US" sz="1600" dirty="0">
                  <a:solidFill>
                    <a:schemeClr val="tx1"/>
                  </a:solidFill>
                </a:rPr>
                <a:t>CoreSat</a:t>
              </a:r>
            </a:p>
          </p:txBody>
        </p:sp>
        <p:cxnSp>
          <p:nvCxnSpPr>
            <p:cNvPr id="295" name="Straight Arrow Connector 294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8" idx="2"/>
              <a:endCxn id="132" idx="0"/>
            </p:cNvCxnSpPr>
            <p:nvPr/>
          </p:nvCxnSpPr>
          <p:spPr>
            <a:xfrm>
              <a:off x="5985464" y="3714036"/>
              <a:ext cx="4369" cy="763907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4" name="TextBox 353"/>
            <p:cNvSpPr txBox="1"/>
            <p:nvPr/>
          </p:nvSpPr>
          <p:spPr>
            <a:xfrm>
              <a:off x="5562052" y="3969517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I2C</a:t>
              </a:r>
              <a:endParaRPr lang="en-US" sz="1400" i="1" dirty="0"/>
            </a:p>
          </p:txBody>
        </p:sp>
      </p:grpSp>
      <p:grpSp>
        <p:nvGrpSpPr>
          <p:cNvPr id="382" name="Group 381"/>
          <p:cNvGrpSpPr/>
          <p:nvPr/>
        </p:nvGrpSpPr>
        <p:grpSpPr>
          <a:xfrm>
            <a:off x="2681721" y="2978981"/>
            <a:ext cx="1072754" cy="2050829"/>
            <a:chOff x="9528178" y="2988169"/>
            <a:chExt cx="1072754" cy="2050829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E8B7F003-21D3-4900-90AE-B1BA2A7B3377}"/>
                </a:ext>
              </a:extLst>
            </p:cNvPr>
            <p:cNvSpPr/>
            <p:nvPr/>
          </p:nvSpPr>
          <p:spPr>
            <a:xfrm>
              <a:off x="9595092" y="3246288"/>
              <a:ext cx="1005840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GPS Module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9528178" y="2988169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70%</a:t>
              </a:r>
              <a:endParaRPr lang="en-US" sz="1400" dirty="0"/>
            </a:p>
          </p:txBody>
        </p:sp>
        <p:sp>
          <p:nvSpPr>
            <p:cNvPr id="101" name="Rounded Rectangle 100">
              <a:extLst>
                <a:ext uri="{FF2B5EF4-FFF2-40B4-BE49-F238E27FC236}">
                  <a16:creationId xmlns:a16="http://schemas.microsoft.com/office/drawing/2014/main" id="{63C623B5-60BF-4343-9CB1-ADEE0ED3266C}"/>
                </a:ext>
              </a:extLst>
            </p:cNvPr>
            <p:cNvSpPr/>
            <p:nvPr/>
          </p:nvSpPr>
          <p:spPr>
            <a:xfrm>
              <a:off x="9595092" y="4483778"/>
              <a:ext cx="1005840" cy="555220"/>
            </a:xfrm>
            <a:prstGeom prst="round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GPS + 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Switch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CE42E591-8F5C-4214-BA3C-48AF043D65B5}"/>
                </a:ext>
              </a:extLst>
            </p:cNvPr>
            <p:cNvCxnSpPr>
              <a:cxnSpLocks/>
              <a:stCxn id="74" idx="2"/>
              <a:endCxn id="101" idx="0"/>
            </p:cNvCxnSpPr>
            <p:nvPr/>
          </p:nvCxnSpPr>
          <p:spPr>
            <a:xfrm>
              <a:off x="10098012" y="3678288"/>
              <a:ext cx="0" cy="805490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0" name="TextBox 359"/>
            <p:cNvSpPr txBox="1"/>
            <p:nvPr/>
          </p:nvSpPr>
          <p:spPr>
            <a:xfrm>
              <a:off x="9528834" y="3903355"/>
              <a:ext cx="6345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/>
                <a:t>SPI to </a:t>
              </a:r>
            </a:p>
            <a:p>
              <a:r>
                <a:rPr lang="en-US" sz="1400" i="1" dirty="0" smtClean="0"/>
                <a:t>UART</a:t>
              </a:r>
              <a:endParaRPr lang="en-US" sz="1400" i="1" dirty="0"/>
            </a:p>
          </p:txBody>
        </p:sp>
      </p:grpSp>
      <p:sp>
        <p:nvSpPr>
          <p:cNvPr id="361" name="TextBox 360"/>
          <p:cNvSpPr txBox="1"/>
          <p:nvPr/>
        </p:nvSpPr>
        <p:spPr>
          <a:xfrm>
            <a:off x="10942941" y="3928799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cxnSp>
        <p:nvCxnSpPr>
          <p:cNvPr id="398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135" idx="3"/>
            <a:endCxn id="132" idx="2"/>
          </p:cNvCxnSpPr>
          <p:nvPr/>
        </p:nvCxnSpPr>
        <p:spPr>
          <a:xfrm flipV="1">
            <a:off x="8148988" y="4979848"/>
            <a:ext cx="330163" cy="1393743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TextBox 400"/>
          <p:cNvSpPr txBox="1"/>
          <p:nvPr/>
        </p:nvSpPr>
        <p:spPr>
          <a:xfrm>
            <a:off x="8478659" y="5071087"/>
            <a:ext cx="5100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WiFi</a:t>
            </a:r>
            <a:endParaRPr lang="en-US" sz="1400" i="1" dirty="0"/>
          </a:p>
        </p:txBody>
      </p:sp>
      <p:sp>
        <p:nvSpPr>
          <p:cNvPr id="91" name="Rounded Rectangle 90">
            <a:extLst>
              <a:ext uri="{FF2B5EF4-FFF2-40B4-BE49-F238E27FC236}">
                <a16:creationId xmlns:a16="http://schemas.microsoft.com/office/drawing/2014/main" id="{CE532664-D714-4087-85D8-B6C5973D7A1D}"/>
              </a:ext>
            </a:extLst>
          </p:cNvPr>
          <p:cNvSpPr/>
          <p:nvPr/>
        </p:nvSpPr>
        <p:spPr>
          <a:xfrm>
            <a:off x="3628492" y="963527"/>
            <a:ext cx="1373016" cy="4320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OBC FPGA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92" name="Connector: Elbow 227">
            <a:extLst>
              <a:ext uri="{FF2B5EF4-FFF2-40B4-BE49-F238E27FC236}">
                <a16:creationId xmlns:a16="http://schemas.microsoft.com/office/drawing/2014/main" id="{6B43C344-74BC-4A4A-9098-FD3D9E8E7EBD}"/>
              </a:ext>
            </a:extLst>
          </p:cNvPr>
          <p:cNvCxnSpPr>
            <a:stCxn id="91" idx="2"/>
            <a:endCxn id="63" idx="1"/>
          </p:cNvCxnSpPr>
          <p:nvPr/>
        </p:nvCxnSpPr>
        <p:spPr>
          <a:xfrm rot="16200000" flipH="1">
            <a:off x="4524765" y="1185761"/>
            <a:ext cx="683692" cy="1103223"/>
          </a:xfrm>
          <a:prstGeom prst="bentConnector2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777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>
            <a:extLst>
              <a:ext uri="{FF2B5EF4-FFF2-40B4-BE49-F238E27FC236}">
                <a16:creationId xmlns:a16="http://schemas.microsoft.com/office/drawing/2014/main" id="{41C2BD86-E6B6-4434-B96C-2BDDA8292C44}"/>
              </a:ext>
            </a:extLst>
          </p:cNvPr>
          <p:cNvSpPr/>
          <p:nvPr/>
        </p:nvSpPr>
        <p:spPr>
          <a:xfrm>
            <a:off x="44451" y="862118"/>
            <a:ext cx="12094210" cy="302523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err="1">
                <a:solidFill>
                  <a:schemeClr val="tx1"/>
                </a:solidFill>
              </a:rPr>
              <a:t>CubeComputer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5CC05A48-E9D2-4B1D-94EC-0A4A034EE1FE}"/>
              </a:ext>
            </a:extLst>
          </p:cNvPr>
          <p:cNvSpPr/>
          <p:nvPr/>
        </p:nvSpPr>
        <p:spPr>
          <a:xfrm>
            <a:off x="107245" y="1559950"/>
            <a:ext cx="11977510" cy="226646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>
                <a:solidFill>
                  <a:schemeClr val="tx1"/>
                </a:solidFill>
              </a:rPr>
              <a:t>Flight Software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51F0A-E47A-441E-8FD2-C01773DD35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875735" cy="365125"/>
          </a:xfrm>
        </p:spPr>
        <p:txBody>
          <a:bodyPr/>
          <a:lstStyle/>
          <a:p>
            <a:r>
              <a:rPr lang="en-US" dirty="0" smtClean="0"/>
              <a:t>7/19/2019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EBF0F7-AA8C-47E3-BD57-CEA2BFC29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3215" y="6356349"/>
            <a:ext cx="463827" cy="365125"/>
          </a:xfrm>
        </p:spPr>
        <p:txBody>
          <a:bodyPr/>
          <a:lstStyle/>
          <a:p>
            <a:fld id="{BE35F897-DD11-411B-8D09-544651753625}" type="slidenum">
              <a:rPr lang="en-US" smtClean="0"/>
              <a:t>3</a:t>
            </a:fld>
            <a:endParaRPr lang="en-US"/>
          </a:p>
        </p:txBody>
      </p: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E1792B6A-89C5-4AF1-BE39-96FE41DE81D9}"/>
              </a:ext>
            </a:extLst>
          </p:cNvPr>
          <p:cNvSpPr/>
          <p:nvPr/>
        </p:nvSpPr>
        <p:spPr>
          <a:xfrm>
            <a:off x="272994" y="4473915"/>
            <a:ext cx="737915" cy="432000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</a:t>
            </a:r>
          </a:p>
        </p:txBody>
      </p: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64F2431F-12C9-43D1-AEB3-08CB76EE2C5B}"/>
              </a:ext>
            </a:extLst>
          </p:cNvPr>
          <p:cNvCxnSpPr>
            <a:cxnSpLocks/>
            <a:stCxn id="230" idx="2"/>
            <a:endCxn id="118" idx="0"/>
          </p:cNvCxnSpPr>
          <p:nvPr/>
        </p:nvCxnSpPr>
        <p:spPr>
          <a:xfrm>
            <a:off x="639419" y="3678288"/>
            <a:ext cx="2533" cy="795627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Rectangle 229">
            <a:extLst>
              <a:ext uri="{FF2B5EF4-FFF2-40B4-BE49-F238E27FC236}">
                <a16:creationId xmlns:a16="http://schemas.microsoft.com/office/drawing/2014/main" id="{98CC383C-2859-4DE8-97E5-0565ABD27854}"/>
              </a:ext>
            </a:extLst>
          </p:cNvPr>
          <p:cNvSpPr/>
          <p:nvPr/>
        </p:nvSpPr>
        <p:spPr>
          <a:xfrm>
            <a:off x="136499" y="3246288"/>
            <a:ext cx="1005840" cy="432000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 Module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479" y="3001548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sp>
        <p:nvSpPr>
          <p:cNvPr id="219" name="TextBox 218"/>
          <p:cNvSpPr txBox="1"/>
          <p:nvPr/>
        </p:nvSpPr>
        <p:spPr>
          <a:xfrm>
            <a:off x="150025" y="3931769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230334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OBC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Watchdogs </a:t>
            </a:r>
            <a:r>
              <a:rPr lang="en-US" dirty="0"/>
              <a:t>&amp; spacecraft modes </a:t>
            </a:r>
            <a:r>
              <a:rPr lang="en-US" dirty="0" smtClean="0"/>
              <a:t>management</a:t>
            </a:r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err="1" smtClean="0"/>
              <a:t>CubeComputer</a:t>
            </a:r>
            <a:r>
              <a:rPr lang="en-US" dirty="0" smtClean="0"/>
              <a:t> </a:t>
            </a:r>
            <a:r>
              <a:rPr lang="en-US" dirty="0"/>
              <a:t>FPGA EDAC Registers monitoring</a:t>
            </a:r>
            <a:endParaRPr lang="en-US" dirty="0" smtClean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I2C/UART/CAN/SPI </a:t>
            </a:r>
            <a:r>
              <a:rPr lang="en-US" dirty="0"/>
              <a:t>traffic monitoring</a:t>
            </a:r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Error </a:t>
            </a:r>
            <a:r>
              <a:rPr lang="en-US" dirty="0"/>
              <a:t>management &amp; logging</a:t>
            </a:r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47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EPS Module – Status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Fully coded </a:t>
            </a:r>
            <a:r>
              <a:rPr lang="en-US" dirty="0"/>
              <a:t>using an adaptation of </a:t>
            </a:r>
            <a:r>
              <a:rPr lang="en-US" dirty="0" err="1"/>
              <a:t>GOMSpace</a:t>
            </a:r>
            <a:r>
              <a:rPr lang="en-US" dirty="0"/>
              <a:t> CSP library</a:t>
            </a:r>
            <a:endParaRPr lang="en-US" dirty="0" smtClean="0"/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en-US" dirty="0" smtClean="0"/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Housekeeping requests every n minutes + current/voltage monitoring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en-US" dirty="0" smtClean="0"/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Tested with OBC + EPS over CAN bus (not stacked)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FD71-7387-4522-9E3C-053945393C3C}" type="datetime1">
              <a:rPr lang="en-US" smtClean="0"/>
              <a:t>10/18/2019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9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EPS Module – Upcoming steps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Integration test with high CAN traffic through 				OBC + EPS + Camera + Transponder</a:t>
            </a:r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OBC+EPS stack test (after PC104 mating safe to mate!)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2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>
            <a:extLst>
              <a:ext uri="{FF2B5EF4-FFF2-40B4-BE49-F238E27FC236}">
                <a16:creationId xmlns:a16="http://schemas.microsoft.com/office/drawing/2014/main" id="{41C2BD86-E6B6-4434-B96C-2BDDA8292C44}"/>
              </a:ext>
            </a:extLst>
          </p:cNvPr>
          <p:cNvSpPr/>
          <p:nvPr/>
        </p:nvSpPr>
        <p:spPr>
          <a:xfrm>
            <a:off x="44451" y="862118"/>
            <a:ext cx="12094210" cy="302523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err="1">
                <a:solidFill>
                  <a:schemeClr val="tx1"/>
                </a:solidFill>
              </a:rPr>
              <a:t>CubeComputer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5CC05A48-E9D2-4B1D-94EC-0A4A034EE1FE}"/>
              </a:ext>
            </a:extLst>
          </p:cNvPr>
          <p:cNvSpPr/>
          <p:nvPr/>
        </p:nvSpPr>
        <p:spPr>
          <a:xfrm>
            <a:off x="107245" y="1559950"/>
            <a:ext cx="11977510" cy="226646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>
                <a:solidFill>
                  <a:schemeClr val="tx1"/>
                </a:solidFill>
              </a:rPr>
              <a:t>Flight Software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51F0A-E47A-441E-8FD2-C01773DD35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875735" cy="365125"/>
          </a:xfrm>
        </p:spPr>
        <p:txBody>
          <a:bodyPr/>
          <a:lstStyle/>
          <a:p>
            <a:r>
              <a:rPr lang="en-US" dirty="0" smtClean="0"/>
              <a:t>7/19/2019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EBF0F7-AA8C-47E3-BD57-CEA2BFC29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3215" y="6356349"/>
            <a:ext cx="463827" cy="365125"/>
          </a:xfrm>
        </p:spPr>
        <p:txBody>
          <a:bodyPr/>
          <a:lstStyle/>
          <a:p>
            <a:fld id="{BE35F897-DD11-411B-8D09-544651753625}" type="slidenum">
              <a:rPr lang="en-US" smtClean="0"/>
              <a:t>6</a:t>
            </a:fld>
            <a:endParaRPr lang="en-US"/>
          </a:p>
        </p:txBody>
      </p: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E1792B6A-89C5-4AF1-BE39-96FE41DE81D9}"/>
              </a:ext>
            </a:extLst>
          </p:cNvPr>
          <p:cNvSpPr/>
          <p:nvPr/>
        </p:nvSpPr>
        <p:spPr>
          <a:xfrm>
            <a:off x="272994" y="4473915"/>
            <a:ext cx="737915" cy="432000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</a:t>
            </a:r>
          </a:p>
        </p:txBody>
      </p:sp>
      <p:sp>
        <p:nvSpPr>
          <p:cNvPr id="122" name="Rounded Rectangle 121">
            <a:extLst>
              <a:ext uri="{FF2B5EF4-FFF2-40B4-BE49-F238E27FC236}">
                <a16:creationId xmlns:a16="http://schemas.microsoft.com/office/drawing/2014/main" id="{9913C5A1-3441-466B-B47B-90D000279C51}"/>
              </a:ext>
            </a:extLst>
          </p:cNvPr>
          <p:cNvSpPr/>
          <p:nvPr/>
        </p:nvSpPr>
        <p:spPr>
          <a:xfrm>
            <a:off x="1467570" y="4483778"/>
            <a:ext cx="1005840" cy="757066"/>
          </a:xfrm>
          <a:prstGeom prst="round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Radio + </a:t>
            </a:r>
            <a:r>
              <a:rPr lang="en-US" sz="1600" dirty="0" smtClean="0">
                <a:solidFill>
                  <a:schemeClr val="tx1"/>
                </a:solidFill>
              </a:rPr>
              <a:t>Electrical Sensing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64F2431F-12C9-43D1-AEB3-08CB76EE2C5B}"/>
              </a:ext>
            </a:extLst>
          </p:cNvPr>
          <p:cNvCxnSpPr>
            <a:cxnSpLocks/>
            <a:stCxn id="230" idx="2"/>
            <a:endCxn id="118" idx="0"/>
          </p:cNvCxnSpPr>
          <p:nvPr/>
        </p:nvCxnSpPr>
        <p:spPr>
          <a:xfrm>
            <a:off x="639419" y="3678288"/>
            <a:ext cx="2533" cy="795627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>
            <a:extLst>
              <a:ext uri="{FF2B5EF4-FFF2-40B4-BE49-F238E27FC236}">
                <a16:creationId xmlns:a16="http://schemas.microsoft.com/office/drawing/2014/main" id="{F1D21730-2C7F-40E0-91BC-7E7DFA9233D6}"/>
              </a:ext>
            </a:extLst>
          </p:cNvPr>
          <p:cNvCxnSpPr>
            <a:cxnSpLocks/>
            <a:stCxn id="11" idx="2"/>
            <a:endCxn id="122" idx="0"/>
          </p:cNvCxnSpPr>
          <p:nvPr/>
        </p:nvCxnSpPr>
        <p:spPr>
          <a:xfrm>
            <a:off x="1970490" y="3678288"/>
            <a:ext cx="0" cy="805490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Rectangle 229">
            <a:extLst>
              <a:ext uri="{FF2B5EF4-FFF2-40B4-BE49-F238E27FC236}">
                <a16:creationId xmlns:a16="http://schemas.microsoft.com/office/drawing/2014/main" id="{98CC383C-2859-4DE8-97E5-0565ABD27854}"/>
              </a:ext>
            </a:extLst>
          </p:cNvPr>
          <p:cNvSpPr/>
          <p:nvPr/>
        </p:nvSpPr>
        <p:spPr>
          <a:xfrm>
            <a:off x="136499" y="3246288"/>
            <a:ext cx="1005840" cy="432000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EPS Module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479" y="3001548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F50F3D-2B0D-4278-84A3-AB6BD152268C}"/>
              </a:ext>
            </a:extLst>
          </p:cNvPr>
          <p:cNvSpPr/>
          <p:nvPr/>
        </p:nvSpPr>
        <p:spPr>
          <a:xfrm>
            <a:off x="1467570" y="2857515"/>
            <a:ext cx="1005840" cy="820773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Radio /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Debug Module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374739" y="2605695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100%</a:t>
            </a:r>
            <a:endParaRPr lang="en-US" sz="1400" dirty="0"/>
          </a:p>
        </p:txBody>
      </p:sp>
      <p:grpSp>
        <p:nvGrpSpPr>
          <p:cNvPr id="195" name="Group 194"/>
          <p:cNvGrpSpPr/>
          <p:nvPr/>
        </p:nvGrpSpPr>
        <p:grpSpPr>
          <a:xfrm>
            <a:off x="1713935" y="5636840"/>
            <a:ext cx="1437253" cy="691087"/>
            <a:chOff x="1219745" y="5157473"/>
            <a:chExt cx="1437253" cy="691087"/>
          </a:xfrm>
        </p:grpSpPr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C7349279-979A-4BB7-81CB-96F734A3DF5D}"/>
                </a:ext>
              </a:extLst>
            </p:cNvPr>
            <p:cNvSpPr/>
            <p:nvPr/>
          </p:nvSpPr>
          <p:spPr>
            <a:xfrm>
              <a:off x="1283982" y="5416560"/>
              <a:ext cx="1373016" cy="43200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Debug Platform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219745" y="5157473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60%</a:t>
              </a:r>
              <a:endParaRPr lang="en-US" sz="1400" dirty="0"/>
            </a:p>
          </p:txBody>
        </p:sp>
      </p:grpSp>
      <p:cxnSp>
        <p:nvCxnSpPr>
          <p:cNvPr id="289" name="Connector: Elbow 178">
            <a:extLst>
              <a:ext uri="{FF2B5EF4-FFF2-40B4-BE49-F238E27FC236}">
                <a16:creationId xmlns:a16="http://schemas.microsoft.com/office/drawing/2014/main" id="{89E509AC-7479-4644-9CE2-4749683CC4C9}"/>
              </a:ext>
            </a:extLst>
          </p:cNvPr>
          <p:cNvCxnSpPr>
            <a:cxnSpLocks/>
            <a:stCxn id="224" idx="1"/>
            <a:endCxn id="11" idx="1"/>
          </p:cNvCxnSpPr>
          <p:nvPr/>
        </p:nvCxnSpPr>
        <p:spPr>
          <a:xfrm rot="10800000">
            <a:off x="1467570" y="3267903"/>
            <a:ext cx="310602" cy="2844025"/>
          </a:xfrm>
          <a:prstGeom prst="bentConnector3">
            <a:avLst>
              <a:gd name="adj1" fmla="val 149567"/>
            </a:avLst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TextBox 218"/>
          <p:cNvSpPr txBox="1"/>
          <p:nvPr/>
        </p:nvSpPr>
        <p:spPr>
          <a:xfrm>
            <a:off x="150025" y="3931769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CAN</a:t>
            </a:r>
            <a:endParaRPr lang="en-US" sz="1400" i="1" dirty="0"/>
          </a:p>
        </p:txBody>
      </p:sp>
      <p:sp>
        <p:nvSpPr>
          <p:cNvPr id="290" name="TextBox 289"/>
          <p:cNvSpPr txBox="1"/>
          <p:nvPr/>
        </p:nvSpPr>
        <p:spPr>
          <a:xfrm>
            <a:off x="1408333" y="3941047"/>
            <a:ext cx="5818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UART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271753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 / Debug Module –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Full control over </a:t>
            </a:r>
            <a:r>
              <a:rPr lang="en-US" dirty="0" err="1" smtClean="0"/>
              <a:t>AstroDev</a:t>
            </a:r>
            <a:r>
              <a:rPr lang="en-US" dirty="0" smtClean="0"/>
              <a:t> Helium 100 Radio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Tested with OBC + Radio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Tested with </a:t>
            </a:r>
            <a:r>
              <a:rPr lang="en-US" dirty="0" err="1" smtClean="0"/>
              <a:t>GNURadio</a:t>
            </a:r>
            <a:r>
              <a:rPr lang="en-US" dirty="0" smtClean="0"/>
              <a:t> SDR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Added current and voltage sensing for 12V RF power 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11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 Module – </a:t>
            </a:r>
            <a:r>
              <a:rPr lang="en-US" dirty="0"/>
              <a:t>Upcoming steps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Integration test with the other modules</a:t>
            </a:r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Radio + R-IFB + EPS test for the </a:t>
            </a:r>
            <a:r>
              <a:rPr lang="en-US" dirty="0" err="1" smtClean="0"/>
              <a:t>Firecode</a:t>
            </a:r>
            <a:r>
              <a:rPr lang="en-US" dirty="0" smtClean="0"/>
              <a:t> forwarding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1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 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Coded all control for current available module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Clr>
                <a:srgbClr val="3366CC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Will continue adding control for developed modules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09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1595</TotalTime>
  <Words>1391</Words>
  <Application>Microsoft Office PowerPoint</Application>
  <PresentationFormat>Widescreen</PresentationFormat>
  <Paragraphs>673</Paragraphs>
  <Slides>30</Slides>
  <Notes>12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Arial Nova Light</vt:lpstr>
      <vt:lpstr>Calibri</vt:lpstr>
      <vt:lpstr>Wingdings</vt:lpstr>
      <vt:lpstr>Office Theme</vt:lpstr>
      <vt:lpstr>Flight Software</vt:lpstr>
      <vt:lpstr>PowerPoint Presentation</vt:lpstr>
      <vt:lpstr>PowerPoint Presentation</vt:lpstr>
      <vt:lpstr>EPS Module – Status </vt:lpstr>
      <vt:lpstr>EPS Module – Upcoming steps </vt:lpstr>
      <vt:lpstr>PowerPoint Presentation</vt:lpstr>
      <vt:lpstr>Radio / Debug Module – Status</vt:lpstr>
      <vt:lpstr>Radio Module – Upcoming steps </vt:lpstr>
      <vt:lpstr>Debug Platform</vt:lpstr>
      <vt:lpstr>PowerPoint Presentation</vt:lpstr>
      <vt:lpstr>GPS Module – Status</vt:lpstr>
      <vt:lpstr>GPS Module – Upcoming steps </vt:lpstr>
      <vt:lpstr>PowerPoint Presentation</vt:lpstr>
      <vt:lpstr>ADCS Module – Status</vt:lpstr>
      <vt:lpstr>ADCS Module – Upcoming steps </vt:lpstr>
      <vt:lpstr>PowerPoint Presentation</vt:lpstr>
      <vt:lpstr>Payload Modules – Status</vt:lpstr>
      <vt:lpstr>Payload Module – Upcoming steps </vt:lpstr>
      <vt:lpstr>PowerPoint Presentation</vt:lpstr>
      <vt:lpstr>PIC Module</vt:lpstr>
      <vt:lpstr>PowerPoint Presentation</vt:lpstr>
      <vt:lpstr>Reconf Module</vt:lpstr>
      <vt:lpstr>PowerPoint Presentation</vt:lpstr>
      <vt:lpstr>Transponder Module</vt:lpstr>
      <vt:lpstr>PowerPoint Presentation</vt:lpstr>
      <vt:lpstr>File Module</vt:lpstr>
      <vt:lpstr>PowerPoint Presentation</vt:lpstr>
      <vt:lpstr>Automation Module</vt:lpstr>
      <vt:lpstr>PowerPoint Presentation</vt:lpstr>
      <vt:lpstr>OBC Module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Work on AAReST April – September 2018</dc:title>
  <dc:creator>Charles Sommer</dc:creator>
  <cp:lastModifiedBy>Corentin Lubeigt</cp:lastModifiedBy>
  <cp:revision>393</cp:revision>
  <dcterms:created xsi:type="dcterms:W3CDTF">2018-09-18T00:34:59Z</dcterms:created>
  <dcterms:modified xsi:type="dcterms:W3CDTF">2019-10-19T01:44:14Z</dcterms:modified>
</cp:coreProperties>
</file>