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6"/>
  </p:notesMasterIdLst>
  <p:sldIdLst>
    <p:sldId id="261" r:id="rId2"/>
    <p:sldId id="276" r:id="rId3"/>
    <p:sldId id="274" r:id="rId4"/>
    <p:sldId id="277" r:id="rId5"/>
    <p:sldId id="275" r:id="rId6"/>
    <p:sldId id="271" r:id="rId7"/>
    <p:sldId id="272" r:id="rId8"/>
    <p:sldId id="273" r:id="rId9"/>
    <p:sldId id="279" r:id="rId10"/>
    <p:sldId id="280" r:id="rId11"/>
    <p:sldId id="281" r:id="rId12"/>
    <p:sldId id="282" r:id="rId13"/>
    <p:sldId id="284" r:id="rId14"/>
    <p:sldId id="283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A587D19B-5519-4E46-AD26-1EC4A14DDFC0}">
          <p14:sldIdLst>
            <p14:sldId id="261"/>
            <p14:sldId id="276"/>
            <p14:sldId id="274"/>
            <p14:sldId id="277"/>
            <p14:sldId id="275"/>
            <p14:sldId id="271"/>
            <p14:sldId id="272"/>
            <p14:sldId id="273"/>
            <p14:sldId id="279"/>
            <p14:sldId id="280"/>
            <p14:sldId id="281"/>
            <p14:sldId id="282"/>
            <p14:sldId id="284"/>
            <p14:sldId id="283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ommer, Charles" initials="SC" lastIdx="1" clrIdx="0">
    <p:extLst>
      <p:ext uri="{19B8F6BF-5375-455C-9EA6-DF929625EA0E}">
        <p15:presenceInfo xmlns:p15="http://schemas.microsoft.com/office/powerpoint/2012/main" userId="S-1-5-21-1284139269-2359244941-1167920401-100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CC"/>
    <a:srgbClr val="66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97" autoAdjust="0"/>
    <p:restoredTop sz="93738" autoAdjust="0"/>
  </p:normalViewPr>
  <p:slideViewPr>
    <p:cSldViewPr snapToGrid="0">
      <p:cViewPr varScale="1">
        <p:scale>
          <a:sx n="113" d="100"/>
          <a:sy n="113" d="100"/>
        </p:scale>
        <p:origin x="210" y="10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393A96-F4C6-4E1A-AB8F-DDD61BB9C666}" type="datetimeFigureOut">
              <a:rPr lang="en-US" smtClean="0"/>
              <a:t>10/20/2019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C18332-1DD7-40BB-A742-EC1E89A40F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6168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AF7570-9B15-4778-B45A-7BD967C45E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60DDC08-A3E3-4581-95EF-CE3D358928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2D3C7E-812E-4810-BD35-2A4AA0534E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10/22/2019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C2D7EC-33F2-4C5A-9DB0-30FC69469F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DF12FD-41B8-4ABA-BD87-6792F25C7C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5F897-DD11-411B-8D09-5446517536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4312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7FF080-328F-4D5A-8239-320E740837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C001886-1801-4250-8BE1-8429A2F61C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0784DB-6309-4409-9FE9-021BC862DA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10/22/2019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19DC48-3A2A-4966-8451-AE35785F98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C63150-2F25-4DC2-81A0-10595B6871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5F897-DD11-411B-8D09-5446517536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3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F87F840-7546-4AC1-8435-8A00D6AEC2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67F0968-CF26-46F7-8763-BFBB37F734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AD20E8-1F3C-4DDF-AB19-54EABDB085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10/22/2019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CB3753-24CD-4EB1-9E37-C586D67F4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0063BB-2058-497A-A03C-7C6D82CFD0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5F897-DD11-411B-8D09-5446517536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452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8993FF-05F6-4ACB-98C4-5A7FF9FDD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E3D1AB-9FC3-444F-A203-213AB61BC0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20D8A7-1DD6-440C-A5BF-EB6A7EBDFC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10/22/2019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9FCB0B-06BE-493D-A17D-2E650312B4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43449" y="6356349"/>
            <a:ext cx="2743199" cy="365125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86F3CF-D869-4000-B85F-EB5FCC3FBF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5F897-DD11-411B-8D09-5446517536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4146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3D2283-5253-4CC1-9EC1-A2FACD896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2C1F3A-DA8B-4627-A438-077683AD31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4EAD15-52C9-4488-A7DD-844298A74C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10/22/2019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BF1FF5-E2EE-4605-9CCD-0759F6DF09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414F33-D7A4-4D73-9EF1-FF02890C64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5F897-DD11-411B-8D09-5446517536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8365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55DEAC-2CAD-48C9-A5F8-4A5A19C0FB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0D0A60-1612-42F0-AD40-7E4E6F5CD7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8EEC14-643C-4534-AA16-9BDFC04B6C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C6172A-A8BB-4787-92C3-886FB65808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10/22/2019</a:t>
            </a: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4EA2C0-1360-45D3-9E08-414305B271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77640F-3925-408C-ACCA-146AB9C0B0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5F897-DD11-411B-8D09-5446517536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0221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CA3C7F-5E33-43FA-B0F5-457D77B4D9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730737-8F7E-45BC-9DE5-AD0738A543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E9EF91-7E71-4622-B3D1-DC25B223DF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3C96F56-EE84-4859-80AF-D8480EDC253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3DA1BF1-1E6A-4A93-90E0-09549070E1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FEC0B27-4CDE-47B3-90B4-11986F2DA2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10/22/2019</a:t>
            </a:r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0A82C3F-D26B-4BA5-B0F8-3C03559602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AAD9E8-7F32-47EC-9577-F647397C6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5F897-DD11-411B-8D09-5446517536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936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8E11A-921A-44BA-B339-3F996BA0B9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4F608BB-B1D3-413E-A90E-9FEB37329E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10/22/2019</a:t>
            </a:r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F27626-5024-4664-A935-64EB4B768C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AD5C72B-AEF7-4CA2-94AA-B61CC4795F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5F897-DD11-411B-8D09-5446517536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1903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A76B553-B259-45B4-BE9D-8436791D32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10/22/2019</a:t>
            </a:r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9FAA8D4-1F71-434A-A8F2-A9B41E3A95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CD0746-5028-4D95-BA45-245B6BF529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5F897-DD11-411B-8D09-5446517536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1158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D5B184-CC3F-48D4-8365-BED812BF78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A9C21B-61DE-48CE-B8B2-900A0BDA4B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F78108-02FF-400F-974F-AEC4EF0D87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FB6140-D650-4402-977D-CA38B43D63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10/22/2019</a:t>
            </a: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A4DDD5-AF64-4789-91DF-CAFDEC25B0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A95D00-CD6A-4C88-96BB-A870A560F0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5F897-DD11-411B-8D09-5446517536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457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FBB2C2-983D-4D41-A3D7-701F4F9E0A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0ED568F-AFED-4951-ADB4-8E3F537F6F5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685925-2C3B-4C5A-B448-492AB48910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7BAE56-2B00-410C-B9D8-AA9A62B2C7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10/22/2019</a:t>
            </a: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97B17F-AFE7-4F4C-9E3E-8E02249AC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8F282D-ABEE-43D4-82EF-735811B33E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5F897-DD11-411B-8D09-5446517536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669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CB40B6C-2DD7-4837-87E4-73F64041D0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54A8DB-6A5B-4A76-8B71-D7C69FFC88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91E928-FC41-4BA6-B835-720BFE6021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 Nova Light" panose="020B0604020202020204" pitchFamily="34" charset="0"/>
              </a:defRPr>
            </a:lvl1pPr>
          </a:lstStyle>
          <a:p>
            <a:r>
              <a:rPr lang="en-US" smtClean="0"/>
              <a:t>10/22/2019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59516F-8E82-4DA6-9E86-C4D4EC5643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 Nova Light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8A5693-07F0-457F-9BED-A2D1038C85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 Nova Light" panose="020B0604020202020204" pitchFamily="34" charset="0"/>
              </a:defRPr>
            </a:lvl1pPr>
          </a:lstStyle>
          <a:p>
            <a:fld id="{BE35F897-DD11-411B-8D09-544651753625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1BCCFFB-0743-406B-B676-F2D378A45174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6669" y="136526"/>
            <a:ext cx="1293586" cy="316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47662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 Nova Light" panose="020B0604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 Nova Light" panose="020B0604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 Nova Light" panose="020B0604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 Nova Light" panose="020B0604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 Nova Light" panose="020B0604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 Nova Light" panose="020B06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842682" y="1147764"/>
            <a:ext cx="10456333" cy="2387600"/>
          </a:xfrm>
        </p:spPr>
        <p:txBody>
          <a:bodyPr/>
          <a:lstStyle/>
          <a:p>
            <a:r>
              <a:rPr lang="en-US" dirty="0" smtClean="0"/>
              <a:t>EPS - Kill Switch Board Status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411552" y="3602038"/>
            <a:ext cx="9318594" cy="1655762"/>
          </a:xfrm>
        </p:spPr>
        <p:txBody>
          <a:bodyPr>
            <a:normAutofit/>
          </a:bodyPr>
          <a:lstStyle/>
          <a:p>
            <a:r>
              <a:rPr lang="en-US" dirty="0" smtClean="0"/>
              <a:t>Charles Sommer - Corentin Lubeigt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October 22</a:t>
            </a:r>
            <a:r>
              <a:rPr lang="en-US" baseline="30000" dirty="0" smtClean="0"/>
              <a:t>st</a:t>
            </a:r>
            <a:r>
              <a:rPr lang="en-US" dirty="0" smtClean="0"/>
              <a:t>, 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9590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4</a:t>
            </a:r>
            <a:r>
              <a:rPr lang="en-US" dirty="0" smtClean="0"/>
              <a:t> sets of solar panels</a:t>
            </a:r>
          </a:p>
          <a:p>
            <a:pPr lvl="1"/>
            <a:r>
              <a:rPr lang="en-US" dirty="0" smtClean="0"/>
              <a:t>-Y: 6 cells</a:t>
            </a:r>
          </a:p>
          <a:p>
            <a:pPr lvl="1"/>
            <a:r>
              <a:rPr lang="en-US" dirty="0" smtClean="0"/>
              <a:t>+Y: 6 cells</a:t>
            </a:r>
          </a:p>
          <a:p>
            <a:pPr lvl="1"/>
            <a:r>
              <a:rPr lang="en-US" dirty="0" smtClean="0"/>
              <a:t>+X: 24 cells</a:t>
            </a:r>
          </a:p>
          <a:p>
            <a:pPr lvl="1"/>
            <a:r>
              <a:rPr lang="en-US" dirty="0" smtClean="0"/>
              <a:t>-X: ~23 cells (face that mainly points to the Sun)</a:t>
            </a:r>
          </a:p>
          <a:p>
            <a:r>
              <a:rPr lang="en-US" dirty="0" smtClean="0"/>
              <a:t>Solar cells around </a:t>
            </a:r>
            <a:r>
              <a:rPr lang="en-US" smtClean="0"/>
              <a:t>MirrorBoxes </a:t>
            </a:r>
            <a:r>
              <a:rPr lang="en-US" dirty="0" smtClean="0"/>
              <a:t>(12 cells)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10/22/2019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5F897-DD11-411B-8D09-54465175362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3730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Solar Panels Status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AE105 2018</a:t>
            </a:r>
          </a:p>
          <a:p>
            <a:pPr lvl="1"/>
            <a:r>
              <a:rPr lang="en-US" dirty="0" smtClean="0"/>
              <a:t>Study on the previous version of the CAD </a:t>
            </a:r>
          </a:p>
          <a:p>
            <a:pPr lvl="1"/>
            <a:r>
              <a:rPr lang="en-US" dirty="0"/>
              <a:t>C</a:t>
            </a:r>
            <a:r>
              <a:rPr lang="en-US" dirty="0" smtClean="0"/>
              <a:t>ells routing consideration (same sets of cells to have same performance for each set in parallel)</a:t>
            </a:r>
          </a:p>
          <a:p>
            <a:pPr lvl="1"/>
            <a:r>
              <a:rPr lang="en-US" dirty="0" smtClean="0"/>
              <a:t>Electrical design started (libraries edited)</a:t>
            </a:r>
          </a:p>
          <a:p>
            <a:r>
              <a:rPr lang="en-US" dirty="0" smtClean="0"/>
              <a:t>Current CAD</a:t>
            </a:r>
          </a:p>
          <a:p>
            <a:pPr lvl="1"/>
            <a:r>
              <a:rPr lang="en-US" dirty="0" smtClean="0"/>
              <a:t>Rough estimate of cells position</a:t>
            </a:r>
          </a:p>
          <a:p>
            <a:pPr lvl="1"/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10/22/2019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5F897-DD11-411B-8D09-54465175362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228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Solar panel open </a:t>
            </a:r>
            <a:r>
              <a:rPr lang="en-US" dirty="0" smtClean="0"/>
              <a:t>issues and solutions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CAD very variable: </a:t>
            </a:r>
            <a:r>
              <a:rPr lang="en-US" dirty="0" smtClean="0"/>
              <a:t>no final version of the CAD yet, hence no final version of the solar panels</a:t>
            </a:r>
          </a:p>
          <a:p>
            <a:pPr lvl="1"/>
            <a:r>
              <a:rPr lang="en-US" dirty="0" smtClean="0"/>
              <a:t>When the flight structure is validated, we can resume the work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10/22/2019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5F897-DD11-411B-8D09-54465175362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677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Last year status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10/22/2019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5F897-DD11-411B-8D09-544651753625}" type="slidenum">
              <a:rPr lang="en-US" smtClean="0"/>
              <a:t>13</a:t>
            </a:fld>
            <a:endParaRPr lang="en-US"/>
          </a:p>
        </p:txBody>
      </p:sp>
      <p:pic>
        <p:nvPicPr>
          <p:cNvPr id="6" name="Picture 5" descr="https://lh4.googleusercontent.com/z8phyvRYu7_m0SvFU-UVsI354_TMXXYGynnegISJr8JdL5liyD4cUUmrW6IBy6qNBglvn6Ku_1F2EqdTTZrAX5EJhfVsuPMACCMuCCFnJu407K5feIPuB5QFw425X3-AjWBSgYxgU9A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512" y="2095182"/>
            <a:ext cx="2607787" cy="3289618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https://lh3.googleusercontent.com/l2i4h0ytFiJVMcOqHyBfIE6sr_cisNU8pcB8GEvx1D8r66vV8rtI59p_MZREbKx_steh9a0KH3fCTU6L5VFq7HxgUTo_xzIgRfvoI1A6ZowZphAwAdyodyc7mBnf5U9xszObV4J9Sa0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1575" y="2101373"/>
            <a:ext cx="2640965" cy="3289618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 descr="https://lh4.googleusercontent.com/MPp_bU2q3jSHk4uaJTWJoCOSVtPJXURV9-ZOZh0ypxz_3I2FDiQ274mA7O4nnxUK2gZlGZ-LgvRnUoTouGckAlhsyo99uQgNV7MxvfQs-YIcgeuPAU3zbKsnW1eVV27exfTdL1ujySM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7816" y="2095182"/>
            <a:ext cx="1201420" cy="3289618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 descr="https://lh4.googleusercontent.com/MPp_bU2q3jSHk4uaJTWJoCOSVtPJXURV9-ZOZh0ypxz_3I2FDiQ274mA7O4nnxUK2gZlGZ-LgvRnUoTouGckAlhsyo99uQgNV7MxvfQs-YIcgeuPAU3zbKsnW1eVV27exfTdL1ujySM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52380" y="2095182"/>
            <a:ext cx="1201420" cy="3289618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TextBox 9"/>
          <p:cNvSpPr txBox="1"/>
          <p:nvPr/>
        </p:nvSpPr>
        <p:spPr>
          <a:xfrm flipH="1">
            <a:off x="1665364" y="5789294"/>
            <a:ext cx="8940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-X</a:t>
            </a:r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 flipH="1">
            <a:off x="5201919" y="5789293"/>
            <a:ext cx="8940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+X</a:t>
            </a:r>
            <a:endParaRPr lang="en-US" sz="2400" dirty="0"/>
          </a:p>
        </p:txBody>
      </p:sp>
      <p:sp>
        <p:nvSpPr>
          <p:cNvPr id="12" name="TextBox 11"/>
          <p:cNvSpPr txBox="1"/>
          <p:nvPr/>
        </p:nvSpPr>
        <p:spPr>
          <a:xfrm flipH="1">
            <a:off x="10459719" y="5774687"/>
            <a:ext cx="8940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+Y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 flipH="1">
            <a:off x="8235155" y="5774687"/>
            <a:ext cx="8940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-Y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885625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Forthcoming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Update CAD PCB design and cells layout with new inputs (antennas, </a:t>
            </a:r>
            <a:r>
              <a:rPr lang="en-US" dirty="0" err="1" smtClean="0"/>
              <a:t>burnwire</a:t>
            </a:r>
            <a:r>
              <a:rPr lang="en-US" dirty="0" smtClean="0"/>
              <a:t>, connectors)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Electrical design 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Test with battery with EPS and Interface Board in the middle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Outdoor test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10/22/2019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5F897-DD11-411B-8D09-544651753625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67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EPS Status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 EPS channels controllable</a:t>
            </a:r>
          </a:p>
          <a:p>
            <a:endParaRPr lang="en-US" dirty="0"/>
          </a:p>
          <a:p>
            <a:r>
              <a:rPr lang="en-US" dirty="0" smtClean="0"/>
              <a:t>EPS controllable through CAN bus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10/22/2019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5F897-DD11-411B-8D09-54465175362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7205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EPS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32V measured on CAN bus</a:t>
            </a:r>
          </a:p>
          <a:p>
            <a:pPr lvl="1"/>
            <a:r>
              <a:rPr lang="en-US" dirty="0" err="1" smtClean="0"/>
              <a:t>GOMSpace</a:t>
            </a:r>
            <a:r>
              <a:rPr lang="en-US" dirty="0" smtClean="0"/>
              <a:t> does not know why</a:t>
            </a:r>
          </a:p>
          <a:p>
            <a:endParaRPr lang="en-US" dirty="0"/>
          </a:p>
          <a:p>
            <a:r>
              <a:rPr lang="en-US" dirty="0" err="1" smtClean="0"/>
              <a:t>GOMSpace</a:t>
            </a:r>
            <a:r>
              <a:rPr lang="en-US" dirty="0" smtClean="0"/>
              <a:t> kill switch not fail safe</a:t>
            </a:r>
          </a:p>
          <a:p>
            <a:pPr lvl="1"/>
            <a:r>
              <a:rPr lang="en-US" dirty="0" smtClean="0"/>
              <a:t>Switching OFF did not work anymore</a:t>
            </a:r>
          </a:p>
          <a:p>
            <a:endParaRPr lang="en-US" dirty="0"/>
          </a:p>
          <a:p>
            <a:r>
              <a:rPr lang="en-US" dirty="0" smtClean="0"/>
              <a:t>EPS Battery leaks through EPS Dock</a:t>
            </a:r>
          </a:p>
          <a:p>
            <a:pPr lvl="1"/>
            <a:r>
              <a:rPr lang="en-US" dirty="0" smtClean="0"/>
              <a:t>32V to 13V after letting the system hooked up and supposedly OFF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10/22/2019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5F897-DD11-411B-8D09-54465175362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738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Solution: Kill Switch Board (KSB)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Before: </a:t>
            </a:r>
          </a:p>
          <a:p>
            <a:pPr lvl="1"/>
            <a:r>
              <a:rPr lang="en-US" dirty="0" smtClean="0"/>
              <a:t>VBAT was going to Dock</a:t>
            </a:r>
          </a:p>
          <a:p>
            <a:pPr lvl="1"/>
            <a:r>
              <a:rPr lang="en-US" dirty="0" smtClean="0"/>
              <a:t>GND was switched via </a:t>
            </a:r>
            <a:r>
              <a:rPr lang="en-US" dirty="0" err="1" smtClean="0"/>
              <a:t>GOMSpace</a:t>
            </a:r>
            <a:r>
              <a:rPr lang="en-US" dirty="0" smtClean="0"/>
              <a:t> Kill Switch</a:t>
            </a:r>
          </a:p>
          <a:p>
            <a:pPr lvl="1"/>
            <a:endParaRPr lang="en-US" dirty="0"/>
          </a:p>
          <a:p>
            <a:r>
              <a:rPr lang="en-US" dirty="0" smtClean="0"/>
              <a:t>Now:</a:t>
            </a:r>
          </a:p>
          <a:p>
            <a:pPr lvl="1"/>
            <a:r>
              <a:rPr lang="en-US" dirty="0" smtClean="0"/>
              <a:t>VBAT and GND are going to KSB</a:t>
            </a:r>
          </a:p>
          <a:p>
            <a:pPr lvl="1"/>
            <a:r>
              <a:rPr lang="en-US" dirty="0" smtClean="0"/>
              <a:t>They are both switched on KSB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10/22/2019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5F897-DD11-411B-8D09-54465175362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1525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10/22/2019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5F897-DD11-411B-8D09-544651753625}" type="slidenum">
              <a:rPr lang="en-US" smtClean="0"/>
              <a:t>5</a:t>
            </a:fld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8958" y="0"/>
            <a:ext cx="953408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7822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KSB Status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Version 1.0 received, soldered, being tested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10/22/2019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5F897-DD11-411B-8D09-54465175362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808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KSB: Open issues and solutions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Current version (v1.0) has design issues (N-channel MOSFET for the high side which is not efficient)</a:t>
            </a:r>
          </a:p>
          <a:p>
            <a:pPr lvl="1"/>
            <a:r>
              <a:rPr lang="en-US" dirty="0" smtClean="0"/>
              <a:t>New components (P-channel) coming in soon</a:t>
            </a:r>
          </a:p>
          <a:p>
            <a:pPr lvl="1"/>
            <a:r>
              <a:rPr lang="en-US" dirty="0" smtClean="0"/>
              <a:t>test on the current PCB with a few wiring to accommodate new design.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10/22/2019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5F897-DD11-411B-8D09-54465175362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154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Forthcoming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Adapt current PCB to accommodate new MOSFET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Test with dummy load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Test with actual EPS</a:t>
            </a:r>
            <a:r>
              <a:rPr lang="en-US" smtClean="0"/>
              <a:t>, verify if leak-proof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New version (v2.0) implementing the tested design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Integrate to Flat Sat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TVAC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FM board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10/22/2019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5F897-DD11-411B-8D09-54465175362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528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842682" y="1147764"/>
            <a:ext cx="10456333" cy="2387600"/>
          </a:xfrm>
        </p:spPr>
        <p:txBody>
          <a:bodyPr/>
          <a:lstStyle/>
          <a:p>
            <a:r>
              <a:rPr lang="en-US" dirty="0" smtClean="0"/>
              <a:t>Solar Panels Status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411552" y="3602038"/>
            <a:ext cx="9318594" cy="1655762"/>
          </a:xfrm>
        </p:spPr>
        <p:txBody>
          <a:bodyPr>
            <a:normAutofit/>
          </a:bodyPr>
          <a:lstStyle/>
          <a:p>
            <a:r>
              <a:rPr lang="en-US" dirty="0" smtClean="0"/>
              <a:t>Corentin Lubeigt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October 22</a:t>
            </a:r>
            <a:r>
              <a:rPr lang="en-US" baseline="30000" dirty="0" smtClean="0"/>
              <a:t>st</a:t>
            </a:r>
            <a:r>
              <a:rPr lang="en-US" dirty="0" smtClean="0"/>
              <a:t>, 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8384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1062</TotalTime>
  <Words>405</Words>
  <Application>Microsoft Office PowerPoint</Application>
  <PresentationFormat>Widescreen</PresentationFormat>
  <Paragraphs>95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Arial Nova Light</vt:lpstr>
      <vt:lpstr>Calibri</vt:lpstr>
      <vt:lpstr>Office Theme</vt:lpstr>
      <vt:lpstr>EPS - Kill Switch Board Status</vt:lpstr>
      <vt:lpstr>EPS Status</vt:lpstr>
      <vt:lpstr>EPS issues</vt:lpstr>
      <vt:lpstr>Solution: Kill Switch Board (KSB)</vt:lpstr>
      <vt:lpstr>PowerPoint Presentation</vt:lpstr>
      <vt:lpstr>KSB Status</vt:lpstr>
      <vt:lpstr>KSB: Open issues and solutions</vt:lpstr>
      <vt:lpstr>Forthcoming steps</vt:lpstr>
      <vt:lpstr>Solar Panels Status</vt:lpstr>
      <vt:lpstr>Overview</vt:lpstr>
      <vt:lpstr>Solar Panels Status</vt:lpstr>
      <vt:lpstr>Solar panel open issues and solutions</vt:lpstr>
      <vt:lpstr>Last year status</vt:lpstr>
      <vt:lpstr>Forthcoming steps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 Work on AAReST April – September 2018</dc:title>
  <dc:creator>Charles Sommer</dc:creator>
  <cp:lastModifiedBy>Corentin Lubeigt</cp:lastModifiedBy>
  <cp:revision>168</cp:revision>
  <dcterms:created xsi:type="dcterms:W3CDTF">2018-09-18T00:34:59Z</dcterms:created>
  <dcterms:modified xsi:type="dcterms:W3CDTF">2019-10-20T20:52:40Z</dcterms:modified>
</cp:coreProperties>
</file>