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sldIdLst>
    <p:sldId id="256" r:id="rId2"/>
    <p:sldId id="260" r:id="rId3"/>
    <p:sldId id="258" r:id="rId4"/>
    <p:sldId id="265" r:id="rId5"/>
    <p:sldId id="259" r:id="rId6"/>
    <p:sldId id="261" r:id="rId7"/>
    <p:sldId id="264" r:id="rId8"/>
    <p:sldId id="263" r:id="rId9"/>
    <p:sldId id="268" r:id="rId10"/>
    <p:sldId id="266" r:id="rId11"/>
    <p:sldId id="269" r:id="rId12"/>
    <p:sldId id="276" r:id="rId13"/>
    <p:sldId id="271" r:id="rId14"/>
    <p:sldId id="275" r:id="rId15"/>
    <p:sldId id="277" r:id="rId16"/>
    <p:sldId id="273" r:id="rId17"/>
    <p:sldId id="274" r:id="rId18"/>
    <p:sldId id="278" r:id="rId19"/>
    <p:sldId id="281" r:id="rId20"/>
    <p:sldId id="280" r:id="rId21"/>
    <p:sldId id="282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587D19B-5519-4E46-AD26-1EC4A14DDFC0}">
          <p14:sldIdLst>
            <p14:sldId id="256"/>
            <p14:sldId id="260"/>
            <p14:sldId id="258"/>
            <p14:sldId id="265"/>
            <p14:sldId id="259"/>
            <p14:sldId id="261"/>
            <p14:sldId id="264"/>
            <p14:sldId id="263"/>
            <p14:sldId id="268"/>
            <p14:sldId id="266"/>
            <p14:sldId id="269"/>
            <p14:sldId id="276"/>
            <p14:sldId id="271"/>
            <p14:sldId id="275"/>
            <p14:sldId id="277"/>
            <p14:sldId id="273"/>
            <p14:sldId id="274"/>
            <p14:sldId id="278"/>
            <p14:sldId id="281"/>
            <p14:sldId id="280"/>
            <p14:sldId id="28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ommer, Charles" initials="SC" lastIdx="1" clrIdx="0">
    <p:extLst>
      <p:ext uri="{19B8F6BF-5375-455C-9EA6-DF929625EA0E}">
        <p15:presenceInfo xmlns:p15="http://schemas.microsoft.com/office/powerpoint/2012/main" userId="S-1-5-21-1284139269-2359244941-1167920401-10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D5EA"/>
    <a:srgbClr val="E9EBF5"/>
    <a:srgbClr val="3366CC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3738" autoAdjust="0"/>
  </p:normalViewPr>
  <p:slideViewPr>
    <p:cSldViewPr snapToGrid="0">
      <p:cViewPr varScale="1">
        <p:scale>
          <a:sx n="108" d="100"/>
          <a:sy n="108" d="100"/>
        </p:scale>
        <p:origin x="630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arles%20Sommer\Box%20Sync\AAReST%20Project%20Management\ConOps_Timeline.xlsm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arles%20Sommer\Box%20Sync\AAReST%20Project%20Management\ConOps_Timeline.xlsm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arles%20Sommer\Box%20Sync\AAReST%20Project%20Management\ConOps_Timeline.xlsm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harles%20Sommer\Box%20Sync\AAReST%20Project%20Management\ConOps_Timeline.xlsm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Initialization!$BL$3</c:f>
              <c:strCache>
                <c:ptCount val="1"/>
                <c:pt idx="0">
                  <c:v>Remaining battery energy (Wh)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(Initialization!$DK$5:$DK$11,Initialization!$DK$15:$DK$18,Initialization!$DK$26:$DK$28,Initialization!$DK$32:$DK$38)</c:f>
              <c:numCache>
                <c:formatCode>General</c:formatCode>
                <c:ptCount val="21"/>
                <c:pt idx="0">
                  <c:v>1</c:v>
                </c:pt>
                <c:pt idx="1">
                  <c:v>6</c:v>
                </c:pt>
                <c:pt idx="2">
                  <c:v>11</c:v>
                </c:pt>
                <c:pt idx="3">
                  <c:v>16</c:v>
                </c:pt>
                <c:pt idx="4">
                  <c:v>17</c:v>
                </c:pt>
                <c:pt idx="5">
                  <c:v>18</c:v>
                </c:pt>
                <c:pt idx="6">
                  <c:v>19</c:v>
                </c:pt>
                <c:pt idx="7">
                  <c:v>21</c:v>
                </c:pt>
                <c:pt idx="8">
                  <c:v>31</c:v>
                </c:pt>
                <c:pt idx="9">
                  <c:v>331</c:v>
                </c:pt>
                <c:pt idx="10">
                  <c:v>21931</c:v>
                </c:pt>
                <c:pt idx="11">
                  <c:v>22242</c:v>
                </c:pt>
                <c:pt idx="12">
                  <c:v>22244</c:v>
                </c:pt>
                <c:pt idx="13">
                  <c:v>33044</c:v>
                </c:pt>
                <c:pt idx="14">
                  <c:v>33045</c:v>
                </c:pt>
                <c:pt idx="15">
                  <c:v>38445</c:v>
                </c:pt>
                <c:pt idx="16">
                  <c:v>54645</c:v>
                </c:pt>
                <c:pt idx="17">
                  <c:v>54705</c:v>
                </c:pt>
                <c:pt idx="18">
                  <c:v>60105</c:v>
                </c:pt>
                <c:pt idx="19">
                  <c:v>65505</c:v>
                </c:pt>
                <c:pt idx="20">
                  <c:v>70905</c:v>
                </c:pt>
              </c:numCache>
            </c:numRef>
          </c:cat>
          <c:val>
            <c:numRef>
              <c:f>(Initialization!$BL$5:$BL$11,Initialization!$BL$15:$BL$18,Initialization!$BL$26:$BL$28,Initialization!$BL$32:$BL$38)</c:f>
              <c:numCache>
                <c:formatCode>General</c:formatCode>
                <c:ptCount val="21"/>
                <c:pt idx="0">
                  <c:v>76.997434822916674</c:v>
                </c:pt>
                <c:pt idx="1">
                  <c:v>76.984608937500013</c:v>
                </c:pt>
                <c:pt idx="2">
                  <c:v>76.968127461805565</c:v>
                </c:pt>
                <c:pt idx="3">
                  <c:v>76.951645986111117</c:v>
                </c:pt>
                <c:pt idx="4">
                  <c:v>76.94911357986112</c:v>
                </c:pt>
                <c:pt idx="5">
                  <c:v>76.94654267361112</c:v>
                </c:pt>
                <c:pt idx="6">
                  <c:v>76.944010267361122</c:v>
                </c:pt>
                <c:pt idx="7">
                  <c:v>76.938717204861121</c:v>
                </c:pt>
                <c:pt idx="8">
                  <c:v>76.912251892361127</c:v>
                </c:pt>
                <c:pt idx="9">
                  <c:v>76.089933142361133</c:v>
                </c:pt>
                <c:pt idx="10">
                  <c:v>67.318671864764951</c:v>
                </c:pt>
                <c:pt idx="11">
                  <c:v>66.466201427264963</c:v>
                </c:pt>
                <c:pt idx="12">
                  <c:v>66.460719302264962</c:v>
                </c:pt>
                <c:pt idx="13">
                  <c:v>77</c:v>
                </c:pt>
                <c:pt idx="14">
                  <c:v>77</c:v>
                </c:pt>
                <c:pt idx="15">
                  <c:v>76.925835867947654</c:v>
                </c:pt>
                <c:pt idx="16">
                  <c:v>77</c:v>
                </c:pt>
                <c:pt idx="17">
                  <c:v>76.746776187346697</c:v>
                </c:pt>
                <c:pt idx="18">
                  <c:v>77</c:v>
                </c:pt>
                <c:pt idx="19">
                  <c:v>72.635062805600953</c:v>
                </c:pt>
                <c:pt idx="20">
                  <c:v>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2E3-43B6-8ADC-38B9AFED22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20617488"/>
        <c:axId val="620609616"/>
      </c:lineChart>
      <c:catAx>
        <c:axId val="62061748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 elapsed (s)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0609616"/>
        <c:crosses val="autoZero"/>
        <c:auto val="1"/>
        <c:lblAlgn val="ctr"/>
        <c:lblOffset val="100"/>
        <c:noMultiLvlLbl val="0"/>
      </c:catAx>
      <c:valAx>
        <c:axId val="620609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0617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'Camera Deployment'!$BL$3</c:f>
              <c:strCache>
                <c:ptCount val="1"/>
                <c:pt idx="0">
                  <c:v>Remaining battery energy (Wh)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('Camera Deployment'!$DK$5:$DK$12,'Camera Deployment'!$DK$16:$DK$25,'Camera Deployment'!$DK$29,'Camera Deployment'!$DK$33:$DK$40,'Camera Deployment'!$DK$44:$DK$45)</c:f>
              <c:numCache>
                <c:formatCode>General</c:formatCode>
                <c:ptCount val="27"/>
                <c:pt idx="0">
                  <c:v>2</c:v>
                </c:pt>
                <c:pt idx="1">
                  <c:v>32</c:v>
                </c:pt>
                <c:pt idx="2">
                  <c:v>992</c:v>
                </c:pt>
                <c:pt idx="3">
                  <c:v>993</c:v>
                </c:pt>
                <c:pt idx="4">
                  <c:v>1013</c:v>
                </c:pt>
                <c:pt idx="5">
                  <c:v>1133</c:v>
                </c:pt>
                <c:pt idx="6">
                  <c:v>1135</c:v>
                </c:pt>
                <c:pt idx="7">
                  <c:v>6535</c:v>
                </c:pt>
                <c:pt idx="8">
                  <c:v>6537</c:v>
                </c:pt>
                <c:pt idx="9">
                  <c:v>6539</c:v>
                </c:pt>
                <c:pt idx="10">
                  <c:v>6559</c:v>
                </c:pt>
                <c:pt idx="11">
                  <c:v>6679</c:v>
                </c:pt>
                <c:pt idx="12">
                  <c:v>6681</c:v>
                </c:pt>
                <c:pt idx="13">
                  <c:v>6683</c:v>
                </c:pt>
                <c:pt idx="14">
                  <c:v>12083</c:v>
                </c:pt>
                <c:pt idx="15">
                  <c:v>12085</c:v>
                </c:pt>
                <c:pt idx="16">
                  <c:v>17485</c:v>
                </c:pt>
                <c:pt idx="17">
                  <c:v>17605</c:v>
                </c:pt>
                <c:pt idx="18">
                  <c:v>23005</c:v>
                </c:pt>
                <c:pt idx="19">
                  <c:v>28405</c:v>
                </c:pt>
                <c:pt idx="20">
                  <c:v>28410</c:v>
                </c:pt>
                <c:pt idx="21">
                  <c:v>28415</c:v>
                </c:pt>
                <c:pt idx="22">
                  <c:v>28420</c:v>
                </c:pt>
                <c:pt idx="23">
                  <c:v>28540</c:v>
                </c:pt>
                <c:pt idx="24">
                  <c:v>28545</c:v>
                </c:pt>
                <c:pt idx="25">
                  <c:v>28550</c:v>
                </c:pt>
                <c:pt idx="26">
                  <c:v>33950</c:v>
                </c:pt>
              </c:numCache>
            </c:numRef>
          </c:cat>
          <c:val>
            <c:numRef>
              <c:f>('Camera Deployment'!$BL$5:$BL$12,'Camera Deployment'!$BL$16:$BL$25,'Camera Deployment'!$BL$29,'Camera Deployment'!$BL$33:$BL$40,'Camera Deployment'!$BL$44:$BL$45)</c:f>
              <c:numCache>
                <c:formatCode>General</c:formatCode>
                <c:ptCount val="27"/>
                <c:pt idx="0">
                  <c:v>77</c:v>
                </c:pt>
                <c:pt idx="1">
                  <c:v>77</c:v>
                </c:pt>
                <c:pt idx="2">
                  <c:v>77</c:v>
                </c:pt>
                <c:pt idx="3">
                  <c:v>76.998620887844666</c:v>
                </c:pt>
                <c:pt idx="4">
                  <c:v>76.997760241960236</c:v>
                </c:pt>
                <c:pt idx="5">
                  <c:v>76.819713033320269</c:v>
                </c:pt>
                <c:pt idx="6">
                  <c:v>76.829756186098052</c:v>
                </c:pt>
                <c:pt idx="7">
                  <c:v>77</c:v>
                </c:pt>
                <c:pt idx="8">
                  <c:v>77</c:v>
                </c:pt>
                <c:pt idx="9">
                  <c:v>76.821508350676268</c:v>
                </c:pt>
                <c:pt idx="10">
                  <c:v>76.635961524236208</c:v>
                </c:pt>
                <c:pt idx="11">
                  <c:v>76.742470565595823</c:v>
                </c:pt>
                <c:pt idx="12">
                  <c:v>76.748085327396254</c:v>
                </c:pt>
                <c:pt idx="13">
                  <c:v>76.749157089196686</c:v>
                </c:pt>
                <c:pt idx="14">
                  <c:v>77</c:v>
                </c:pt>
                <c:pt idx="15">
                  <c:v>77</c:v>
                </c:pt>
                <c:pt idx="16">
                  <c:v>77</c:v>
                </c:pt>
                <c:pt idx="17">
                  <c:v>77</c:v>
                </c:pt>
                <c:pt idx="18">
                  <c:v>77</c:v>
                </c:pt>
                <c:pt idx="19">
                  <c:v>77</c:v>
                </c:pt>
                <c:pt idx="20">
                  <c:v>76.999789612834434</c:v>
                </c:pt>
                <c:pt idx="21">
                  <c:v>76.999579225668867</c:v>
                </c:pt>
                <c:pt idx="22">
                  <c:v>76.999368838503301</c:v>
                </c:pt>
                <c:pt idx="23">
                  <c:v>76.826789546529582</c:v>
                </c:pt>
                <c:pt idx="24">
                  <c:v>76.83612777047513</c:v>
                </c:pt>
                <c:pt idx="25">
                  <c:v>76.845465994420678</c:v>
                </c:pt>
                <c:pt idx="26">
                  <c:v>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A92-43A7-89BE-C5EE8A6043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20617488"/>
        <c:axId val="620609616"/>
      </c:lineChart>
      <c:catAx>
        <c:axId val="62061748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 elapsed (s)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0609616"/>
        <c:crosses val="autoZero"/>
        <c:auto val="1"/>
        <c:lblAlgn val="ctr"/>
        <c:lblOffset val="100"/>
        <c:noMultiLvlLbl val="0"/>
      </c:catAx>
      <c:valAx>
        <c:axId val="620609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0617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RM!$BL$3</c:f>
              <c:strCache>
                <c:ptCount val="1"/>
                <c:pt idx="0">
                  <c:v>Remaining battery energy (Wh)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(RM!$DK$5:$DK$10,RM!$DK$14:$DK$23,RM!$DK$27:$DK$38,RM!$DK$42:$DK$53)</c:f>
              <c:numCache>
                <c:formatCode>General</c:formatCode>
                <c:ptCount val="40"/>
                <c:pt idx="0">
                  <c:v>2</c:v>
                </c:pt>
                <c:pt idx="1">
                  <c:v>4</c:v>
                </c:pt>
                <c:pt idx="2">
                  <c:v>34</c:v>
                </c:pt>
                <c:pt idx="3">
                  <c:v>44</c:v>
                </c:pt>
                <c:pt idx="4">
                  <c:v>46</c:v>
                </c:pt>
                <c:pt idx="5">
                  <c:v>51</c:v>
                </c:pt>
                <c:pt idx="6">
                  <c:v>56</c:v>
                </c:pt>
                <c:pt idx="7">
                  <c:v>656</c:v>
                </c:pt>
                <c:pt idx="8">
                  <c:v>661</c:v>
                </c:pt>
                <c:pt idx="9">
                  <c:v>841</c:v>
                </c:pt>
                <c:pt idx="10">
                  <c:v>843</c:v>
                </c:pt>
                <c:pt idx="11">
                  <c:v>845</c:v>
                </c:pt>
                <c:pt idx="12">
                  <c:v>2756</c:v>
                </c:pt>
                <c:pt idx="13">
                  <c:v>8156</c:v>
                </c:pt>
                <c:pt idx="14">
                  <c:v>8216</c:v>
                </c:pt>
                <c:pt idx="15">
                  <c:v>8336</c:v>
                </c:pt>
                <c:pt idx="16">
                  <c:v>8341</c:v>
                </c:pt>
                <c:pt idx="17">
                  <c:v>8343</c:v>
                </c:pt>
                <c:pt idx="18">
                  <c:v>8943</c:v>
                </c:pt>
                <c:pt idx="19">
                  <c:v>10743</c:v>
                </c:pt>
                <c:pt idx="20">
                  <c:v>10748</c:v>
                </c:pt>
                <c:pt idx="21">
                  <c:v>10928</c:v>
                </c:pt>
                <c:pt idx="22">
                  <c:v>10930</c:v>
                </c:pt>
                <c:pt idx="23">
                  <c:v>10932</c:v>
                </c:pt>
                <c:pt idx="24">
                  <c:v>11043</c:v>
                </c:pt>
                <c:pt idx="25">
                  <c:v>16443</c:v>
                </c:pt>
                <c:pt idx="26">
                  <c:v>16503</c:v>
                </c:pt>
                <c:pt idx="27">
                  <c:v>16743</c:v>
                </c:pt>
                <c:pt idx="28">
                  <c:v>16748</c:v>
                </c:pt>
                <c:pt idx="29">
                  <c:v>16750</c:v>
                </c:pt>
                <c:pt idx="30">
                  <c:v>17350</c:v>
                </c:pt>
                <c:pt idx="31">
                  <c:v>19150</c:v>
                </c:pt>
                <c:pt idx="32">
                  <c:v>19155</c:v>
                </c:pt>
                <c:pt idx="33">
                  <c:v>19335</c:v>
                </c:pt>
                <c:pt idx="34">
                  <c:v>19337</c:v>
                </c:pt>
                <c:pt idx="35">
                  <c:v>19339</c:v>
                </c:pt>
                <c:pt idx="36">
                  <c:v>20050</c:v>
                </c:pt>
                <c:pt idx="37">
                  <c:v>25450</c:v>
                </c:pt>
                <c:pt idx="38">
                  <c:v>25510</c:v>
                </c:pt>
                <c:pt idx="39">
                  <c:v>25750</c:v>
                </c:pt>
              </c:numCache>
            </c:numRef>
          </c:cat>
          <c:val>
            <c:numRef>
              <c:f>(RM!$BL$4:$BL$10,RM!$BL$14:$BL$23,RM!$BL$27:$BL$38,RM!$BL$42:$BL$53)</c:f>
              <c:numCache>
                <c:formatCode>General</c:formatCode>
                <c:ptCount val="41"/>
                <c:pt idx="1">
                  <c:v>77</c:v>
                </c:pt>
                <c:pt idx="2">
                  <c:v>77</c:v>
                </c:pt>
                <c:pt idx="3">
                  <c:v>77</c:v>
                </c:pt>
                <c:pt idx="4">
                  <c:v>77</c:v>
                </c:pt>
                <c:pt idx="5">
                  <c:v>77</c:v>
                </c:pt>
                <c:pt idx="6">
                  <c:v>77</c:v>
                </c:pt>
                <c:pt idx="7">
                  <c:v>77</c:v>
                </c:pt>
                <c:pt idx="8">
                  <c:v>72.936897916666666</c:v>
                </c:pt>
                <c:pt idx="9">
                  <c:v>72.90303873263889</c:v>
                </c:pt>
                <c:pt idx="10">
                  <c:v>71.682293107638884</c:v>
                </c:pt>
                <c:pt idx="11">
                  <c:v>71.675242489583326</c:v>
                </c:pt>
                <c:pt idx="12">
                  <c:v>71.668499947916658</c:v>
                </c:pt>
                <c:pt idx="13">
                  <c:v>65.226001385416652</c:v>
                </c:pt>
                <c:pt idx="14">
                  <c:v>77</c:v>
                </c:pt>
                <c:pt idx="15">
                  <c:v>77</c:v>
                </c:pt>
                <c:pt idx="16">
                  <c:v>77</c:v>
                </c:pt>
                <c:pt idx="17">
                  <c:v>77</c:v>
                </c:pt>
                <c:pt idx="18">
                  <c:v>77</c:v>
                </c:pt>
                <c:pt idx="19">
                  <c:v>72.936897916666666</c:v>
                </c:pt>
                <c:pt idx="20">
                  <c:v>60.747591666666665</c:v>
                </c:pt>
                <c:pt idx="21">
                  <c:v>60.713732482638889</c:v>
                </c:pt>
                <c:pt idx="22">
                  <c:v>59.49298685763889</c:v>
                </c:pt>
                <c:pt idx="23">
                  <c:v>59.485936239583332</c:v>
                </c:pt>
                <c:pt idx="24">
                  <c:v>59.479193697916664</c:v>
                </c:pt>
                <c:pt idx="25">
                  <c:v>59.104982635416661</c:v>
                </c:pt>
                <c:pt idx="26">
                  <c:v>77</c:v>
                </c:pt>
                <c:pt idx="27">
                  <c:v>77</c:v>
                </c:pt>
                <c:pt idx="28">
                  <c:v>77</c:v>
                </c:pt>
                <c:pt idx="29">
                  <c:v>77</c:v>
                </c:pt>
                <c:pt idx="30">
                  <c:v>77</c:v>
                </c:pt>
                <c:pt idx="31">
                  <c:v>72.936897916666666</c:v>
                </c:pt>
                <c:pt idx="32">
                  <c:v>60.747591666666665</c:v>
                </c:pt>
                <c:pt idx="33">
                  <c:v>60.713732482638889</c:v>
                </c:pt>
                <c:pt idx="34">
                  <c:v>59.49298685763889</c:v>
                </c:pt>
                <c:pt idx="35">
                  <c:v>60.740541048611107</c:v>
                </c:pt>
                <c:pt idx="36">
                  <c:v>60.733798506944439</c:v>
                </c:pt>
                <c:pt idx="37">
                  <c:v>58.336824944444437</c:v>
                </c:pt>
                <c:pt idx="38">
                  <c:v>77</c:v>
                </c:pt>
                <c:pt idx="39">
                  <c:v>77</c:v>
                </c:pt>
                <c:pt idx="40">
                  <c:v>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252-489C-ACC9-2370A5D04F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20617488"/>
        <c:axId val="620609616"/>
      </c:lineChart>
      <c:catAx>
        <c:axId val="62061748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 elapsed (s)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0609616"/>
        <c:crosses val="autoZero"/>
        <c:auto val="1"/>
        <c:lblAlgn val="ctr"/>
        <c:lblOffset val="100"/>
        <c:noMultiLvlLbl val="0"/>
      </c:catAx>
      <c:valAx>
        <c:axId val="620609616"/>
        <c:scaling>
          <c:orientation val="minMax"/>
          <c:min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0617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DM!$BL$3</c:f>
              <c:strCache>
                <c:ptCount val="1"/>
                <c:pt idx="0">
                  <c:v>Remaining battery energy (Wh)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(DM!$DK$6:$DK$14,DM!$DK$18:$DK$27,DM!$DK$31:$DK$42,DM!$DK$46:$DK$56,DM!$DK$60:$DK$70,DM!$DK$74:$DK$85)</c:f>
              <c:numCache>
                <c:formatCode>General</c:formatCode>
                <c:ptCount val="65"/>
                <c:pt idx="0">
                  <c:v>2</c:v>
                </c:pt>
                <c:pt idx="1">
                  <c:v>4</c:v>
                </c:pt>
                <c:pt idx="2">
                  <c:v>6</c:v>
                </c:pt>
                <c:pt idx="3">
                  <c:v>36</c:v>
                </c:pt>
                <c:pt idx="4">
                  <c:v>46</c:v>
                </c:pt>
                <c:pt idx="5">
                  <c:v>48</c:v>
                </c:pt>
                <c:pt idx="6">
                  <c:v>53</c:v>
                </c:pt>
                <c:pt idx="7">
                  <c:v>55</c:v>
                </c:pt>
                <c:pt idx="8">
                  <c:v>60</c:v>
                </c:pt>
                <c:pt idx="9">
                  <c:v>65</c:v>
                </c:pt>
                <c:pt idx="10">
                  <c:v>665</c:v>
                </c:pt>
                <c:pt idx="11">
                  <c:v>670</c:v>
                </c:pt>
                <c:pt idx="12">
                  <c:v>850</c:v>
                </c:pt>
                <c:pt idx="13">
                  <c:v>852</c:v>
                </c:pt>
                <c:pt idx="14">
                  <c:v>854</c:v>
                </c:pt>
                <c:pt idx="15">
                  <c:v>2765</c:v>
                </c:pt>
                <c:pt idx="16">
                  <c:v>56765</c:v>
                </c:pt>
                <c:pt idx="17">
                  <c:v>56825</c:v>
                </c:pt>
                <c:pt idx="18">
                  <c:v>57065</c:v>
                </c:pt>
                <c:pt idx="19">
                  <c:v>57070</c:v>
                </c:pt>
                <c:pt idx="20">
                  <c:v>57072</c:v>
                </c:pt>
                <c:pt idx="21">
                  <c:v>57672</c:v>
                </c:pt>
                <c:pt idx="22">
                  <c:v>59472</c:v>
                </c:pt>
                <c:pt idx="23">
                  <c:v>59477</c:v>
                </c:pt>
                <c:pt idx="24">
                  <c:v>59657</c:v>
                </c:pt>
                <c:pt idx="25">
                  <c:v>59659</c:v>
                </c:pt>
                <c:pt idx="26">
                  <c:v>59661</c:v>
                </c:pt>
                <c:pt idx="27">
                  <c:v>59772</c:v>
                </c:pt>
                <c:pt idx="28">
                  <c:v>70572</c:v>
                </c:pt>
                <c:pt idx="29">
                  <c:v>70632</c:v>
                </c:pt>
                <c:pt idx="30">
                  <c:v>70872</c:v>
                </c:pt>
                <c:pt idx="31">
                  <c:v>70877</c:v>
                </c:pt>
                <c:pt idx="32">
                  <c:v>70879</c:v>
                </c:pt>
                <c:pt idx="33">
                  <c:v>71479</c:v>
                </c:pt>
                <c:pt idx="34">
                  <c:v>73279</c:v>
                </c:pt>
                <c:pt idx="35">
                  <c:v>73459</c:v>
                </c:pt>
                <c:pt idx="36">
                  <c:v>73461</c:v>
                </c:pt>
                <c:pt idx="37">
                  <c:v>73463</c:v>
                </c:pt>
                <c:pt idx="38">
                  <c:v>73579</c:v>
                </c:pt>
                <c:pt idx="39">
                  <c:v>100579</c:v>
                </c:pt>
                <c:pt idx="40">
                  <c:v>100639</c:v>
                </c:pt>
                <c:pt idx="41">
                  <c:v>100879</c:v>
                </c:pt>
                <c:pt idx="42">
                  <c:v>100884</c:v>
                </c:pt>
                <c:pt idx="43">
                  <c:v>100886</c:v>
                </c:pt>
                <c:pt idx="44">
                  <c:v>101486</c:v>
                </c:pt>
                <c:pt idx="45">
                  <c:v>103286</c:v>
                </c:pt>
                <c:pt idx="46">
                  <c:v>103466</c:v>
                </c:pt>
                <c:pt idx="47">
                  <c:v>103468</c:v>
                </c:pt>
                <c:pt idx="48">
                  <c:v>103470</c:v>
                </c:pt>
                <c:pt idx="49">
                  <c:v>103586</c:v>
                </c:pt>
                <c:pt idx="50">
                  <c:v>119786</c:v>
                </c:pt>
                <c:pt idx="51">
                  <c:v>119846</c:v>
                </c:pt>
                <c:pt idx="52">
                  <c:v>120086</c:v>
                </c:pt>
                <c:pt idx="53">
                  <c:v>120091</c:v>
                </c:pt>
                <c:pt idx="54">
                  <c:v>120093</c:v>
                </c:pt>
                <c:pt idx="55">
                  <c:v>120693</c:v>
                </c:pt>
                <c:pt idx="56">
                  <c:v>122493</c:v>
                </c:pt>
                <c:pt idx="57">
                  <c:v>122498</c:v>
                </c:pt>
                <c:pt idx="58">
                  <c:v>122678</c:v>
                </c:pt>
                <c:pt idx="59">
                  <c:v>122680</c:v>
                </c:pt>
                <c:pt idx="60">
                  <c:v>122682</c:v>
                </c:pt>
                <c:pt idx="61">
                  <c:v>122793</c:v>
                </c:pt>
                <c:pt idx="62">
                  <c:v>149793</c:v>
                </c:pt>
                <c:pt idx="63">
                  <c:v>149853</c:v>
                </c:pt>
                <c:pt idx="64">
                  <c:v>150093</c:v>
                </c:pt>
              </c:numCache>
            </c:numRef>
          </c:cat>
          <c:val>
            <c:numRef>
              <c:f>(DM!$BL$6:$BL$14,DM!$BL$18:$BL$27,DM!$BL$31:$BL$42,DM!$BL$46:$BL$56,DM!$BL$60:$BL$70,DM!$BL$74:$BL$85)</c:f>
              <c:numCache>
                <c:formatCode>General</c:formatCode>
                <c:ptCount val="65"/>
                <c:pt idx="0">
                  <c:v>77</c:v>
                </c:pt>
                <c:pt idx="1">
                  <c:v>77</c:v>
                </c:pt>
                <c:pt idx="2">
                  <c:v>77</c:v>
                </c:pt>
                <c:pt idx="3">
                  <c:v>77</c:v>
                </c:pt>
                <c:pt idx="4">
                  <c:v>77</c:v>
                </c:pt>
                <c:pt idx="5">
                  <c:v>77</c:v>
                </c:pt>
                <c:pt idx="6">
                  <c:v>77</c:v>
                </c:pt>
                <c:pt idx="7">
                  <c:v>77</c:v>
                </c:pt>
                <c:pt idx="8">
                  <c:v>77</c:v>
                </c:pt>
                <c:pt idx="9">
                  <c:v>77</c:v>
                </c:pt>
                <c:pt idx="10">
                  <c:v>73.051481249999995</c:v>
                </c:pt>
                <c:pt idx="11">
                  <c:v>73.01857692708333</c:v>
                </c:pt>
                <c:pt idx="12">
                  <c:v>71.832206302083335</c:v>
                </c:pt>
                <c:pt idx="13">
                  <c:v>71.825155684027777</c:v>
                </c:pt>
                <c:pt idx="14">
                  <c:v>71.818413142361109</c:v>
                </c:pt>
                <c:pt idx="15">
                  <c:v>65.375914579861103</c:v>
                </c:pt>
                <c:pt idx="16">
                  <c:v>77</c:v>
                </c:pt>
                <c:pt idx="17">
                  <c:v>77</c:v>
                </c:pt>
                <c:pt idx="18">
                  <c:v>77</c:v>
                </c:pt>
                <c:pt idx="19">
                  <c:v>77</c:v>
                </c:pt>
                <c:pt idx="20">
                  <c:v>77</c:v>
                </c:pt>
                <c:pt idx="21">
                  <c:v>73.051481249999995</c:v>
                </c:pt>
                <c:pt idx="22">
                  <c:v>61.205924999999993</c:v>
                </c:pt>
                <c:pt idx="23">
                  <c:v>61.173020677083329</c:v>
                </c:pt>
                <c:pt idx="24">
                  <c:v>59.986650052083327</c:v>
                </c:pt>
                <c:pt idx="25">
                  <c:v>59.979599434027769</c:v>
                </c:pt>
                <c:pt idx="26">
                  <c:v>59.972856892361101</c:v>
                </c:pt>
                <c:pt idx="27">
                  <c:v>59.598645829861098</c:v>
                </c:pt>
                <c:pt idx="28">
                  <c:v>72.688920829861104</c:v>
                </c:pt>
                <c:pt idx="29">
                  <c:v>72.899749579861108</c:v>
                </c:pt>
                <c:pt idx="30">
                  <c:v>73.743064579861112</c:v>
                </c:pt>
                <c:pt idx="31">
                  <c:v>73.765149753472215</c:v>
                </c:pt>
                <c:pt idx="32">
                  <c:v>73.770629434027768</c:v>
                </c:pt>
                <c:pt idx="33">
                  <c:v>69.822110684027763</c:v>
                </c:pt>
                <c:pt idx="34">
                  <c:v>57.976554434027761</c:v>
                </c:pt>
                <c:pt idx="35">
                  <c:v>56.790183809027759</c:v>
                </c:pt>
                <c:pt idx="36">
                  <c:v>56.783133190972201</c:v>
                </c:pt>
                <c:pt idx="37">
                  <c:v>56.776390649305533</c:v>
                </c:pt>
                <c:pt idx="38">
                  <c:v>56.385323232638868</c:v>
                </c:pt>
                <c:pt idx="39">
                  <c:v>77</c:v>
                </c:pt>
                <c:pt idx="40">
                  <c:v>77</c:v>
                </c:pt>
                <c:pt idx="41">
                  <c:v>77</c:v>
                </c:pt>
                <c:pt idx="42">
                  <c:v>77</c:v>
                </c:pt>
                <c:pt idx="43">
                  <c:v>77</c:v>
                </c:pt>
                <c:pt idx="44">
                  <c:v>73.051481249999995</c:v>
                </c:pt>
                <c:pt idx="45">
                  <c:v>61.205924999999993</c:v>
                </c:pt>
                <c:pt idx="46">
                  <c:v>60.019554374999991</c:v>
                </c:pt>
                <c:pt idx="47">
                  <c:v>60.012503756944433</c:v>
                </c:pt>
                <c:pt idx="48">
                  <c:v>60.005761215277765</c:v>
                </c:pt>
                <c:pt idx="49">
                  <c:v>59.6146937986111</c:v>
                </c:pt>
                <c:pt idx="50">
                  <c:v>77</c:v>
                </c:pt>
                <c:pt idx="51">
                  <c:v>77</c:v>
                </c:pt>
                <c:pt idx="52">
                  <c:v>77</c:v>
                </c:pt>
                <c:pt idx="53">
                  <c:v>77</c:v>
                </c:pt>
                <c:pt idx="54">
                  <c:v>77</c:v>
                </c:pt>
                <c:pt idx="55">
                  <c:v>73.051481249999995</c:v>
                </c:pt>
                <c:pt idx="56">
                  <c:v>61.205924999999993</c:v>
                </c:pt>
                <c:pt idx="57">
                  <c:v>61.173020677083329</c:v>
                </c:pt>
                <c:pt idx="58">
                  <c:v>59.986650052083327</c:v>
                </c:pt>
                <c:pt idx="59">
                  <c:v>59.979599434027769</c:v>
                </c:pt>
                <c:pt idx="60">
                  <c:v>59.972856892361101</c:v>
                </c:pt>
                <c:pt idx="61">
                  <c:v>59.598645829861098</c:v>
                </c:pt>
                <c:pt idx="62">
                  <c:v>77</c:v>
                </c:pt>
                <c:pt idx="63">
                  <c:v>77</c:v>
                </c:pt>
                <c:pt idx="64">
                  <c:v>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3F2-4F2C-B46A-D1A71423E7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20617488"/>
        <c:axId val="620609616"/>
      </c:lineChart>
      <c:catAx>
        <c:axId val="62061748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 elapsed (s)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0609616"/>
        <c:crosses val="autoZero"/>
        <c:auto val="0"/>
        <c:lblAlgn val="ctr"/>
        <c:lblOffset val="100"/>
        <c:noMultiLvlLbl val="0"/>
      </c:catAx>
      <c:valAx>
        <c:axId val="620609616"/>
        <c:scaling>
          <c:orientation val="minMax"/>
          <c:min val="4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0617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393A96-F4C6-4E1A-AB8F-DDD61BB9C666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18332-1DD7-40BB-A742-EC1E89A40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616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18332-1DD7-40BB-A742-EC1E89A40FE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316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F7570-9B15-4778-B45A-7BD967C45E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0DDC08-A3E3-4581-95EF-CE3D358928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2D3C7E-812E-4810-BD35-2A4AA0534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120869-5557-426D-BA29-4D899B8DFCEB}" type="datetime1">
              <a:rPr lang="en-US" smtClean="0"/>
              <a:t>10/21/2019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C2D7EC-33F2-4C5A-9DB0-30FC69469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DF12FD-41B8-4ABA-BD87-6792F25C7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4312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FF080-328F-4D5A-8239-320E74083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001886-1801-4250-8BE1-8429A2F61C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0784DB-6309-4409-9FE9-021BC862D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10AD4-C464-478E-8295-766F29F27718}" type="datetime1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19DC48-3A2A-4966-8451-AE35785F9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C63150-2F25-4DC2-81A0-10595B687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87F840-7546-4AC1-8435-8A00D6AEC2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7F0968-CF26-46F7-8763-BFBB37F734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AD20E8-1F3C-4DDF-AB19-54EABDB08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82390-51A1-4EBD-8F9C-55EB731FBCE2}" type="datetime1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B3753-24CD-4EB1-9E37-C586D67F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0063BB-2058-497A-A03C-7C6D82CFD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452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993FF-05F6-4ACB-98C4-5A7FF9FDD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E3D1AB-9FC3-444F-A203-213AB61BC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20D8A7-1DD6-440C-A5BF-EB6A7EBDF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10/21/2019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FCB0B-06BE-493D-A17D-2E650312B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43449" y="6356349"/>
            <a:ext cx="2743199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86F3CF-D869-4000-B85F-EB5FCC3FB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414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D2283-5253-4CC1-9EC1-A2FACD896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2C1F3A-DA8B-4627-A438-077683AD3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EAD15-52C9-4488-A7DD-844298A74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60F83-BCFB-47AE-AE09-4D4C2BBCE8B9}" type="datetime1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F1FF5-E2EE-4605-9CCD-0759F6DF0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414F33-D7A4-4D73-9EF1-FF02890C6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8365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5DEAC-2CAD-48C9-A5F8-4A5A19C0F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D0A60-1612-42F0-AD40-7E4E6F5CD7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8EEC14-643C-4534-AA16-9BDFC04B6C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6172A-A8BB-4787-92C3-886FB6580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E194D-4B65-470B-B9FC-6407507CD8BF}" type="datetime1">
              <a:rPr lang="en-US" smtClean="0"/>
              <a:t>10/21/2019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4EA2C0-1360-45D3-9E08-414305B27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77640F-3925-408C-ACCA-146AB9C0B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22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A3C7F-5E33-43FA-B0F5-457D77B4D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730737-8F7E-45BC-9DE5-AD0738A543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E9EF91-7E71-4622-B3D1-DC25B223D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C96F56-EE84-4859-80AF-D8480EDC25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DA1BF1-1E6A-4A93-90E0-09549070E1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EC0B27-4CDE-47B3-90B4-11986F2DA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A8D16-5F92-4FCE-9B85-1788D42A291F}" type="datetime1">
              <a:rPr lang="en-US" smtClean="0"/>
              <a:t>10/21/2019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A82C3F-D26B-4BA5-B0F8-3C0355960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AAD9E8-7F32-47EC-9577-F647397C6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3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8E11A-921A-44BA-B339-3F996BA0B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F608BB-B1D3-413E-A90E-9FEB37329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ADD56-9F86-40D2-9D27-9D02FDE6E22B}" type="datetime1">
              <a:rPr lang="en-US" smtClean="0"/>
              <a:t>10/21/2019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F27626-5024-4664-A935-64EB4B768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D5C72B-AEF7-4CA2-94AA-B61CC4795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190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76B553-B259-45B4-BE9D-8436791D3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FD71-7387-4522-9E3C-053945393C3C}" type="datetime1">
              <a:rPr lang="en-US" smtClean="0"/>
              <a:t>10/21/2019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FAA8D4-1F71-434A-A8F2-A9B41E3A9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CD0746-5028-4D95-BA45-245B6BF52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115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5B184-CC3F-48D4-8365-BED812BF7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A9C21B-61DE-48CE-B8B2-900A0BDA4B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F78108-02FF-400F-974F-AEC4EF0D8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FB6140-D650-4402-977D-CA38B43D6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53FEB-332D-465A-BA02-F10F1129A873}" type="datetime1">
              <a:rPr lang="en-US" smtClean="0"/>
              <a:t>10/21/2019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A4DDD5-AF64-4789-91DF-CAFDEC25B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A95D00-CD6A-4C88-96BB-A870A560F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457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BB2C2-983D-4D41-A3D7-701F4F9E0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ED568F-AFED-4951-ADB4-8E3F537F6F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685925-2C3B-4C5A-B448-492AB48910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7BAE56-2B00-410C-B9D8-AA9A62B2C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2AEE1-3984-4878-9EE2-337C0FCA66D0}" type="datetime1">
              <a:rPr lang="en-US" smtClean="0"/>
              <a:t>10/21/2019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97B17F-AFE7-4F4C-9E3E-8E02249AC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8F282D-ABEE-43D4-82EF-735811B33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669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B40B6C-2DD7-4837-87E4-73F64041D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54A8DB-6A5B-4A76-8B71-D7C69FFC88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91E928-FC41-4BA6-B835-720BFE6021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 Nova Light" panose="020B0604020202020204" pitchFamily="34" charset="0"/>
              </a:defRPr>
            </a:lvl1pPr>
          </a:lstStyle>
          <a:p>
            <a:fld id="{2A53516F-4FF1-4811-9549-FDCF2BDA2A80}" type="datetime1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9516F-8E82-4DA6-9E86-C4D4EC5643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 Nova Light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8A5693-07F0-457F-9BED-A2D1038C85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 Nova Light" panose="020B0604020202020204" pitchFamily="34" charset="0"/>
              </a:defRPr>
            </a:lvl1pPr>
          </a:lstStyle>
          <a:p>
            <a:fld id="{BE35F897-DD11-411B-8D09-54465175362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1BCCFFB-0743-406B-B676-F2D378A4517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69" y="136526"/>
            <a:ext cx="1293586" cy="316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766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 Nova Light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 Nova Light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ova Light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 Nova Light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ova Light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ova Light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ConOps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Charles Sommer</a:t>
            </a:r>
          </a:p>
          <a:p>
            <a:endParaRPr lang="en-US" dirty="0"/>
          </a:p>
          <a:p>
            <a:r>
              <a:rPr lang="en-US" dirty="0" smtClean="0"/>
              <a:t>October 21</a:t>
            </a:r>
            <a:r>
              <a:rPr lang="en-US" baseline="30000" dirty="0" smtClean="0"/>
              <a:t>st</a:t>
            </a:r>
            <a:r>
              <a:rPr lang="en-US" dirty="0" smtClean="0"/>
              <a:t>,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79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Rigid Mirrors Tests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10/21/2019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10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77553" y="2497924"/>
            <a:ext cx="1737360" cy="8788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AAReST Initialization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92932" y="2497924"/>
            <a:ext cx="1737360" cy="87888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Camera </a:t>
            </a:r>
            <a:r>
              <a:rPr lang="en-US" dirty="0">
                <a:solidFill>
                  <a:schemeClr val="tx1"/>
                </a:solidFill>
              </a:rPr>
              <a:t>Deployment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08311" y="2497924"/>
            <a:ext cx="1737360" cy="8788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Rigid Mirror 1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223690" y="2497924"/>
            <a:ext cx="1737360" cy="8788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Rigid Mirror 2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239069" y="2497924"/>
            <a:ext cx="1737360" cy="878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Deformable Mirror 1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Narrow Test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0254449" y="2497924"/>
            <a:ext cx="1737360" cy="878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Deformable Mirror 2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Narrow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77553" y="4622353"/>
            <a:ext cx="1737360" cy="87888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Surrey MirrorSat Reconfiguration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192932" y="4622353"/>
            <a:ext cx="1737360" cy="878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Deformable Mirror 1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Wide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208311" y="4622353"/>
            <a:ext cx="1737360" cy="87888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IIST MirrorSat Reconfiguration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223690" y="4622353"/>
            <a:ext cx="1737360" cy="878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Deformable Mirror 2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Wide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8239069" y="4622353"/>
            <a:ext cx="1737360" cy="87888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IIST MirrorSat Extended Mission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0254449" y="4622353"/>
            <a:ext cx="1737360" cy="8788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AAReST Decommission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5" name="Straight Arrow Connector 34"/>
          <p:cNvCxnSpPr>
            <a:stCxn id="6" idx="3"/>
            <a:endCxn id="7" idx="1"/>
          </p:cNvCxnSpPr>
          <p:nvPr/>
        </p:nvCxnSpPr>
        <p:spPr>
          <a:xfrm>
            <a:off x="1914913" y="2937369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7" idx="3"/>
            <a:endCxn id="11" idx="1"/>
          </p:cNvCxnSpPr>
          <p:nvPr/>
        </p:nvCxnSpPr>
        <p:spPr>
          <a:xfrm>
            <a:off x="3930292" y="2937369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1" idx="3"/>
            <a:endCxn id="21" idx="1"/>
          </p:cNvCxnSpPr>
          <p:nvPr/>
        </p:nvCxnSpPr>
        <p:spPr>
          <a:xfrm>
            <a:off x="5945671" y="2937369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21" idx="3"/>
            <a:endCxn id="24" idx="1"/>
          </p:cNvCxnSpPr>
          <p:nvPr/>
        </p:nvCxnSpPr>
        <p:spPr>
          <a:xfrm>
            <a:off x="7961050" y="2937369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24" idx="3"/>
            <a:endCxn id="25" idx="1"/>
          </p:cNvCxnSpPr>
          <p:nvPr/>
        </p:nvCxnSpPr>
        <p:spPr>
          <a:xfrm>
            <a:off x="9976429" y="2937369"/>
            <a:ext cx="2780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26" idx="3"/>
            <a:endCxn id="27" idx="1"/>
          </p:cNvCxnSpPr>
          <p:nvPr/>
        </p:nvCxnSpPr>
        <p:spPr>
          <a:xfrm>
            <a:off x="1914913" y="5061798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27" idx="3"/>
            <a:endCxn id="28" idx="1"/>
          </p:cNvCxnSpPr>
          <p:nvPr/>
        </p:nvCxnSpPr>
        <p:spPr>
          <a:xfrm>
            <a:off x="3930292" y="5061798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28" idx="3"/>
            <a:endCxn id="29" idx="1"/>
          </p:cNvCxnSpPr>
          <p:nvPr/>
        </p:nvCxnSpPr>
        <p:spPr>
          <a:xfrm>
            <a:off x="5945671" y="5061798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29" idx="3"/>
            <a:endCxn id="32" idx="1"/>
          </p:cNvCxnSpPr>
          <p:nvPr/>
        </p:nvCxnSpPr>
        <p:spPr>
          <a:xfrm>
            <a:off x="7961050" y="5061798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2" idx="3"/>
            <a:endCxn id="33" idx="1"/>
          </p:cNvCxnSpPr>
          <p:nvPr/>
        </p:nvCxnSpPr>
        <p:spPr>
          <a:xfrm>
            <a:off x="9976429" y="5061798"/>
            <a:ext cx="2780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0" y="3959442"/>
            <a:ext cx="12192000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4934624" y="1686965"/>
            <a:ext cx="2383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NARROW OPERATIONS</a:t>
            </a:r>
            <a:endParaRPr lang="en-US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5091886" y="5940687"/>
            <a:ext cx="2000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WIDE OPERATIONS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36304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Rigid Mirrors Tests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1373520"/>
              </p:ext>
            </p:extLst>
          </p:nvPr>
        </p:nvGraphicFramePr>
        <p:xfrm>
          <a:off x="810577" y="1550670"/>
          <a:ext cx="10543222" cy="479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377">
                  <a:extLst>
                    <a:ext uri="{9D8B030D-6E8A-4147-A177-3AD203B41FA5}">
                      <a16:colId xmlns:a16="http://schemas.microsoft.com/office/drawing/2014/main" val="2786845412"/>
                    </a:ext>
                  </a:extLst>
                </a:gridCol>
                <a:gridCol w="324377">
                  <a:extLst>
                    <a:ext uri="{9D8B030D-6E8A-4147-A177-3AD203B41FA5}">
                      <a16:colId xmlns:a16="http://schemas.microsoft.com/office/drawing/2014/main" val="1962219540"/>
                    </a:ext>
                  </a:extLst>
                </a:gridCol>
                <a:gridCol w="3099179">
                  <a:extLst>
                    <a:ext uri="{9D8B030D-6E8A-4147-A177-3AD203B41FA5}">
                      <a16:colId xmlns:a16="http://schemas.microsoft.com/office/drawing/2014/main" val="3467024417"/>
                    </a:ext>
                  </a:extLst>
                </a:gridCol>
                <a:gridCol w="4125973">
                  <a:extLst>
                    <a:ext uri="{9D8B030D-6E8A-4147-A177-3AD203B41FA5}">
                      <a16:colId xmlns:a16="http://schemas.microsoft.com/office/drawing/2014/main" val="3450023350"/>
                    </a:ext>
                  </a:extLst>
                </a:gridCol>
                <a:gridCol w="1665772">
                  <a:extLst>
                    <a:ext uri="{9D8B030D-6E8A-4147-A177-3AD203B41FA5}">
                      <a16:colId xmlns:a16="http://schemas.microsoft.com/office/drawing/2014/main" val="3129201595"/>
                    </a:ext>
                  </a:extLst>
                </a:gridCol>
                <a:gridCol w="1003544">
                  <a:extLst>
                    <a:ext uri="{9D8B030D-6E8A-4147-A177-3AD203B41FA5}">
                      <a16:colId xmlns:a16="http://schemas.microsoft.com/office/drawing/2014/main" val="21412477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Step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Actions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ADCS Mode – State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Duration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4169538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DAY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 anchor="ctr"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MANUAL</a:t>
                      </a:r>
                      <a:endParaRPr lang="en-US" sz="1200" dirty="0"/>
                    </a:p>
                  </a:txBody>
                  <a:tcPr vert="vert270" anchor="ctr"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200" dirty="0" smtClean="0"/>
                        <a:t>Rigid Mirror Initialization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RM ON + Health check +</a:t>
                      </a:r>
                      <a:r>
                        <a:rPr lang="en-US" sz="1200" baseline="0" dirty="0" smtClean="0"/>
                        <a:t> Release Mirror</a:t>
                      </a:r>
                      <a:endParaRPr lang="en-US" sz="1200" dirty="0" smtClean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Sun tracking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 min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607827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 anchor="ctr"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Camera ON</a:t>
                      </a:r>
                      <a:r>
                        <a:rPr lang="en-US" sz="1200" baseline="0" dirty="0" smtClean="0"/>
                        <a:t> + Set picomotors ground values to MirrorBox</a:t>
                      </a:r>
                      <a:endParaRPr lang="en-US" sz="1200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 min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8949454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NIGHT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 anchor="ctr"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AUTO</a:t>
                      </a:r>
                    </a:p>
                  </a:txBody>
                  <a:tcPr vert="vert270" anchor="ctr">
                    <a:solidFill>
                      <a:srgbClr val="FF0000"/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en-US" sz="1200" dirty="0" smtClean="0"/>
                        <a:t>RM Test</a:t>
                      </a:r>
                      <a:endParaRPr lang="en-US" sz="1200" dirty="0"/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Fine point</a:t>
                      </a:r>
                      <a:r>
                        <a:rPr lang="en-US" sz="1200" baseline="0" dirty="0" smtClean="0"/>
                        <a:t> towards calibration star</a:t>
                      </a:r>
                      <a:endParaRPr lang="en-US" sz="1200" dirty="0" smtClean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Fine pointing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10 min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225485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 anchor="ctr"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/>
                    </a:p>
                  </a:txBody>
                  <a:tcPr vert="vert270" anchor="ctr">
                    <a:solidFill>
                      <a:srgbClr val="E9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Take several SIC</a:t>
                      </a:r>
                      <a:r>
                        <a:rPr lang="en-US" sz="1200" baseline="0" dirty="0" smtClean="0"/>
                        <a:t> image every n seconds (star centered + boom jitter test)</a:t>
                      </a:r>
                      <a:endParaRPr lang="en-US" sz="1200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30 min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3985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Desaturate RW + Download</a:t>
                      </a:r>
                      <a:r>
                        <a:rPr lang="en-US" sz="1200" baseline="0" dirty="0" smtClean="0"/>
                        <a:t> and assess images + recharge</a:t>
                      </a:r>
                      <a:endParaRPr 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RW Desaturation + Sun tracking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 orbit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3973512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NIGHT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 anchor="ctr"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AUTO</a:t>
                      </a:r>
                      <a:endParaRPr lang="en-US" sz="1200" dirty="0"/>
                    </a:p>
                  </a:txBody>
                  <a:tcPr vert="vert270" anchor="ctr">
                    <a:solidFill>
                      <a:srgbClr val="FF0000"/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en-US" sz="1200" dirty="0" smtClean="0"/>
                        <a:t>RM </a:t>
                      </a:r>
                      <a:r>
                        <a:rPr lang="en-US" sz="1200" baseline="0" dirty="0" smtClean="0"/>
                        <a:t>Blind Search Algorithm (if necessary)</a:t>
                      </a:r>
                      <a:endParaRPr lang="en-US" sz="1200" dirty="0"/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Fine point towards</a:t>
                      </a:r>
                      <a:r>
                        <a:rPr lang="en-US" sz="1200" baseline="0" dirty="0" smtClean="0"/>
                        <a:t> calibration star</a:t>
                      </a:r>
                      <a:endParaRPr lang="en-US" sz="1200" dirty="0" smtClean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Fine pointing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10 min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959506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 smtClean="0"/>
                        <a:t>Start blind search algorithm (if necessary) + save </a:t>
                      </a:r>
                      <a:r>
                        <a:rPr lang="en-US" sz="1200" baseline="0" dirty="0" smtClean="0"/>
                        <a:t>SC </a:t>
                      </a:r>
                      <a:r>
                        <a:rPr lang="en-US" sz="1200" baseline="0" dirty="0" smtClean="0"/>
                        <a:t>images</a:t>
                      </a:r>
                      <a:endParaRPr lang="en-US" sz="1200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30 min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84362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Desaturate</a:t>
                      </a:r>
                      <a:r>
                        <a:rPr lang="en-US" sz="1200" baseline="0" dirty="0" smtClean="0"/>
                        <a:t> RW + </a:t>
                      </a:r>
                      <a:r>
                        <a:rPr lang="en-US" sz="1200" dirty="0" smtClean="0"/>
                        <a:t>Download</a:t>
                      </a:r>
                      <a:r>
                        <a:rPr lang="en-US" sz="1200" baseline="0" dirty="0" smtClean="0"/>
                        <a:t> and assess images + recharge</a:t>
                      </a:r>
                      <a:endParaRPr 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RW Desaturation + Sun tracking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 orbit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1304136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NIGHT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 anchor="ctr"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AUTO</a:t>
                      </a:r>
                      <a:endParaRPr lang="en-US" sz="1200" dirty="0"/>
                    </a:p>
                  </a:txBody>
                  <a:tcPr vert="vert270" anchor="ctr">
                    <a:solidFill>
                      <a:srgbClr val="FF0000"/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en-US" sz="1200" dirty="0" smtClean="0"/>
                        <a:t>RM Optical Alignment</a:t>
                      </a:r>
                      <a:endParaRPr lang="en-US" sz="1200" dirty="0"/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Fine point towards</a:t>
                      </a:r>
                      <a:r>
                        <a:rPr lang="en-US" sz="1200" baseline="0" dirty="0" smtClean="0"/>
                        <a:t> calibration star</a:t>
                      </a:r>
                      <a:endParaRPr lang="en-US" sz="1200" dirty="0" smtClean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Fine pointing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10 min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256375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 smtClean="0"/>
                        <a:t>Start optical alignment algorithm + </a:t>
                      </a:r>
                      <a:r>
                        <a:rPr lang="en-US" sz="1200" baseline="0" smtClean="0"/>
                        <a:t>save </a:t>
                      </a:r>
                      <a:r>
                        <a:rPr lang="en-US" sz="1200" baseline="0" smtClean="0"/>
                        <a:t>SC </a:t>
                      </a:r>
                      <a:r>
                        <a:rPr lang="en-US" sz="1200" baseline="0" dirty="0" smtClean="0"/>
                        <a:t>images</a:t>
                      </a:r>
                      <a:endParaRPr lang="en-US" sz="1200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30</a:t>
                      </a:r>
                      <a:r>
                        <a:rPr lang="en-US" sz="1200" baseline="0" dirty="0" smtClean="0"/>
                        <a:t> min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6130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Desaturate</a:t>
                      </a:r>
                      <a:r>
                        <a:rPr lang="en-US" sz="1200" baseline="0" dirty="0" smtClean="0"/>
                        <a:t> RW + </a:t>
                      </a:r>
                      <a:r>
                        <a:rPr lang="en-US" sz="1200" dirty="0" smtClean="0"/>
                        <a:t>Download</a:t>
                      </a:r>
                      <a:r>
                        <a:rPr lang="en-US" sz="1200" baseline="0" dirty="0" smtClean="0"/>
                        <a:t> and assess images + recharge</a:t>
                      </a:r>
                      <a:endParaRPr 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RW Desaturation + Sun tracking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 orbit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70070289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10/21/2019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4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Rigid Mirrors </a:t>
            </a:r>
            <a:r>
              <a:rPr lang="en-US" dirty="0" smtClean="0"/>
              <a:t>Tests – Energy drawn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10/21/2019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5510228"/>
              </p:ext>
            </p:extLst>
          </p:nvPr>
        </p:nvGraphicFramePr>
        <p:xfrm>
          <a:off x="0" y="1690688"/>
          <a:ext cx="12192000" cy="50395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390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Deformable Mirrors Tests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10/21/2019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13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77553" y="2497924"/>
            <a:ext cx="1737360" cy="8788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AAReST Initialization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92932" y="2497924"/>
            <a:ext cx="1737360" cy="87888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Camera </a:t>
            </a:r>
            <a:r>
              <a:rPr lang="en-US" dirty="0">
                <a:solidFill>
                  <a:schemeClr val="tx1"/>
                </a:solidFill>
              </a:rPr>
              <a:t>Deployment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08311" y="2497924"/>
            <a:ext cx="1737360" cy="8788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Rigid Mirror 1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223690" y="2497924"/>
            <a:ext cx="1737360" cy="8788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Rigid Mirror 2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239069" y="2497924"/>
            <a:ext cx="1737360" cy="878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Deformable Mirror 1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Narrow Test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0254449" y="2497924"/>
            <a:ext cx="1737360" cy="878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Deformable Mirror 2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Narrow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77553" y="4622353"/>
            <a:ext cx="1737360" cy="87888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Surrey MirrorSat Reconfiguration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192932" y="4622353"/>
            <a:ext cx="1737360" cy="878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Deformable Mirror 1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Wide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208311" y="4622353"/>
            <a:ext cx="1737360" cy="87888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IIST MirrorSat Reconfiguration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223690" y="4622353"/>
            <a:ext cx="1737360" cy="878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Deformable Mirror 2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Wide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8239069" y="4622353"/>
            <a:ext cx="1737360" cy="87888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IIST MirrorSat Extended Mission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0254449" y="4622353"/>
            <a:ext cx="1737360" cy="8788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AAReST Decommission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5" name="Straight Arrow Connector 34"/>
          <p:cNvCxnSpPr>
            <a:stCxn id="6" idx="3"/>
            <a:endCxn id="7" idx="1"/>
          </p:cNvCxnSpPr>
          <p:nvPr/>
        </p:nvCxnSpPr>
        <p:spPr>
          <a:xfrm>
            <a:off x="1914913" y="2937369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7" idx="3"/>
            <a:endCxn id="11" idx="1"/>
          </p:cNvCxnSpPr>
          <p:nvPr/>
        </p:nvCxnSpPr>
        <p:spPr>
          <a:xfrm>
            <a:off x="3930292" y="2937369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1" idx="3"/>
            <a:endCxn id="21" idx="1"/>
          </p:cNvCxnSpPr>
          <p:nvPr/>
        </p:nvCxnSpPr>
        <p:spPr>
          <a:xfrm>
            <a:off x="5945671" y="2937369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21" idx="3"/>
            <a:endCxn id="24" idx="1"/>
          </p:cNvCxnSpPr>
          <p:nvPr/>
        </p:nvCxnSpPr>
        <p:spPr>
          <a:xfrm>
            <a:off x="7961050" y="2937369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24" idx="3"/>
            <a:endCxn id="25" idx="1"/>
          </p:cNvCxnSpPr>
          <p:nvPr/>
        </p:nvCxnSpPr>
        <p:spPr>
          <a:xfrm>
            <a:off x="9976429" y="2937369"/>
            <a:ext cx="2780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26" idx="3"/>
            <a:endCxn id="27" idx="1"/>
          </p:cNvCxnSpPr>
          <p:nvPr/>
        </p:nvCxnSpPr>
        <p:spPr>
          <a:xfrm>
            <a:off x="1914913" y="5061798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27" idx="3"/>
            <a:endCxn id="28" idx="1"/>
          </p:cNvCxnSpPr>
          <p:nvPr/>
        </p:nvCxnSpPr>
        <p:spPr>
          <a:xfrm>
            <a:off x="3930292" y="5061798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28" idx="3"/>
            <a:endCxn id="29" idx="1"/>
          </p:cNvCxnSpPr>
          <p:nvPr/>
        </p:nvCxnSpPr>
        <p:spPr>
          <a:xfrm>
            <a:off x="5945671" y="5061798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29" idx="3"/>
            <a:endCxn id="32" idx="1"/>
          </p:cNvCxnSpPr>
          <p:nvPr/>
        </p:nvCxnSpPr>
        <p:spPr>
          <a:xfrm>
            <a:off x="7961050" y="5061798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2" idx="3"/>
            <a:endCxn id="33" idx="1"/>
          </p:cNvCxnSpPr>
          <p:nvPr/>
        </p:nvCxnSpPr>
        <p:spPr>
          <a:xfrm>
            <a:off x="9976429" y="5061798"/>
            <a:ext cx="2780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0" y="3959442"/>
            <a:ext cx="12192000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4934624" y="1686965"/>
            <a:ext cx="2383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NARROW OPERATIONS</a:t>
            </a:r>
            <a:endParaRPr lang="en-US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5091886" y="5940687"/>
            <a:ext cx="2000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WIDE OPERATIONS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98506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Deformable Mirrors Tests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0980827"/>
              </p:ext>
            </p:extLst>
          </p:nvPr>
        </p:nvGraphicFramePr>
        <p:xfrm>
          <a:off x="810577" y="1550670"/>
          <a:ext cx="10543222" cy="351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377">
                  <a:extLst>
                    <a:ext uri="{9D8B030D-6E8A-4147-A177-3AD203B41FA5}">
                      <a16:colId xmlns:a16="http://schemas.microsoft.com/office/drawing/2014/main" val="2786845412"/>
                    </a:ext>
                  </a:extLst>
                </a:gridCol>
                <a:gridCol w="324377">
                  <a:extLst>
                    <a:ext uri="{9D8B030D-6E8A-4147-A177-3AD203B41FA5}">
                      <a16:colId xmlns:a16="http://schemas.microsoft.com/office/drawing/2014/main" val="1962219540"/>
                    </a:ext>
                  </a:extLst>
                </a:gridCol>
                <a:gridCol w="3099179">
                  <a:extLst>
                    <a:ext uri="{9D8B030D-6E8A-4147-A177-3AD203B41FA5}">
                      <a16:colId xmlns:a16="http://schemas.microsoft.com/office/drawing/2014/main" val="3467024417"/>
                    </a:ext>
                  </a:extLst>
                </a:gridCol>
                <a:gridCol w="4125973">
                  <a:extLst>
                    <a:ext uri="{9D8B030D-6E8A-4147-A177-3AD203B41FA5}">
                      <a16:colId xmlns:a16="http://schemas.microsoft.com/office/drawing/2014/main" val="3450023350"/>
                    </a:ext>
                  </a:extLst>
                </a:gridCol>
                <a:gridCol w="1665772">
                  <a:extLst>
                    <a:ext uri="{9D8B030D-6E8A-4147-A177-3AD203B41FA5}">
                      <a16:colId xmlns:a16="http://schemas.microsoft.com/office/drawing/2014/main" val="3129201595"/>
                    </a:ext>
                  </a:extLst>
                </a:gridCol>
                <a:gridCol w="1003544">
                  <a:extLst>
                    <a:ext uri="{9D8B030D-6E8A-4147-A177-3AD203B41FA5}">
                      <a16:colId xmlns:a16="http://schemas.microsoft.com/office/drawing/2014/main" val="21412477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Step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Actions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ADCS Mode – State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Duration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4169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MirrorSat Initialization</a:t>
                      </a:r>
                      <a:endParaRPr lang="en-US" sz="1200" dirty="0"/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Power up MS +</a:t>
                      </a:r>
                      <a:r>
                        <a:rPr lang="en-US" sz="1200" baseline="0" dirty="0" smtClean="0"/>
                        <a:t> Healthcheck + downlink results</a:t>
                      </a:r>
                      <a:endParaRPr 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Sun tracking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 orbit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39880755"/>
                  </a:ext>
                </a:extLst>
              </a:tr>
              <a:tr h="370840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Same operations as RM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3555605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NIGHT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 anchor="ctr"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AUTO</a:t>
                      </a:r>
                      <a:endParaRPr lang="en-US" sz="1200" dirty="0"/>
                    </a:p>
                  </a:txBody>
                  <a:tcPr vert="vert270" anchor="ctr">
                    <a:solidFill>
                      <a:srgbClr val="FF0000"/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en-US" sz="1200" dirty="0" smtClean="0"/>
                        <a:t>DM Influence</a:t>
                      </a:r>
                      <a:r>
                        <a:rPr lang="en-US" sz="1200" baseline="0" dirty="0" smtClean="0"/>
                        <a:t> Function Computation</a:t>
                      </a:r>
                      <a:endParaRPr lang="en-US" sz="1200" dirty="0"/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Fine point towards</a:t>
                      </a:r>
                      <a:r>
                        <a:rPr lang="en-US" sz="1200" baseline="0" dirty="0" smtClean="0"/>
                        <a:t> calibration star</a:t>
                      </a:r>
                      <a:endParaRPr lang="en-US" sz="1200" dirty="0" smtClean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Fine Pointing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10 min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959506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 smtClean="0"/>
                        <a:t>Start i</a:t>
                      </a:r>
                      <a:r>
                        <a:rPr lang="en-US" sz="1200" dirty="0" smtClean="0"/>
                        <a:t>nfluence</a:t>
                      </a:r>
                      <a:r>
                        <a:rPr lang="en-US" sz="1200" baseline="0" dirty="0" smtClean="0"/>
                        <a:t> function computation algorithm + save SIC images + influence function results</a:t>
                      </a:r>
                      <a:endParaRPr lang="en-US" sz="1200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Several orbits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84362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Desaturate</a:t>
                      </a:r>
                      <a:r>
                        <a:rPr lang="en-US" sz="1200" baseline="0" dirty="0" smtClean="0"/>
                        <a:t> RW + </a:t>
                      </a:r>
                      <a:r>
                        <a:rPr lang="en-US" sz="1200" dirty="0" smtClean="0"/>
                        <a:t>Download</a:t>
                      </a:r>
                      <a:r>
                        <a:rPr lang="en-US" sz="1200" baseline="0" dirty="0" smtClean="0"/>
                        <a:t> and assess results + Recharge</a:t>
                      </a:r>
                      <a:endParaRPr 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RW Desaturation</a:t>
                      </a: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 orbits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1304136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NIGHT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 anchor="ctr"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AUTO</a:t>
                      </a:r>
                      <a:endParaRPr lang="en-US" sz="1200" dirty="0"/>
                    </a:p>
                  </a:txBody>
                  <a:tcPr vert="vert270" anchor="ctr">
                    <a:solidFill>
                      <a:srgbClr val="FF0000"/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en-US" sz="1200" dirty="0" smtClean="0"/>
                        <a:t>DM Wavefront Error</a:t>
                      </a:r>
                      <a:r>
                        <a:rPr lang="en-US" sz="1200" baseline="0" dirty="0" smtClean="0"/>
                        <a:t> Minimization</a:t>
                      </a:r>
                      <a:endParaRPr lang="en-US" sz="1200" dirty="0"/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Fine point towards</a:t>
                      </a:r>
                      <a:r>
                        <a:rPr lang="en-US" sz="1200" baseline="0" dirty="0" smtClean="0"/>
                        <a:t> calibration star</a:t>
                      </a:r>
                      <a:endParaRPr lang="en-US" sz="1200" dirty="0" smtClean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Fine Pointing</a:t>
                      </a:r>
                      <a:endParaRPr lang="en-US" sz="1200" dirty="0"/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10 min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256375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 smtClean="0"/>
                        <a:t>Start w</a:t>
                      </a:r>
                      <a:r>
                        <a:rPr lang="en-US" sz="1200" dirty="0" smtClean="0"/>
                        <a:t>avefront error</a:t>
                      </a:r>
                      <a:r>
                        <a:rPr lang="en-US" sz="1200" baseline="0" dirty="0" smtClean="0"/>
                        <a:t> minimization algorithm</a:t>
                      </a:r>
                      <a:endParaRPr lang="en-US" sz="1200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Several orbits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6130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Desaturate</a:t>
                      </a:r>
                      <a:r>
                        <a:rPr lang="en-US" sz="1200" baseline="0" dirty="0" smtClean="0"/>
                        <a:t> RW + </a:t>
                      </a:r>
                      <a:r>
                        <a:rPr lang="en-US" sz="1200" dirty="0" smtClean="0"/>
                        <a:t>Download</a:t>
                      </a:r>
                      <a:r>
                        <a:rPr lang="en-US" sz="1200" baseline="0" dirty="0" smtClean="0"/>
                        <a:t> and assess results + Recharge</a:t>
                      </a:r>
                      <a:endParaRPr 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RW Desaturation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 orbits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70070289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10/21/2019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578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Deformable Mirrors Tests – Energy Drawn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10/21/2019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15</a:t>
            </a:fld>
            <a:endParaRPr lang="en-US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6889350"/>
              </p:ext>
            </p:extLst>
          </p:nvPr>
        </p:nvGraphicFramePr>
        <p:xfrm>
          <a:off x="0" y="1523999"/>
          <a:ext cx="12192001" cy="5334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6065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MirrorSats Reconfiguration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10/21/2019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16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77553" y="2497924"/>
            <a:ext cx="1737360" cy="8788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AAReST Initialization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92932" y="2497924"/>
            <a:ext cx="1737360" cy="87888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Camera </a:t>
            </a:r>
            <a:r>
              <a:rPr lang="en-US" dirty="0">
                <a:solidFill>
                  <a:schemeClr val="tx1"/>
                </a:solidFill>
              </a:rPr>
              <a:t>Deployment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08311" y="2497924"/>
            <a:ext cx="1737360" cy="8788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Rigid Mirror 1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223690" y="2497924"/>
            <a:ext cx="1737360" cy="8788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Rigid Mirror 2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239069" y="2497924"/>
            <a:ext cx="1737360" cy="878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Deformable Mirror 1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Narrow Test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0254449" y="2497924"/>
            <a:ext cx="1737360" cy="878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Deformable Mirror 2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Narrow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77553" y="4622353"/>
            <a:ext cx="1737360" cy="87888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Surrey MirrorSat Reconfiguration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192932" y="4622353"/>
            <a:ext cx="1737360" cy="878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Deformable Mirror 1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Wide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208311" y="4622353"/>
            <a:ext cx="1737360" cy="87888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IIST MirrorSat Reconfiguration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223690" y="4622353"/>
            <a:ext cx="1737360" cy="878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Deformable Mirror 2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Wide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8239069" y="4622353"/>
            <a:ext cx="1737360" cy="87888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IIST MirrorSat Extended Mission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0254449" y="4622353"/>
            <a:ext cx="1737360" cy="8788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AAReST Decommission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5" name="Straight Arrow Connector 34"/>
          <p:cNvCxnSpPr>
            <a:stCxn id="6" idx="3"/>
            <a:endCxn id="7" idx="1"/>
          </p:cNvCxnSpPr>
          <p:nvPr/>
        </p:nvCxnSpPr>
        <p:spPr>
          <a:xfrm>
            <a:off x="1914913" y="2937369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7" idx="3"/>
            <a:endCxn id="11" idx="1"/>
          </p:cNvCxnSpPr>
          <p:nvPr/>
        </p:nvCxnSpPr>
        <p:spPr>
          <a:xfrm>
            <a:off x="3930292" y="2937369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1" idx="3"/>
            <a:endCxn id="21" idx="1"/>
          </p:cNvCxnSpPr>
          <p:nvPr/>
        </p:nvCxnSpPr>
        <p:spPr>
          <a:xfrm>
            <a:off x="5945671" y="2937369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21" idx="3"/>
            <a:endCxn id="24" idx="1"/>
          </p:cNvCxnSpPr>
          <p:nvPr/>
        </p:nvCxnSpPr>
        <p:spPr>
          <a:xfrm>
            <a:off x="7961050" y="2937369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24" idx="3"/>
            <a:endCxn id="25" idx="1"/>
          </p:cNvCxnSpPr>
          <p:nvPr/>
        </p:nvCxnSpPr>
        <p:spPr>
          <a:xfrm>
            <a:off x="9976429" y="2937369"/>
            <a:ext cx="2780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26" idx="3"/>
            <a:endCxn id="27" idx="1"/>
          </p:cNvCxnSpPr>
          <p:nvPr/>
        </p:nvCxnSpPr>
        <p:spPr>
          <a:xfrm>
            <a:off x="1914913" y="5061798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27" idx="3"/>
            <a:endCxn id="28" idx="1"/>
          </p:cNvCxnSpPr>
          <p:nvPr/>
        </p:nvCxnSpPr>
        <p:spPr>
          <a:xfrm>
            <a:off x="3930292" y="5061798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28" idx="3"/>
            <a:endCxn id="29" idx="1"/>
          </p:cNvCxnSpPr>
          <p:nvPr/>
        </p:nvCxnSpPr>
        <p:spPr>
          <a:xfrm>
            <a:off x="5945671" y="5061798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29" idx="3"/>
            <a:endCxn id="32" idx="1"/>
          </p:cNvCxnSpPr>
          <p:nvPr/>
        </p:nvCxnSpPr>
        <p:spPr>
          <a:xfrm>
            <a:off x="7961050" y="5061798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2" idx="3"/>
            <a:endCxn id="33" idx="1"/>
          </p:cNvCxnSpPr>
          <p:nvPr/>
        </p:nvCxnSpPr>
        <p:spPr>
          <a:xfrm>
            <a:off x="9976429" y="5061798"/>
            <a:ext cx="2780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0" y="3959442"/>
            <a:ext cx="12192000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4934624" y="1686965"/>
            <a:ext cx="2383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NARROW OPERATIONS</a:t>
            </a:r>
            <a:endParaRPr lang="en-US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5091886" y="5940687"/>
            <a:ext cx="2000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WIDE OPERATIONS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4622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MirrorSats Reconfiguration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4110531"/>
              </p:ext>
            </p:extLst>
          </p:nvPr>
        </p:nvGraphicFramePr>
        <p:xfrm>
          <a:off x="810577" y="1390260"/>
          <a:ext cx="10543222" cy="5240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377">
                  <a:extLst>
                    <a:ext uri="{9D8B030D-6E8A-4147-A177-3AD203B41FA5}">
                      <a16:colId xmlns:a16="http://schemas.microsoft.com/office/drawing/2014/main" val="2786845412"/>
                    </a:ext>
                  </a:extLst>
                </a:gridCol>
                <a:gridCol w="324377">
                  <a:extLst>
                    <a:ext uri="{9D8B030D-6E8A-4147-A177-3AD203B41FA5}">
                      <a16:colId xmlns:a16="http://schemas.microsoft.com/office/drawing/2014/main" val="1962219540"/>
                    </a:ext>
                  </a:extLst>
                </a:gridCol>
                <a:gridCol w="3099179">
                  <a:extLst>
                    <a:ext uri="{9D8B030D-6E8A-4147-A177-3AD203B41FA5}">
                      <a16:colId xmlns:a16="http://schemas.microsoft.com/office/drawing/2014/main" val="3467024417"/>
                    </a:ext>
                  </a:extLst>
                </a:gridCol>
                <a:gridCol w="4125973">
                  <a:extLst>
                    <a:ext uri="{9D8B030D-6E8A-4147-A177-3AD203B41FA5}">
                      <a16:colId xmlns:a16="http://schemas.microsoft.com/office/drawing/2014/main" val="3450023350"/>
                    </a:ext>
                  </a:extLst>
                </a:gridCol>
                <a:gridCol w="1665772">
                  <a:extLst>
                    <a:ext uri="{9D8B030D-6E8A-4147-A177-3AD203B41FA5}">
                      <a16:colId xmlns:a16="http://schemas.microsoft.com/office/drawing/2014/main" val="3129201595"/>
                    </a:ext>
                  </a:extLst>
                </a:gridCol>
                <a:gridCol w="1003544">
                  <a:extLst>
                    <a:ext uri="{9D8B030D-6E8A-4147-A177-3AD203B41FA5}">
                      <a16:colId xmlns:a16="http://schemas.microsoft.com/office/drawing/2014/main" val="2141247770"/>
                    </a:ext>
                  </a:extLst>
                </a:gridCol>
              </a:tblGrid>
              <a:tr h="383708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Step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Actions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ADCS Mode – State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Duration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4169538"/>
                  </a:ext>
                </a:extLst>
              </a:tr>
              <a:tr h="383708">
                <a:tc rowSpan="1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DAY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 anchor="ctr">
                    <a:solidFill>
                      <a:srgbClr val="FFFF00"/>
                    </a:solidFill>
                  </a:tcPr>
                </a:tc>
                <a:tc rowSpan="12"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MANUAL</a:t>
                      </a:r>
                      <a:endParaRPr lang="en-US" sz="1200" dirty="0"/>
                    </a:p>
                  </a:txBody>
                  <a:tcPr vert="vert270" anchor="ctr"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200" dirty="0" smtClean="0"/>
                        <a:t>MS</a:t>
                      </a:r>
                      <a:r>
                        <a:rPr lang="en-US" sz="1200" baseline="0" dirty="0" smtClean="0"/>
                        <a:t> Frangibolt Actuation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 smtClean="0"/>
                        <a:t>Camera, PICs, WiFi ON</a:t>
                      </a:r>
                      <a:r>
                        <a:rPr lang="en-US" sz="1200" dirty="0" smtClean="0"/>
                        <a:t> + Start BIC video + Actuate</a:t>
                      </a:r>
                      <a:r>
                        <a:rPr lang="en-US" sz="1200" baseline="0" dirty="0" smtClean="0"/>
                        <a:t> Frangibolt</a:t>
                      </a:r>
                      <a:endParaRPr 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None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20 s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8949454"/>
                  </a:ext>
                </a:extLst>
              </a:tr>
              <a:tr h="4730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Detumble</a:t>
                      </a:r>
                      <a:r>
                        <a:rPr lang="en-US" sz="1200" baseline="0" dirty="0" smtClean="0"/>
                        <a:t> + d</a:t>
                      </a:r>
                      <a:r>
                        <a:rPr lang="en-US" sz="1200" dirty="0" smtClean="0"/>
                        <a:t>ownload video</a:t>
                      </a:r>
                      <a:r>
                        <a:rPr lang="en-US" sz="1200" baseline="0" dirty="0" smtClean="0"/>
                        <a:t> + Verify MS still held by permanent mags</a:t>
                      </a:r>
                      <a:endParaRPr 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Detumble +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Sun Tracking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r>
                        <a:rPr lang="en-US" sz="1200" baseline="0" dirty="0" smtClean="0"/>
                        <a:t> orbit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49768100"/>
                  </a:ext>
                </a:extLst>
              </a:tr>
              <a:tr h="38370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 anchor="ctr"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/>
                    </a:p>
                  </a:txBody>
                  <a:tcPr vert="vert270" anchor="ctr">
                    <a:solidFill>
                      <a:srgbClr val="E9EBF5"/>
                    </a:solidFill>
                  </a:tcPr>
                </a:tc>
                <a:tc rowSpan="4">
                  <a:txBody>
                    <a:bodyPr/>
                    <a:lstStyle/>
                    <a:p>
                      <a:r>
                        <a:rPr lang="en-US" sz="1200" dirty="0" smtClean="0"/>
                        <a:t>MS Free Fly Test</a:t>
                      </a:r>
                      <a:endParaRPr lang="en-US" sz="1200" dirty="0"/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Start BIC video + Actuate Burnwire</a:t>
                      </a:r>
                      <a:endParaRPr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None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 s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2254851"/>
                  </a:ext>
                </a:extLst>
              </a:tr>
              <a:tr h="38370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 anchor="ctr"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 smtClean="0"/>
                        <a:t>Actuate EMS to gently push MirrorSat + Test LED pattern</a:t>
                      </a:r>
                      <a:endParaRPr lang="en-US" sz="1200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10 s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3985100"/>
                  </a:ext>
                </a:extLst>
              </a:tr>
              <a:tr h="38370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Pull MirrorSat</a:t>
                      </a:r>
                      <a:r>
                        <a:rPr lang="en-US" sz="1200" baseline="0" dirty="0" smtClean="0"/>
                        <a:t> back with EMS</a:t>
                      </a:r>
                      <a:endParaRPr lang="en-US" sz="1200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10 s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3973512"/>
                  </a:ext>
                </a:extLst>
              </a:tr>
              <a:tr h="4730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Detumble + download</a:t>
                      </a:r>
                      <a:r>
                        <a:rPr lang="en-US" sz="1200" baseline="0" dirty="0" smtClean="0"/>
                        <a:t> video and results</a:t>
                      </a:r>
                      <a:endParaRPr 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Detumble +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Sun Tracking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 orbit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17516654"/>
                  </a:ext>
                </a:extLst>
              </a:tr>
              <a:tr h="38370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>
                    <a:solidFill>
                      <a:srgbClr val="CFD5EA"/>
                    </a:solidFill>
                  </a:tcPr>
                </a:tc>
                <a:tc rowSpan="6">
                  <a:txBody>
                    <a:bodyPr/>
                    <a:lstStyle/>
                    <a:p>
                      <a:r>
                        <a:rPr lang="en-US" sz="1200" dirty="0" smtClean="0"/>
                        <a:t>MS Reconfiguration</a:t>
                      </a:r>
                      <a:endParaRPr lang="en-US" sz="1200" dirty="0"/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Start BIC video + Actuate</a:t>
                      </a:r>
                      <a:r>
                        <a:rPr lang="en-US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EMS to push MirrorSat</a:t>
                      </a:r>
                      <a:endParaRPr 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None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 s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9595062"/>
                  </a:ext>
                </a:extLst>
              </a:tr>
              <a:tr h="38370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Update ADCS to L shaped inertias</a:t>
                      </a:r>
                      <a:r>
                        <a:rPr lang="en-US" sz="1200" baseline="0" dirty="0" smtClean="0"/>
                        <a:t> with 1 MS attached</a:t>
                      </a:r>
                      <a:endParaRPr lang="en-US" sz="1200" dirty="0" smtClean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Conf</a:t>
                      </a:r>
                      <a:r>
                        <a:rPr lang="en-US" sz="1200" dirty="0" smtClean="0"/>
                        <a:t> Change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 s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1304136"/>
                  </a:ext>
                </a:extLst>
              </a:tr>
              <a:tr h="38370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 anchor="ctr">
                    <a:solidFill>
                      <a:schemeClr val="accent4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/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Use</a:t>
                      </a:r>
                      <a:r>
                        <a:rPr lang="en-US" sz="1200" baseline="0" dirty="0" smtClean="0"/>
                        <a:t> LEDs and EMS to let MS free fly X mm away</a:t>
                      </a:r>
                      <a:endParaRPr lang="en-US" sz="1200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10</a:t>
                      </a:r>
                      <a:r>
                        <a:rPr lang="en-US" sz="1200" baseline="0" dirty="0" smtClean="0"/>
                        <a:t> s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08678042"/>
                  </a:ext>
                </a:extLst>
              </a:tr>
              <a:tr h="38370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 anchor="ctr">
                    <a:solidFill>
                      <a:schemeClr val="accent4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/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Rotate CoreSat 45 </a:t>
                      </a:r>
                      <a:r>
                        <a:rPr lang="en-US" sz="1200" dirty="0" err="1" smtClean="0"/>
                        <a:t>deg</a:t>
                      </a:r>
                      <a:endParaRPr lang="en-US" sz="1200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10 s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4733785"/>
                  </a:ext>
                </a:extLst>
              </a:tr>
              <a:tr h="38370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 anchor="ctr">
                    <a:solidFill>
                      <a:schemeClr val="accent4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/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Pull back, dock</a:t>
                      </a:r>
                      <a:r>
                        <a:rPr lang="en-US" sz="1200" baseline="0" dirty="0" smtClean="0"/>
                        <a:t> MS back with EMS + update ADCS inertias</a:t>
                      </a:r>
                      <a:endParaRPr 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0" dirty="0" smtClean="0"/>
                        <a:t>None</a:t>
                      </a:r>
                      <a:endParaRPr lang="en-US" sz="12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10 s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23041738"/>
                  </a:ext>
                </a:extLst>
              </a:tr>
              <a:tr h="38370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 anchor="ctr">
                    <a:solidFill>
                      <a:schemeClr val="accent4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vert="vert270" anchor="ctr"/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Detumble + download</a:t>
                      </a:r>
                      <a:r>
                        <a:rPr lang="en-US" sz="1200" baseline="0" dirty="0" smtClean="0"/>
                        <a:t> video and results</a:t>
                      </a:r>
                      <a:endParaRPr 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Detumble +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Sun Tracking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 orbit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16258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337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IIST MirrorSat Extended Mission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10/21/2019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18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77553" y="2497924"/>
            <a:ext cx="1737360" cy="8788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AAReST Initialization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92932" y="2497924"/>
            <a:ext cx="1737360" cy="87888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Camera </a:t>
            </a:r>
            <a:r>
              <a:rPr lang="en-US" dirty="0">
                <a:solidFill>
                  <a:schemeClr val="tx1"/>
                </a:solidFill>
              </a:rPr>
              <a:t>Deployment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08311" y="2497924"/>
            <a:ext cx="1737360" cy="8788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Rigid Mirror 1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223690" y="2497924"/>
            <a:ext cx="1737360" cy="8788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Rigid Mirror 2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239069" y="2497924"/>
            <a:ext cx="1737360" cy="878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Deformable Mirror 1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Narrow Test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0254449" y="2497924"/>
            <a:ext cx="1737360" cy="878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Deformable Mirror 2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Narrow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77553" y="4622353"/>
            <a:ext cx="1737360" cy="87888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Surrey MirrorSat Reconfiguration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192932" y="4622353"/>
            <a:ext cx="1737360" cy="878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Deformable Mirror 1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Wide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208311" y="4622353"/>
            <a:ext cx="1737360" cy="87888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IIST MirrorSat Reconfiguration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223690" y="4622353"/>
            <a:ext cx="1737360" cy="878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Deformable Mirror 2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Wide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8239069" y="4622353"/>
            <a:ext cx="1737360" cy="878889"/>
          </a:xfrm>
          <a:prstGeom prst="rect">
            <a:avLst/>
          </a:prstGeom>
          <a:solidFill>
            <a:schemeClr val="bg2">
              <a:lumMod val="9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IIST MirrorSat Extended Mission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0254449" y="4622353"/>
            <a:ext cx="1737360" cy="8788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AAReST Decommission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5" name="Straight Arrow Connector 34"/>
          <p:cNvCxnSpPr>
            <a:stCxn id="6" idx="3"/>
            <a:endCxn id="7" idx="1"/>
          </p:cNvCxnSpPr>
          <p:nvPr/>
        </p:nvCxnSpPr>
        <p:spPr>
          <a:xfrm>
            <a:off x="1914913" y="2937369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7" idx="3"/>
            <a:endCxn id="11" idx="1"/>
          </p:cNvCxnSpPr>
          <p:nvPr/>
        </p:nvCxnSpPr>
        <p:spPr>
          <a:xfrm>
            <a:off x="3930292" y="2937369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1" idx="3"/>
            <a:endCxn id="21" idx="1"/>
          </p:cNvCxnSpPr>
          <p:nvPr/>
        </p:nvCxnSpPr>
        <p:spPr>
          <a:xfrm>
            <a:off x="5945671" y="2937369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21" idx="3"/>
            <a:endCxn id="24" idx="1"/>
          </p:cNvCxnSpPr>
          <p:nvPr/>
        </p:nvCxnSpPr>
        <p:spPr>
          <a:xfrm>
            <a:off x="7961050" y="2937369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24" idx="3"/>
            <a:endCxn id="25" idx="1"/>
          </p:cNvCxnSpPr>
          <p:nvPr/>
        </p:nvCxnSpPr>
        <p:spPr>
          <a:xfrm>
            <a:off x="9976429" y="2937369"/>
            <a:ext cx="2780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26" idx="3"/>
            <a:endCxn id="27" idx="1"/>
          </p:cNvCxnSpPr>
          <p:nvPr/>
        </p:nvCxnSpPr>
        <p:spPr>
          <a:xfrm>
            <a:off x="1914913" y="5061798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27" idx="3"/>
            <a:endCxn id="28" idx="1"/>
          </p:cNvCxnSpPr>
          <p:nvPr/>
        </p:nvCxnSpPr>
        <p:spPr>
          <a:xfrm>
            <a:off x="3930292" y="5061798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28" idx="3"/>
            <a:endCxn id="29" idx="1"/>
          </p:cNvCxnSpPr>
          <p:nvPr/>
        </p:nvCxnSpPr>
        <p:spPr>
          <a:xfrm>
            <a:off x="5945671" y="5061798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29" idx="3"/>
            <a:endCxn id="32" idx="1"/>
          </p:cNvCxnSpPr>
          <p:nvPr/>
        </p:nvCxnSpPr>
        <p:spPr>
          <a:xfrm>
            <a:off x="7961050" y="5061798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2" idx="3"/>
            <a:endCxn id="33" idx="1"/>
          </p:cNvCxnSpPr>
          <p:nvPr/>
        </p:nvCxnSpPr>
        <p:spPr>
          <a:xfrm>
            <a:off x="9976429" y="5061798"/>
            <a:ext cx="2780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0" y="3959442"/>
            <a:ext cx="12192000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4934624" y="1686965"/>
            <a:ext cx="2383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NARROW OPERATIONS</a:t>
            </a:r>
            <a:endParaRPr lang="en-US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5091886" y="5940687"/>
            <a:ext cx="2000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WIDE OPERATIONS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0229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IIST MirrorSat Extended Mission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0673396"/>
              </p:ext>
            </p:extLst>
          </p:nvPr>
        </p:nvGraphicFramePr>
        <p:xfrm>
          <a:off x="810578" y="1690688"/>
          <a:ext cx="10543222" cy="20078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377">
                  <a:extLst>
                    <a:ext uri="{9D8B030D-6E8A-4147-A177-3AD203B41FA5}">
                      <a16:colId xmlns:a16="http://schemas.microsoft.com/office/drawing/2014/main" val="2786845412"/>
                    </a:ext>
                  </a:extLst>
                </a:gridCol>
                <a:gridCol w="324377">
                  <a:extLst>
                    <a:ext uri="{9D8B030D-6E8A-4147-A177-3AD203B41FA5}">
                      <a16:colId xmlns:a16="http://schemas.microsoft.com/office/drawing/2014/main" val="1962219540"/>
                    </a:ext>
                  </a:extLst>
                </a:gridCol>
                <a:gridCol w="3099179">
                  <a:extLst>
                    <a:ext uri="{9D8B030D-6E8A-4147-A177-3AD203B41FA5}">
                      <a16:colId xmlns:a16="http://schemas.microsoft.com/office/drawing/2014/main" val="3467024417"/>
                    </a:ext>
                  </a:extLst>
                </a:gridCol>
                <a:gridCol w="4125973">
                  <a:extLst>
                    <a:ext uri="{9D8B030D-6E8A-4147-A177-3AD203B41FA5}">
                      <a16:colId xmlns:a16="http://schemas.microsoft.com/office/drawing/2014/main" val="3450023350"/>
                    </a:ext>
                  </a:extLst>
                </a:gridCol>
                <a:gridCol w="1665772">
                  <a:extLst>
                    <a:ext uri="{9D8B030D-6E8A-4147-A177-3AD203B41FA5}">
                      <a16:colId xmlns:a16="http://schemas.microsoft.com/office/drawing/2014/main" val="3129201595"/>
                    </a:ext>
                  </a:extLst>
                </a:gridCol>
                <a:gridCol w="1003544">
                  <a:extLst>
                    <a:ext uri="{9D8B030D-6E8A-4147-A177-3AD203B41FA5}">
                      <a16:colId xmlns:a16="http://schemas.microsoft.com/office/drawing/2014/main" val="2141247770"/>
                    </a:ext>
                  </a:extLst>
                </a:gridCol>
              </a:tblGrid>
              <a:tr h="383708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Step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Actions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ADCS Mode – State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Duration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4169538"/>
                  </a:ext>
                </a:extLst>
              </a:tr>
              <a:tr h="383708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DAY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 anchor="ctr">
                    <a:solidFill>
                      <a:srgbClr val="FFFF00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MANUAL</a:t>
                      </a:r>
                      <a:endParaRPr lang="en-US" sz="1200" dirty="0"/>
                    </a:p>
                  </a:txBody>
                  <a:tcPr vert="vert270" anchor="ctr"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200" dirty="0" smtClean="0"/>
                        <a:t>IIST MirrorSat Separation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 smtClean="0"/>
                        <a:t>Actuate EMS to gently push away IIST MS</a:t>
                      </a:r>
                      <a:endParaRPr 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None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20 s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8949454"/>
                  </a:ext>
                </a:extLst>
              </a:tr>
              <a:tr h="4730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Update ADCS to </a:t>
                      </a:r>
                      <a:r>
                        <a:rPr lang="en-US" sz="1200" baseline="0" dirty="0" smtClean="0"/>
                        <a:t>I shaped inertias with 1 MS missing</a:t>
                      </a:r>
                      <a:endParaRPr lang="en-US" sz="1200" dirty="0" smtClean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200" b="0" dirty="0" err="1" smtClean="0"/>
                        <a:t>Conf</a:t>
                      </a:r>
                      <a:r>
                        <a:rPr lang="en-US" sz="1200" b="0" dirty="0" smtClean="0"/>
                        <a:t> Change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?</a:t>
                      </a:r>
                      <a:endParaRPr lang="en-US" sz="12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49768100"/>
                  </a:ext>
                </a:extLst>
              </a:tr>
              <a:tr h="38370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 anchor="ctr"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/>
                    </a:p>
                  </a:txBody>
                  <a:tcPr vert="vert270" anchor="ctr"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200" dirty="0" smtClean="0"/>
                        <a:t>IIST MirrorSat</a:t>
                      </a:r>
                      <a:r>
                        <a:rPr lang="en-US" sz="1200" baseline="0" dirty="0" smtClean="0"/>
                        <a:t> Experiment</a:t>
                      </a:r>
                      <a:endParaRPr lang="en-US" sz="1200" dirty="0"/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Keep</a:t>
                      </a:r>
                      <a:r>
                        <a:rPr lang="en-US" sz="1200" baseline="0" dirty="0" smtClean="0"/>
                        <a:t> IIST MS in view of patch antenna (max 1km?)</a:t>
                      </a:r>
                      <a:endParaRPr lang="en-US" sz="1200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?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2254851"/>
                  </a:ext>
                </a:extLst>
              </a:tr>
              <a:tr h="38370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 anchor="ctr"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 smtClean="0"/>
                        <a:t>Actuate IIST MS propulsion system at a given distance (?)</a:t>
                      </a:r>
                      <a:endParaRPr lang="en-US" sz="1200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?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39851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6777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ConOps</a:t>
            </a:r>
            <a:r>
              <a:rPr lang="en-US" dirty="0" smtClean="0"/>
              <a:t> –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90 min polar orbit</a:t>
            </a:r>
          </a:p>
          <a:p>
            <a:endParaRPr lang="en-US" dirty="0"/>
          </a:p>
          <a:p>
            <a:r>
              <a:rPr lang="en-US" strike="sngStrike" dirty="0"/>
              <a:t>NORAD data retrieval 7 days after </a:t>
            </a:r>
            <a:r>
              <a:rPr lang="en-US" strike="sngStrike" dirty="0" smtClean="0"/>
              <a:t>launch</a:t>
            </a:r>
          </a:p>
          <a:p>
            <a:endParaRPr lang="en-US" dirty="0" smtClean="0"/>
          </a:p>
          <a:p>
            <a:r>
              <a:rPr lang="en-US" dirty="0" smtClean="0"/>
              <a:t>Always switching to sun pointing when battery reaches 55% (43Wh) of capacity (77Wh)</a:t>
            </a:r>
          </a:p>
          <a:p>
            <a:r>
              <a:rPr lang="en-US" dirty="0" smtClean="0"/>
              <a:t>Always taking night side when doing autonomous operations</a:t>
            </a:r>
          </a:p>
          <a:p>
            <a:r>
              <a:rPr lang="en-US" dirty="0" smtClean="0"/>
              <a:t>Battery and Camera heaters ON when on night side</a:t>
            </a:r>
            <a:endParaRPr lang="en-US" dirty="0"/>
          </a:p>
          <a:p>
            <a:r>
              <a:rPr lang="en-US" dirty="0" smtClean="0"/>
              <a:t>Transponder ON only when necessary and at full battery power</a:t>
            </a:r>
          </a:p>
          <a:p>
            <a:endParaRPr lang="en-US" dirty="0" smtClean="0"/>
          </a:p>
          <a:p>
            <a:r>
              <a:rPr lang="en-US" dirty="0" smtClean="0"/>
              <a:t>Worst case power losses considered</a:t>
            </a:r>
          </a:p>
          <a:p>
            <a:pPr lvl="1"/>
            <a:r>
              <a:rPr lang="en-US" dirty="0" smtClean="0"/>
              <a:t>5% from Kill Switch</a:t>
            </a:r>
          </a:p>
          <a:p>
            <a:pPr lvl="1"/>
            <a:r>
              <a:rPr lang="en-US" dirty="0" smtClean="0"/>
              <a:t>20% from EPS switches</a:t>
            </a:r>
          </a:p>
          <a:p>
            <a:pPr lvl="1"/>
            <a:r>
              <a:rPr lang="en-US" dirty="0" smtClean="0"/>
              <a:t>10%, 20% or 40% for Interface Boards switches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10/21/2019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29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MirrorSats Decommission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10/21/2019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20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77553" y="2497924"/>
            <a:ext cx="1737360" cy="8788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AAReST Initialization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92932" y="2497924"/>
            <a:ext cx="1737360" cy="87888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Camera </a:t>
            </a:r>
            <a:r>
              <a:rPr lang="en-US" dirty="0">
                <a:solidFill>
                  <a:schemeClr val="tx1"/>
                </a:solidFill>
              </a:rPr>
              <a:t>Deployment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08311" y="2497924"/>
            <a:ext cx="1737360" cy="8788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Rigid Mirror 1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223690" y="2497924"/>
            <a:ext cx="1737360" cy="8788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Rigid Mirror 2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239069" y="2497924"/>
            <a:ext cx="1737360" cy="878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Deformable Mirror 1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Narrow Test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0254449" y="2497924"/>
            <a:ext cx="1737360" cy="878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Deformable Mirror 2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Narrow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77553" y="4622353"/>
            <a:ext cx="1737360" cy="87888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Surrey MirrorSat Reconfiguration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192932" y="4622353"/>
            <a:ext cx="1737360" cy="878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Deformable Mirror 1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Wide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208311" y="4622353"/>
            <a:ext cx="1737360" cy="87888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IIST MirrorSat Reconfiguration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223690" y="4622353"/>
            <a:ext cx="1737360" cy="878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Deformable Mirror 2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Wide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8239069" y="4622353"/>
            <a:ext cx="1737360" cy="878889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IIST MirrorSat Extended Mission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0254449" y="4622353"/>
            <a:ext cx="1737360" cy="878889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AAReST Decommission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5" name="Straight Arrow Connector 34"/>
          <p:cNvCxnSpPr>
            <a:stCxn id="6" idx="3"/>
            <a:endCxn id="7" idx="1"/>
          </p:cNvCxnSpPr>
          <p:nvPr/>
        </p:nvCxnSpPr>
        <p:spPr>
          <a:xfrm>
            <a:off x="1914913" y="2937369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7" idx="3"/>
            <a:endCxn id="11" idx="1"/>
          </p:cNvCxnSpPr>
          <p:nvPr/>
        </p:nvCxnSpPr>
        <p:spPr>
          <a:xfrm>
            <a:off x="3930292" y="2937369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1" idx="3"/>
            <a:endCxn id="21" idx="1"/>
          </p:cNvCxnSpPr>
          <p:nvPr/>
        </p:nvCxnSpPr>
        <p:spPr>
          <a:xfrm>
            <a:off x="5945671" y="2937369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21" idx="3"/>
            <a:endCxn id="24" idx="1"/>
          </p:cNvCxnSpPr>
          <p:nvPr/>
        </p:nvCxnSpPr>
        <p:spPr>
          <a:xfrm>
            <a:off x="7961050" y="2937369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24" idx="3"/>
            <a:endCxn id="25" idx="1"/>
          </p:cNvCxnSpPr>
          <p:nvPr/>
        </p:nvCxnSpPr>
        <p:spPr>
          <a:xfrm>
            <a:off x="9976429" y="2937369"/>
            <a:ext cx="2780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26" idx="3"/>
            <a:endCxn id="27" idx="1"/>
          </p:cNvCxnSpPr>
          <p:nvPr/>
        </p:nvCxnSpPr>
        <p:spPr>
          <a:xfrm>
            <a:off x="1914913" y="5061798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27" idx="3"/>
            <a:endCxn id="28" idx="1"/>
          </p:cNvCxnSpPr>
          <p:nvPr/>
        </p:nvCxnSpPr>
        <p:spPr>
          <a:xfrm>
            <a:off x="3930292" y="5061798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28" idx="3"/>
            <a:endCxn id="29" idx="1"/>
          </p:cNvCxnSpPr>
          <p:nvPr/>
        </p:nvCxnSpPr>
        <p:spPr>
          <a:xfrm>
            <a:off x="5945671" y="5061798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29" idx="3"/>
            <a:endCxn id="32" idx="1"/>
          </p:cNvCxnSpPr>
          <p:nvPr/>
        </p:nvCxnSpPr>
        <p:spPr>
          <a:xfrm>
            <a:off x="7961050" y="5061798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2" idx="3"/>
            <a:endCxn id="33" idx="1"/>
          </p:cNvCxnSpPr>
          <p:nvPr/>
        </p:nvCxnSpPr>
        <p:spPr>
          <a:xfrm>
            <a:off x="9976429" y="5061798"/>
            <a:ext cx="2780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0" y="3959442"/>
            <a:ext cx="12192000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4934624" y="1686965"/>
            <a:ext cx="2383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NARROW OPERATIONS</a:t>
            </a:r>
            <a:endParaRPr lang="en-US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5091886" y="5940687"/>
            <a:ext cx="2000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WIDE OPERATIONS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0586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AAReST Decommission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Send a command to switch OFF:</a:t>
            </a:r>
          </a:p>
          <a:p>
            <a:pPr lvl="1"/>
            <a:r>
              <a:rPr lang="en-US" dirty="0" smtClean="0"/>
              <a:t>OBC</a:t>
            </a:r>
          </a:p>
          <a:p>
            <a:pPr lvl="1"/>
            <a:r>
              <a:rPr lang="en-US" dirty="0" smtClean="0"/>
              <a:t>Radio Controller</a:t>
            </a:r>
          </a:p>
          <a:p>
            <a:endParaRPr lang="en-US" dirty="0"/>
          </a:p>
          <a:p>
            <a:r>
              <a:rPr lang="en-US" dirty="0"/>
              <a:t>Radio 12V line would still be </a:t>
            </a:r>
            <a:r>
              <a:rPr lang="en-US" dirty="0" smtClean="0"/>
              <a:t>powered (</a:t>
            </a:r>
            <a:r>
              <a:rPr lang="en-US" dirty="0" err="1" smtClean="0"/>
              <a:t>unswitchable</a:t>
            </a:r>
            <a:r>
              <a:rPr lang="en-US" dirty="0" smtClean="0"/>
              <a:t>)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 smtClean="0"/>
              <a:t>Currently, no “</a:t>
            </a:r>
            <a:r>
              <a:rPr lang="en-US" dirty="0" err="1" smtClean="0"/>
              <a:t>firecode</a:t>
            </a:r>
            <a:r>
              <a:rPr lang="en-US" dirty="0" smtClean="0"/>
              <a:t>” like command to switch off everything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81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10/21/2019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77553" y="2497924"/>
            <a:ext cx="1737360" cy="8788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AAReST Initialization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92932" y="2497924"/>
            <a:ext cx="1737360" cy="87888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Camera </a:t>
            </a:r>
            <a:r>
              <a:rPr lang="en-US" dirty="0">
                <a:solidFill>
                  <a:schemeClr val="tx1"/>
                </a:solidFill>
              </a:rPr>
              <a:t>Deployment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08311" y="2497924"/>
            <a:ext cx="1737360" cy="8788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Rigid Mirror 1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223690" y="2497924"/>
            <a:ext cx="1737360" cy="8788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Rigid Mirror 2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239069" y="2497924"/>
            <a:ext cx="1737360" cy="878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Deformable Mirror 1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Narrow Test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0254449" y="2497924"/>
            <a:ext cx="1737360" cy="878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Deformable Mirror 2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Narrow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77553" y="4622353"/>
            <a:ext cx="1737360" cy="87888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Surrey MirrorSat Reconfiguration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192932" y="4622353"/>
            <a:ext cx="1737360" cy="878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Deformable Mirror 1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Wide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208311" y="4622353"/>
            <a:ext cx="1737360" cy="87888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IIST MirrorSat Reconfiguration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223690" y="4622353"/>
            <a:ext cx="1737360" cy="878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Deformable Mirror 2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Wide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8239069" y="4622353"/>
            <a:ext cx="1737360" cy="87888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IIST MirrorSat Extended Mission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0254449" y="4622353"/>
            <a:ext cx="1737360" cy="8788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AAReST Decommission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5" name="Straight Arrow Connector 34"/>
          <p:cNvCxnSpPr>
            <a:stCxn id="6" idx="3"/>
            <a:endCxn id="7" idx="1"/>
          </p:cNvCxnSpPr>
          <p:nvPr/>
        </p:nvCxnSpPr>
        <p:spPr>
          <a:xfrm>
            <a:off x="1914913" y="2937369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7" idx="3"/>
            <a:endCxn id="11" idx="1"/>
          </p:cNvCxnSpPr>
          <p:nvPr/>
        </p:nvCxnSpPr>
        <p:spPr>
          <a:xfrm>
            <a:off x="3930292" y="2937369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1" idx="3"/>
            <a:endCxn id="21" idx="1"/>
          </p:cNvCxnSpPr>
          <p:nvPr/>
        </p:nvCxnSpPr>
        <p:spPr>
          <a:xfrm>
            <a:off x="5945671" y="2937369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21" idx="3"/>
            <a:endCxn id="24" idx="1"/>
          </p:cNvCxnSpPr>
          <p:nvPr/>
        </p:nvCxnSpPr>
        <p:spPr>
          <a:xfrm>
            <a:off x="7961050" y="2937369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24" idx="3"/>
            <a:endCxn id="25" idx="1"/>
          </p:cNvCxnSpPr>
          <p:nvPr/>
        </p:nvCxnSpPr>
        <p:spPr>
          <a:xfrm>
            <a:off x="9976429" y="2937369"/>
            <a:ext cx="2780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26" idx="3"/>
            <a:endCxn id="27" idx="1"/>
          </p:cNvCxnSpPr>
          <p:nvPr/>
        </p:nvCxnSpPr>
        <p:spPr>
          <a:xfrm>
            <a:off x="1914913" y="5061798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27" idx="3"/>
            <a:endCxn id="28" idx="1"/>
          </p:cNvCxnSpPr>
          <p:nvPr/>
        </p:nvCxnSpPr>
        <p:spPr>
          <a:xfrm>
            <a:off x="3930292" y="5061798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28" idx="3"/>
            <a:endCxn id="29" idx="1"/>
          </p:cNvCxnSpPr>
          <p:nvPr/>
        </p:nvCxnSpPr>
        <p:spPr>
          <a:xfrm>
            <a:off x="5945671" y="5061798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29" idx="3"/>
            <a:endCxn id="32" idx="1"/>
          </p:cNvCxnSpPr>
          <p:nvPr/>
        </p:nvCxnSpPr>
        <p:spPr>
          <a:xfrm>
            <a:off x="7961050" y="5061798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2" idx="3"/>
            <a:endCxn id="33" idx="1"/>
          </p:cNvCxnSpPr>
          <p:nvPr/>
        </p:nvCxnSpPr>
        <p:spPr>
          <a:xfrm>
            <a:off x="9976429" y="5061798"/>
            <a:ext cx="2780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0" y="3959442"/>
            <a:ext cx="12192000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4934624" y="1686965"/>
            <a:ext cx="2383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NARROW OPERATIONS</a:t>
            </a:r>
            <a:endParaRPr lang="en-US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5091886" y="5940687"/>
            <a:ext cx="2000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WIDE OPERATIONS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6875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AAReST Initialization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10/21/2019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77553" y="2497924"/>
            <a:ext cx="1737360" cy="878889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AAReST Initialization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92932" y="2497924"/>
            <a:ext cx="1737360" cy="87888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Camera </a:t>
            </a:r>
            <a:r>
              <a:rPr lang="en-US" dirty="0">
                <a:solidFill>
                  <a:schemeClr val="tx1"/>
                </a:solidFill>
              </a:rPr>
              <a:t>Deployment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08311" y="2497924"/>
            <a:ext cx="1737360" cy="8788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Rigid Mirror 1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223690" y="2497924"/>
            <a:ext cx="1737360" cy="8788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Rigid Mirror 2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239069" y="2497924"/>
            <a:ext cx="1737360" cy="878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Deformable Mirror 1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Narrow Test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0254449" y="2497924"/>
            <a:ext cx="1737360" cy="878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Deformable Mirror 2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Narrow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77553" y="4622353"/>
            <a:ext cx="1737360" cy="87888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Surrey MirrorSat Reconfiguration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192932" y="4622353"/>
            <a:ext cx="1737360" cy="878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Deformable Mirror 1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Wide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208311" y="4622353"/>
            <a:ext cx="1737360" cy="87888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IIST MirrorSat Reconfiguration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223690" y="4622353"/>
            <a:ext cx="1737360" cy="878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Deformable Mirror 2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Wide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8239069" y="4622353"/>
            <a:ext cx="1737360" cy="87888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IIST MirrorSat Extended Mission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0254449" y="4622353"/>
            <a:ext cx="1737360" cy="8788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AAReST Decommission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5" name="Straight Arrow Connector 34"/>
          <p:cNvCxnSpPr>
            <a:stCxn id="6" idx="3"/>
            <a:endCxn id="7" idx="1"/>
          </p:cNvCxnSpPr>
          <p:nvPr/>
        </p:nvCxnSpPr>
        <p:spPr>
          <a:xfrm>
            <a:off x="1914913" y="2937369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7" idx="3"/>
            <a:endCxn id="11" idx="1"/>
          </p:cNvCxnSpPr>
          <p:nvPr/>
        </p:nvCxnSpPr>
        <p:spPr>
          <a:xfrm>
            <a:off x="3930292" y="2937369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1" idx="3"/>
            <a:endCxn id="21" idx="1"/>
          </p:cNvCxnSpPr>
          <p:nvPr/>
        </p:nvCxnSpPr>
        <p:spPr>
          <a:xfrm>
            <a:off x="5945671" y="2937369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21" idx="3"/>
            <a:endCxn id="24" idx="1"/>
          </p:cNvCxnSpPr>
          <p:nvPr/>
        </p:nvCxnSpPr>
        <p:spPr>
          <a:xfrm>
            <a:off x="7961050" y="2937369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24" idx="3"/>
            <a:endCxn id="25" idx="1"/>
          </p:cNvCxnSpPr>
          <p:nvPr/>
        </p:nvCxnSpPr>
        <p:spPr>
          <a:xfrm>
            <a:off x="9976429" y="2937369"/>
            <a:ext cx="2780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26" idx="3"/>
            <a:endCxn id="27" idx="1"/>
          </p:cNvCxnSpPr>
          <p:nvPr/>
        </p:nvCxnSpPr>
        <p:spPr>
          <a:xfrm>
            <a:off x="1914913" y="5061798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27" idx="3"/>
            <a:endCxn id="28" idx="1"/>
          </p:cNvCxnSpPr>
          <p:nvPr/>
        </p:nvCxnSpPr>
        <p:spPr>
          <a:xfrm>
            <a:off x="3930292" y="5061798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28" idx="3"/>
            <a:endCxn id="29" idx="1"/>
          </p:cNvCxnSpPr>
          <p:nvPr/>
        </p:nvCxnSpPr>
        <p:spPr>
          <a:xfrm>
            <a:off x="5945671" y="5061798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29" idx="3"/>
            <a:endCxn id="32" idx="1"/>
          </p:cNvCxnSpPr>
          <p:nvPr/>
        </p:nvCxnSpPr>
        <p:spPr>
          <a:xfrm>
            <a:off x="7961050" y="5061798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2" idx="3"/>
            <a:endCxn id="33" idx="1"/>
          </p:cNvCxnSpPr>
          <p:nvPr/>
        </p:nvCxnSpPr>
        <p:spPr>
          <a:xfrm>
            <a:off x="9976429" y="5061798"/>
            <a:ext cx="2780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0" y="3959442"/>
            <a:ext cx="12192000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4934624" y="1686965"/>
            <a:ext cx="2383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NARROW OPERATIONS</a:t>
            </a:r>
            <a:endParaRPr lang="en-US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5091886" y="5940687"/>
            <a:ext cx="2000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WIDE OPERATIONS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4220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AAReST Initialization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4458005"/>
              </p:ext>
            </p:extLst>
          </p:nvPr>
        </p:nvGraphicFramePr>
        <p:xfrm>
          <a:off x="810577" y="1550670"/>
          <a:ext cx="10543222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303">
                  <a:extLst>
                    <a:ext uri="{9D8B030D-6E8A-4147-A177-3AD203B41FA5}">
                      <a16:colId xmlns:a16="http://schemas.microsoft.com/office/drawing/2014/main" val="2786845412"/>
                    </a:ext>
                  </a:extLst>
                </a:gridCol>
                <a:gridCol w="327303">
                  <a:extLst>
                    <a:ext uri="{9D8B030D-6E8A-4147-A177-3AD203B41FA5}">
                      <a16:colId xmlns:a16="http://schemas.microsoft.com/office/drawing/2014/main" val="1962219540"/>
                    </a:ext>
                  </a:extLst>
                </a:gridCol>
                <a:gridCol w="3160083">
                  <a:extLst>
                    <a:ext uri="{9D8B030D-6E8A-4147-A177-3AD203B41FA5}">
                      <a16:colId xmlns:a16="http://schemas.microsoft.com/office/drawing/2014/main" val="3467024417"/>
                    </a:ext>
                  </a:extLst>
                </a:gridCol>
                <a:gridCol w="4035140">
                  <a:extLst>
                    <a:ext uri="{9D8B030D-6E8A-4147-A177-3AD203B41FA5}">
                      <a16:colId xmlns:a16="http://schemas.microsoft.com/office/drawing/2014/main" val="3450023350"/>
                    </a:ext>
                  </a:extLst>
                </a:gridCol>
                <a:gridCol w="1680797">
                  <a:extLst>
                    <a:ext uri="{9D8B030D-6E8A-4147-A177-3AD203B41FA5}">
                      <a16:colId xmlns:a16="http://schemas.microsoft.com/office/drawing/2014/main" val="3129201595"/>
                    </a:ext>
                  </a:extLst>
                </a:gridCol>
                <a:gridCol w="1012596">
                  <a:extLst>
                    <a:ext uri="{9D8B030D-6E8A-4147-A177-3AD203B41FA5}">
                      <a16:colId xmlns:a16="http://schemas.microsoft.com/office/drawing/2014/main" val="21412477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Step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Actions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ADCS Mode – State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Duration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4169538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1"/>
                          </a:solidFill>
                        </a:rPr>
                        <a:t>NIGHT</a:t>
                      </a:r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AUTO</a:t>
                      </a:r>
                      <a:endParaRPr lang="en-US" sz="1200" dirty="0"/>
                    </a:p>
                  </a:txBody>
                  <a:tcPr vert="vert270" anchor="ctr">
                    <a:solidFill>
                      <a:srgbClr val="FF0000"/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en-US" sz="1200" dirty="0" smtClean="0"/>
                        <a:t>Autonomous </a:t>
                      </a:r>
                      <a:r>
                        <a:rPr lang="en-US" sz="1200" dirty="0" err="1" smtClean="0"/>
                        <a:t>Init.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EPS + OBC + Radio ON (by default)</a:t>
                      </a:r>
                    </a:p>
                  </a:txBody>
                  <a:tcPr anchor="ctr"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None – Tumbling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30 s max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607827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UHF/VHF Antennas Deployment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894945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Beacon every</a:t>
                      </a:r>
                      <a:r>
                        <a:rPr lang="en-US" sz="1200" baseline="0" dirty="0" smtClean="0"/>
                        <a:t> 1 min</a:t>
                      </a:r>
                      <a:endParaRPr lang="en-US" sz="1200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1942077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NIGHT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 anchor="ctr"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AUTO</a:t>
                      </a:r>
                    </a:p>
                  </a:txBody>
                  <a:tcPr vert="vert270" anchor="ctr">
                    <a:solidFill>
                      <a:srgbClr val="FF0000"/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en-US" sz="1200" dirty="0" smtClean="0"/>
                        <a:t>ADCS</a:t>
                      </a:r>
                      <a:r>
                        <a:rPr lang="en-US" sz="1200" baseline="0" dirty="0" smtClean="0"/>
                        <a:t> Initial Commissioning 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ADCS ON + Health check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15 s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225485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Angular</a:t>
                      </a:r>
                      <a:r>
                        <a:rPr lang="en-US" sz="1200" baseline="0" dirty="0" smtClean="0"/>
                        <a:t> rates determination </a:t>
                      </a:r>
                      <a:endParaRPr lang="en-US" sz="1200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 min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3985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Detumbling w/ torque rods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Detumbling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 orbits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3973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AUTO</a:t>
                      </a:r>
                      <a:endParaRPr lang="en-US" sz="1200" dirty="0"/>
                    </a:p>
                  </a:txBody>
                  <a:tcPr vert="vert270" anchor="ctr"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200" dirty="0" smtClean="0"/>
                        <a:t>TLE &amp; Sun Pointing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GPS ON + Signal</a:t>
                      </a:r>
                      <a:r>
                        <a:rPr lang="en-US" sz="1200" baseline="0" dirty="0" smtClean="0"/>
                        <a:t> Acquisition + TLE computation</a:t>
                      </a:r>
                      <a:endParaRPr 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 min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9595062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NIGHT AND DAY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 anchor="ctr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Sun pointing with torque rods + battery charging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Survival – Sun Tracking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 orbits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13041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MANUAL</a:t>
                      </a:r>
                      <a:endParaRPr lang="en-US" sz="1200" dirty="0"/>
                    </a:p>
                  </a:txBody>
                  <a:tcPr vert="vert270" anchor="ctr">
                    <a:solidFill>
                      <a:srgbClr val="92D050"/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en-US" sz="1200" dirty="0" smtClean="0"/>
                        <a:t>ADCS</a:t>
                      </a:r>
                      <a:r>
                        <a:rPr lang="en-US" sz="1200" baseline="0" dirty="0" smtClean="0"/>
                        <a:t> Magnetometer and Reaction Wheel Commissioning</a:t>
                      </a:r>
                      <a:endParaRPr lang="en-US" sz="1200" dirty="0"/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Magnetometer</a:t>
                      </a:r>
                      <a:r>
                        <a:rPr lang="en-US" sz="1200" baseline="0" dirty="0" smtClean="0"/>
                        <a:t> calibration and survey</a:t>
                      </a:r>
                      <a:endParaRPr lang="en-US" sz="1200" dirty="0" smtClean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None – Tumbling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 orbits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139343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Deploy Magnetometer if necessary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 orbit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978634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Reaction wheels ramp-up test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r>
                        <a:rPr lang="en-US" sz="1200" baseline="0" dirty="0" smtClean="0"/>
                        <a:t> orbit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48988336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10/21/2019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5</a:t>
            </a:fld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11353800" y="4638677"/>
            <a:ext cx="886781" cy="962023"/>
            <a:chOff x="11409535" y="5029202"/>
            <a:chExt cx="886781" cy="962023"/>
          </a:xfrm>
        </p:grpSpPr>
        <p:sp>
          <p:nvSpPr>
            <p:cNvPr id="7" name="5-Point Star 6"/>
            <p:cNvSpPr/>
            <p:nvPr/>
          </p:nvSpPr>
          <p:spPr>
            <a:xfrm rot="20239380">
              <a:off x="11676222" y="5029202"/>
              <a:ext cx="333375" cy="323850"/>
            </a:xfrm>
            <a:prstGeom prst="star5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1409535" y="5344894"/>
              <a:ext cx="88678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NORAD</a:t>
              </a:r>
            </a:p>
            <a:p>
              <a:pPr algn="ctr"/>
              <a:r>
                <a:rPr lang="en-US" dirty="0" smtClean="0"/>
                <a:t>data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190527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AAReST Initialization – </a:t>
            </a:r>
            <a:r>
              <a:rPr lang="en-US" dirty="0"/>
              <a:t>Energy drawn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10/21/2019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6" name="Char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3029232"/>
              </p:ext>
            </p:extLst>
          </p:nvPr>
        </p:nvGraphicFramePr>
        <p:xfrm>
          <a:off x="0" y="1690689"/>
          <a:ext cx="12192000" cy="4665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20196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Camera </a:t>
            </a:r>
            <a:r>
              <a:rPr lang="en-US" dirty="0"/>
              <a:t>D</a:t>
            </a:r>
            <a:r>
              <a:rPr lang="en-US" dirty="0" smtClean="0"/>
              <a:t>eployment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10/21/2019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77553" y="2497924"/>
            <a:ext cx="1737360" cy="8788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AAReST Initialization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92932" y="2497924"/>
            <a:ext cx="1737360" cy="87888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Camera </a:t>
            </a:r>
            <a:r>
              <a:rPr lang="en-US" dirty="0">
                <a:solidFill>
                  <a:schemeClr val="tx1"/>
                </a:solidFill>
              </a:rPr>
              <a:t>Deployment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08311" y="2497924"/>
            <a:ext cx="1737360" cy="8788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Rigid Mirror 1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223690" y="2497924"/>
            <a:ext cx="1737360" cy="8788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Rigid Mirror 2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239069" y="2497924"/>
            <a:ext cx="1737360" cy="878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Deformable Mirror 1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Narrow Test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0254449" y="2497924"/>
            <a:ext cx="1737360" cy="878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Deformable Mirror 2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Narrow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77553" y="4622353"/>
            <a:ext cx="1737360" cy="87888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Surrey MirrorSat Reconfiguration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192932" y="4622353"/>
            <a:ext cx="1737360" cy="878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Deformable Mirror 1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Wide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208311" y="4622353"/>
            <a:ext cx="1737360" cy="87888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IIST MirrorSat Reconfiguration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223690" y="4622353"/>
            <a:ext cx="1737360" cy="8788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Deformable Mirror 2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Wide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8239069" y="4622353"/>
            <a:ext cx="1737360" cy="87888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IIST MirrorSat Extended Mission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0254449" y="4622353"/>
            <a:ext cx="1737360" cy="8788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AAReST Decommission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5" name="Straight Arrow Connector 34"/>
          <p:cNvCxnSpPr>
            <a:stCxn id="6" idx="3"/>
            <a:endCxn id="7" idx="1"/>
          </p:cNvCxnSpPr>
          <p:nvPr/>
        </p:nvCxnSpPr>
        <p:spPr>
          <a:xfrm>
            <a:off x="1914913" y="2937369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7" idx="3"/>
            <a:endCxn id="11" idx="1"/>
          </p:cNvCxnSpPr>
          <p:nvPr/>
        </p:nvCxnSpPr>
        <p:spPr>
          <a:xfrm>
            <a:off x="3930292" y="2937369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1" idx="3"/>
            <a:endCxn id="21" idx="1"/>
          </p:cNvCxnSpPr>
          <p:nvPr/>
        </p:nvCxnSpPr>
        <p:spPr>
          <a:xfrm>
            <a:off x="5945671" y="2937369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21" idx="3"/>
            <a:endCxn id="24" idx="1"/>
          </p:cNvCxnSpPr>
          <p:nvPr/>
        </p:nvCxnSpPr>
        <p:spPr>
          <a:xfrm>
            <a:off x="7961050" y="2937369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24" idx="3"/>
            <a:endCxn id="25" idx="1"/>
          </p:cNvCxnSpPr>
          <p:nvPr/>
        </p:nvCxnSpPr>
        <p:spPr>
          <a:xfrm>
            <a:off x="9976429" y="2937369"/>
            <a:ext cx="2780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26" idx="3"/>
            <a:endCxn id="27" idx="1"/>
          </p:cNvCxnSpPr>
          <p:nvPr/>
        </p:nvCxnSpPr>
        <p:spPr>
          <a:xfrm>
            <a:off x="1914913" y="5061798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27" idx="3"/>
            <a:endCxn id="28" idx="1"/>
          </p:cNvCxnSpPr>
          <p:nvPr/>
        </p:nvCxnSpPr>
        <p:spPr>
          <a:xfrm>
            <a:off x="3930292" y="5061798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28" idx="3"/>
            <a:endCxn id="29" idx="1"/>
          </p:cNvCxnSpPr>
          <p:nvPr/>
        </p:nvCxnSpPr>
        <p:spPr>
          <a:xfrm>
            <a:off x="5945671" y="5061798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29" idx="3"/>
            <a:endCxn id="32" idx="1"/>
          </p:cNvCxnSpPr>
          <p:nvPr/>
        </p:nvCxnSpPr>
        <p:spPr>
          <a:xfrm>
            <a:off x="7961050" y="5061798"/>
            <a:ext cx="2780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2" idx="3"/>
            <a:endCxn id="33" idx="1"/>
          </p:cNvCxnSpPr>
          <p:nvPr/>
        </p:nvCxnSpPr>
        <p:spPr>
          <a:xfrm>
            <a:off x="9976429" y="5061798"/>
            <a:ext cx="2780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0" y="3959442"/>
            <a:ext cx="12192000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4934624" y="1686965"/>
            <a:ext cx="2383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NARROW OPERATIONS</a:t>
            </a:r>
            <a:endParaRPr lang="en-US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5091886" y="5940687"/>
            <a:ext cx="2000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WIDE OPERATIONS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53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Camera </a:t>
            </a:r>
            <a:r>
              <a:rPr lang="en-US" dirty="0"/>
              <a:t>Deployment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9606340"/>
              </p:ext>
            </p:extLst>
          </p:nvPr>
        </p:nvGraphicFramePr>
        <p:xfrm>
          <a:off x="810577" y="1550670"/>
          <a:ext cx="10543222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377">
                  <a:extLst>
                    <a:ext uri="{9D8B030D-6E8A-4147-A177-3AD203B41FA5}">
                      <a16:colId xmlns:a16="http://schemas.microsoft.com/office/drawing/2014/main" val="2786845412"/>
                    </a:ext>
                  </a:extLst>
                </a:gridCol>
                <a:gridCol w="324377">
                  <a:extLst>
                    <a:ext uri="{9D8B030D-6E8A-4147-A177-3AD203B41FA5}">
                      <a16:colId xmlns:a16="http://schemas.microsoft.com/office/drawing/2014/main" val="1962219540"/>
                    </a:ext>
                  </a:extLst>
                </a:gridCol>
                <a:gridCol w="3099179">
                  <a:extLst>
                    <a:ext uri="{9D8B030D-6E8A-4147-A177-3AD203B41FA5}">
                      <a16:colId xmlns:a16="http://schemas.microsoft.com/office/drawing/2014/main" val="3467024417"/>
                    </a:ext>
                  </a:extLst>
                </a:gridCol>
                <a:gridCol w="4125973">
                  <a:extLst>
                    <a:ext uri="{9D8B030D-6E8A-4147-A177-3AD203B41FA5}">
                      <a16:colId xmlns:a16="http://schemas.microsoft.com/office/drawing/2014/main" val="3450023350"/>
                    </a:ext>
                  </a:extLst>
                </a:gridCol>
                <a:gridCol w="1665772">
                  <a:extLst>
                    <a:ext uri="{9D8B030D-6E8A-4147-A177-3AD203B41FA5}">
                      <a16:colId xmlns:a16="http://schemas.microsoft.com/office/drawing/2014/main" val="3129201595"/>
                    </a:ext>
                  </a:extLst>
                </a:gridCol>
                <a:gridCol w="1003544">
                  <a:extLst>
                    <a:ext uri="{9D8B030D-6E8A-4147-A177-3AD203B41FA5}">
                      <a16:colId xmlns:a16="http://schemas.microsoft.com/office/drawing/2014/main" val="21412477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Step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Actions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ADCS Mode – State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Duration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4169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vert="vert270" anchor="ctr">
                    <a:solidFill>
                      <a:schemeClr val="accent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MANUAL</a:t>
                      </a:r>
                      <a:endParaRPr lang="en-US" sz="1200" dirty="0"/>
                    </a:p>
                  </a:txBody>
                  <a:tcPr vert="vert270" anchor="ctr"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200" dirty="0" smtClean="0"/>
                        <a:t>Camera Stage 1 Deployment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Camera ON + Health check + Download first images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Sun Tracking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 orbit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6078274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DAY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 anchor="ctr"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Actuate</a:t>
                      </a:r>
                      <a:r>
                        <a:rPr lang="en-US" sz="1200" baseline="0" dirty="0" smtClean="0"/>
                        <a:t> Camera Burnwire + Take BIC picture</a:t>
                      </a:r>
                      <a:endParaRPr 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 smtClean="0"/>
                        <a:t>Conf</a:t>
                      </a:r>
                      <a:r>
                        <a:rPr lang="en-US" sz="1200" baseline="0" dirty="0" smtClean="0"/>
                        <a:t> Change</a:t>
                      </a:r>
                      <a:endParaRPr 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10 s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894945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 anchor="ctr">
                    <a:solidFill>
                      <a:srgbClr val="FFFF00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MANUAL</a:t>
                      </a:r>
                    </a:p>
                  </a:txBody>
                  <a:tcPr vert="vert270" anchor="ctr">
                    <a:solidFill>
                      <a:srgbClr val="92D050"/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en-US" sz="1200" dirty="0" smtClean="0"/>
                        <a:t>Camera Stage 2 Deployment</a:t>
                      </a:r>
                      <a:endParaRPr lang="en-US" sz="1200" dirty="0"/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Start</a:t>
                      </a:r>
                      <a:r>
                        <a:rPr lang="en-US" sz="1200" baseline="0" dirty="0" smtClean="0"/>
                        <a:t> C</a:t>
                      </a:r>
                      <a:r>
                        <a:rPr lang="en-US" sz="1200" dirty="0" smtClean="0"/>
                        <a:t>amera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Accelerometer acquisition</a:t>
                      </a:r>
                      <a:r>
                        <a:rPr lang="en-US" sz="1200" baseline="0" dirty="0" smtClean="0"/>
                        <a:t> + BIC video</a:t>
                      </a:r>
                      <a:endParaRPr 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Sun Tracking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 s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225485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Actuate</a:t>
                      </a:r>
                      <a:r>
                        <a:rPr lang="en-US" sz="1200" baseline="0" dirty="0" smtClean="0"/>
                        <a:t> Camera Frangibolt</a:t>
                      </a:r>
                      <a:endParaRPr 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None – Tumbling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20 s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398510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Set new inertias</a:t>
                      </a:r>
                      <a:r>
                        <a:rPr lang="en-US" sz="1200" baseline="0" dirty="0" smtClean="0"/>
                        <a:t> + detumble + download video/data</a:t>
                      </a:r>
                      <a:endParaRPr 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Detumbling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 orbit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397351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MANUAL</a:t>
                      </a:r>
                      <a:endParaRPr lang="en-US" sz="1200" dirty="0"/>
                    </a:p>
                  </a:txBody>
                  <a:tcPr vert="vert270" anchor="ctr"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200" dirty="0" smtClean="0"/>
                        <a:t>ADCS</a:t>
                      </a:r>
                      <a:r>
                        <a:rPr lang="en-US" sz="1200" baseline="0" dirty="0" smtClean="0"/>
                        <a:t> Fine Sun Sensor and Star Tracker Commissioning</a:t>
                      </a:r>
                      <a:endParaRPr lang="en-US" sz="1200" dirty="0"/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Fine Sun</a:t>
                      </a:r>
                      <a:r>
                        <a:rPr lang="en-US" sz="1200" baseline="0" dirty="0" smtClean="0"/>
                        <a:t> Sensor Commissioning</a:t>
                      </a:r>
                      <a:endParaRPr 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Sun Tracking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 orbit min.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959506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Star</a:t>
                      </a:r>
                      <a:r>
                        <a:rPr lang="en-US" sz="1200" baseline="0" dirty="0" smtClean="0"/>
                        <a:t> Tracker Commissioning</a:t>
                      </a:r>
                      <a:endParaRPr 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Star Tracking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 orbit min.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1304136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10/21/2019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82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Camera </a:t>
            </a:r>
            <a:r>
              <a:rPr lang="en-US" dirty="0"/>
              <a:t>Deployment </a:t>
            </a:r>
            <a:r>
              <a:rPr lang="en-US" dirty="0" smtClean="0"/>
              <a:t>– </a:t>
            </a:r>
            <a:r>
              <a:rPr lang="en-US" dirty="0"/>
              <a:t>Energy drawn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6E43F-606F-4F22-9AAA-8D3492971859}" type="datetime1">
              <a:rPr lang="en-US" smtClean="0"/>
              <a:t>10/21/2019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5F897-DD11-411B-8D09-544651753625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6368250"/>
              </p:ext>
            </p:extLst>
          </p:nvPr>
        </p:nvGraphicFramePr>
        <p:xfrm>
          <a:off x="0" y="1690688"/>
          <a:ext cx="12192000" cy="50395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96808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2326</TotalTime>
  <Words>1345</Words>
  <Application>Microsoft Office PowerPoint</Application>
  <PresentationFormat>Widescreen</PresentationFormat>
  <Paragraphs>435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Arial Nova Light</vt:lpstr>
      <vt:lpstr>Calibri</vt:lpstr>
      <vt:lpstr>Office Theme</vt:lpstr>
      <vt:lpstr>ConOps</vt:lpstr>
      <vt:lpstr>ConOps – Considerations</vt:lpstr>
      <vt:lpstr>Overview</vt:lpstr>
      <vt:lpstr>AAReST Initialization</vt:lpstr>
      <vt:lpstr>AAReST Initialization</vt:lpstr>
      <vt:lpstr>AAReST Initialization – Energy drawn</vt:lpstr>
      <vt:lpstr>Camera Deployment</vt:lpstr>
      <vt:lpstr>Camera Deployment</vt:lpstr>
      <vt:lpstr>Camera Deployment – Energy drawn</vt:lpstr>
      <vt:lpstr>Rigid Mirrors Tests</vt:lpstr>
      <vt:lpstr>Rigid Mirrors Tests</vt:lpstr>
      <vt:lpstr>Rigid Mirrors Tests – Energy drawn</vt:lpstr>
      <vt:lpstr>Deformable Mirrors Tests</vt:lpstr>
      <vt:lpstr>Deformable Mirrors Tests</vt:lpstr>
      <vt:lpstr>Deformable Mirrors Tests – Energy Drawn</vt:lpstr>
      <vt:lpstr>MirrorSats Reconfiguration</vt:lpstr>
      <vt:lpstr>MirrorSats Reconfiguration</vt:lpstr>
      <vt:lpstr>IIST MirrorSat Extended Mission</vt:lpstr>
      <vt:lpstr>IIST MirrorSat Extended Mission</vt:lpstr>
      <vt:lpstr>MirrorSats Decommission</vt:lpstr>
      <vt:lpstr>AAReST Decommission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Work on AAReST April – September 2018</dc:title>
  <dc:creator>Charles Sommer</dc:creator>
  <cp:lastModifiedBy>Sommer, Charles F.</cp:lastModifiedBy>
  <cp:revision>630</cp:revision>
  <dcterms:created xsi:type="dcterms:W3CDTF">2018-09-18T00:34:59Z</dcterms:created>
  <dcterms:modified xsi:type="dcterms:W3CDTF">2019-10-21T16:20:43Z</dcterms:modified>
</cp:coreProperties>
</file>