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6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3" d="100"/>
          <a:sy n="103" d="100"/>
        </p:scale>
        <p:origin x="-570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4BD8FEC-6D85-41F1-895E-165D4D1767CA}" type="datetimeFigureOut">
              <a:rPr lang="en-US" smtClean="0"/>
              <a:t>3/7/2012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952A2D3-74C9-430C-99A0-789616299E2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D8FEC-6D85-41F1-895E-165D4D1767CA}" type="datetimeFigureOut">
              <a:rPr lang="en-US" smtClean="0"/>
              <a:t>3/7/2012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2A2D3-74C9-430C-99A0-789616299E2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D8FEC-6D85-41F1-895E-165D4D1767CA}" type="datetimeFigureOut">
              <a:rPr lang="en-US" smtClean="0"/>
              <a:t>3/7/2012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952A2D3-74C9-430C-99A0-789616299E2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D8FEC-6D85-41F1-895E-165D4D1767CA}" type="datetimeFigureOut">
              <a:rPr lang="en-US" smtClean="0"/>
              <a:t>3/7/2012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2A2D3-74C9-430C-99A0-789616299E2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4BD8FEC-6D85-41F1-895E-165D4D1767CA}" type="datetimeFigureOut">
              <a:rPr lang="en-US" smtClean="0"/>
              <a:t>3/7/2012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952A2D3-74C9-430C-99A0-789616299E2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D8FEC-6D85-41F1-895E-165D4D1767CA}" type="datetimeFigureOut">
              <a:rPr lang="en-US" smtClean="0"/>
              <a:t>3/7/2012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2A2D3-74C9-430C-99A0-789616299E2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D8FEC-6D85-41F1-895E-165D4D1767CA}" type="datetimeFigureOut">
              <a:rPr lang="en-US" smtClean="0"/>
              <a:t>3/7/2012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2A2D3-74C9-430C-99A0-789616299E2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D8FEC-6D85-41F1-895E-165D4D1767CA}" type="datetimeFigureOut">
              <a:rPr lang="en-US" smtClean="0"/>
              <a:t>3/7/2012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2A2D3-74C9-430C-99A0-789616299E2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D8FEC-6D85-41F1-895E-165D4D1767CA}" type="datetimeFigureOut">
              <a:rPr lang="en-US" smtClean="0"/>
              <a:t>3/7/2012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2A2D3-74C9-430C-99A0-789616299E2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D8FEC-6D85-41F1-895E-165D4D1767CA}" type="datetimeFigureOut">
              <a:rPr lang="en-US" smtClean="0"/>
              <a:t>3/7/2012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952A2D3-74C9-430C-99A0-789616299E2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D8FEC-6D85-41F1-895E-165D4D1767CA}" type="datetimeFigureOut">
              <a:rPr lang="en-US" smtClean="0"/>
              <a:t>3/7/2012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2A2D3-74C9-430C-99A0-789616299E2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C4BD8FEC-6D85-41F1-895E-165D4D1767CA}" type="datetimeFigureOut">
              <a:rPr lang="en-US" smtClean="0"/>
              <a:t>3/7/2012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0952A2D3-74C9-430C-99A0-789616299E2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 </a:t>
            </a:r>
            <a:r>
              <a:rPr lang="en-US" smtClean="0"/>
              <a:t>&amp; ethics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87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Apart from physical appearance </a:t>
            </a:r>
            <a:r>
              <a:rPr lang="en-US" dirty="0" smtClean="0"/>
              <a:t>and social </a:t>
            </a:r>
            <a:r>
              <a:rPr lang="en-US" dirty="0"/>
              <a:t>status, which traits most excite our </a:t>
            </a:r>
            <a:r>
              <a:rPr lang="en-US" dirty="0" smtClean="0"/>
              <a:t>romantic impulses</a:t>
            </a:r>
            <a:r>
              <a:rPr lang="en-US" dirty="0"/>
              <a:t>? People often fall in </a:t>
            </a:r>
            <a:r>
              <a:rPr lang="en-US" dirty="0" smtClean="0"/>
              <a:t>love based </a:t>
            </a:r>
            <a:r>
              <a:rPr lang="en-US" dirty="0"/>
              <a:t>on positive assessments of each </a:t>
            </a:r>
            <a:r>
              <a:rPr lang="en-US" dirty="0" smtClean="0"/>
              <a:t>other’s generosity</a:t>
            </a:r>
            <a:r>
              <a:rPr lang="en-US" dirty="0"/>
              <a:t>, kindness, honesty, courage, </a:t>
            </a:r>
            <a:r>
              <a:rPr lang="en-US" dirty="0" smtClean="0"/>
              <a:t>social sensitivity</a:t>
            </a:r>
            <a:r>
              <a:rPr lang="en-US" dirty="0"/>
              <a:t>, political idealism, intellectual </a:t>
            </a:r>
            <a:r>
              <a:rPr lang="en-US" dirty="0" smtClean="0"/>
              <a:t>integrity, empathy </a:t>
            </a:r>
            <a:r>
              <a:rPr lang="en-US" dirty="0"/>
              <a:t>to children, respectfulness </a:t>
            </a:r>
            <a:r>
              <a:rPr lang="en-US" dirty="0" smtClean="0"/>
              <a:t>to parents</a:t>
            </a:r>
            <a:r>
              <a:rPr lang="en-US" dirty="0"/>
              <a:t>, or loyalty to friends.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Moral Virtues as costly signals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79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kindness: emotional responsiveness to </a:t>
            </a:r>
            <a:r>
              <a:rPr lang="en-US" dirty="0" smtClean="0"/>
              <a:t>the needs </a:t>
            </a:r>
            <a:r>
              <a:rPr lang="en-US" dirty="0"/>
              <a:t>of others </a:t>
            </a:r>
          </a:p>
          <a:p>
            <a:r>
              <a:rPr lang="en-US" dirty="0" smtClean="0"/>
              <a:t>empathy</a:t>
            </a:r>
            <a:r>
              <a:rPr lang="en-US" dirty="0"/>
              <a:t>: lovingness, affection, </a:t>
            </a:r>
            <a:r>
              <a:rPr lang="en-US" dirty="0" smtClean="0"/>
              <a:t>fondness, commitment</a:t>
            </a:r>
            <a:r>
              <a:rPr lang="en-US" dirty="0"/>
              <a:t>, forgivingness, trust, </a:t>
            </a:r>
            <a:r>
              <a:rPr lang="en-US" dirty="0" smtClean="0"/>
              <a:t>and perspective-taking</a:t>
            </a:r>
            <a:endParaRPr lang="en-US" dirty="0"/>
          </a:p>
          <a:p>
            <a:r>
              <a:rPr lang="en-US" dirty="0" smtClean="0"/>
              <a:t>niceness</a:t>
            </a:r>
            <a:r>
              <a:rPr lang="en-US" dirty="0"/>
              <a:t>: agreeableness and nonviolence</a:t>
            </a:r>
          </a:p>
          <a:p>
            <a:r>
              <a:rPr lang="en-US" dirty="0" smtClean="0"/>
              <a:t>honesty</a:t>
            </a:r>
            <a:endParaRPr lang="en-US" dirty="0"/>
          </a:p>
          <a:p>
            <a:r>
              <a:rPr lang="en-US" dirty="0" smtClean="0"/>
              <a:t>heroism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Attractive </a:t>
            </a:r>
            <a:r>
              <a:rPr lang="en-US" smtClean="0"/>
              <a:t>moral virtues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184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Morality through mate-choice </a:t>
            </a:r>
            <a:r>
              <a:rPr lang="en-US" dirty="0"/>
              <a:t>model also has </a:t>
            </a:r>
            <a:r>
              <a:rPr lang="en-US" dirty="0" smtClean="0"/>
              <a:t>distinctive strengths </a:t>
            </a:r>
            <a:r>
              <a:rPr lang="en-US" dirty="0"/>
              <a:t>and weaknesses that can </a:t>
            </a:r>
            <a:r>
              <a:rPr lang="en-US" dirty="0" smtClean="0"/>
              <a:t>explain some </a:t>
            </a:r>
            <a:r>
              <a:rPr lang="en-US" dirty="0"/>
              <a:t>moral virtues—especially </a:t>
            </a:r>
            <a:r>
              <a:rPr lang="en-US" dirty="0" smtClean="0"/>
              <a:t>those that </a:t>
            </a:r>
            <a:r>
              <a:rPr lang="en-US" dirty="0"/>
              <a:t>show high sexual attractiveness, </a:t>
            </a:r>
            <a:r>
              <a:rPr lang="en-US" dirty="0" err="1" smtClean="0"/>
              <a:t>assortative</a:t>
            </a:r>
            <a:r>
              <a:rPr lang="en-US" dirty="0" smtClean="0"/>
              <a:t> mating</a:t>
            </a:r>
            <a:r>
              <a:rPr lang="en-US" dirty="0"/>
              <a:t>, phenotypic and genetic </a:t>
            </a:r>
            <a:r>
              <a:rPr lang="en-US" dirty="0" smtClean="0"/>
              <a:t>variance, heritability</a:t>
            </a:r>
            <a:r>
              <a:rPr lang="en-US" dirty="0"/>
              <a:t>, condition-dependent costs, </a:t>
            </a:r>
            <a:r>
              <a:rPr lang="en-US" dirty="0" smtClean="0"/>
              <a:t>conspicuous display </a:t>
            </a:r>
            <a:r>
              <a:rPr lang="en-US" dirty="0"/>
              <a:t>in courtship settings, </a:t>
            </a:r>
            <a:r>
              <a:rPr lang="en-US" dirty="0" smtClean="0"/>
              <a:t>and young </a:t>
            </a:r>
            <a:r>
              <a:rPr lang="en-US" dirty="0"/>
              <a:t>adult age peaks in </a:t>
            </a:r>
            <a:r>
              <a:rPr lang="en-US" dirty="0" smtClean="0"/>
              <a:t>display</a:t>
            </a:r>
          </a:p>
          <a:p>
            <a:r>
              <a:rPr lang="en-US" dirty="0"/>
              <a:t>not to </a:t>
            </a:r>
            <a:r>
              <a:rPr lang="en-US" dirty="0" smtClean="0"/>
              <a:t>suggest that </a:t>
            </a:r>
            <a:r>
              <a:rPr lang="en-US" dirty="0"/>
              <a:t>human morality is sexually motivated </a:t>
            </a:r>
            <a:r>
              <a:rPr lang="en-US" dirty="0" smtClean="0"/>
              <a:t>at the </a:t>
            </a:r>
            <a:r>
              <a:rPr lang="en-US" dirty="0"/>
              <a:t>level of individual behavior. </a:t>
            </a:r>
            <a:r>
              <a:rPr lang="en-US" dirty="0" smtClean="0"/>
              <a:t>Evolutionary functions </a:t>
            </a:r>
            <a:r>
              <a:rPr lang="en-US" dirty="0"/>
              <a:t>do not equal proximate motivations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Moral Behavior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185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SF</a:t>
            </a:r>
            <a:r>
              <a:rPr lang="en-US" dirty="0"/>
              <a:t>, 26, seeks kind, </a:t>
            </a:r>
            <a:r>
              <a:rPr lang="en-US" dirty="0" smtClean="0"/>
              <a:t>generous, romantic</a:t>
            </a:r>
            <a:r>
              <a:rPr lang="en-US" dirty="0"/>
              <a:t>, honest man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single </a:t>
            </a:r>
            <a:r>
              <a:rPr lang="en-US" dirty="0" smtClean="0"/>
              <a:t>female</a:t>
            </a:r>
            <a:r>
              <a:rPr lang="en-US" dirty="0"/>
              <a:t>, 26, seeks a healthy male </a:t>
            </a:r>
            <a:r>
              <a:rPr lang="en-US" dirty="0" smtClean="0"/>
              <a:t>of breeding </a:t>
            </a:r>
            <a:r>
              <a:rPr lang="en-US" dirty="0"/>
              <a:t>age with a minimal number of </a:t>
            </a:r>
            <a:r>
              <a:rPr lang="en-US" dirty="0" smtClean="0"/>
              <a:t>personality disorders </a:t>
            </a:r>
            <a:r>
              <a:rPr lang="en-US" dirty="0"/>
              <a:t>that would impair </a:t>
            </a:r>
            <a:r>
              <a:rPr lang="en-US" dirty="0" smtClean="0"/>
              <a:t>efficient coordination </a:t>
            </a:r>
            <a:r>
              <a:rPr lang="en-US" dirty="0"/>
              <a:t>and parenting in a </a:t>
            </a:r>
            <a:r>
              <a:rPr lang="en-US" dirty="0" smtClean="0"/>
              <a:t>sustained sexual </a:t>
            </a:r>
            <a:r>
              <a:rPr lang="en-US" dirty="0"/>
              <a:t>relationship, and a minimal </a:t>
            </a:r>
            <a:r>
              <a:rPr lang="en-US" dirty="0" smtClean="0"/>
              <a:t>number of </a:t>
            </a:r>
            <a:r>
              <a:rPr lang="en-US" dirty="0"/>
              <a:t>deleterious mutations on the thousands </a:t>
            </a:r>
            <a:r>
              <a:rPr lang="en-US" dirty="0" smtClean="0"/>
              <a:t>of genes </a:t>
            </a:r>
            <a:r>
              <a:rPr lang="en-US" dirty="0"/>
              <a:t>that influence the development </a:t>
            </a:r>
            <a:r>
              <a:rPr lang="en-US" dirty="0" smtClean="0"/>
              <a:t>of brain </a:t>
            </a:r>
            <a:r>
              <a:rPr lang="en-US" dirty="0"/>
              <a:t>systems for </a:t>
            </a:r>
            <a:r>
              <a:rPr lang="en-US" dirty="0" smtClean="0"/>
              <a:t>costly, conspicuous</a:t>
            </a:r>
            <a:r>
              <a:rPr lang="en-US" dirty="0"/>
              <a:t>, </a:t>
            </a:r>
            <a:r>
              <a:rPr lang="en-US" dirty="0" smtClean="0"/>
              <a:t>altruistic displays </a:t>
            </a:r>
            <a:r>
              <a:rPr lang="en-US" dirty="0"/>
              <a:t>of moral virtue.”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online ad really means?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799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 a social </a:t>
            </a:r>
            <a:r>
              <a:rPr lang="en-US" dirty="0" smtClean="0"/>
              <a:t>behavior </a:t>
            </a:r>
            <a:r>
              <a:rPr lang="en-US" dirty="0"/>
              <a:t>counts as altruistic if it reduces the fitness of the organism performing the </a:t>
            </a:r>
            <a:r>
              <a:rPr lang="en-US" dirty="0" smtClean="0"/>
              <a:t>behavior</a:t>
            </a:r>
            <a:r>
              <a:rPr lang="en-US" dirty="0"/>
              <a:t>, but boosts the fitness of others. 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0"/>
            <a:ext cx="3548180" cy="2334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Altruism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994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Game theory with fitness rewards and punishments that then iterate over generations</a:t>
            </a:r>
          </a:p>
          <a:p>
            <a:r>
              <a:rPr lang="en-US" dirty="0" smtClean="0"/>
              <a:t>Fundamental findings: altruism is an evolutionary unstable strategy. A population of altruists can be invaded by selfish agents, who then drive down the proportion of altruists to 0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Evolutionary Game Theory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426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 the basic game, subjects </a:t>
            </a:r>
            <a:r>
              <a:rPr lang="en-US" dirty="0" smtClean="0"/>
              <a:t>secretly choose how </a:t>
            </a:r>
            <a:r>
              <a:rPr lang="en-US" dirty="0"/>
              <a:t>many of their </a:t>
            </a:r>
            <a:r>
              <a:rPr lang="en-US" dirty="0" smtClean="0"/>
              <a:t>private</a:t>
            </a:r>
            <a:r>
              <a:rPr lang="en-US" dirty="0"/>
              <a:t> tokens to put into the public pot. The tokens in the pot are multiplied by a factor (&gt;1) and this </a:t>
            </a:r>
            <a:r>
              <a:rPr lang="en-US" dirty="0" smtClean="0"/>
              <a:t>“public good" </a:t>
            </a:r>
            <a:r>
              <a:rPr lang="en-US" dirty="0"/>
              <a:t>payoff is evenly divided among players. Each subject also keeps the tokens they do not contribute</a:t>
            </a:r>
            <a:r>
              <a:rPr lang="en-US" dirty="0" smtClean="0"/>
              <a:t>.</a:t>
            </a:r>
          </a:p>
          <a:p>
            <a:r>
              <a:rPr lang="en-US" dirty="0" smtClean="0"/>
              <a:t>Nash equilibrium (solution) = 0</a:t>
            </a:r>
          </a:p>
          <a:p>
            <a:r>
              <a:rPr lang="en-US" dirty="0" smtClean="0"/>
              <a:t>Problem of ‘free-rider’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Goods Games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163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kin selection (Hamilton 1964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reciprocal </a:t>
            </a:r>
            <a:r>
              <a:rPr lang="en-US" dirty="0"/>
              <a:t>altruism (</a:t>
            </a:r>
            <a:r>
              <a:rPr lang="en-US" dirty="0" err="1"/>
              <a:t>Trivers</a:t>
            </a:r>
            <a:r>
              <a:rPr lang="en-US" dirty="0"/>
              <a:t> </a:t>
            </a:r>
            <a:r>
              <a:rPr lang="en-US" dirty="0" smtClean="0"/>
              <a:t>1971)</a:t>
            </a:r>
          </a:p>
          <a:p>
            <a:r>
              <a:rPr lang="en-US" dirty="0" smtClean="0"/>
              <a:t>commitment </a:t>
            </a:r>
            <a:r>
              <a:rPr lang="en-US" dirty="0"/>
              <a:t>mechanisms (Frank </a:t>
            </a:r>
            <a:r>
              <a:rPr lang="en-US" dirty="0" smtClean="0"/>
              <a:t>1988);</a:t>
            </a:r>
            <a:endParaRPr lang="en-US" dirty="0"/>
          </a:p>
          <a:p>
            <a:r>
              <a:rPr lang="en-US" dirty="0" smtClean="0"/>
              <a:t>social norm and </a:t>
            </a:r>
            <a:r>
              <a:rPr lang="en-US" dirty="0"/>
              <a:t>punishment </a:t>
            </a:r>
            <a:r>
              <a:rPr lang="en-US" dirty="0" smtClean="0"/>
              <a:t>mechanisms (social selection)</a:t>
            </a:r>
          </a:p>
          <a:p>
            <a:r>
              <a:rPr lang="en-US" dirty="0" smtClean="0"/>
              <a:t>Sexual selection (Miller)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So, how does cooperation evolve?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765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Competition for reproduction</a:t>
            </a:r>
          </a:p>
          <a:p>
            <a:pPr lvl="1"/>
            <a:r>
              <a:rPr lang="en-US" dirty="0" smtClean="0"/>
              <a:t>Intersexual selection – attractive to opposite sex (mate choice)</a:t>
            </a:r>
          </a:p>
          <a:p>
            <a:pPr lvl="1"/>
            <a:r>
              <a:rPr lang="en-US" dirty="0" err="1" smtClean="0"/>
              <a:t>Intrasexual</a:t>
            </a:r>
            <a:r>
              <a:rPr lang="en-US" dirty="0" smtClean="0"/>
              <a:t> selection (intimidating, defeating same-sex rivals)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Sexual strategies: </a:t>
            </a:r>
          </a:p>
          <a:p>
            <a:pPr lvl="1"/>
            <a:r>
              <a:rPr lang="en-US" dirty="0" smtClean="0"/>
              <a:t>Short-term: good genes</a:t>
            </a:r>
          </a:p>
          <a:p>
            <a:pPr lvl="1"/>
            <a:r>
              <a:rPr lang="en-US" dirty="0" smtClean="0"/>
              <a:t>Long-term: genes, parenting, partners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Sexual selection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596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costly signaling a signal is so costly that </a:t>
            </a:r>
            <a:r>
              <a:rPr lang="en-US" dirty="0" smtClean="0"/>
              <a:t>only high </a:t>
            </a:r>
            <a:r>
              <a:rPr lang="en-US" dirty="0"/>
              <a:t>health, high status, high condition </a:t>
            </a:r>
            <a:r>
              <a:rPr lang="en-US" dirty="0" smtClean="0"/>
              <a:t>animals can </a:t>
            </a:r>
            <a:r>
              <a:rPr lang="en-US" dirty="0"/>
              <a:t>afford to produce it, the signal </a:t>
            </a:r>
            <a:r>
              <a:rPr lang="en-US" dirty="0" smtClean="0"/>
              <a:t>can remain </a:t>
            </a:r>
            <a:r>
              <a:rPr lang="en-US" dirty="0"/>
              <a:t>evolutionarily reliable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 Choice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138638"/>
            <a:ext cx="3893334" cy="25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0038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Facial signals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828800"/>
            <a:ext cx="5943600" cy="456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596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facial-width ratio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286000"/>
            <a:ext cx="5067300" cy="3385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67272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90</TotalTime>
  <Words>427</Words>
  <Application>Microsoft Office PowerPoint</Application>
  <PresentationFormat>On-screen Show (4:3)</PresentationFormat>
  <Paragraphs>43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Grid</vt:lpstr>
      <vt:lpstr>Evolution &amp; ethics</vt:lpstr>
      <vt:lpstr>Altruism</vt:lpstr>
      <vt:lpstr>Evolutionary Game Theory</vt:lpstr>
      <vt:lpstr>Public Goods Games</vt:lpstr>
      <vt:lpstr>So, how does cooperation evolve?</vt:lpstr>
      <vt:lpstr>Sexual selection</vt:lpstr>
      <vt:lpstr>Mate Choice</vt:lpstr>
      <vt:lpstr>Facial signals</vt:lpstr>
      <vt:lpstr>facial-width ratio</vt:lpstr>
      <vt:lpstr>Moral Virtues as costly signals</vt:lpstr>
      <vt:lpstr>Attractive moral virtues</vt:lpstr>
      <vt:lpstr>Moral Behavior</vt:lpstr>
      <vt:lpstr>What online ad really means?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Customer</dc:creator>
  <cp:lastModifiedBy>Customer</cp:lastModifiedBy>
  <cp:revision>7</cp:revision>
  <dcterms:created xsi:type="dcterms:W3CDTF">2012-02-23T17:22:18Z</dcterms:created>
  <dcterms:modified xsi:type="dcterms:W3CDTF">2012-03-07T16:12:03Z</dcterms:modified>
</cp:coreProperties>
</file>