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8" r:id="rId2"/>
    <p:sldId id="259" r:id="rId3"/>
    <p:sldId id="371" r:id="rId4"/>
    <p:sldId id="261" r:id="rId5"/>
    <p:sldId id="263" r:id="rId6"/>
    <p:sldId id="270" r:id="rId7"/>
    <p:sldId id="271" r:id="rId8"/>
    <p:sldId id="279" r:id="rId9"/>
    <p:sldId id="280" r:id="rId10"/>
    <p:sldId id="281" r:id="rId11"/>
    <p:sldId id="282" r:id="rId12"/>
    <p:sldId id="283" r:id="rId13"/>
    <p:sldId id="284" r:id="rId14"/>
    <p:sldId id="286" r:id="rId15"/>
    <p:sldId id="287" r:id="rId16"/>
    <p:sldId id="288" r:id="rId17"/>
    <p:sldId id="290" r:id="rId18"/>
    <p:sldId id="291" r:id="rId19"/>
    <p:sldId id="292" r:id="rId20"/>
    <p:sldId id="293" r:id="rId21"/>
    <p:sldId id="294" r:id="rId22"/>
    <p:sldId id="295" r:id="rId23"/>
    <p:sldId id="296" r:id="rId24"/>
    <p:sldId id="297" r:id="rId25"/>
    <p:sldId id="298" r:id="rId26"/>
    <p:sldId id="382" r:id="rId27"/>
    <p:sldId id="351" r:id="rId28"/>
    <p:sldId id="350" r:id="rId29"/>
    <p:sldId id="383" r:id="rId30"/>
    <p:sldId id="365" r:id="rId31"/>
    <p:sldId id="354" r:id="rId32"/>
    <p:sldId id="307" r:id="rId33"/>
    <p:sldId id="34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60"/>
  </p:normalViewPr>
  <p:slideViewPr>
    <p:cSldViewPr>
      <p:cViewPr varScale="1">
        <p:scale>
          <a:sx n="88" d="100"/>
          <a:sy n="88" d="100"/>
        </p:scale>
        <p:origin x="1118"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B1234-2F67-44EF-858F-952D54F36C55}" type="datetimeFigureOut">
              <a:rPr lang="en-US" smtClean="0"/>
              <a:t>3/21/2018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9EE9-D693-46E0-96BA-7AA014323936}" type="slidenum">
              <a:rPr lang="en-US" smtClean="0"/>
              <a:t>‹#›</a:t>
            </a:fld>
            <a:endParaRPr lang="en-US"/>
          </a:p>
        </p:txBody>
      </p:sp>
    </p:spTree>
    <p:extLst>
      <p:ext uri="{BB962C8B-B14F-4D97-AF65-F5344CB8AC3E}">
        <p14:creationId xmlns:p14="http://schemas.microsoft.com/office/powerpoint/2010/main" val="101792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4588" y="687388"/>
            <a:ext cx="4572000" cy="3429000"/>
          </a:xfrm>
          <a:ln/>
        </p:spPr>
      </p:sp>
      <p:sp>
        <p:nvSpPr>
          <p:cNvPr id="98307" name="Rectangle 3"/>
          <p:cNvSpPr>
            <a:spLocks noGrp="1" noChangeArrowheads="1"/>
          </p:cNvSpPr>
          <p:nvPr>
            <p:ph type="body" idx="1"/>
          </p:nvPr>
        </p:nvSpPr>
        <p:spPr>
          <a:xfrm>
            <a:off x="686421" y="4342464"/>
            <a:ext cx="5485158"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p:txBody>
      </p:sp>
      <p:sp>
        <p:nvSpPr>
          <p:cNvPr id="64516" name="Slide Number Placeholder 4"/>
          <p:cNvSpPr>
            <a:spLocks noGrp="1"/>
          </p:cNvSpPr>
          <p:nvPr>
            <p:ph type="sldNum" sz="quarter" idx="5"/>
          </p:nvPr>
        </p:nvSpPr>
        <p:spPr/>
        <p:txBody>
          <a:bodyPr/>
          <a:lstStyle/>
          <a:p>
            <a:pPr defTabSz="917553">
              <a:defRPr/>
            </a:pPr>
            <a:fld id="{011ADD18-0B2F-40D6-8AB9-A357DE28DAB1}" type="slidenum">
              <a:rPr lang="en-US">
                <a:solidFill>
                  <a:prstClr val="black"/>
                </a:solidFill>
              </a:rPr>
              <a:pPr defTabSz="917553">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
        <p:nvSpPr>
          <p:cNvPr id="82948" name="Slide Number Placeholder 4"/>
          <p:cNvSpPr>
            <a:spLocks noGrp="1"/>
          </p:cNvSpPr>
          <p:nvPr>
            <p:ph type="sldNum" sz="quarter" idx="5"/>
          </p:nvPr>
        </p:nvSpPr>
        <p:spPr/>
        <p:txBody>
          <a:bodyPr/>
          <a:lstStyle/>
          <a:p>
            <a:pPr defTabSz="917553">
              <a:defRPr/>
            </a:pPr>
            <a:fld id="{80F4BF65-AA60-445C-9828-744487734085}" type="slidenum">
              <a:rPr lang="en-US" smtClean="0">
                <a:latin typeface="Arial" charset="0"/>
              </a:rPr>
              <a:pPr defTabSz="917553">
                <a:defRPr/>
              </a:pPr>
              <a:t>17</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smtClean="0"/>
              <a:t>Talked to the manager of the</a:t>
            </a:r>
            <a:r>
              <a:rPr lang="en-US" altLang="en-US" sz="1000" baseline="0" dirty="0" smtClean="0"/>
              <a:t> </a:t>
            </a:r>
            <a:r>
              <a:rPr lang="en-US" altLang="en-US" sz="1000" dirty="0" smtClean="0"/>
              <a:t>North</a:t>
            </a:r>
            <a:r>
              <a:rPr lang="en-US" altLang="en-US" sz="1000" baseline="0" dirty="0" smtClean="0"/>
              <a:t> Antelope Rochelle mine 107Mt/y</a:t>
            </a:r>
          </a:p>
          <a:p>
            <a:pPr eaLnBrk="1" hangingPunct="1"/>
            <a:endParaRPr lang="en-US" altLang="en-US" sz="1000" dirty="0" smtClean="0"/>
          </a:p>
          <a:p>
            <a:pPr eaLnBrk="1" hangingPunct="1"/>
            <a:r>
              <a:rPr lang="en-US" altLang="en-US" sz="1000" dirty="0" smtClean="0"/>
              <a:t>Met</a:t>
            </a:r>
            <a:r>
              <a:rPr lang="en-US" altLang="en-US" sz="1000" baseline="0" dirty="0" smtClean="0"/>
              <a:t> with researchers at </a:t>
            </a:r>
            <a:r>
              <a:rPr lang="en-US" altLang="en-US" sz="1000" baseline="0" dirty="0" err="1" smtClean="0"/>
              <a:t>Consol</a:t>
            </a:r>
            <a:endParaRPr lang="en-US" altLang="en-US" sz="1000" dirty="0"/>
          </a:p>
        </p:txBody>
      </p:sp>
      <p:sp>
        <p:nvSpPr>
          <p:cNvPr id="83972" name="Slide Number Placeholder 4"/>
          <p:cNvSpPr>
            <a:spLocks noGrp="1"/>
          </p:cNvSpPr>
          <p:nvPr>
            <p:ph type="sldNum" sz="quarter" idx="5"/>
          </p:nvPr>
        </p:nvSpPr>
        <p:spPr/>
        <p:txBody>
          <a:bodyPr/>
          <a:lstStyle/>
          <a:p>
            <a:pPr defTabSz="917553">
              <a:defRPr/>
            </a:pPr>
            <a:fld id="{5E256EAE-2D4E-4D1C-8445-F5C68B34EE36}" type="slidenum">
              <a:rPr lang="en-US" smtClean="0">
                <a:latin typeface="Arial" charset="0"/>
              </a:rPr>
              <a:pPr defTabSz="917553">
                <a:defRPr/>
              </a:pPr>
              <a:t>18</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p:txBody>
          <a:bodyPr/>
          <a:lstStyle/>
          <a:p>
            <a:pPr defTabSz="917553">
              <a:defRPr/>
            </a:pPr>
            <a:fld id="{DA0FAB3C-D1FB-4EEB-8324-F7CD0FADDC4E}" type="slidenum">
              <a:rPr lang="en-US" smtClean="0">
                <a:latin typeface="Arial" charset="0"/>
              </a:rPr>
              <a:pPr defTabSz="917553">
                <a:defRPr/>
              </a:pPr>
              <a:t>19</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0116" name="Slide Number Placeholder 3"/>
          <p:cNvSpPr>
            <a:spLocks noGrp="1"/>
          </p:cNvSpPr>
          <p:nvPr>
            <p:ph type="sldNum" sz="quarter" idx="5"/>
          </p:nvPr>
        </p:nvSpPr>
        <p:spPr/>
        <p:txBody>
          <a:bodyPr/>
          <a:lstStyle/>
          <a:p>
            <a:pPr defTabSz="917553">
              <a:defRPr/>
            </a:pPr>
            <a:fld id="{237DE64F-6B27-428C-A0B4-672FD2E8A1D3}" type="slidenum">
              <a:rPr lang="en-US" smtClean="0">
                <a:latin typeface="Arial" charset="0"/>
              </a:rPr>
              <a:pPr defTabSz="917553">
                <a:defRPr/>
              </a:pPr>
              <a:t>20</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NBS statistics quote in </a:t>
            </a:r>
            <a:r>
              <a:rPr lang="en-US" sz="1200" kern="1200" dirty="0" smtClean="0">
                <a:solidFill>
                  <a:schemeClr val="tx1"/>
                </a:solidFill>
                <a:effectLst/>
                <a:latin typeface="+mn-lt"/>
                <a:ea typeface="+mn-ea"/>
                <a:cs typeface="+mn-cs"/>
              </a:rPr>
              <a:t>IEA 2009 “Cleaner Coal in China”</a:t>
            </a:r>
          </a:p>
          <a:p>
            <a:endParaRPr lang="en-US"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err="1" smtClean="0"/>
              <a:t>Xie</a:t>
            </a:r>
            <a:r>
              <a:rPr lang="en-US" altLang="en-US" dirty="0" smtClean="0"/>
              <a:t> </a:t>
            </a:r>
            <a:r>
              <a:rPr lang="en-US" altLang="en-US" dirty="0" err="1" smtClean="0"/>
              <a:t>Heping</a:t>
            </a:r>
            <a:r>
              <a:rPr lang="en-US" altLang="en-US" dirty="0" smtClean="0"/>
              <a:t> Liu Hong Wu Gang, Cornerstone</a:t>
            </a:r>
            <a:r>
              <a:rPr lang="en-US" altLang="en-US" baseline="0" dirty="0" smtClean="0"/>
              <a:t> Magazine,</a:t>
            </a:r>
            <a:r>
              <a:rPr lang="en-US" altLang="en-US" dirty="0" smtClean="0"/>
              <a:t> 2013 China’s Coal Industry Must follow the path of sustainable production capacity average depth</a:t>
            </a:r>
          </a:p>
          <a:p>
            <a:endParaRPr lang="en-US" altLang="en-US" dirty="0" smtClean="0"/>
          </a:p>
        </p:txBody>
      </p:sp>
      <p:sp>
        <p:nvSpPr>
          <p:cNvPr id="91140" name="Slide Number Placeholder 3"/>
          <p:cNvSpPr>
            <a:spLocks noGrp="1"/>
          </p:cNvSpPr>
          <p:nvPr>
            <p:ph type="sldNum" sz="quarter" idx="5"/>
          </p:nvPr>
        </p:nvSpPr>
        <p:spPr/>
        <p:txBody>
          <a:bodyPr/>
          <a:lstStyle/>
          <a:p>
            <a:pPr defTabSz="917553">
              <a:defRPr/>
            </a:pPr>
            <a:fld id="{36ADD479-9636-417C-8BCF-F41CBCF8A82E}" type="slidenum">
              <a:rPr lang="en-US" smtClean="0">
                <a:latin typeface="Arial" charset="0"/>
              </a:rPr>
              <a:pPr defTabSz="917553">
                <a:defRPr/>
              </a:pPr>
              <a:t>21</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4588" y="687388"/>
            <a:ext cx="4572000" cy="3429000"/>
          </a:xfrm>
          <a:ln/>
        </p:spPr>
      </p:sp>
      <p:sp>
        <p:nvSpPr>
          <p:cNvPr id="117763" name="Rectangle 3"/>
          <p:cNvSpPr>
            <a:spLocks noGrp="1" noChangeArrowheads="1"/>
          </p:cNvSpPr>
          <p:nvPr>
            <p:ph type="body" idx="1"/>
          </p:nvPr>
        </p:nvSpPr>
        <p:spPr>
          <a:xfrm>
            <a:off x="686421" y="4342464"/>
            <a:ext cx="5485158"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
        <p:nvSpPr>
          <p:cNvPr id="92164" name="Slide Number Placeholder 4"/>
          <p:cNvSpPr>
            <a:spLocks noGrp="1"/>
          </p:cNvSpPr>
          <p:nvPr>
            <p:ph type="sldNum" sz="quarter" idx="5"/>
          </p:nvPr>
        </p:nvSpPr>
        <p:spPr/>
        <p:txBody>
          <a:bodyPr/>
          <a:lstStyle/>
          <a:p>
            <a:pPr defTabSz="917553">
              <a:defRPr/>
            </a:pPr>
            <a:fld id="{5F5AE65B-E64E-42EE-905D-9EB77CEDD90E}" type="slidenum">
              <a:rPr lang="en-US" smtClean="0">
                <a:latin typeface="Arial" charset="0"/>
              </a:rPr>
              <a:pPr defTabSz="917553">
                <a:defRPr/>
              </a:pPr>
              <a:t>22</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
        <p:nvSpPr>
          <p:cNvPr id="95236" name="Slide Number Placeholder 4"/>
          <p:cNvSpPr>
            <a:spLocks noGrp="1"/>
          </p:cNvSpPr>
          <p:nvPr>
            <p:ph type="sldNum" sz="quarter" idx="5"/>
          </p:nvPr>
        </p:nvSpPr>
        <p:spPr/>
        <p:txBody>
          <a:bodyPr/>
          <a:lstStyle/>
          <a:p>
            <a:pPr defTabSz="917553">
              <a:defRPr/>
            </a:pPr>
            <a:fld id="{73D6A4EC-C0D2-42DB-876E-075AA5DFC2BF}" type="slidenum">
              <a:rPr lang="en-US" smtClean="0">
                <a:latin typeface="Arial" charset="0"/>
              </a:rPr>
              <a:pPr defTabSz="917553">
                <a:defRPr/>
              </a:pPr>
              <a:t>23</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FF3656-8760-4DC7-A62F-48F89F33CF7F}" type="slidenum">
              <a:rPr lang="en-US" smtClean="0"/>
              <a:t>24</a:t>
            </a:fld>
            <a:endParaRPr lang="en-US"/>
          </a:p>
        </p:txBody>
      </p:sp>
    </p:spTree>
    <p:extLst>
      <p:ext uri="{BB962C8B-B14F-4D97-AF65-F5344CB8AC3E}">
        <p14:creationId xmlns:p14="http://schemas.microsoft.com/office/powerpoint/2010/main" val="106710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F3656-8760-4DC7-A62F-48F89F33CF7F}" type="slidenum">
              <a:rPr lang="en-US" smtClean="0"/>
              <a:t>25</a:t>
            </a:fld>
            <a:endParaRPr lang="en-US"/>
          </a:p>
        </p:txBody>
      </p:sp>
    </p:spTree>
    <p:extLst>
      <p:ext uri="{BB962C8B-B14F-4D97-AF65-F5344CB8AC3E}">
        <p14:creationId xmlns:p14="http://schemas.microsoft.com/office/powerpoint/2010/main" val="1208763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9EE9-D693-46E0-96BA-7AA014323936}" type="slidenum">
              <a:rPr lang="en-US" smtClean="0"/>
              <a:t>26</a:t>
            </a:fld>
            <a:endParaRPr lang="en-US"/>
          </a:p>
        </p:txBody>
      </p:sp>
    </p:spTree>
    <p:extLst>
      <p:ext uri="{BB962C8B-B14F-4D97-AF65-F5344CB8AC3E}">
        <p14:creationId xmlns:p14="http://schemas.microsoft.com/office/powerpoint/2010/main" val="220546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Atmospheric</a:t>
            </a:r>
            <a:r>
              <a:rPr lang="en-US" sz="1200" kern="1200" baseline="0" dirty="0" smtClean="0">
                <a:solidFill>
                  <a:schemeClr val="tx1"/>
                </a:solidFill>
                <a:effectLst/>
                <a:latin typeface="+mn-lt"/>
                <a:ea typeface="+mn-ea"/>
                <a:cs typeface="+mn-cs"/>
              </a:rPr>
              <a:t> inventories calculated at 2.12GtC/ppm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Gas reserves </a:t>
            </a:r>
            <a:r>
              <a:rPr lang="en-US" sz="1200" kern="1200" baseline="0" dirty="0" smtClean="0">
                <a:solidFill>
                  <a:schemeClr val="tx1"/>
                </a:solidFill>
                <a:effectLst/>
                <a:latin typeface="+mn-lt"/>
                <a:ea typeface="+mn-ea"/>
                <a:cs typeface="+mn-cs"/>
                <a:sym typeface="Symbol"/>
              </a:rPr>
              <a:t></a:t>
            </a:r>
            <a:r>
              <a:rPr lang="en-US" sz="1200" kern="1200" baseline="0" dirty="0" smtClean="0">
                <a:solidFill>
                  <a:schemeClr val="tx1"/>
                </a:solidFill>
                <a:effectLst/>
                <a:latin typeface="+mn-lt"/>
                <a:ea typeface="+mn-ea"/>
                <a:cs typeface="+mn-cs"/>
              </a:rPr>
              <a:t>50%</a:t>
            </a:r>
          </a:p>
          <a:p>
            <a:r>
              <a:rPr lang="en-US" sz="1200" kern="1200" baseline="0" dirty="0" smtClean="0">
                <a:solidFill>
                  <a:schemeClr val="tx1"/>
                </a:solidFill>
                <a:effectLst/>
                <a:latin typeface="+mn-lt"/>
                <a:ea typeface="+mn-ea"/>
                <a:cs typeface="+mn-cs"/>
              </a:rPr>
              <a:t>Oil reserves </a:t>
            </a:r>
            <a:r>
              <a:rPr lang="en-US" sz="1200" kern="1200" baseline="0" dirty="0" smtClean="0">
                <a:solidFill>
                  <a:schemeClr val="tx1"/>
                </a:solidFill>
                <a:effectLst/>
                <a:latin typeface="+mn-lt"/>
                <a:ea typeface="+mn-ea"/>
                <a:cs typeface="+mn-cs"/>
                <a:sym typeface="Symbol"/>
              </a:rPr>
              <a:t></a:t>
            </a:r>
            <a:r>
              <a:rPr lang="en-US" sz="1200" kern="1200" baseline="0" dirty="0" smtClean="0">
                <a:solidFill>
                  <a:schemeClr val="tx1"/>
                </a:solidFill>
                <a:effectLst/>
                <a:latin typeface="+mn-lt"/>
                <a:ea typeface="+mn-ea"/>
                <a:cs typeface="+mn-cs"/>
              </a:rPr>
              <a:t>20%</a:t>
            </a:r>
          </a:p>
          <a:p>
            <a:r>
              <a:rPr lang="en-US" sz="1200" kern="1200" baseline="0" dirty="0" smtClean="0">
                <a:solidFill>
                  <a:schemeClr val="tx1"/>
                </a:solidFill>
                <a:effectLst/>
                <a:latin typeface="+mn-lt"/>
                <a:ea typeface="+mn-ea"/>
                <a:cs typeface="+mn-cs"/>
              </a:rPr>
              <a:t>Coal reserves </a:t>
            </a:r>
            <a:r>
              <a:rPr lang="en-US" sz="1200" kern="1200" baseline="0" dirty="0" smtClean="0">
                <a:solidFill>
                  <a:schemeClr val="tx1"/>
                </a:solidFill>
                <a:effectLst/>
                <a:latin typeface="+mn-lt"/>
                <a:ea typeface="+mn-ea"/>
                <a:cs typeface="+mn-cs"/>
                <a:sym typeface="Symbol"/>
              </a:rPr>
              <a:t></a:t>
            </a:r>
            <a:r>
              <a:rPr lang="en-US" sz="1200" kern="1200" baseline="0" dirty="0" smtClean="0">
                <a:solidFill>
                  <a:schemeClr val="tx1"/>
                </a:solidFill>
                <a:effectLst/>
                <a:latin typeface="+mn-lt"/>
                <a:ea typeface="+mn-ea"/>
                <a:cs typeface="+mn-cs"/>
              </a:rPr>
              <a:t>10%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FF3656-8760-4DC7-A62F-48F89F33CF7F}" type="slidenum">
              <a:rPr lang="en-US" smtClean="0"/>
              <a:t>2</a:t>
            </a:fld>
            <a:endParaRPr lang="en-US"/>
          </a:p>
        </p:txBody>
      </p:sp>
    </p:spTree>
    <p:extLst>
      <p:ext uri="{BB962C8B-B14F-4D97-AF65-F5344CB8AC3E}">
        <p14:creationId xmlns:p14="http://schemas.microsoft.com/office/powerpoint/2010/main" val="2366512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F3656-8760-4DC7-A62F-48F89F33CF7F}" type="slidenum">
              <a:rPr lang="en-US" smtClean="0"/>
              <a:t>28</a:t>
            </a:fld>
            <a:endParaRPr lang="en-US"/>
          </a:p>
        </p:txBody>
      </p:sp>
    </p:spTree>
    <p:extLst>
      <p:ext uri="{BB962C8B-B14F-4D97-AF65-F5344CB8AC3E}">
        <p14:creationId xmlns:p14="http://schemas.microsoft.com/office/powerpoint/2010/main" val="354302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CB2B5A-194F-41FC-832B-5F2B4562986B}" type="slidenum">
              <a:rPr lang="en-US" smtClean="0"/>
              <a:pPr>
                <a:defRPr/>
              </a:pPr>
              <a:t>29</a:t>
            </a:fld>
            <a:endParaRPr lang="en-US"/>
          </a:p>
        </p:txBody>
      </p:sp>
    </p:spTree>
    <p:extLst>
      <p:ext uri="{BB962C8B-B14F-4D97-AF65-F5344CB8AC3E}">
        <p14:creationId xmlns:p14="http://schemas.microsoft.com/office/powerpoint/2010/main" val="946843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Atmospheric</a:t>
            </a:r>
            <a:r>
              <a:rPr lang="en-US" sz="1200" kern="1200" baseline="0" dirty="0" smtClean="0">
                <a:solidFill>
                  <a:schemeClr val="tx1"/>
                </a:solidFill>
                <a:effectLst/>
                <a:latin typeface="+mn-lt"/>
                <a:ea typeface="+mn-ea"/>
                <a:cs typeface="+mn-cs"/>
              </a:rPr>
              <a:t> inventories calculated at 2.12GtC/ppm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Gas reserves </a:t>
            </a:r>
            <a:r>
              <a:rPr lang="en-US" sz="1200" kern="1200" baseline="0" dirty="0" smtClean="0">
                <a:solidFill>
                  <a:schemeClr val="tx1"/>
                </a:solidFill>
                <a:effectLst/>
                <a:latin typeface="+mn-lt"/>
                <a:ea typeface="+mn-ea"/>
                <a:cs typeface="+mn-cs"/>
                <a:sym typeface="Symbol"/>
              </a:rPr>
              <a:t></a:t>
            </a:r>
            <a:r>
              <a:rPr lang="en-US" sz="1200" kern="1200" baseline="0" dirty="0" smtClean="0">
                <a:solidFill>
                  <a:schemeClr val="tx1"/>
                </a:solidFill>
                <a:effectLst/>
                <a:latin typeface="+mn-lt"/>
                <a:ea typeface="+mn-ea"/>
                <a:cs typeface="+mn-cs"/>
              </a:rPr>
              <a:t>50%</a:t>
            </a:r>
          </a:p>
          <a:p>
            <a:r>
              <a:rPr lang="en-US" sz="1200" kern="1200" baseline="0" dirty="0" smtClean="0">
                <a:solidFill>
                  <a:schemeClr val="tx1"/>
                </a:solidFill>
                <a:effectLst/>
                <a:latin typeface="+mn-lt"/>
                <a:ea typeface="+mn-ea"/>
                <a:cs typeface="+mn-cs"/>
              </a:rPr>
              <a:t>Oil reserves </a:t>
            </a:r>
            <a:r>
              <a:rPr lang="en-US" sz="1200" kern="1200" baseline="0" dirty="0" smtClean="0">
                <a:solidFill>
                  <a:schemeClr val="tx1"/>
                </a:solidFill>
                <a:effectLst/>
                <a:latin typeface="+mn-lt"/>
                <a:ea typeface="+mn-ea"/>
                <a:cs typeface="+mn-cs"/>
                <a:sym typeface="Symbol"/>
              </a:rPr>
              <a:t></a:t>
            </a:r>
            <a:r>
              <a:rPr lang="en-US" sz="1200" kern="1200" baseline="0" dirty="0" smtClean="0">
                <a:solidFill>
                  <a:schemeClr val="tx1"/>
                </a:solidFill>
                <a:effectLst/>
                <a:latin typeface="+mn-lt"/>
                <a:ea typeface="+mn-ea"/>
                <a:cs typeface="+mn-cs"/>
              </a:rPr>
              <a:t>20%</a:t>
            </a:r>
          </a:p>
          <a:p>
            <a:r>
              <a:rPr lang="en-US" sz="1200" kern="1200" baseline="0" dirty="0" smtClean="0">
                <a:solidFill>
                  <a:schemeClr val="tx1"/>
                </a:solidFill>
                <a:effectLst/>
                <a:latin typeface="+mn-lt"/>
                <a:ea typeface="+mn-ea"/>
                <a:cs typeface="+mn-cs"/>
              </a:rPr>
              <a:t>Coal reserves </a:t>
            </a:r>
            <a:r>
              <a:rPr lang="en-US" sz="1200" kern="1200" baseline="0" dirty="0" smtClean="0">
                <a:solidFill>
                  <a:schemeClr val="tx1"/>
                </a:solidFill>
                <a:effectLst/>
                <a:latin typeface="+mn-lt"/>
                <a:ea typeface="+mn-ea"/>
                <a:cs typeface="+mn-cs"/>
                <a:sym typeface="Symbol"/>
              </a:rPr>
              <a:t></a:t>
            </a:r>
            <a:r>
              <a:rPr lang="en-US" sz="1200" kern="1200" baseline="0" dirty="0" smtClean="0">
                <a:solidFill>
                  <a:schemeClr val="tx1"/>
                </a:solidFill>
                <a:effectLst/>
                <a:latin typeface="+mn-lt"/>
                <a:ea typeface="+mn-ea"/>
                <a:cs typeface="+mn-cs"/>
              </a:rPr>
              <a:t>10%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FF3656-8760-4DC7-A62F-48F89F33CF7F}" type="slidenum">
              <a:rPr lang="en-US" smtClean="0"/>
              <a:t>32</a:t>
            </a:fld>
            <a:endParaRPr lang="en-US"/>
          </a:p>
        </p:txBody>
      </p:sp>
    </p:spTree>
    <p:extLst>
      <p:ext uri="{BB962C8B-B14F-4D97-AF65-F5344CB8AC3E}">
        <p14:creationId xmlns:p14="http://schemas.microsoft.com/office/powerpoint/2010/main" val="2366512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4588" y="687388"/>
            <a:ext cx="4572000" cy="3429000"/>
          </a:xfrm>
          <a:ln/>
        </p:spPr>
      </p:sp>
      <p:sp>
        <p:nvSpPr>
          <p:cNvPr id="108547" name="Rectangle 3"/>
          <p:cNvSpPr>
            <a:spLocks noGrp="1" noChangeArrowheads="1"/>
          </p:cNvSpPr>
          <p:nvPr>
            <p:ph type="body" idx="1"/>
          </p:nvPr>
        </p:nvSpPr>
        <p:spPr>
          <a:xfrm>
            <a:off x="686421" y="4342464"/>
            <a:ext cx="5485158"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2768" indent="-222768"/>
            <a:endParaRPr lang="en-US" altLang="en-US" dirty="0" smtClean="0"/>
          </a:p>
          <a:p>
            <a:pPr marL="222768" indent="-222768"/>
            <a:endParaRPr lang="en-US" altLang="en-US" dirty="0" smtClean="0"/>
          </a:p>
        </p:txBody>
      </p:sp>
      <p:sp>
        <p:nvSpPr>
          <p:cNvPr id="110596" name="Slide Number Placeholder 4"/>
          <p:cNvSpPr>
            <a:spLocks noGrp="1"/>
          </p:cNvSpPr>
          <p:nvPr>
            <p:ph type="sldNum" sz="quarter" idx="5"/>
          </p:nvPr>
        </p:nvSpPr>
        <p:spPr/>
        <p:txBody>
          <a:bodyPr/>
          <a:lstStyle/>
          <a:p>
            <a:pPr defTabSz="917553">
              <a:defRPr/>
            </a:pPr>
            <a:fld id="{5EF80967-2D5F-4236-818A-50F153983D64}" type="slidenum">
              <a:rPr lang="en-US" smtClean="0">
                <a:latin typeface="Arial" charset="0"/>
              </a:rPr>
              <a:pPr defTabSz="917553">
                <a:defRPr/>
              </a:pPr>
              <a:t>33</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88% of fossil-fuel production since 1950</a:t>
            </a:r>
            <a:endParaRPr lang="en-US" dirty="0"/>
          </a:p>
        </p:txBody>
      </p:sp>
      <p:sp>
        <p:nvSpPr>
          <p:cNvPr id="4" name="Slide Number Placeholder 3"/>
          <p:cNvSpPr>
            <a:spLocks noGrp="1"/>
          </p:cNvSpPr>
          <p:nvPr>
            <p:ph type="sldNum" sz="quarter" idx="10"/>
          </p:nvPr>
        </p:nvSpPr>
        <p:spPr/>
        <p:txBody>
          <a:bodyPr/>
          <a:lstStyle/>
          <a:p>
            <a:fld id="{24FF3656-8760-4DC7-A62F-48F89F33CF7F}" type="slidenum">
              <a:rPr lang="en-US" smtClean="0"/>
              <a:t>4</a:t>
            </a:fld>
            <a:endParaRPr lang="en-US"/>
          </a:p>
        </p:txBody>
      </p:sp>
    </p:spTree>
    <p:extLst>
      <p:ext uri="{BB962C8B-B14F-4D97-AF65-F5344CB8AC3E}">
        <p14:creationId xmlns:p14="http://schemas.microsoft.com/office/powerpoint/2010/main" val="246628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
        <p:nvSpPr>
          <p:cNvPr id="75780" name="Slide Number Placeholder 4"/>
          <p:cNvSpPr>
            <a:spLocks noGrp="1"/>
          </p:cNvSpPr>
          <p:nvPr>
            <p:ph type="sldNum" sz="quarter" idx="5"/>
          </p:nvPr>
        </p:nvSpPr>
        <p:spPr/>
        <p:txBody>
          <a:bodyPr/>
          <a:lstStyle/>
          <a:p>
            <a:pPr defTabSz="917553">
              <a:defRPr/>
            </a:pPr>
            <a:fld id="{6C3B20C2-BD2A-4FA5-8781-CAC044414CF9}" type="slidenum">
              <a:rPr lang="en-US" smtClean="0">
                <a:latin typeface="Arial" charset="0"/>
              </a:rPr>
              <a:pPr defTabSz="917553">
                <a:defRPr/>
              </a:pPr>
              <a:t>8</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
        <p:nvSpPr>
          <p:cNvPr id="76804" name="Slide Number Placeholder 4"/>
          <p:cNvSpPr>
            <a:spLocks noGrp="1"/>
          </p:cNvSpPr>
          <p:nvPr>
            <p:ph type="sldNum" sz="quarter" idx="5"/>
          </p:nvPr>
        </p:nvSpPr>
        <p:spPr/>
        <p:txBody>
          <a:bodyPr/>
          <a:lstStyle/>
          <a:p>
            <a:pPr defTabSz="917553">
              <a:defRPr/>
            </a:pPr>
            <a:fld id="{2836A202-C45B-4B88-A113-E30461218288}" type="slidenum">
              <a:rPr lang="en-US" smtClean="0">
                <a:latin typeface="Arial" charset="0"/>
              </a:rPr>
              <a:pPr defTabSz="917553">
                <a:defRPr/>
              </a:pPr>
              <a:t>9</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a:p>
        </p:txBody>
      </p:sp>
      <p:sp>
        <p:nvSpPr>
          <p:cNvPr id="77828" name="Slide Number Placeholder 4"/>
          <p:cNvSpPr>
            <a:spLocks noGrp="1"/>
          </p:cNvSpPr>
          <p:nvPr>
            <p:ph type="sldNum" sz="quarter" idx="5"/>
          </p:nvPr>
        </p:nvSpPr>
        <p:spPr/>
        <p:txBody>
          <a:bodyPr/>
          <a:lstStyle/>
          <a:p>
            <a:pPr defTabSz="917553">
              <a:defRPr/>
            </a:pPr>
            <a:fld id="{F3DD54FD-E9E7-4EF2-B2BB-DA5E846253B1}" type="slidenum">
              <a:rPr lang="en-US" smtClean="0">
                <a:latin typeface="Arial" charset="0"/>
              </a:rPr>
              <a:pPr defTabSz="917553">
                <a:defRPr/>
              </a:pPr>
              <a:t>12</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a:p>
        </p:txBody>
      </p:sp>
      <p:sp>
        <p:nvSpPr>
          <p:cNvPr id="77828" name="Slide Number Placeholder 4"/>
          <p:cNvSpPr>
            <a:spLocks noGrp="1"/>
          </p:cNvSpPr>
          <p:nvPr>
            <p:ph type="sldNum" sz="quarter" idx="5"/>
          </p:nvPr>
        </p:nvSpPr>
        <p:spPr/>
        <p:txBody>
          <a:bodyPr/>
          <a:lstStyle/>
          <a:p>
            <a:pPr defTabSz="917553">
              <a:defRPr/>
            </a:pPr>
            <a:fld id="{A18318D1-8184-4E61-B820-4442A0C9ACE9}" type="slidenum">
              <a:rPr lang="en-US" smtClean="0">
                <a:latin typeface="Arial" charset="0"/>
              </a:rPr>
              <a:pPr defTabSz="917553">
                <a:defRPr/>
              </a:pPr>
              <a:t>13</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
        <p:nvSpPr>
          <p:cNvPr id="76804" name="Slide Number Placeholder 4"/>
          <p:cNvSpPr>
            <a:spLocks noGrp="1"/>
          </p:cNvSpPr>
          <p:nvPr>
            <p:ph type="sldNum" sz="quarter" idx="5"/>
          </p:nvPr>
        </p:nvSpPr>
        <p:spPr/>
        <p:txBody>
          <a:bodyPr/>
          <a:lstStyle/>
          <a:p>
            <a:pPr defTabSz="917553">
              <a:defRPr/>
            </a:pPr>
            <a:fld id="{6B83A1A5-C209-4AFE-A6CD-7DBB8CCB5EB0}" type="slidenum">
              <a:rPr lang="en-US" smtClean="0">
                <a:latin typeface="Arial" charset="0"/>
              </a:rPr>
              <a:pPr defTabSz="917553">
                <a:defRPr/>
              </a:pPr>
              <a:t>14</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a:p>
        </p:txBody>
      </p:sp>
      <p:sp>
        <p:nvSpPr>
          <p:cNvPr id="77828" name="Slide Number Placeholder 4"/>
          <p:cNvSpPr>
            <a:spLocks noGrp="1"/>
          </p:cNvSpPr>
          <p:nvPr>
            <p:ph type="sldNum" sz="quarter" idx="5"/>
          </p:nvPr>
        </p:nvSpPr>
        <p:spPr/>
        <p:txBody>
          <a:bodyPr/>
          <a:lstStyle/>
          <a:p>
            <a:pPr defTabSz="917553">
              <a:defRPr/>
            </a:pPr>
            <a:fld id="{99CD9E90-348E-4CDA-BF2B-0F33F06C9BBF}" type="slidenum">
              <a:rPr lang="en-US" smtClean="0">
                <a:latin typeface="Arial" charset="0"/>
              </a:rPr>
              <a:pPr defTabSz="917553">
                <a:defRPr/>
              </a:pPr>
              <a:t>15</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lvl1pPr>
              <a:defRPr sz="4400">
                <a:solidFill>
                  <a:srgbClr val="333399"/>
                </a:solidFill>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505200"/>
            <a:ext cx="6400800" cy="1752600"/>
          </a:xfrm>
        </p:spPr>
        <p:txBody>
          <a:bodyPr/>
          <a:lstStyle>
            <a:lvl1pPr marL="0" indent="0" algn="ctr">
              <a:buNone/>
              <a:defRPr sz="3200">
                <a:solidFill>
                  <a:srgbClr val="333399"/>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fld id="{D576BD1B-C084-4E17-9B12-1A5855E496E2}" type="datetimeFigureOut">
              <a:rPr lang="en-US" smtClean="0"/>
              <a:t>3/21/2018</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fld id="{DC8099F9-6F9F-4F5F-A873-9A62BEEC797A}" type="slidenum">
              <a:rPr lang="en-US" smtClean="0"/>
              <a:t>‹#›</a:t>
            </a:fld>
            <a:endParaRPr lang="en-US"/>
          </a:p>
        </p:txBody>
      </p:sp>
    </p:spTree>
    <p:extLst>
      <p:ext uri="{BB962C8B-B14F-4D97-AF65-F5344CB8AC3E}">
        <p14:creationId xmlns:p14="http://schemas.microsoft.com/office/powerpoint/2010/main" val="1358223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lvl1pPr>
              <a:defRPr sz="3200">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66800"/>
            <a:ext cx="8229600" cy="3581400"/>
          </a:xfrm>
        </p:spPr>
        <p:txBody>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457200" y="4953000"/>
            <a:ext cx="8229600" cy="1173163"/>
          </a:xfrm>
        </p:spPr>
        <p:txBody>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stStyle>
          <a:p>
            <a:pPr lvl="0"/>
            <a:r>
              <a:rPr lang="en-US" smtClean="0"/>
              <a:t>Click to edit Master text styles</a:t>
            </a:r>
          </a:p>
          <a:p>
            <a:pPr lvl="1"/>
            <a:r>
              <a:rPr lang="en-US" smtClean="0"/>
              <a:t>Second level</a:t>
            </a:r>
          </a:p>
        </p:txBody>
      </p:sp>
      <p:sp>
        <p:nvSpPr>
          <p:cNvPr id="5" name="Rectangle 4"/>
          <p:cNvSpPr>
            <a:spLocks noGrp="1" noChangeArrowheads="1"/>
          </p:cNvSpPr>
          <p:nvPr>
            <p:ph type="dt" sz="half" idx="10"/>
          </p:nvPr>
        </p:nvSpPr>
        <p:spPr/>
        <p:txBody>
          <a:bodyPr/>
          <a:lstStyle>
            <a:lvl1pPr>
              <a:defRPr/>
            </a:lvl1pPr>
          </a:lstStyle>
          <a:p>
            <a:fld id="{D576BD1B-C084-4E17-9B12-1A5855E496E2}" type="datetimeFigureOut">
              <a:rPr lang="en-US" smtClean="0"/>
              <a:t>3/21/2018</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fld id="{DC8099F9-6F9F-4F5F-A873-9A62BEEC797A}" type="slidenum">
              <a:rPr lang="en-US" smtClean="0"/>
              <a:t>‹#›</a:t>
            </a:fld>
            <a:endParaRPr lang="en-US"/>
          </a:p>
        </p:txBody>
      </p:sp>
    </p:spTree>
    <p:extLst>
      <p:ext uri="{BB962C8B-B14F-4D97-AF65-F5344CB8AC3E}">
        <p14:creationId xmlns:p14="http://schemas.microsoft.com/office/powerpoint/2010/main" val="2238837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333399"/>
                </a:solidFill>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solidFill>
                  <a:srgbClr val="333399"/>
                </a:solidFill>
                <a:latin typeface="Calibri" pitchFamily="34" charset="0"/>
              </a:defRPr>
            </a:lvl1pPr>
            <a:lvl2pPr>
              <a:defRPr sz="2000">
                <a:solidFill>
                  <a:srgbClr val="333399"/>
                </a:solidFill>
                <a:latin typeface="Calibri" pitchFamily="34" charset="0"/>
              </a:defRPr>
            </a:lvl2pPr>
            <a:lvl3pPr>
              <a:defRPr>
                <a:solidFill>
                  <a:srgbClr val="333399"/>
                </a:solidFill>
                <a:latin typeface="Calibri" pitchFamily="34" charset="0"/>
              </a:defRPr>
            </a:lvl3pPr>
            <a:lvl4pPr>
              <a:defRPr>
                <a:solidFill>
                  <a:srgbClr val="333399"/>
                </a:solidFill>
                <a:latin typeface="Calibri" pitchFamily="34" charset="0"/>
              </a:defRPr>
            </a:lvl4pPr>
            <a:lvl5pPr>
              <a:defRPr>
                <a:solidFill>
                  <a:srgbClr val="333399"/>
                </a:solidFill>
                <a:latin typeface="Calibri" pitchFamily="34" charset="0"/>
              </a:defRPr>
            </a:lvl5pPr>
          </a:lstStyle>
          <a:p>
            <a:pPr lvl="0"/>
            <a:r>
              <a:rPr lang="en-US" smtClean="0"/>
              <a:t>Click to edit Master text styles</a:t>
            </a:r>
          </a:p>
          <a:p>
            <a:pPr lvl="1"/>
            <a:r>
              <a:rPr lang="en-US" smtClean="0"/>
              <a:t>Second level</a:t>
            </a:r>
          </a:p>
        </p:txBody>
      </p:sp>
      <p:sp>
        <p:nvSpPr>
          <p:cNvPr id="4" name="Rectangle 4"/>
          <p:cNvSpPr>
            <a:spLocks noGrp="1" noChangeArrowheads="1"/>
          </p:cNvSpPr>
          <p:nvPr>
            <p:ph type="dt" sz="half" idx="10"/>
          </p:nvPr>
        </p:nvSpPr>
        <p:spPr>
          <a:ln/>
        </p:spPr>
        <p:txBody>
          <a:bodyPr/>
          <a:lstStyle>
            <a:lvl1pPr>
              <a:defRPr/>
            </a:lvl1pPr>
          </a:lstStyle>
          <a:p>
            <a:fld id="{D576BD1B-C084-4E17-9B12-1A5855E496E2}" type="datetimeFigureOut">
              <a:rPr lang="en-US" smtClean="0"/>
              <a:t>3/21/2018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C8099F9-6F9F-4F5F-A873-9A62BEEC797A}" type="slidenum">
              <a:rPr lang="en-US" smtClean="0"/>
              <a:t>‹#›</a:t>
            </a:fld>
            <a:endParaRPr lang="en-US"/>
          </a:p>
        </p:txBody>
      </p:sp>
    </p:spTree>
    <p:extLst>
      <p:ext uri="{BB962C8B-B14F-4D97-AF65-F5344CB8AC3E}">
        <p14:creationId xmlns:p14="http://schemas.microsoft.com/office/powerpoint/2010/main" val="159226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defRPr sz="3200">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atin typeface="Calibri" pitchFamily="34" charset="0"/>
              </a:defRPr>
            </a:lvl1pPr>
            <a:lvl2pPr>
              <a:defRPr sz="18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000">
                <a:latin typeface="Calibri" pitchFamily="34" charset="0"/>
              </a:defRPr>
            </a:lvl1pPr>
            <a:lvl2pPr>
              <a:defRPr sz="18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4"/>
          <p:cNvSpPr>
            <a:spLocks noGrp="1" noChangeArrowheads="1"/>
          </p:cNvSpPr>
          <p:nvPr>
            <p:ph type="dt" sz="half" idx="10"/>
          </p:nvPr>
        </p:nvSpPr>
        <p:spPr>
          <a:ln/>
        </p:spPr>
        <p:txBody>
          <a:bodyPr/>
          <a:lstStyle>
            <a:lvl1pPr>
              <a:defRPr/>
            </a:lvl1pPr>
          </a:lstStyle>
          <a:p>
            <a:fld id="{D576BD1B-C084-4E17-9B12-1A5855E496E2}" type="datetimeFigureOut">
              <a:rPr lang="en-US" smtClean="0"/>
              <a:t>3/21/2018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C8099F9-6F9F-4F5F-A873-9A62BEEC797A}" type="slidenum">
              <a:rPr lang="en-US" smtClean="0"/>
              <a:t>‹#›</a:t>
            </a:fld>
            <a:endParaRPr lang="en-US"/>
          </a:p>
        </p:txBody>
      </p:sp>
    </p:spTree>
    <p:extLst>
      <p:ext uri="{BB962C8B-B14F-4D97-AF65-F5344CB8AC3E}">
        <p14:creationId xmlns:p14="http://schemas.microsoft.com/office/powerpoint/2010/main" val="148041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lvl1pPr>
              <a:defRPr sz="3200">
                <a:latin typeface="Calibri" pitchFamily="34" charset="0"/>
              </a:defRPr>
            </a:lvl1p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D576BD1B-C084-4E17-9B12-1A5855E496E2}" type="datetimeFigureOut">
              <a:rPr lang="en-US" smtClean="0"/>
              <a:t>3/21/2018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8099F9-6F9F-4F5F-A873-9A62BEEC797A}" type="slidenum">
              <a:rPr lang="en-US" smtClean="0"/>
              <a:t>‹#›</a:t>
            </a:fld>
            <a:endParaRPr lang="en-US"/>
          </a:p>
        </p:txBody>
      </p:sp>
    </p:spTree>
    <p:extLst>
      <p:ext uri="{BB962C8B-B14F-4D97-AF65-F5344CB8AC3E}">
        <p14:creationId xmlns:p14="http://schemas.microsoft.com/office/powerpoint/2010/main" val="60815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576BD1B-C084-4E17-9B12-1A5855E496E2}" type="datetimeFigureOut">
              <a:rPr lang="en-US" smtClean="0"/>
              <a:t>3/21/2018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C8099F9-6F9F-4F5F-A873-9A62BEEC797A}" type="slidenum">
              <a:rPr lang="en-US" smtClean="0"/>
              <a:t>‹#›</a:t>
            </a:fld>
            <a:endParaRPr lang="en-US"/>
          </a:p>
        </p:txBody>
      </p:sp>
    </p:spTree>
    <p:extLst>
      <p:ext uri="{BB962C8B-B14F-4D97-AF65-F5344CB8AC3E}">
        <p14:creationId xmlns:p14="http://schemas.microsoft.com/office/powerpoint/2010/main" val="3788272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2"/>
                </a:solidFill>
                <a:latin typeface="Arial" pitchFamily="34" charset="0"/>
                <a:cs typeface="+mn-cs"/>
              </a:defRPr>
            </a:lvl1pPr>
          </a:lstStyle>
          <a:p>
            <a:fld id="{D576BD1B-C084-4E17-9B12-1A5855E496E2}" type="datetimeFigureOut">
              <a:rPr lang="en-US" smtClean="0"/>
              <a:t>3/21/2018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latin typeface="Arial" pitchFamily="34" charset="0"/>
                <a:cs typeface="+mn-cs"/>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pitchFamily="34" charset="0"/>
                <a:cs typeface="+mn-cs"/>
              </a:defRPr>
            </a:lvl1pPr>
          </a:lstStyle>
          <a:p>
            <a:fld id="{DC8099F9-6F9F-4F5F-A873-9A62BEEC797A}" type="slidenum">
              <a:rPr lang="en-US" smtClean="0"/>
              <a:t>‹#›</a:t>
            </a:fld>
            <a:endParaRPr lang="en-US"/>
          </a:p>
        </p:txBody>
      </p:sp>
    </p:spTree>
    <p:extLst>
      <p:ext uri="{BB962C8B-B14F-4D97-AF65-F5344CB8AC3E}">
        <p14:creationId xmlns:p14="http://schemas.microsoft.com/office/powerpoint/2010/main" val="110057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3200">
          <a:solidFill>
            <a:schemeClr val="accent2"/>
          </a:solidFill>
          <a:latin typeface="Calibri" panose="020F0502020204030204" pitchFamily="34" charset="0"/>
          <a:ea typeface="+mj-ea"/>
          <a:cs typeface="+mj-cs"/>
        </a:defRPr>
      </a:lvl1pPr>
      <a:lvl2pPr algn="ctr" rtl="0" eaLnBrk="1" fontAlgn="base" hangingPunct="1">
        <a:spcBef>
          <a:spcPct val="0"/>
        </a:spcBef>
        <a:spcAft>
          <a:spcPct val="0"/>
        </a:spcAft>
        <a:defRPr sz="4000">
          <a:solidFill>
            <a:schemeClr val="accent2"/>
          </a:solidFill>
          <a:latin typeface="Arial" charset="0"/>
        </a:defRPr>
      </a:lvl2pPr>
      <a:lvl3pPr algn="ctr" rtl="0" eaLnBrk="1" fontAlgn="base" hangingPunct="1">
        <a:spcBef>
          <a:spcPct val="0"/>
        </a:spcBef>
        <a:spcAft>
          <a:spcPct val="0"/>
        </a:spcAft>
        <a:defRPr sz="4000">
          <a:solidFill>
            <a:schemeClr val="accent2"/>
          </a:solidFill>
          <a:latin typeface="Arial" charset="0"/>
        </a:defRPr>
      </a:lvl3pPr>
      <a:lvl4pPr algn="ctr" rtl="0" eaLnBrk="1" fontAlgn="base" hangingPunct="1">
        <a:spcBef>
          <a:spcPct val="0"/>
        </a:spcBef>
        <a:spcAft>
          <a:spcPct val="0"/>
        </a:spcAft>
        <a:defRPr sz="4000">
          <a:solidFill>
            <a:schemeClr val="accent2"/>
          </a:solidFill>
          <a:latin typeface="Arial" charset="0"/>
        </a:defRPr>
      </a:lvl4pPr>
      <a:lvl5pPr algn="ctr" rtl="0" eaLnBrk="1" fontAlgn="base" hangingPunct="1">
        <a:spcBef>
          <a:spcPct val="0"/>
        </a:spcBef>
        <a:spcAft>
          <a:spcPct val="0"/>
        </a:spcAft>
        <a:defRPr sz="4000">
          <a:solidFill>
            <a:schemeClr val="accent2"/>
          </a:solidFill>
          <a:latin typeface="Arial" charset="0"/>
        </a:defRPr>
      </a:lvl5pPr>
      <a:lvl6pPr marL="457200" algn="ctr" rtl="0" eaLnBrk="1" fontAlgn="base" hangingPunct="1">
        <a:spcBef>
          <a:spcPct val="0"/>
        </a:spcBef>
        <a:spcAft>
          <a:spcPct val="0"/>
        </a:spcAft>
        <a:defRPr sz="4000">
          <a:solidFill>
            <a:schemeClr val="accent2"/>
          </a:solidFill>
          <a:latin typeface="Arial" charset="0"/>
        </a:defRPr>
      </a:lvl6pPr>
      <a:lvl7pPr marL="914400" algn="ctr" rtl="0" eaLnBrk="1" fontAlgn="base" hangingPunct="1">
        <a:spcBef>
          <a:spcPct val="0"/>
        </a:spcBef>
        <a:spcAft>
          <a:spcPct val="0"/>
        </a:spcAft>
        <a:defRPr sz="4000">
          <a:solidFill>
            <a:schemeClr val="accent2"/>
          </a:solidFill>
          <a:latin typeface="Arial" charset="0"/>
        </a:defRPr>
      </a:lvl7pPr>
      <a:lvl8pPr marL="1371600" algn="ctr" rtl="0" eaLnBrk="1" fontAlgn="base" hangingPunct="1">
        <a:spcBef>
          <a:spcPct val="0"/>
        </a:spcBef>
        <a:spcAft>
          <a:spcPct val="0"/>
        </a:spcAft>
        <a:defRPr sz="4000">
          <a:solidFill>
            <a:schemeClr val="accent2"/>
          </a:solidFill>
          <a:latin typeface="Arial" charset="0"/>
        </a:defRPr>
      </a:lvl8pPr>
      <a:lvl9pPr marL="1828800" algn="ctr" rtl="0" eaLnBrk="1" fontAlgn="base" hangingPunct="1">
        <a:spcBef>
          <a:spcPct val="0"/>
        </a:spcBef>
        <a:spcAft>
          <a:spcPct val="0"/>
        </a:spcAft>
        <a:defRPr sz="4000">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400">
          <a:solidFill>
            <a:schemeClr val="accent2"/>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400">
          <a:solidFill>
            <a:schemeClr val="accent2"/>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762000"/>
            <a:ext cx="7772400" cy="1143000"/>
          </a:xfrm>
        </p:spPr>
        <p:txBody>
          <a:bodyPr/>
          <a:lstStyle/>
          <a:p>
            <a:r>
              <a:rPr lang="en-US" altLang="en-US" dirty="0" smtClean="0"/>
              <a:t>Hubbert Analysis for Coal</a:t>
            </a:r>
          </a:p>
        </p:txBody>
      </p:sp>
      <p:sp>
        <p:nvSpPr>
          <p:cNvPr id="62467" name="Subtitle 3"/>
          <p:cNvSpPr>
            <a:spLocks noGrp="1"/>
          </p:cNvSpPr>
          <p:nvPr>
            <p:ph type="subTitle" idx="1"/>
          </p:nvPr>
        </p:nvSpPr>
        <p:spPr>
          <a:xfrm>
            <a:off x="1447800" y="2895600"/>
            <a:ext cx="6400800" cy="1828800"/>
          </a:xfrm>
        </p:spPr>
        <p:txBody>
          <a:bodyPr/>
          <a:lstStyle/>
          <a:p>
            <a:r>
              <a:rPr lang="en-US" altLang="en-US" dirty="0" smtClean="0"/>
              <a:t>Dave Rutledge</a:t>
            </a:r>
          </a:p>
          <a:p>
            <a:r>
              <a:rPr lang="en-US" altLang="en-US" dirty="0" smtClean="0"/>
              <a:t>Engineering and Applied Science Caltech</a:t>
            </a:r>
          </a:p>
          <a:p>
            <a:endParaRPr lang="en-US" altLang="en-US" dirty="0"/>
          </a:p>
        </p:txBody>
      </p:sp>
      <p:sp>
        <p:nvSpPr>
          <p:cNvPr id="2" name="TextBox 1"/>
          <p:cNvSpPr txBox="1"/>
          <p:nvPr/>
        </p:nvSpPr>
        <p:spPr>
          <a:xfrm>
            <a:off x="1846347" y="5334000"/>
            <a:ext cx="5707203" cy="707886"/>
          </a:xfrm>
          <a:prstGeom prst="rect">
            <a:avLst/>
          </a:prstGeom>
          <a:noFill/>
        </p:spPr>
        <p:txBody>
          <a:bodyPr wrap="none" rtlCol="0">
            <a:spAutoFit/>
          </a:bodyPr>
          <a:lstStyle/>
          <a:p>
            <a:pPr algn="ctr"/>
            <a:r>
              <a:rPr lang="en-US" sz="2000" dirty="0" smtClean="0">
                <a:solidFill>
                  <a:srgbClr val="333399"/>
                </a:solidFill>
              </a:rPr>
              <a:t>Food, Energy, and Water</a:t>
            </a:r>
          </a:p>
          <a:p>
            <a:pPr algn="ctr"/>
            <a:r>
              <a:rPr lang="en-US" sz="2000" dirty="0" smtClean="0">
                <a:solidFill>
                  <a:srgbClr val="333399"/>
                </a:solidFill>
              </a:rPr>
              <a:t>American Chemical Society, NOLA, March 2018</a:t>
            </a:r>
            <a:endParaRPr lang="en-US" sz="2000" dirty="0">
              <a:solidFill>
                <a:srgbClr val="333399"/>
              </a:solidFill>
            </a:endParaRPr>
          </a:p>
        </p:txBody>
      </p:sp>
    </p:spTree>
    <p:extLst>
      <p:ext uri="{BB962C8B-B14F-4D97-AF65-F5344CB8AC3E}">
        <p14:creationId xmlns:p14="http://schemas.microsoft.com/office/powerpoint/2010/main" val="2160400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914400"/>
            <a:ext cx="3048000" cy="1905000"/>
          </a:xfrm>
        </p:spPr>
        <p:txBody>
          <a:bodyPr/>
          <a:lstStyle/>
          <a:p>
            <a:pPr algn="r"/>
            <a:r>
              <a:rPr lang="en-US" sz="2800" dirty="0" smtClean="0"/>
              <a:t>A Representative Cumulative Production Curve</a:t>
            </a:r>
            <a:endParaRPr lang="en-US" sz="2800" dirty="0"/>
          </a:p>
        </p:txBody>
      </p:sp>
      <mc:AlternateContent xmlns:mc="http://schemas.openxmlformats.org/markup-compatibility/2006">
        <mc:Choice xmlns:a14="http://schemas.microsoft.com/office/drawing/2010/main" Requires="a14">
          <p:sp>
            <p:nvSpPr>
              <p:cNvPr id="7" name="Text Placeholder 6"/>
              <p:cNvSpPr>
                <a:spLocks noGrp="1"/>
              </p:cNvSpPr>
              <p:nvPr>
                <p:ph type="body" sz="half" idx="2"/>
              </p:nvPr>
            </p:nvSpPr>
            <p:spPr>
              <a:xfrm>
                <a:off x="609600" y="3962400"/>
                <a:ext cx="8153400" cy="2590800"/>
              </a:xfrm>
            </p:spPr>
            <p:txBody>
              <a:bodyPr/>
              <a:lstStyle/>
              <a:p>
                <a14:m>
                  <m:oMath xmlns:m="http://schemas.openxmlformats.org/officeDocument/2006/math">
                    <m:r>
                      <a:rPr lang="en-US" sz="1800" i="1" dirty="0" smtClean="0">
                        <a:latin typeface="Cambria Math"/>
                      </a:rPr>
                      <m:t>𝑈</m:t>
                    </m:r>
                  </m:oMath>
                </a14:m>
                <a:r>
                  <a:rPr lang="en-US" sz="1800" dirty="0" smtClean="0"/>
                  <a:t>,</a:t>
                </a:r>
                <a:r>
                  <a:rPr lang="en-US" sz="1800" i="1" dirty="0" smtClean="0"/>
                  <a:t> </a:t>
                </a:r>
                <a:r>
                  <a:rPr lang="en-US" sz="1800" dirty="0" smtClean="0"/>
                  <a:t>for ultimate production, is the cumulative production in the long run, </a:t>
                </a:r>
                <a:r>
                  <a:rPr lang="en-US" sz="1800" dirty="0" smtClean="0">
                    <a:latin typeface="Calibri"/>
                  </a:rPr>
                  <a:t>that is, total production, past and future </a:t>
                </a:r>
              </a:p>
              <a:p>
                <a:pPr lvl="1"/>
                <a14:m>
                  <m:oMath xmlns:m="http://schemas.openxmlformats.org/officeDocument/2006/math">
                    <m:r>
                      <a:rPr lang="en-US" sz="1600" i="1" dirty="0" smtClean="0">
                        <a:latin typeface="Cambria Math"/>
                      </a:rPr>
                      <m:t>𝑈</m:t>
                    </m:r>
                  </m:oMath>
                </a14:m>
                <a:r>
                  <a:rPr lang="en-US" sz="1600" dirty="0" smtClean="0">
                    <a:latin typeface="Calibri"/>
                  </a:rPr>
                  <a:t> needs to be estimated until the end of the production cycle</a:t>
                </a:r>
                <a:r>
                  <a:rPr lang="en-US" sz="1600" i="1" dirty="0"/>
                  <a:t>—</a:t>
                </a:r>
                <a:r>
                  <a:rPr lang="en-US" sz="1600" dirty="0" smtClean="0">
                    <a:latin typeface="Calibri"/>
                  </a:rPr>
                  <a:t>we will use logistic models</a:t>
                </a:r>
              </a:p>
              <a:p>
                <a:pPr lvl="1"/>
                <a14:m>
                  <m:oMath xmlns:m="http://schemas.openxmlformats.org/officeDocument/2006/math">
                    <m:r>
                      <a:rPr lang="en-US" sz="1600" i="1" dirty="0" smtClean="0">
                        <a:latin typeface="Cambria Math"/>
                      </a:rPr>
                      <m:t>𝑈</m:t>
                    </m:r>
                  </m:oMath>
                </a14:m>
                <a:r>
                  <a:rPr lang="en-US" sz="1600" dirty="0" smtClean="0">
                    <a:latin typeface="Calibri"/>
                  </a:rPr>
                  <a:t> is the important number for CO</a:t>
                </a:r>
                <a:r>
                  <a:rPr lang="en-US" sz="1600" baseline="-25000" dirty="0" smtClean="0">
                    <a:latin typeface="Calibri"/>
                  </a:rPr>
                  <a:t>2</a:t>
                </a:r>
                <a:r>
                  <a:rPr lang="en-US" sz="1600" dirty="0" smtClean="0">
                    <a:latin typeface="Calibri"/>
                  </a:rPr>
                  <a:t> concentrations because of </a:t>
                </a:r>
                <a:r>
                  <a:rPr lang="en-US" sz="1600" dirty="0" smtClean="0">
                    <a:latin typeface="Calibri"/>
                  </a:rPr>
                  <a:t>the</a:t>
                </a:r>
                <a:r>
                  <a:rPr lang="en-US" sz="1600" dirty="0" smtClean="0">
                    <a:latin typeface="Calibri"/>
                  </a:rPr>
                  <a:t> </a:t>
                </a:r>
                <a:r>
                  <a:rPr lang="en-US" sz="1600" dirty="0" smtClean="0">
                    <a:latin typeface="Calibri"/>
                  </a:rPr>
                  <a:t>long residence times</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𝑡</m:t>
                        </m:r>
                      </m:e>
                      <m:sub>
                        <m:r>
                          <a:rPr lang="en-US" sz="1800" i="1">
                            <a:latin typeface="Cambria Math"/>
                          </a:rPr>
                          <m:t>90</m:t>
                        </m:r>
                      </m:sub>
                    </m:sSub>
                  </m:oMath>
                </a14:m>
                <a:r>
                  <a:rPr lang="en-US" sz="1800" i="1" dirty="0"/>
                  <a:t> </a:t>
                </a:r>
                <a:r>
                  <a:rPr lang="en-US" sz="1800" dirty="0" smtClean="0"/>
                  <a:t>is the time when the cumulative production reaches </a:t>
                </a:r>
                <a14:m>
                  <m:oMath xmlns:m="http://schemas.openxmlformats.org/officeDocument/2006/math">
                    <m:r>
                      <a:rPr lang="en-US" sz="1800" i="1" dirty="0" smtClean="0">
                        <a:latin typeface="Cambria Math"/>
                      </a:rPr>
                      <m:t>0.9</m:t>
                    </m:r>
                    <m:r>
                      <a:rPr lang="en-US" sz="1800" i="1" dirty="0">
                        <a:latin typeface="Cambria Math"/>
                      </a:rPr>
                      <m:t>𝑈</m:t>
                    </m:r>
                  </m:oMath>
                </a14:m>
                <a:endParaRPr lang="en-US" sz="1800" i="1" dirty="0" smtClean="0"/>
              </a:p>
              <a:p>
                <a:pPr lvl="1"/>
                <a:r>
                  <a:rPr lang="en-US" sz="1600" dirty="0" smtClean="0"/>
                  <a:t>One way to answer the question, how long will the coal last?—with the warning that it is subject to shocks like the 1979 Iranian Revolution</a:t>
                </a:r>
              </a:p>
              <a:p>
                <a:pPr lvl="1"/>
                <a:r>
                  <a:rPr lang="en-US" sz="1600" dirty="0" smtClean="0"/>
                  <a:t>Gives a time frame for thinking about the transition to alternatives</a:t>
                </a:r>
              </a:p>
            </p:txBody>
          </p:sp>
        </mc:Choice>
        <mc:Fallback>
          <p:sp>
            <p:nvSpPr>
              <p:cNvPr id="7" name="Text Placeholder 6"/>
              <p:cNvSpPr>
                <a:spLocks noGrp="1" noRot="1" noChangeAspect="1" noMove="1" noResize="1" noEditPoints="1" noAdjustHandles="1" noChangeArrowheads="1" noChangeShapeType="1" noTextEdit="1"/>
              </p:cNvSpPr>
              <p:nvPr>
                <p:ph type="body" sz="half" idx="2"/>
              </p:nvPr>
            </p:nvSpPr>
            <p:spPr>
              <a:xfrm>
                <a:off x="609600" y="3962400"/>
                <a:ext cx="8153400" cy="2590800"/>
              </a:xfrm>
              <a:blipFill>
                <a:blip r:embed="rId2"/>
                <a:stretch>
                  <a:fillRect l="-523" t="-1176" b="-4471"/>
                </a:stretch>
              </a:blipFill>
            </p:spPr>
            <p:txBody>
              <a:bodyPr/>
              <a:lstStyle/>
              <a:p>
                <a:r>
                  <a:rPr lang="en-US">
                    <a:noFill/>
                  </a:rPr>
                  <a:t> </a:t>
                </a:r>
              </a:p>
            </p:txBody>
          </p:sp>
        </mc:Fallback>
      </mc:AlternateContent>
      <p:pic>
        <p:nvPicPr>
          <p:cNvPr id="3" name="Content Placeholder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461026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33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1"/>
          <p:cNvSpPr>
            <a:spLocks noGrp="1"/>
          </p:cNvSpPr>
          <p:nvPr>
            <p:ph type="title"/>
          </p:nvPr>
        </p:nvSpPr>
        <p:spPr>
          <a:xfrm>
            <a:off x="457200" y="350838"/>
            <a:ext cx="8229600" cy="487362"/>
          </a:xfrm>
        </p:spPr>
        <p:txBody>
          <a:bodyPr/>
          <a:lstStyle/>
          <a:p>
            <a:r>
              <a:rPr lang="en-US" altLang="en-US" dirty="0" smtClean="0"/>
              <a:t>Logistic Model for the UK Coal Production</a:t>
            </a:r>
          </a:p>
        </p:txBody>
      </p:sp>
      <p:sp>
        <p:nvSpPr>
          <p:cNvPr id="76804" name="Text Placeholder 3"/>
          <p:cNvSpPr>
            <a:spLocks noGrp="1"/>
          </p:cNvSpPr>
          <p:nvPr>
            <p:ph type="body" sz="half" idx="2"/>
          </p:nvPr>
        </p:nvSpPr>
        <p:spPr>
          <a:xfrm>
            <a:off x="685800" y="5562600"/>
            <a:ext cx="8077200" cy="838200"/>
          </a:xfrm>
        </p:spPr>
        <p:txBody>
          <a:bodyPr/>
          <a:lstStyle/>
          <a:p>
            <a:r>
              <a:rPr lang="en-US" altLang="en-US" sz="1800" dirty="0" smtClean="0">
                <a:solidFill>
                  <a:srgbClr val="333399"/>
                </a:solidFill>
              </a:rPr>
              <a:t>It appears that the total production will amount to 28Gt</a:t>
            </a:r>
          </a:p>
          <a:p>
            <a:r>
              <a:rPr lang="en-US" altLang="en-US" sz="1800" dirty="0" smtClean="0">
                <a:solidFill>
                  <a:srgbClr val="333399"/>
                </a:solidFill>
              </a:rPr>
              <a:t>A logistic fit in 1871 or any time since then would have been close to this value</a:t>
            </a:r>
            <a:endParaRPr lang="en-US" altLang="en-US" sz="1800" dirty="0" smtClean="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88738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87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457200" y="274638"/>
            <a:ext cx="8229600" cy="639762"/>
          </a:xfrm>
        </p:spPr>
        <p:txBody>
          <a:bodyPr/>
          <a:lstStyle/>
          <a:p>
            <a:pPr eaLnBrk="1" hangingPunct="1"/>
            <a:r>
              <a:rPr lang="en-US" altLang="en-US" sz="3200" dirty="0" smtClean="0"/>
              <a:t>Linearized with the Logit Transform (UK)</a:t>
            </a:r>
          </a:p>
        </p:txBody>
      </p:sp>
      <p:sp>
        <p:nvSpPr>
          <p:cNvPr id="77828" name="Text Placeholder 26"/>
          <p:cNvSpPr>
            <a:spLocks noGrp="1"/>
          </p:cNvSpPr>
          <p:nvPr>
            <p:ph type="body" sz="half" idx="2"/>
          </p:nvPr>
        </p:nvSpPr>
        <p:spPr>
          <a:xfrm>
            <a:off x="609600" y="4876800"/>
            <a:ext cx="8305800" cy="1600200"/>
          </a:xfrm>
        </p:spPr>
        <p:txBody>
          <a:bodyPr/>
          <a:lstStyle/>
          <a:p>
            <a:r>
              <a:rPr lang="en-US" altLang="en-US" sz="1800" dirty="0">
                <a:solidFill>
                  <a:srgbClr val="333399"/>
                </a:solidFill>
              </a:rPr>
              <a:t>British coal records began in </a:t>
            </a:r>
            <a:r>
              <a:rPr lang="en-US" altLang="en-US" sz="1800" dirty="0" smtClean="0">
                <a:solidFill>
                  <a:srgbClr val="333399"/>
                </a:solidFill>
              </a:rPr>
              <a:t>1854 (from Jevons)</a:t>
            </a:r>
            <a:endParaRPr lang="en-US" altLang="en-US" sz="1800" dirty="0">
              <a:solidFill>
                <a:srgbClr val="333399"/>
              </a:solidFill>
            </a:endParaRPr>
          </a:p>
          <a:p>
            <a:r>
              <a:rPr lang="en-US" altLang="en-US" sz="1800" dirty="0" smtClean="0">
                <a:solidFill>
                  <a:srgbClr val="333399"/>
                </a:solidFill>
              </a:rPr>
              <a:t>Approach described in David Rutledge, 2011, “Estimating long-term world coal production with logit and probit transforms,</a:t>
            </a:r>
            <a:r>
              <a:rPr lang="en-US" altLang="en-US" sz="1800" i="1" dirty="0" smtClean="0">
                <a:solidFill>
                  <a:srgbClr val="333399"/>
                </a:solidFill>
              </a:rPr>
              <a:t>”</a:t>
            </a:r>
            <a:r>
              <a:rPr lang="en-US" altLang="en-US" sz="1800" dirty="0" smtClean="0">
                <a:solidFill>
                  <a:srgbClr val="333399"/>
                </a:solidFill>
              </a:rPr>
              <a:t> </a:t>
            </a:r>
            <a:r>
              <a:rPr lang="en-US" altLang="en-US" sz="1800" i="1" dirty="0" smtClean="0">
                <a:solidFill>
                  <a:srgbClr val="333399"/>
                </a:solidFill>
              </a:rPr>
              <a:t>International Journal of Coal Geology—</a:t>
            </a:r>
            <a:r>
              <a:rPr lang="en-US" altLang="en-US" sz="1800" dirty="0" smtClean="0">
                <a:solidFill>
                  <a:srgbClr val="333399"/>
                </a:solidFill>
              </a:rPr>
              <a:t>the </a:t>
            </a:r>
            <a:r>
              <a:rPr lang="en-US" altLang="en-US" sz="1800" dirty="0">
                <a:solidFill>
                  <a:srgbClr val="333399"/>
                </a:solidFill>
              </a:rPr>
              <a:t>paper also includes information </a:t>
            </a:r>
            <a:r>
              <a:rPr lang="en-US" altLang="en-US" sz="1800" dirty="0" smtClean="0">
                <a:solidFill>
                  <a:srgbClr val="333399"/>
                </a:solidFill>
              </a:rPr>
              <a:t>on individual regions</a:t>
            </a:r>
            <a:endParaRPr lang="en-US" altLang="en-US" sz="1800" i="1" dirty="0">
              <a:solidFill>
                <a:srgbClr val="333399"/>
              </a:solidFill>
            </a:endParaRPr>
          </a:p>
          <a:p>
            <a:r>
              <a:rPr lang="en-US" altLang="en-US" sz="1800" dirty="0" smtClean="0">
                <a:solidFill>
                  <a:srgbClr val="333399"/>
                </a:solidFill>
              </a:rPr>
              <a:t>Effectively </a:t>
            </a:r>
            <a:r>
              <a:rPr lang="en-US" altLang="en-US" sz="1800" dirty="0">
                <a:solidFill>
                  <a:srgbClr val="333399"/>
                </a:solidFill>
              </a:rPr>
              <a:t>v</a:t>
            </a:r>
            <a:r>
              <a:rPr lang="en-US" altLang="en-US" sz="1800" dirty="0" smtClean="0">
                <a:solidFill>
                  <a:srgbClr val="333399"/>
                </a:solidFill>
              </a:rPr>
              <a:t>ary </a:t>
            </a:r>
            <a:r>
              <a:rPr lang="en-US" altLang="en-US" sz="1800" i="1" dirty="0">
                <a:solidFill>
                  <a:srgbClr val="333399"/>
                </a:solidFill>
              </a:rPr>
              <a:t>U</a:t>
            </a:r>
            <a:r>
              <a:rPr lang="en-US" altLang="en-US" sz="1800" dirty="0" smtClean="0">
                <a:solidFill>
                  <a:srgbClr val="333399"/>
                </a:solidFill>
              </a:rPr>
              <a:t> to give zero curvature—the line parameters give </a:t>
            </a:r>
            <a:r>
              <a:rPr lang="en-US" altLang="en-US" sz="1800" i="1" dirty="0" smtClean="0">
                <a:solidFill>
                  <a:srgbClr val="333399"/>
                </a:solidFill>
              </a:rPr>
              <a:t>t</a:t>
            </a:r>
            <a:r>
              <a:rPr lang="en-US" altLang="en-US" sz="1800" baseline="-25000" dirty="0" smtClean="0">
                <a:solidFill>
                  <a:srgbClr val="333399"/>
                </a:solidFill>
              </a:rPr>
              <a:t>10</a:t>
            </a:r>
            <a:r>
              <a:rPr lang="en-US" altLang="en-US" sz="1800" dirty="0" smtClean="0">
                <a:solidFill>
                  <a:srgbClr val="333399"/>
                </a:solidFill>
              </a:rPr>
              <a:t>, </a:t>
            </a:r>
            <a:r>
              <a:rPr lang="en-US" altLang="en-US" sz="1800" i="1" dirty="0" smtClean="0">
                <a:solidFill>
                  <a:srgbClr val="333399"/>
                </a:solidFill>
              </a:rPr>
              <a:t>t</a:t>
            </a:r>
            <a:r>
              <a:rPr lang="en-US" altLang="en-US" sz="1800" baseline="-25000" dirty="0" smtClean="0">
                <a:solidFill>
                  <a:srgbClr val="333399"/>
                </a:solidFill>
              </a:rPr>
              <a:t>90</a:t>
            </a:r>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44277" y="1045685"/>
            <a:ext cx="5370923" cy="367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96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a:xfrm>
            <a:off x="457200" y="274638"/>
            <a:ext cx="8229600" cy="487362"/>
          </a:xfrm>
        </p:spPr>
        <p:txBody>
          <a:bodyPr/>
          <a:lstStyle/>
          <a:p>
            <a:pPr eaLnBrk="1" hangingPunct="1"/>
            <a:r>
              <a:rPr lang="en-US" altLang="en-US" sz="3200" dirty="0" smtClean="0"/>
              <a:t>Projections Compared with Reserves (UK)</a:t>
            </a:r>
          </a:p>
        </p:txBody>
      </p:sp>
      <mc:AlternateContent xmlns:mc="http://schemas.openxmlformats.org/markup-compatibility/2006" xmlns:a14="http://schemas.microsoft.com/office/drawing/2010/main">
        <mc:Choice Requires="a14">
          <p:sp>
            <p:nvSpPr>
              <p:cNvPr id="78852" name="Text Placeholder 26"/>
              <p:cNvSpPr>
                <a:spLocks noGrp="1"/>
              </p:cNvSpPr>
              <p:nvPr>
                <p:ph type="body" sz="half" idx="2"/>
              </p:nvPr>
            </p:nvSpPr>
            <p:spPr>
              <a:xfrm>
                <a:off x="609600" y="4648200"/>
                <a:ext cx="7924800" cy="2133600"/>
              </a:xfrm>
            </p:spPr>
            <p:txBody>
              <a:bodyPr/>
              <a:lstStyle/>
              <a:p>
                <a:r>
                  <a:rPr lang="en-US" altLang="en-US" sz="1800" dirty="0" smtClean="0"/>
                  <a:t>International surveys are World Energy Council Surveys and their predecessors</a:t>
                </a:r>
              </a:p>
              <a:p>
                <a:r>
                  <a:rPr lang="en-US" altLang="en-US" sz="1800" i="1" dirty="0" smtClean="0"/>
                  <a:t>Original reserves </a:t>
                </a:r>
                <a:r>
                  <a:rPr lang="en-US" altLang="en-US" sz="1800" dirty="0" smtClean="0"/>
                  <a:t>(</a:t>
                </a:r>
                <a14:m>
                  <m:oMath xmlns:m="http://schemas.openxmlformats.org/officeDocument/2006/math">
                    <m:sSub>
                      <m:sSubPr>
                        <m:ctrlPr>
                          <a:rPr lang="en-US" altLang="en-US" sz="1800" b="0" i="1" smtClean="0">
                            <a:latin typeface="Cambria Math" panose="02040503050406030204" pitchFamily="18" charset="0"/>
                          </a:rPr>
                        </m:ctrlPr>
                      </m:sSubPr>
                      <m:e>
                        <m:r>
                          <a:rPr lang="en-US" altLang="en-US" sz="1800" b="0" i="1" smtClean="0">
                            <a:latin typeface="Cambria Math"/>
                          </a:rPr>
                          <m:t>𝑅</m:t>
                        </m:r>
                      </m:e>
                      <m:sub>
                        <m:r>
                          <a:rPr lang="en-US" altLang="en-US" sz="1800" b="0" i="1" smtClean="0">
                            <a:latin typeface="Cambria Math"/>
                          </a:rPr>
                          <m:t>𝑜</m:t>
                        </m:r>
                      </m:sub>
                    </m:sSub>
                  </m:oMath>
                </a14:m>
                <a:r>
                  <a:rPr lang="en-US" altLang="en-US" sz="1800" dirty="0" smtClean="0"/>
                  <a:t>) </a:t>
                </a:r>
                <a14:m>
                  <m:oMath xmlns:m="http://schemas.openxmlformats.org/officeDocument/2006/math">
                    <m:r>
                      <a:rPr lang="en-US" altLang="en-US" sz="1800" i="1" dirty="0" smtClean="0">
                        <a:latin typeface="Cambria Math"/>
                        <a:ea typeface="Cambria Math"/>
                      </a:rPr>
                      <m:t>≡</m:t>
                    </m:r>
                  </m:oMath>
                </a14:m>
                <a:r>
                  <a:rPr lang="en-US" altLang="en-US" sz="1800" dirty="0" smtClean="0"/>
                  <a:t> current reserves + current cumulative production</a:t>
                </a:r>
              </a:p>
              <a:p>
                <a:r>
                  <a:rPr lang="en-US" altLang="en-US" sz="1800" dirty="0" smtClean="0"/>
                  <a:t>Produced only 18% of the 1871 Royal Commission original reserves</a:t>
                </a:r>
              </a:p>
              <a:p>
                <a:r>
                  <a:rPr lang="en-US" altLang="en-US" sz="1800" dirty="0" smtClean="0"/>
                  <a:t>Criteria chosen were too </a:t>
                </a:r>
                <a:r>
                  <a:rPr lang="en-US" altLang="en-US" sz="1800" dirty="0"/>
                  <a:t>optimistic ― </a:t>
                </a:r>
                <a:r>
                  <a:rPr lang="en-US" altLang="en-US" sz="1800" dirty="0" smtClean="0"/>
                  <a:t>1-ft coal seams, 4,000-ft depth</a:t>
                </a:r>
              </a:p>
              <a:p>
                <a:r>
                  <a:rPr lang="en-US" altLang="en-US" sz="1800" dirty="0" smtClean="0"/>
                  <a:t>Collapse in reserves in 1968</a:t>
                </a:r>
              </a:p>
              <a:p>
                <a:r>
                  <a:rPr lang="en-US" altLang="en-US" sz="1800" dirty="0" smtClean="0"/>
                  <a:t>Strong political influence on reserves</a:t>
                </a:r>
                <a:r>
                  <a:rPr lang="en-US" altLang="en-US" sz="1800" dirty="0"/>
                  <a:t> ― </a:t>
                </a:r>
                <a:r>
                  <a:rPr lang="en-US" altLang="en-US" sz="1800" dirty="0" smtClean="0"/>
                  <a:t>both at the beginning and at the end</a:t>
                </a:r>
              </a:p>
            </p:txBody>
          </p:sp>
        </mc:Choice>
        <mc:Fallback xmlns="">
          <p:sp>
            <p:nvSpPr>
              <p:cNvPr id="78852" name="Text Placeholder 26"/>
              <p:cNvSpPr>
                <a:spLocks noGrp="1" noRot="1" noChangeAspect="1" noMove="1" noResize="1" noEditPoints="1" noAdjustHandles="1" noChangeArrowheads="1" noChangeShapeType="1" noTextEdit="1"/>
              </p:cNvSpPr>
              <p:nvPr>
                <p:ph type="body" sz="half" idx="2"/>
              </p:nvPr>
            </p:nvSpPr>
            <p:spPr>
              <a:xfrm>
                <a:off x="609600" y="4648200"/>
                <a:ext cx="7924800" cy="2133600"/>
              </a:xfrm>
              <a:blipFill rotWithShape="1">
                <a:blip r:embed="rId3"/>
                <a:stretch>
                  <a:fillRect l="-615" t="-1429"/>
                </a:stretch>
              </a:blipFill>
            </p:spPr>
            <p:txBody>
              <a:bodyPr/>
              <a:lstStyle/>
              <a:p>
                <a:r>
                  <a:rPr lang="en-US">
                    <a:noFill/>
                  </a:rPr>
                  <a:t> </a:t>
                </a:r>
              </a:p>
            </p:txBody>
          </p:sp>
        </mc:Fallback>
      </mc:AlternateContent>
      <p:pic>
        <p:nvPicPr>
          <p:cNvPr id="8194"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905000" y="914400"/>
            <a:ext cx="525695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396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4"/>
          <p:cNvSpPr>
            <a:spLocks noGrp="1" noChangeArrowheads="1"/>
          </p:cNvSpPr>
          <p:nvPr>
            <p:ph type="title"/>
          </p:nvPr>
        </p:nvSpPr>
        <p:spPr>
          <a:xfrm>
            <a:off x="457200" y="198438"/>
            <a:ext cx="8229600" cy="487362"/>
          </a:xfrm>
        </p:spPr>
        <p:txBody>
          <a:bodyPr/>
          <a:lstStyle/>
          <a:p>
            <a:pPr eaLnBrk="1" hangingPunct="1"/>
            <a:r>
              <a:rPr lang="en-US" altLang="en-US" sz="3200" dirty="0" smtClean="0"/>
              <a:t>German Hard Coal Production</a:t>
            </a:r>
          </a:p>
        </p:txBody>
      </p:sp>
      <p:sp>
        <p:nvSpPr>
          <p:cNvPr id="79876" name="Rectangle 3"/>
          <p:cNvSpPr>
            <a:spLocks noGrp="1" noChangeArrowheads="1"/>
          </p:cNvSpPr>
          <p:nvPr>
            <p:ph type="body" sz="half" idx="2"/>
          </p:nvPr>
        </p:nvSpPr>
        <p:spPr>
          <a:xfrm>
            <a:off x="685800" y="4572000"/>
            <a:ext cx="8001000" cy="2057400"/>
          </a:xfrm>
        </p:spPr>
        <p:txBody>
          <a:bodyPr/>
          <a:lstStyle/>
          <a:p>
            <a:pPr eaLnBrk="1" hangingPunct="1"/>
            <a:r>
              <a:rPr lang="en-US" altLang="en-US" sz="1800" dirty="0"/>
              <a:t>From </a:t>
            </a:r>
            <a:r>
              <a:rPr lang="en-US" altLang="en-US" sz="1800" dirty="0" smtClean="0"/>
              <a:t>the </a:t>
            </a:r>
            <a:r>
              <a:rPr lang="en-US" altLang="en-US" sz="1800" dirty="0" err="1" smtClean="0"/>
              <a:t>Statistik</a:t>
            </a:r>
            <a:r>
              <a:rPr lang="en-US" altLang="en-US" sz="1800" dirty="0" smtClean="0"/>
              <a:t> </a:t>
            </a:r>
            <a:r>
              <a:rPr lang="en-US" altLang="en-US" sz="1800" dirty="0"/>
              <a:t>der </a:t>
            </a:r>
            <a:r>
              <a:rPr lang="en-US" altLang="en-US" sz="1800" dirty="0" err="1"/>
              <a:t>Kohlenwirtschaft</a:t>
            </a:r>
            <a:endParaRPr lang="en-US" altLang="en-US" sz="1800" dirty="0"/>
          </a:p>
          <a:p>
            <a:pPr eaLnBrk="1" hangingPunct="1"/>
            <a:r>
              <a:rPr lang="en-US" altLang="en-US" sz="1800" dirty="0" smtClean="0"/>
              <a:t>German hard coal (</a:t>
            </a:r>
            <a:r>
              <a:rPr lang="de-DE" altLang="en-US" sz="1800" i="1" dirty="0" smtClean="0"/>
              <a:t>steinkohle</a:t>
            </a:r>
            <a:r>
              <a:rPr lang="de-DE" altLang="en-US" sz="1800" dirty="0" smtClean="0"/>
              <a:t>) corresponds to the US bituminous and anthracite coal—production is concentrated in the Ruhr Valley</a:t>
            </a:r>
          </a:p>
          <a:p>
            <a:r>
              <a:rPr lang="en-US" altLang="en-US" sz="1800" dirty="0"/>
              <a:t>2 mines left</a:t>
            </a:r>
            <a:r>
              <a:rPr lang="de-DE" altLang="en-US" sz="1800" dirty="0"/>
              <a:t>—they close this year</a:t>
            </a:r>
            <a:endParaRPr lang="en-US" altLang="en-US" sz="1800" dirty="0"/>
          </a:p>
          <a:p>
            <a:r>
              <a:rPr lang="en-US" altLang="en-US" sz="1800" dirty="0" smtClean="0"/>
              <a:t>There </a:t>
            </a:r>
            <a:r>
              <a:rPr lang="en-US" altLang="en-US" sz="1800" dirty="0"/>
              <a:t>is still a market for hard coal in Germany, but </a:t>
            </a:r>
            <a:r>
              <a:rPr lang="de-DE" altLang="en-US" sz="1800" dirty="0"/>
              <a:t>it is </a:t>
            </a:r>
            <a:r>
              <a:rPr lang="de-DE" altLang="en-US" sz="1800" dirty="0" smtClean="0"/>
              <a:t>imported</a:t>
            </a:r>
          </a:p>
          <a:p>
            <a:r>
              <a:rPr lang="en-US" altLang="en-US" sz="1800" dirty="0" smtClean="0"/>
              <a:t>Heavily </a:t>
            </a:r>
            <a:r>
              <a:rPr lang="en-US" altLang="en-US" sz="1800" dirty="0"/>
              <a:t>subsidized</a:t>
            </a:r>
            <a:r>
              <a:rPr lang="de-DE" altLang="en-US" sz="1800" dirty="0"/>
              <a:t> (200G€ so far)—the deepest mines are </a:t>
            </a:r>
            <a:r>
              <a:rPr lang="de-DE" altLang="en-US" sz="1800" dirty="0" smtClean="0"/>
              <a:t>1000m</a:t>
            </a:r>
            <a:endParaRPr lang="en-US" altLang="en-US" sz="1800"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523680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48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457200" y="228600"/>
            <a:ext cx="8229600" cy="487362"/>
          </a:xfrm>
        </p:spPr>
        <p:txBody>
          <a:bodyPr/>
          <a:lstStyle/>
          <a:p>
            <a:pPr eaLnBrk="1" hangingPunct="1"/>
            <a:r>
              <a:rPr lang="en-US" altLang="en-US" sz="3200" dirty="0" smtClean="0"/>
              <a:t>Projections Compared with Reserves (Germany)</a:t>
            </a:r>
          </a:p>
        </p:txBody>
      </p:sp>
      <mc:AlternateContent xmlns:mc="http://schemas.openxmlformats.org/markup-compatibility/2006" xmlns:a14="http://schemas.microsoft.com/office/drawing/2010/main">
        <mc:Choice Requires="a14">
          <p:sp>
            <p:nvSpPr>
              <p:cNvPr id="80900" name="Text Placeholder 26"/>
              <p:cNvSpPr>
                <a:spLocks noGrp="1"/>
              </p:cNvSpPr>
              <p:nvPr>
                <p:ph type="body" sz="half" idx="2"/>
              </p:nvPr>
            </p:nvSpPr>
            <p:spPr>
              <a:xfrm>
                <a:off x="838200" y="4191000"/>
                <a:ext cx="7620000" cy="2362200"/>
              </a:xfrm>
            </p:spPr>
            <p:txBody>
              <a:bodyPr/>
              <a:lstStyle/>
              <a:p>
                <a:r>
                  <a:rPr lang="en-US" altLang="en-US" sz="1800" dirty="0"/>
                  <a:t>Note the log scale—produced only 5% of the 1913 </a:t>
                </a: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a:rPr>
                          <m:t>𝑅</m:t>
                        </m:r>
                      </m:e>
                      <m:sub>
                        <m:r>
                          <a:rPr lang="en-US" altLang="en-US" sz="1800" i="1">
                            <a:latin typeface="Cambria Math"/>
                          </a:rPr>
                          <m:t>𝑜</m:t>
                        </m:r>
                      </m:sub>
                    </m:sSub>
                  </m:oMath>
                </a14:m>
                <a:endParaRPr lang="en-US" altLang="en-US" sz="1800" dirty="0"/>
              </a:p>
              <a:p>
                <a:r>
                  <a:rPr lang="en-US" altLang="en-US" sz="1800" i="1" dirty="0" smtClean="0"/>
                  <a:t>Proved recoverable reserves</a:t>
                </a:r>
                <a:r>
                  <a:rPr lang="en-US" altLang="en-US" sz="1800" dirty="0" smtClean="0"/>
                  <a:t> (my emphasis) reported to the World Energy Council collapsed in 2004 from 23Gt to 183Mt with the most remarkable comment in the reserves literature—“Earlier assessments of German coal reserves (e.g. 1996 and 1999) contained large amounts of speculative resources which are no longer taken into account.”</a:t>
                </a:r>
                <a:endParaRPr lang="en-US" altLang="en-US" sz="1800" dirty="0"/>
              </a:p>
              <a:p>
                <a:r>
                  <a:rPr lang="en-US" altLang="en-US" sz="1800" dirty="0"/>
                  <a:t>The German resource agency (BGR) </a:t>
                </a:r>
                <a:r>
                  <a:rPr lang="en-US" altLang="en-US" sz="1800" dirty="0" smtClean="0"/>
                  <a:t>estimates </a:t>
                </a:r>
                <a:r>
                  <a:rPr lang="en-US" altLang="en-US" sz="1800" dirty="0"/>
                  <a:t>are important because they have been used for the IPCC </a:t>
                </a:r>
                <a:r>
                  <a:rPr lang="en-US" altLang="en-US" sz="1800" dirty="0" smtClean="0"/>
                  <a:t>climate scenarios</a:t>
                </a:r>
                <a:endParaRPr lang="en-US" altLang="en-US" sz="1800" dirty="0"/>
              </a:p>
            </p:txBody>
          </p:sp>
        </mc:Choice>
        <mc:Fallback xmlns="">
          <p:sp>
            <p:nvSpPr>
              <p:cNvPr id="80900" name="Text Placeholder 26"/>
              <p:cNvSpPr>
                <a:spLocks noGrp="1" noRot="1" noChangeAspect="1" noMove="1" noResize="1" noEditPoints="1" noAdjustHandles="1" noChangeArrowheads="1" noChangeShapeType="1" noTextEdit="1"/>
              </p:cNvSpPr>
              <p:nvPr>
                <p:ph type="body" sz="half" idx="2"/>
              </p:nvPr>
            </p:nvSpPr>
            <p:spPr>
              <a:xfrm>
                <a:off x="838200" y="4191000"/>
                <a:ext cx="7620000" cy="2362200"/>
              </a:xfrm>
              <a:blipFill rotWithShape="1">
                <a:blip r:embed="rId3"/>
                <a:stretch>
                  <a:fillRect l="-720" t="-1292" b="-5426"/>
                </a:stretch>
              </a:blipFill>
            </p:spPr>
            <p:txBody>
              <a:bodyPr/>
              <a:lstStyle/>
              <a:p>
                <a:r>
                  <a:rPr lang="en-US">
                    <a:noFill/>
                  </a:rPr>
                  <a:t> </a:t>
                </a:r>
              </a:p>
            </p:txBody>
          </p:sp>
        </mc:Fallback>
      </mc:AlternateContent>
      <p:pic>
        <p:nvPicPr>
          <p:cNvPr id="10242"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057400" y="838200"/>
            <a:ext cx="476157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59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350838"/>
            <a:ext cx="8229600" cy="487362"/>
          </a:xfrm>
        </p:spPr>
        <p:txBody>
          <a:bodyPr>
            <a:noAutofit/>
          </a:bodyPr>
          <a:lstStyle/>
          <a:p>
            <a:pPr eaLnBrk="1" hangingPunct="1">
              <a:defRPr/>
            </a:pPr>
            <a:r>
              <a:rPr lang="en-US" altLang="en-US" dirty="0" smtClean="0"/>
              <a:t>Summary for Mature Coal Regions </a:t>
            </a:r>
          </a:p>
        </p:txBody>
      </p:sp>
      <mc:AlternateContent xmlns:mc="http://schemas.openxmlformats.org/markup-compatibility/2006" xmlns:a14="http://schemas.microsoft.com/office/drawing/2010/main">
        <mc:Choice Requires="a14">
          <p:sp>
            <p:nvSpPr>
              <p:cNvPr id="81923" name="Text Placeholder 3"/>
              <p:cNvSpPr>
                <a:spLocks noGrp="1"/>
              </p:cNvSpPr>
              <p:nvPr>
                <p:ph type="body" sz="half" idx="2"/>
              </p:nvPr>
            </p:nvSpPr>
            <p:spPr>
              <a:xfrm>
                <a:off x="152400" y="5181600"/>
                <a:ext cx="8686800" cy="1371600"/>
              </a:xfrm>
            </p:spPr>
            <p:txBody>
              <a:bodyPr/>
              <a:lstStyle/>
              <a:p>
                <a:pPr eaLnBrk="1" hangingPunct="1"/>
                <a:r>
                  <a:rPr lang="en-US" altLang="en-US" sz="1800" dirty="0" smtClean="0">
                    <a:sym typeface="Symbol" pitchFamily="18" charset="2"/>
                  </a:rPr>
                  <a:t>The median cumulative % of the early original reserves </a:t>
                </a:r>
                <a:r>
                  <a:rPr lang="en-US" altLang="en-US" sz="1800" dirty="0">
                    <a:sym typeface="Symbol" pitchFamily="18" charset="2"/>
                  </a:rPr>
                  <a:t>is 21</a:t>
                </a:r>
                <a:r>
                  <a:rPr lang="en-US" altLang="en-US" sz="1800" dirty="0" smtClean="0">
                    <a:sym typeface="Symbol" pitchFamily="18" charset="2"/>
                  </a:rPr>
                  <a:t>%</a:t>
                </a:r>
                <a:r>
                  <a:rPr lang="en-US" altLang="en-US" sz="1800" dirty="0" smtClean="0">
                    <a:ea typeface="NSimSun" pitchFamily="49" charset="-122"/>
                    <a:sym typeface="Symbol" pitchFamily="18" charset="2"/>
                  </a:rPr>
                  <a:t>—the original reserves were five times </a:t>
                </a:r>
                <a:r>
                  <a:rPr lang="en-US" altLang="en-US" sz="1800" dirty="0">
                    <a:ea typeface="NSimSun" pitchFamily="49" charset="-122"/>
                    <a:sym typeface="Symbol" pitchFamily="18" charset="2"/>
                  </a:rPr>
                  <a:t>too high</a:t>
                </a:r>
              </a:p>
              <a:p>
                <a:r>
                  <a:rPr lang="en-US" altLang="en-US" sz="1800" dirty="0">
                    <a:ea typeface="NSimSun" pitchFamily="49" charset="-122"/>
                    <a:sym typeface="Symbol" pitchFamily="18" charset="2"/>
                  </a:rPr>
                  <a:t>The range </a:t>
                </a:r>
                <a:r>
                  <a:rPr lang="en-US" altLang="en-US" sz="1800" dirty="0" smtClean="0">
                    <a:ea typeface="NSimSun" pitchFamily="49" charset="-122"/>
                    <a:sym typeface="Symbol" pitchFamily="18" charset="2"/>
                  </a:rPr>
                  <a:t>for </a:t>
                </a:r>
                <a14:m>
                  <m:oMath xmlns:m="http://schemas.openxmlformats.org/officeDocument/2006/math">
                    <m:r>
                      <a:rPr lang="en-US" altLang="en-US" sz="1800" b="0" i="1" smtClean="0">
                        <a:latin typeface="Cambria Math"/>
                        <a:ea typeface="NSimSun" pitchFamily="49" charset="-122"/>
                        <a:sym typeface="Symbol" pitchFamily="18" charset="2"/>
                      </a:rPr>
                      <m:t>𝑈</m:t>
                    </m:r>
                  </m:oMath>
                </a14:m>
                <a:r>
                  <a:rPr lang="en-US" altLang="en-US" sz="1800" dirty="0" smtClean="0">
                    <a:ea typeface="NSimSun" pitchFamily="49" charset="-122"/>
                    <a:sym typeface="Symbol" pitchFamily="18" charset="2"/>
                  </a:rPr>
                  <a:t> has captured </a:t>
                </a:r>
                <a:r>
                  <a:rPr lang="en-US" altLang="en-US" sz="1800" dirty="0">
                    <a:ea typeface="NSimSun" pitchFamily="49" charset="-122"/>
                    <a:sym typeface="Symbol" pitchFamily="18" charset="2"/>
                  </a:rPr>
                  <a:t>the correct </a:t>
                </a:r>
                <a:r>
                  <a:rPr lang="en-US" altLang="en-US" sz="1800" dirty="0" smtClean="0">
                    <a:ea typeface="NSimSun" pitchFamily="49" charset="-122"/>
                    <a:sym typeface="Symbol" pitchFamily="18" charset="2"/>
                  </a:rPr>
                  <a:t>values—the median range is </a:t>
                </a:r>
                <a:r>
                  <a:rPr lang="en-US" altLang="en-US" sz="1800" dirty="0" smtClean="0">
                    <a:ea typeface="NSimSun" pitchFamily="49" charset="-122"/>
                    <a:sym typeface="Symbol"/>
                  </a:rPr>
                  <a:t>20%</a:t>
                </a:r>
                <a:endParaRPr lang="en-US" altLang="en-US" sz="1800" dirty="0">
                  <a:ea typeface="NSimSun" pitchFamily="49" charset="-122"/>
                  <a:sym typeface="Symbol" pitchFamily="18" charset="2"/>
                </a:endParaRPr>
              </a:p>
              <a:p>
                <a:pPr eaLnBrk="1" hangingPunct="1"/>
                <a:r>
                  <a:rPr lang="en-US" altLang="en-US" sz="1800" dirty="0" smtClean="0">
                    <a:ea typeface="NSimSun" pitchFamily="49" charset="-122"/>
                    <a:sym typeface="Symbol" pitchFamily="18" charset="2"/>
                  </a:rPr>
                  <a:t>The median production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𝑡</m:t>
                        </m:r>
                      </m:e>
                      <m:sub>
                        <m:r>
                          <a:rPr lang="en-US" sz="1800" i="1">
                            <a:latin typeface="Cambria Math"/>
                          </a:rPr>
                          <m:t>90</m:t>
                        </m:r>
                      </m:sub>
                    </m:sSub>
                  </m:oMath>
                </a14:m>
                <a:r>
                  <a:rPr lang="en-US" altLang="en-US" sz="1800" dirty="0" smtClean="0">
                    <a:ea typeface="NSimSun" pitchFamily="49" charset="-122"/>
                    <a:sym typeface="Symbol" pitchFamily="18" charset="2"/>
                  </a:rPr>
                  <a:t> (actual, not a projection) is 53% of the peak production</a:t>
                </a:r>
                <a:endParaRPr lang="en-US" altLang="en-US" sz="1800" dirty="0" smtClean="0">
                  <a:sym typeface="Symbol" pitchFamily="18" charset="2"/>
                </a:endParaRPr>
              </a:p>
            </p:txBody>
          </p:sp>
        </mc:Choice>
        <mc:Fallback xmlns="">
          <p:sp>
            <p:nvSpPr>
              <p:cNvPr id="81923" name="Text Placeholder 3"/>
              <p:cNvSpPr>
                <a:spLocks noGrp="1" noRot="1" noChangeAspect="1" noMove="1" noResize="1" noEditPoints="1" noAdjustHandles="1" noChangeArrowheads="1" noChangeShapeType="1" noTextEdit="1"/>
              </p:cNvSpPr>
              <p:nvPr>
                <p:ph type="body" sz="half" idx="2"/>
              </p:nvPr>
            </p:nvSpPr>
            <p:spPr>
              <a:xfrm>
                <a:off x="152400" y="5181600"/>
                <a:ext cx="8686800" cy="1371600"/>
              </a:xfrm>
              <a:blipFill rotWithShape="1">
                <a:blip r:embed="rId2"/>
                <a:stretch>
                  <a:fillRect l="-561" t="-2222" b="-1778"/>
                </a:stretch>
              </a:blipFill>
            </p:spPr>
            <p:txBody>
              <a:bodyPr/>
              <a:lstStyle/>
              <a:p>
                <a:r>
                  <a:rPr lang="en-US">
                    <a:noFill/>
                  </a:rPr>
                  <a:t> </a:t>
                </a:r>
              </a:p>
            </p:txBody>
          </p:sp>
        </mc:Fallback>
      </mc:AlternateContent>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29600" cy="356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342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457200" y="228600"/>
            <a:ext cx="8229600" cy="487362"/>
          </a:xfrm>
        </p:spPr>
        <p:txBody>
          <a:bodyPr/>
          <a:lstStyle/>
          <a:p>
            <a:pPr eaLnBrk="1" hangingPunct="1"/>
            <a:r>
              <a:rPr lang="en-US" altLang="en-US" sz="3200" dirty="0" smtClean="0"/>
              <a:t>Western US Coal Production</a:t>
            </a:r>
          </a:p>
        </p:txBody>
      </p:sp>
      <p:sp>
        <p:nvSpPr>
          <p:cNvPr id="83972" name="Text Placeholder 4"/>
          <p:cNvSpPr>
            <a:spLocks noGrp="1"/>
          </p:cNvSpPr>
          <p:nvPr>
            <p:ph type="body" sz="half" idx="2"/>
          </p:nvPr>
        </p:nvSpPr>
        <p:spPr>
          <a:xfrm>
            <a:off x="533400" y="4267200"/>
            <a:ext cx="8229600" cy="2438400"/>
          </a:xfrm>
        </p:spPr>
        <p:txBody>
          <a:bodyPr/>
          <a:lstStyle/>
          <a:p>
            <a:r>
              <a:rPr lang="en-US" altLang="en-US" sz="1800" dirty="0" smtClean="0"/>
              <a:t>From the USGS and the Energy Information Administration</a:t>
            </a:r>
          </a:p>
          <a:p>
            <a:r>
              <a:rPr lang="en-US" altLang="en-US" sz="1800" dirty="0" smtClean="0"/>
              <a:t>Early production cycle peaked in 1918—centered on underground mines in Colorado, extremely limited by lack of railroad capacity to get customers</a:t>
            </a:r>
          </a:p>
          <a:p>
            <a:r>
              <a:rPr lang="en-US" altLang="en-US" sz="1800" dirty="0" smtClean="0"/>
              <a:t>New start after the 1970 Clean-Air Act Extension, which encouraged the use of low-sulfur coal, and the 1980 Staggers Rail Act, which deregulated the railroads—now centered on surface mining in Wyoming</a:t>
            </a:r>
          </a:p>
          <a:p>
            <a:r>
              <a:rPr lang="en-US" altLang="en-US" sz="1800" dirty="0" smtClean="0"/>
              <a:t>The recent peak is 2008, the last year of the second Bush Administration—before the fracking revolution and before the Obama Administration attacks on coal</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0" y="828896"/>
            <a:ext cx="4724400" cy="328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183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p:txBody>
          <a:bodyPr/>
          <a:lstStyle/>
          <a:p>
            <a:pPr eaLnBrk="1" hangingPunct="1"/>
            <a:r>
              <a:rPr lang="en-US" altLang="en-US" sz="3200" dirty="0" smtClean="0"/>
              <a:t>Western US Coal Production</a:t>
            </a:r>
          </a:p>
        </p:txBody>
      </p:sp>
      <mc:AlternateContent xmlns:mc="http://schemas.openxmlformats.org/markup-compatibility/2006" xmlns:a14="http://schemas.microsoft.com/office/drawing/2010/main">
        <mc:Choice Requires="a14">
          <p:sp>
            <p:nvSpPr>
              <p:cNvPr id="84996" name="Text Placeholder 5"/>
              <p:cNvSpPr>
                <a:spLocks noGrp="1"/>
              </p:cNvSpPr>
              <p:nvPr>
                <p:ph type="body" sz="half" idx="2"/>
              </p:nvPr>
            </p:nvSpPr>
            <p:spPr>
              <a:xfrm>
                <a:off x="762000" y="4953000"/>
                <a:ext cx="7772400" cy="1600200"/>
              </a:xfrm>
            </p:spPr>
            <p:txBody>
              <a:bodyPr/>
              <a:lstStyle/>
              <a:p>
                <a14:m>
                  <m:oMath xmlns:m="http://schemas.openxmlformats.org/officeDocument/2006/math">
                    <m:r>
                      <a:rPr lang="en-US" altLang="en-US" sz="1800" b="0" i="1" smtClean="0">
                        <a:latin typeface="Cambria Math" panose="02040503050406030204" pitchFamily="18" charset="0"/>
                      </a:rPr>
                      <m:t>𝑈</m:t>
                    </m:r>
                  </m:oMath>
                </a14:m>
                <a:r>
                  <a:rPr lang="en-US" altLang="en-US" sz="1800" dirty="0" smtClean="0"/>
                  <a:t> is 38Gt—23% of </a:t>
                </a:r>
                <a14:m>
                  <m:oMath xmlns:m="http://schemas.openxmlformats.org/officeDocument/2006/math">
                    <m:sSub>
                      <m:sSubPr>
                        <m:ctrlPr>
                          <a:rPr lang="en-US" altLang="en-US" sz="1800" b="0" i="1" smtClean="0">
                            <a:latin typeface="Cambria Math" panose="02040503050406030204" pitchFamily="18" charset="0"/>
                          </a:rPr>
                        </m:ctrlPr>
                      </m:sSubPr>
                      <m:e>
                        <m:r>
                          <a:rPr lang="en-US" altLang="en-US" sz="1800" b="0" i="1" smtClean="0">
                            <a:latin typeface="Cambria Math"/>
                          </a:rPr>
                          <m:t>𝑅</m:t>
                        </m:r>
                      </m:e>
                      <m:sub>
                        <m:r>
                          <a:rPr lang="en-US" altLang="en-US" sz="1800" b="0" i="1" smtClean="0">
                            <a:latin typeface="Cambria Math"/>
                          </a:rPr>
                          <m:t>𝑜</m:t>
                        </m:r>
                      </m:sub>
                    </m:sSub>
                  </m:oMath>
                </a14:m>
                <a:r>
                  <a:rPr lang="en-US" altLang="en-US" sz="1800" dirty="0" smtClean="0"/>
                  <a:t> (162Gt)</a:t>
                </a:r>
              </a:p>
              <a:p>
                <a:r>
                  <a:rPr lang="en-US" altLang="en-US" sz="1800" dirty="0" smtClean="0"/>
                  <a:t>For comparison, the USGS made a detailed economic study in 2011 (Luppens et al.) for the Powder River Basin in Wyoming that currently accounts for 71% of Western coal production. They estimated the amount recoverable at twice the price then at 27Gt. </a:t>
                </a:r>
              </a:p>
            </p:txBody>
          </p:sp>
        </mc:Choice>
        <mc:Fallback xmlns="">
          <p:sp>
            <p:nvSpPr>
              <p:cNvPr id="84996" name="Text Placeholder 5"/>
              <p:cNvSpPr>
                <a:spLocks noGrp="1" noRot="1" noChangeAspect="1" noMove="1" noResize="1" noEditPoints="1" noAdjustHandles="1" noChangeArrowheads="1" noChangeShapeType="1" noTextEdit="1"/>
              </p:cNvSpPr>
              <p:nvPr>
                <p:ph type="body" sz="half" idx="2"/>
              </p:nvPr>
            </p:nvSpPr>
            <p:spPr>
              <a:xfrm>
                <a:off x="762000" y="4953000"/>
                <a:ext cx="7772400" cy="1600200"/>
              </a:xfrm>
              <a:blipFill>
                <a:blip r:embed="rId3"/>
                <a:stretch>
                  <a:fillRect l="-627" t="-2290" r="-784" b="-763"/>
                </a:stretch>
              </a:blipFill>
            </p:spPr>
            <p:txBody>
              <a:bodyPr/>
              <a:lstStyle/>
              <a:p>
                <a:r>
                  <a:rPr lang="en-US">
                    <a:noFill/>
                  </a:rPr>
                  <a:t> </a:t>
                </a:r>
              </a:p>
            </p:txBody>
          </p:sp>
        </mc:Fallback>
      </mc:AlternateContent>
      <p:pic>
        <p:nvPicPr>
          <p:cNvPr id="3075"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78001" y="914400"/>
            <a:ext cx="561339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968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
          <p:cNvSpPr>
            <a:spLocks noGrp="1"/>
          </p:cNvSpPr>
          <p:nvPr>
            <p:ph type="title"/>
          </p:nvPr>
        </p:nvSpPr>
        <p:spPr>
          <a:xfrm>
            <a:off x="457200" y="304800"/>
            <a:ext cx="8229600" cy="487362"/>
          </a:xfrm>
        </p:spPr>
        <p:txBody>
          <a:bodyPr/>
          <a:lstStyle/>
          <a:p>
            <a:r>
              <a:rPr lang="en-US" altLang="en-US" sz="3200" dirty="0" smtClean="0"/>
              <a:t>Chinese Coal Produ</a:t>
            </a:r>
            <a:r>
              <a:rPr lang="en-US" altLang="en-US" dirty="0" smtClean="0"/>
              <a:t>ction</a:t>
            </a:r>
            <a:endParaRPr lang="en-US" altLang="en-US" sz="3200" dirty="0" smtClean="0"/>
          </a:p>
        </p:txBody>
      </p:sp>
      <p:sp>
        <p:nvSpPr>
          <p:cNvPr id="87044" name="Text Placeholder 5"/>
          <p:cNvSpPr>
            <a:spLocks noGrp="1"/>
          </p:cNvSpPr>
          <p:nvPr>
            <p:ph type="body" sz="half" idx="2"/>
          </p:nvPr>
        </p:nvSpPr>
        <p:spPr>
          <a:xfrm>
            <a:off x="685800" y="5486400"/>
            <a:ext cx="8077200" cy="1066800"/>
          </a:xfrm>
        </p:spPr>
        <p:txBody>
          <a:bodyPr/>
          <a:lstStyle/>
          <a:p>
            <a:r>
              <a:rPr lang="en-US" altLang="en-US" sz="1800" dirty="0" smtClean="0"/>
              <a:t>From Elspeth Thomson and the </a:t>
            </a:r>
            <a:r>
              <a:rPr lang="en-US" altLang="en-US" sz="1800" i="1" dirty="0" smtClean="0"/>
              <a:t>BP Statistical Review</a:t>
            </a:r>
          </a:p>
          <a:p>
            <a:r>
              <a:rPr lang="en-US" altLang="en-US" sz="1800" dirty="0" smtClean="0"/>
              <a:t>51% of world’s </a:t>
            </a:r>
            <a:r>
              <a:rPr lang="en-US" altLang="en-US" sz="1800" dirty="0"/>
              <a:t>consumption in </a:t>
            </a:r>
            <a:r>
              <a:rPr lang="en-US" altLang="en-US" sz="1800" dirty="0" smtClean="0"/>
              <a:t>2016</a:t>
            </a:r>
          </a:p>
          <a:p>
            <a:r>
              <a:rPr lang="en-US" altLang="en-US" sz="1800" dirty="0" smtClean="0"/>
              <a:t>Production may have peaked in 2013</a:t>
            </a:r>
            <a:r>
              <a:rPr lang="en-US" altLang="en-US" sz="1800" dirty="0" smtClean="0">
                <a:latin typeface="Calibri"/>
              </a:rPr>
              <a:t>—now the</a:t>
            </a:r>
            <a:r>
              <a:rPr lang="en-US" altLang="en-US" sz="1800" dirty="0" smtClean="0"/>
              <a:t> </a:t>
            </a:r>
            <a:r>
              <a:rPr lang="en-US" altLang="en-US" sz="1800" dirty="0"/>
              <a:t>world’s largest </a:t>
            </a:r>
            <a:r>
              <a:rPr lang="en-US" altLang="en-US" sz="1800" dirty="0" smtClean="0"/>
              <a:t>importer</a:t>
            </a:r>
            <a:endParaRPr lang="en-US" altLang="en-US" sz="1800"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00200" y="1143000"/>
            <a:ext cx="580660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14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2667000"/>
            <a:ext cx="2209800" cy="1752600"/>
          </a:xfrm>
        </p:spPr>
        <p:txBody>
          <a:bodyPr/>
          <a:lstStyle/>
          <a:p>
            <a:pPr marL="457200" indent="-457200">
              <a:buFont typeface="+mj-lt"/>
              <a:buAutoNum type="arabicPeriod"/>
            </a:pPr>
            <a:r>
              <a:rPr lang="en-US" sz="1800" dirty="0"/>
              <a:t>How long will our </a:t>
            </a:r>
            <a:r>
              <a:rPr lang="en-US" sz="1800" dirty="0" smtClean="0"/>
              <a:t>fossil fuels last</a:t>
            </a:r>
            <a:r>
              <a:rPr lang="en-US" sz="1800" dirty="0"/>
              <a:t>?</a:t>
            </a:r>
          </a:p>
          <a:p>
            <a:pPr marL="457200" indent="-457200">
              <a:buFont typeface="+mj-lt"/>
              <a:buAutoNum type="arabicPeriod"/>
            </a:pPr>
            <a:r>
              <a:rPr lang="en-US" sz="1800" dirty="0" smtClean="0"/>
              <a:t>How </a:t>
            </a:r>
            <a:r>
              <a:rPr lang="en-US" sz="1800" dirty="0"/>
              <a:t>much </a:t>
            </a:r>
            <a:r>
              <a:rPr lang="en-US" sz="1800" dirty="0" smtClean="0"/>
              <a:t>will </a:t>
            </a:r>
            <a:r>
              <a:rPr lang="en-US" sz="1800" dirty="0"/>
              <a:t>we burn?</a:t>
            </a:r>
          </a:p>
          <a:p>
            <a:pPr marL="457200" indent="-457200">
              <a:buFont typeface="+mj-lt"/>
              <a:buAutoNum type="arabicPeriod"/>
            </a:pP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4600" y="0"/>
            <a:ext cx="646494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35"/>
          <a:stretch/>
        </p:blipFill>
        <p:spPr bwMode="auto">
          <a:xfrm>
            <a:off x="5169539" y="4572000"/>
            <a:ext cx="2666999" cy="198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5943600" y="3733800"/>
            <a:ext cx="11430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extBox 1"/>
          <p:cNvSpPr txBox="1"/>
          <p:nvPr/>
        </p:nvSpPr>
        <p:spPr>
          <a:xfrm>
            <a:off x="381000" y="4953000"/>
            <a:ext cx="2827638" cy="646331"/>
          </a:xfrm>
          <a:prstGeom prst="rect">
            <a:avLst/>
          </a:prstGeom>
          <a:noFill/>
        </p:spPr>
        <p:txBody>
          <a:bodyPr wrap="square" rtlCol="0">
            <a:spAutoFit/>
          </a:bodyPr>
          <a:lstStyle/>
          <a:p>
            <a:r>
              <a:rPr lang="en-US" dirty="0" smtClean="0">
                <a:solidFill>
                  <a:schemeClr val="accent2"/>
                </a:solidFill>
                <a:latin typeface="Calibri" panose="020F0502020204030204" pitchFamily="34" charset="0"/>
              </a:rPr>
              <a:t>Note that the BP 2014 </a:t>
            </a:r>
            <a:r>
              <a:rPr lang="en-US" dirty="0">
                <a:solidFill>
                  <a:schemeClr val="accent2"/>
                </a:solidFill>
                <a:latin typeface="Calibri" panose="020F0502020204030204" pitchFamily="34" charset="0"/>
              </a:rPr>
              <a:t>gas reserves </a:t>
            </a:r>
            <a:r>
              <a:rPr lang="en-US" dirty="0" smtClean="0">
                <a:solidFill>
                  <a:schemeClr val="accent2"/>
                </a:solidFill>
                <a:latin typeface="Calibri" panose="020F0502020204030204" pitchFamily="34" charset="0"/>
              </a:rPr>
              <a:t>are 107GtC</a:t>
            </a:r>
            <a:endParaRPr lang="en-US" dirty="0">
              <a:solidFill>
                <a:schemeClr val="accent2"/>
              </a:solidFill>
              <a:latin typeface="Calibri" panose="020F0502020204030204" pitchFamily="34" charset="0"/>
            </a:endParaRPr>
          </a:p>
        </p:txBody>
      </p:sp>
      <p:sp>
        <p:nvSpPr>
          <p:cNvPr id="26" name="Text Box 2"/>
          <p:cNvSpPr txBox="1">
            <a:spLocks noGrp="1" noChangeArrowheads="1"/>
          </p:cNvSpPr>
          <p:nvPr>
            <p:ph type="title"/>
          </p:nvPr>
        </p:nvSpPr>
        <p:spPr bwMode="auto">
          <a:xfrm>
            <a:off x="228600" y="423208"/>
            <a:ext cx="2590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smtClean="0"/>
              <a:t>The Global Carbon Cycle from the IPCC 5</a:t>
            </a:r>
            <a:r>
              <a:rPr lang="en-US" altLang="en-US" sz="2400" baseline="30000" dirty="0" smtClean="0"/>
              <a:t>th</a:t>
            </a:r>
            <a:r>
              <a:rPr lang="en-US" altLang="en-US" sz="2400" dirty="0" smtClean="0"/>
              <a:t> 2014 Assessment Report (WG1, Figure 6.1)</a:t>
            </a:r>
            <a:endParaRPr lang="en-US" altLang="en-US" sz="2400" dirty="0"/>
          </a:p>
        </p:txBody>
      </p:sp>
    </p:spTree>
    <p:extLst>
      <p:ext uri="{BB962C8B-B14F-4D97-AF65-F5344CB8AC3E}">
        <p14:creationId xmlns:p14="http://schemas.microsoft.com/office/powerpoint/2010/main" val="332823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1"/>
          <p:cNvSpPr>
            <a:spLocks noGrp="1"/>
          </p:cNvSpPr>
          <p:nvPr>
            <p:ph type="title"/>
          </p:nvPr>
        </p:nvSpPr>
        <p:spPr>
          <a:xfrm>
            <a:off x="381000" y="274638"/>
            <a:ext cx="8229600" cy="792162"/>
          </a:xfrm>
        </p:spPr>
        <p:txBody>
          <a:bodyPr/>
          <a:lstStyle/>
          <a:p>
            <a:r>
              <a:rPr lang="en-US" altLang="en-US" sz="3200" dirty="0"/>
              <a:t>Linearized with the Logit </a:t>
            </a:r>
            <a:r>
              <a:rPr lang="en-US" altLang="en-US" sz="3200" dirty="0" smtClean="0"/>
              <a:t>Transform (China)</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8285" y="1295400"/>
            <a:ext cx="708271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927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itle 1"/>
          <p:cNvSpPr>
            <a:spLocks noGrp="1"/>
          </p:cNvSpPr>
          <p:nvPr>
            <p:ph type="title"/>
          </p:nvPr>
        </p:nvSpPr>
        <p:spPr>
          <a:xfrm>
            <a:off x="457200" y="304800"/>
            <a:ext cx="8229600" cy="487362"/>
          </a:xfrm>
        </p:spPr>
        <p:txBody>
          <a:bodyPr/>
          <a:lstStyle/>
          <a:p>
            <a:r>
              <a:rPr lang="en-US" altLang="en-US" sz="3200" dirty="0" smtClean="0"/>
              <a:t>Projections </a:t>
            </a:r>
            <a:r>
              <a:rPr lang="en-US" altLang="en-US" sz="3200" dirty="0"/>
              <a:t>Compared with </a:t>
            </a:r>
            <a:r>
              <a:rPr lang="en-US" altLang="en-US" sz="3200" dirty="0" smtClean="0"/>
              <a:t>Reserves (China)</a:t>
            </a:r>
          </a:p>
        </p:txBody>
      </p:sp>
      <p:sp>
        <p:nvSpPr>
          <p:cNvPr id="89092" name="Text Placeholder 5"/>
          <p:cNvSpPr>
            <a:spLocks noGrp="1"/>
          </p:cNvSpPr>
          <p:nvPr>
            <p:ph type="body" sz="half" idx="2"/>
          </p:nvPr>
        </p:nvSpPr>
        <p:spPr>
          <a:xfrm>
            <a:off x="685800" y="5029200"/>
            <a:ext cx="7848600" cy="1600200"/>
          </a:xfrm>
        </p:spPr>
        <p:txBody>
          <a:bodyPr/>
          <a:lstStyle/>
          <a:p>
            <a:r>
              <a:rPr lang="en-US" altLang="en-US" sz="1800" dirty="0" smtClean="0"/>
              <a:t>The current projection of 254Gt is consistent with the 2003 reserves from the Chinese National Bureau of Statistics</a:t>
            </a:r>
          </a:p>
          <a:p>
            <a:r>
              <a:rPr lang="en-US" sz="1800" dirty="0" err="1" smtClean="0"/>
              <a:t>Xie</a:t>
            </a:r>
            <a:r>
              <a:rPr lang="en-US" sz="1800" dirty="0" smtClean="0"/>
              <a:t> </a:t>
            </a:r>
            <a:r>
              <a:rPr lang="en-US" sz="1800" dirty="0" err="1"/>
              <a:t>Heping</a:t>
            </a:r>
            <a:r>
              <a:rPr lang="en-US" sz="1800" dirty="0"/>
              <a:t>, president of Sichuan University, stated in 2013 that “shallow coal resources in the key coal areas </a:t>
            </a:r>
            <a:r>
              <a:rPr lang="en-US" sz="1800" dirty="0" smtClean="0"/>
              <a:t>[in China] have </a:t>
            </a:r>
            <a:r>
              <a:rPr lang="en-US" sz="1800" dirty="0"/>
              <a:t>been depleted, leaving an average mining depth of approximately 600m</a:t>
            </a:r>
            <a:r>
              <a:rPr lang="en-US" sz="1800" dirty="0" smtClean="0"/>
              <a:t>”</a:t>
            </a:r>
            <a:endParaRPr lang="en-US" sz="2000" dirty="0" smtClean="0"/>
          </a:p>
          <a:p>
            <a:endParaRPr lang="en-US" altLang="en-US" sz="2000" dirty="0" smtClean="0"/>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538886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308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8"/>
          <p:cNvSpPr>
            <a:spLocks noGrp="1" noChangeArrowheads="1"/>
          </p:cNvSpPr>
          <p:nvPr>
            <p:ph type="title"/>
          </p:nvPr>
        </p:nvSpPr>
        <p:spPr>
          <a:xfrm>
            <a:off x="457200" y="350838"/>
            <a:ext cx="8229600" cy="487362"/>
          </a:xfrm>
        </p:spPr>
        <p:txBody>
          <a:bodyPr/>
          <a:lstStyle/>
          <a:p>
            <a:pPr eaLnBrk="1" hangingPunct="1"/>
            <a:r>
              <a:rPr lang="en-US" altLang="en-US" sz="3200" dirty="0" smtClean="0"/>
              <a:t>World Coal Production</a:t>
            </a:r>
          </a:p>
        </p:txBody>
      </p:sp>
      <mc:AlternateContent xmlns:mc="http://schemas.openxmlformats.org/markup-compatibility/2006" xmlns:a14="http://schemas.microsoft.com/office/drawing/2010/main">
        <mc:Choice Requires="a14">
          <p:sp>
            <p:nvSpPr>
              <p:cNvPr id="91140" name="Text Placeholder 6"/>
              <p:cNvSpPr>
                <a:spLocks noGrp="1"/>
              </p:cNvSpPr>
              <p:nvPr>
                <p:ph type="body" sz="half" idx="2"/>
              </p:nvPr>
            </p:nvSpPr>
            <p:spPr>
              <a:xfrm>
                <a:off x="1828800" y="5181600"/>
                <a:ext cx="5257800" cy="1401763"/>
              </a:xfrm>
            </p:spPr>
            <p:txBody>
              <a:bodyPr/>
              <a:lstStyle/>
              <a:p>
                <a:r>
                  <a:rPr lang="en-US" altLang="en-US" sz="1800" dirty="0" smtClean="0"/>
                  <a:t>Six mature regions and ten active region</a:t>
                </a:r>
              </a:p>
              <a:p>
                <a:r>
                  <a:rPr lang="en-US" altLang="en-US" sz="1800" dirty="0" smtClean="0"/>
                  <a:t>The projection range from 1996 on is </a:t>
                </a:r>
                <a:r>
                  <a:rPr lang="en-US" altLang="en-US" sz="1800" dirty="0" smtClean="0">
                    <a:sym typeface="Symbol"/>
                  </a:rPr>
                  <a:t></a:t>
                </a:r>
                <a:r>
                  <a:rPr lang="en-US" altLang="en-US" sz="1800" dirty="0">
                    <a:sym typeface="Symbol"/>
                  </a:rPr>
                  <a:t>9</a:t>
                </a:r>
                <a:r>
                  <a:rPr lang="en-US" altLang="en-US" sz="1800" dirty="0" smtClean="0"/>
                  <a:t>%</a:t>
                </a:r>
              </a:p>
              <a:p>
                <a14:m>
                  <m:oMath xmlns:m="http://schemas.openxmlformats.org/officeDocument/2006/math">
                    <m:r>
                      <a:rPr lang="en-US" altLang="en-US" sz="1800" b="0" i="1" smtClean="0">
                        <a:solidFill>
                          <a:srgbClr val="333399"/>
                        </a:solidFill>
                        <a:latin typeface="Cambria Math"/>
                      </a:rPr>
                      <m:t>𝑈</m:t>
                    </m:r>
                  </m:oMath>
                </a14:m>
                <a:r>
                  <a:rPr lang="en-US" altLang="en-US" sz="1800" dirty="0" smtClean="0">
                    <a:solidFill>
                      <a:srgbClr val="333399"/>
                    </a:solidFill>
                  </a:rPr>
                  <a:t> is 784Gt, 64% of </a:t>
                </a:r>
                <a14:m>
                  <m:oMath xmlns:m="http://schemas.openxmlformats.org/officeDocument/2006/math">
                    <m:sSub>
                      <m:sSubPr>
                        <m:ctrlPr>
                          <a:rPr lang="en-US" altLang="en-US" sz="1800" b="0" i="1" dirty="0" smtClean="0">
                            <a:solidFill>
                              <a:srgbClr val="333399"/>
                            </a:solidFill>
                            <a:latin typeface="Cambria Math" panose="02040503050406030204" pitchFamily="18" charset="0"/>
                          </a:rPr>
                        </m:ctrlPr>
                      </m:sSubPr>
                      <m:e>
                        <m:r>
                          <a:rPr lang="en-US" altLang="en-US" sz="1800" b="0" i="1" dirty="0" smtClean="0">
                            <a:solidFill>
                              <a:srgbClr val="333399"/>
                            </a:solidFill>
                            <a:latin typeface="Cambria Math"/>
                          </a:rPr>
                          <m:t>𝑅</m:t>
                        </m:r>
                      </m:e>
                      <m:sub>
                        <m:r>
                          <a:rPr lang="en-US" altLang="en-US" sz="1800" b="0" i="1" dirty="0" smtClean="0">
                            <a:solidFill>
                              <a:srgbClr val="333399"/>
                            </a:solidFill>
                            <a:latin typeface="Cambria Math"/>
                          </a:rPr>
                          <m:t>𝑜</m:t>
                        </m:r>
                      </m:sub>
                    </m:sSub>
                  </m:oMath>
                </a14:m>
                <a:endParaRPr lang="en-US" altLang="en-US" sz="1800" dirty="0" smtClean="0">
                  <a:solidFill>
                    <a:srgbClr val="333399"/>
                  </a:solidFill>
                </a:endParaRPr>
              </a:p>
              <a:p>
                <a:r>
                  <a:rPr lang="en-US" altLang="en-US" sz="1800" i="1" dirty="0" smtClean="0">
                    <a:solidFill>
                      <a:srgbClr val="333399"/>
                    </a:solidFill>
                  </a:rPr>
                  <a:t>t</a:t>
                </a:r>
                <a:r>
                  <a:rPr lang="en-US" altLang="en-US" sz="1800" baseline="-25000" dirty="0" smtClean="0">
                    <a:solidFill>
                      <a:srgbClr val="333399"/>
                    </a:solidFill>
                  </a:rPr>
                  <a:t>90</a:t>
                </a:r>
                <a:r>
                  <a:rPr lang="en-US" altLang="en-US" sz="1800" dirty="0" smtClean="0">
                    <a:solidFill>
                      <a:srgbClr val="333399"/>
                    </a:solidFill>
                  </a:rPr>
                  <a:t> is 2066</a:t>
                </a:r>
              </a:p>
            </p:txBody>
          </p:sp>
        </mc:Choice>
        <mc:Fallback xmlns="">
          <p:sp>
            <p:nvSpPr>
              <p:cNvPr id="91140" name="Text Placeholder 6"/>
              <p:cNvSpPr>
                <a:spLocks noGrp="1" noRot="1" noChangeAspect="1" noMove="1" noResize="1" noEditPoints="1" noAdjustHandles="1" noChangeArrowheads="1" noChangeShapeType="1" noTextEdit="1"/>
              </p:cNvSpPr>
              <p:nvPr>
                <p:ph type="body" sz="half" idx="2"/>
              </p:nvPr>
            </p:nvSpPr>
            <p:spPr>
              <a:xfrm>
                <a:off x="1828800" y="5181600"/>
                <a:ext cx="5257800" cy="1401763"/>
              </a:xfrm>
              <a:blipFill rotWithShape="1">
                <a:blip r:embed="rId3"/>
                <a:stretch>
                  <a:fillRect l="-927" t="-2174" b="-3478"/>
                </a:stretch>
              </a:blipFill>
            </p:spPr>
            <p:txBody>
              <a:bodyPr/>
              <a:lstStyle/>
              <a:p>
                <a:r>
                  <a:rPr lang="en-US">
                    <a:noFill/>
                  </a:rPr>
                  <a:t> </a:t>
                </a:r>
              </a:p>
            </p:txBody>
          </p:sp>
        </mc:Fallback>
      </mc:AlternateContent>
      <p:pic>
        <p:nvPicPr>
          <p:cNvPr id="102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981201" y="990599"/>
            <a:ext cx="5867400" cy="406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1888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3"/>
          <p:cNvSpPr>
            <a:spLocks noGrp="1" noChangeArrowheads="1"/>
          </p:cNvSpPr>
          <p:nvPr>
            <p:ph type="title"/>
          </p:nvPr>
        </p:nvSpPr>
        <p:spPr>
          <a:xfrm>
            <a:off x="457200" y="228600"/>
            <a:ext cx="8229600" cy="487362"/>
          </a:xfrm>
        </p:spPr>
        <p:txBody>
          <a:bodyPr/>
          <a:lstStyle/>
          <a:p>
            <a:pPr eaLnBrk="1" hangingPunct="1"/>
            <a:r>
              <a:rPr lang="en-US" altLang="en-US" sz="3200" dirty="0" smtClean="0"/>
              <a:t>Logit Transform for World Hydrocarbons</a:t>
            </a:r>
          </a:p>
        </p:txBody>
      </p:sp>
      <p:sp>
        <p:nvSpPr>
          <p:cNvPr id="93189" name="Rectangle 4"/>
          <p:cNvSpPr>
            <a:spLocks noGrp="1" noChangeArrowheads="1"/>
          </p:cNvSpPr>
          <p:nvPr>
            <p:ph type="body" sz="half" idx="2"/>
          </p:nvPr>
        </p:nvSpPr>
        <p:spPr>
          <a:xfrm>
            <a:off x="304800" y="5257800"/>
            <a:ext cx="8763000" cy="1447800"/>
          </a:xfrm>
        </p:spPr>
        <p:txBody>
          <a:bodyPr/>
          <a:lstStyle/>
          <a:p>
            <a:pPr eaLnBrk="1" hangingPunct="1">
              <a:lnSpc>
                <a:spcPct val="80000"/>
              </a:lnSpc>
            </a:pPr>
            <a:r>
              <a:rPr lang="en-US" altLang="en-US" sz="1800" dirty="0" smtClean="0"/>
              <a:t>Slowdown in the production pace from 1979 on causes a change in the linearized slope—s</a:t>
            </a:r>
            <a:r>
              <a:rPr lang="en-US" sz="1800" dirty="0" smtClean="0"/>
              <a:t>hould consider</a:t>
            </a:r>
            <a:r>
              <a:rPr lang="en-US" altLang="en-US" sz="1800" dirty="0" smtClean="0"/>
              <a:t> </a:t>
            </a:r>
            <a:r>
              <a:rPr lang="en-US" altLang="en-US" sz="1800" i="1" dirty="0" smtClean="0">
                <a:solidFill>
                  <a:srgbClr val="333399"/>
                </a:solidFill>
              </a:rPr>
              <a:t>t</a:t>
            </a:r>
            <a:r>
              <a:rPr lang="en-US" altLang="en-US" sz="1800" baseline="-25000" dirty="0" smtClean="0">
                <a:solidFill>
                  <a:srgbClr val="333399"/>
                </a:solidFill>
              </a:rPr>
              <a:t>90 </a:t>
            </a:r>
            <a:r>
              <a:rPr lang="en-US" sz="1800" dirty="0" smtClean="0"/>
              <a:t>as a current trend that could be changed by a future shock</a:t>
            </a:r>
          </a:p>
          <a:p>
            <a:pPr eaLnBrk="1" hangingPunct="1">
              <a:lnSpc>
                <a:spcPct val="80000"/>
              </a:lnSpc>
            </a:pPr>
            <a:r>
              <a:rPr lang="en-US" altLang="en-US" sz="1800" dirty="0"/>
              <a:t>T</a:t>
            </a:r>
            <a:r>
              <a:rPr lang="en-US" altLang="en-US" sz="1800" dirty="0" smtClean="0"/>
              <a:t>he impact of the new shale gas and tight oil technology</a:t>
            </a:r>
          </a:p>
          <a:p>
            <a:pPr lvl="1" eaLnBrk="1" hangingPunct="1">
              <a:lnSpc>
                <a:spcPct val="80000"/>
              </a:lnSpc>
            </a:pPr>
            <a:r>
              <a:rPr lang="en-US" altLang="en-US" sz="1600" dirty="0" smtClean="0"/>
              <a:t>The </a:t>
            </a:r>
            <a:r>
              <a:rPr lang="en-US" altLang="en-US" sz="1600" dirty="0"/>
              <a:t>EIA </a:t>
            </a:r>
            <a:r>
              <a:rPr lang="en-US" altLang="en-US" sz="1600" dirty="0" smtClean="0"/>
              <a:t>(2013) estimates 47% increased gas resources and 11% increased oil resources</a:t>
            </a:r>
          </a:p>
          <a:p>
            <a:pPr lvl="1" eaLnBrk="1" hangingPunct="1">
              <a:lnSpc>
                <a:spcPct val="80000"/>
              </a:lnSpc>
            </a:pPr>
            <a:r>
              <a:rPr lang="en-US" altLang="en-US" sz="1600" dirty="0" smtClean="0"/>
              <a:t>Will there be significant new production from the new technologies outside of North America?</a:t>
            </a:r>
            <a:endParaRPr lang="en-US" altLang="en-US" sz="1600"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41086" y="990600"/>
            <a:ext cx="580271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694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a:xfrm>
            <a:off x="457200" y="274638"/>
            <a:ext cx="8229600" cy="944562"/>
          </a:xfrm>
        </p:spPr>
        <p:txBody>
          <a:bodyPr/>
          <a:lstStyle/>
          <a:p>
            <a:r>
              <a:rPr lang="en-US" altLang="en-US" sz="3200" dirty="0"/>
              <a:t>Projections Compared with </a:t>
            </a:r>
            <a:r>
              <a:rPr lang="en-US" altLang="en-US" sz="3200" dirty="0" smtClean="0"/>
              <a:t>Reserves</a:t>
            </a:r>
            <a:br>
              <a:rPr lang="en-US" altLang="en-US" sz="3200" dirty="0" smtClean="0"/>
            </a:br>
            <a:r>
              <a:rPr lang="en-US" altLang="en-US" dirty="0" smtClean="0"/>
              <a:t>for </a:t>
            </a:r>
            <a:r>
              <a:rPr lang="en-US" altLang="en-US" sz="3200" dirty="0" smtClean="0"/>
              <a:t>Hydrocarbons</a:t>
            </a:r>
          </a:p>
        </p:txBody>
      </p:sp>
      <p:sp>
        <p:nvSpPr>
          <p:cNvPr id="94212" name="Text Placeholder 3"/>
          <p:cNvSpPr>
            <a:spLocks noGrp="1"/>
          </p:cNvSpPr>
          <p:nvPr>
            <p:ph type="body" sz="half" idx="2"/>
          </p:nvPr>
        </p:nvSpPr>
        <p:spPr>
          <a:xfrm>
            <a:off x="609600" y="5715000"/>
            <a:ext cx="7924800" cy="685800"/>
          </a:xfrm>
        </p:spPr>
        <p:txBody>
          <a:bodyPr/>
          <a:lstStyle/>
          <a:p>
            <a:pPr eaLnBrk="1" hangingPunct="1">
              <a:lnSpc>
                <a:spcPct val="80000"/>
              </a:lnSpc>
            </a:pPr>
            <a:r>
              <a:rPr lang="en-US" altLang="en-US" sz="1800" dirty="0" smtClean="0">
                <a:solidFill>
                  <a:srgbClr val="333399"/>
                </a:solidFill>
              </a:rPr>
              <a:t>In contrast to coal, the projections are higher than the original reserves</a:t>
            </a:r>
          </a:p>
          <a:p>
            <a:pPr eaLnBrk="1" hangingPunct="1">
              <a:lnSpc>
                <a:spcPct val="80000"/>
              </a:lnSpc>
            </a:pPr>
            <a:r>
              <a:rPr lang="en-US" altLang="en-US" sz="1800" dirty="0" smtClean="0">
                <a:solidFill>
                  <a:srgbClr val="333399"/>
                </a:solidFill>
              </a:rPr>
              <a:t>The reserves have been rising—78% of the increase in oil reserves is OPEC</a:t>
            </a:r>
          </a:p>
        </p:txBody>
      </p:sp>
      <p:pic>
        <p:nvPicPr>
          <p:cNvPr id="3" name="Content Placeholder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05000" y="1522353"/>
            <a:ext cx="5474611" cy="381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712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87362"/>
          </a:xfrm>
        </p:spPr>
        <p:txBody>
          <a:bodyPr/>
          <a:lstStyle/>
          <a:p>
            <a:r>
              <a:rPr lang="en-US" altLang="en-US" sz="3200" dirty="0"/>
              <a:t>Combining the </a:t>
            </a:r>
            <a:r>
              <a:rPr lang="en-US" altLang="en-US" sz="3200" dirty="0" smtClean="0"/>
              <a:t>Fossil Fuels on a CO</a:t>
            </a:r>
            <a:r>
              <a:rPr lang="en-US" altLang="en-US" sz="3200" baseline="-25000" dirty="0" smtClean="0"/>
              <a:t>2</a:t>
            </a:r>
            <a:r>
              <a:rPr lang="en-US" altLang="en-US" sz="3200" dirty="0" smtClean="0"/>
              <a:t> Basis</a:t>
            </a:r>
            <a:endParaRPr lang="en-US" sz="3200" dirty="0"/>
          </a:p>
        </p:txBody>
      </p:sp>
      <mc:AlternateContent xmlns:mc="http://schemas.openxmlformats.org/markup-compatibility/2006" xmlns:a14="http://schemas.microsoft.com/office/drawing/2010/main">
        <mc:Choice Requires="a14">
          <p:sp>
            <p:nvSpPr>
              <p:cNvPr id="5" name="Text Placeholder 4"/>
              <p:cNvSpPr>
                <a:spLocks noGrp="1"/>
              </p:cNvSpPr>
              <p:nvPr>
                <p:ph type="body" sz="half" idx="2"/>
              </p:nvPr>
            </p:nvSpPr>
            <p:spPr>
              <a:xfrm>
                <a:off x="762000" y="4724400"/>
                <a:ext cx="7315200" cy="1295400"/>
              </a:xfrm>
            </p:spPr>
            <p:txBody>
              <a:bodyPr/>
              <a:lstStyle/>
              <a:p>
                <a14:m>
                  <m:oMath xmlns:m="http://schemas.openxmlformats.org/officeDocument/2006/math">
                    <m:r>
                      <a:rPr lang="en-US" sz="1800" i="1" dirty="0" smtClean="0">
                        <a:latin typeface="Cambria Math"/>
                      </a:rPr>
                      <m:t>𝑈</m:t>
                    </m:r>
                  </m:oMath>
                </a14:m>
                <a:r>
                  <a:rPr lang="en-US" sz="1800" dirty="0" smtClean="0"/>
                  <a:t> is </a:t>
                </a:r>
                <a:r>
                  <a:rPr lang="en-US" sz="1800" dirty="0"/>
                  <a:t>1TtC, including a cumulative production of </a:t>
                </a:r>
                <a:r>
                  <a:rPr lang="en-US" sz="1800" dirty="0" smtClean="0"/>
                  <a:t>415GtC—</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a:rPr>
                          <m:t>𝑅</m:t>
                        </m:r>
                      </m:e>
                      <m:sub>
                        <m:r>
                          <a:rPr lang="en-US" sz="1800" b="0" i="1" smtClean="0">
                            <a:latin typeface="Cambria Math"/>
                          </a:rPr>
                          <m:t>𝑜</m:t>
                        </m:r>
                      </m:sub>
                    </m:sSub>
                  </m:oMath>
                </a14:m>
                <a:r>
                  <a:rPr lang="en-US" sz="1800" dirty="0" smtClean="0"/>
                  <a:t> is 180GtC higher, not a significant difference</a:t>
                </a:r>
                <a:endParaRPr lang="en-US" sz="1800" dirty="0"/>
              </a:p>
              <a:p>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𝑡</m:t>
                        </m:r>
                      </m:e>
                      <m:sub>
                        <m:r>
                          <a:rPr lang="en-US" sz="1800" i="1">
                            <a:latin typeface="Cambria Math"/>
                          </a:rPr>
                          <m:t>90</m:t>
                        </m:r>
                      </m:sub>
                    </m:sSub>
                  </m:oMath>
                </a14:m>
                <a:r>
                  <a:rPr lang="en-US" sz="1800" dirty="0"/>
                  <a:t> is </a:t>
                </a:r>
                <a:r>
                  <a:rPr lang="en-US" sz="1800" dirty="0" smtClean="0"/>
                  <a:t>2075—gives </a:t>
                </a:r>
                <a:r>
                  <a:rPr lang="en-US" sz="1800" dirty="0"/>
                  <a:t>a</a:t>
                </a:r>
                <a:r>
                  <a:rPr lang="en-US" sz="1800" dirty="0" smtClean="0"/>
                  <a:t> business-as-usual time frame for the transition to alternatives</a:t>
                </a:r>
                <a:endParaRPr lang="en-US" sz="1800" dirty="0"/>
              </a:p>
            </p:txBody>
          </p:sp>
        </mc:Choice>
        <mc:Fallback xmlns="">
          <p:sp>
            <p:nvSpPr>
              <p:cNvPr id="5" name="Text Placeholder 4"/>
              <p:cNvSpPr>
                <a:spLocks noGrp="1" noRot="1" noChangeAspect="1" noMove="1" noResize="1" noEditPoints="1" noAdjustHandles="1" noChangeArrowheads="1" noChangeShapeType="1" noTextEdit="1"/>
              </p:cNvSpPr>
              <p:nvPr>
                <p:ph type="body" sz="half" idx="2"/>
              </p:nvPr>
            </p:nvSpPr>
            <p:spPr>
              <a:xfrm>
                <a:off x="762000" y="4724400"/>
                <a:ext cx="7315200" cy="1295400"/>
              </a:xfrm>
              <a:blipFill rotWithShape="1">
                <a:blip r:embed="rId3"/>
                <a:stretch>
                  <a:fillRect l="-583" t="-2347" b="-3286"/>
                </a:stretch>
              </a:blipFill>
            </p:spPr>
            <p:txBody>
              <a:bodyPr/>
              <a:lstStyle/>
              <a:p>
                <a:r>
                  <a:rPr lang="en-US">
                    <a:noFill/>
                  </a:rPr>
                  <a:t> </a:t>
                </a:r>
              </a:p>
            </p:txBody>
          </p:sp>
        </mc:Fallback>
      </mc:AlternateContent>
      <p:graphicFrame>
        <p:nvGraphicFramePr>
          <p:cNvPr id="4" name="Content Placeholder 3"/>
          <p:cNvGraphicFramePr>
            <a:graphicFrameLocks noGrp="1"/>
          </p:cNvGraphicFramePr>
          <p:nvPr>
            <p:ph sz="half" idx="1"/>
            <p:extLst>
              <p:ext uri="{D42A27DB-BD31-4B8C-83A1-F6EECF244321}">
                <p14:modId xmlns:p14="http://schemas.microsoft.com/office/powerpoint/2010/main" val="4053133492"/>
              </p:ext>
            </p:extLst>
          </p:nvPr>
        </p:nvGraphicFramePr>
        <p:xfrm>
          <a:off x="685800" y="1676400"/>
          <a:ext cx="7696201" cy="2381251"/>
        </p:xfrm>
        <a:graphic>
          <a:graphicData uri="http://schemas.openxmlformats.org/drawingml/2006/table">
            <a:tbl>
              <a:tblPr/>
              <a:tblGrid>
                <a:gridCol w="1723840">
                  <a:extLst>
                    <a:ext uri="{9D8B030D-6E8A-4147-A177-3AD203B41FA5}">
                      <a16:colId xmlns:a16="http://schemas.microsoft.com/office/drawing/2014/main" val="20000"/>
                    </a:ext>
                  </a:extLst>
                </a:gridCol>
                <a:gridCol w="1393551">
                  <a:extLst>
                    <a:ext uri="{9D8B030D-6E8A-4147-A177-3AD203B41FA5}">
                      <a16:colId xmlns:a16="http://schemas.microsoft.com/office/drawing/2014/main" val="20001"/>
                    </a:ext>
                  </a:extLst>
                </a:gridCol>
                <a:gridCol w="1556434">
                  <a:extLst>
                    <a:ext uri="{9D8B030D-6E8A-4147-A177-3AD203B41FA5}">
                      <a16:colId xmlns:a16="http://schemas.microsoft.com/office/drawing/2014/main" val="20002"/>
                    </a:ext>
                  </a:extLst>
                </a:gridCol>
                <a:gridCol w="778216">
                  <a:extLst>
                    <a:ext uri="{9D8B030D-6E8A-4147-A177-3AD203B41FA5}">
                      <a16:colId xmlns:a16="http://schemas.microsoft.com/office/drawing/2014/main" val="20003"/>
                    </a:ext>
                  </a:extLst>
                </a:gridCol>
                <a:gridCol w="850609">
                  <a:extLst>
                    <a:ext uri="{9D8B030D-6E8A-4147-A177-3AD203B41FA5}">
                      <a16:colId xmlns:a16="http://schemas.microsoft.com/office/drawing/2014/main" val="20004"/>
                    </a:ext>
                  </a:extLst>
                </a:gridCol>
                <a:gridCol w="1393551">
                  <a:extLst>
                    <a:ext uri="{9D8B030D-6E8A-4147-A177-3AD203B41FA5}">
                      <a16:colId xmlns:a16="http://schemas.microsoft.com/office/drawing/2014/main" val="20005"/>
                    </a:ext>
                  </a:extLst>
                </a:gridCol>
              </a:tblGrid>
              <a:tr h="1082386">
                <a:tc>
                  <a:txBody>
                    <a:bodyPr/>
                    <a:lstStyle/>
                    <a:p>
                      <a:pPr algn="l" fontAlgn="ctr"/>
                      <a:r>
                        <a:rPr lang="en-US" sz="1800" b="0" i="0" u="none" strike="noStrike" dirty="0">
                          <a:solidFill>
                            <a:srgbClr val="000000"/>
                          </a:solidFill>
                          <a:effectLst/>
                          <a:latin typeface="Calibri"/>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Cumulative production GtC</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Ultimate production projection GtC</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1" u="none" strike="noStrike">
                          <a:solidFill>
                            <a:srgbClr val="000000"/>
                          </a:solidFill>
                          <a:effectLst/>
                          <a:latin typeface="Calibri"/>
                        </a:rPr>
                        <a:t>t</a:t>
                      </a:r>
                      <a:r>
                        <a:rPr lang="en-US" sz="1800" b="0" i="0" u="none" strike="noStrike" baseline="-25000">
                          <a:solidFill>
                            <a:srgbClr val="000000"/>
                          </a:solidFill>
                          <a:effectLst/>
                          <a:latin typeface="Calibri"/>
                        </a:rPr>
                        <a:t>10</a:t>
                      </a:r>
                      <a:endParaRPr lang="en-US" sz="1800" b="0" i="0" u="none" strike="noStrike">
                        <a:solidFill>
                          <a:srgbClr val="000000"/>
                        </a:solidFill>
                        <a:effectLst/>
                        <a:latin typeface="Calibri"/>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1" u="none" strike="noStrike">
                          <a:solidFill>
                            <a:srgbClr val="000000"/>
                          </a:solidFill>
                          <a:effectLst/>
                          <a:latin typeface="Calibri"/>
                        </a:rPr>
                        <a:t>t</a:t>
                      </a:r>
                      <a:r>
                        <a:rPr lang="en-US" sz="1800" b="0" i="0" u="none" strike="noStrike" baseline="-25000">
                          <a:solidFill>
                            <a:srgbClr val="000000"/>
                          </a:solidFill>
                          <a:effectLst/>
                          <a:latin typeface="Calibri"/>
                        </a:rPr>
                        <a:t>90</a:t>
                      </a:r>
                      <a:endParaRPr lang="en-US" sz="1800" b="0" i="0" u="none" strike="noStrike">
                        <a:solidFill>
                          <a:srgbClr val="000000"/>
                        </a:solidFill>
                        <a:effectLst/>
                        <a:latin typeface="Calibri"/>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Original reserves GtC</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432955">
                <a:tc>
                  <a:txBody>
                    <a:bodyPr/>
                    <a:lstStyle/>
                    <a:p>
                      <a:pPr algn="l" fontAlgn="ctr"/>
                      <a:r>
                        <a:rPr lang="en-US" sz="1800" b="0" i="0" u="none" strike="noStrike" dirty="0">
                          <a:solidFill>
                            <a:srgbClr val="000000"/>
                          </a:solidFill>
                          <a:effectLst/>
                          <a:latin typeface="Calibri"/>
                        </a:rPr>
                        <a:t> </a:t>
                      </a:r>
                      <a:r>
                        <a:rPr lang="en-US" sz="1800" b="0" i="0" u="none" strike="noStrike" dirty="0" smtClean="0">
                          <a:solidFill>
                            <a:srgbClr val="000000"/>
                          </a:solidFill>
                          <a:effectLst/>
                          <a:latin typeface="Calibri"/>
                        </a:rPr>
                        <a:t> Hydrocarbons</a:t>
                      </a:r>
                      <a:endParaRPr lang="en-US" sz="1800" b="0" i="0" u="none" strike="noStrike" dirty="0">
                        <a:solidFill>
                          <a:srgbClr val="000000"/>
                        </a:solidFill>
                        <a:effectLst/>
                        <a:latin typeface="Calibri"/>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216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583</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1977</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2080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527</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1"/>
                  </a:ext>
                </a:extLst>
              </a:tr>
              <a:tr h="432955">
                <a:tc>
                  <a:txBody>
                    <a:bodyPr/>
                    <a:lstStyle/>
                    <a:p>
                      <a:pPr algn="l" fontAlgn="ctr"/>
                      <a:r>
                        <a:rPr lang="en-US" sz="1800" b="0" i="0" u="none" strike="noStrike" dirty="0">
                          <a:solidFill>
                            <a:srgbClr val="000000"/>
                          </a:solidFill>
                          <a:effectLst/>
                          <a:latin typeface="Calibri"/>
                        </a:rPr>
                        <a:t> </a:t>
                      </a:r>
                      <a:r>
                        <a:rPr lang="en-US" sz="1800" b="0" i="0" u="none" strike="noStrike" dirty="0" smtClean="0">
                          <a:solidFill>
                            <a:srgbClr val="000000"/>
                          </a:solidFill>
                          <a:effectLst/>
                          <a:latin typeface="Calibri"/>
                        </a:rPr>
                        <a:t> Coal</a:t>
                      </a:r>
                      <a:endParaRPr lang="en-US" sz="1800" b="0" i="0" u="none" strike="noStrike" dirty="0">
                        <a:solidFill>
                          <a:srgbClr val="000000"/>
                        </a:solidFill>
                        <a:effectLst/>
                        <a:latin typeface="Calibri"/>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199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423</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1947</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2066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659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2955">
                <a:tc>
                  <a:txBody>
                    <a:bodyPr/>
                    <a:lstStyle/>
                    <a:p>
                      <a:pPr algn="l" fontAlgn="ctr"/>
                      <a:r>
                        <a:rPr lang="en-US" sz="1800" b="0" i="0" u="none" strike="noStrike" dirty="0">
                          <a:solidFill>
                            <a:srgbClr val="000000"/>
                          </a:solidFill>
                          <a:effectLst/>
                          <a:latin typeface="Calibri"/>
                        </a:rPr>
                        <a:t> </a:t>
                      </a:r>
                      <a:r>
                        <a:rPr lang="en-US" sz="1800" b="0" i="0" u="none" strike="noStrike" baseline="0" dirty="0" smtClean="0">
                          <a:solidFill>
                            <a:srgbClr val="000000"/>
                          </a:solidFill>
                          <a:effectLst/>
                          <a:latin typeface="Calibri"/>
                        </a:rPr>
                        <a:t> Fossil Fuels</a:t>
                      </a:r>
                      <a:endParaRPr lang="en-US" sz="1800" b="0" i="0" u="none" strike="noStrike" dirty="0">
                        <a:solidFill>
                          <a:srgbClr val="000000"/>
                        </a:solidFill>
                        <a:effectLst/>
                        <a:latin typeface="Calibri"/>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415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1,006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1968</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2075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1,186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22661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1"/>
          <p:cNvSpPr>
            <a:spLocks noGrp="1"/>
          </p:cNvSpPr>
          <p:nvPr>
            <p:ph type="title"/>
          </p:nvPr>
        </p:nvSpPr>
        <p:spPr>
          <a:xfrm>
            <a:off x="457200" y="76200"/>
            <a:ext cx="8229600" cy="685800"/>
          </a:xfrm>
        </p:spPr>
        <p:txBody>
          <a:bodyPr/>
          <a:lstStyle/>
          <a:p>
            <a:r>
              <a:rPr lang="en-US" altLang="en-US" sz="3200" smtClean="0"/>
              <a:t>Reserves, Resources and Occurrences</a:t>
            </a:r>
          </a:p>
        </p:txBody>
      </p:sp>
      <p:sp>
        <p:nvSpPr>
          <p:cNvPr id="65540" name="Content Placeholder 2"/>
          <p:cNvSpPr>
            <a:spLocks noGrp="1"/>
          </p:cNvSpPr>
          <p:nvPr>
            <p:ph idx="1"/>
          </p:nvPr>
        </p:nvSpPr>
        <p:spPr>
          <a:xfrm>
            <a:off x="685800" y="4419600"/>
            <a:ext cx="7696200" cy="2209800"/>
          </a:xfrm>
        </p:spPr>
        <p:txBody>
          <a:bodyPr/>
          <a:lstStyle/>
          <a:p>
            <a:r>
              <a:rPr lang="en-US" altLang="en-US" sz="2000" i="1" dirty="0"/>
              <a:t>Proved</a:t>
            </a:r>
            <a:r>
              <a:rPr lang="en-US" altLang="en-US" sz="2000" dirty="0"/>
              <a:t> means within a specified distance from an observation point</a:t>
            </a:r>
            <a:endParaRPr lang="en-US" altLang="en-US" sz="2000" i="1" dirty="0"/>
          </a:p>
          <a:p>
            <a:r>
              <a:rPr lang="en-US" altLang="en-US" sz="2000" i="1" dirty="0"/>
              <a:t>Recoverable </a:t>
            </a:r>
            <a:r>
              <a:rPr lang="en-US" altLang="en-US" sz="2000" dirty="0"/>
              <a:t>means adjusted for feasibility and losses in production</a:t>
            </a:r>
          </a:p>
          <a:p>
            <a:r>
              <a:rPr lang="en-US" altLang="en-US" sz="2000" i="1" dirty="0"/>
              <a:t>Economic </a:t>
            </a:r>
            <a:r>
              <a:rPr lang="en-US" altLang="en-US" sz="2000" dirty="0"/>
              <a:t>means that one could make money from production now</a:t>
            </a:r>
          </a:p>
          <a:p>
            <a:r>
              <a:rPr lang="en-US" altLang="en-US" sz="2000" i="1" dirty="0"/>
              <a:t>Economically interesting </a:t>
            </a:r>
            <a:r>
              <a:rPr lang="en-US" altLang="en-US" sz="2000" dirty="0"/>
              <a:t>means that there is a better than even chance that one would be able to make money in the future</a:t>
            </a:r>
            <a:endParaRPr lang="en-US" altLang="en-US" sz="2000" i="1" dirty="0">
              <a:solidFill>
                <a:srgbClr val="FF0000"/>
              </a:solidFill>
            </a:endParaRPr>
          </a:p>
          <a:p>
            <a:r>
              <a:rPr lang="en-US" altLang="en-US" sz="2000" dirty="0"/>
              <a:t>Resources may be hypothetical, that is undiscovered</a:t>
            </a:r>
          </a:p>
        </p:txBody>
      </p:sp>
      <p:grpSp>
        <p:nvGrpSpPr>
          <p:cNvPr id="3" name="Group 2"/>
          <p:cNvGrpSpPr/>
          <p:nvPr/>
        </p:nvGrpSpPr>
        <p:grpSpPr>
          <a:xfrm>
            <a:off x="381000" y="838200"/>
            <a:ext cx="8229600" cy="3429000"/>
            <a:chOff x="685800" y="838200"/>
            <a:chExt cx="7772400" cy="3886200"/>
          </a:xfrm>
        </p:grpSpPr>
        <p:sp>
          <p:nvSpPr>
            <p:cNvPr id="9" name="Oval 8"/>
            <p:cNvSpPr/>
            <p:nvPr/>
          </p:nvSpPr>
          <p:spPr bwMode="auto">
            <a:xfrm>
              <a:off x="685800" y="838200"/>
              <a:ext cx="7772400" cy="38862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lang="en-US">
                <a:solidFill>
                  <a:srgbClr val="000000"/>
                </a:solidFill>
                <a:latin typeface="Calibri" pitchFamily="34" charset="0"/>
                <a:cs typeface="Arial" charset="0"/>
              </a:endParaRPr>
            </a:p>
          </p:txBody>
        </p:sp>
        <p:sp>
          <p:nvSpPr>
            <p:cNvPr id="8" name="Oval 7"/>
            <p:cNvSpPr/>
            <p:nvPr/>
          </p:nvSpPr>
          <p:spPr bwMode="auto">
            <a:xfrm>
              <a:off x="990600" y="1470025"/>
              <a:ext cx="4800600" cy="2568575"/>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lang="en-US">
                <a:solidFill>
                  <a:srgbClr val="000000"/>
                </a:solidFill>
                <a:latin typeface="Calibri" pitchFamily="34" charset="0"/>
                <a:cs typeface="Arial" charset="0"/>
              </a:endParaRPr>
            </a:p>
          </p:txBody>
        </p:sp>
        <p:sp>
          <p:nvSpPr>
            <p:cNvPr id="65543" name="TextBox 9"/>
            <p:cNvSpPr txBox="1">
              <a:spLocks noChangeArrowheads="1"/>
            </p:cNvSpPr>
            <p:nvPr/>
          </p:nvSpPr>
          <p:spPr bwMode="auto">
            <a:xfrm>
              <a:off x="4114800" y="2224088"/>
              <a:ext cx="1600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eaLnBrk="1" fontAlgn="base" hangingPunct="1">
                <a:spcBef>
                  <a:spcPct val="0"/>
                </a:spcBef>
                <a:spcAft>
                  <a:spcPct val="0"/>
                </a:spcAft>
                <a:buFontTx/>
                <a:buNone/>
              </a:pPr>
              <a:r>
                <a:rPr lang="en-US" altLang="en-US" sz="1800" dirty="0">
                  <a:solidFill>
                    <a:srgbClr val="000000"/>
                  </a:solidFill>
                  <a:latin typeface="Calibri" pitchFamily="34" charset="0"/>
                  <a:cs typeface="Arial" charset="0"/>
                </a:rPr>
                <a:t>Resources: economically interesting</a:t>
              </a:r>
            </a:p>
          </p:txBody>
        </p:sp>
        <p:sp>
          <p:nvSpPr>
            <p:cNvPr id="65544" name="TextBox 10"/>
            <p:cNvSpPr txBox="1">
              <a:spLocks noChangeArrowheads="1"/>
            </p:cNvSpPr>
            <p:nvPr/>
          </p:nvSpPr>
          <p:spPr bwMode="auto">
            <a:xfrm>
              <a:off x="6248400" y="2270125"/>
              <a:ext cx="1828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eaLnBrk="1" fontAlgn="base" hangingPunct="1">
                <a:spcBef>
                  <a:spcPct val="0"/>
                </a:spcBef>
                <a:spcAft>
                  <a:spcPct val="0"/>
                </a:spcAft>
                <a:buFontTx/>
                <a:buNone/>
              </a:pPr>
              <a:r>
                <a:rPr lang="en-US" altLang="en-US" sz="1800" dirty="0">
                  <a:solidFill>
                    <a:srgbClr val="000000"/>
                  </a:solidFill>
                  <a:latin typeface="Calibri" pitchFamily="34" charset="0"/>
                  <a:cs typeface="Arial" charset="0"/>
                </a:rPr>
                <a:t>Occurrences: </a:t>
              </a:r>
            </a:p>
            <a:p>
              <a:pPr eaLnBrk="1" fontAlgn="base" hangingPunct="1">
                <a:spcBef>
                  <a:spcPct val="0"/>
                </a:spcBef>
                <a:spcAft>
                  <a:spcPct val="0"/>
                </a:spcAft>
                <a:buFontTx/>
                <a:buNone/>
              </a:pPr>
              <a:r>
                <a:rPr lang="en-US" altLang="en-US" sz="1800" dirty="0">
                  <a:solidFill>
                    <a:srgbClr val="000000"/>
                  </a:solidFill>
                  <a:latin typeface="Calibri" pitchFamily="34" charset="0"/>
                  <a:cs typeface="Arial" charset="0"/>
                </a:rPr>
                <a:t>not economically interesting</a:t>
              </a:r>
            </a:p>
          </p:txBody>
        </p:sp>
        <p:sp>
          <p:nvSpPr>
            <p:cNvPr id="5" name="Oval 4"/>
            <p:cNvSpPr/>
            <p:nvPr/>
          </p:nvSpPr>
          <p:spPr bwMode="auto">
            <a:xfrm>
              <a:off x="1260475" y="2084388"/>
              <a:ext cx="2590800" cy="1295400"/>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lang="en-US">
                <a:solidFill>
                  <a:srgbClr val="000000"/>
                </a:solidFill>
                <a:latin typeface="Calibri" pitchFamily="34" charset="0"/>
                <a:cs typeface="Arial" charset="0"/>
              </a:endParaRPr>
            </a:p>
          </p:txBody>
        </p:sp>
        <p:sp>
          <p:nvSpPr>
            <p:cNvPr id="7" name="TextBox 6"/>
            <p:cNvSpPr txBox="1"/>
            <p:nvPr/>
          </p:nvSpPr>
          <p:spPr>
            <a:xfrm>
              <a:off x="1257300" y="2362200"/>
              <a:ext cx="2590800" cy="646113"/>
            </a:xfrm>
            <a:prstGeom prst="rect">
              <a:avLst/>
            </a:prstGeom>
            <a:noFill/>
          </p:spPr>
          <p:txBody>
            <a:bodyPr>
              <a:spAutoFit/>
            </a:bodyPr>
            <a:lstStyle/>
            <a:p>
              <a:pPr algn="ctr" fontAlgn="base">
                <a:spcBef>
                  <a:spcPct val="0"/>
                </a:spcBef>
                <a:spcAft>
                  <a:spcPct val="0"/>
                </a:spcAft>
                <a:defRPr/>
              </a:pPr>
              <a:r>
                <a:rPr lang="en-US" dirty="0">
                  <a:solidFill>
                    <a:srgbClr val="FFFFFF">
                      <a:lumMod val="95000"/>
                    </a:srgbClr>
                  </a:solidFill>
                  <a:latin typeface="Calibri" pitchFamily="34" charset="0"/>
                  <a:cs typeface="Arial" charset="0"/>
                </a:rPr>
                <a:t>Reserves: proved, recoverable, economic</a:t>
              </a:r>
            </a:p>
          </p:txBody>
        </p:sp>
      </p:grpSp>
      <p:sp>
        <p:nvSpPr>
          <p:cNvPr id="10" name="Right Arrow 9"/>
          <p:cNvSpPr/>
          <p:nvPr/>
        </p:nvSpPr>
        <p:spPr bwMode="auto">
          <a:xfrm rot="3040384">
            <a:off x="2222355" y="3282780"/>
            <a:ext cx="1426753" cy="30480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ight Arrow 14"/>
          <p:cNvSpPr/>
          <p:nvPr/>
        </p:nvSpPr>
        <p:spPr bwMode="auto">
          <a:xfrm rot="9129784">
            <a:off x="2260522" y="1716830"/>
            <a:ext cx="767082" cy="304800"/>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971800" y="1411069"/>
            <a:ext cx="1441415" cy="646331"/>
          </a:xfrm>
          <a:prstGeom prst="rect">
            <a:avLst/>
          </a:prstGeom>
          <a:noFill/>
        </p:spPr>
        <p:txBody>
          <a:bodyPr wrap="square" rtlCol="0">
            <a:spAutoFit/>
          </a:bodyPr>
          <a:lstStyle/>
          <a:p>
            <a:r>
              <a:rPr lang="en-US" dirty="0" smtClean="0"/>
              <a:t>S</a:t>
            </a:r>
            <a:r>
              <a:rPr lang="en-US" dirty="0" smtClean="0">
                <a:latin typeface="Calibri" panose="020F0502020204030204" pitchFamily="34" charset="0"/>
              </a:rPr>
              <a:t>hale gas technology</a:t>
            </a:r>
            <a:endParaRPr lang="en-US" dirty="0"/>
          </a:p>
        </p:txBody>
      </p:sp>
      <p:sp>
        <p:nvSpPr>
          <p:cNvPr id="12" name="TextBox 11"/>
          <p:cNvSpPr txBox="1"/>
          <p:nvPr/>
        </p:nvSpPr>
        <p:spPr>
          <a:xfrm>
            <a:off x="2927615" y="3015752"/>
            <a:ext cx="1066800" cy="646331"/>
          </a:xfrm>
          <a:prstGeom prst="rect">
            <a:avLst/>
          </a:prstGeom>
          <a:noFill/>
        </p:spPr>
        <p:txBody>
          <a:bodyPr wrap="square" rtlCol="0">
            <a:spAutoFit/>
          </a:bodyPr>
          <a:lstStyle/>
          <a:p>
            <a:pPr algn="r"/>
            <a:r>
              <a:rPr lang="en-US" dirty="0" smtClean="0"/>
              <a:t>Closed mines</a:t>
            </a:r>
            <a:endParaRPr lang="en-US" dirty="0"/>
          </a:p>
        </p:txBody>
      </p:sp>
    </p:spTree>
    <p:extLst>
      <p:ext uri="{BB962C8B-B14F-4D97-AF65-F5344CB8AC3E}">
        <p14:creationId xmlns:p14="http://schemas.microsoft.com/office/powerpoint/2010/main" val="48812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533400"/>
          </a:xfrm>
        </p:spPr>
        <p:txBody>
          <a:bodyPr/>
          <a:lstStyle/>
          <a:p>
            <a:r>
              <a:rPr lang="en-US" sz="3200" dirty="0" smtClean="0"/>
              <a:t>Coal Resources in the IPCC 5</a:t>
            </a:r>
            <a:r>
              <a:rPr lang="en-US" sz="3200" baseline="30000" dirty="0" smtClean="0"/>
              <a:t>th</a:t>
            </a:r>
            <a:r>
              <a:rPr lang="en-US" sz="3200" dirty="0" smtClean="0"/>
              <a:t> Assessment Report </a:t>
            </a:r>
            <a:endParaRPr lang="en-US" sz="3200" dirty="0"/>
          </a:p>
        </p:txBody>
      </p:sp>
      <p:sp>
        <p:nvSpPr>
          <p:cNvPr id="3" name="Content Placeholder 2"/>
          <p:cNvSpPr>
            <a:spLocks noGrp="1"/>
          </p:cNvSpPr>
          <p:nvPr>
            <p:ph idx="1"/>
          </p:nvPr>
        </p:nvSpPr>
        <p:spPr>
          <a:xfrm>
            <a:off x="381000" y="1524000"/>
            <a:ext cx="8458200" cy="4724400"/>
          </a:xfrm>
        </p:spPr>
        <p:txBody>
          <a:bodyPr/>
          <a:lstStyle/>
          <a:p>
            <a:r>
              <a:rPr lang="en-US" sz="1800" dirty="0" smtClean="0"/>
              <a:t>This report uses new scenarios called Representative Concentration Pathways (RCPs)</a:t>
            </a:r>
          </a:p>
          <a:p>
            <a:r>
              <a:rPr lang="en-US" sz="1800" dirty="0" smtClean="0"/>
              <a:t>The </a:t>
            </a:r>
            <a:r>
              <a:rPr lang="en-US" sz="1800" dirty="0"/>
              <a:t>report is 4,852 pages </a:t>
            </a:r>
            <a:r>
              <a:rPr lang="en-US" sz="1800" dirty="0" smtClean="0"/>
              <a:t>long—there are two mentions of </a:t>
            </a:r>
            <a:r>
              <a:rPr lang="en-US" sz="1800" dirty="0"/>
              <a:t>coal </a:t>
            </a:r>
            <a:r>
              <a:rPr lang="en-US" sz="1800" dirty="0" smtClean="0"/>
              <a:t>resources</a:t>
            </a:r>
            <a:endParaRPr lang="en-US" sz="1800" dirty="0"/>
          </a:p>
          <a:p>
            <a:r>
              <a:rPr lang="en-US" sz="1800" dirty="0" smtClean="0"/>
              <a:t>From WGIII, Chapter 7, p. 525 “For </a:t>
            </a:r>
            <a:r>
              <a:rPr lang="en-US" sz="1800" dirty="0"/>
              <a:t>both reserves and resources, the quantity of hard (black) coal significantly outnumbers the quantity of lignite (brown coal), and despite resources being far greater than reserves, the possibility for resources to cross over to reserves is expected to be limited since coal reserves are likely to last around 100 years at current rates of </a:t>
            </a:r>
            <a:r>
              <a:rPr lang="en-US" sz="1800" dirty="0" smtClean="0"/>
              <a:t>production.” </a:t>
            </a:r>
            <a:r>
              <a:rPr lang="en-US" sz="1800" dirty="0"/>
              <a:t>(Rogner et al., 2012)</a:t>
            </a:r>
            <a:endParaRPr lang="en-US" sz="1800" dirty="0" smtClean="0"/>
          </a:p>
          <a:p>
            <a:pPr lvl="1"/>
            <a:r>
              <a:rPr lang="en-US" sz="1600" dirty="0" smtClean="0"/>
              <a:t>“… coal reserves are likely to last around 100 years</a:t>
            </a:r>
            <a:r>
              <a:rPr lang="en-US" sz="1600" dirty="0"/>
              <a:t> </a:t>
            </a:r>
            <a:r>
              <a:rPr lang="en-US" sz="1600" dirty="0" smtClean="0"/>
              <a:t>at current rates of production.” is not consistent with the 5x increase in the RCP8.5 scenario</a:t>
            </a:r>
          </a:p>
          <a:p>
            <a:pPr lvl="1"/>
            <a:r>
              <a:rPr lang="en-US" sz="1600" dirty="0" smtClean="0"/>
              <a:t>“… resources </a:t>
            </a:r>
            <a:r>
              <a:rPr lang="en-US" sz="1600" dirty="0"/>
              <a:t>to cross over to </a:t>
            </a:r>
            <a:r>
              <a:rPr lang="en-US" sz="1600" dirty="0" smtClean="0"/>
              <a:t>reserves</a:t>
            </a:r>
            <a:r>
              <a:rPr lang="en-US" sz="1600" dirty="0" smtClean="0"/>
              <a:t>…”—historically </a:t>
            </a:r>
            <a:r>
              <a:rPr lang="en-US" sz="1600" dirty="0" smtClean="0"/>
              <a:t>coal reserves have turned into  occurrences rather than the other way around</a:t>
            </a:r>
          </a:p>
          <a:p>
            <a:pPr lvl="1"/>
            <a:r>
              <a:rPr lang="en-US" sz="1600" dirty="0"/>
              <a:t>The single reference to Rogner et al. is to a book edited by a lead author for a different chapter in the Assessment </a:t>
            </a:r>
            <a:r>
              <a:rPr lang="en-US" sz="1600" dirty="0" smtClean="0"/>
              <a:t>Report</a:t>
            </a:r>
            <a:endParaRPr lang="en-US" sz="1600" dirty="0"/>
          </a:p>
          <a:p>
            <a:r>
              <a:rPr lang="en-US" sz="1800" dirty="0" smtClean="0"/>
              <a:t>Table </a:t>
            </a:r>
            <a:r>
              <a:rPr lang="en-US" sz="1800" dirty="0"/>
              <a:t>7.2 </a:t>
            </a:r>
            <a:r>
              <a:rPr lang="en-US" sz="1800" dirty="0" smtClean="0"/>
              <a:t>on the same page lists coal resources as 14-21Tt</a:t>
            </a:r>
            <a:r>
              <a:rPr lang="en-US" sz="1800" dirty="0"/>
              <a:t> (Rogner et al., 2012) [converted at </a:t>
            </a:r>
            <a:r>
              <a:rPr lang="en-US" sz="1800" dirty="0" smtClean="0"/>
              <a:t>21GJ/t]—the </a:t>
            </a:r>
            <a:r>
              <a:rPr lang="en-US" sz="1800" dirty="0"/>
              <a:t>coal resources </a:t>
            </a:r>
            <a:r>
              <a:rPr lang="en-US" sz="1800" dirty="0" smtClean="0"/>
              <a:t>number can </a:t>
            </a:r>
            <a:r>
              <a:rPr lang="en-US" sz="1800" dirty="0"/>
              <a:t>be traced </a:t>
            </a:r>
            <a:r>
              <a:rPr lang="en-US" sz="1800" dirty="0" smtClean="0"/>
              <a:t>to </a:t>
            </a:r>
            <a:r>
              <a:rPr lang="en-US" sz="1800" dirty="0"/>
              <a:t>the German resources </a:t>
            </a:r>
            <a:r>
              <a:rPr lang="en-US" sz="1800" dirty="0" smtClean="0"/>
              <a:t>agency, the BGR </a:t>
            </a:r>
            <a:endParaRPr lang="en-US" sz="1800" dirty="0"/>
          </a:p>
          <a:p>
            <a:endParaRPr lang="en-US" sz="1800" dirty="0"/>
          </a:p>
          <a:p>
            <a:pPr marL="0" indent="0">
              <a:buNone/>
            </a:pPr>
            <a:endParaRPr lang="en-US" sz="1800" dirty="0"/>
          </a:p>
        </p:txBody>
      </p:sp>
    </p:spTree>
    <p:extLst>
      <p:ext uri="{BB962C8B-B14F-4D97-AF65-F5344CB8AC3E}">
        <p14:creationId xmlns:p14="http://schemas.microsoft.com/office/powerpoint/2010/main" val="2666321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487362"/>
          </a:xfrm>
        </p:spPr>
        <p:txBody>
          <a:bodyPr/>
          <a:lstStyle/>
          <a:p>
            <a:r>
              <a:rPr lang="en-US" sz="2800" dirty="0" smtClean="0"/>
              <a:t>Coal Resources from the German Resources Agency (BGR)</a:t>
            </a:r>
            <a:endParaRPr lang="en-US" sz="2800"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057400" y="571129"/>
            <a:ext cx="5791200" cy="316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228600" y="3886200"/>
            <a:ext cx="8686800" cy="2667000"/>
          </a:xfrm>
        </p:spPr>
        <p:txBody>
          <a:bodyPr/>
          <a:lstStyle/>
          <a:p>
            <a:r>
              <a:rPr lang="en-US" sz="2000" dirty="0" smtClean="0"/>
              <a:t>The coal resources for the earlier SRES scenarios came from the World Energy </a:t>
            </a:r>
            <a:r>
              <a:rPr lang="en-US" dirty="0"/>
              <a:t>Council (</a:t>
            </a:r>
            <a:r>
              <a:rPr lang="en-US" dirty="0" smtClean="0"/>
              <a:t>3.4Tt </a:t>
            </a:r>
            <a:r>
              <a:rPr lang="en-US" dirty="0"/>
              <a:t>in 1998</a:t>
            </a:r>
            <a:r>
              <a:rPr lang="en-US" dirty="0" smtClean="0"/>
              <a:t>)—</a:t>
            </a:r>
            <a:r>
              <a:rPr lang="en-US" dirty="0" smtClean="0">
                <a:latin typeface="Calibri"/>
              </a:rPr>
              <a:t>but the WEC reduced its resources to 180Gt in 2007</a:t>
            </a:r>
            <a:endParaRPr lang="en-US" sz="2000" dirty="0" smtClean="0"/>
          </a:p>
          <a:p>
            <a:r>
              <a:rPr lang="en-US" dirty="0" smtClean="0"/>
              <a:t>For the RCPs, the coal resources come from the BGR, which increased its resources</a:t>
            </a:r>
            <a:r>
              <a:rPr lang="en-US" sz="2000" dirty="0" smtClean="0"/>
              <a:t> after </a:t>
            </a:r>
            <a:r>
              <a:rPr lang="en-US" sz="2000" dirty="0"/>
              <a:t>Sandro Schmidt took over </a:t>
            </a:r>
            <a:r>
              <a:rPr lang="en-US" sz="2000" dirty="0" smtClean="0"/>
              <a:t>from Thomas Thielemann in </a:t>
            </a:r>
            <a:r>
              <a:rPr lang="en-US" sz="2000" dirty="0"/>
              <a:t>2006</a:t>
            </a:r>
          </a:p>
          <a:p>
            <a:pPr lvl="1"/>
            <a:r>
              <a:rPr lang="en-US" dirty="0" smtClean="0">
                <a:sym typeface="Symbol"/>
              </a:rPr>
              <a:t>Ge</a:t>
            </a:r>
            <a:r>
              <a:rPr lang="en-US" dirty="0" smtClean="0"/>
              <a:t>rman </a:t>
            </a:r>
            <a:r>
              <a:rPr lang="en-US" dirty="0"/>
              <a:t>hard coal 8Gt </a:t>
            </a:r>
            <a:r>
              <a:rPr lang="en-US" dirty="0">
                <a:sym typeface="Symbol"/>
              </a:rPr>
              <a:t> 84Gt </a:t>
            </a:r>
            <a:r>
              <a:rPr lang="en-US" dirty="0" smtClean="0">
                <a:sym typeface="Symbol"/>
              </a:rPr>
              <a:t>(should be an occurrence, not a resource)</a:t>
            </a:r>
            <a:endParaRPr lang="en-US" dirty="0">
              <a:sym typeface="Symbol"/>
            </a:endParaRPr>
          </a:p>
          <a:p>
            <a:pPr lvl="1"/>
            <a:r>
              <a:rPr lang="en-US" dirty="0">
                <a:sym typeface="Symbol"/>
              </a:rPr>
              <a:t>UK </a:t>
            </a:r>
            <a:r>
              <a:rPr lang="en-US" dirty="0"/>
              <a:t>8Gt </a:t>
            </a:r>
            <a:r>
              <a:rPr lang="en-US" dirty="0">
                <a:sym typeface="Symbol"/>
              </a:rPr>
              <a:t> </a:t>
            </a:r>
            <a:r>
              <a:rPr lang="en-US" dirty="0" smtClean="0">
                <a:sym typeface="Symbol"/>
              </a:rPr>
              <a:t>191Gt (should be an occurrence, not a resource)</a:t>
            </a:r>
          </a:p>
          <a:p>
            <a:pPr lvl="1"/>
            <a:r>
              <a:rPr lang="en-US" dirty="0">
                <a:sym typeface="Symbol"/>
              </a:rPr>
              <a:t>US </a:t>
            </a:r>
            <a:r>
              <a:rPr lang="en-US" dirty="0"/>
              <a:t>806Gt </a:t>
            </a:r>
            <a:r>
              <a:rPr lang="en-US" dirty="0">
                <a:sym typeface="Symbol"/>
              </a:rPr>
              <a:t> 7,857Gt, the largest component is 3,500Gt for undiscovered coal on the North Slope of Alaska  (16% of the world resources) </a:t>
            </a:r>
            <a:endParaRPr lang="en-US" dirty="0" smtClean="0">
              <a:sym typeface="Symbol"/>
            </a:endParaRPr>
          </a:p>
          <a:p>
            <a:endParaRPr lang="en-US" sz="2000" dirty="0"/>
          </a:p>
        </p:txBody>
      </p:sp>
    </p:spTree>
    <p:extLst>
      <p:ext uri="{BB962C8B-B14F-4D97-AF65-F5344CB8AC3E}">
        <p14:creationId xmlns:p14="http://schemas.microsoft.com/office/powerpoint/2010/main" val="2227956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87362"/>
          </a:xfrm>
        </p:spPr>
        <p:txBody>
          <a:bodyPr/>
          <a:lstStyle/>
          <a:p>
            <a:r>
              <a:rPr lang="en-US" sz="3200" dirty="0" smtClean="0"/>
              <a:t>Comparisons </a:t>
            </a:r>
            <a:r>
              <a:rPr lang="en-US" sz="3200" dirty="0"/>
              <a:t>W</a:t>
            </a:r>
            <a:r>
              <a:rPr lang="en-US" sz="3200" dirty="0" smtClean="0"/>
              <a:t>ith the RCPs</a:t>
            </a:r>
            <a:endParaRPr lang="en-US" sz="32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00523914"/>
              </p:ext>
            </p:extLst>
          </p:nvPr>
        </p:nvGraphicFramePr>
        <p:xfrm>
          <a:off x="1066800" y="1295398"/>
          <a:ext cx="7162800" cy="2590802"/>
        </p:xfrm>
        <a:graphic>
          <a:graphicData uri="http://schemas.openxmlformats.org/drawingml/2006/table">
            <a:tbl>
              <a:tblPr firstRow="1" bandRow="1">
                <a:tableStyleId>{775DCB02-9BB8-47FD-8907-85C794F793BA}</a:tableStyleId>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581168">
                <a:tc>
                  <a:txBody>
                    <a:bodyPr/>
                    <a:lstStyle/>
                    <a:p>
                      <a:pPr algn="ctr" fontAlgn="b"/>
                      <a:r>
                        <a:rPr lang="en-US" sz="2000" b="0" i="0" u="none" strike="noStrike" dirty="0" smtClean="0">
                          <a:solidFill>
                            <a:schemeClr val="bg1"/>
                          </a:solidFill>
                          <a:effectLst/>
                          <a:latin typeface="Calibri" panose="020F0502020204030204" pitchFamily="34" charset="0"/>
                        </a:rPr>
                        <a:t>Scenario</a:t>
                      </a:r>
                      <a:endParaRPr lang="en-US" sz="2000" b="0" i="0" u="none" strike="noStrike" dirty="0">
                        <a:solidFill>
                          <a:schemeClr val="bg1"/>
                        </a:solidFill>
                        <a:effectLst/>
                        <a:latin typeface="Calibri" panose="020F0502020204030204" pitchFamily="34" charset="0"/>
                      </a:endParaRPr>
                    </a:p>
                  </a:txBody>
                  <a:tcPr marL="143123" marR="143123" marT="9144" marB="0" anchor="ctr"/>
                </a:tc>
                <a:tc>
                  <a:txBody>
                    <a:bodyPr/>
                    <a:lstStyle/>
                    <a:p>
                      <a:pPr algn="ctr" fontAlgn="b"/>
                      <a:r>
                        <a:rPr lang="en-US" sz="2000" b="0" u="none" strike="noStrike" dirty="0" smtClean="0">
                          <a:solidFill>
                            <a:schemeClr val="bg1"/>
                          </a:solidFill>
                          <a:effectLst/>
                          <a:latin typeface="Calibri" panose="020F0502020204030204" pitchFamily="34" charset="0"/>
                        </a:rPr>
                        <a:t>CO</a:t>
                      </a:r>
                      <a:r>
                        <a:rPr lang="en-US" sz="2000" b="0" u="none" strike="noStrike" baseline="-25000" dirty="0" smtClean="0">
                          <a:solidFill>
                            <a:schemeClr val="bg1"/>
                          </a:solidFill>
                          <a:effectLst/>
                          <a:latin typeface="Calibri" panose="020F0502020204030204" pitchFamily="34" charset="0"/>
                        </a:rPr>
                        <a:t>2</a:t>
                      </a:r>
                      <a:r>
                        <a:rPr lang="en-US" sz="2000" b="0" u="none" strike="noStrike" dirty="0" smtClean="0">
                          <a:solidFill>
                            <a:schemeClr val="bg1"/>
                          </a:solidFill>
                          <a:effectLst/>
                          <a:latin typeface="Calibri" panose="020F0502020204030204" pitchFamily="34" charset="0"/>
                        </a:rPr>
                        <a:t> </a:t>
                      </a:r>
                      <a:r>
                        <a:rPr lang="en-US" sz="2000" b="0" u="none" strike="noStrike" dirty="0" err="1" smtClean="0">
                          <a:solidFill>
                            <a:schemeClr val="bg1"/>
                          </a:solidFill>
                          <a:effectLst/>
                          <a:latin typeface="Calibri" panose="020F0502020204030204" pitchFamily="34" charset="0"/>
                        </a:rPr>
                        <a:t>TtC</a:t>
                      </a:r>
                      <a:endParaRPr lang="en-US" sz="2000" b="0" i="0" u="none" strike="noStrike" dirty="0">
                        <a:solidFill>
                          <a:schemeClr val="bg1"/>
                        </a:solidFill>
                        <a:effectLst/>
                        <a:latin typeface="Calibri" panose="020F0502020204030204" pitchFamily="34" charset="0"/>
                      </a:endParaRPr>
                    </a:p>
                  </a:txBody>
                  <a:tcPr marL="214685" marR="214685" marT="137160" marB="137160" anchor="ctr"/>
                </a:tc>
                <a:tc>
                  <a:txBody>
                    <a:bodyPr/>
                    <a:lstStyle/>
                    <a:p>
                      <a:pPr algn="ctr" fontAlgn="b"/>
                      <a:r>
                        <a:rPr lang="en-US" sz="2000" b="0" i="0" u="none" strike="noStrike" dirty="0" smtClean="0">
                          <a:solidFill>
                            <a:schemeClr val="bg1"/>
                          </a:solidFill>
                          <a:effectLst/>
                          <a:latin typeface="Calibri" panose="020F0502020204030204" pitchFamily="34" charset="0"/>
                        </a:rPr>
                        <a:t>Google links</a:t>
                      </a:r>
                      <a:endParaRPr lang="en-US" sz="2000" b="0" i="0" u="none" strike="noStrike" dirty="0">
                        <a:solidFill>
                          <a:schemeClr val="bg1"/>
                        </a:solidFill>
                        <a:effectLst/>
                        <a:latin typeface="Calibri" panose="020F0502020204030204" pitchFamily="34" charset="0"/>
                      </a:endParaRPr>
                    </a:p>
                  </a:txBody>
                  <a:tcPr marL="214685" marR="214685" marT="137160" marB="137160" anchor="ctr"/>
                </a:tc>
                <a:extLst>
                  <a:ext uri="{0D108BD9-81ED-4DB2-BD59-A6C34878D82A}">
                    <a16:rowId xmlns:a16="http://schemas.microsoft.com/office/drawing/2014/main" val="10000"/>
                  </a:ext>
                </a:extLst>
              </a:tr>
              <a:tr h="334939">
                <a:tc>
                  <a:txBody>
                    <a:bodyPr/>
                    <a:lstStyle/>
                    <a:p>
                      <a:pPr algn="l" fontAlgn="b"/>
                      <a:r>
                        <a:rPr lang="en-US" sz="2000" b="0" u="none" strike="noStrike" dirty="0" smtClean="0">
                          <a:effectLst/>
                          <a:latin typeface="Calibri" panose="020F0502020204030204" pitchFamily="34" charset="0"/>
                        </a:rPr>
                        <a:t>RCP 2.6</a:t>
                      </a:r>
                      <a:endParaRPr lang="en-US" sz="2000" b="0" i="0" u="none" strike="noStrike" dirty="0">
                        <a:solidFill>
                          <a:srgbClr val="000000"/>
                        </a:solidFill>
                        <a:effectLst/>
                        <a:latin typeface="Calibri" panose="020F0502020204030204" pitchFamily="34" charset="0"/>
                      </a:endParaRPr>
                    </a:p>
                  </a:txBody>
                  <a:tcPr marL="286247" marR="0" marT="9144" marB="0" anchor="b"/>
                </a:tc>
                <a:tc>
                  <a:txBody>
                    <a:bodyPr/>
                    <a:lstStyle/>
                    <a:p>
                      <a:pPr algn="ctr" fontAlgn="b"/>
                      <a:r>
                        <a:rPr lang="en-US" sz="2000" b="0" u="none" strike="noStrike" dirty="0">
                          <a:effectLst/>
                          <a:latin typeface="Calibri" panose="020F0502020204030204" pitchFamily="34" charset="0"/>
                        </a:rPr>
                        <a:t>0.3</a:t>
                      </a:r>
                      <a:endParaRPr lang="en-US" sz="2000" b="0" i="0" u="none" strike="noStrike" dirty="0">
                        <a:solidFill>
                          <a:srgbClr val="000000"/>
                        </a:solidFill>
                        <a:effectLst/>
                        <a:latin typeface="Calibri" panose="020F0502020204030204" pitchFamily="34" charset="0"/>
                      </a:endParaRPr>
                    </a:p>
                  </a:txBody>
                  <a:tcPr marL="14909" marR="14909"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61,500</a:t>
                      </a:r>
                      <a:endParaRPr lang="en-US" sz="2000" b="0" i="0" u="none" strike="noStrike" dirty="0">
                        <a:solidFill>
                          <a:srgbClr val="000000"/>
                        </a:solidFill>
                        <a:effectLst/>
                        <a:latin typeface="Calibri" panose="020F0502020204030204" pitchFamily="34" charset="0"/>
                      </a:endParaRPr>
                    </a:p>
                  </a:txBody>
                  <a:tcPr marL="14909" marR="14909" marT="9525" marB="0" anchor="b"/>
                </a:tc>
                <a:extLst>
                  <a:ext uri="{0D108BD9-81ED-4DB2-BD59-A6C34878D82A}">
                    <a16:rowId xmlns:a16="http://schemas.microsoft.com/office/drawing/2014/main" val="10001"/>
                  </a:ext>
                </a:extLst>
              </a:tr>
              <a:tr h="334939">
                <a:tc>
                  <a:txBody>
                    <a:bodyPr/>
                    <a:lstStyle/>
                    <a:p>
                      <a:pPr algn="l" fontAlgn="b"/>
                      <a:r>
                        <a:rPr lang="en-US" sz="2000" u="none" strike="noStrike" dirty="0" smtClean="0">
                          <a:effectLst/>
                          <a:latin typeface="Calibri" panose="020F0502020204030204" pitchFamily="34" charset="0"/>
                        </a:rPr>
                        <a:t>RCP 4.5</a:t>
                      </a:r>
                      <a:endParaRPr lang="en-US" sz="2000" b="0" i="0" u="none" strike="noStrike" dirty="0">
                        <a:solidFill>
                          <a:srgbClr val="000000"/>
                        </a:solidFill>
                        <a:effectLst/>
                        <a:latin typeface="Calibri" panose="020F0502020204030204" pitchFamily="34" charset="0"/>
                      </a:endParaRPr>
                    </a:p>
                  </a:txBody>
                  <a:tcPr marL="286247" marR="0" marT="9144" marB="0" anchor="b"/>
                </a:tc>
                <a:tc>
                  <a:txBody>
                    <a:bodyPr/>
                    <a:lstStyle/>
                    <a:p>
                      <a:pPr algn="ctr" fontAlgn="b"/>
                      <a:r>
                        <a:rPr lang="en-US" sz="2000" u="none" strike="noStrike" dirty="0">
                          <a:effectLst/>
                          <a:latin typeface="Calibri" panose="020F0502020204030204" pitchFamily="34" charset="0"/>
                        </a:rPr>
                        <a:t>1.5</a:t>
                      </a:r>
                      <a:endParaRPr lang="en-US" sz="2000" b="0" i="0" u="none" strike="noStrike" dirty="0">
                        <a:solidFill>
                          <a:srgbClr val="000000"/>
                        </a:solidFill>
                        <a:effectLst/>
                        <a:latin typeface="Calibri" panose="020F0502020204030204" pitchFamily="34" charset="0"/>
                      </a:endParaRPr>
                    </a:p>
                  </a:txBody>
                  <a:tcPr marL="14909" marR="14909"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101,000</a:t>
                      </a:r>
                      <a:endParaRPr lang="en-US" sz="2000" b="0" i="0" u="none" strike="noStrike" dirty="0">
                        <a:solidFill>
                          <a:srgbClr val="000000"/>
                        </a:solidFill>
                        <a:effectLst/>
                        <a:latin typeface="Calibri" panose="020F0502020204030204" pitchFamily="34" charset="0"/>
                      </a:endParaRPr>
                    </a:p>
                  </a:txBody>
                  <a:tcPr marL="14909" marR="14909" marT="9525" marB="0" anchor="b"/>
                </a:tc>
                <a:extLst>
                  <a:ext uri="{0D108BD9-81ED-4DB2-BD59-A6C34878D82A}">
                    <a16:rowId xmlns:a16="http://schemas.microsoft.com/office/drawing/2014/main" val="10002"/>
                  </a:ext>
                </a:extLst>
              </a:tr>
              <a:tr h="334939">
                <a:tc>
                  <a:txBody>
                    <a:bodyPr/>
                    <a:lstStyle/>
                    <a:p>
                      <a:pPr algn="l" fontAlgn="b"/>
                      <a:r>
                        <a:rPr lang="en-US" sz="2000" u="none" strike="noStrike" dirty="0" smtClean="0">
                          <a:effectLst/>
                          <a:latin typeface="Calibri" panose="020F0502020204030204" pitchFamily="34" charset="0"/>
                        </a:rPr>
                        <a:t>RCP 6.0</a:t>
                      </a:r>
                      <a:endParaRPr lang="en-US" sz="2000" b="0" i="0" u="none" strike="noStrike" dirty="0">
                        <a:solidFill>
                          <a:srgbClr val="000000"/>
                        </a:solidFill>
                        <a:effectLst/>
                        <a:latin typeface="Calibri" panose="020F0502020204030204" pitchFamily="34" charset="0"/>
                      </a:endParaRPr>
                    </a:p>
                  </a:txBody>
                  <a:tcPr marL="286247" marR="0" marT="9144" marB="0" anchor="b"/>
                </a:tc>
                <a:tc>
                  <a:txBody>
                    <a:bodyPr/>
                    <a:lstStyle/>
                    <a:p>
                      <a:pPr algn="ctr" fontAlgn="b"/>
                      <a:r>
                        <a:rPr lang="en-US" sz="2000" u="none" strike="noStrike" dirty="0">
                          <a:effectLst/>
                          <a:latin typeface="Calibri" panose="020F0502020204030204" pitchFamily="34" charset="0"/>
                        </a:rPr>
                        <a:t>2.4</a:t>
                      </a:r>
                      <a:endParaRPr lang="en-US" sz="2000" b="0" i="0" u="none" strike="noStrike" dirty="0">
                        <a:solidFill>
                          <a:srgbClr val="000000"/>
                        </a:solidFill>
                        <a:effectLst/>
                        <a:latin typeface="Calibri" panose="020F0502020204030204" pitchFamily="34" charset="0"/>
                      </a:endParaRPr>
                    </a:p>
                  </a:txBody>
                  <a:tcPr marL="14909" marR="14909"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65,800</a:t>
                      </a:r>
                      <a:endParaRPr lang="en-US" sz="2000" b="0" i="0" u="none" strike="noStrike" dirty="0">
                        <a:solidFill>
                          <a:srgbClr val="000000"/>
                        </a:solidFill>
                        <a:effectLst/>
                        <a:latin typeface="Calibri" panose="020F0502020204030204" pitchFamily="34" charset="0"/>
                      </a:endParaRPr>
                    </a:p>
                  </a:txBody>
                  <a:tcPr marL="14909" marR="14909" marT="9525" marB="0" anchor="b"/>
                </a:tc>
                <a:extLst>
                  <a:ext uri="{0D108BD9-81ED-4DB2-BD59-A6C34878D82A}">
                    <a16:rowId xmlns:a16="http://schemas.microsoft.com/office/drawing/2014/main" val="10003"/>
                  </a:ext>
                </a:extLst>
              </a:tr>
              <a:tr h="334939">
                <a:tc>
                  <a:txBody>
                    <a:bodyPr/>
                    <a:lstStyle/>
                    <a:p>
                      <a:pPr algn="l" fontAlgn="b"/>
                      <a:r>
                        <a:rPr lang="en-US" sz="2000" u="none" strike="noStrike" dirty="0">
                          <a:effectLst/>
                          <a:latin typeface="Calibri" panose="020F0502020204030204" pitchFamily="34" charset="0"/>
                        </a:rPr>
                        <a:t>RCP 8.5</a:t>
                      </a:r>
                      <a:endParaRPr lang="en-US" sz="2000" b="0" i="0" u="none" strike="noStrike" dirty="0">
                        <a:solidFill>
                          <a:srgbClr val="000000"/>
                        </a:solidFill>
                        <a:effectLst/>
                        <a:latin typeface="Calibri" panose="020F0502020204030204" pitchFamily="34" charset="0"/>
                      </a:endParaRPr>
                    </a:p>
                  </a:txBody>
                  <a:tcPr marL="286247" marR="0" marT="9144" marB="0" anchor="b"/>
                </a:tc>
                <a:tc>
                  <a:txBody>
                    <a:bodyPr/>
                    <a:lstStyle/>
                    <a:p>
                      <a:pPr algn="ctr" fontAlgn="b"/>
                      <a:r>
                        <a:rPr lang="en-US" sz="2000" u="none" strike="noStrike" dirty="0">
                          <a:effectLst/>
                          <a:latin typeface="Calibri" panose="020F0502020204030204" pitchFamily="34" charset="0"/>
                        </a:rPr>
                        <a:t>5.6</a:t>
                      </a:r>
                      <a:endParaRPr lang="en-US" sz="2000" b="0" i="0" u="none" strike="noStrike" dirty="0">
                        <a:solidFill>
                          <a:srgbClr val="000000"/>
                        </a:solidFill>
                        <a:effectLst/>
                        <a:latin typeface="Calibri" panose="020F0502020204030204" pitchFamily="34" charset="0"/>
                      </a:endParaRPr>
                    </a:p>
                  </a:txBody>
                  <a:tcPr marL="14909" marR="14909"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149,000</a:t>
                      </a:r>
                      <a:endParaRPr lang="en-US" sz="2000" b="0" i="0" u="none" strike="noStrike" dirty="0">
                        <a:solidFill>
                          <a:srgbClr val="000000"/>
                        </a:solidFill>
                        <a:effectLst/>
                        <a:latin typeface="Calibri" panose="020F0502020204030204" pitchFamily="34" charset="0"/>
                      </a:endParaRPr>
                    </a:p>
                  </a:txBody>
                  <a:tcPr marL="14909" marR="14909" marT="9525" marB="0" anchor="b"/>
                </a:tc>
                <a:extLst>
                  <a:ext uri="{0D108BD9-81ED-4DB2-BD59-A6C34878D82A}">
                    <a16:rowId xmlns:a16="http://schemas.microsoft.com/office/drawing/2014/main" val="10004"/>
                  </a:ext>
                </a:extLst>
              </a:tr>
              <a:tr h="334939">
                <a:tc>
                  <a:txBody>
                    <a:bodyPr/>
                    <a:lstStyle/>
                    <a:p>
                      <a:pPr algn="l" fontAlgn="b"/>
                      <a:r>
                        <a:rPr lang="en-US" sz="2000" u="none" strike="noStrike" dirty="0" smtClean="0">
                          <a:effectLst/>
                          <a:latin typeface="Calibri" panose="020F0502020204030204" pitchFamily="34" charset="0"/>
                        </a:rPr>
                        <a:t>Projection</a:t>
                      </a:r>
                      <a:endParaRPr lang="en-US" sz="2000" b="0" i="0" u="none" strike="noStrike" dirty="0">
                        <a:solidFill>
                          <a:srgbClr val="000000"/>
                        </a:solidFill>
                        <a:effectLst/>
                        <a:latin typeface="Calibri" panose="020F0502020204030204" pitchFamily="34" charset="0"/>
                      </a:endParaRPr>
                    </a:p>
                  </a:txBody>
                  <a:tcPr marL="286247" marR="0" marT="9144" marB="0" anchor="b"/>
                </a:tc>
                <a:tc>
                  <a:txBody>
                    <a:bodyPr/>
                    <a:lstStyle/>
                    <a:p>
                      <a:pPr algn="ctr" fontAlgn="b"/>
                      <a:r>
                        <a:rPr lang="en-US" sz="2000" u="none" strike="noStrike" dirty="0" smtClean="0">
                          <a:effectLst/>
                          <a:latin typeface="Calibri" panose="020F0502020204030204" pitchFamily="34" charset="0"/>
                        </a:rPr>
                        <a:t>1.0</a:t>
                      </a:r>
                      <a:endParaRPr lang="en-US" sz="2000" b="0" i="0" u="none" strike="noStrike" dirty="0">
                        <a:solidFill>
                          <a:srgbClr val="000000"/>
                        </a:solidFill>
                        <a:effectLst/>
                        <a:latin typeface="Calibri" panose="020F0502020204030204" pitchFamily="34" charset="0"/>
                      </a:endParaRPr>
                    </a:p>
                  </a:txBody>
                  <a:tcPr marL="14909" marR="14909" marT="9525"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14909" marR="14909" marT="9525" marB="0" anchor="b"/>
                </a:tc>
                <a:extLst>
                  <a:ext uri="{0D108BD9-81ED-4DB2-BD59-A6C34878D82A}">
                    <a16:rowId xmlns:a16="http://schemas.microsoft.com/office/drawing/2014/main" val="10005"/>
                  </a:ext>
                </a:extLst>
              </a:tr>
              <a:tr h="334939">
                <a:tc>
                  <a:txBody>
                    <a:bodyPr/>
                    <a:lstStyle/>
                    <a:p>
                      <a:pPr algn="l" fontAlgn="b"/>
                      <a:r>
                        <a:rPr lang="en-US" sz="2000" b="0" i="0" u="none" strike="noStrike" dirty="0" smtClean="0">
                          <a:solidFill>
                            <a:schemeClr val="dk1"/>
                          </a:solidFill>
                          <a:effectLst/>
                          <a:latin typeface="Calibri" panose="020F0502020204030204" pitchFamily="34" charset="0"/>
                        </a:rPr>
                        <a:t>Reserves</a:t>
                      </a:r>
                      <a:endParaRPr lang="en-US" sz="2000" b="0" i="0" u="none" strike="noStrike" dirty="0">
                        <a:solidFill>
                          <a:srgbClr val="000000"/>
                        </a:solidFill>
                        <a:effectLst/>
                        <a:latin typeface="Calibri" panose="020F0502020204030204" pitchFamily="34" charset="0"/>
                      </a:endParaRPr>
                    </a:p>
                  </a:txBody>
                  <a:tcPr marL="286247" marR="0" marT="9144" marB="0" anchor="b"/>
                </a:tc>
                <a:tc>
                  <a:txBody>
                    <a:bodyPr/>
                    <a:lstStyle/>
                    <a:p>
                      <a:pPr algn="ctr" fontAlgn="b"/>
                      <a:r>
                        <a:rPr lang="en-US" sz="2000" u="none" strike="noStrike" dirty="0">
                          <a:effectLst/>
                          <a:latin typeface="Calibri" panose="020F0502020204030204" pitchFamily="34" charset="0"/>
                        </a:rPr>
                        <a:t>1.2</a:t>
                      </a:r>
                      <a:endParaRPr lang="en-US" sz="2000" b="0" i="0" u="none" strike="noStrike" dirty="0">
                        <a:solidFill>
                          <a:srgbClr val="000000"/>
                        </a:solidFill>
                        <a:effectLst/>
                        <a:latin typeface="Calibri" panose="020F0502020204030204" pitchFamily="34" charset="0"/>
                      </a:endParaRPr>
                    </a:p>
                  </a:txBody>
                  <a:tcPr marL="14909" marR="14909" marT="9525"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14909" marR="14909" marT="9525" marB="0" anchor="b"/>
                </a:tc>
                <a:extLst>
                  <a:ext uri="{0D108BD9-81ED-4DB2-BD59-A6C34878D82A}">
                    <a16:rowId xmlns:a16="http://schemas.microsoft.com/office/drawing/2014/main" val="10006"/>
                  </a:ext>
                </a:extLst>
              </a:tr>
            </a:tbl>
          </a:graphicData>
        </a:graphic>
      </p:graphicFrame>
      <p:sp>
        <p:nvSpPr>
          <p:cNvPr id="4" name="Text Placeholder 3"/>
          <p:cNvSpPr>
            <a:spLocks noGrp="1"/>
          </p:cNvSpPr>
          <p:nvPr>
            <p:ph type="body" sz="half" idx="2"/>
          </p:nvPr>
        </p:nvSpPr>
        <p:spPr>
          <a:xfrm>
            <a:off x="457200" y="4191000"/>
            <a:ext cx="8458200" cy="2514600"/>
          </a:xfrm>
          <a:solidFill>
            <a:schemeClr val="bg1"/>
          </a:solidFill>
        </p:spPr>
        <p:txBody>
          <a:bodyPr/>
          <a:lstStyle/>
          <a:p>
            <a:r>
              <a:rPr lang="en-US" sz="2000" dirty="0"/>
              <a:t>F</a:t>
            </a:r>
            <a:r>
              <a:rPr lang="en-US" sz="2000" dirty="0" smtClean="0"/>
              <a:t>rom the RCP data </a:t>
            </a:r>
            <a:r>
              <a:rPr lang="en-US" sz="2000" dirty="0"/>
              <a:t>base — </a:t>
            </a:r>
            <a:r>
              <a:rPr lang="en-US" sz="2000" dirty="0" smtClean="0"/>
              <a:t>the CO</a:t>
            </a:r>
            <a:r>
              <a:rPr lang="en-US" sz="2000" baseline="-25000" dirty="0" smtClean="0"/>
              <a:t>2</a:t>
            </a:r>
            <a:r>
              <a:rPr lang="en-US" sz="2000" dirty="0" smtClean="0"/>
              <a:t> totals include the past production</a:t>
            </a:r>
          </a:p>
          <a:p>
            <a:r>
              <a:rPr lang="en-US" sz="2000" dirty="0" smtClean="0"/>
              <a:t>I do not recommend </a:t>
            </a:r>
            <a:r>
              <a:rPr lang="en-US" dirty="0"/>
              <a:t>RCP 2.6 — </a:t>
            </a:r>
            <a:r>
              <a:rPr lang="en-US" dirty="0" smtClean="0"/>
              <a:t>there is no sign </a:t>
            </a:r>
            <a:r>
              <a:rPr lang="en-US" smtClean="0"/>
              <a:t>that carbon </a:t>
            </a:r>
            <a:r>
              <a:rPr lang="en-US" dirty="0" smtClean="0"/>
              <a:t>sequestration will take place on a significant scale</a:t>
            </a:r>
            <a:endParaRPr lang="en-US" sz="2000" dirty="0" smtClean="0"/>
          </a:p>
          <a:p>
            <a:r>
              <a:rPr lang="en-US" sz="2000" dirty="0" smtClean="0"/>
              <a:t>I </a:t>
            </a:r>
            <a:r>
              <a:rPr lang="en-US" sz="2000" dirty="0"/>
              <a:t>cannot recommend using RCP 6.0 </a:t>
            </a:r>
            <a:r>
              <a:rPr lang="en-US" dirty="0" smtClean="0"/>
              <a:t>or</a:t>
            </a:r>
            <a:r>
              <a:rPr lang="en-US" sz="2000" dirty="0" smtClean="0"/>
              <a:t> </a:t>
            </a:r>
            <a:r>
              <a:rPr lang="en-US" sz="2000" dirty="0"/>
              <a:t>8.5, because they are </a:t>
            </a:r>
            <a:r>
              <a:rPr lang="en-US" sz="2000" dirty="0" smtClean="0"/>
              <a:t>not </a:t>
            </a:r>
            <a:r>
              <a:rPr lang="en-US" sz="2000" dirty="0"/>
              <a:t>consistent with the historical experience of </a:t>
            </a:r>
            <a:r>
              <a:rPr lang="en-US" sz="2000" dirty="0" smtClean="0"/>
              <a:t>coal mining </a:t>
            </a:r>
            <a:r>
              <a:rPr lang="en-US" sz="2000" dirty="0"/>
              <a:t>— </a:t>
            </a:r>
            <a:r>
              <a:rPr lang="en-US" sz="2000" dirty="0" smtClean="0"/>
              <a:t>for example, the production proportional to </a:t>
            </a:r>
            <a:r>
              <a:rPr lang="en-US" dirty="0"/>
              <a:t>resources for RCP8.5 </a:t>
            </a:r>
            <a:r>
              <a:rPr lang="en-US" sz="2000" dirty="0" smtClean="0"/>
              <a:t>for the North Slope would be 1Tt, compared with the current cumulative US production, 74Gt</a:t>
            </a:r>
            <a:endParaRPr lang="en-US" sz="2000" dirty="0"/>
          </a:p>
        </p:txBody>
      </p:sp>
    </p:spTree>
    <p:extLst>
      <p:ext uri="{BB962C8B-B14F-4D97-AF65-F5344CB8AC3E}">
        <p14:creationId xmlns:p14="http://schemas.microsoft.com/office/powerpoint/2010/main" val="129589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57200"/>
            <a:ext cx="8229600" cy="1143000"/>
          </a:xfrm>
        </p:spPr>
        <p:txBody>
          <a:bodyPr/>
          <a:lstStyle/>
          <a:p>
            <a:r>
              <a:rPr lang="en-US" sz="3600" dirty="0" smtClean="0"/>
              <a:t>Hubbert Analysis for Coal</a:t>
            </a:r>
            <a:endParaRPr lang="en-US" sz="3600" dirty="0"/>
          </a:p>
        </p:txBody>
      </p:sp>
      <p:sp>
        <p:nvSpPr>
          <p:cNvPr id="6" name="Content Placeholder 5"/>
          <p:cNvSpPr>
            <a:spLocks noGrp="1"/>
          </p:cNvSpPr>
          <p:nvPr>
            <p:ph idx="1"/>
          </p:nvPr>
        </p:nvSpPr>
        <p:spPr>
          <a:xfrm>
            <a:off x="1066800" y="2362200"/>
            <a:ext cx="7315200" cy="2590800"/>
          </a:xfrm>
        </p:spPr>
        <p:txBody>
          <a:bodyPr/>
          <a:lstStyle/>
          <a:p>
            <a:r>
              <a:rPr lang="en-US" sz="2800" dirty="0" smtClean="0"/>
              <a:t>Historical energy production and impacts</a:t>
            </a:r>
          </a:p>
          <a:p>
            <a:r>
              <a:rPr lang="en-US" sz="2800" dirty="0"/>
              <a:t>M</a:t>
            </a:r>
            <a:r>
              <a:rPr lang="en-US" sz="2800" dirty="0" smtClean="0"/>
              <a:t>odels for coal production</a:t>
            </a:r>
          </a:p>
          <a:p>
            <a:r>
              <a:rPr lang="en-US" sz="2800" dirty="0" smtClean="0"/>
              <a:t>CO</a:t>
            </a:r>
            <a:r>
              <a:rPr lang="en-US" sz="2800" baseline="-25000" dirty="0" smtClean="0"/>
              <a:t>2</a:t>
            </a:r>
            <a:r>
              <a:rPr lang="en-US" sz="2800" dirty="0" smtClean="0"/>
              <a:t> emissions in climate scenarios (RCPs)</a:t>
            </a:r>
            <a:endParaRPr lang="en-US" sz="2800" dirty="0"/>
          </a:p>
          <a:p>
            <a:r>
              <a:rPr lang="en-US" sz="2800" dirty="0" smtClean="0"/>
              <a:t>Are the logistic models likely to be a better guide than the RCPs?</a:t>
            </a:r>
          </a:p>
        </p:txBody>
      </p:sp>
    </p:spTree>
    <p:extLst>
      <p:ext uri="{BB962C8B-B14F-4D97-AF65-F5344CB8AC3E}">
        <p14:creationId xmlns:p14="http://schemas.microsoft.com/office/powerpoint/2010/main" val="1225197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8438"/>
            <a:ext cx="8229600" cy="487362"/>
          </a:xfrm>
        </p:spPr>
        <p:txBody>
          <a:bodyPr/>
          <a:lstStyle/>
          <a:p>
            <a:r>
              <a:rPr lang="en-US" dirty="0" smtClean="0"/>
              <a:t>Per-Person Coal Consumption in RCP8.5</a:t>
            </a:r>
            <a:endParaRPr lang="en-US" dirty="0"/>
          </a:p>
        </p:txBody>
      </p:sp>
      <p:sp>
        <p:nvSpPr>
          <p:cNvPr id="7" name="Text Placeholder 6"/>
          <p:cNvSpPr>
            <a:spLocks noGrp="1"/>
          </p:cNvSpPr>
          <p:nvPr>
            <p:ph type="body" sz="half" idx="2"/>
          </p:nvPr>
        </p:nvSpPr>
        <p:spPr>
          <a:xfrm>
            <a:off x="609600" y="4953000"/>
            <a:ext cx="7772400" cy="1676400"/>
          </a:xfrm>
        </p:spPr>
        <p:txBody>
          <a:bodyPr/>
          <a:lstStyle/>
          <a:p>
            <a:r>
              <a:rPr lang="en-US" sz="1800" dirty="0" smtClean="0"/>
              <a:t>RCP8.5 digitized from Keywan </a:t>
            </a:r>
            <a:r>
              <a:rPr lang="en-US" sz="1800" dirty="0"/>
              <a:t>Riahi et al. 2012 </a:t>
            </a:r>
            <a:r>
              <a:rPr lang="en-US" sz="1800" dirty="0"/>
              <a:t>RCP8.5 –  “</a:t>
            </a:r>
            <a:r>
              <a:rPr lang="en-US" sz="1800" dirty="0" smtClean="0"/>
              <a:t>A </a:t>
            </a:r>
            <a:r>
              <a:rPr lang="en-US" sz="1800" dirty="0"/>
              <a:t>scenario of comparatively high greenhouse gas </a:t>
            </a:r>
            <a:r>
              <a:rPr lang="en-US" sz="1800" dirty="0" smtClean="0"/>
              <a:t>emissions” </a:t>
            </a:r>
          </a:p>
          <a:p>
            <a:r>
              <a:rPr lang="en-US" sz="1800" dirty="0" smtClean="0"/>
              <a:t>Historical data is replot from an earlier slide</a:t>
            </a:r>
          </a:p>
          <a:p>
            <a:r>
              <a:rPr lang="en-US" sz="1800" dirty="0" smtClean="0"/>
              <a:t>Justin Ritchie of the University of British Columbia alerted me to </a:t>
            </a:r>
            <a:r>
              <a:rPr lang="en-US" sz="1800" dirty="0"/>
              <a:t>this – </a:t>
            </a:r>
            <a:r>
              <a:rPr lang="en-US" sz="1800" dirty="0" smtClean="0">
                <a:latin typeface="Calibri"/>
              </a:rPr>
              <a:t>why </a:t>
            </a:r>
            <a:r>
              <a:rPr lang="en-US" sz="1800" dirty="0" smtClean="0">
                <a:latin typeface="Calibri"/>
              </a:rPr>
              <a:t>would all this coal be </a:t>
            </a:r>
            <a:r>
              <a:rPr lang="en-US" sz="1800" dirty="0" smtClean="0">
                <a:latin typeface="Calibri"/>
              </a:rPr>
              <a:t>burned?</a:t>
            </a:r>
            <a:endParaRPr lang="en-US" sz="1800" dirty="0" smtClean="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579391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486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458200" cy="944562"/>
          </a:xfrm>
        </p:spPr>
        <p:txBody>
          <a:bodyPr/>
          <a:lstStyle/>
          <a:p>
            <a:r>
              <a:rPr lang="en-US" sz="3200" dirty="0" smtClean="0"/>
              <a:t>Temperature </a:t>
            </a:r>
            <a:r>
              <a:rPr lang="en-US" sz="3200" dirty="0"/>
              <a:t>in the IPCC 5</a:t>
            </a:r>
            <a:r>
              <a:rPr lang="en-US" sz="3200" baseline="30000" dirty="0"/>
              <a:t>th</a:t>
            </a:r>
            <a:r>
              <a:rPr lang="en-US" sz="3200" dirty="0"/>
              <a:t> Assessment Report, </a:t>
            </a:r>
            <a:r>
              <a:rPr lang="en-US" sz="3200" dirty="0" smtClean="0"/>
              <a:t>WGII, </a:t>
            </a:r>
            <a:r>
              <a:rPr lang="en-US" sz="3200" dirty="0"/>
              <a:t>Summary for Policy </a:t>
            </a:r>
            <a:r>
              <a:rPr lang="en-US" sz="3200" dirty="0" smtClean="0"/>
              <a:t>Makers (Figure SPM.4b) </a:t>
            </a:r>
            <a:endParaRPr lang="en-US" sz="3200" dirty="0"/>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t="3920" b="2343"/>
          <a:stretch/>
        </p:blipFill>
        <p:spPr bwMode="auto">
          <a:xfrm>
            <a:off x="457200" y="2136808"/>
            <a:ext cx="8229600" cy="259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1143000" y="5334000"/>
            <a:ext cx="7391400" cy="1173163"/>
          </a:xfrm>
        </p:spPr>
        <p:txBody>
          <a:bodyPr/>
          <a:lstStyle/>
          <a:p>
            <a:r>
              <a:rPr lang="en-US" sz="1800" dirty="0" smtClean="0"/>
              <a:t>RCP2.6 and RCP8.5 are the only scenarios that appear in the SPM</a:t>
            </a:r>
          </a:p>
          <a:p>
            <a:r>
              <a:rPr lang="en-US" sz="1800" dirty="0" smtClean="0"/>
              <a:t>RCP2.6 has net negative future carbon-dioxide emissions</a:t>
            </a:r>
            <a:r>
              <a:rPr lang="en-US" sz="1800" dirty="0" smtClean="0">
                <a:latin typeface="Calibri"/>
              </a:rPr>
              <a:t>—massive carbon capture and sequestration is assumed</a:t>
            </a:r>
            <a:endParaRPr lang="en-US" sz="1800" dirty="0" smtClean="0"/>
          </a:p>
          <a:p>
            <a:endParaRPr lang="en-US" sz="2000" dirty="0"/>
          </a:p>
        </p:txBody>
      </p:sp>
    </p:spTree>
    <p:extLst>
      <p:ext uri="{BB962C8B-B14F-4D97-AF65-F5344CB8AC3E}">
        <p14:creationId xmlns:p14="http://schemas.microsoft.com/office/powerpoint/2010/main" val="1685273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4600" y="0"/>
            <a:ext cx="646494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2"/>
          <p:cNvSpPr txBox="1">
            <a:spLocks noGrp="1" noChangeArrowheads="1"/>
          </p:cNvSpPr>
          <p:nvPr>
            <p:ph type="title"/>
          </p:nvPr>
        </p:nvSpPr>
        <p:spPr bwMode="auto">
          <a:xfrm>
            <a:off x="228600" y="358676"/>
            <a:ext cx="2286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smtClean="0"/>
              <a:t>The Global Carbon Cycle</a:t>
            </a:r>
            <a:br>
              <a:rPr lang="en-US" altLang="en-US" sz="2400" dirty="0" smtClean="0"/>
            </a:br>
            <a:r>
              <a:rPr lang="en-US" altLang="en-US" sz="2400" dirty="0" smtClean="0"/>
              <a:t> from the IPCC 5</a:t>
            </a:r>
            <a:r>
              <a:rPr lang="en-US" altLang="en-US" sz="2400" baseline="30000" dirty="0" smtClean="0"/>
              <a:t>th</a:t>
            </a:r>
            <a:r>
              <a:rPr lang="en-US" altLang="en-US" sz="2400" dirty="0" smtClean="0"/>
              <a:t> Assessment Report (WG1, Figure 6.1)</a:t>
            </a:r>
            <a:endParaRPr lang="en-US" altLang="en-US" sz="2400" dirty="0"/>
          </a:p>
        </p:txBody>
      </p:sp>
      <p:sp>
        <p:nvSpPr>
          <p:cNvPr id="4" name="Text Placeholder 3"/>
          <p:cNvSpPr>
            <a:spLocks noGrp="1"/>
          </p:cNvSpPr>
          <p:nvPr>
            <p:ph type="body" sz="half" idx="2"/>
          </p:nvPr>
        </p:nvSpPr>
        <p:spPr>
          <a:xfrm>
            <a:off x="228600" y="3352800"/>
            <a:ext cx="2438400" cy="2514600"/>
          </a:xfrm>
        </p:spPr>
        <p:txBody>
          <a:bodyPr/>
          <a:lstStyle/>
          <a:p>
            <a:pPr marL="457200" indent="-457200">
              <a:buFont typeface="+mj-lt"/>
              <a:buAutoNum type="arabicPeriod"/>
            </a:pPr>
            <a:r>
              <a:rPr lang="en-US" sz="1800" dirty="0"/>
              <a:t>How long will our </a:t>
            </a:r>
            <a:r>
              <a:rPr lang="en-US" sz="1800" dirty="0" smtClean="0"/>
              <a:t>fossil fuels last?    </a:t>
            </a:r>
            <a:r>
              <a:rPr lang="en-US" sz="1800" i="1" dirty="0" smtClean="0">
                <a:solidFill>
                  <a:srgbClr val="FF0000"/>
                </a:solidFill>
              </a:rPr>
              <a:t>t</a:t>
            </a:r>
            <a:r>
              <a:rPr lang="en-US" sz="1800" baseline="-25000" dirty="0" smtClean="0">
                <a:solidFill>
                  <a:srgbClr val="FF0000"/>
                </a:solidFill>
              </a:rPr>
              <a:t>90</a:t>
            </a:r>
            <a:r>
              <a:rPr lang="en-US" sz="1800" dirty="0" smtClean="0">
                <a:solidFill>
                  <a:srgbClr val="FF0000"/>
                </a:solidFill>
              </a:rPr>
              <a:t> = 2075      (RCP8.5 2227)</a:t>
            </a:r>
            <a:endParaRPr lang="en-US" sz="1800" dirty="0">
              <a:solidFill>
                <a:srgbClr val="FF0000"/>
              </a:solidFill>
            </a:endParaRPr>
          </a:p>
          <a:p>
            <a:pPr marL="457200" indent="-457200">
              <a:buFont typeface="+mj-lt"/>
              <a:buAutoNum type="arabicPeriod"/>
            </a:pPr>
            <a:r>
              <a:rPr lang="en-US" sz="1800" dirty="0" smtClean="0"/>
              <a:t>How </a:t>
            </a:r>
            <a:r>
              <a:rPr lang="en-US" sz="1800" dirty="0"/>
              <a:t>much </a:t>
            </a:r>
            <a:r>
              <a:rPr lang="en-US" sz="1800" dirty="0" smtClean="0"/>
              <a:t>will </a:t>
            </a:r>
            <a:r>
              <a:rPr lang="en-US" sz="1800" dirty="0"/>
              <a:t>we </a:t>
            </a:r>
            <a:r>
              <a:rPr lang="en-US" sz="1800" dirty="0" smtClean="0"/>
              <a:t>burn?                      </a:t>
            </a:r>
            <a:r>
              <a:rPr lang="en-US" sz="1800" i="1" dirty="0" smtClean="0">
                <a:solidFill>
                  <a:srgbClr val="FF0000"/>
                </a:solidFill>
              </a:rPr>
              <a:t>U</a:t>
            </a:r>
            <a:r>
              <a:rPr lang="en-US" sz="1800" dirty="0" smtClean="0">
                <a:solidFill>
                  <a:srgbClr val="FF0000"/>
                </a:solidFill>
              </a:rPr>
              <a:t> </a:t>
            </a:r>
            <a:r>
              <a:rPr lang="en-US" sz="1800" dirty="0">
                <a:solidFill>
                  <a:srgbClr val="FF0000"/>
                </a:solidFill>
              </a:rPr>
              <a:t>= </a:t>
            </a:r>
            <a:r>
              <a:rPr lang="en-US" sz="1800" dirty="0" smtClean="0">
                <a:solidFill>
                  <a:srgbClr val="FF0000"/>
                </a:solidFill>
              </a:rPr>
              <a:t>1TtC      (RCP8.5 6TtC)</a:t>
            </a:r>
            <a:endParaRPr lang="en-US"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35"/>
          <a:stretch/>
        </p:blipFill>
        <p:spPr bwMode="auto">
          <a:xfrm>
            <a:off x="5169539" y="4572000"/>
            <a:ext cx="2666999" cy="198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19400" y="5579008"/>
            <a:ext cx="2209800" cy="646331"/>
          </a:xfrm>
          <a:prstGeom prst="rect">
            <a:avLst/>
          </a:prstGeom>
          <a:noFill/>
        </p:spPr>
        <p:txBody>
          <a:bodyPr wrap="square" rtlCol="0">
            <a:spAutoFit/>
          </a:bodyPr>
          <a:lstStyle/>
          <a:p>
            <a:pPr algn="r"/>
            <a:r>
              <a:rPr lang="en-US" dirty="0">
                <a:latin typeface="Calibri" panose="020F0502020204030204" pitchFamily="34" charset="0"/>
              </a:rPr>
              <a:t>G</a:t>
            </a:r>
            <a:r>
              <a:rPr lang="en-US" dirty="0" smtClean="0">
                <a:latin typeface="Calibri" panose="020F0502020204030204" pitchFamily="34" charset="0"/>
              </a:rPr>
              <a:t>as reserves are actually 108GtC (BP)</a:t>
            </a:r>
            <a:endParaRPr lang="en-US" dirty="0">
              <a:latin typeface="Calibri" panose="020F0502020204030204" pitchFamily="34" charset="0"/>
            </a:endParaRPr>
          </a:p>
        </p:txBody>
      </p:sp>
      <p:sp>
        <p:nvSpPr>
          <p:cNvPr id="3" name="Oval 2"/>
          <p:cNvSpPr/>
          <p:nvPr/>
        </p:nvSpPr>
        <p:spPr bwMode="auto">
          <a:xfrm>
            <a:off x="5943600" y="3733800"/>
            <a:ext cx="11430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8799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914400" y="1295400"/>
            <a:ext cx="7620000" cy="4572000"/>
          </a:xfrm>
          <a:solidFill>
            <a:schemeClr val="bg1"/>
          </a:solidFill>
        </p:spPr>
        <p:txBody>
          <a:bodyPr/>
          <a:lstStyle/>
          <a:p>
            <a:r>
              <a:rPr lang="en-US" sz="2000" dirty="0" smtClean="0"/>
              <a:t>Comparing the logistic projections with original reserves</a:t>
            </a:r>
            <a:endParaRPr lang="en-US" sz="2000" dirty="0"/>
          </a:p>
          <a:p>
            <a:pPr lvl="1"/>
            <a:r>
              <a:rPr lang="en-US" sz="1800" dirty="0" smtClean="0"/>
              <a:t>For </a:t>
            </a:r>
            <a:r>
              <a:rPr lang="en-US" sz="1800" dirty="0"/>
              <a:t>coal, the projections have been more accurate than </a:t>
            </a:r>
            <a:r>
              <a:rPr lang="en-US" sz="1800" dirty="0" smtClean="0"/>
              <a:t>original reserves</a:t>
            </a:r>
          </a:p>
          <a:p>
            <a:pPr lvl="1"/>
            <a:r>
              <a:rPr lang="en-US" sz="1800" dirty="0" smtClean="0"/>
              <a:t>The projections </a:t>
            </a:r>
            <a:r>
              <a:rPr lang="en-US" sz="1800" dirty="0"/>
              <a:t>are less sensitive to </a:t>
            </a:r>
            <a:r>
              <a:rPr lang="en-US" sz="1800" dirty="0" smtClean="0"/>
              <a:t>political </a:t>
            </a:r>
            <a:r>
              <a:rPr lang="en-US" sz="1800" dirty="0"/>
              <a:t>meddling than </a:t>
            </a:r>
            <a:r>
              <a:rPr lang="en-US" sz="1800" dirty="0" smtClean="0"/>
              <a:t>reserves</a:t>
            </a:r>
          </a:p>
          <a:p>
            <a:pPr eaLnBrk="1" hangingPunct="1"/>
            <a:r>
              <a:rPr lang="en-US" altLang="en-US" sz="2000" dirty="0" smtClean="0">
                <a:latin typeface="Calibri"/>
                <a:sym typeface="Symbol" pitchFamily="18" charset="2"/>
              </a:rPr>
              <a:t>How do we get a sense of whether my projections are on the right track, compared to the RCP8.5 scenario?</a:t>
            </a:r>
          </a:p>
          <a:p>
            <a:pPr lvl="1"/>
            <a:r>
              <a:rPr lang="en-US" altLang="en-US" sz="1800" dirty="0">
                <a:latin typeface="Calibri"/>
                <a:sym typeface="Symbol" pitchFamily="18" charset="2"/>
              </a:rPr>
              <a:t>Hydrocarbon production has been twice coal production since 1970</a:t>
            </a:r>
            <a:r>
              <a:rPr lang="en-US" altLang="en-US" sz="1800" dirty="0"/>
              <a:t>—there is no sign of this changing</a:t>
            </a:r>
            <a:endParaRPr lang="en-US" altLang="en-US" sz="1800" dirty="0">
              <a:latin typeface="Calibri"/>
              <a:sym typeface="Symbol" pitchFamily="18" charset="2"/>
            </a:endParaRPr>
          </a:p>
          <a:p>
            <a:pPr lvl="1"/>
            <a:r>
              <a:rPr lang="en-US" altLang="en-US" sz="1800" dirty="0" smtClean="0">
                <a:latin typeface="Calibri"/>
                <a:sym typeface="Symbol" pitchFamily="18" charset="2"/>
              </a:rPr>
              <a:t>India </a:t>
            </a:r>
            <a:r>
              <a:rPr lang="en-US" altLang="en-US" sz="1800" dirty="0">
                <a:latin typeface="Calibri"/>
                <a:sym typeface="Symbol" pitchFamily="18" charset="2"/>
              </a:rPr>
              <a:t>is now the number 2 </a:t>
            </a:r>
            <a:r>
              <a:rPr lang="en-US" altLang="en-US" sz="1800" dirty="0" smtClean="0">
                <a:latin typeface="Calibri"/>
                <a:sym typeface="Symbol" pitchFamily="18" charset="2"/>
              </a:rPr>
              <a:t>coal producer, passing the United States in 2016</a:t>
            </a:r>
            <a:r>
              <a:rPr lang="en-US" altLang="en-US" sz="1800" dirty="0" smtClean="0"/>
              <a:t>—however</a:t>
            </a:r>
            <a:r>
              <a:rPr lang="en-US" altLang="en-US" sz="1800" dirty="0"/>
              <a:t>, </a:t>
            </a:r>
            <a:r>
              <a:rPr lang="en-US" altLang="en-US" sz="1800" dirty="0">
                <a:latin typeface="Calibri"/>
                <a:sym typeface="Symbol" pitchFamily="18" charset="2"/>
              </a:rPr>
              <a:t>I believe that India’s reserves are simply not good enough to move the needle</a:t>
            </a:r>
          </a:p>
          <a:p>
            <a:pPr lvl="1"/>
            <a:r>
              <a:rPr lang="en-US" altLang="en-US" sz="1800" dirty="0" smtClean="0">
                <a:latin typeface="Calibri"/>
                <a:sym typeface="Symbol" pitchFamily="18" charset="2"/>
              </a:rPr>
              <a:t>Chinese </a:t>
            </a:r>
            <a:r>
              <a:rPr lang="en-US" altLang="en-US" sz="1800" dirty="0" smtClean="0">
                <a:latin typeface="Calibri"/>
                <a:sym typeface="Symbol" pitchFamily="18" charset="2"/>
              </a:rPr>
              <a:t>coal production has been declining since 2013</a:t>
            </a:r>
            <a:r>
              <a:rPr lang="en-US" altLang="en-US" sz="1800" dirty="0" smtClean="0"/>
              <a:t>—this </a:t>
            </a:r>
            <a:r>
              <a:rPr lang="en-US" altLang="en-US" sz="1800" dirty="0" smtClean="0"/>
              <a:t>is evidence </a:t>
            </a:r>
            <a:r>
              <a:rPr lang="en-US" altLang="en-US" sz="1800" dirty="0" smtClean="0"/>
              <a:t>that </a:t>
            </a:r>
            <a:r>
              <a:rPr lang="en-US" altLang="en-US" sz="1800" dirty="0" smtClean="0"/>
              <a:t>the 600m </a:t>
            </a:r>
            <a:r>
              <a:rPr lang="en-US" altLang="en-US" sz="1800" dirty="0" smtClean="0"/>
              <a:t>average mine </a:t>
            </a:r>
            <a:r>
              <a:rPr lang="en-US" altLang="en-US" sz="1800" dirty="0" smtClean="0"/>
              <a:t>depth is correctly indicating significant exhaustion</a:t>
            </a:r>
          </a:p>
          <a:p>
            <a:pPr lvl="1"/>
            <a:endParaRPr lang="en-US" altLang="en-US" sz="1800" dirty="0" smtClean="0">
              <a:latin typeface="Calibri"/>
              <a:sym typeface="Symbol" pitchFamily="18" charset="2"/>
            </a:endParaRPr>
          </a:p>
        </p:txBody>
      </p:sp>
      <p:sp>
        <p:nvSpPr>
          <p:cNvPr id="82947" name="Rectangle 2"/>
          <p:cNvSpPr>
            <a:spLocks noGrp="1" noChangeArrowheads="1"/>
          </p:cNvSpPr>
          <p:nvPr>
            <p:ph type="title"/>
          </p:nvPr>
        </p:nvSpPr>
        <p:spPr>
          <a:xfrm>
            <a:off x="1143000" y="304800"/>
            <a:ext cx="6858000" cy="533400"/>
          </a:xfrm>
        </p:spPr>
        <p:txBody>
          <a:bodyPr/>
          <a:lstStyle/>
          <a:p>
            <a:pPr eaLnBrk="1" hangingPunct="1"/>
            <a:r>
              <a:rPr lang="en-US" altLang="en-US" dirty="0" smtClean="0"/>
              <a:t>Summing Up</a:t>
            </a:r>
            <a:endParaRPr lang="en-US" altLang="en-US" sz="2400" dirty="0" smtClean="0"/>
          </a:p>
        </p:txBody>
      </p:sp>
    </p:spTree>
    <p:extLst>
      <p:ext uri="{BB962C8B-B14F-4D97-AF65-F5344CB8AC3E}">
        <p14:creationId xmlns:p14="http://schemas.microsoft.com/office/powerpoint/2010/main" val="813924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p:nvPr>
        </p:nvSpPr>
        <p:spPr>
          <a:xfrm>
            <a:off x="457200" y="274638"/>
            <a:ext cx="8229600" cy="563562"/>
          </a:xfrm>
        </p:spPr>
        <p:txBody>
          <a:bodyPr/>
          <a:lstStyle/>
          <a:p>
            <a:r>
              <a:rPr lang="en-US" altLang="en-US" sz="3200" dirty="0" smtClean="0"/>
              <a:t>History of World Energy Production</a:t>
            </a:r>
          </a:p>
        </p:txBody>
      </p:sp>
      <p:sp>
        <p:nvSpPr>
          <p:cNvPr id="69636" name="Text Placeholder 3"/>
          <p:cNvSpPr>
            <a:spLocks noGrp="1"/>
          </p:cNvSpPr>
          <p:nvPr>
            <p:ph type="body" sz="half" idx="2"/>
          </p:nvPr>
        </p:nvSpPr>
        <p:spPr>
          <a:xfrm>
            <a:off x="152400" y="4724400"/>
            <a:ext cx="8839200" cy="1676400"/>
          </a:xfrm>
        </p:spPr>
        <p:txBody>
          <a:bodyPr/>
          <a:lstStyle/>
          <a:p>
            <a:pPr eaLnBrk="1" hangingPunct="1">
              <a:lnSpc>
                <a:spcPct val="80000"/>
              </a:lnSpc>
            </a:pPr>
            <a:r>
              <a:rPr lang="en-US" altLang="en-US" sz="1800" dirty="0" smtClean="0"/>
              <a:t>Gtoe = billions of metric tons of oil equivalent, 1 toe = 42GJ</a:t>
            </a:r>
          </a:p>
          <a:p>
            <a:pPr eaLnBrk="1" hangingPunct="1">
              <a:lnSpc>
                <a:spcPct val="80000"/>
              </a:lnSpc>
            </a:pPr>
            <a:r>
              <a:rPr lang="en-US" altLang="en-US" sz="1800" dirty="0" smtClean="0"/>
              <a:t>Wood and water from Arnulf Grubler, 2003, </a:t>
            </a:r>
            <a:r>
              <a:rPr lang="en-US" altLang="en-US" sz="1800" i="1" dirty="0" smtClean="0"/>
              <a:t>Technology and Global Change</a:t>
            </a:r>
          </a:p>
          <a:p>
            <a:pPr eaLnBrk="1" hangingPunct="1">
              <a:lnSpc>
                <a:spcPct val="80000"/>
              </a:lnSpc>
            </a:pPr>
            <a:r>
              <a:rPr lang="en-US" altLang="en-US" sz="1800" dirty="0" smtClean="0"/>
              <a:t>Coal, oil, gas, and alternatives from Brian Mitchell, </a:t>
            </a:r>
            <a:r>
              <a:rPr lang="en-US" altLang="en-US" sz="1800" i="1" dirty="0" smtClean="0"/>
              <a:t>International Historical Statistics</a:t>
            </a:r>
            <a:r>
              <a:rPr lang="en-US" altLang="en-US" sz="1800" dirty="0" smtClean="0"/>
              <a:t>, </a:t>
            </a:r>
            <a:r>
              <a:rPr lang="en-US" altLang="en-US" sz="1800" i="1" dirty="0" smtClean="0"/>
              <a:t>BP Statistical Review </a:t>
            </a:r>
            <a:r>
              <a:rPr lang="en-US" altLang="en-US" sz="1800" dirty="0" smtClean="0"/>
              <a:t>and the FAO (UN) on-line data base</a:t>
            </a:r>
          </a:p>
          <a:p>
            <a:pPr eaLnBrk="1" hangingPunct="1">
              <a:lnSpc>
                <a:spcPct val="80000"/>
              </a:lnSpc>
            </a:pPr>
            <a:r>
              <a:rPr lang="en-US" altLang="en-US" sz="1800" dirty="0" smtClean="0"/>
              <a:t>Hydrocarbons include natural gas, crude oil, and the natural gas liquids</a:t>
            </a:r>
          </a:p>
          <a:p>
            <a:pPr eaLnBrk="1" hangingPunct="1">
              <a:lnSpc>
                <a:spcPct val="80000"/>
              </a:lnSpc>
            </a:pPr>
            <a:r>
              <a:rPr lang="en-US" altLang="en-US" sz="1800" dirty="0" smtClean="0"/>
              <a:t>Hydrocarbons passed coal in 1956—87% </a:t>
            </a:r>
            <a:r>
              <a:rPr lang="en-US" altLang="en-US" sz="1800" dirty="0"/>
              <a:t>of </a:t>
            </a:r>
            <a:r>
              <a:rPr lang="en-US" altLang="en-US" sz="1800" dirty="0" smtClean="0"/>
              <a:t>fossil-fuel production </a:t>
            </a:r>
            <a:r>
              <a:rPr lang="en-US" altLang="en-US" sz="1800" dirty="0"/>
              <a:t>has occurred since </a:t>
            </a:r>
            <a:r>
              <a:rPr lang="en-US" altLang="en-US" sz="1800" dirty="0" smtClean="0"/>
              <a:t>then</a:t>
            </a:r>
          </a:p>
          <a:p>
            <a:pPr eaLnBrk="1" hangingPunct="1">
              <a:lnSpc>
                <a:spcPct val="80000"/>
              </a:lnSpc>
            </a:pPr>
            <a:endParaRPr lang="en-US" altLang="en-US" dirty="0" smtClean="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0" y="1028581"/>
            <a:ext cx="4824903" cy="331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591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3200" dirty="0" smtClean="0"/>
              <a:t>World Per-Person </a:t>
            </a:r>
            <a:r>
              <a:rPr lang="en-US" sz="3200" dirty="0"/>
              <a:t>Energy Production</a:t>
            </a:r>
          </a:p>
        </p:txBody>
      </p:sp>
      <p:sp>
        <p:nvSpPr>
          <p:cNvPr id="4" name="Text Placeholder 3"/>
          <p:cNvSpPr>
            <a:spLocks noGrp="1"/>
          </p:cNvSpPr>
          <p:nvPr>
            <p:ph type="body" sz="half" idx="2"/>
          </p:nvPr>
        </p:nvSpPr>
        <p:spPr>
          <a:xfrm>
            <a:off x="381000" y="5715000"/>
            <a:ext cx="8610600" cy="914400"/>
          </a:xfrm>
        </p:spPr>
        <p:txBody>
          <a:bodyPr/>
          <a:lstStyle/>
          <a:p>
            <a:pPr eaLnBrk="1" hangingPunct="1">
              <a:lnSpc>
                <a:spcPct val="80000"/>
              </a:lnSpc>
            </a:pPr>
            <a:r>
              <a:rPr lang="en-US" altLang="en-US" sz="1800" dirty="0" smtClean="0"/>
              <a:t>UN Population Division on-line data base</a:t>
            </a:r>
          </a:p>
          <a:p>
            <a:pPr>
              <a:lnSpc>
                <a:spcPct val="80000"/>
              </a:lnSpc>
            </a:pPr>
            <a:r>
              <a:rPr lang="en-US" altLang="en-US" sz="1800" dirty="0"/>
              <a:t>Sources tend to rise until there is a shock, like World War I and the Iranian </a:t>
            </a:r>
            <a:r>
              <a:rPr lang="en-US" altLang="en-US" sz="1800" dirty="0" smtClean="0"/>
              <a:t>Revolution</a:t>
            </a:r>
          </a:p>
          <a:p>
            <a:pPr eaLnBrk="1" hangingPunct="1">
              <a:lnSpc>
                <a:spcPct val="80000"/>
              </a:lnSpc>
            </a:pPr>
            <a:r>
              <a:rPr lang="en-US" altLang="en-US" sz="1800" dirty="0" smtClean="0"/>
              <a:t>New </a:t>
            </a:r>
            <a:r>
              <a:rPr lang="en-US" altLang="en-US" sz="1800" dirty="0"/>
              <a:t>alternatives: wind, sun, geothermal, biofuels, biogas </a:t>
            </a:r>
            <a:r>
              <a:rPr lang="en-US" altLang="en-US" sz="1800" dirty="0" smtClean="0"/>
              <a:t>…</a:t>
            </a:r>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651752" cy="456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875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228600" y="228600"/>
            <a:ext cx="8610600" cy="487362"/>
          </a:xfrm>
        </p:spPr>
        <p:txBody>
          <a:bodyPr/>
          <a:lstStyle/>
          <a:p>
            <a:r>
              <a:rPr lang="en-US" altLang="en-US" sz="3200" dirty="0" smtClean="0"/>
              <a:t>Moving Toward Universal Electricity Access</a:t>
            </a:r>
          </a:p>
        </p:txBody>
      </p:sp>
      <p:sp>
        <p:nvSpPr>
          <p:cNvPr id="40964" name="Text Placeholder 3"/>
          <p:cNvSpPr>
            <a:spLocks noGrp="1"/>
          </p:cNvSpPr>
          <p:nvPr>
            <p:ph type="body" sz="half" idx="2"/>
          </p:nvPr>
        </p:nvSpPr>
        <p:spPr>
          <a:xfrm>
            <a:off x="457200" y="4876800"/>
            <a:ext cx="8382000" cy="1905000"/>
          </a:xfrm>
        </p:spPr>
        <p:txBody>
          <a:bodyPr/>
          <a:lstStyle/>
          <a:p>
            <a:r>
              <a:rPr lang="en-US" altLang="en-US" sz="1800" dirty="0" smtClean="0"/>
              <a:t>Poverty $1.90/d 2011 PPP from http</a:t>
            </a:r>
            <a:r>
              <a:rPr lang="en-US" altLang="en-US" sz="1800" dirty="0"/>
              <a:t>://iresearch.worldbank.org/PovcalNet/index.htm?0</a:t>
            </a:r>
          </a:p>
          <a:p>
            <a:r>
              <a:rPr lang="en-US" altLang="en-US" sz="1800" dirty="0" smtClean="0"/>
              <a:t>Electricity access from various editions of the IEA World Energy Outlook</a:t>
            </a:r>
          </a:p>
          <a:p>
            <a:r>
              <a:rPr lang="en-US" altLang="en-US" sz="1800" dirty="0" smtClean="0"/>
              <a:t>With electricity access, many good things happen—communities can provide clean water, people can preserve their food, hospitals </a:t>
            </a:r>
            <a:r>
              <a:rPr lang="en-US" altLang="en-US" sz="1800" dirty="0"/>
              <a:t>can run operating </a:t>
            </a:r>
            <a:r>
              <a:rPr lang="en-US" altLang="en-US" sz="1800" dirty="0" smtClean="0"/>
              <a:t>rooms, people can deal with hot and cold</a:t>
            </a:r>
          </a:p>
          <a:p>
            <a:endParaRPr lang="en-US" altLang="en-US" sz="2000" dirty="0" smtClean="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4601" y="870284"/>
            <a:ext cx="4724400" cy="385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915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1524000" y="304800"/>
            <a:ext cx="6096000" cy="944562"/>
          </a:xfrm>
        </p:spPr>
        <p:txBody>
          <a:bodyPr/>
          <a:lstStyle/>
          <a:p>
            <a:r>
              <a:rPr lang="en-US" altLang="en-US" dirty="0" smtClean="0"/>
              <a:t>Coal Share of Electricity Generation </a:t>
            </a:r>
            <a:r>
              <a:rPr lang="en-US" altLang="en-US" sz="3200" dirty="0" smtClean="0"/>
              <a:t>in OECD and non-OECD Countries</a:t>
            </a:r>
          </a:p>
        </p:txBody>
      </p:sp>
      <p:sp>
        <p:nvSpPr>
          <p:cNvPr id="41988" name="Text Placeholder 3"/>
          <p:cNvSpPr>
            <a:spLocks noGrp="1"/>
          </p:cNvSpPr>
          <p:nvPr>
            <p:ph type="body" sz="half" idx="2"/>
          </p:nvPr>
        </p:nvSpPr>
        <p:spPr>
          <a:xfrm>
            <a:off x="1905000" y="6019800"/>
            <a:ext cx="6248400" cy="533400"/>
          </a:xfrm>
        </p:spPr>
        <p:txBody>
          <a:bodyPr/>
          <a:lstStyle/>
          <a:p>
            <a:pPr marL="0" indent="0">
              <a:buNone/>
            </a:pPr>
            <a:r>
              <a:rPr lang="en-US" altLang="en-US" sz="1800" dirty="0" smtClean="0"/>
              <a:t>From various editions of the </a:t>
            </a:r>
            <a:r>
              <a:rPr lang="en-US" altLang="en-US" sz="1800" i="1" dirty="0" smtClean="0"/>
              <a:t>IEA World Energy Outlook</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76400" y="1536739"/>
            <a:ext cx="6096000" cy="417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939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457200" y="152400"/>
            <a:ext cx="4495800" cy="1219200"/>
          </a:xfrm>
        </p:spPr>
        <p:txBody>
          <a:bodyPr/>
          <a:lstStyle/>
          <a:p>
            <a:pPr eaLnBrk="1" hangingPunct="1"/>
            <a:r>
              <a:rPr lang="en-US" altLang="en-US" sz="3200" dirty="0" smtClean="0"/>
              <a:t>Models for Fossil Fuel Production</a:t>
            </a:r>
          </a:p>
        </p:txBody>
      </p:sp>
      <p:pic>
        <p:nvPicPr>
          <p:cNvPr id="74757" name="Content Placeholder 6" descr="Stanley Jevons resampled.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14400" y="1371600"/>
            <a:ext cx="3620770" cy="4525963"/>
          </a:xfrm>
        </p:spPr>
      </p:pic>
      <p:pic>
        <p:nvPicPr>
          <p:cNvPr id="74756"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a:xfrm>
            <a:off x="5334000" y="138882"/>
            <a:ext cx="3352800" cy="6490518"/>
          </a:xfrm>
          <a:noFill/>
        </p:spPr>
      </p:pic>
      <p:sp>
        <p:nvSpPr>
          <p:cNvPr id="5" name="Rectangle 2"/>
          <p:cNvSpPr txBox="1">
            <a:spLocks noChangeArrowheads="1"/>
          </p:cNvSpPr>
          <p:nvPr/>
        </p:nvSpPr>
        <p:spPr bwMode="auto">
          <a:xfrm>
            <a:off x="457200" y="57912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accent2"/>
                </a:solidFill>
                <a:latin typeface="Calibri" panose="020F0502020204030204" pitchFamily="34" charset="0"/>
                <a:ea typeface="+mj-ea"/>
                <a:cs typeface="+mj-cs"/>
              </a:defRPr>
            </a:lvl1pPr>
            <a:lvl2pPr algn="ctr" rtl="0" eaLnBrk="1" fontAlgn="base" hangingPunct="1">
              <a:spcBef>
                <a:spcPct val="0"/>
              </a:spcBef>
              <a:spcAft>
                <a:spcPct val="0"/>
              </a:spcAft>
              <a:defRPr sz="4000">
                <a:solidFill>
                  <a:schemeClr val="accent2"/>
                </a:solidFill>
                <a:latin typeface="Arial" charset="0"/>
              </a:defRPr>
            </a:lvl2pPr>
            <a:lvl3pPr algn="ctr" rtl="0" eaLnBrk="1" fontAlgn="base" hangingPunct="1">
              <a:spcBef>
                <a:spcPct val="0"/>
              </a:spcBef>
              <a:spcAft>
                <a:spcPct val="0"/>
              </a:spcAft>
              <a:defRPr sz="4000">
                <a:solidFill>
                  <a:schemeClr val="accent2"/>
                </a:solidFill>
                <a:latin typeface="Arial" charset="0"/>
              </a:defRPr>
            </a:lvl3pPr>
            <a:lvl4pPr algn="ctr" rtl="0" eaLnBrk="1" fontAlgn="base" hangingPunct="1">
              <a:spcBef>
                <a:spcPct val="0"/>
              </a:spcBef>
              <a:spcAft>
                <a:spcPct val="0"/>
              </a:spcAft>
              <a:defRPr sz="4000">
                <a:solidFill>
                  <a:schemeClr val="accent2"/>
                </a:solidFill>
                <a:latin typeface="Arial" charset="0"/>
              </a:defRPr>
            </a:lvl4pPr>
            <a:lvl5pPr algn="ctr" rtl="0" eaLnBrk="1" fontAlgn="base" hangingPunct="1">
              <a:spcBef>
                <a:spcPct val="0"/>
              </a:spcBef>
              <a:spcAft>
                <a:spcPct val="0"/>
              </a:spcAft>
              <a:defRPr sz="4000">
                <a:solidFill>
                  <a:schemeClr val="accent2"/>
                </a:solidFill>
                <a:latin typeface="Arial" charset="0"/>
              </a:defRPr>
            </a:lvl5pPr>
            <a:lvl6pPr marL="457200" algn="ctr" rtl="0" eaLnBrk="1" fontAlgn="base" hangingPunct="1">
              <a:spcBef>
                <a:spcPct val="0"/>
              </a:spcBef>
              <a:spcAft>
                <a:spcPct val="0"/>
              </a:spcAft>
              <a:defRPr sz="4000">
                <a:solidFill>
                  <a:schemeClr val="accent2"/>
                </a:solidFill>
                <a:latin typeface="Arial" charset="0"/>
              </a:defRPr>
            </a:lvl6pPr>
            <a:lvl7pPr marL="914400" algn="ctr" rtl="0" eaLnBrk="1" fontAlgn="base" hangingPunct="1">
              <a:spcBef>
                <a:spcPct val="0"/>
              </a:spcBef>
              <a:spcAft>
                <a:spcPct val="0"/>
              </a:spcAft>
              <a:defRPr sz="4000">
                <a:solidFill>
                  <a:schemeClr val="accent2"/>
                </a:solidFill>
                <a:latin typeface="Arial" charset="0"/>
              </a:defRPr>
            </a:lvl7pPr>
            <a:lvl8pPr marL="1371600" algn="ctr" rtl="0" eaLnBrk="1" fontAlgn="base" hangingPunct="1">
              <a:spcBef>
                <a:spcPct val="0"/>
              </a:spcBef>
              <a:spcAft>
                <a:spcPct val="0"/>
              </a:spcAft>
              <a:defRPr sz="4000">
                <a:solidFill>
                  <a:schemeClr val="accent2"/>
                </a:solidFill>
                <a:latin typeface="Arial" charset="0"/>
              </a:defRPr>
            </a:lvl8pPr>
            <a:lvl9pPr marL="1828800" algn="ctr" rtl="0" eaLnBrk="1" fontAlgn="base" hangingPunct="1">
              <a:spcBef>
                <a:spcPct val="0"/>
              </a:spcBef>
              <a:spcAft>
                <a:spcPct val="0"/>
              </a:spcAft>
              <a:defRPr sz="4000">
                <a:solidFill>
                  <a:schemeClr val="accent2"/>
                </a:solidFill>
                <a:latin typeface="Arial" charset="0"/>
              </a:defRPr>
            </a:lvl9pPr>
          </a:lstStyle>
          <a:p>
            <a:r>
              <a:rPr lang="en-US" altLang="en-US" sz="2400" kern="0" dirty="0" smtClean="0"/>
              <a:t>Stanley Jevons</a:t>
            </a:r>
            <a:br>
              <a:rPr lang="en-US" altLang="en-US" sz="2400" kern="0" dirty="0" smtClean="0"/>
            </a:br>
            <a:r>
              <a:rPr lang="en-US" altLang="en-US" sz="2400" i="1" kern="0" dirty="0" smtClean="0"/>
              <a:t>The Coal Question</a:t>
            </a:r>
            <a:r>
              <a:rPr lang="en-US" altLang="en-US" sz="2400" kern="0" dirty="0" smtClean="0"/>
              <a:t>, 1865</a:t>
            </a:r>
          </a:p>
        </p:txBody>
      </p:sp>
    </p:spTree>
    <p:extLst>
      <p:ext uri="{BB962C8B-B14F-4D97-AF65-F5344CB8AC3E}">
        <p14:creationId xmlns:p14="http://schemas.microsoft.com/office/powerpoint/2010/main" val="3279984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4"/>
          <p:cNvSpPr>
            <a:spLocks noGrp="1" noChangeArrowheads="1"/>
          </p:cNvSpPr>
          <p:nvPr>
            <p:ph type="title"/>
          </p:nvPr>
        </p:nvSpPr>
        <p:spPr>
          <a:xfrm>
            <a:off x="457200" y="198438"/>
            <a:ext cx="8229600" cy="487362"/>
          </a:xfrm>
        </p:spPr>
        <p:txBody>
          <a:bodyPr/>
          <a:lstStyle/>
          <a:p>
            <a:pPr eaLnBrk="1" hangingPunct="1"/>
            <a:r>
              <a:rPr lang="en-US" altLang="en-US" sz="3200" dirty="0" smtClean="0"/>
              <a:t>British Coal Production</a:t>
            </a:r>
          </a:p>
        </p:txBody>
      </p:sp>
      <p:sp>
        <p:nvSpPr>
          <p:cNvPr id="75780" name="Rectangle 3"/>
          <p:cNvSpPr>
            <a:spLocks noGrp="1" noChangeArrowheads="1"/>
          </p:cNvSpPr>
          <p:nvPr>
            <p:ph type="body" sz="half" idx="2"/>
          </p:nvPr>
        </p:nvSpPr>
        <p:spPr>
          <a:xfrm>
            <a:off x="1295400" y="5334000"/>
            <a:ext cx="6934200" cy="1143000"/>
          </a:xfrm>
        </p:spPr>
        <p:txBody>
          <a:bodyPr/>
          <a:lstStyle/>
          <a:p>
            <a:pPr eaLnBrk="1" hangingPunct="1"/>
            <a:r>
              <a:rPr lang="en-US" altLang="en-US" sz="1800" dirty="0" smtClean="0"/>
              <a:t>From the UK Department of Energy and Climate Change</a:t>
            </a:r>
          </a:p>
          <a:p>
            <a:pPr eaLnBrk="1" hangingPunct="1"/>
            <a:r>
              <a:rPr lang="en-US" altLang="en-US" sz="1800" dirty="0" smtClean="0"/>
              <a:t>Mt = millions of metric tons</a:t>
            </a:r>
          </a:p>
          <a:p>
            <a:r>
              <a:rPr lang="en-US" altLang="en-US" sz="1800" dirty="0"/>
              <a:t>The last underground mine closed in </a:t>
            </a:r>
            <a:r>
              <a:rPr lang="en-US" altLang="en-US" sz="1800" dirty="0" smtClean="0"/>
              <a:t>2015</a:t>
            </a:r>
            <a:endParaRPr lang="en-US" altLang="en-US" sz="1800" dirty="0"/>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601675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083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1185</TotalTime>
  <Words>1950</Words>
  <Application>Microsoft Office PowerPoint</Application>
  <PresentationFormat>On-screen Show (4:3)</PresentationFormat>
  <Paragraphs>236</Paragraphs>
  <Slides>33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NSimSun</vt:lpstr>
      <vt:lpstr>Arial</vt:lpstr>
      <vt:lpstr>Calibri</vt:lpstr>
      <vt:lpstr>Cambria Math</vt:lpstr>
      <vt:lpstr>Symbol</vt:lpstr>
      <vt:lpstr>blank</vt:lpstr>
      <vt:lpstr>Hubbert Analysis for Coal</vt:lpstr>
      <vt:lpstr>The Global Carbon Cycle from the IPCC 5th 2014 Assessment Report (WG1, Figure 6.1)</vt:lpstr>
      <vt:lpstr>Hubbert Analysis for Coal</vt:lpstr>
      <vt:lpstr>History of World Energy Production</vt:lpstr>
      <vt:lpstr>World Per-Person Energy Production</vt:lpstr>
      <vt:lpstr>Moving Toward Universal Electricity Access</vt:lpstr>
      <vt:lpstr>Coal Share of Electricity Generation in OECD and non-OECD Countries</vt:lpstr>
      <vt:lpstr>Models for Fossil Fuel Production</vt:lpstr>
      <vt:lpstr>British Coal Production</vt:lpstr>
      <vt:lpstr>A Representative Cumulative Production Curve</vt:lpstr>
      <vt:lpstr>Logistic Model for the UK Coal Production</vt:lpstr>
      <vt:lpstr>Linearized with the Logit Transform (UK)</vt:lpstr>
      <vt:lpstr>Projections Compared with Reserves (UK)</vt:lpstr>
      <vt:lpstr>German Hard Coal Production</vt:lpstr>
      <vt:lpstr>Projections Compared with Reserves (Germany)</vt:lpstr>
      <vt:lpstr>Summary for Mature Coal Regions </vt:lpstr>
      <vt:lpstr>Western US Coal Production</vt:lpstr>
      <vt:lpstr>Western US Coal Production</vt:lpstr>
      <vt:lpstr>Chinese Coal Production</vt:lpstr>
      <vt:lpstr>Linearized with the Logit Transform (China)</vt:lpstr>
      <vt:lpstr>Projections Compared with Reserves (China)</vt:lpstr>
      <vt:lpstr>World Coal Production</vt:lpstr>
      <vt:lpstr>Logit Transform for World Hydrocarbons</vt:lpstr>
      <vt:lpstr>Projections Compared with Reserves for Hydrocarbons</vt:lpstr>
      <vt:lpstr>Combining the Fossil Fuels on a CO2 Basis</vt:lpstr>
      <vt:lpstr>Reserves, Resources and Occurrences</vt:lpstr>
      <vt:lpstr>Coal Resources in the IPCC 5th Assessment Report </vt:lpstr>
      <vt:lpstr>Coal Resources from the German Resources Agency (BGR)</vt:lpstr>
      <vt:lpstr>Comparisons With the RCPs</vt:lpstr>
      <vt:lpstr>Per-Person Coal Consumption in RCP8.5</vt:lpstr>
      <vt:lpstr>Temperature in the IPCC 5th Assessment Report, WGII, Summary for Policy Makers (Figure SPM.4b) </vt:lpstr>
      <vt:lpstr>The Global Carbon Cycle  from the IPCC 5th Assessment Report (WG1, Figure 6.1)</vt:lpstr>
      <vt:lpstr>Summing Up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Long Will Our Fossil Fuels Last, With Implications for Climate Models</dc:title>
  <dc:creator>dave</dc:creator>
  <cp:lastModifiedBy>David Rutledge</cp:lastModifiedBy>
  <cp:revision>303</cp:revision>
  <dcterms:created xsi:type="dcterms:W3CDTF">2015-03-23T18:45:33Z</dcterms:created>
  <dcterms:modified xsi:type="dcterms:W3CDTF">2018-03-21T12:21:02Z</dcterms:modified>
</cp:coreProperties>
</file>