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8" r:id="rId3"/>
    <p:sldId id="265" r:id="rId4"/>
    <p:sldId id="308" r:id="rId5"/>
    <p:sldId id="309" r:id="rId6"/>
    <p:sldId id="310" r:id="rId7"/>
    <p:sldId id="302" r:id="rId8"/>
    <p:sldId id="270" r:id="rId9"/>
    <p:sldId id="271" r:id="rId10"/>
    <p:sldId id="262" r:id="rId11"/>
    <p:sldId id="264" r:id="rId12"/>
    <p:sldId id="275" r:id="rId13"/>
    <p:sldId id="298" r:id="rId14"/>
    <p:sldId id="286" r:id="rId15"/>
    <p:sldId id="285" r:id="rId16"/>
    <p:sldId id="267" r:id="rId17"/>
    <p:sldId id="307" r:id="rId18"/>
    <p:sldId id="294" r:id="rId19"/>
    <p:sldId id="280" r:id="rId20"/>
    <p:sldId id="290" r:id="rId21"/>
    <p:sldId id="279" r:id="rId22"/>
    <p:sldId id="311" r:id="rId23"/>
    <p:sldId id="291" r:id="rId24"/>
    <p:sldId id="303" r:id="rId25"/>
    <p:sldId id="276" r:id="rId26"/>
    <p:sldId id="283" r:id="rId27"/>
    <p:sldId id="301" r:id="rId28"/>
    <p:sldId id="304" r:id="rId29"/>
    <p:sldId id="292" r:id="rId30"/>
    <p:sldId id="293" r:id="rId31"/>
    <p:sldId id="284" r:id="rId32"/>
    <p:sldId id="266" r:id="rId33"/>
    <p:sldId id="259" r:id="rId34"/>
    <p:sldId id="257" r:id="rId35"/>
    <p:sldId id="300" r:id="rId36"/>
    <p:sldId id="299" r:id="rId37"/>
    <p:sldId id="281" r:id="rId38"/>
    <p:sldId id="277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32AEA-97AD-B641-9627-3B1EE95EA643}" type="datetimeFigureOut">
              <a:rPr lang="en-US" smtClean="0"/>
              <a:t>5/9/16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08DBC-22BB-7A41-978C-A715C4260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000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68F2A-952E-A240-AE04-7E163EC12132}" type="datetimeFigureOut">
              <a:rPr lang="en-US" smtClean="0"/>
              <a:t>5/9/16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6C4B3-8AE1-1448-8E9C-FEFE0AE90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901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(10/25/15 17:30) -----</a:t>
            </a:r>
          </a:p>
          <a:p>
            <a:r>
              <a:rPr lang="en-US"/>
              <a:t>was thought to be highly speculative</a:t>
            </a:r>
          </a:p>
          <a:p>
            <a:r>
              <a:rPr lang="en-US"/>
              <a:t>but this is data driven as a result of involvement with Planck</a:t>
            </a:r>
          </a:p>
          <a:p>
            <a:r>
              <a:rPr lang="en-US"/>
              <a:t>acknowledgements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6C4B3-8AE1-1448-8E9C-FEFE0AE900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37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Important to note that Planck is most sensitive at 143 </a:t>
            </a:r>
            <a:r>
              <a:rPr lang="en-US" dirty="0" err="1" smtClean="0"/>
              <a:t>GHz.Other</a:t>
            </a:r>
            <a:r>
              <a:rPr lang="en-US" dirty="0" smtClean="0"/>
              <a:t> </a:t>
            </a:r>
            <a:r>
              <a:rPr lang="en-US" dirty="0" err="1" smtClean="0"/>
              <a:t>expts</a:t>
            </a:r>
            <a:r>
              <a:rPr lang="en-US" dirty="0" smtClean="0"/>
              <a:t> are not all sky.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6C4B3-8AE1-1448-8E9C-FEFE0AE900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13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Hot spots are regions of </a:t>
            </a:r>
            <a:r>
              <a:rPr lang="en-US" dirty="0" err="1" smtClean="0"/>
              <a:t>underdensity</a:t>
            </a:r>
            <a:r>
              <a:rPr lang="en-US" dirty="0" smtClean="0"/>
              <a:t>, cold spots </a:t>
            </a:r>
            <a:r>
              <a:rPr lang="en-US" dirty="0" err="1" smtClean="0"/>
              <a:t>overdensity</a:t>
            </a:r>
            <a:r>
              <a:rPr lang="en-US" dirty="0" smtClean="0"/>
              <a:t>, statistically the same across </a:t>
            </a:r>
            <a:r>
              <a:rPr lang="en-US" smtClean="0"/>
              <a:t>the sky?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6C4B3-8AE1-1448-8E9C-FEFE0AE900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04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baryon density would be factor</a:t>
            </a:r>
            <a:r>
              <a:rPr lang="en-US" baseline="0" dirty="0" smtClean="0"/>
              <a:t> of several 1000 below the noise limit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6C4B3-8AE1-1448-8E9C-FEFE0AE900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3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O2 line at 118 GHz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6C4B3-8AE1-1448-8E9C-FEFE0AE9000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00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what SNRexcess,143</a:t>
            </a:r>
            <a:r>
              <a:rPr lang="en-US" baseline="0" dirty="0" smtClean="0"/>
              <a:t> really 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6C4B3-8AE1-1448-8E9C-FEFE0AE9000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92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686A-9064-9D4A-A2B6-F30C14422C5B}" type="datetime1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26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C568-CAA8-9F4D-B610-EF58A9348D7C}" type="datetime1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48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DD2B-3C4F-7148-BF5D-2806B6B5CFC3}" type="datetime1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70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5AF1E-0AF1-EB49-9913-A6109E5407CE}" type="datetime1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57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06D56-45A8-E04F-8A32-FA74CDCDCF48}" type="datetime1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86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DDCB-F790-774E-8617-B45CBEC03EC2}" type="datetime1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02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3C8A8-D0EF-DA49-A777-CBEC7274F1B0}" type="datetime1">
              <a:rPr lang="en-US" smtClean="0"/>
              <a:t>5/9/16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52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D7E68-6999-B242-90C5-14E382DCF8CB}" type="datetime1">
              <a:rPr lang="en-US" smtClean="0"/>
              <a:t>5/9/16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03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2195-FE68-674C-8E84-8358FE1F4C16}" type="datetime1">
              <a:rPr lang="en-US" smtClean="0"/>
              <a:t>5/9/16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98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2BCE0-106A-7847-8D97-B258844E5793}" type="datetime1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95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AE228-78DC-F545-8290-5AFF8BD2E228}" type="datetime1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06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400A2-7B20-A94C-B60F-450D6E5EA494}" type="datetime1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91328-2F5E-1144-80BD-1B8D33B1E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7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emf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568" y="2324100"/>
            <a:ext cx="8458200" cy="1470025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Is Cosmology in 300BC?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sz="2800" dirty="0" smtClean="0">
                <a:latin typeface="Times New Roman"/>
                <a:cs typeface="Times New Roman"/>
              </a:rPr>
              <a:t>The Search for Alternate Universes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latin typeface="Times New Roman"/>
                <a:cs typeface="Times New Roman"/>
              </a:rPr>
              <a:t>Ranga Ram Chary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U.S. Planck Data Center, IPAC/Caltech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29190" cy="2140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744" y="0"/>
            <a:ext cx="2046255" cy="8785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412" y="5728010"/>
            <a:ext cx="45616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Planck Collaboration including RC et al. 2015</a:t>
            </a:r>
          </a:p>
          <a:p>
            <a:r>
              <a:rPr lang="en-US" dirty="0" smtClean="0"/>
              <a:t>R. Chary 2016, </a:t>
            </a:r>
            <a:r>
              <a:rPr lang="en-US" dirty="0" err="1" smtClean="0"/>
              <a:t>ApJ</a:t>
            </a:r>
            <a:r>
              <a:rPr lang="en-US" dirty="0" smtClean="0"/>
              <a:t>, 817, 33</a:t>
            </a:r>
          </a:p>
          <a:p>
            <a:r>
              <a:rPr lang="en-US" dirty="0" smtClean="0"/>
              <a:t>HFI PI is J-L Puget; Data manager is F. </a:t>
            </a:r>
            <a:r>
              <a:rPr lang="en-US" dirty="0" err="1" smtClean="0"/>
              <a:t>Bouchet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61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363"/>
            <a:ext cx="8496907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Planck Data: All-Sky Temperature Maps</a:t>
            </a:r>
            <a:endParaRPr lang="en-US" sz="3200" dirty="0"/>
          </a:p>
        </p:txBody>
      </p:sp>
      <p:pic>
        <p:nvPicPr>
          <p:cNvPr id="3" name="Picture 2" descr="Screen Shot 2015-10-17 at 12.43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1" y="1096129"/>
            <a:ext cx="8967169" cy="568559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29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2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One persons signal is </a:t>
            </a:r>
            <a:br>
              <a:rPr lang="en-US" dirty="0" smtClean="0"/>
            </a:br>
            <a:r>
              <a:rPr lang="en-US" dirty="0" smtClean="0"/>
              <a:t>another persons noise</a:t>
            </a:r>
            <a:endParaRPr lang="en-US" dirty="0"/>
          </a:p>
        </p:txBody>
      </p:sp>
      <p:pic>
        <p:nvPicPr>
          <p:cNvPr id="4" name="Content Placeholder 3" descr="Screen Shot 2015-10-17 at 12.45.51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45" r="-15745"/>
          <a:stretch>
            <a:fillRect/>
          </a:stretch>
        </p:blipFill>
        <p:spPr>
          <a:xfrm>
            <a:off x="457200" y="1301607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2870199" y="5845852"/>
            <a:ext cx="4637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Planck Collaboration 2015; Overview paper</a:t>
            </a:r>
          </a:p>
          <a:p>
            <a:r>
              <a:rPr lang="en-US" dirty="0" smtClean="0"/>
              <a:t>Relative intensities of high latitude foregrounds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87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CMB map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0700"/>
            <a:ext cx="9144000" cy="5800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0700"/>
            <a:ext cx="9144000" cy="580072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97941" y="151368"/>
            <a:ext cx="7073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the CMB map resulting from a multi-frequency fit to foregrounds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86432" y="6343415"/>
            <a:ext cx="7184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But what about the frequency dependence of the CMB?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0181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700"/>
            <a:ext cx="9144000" cy="403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44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Hydrogen Recombination</a:t>
            </a:r>
            <a:endParaRPr lang="en-US" dirty="0"/>
          </a:p>
        </p:txBody>
      </p:sp>
      <p:pic>
        <p:nvPicPr>
          <p:cNvPr id="4" name="Picture 3" descr="Screen Shot 2015-10-20 at 10.35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8" y="1296740"/>
            <a:ext cx="7487717" cy="499812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1872" y="6207698"/>
            <a:ext cx="833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work by </a:t>
            </a:r>
            <a:r>
              <a:rPr lang="en-US" dirty="0" err="1" smtClean="0"/>
              <a:t>Seager</a:t>
            </a:r>
            <a:r>
              <a:rPr lang="en-US" dirty="0" smtClean="0"/>
              <a:t> et al. 1999, 2000</a:t>
            </a:r>
          </a:p>
          <a:p>
            <a:r>
              <a:rPr lang="en-US" dirty="0" smtClean="0"/>
              <a:t>Built upon by </a:t>
            </a:r>
            <a:r>
              <a:rPr lang="en-US" dirty="0" err="1" smtClean="0"/>
              <a:t>Chluba</a:t>
            </a:r>
            <a:r>
              <a:rPr lang="en-US" dirty="0" smtClean="0"/>
              <a:t> </a:t>
            </a:r>
            <a:r>
              <a:rPr lang="en-US" dirty="0" smtClean="0"/>
              <a:t>&amp; </a:t>
            </a:r>
            <a:r>
              <a:rPr lang="en-US" dirty="0" err="1" smtClean="0"/>
              <a:t>Sunyaev</a:t>
            </a:r>
            <a:r>
              <a:rPr lang="en-US" dirty="0" smtClean="0"/>
              <a:t>, </a:t>
            </a:r>
            <a:r>
              <a:rPr lang="en-US" dirty="0" err="1" smtClean="0"/>
              <a:t>Rubino</a:t>
            </a:r>
            <a:r>
              <a:rPr lang="en-US" dirty="0" smtClean="0"/>
              <a:t>-Martin et al., </a:t>
            </a:r>
            <a:r>
              <a:rPr lang="en-US" dirty="0" err="1" smtClean="0"/>
              <a:t>Ali-Haimoud&amp;Hirata</a:t>
            </a:r>
            <a:r>
              <a:rPr lang="en-US" dirty="0" smtClean="0"/>
              <a:t>,</a:t>
            </a:r>
            <a:r>
              <a:rPr lang="en-US" dirty="0" smtClean="0"/>
              <a:t> </a:t>
            </a:r>
            <a:r>
              <a:rPr lang="en-US" dirty="0" smtClean="0"/>
              <a:t>Lewis et al.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59175" y="1072604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270,000 </a:t>
            </a:r>
            <a:r>
              <a:rPr lang="en-US" dirty="0" err="1" smtClean="0"/>
              <a:t>yrs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13897" y="1112074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550,000 </a:t>
            </a:r>
            <a:r>
              <a:rPr lang="en-US" dirty="0" err="1" smtClean="0"/>
              <a:t>yrs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81717" y="1109960"/>
            <a:ext cx="91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1.2 </a:t>
            </a:r>
            <a:r>
              <a:rPr lang="en-US" dirty="0" err="1" smtClean="0"/>
              <a:t>Myr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223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Hydrogen transitions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646" y="1293145"/>
            <a:ext cx="6881462" cy="516109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15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30973" y="6269576"/>
            <a:ext cx="4792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Redshift them from z~1000 to Planck </a:t>
            </a:r>
            <a:r>
              <a:rPr lang="en-US" dirty="0" err="1" smtClean="0"/>
              <a:t>bandpasses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026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5-10-17 at 12.36.4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46"/>
            <a:ext cx="9144000" cy="66896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368214"/>
            <a:ext cx="7868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Recombination model of </a:t>
            </a:r>
            <a:r>
              <a:rPr lang="en-US" dirty="0" err="1" smtClean="0"/>
              <a:t>Chluba</a:t>
            </a:r>
            <a:r>
              <a:rPr lang="en-US" dirty="0" smtClean="0"/>
              <a:t> &amp; </a:t>
            </a:r>
            <a:r>
              <a:rPr lang="en-US" dirty="0" err="1" smtClean="0"/>
              <a:t>Sunyaev</a:t>
            </a:r>
            <a:r>
              <a:rPr lang="en-US" dirty="0" smtClean="0"/>
              <a:t> 2006, 2007; </a:t>
            </a:r>
            <a:r>
              <a:rPr lang="en-US" dirty="0" err="1" smtClean="0"/>
              <a:t>Rubino</a:t>
            </a:r>
            <a:r>
              <a:rPr lang="en-US" dirty="0" smtClean="0"/>
              <a:t>-Martin et al. 2008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03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Are Cold Spots Regions of Higher Recombination Rate?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2041" y="6356350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Sachs &amp; Wolfe 1965; RC 2008</a:t>
            </a:r>
            <a:endParaRPr lang="en-US" dirty="0"/>
          </a:p>
        </p:txBody>
      </p:sp>
      <p:pic>
        <p:nvPicPr>
          <p:cNvPr id="3" name="Picture 2" descr="Screen Shot 2016-05-07 at 2.41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0" y="1731910"/>
            <a:ext cx="3200622" cy="1701918"/>
          </a:xfrm>
          <a:prstGeom prst="rect">
            <a:avLst/>
          </a:prstGeom>
        </p:spPr>
      </p:pic>
      <p:pic>
        <p:nvPicPr>
          <p:cNvPr id="6" name="Picture 5" descr="Screen Shot 2016-05-07 at 2.51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4378939"/>
            <a:ext cx="7074391" cy="111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01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Data Processing Pipeline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6965" y="1356931"/>
            <a:ext cx="8815595" cy="499941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Mask out individual sources and SZ clusters</a:t>
            </a:r>
          </a:p>
          <a:p>
            <a:r>
              <a:rPr lang="en-US" dirty="0" smtClean="0"/>
              <a:t>Mask out Galactic Plane |b|&lt;20 deg.</a:t>
            </a:r>
          </a:p>
          <a:p>
            <a:r>
              <a:rPr lang="en-US" dirty="0" smtClean="0"/>
              <a:t>Subtract off joint-fit CMB from all frequencies</a:t>
            </a:r>
          </a:p>
          <a:p>
            <a:pPr lvl="1"/>
            <a:r>
              <a:rPr lang="en-US" dirty="0" smtClean="0"/>
              <a:t>Use two best-estimate fits for the CMB (Commander &amp; SMICA)</a:t>
            </a:r>
          </a:p>
          <a:p>
            <a:r>
              <a:rPr lang="en-US" dirty="0" smtClean="0"/>
              <a:t>Subtract off ISM foregrounds at all frequencies</a:t>
            </a:r>
          </a:p>
          <a:p>
            <a:pPr lvl="1"/>
            <a:r>
              <a:rPr lang="en-US" dirty="0"/>
              <a:t>Use 857 GHz as template for ISM</a:t>
            </a:r>
          </a:p>
          <a:p>
            <a:pPr lvl="1"/>
            <a:r>
              <a:rPr lang="en-US" dirty="0"/>
              <a:t>Use location of hot spots to estimate foregrounds at cold </a:t>
            </a:r>
            <a:r>
              <a:rPr lang="en-US" dirty="0" smtClean="0"/>
              <a:t>spots with search radii of 0.5 and 1.5 </a:t>
            </a:r>
            <a:r>
              <a:rPr lang="en-US" dirty="0" err="1" smtClean="0"/>
              <a:t>deg</a:t>
            </a:r>
            <a:endParaRPr lang="en-US" dirty="0" smtClean="0"/>
          </a:p>
          <a:p>
            <a:r>
              <a:rPr lang="en-US" dirty="0" smtClean="0"/>
              <a:t>Fit for residual emission </a:t>
            </a:r>
          </a:p>
          <a:p>
            <a:pPr lvl="1"/>
            <a:r>
              <a:rPr lang="en-US" dirty="0" smtClean="0"/>
              <a:t>Some synchrotron and free-free is present</a:t>
            </a:r>
          </a:p>
          <a:p>
            <a:r>
              <a:rPr lang="en-US" dirty="0" smtClean="0"/>
              <a:t>Search for excess at all frequencies in </a:t>
            </a:r>
            <a:r>
              <a:rPr lang="en-US" u="sng" dirty="0" smtClean="0"/>
              <a:t>low ISM </a:t>
            </a:r>
            <a:r>
              <a:rPr lang="en-US" dirty="0" smtClean="0"/>
              <a:t>regions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7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Data processing (8° images)</a:t>
            </a:r>
            <a:endParaRPr lang="en-US" dirty="0"/>
          </a:p>
        </p:txBody>
      </p:sp>
      <p:pic>
        <p:nvPicPr>
          <p:cNvPr id="3" name="Picture 2" descr="f2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780"/>
            <a:ext cx="9144000" cy="5190578"/>
          </a:xfrm>
          <a:prstGeom prst="rect">
            <a:avLst/>
          </a:prstGeom>
        </p:spPr>
      </p:pic>
      <p:pic>
        <p:nvPicPr>
          <p:cNvPr id="4" name="Picture 3" descr="f2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" y="1077122"/>
            <a:ext cx="9144000" cy="2638658"/>
          </a:xfrm>
          <a:prstGeom prst="rect">
            <a:avLst/>
          </a:prstGeom>
        </p:spPr>
      </p:pic>
      <p:pic>
        <p:nvPicPr>
          <p:cNvPr id="5" name="Picture 4" descr="f2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80" y="1065140"/>
            <a:ext cx="4563446" cy="266048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7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4478" b="4478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1483033" y="1048774"/>
            <a:ext cx="6419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World view at 300 BC; courtesy of the Ionians</a:t>
            </a:r>
            <a:endParaRPr lang="en-US" sz="2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831516" y="143255"/>
            <a:ext cx="7306358" cy="6578220"/>
            <a:chOff x="1036876" y="279780"/>
            <a:chExt cx="7306358" cy="6578220"/>
          </a:xfrm>
        </p:grpSpPr>
        <p:pic>
          <p:nvPicPr>
            <p:cNvPr id="12" name="Picture 11" descr="1670_Nova_Orbis_de_Wi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876" y="649112"/>
              <a:ext cx="7306358" cy="620888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391951" y="279780"/>
              <a:ext cx="2713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World view of 17</a:t>
              </a:r>
              <a:r>
                <a:rPr lang="en-US" baseline="30000" dirty="0" smtClean="0"/>
                <a:t>th</a:t>
              </a:r>
              <a:r>
                <a:rPr lang="en-US" dirty="0" smtClean="0"/>
                <a:t> Century</a:t>
              </a:r>
              <a:endParaRPr lang="en-US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93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&gt;5σ Excess 143 GHz Emission </a:t>
            </a:r>
            <a:br>
              <a:rPr lang="en-US" dirty="0" smtClean="0"/>
            </a:br>
            <a:r>
              <a:rPr lang="en-US" dirty="0" smtClean="0"/>
              <a:t>towards 3 CMB cold spots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89851" y="4234198"/>
            <a:ext cx="25936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5sigma should occur only </a:t>
            </a:r>
          </a:p>
          <a:p>
            <a:r>
              <a:rPr lang="en-US" dirty="0" smtClean="0"/>
              <a:t>1 in 70 maps</a:t>
            </a:r>
          </a:p>
          <a:p>
            <a:endParaRPr lang="en-US" dirty="0" smtClean="0"/>
          </a:p>
          <a:p>
            <a:r>
              <a:rPr lang="en-US" dirty="0" smtClean="0"/>
              <a:t>5.7sigma has a 1 in 70000 </a:t>
            </a:r>
          </a:p>
          <a:p>
            <a:r>
              <a:rPr lang="en-US" dirty="0" smtClean="0"/>
              <a:t>maps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 descr="Screen Shot 2016-03-23 at 11.47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49" y="1323472"/>
            <a:ext cx="3058259" cy="2796122"/>
          </a:xfrm>
          <a:prstGeom prst="rect">
            <a:avLst/>
          </a:prstGeom>
        </p:spPr>
      </p:pic>
      <p:pic>
        <p:nvPicPr>
          <p:cNvPr id="9" name="Picture 8" descr="Screen Shot 2016-03-23 at 11.47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547" y="1336430"/>
            <a:ext cx="6290130" cy="2887865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4315255" y="1182694"/>
            <a:ext cx="583143" cy="69797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1253891" y="1025438"/>
            <a:ext cx="583143" cy="69797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7393222" y="793074"/>
            <a:ext cx="583143" cy="69797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" y="5736165"/>
            <a:ext cx="64684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Solid line is best fit residual foregrounds</a:t>
            </a:r>
          </a:p>
          <a:p>
            <a:r>
              <a:rPr lang="en-US" dirty="0" smtClean="0"/>
              <a:t>Dotted line is adding a 3K continuum which violates 100 &amp; 217 GHz</a:t>
            </a:r>
          </a:p>
          <a:p>
            <a:r>
              <a:rPr lang="en-US" dirty="0" smtClean="0"/>
              <a:t>μ~3-9E-6, x30-100 below FIRAS constraints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208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Spectral Anisotropies in </a:t>
            </a:r>
            <a:br>
              <a:rPr lang="en-US" dirty="0" smtClean="0"/>
            </a:br>
            <a:r>
              <a:rPr lang="en-US" dirty="0" smtClean="0"/>
              <a:t>CMB Cold Spots</a:t>
            </a:r>
            <a:endParaRPr lang="en-US" dirty="0"/>
          </a:p>
        </p:txBody>
      </p:sp>
      <p:pic>
        <p:nvPicPr>
          <p:cNvPr id="3" name="Picture 2" descr="f1a_mo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2381" y="119733"/>
            <a:ext cx="6359237" cy="822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3200" y="6057810"/>
            <a:ext cx="2195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RC 2016, </a:t>
            </a:r>
            <a:r>
              <a:rPr lang="en-US" dirty="0" err="1" smtClean="0"/>
              <a:t>ApJ</a:t>
            </a:r>
            <a:r>
              <a:rPr lang="en-US" dirty="0" smtClean="0"/>
              <a:t>, 817, 33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21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32420" y="1862851"/>
            <a:ext cx="8473117" cy="4194959"/>
            <a:chOff x="332420" y="1862851"/>
            <a:chExt cx="8473117" cy="4194959"/>
          </a:xfrm>
        </p:grpSpPr>
        <p:pic>
          <p:nvPicPr>
            <p:cNvPr id="4" name="Picture 3" descr="Screen Shot 2015-10-23 at 11.28.46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20" y="1862851"/>
              <a:ext cx="8473117" cy="4194959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3506437" y="2181306"/>
              <a:ext cx="1492029" cy="3328312"/>
              <a:chOff x="3506437" y="2181306"/>
              <a:chExt cx="1492029" cy="3328312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3506437" y="2181306"/>
                <a:ext cx="124244" cy="124252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874222" y="4336110"/>
                <a:ext cx="124244" cy="124252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3506438" y="5385366"/>
                <a:ext cx="276096" cy="124252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3135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of this emission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 far, only at 143 GHz (2mm)</a:t>
            </a:r>
          </a:p>
          <a:p>
            <a:pPr lvl="1"/>
            <a:r>
              <a:rPr lang="en-US" dirty="0" smtClean="0"/>
              <a:t>353 GHz residuals contaminated by variation in foreground ISM colors [work in progress]</a:t>
            </a:r>
          </a:p>
          <a:p>
            <a:r>
              <a:rPr lang="en-US" dirty="0"/>
              <a:t>O</a:t>
            </a:r>
            <a:r>
              <a:rPr lang="en-US" dirty="0" smtClean="0"/>
              <a:t>utside Galactic Plane in regions of low-ISM emission</a:t>
            </a:r>
          </a:p>
          <a:p>
            <a:r>
              <a:rPr lang="en-US" dirty="0" smtClean="0"/>
              <a:t>Strong at location of CMB cold spots</a:t>
            </a:r>
          </a:p>
          <a:p>
            <a:r>
              <a:rPr lang="en-US" dirty="0" smtClean="0"/>
              <a:t>Spanning 2-4 </a:t>
            </a:r>
            <a:r>
              <a:rPr lang="en-US" dirty="0" err="1" smtClean="0"/>
              <a:t>deg</a:t>
            </a:r>
            <a:r>
              <a:rPr lang="en-US" dirty="0" smtClean="0"/>
              <a:t> across</a:t>
            </a:r>
          </a:p>
          <a:p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23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astrophysical implications?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1651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Residual thermal dust (ISM): </a:t>
            </a:r>
          </a:p>
          <a:p>
            <a:pPr lvl="1"/>
            <a:r>
              <a:rPr lang="en-US" dirty="0" smtClean="0"/>
              <a:t>Needs to be </a:t>
            </a:r>
            <a:r>
              <a:rPr lang="en-US" dirty="0" err="1" smtClean="0"/>
              <a:t>unphysically</a:t>
            </a:r>
            <a:r>
              <a:rPr lang="en-US" dirty="0" smtClean="0"/>
              <a:t> cold ~3K and violates 217 GHz limits.</a:t>
            </a:r>
          </a:p>
          <a:p>
            <a:r>
              <a:rPr lang="en-US" dirty="0" smtClean="0"/>
              <a:t>Residual CMB: </a:t>
            </a:r>
            <a:endParaRPr lang="en-US" dirty="0"/>
          </a:p>
          <a:p>
            <a:pPr lvl="1"/>
            <a:r>
              <a:rPr lang="en-US" dirty="0" smtClean="0"/>
              <a:t>Violates </a:t>
            </a:r>
            <a:r>
              <a:rPr lang="en-US" dirty="0"/>
              <a:t>limits at 217 </a:t>
            </a:r>
            <a:r>
              <a:rPr lang="en-US" dirty="0" smtClean="0"/>
              <a:t>GHz</a:t>
            </a:r>
          </a:p>
          <a:p>
            <a:r>
              <a:rPr lang="en-US" dirty="0" smtClean="0"/>
              <a:t>Gigahertz peaked radio sources:</a:t>
            </a:r>
          </a:p>
          <a:p>
            <a:pPr lvl="1"/>
            <a:r>
              <a:rPr lang="en-US" dirty="0" smtClean="0"/>
              <a:t>Appears to be x5 below what the intensity measured</a:t>
            </a:r>
          </a:p>
          <a:p>
            <a:r>
              <a:rPr lang="en-US" dirty="0" smtClean="0"/>
              <a:t>[CII] from z&gt;10: </a:t>
            </a:r>
          </a:p>
          <a:p>
            <a:pPr lvl="1"/>
            <a:r>
              <a:rPr lang="en-US" dirty="0" smtClean="0"/>
              <a:t>x100 lower than measured</a:t>
            </a:r>
          </a:p>
          <a:p>
            <a:r>
              <a:rPr lang="en-US" dirty="0" smtClean="0"/>
              <a:t>Unusual CS3-&gt;2?: </a:t>
            </a:r>
          </a:p>
          <a:p>
            <a:pPr lvl="1"/>
            <a:r>
              <a:rPr lang="en-US" dirty="0" smtClean="0"/>
              <a:t>Plausible but its not a strong line and these are regions of low ISM.</a:t>
            </a:r>
          </a:p>
          <a:p>
            <a:r>
              <a:rPr lang="en-US" dirty="0" smtClean="0"/>
              <a:t>Carbon Monoxide: </a:t>
            </a:r>
          </a:p>
          <a:p>
            <a:pPr lvl="1"/>
            <a:r>
              <a:rPr lang="en-US" dirty="0" smtClean="0"/>
              <a:t>Need unphysical velocities for the gas for 115 GHz line to enter 143 GHz </a:t>
            </a:r>
            <a:r>
              <a:rPr lang="en-US" dirty="0" err="1" smtClean="0"/>
              <a:t>bandpass</a:t>
            </a:r>
            <a:r>
              <a:rPr lang="en-US" dirty="0" smtClean="0"/>
              <a:t>. CO2-&gt;1 at z~0.7 structure would be too large spatially.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76828" y="5833130"/>
            <a:ext cx="47886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All are disfavored!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1278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365" y="850900"/>
            <a:ext cx="6553200" cy="36861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7495" y="166061"/>
            <a:ext cx="799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</a:t>
            </a:r>
            <a:r>
              <a:rPr lang="en-US" sz="2400" dirty="0" smtClean="0"/>
              <a:t>nhanced Hydrogen </a:t>
            </a:r>
            <a:r>
              <a:rPr lang="en-US" sz="2400" dirty="0" err="1" smtClean="0"/>
              <a:t>Paschen</a:t>
            </a:r>
            <a:r>
              <a:rPr lang="en-US" sz="2400" dirty="0" smtClean="0"/>
              <a:t>-series lines from recombination?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71967" y="4921487"/>
            <a:ext cx="80842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Stronger recombination signal in the direction of certain cold spots (~2-4 </a:t>
            </a:r>
            <a:r>
              <a:rPr lang="en-US" dirty="0" err="1" smtClean="0"/>
              <a:t>deg</a:t>
            </a:r>
            <a:r>
              <a:rPr lang="en-US" dirty="0" smtClean="0"/>
              <a:t>)?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Requires a higher baryon density in those regions; enclosed mass is ~1E13 </a:t>
            </a:r>
            <a:r>
              <a:rPr lang="en-US" dirty="0" err="1" smtClean="0"/>
              <a:t>Msun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three regions would have 3000-10000 times more baryons than our Universe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Would have to be from collisions with our bubble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85458" y="6356350"/>
            <a:ext cx="1449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RC, 2016, </a:t>
            </a:r>
            <a:r>
              <a:rPr lang="en-US" dirty="0" err="1" smtClean="0"/>
              <a:t>ApJ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823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Innovations in Analysis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8425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All-sky data products from Planck spanning a wide range of frequencies that straddle Hydrogen lines</a:t>
            </a:r>
          </a:p>
          <a:p>
            <a:pPr lvl="1"/>
            <a:r>
              <a:rPr lang="en-US" dirty="0" smtClean="0"/>
              <a:t>Planck Collaboration (2015)</a:t>
            </a:r>
          </a:p>
          <a:p>
            <a:r>
              <a:rPr lang="en-US" dirty="0" smtClean="0"/>
              <a:t>Differential foreground subtraction between cold and hot spots at each frequency</a:t>
            </a:r>
          </a:p>
          <a:p>
            <a:r>
              <a:rPr lang="en-US" dirty="0" smtClean="0"/>
              <a:t>Studying spectral variations instead of spatial variations</a:t>
            </a:r>
          </a:p>
          <a:p>
            <a:r>
              <a:rPr lang="en-US" dirty="0" smtClean="0"/>
              <a:t>Concept of using a broadband to search for narrow lines </a:t>
            </a:r>
          </a:p>
          <a:p>
            <a:pPr lvl="1"/>
            <a:r>
              <a:rPr lang="en-US" dirty="0" smtClean="0"/>
              <a:t>Thanks to redshift, they </a:t>
            </a:r>
            <a:r>
              <a:rPr lang="en-US" dirty="0" err="1" smtClean="0"/>
              <a:t>arent</a:t>
            </a:r>
            <a:r>
              <a:rPr lang="en-US" dirty="0" smtClean="0"/>
              <a:t> that narrow (~50 GHz)</a:t>
            </a:r>
          </a:p>
          <a:p>
            <a:pPr lvl="1"/>
            <a:r>
              <a:rPr lang="en-US" dirty="0" smtClean="0"/>
              <a:t>Chary et al. (2005); Shim, RC et al. (2011)</a:t>
            </a:r>
          </a:p>
          <a:p>
            <a:r>
              <a:rPr lang="en-US" dirty="0" smtClean="0"/>
              <a:t>Utilizing accurate models for recombination of Hydrogen to get line and continuum emission</a:t>
            </a:r>
          </a:p>
          <a:p>
            <a:pPr lvl="1"/>
            <a:r>
              <a:rPr lang="en-US" dirty="0" err="1" smtClean="0"/>
              <a:t>Chluba</a:t>
            </a:r>
            <a:r>
              <a:rPr lang="en-US" dirty="0" smtClean="0"/>
              <a:t> &amp; </a:t>
            </a:r>
            <a:r>
              <a:rPr lang="en-US" dirty="0" err="1" smtClean="0"/>
              <a:t>Sunyaev</a:t>
            </a:r>
            <a:r>
              <a:rPr lang="en-US" dirty="0" smtClean="0"/>
              <a:t> (2006, 2007), Ali-</a:t>
            </a:r>
            <a:r>
              <a:rPr lang="en-US" dirty="0" err="1" smtClean="0"/>
              <a:t>Haimoud</a:t>
            </a:r>
            <a:r>
              <a:rPr lang="en-US" dirty="0" smtClean="0"/>
              <a:t> et al.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65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593" y="1013099"/>
            <a:ext cx="8719746" cy="575653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We are finding spectral anomalies (μ~3-9×10</a:t>
            </a:r>
            <a:r>
              <a:rPr lang="en-US" baseline="30000" dirty="0" smtClean="0"/>
              <a:t>-6</a:t>
            </a:r>
            <a:r>
              <a:rPr lang="en-US" dirty="0" smtClean="0"/>
              <a:t>) in the direction of CMB cold spots at 143 GHz with Planck i.e. </a:t>
            </a:r>
            <a:r>
              <a:rPr lang="en-US" i="1" dirty="0" smtClean="0"/>
              <a:t>excess emission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At the </a:t>
            </a:r>
            <a:r>
              <a:rPr lang="en-US" dirty="0"/>
              <a:t>&gt;</a:t>
            </a:r>
            <a:r>
              <a:rPr lang="en-US" dirty="0" smtClean="0"/>
              <a:t>5sigma level after removal of all foregrounds. Anomalies subtend 2-4 degrees, larger than Hubble horizon at z~1000.</a:t>
            </a:r>
          </a:p>
          <a:p>
            <a:r>
              <a:rPr lang="en-US" dirty="0"/>
              <a:t>D</a:t>
            </a:r>
            <a:r>
              <a:rPr lang="en-US" dirty="0" smtClean="0"/>
              <a:t>ue to Hydrogen </a:t>
            </a:r>
            <a:r>
              <a:rPr lang="en-US" dirty="0" err="1" smtClean="0"/>
              <a:t>Paschen</a:t>
            </a:r>
            <a:r>
              <a:rPr lang="en-US" dirty="0" smtClean="0"/>
              <a:t>-series </a:t>
            </a:r>
            <a:r>
              <a:rPr lang="en-US" dirty="0" err="1" smtClean="0"/>
              <a:t>redshifted</a:t>
            </a:r>
            <a:r>
              <a:rPr lang="en-US" dirty="0" smtClean="0"/>
              <a:t> from epoch of recombination at z&gt;1000?</a:t>
            </a:r>
          </a:p>
          <a:p>
            <a:r>
              <a:rPr lang="en-US" dirty="0" smtClean="0"/>
              <a:t>Requires x4500 enhanced baryon density, which cannot be in our Universe and must be an alternate bubble.</a:t>
            </a:r>
          </a:p>
          <a:p>
            <a:pPr lvl="1"/>
            <a:r>
              <a:rPr lang="en-US" dirty="0" smtClean="0"/>
              <a:t>Baryons from an alternate Universe falling into the fluctuations of ours?</a:t>
            </a:r>
          </a:p>
          <a:p>
            <a:r>
              <a:rPr lang="en-US" dirty="0" smtClean="0"/>
              <a:t>Need confirmation through spectral-mapping and detection of alternate Hydrogen transitions.</a:t>
            </a:r>
          </a:p>
          <a:p>
            <a:pPr lvl="1"/>
            <a:r>
              <a:rPr lang="en-US" dirty="0" smtClean="0"/>
              <a:t>Proposed for GBT observations</a:t>
            </a:r>
          </a:p>
          <a:p>
            <a:pPr lvl="1"/>
            <a:r>
              <a:rPr lang="en-US" dirty="0" err="1" smtClean="0"/>
              <a:t>COMap</a:t>
            </a:r>
            <a:r>
              <a:rPr lang="en-US" dirty="0" smtClean="0"/>
              <a:t>(PI: Cleary) could detect redshift </a:t>
            </a:r>
            <a:r>
              <a:rPr lang="en-US" dirty="0" err="1" smtClean="0"/>
              <a:t>Pfund</a:t>
            </a:r>
            <a:r>
              <a:rPr lang="en-US" dirty="0" smtClean="0"/>
              <a:t>-series at 30 GHz</a:t>
            </a:r>
          </a:p>
          <a:p>
            <a:r>
              <a:rPr lang="en-US" dirty="0" smtClean="0"/>
              <a:t>If true would favor eternal inflation models, with our Universe being a chance fluctuation among ~10</a:t>
            </a:r>
            <a:r>
              <a:rPr lang="en-US" baseline="30000" dirty="0" smtClean="0"/>
              <a:t>1000 </a:t>
            </a:r>
            <a:r>
              <a:rPr lang="en-US" dirty="0" smtClean="0"/>
              <a:t>and a way to test string theory.</a:t>
            </a:r>
          </a:p>
          <a:p>
            <a:endParaRPr lang="en-US" dirty="0" smtClean="0"/>
          </a:p>
          <a:p>
            <a:pPr marL="914400" lvl="2" indent="0" algn="ctr">
              <a:buNone/>
            </a:pPr>
            <a:r>
              <a:rPr lang="en-US" sz="3300" dirty="0" smtClean="0">
                <a:solidFill>
                  <a:srgbClr val="FF0000"/>
                </a:solidFill>
              </a:rPr>
              <a:t>Does she play dice after all?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52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Important to keep an open mind about the Multiverse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Martin Rees: I am </a:t>
            </a:r>
            <a:r>
              <a:rPr lang="en-US" dirty="0"/>
              <a:t>sufficiently confident about the multiverse to bet </a:t>
            </a:r>
            <a:r>
              <a:rPr lang="en-US" dirty="0" smtClean="0"/>
              <a:t>my </a:t>
            </a:r>
            <a:r>
              <a:rPr lang="en-US" dirty="0"/>
              <a:t>dog’s life on </a:t>
            </a:r>
            <a:r>
              <a:rPr lang="en-US" dirty="0" smtClean="0"/>
              <a:t>it </a:t>
            </a:r>
            <a:endParaRPr lang="en-US" dirty="0"/>
          </a:p>
          <a:p>
            <a:r>
              <a:rPr lang="en-US" dirty="0" smtClean="0"/>
              <a:t>Andrei </a:t>
            </a:r>
            <a:r>
              <a:rPr lang="en-US" dirty="0" err="1" smtClean="0"/>
              <a:t>Linde</a:t>
            </a:r>
            <a:r>
              <a:rPr lang="en-US" dirty="0" smtClean="0"/>
              <a:t>: I am confident enough about the multiverse to bet my </a:t>
            </a:r>
            <a:r>
              <a:rPr lang="en-US" dirty="0"/>
              <a:t>own life. </a:t>
            </a:r>
            <a:endParaRPr lang="en-US" dirty="0" smtClean="0"/>
          </a:p>
          <a:p>
            <a:r>
              <a:rPr lang="en-US" dirty="0" smtClean="0"/>
              <a:t>S. Weinberg: I </a:t>
            </a:r>
            <a:r>
              <a:rPr lang="en-US" dirty="0"/>
              <a:t>have just enough confidence about the multiverse to bet the lives of both Andrei </a:t>
            </a:r>
            <a:r>
              <a:rPr lang="en-US" dirty="0" err="1"/>
              <a:t>Linde</a:t>
            </a:r>
            <a:r>
              <a:rPr lang="en-US" dirty="0"/>
              <a:t> and Martin Rees’s </a:t>
            </a:r>
            <a:r>
              <a:rPr lang="en-US" dirty="0" smtClean="0"/>
              <a:t>dog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 smtClean="0"/>
              <a:t>Needs very very good data from independent observations. We currently have &gt;5sigma anomalies at one frequency (143 GHz) from one mission (Planck).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85458" y="6356350"/>
            <a:ext cx="2780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Chary, 2016, </a:t>
            </a:r>
            <a:r>
              <a:rPr lang="en-US" dirty="0" err="1" smtClean="0"/>
              <a:t>ApJ</a:t>
            </a:r>
            <a:r>
              <a:rPr lang="en-US" dirty="0" smtClean="0"/>
              <a:t>, 817, 33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84515"/>
            <a:ext cx="8108893" cy="456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22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8611"/>
            <a:ext cx="8229600" cy="1143000"/>
          </a:xfrm>
        </p:spPr>
        <p:txBody>
          <a:bodyPr/>
          <a:lstStyle/>
          <a:p>
            <a:r>
              <a:rPr lang="en-US" dirty="0" smtClean="0"/>
              <a:t>Extra Material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68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we go from here?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61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Trying follow-up observations with the Green Bank Telescope</a:t>
            </a:r>
          </a:p>
          <a:p>
            <a:r>
              <a:rPr lang="en-US" dirty="0" smtClean="0"/>
              <a:t>Undertake large scale computational simulations of our Galaxy to assess scatter in noise properties</a:t>
            </a:r>
          </a:p>
          <a:p>
            <a:r>
              <a:rPr lang="en-US" dirty="0" smtClean="0"/>
              <a:t>Undertake deeper observations with existing facilities in these patches of sky in </a:t>
            </a:r>
            <a:r>
              <a:rPr lang="en-US" i="1" dirty="0" smtClean="0"/>
              <a:t>at least </a:t>
            </a:r>
            <a:r>
              <a:rPr lang="en-US" dirty="0" smtClean="0"/>
              <a:t>2 frequencies (e.g. SPT/Keck)</a:t>
            </a:r>
          </a:p>
          <a:p>
            <a:pPr lvl="1"/>
            <a:r>
              <a:rPr lang="en-US" dirty="0" smtClean="0"/>
              <a:t>We can cross-calibrate with Planck and search for anomalies</a:t>
            </a:r>
          </a:p>
          <a:p>
            <a:pPr lvl="1"/>
            <a:r>
              <a:rPr lang="en-US" dirty="0" smtClean="0"/>
              <a:t>But O</a:t>
            </a:r>
            <a:r>
              <a:rPr lang="en-US" baseline="-25000" dirty="0" smtClean="0"/>
              <a:t>2</a:t>
            </a:r>
            <a:r>
              <a:rPr lang="en-US" dirty="0" smtClean="0"/>
              <a:t> absorption line at 118 GHz </a:t>
            </a:r>
          </a:p>
          <a:p>
            <a:r>
              <a:rPr lang="en-US" dirty="0" smtClean="0"/>
              <a:t>Develop a dedicated spectral mapping experiment in the millimeter to measure spectral profile of excess.</a:t>
            </a:r>
          </a:p>
          <a:p>
            <a:pPr lvl="1"/>
            <a:r>
              <a:rPr lang="en-US" dirty="0" smtClean="0"/>
              <a:t>Sensitivity (0.1 </a:t>
            </a:r>
            <a:r>
              <a:rPr lang="en-US" dirty="0" err="1" smtClean="0"/>
              <a:t>kJy</a:t>
            </a:r>
            <a:r>
              <a:rPr lang="en-US" dirty="0" smtClean="0"/>
              <a:t>/</a:t>
            </a:r>
            <a:r>
              <a:rPr lang="en-US" dirty="0" err="1" smtClean="0"/>
              <a:t>sr</a:t>
            </a:r>
            <a:r>
              <a:rPr lang="en-US" dirty="0" smtClean="0"/>
              <a:t> = 0.3 </a:t>
            </a:r>
            <a:r>
              <a:rPr lang="en-US" dirty="0" err="1" smtClean="0"/>
              <a:t>microK</a:t>
            </a:r>
            <a:r>
              <a:rPr lang="en-US" baseline="-25000" dirty="0" err="1" smtClean="0"/>
              <a:t>CMB</a:t>
            </a:r>
            <a:r>
              <a:rPr lang="en-US" dirty="0" smtClean="0"/>
              <a:t>) is challenging from the ground but can be done over a few years.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19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Is our current picture of the Universe grossly incomplete?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2000"/>
            <a:ext cx="9144000" cy="403680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82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30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93800" y="508000"/>
            <a:ext cx="7398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But there are considerable challenges from the ground…..</a:t>
            </a:r>
            <a:endParaRPr lang="en-US" sz="2400" dirty="0"/>
          </a:p>
        </p:txBody>
      </p:sp>
      <p:pic>
        <p:nvPicPr>
          <p:cNvPr id="3" name="Picture 2" descr="Screen Shot 2016-05-07 at 3.45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18" y="1172617"/>
            <a:ext cx="7222603" cy="51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64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Statistical significance allows only a tentative detection</a:t>
            </a:r>
            <a:endParaRPr lang="en-US" dirty="0"/>
          </a:p>
        </p:txBody>
      </p:sp>
      <p:pic>
        <p:nvPicPr>
          <p:cNvPr id="3" name="Picture 2" descr="Screen Shot 2015-10-20 at 8.44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6782"/>
            <a:ext cx="9144000" cy="496907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510242" y="1976974"/>
            <a:ext cx="1533483" cy="2647947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614003" y="2030156"/>
            <a:ext cx="1377740" cy="2647947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61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468"/>
            <a:ext cx="8064090" cy="998694"/>
          </a:xfrm>
        </p:spPr>
        <p:txBody>
          <a:bodyPr/>
          <a:lstStyle/>
          <a:p>
            <a:r>
              <a:rPr lang="en-US" dirty="0" smtClean="0"/>
              <a:t>The Lay of the Land</a:t>
            </a:r>
            <a:endParaRPr lang="en-US" dirty="0"/>
          </a:p>
        </p:txBody>
      </p:sp>
      <p:pic>
        <p:nvPicPr>
          <p:cNvPr id="4" name="Content Placeholder 3" descr="Screen Shot 2015-10-17 at 12.23.4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18" r="-20818"/>
          <a:stretch>
            <a:fillRect/>
          </a:stretch>
        </p:blipFill>
        <p:spPr>
          <a:xfrm>
            <a:off x="-1350358" y="840757"/>
            <a:ext cx="10145384" cy="5579570"/>
          </a:xfrm>
        </p:spPr>
      </p:pic>
      <p:sp>
        <p:nvSpPr>
          <p:cNvPr id="5" name="TextBox 4"/>
          <p:cNvSpPr txBox="1"/>
          <p:nvPr/>
        </p:nvSpPr>
        <p:spPr>
          <a:xfrm>
            <a:off x="5182956" y="6202517"/>
            <a:ext cx="38873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Heaven &amp; Earth in Ancient Greek Cosmology</a:t>
            </a:r>
          </a:p>
          <a:p>
            <a:r>
              <a:rPr lang="en-US" sz="1600" dirty="0" smtClean="0"/>
              <a:t>D. L. </a:t>
            </a:r>
            <a:r>
              <a:rPr lang="en-US" sz="1600" dirty="0" err="1" smtClean="0"/>
              <a:t>Couprie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650882" y="1676742"/>
            <a:ext cx="431538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Data driven picture of the origin and evolution of the Universe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07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7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happens in a Universe with too many baryons?</a:t>
            </a:r>
            <a:endParaRPr lang="en-US" dirty="0"/>
          </a:p>
        </p:txBody>
      </p:sp>
      <p:pic>
        <p:nvPicPr>
          <p:cNvPr id="3" name="Picture 2" descr="bb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5" y="1318414"/>
            <a:ext cx="3921774" cy="5346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991" y="1763633"/>
            <a:ext cx="3810000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10991" y="6302351"/>
            <a:ext cx="4021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..all other constants remaining the same.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7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898992"/>
            <a:ext cx="7620000" cy="45212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324394" cy="1342885"/>
          </a:xfrm>
        </p:spPr>
        <p:txBody>
          <a:bodyPr>
            <a:noAutofit/>
          </a:bodyPr>
          <a:lstStyle/>
          <a:p>
            <a:r>
              <a:rPr lang="en-US" sz="3200" dirty="0" smtClean="0"/>
              <a:t>SPT 2540 deg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Survey Area </a:t>
            </a:r>
            <a:br>
              <a:rPr lang="en-US" sz="3200" dirty="0" smtClean="0"/>
            </a:br>
            <a:r>
              <a:rPr lang="en-US" sz="2000" dirty="0" smtClean="0"/>
              <a:t>(Story et al. 2013)</a:t>
            </a:r>
            <a:br>
              <a:rPr lang="en-US" sz="2000" dirty="0" smtClean="0"/>
            </a:br>
            <a:r>
              <a:rPr lang="en-US" sz="2000" dirty="0" smtClean="0"/>
              <a:t>RA between 20 </a:t>
            </a:r>
            <a:r>
              <a:rPr lang="en-US" sz="2000" dirty="0" err="1" smtClean="0"/>
              <a:t>hrs</a:t>
            </a:r>
            <a:r>
              <a:rPr lang="en-US" sz="2000" dirty="0" smtClean="0"/>
              <a:t> and 7 </a:t>
            </a:r>
            <a:r>
              <a:rPr lang="en-US" sz="2000" dirty="0" err="1" smtClean="0"/>
              <a:t>hrs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Dec between -40 and -65 </a:t>
            </a:r>
            <a:r>
              <a:rPr lang="en-US" sz="2000" dirty="0" err="1" smtClean="0"/>
              <a:t>deg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79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Very similar to what has been calculated</a:t>
            </a:r>
            <a:endParaRPr lang="en-US" dirty="0"/>
          </a:p>
        </p:txBody>
      </p:sp>
      <p:pic>
        <p:nvPicPr>
          <p:cNvPr id="3" name="Picture 2" descr="Screen Shot 2015-09-22 at 4.38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6902"/>
            <a:ext cx="9144000" cy="29635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73974" y="5457465"/>
            <a:ext cx="263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Feeney; UCL PhD Thesis</a:t>
            </a:r>
          </a:p>
          <a:p>
            <a:r>
              <a:rPr lang="en-US" dirty="0" smtClean="0"/>
              <a:t>Feeney et al. 2015,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27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20 at 3.08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572"/>
            <a:ext cx="9144000" cy="508951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65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Residuals</a:t>
            </a:r>
            <a:endParaRPr lang="en-US" dirty="0"/>
          </a:p>
        </p:txBody>
      </p:sp>
      <p:pic>
        <p:nvPicPr>
          <p:cNvPr id="3" name="Picture 2" descr="fig_a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16" y="443321"/>
            <a:ext cx="5299364" cy="6858000"/>
          </a:xfrm>
          <a:prstGeom prst="rect">
            <a:avLst/>
          </a:prstGeom>
        </p:spPr>
      </p:pic>
      <p:pic>
        <p:nvPicPr>
          <p:cNvPr id="4" name="Picture 3" descr="fig_a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26" y="721157"/>
            <a:ext cx="4398813" cy="56925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8409" y="6047958"/>
            <a:ext cx="7050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Only 100 and 143 GHz have a non-zero mean in the residual. The spectral</a:t>
            </a:r>
          </a:p>
          <a:p>
            <a:r>
              <a:rPr lang="en-US" dirty="0" smtClean="0"/>
              <a:t>Index (-0.7) is consistent with synchrotron emission.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67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Unusual excess intensity at 143 GHz</a:t>
            </a:r>
            <a:endParaRPr lang="en-US" dirty="0"/>
          </a:p>
        </p:txBody>
      </p:sp>
      <p:pic>
        <p:nvPicPr>
          <p:cNvPr id="3" name="Picture 2" descr="Screen Shot 2015-10-20 at 5.44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48" y="1194244"/>
            <a:ext cx="8190516" cy="56637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38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36621" y="6417226"/>
            <a:ext cx="1391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RC 2015, </a:t>
            </a:r>
            <a:r>
              <a:rPr lang="en-US" dirty="0" err="1" smtClean="0"/>
              <a:t>ApJ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220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75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Inflationary Big Bang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476" y="1004140"/>
            <a:ext cx="8671824" cy="538510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Explains the existence of the 2.725K cosmic microwave background and elemental abundances</a:t>
            </a:r>
          </a:p>
          <a:p>
            <a:r>
              <a:rPr lang="en-US" dirty="0" smtClean="0"/>
              <a:t>Inflation explains the flatness and the isotropy of our Universe.</a:t>
            </a:r>
          </a:p>
          <a:p>
            <a:pPr lvl="1"/>
            <a:r>
              <a:rPr lang="en-US" dirty="0" smtClean="0"/>
              <a:t>Factor of 10</a:t>
            </a:r>
            <a:r>
              <a:rPr lang="en-US" baseline="30000" dirty="0" smtClean="0"/>
              <a:t>26</a:t>
            </a:r>
            <a:r>
              <a:rPr lang="en-US" dirty="0" smtClean="0"/>
              <a:t> expansion in the first ~10</a:t>
            </a:r>
            <a:r>
              <a:rPr lang="en-US" baseline="30000" dirty="0" smtClean="0"/>
              <a:t>-32</a:t>
            </a:r>
            <a:r>
              <a:rPr lang="en-US" dirty="0" smtClean="0"/>
              <a:t>s</a:t>
            </a:r>
          </a:p>
          <a:p>
            <a:r>
              <a:rPr lang="en-US" dirty="0" smtClean="0"/>
              <a:t>There has been a multi-project </a:t>
            </a:r>
            <a:r>
              <a:rPr lang="en-US" dirty="0"/>
              <a:t>quest to detect GW through </a:t>
            </a:r>
            <a:r>
              <a:rPr lang="en-US" dirty="0" smtClean="0"/>
              <a:t>CMB polarization </a:t>
            </a:r>
            <a:r>
              <a:rPr lang="en-US" dirty="0"/>
              <a:t>to </a:t>
            </a:r>
            <a:r>
              <a:rPr lang="en-US" dirty="0" smtClean="0"/>
              <a:t>characterize the </a:t>
            </a:r>
            <a:r>
              <a:rPr lang="en-US" dirty="0" err="1" smtClean="0"/>
              <a:t>inflaton</a:t>
            </a:r>
            <a:endParaRPr lang="en-US" dirty="0"/>
          </a:p>
          <a:p>
            <a:pPr lvl="1"/>
            <a:r>
              <a:rPr lang="en-US" dirty="0"/>
              <a:t>Polarization is </a:t>
            </a:r>
            <a:r>
              <a:rPr lang="en-US" dirty="0" smtClean="0"/>
              <a:t>hard, particularly on large angular scales</a:t>
            </a:r>
            <a:endParaRPr lang="en-US" dirty="0"/>
          </a:p>
          <a:p>
            <a:pPr lvl="1"/>
            <a:r>
              <a:rPr lang="en-US" dirty="0" smtClean="0"/>
              <a:t>Reliable polarization calibrators are hard to find</a:t>
            </a:r>
            <a:endParaRPr lang="en-US" dirty="0"/>
          </a:p>
          <a:p>
            <a:pPr lvl="1"/>
            <a:r>
              <a:rPr lang="en-US" dirty="0" err="1"/>
              <a:t>Bandpass</a:t>
            </a:r>
            <a:r>
              <a:rPr lang="en-US" dirty="0"/>
              <a:t> leakage, loads of systematics</a:t>
            </a:r>
          </a:p>
          <a:p>
            <a:pPr lvl="1"/>
            <a:r>
              <a:rPr lang="en-US" dirty="0"/>
              <a:t>GW that induce B-mode polarization </a:t>
            </a:r>
            <a:r>
              <a:rPr lang="en-US" dirty="0" smtClean="0"/>
              <a:t>(r&lt;0.01) may </a:t>
            </a:r>
            <a:r>
              <a:rPr lang="en-US" dirty="0"/>
              <a:t>be below Galactic ISM foregrounds and </a:t>
            </a:r>
            <a:r>
              <a:rPr lang="en-US" dirty="0" smtClean="0"/>
              <a:t>undetectable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60713" y="6352143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</a:t>
            </a:r>
            <a:r>
              <a:rPr lang="en-US" dirty="0" err="1" smtClean="0"/>
              <a:t>Planck+Keck</a:t>
            </a:r>
            <a:r>
              <a:rPr lang="en-US" dirty="0" smtClean="0"/>
              <a:t> Collaboration 2015 for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877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Parameters resulting from Higgs Inflation (r~0.0033,n</a:t>
            </a:r>
            <a:r>
              <a:rPr lang="en-US" baseline="-25000" dirty="0" smtClean="0"/>
              <a:t>s</a:t>
            </a:r>
            <a:r>
              <a:rPr lang="en-US" dirty="0" smtClean="0"/>
              <a:t>~0.97)</a:t>
            </a:r>
            <a:endParaRPr lang="en-US" dirty="0"/>
          </a:p>
        </p:txBody>
      </p:sp>
      <p:pic>
        <p:nvPicPr>
          <p:cNvPr id="4" name="Picture 3" descr="Screen Shot 2015-10-20 at 10.59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3549"/>
            <a:ext cx="8763608" cy="444530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8837" y="6160431"/>
            <a:ext cx="8574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</a:t>
            </a:r>
            <a:r>
              <a:rPr lang="en-US" dirty="0" err="1" smtClean="0"/>
              <a:t>Bezrukov</a:t>
            </a:r>
            <a:r>
              <a:rPr lang="en-US" dirty="0" smtClean="0"/>
              <a:t> &amp; </a:t>
            </a:r>
            <a:r>
              <a:rPr lang="en-US" dirty="0" err="1" smtClean="0"/>
              <a:t>Shaposhnikov</a:t>
            </a:r>
            <a:r>
              <a:rPr lang="en-US" dirty="0" smtClean="0"/>
              <a:t> 2008/2009, WMAP and Planck Collaborations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27071" y="5856695"/>
            <a:ext cx="3600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Tilt in Temperature Power Spectrum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1708734" y="3217606"/>
            <a:ext cx="3795142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 smtClean="0"/>
              <a:t>Strength of B-mode Polarization Signal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985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52788" cy="13501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Foregrounds (</a:t>
            </a:r>
            <a:r>
              <a:rPr lang="en-US" dirty="0" err="1" smtClean="0"/>
              <a:t>Dust+Synchrotron</a:t>
            </a:r>
            <a:r>
              <a:rPr lang="en-US" dirty="0" smtClean="0"/>
              <a:t>) make B-mode detection unlikely in the future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Screen Shot 2016-05-08 at 9.02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945" y="1651198"/>
            <a:ext cx="3759844" cy="35561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7237" y="5340687"/>
            <a:ext cx="744461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High dust polarized fractions in low dust intensity regions!</a:t>
            </a:r>
          </a:p>
          <a:p>
            <a:endParaRPr lang="en-US" dirty="0"/>
          </a:p>
          <a:p>
            <a:r>
              <a:rPr lang="en-US" dirty="0"/>
              <a:t>Planck Intermediate Results XIX (</a:t>
            </a:r>
            <a:r>
              <a:rPr lang="en-US" dirty="0" err="1"/>
              <a:t>arXiv</a:t>
            </a:r>
            <a:r>
              <a:rPr lang="en-US" dirty="0"/>
              <a:t>: 1405.0871</a:t>
            </a:r>
            <a:r>
              <a:rPr lang="en-US" dirty="0" smtClean="0"/>
              <a:t>) led by J-P Bernard;</a:t>
            </a:r>
          </a:p>
          <a:p>
            <a:r>
              <a:rPr lang="en-US" dirty="0" smtClean="0"/>
              <a:t>See also PIP led by J. </a:t>
            </a:r>
            <a:r>
              <a:rPr lang="en-US" dirty="0" err="1" smtClean="0"/>
              <a:t>Aumont</a:t>
            </a:r>
            <a:r>
              <a:rPr lang="en-US" dirty="0" smtClean="0"/>
              <a:t>; including 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727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Problems….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/>
              <a:t>I</a:t>
            </a:r>
            <a:r>
              <a:rPr lang="en-US" dirty="0" err="1" smtClean="0"/>
              <a:t>nflaton</a:t>
            </a:r>
            <a:r>
              <a:rPr lang="en-US" dirty="0" smtClean="0"/>
              <a:t> needs to be </a:t>
            </a:r>
            <a:r>
              <a:rPr lang="en-US" dirty="0"/>
              <a:t>damped by an unknown mechanism at a very precise </a:t>
            </a:r>
            <a:r>
              <a:rPr lang="en-US" dirty="0" smtClean="0"/>
              <a:t>time (within a millionth billionth billionth of a second) all over the Universe’s horizon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Has no mechanism to explain the strength of the vacuum energy which is 10</a:t>
            </a:r>
            <a:r>
              <a:rPr lang="en-US" baseline="30000" dirty="0" smtClean="0"/>
              <a:t>-120 </a:t>
            </a:r>
            <a:r>
              <a:rPr lang="en-US" dirty="0" smtClean="0"/>
              <a:t>times weaker than predicted.</a:t>
            </a:r>
          </a:p>
          <a:p>
            <a:endParaRPr lang="en-US" dirty="0"/>
          </a:p>
          <a:p>
            <a:r>
              <a:rPr lang="en-US" dirty="0" smtClean="0"/>
              <a:t>Planck probes unique observational phase space compared to WMAP by straddling wavelengths where Hydrogen recombination signals are present and by being a factor of ~40 sharper than COBE/FIRAS.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64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5-06 at 1.34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0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1000" y="49530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Hurt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36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20 at 5.08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86" y="1542674"/>
            <a:ext cx="4490114" cy="3473651"/>
          </a:xfrm>
          <a:prstGeom prst="rect">
            <a:avLst/>
          </a:prstGeom>
        </p:spPr>
      </p:pic>
      <p:pic>
        <p:nvPicPr>
          <p:cNvPr id="6" name="Picture 5" descr="Screen Shot 2015-10-20 at 5.12.1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454" y="1697428"/>
            <a:ext cx="4790365" cy="3350125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Comparison between </a:t>
            </a:r>
            <a:br>
              <a:rPr lang="en-US" dirty="0" smtClean="0"/>
            </a:br>
            <a:r>
              <a:rPr lang="en-US" dirty="0" smtClean="0"/>
              <a:t>CMB Experiments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328-2F5E-1144-80BD-1B8D33B1EC4C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03137" y="5487598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Planck Collaboration 2011, led by 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90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4709</TotalTime>
  <Words>1702</Words>
  <Application>Microsoft Macintosh PowerPoint</Application>
  <PresentationFormat>On-screen Show (4:3)</PresentationFormat>
  <Paragraphs>212</Paragraphs>
  <Slides>38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Is Cosmology in 300BC? The Search for Alternate Universes</vt:lpstr>
      <vt:lpstr>PowerPoint Presentation</vt:lpstr>
      <vt:lpstr>Is our current picture of the Universe grossly incomplete?</vt:lpstr>
      <vt:lpstr>The Inflationary Big Bang </vt:lpstr>
      <vt:lpstr>Parameters resulting from Higgs Inflation (r~0.0033,ns~0.97)</vt:lpstr>
      <vt:lpstr>Foregrounds (Dust+Synchrotron) make B-mode detection unlikely in the future</vt:lpstr>
      <vt:lpstr>Big Problems….</vt:lpstr>
      <vt:lpstr>PowerPoint Presentation</vt:lpstr>
      <vt:lpstr>Comparison between  CMB Experiments</vt:lpstr>
      <vt:lpstr>Planck Data: All-Sky Temperature Maps</vt:lpstr>
      <vt:lpstr>One persons signal is  another persons noise</vt:lpstr>
      <vt:lpstr>CMB map</vt:lpstr>
      <vt:lpstr>PowerPoint Presentation</vt:lpstr>
      <vt:lpstr>Hydrogen Recombination</vt:lpstr>
      <vt:lpstr>Hydrogen transitions</vt:lpstr>
      <vt:lpstr>PowerPoint Presentation</vt:lpstr>
      <vt:lpstr>Are Cold Spots Regions of Higher Recombination Rate?</vt:lpstr>
      <vt:lpstr>The Data Processing Pipeline</vt:lpstr>
      <vt:lpstr>Data processing (8° images)</vt:lpstr>
      <vt:lpstr>&gt;5σ Excess 143 GHz Emission  towards 3 CMB cold spots</vt:lpstr>
      <vt:lpstr>Spectral Anisotropies in  CMB Cold Spots</vt:lpstr>
      <vt:lpstr>Features of this emission</vt:lpstr>
      <vt:lpstr>Some astrophysical implications?</vt:lpstr>
      <vt:lpstr>PowerPoint Presentation</vt:lpstr>
      <vt:lpstr>Innovations in Analysis </vt:lpstr>
      <vt:lpstr>Summary</vt:lpstr>
      <vt:lpstr>Important to keep an open mind about the Multiverse</vt:lpstr>
      <vt:lpstr>Extra Material</vt:lpstr>
      <vt:lpstr>Where do we go from here? </vt:lpstr>
      <vt:lpstr>PowerPoint Presentation</vt:lpstr>
      <vt:lpstr>Statistical significance allows only a tentative detection</vt:lpstr>
      <vt:lpstr>The Lay of the Land</vt:lpstr>
      <vt:lpstr>What happens in a Universe with too many baryons?</vt:lpstr>
      <vt:lpstr>SPT 2540 deg2 Survey Area  (Story et al. 2013) RA between 20 hrs and 7 hrs Dec between -40 and -65 deg</vt:lpstr>
      <vt:lpstr>Very similar to what has been calculated</vt:lpstr>
      <vt:lpstr>PowerPoint Presentation</vt:lpstr>
      <vt:lpstr>Properties of Residuals</vt:lpstr>
      <vt:lpstr>Unusual excess intensity at 143 GHz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Search for Alternate Universes</dc:title>
  <dc:creator>Ranga Ram Chary</dc:creator>
  <cp:lastModifiedBy>Ranga Ram Chary</cp:lastModifiedBy>
  <cp:revision>193</cp:revision>
  <dcterms:created xsi:type="dcterms:W3CDTF">2015-09-01T22:18:30Z</dcterms:created>
  <dcterms:modified xsi:type="dcterms:W3CDTF">2016-05-09T11:34:45Z</dcterms:modified>
</cp:coreProperties>
</file>