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59" r:id="rId3"/>
    <p:sldId id="274" r:id="rId4"/>
    <p:sldId id="275" r:id="rId5"/>
    <p:sldId id="277" r:id="rId6"/>
    <p:sldId id="278" r:id="rId7"/>
    <p:sldId id="279" r:id="rId8"/>
    <p:sldId id="280" r:id="rId9"/>
    <p:sldId id="288" r:id="rId10"/>
    <p:sldId id="289" r:id="rId11"/>
    <p:sldId id="297" r:id="rId12"/>
    <p:sldId id="273" r:id="rId13"/>
    <p:sldId id="276" r:id="rId14"/>
    <p:sldId id="291" r:id="rId15"/>
    <p:sldId id="295" r:id="rId16"/>
    <p:sldId id="292" r:id="rId17"/>
    <p:sldId id="29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715"/>
  </p:normalViewPr>
  <p:slideViewPr>
    <p:cSldViewPr snapToGrid="0" snapToObjects="1">
      <p:cViewPr varScale="1">
        <p:scale>
          <a:sx n="97" d="100"/>
          <a:sy n="97" d="100"/>
        </p:scale>
        <p:origin x="6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7045-31D8-AD4F-8764-D7F028D483C6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8D2-F905-FD4D-A9AF-10E2BE404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0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7045-31D8-AD4F-8764-D7F028D483C6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8D2-F905-FD4D-A9AF-10E2BE404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2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7045-31D8-AD4F-8764-D7F028D483C6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8D2-F905-FD4D-A9AF-10E2BE404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8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7045-31D8-AD4F-8764-D7F028D483C6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8D2-F905-FD4D-A9AF-10E2BE404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1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7045-31D8-AD4F-8764-D7F028D483C6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8D2-F905-FD4D-A9AF-10E2BE404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3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7045-31D8-AD4F-8764-D7F028D483C6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8D2-F905-FD4D-A9AF-10E2BE404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2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7045-31D8-AD4F-8764-D7F028D483C6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8D2-F905-FD4D-A9AF-10E2BE404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19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7045-31D8-AD4F-8764-D7F028D483C6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8D2-F905-FD4D-A9AF-10E2BE404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5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7045-31D8-AD4F-8764-D7F028D483C6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8D2-F905-FD4D-A9AF-10E2BE404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2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7045-31D8-AD4F-8764-D7F028D483C6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8D2-F905-FD4D-A9AF-10E2BE404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7045-31D8-AD4F-8764-D7F028D483C6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8D2-F905-FD4D-A9AF-10E2BE404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43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D7045-31D8-AD4F-8764-D7F028D483C6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938D2-F905-FD4D-A9AF-10E2BE404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0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rh@caltech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3496" y="328705"/>
            <a:ext cx="3920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PH1a: non-inertial frames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3255" y="6431763"/>
            <a:ext cx="462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Sergi Hildebrandt (</a:t>
            </a:r>
            <a:r>
              <a:rPr lang="en-US" dirty="0">
                <a:hlinkClick r:id="rId2"/>
              </a:rPr>
              <a:t>srh@caltech.edu</a:t>
            </a:r>
            <a:r>
              <a:rPr lang="en-US" dirty="0"/>
              <a:t>. Cahill 364)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B5365B-B3C1-D145-B03C-262317F01747}"/>
              </a:ext>
            </a:extLst>
          </p:cNvPr>
          <p:cNvSpPr txBox="1"/>
          <p:nvPr/>
        </p:nvSpPr>
        <p:spPr>
          <a:xfrm>
            <a:off x="1070485" y="1749018"/>
            <a:ext cx="73653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thelas" panose="02000503000000020003" pitchFamily="2" charset="77"/>
              </a:rPr>
              <a:t>An observer moving with an accelerated motion with respect to an inertial observer (one where Newton’s laws hold) will feel the existence of some “</a:t>
            </a:r>
            <a:r>
              <a:rPr lang="en-US" sz="2400" dirty="0" err="1">
                <a:latin typeface="Athelas" panose="02000503000000020003" pitchFamily="2" charset="77"/>
              </a:rPr>
              <a:t>ficiticious</a:t>
            </a:r>
            <a:r>
              <a:rPr lang="en-US" sz="2400" dirty="0">
                <a:latin typeface="Athelas" panose="02000503000000020003" pitchFamily="2" charset="77"/>
              </a:rPr>
              <a:t> forces” that apply to </a:t>
            </a:r>
            <a:r>
              <a:rPr lang="en-US" sz="2400" i="1" dirty="0">
                <a:latin typeface="Athelas" panose="02000503000000020003" pitchFamily="2" charset="77"/>
              </a:rPr>
              <a:t>all</a:t>
            </a:r>
            <a:r>
              <a:rPr lang="en-US" sz="2400" dirty="0">
                <a:latin typeface="Athelas" panose="02000503000000020003" pitchFamily="2" charset="77"/>
              </a:rPr>
              <a:t> bodies in the same manner and have no apparent microscopic explanation.</a:t>
            </a:r>
          </a:p>
          <a:p>
            <a:endParaRPr lang="en-US" sz="2400" dirty="0">
              <a:latin typeface="Athelas" panose="02000503000000020003" pitchFamily="2" charset="77"/>
            </a:endParaRPr>
          </a:p>
          <a:p>
            <a:r>
              <a:rPr lang="en-US" sz="2400" dirty="0">
                <a:latin typeface="Athelas" panose="02000503000000020003" pitchFamily="2" charset="77"/>
              </a:rPr>
              <a:t>In particular, as far as the </a:t>
            </a:r>
            <a:r>
              <a:rPr lang="en-US" sz="2400" i="1" dirty="0">
                <a:latin typeface="Athelas" panose="02000503000000020003" pitchFamily="2" charset="77"/>
              </a:rPr>
              <a:t>Principle of Equivalence </a:t>
            </a:r>
            <a:r>
              <a:rPr lang="en-US" sz="2400" dirty="0">
                <a:latin typeface="Athelas" panose="02000503000000020003" pitchFamily="2" charset="77"/>
              </a:rPr>
              <a:t>holds, these non-inertial forces are equivalent to a </a:t>
            </a:r>
            <a:r>
              <a:rPr lang="en-US" sz="2400" i="1" dirty="0">
                <a:latin typeface="Athelas" panose="02000503000000020003" pitchFamily="2" charset="77"/>
              </a:rPr>
              <a:t>local</a:t>
            </a:r>
            <a:r>
              <a:rPr lang="en-US" sz="2400" dirty="0">
                <a:latin typeface="Athelas" panose="02000503000000020003" pitchFamily="2" charset="77"/>
              </a:rPr>
              <a:t> gravitational field (although there’s no local distribution of mass to justify it, so they are still quite mysterious forces).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7FD42-75AB-1C4F-BCD1-1061886FDA2B}"/>
              </a:ext>
            </a:extLst>
          </p:cNvPr>
          <p:cNvSpPr txBox="1"/>
          <p:nvPr/>
        </p:nvSpPr>
        <p:spPr>
          <a:xfrm>
            <a:off x="2801490" y="1069639"/>
            <a:ext cx="2884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thelas" panose="02000503000000020003" pitchFamily="2" charset="77"/>
              </a:rPr>
              <a:t>Message to take away</a:t>
            </a:r>
          </a:p>
        </p:txBody>
      </p:sp>
    </p:spTree>
    <p:extLst>
      <p:ext uri="{BB962C8B-B14F-4D97-AF65-F5344CB8AC3E}">
        <p14:creationId xmlns:p14="http://schemas.microsoft.com/office/powerpoint/2010/main" val="170029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822222" y="34431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68898" y="249902"/>
            <a:ext cx="2317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Final Test time</a:t>
            </a:r>
          </a:p>
        </p:txBody>
      </p:sp>
      <p:pic>
        <p:nvPicPr>
          <p:cNvPr id="2" name="Picture 1" descr="pend_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052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53212" y="230915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840432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860D8-7B6B-EA4D-A591-072F48EBE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81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6006" y="230261"/>
            <a:ext cx="798562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incline has </a:t>
            </a:r>
            <a:r>
              <a:rPr lang="en-US" b="1" dirty="0"/>
              <a:t>two masses </a:t>
            </a:r>
            <a:r>
              <a:rPr lang="en-US" dirty="0"/>
              <a:t>connected by a </a:t>
            </a:r>
            <a:r>
              <a:rPr lang="en-US" b="1" dirty="0"/>
              <a:t>massless string </a:t>
            </a:r>
            <a:r>
              <a:rPr lang="en-US" dirty="0"/>
              <a:t>and a </a:t>
            </a:r>
            <a:r>
              <a:rPr lang="en-US" b="1" dirty="0"/>
              <a:t>massless and frictionless</a:t>
            </a:r>
            <a:r>
              <a:rPr lang="en-US" dirty="0"/>
              <a:t> pulley, as shown in the figure below. </a:t>
            </a:r>
          </a:p>
          <a:p>
            <a:endParaRPr lang="en-US" dirty="0"/>
          </a:p>
          <a:p>
            <a:r>
              <a:rPr lang="en-US" dirty="0"/>
              <a:t> a</a:t>
            </a:r>
            <a:r>
              <a:rPr lang="en-US" b="1" i="1" dirty="0"/>
              <a:t>) Find the acceleration of the masses</a:t>
            </a:r>
            <a:r>
              <a:rPr lang="en-US" i="1" dirty="0"/>
              <a:t>, assuming: the incline is fixed to the ground, and there is no friction at any surface</a:t>
            </a:r>
            <a:r>
              <a:rPr lang="en-US" dirty="0"/>
              <a:t>.</a:t>
            </a:r>
          </a:p>
          <a:p>
            <a:endParaRPr lang="en-US" b="1" dirty="0"/>
          </a:p>
          <a:p>
            <a:r>
              <a:rPr lang="en-US" dirty="0"/>
              <a:t>Now imagine a situation where (only) the vertical side of the incline has some friction. Further, let’s not assume the inclined itself is fixed to the ground:</a:t>
            </a:r>
          </a:p>
          <a:p>
            <a:endParaRPr lang="en-US" dirty="0"/>
          </a:p>
          <a:p>
            <a:r>
              <a:rPr lang="en-US" dirty="0"/>
              <a:t> b) </a:t>
            </a:r>
            <a:r>
              <a:rPr lang="en-US" b="1" dirty="0"/>
              <a:t>How fast </a:t>
            </a:r>
            <a:r>
              <a:rPr lang="en-US" dirty="0"/>
              <a:t>should the incline accelerate </a:t>
            </a:r>
            <a:r>
              <a:rPr lang="en-US" b="1" dirty="0"/>
              <a:t>to prevent </a:t>
            </a:r>
            <a:r>
              <a:rPr lang="en-US" dirty="0"/>
              <a:t>the motion of the masses relative to itself? Consider that the incline is accelerated to the right.</a:t>
            </a:r>
          </a:p>
          <a:p>
            <a:endParaRPr lang="en-US" dirty="0"/>
          </a:p>
          <a:p>
            <a:r>
              <a:rPr lang="en-US" dirty="0"/>
              <a:t>c) Is it always possible? Is the</a:t>
            </a:r>
            <a:r>
              <a:rPr lang="en-US" b="1" dirty="0"/>
              <a:t> friction necessary</a:t>
            </a:r>
            <a:r>
              <a:rPr lang="en-US" dirty="0"/>
              <a:t>?</a:t>
            </a:r>
          </a:p>
          <a:p>
            <a:r>
              <a:rPr lang="en-US" sz="1600" dirty="0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29351" y="4723609"/>
            <a:ext cx="6290816" cy="1807795"/>
            <a:chOff x="2329351" y="4723609"/>
            <a:chExt cx="6290816" cy="1807795"/>
          </a:xfrm>
        </p:grpSpPr>
        <p:sp>
          <p:nvSpPr>
            <p:cNvPr id="9" name="Rounded Rectangle 8"/>
            <p:cNvSpPr/>
            <p:nvPr/>
          </p:nvSpPr>
          <p:spPr>
            <a:xfrm rot="20244066">
              <a:off x="3547045" y="5343348"/>
              <a:ext cx="525854" cy="6054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785061" y="5495746"/>
              <a:ext cx="525854" cy="6054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6063442" y="4942909"/>
              <a:ext cx="0" cy="5528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2329351" y="4723609"/>
              <a:ext cx="6290816" cy="1807795"/>
              <a:chOff x="2329351" y="4794164"/>
              <a:chExt cx="6290816" cy="1807795"/>
            </a:xfrm>
          </p:grpSpPr>
          <p:sp>
            <p:nvSpPr>
              <p:cNvPr id="8" name="Right Triangle 7"/>
              <p:cNvSpPr/>
              <p:nvPr/>
            </p:nvSpPr>
            <p:spPr>
              <a:xfrm flipH="1">
                <a:off x="2329351" y="5160278"/>
                <a:ext cx="3443658" cy="1441681"/>
              </a:xfrm>
              <a:prstGeom prst="rt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stCxn id="9" idx="3"/>
              </p:cNvCxnSpPr>
              <p:nvPr/>
            </p:nvCxnSpPr>
            <p:spPr>
              <a:xfrm flipV="1">
                <a:off x="4052711" y="4817048"/>
                <a:ext cx="1720298" cy="72801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5681481" y="4794164"/>
                <a:ext cx="377477" cy="36614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598741" y="547908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</a:t>
                </a:r>
                <a:r>
                  <a:rPr lang="en-US" b="1" baseline="-25000" dirty="0"/>
                  <a:t>1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850904" y="5628228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</a:t>
                </a:r>
                <a:r>
                  <a:rPr lang="en-US" b="1" baseline="-25000" dirty="0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169050" y="5360393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charset="2"/>
                    <a:cs typeface="Symbol" charset="2"/>
                  </a:rPr>
                  <a:t>m=0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783557" y="6210722"/>
                <a:ext cx="2836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charset="2"/>
                    <a:cs typeface="Symbol" charset="2"/>
                  </a:rPr>
                  <a:t>m &gt; 0 </a:t>
                </a:r>
                <a:r>
                  <a:rPr lang="en-US" dirty="0">
                    <a:cs typeface="Symbol" charset="2"/>
                  </a:rPr>
                  <a:t>(for questions </a:t>
                </a:r>
                <a:r>
                  <a:rPr lang="en-US" b="1" dirty="0">
                    <a:cs typeface="Symbol" charset="2"/>
                  </a:rPr>
                  <a:t>b</a:t>
                </a:r>
                <a:r>
                  <a:rPr lang="en-US" dirty="0">
                    <a:cs typeface="Symbol" charset="2"/>
                  </a:rPr>
                  <a:t> and </a:t>
                </a:r>
                <a:r>
                  <a:rPr lang="en-US" b="1" dirty="0">
                    <a:cs typeface="Symbol" charset="2"/>
                  </a:rPr>
                  <a:t>c</a:t>
                </a:r>
                <a:r>
                  <a:rPr lang="en-US" dirty="0">
                    <a:cs typeface="Symbol" charset="2"/>
                  </a:rPr>
                  <a:t>)</a:t>
                </a:r>
                <a:endParaRPr lang="en-US" dirty="0">
                  <a:latin typeface="Symbol" charset="2"/>
                  <a:cs typeface="Symbol" charset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3496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8315" y="529121"/>
            <a:ext cx="2374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Final Test Time</a:t>
            </a:r>
          </a:p>
        </p:txBody>
      </p:sp>
      <p:pic>
        <p:nvPicPr>
          <p:cNvPr id="3" name="Picture 2" descr="inc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97" y="3421257"/>
            <a:ext cx="6187570" cy="227963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2329351" y="1268606"/>
            <a:ext cx="4129391" cy="1807795"/>
            <a:chOff x="2329351" y="4723609"/>
            <a:chExt cx="4129391" cy="1807795"/>
          </a:xfrm>
        </p:grpSpPr>
        <p:sp>
          <p:nvSpPr>
            <p:cNvPr id="15" name="Rounded Rectangle 14"/>
            <p:cNvSpPr/>
            <p:nvPr/>
          </p:nvSpPr>
          <p:spPr>
            <a:xfrm rot="20244066">
              <a:off x="3547045" y="5343348"/>
              <a:ext cx="525854" cy="6054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811956" y="5495746"/>
              <a:ext cx="525854" cy="6054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6063442" y="4942909"/>
              <a:ext cx="0" cy="5528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2329351" y="4723609"/>
              <a:ext cx="4129391" cy="1807795"/>
              <a:chOff x="2329351" y="4794164"/>
              <a:chExt cx="4129391" cy="1807795"/>
            </a:xfrm>
          </p:grpSpPr>
          <p:sp>
            <p:nvSpPr>
              <p:cNvPr id="19" name="Right Triangle 18"/>
              <p:cNvSpPr/>
              <p:nvPr/>
            </p:nvSpPr>
            <p:spPr>
              <a:xfrm flipH="1">
                <a:off x="2329351" y="5160278"/>
                <a:ext cx="3443658" cy="1441681"/>
              </a:xfrm>
              <a:prstGeom prst="rt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>
                <a:stCxn id="15" idx="3"/>
              </p:cNvCxnSpPr>
              <p:nvPr/>
            </p:nvCxnSpPr>
            <p:spPr>
              <a:xfrm flipV="1">
                <a:off x="4052711" y="4817048"/>
                <a:ext cx="1720298" cy="72801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5681481" y="4794164"/>
                <a:ext cx="377477" cy="36614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98741" y="547908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</a:t>
                </a:r>
                <a:r>
                  <a:rPr lang="en-US" b="1" baseline="-25000" dirty="0"/>
                  <a:t>1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850904" y="5628228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</a:t>
                </a:r>
                <a:r>
                  <a:rPr lang="en-US" b="1" baseline="-25000" dirty="0"/>
                  <a:t>2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169050" y="5360393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charset="2"/>
                    <a:cs typeface="Symbol" charset="2"/>
                  </a:rPr>
                  <a:t>m=0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783557" y="6210722"/>
                <a:ext cx="6751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charset="2"/>
                    <a:cs typeface="Symbol" charset="2"/>
                  </a:rPr>
                  <a:t>m &gt; 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795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8315" y="529121"/>
            <a:ext cx="2374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Final Test Time</a:t>
            </a:r>
          </a:p>
        </p:txBody>
      </p:sp>
      <p:pic>
        <p:nvPicPr>
          <p:cNvPr id="4" name="Picture 3" descr="inc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4" y="4083485"/>
            <a:ext cx="8936481" cy="9496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inc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3" y="1231524"/>
            <a:ext cx="4968734" cy="1830586"/>
          </a:xfrm>
          <a:prstGeom prst="rect">
            <a:avLst/>
          </a:prstGeom>
        </p:spPr>
      </p:pic>
      <p:pic>
        <p:nvPicPr>
          <p:cNvPr id="5" name="Picture 4" descr="inc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3" y="3302001"/>
            <a:ext cx="8936482" cy="3527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54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8315" y="529121"/>
            <a:ext cx="2374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Final Test Time</a:t>
            </a:r>
          </a:p>
        </p:txBody>
      </p:sp>
      <p:pic>
        <p:nvPicPr>
          <p:cNvPr id="26" name="Picture 25" descr="inc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3" y="1231524"/>
            <a:ext cx="4543778" cy="1674023"/>
          </a:xfrm>
          <a:prstGeom prst="rect">
            <a:avLst/>
          </a:prstGeom>
        </p:spPr>
      </p:pic>
      <p:pic>
        <p:nvPicPr>
          <p:cNvPr id="3" name="Picture 2" descr="inc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2" y="4651021"/>
            <a:ext cx="8417821" cy="14590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2855606" y="3024110"/>
            <a:ext cx="3007848" cy="1347381"/>
            <a:chOff x="2329351" y="4723609"/>
            <a:chExt cx="4129391" cy="1924235"/>
          </a:xfrm>
        </p:grpSpPr>
        <p:sp>
          <p:nvSpPr>
            <p:cNvPr id="7" name="Rounded Rectangle 6"/>
            <p:cNvSpPr/>
            <p:nvPr/>
          </p:nvSpPr>
          <p:spPr>
            <a:xfrm rot="20244066">
              <a:off x="3547045" y="5343348"/>
              <a:ext cx="525854" cy="6054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811956" y="5495746"/>
              <a:ext cx="525854" cy="60549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6063442" y="4942909"/>
              <a:ext cx="0" cy="5528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2329351" y="4723609"/>
              <a:ext cx="4129391" cy="1924235"/>
              <a:chOff x="2329351" y="4794164"/>
              <a:chExt cx="4129391" cy="1924235"/>
            </a:xfrm>
          </p:grpSpPr>
          <p:sp>
            <p:nvSpPr>
              <p:cNvPr id="11" name="Right Triangle 10"/>
              <p:cNvSpPr/>
              <p:nvPr/>
            </p:nvSpPr>
            <p:spPr>
              <a:xfrm flipH="1">
                <a:off x="2329351" y="5276718"/>
                <a:ext cx="3443658" cy="1441681"/>
              </a:xfrm>
              <a:prstGeom prst="rt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stCxn id="7" idx="3"/>
              </p:cNvCxnSpPr>
              <p:nvPr/>
            </p:nvCxnSpPr>
            <p:spPr>
              <a:xfrm flipV="1">
                <a:off x="4052711" y="4817048"/>
                <a:ext cx="1720298" cy="72801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5681481" y="4794164"/>
                <a:ext cx="377477" cy="36614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598741" y="547908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</a:t>
                </a:r>
                <a:r>
                  <a:rPr lang="en-US" b="1" baseline="-25000" dirty="0"/>
                  <a:t>1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850904" y="5628228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</a:t>
                </a:r>
                <a:r>
                  <a:rPr lang="en-US" b="1" baseline="-25000" dirty="0"/>
                  <a:t>2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169050" y="5360393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charset="2"/>
                    <a:cs typeface="Symbol" charset="2"/>
                  </a:rPr>
                  <a:t>m=0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783557" y="6210722"/>
                <a:ext cx="6751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charset="2"/>
                    <a:cs typeface="Symbol" charset="2"/>
                  </a:rPr>
                  <a:t>m &gt; 0</a:t>
                </a: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387512" y="1467554"/>
            <a:ext cx="185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REMEMBER, WHITOUT ACCELERATION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3107" y="3619419"/>
            <a:ext cx="7104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NOW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993444" y="4284118"/>
            <a:ext cx="100188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54070" y="3916973"/>
            <a:ext cx="2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46767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8315" y="529121"/>
            <a:ext cx="2374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Final Test Time</a:t>
            </a:r>
          </a:p>
        </p:txBody>
      </p:sp>
      <p:pic>
        <p:nvPicPr>
          <p:cNvPr id="3" name="Picture 2" descr="inc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8" y="3187700"/>
            <a:ext cx="8865402" cy="1498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inc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5" y="1320800"/>
            <a:ext cx="6815666" cy="1181382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8AA233-FC0C-4F47-9ABD-01C56AAF6318}"/>
              </a:ext>
            </a:extLst>
          </p:cNvPr>
          <p:cNvSpPr/>
          <p:nvPr/>
        </p:nvSpPr>
        <p:spPr>
          <a:xfrm>
            <a:off x="1380565" y="1158166"/>
            <a:ext cx="6329082" cy="200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01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8315" y="529121"/>
            <a:ext cx="2374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Final Test Time</a:t>
            </a:r>
          </a:p>
        </p:txBody>
      </p:sp>
      <p:pic>
        <p:nvPicPr>
          <p:cNvPr id="3" name="Picture 2" descr="inc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23" y="2521696"/>
            <a:ext cx="7981958" cy="1349263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inc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5" y="1320800"/>
            <a:ext cx="6815666" cy="1181382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inc_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" y="3981227"/>
            <a:ext cx="9010068" cy="19191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377" y="6047794"/>
            <a:ext cx="9080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Last remark</a:t>
            </a:r>
            <a:r>
              <a:rPr lang="en-US" sz="1600" dirty="0"/>
              <a:t>: if the assumption is changed to the other case, namely, that in the absence of ‘</a:t>
            </a:r>
            <a:r>
              <a:rPr lang="en-US" sz="1600" i="1" dirty="0"/>
              <a:t>a</a:t>
            </a:r>
            <a:r>
              <a:rPr lang="en-US" sz="1600" dirty="0"/>
              <a:t>’ the system tends to fall in the direction of m</a:t>
            </a:r>
            <a:r>
              <a:rPr lang="en-US" sz="1600" baseline="-25000" dirty="0"/>
              <a:t>2</a:t>
            </a:r>
            <a:r>
              <a:rPr lang="en-US" sz="1600" dirty="0"/>
              <a:t>, then one can see that there is always a well defined ‘</a:t>
            </a:r>
            <a:r>
              <a:rPr lang="en-US" sz="1600" i="1" dirty="0"/>
              <a:t>a</a:t>
            </a:r>
            <a:r>
              <a:rPr lang="en-US" sz="1600" dirty="0"/>
              <a:t>’ that would stop the blocks. Check it.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EBC38A-E0F4-BB4F-AEF2-7A18D8D8953C}"/>
              </a:ext>
            </a:extLst>
          </p:cNvPr>
          <p:cNvSpPr/>
          <p:nvPr/>
        </p:nvSpPr>
        <p:spPr>
          <a:xfrm>
            <a:off x="1380565" y="1158166"/>
            <a:ext cx="6329082" cy="200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17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047" y="1035953"/>
            <a:ext cx="87682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An elevator is moving with constant acceleration, </a:t>
            </a:r>
            <a:r>
              <a:rPr lang="en-US" sz="2200" b="1" i="1" dirty="0"/>
              <a:t>a</a:t>
            </a:r>
            <a:r>
              <a:rPr lang="en-US" sz="2200" dirty="0"/>
              <a:t>, with respect to the Earth surface. Consider that the gravitational acceleration is constant, the string is massless and the pulley is frictionless and massless. Solve for the acceleration of </a:t>
            </a:r>
            <a:r>
              <a:rPr lang="en-US" sz="2200" b="1" i="1" dirty="0"/>
              <a:t>M</a:t>
            </a:r>
            <a:r>
              <a:rPr lang="en-US" sz="2200" b="1" i="1" baseline="-25000" dirty="0"/>
              <a:t>1</a:t>
            </a:r>
            <a:r>
              <a:rPr lang="en-US" sz="2200" dirty="0"/>
              <a:t> and </a:t>
            </a:r>
            <a:r>
              <a:rPr lang="en-US" sz="2200" b="1" i="1" dirty="0"/>
              <a:t>M</a:t>
            </a:r>
            <a:r>
              <a:rPr lang="en-US" sz="2200" b="1" i="1" baseline="-25000" dirty="0"/>
              <a:t>2</a:t>
            </a:r>
            <a:r>
              <a:rPr lang="en-US" sz="2200" dirty="0"/>
              <a:t> from the perspective of an observer inside the elevator. Discuss the results in terms of the local equivalence of gravity and acceleration.</a:t>
            </a:r>
          </a:p>
        </p:txBody>
      </p:sp>
      <p:pic>
        <p:nvPicPr>
          <p:cNvPr id="4" name="Picture 3" descr="atwo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83" y="3590078"/>
            <a:ext cx="1587500" cy="2565400"/>
          </a:xfrm>
          <a:prstGeom prst="rect">
            <a:avLst/>
          </a:prstGeom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928467" y="3916500"/>
            <a:ext cx="34322" cy="2265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62789" y="4688112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a</a:t>
            </a:r>
            <a:endParaRPr lang="en-US" sz="2400" b="1" i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335891" y="229571"/>
            <a:ext cx="2118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First example</a:t>
            </a:r>
          </a:p>
        </p:txBody>
      </p:sp>
      <p:sp>
        <p:nvSpPr>
          <p:cNvPr id="5" name="Frame 4"/>
          <p:cNvSpPr/>
          <p:nvPr/>
        </p:nvSpPr>
        <p:spPr>
          <a:xfrm>
            <a:off x="3117941" y="3398250"/>
            <a:ext cx="2554111" cy="3302000"/>
          </a:xfrm>
          <a:prstGeom prst="frame">
            <a:avLst>
              <a:gd name="adj1" fmla="val 366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80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2841" y="529121"/>
            <a:ext cx="1643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Quiz Time</a:t>
            </a:r>
          </a:p>
        </p:txBody>
      </p:sp>
      <p:pic>
        <p:nvPicPr>
          <p:cNvPr id="3" name="Picture 2" descr="Atwood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485"/>
                    </a14:imgEffect>
                    <a14:imgEffect>
                      <a14:saturation sa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23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cline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7787" y="287074"/>
            <a:ext cx="5488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Second example: accelerated incline</a:t>
            </a:r>
          </a:p>
        </p:txBody>
      </p:sp>
    </p:spTree>
    <p:extLst>
      <p:ext uri="{BB962C8B-B14F-4D97-AF65-F5344CB8AC3E}">
        <p14:creationId xmlns:p14="http://schemas.microsoft.com/office/powerpoint/2010/main" val="420572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2841" y="529121"/>
            <a:ext cx="1643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Quiz Time</a:t>
            </a:r>
          </a:p>
        </p:txBody>
      </p:sp>
      <p:pic>
        <p:nvPicPr>
          <p:cNvPr id="3" name="Picture 2" descr="incline_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3809"/>
                    </a14:imgEffect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8222" y="-69766"/>
            <a:ext cx="2939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BEGIN WITH NON ACCELERATED</a:t>
            </a:r>
          </a:p>
          <a:p>
            <a:pPr algn="ctr"/>
            <a:r>
              <a:rPr lang="en-US" sz="1600" b="1" dirty="0"/>
              <a:t>INCLINE (TYPICAL CASE)</a:t>
            </a:r>
          </a:p>
        </p:txBody>
      </p:sp>
    </p:spTree>
    <p:extLst>
      <p:ext uri="{BB962C8B-B14F-4D97-AF65-F5344CB8AC3E}">
        <p14:creationId xmlns:p14="http://schemas.microsoft.com/office/powerpoint/2010/main" val="3673771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2841" y="529121"/>
            <a:ext cx="1643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Quiz Time</a:t>
            </a:r>
          </a:p>
        </p:txBody>
      </p:sp>
      <p:pic>
        <p:nvPicPr>
          <p:cNvPr id="3" name="Picture 2" descr="incline_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3544"/>
                    </a14:imgEffect>
                    <a14:imgEffect>
                      <a14:saturation sa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7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2841" y="529121"/>
            <a:ext cx="1643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Quiz Time</a:t>
            </a:r>
          </a:p>
        </p:txBody>
      </p:sp>
      <p:pic>
        <p:nvPicPr>
          <p:cNvPr id="3" name="Picture 2" descr="incline_3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192"/>
                    </a14:imgEffect>
                    <a14:imgEffect>
                      <a14:saturation sa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27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2841" y="529121"/>
            <a:ext cx="1643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Quiz Time</a:t>
            </a:r>
          </a:p>
        </p:txBody>
      </p:sp>
      <p:pic>
        <p:nvPicPr>
          <p:cNvPr id="3" name="Picture 2" descr="incline_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3670"/>
                    </a14:imgEffect>
                    <a14:imgEffect>
                      <a14:saturation sa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7886" y="2804799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021327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822222" y="34431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68898" y="249902"/>
            <a:ext cx="2317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Final Test time</a:t>
            </a:r>
          </a:p>
        </p:txBody>
      </p:sp>
      <p:pic>
        <p:nvPicPr>
          <p:cNvPr id="2" name="Picture 1" descr="pend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889" y="366889"/>
            <a:ext cx="58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QP5</a:t>
            </a:r>
          </a:p>
        </p:txBody>
      </p:sp>
    </p:spTree>
    <p:extLst>
      <p:ext uri="{BB962C8B-B14F-4D97-AF65-F5344CB8AC3E}">
        <p14:creationId xmlns:p14="http://schemas.microsoft.com/office/powerpoint/2010/main" val="3173129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450</Words>
  <Application>Microsoft Macintosh PowerPoint</Application>
  <PresentationFormat>On-screen Show (4:3)</PresentationFormat>
  <Paragraphs>53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Athelas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 Hildebrandt Rafels</dc:creator>
  <cp:lastModifiedBy>Hildebrandt, Sergi R.</cp:lastModifiedBy>
  <cp:revision>152</cp:revision>
  <dcterms:created xsi:type="dcterms:W3CDTF">2014-09-28T19:07:15Z</dcterms:created>
  <dcterms:modified xsi:type="dcterms:W3CDTF">2019-10-21T13:11:06Z</dcterms:modified>
</cp:coreProperties>
</file>