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94" r:id="rId3"/>
    <p:sldId id="295" r:id="rId4"/>
    <p:sldId id="299" r:id="rId5"/>
    <p:sldId id="300" r:id="rId6"/>
    <p:sldId id="301" r:id="rId7"/>
    <p:sldId id="302" r:id="rId8"/>
    <p:sldId id="303" r:id="rId9"/>
    <p:sldId id="298" r:id="rId10"/>
    <p:sldId id="304" r:id="rId11"/>
    <p:sldId id="276" r:id="rId12"/>
    <p:sldId id="259" r:id="rId13"/>
    <p:sldId id="293" r:id="rId14"/>
    <p:sldId id="279" r:id="rId15"/>
    <p:sldId id="281" r:id="rId16"/>
    <p:sldId id="282" r:id="rId17"/>
    <p:sldId id="296" r:id="rId18"/>
    <p:sldId id="297" r:id="rId19"/>
    <p:sldId id="286" r:id="rId20"/>
    <p:sldId id="283" r:id="rId21"/>
    <p:sldId id="287" r:id="rId22"/>
    <p:sldId id="288" r:id="rId23"/>
    <p:sldId id="284" r:id="rId24"/>
    <p:sldId id="285" r:id="rId25"/>
    <p:sldId id="289" r:id="rId26"/>
    <p:sldId id="290" r:id="rId27"/>
    <p:sldId id="291" r:id="rId28"/>
    <p:sldId id="29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CD7045-31D8-AD4F-8764-D7F028D483C6}"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59270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D7045-31D8-AD4F-8764-D7F028D483C6}"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278272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D7045-31D8-AD4F-8764-D7F028D483C6}"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6449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D7045-31D8-AD4F-8764-D7F028D483C6}"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303881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D7045-31D8-AD4F-8764-D7F028D483C6}"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322453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CD7045-31D8-AD4F-8764-D7F028D483C6}"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149632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CD7045-31D8-AD4F-8764-D7F028D483C6}"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98621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CD7045-31D8-AD4F-8764-D7F028D483C6}"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396965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D7045-31D8-AD4F-8764-D7F028D483C6}"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147052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D7045-31D8-AD4F-8764-D7F028D483C6}"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217471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D7045-31D8-AD4F-8764-D7F028D483C6}"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938D2-F905-FD4D-A9AF-10E2BE404478}" type="slidenum">
              <a:rPr lang="en-US" smtClean="0"/>
              <a:t>‹#›</a:t>
            </a:fld>
            <a:endParaRPr lang="en-US"/>
          </a:p>
        </p:txBody>
      </p:sp>
    </p:spTree>
    <p:extLst>
      <p:ext uri="{BB962C8B-B14F-4D97-AF65-F5344CB8AC3E}">
        <p14:creationId xmlns:p14="http://schemas.microsoft.com/office/powerpoint/2010/main" val="376324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D7045-31D8-AD4F-8764-D7F028D483C6}" type="datetimeFigureOut">
              <a:rPr lang="en-US" smtClean="0"/>
              <a:t>10/21/19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938D2-F905-FD4D-A9AF-10E2BE404478}" type="slidenum">
              <a:rPr lang="en-US" smtClean="0"/>
              <a:t>‹#›</a:t>
            </a:fld>
            <a:endParaRPr lang="en-US"/>
          </a:p>
        </p:txBody>
      </p:sp>
    </p:spTree>
    <p:extLst>
      <p:ext uri="{BB962C8B-B14F-4D97-AF65-F5344CB8AC3E}">
        <p14:creationId xmlns:p14="http://schemas.microsoft.com/office/powerpoint/2010/main" val="322320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rh@cal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2536" y="266074"/>
            <a:ext cx="3338927" cy="523220"/>
          </a:xfrm>
          <a:prstGeom prst="rect">
            <a:avLst/>
          </a:prstGeom>
          <a:noFill/>
        </p:spPr>
        <p:txBody>
          <a:bodyPr wrap="none" rtlCol="0">
            <a:spAutoFit/>
          </a:bodyPr>
          <a:lstStyle/>
          <a:p>
            <a:r>
              <a:rPr lang="en-US" sz="2800" dirty="0">
                <a:ln>
                  <a:solidFill>
                    <a:schemeClr val="tx1"/>
                  </a:solidFill>
                </a:ln>
                <a:solidFill>
                  <a:srgbClr val="FF6600"/>
                </a:solidFill>
              </a:rPr>
              <a:t>PH1a: circular motion</a:t>
            </a:r>
          </a:p>
        </p:txBody>
      </p:sp>
      <p:sp>
        <p:nvSpPr>
          <p:cNvPr id="5" name="TextBox 4"/>
          <p:cNvSpPr txBox="1"/>
          <p:nvPr/>
        </p:nvSpPr>
        <p:spPr>
          <a:xfrm>
            <a:off x="3271195" y="1125552"/>
            <a:ext cx="4311950" cy="523220"/>
          </a:xfrm>
          <a:prstGeom prst="rect">
            <a:avLst/>
          </a:prstGeom>
          <a:noFill/>
        </p:spPr>
        <p:txBody>
          <a:bodyPr wrap="none" rtlCol="0">
            <a:spAutoFit/>
          </a:bodyPr>
          <a:lstStyle/>
          <a:p>
            <a:r>
              <a:rPr lang="en-US" sz="2800" dirty="0"/>
              <a:t>Centrifugal/centripetal force</a:t>
            </a:r>
          </a:p>
        </p:txBody>
      </p:sp>
      <p:sp>
        <p:nvSpPr>
          <p:cNvPr id="6" name="TextBox 5"/>
          <p:cNvSpPr txBox="1"/>
          <p:nvPr/>
        </p:nvSpPr>
        <p:spPr>
          <a:xfrm>
            <a:off x="4163255" y="6431763"/>
            <a:ext cx="4623907" cy="369332"/>
          </a:xfrm>
          <a:prstGeom prst="rect">
            <a:avLst/>
          </a:prstGeom>
          <a:noFill/>
        </p:spPr>
        <p:txBody>
          <a:bodyPr wrap="none" rtlCol="0">
            <a:spAutoFit/>
          </a:bodyPr>
          <a:lstStyle/>
          <a:p>
            <a:r>
              <a:rPr lang="en-US" dirty="0"/>
              <a:t>Sergi Hildebrandt (</a:t>
            </a:r>
            <a:r>
              <a:rPr lang="en-US" dirty="0">
                <a:hlinkClick r:id="rId2"/>
              </a:rPr>
              <a:t>srh@caltech.edu</a:t>
            </a:r>
            <a:r>
              <a:rPr lang="en-US" dirty="0"/>
              <a:t>. Cahill 364)</a:t>
            </a:r>
          </a:p>
        </p:txBody>
      </p:sp>
      <p:pic>
        <p:nvPicPr>
          <p:cNvPr id="1026" name="Picture 2" descr="Image result for centripetal force">
            <a:extLst>
              <a:ext uri="{FF2B5EF4-FFF2-40B4-BE49-F238E27FC236}">
                <a16:creationId xmlns:a16="http://schemas.microsoft.com/office/drawing/2014/main" id="{D2D2E64C-B206-E54F-9B86-F98C4C308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08250"/>
            <a:ext cx="44196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9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6398C3-BE20-044E-BC7A-8DB223148037}"/>
              </a:ext>
            </a:extLst>
          </p:cNvPr>
          <p:cNvPicPr>
            <a:picLocks noChangeAspect="1"/>
          </p:cNvPicPr>
          <p:nvPr/>
        </p:nvPicPr>
        <p:blipFill>
          <a:blip r:embed="rId2"/>
          <a:stretch>
            <a:fillRect/>
          </a:stretch>
        </p:blipFill>
        <p:spPr>
          <a:xfrm>
            <a:off x="0" y="-33697"/>
            <a:ext cx="9144000" cy="6891697"/>
          </a:xfrm>
          <a:prstGeom prst="rect">
            <a:avLst/>
          </a:prstGeom>
        </p:spPr>
      </p:pic>
    </p:spTree>
    <p:extLst>
      <p:ext uri="{BB962C8B-B14F-4D97-AF65-F5344CB8AC3E}">
        <p14:creationId xmlns:p14="http://schemas.microsoft.com/office/powerpoint/2010/main" val="118543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_rotation_grav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4" y="1444708"/>
            <a:ext cx="4247444" cy="4643579"/>
          </a:xfrm>
          <a:prstGeom prst="rect">
            <a:avLst/>
          </a:prstGeom>
        </p:spPr>
      </p:pic>
      <p:sp>
        <p:nvSpPr>
          <p:cNvPr id="5" name="TextBox 4"/>
          <p:cNvSpPr txBox="1"/>
          <p:nvPr/>
        </p:nvSpPr>
        <p:spPr>
          <a:xfrm>
            <a:off x="4543778" y="1326444"/>
            <a:ext cx="4374445" cy="2308324"/>
          </a:xfrm>
          <a:prstGeom prst="rect">
            <a:avLst/>
          </a:prstGeom>
          <a:noFill/>
          <a:ln>
            <a:solidFill>
              <a:schemeClr val="tx1"/>
            </a:solidFill>
          </a:ln>
        </p:spPr>
        <p:txBody>
          <a:bodyPr wrap="square" rtlCol="0">
            <a:spAutoFit/>
          </a:bodyPr>
          <a:lstStyle/>
          <a:p>
            <a:r>
              <a:rPr lang="en-US" sz="2400"/>
              <a:t>Find the net </a:t>
            </a:r>
            <a:r>
              <a:rPr lang="en-US" sz="2400" dirty="0"/>
              <a:t>force experienced by </a:t>
            </a:r>
            <a:r>
              <a:rPr lang="en-US" sz="2400"/>
              <a:t>a person </a:t>
            </a:r>
            <a:r>
              <a:rPr lang="en-US" sz="2400" dirty="0"/>
              <a:t>at different latitudes. Take into account, the Earth’s period and assume the Earth is a sphere of radius R, with surface gravity g = GM/R</a:t>
            </a:r>
            <a:r>
              <a:rPr lang="en-US" sz="2400" baseline="30000" dirty="0"/>
              <a:t>2</a:t>
            </a:r>
            <a:r>
              <a:rPr lang="en-US" sz="2400" dirty="0"/>
              <a:t> = 9,81 m/s</a:t>
            </a:r>
            <a:r>
              <a:rPr lang="en-US" sz="2400" baseline="30000" dirty="0"/>
              <a:t>2</a:t>
            </a:r>
            <a:r>
              <a:rPr lang="en-US" sz="2400" dirty="0"/>
              <a:t>.</a:t>
            </a:r>
          </a:p>
        </p:txBody>
      </p:sp>
      <p:sp>
        <p:nvSpPr>
          <p:cNvPr id="6" name="TextBox 5"/>
          <p:cNvSpPr txBox="1"/>
          <p:nvPr/>
        </p:nvSpPr>
        <p:spPr>
          <a:xfrm>
            <a:off x="442780" y="6173219"/>
            <a:ext cx="7352487" cy="369332"/>
          </a:xfrm>
          <a:prstGeom prst="rect">
            <a:avLst/>
          </a:prstGeom>
          <a:noFill/>
        </p:spPr>
        <p:txBody>
          <a:bodyPr wrap="square" rtlCol="0">
            <a:spAutoFit/>
          </a:bodyPr>
          <a:lstStyle/>
          <a:p>
            <a:r>
              <a:rPr lang="en-US" dirty="0"/>
              <a:t>Image source: http://</a:t>
            </a:r>
            <a:r>
              <a:rPr lang="en-US" dirty="0" err="1"/>
              <a:t>www.cyberphysics.co.uk</a:t>
            </a:r>
            <a:r>
              <a:rPr lang="en-US" dirty="0"/>
              <a:t>/topics/forces/</a:t>
            </a:r>
            <a:r>
              <a:rPr lang="en-US" dirty="0" err="1"/>
              <a:t>gravity.htm</a:t>
            </a:r>
            <a:endParaRPr lang="en-US" dirty="0"/>
          </a:p>
        </p:txBody>
      </p:sp>
      <p:sp>
        <p:nvSpPr>
          <p:cNvPr id="7" name="TextBox 6"/>
          <p:cNvSpPr txBox="1"/>
          <p:nvPr/>
        </p:nvSpPr>
        <p:spPr>
          <a:xfrm>
            <a:off x="3162374" y="103236"/>
            <a:ext cx="2762808" cy="523220"/>
          </a:xfrm>
          <a:prstGeom prst="rect">
            <a:avLst/>
          </a:prstGeom>
          <a:noFill/>
        </p:spPr>
        <p:txBody>
          <a:bodyPr wrap="none" rtlCol="0">
            <a:spAutoFit/>
          </a:bodyPr>
          <a:lstStyle/>
          <a:p>
            <a:r>
              <a:rPr lang="en-US" sz="2800" dirty="0">
                <a:ln>
                  <a:solidFill>
                    <a:schemeClr val="tx1"/>
                  </a:solidFill>
                </a:ln>
                <a:solidFill>
                  <a:srgbClr val="FF6600"/>
                </a:solidFill>
              </a:rPr>
              <a:t>A harder problem</a:t>
            </a:r>
          </a:p>
        </p:txBody>
      </p:sp>
    </p:spTree>
    <p:extLst>
      <p:ext uri="{BB962C8B-B14F-4D97-AF65-F5344CB8AC3E}">
        <p14:creationId xmlns:p14="http://schemas.microsoft.com/office/powerpoint/2010/main" val="125737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12 at 11.2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2396"/>
            <a:ext cx="9144000" cy="4912516"/>
          </a:xfrm>
          <a:prstGeom prst="rect">
            <a:avLst/>
          </a:prstGeom>
        </p:spPr>
      </p:pic>
      <p:sp>
        <p:nvSpPr>
          <p:cNvPr id="5" name="TextBox 4">
            <a:extLst>
              <a:ext uri="{FF2B5EF4-FFF2-40B4-BE49-F238E27FC236}">
                <a16:creationId xmlns:a16="http://schemas.microsoft.com/office/drawing/2014/main" id="{680A2B94-2091-834A-98A0-22E4F17359E4}"/>
              </a:ext>
            </a:extLst>
          </p:cNvPr>
          <p:cNvSpPr txBox="1"/>
          <p:nvPr/>
        </p:nvSpPr>
        <p:spPr>
          <a:xfrm>
            <a:off x="2510923" y="103236"/>
            <a:ext cx="4122154" cy="523220"/>
          </a:xfrm>
          <a:prstGeom prst="rect">
            <a:avLst/>
          </a:prstGeom>
          <a:noFill/>
        </p:spPr>
        <p:txBody>
          <a:bodyPr wrap="none" rtlCol="0">
            <a:spAutoFit/>
          </a:bodyPr>
          <a:lstStyle/>
          <a:p>
            <a:r>
              <a:rPr lang="en-US" sz="2800" dirty="0">
                <a:ln>
                  <a:solidFill>
                    <a:schemeClr val="tx1"/>
                  </a:solidFill>
                </a:ln>
                <a:solidFill>
                  <a:srgbClr val="FF6600"/>
                </a:solidFill>
              </a:rPr>
              <a:t>A harder problem: solution</a:t>
            </a:r>
          </a:p>
        </p:txBody>
      </p:sp>
    </p:spTree>
    <p:extLst>
      <p:ext uri="{BB962C8B-B14F-4D97-AF65-F5344CB8AC3E}">
        <p14:creationId xmlns:p14="http://schemas.microsoft.com/office/powerpoint/2010/main" val="278718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8"/>
            <a:ext cx="9144000" cy="6816595"/>
          </a:xfrm>
          <a:prstGeom prst="rect">
            <a:avLst/>
          </a:prstGeom>
        </p:spPr>
      </p:pic>
    </p:spTree>
    <p:extLst>
      <p:ext uri="{BB962C8B-B14F-4D97-AF65-F5344CB8AC3E}">
        <p14:creationId xmlns:p14="http://schemas.microsoft.com/office/powerpoint/2010/main" val="71525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07" y="3344797"/>
            <a:ext cx="8167103" cy="2215444"/>
          </a:xfrm>
          <a:prstGeom prst="rect">
            <a:avLst/>
          </a:prstGeom>
          <a:ln>
            <a:solidFill>
              <a:schemeClr val="tx1"/>
            </a:solidFill>
          </a:ln>
        </p:spPr>
      </p:pic>
      <p:pic>
        <p:nvPicPr>
          <p:cNvPr id="5" name="Picture 4" descr="Earth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14" y="626456"/>
            <a:ext cx="7535928" cy="2489548"/>
          </a:xfrm>
          <a:prstGeom prst="rect">
            <a:avLst/>
          </a:prstGeom>
          <a:ln>
            <a:noFill/>
          </a:ln>
        </p:spPr>
      </p:pic>
      <p:sp>
        <p:nvSpPr>
          <p:cNvPr id="6" name="TextBox 5">
            <a:extLst>
              <a:ext uri="{FF2B5EF4-FFF2-40B4-BE49-F238E27FC236}">
                <a16:creationId xmlns:a16="http://schemas.microsoft.com/office/drawing/2014/main" id="{2DCE4B9E-6DA5-0C43-95A7-DA0B2B46D747}"/>
              </a:ext>
            </a:extLst>
          </p:cNvPr>
          <p:cNvSpPr txBox="1"/>
          <p:nvPr/>
        </p:nvSpPr>
        <p:spPr>
          <a:xfrm>
            <a:off x="2482701" y="103391"/>
            <a:ext cx="4122154" cy="523220"/>
          </a:xfrm>
          <a:prstGeom prst="rect">
            <a:avLst/>
          </a:prstGeom>
          <a:noFill/>
        </p:spPr>
        <p:txBody>
          <a:bodyPr wrap="none" rtlCol="0">
            <a:spAutoFit/>
          </a:bodyPr>
          <a:lstStyle/>
          <a:p>
            <a:r>
              <a:rPr lang="en-US" sz="2800" dirty="0">
                <a:ln>
                  <a:solidFill>
                    <a:schemeClr val="tx1"/>
                  </a:solidFill>
                </a:ln>
                <a:solidFill>
                  <a:srgbClr val="FF6600"/>
                </a:solidFill>
              </a:rPr>
              <a:t>A harder problem: solution</a:t>
            </a:r>
          </a:p>
        </p:txBody>
      </p:sp>
    </p:spTree>
    <p:extLst>
      <p:ext uri="{BB962C8B-B14F-4D97-AF65-F5344CB8AC3E}">
        <p14:creationId xmlns:p14="http://schemas.microsoft.com/office/powerpoint/2010/main" val="96800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4191"/>
            <a:ext cx="9144000" cy="2999135"/>
          </a:xfrm>
          <a:prstGeom prst="rect">
            <a:avLst/>
          </a:prstGeom>
          <a:ln>
            <a:solidFill>
              <a:schemeClr val="tx1"/>
            </a:solidFill>
          </a:ln>
        </p:spPr>
      </p:pic>
      <p:pic>
        <p:nvPicPr>
          <p:cNvPr id="5" name="Picture 4" descr="Earth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21" y="723800"/>
            <a:ext cx="7033314" cy="1907887"/>
          </a:xfrm>
          <a:prstGeom prst="rect">
            <a:avLst/>
          </a:prstGeom>
          <a:ln>
            <a:noFill/>
          </a:ln>
        </p:spPr>
      </p:pic>
      <p:sp>
        <p:nvSpPr>
          <p:cNvPr id="7" name="TextBox 6">
            <a:extLst>
              <a:ext uri="{FF2B5EF4-FFF2-40B4-BE49-F238E27FC236}">
                <a16:creationId xmlns:a16="http://schemas.microsoft.com/office/drawing/2014/main" id="{89054C9C-2104-1D47-A3ED-528C2812B370}"/>
              </a:ext>
            </a:extLst>
          </p:cNvPr>
          <p:cNvSpPr txBox="1"/>
          <p:nvPr/>
        </p:nvSpPr>
        <p:spPr>
          <a:xfrm>
            <a:off x="2510923" y="15411"/>
            <a:ext cx="4122154" cy="523220"/>
          </a:xfrm>
          <a:prstGeom prst="rect">
            <a:avLst/>
          </a:prstGeom>
          <a:noFill/>
        </p:spPr>
        <p:txBody>
          <a:bodyPr wrap="none" rtlCol="0">
            <a:spAutoFit/>
          </a:bodyPr>
          <a:lstStyle/>
          <a:p>
            <a:r>
              <a:rPr lang="en-US" sz="2800" dirty="0">
                <a:ln>
                  <a:solidFill>
                    <a:schemeClr val="tx1"/>
                  </a:solidFill>
                </a:ln>
                <a:solidFill>
                  <a:srgbClr val="FF6600"/>
                </a:solidFill>
              </a:rPr>
              <a:t>A harder problem: solution</a:t>
            </a:r>
          </a:p>
        </p:txBody>
      </p:sp>
    </p:spTree>
    <p:extLst>
      <p:ext uri="{BB962C8B-B14F-4D97-AF65-F5344CB8AC3E}">
        <p14:creationId xmlns:p14="http://schemas.microsoft.com/office/powerpoint/2010/main" val="96800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0" y="761189"/>
            <a:ext cx="9032310" cy="4491566"/>
          </a:xfrm>
          <a:prstGeom prst="rect">
            <a:avLst/>
          </a:prstGeom>
          <a:ln>
            <a:solidFill>
              <a:schemeClr val="tx1"/>
            </a:solidFill>
          </a:ln>
        </p:spPr>
      </p:pic>
      <p:sp>
        <p:nvSpPr>
          <p:cNvPr id="4" name="TextBox 3">
            <a:extLst>
              <a:ext uri="{FF2B5EF4-FFF2-40B4-BE49-F238E27FC236}">
                <a16:creationId xmlns:a16="http://schemas.microsoft.com/office/drawing/2014/main" id="{DF669951-C67C-774A-97DF-CEB8EDF778A6}"/>
              </a:ext>
            </a:extLst>
          </p:cNvPr>
          <p:cNvSpPr txBox="1"/>
          <p:nvPr/>
        </p:nvSpPr>
        <p:spPr>
          <a:xfrm>
            <a:off x="2566768" y="0"/>
            <a:ext cx="4122154" cy="523220"/>
          </a:xfrm>
          <a:prstGeom prst="rect">
            <a:avLst/>
          </a:prstGeom>
          <a:noFill/>
        </p:spPr>
        <p:txBody>
          <a:bodyPr wrap="none" rtlCol="0">
            <a:spAutoFit/>
          </a:bodyPr>
          <a:lstStyle/>
          <a:p>
            <a:r>
              <a:rPr lang="en-US" sz="2800" dirty="0">
                <a:ln>
                  <a:solidFill>
                    <a:schemeClr val="tx1"/>
                  </a:solidFill>
                </a:ln>
                <a:solidFill>
                  <a:srgbClr val="FF6600"/>
                </a:solidFill>
              </a:rPr>
              <a:t>A harder problem: solution</a:t>
            </a:r>
          </a:p>
        </p:txBody>
      </p:sp>
    </p:spTree>
    <p:extLst>
      <p:ext uri="{BB962C8B-B14F-4D97-AF65-F5344CB8AC3E}">
        <p14:creationId xmlns:p14="http://schemas.microsoft.com/office/powerpoint/2010/main" val="151989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88D9C-57C3-A24D-AFD8-AE8F63101B36}"/>
              </a:ext>
            </a:extLst>
          </p:cNvPr>
          <p:cNvSpPr txBox="1"/>
          <p:nvPr/>
        </p:nvSpPr>
        <p:spPr>
          <a:xfrm>
            <a:off x="1797038" y="0"/>
            <a:ext cx="5907643" cy="523220"/>
          </a:xfrm>
          <a:prstGeom prst="rect">
            <a:avLst/>
          </a:prstGeom>
          <a:noFill/>
        </p:spPr>
        <p:txBody>
          <a:bodyPr wrap="none" rtlCol="0">
            <a:spAutoFit/>
          </a:bodyPr>
          <a:lstStyle/>
          <a:p>
            <a:r>
              <a:rPr lang="en-US" sz="2800" dirty="0">
                <a:ln>
                  <a:solidFill>
                    <a:schemeClr val="tx1"/>
                  </a:solidFill>
                </a:ln>
                <a:solidFill>
                  <a:srgbClr val="FF6600"/>
                </a:solidFill>
              </a:rPr>
              <a:t>A harder problem: plotting the solution</a:t>
            </a:r>
          </a:p>
        </p:txBody>
      </p:sp>
      <p:sp>
        <p:nvSpPr>
          <p:cNvPr id="3" name="TextBox 2">
            <a:extLst>
              <a:ext uri="{FF2B5EF4-FFF2-40B4-BE49-F238E27FC236}">
                <a16:creationId xmlns:a16="http://schemas.microsoft.com/office/drawing/2014/main" id="{F41B85B8-F92F-164B-AB2F-D85518497998}"/>
              </a:ext>
            </a:extLst>
          </p:cNvPr>
          <p:cNvSpPr txBox="1"/>
          <p:nvPr/>
        </p:nvSpPr>
        <p:spPr>
          <a:xfrm>
            <a:off x="688932" y="977030"/>
            <a:ext cx="7903923" cy="1323439"/>
          </a:xfrm>
          <a:prstGeom prst="rect">
            <a:avLst/>
          </a:prstGeom>
          <a:noFill/>
        </p:spPr>
        <p:txBody>
          <a:bodyPr wrap="square" rtlCol="0">
            <a:spAutoFit/>
          </a:bodyPr>
          <a:lstStyle/>
          <a:p>
            <a:r>
              <a:rPr lang="en-US" sz="2000" dirty="0"/>
              <a:t>This is a plot of how the weight measured by a scale would change with respect to </a:t>
            </a:r>
            <a:r>
              <a:rPr lang="en-US" sz="2000" i="1" dirty="0"/>
              <a:t>mg.</a:t>
            </a:r>
            <a:r>
              <a:rPr lang="en-US" sz="2000" dirty="0"/>
              <a:t> Notice that the maximum difference is at the equator, as expected, and it is a 0.35% (150 pounds would weight 0.5 pounds </a:t>
            </a:r>
            <a:r>
              <a:rPr lang="en-US" sz="2000" i="1" dirty="0"/>
              <a:t>less</a:t>
            </a:r>
            <a:r>
              <a:rPr lang="en-US" sz="2000" dirty="0"/>
              <a:t> at the equator). At the poles there’s no difference as expected, as well.</a:t>
            </a:r>
            <a:endParaRPr lang="en-US" sz="2000" i="1" dirty="0"/>
          </a:p>
        </p:txBody>
      </p:sp>
      <p:pic>
        <p:nvPicPr>
          <p:cNvPr id="5" name="Picture 4">
            <a:extLst>
              <a:ext uri="{FF2B5EF4-FFF2-40B4-BE49-F238E27FC236}">
                <a16:creationId xmlns:a16="http://schemas.microsoft.com/office/drawing/2014/main" id="{3E886A8B-C942-914A-9524-00AC98C1150F}"/>
              </a:ext>
            </a:extLst>
          </p:cNvPr>
          <p:cNvPicPr>
            <a:picLocks noChangeAspect="1"/>
          </p:cNvPicPr>
          <p:nvPr/>
        </p:nvPicPr>
        <p:blipFill>
          <a:blip r:embed="rId2"/>
          <a:stretch>
            <a:fillRect/>
          </a:stretch>
        </p:blipFill>
        <p:spPr>
          <a:xfrm>
            <a:off x="713983" y="2427227"/>
            <a:ext cx="7853819" cy="4142674"/>
          </a:xfrm>
          <a:prstGeom prst="rect">
            <a:avLst/>
          </a:prstGeom>
        </p:spPr>
      </p:pic>
    </p:spTree>
    <p:extLst>
      <p:ext uri="{BB962C8B-B14F-4D97-AF65-F5344CB8AC3E}">
        <p14:creationId xmlns:p14="http://schemas.microsoft.com/office/powerpoint/2010/main" val="211318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88D9C-57C3-A24D-AFD8-AE8F63101B36}"/>
              </a:ext>
            </a:extLst>
          </p:cNvPr>
          <p:cNvSpPr txBox="1"/>
          <p:nvPr/>
        </p:nvSpPr>
        <p:spPr>
          <a:xfrm>
            <a:off x="1797038" y="0"/>
            <a:ext cx="5907643" cy="523220"/>
          </a:xfrm>
          <a:prstGeom prst="rect">
            <a:avLst/>
          </a:prstGeom>
          <a:noFill/>
        </p:spPr>
        <p:txBody>
          <a:bodyPr wrap="none" rtlCol="0">
            <a:spAutoFit/>
          </a:bodyPr>
          <a:lstStyle/>
          <a:p>
            <a:r>
              <a:rPr lang="en-US" sz="2800" dirty="0">
                <a:ln>
                  <a:solidFill>
                    <a:schemeClr val="tx1"/>
                  </a:solidFill>
                </a:ln>
                <a:solidFill>
                  <a:srgbClr val="FF6600"/>
                </a:solidFill>
              </a:rPr>
              <a:t>A harder problem: plotting the solution</a:t>
            </a:r>
          </a:p>
        </p:txBody>
      </p:sp>
      <p:sp>
        <p:nvSpPr>
          <p:cNvPr id="3" name="TextBox 2">
            <a:extLst>
              <a:ext uri="{FF2B5EF4-FFF2-40B4-BE49-F238E27FC236}">
                <a16:creationId xmlns:a16="http://schemas.microsoft.com/office/drawing/2014/main" id="{F41B85B8-F92F-164B-AB2F-D85518497998}"/>
              </a:ext>
            </a:extLst>
          </p:cNvPr>
          <p:cNvSpPr txBox="1"/>
          <p:nvPr/>
        </p:nvSpPr>
        <p:spPr>
          <a:xfrm>
            <a:off x="688932" y="977030"/>
            <a:ext cx="7903923" cy="1631216"/>
          </a:xfrm>
          <a:prstGeom prst="rect">
            <a:avLst/>
          </a:prstGeom>
          <a:noFill/>
        </p:spPr>
        <p:txBody>
          <a:bodyPr wrap="square" rtlCol="0">
            <a:spAutoFit/>
          </a:bodyPr>
          <a:lstStyle/>
          <a:p>
            <a:r>
              <a:rPr lang="en-US" sz="2000" dirty="0"/>
              <a:t>This is a plot of how the resultant weight deviates from the normal direction to Earth’s surface</a:t>
            </a:r>
            <a:r>
              <a:rPr lang="en-US" sz="2000" i="1" dirty="0"/>
              <a:t>.</a:t>
            </a:r>
            <a:r>
              <a:rPr lang="en-US" sz="2000" dirty="0"/>
              <a:t> The resultant weight is bent. Notice that the there  is no bent either at the equator or at the poles, as expected. The maximum deviation occurs at latitude 45 degrees and it is 0.1 degrees. That is the latitude of Augusta in Maine.</a:t>
            </a:r>
            <a:endParaRPr lang="en-US" sz="2000" i="1" dirty="0"/>
          </a:p>
        </p:txBody>
      </p:sp>
      <p:pic>
        <p:nvPicPr>
          <p:cNvPr id="6" name="Picture 5">
            <a:extLst>
              <a:ext uri="{FF2B5EF4-FFF2-40B4-BE49-F238E27FC236}">
                <a16:creationId xmlns:a16="http://schemas.microsoft.com/office/drawing/2014/main" id="{BCBFF2B2-6D89-5249-AF4D-95BAFACA5708}"/>
              </a:ext>
            </a:extLst>
          </p:cNvPr>
          <p:cNvPicPr>
            <a:picLocks noChangeAspect="1"/>
          </p:cNvPicPr>
          <p:nvPr/>
        </p:nvPicPr>
        <p:blipFill>
          <a:blip r:embed="rId2"/>
          <a:stretch>
            <a:fillRect/>
          </a:stretch>
        </p:blipFill>
        <p:spPr>
          <a:xfrm>
            <a:off x="363254" y="2754279"/>
            <a:ext cx="8567803" cy="3692552"/>
          </a:xfrm>
          <a:prstGeom prst="rect">
            <a:avLst/>
          </a:prstGeom>
        </p:spPr>
      </p:pic>
    </p:spTree>
    <p:extLst>
      <p:ext uri="{BB962C8B-B14F-4D97-AF65-F5344CB8AC3E}">
        <p14:creationId xmlns:p14="http://schemas.microsoft.com/office/powerpoint/2010/main" val="396615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0-16 at 12.0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37" y="47197"/>
            <a:ext cx="8425723" cy="6760337"/>
          </a:xfrm>
          <a:prstGeom prst="rect">
            <a:avLst/>
          </a:prstGeom>
        </p:spPr>
      </p:pic>
    </p:spTree>
    <p:extLst>
      <p:ext uri="{BB962C8B-B14F-4D97-AF65-F5344CB8AC3E}">
        <p14:creationId xmlns:p14="http://schemas.microsoft.com/office/powerpoint/2010/main" val="205552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4E1B4B-2918-F545-AC59-7B00A84DD9DF}"/>
              </a:ext>
            </a:extLst>
          </p:cNvPr>
          <p:cNvSpPr txBox="1"/>
          <p:nvPr/>
        </p:nvSpPr>
        <p:spPr>
          <a:xfrm>
            <a:off x="1753643" y="363255"/>
            <a:ext cx="5574083" cy="1200329"/>
          </a:xfrm>
          <a:prstGeom prst="rect">
            <a:avLst/>
          </a:prstGeom>
          <a:noFill/>
        </p:spPr>
        <p:txBody>
          <a:bodyPr wrap="square" rtlCol="0">
            <a:spAutoFit/>
          </a:bodyPr>
          <a:lstStyle/>
          <a:p>
            <a:r>
              <a:rPr lang="en-US" sz="2400" b="1" dirty="0"/>
              <a:t>Derivation of the centripetal acceleration</a:t>
            </a:r>
            <a:r>
              <a:rPr lang="en-US" sz="2400" dirty="0"/>
              <a:t>:</a:t>
            </a:r>
          </a:p>
          <a:p>
            <a:r>
              <a:rPr lang="en-US" sz="2400" dirty="0"/>
              <a:t>If a body follows a circular motion, there must be some force that makes it turn.</a:t>
            </a:r>
          </a:p>
        </p:txBody>
      </p:sp>
      <p:sp>
        <p:nvSpPr>
          <p:cNvPr id="3" name="TextBox 2">
            <a:extLst>
              <a:ext uri="{FF2B5EF4-FFF2-40B4-BE49-F238E27FC236}">
                <a16:creationId xmlns:a16="http://schemas.microsoft.com/office/drawing/2014/main" id="{5E5E1EFC-2358-7641-9B8B-A89767DF30E4}"/>
              </a:ext>
            </a:extLst>
          </p:cNvPr>
          <p:cNvSpPr txBox="1"/>
          <p:nvPr/>
        </p:nvSpPr>
        <p:spPr>
          <a:xfrm>
            <a:off x="1594493" y="1741118"/>
            <a:ext cx="6226513" cy="369332"/>
          </a:xfrm>
          <a:prstGeom prst="rect">
            <a:avLst/>
          </a:prstGeom>
          <a:noFill/>
        </p:spPr>
        <p:txBody>
          <a:bodyPr wrap="none" rtlCol="0">
            <a:spAutoFit/>
          </a:bodyPr>
          <a:lstStyle/>
          <a:p>
            <a:r>
              <a:rPr lang="en-US" dirty="0"/>
              <a:t>We can provide a mathematical derivation of the factor a</a:t>
            </a:r>
            <a:r>
              <a:rPr lang="en-US" baseline="-25000" dirty="0"/>
              <a:t>c</a:t>
            </a:r>
            <a:r>
              <a:rPr lang="en-US" dirty="0"/>
              <a:t>=</a:t>
            </a:r>
            <a:r>
              <a:rPr lang="en-US" dirty="0">
                <a:latin typeface="Symbol" pitchFamily="2" charset="2"/>
              </a:rPr>
              <a:t>w</a:t>
            </a:r>
            <a:r>
              <a:rPr lang="en-US" baseline="30000" dirty="0"/>
              <a:t>2</a:t>
            </a:r>
            <a:r>
              <a:rPr lang="en-US" dirty="0"/>
              <a:t>r</a:t>
            </a:r>
          </a:p>
        </p:txBody>
      </p:sp>
      <p:pic>
        <p:nvPicPr>
          <p:cNvPr id="5" name="Picture 4">
            <a:extLst>
              <a:ext uri="{FF2B5EF4-FFF2-40B4-BE49-F238E27FC236}">
                <a16:creationId xmlns:a16="http://schemas.microsoft.com/office/drawing/2014/main" id="{78E595AD-8E3B-6E4B-BBD3-81F03AB8C784}"/>
              </a:ext>
            </a:extLst>
          </p:cNvPr>
          <p:cNvPicPr>
            <a:picLocks noChangeAspect="1"/>
          </p:cNvPicPr>
          <p:nvPr/>
        </p:nvPicPr>
        <p:blipFill>
          <a:blip r:embed="rId2"/>
          <a:stretch>
            <a:fillRect/>
          </a:stretch>
        </p:blipFill>
        <p:spPr>
          <a:xfrm>
            <a:off x="1753643" y="2110450"/>
            <a:ext cx="5711869" cy="4481186"/>
          </a:xfrm>
          <a:prstGeom prst="rect">
            <a:avLst/>
          </a:prstGeom>
        </p:spPr>
      </p:pic>
    </p:spTree>
    <p:extLst>
      <p:ext uri="{BB962C8B-B14F-4D97-AF65-F5344CB8AC3E}">
        <p14:creationId xmlns:p14="http://schemas.microsoft.com/office/powerpoint/2010/main" val="305723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12 at 11.21.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84" y="671138"/>
            <a:ext cx="8596231" cy="2997979"/>
          </a:xfrm>
          <a:prstGeom prst="rect">
            <a:avLst/>
          </a:prstGeom>
          <a:ln>
            <a:solidFill>
              <a:schemeClr val="tx1"/>
            </a:solidFill>
          </a:ln>
        </p:spPr>
      </p:pic>
    </p:spTree>
    <p:extLst>
      <p:ext uri="{BB962C8B-B14F-4D97-AF65-F5344CB8AC3E}">
        <p14:creationId xmlns:p14="http://schemas.microsoft.com/office/powerpoint/2010/main" val="192639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6" y="368664"/>
            <a:ext cx="8965256" cy="1680986"/>
          </a:xfrm>
          <a:prstGeom prst="rect">
            <a:avLst/>
          </a:prstGeom>
          <a:ln>
            <a:noFill/>
          </a:ln>
        </p:spPr>
      </p:pic>
      <p:pic>
        <p:nvPicPr>
          <p:cNvPr id="2" name="Picture 1" descr="SP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93" y="2524648"/>
            <a:ext cx="8709017" cy="1624018"/>
          </a:xfrm>
          <a:prstGeom prst="rect">
            <a:avLst/>
          </a:prstGeom>
          <a:ln>
            <a:solidFill>
              <a:schemeClr val="tx1"/>
            </a:solidFill>
          </a:ln>
        </p:spPr>
      </p:pic>
    </p:spTree>
    <p:extLst>
      <p:ext uri="{BB962C8B-B14F-4D97-AF65-F5344CB8AC3E}">
        <p14:creationId xmlns:p14="http://schemas.microsoft.com/office/powerpoint/2010/main" val="426477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10" y="444334"/>
            <a:ext cx="7884345" cy="1478315"/>
          </a:xfrm>
          <a:prstGeom prst="rect">
            <a:avLst/>
          </a:prstGeom>
          <a:ln>
            <a:noFill/>
          </a:ln>
        </p:spPr>
      </p:pic>
      <p:pic>
        <p:nvPicPr>
          <p:cNvPr id="2" name="Picture 1" descr="SP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10" y="2097164"/>
            <a:ext cx="7823199" cy="1458835"/>
          </a:xfrm>
          <a:prstGeom prst="rect">
            <a:avLst/>
          </a:prstGeom>
          <a:ln>
            <a:noFill/>
          </a:ln>
        </p:spPr>
      </p:pic>
      <p:pic>
        <p:nvPicPr>
          <p:cNvPr id="5" name="Picture 4" descr="Screen Shot 2017-10-12 at 11.21.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3" y="3745472"/>
            <a:ext cx="8001000" cy="2819400"/>
          </a:xfrm>
          <a:prstGeom prst="rect">
            <a:avLst/>
          </a:prstGeom>
          <a:ln>
            <a:solidFill>
              <a:schemeClr val="tx1"/>
            </a:solidFill>
          </a:ln>
        </p:spPr>
      </p:pic>
    </p:spTree>
    <p:extLst>
      <p:ext uri="{BB962C8B-B14F-4D97-AF65-F5344CB8AC3E}">
        <p14:creationId xmlns:p14="http://schemas.microsoft.com/office/powerpoint/2010/main" val="19301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_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50" y="592667"/>
            <a:ext cx="8629224" cy="1580444"/>
          </a:xfrm>
          <a:prstGeom prst="rect">
            <a:avLst/>
          </a:prstGeom>
        </p:spPr>
      </p:pic>
      <p:sp>
        <p:nvSpPr>
          <p:cNvPr id="3" name="Rectangle 2"/>
          <p:cNvSpPr/>
          <p:nvPr/>
        </p:nvSpPr>
        <p:spPr>
          <a:xfrm>
            <a:off x="4307453" y="1867817"/>
            <a:ext cx="3012727" cy="305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42494" y="2839081"/>
            <a:ext cx="6095915" cy="369332"/>
          </a:xfrm>
          <a:prstGeom prst="rect">
            <a:avLst/>
          </a:prstGeom>
          <a:noFill/>
        </p:spPr>
        <p:txBody>
          <a:bodyPr wrap="none" rtlCol="0">
            <a:spAutoFit/>
          </a:bodyPr>
          <a:lstStyle/>
          <a:p>
            <a:r>
              <a:rPr lang="en-US" dirty="0"/>
              <a:t>Check this is a consistent conclusion  to first order in (mv</a:t>
            </a:r>
            <a:r>
              <a:rPr lang="en-US" baseline="30000" dirty="0"/>
              <a:t>2</a:t>
            </a:r>
            <a:r>
              <a:rPr lang="en-US" dirty="0"/>
              <a:t>/kL</a:t>
            </a:r>
            <a:r>
              <a:rPr lang="en-US" baseline="30000" dirty="0"/>
              <a:t>2</a:t>
            </a:r>
            <a:r>
              <a:rPr lang="en-US" dirty="0"/>
              <a:t>)</a:t>
            </a:r>
          </a:p>
        </p:txBody>
      </p:sp>
    </p:spTree>
    <p:extLst>
      <p:ext uri="{BB962C8B-B14F-4D97-AF65-F5344CB8AC3E}">
        <p14:creationId xmlns:p14="http://schemas.microsoft.com/office/powerpoint/2010/main" val="85470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0-16 at 12.0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73" y="526797"/>
            <a:ext cx="8570775" cy="2578954"/>
          </a:xfrm>
          <a:prstGeom prst="rect">
            <a:avLst/>
          </a:prstGeom>
          <a:ln>
            <a:noFill/>
          </a:ln>
        </p:spPr>
      </p:pic>
      <p:sp>
        <p:nvSpPr>
          <p:cNvPr id="2" name="Rectangle 1">
            <a:extLst>
              <a:ext uri="{FF2B5EF4-FFF2-40B4-BE49-F238E27FC236}">
                <a16:creationId xmlns:a16="http://schemas.microsoft.com/office/drawing/2014/main" id="{512AE201-1AFA-114A-94E9-9C65D1460CE9}"/>
              </a:ext>
            </a:extLst>
          </p:cNvPr>
          <p:cNvSpPr/>
          <p:nvPr/>
        </p:nvSpPr>
        <p:spPr>
          <a:xfrm>
            <a:off x="275573" y="2028513"/>
            <a:ext cx="8580328" cy="1077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CDBE45-60C9-7C4E-9CF3-783FE136212F}"/>
              </a:ext>
            </a:extLst>
          </p:cNvPr>
          <p:cNvSpPr txBox="1"/>
          <p:nvPr/>
        </p:nvSpPr>
        <p:spPr>
          <a:xfrm>
            <a:off x="275573" y="3419605"/>
            <a:ext cx="8077269" cy="1323439"/>
          </a:xfrm>
          <a:prstGeom prst="rect">
            <a:avLst/>
          </a:prstGeom>
          <a:noFill/>
        </p:spPr>
        <p:txBody>
          <a:bodyPr wrap="square" rtlCol="0">
            <a:spAutoFit/>
          </a:bodyPr>
          <a:lstStyle/>
          <a:p>
            <a:r>
              <a:rPr lang="en-US" sz="2000" dirty="0"/>
              <a:t>We will consider the case when the driver is going as fast as possible, so that the friction along the radial direction points toward the center of rotation, and not the other way. One may solve the other case, as well, but we will just focus on the fast case.</a:t>
            </a:r>
          </a:p>
        </p:txBody>
      </p:sp>
    </p:spTree>
    <p:extLst>
      <p:ext uri="{BB962C8B-B14F-4D97-AF65-F5344CB8AC3E}">
        <p14:creationId xmlns:p14="http://schemas.microsoft.com/office/powerpoint/2010/main" val="85470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16 at 12.0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65" y="72426"/>
            <a:ext cx="6807804" cy="2048474"/>
          </a:xfrm>
          <a:prstGeom prst="rect">
            <a:avLst/>
          </a:prstGeom>
        </p:spPr>
      </p:pic>
      <p:pic>
        <p:nvPicPr>
          <p:cNvPr id="5" name="Picture 4" descr="Screen Shot 2017-10-16 at 12.04.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98" y="2120900"/>
            <a:ext cx="6396725" cy="1602696"/>
          </a:xfrm>
          <a:prstGeom prst="rect">
            <a:avLst/>
          </a:prstGeom>
          <a:ln>
            <a:solidFill>
              <a:schemeClr val="tx1"/>
            </a:solidFill>
          </a:ln>
        </p:spPr>
      </p:pic>
      <p:sp>
        <p:nvSpPr>
          <p:cNvPr id="6" name="Rectangle 5">
            <a:extLst>
              <a:ext uri="{FF2B5EF4-FFF2-40B4-BE49-F238E27FC236}">
                <a16:creationId xmlns:a16="http://schemas.microsoft.com/office/drawing/2014/main" id="{7F0024D0-D3A0-AF4D-ADB8-B91C0A257904}"/>
              </a:ext>
            </a:extLst>
          </p:cNvPr>
          <p:cNvSpPr/>
          <p:nvPr/>
        </p:nvSpPr>
        <p:spPr>
          <a:xfrm>
            <a:off x="560589" y="1348288"/>
            <a:ext cx="7390356" cy="7726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64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0-16 at 12.0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914" y="948972"/>
            <a:ext cx="5778500" cy="1447800"/>
          </a:xfrm>
          <a:prstGeom prst="rect">
            <a:avLst/>
          </a:prstGeom>
        </p:spPr>
      </p:pic>
      <p:pic>
        <p:nvPicPr>
          <p:cNvPr id="2" name="Picture 1" descr="Screen Shot 2017-10-16 at 5.16.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89" y="2853819"/>
            <a:ext cx="7559800" cy="1463706"/>
          </a:xfrm>
          <a:prstGeom prst="rect">
            <a:avLst/>
          </a:prstGeom>
          <a:ln>
            <a:solidFill>
              <a:schemeClr val="tx1"/>
            </a:solidFill>
          </a:ln>
        </p:spPr>
      </p:pic>
    </p:spTree>
    <p:extLst>
      <p:ext uri="{BB962C8B-B14F-4D97-AF65-F5344CB8AC3E}">
        <p14:creationId xmlns:p14="http://schemas.microsoft.com/office/powerpoint/2010/main" val="58732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_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5" y="3144060"/>
            <a:ext cx="9031110" cy="553051"/>
          </a:xfrm>
          <a:prstGeom prst="rect">
            <a:avLst/>
          </a:prstGeom>
          <a:ln>
            <a:solidFill>
              <a:schemeClr val="tx1"/>
            </a:solidFill>
          </a:ln>
        </p:spPr>
      </p:pic>
      <p:pic>
        <p:nvPicPr>
          <p:cNvPr id="3" name="Picture 2" descr="Screen Shot 2017-10-16 at 5.16.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765" y="1193862"/>
            <a:ext cx="5969000" cy="1155700"/>
          </a:xfrm>
          <a:prstGeom prst="rect">
            <a:avLst/>
          </a:prstGeom>
        </p:spPr>
      </p:pic>
    </p:spTree>
    <p:extLst>
      <p:ext uri="{BB962C8B-B14F-4D97-AF65-F5344CB8AC3E}">
        <p14:creationId xmlns:p14="http://schemas.microsoft.com/office/powerpoint/2010/main" val="587322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_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5" y="3144060"/>
            <a:ext cx="9031110" cy="553051"/>
          </a:xfrm>
          <a:prstGeom prst="rect">
            <a:avLst/>
          </a:prstGeom>
          <a:ln>
            <a:solidFill>
              <a:schemeClr val="tx1"/>
            </a:solidFill>
          </a:ln>
        </p:spPr>
      </p:pic>
      <p:pic>
        <p:nvPicPr>
          <p:cNvPr id="6" name="Picture 5" descr="Screen Shot 2017-10-16 at 12.07.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30" y="4129909"/>
            <a:ext cx="8499147" cy="1663183"/>
          </a:xfrm>
          <a:prstGeom prst="rect">
            <a:avLst/>
          </a:prstGeom>
        </p:spPr>
      </p:pic>
      <p:pic>
        <p:nvPicPr>
          <p:cNvPr id="2" name="Picture 1" descr="Screen Shot 2017-10-16 at 5.16.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77" y="944913"/>
            <a:ext cx="5969000" cy="1155700"/>
          </a:xfrm>
          <a:prstGeom prst="rect">
            <a:avLst/>
          </a:prstGeom>
        </p:spPr>
      </p:pic>
    </p:spTree>
    <p:extLst>
      <p:ext uri="{BB962C8B-B14F-4D97-AF65-F5344CB8AC3E}">
        <p14:creationId xmlns:p14="http://schemas.microsoft.com/office/powerpoint/2010/main" val="370278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28DF5-9138-F948-BF66-78B250985A60}"/>
              </a:ext>
            </a:extLst>
          </p:cNvPr>
          <p:cNvSpPr txBox="1"/>
          <p:nvPr/>
        </p:nvSpPr>
        <p:spPr>
          <a:xfrm>
            <a:off x="2957427" y="240155"/>
            <a:ext cx="2971134" cy="523220"/>
          </a:xfrm>
          <a:prstGeom prst="rect">
            <a:avLst/>
          </a:prstGeom>
          <a:noFill/>
        </p:spPr>
        <p:txBody>
          <a:bodyPr wrap="none" rtlCol="0">
            <a:spAutoFit/>
          </a:bodyPr>
          <a:lstStyle/>
          <a:p>
            <a:r>
              <a:rPr lang="en-US" sz="2800" dirty="0">
                <a:ln>
                  <a:solidFill>
                    <a:schemeClr val="tx1"/>
                  </a:solidFill>
                </a:ln>
                <a:solidFill>
                  <a:srgbClr val="FF6600"/>
                </a:solidFill>
              </a:rPr>
              <a:t>PH1a: let’s practice</a:t>
            </a:r>
          </a:p>
        </p:txBody>
      </p:sp>
      <p:pic>
        <p:nvPicPr>
          <p:cNvPr id="1026" name="Picture 2" descr="Image result for bowl">
            <a:extLst>
              <a:ext uri="{FF2B5EF4-FFF2-40B4-BE49-F238E27FC236}">
                <a16:creationId xmlns:a16="http://schemas.microsoft.com/office/drawing/2014/main" id="{256C1045-C4DA-BB49-A3EB-9AF07077A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805" y="789294"/>
            <a:ext cx="6212910" cy="5420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8606EB-FBF1-AC42-A0B1-762850C6AD1C}"/>
              </a:ext>
            </a:extLst>
          </p:cNvPr>
          <p:cNvSpPr/>
          <p:nvPr/>
        </p:nvSpPr>
        <p:spPr>
          <a:xfrm rot="1836734">
            <a:off x="6438378" y="4396636"/>
            <a:ext cx="212942" cy="23799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59D8511-6B37-EC46-ADAE-41F2AF8E9F2B}"/>
              </a:ext>
            </a:extLst>
          </p:cNvPr>
          <p:cNvCxnSpPr>
            <a:cxnSpLocks/>
          </p:cNvCxnSpPr>
          <p:nvPr/>
        </p:nvCxnSpPr>
        <p:spPr>
          <a:xfrm flipV="1">
            <a:off x="4697260" y="1027134"/>
            <a:ext cx="0" cy="433400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 name="Arc 6">
            <a:extLst>
              <a:ext uri="{FF2B5EF4-FFF2-40B4-BE49-F238E27FC236}">
                <a16:creationId xmlns:a16="http://schemas.microsoft.com/office/drawing/2014/main" id="{EB52834E-B931-AA44-81C2-23AAC6F46C74}"/>
              </a:ext>
            </a:extLst>
          </p:cNvPr>
          <p:cNvSpPr/>
          <p:nvPr/>
        </p:nvSpPr>
        <p:spPr>
          <a:xfrm>
            <a:off x="3638811" y="1478071"/>
            <a:ext cx="2167002" cy="801666"/>
          </a:xfrm>
          <a:prstGeom prst="arc">
            <a:avLst>
              <a:gd name="adj1" fmla="val 16530887"/>
              <a:gd name="adj2" fmla="val 15635947"/>
            </a:avLst>
          </a:pr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AA05F551-BD7F-5E44-B413-58DC237F1041}"/>
              </a:ext>
            </a:extLst>
          </p:cNvPr>
          <p:cNvSpPr txBox="1"/>
          <p:nvPr/>
        </p:nvSpPr>
        <p:spPr>
          <a:xfrm>
            <a:off x="5712797" y="1312514"/>
            <a:ext cx="431528" cy="523220"/>
          </a:xfrm>
          <a:prstGeom prst="rect">
            <a:avLst/>
          </a:prstGeom>
          <a:noFill/>
        </p:spPr>
        <p:txBody>
          <a:bodyPr wrap="none" rtlCol="0">
            <a:spAutoFit/>
          </a:bodyPr>
          <a:lstStyle/>
          <a:p>
            <a:r>
              <a:rPr lang="en-US" sz="2800" b="1" dirty="0">
                <a:latin typeface="Symbol" pitchFamily="2" charset="2"/>
              </a:rPr>
              <a:t>w</a:t>
            </a:r>
          </a:p>
        </p:txBody>
      </p:sp>
      <p:sp>
        <p:nvSpPr>
          <p:cNvPr id="10" name="TextBox 9">
            <a:extLst>
              <a:ext uri="{FF2B5EF4-FFF2-40B4-BE49-F238E27FC236}">
                <a16:creationId xmlns:a16="http://schemas.microsoft.com/office/drawing/2014/main" id="{1AB8E60A-AF6E-3841-A892-A7605D4E038C}"/>
              </a:ext>
            </a:extLst>
          </p:cNvPr>
          <p:cNvSpPr txBox="1"/>
          <p:nvPr/>
        </p:nvSpPr>
        <p:spPr>
          <a:xfrm>
            <a:off x="6222326" y="4847490"/>
            <a:ext cx="577402" cy="523220"/>
          </a:xfrm>
          <a:prstGeom prst="rect">
            <a:avLst/>
          </a:prstGeom>
          <a:noFill/>
        </p:spPr>
        <p:txBody>
          <a:bodyPr wrap="none" rtlCol="0">
            <a:spAutoFit/>
          </a:bodyPr>
          <a:lstStyle/>
          <a:p>
            <a:r>
              <a:rPr lang="en-US" sz="2800" b="1" dirty="0" err="1">
                <a:latin typeface="Symbol" pitchFamily="2" charset="2"/>
              </a:rPr>
              <a:t>m</a:t>
            </a:r>
            <a:r>
              <a:rPr lang="en-US" sz="2800" b="1" baseline="-25000" dirty="0" err="1"/>
              <a:t>s</a:t>
            </a:r>
            <a:r>
              <a:rPr lang="en-US" sz="2800" b="1" dirty="0">
                <a:latin typeface="Symbol" pitchFamily="2" charset="2"/>
              </a:rPr>
              <a:t> </a:t>
            </a:r>
          </a:p>
        </p:txBody>
      </p:sp>
      <p:sp>
        <p:nvSpPr>
          <p:cNvPr id="9" name="TextBox 8">
            <a:extLst>
              <a:ext uri="{FF2B5EF4-FFF2-40B4-BE49-F238E27FC236}">
                <a16:creationId xmlns:a16="http://schemas.microsoft.com/office/drawing/2014/main" id="{D00A55BC-EA99-224B-95C3-F4ABAC4F83B1}"/>
              </a:ext>
            </a:extLst>
          </p:cNvPr>
          <p:cNvSpPr txBox="1"/>
          <p:nvPr/>
        </p:nvSpPr>
        <p:spPr>
          <a:xfrm>
            <a:off x="6372919" y="3870514"/>
            <a:ext cx="473206" cy="523220"/>
          </a:xfrm>
          <a:prstGeom prst="rect">
            <a:avLst/>
          </a:prstGeom>
          <a:noFill/>
        </p:spPr>
        <p:txBody>
          <a:bodyPr wrap="none" rtlCol="0">
            <a:spAutoFit/>
          </a:bodyPr>
          <a:lstStyle/>
          <a:p>
            <a:r>
              <a:rPr lang="en-US" sz="2800" b="1" i="1" dirty="0"/>
              <a:t>m</a:t>
            </a:r>
          </a:p>
        </p:txBody>
      </p:sp>
      <p:cxnSp>
        <p:nvCxnSpPr>
          <p:cNvPr id="12" name="Straight Arrow Connector 11">
            <a:extLst>
              <a:ext uri="{FF2B5EF4-FFF2-40B4-BE49-F238E27FC236}">
                <a16:creationId xmlns:a16="http://schemas.microsoft.com/office/drawing/2014/main" id="{C2F13D09-60A3-A249-84AA-07C38859F8D9}"/>
              </a:ext>
            </a:extLst>
          </p:cNvPr>
          <p:cNvCxnSpPr>
            <a:cxnSpLocks/>
            <a:endCxn id="3" idx="1"/>
          </p:cNvCxnSpPr>
          <p:nvPr/>
        </p:nvCxnSpPr>
        <p:spPr>
          <a:xfrm>
            <a:off x="4697260" y="3294345"/>
            <a:ext cx="1755957" cy="116707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DAC33C7-7CA0-524A-A829-225E53A5B60E}"/>
              </a:ext>
            </a:extLst>
          </p:cNvPr>
          <p:cNvSpPr txBox="1"/>
          <p:nvPr/>
        </p:nvSpPr>
        <p:spPr>
          <a:xfrm>
            <a:off x="5919331" y="3691088"/>
            <a:ext cx="386644" cy="523220"/>
          </a:xfrm>
          <a:prstGeom prst="rect">
            <a:avLst/>
          </a:prstGeom>
          <a:noFill/>
        </p:spPr>
        <p:txBody>
          <a:bodyPr wrap="none" rtlCol="0">
            <a:spAutoFit/>
          </a:bodyPr>
          <a:lstStyle/>
          <a:p>
            <a:r>
              <a:rPr lang="en-US" sz="2800" b="1" i="1" dirty="0"/>
              <a:t>R</a:t>
            </a:r>
          </a:p>
        </p:txBody>
      </p:sp>
      <p:sp>
        <p:nvSpPr>
          <p:cNvPr id="14" name="Arc 13">
            <a:extLst>
              <a:ext uri="{FF2B5EF4-FFF2-40B4-BE49-F238E27FC236}">
                <a16:creationId xmlns:a16="http://schemas.microsoft.com/office/drawing/2014/main" id="{DA8DAC36-CF1B-D24A-98F4-E5DBDBD1CE2F}"/>
              </a:ext>
            </a:extLst>
          </p:cNvPr>
          <p:cNvSpPr/>
          <p:nvPr/>
        </p:nvSpPr>
        <p:spPr>
          <a:xfrm rot="7368361">
            <a:off x="4600571" y="3299007"/>
            <a:ext cx="495117" cy="414568"/>
          </a:xfrm>
          <a:prstGeom prst="arc">
            <a:avLst>
              <a:gd name="adj1" fmla="val 1484457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2F86145-1F3D-C241-8DE6-9D61800C6EFC}"/>
              </a:ext>
            </a:extLst>
          </p:cNvPr>
          <p:cNvSpPr txBox="1"/>
          <p:nvPr/>
        </p:nvSpPr>
        <p:spPr>
          <a:xfrm>
            <a:off x="4778631" y="3679921"/>
            <a:ext cx="372218" cy="523220"/>
          </a:xfrm>
          <a:prstGeom prst="rect">
            <a:avLst/>
          </a:prstGeom>
          <a:noFill/>
        </p:spPr>
        <p:txBody>
          <a:bodyPr wrap="none" rtlCol="0">
            <a:spAutoFit/>
          </a:bodyPr>
          <a:lstStyle/>
          <a:p>
            <a:r>
              <a:rPr lang="en-US" sz="2800" b="1" dirty="0">
                <a:latin typeface="Symbol" pitchFamily="2" charset="2"/>
              </a:rPr>
              <a:t>q</a:t>
            </a:r>
          </a:p>
        </p:txBody>
      </p:sp>
      <p:sp>
        <p:nvSpPr>
          <p:cNvPr id="15" name="TextBox 14">
            <a:extLst>
              <a:ext uri="{FF2B5EF4-FFF2-40B4-BE49-F238E27FC236}">
                <a16:creationId xmlns:a16="http://schemas.microsoft.com/office/drawing/2014/main" id="{11B6CB9A-6B7A-B043-A4F4-7C574E397A37}"/>
              </a:ext>
            </a:extLst>
          </p:cNvPr>
          <p:cNvSpPr txBox="1"/>
          <p:nvPr/>
        </p:nvSpPr>
        <p:spPr>
          <a:xfrm>
            <a:off x="329188" y="5676880"/>
            <a:ext cx="8628581" cy="1200329"/>
          </a:xfrm>
          <a:prstGeom prst="rect">
            <a:avLst/>
          </a:prstGeom>
          <a:noFill/>
        </p:spPr>
        <p:txBody>
          <a:bodyPr wrap="none" rtlCol="0">
            <a:spAutoFit/>
          </a:bodyPr>
          <a:lstStyle/>
          <a:p>
            <a:pPr algn="ctr"/>
            <a:r>
              <a:rPr lang="en-US" sz="2400" dirty="0"/>
              <a:t>Q1: what’s the minimum </a:t>
            </a:r>
            <a:r>
              <a:rPr lang="en-US" sz="2400" b="1" dirty="0" err="1">
                <a:latin typeface="Symbol" pitchFamily="2" charset="2"/>
              </a:rPr>
              <a:t>m</a:t>
            </a:r>
            <a:r>
              <a:rPr lang="en-US" sz="2400" b="1" baseline="-25000" dirty="0" err="1"/>
              <a:t>s</a:t>
            </a:r>
            <a:r>
              <a:rPr lang="en-US" sz="2400" b="1" baseline="-25000" dirty="0"/>
              <a:t> </a:t>
            </a:r>
            <a:r>
              <a:rPr lang="en-US" sz="2400" dirty="0"/>
              <a:t>for the block not to slide down given </a:t>
            </a:r>
            <a:r>
              <a:rPr lang="en-US" sz="2400" b="1" dirty="0">
                <a:latin typeface="Symbol" pitchFamily="2" charset="2"/>
              </a:rPr>
              <a:t>w</a:t>
            </a:r>
            <a:r>
              <a:rPr lang="en-US" sz="2400" dirty="0"/>
              <a:t>?</a:t>
            </a:r>
          </a:p>
          <a:p>
            <a:pPr algn="ctr"/>
            <a:r>
              <a:rPr lang="en-US" sz="2400" dirty="0"/>
              <a:t>Q2: what’s the minimum </a:t>
            </a:r>
            <a:r>
              <a:rPr lang="en-US" sz="2400" b="1" dirty="0">
                <a:latin typeface="Symbol" pitchFamily="2" charset="2"/>
              </a:rPr>
              <a:t>w</a:t>
            </a:r>
            <a:r>
              <a:rPr lang="en-US" sz="2400" dirty="0"/>
              <a:t> given </a:t>
            </a:r>
            <a:r>
              <a:rPr lang="en-US" sz="2400" b="1" dirty="0" err="1">
                <a:latin typeface="Symbol" pitchFamily="2" charset="2"/>
              </a:rPr>
              <a:t>m</a:t>
            </a:r>
            <a:r>
              <a:rPr lang="en-US" sz="2400" b="1" baseline="-25000" dirty="0" err="1"/>
              <a:t>s</a:t>
            </a:r>
            <a:r>
              <a:rPr lang="en-US" sz="2400" dirty="0"/>
              <a:t>? </a:t>
            </a:r>
          </a:p>
          <a:p>
            <a:pPr algn="ctr"/>
            <a:r>
              <a:rPr lang="en-US" sz="2400" dirty="0"/>
              <a:t>Q3: What happens when </a:t>
            </a:r>
            <a:r>
              <a:rPr lang="en-US" sz="2400" b="1" dirty="0">
                <a:latin typeface="Symbol" pitchFamily="2" charset="2"/>
              </a:rPr>
              <a:t>w</a:t>
            </a:r>
            <a:r>
              <a:rPr lang="en-US" sz="2400" dirty="0"/>
              <a:t> is too small?</a:t>
            </a:r>
          </a:p>
        </p:txBody>
      </p:sp>
    </p:spTree>
    <p:extLst>
      <p:ext uri="{BB962C8B-B14F-4D97-AF65-F5344CB8AC3E}">
        <p14:creationId xmlns:p14="http://schemas.microsoft.com/office/powerpoint/2010/main" val="144205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738DF4-A88C-464B-BB96-633857CED9A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5875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8D3D6-669F-8445-9591-1AA49EB5FA5D}"/>
              </a:ext>
            </a:extLst>
          </p:cNvPr>
          <p:cNvPicPr>
            <a:picLocks noChangeAspect="1"/>
          </p:cNvPicPr>
          <p:nvPr/>
        </p:nvPicPr>
        <p:blipFill>
          <a:blip r:embed="rId2"/>
          <a:stretch>
            <a:fillRect/>
          </a:stretch>
        </p:blipFill>
        <p:spPr>
          <a:xfrm>
            <a:off x="1" y="-7834"/>
            <a:ext cx="9144000" cy="6861562"/>
          </a:xfrm>
          <a:prstGeom prst="rect">
            <a:avLst/>
          </a:prstGeom>
        </p:spPr>
      </p:pic>
    </p:spTree>
    <p:extLst>
      <p:ext uri="{BB962C8B-B14F-4D97-AF65-F5344CB8AC3E}">
        <p14:creationId xmlns:p14="http://schemas.microsoft.com/office/powerpoint/2010/main" val="180917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AFEBC3-9A4A-7F41-8AAA-F03324E2E4F4}"/>
              </a:ext>
            </a:extLst>
          </p:cNvPr>
          <p:cNvSpPr txBox="1"/>
          <p:nvPr/>
        </p:nvSpPr>
        <p:spPr>
          <a:xfrm>
            <a:off x="2430359" y="5497313"/>
            <a:ext cx="4124399" cy="369332"/>
          </a:xfrm>
          <a:prstGeom prst="rect">
            <a:avLst/>
          </a:prstGeom>
          <a:noFill/>
        </p:spPr>
        <p:txBody>
          <a:bodyPr wrap="none" rtlCol="0">
            <a:spAutoFit/>
          </a:bodyPr>
          <a:lstStyle/>
          <a:p>
            <a:r>
              <a:rPr lang="en-US" dirty="0"/>
              <a:t>If you have time, always check limit cases.</a:t>
            </a:r>
          </a:p>
        </p:txBody>
      </p:sp>
      <p:pic>
        <p:nvPicPr>
          <p:cNvPr id="5" name="Picture 4">
            <a:extLst>
              <a:ext uri="{FF2B5EF4-FFF2-40B4-BE49-F238E27FC236}">
                <a16:creationId xmlns:a16="http://schemas.microsoft.com/office/drawing/2014/main" id="{8F33F7AD-3255-F544-9B25-9A13ABADBF24}"/>
              </a:ext>
            </a:extLst>
          </p:cNvPr>
          <p:cNvPicPr>
            <a:picLocks noChangeAspect="1"/>
          </p:cNvPicPr>
          <p:nvPr/>
        </p:nvPicPr>
        <p:blipFill>
          <a:blip r:embed="rId2"/>
          <a:stretch>
            <a:fillRect/>
          </a:stretch>
        </p:blipFill>
        <p:spPr>
          <a:xfrm>
            <a:off x="0" y="573741"/>
            <a:ext cx="9144000" cy="4486835"/>
          </a:xfrm>
          <a:prstGeom prst="rect">
            <a:avLst/>
          </a:prstGeom>
        </p:spPr>
      </p:pic>
    </p:spTree>
    <p:extLst>
      <p:ext uri="{BB962C8B-B14F-4D97-AF65-F5344CB8AC3E}">
        <p14:creationId xmlns:p14="http://schemas.microsoft.com/office/powerpoint/2010/main" val="127006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C20E84-F917-F646-AB64-1D9B2D80844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5733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7C97D-8089-D441-AA66-4F4F3A46FFBF}"/>
              </a:ext>
            </a:extLst>
          </p:cNvPr>
          <p:cNvSpPr txBox="1"/>
          <p:nvPr/>
        </p:nvSpPr>
        <p:spPr>
          <a:xfrm>
            <a:off x="1926486" y="12584"/>
            <a:ext cx="5029582" cy="954107"/>
          </a:xfrm>
          <a:prstGeom prst="rect">
            <a:avLst/>
          </a:prstGeom>
          <a:noFill/>
        </p:spPr>
        <p:txBody>
          <a:bodyPr wrap="none" rtlCol="0">
            <a:spAutoFit/>
          </a:bodyPr>
          <a:lstStyle/>
          <a:p>
            <a:r>
              <a:rPr lang="en-US" sz="2800" dirty="0">
                <a:ln>
                  <a:solidFill>
                    <a:schemeClr val="tx1"/>
                  </a:solidFill>
                </a:ln>
                <a:solidFill>
                  <a:srgbClr val="FF6600"/>
                </a:solidFill>
              </a:rPr>
              <a:t>PH1a: circular motion and gravity</a:t>
            </a:r>
          </a:p>
          <a:p>
            <a:pPr algn="ctr"/>
            <a:r>
              <a:rPr lang="en-US" sz="2800" dirty="0">
                <a:ln>
                  <a:solidFill>
                    <a:schemeClr val="tx1"/>
                  </a:solidFill>
                </a:ln>
                <a:solidFill>
                  <a:srgbClr val="FF6600"/>
                </a:solidFill>
              </a:rPr>
              <a:t>First Exercise</a:t>
            </a:r>
          </a:p>
        </p:txBody>
      </p:sp>
      <p:sp>
        <p:nvSpPr>
          <p:cNvPr id="3" name="TextBox 2">
            <a:extLst>
              <a:ext uri="{FF2B5EF4-FFF2-40B4-BE49-F238E27FC236}">
                <a16:creationId xmlns:a16="http://schemas.microsoft.com/office/drawing/2014/main" id="{C7E872C8-7220-D540-B61D-874D734CA1D4}"/>
              </a:ext>
            </a:extLst>
          </p:cNvPr>
          <p:cNvSpPr txBox="1"/>
          <p:nvPr/>
        </p:nvSpPr>
        <p:spPr>
          <a:xfrm>
            <a:off x="2012567" y="1434353"/>
            <a:ext cx="4857420" cy="369332"/>
          </a:xfrm>
          <a:prstGeom prst="rect">
            <a:avLst/>
          </a:prstGeom>
          <a:noFill/>
        </p:spPr>
        <p:txBody>
          <a:bodyPr wrap="none" rtlCol="0">
            <a:spAutoFit/>
          </a:bodyPr>
          <a:lstStyle/>
          <a:p>
            <a:r>
              <a:rPr lang="en-US" dirty="0"/>
              <a:t>What’s the orbital radius of a geostationary orbit?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E2D8F8C-0A81-CF4B-9E4F-FA020AC929BD}"/>
                  </a:ext>
                </a:extLst>
              </p:cNvPr>
              <p:cNvSpPr txBox="1"/>
              <p:nvPr/>
            </p:nvSpPr>
            <p:spPr>
              <a:xfrm>
                <a:off x="932330" y="2312894"/>
                <a:ext cx="7871012" cy="3103927"/>
              </a:xfrm>
              <a:prstGeom prst="rect">
                <a:avLst/>
              </a:prstGeom>
              <a:noFill/>
            </p:spPr>
            <p:txBody>
              <a:bodyPr wrap="square" rtlCol="0">
                <a:spAutoFit/>
              </a:bodyPr>
              <a:lstStyle/>
              <a:p>
                <a:r>
                  <a:rPr lang="en-US" dirty="0"/>
                  <a:t>A geostationary orbit is such that the satellite remains all the time on top of the</a:t>
                </a:r>
              </a:p>
              <a:p>
                <a:r>
                  <a:rPr lang="en-US" dirty="0"/>
                  <a:t>same location on Earth surface. That is, it has a period of 24 hours. The important thing is to review how the period and distance are related: gravity is the cause of the orbital motion. That is, (</a:t>
                </a:r>
                <a:r>
                  <a:rPr lang="en-US" i="1" dirty="0"/>
                  <a:t>M</a:t>
                </a:r>
                <a:r>
                  <a:rPr lang="en-US" dirty="0"/>
                  <a:t> is Earth’s mass, </a:t>
                </a:r>
                <a:r>
                  <a:rPr lang="en-US" i="1" dirty="0"/>
                  <a:t>m</a:t>
                </a:r>
                <a:r>
                  <a:rPr lang="en-US" dirty="0"/>
                  <a:t> is the satellite’s one)</a:t>
                </a:r>
              </a:p>
              <a:p>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𝐺𝑀𝑚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rPr>
                        <m:t>𝑅</m:t>
                      </m:r>
                    </m:oMath>
                  </m:oMathPara>
                </a14:m>
                <a:endParaRPr lang="en-US" dirty="0"/>
              </a:p>
              <a:p>
                <a:endParaRPr lang="en-US" dirty="0"/>
              </a:p>
              <a:p>
                <a:endParaRPr lang="en-US" dirty="0"/>
              </a:p>
              <a:p>
                <a:endParaRPr lang="en-US" dirty="0"/>
              </a:p>
              <a:p>
                <a:r>
                  <a:rPr lang="en-US" dirty="0"/>
                  <a:t>Or, since T=2</a:t>
                </a:r>
                <a:r>
                  <a:rPr lang="en-US" dirty="0">
                    <a:latin typeface="Symbol" pitchFamily="2" charset="2"/>
                  </a:rPr>
                  <a:t>p</a:t>
                </a:r>
                <a:r>
                  <a:rPr lang="en-US" dirty="0"/>
                  <a:t>/</a:t>
                </a:r>
                <a:r>
                  <a:rPr lang="en-US" dirty="0">
                    <a:latin typeface="Symbol" pitchFamily="2" charset="2"/>
                  </a:rPr>
                  <a:t>w</a:t>
                </a:r>
                <a:r>
                  <a:rPr lang="en-US" dirty="0"/>
                  <a:t>,  </a:t>
                </a:r>
              </a:p>
            </p:txBody>
          </p:sp>
        </mc:Choice>
        <mc:Fallback xmlns="">
          <p:sp>
            <p:nvSpPr>
              <p:cNvPr id="4" name="TextBox 3">
                <a:extLst>
                  <a:ext uri="{FF2B5EF4-FFF2-40B4-BE49-F238E27FC236}">
                    <a16:creationId xmlns:a16="http://schemas.microsoft.com/office/drawing/2014/main" id="{1E2D8F8C-0A81-CF4B-9E4F-FA020AC929BD}"/>
                  </a:ext>
                </a:extLst>
              </p:cNvPr>
              <p:cNvSpPr txBox="1">
                <a:spLocks noRot="1" noChangeAspect="1" noMove="1" noResize="1" noEditPoints="1" noAdjustHandles="1" noChangeArrowheads="1" noChangeShapeType="1" noTextEdit="1"/>
              </p:cNvSpPr>
              <p:nvPr/>
            </p:nvSpPr>
            <p:spPr>
              <a:xfrm>
                <a:off x="932330" y="2312894"/>
                <a:ext cx="7871012" cy="3103927"/>
              </a:xfrm>
              <a:prstGeom prst="rect">
                <a:avLst/>
              </a:prstGeom>
              <a:blipFill>
                <a:blip r:embed="rId2"/>
                <a:stretch>
                  <a:fillRect l="-483" t="-407" b="-2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B3138B-D4BE-9140-8703-AA8C966803A0}"/>
                  </a:ext>
                </a:extLst>
              </p:cNvPr>
              <p:cNvSpPr txBox="1"/>
              <p:nvPr/>
            </p:nvSpPr>
            <p:spPr>
              <a:xfrm>
                <a:off x="4170145" y="4518000"/>
                <a:ext cx="982064" cy="7956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𝐺𝑀</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3</m:t>
                              </m:r>
                            </m:sup>
                          </m:sSup>
                        </m:den>
                      </m:f>
                    </m:oMath>
                  </m:oMathPara>
                </a14:m>
                <a:endParaRPr lang="en-US" b="0" dirty="0"/>
              </a:p>
              <a:p>
                <a:endParaRPr lang="en-US" dirty="0"/>
              </a:p>
            </p:txBody>
          </p:sp>
        </mc:Choice>
        <mc:Fallback xmlns="">
          <p:sp>
            <p:nvSpPr>
              <p:cNvPr id="6" name="TextBox 5">
                <a:extLst>
                  <a:ext uri="{FF2B5EF4-FFF2-40B4-BE49-F238E27FC236}">
                    <a16:creationId xmlns:a16="http://schemas.microsoft.com/office/drawing/2014/main" id="{62B3138B-D4BE-9140-8703-AA8C966803A0}"/>
                  </a:ext>
                </a:extLst>
              </p:cNvPr>
              <p:cNvSpPr txBox="1">
                <a:spLocks noRot="1" noChangeAspect="1" noMove="1" noResize="1" noEditPoints="1" noAdjustHandles="1" noChangeArrowheads="1" noChangeShapeType="1" noTextEdit="1"/>
              </p:cNvSpPr>
              <p:nvPr/>
            </p:nvSpPr>
            <p:spPr>
              <a:xfrm>
                <a:off x="4170145" y="4518000"/>
                <a:ext cx="982064" cy="795602"/>
              </a:xfrm>
              <a:prstGeom prst="rect">
                <a:avLst/>
              </a:prstGeom>
              <a:blipFill>
                <a:blip r:embed="rId3"/>
                <a:stretch>
                  <a:fillRect l="-2532" t="-3175" r="-3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D8D6E2-1141-B24A-BBD7-C31AB9B04E65}"/>
                  </a:ext>
                </a:extLst>
              </p:cNvPr>
              <p:cNvSpPr txBox="1"/>
              <p:nvPr/>
            </p:nvSpPr>
            <p:spPr>
              <a:xfrm>
                <a:off x="4170145" y="5117804"/>
                <a:ext cx="1395382" cy="438710"/>
              </a:xfrm>
              <a:prstGeom prst="rect">
                <a:avLst/>
              </a:prstGeom>
              <a:noFill/>
            </p:spPr>
            <p:txBody>
              <a:bodyPr wrap="none" lIns="0" tIns="0" rIns="0" bIns="0" rtlCol="0">
                <a:sp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𝐺𝑀</m:t>
                            </m:r>
                          </m:den>
                        </m:f>
                      </m:e>
                    </m:d>
                  </m:oMath>
                </a14:m>
                <a:r>
                  <a:rPr lang="en-US" dirty="0"/>
                  <a:t> R</a:t>
                </a:r>
                <a:r>
                  <a:rPr lang="en-US" baseline="30000" dirty="0"/>
                  <a:t>3</a:t>
                </a:r>
                <a:r>
                  <a:rPr lang="en-US" dirty="0"/>
                  <a:t> </a:t>
                </a:r>
                <a:endParaRPr lang="en-US" baseline="30000" dirty="0"/>
              </a:p>
            </p:txBody>
          </p:sp>
        </mc:Choice>
        <mc:Fallback xmlns="">
          <p:sp>
            <p:nvSpPr>
              <p:cNvPr id="7" name="TextBox 6">
                <a:extLst>
                  <a:ext uri="{FF2B5EF4-FFF2-40B4-BE49-F238E27FC236}">
                    <a16:creationId xmlns:a16="http://schemas.microsoft.com/office/drawing/2014/main" id="{24D8D6E2-1141-B24A-BBD7-C31AB9B04E65}"/>
                  </a:ext>
                </a:extLst>
              </p:cNvPr>
              <p:cNvSpPr txBox="1">
                <a:spLocks noRot="1" noChangeAspect="1" noMove="1" noResize="1" noEditPoints="1" noAdjustHandles="1" noChangeArrowheads="1" noChangeShapeType="1" noTextEdit="1"/>
              </p:cNvSpPr>
              <p:nvPr/>
            </p:nvSpPr>
            <p:spPr>
              <a:xfrm>
                <a:off x="4170145" y="5117804"/>
                <a:ext cx="1395382" cy="438710"/>
              </a:xfrm>
              <a:prstGeom prst="rect">
                <a:avLst/>
              </a:prstGeom>
              <a:blipFill>
                <a:blip r:embed="rId4"/>
                <a:stretch>
                  <a:fillRect l="-4505" r="-1802" b="-16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8C5C37A-BD2E-E649-A24A-5A87BD3F9C3C}"/>
              </a:ext>
            </a:extLst>
          </p:cNvPr>
          <p:cNvSpPr txBox="1"/>
          <p:nvPr/>
        </p:nvSpPr>
        <p:spPr>
          <a:xfrm>
            <a:off x="932330" y="5820827"/>
            <a:ext cx="7871012" cy="646331"/>
          </a:xfrm>
          <a:prstGeom prst="rect">
            <a:avLst/>
          </a:prstGeom>
          <a:noFill/>
        </p:spPr>
        <p:txBody>
          <a:bodyPr wrap="square" rtlCol="0">
            <a:spAutoFit/>
          </a:bodyPr>
          <a:lstStyle/>
          <a:p>
            <a:r>
              <a:rPr lang="en-US" dirty="0"/>
              <a:t>Substituting the Earth’s mass and period of a day, we get R = 42,156 km or approximately 35,786 km above the surface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1B7A935-7561-5E42-A54C-6B8ED4F5BEE8}"/>
                  </a:ext>
                </a:extLst>
              </p:cNvPr>
              <p:cNvSpPr txBox="1"/>
              <p:nvPr/>
            </p:nvSpPr>
            <p:spPr>
              <a:xfrm>
                <a:off x="5974727" y="5176219"/>
                <a:ext cx="1919949"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𝐺𝑀</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b="0" i="1" baseline="30000" smtClean="0">
                              <a:latin typeface="Cambria Math" panose="02040503050406030204" pitchFamily="18" charset="0"/>
                            </a:rPr>
                            <m:t>2</m:t>
                          </m:r>
                        </m:e>
                      </m:rad>
                      <m:r>
                        <a:rPr lang="en-US" b="0" i="1" smtClean="0">
                          <a:latin typeface="Cambria Math" panose="02040503050406030204" pitchFamily="18" charset="0"/>
                        </a:rPr>
                        <m:t> </m:t>
                      </m:r>
                    </m:oMath>
                  </m:oMathPara>
                </a14:m>
                <a:endParaRPr lang="en-US" dirty="0"/>
              </a:p>
            </p:txBody>
          </p:sp>
        </mc:Choice>
        <mc:Fallback xmlns="">
          <p:sp>
            <p:nvSpPr>
              <p:cNvPr id="9" name="TextBox 8">
                <a:extLst>
                  <a:ext uri="{FF2B5EF4-FFF2-40B4-BE49-F238E27FC236}">
                    <a16:creationId xmlns:a16="http://schemas.microsoft.com/office/drawing/2014/main" id="{E1B7A935-7561-5E42-A54C-6B8ED4F5BEE8}"/>
                  </a:ext>
                </a:extLst>
              </p:cNvPr>
              <p:cNvSpPr txBox="1">
                <a:spLocks noRot="1" noChangeAspect="1" noMove="1" noResize="1" noEditPoints="1" noAdjustHandles="1" noChangeArrowheads="1" noChangeShapeType="1" noTextEdit="1"/>
              </p:cNvSpPr>
              <p:nvPr/>
            </p:nvSpPr>
            <p:spPr>
              <a:xfrm>
                <a:off x="5974727" y="5176219"/>
                <a:ext cx="1919949" cy="335413"/>
              </a:xfrm>
              <a:prstGeom prst="rect">
                <a:avLst/>
              </a:prstGeom>
              <a:blipFill>
                <a:blip r:embed="rId5"/>
                <a:stretch>
                  <a:fillRect l="-654" r="-2614" b="-2692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77958DF-0F77-FE4F-A979-081C8D72CE7F}"/>
              </a:ext>
            </a:extLst>
          </p:cNvPr>
          <p:cNvSpPr txBox="1"/>
          <p:nvPr/>
        </p:nvSpPr>
        <p:spPr>
          <a:xfrm>
            <a:off x="5477475" y="5212615"/>
            <a:ext cx="497252" cy="369332"/>
          </a:xfrm>
          <a:prstGeom prst="rect">
            <a:avLst/>
          </a:prstGeom>
          <a:noFill/>
        </p:spPr>
        <p:txBody>
          <a:bodyPr wrap="none" rtlCol="0">
            <a:spAutoFit/>
          </a:bodyPr>
          <a:lstStyle/>
          <a:p>
            <a:r>
              <a:rPr lang="en-US" dirty="0"/>
              <a:t>, or</a:t>
            </a:r>
          </a:p>
        </p:txBody>
      </p:sp>
    </p:spTree>
    <p:extLst>
      <p:ext uri="{BB962C8B-B14F-4D97-AF65-F5344CB8AC3E}">
        <p14:creationId xmlns:p14="http://schemas.microsoft.com/office/powerpoint/2010/main" val="183684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9FBE8A4-3E20-804C-A654-36F8C51190A9}"/>
              </a:ext>
            </a:extLst>
          </p:cNvPr>
          <p:cNvGrpSpPr/>
          <p:nvPr/>
        </p:nvGrpSpPr>
        <p:grpSpPr>
          <a:xfrm>
            <a:off x="2079077" y="901413"/>
            <a:ext cx="4724400" cy="4356847"/>
            <a:chOff x="2079077" y="1208762"/>
            <a:chExt cx="4724400" cy="4356847"/>
          </a:xfrm>
        </p:grpSpPr>
        <p:sp>
          <p:nvSpPr>
            <p:cNvPr id="3" name="Oval 2">
              <a:extLst>
                <a:ext uri="{FF2B5EF4-FFF2-40B4-BE49-F238E27FC236}">
                  <a16:creationId xmlns:a16="http://schemas.microsoft.com/office/drawing/2014/main" id="{164FCAD4-B3A7-AD4B-84CF-363CA9F66C24}"/>
                </a:ext>
              </a:extLst>
            </p:cNvPr>
            <p:cNvSpPr/>
            <p:nvPr/>
          </p:nvSpPr>
          <p:spPr>
            <a:xfrm>
              <a:off x="2079077" y="1208762"/>
              <a:ext cx="4724400" cy="4356847"/>
            </a:xfrm>
            <a:prstGeom prst="ellipse">
              <a:avLst/>
            </a:prstGeom>
            <a:noFill/>
            <a:ln w="19050">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4E2659ED-647C-8141-B1C0-F0FC5F01A7CC}"/>
                </a:ext>
              </a:extLst>
            </p:cNvPr>
            <p:cNvSpPr/>
            <p:nvPr/>
          </p:nvSpPr>
          <p:spPr>
            <a:xfrm>
              <a:off x="4353594" y="2567836"/>
              <a:ext cx="175365" cy="175364"/>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728E20-C70B-AA43-9823-05AD2A74D091}"/>
                </a:ext>
              </a:extLst>
            </p:cNvPr>
            <p:cNvSpPr/>
            <p:nvPr/>
          </p:nvSpPr>
          <p:spPr>
            <a:xfrm>
              <a:off x="4353593" y="4102274"/>
              <a:ext cx="175365" cy="175364"/>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AF2C851-1F7E-3E47-828B-D1C690CC258F}"/>
              </a:ext>
            </a:extLst>
          </p:cNvPr>
          <p:cNvSpPr txBox="1"/>
          <p:nvPr/>
        </p:nvSpPr>
        <p:spPr>
          <a:xfrm>
            <a:off x="223487" y="5417005"/>
            <a:ext cx="8610941" cy="1200329"/>
          </a:xfrm>
          <a:prstGeom prst="rect">
            <a:avLst/>
          </a:prstGeom>
          <a:noFill/>
        </p:spPr>
        <p:txBody>
          <a:bodyPr wrap="square" rtlCol="0">
            <a:spAutoFit/>
          </a:bodyPr>
          <a:lstStyle/>
          <a:p>
            <a:r>
              <a:rPr lang="en-US" dirty="0"/>
              <a:t>Imagine a binary star </a:t>
            </a:r>
            <a:r>
              <a:rPr lang="en-US"/>
              <a:t>system of equal </a:t>
            </a:r>
            <a:r>
              <a:rPr lang="en-US" dirty="0"/>
              <a:t>masses </a:t>
            </a:r>
            <a:r>
              <a:rPr lang="en-US" b="1" i="1" dirty="0"/>
              <a:t>M</a:t>
            </a:r>
            <a:r>
              <a:rPr lang="en-US" dirty="0"/>
              <a:t>. Let’s assume that the stars orbit one another in a circular stable orbit of radius </a:t>
            </a:r>
            <a:r>
              <a:rPr lang="en-US" b="1" i="1" dirty="0"/>
              <a:t>D</a:t>
            </a:r>
            <a:r>
              <a:rPr lang="en-US" dirty="0"/>
              <a:t>. Is it possible to have a planet in a circular orbit around them? Consider the mass of the planet much smaller than the one of the stars. </a:t>
            </a:r>
          </a:p>
        </p:txBody>
      </p:sp>
      <p:sp>
        <p:nvSpPr>
          <p:cNvPr id="7" name="TextBox 6">
            <a:extLst>
              <a:ext uri="{FF2B5EF4-FFF2-40B4-BE49-F238E27FC236}">
                <a16:creationId xmlns:a16="http://schemas.microsoft.com/office/drawing/2014/main" id="{330B69A6-AD5C-9841-A8BC-7136E3A7F5A1}"/>
              </a:ext>
            </a:extLst>
          </p:cNvPr>
          <p:cNvSpPr txBox="1"/>
          <p:nvPr/>
        </p:nvSpPr>
        <p:spPr>
          <a:xfrm>
            <a:off x="4457017" y="3794925"/>
            <a:ext cx="386644" cy="369332"/>
          </a:xfrm>
          <a:prstGeom prst="rect">
            <a:avLst/>
          </a:prstGeom>
          <a:noFill/>
        </p:spPr>
        <p:txBody>
          <a:bodyPr wrap="none" rtlCol="0">
            <a:spAutoFit/>
          </a:bodyPr>
          <a:lstStyle/>
          <a:p>
            <a:r>
              <a:rPr lang="en-US" b="1" i="1" dirty="0"/>
              <a:t>M</a:t>
            </a:r>
          </a:p>
        </p:txBody>
      </p:sp>
      <p:cxnSp>
        <p:nvCxnSpPr>
          <p:cNvPr id="10" name="Straight Connector 9">
            <a:extLst>
              <a:ext uri="{FF2B5EF4-FFF2-40B4-BE49-F238E27FC236}">
                <a16:creationId xmlns:a16="http://schemas.microsoft.com/office/drawing/2014/main" id="{691EE1E2-293C-7640-94CA-03FAC143C901}"/>
              </a:ext>
            </a:extLst>
          </p:cNvPr>
          <p:cNvCxnSpPr>
            <a:cxnSpLocks/>
          </p:cNvCxnSpPr>
          <p:nvPr/>
        </p:nvCxnSpPr>
        <p:spPr>
          <a:xfrm>
            <a:off x="4441277" y="2348169"/>
            <a:ext cx="0" cy="731520"/>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57A1E39-3AE5-5444-97CE-618329C5062D}"/>
              </a:ext>
            </a:extLst>
          </p:cNvPr>
          <p:cNvSpPr txBox="1"/>
          <p:nvPr/>
        </p:nvSpPr>
        <p:spPr>
          <a:xfrm>
            <a:off x="4296043" y="2930722"/>
            <a:ext cx="308098" cy="369332"/>
          </a:xfrm>
          <a:prstGeom prst="rect">
            <a:avLst/>
          </a:prstGeom>
          <a:noFill/>
        </p:spPr>
        <p:txBody>
          <a:bodyPr wrap="none" rtlCol="0">
            <a:spAutoFit/>
          </a:bodyPr>
          <a:lstStyle/>
          <a:p>
            <a:r>
              <a:rPr lang="en-US" b="1" dirty="0"/>
              <a:t>o</a:t>
            </a:r>
          </a:p>
        </p:txBody>
      </p:sp>
      <p:cxnSp>
        <p:nvCxnSpPr>
          <p:cNvPr id="19" name="Straight Connector 18">
            <a:extLst>
              <a:ext uri="{FF2B5EF4-FFF2-40B4-BE49-F238E27FC236}">
                <a16:creationId xmlns:a16="http://schemas.microsoft.com/office/drawing/2014/main" id="{2FD47DA6-8E4A-2C47-87BC-7F80AB52A2C5}"/>
              </a:ext>
            </a:extLst>
          </p:cNvPr>
          <p:cNvCxnSpPr>
            <a:cxnSpLocks/>
          </p:cNvCxnSpPr>
          <p:nvPr/>
        </p:nvCxnSpPr>
        <p:spPr>
          <a:xfrm>
            <a:off x="4450426" y="3176139"/>
            <a:ext cx="0" cy="731520"/>
          </a:xfrm>
          <a:prstGeom prst="line">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7480075-56D8-E842-AF4F-607ABB884BD9}"/>
              </a:ext>
            </a:extLst>
          </p:cNvPr>
          <p:cNvSpPr txBox="1"/>
          <p:nvPr/>
        </p:nvSpPr>
        <p:spPr>
          <a:xfrm>
            <a:off x="4431776" y="2584249"/>
            <a:ext cx="330540" cy="369332"/>
          </a:xfrm>
          <a:prstGeom prst="rect">
            <a:avLst/>
          </a:prstGeom>
          <a:noFill/>
        </p:spPr>
        <p:txBody>
          <a:bodyPr wrap="none" rtlCol="0">
            <a:spAutoFit/>
          </a:bodyPr>
          <a:lstStyle/>
          <a:p>
            <a:r>
              <a:rPr lang="en-US" b="1" i="1" dirty="0"/>
              <a:t>D</a:t>
            </a:r>
          </a:p>
        </p:txBody>
      </p:sp>
      <p:sp>
        <p:nvSpPr>
          <p:cNvPr id="21" name="TextBox 20">
            <a:extLst>
              <a:ext uri="{FF2B5EF4-FFF2-40B4-BE49-F238E27FC236}">
                <a16:creationId xmlns:a16="http://schemas.microsoft.com/office/drawing/2014/main" id="{92C52B75-3BFC-FE4F-8A97-112A880573E7}"/>
              </a:ext>
            </a:extLst>
          </p:cNvPr>
          <p:cNvSpPr txBox="1"/>
          <p:nvPr/>
        </p:nvSpPr>
        <p:spPr>
          <a:xfrm>
            <a:off x="4443836" y="3274133"/>
            <a:ext cx="330540" cy="369332"/>
          </a:xfrm>
          <a:prstGeom prst="rect">
            <a:avLst/>
          </a:prstGeom>
          <a:noFill/>
        </p:spPr>
        <p:txBody>
          <a:bodyPr wrap="none" rtlCol="0">
            <a:spAutoFit/>
          </a:bodyPr>
          <a:lstStyle/>
          <a:p>
            <a:r>
              <a:rPr lang="en-US" b="1" i="1" dirty="0"/>
              <a:t>D</a:t>
            </a:r>
          </a:p>
        </p:txBody>
      </p:sp>
      <p:sp>
        <p:nvSpPr>
          <p:cNvPr id="27" name="TextBox 26">
            <a:extLst>
              <a:ext uri="{FF2B5EF4-FFF2-40B4-BE49-F238E27FC236}">
                <a16:creationId xmlns:a16="http://schemas.microsoft.com/office/drawing/2014/main" id="{2DAAF72C-C643-AB46-A6B5-60287D0EA554}"/>
              </a:ext>
            </a:extLst>
          </p:cNvPr>
          <p:cNvSpPr txBox="1"/>
          <p:nvPr/>
        </p:nvSpPr>
        <p:spPr>
          <a:xfrm>
            <a:off x="2194440" y="1435285"/>
            <a:ext cx="369012" cy="369332"/>
          </a:xfrm>
          <a:prstGeom prst="rect">
            <a:avLst/>
          </a:prstGeom>
          <a:noFill/>
        </p:spPr>
        <p:txBody>
          <a:bodyPr wrap="none" rtlCol="0">
            <a:spAutoFit/>
          </a:bodyPr>
          <a:lstStyle/>
          <a:p>
            <a:r>
              <a:rPr lang="en-US" b="1" i="1" dirty="0"/>
              <a:t>m</a:t>
            </a:r>
          </a:p>
        </p:txBody>
      </p:sp>
      <p:cxnSp>
        <p:nvCxnSpPr>
          <p:cNvPr id="28" name="Straight Connector 27">
            <a:extLst>
              <a:ext uri="{FF2B5EF4-FFF2-40B4-BE49-F238E27FC236}">
                <a16:creationId xmlns:a16="http://schemas.microsoft.com/office/drawing/2014/main" id="{B802F529-07AB-E742-8390-731DB81E1ACD}"/>
              </a:ext>
            </a:extLst>
          </p:cNvPr>
          <p:cNvCxnSpPr>
            <a:cxnSpLocks/>
          </p:cNvCxnSpPr>
          <p:nvPr/>
        </p:nvCxnSpPr>
        <p:spPr>
          <a:xfrm>
            <a:off x="2592888" y="1778696"/>
            <a:ext cx="1838888" cy="1336692"/>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11EF2164-829D-9845-8204-3D1C3975CDC1}"/>
              </a:ext>
            </a:extLst>
          </p:cNvPr>
          <p:cNvSpPr/>
          <p:nvPr/>
        </p:nvSpPr>
        <p:spPr>
          <a:xfrm flipV="1">
            <a:off x="2517732" y="1704054"/>
            <a:ext cx="91440" cy="91440"/>
          </a:xfrm>
          <a:prstGeom prst="ellipse">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3571A10-0A10-6340-9574-6B64762AB526}"/>
              </a:ext>
            </a:extLst>
          </p:cNvPr>
          <p:cNvSpPr txBox="1"/>
          <p:nvPr/>
        </p:nvSpPr>
        <p:spPr>
          <a:xfrm>
            <a:off x="3355077" y="2066519"/>
            <a:ext cx="314510" cy="369332"/>
          </a:xfrm>
          <a:prstGeom prst="rect">
            <a:avLst/>
          </a:prstGeom>
          <a:noFill/>
        </p:spPr>
        <p:txBody>
          <a:bodyPr wrap="none" rtlCol="0">
            <a:spAutoFit/>
          </a:bodyPr>
          <a:lstStyle/>
          <a:p>
            <a:r>
              <a:rPr lang="en-US" b="1" i="1" dirty="0"/>
              <a:t>R</a:t>
            </a:r>
          </a:p>
        </p:txBody>
      </p:sp>
      <p:sp>
        <p:nvSpPr>
          <p:cNvPr id="18" name="TextBox 17">
            <a:extLst>
              <a:ext uri="{FF2B5EF4-FFF2-40B4-BE49-F238E27FC236}">
                <a16:creationId xmlns:a16="http://schemas.microsoft.com/office/drawing/2014/main" id="{9F203B27-FDBE-1946-BA7F-883C74D064D0}"/>
              </a:ext>
            </a:extLst>
          </p:cNvPr>
          <p:cNvSpPr txBox="1"/>
          <p:nvPr/>
        </p:nvSpPr>
        <p:spPr>
          <a:xfrm>
            <a:off x="4491666" y="2098373"/>
            <a:ext cx="386644" cy="369332"/>
          </a:xfrm>
          <a:prstGeom prst="rect">
            <a:avLst/>
          </a:prstGeom>
          <a:noFill/>
        </p:spPr>
        <p:txBody>
          <a:bodyPr wrap="none" rtlCol="0">
            <a:spAutoFit/>
          </a:bodyPr>
          <a:lstStyle/>
          <a:p>
            <a:r>
              <a:rPr lang="en-US" b="1" i="1" dirty="0"/>
              <a:t>M</a:t>
            </a:r>
          </a:p>
        </p:txBody>
      </p:sp>
      <p:sp>
        <p:nvSpPr>
          <p:cNvPr id="22" name="TextBox 21">
            <a:extLst>
              <a:ext uri="{FF2B5EF4-FFF2-40B4-BE49-F238E27FC236}">
                <a16:creationId xmlns:a16="http://schemas.microsoft.com/office/drawing/2014/main" id="{72755FF3-09DC-154A-BA06-00F887114F83}"/>
              </a:ext>
            </a:extLst>
          </p:cNvPr>
          <p:cNvSpPr txBox="1"/>
          <p:nvPr/>
        </p:nvSpPr>
        <p:spPr>
          <a:xfrm>
            <a:off x="1926486" y="-13920"/>
            <a:ext cx="5029582" cy="954107"/>
          </a:xfrm>
          <a:prstGeom prst="rect">
            <a:avLst/>
          </a:prstGeom>
          <a:noFill/>
        </p:spPr>
        <p:txBody>
          <a:bodyPr wrap="none" rtlCol="0">
            <a:spAutoFit/>
          </a:bodyPr>
          <a:lstStyle/>
          <a:p>
            <a:r>
              <a:rPr lang="en-US" sz="2800" dirty="0">
                <a:ln>
                  <a:solidFill>
                    <a:schemeClr val="tx1"/>
                  </a:solidFill>
                </a:ln>
                <a:solidFill>
                  <a:srgbClr val="FF6600"/>
                </a:solidFill>
              </a:rPr>
              <a:t>PH1a: circular motion and gravity</a:t>
            </a:r>
          </a:p>
          <a:p>
            <a:pPr algn="ctr"/>
            <a:r>
              <a:rPr lang="en-US" sz="2800" dirty="0">
                <a:ln>
                  <a:solidFill>
                    <a:schemeClr val="tx1"/>
                  </a:solidFill>
                </a:ln>
                <a:solidFill>
                  <a:srgbClr val="FF6600"/>
                </a:solidFill>
              </a:rPr>
              <a:t>Second Exercise</a:t>
            </a:r>
          </a:p>
        </p:txBody>
      </p:sp>
    </p:spTree>
    <p:extLst>
      <p:ext uri="{BB962C8B-B14F-4D97-AF65-F5344CB8AC3E}">
        <p14:creationId xmlns:p14="http://schemas.microsoft.com/office/powerpoint/2010/main" val="2060476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TotalTime>
  <Words>618</Words>
  <Application>Microsoft Macintosh PowerPoint</Application>
  <PresentationFormat>On-screen Show (4:3)</PresentationFormat>
  <Paragraphs>55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 Hildebrandt Rafels</dc:creator>
  <cp:lastModifiedBy>Mora, Freddy</cp:lastModifiedBy>
  <cp:revision>142</cp:revision>
  <cp:lastPrinted>2019-10-20T12:35:38Z</cp:lastPrinted>
  <dcterms:created xsi:type="dcterms:W3CDTF">2014-09-28T19:07:15Z</dcterms:created>
  <dcterms:modified xsi:type="dcterms:W3CDTF">2019-10-22T00:26:23Z</dcterms:modified>
</cp:coreProperties>
</file>