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2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1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99B7-0E0B-4C16-B700-FC965ADF8601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5818-124E-4F19-A93F-5835B432F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E5A1E-C52D-4075-8CB8-D3B3EC569140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6D6D-0DDE-4F79-9ED2-AF248FE16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2E2E-4018-4708-BACC-7477B8930A14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E172-CAB0-4858-AC5F-115138D71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4276-32DD-4669-816D-6EFFDCB0D756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4016-96ED-430F-A876-CFEF034B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4575-5FDD-451A-834B-078F40FA70A1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3FA5-DF8A-4A96-BAD8-6EA7A53A9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F376-3223-477D-9D5C-0F32F0561470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81A7-BFE4-48EC-961A-9BB5754B1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CA51-E8D2-4F14-B3C0-654787FB221B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4ADC-04CA-44AE-9A5C-55238F86F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9877-CBBC-4F6C-92A6-C59189D52317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23BE-7758-4EB5-99DF-406F3B52E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F2D8-58A8-422C-8495-D2DAEE3D75B9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C2D0-C2C5-45C0-B83D-05B2866E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A3E57-8C3F-478A-AC7F-C2FCEE35B275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34D8-BF89-4E29-A12F-42F4FC072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F8D0-E034-4A2C-BEBD-B9542DCC70EC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A8A83-6D64-44F3-A67B-FFE3F9D36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BD88C4-691F-425F-B87D-B553CF39F800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5FE19E-B15B-4599-8755-A173579CC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5532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TA “Survival Seminar”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610600" cy="39624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Agenda: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TA Survival Seminar: Introduction and Goals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What Matters to Early Career Teachers?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TAs in Action! Video clips 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Caltech TA Scenarios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Next Steps and Action Plan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2209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5532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TA “Survival Seminar”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915400" cy="39624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TA Survival Seminar: Introduction and Goals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Launch You! Give you a Taste of </a:t>
            </a:r>
            <a:r>
              <a:rPr lang="en-US" sz="3200" dirty="0" err="1" smtClean="0">
                <a:solidFill>
                  <a:schemeClr val="tx1"/>
                </a:solidFill>
              </a:rPr>
              <a:t>TAing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Answer some Questions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Attach you to some Resources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Get you Thinking about your own Next Step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2209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5532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TA “Survival Seminar”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915400" cy="39624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What Matters to Early Career Teachers?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You Make a Difference!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Teaching is Developmental… 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Not hard-wired into your DNA…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2209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Developmental Stages of TAs and RAs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(based on model by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Nyquist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Wulff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, 1996)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267200" y="1676400"/>
            <a:ext cx="4648200" cy="3124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dirty="0" smtClean="0"/>
              <a:t>Concerns: Self/Survival</a:t>
            </a:r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 algn="ctr">
              <a:buFont typeface="Arial" charset="0"/>
              <a:buNone/>
            </a:pPr>
            <a:r>
              <a:rPr lang="en-US" dirty="0" smtClean="0"/>
              <a:t>TA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How will my students like me?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Do I know more than they do?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What do I wear?</a:t>
            </a:r>
          </a:p>
          <a:p>
            <a:pPr algn="ctr">
              <a:buFont typeface="Arial" charset="0"/>
              <a:buNone/>
            </a:pPr>
            <a:endParaRPr lang="en-US" sz="2400" dirty="0" smtClean="0"/>
          </a:p>
          <a:p>
            <a:pPr algn="ctr">
              <a:buFont typeface="Arial" charset="0"/>
              <a:buNone/>
            </a:pPr>
            <a:endParaRPr lang="en-US" dirty="0" smtClean="0"/>
          </a:p>
        </p:txBody>
      </p:sp>
      <p:pic>
        <p:nvPicPr>
          <p:cNvPr id="5124" name="Picture 3" descr="S:\General CTL\Images and logos\Teaching Pics\Chemistry\Lewis Dot TA DSCF18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416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00200" y="5105400"/>
            <a:ext cx="6248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alibri" pitchFamily="34" charset="0"/>
              </a:rPr>
              <a:t>RA</a:t>
            </a:r>
          </a:p>
          <a:p>
            <a:pPr algn="ctr"/>
            <a:r>
              <a:rPr lang="en-US" sz="2400">
                <a:latin typeface="Calibri" pitchFamily="34" charset="0"/>
              </a:rPr>
              <a:t>How will I fit on this research team? </a:t>
            </a:r>
          </a:p>
          <a:p>
            <a:pPr algn="ctr"/>
            <a:r>
              <a:rPr lang="en-US" sz="2400">
                <a:latin typeface="Calibri" pitchFamily="34" charset="0"/>
              </a:rPr>
              <a:t>Will I be able to do the tasks asked of 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Developmental Stages of TAs and RAs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(based on model by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Nyquist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Wulff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, 1996)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038600" y="1752600"/>
            <a:ext cx="5105400" cy="28956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dirty="0" smtClean="0"/>
              <a:t>Concerns: Skills</a:t>
            </a:r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 algn="ctr">
              <a:buFont typeface="Arial" charset="0"/>
              <a:buNone/>
            </a:pPr>
            <a:r>
              <a:rPr lang="en-US" dirty="0" smtClean="0"/>
              <a:t>TA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How do I run a problem session?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What do I do if they are unprepared?</a:t>
            </a:r>
          </a:p>
          <a:p>
            <a:pPr algn="ctr">
              <a:buFont typeface="Arial" charset="0"/>
              <a:buNone/>
            </a:pPr>
            <a:endParaRPr lang="en-US" sz="2400" dirty="0" smtClean="0"/>
          </a:p>
          <a:p>
            <a:pPr algn="ctr">
              <a:buFont typeface="Arial" charset="0"/>
              <a:buNone/>
            </a:pPr>
            <a:endParaRPr lang="en-US" dirty="0" smtClean="0"/>
          </a:p>
        </p:txBody>
      </p:sp>
      <p:pic>
        <p:nvPicPr>
          <p:cNvPr id="6148" name="Picture 2" descr="S:\General CTL\Images and logos\Teaching Pics\Physics\IMG_1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386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3000" y="4876800"/>
            <a:ext cx="6629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alibri" pitchFamily="34" charset="0"/>
              </a:rPr>
              <a:t>RA</a:t>
            </a:r>
          </a:p>
          <a:p>
            <a:pPr algn="ctr"/>
            <a:r>
              <a:rPr lang="en-US" sz="2400">
                <a:latin typeface="Calibri" pitchFamily="34" charset="0"/>
              </a:rPr>
              <a:t>How should sampling be done to ensure a good result? </a:t>
            </a:r>
          </a:p>
          <a:p>
            <a:pPr algn="ctr"/>
            <a:r>
              <a:rPr lang="en-US" sz="2400">
                <a:latin typeface="Calibri" pitchFamily="34" charset="0"/>
              </a:rPr>
              <a:t>What is the best way to report these data?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Developmental Stages of TAs and RAs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(based on model by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Nyquist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Wulff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, 1996)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038600" y="1828800"/>
            <a:ext cx="5105400" cy="2971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dirty="0" smtClean="0"/>
              <a:t>Concerns: Outcomes</a:t>
            </a:r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 algn="ctr">
              <a:buFont typeface="Arial" charset="0"/>
              <a:buNone/>
            </a:pPr>
            <a:r>
              <a:rPr lang="en-US" dirty="0" smtClean="0"/>
              <a:t>TA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Are my students getting it?</a:t>
            </a:r>
          </a:p>
          <a:p>
            <a:pPr algn="ctr">
              <a:buFont typeface="Arial" charset="0"/>
              <a:buNone/>
            </a:pPr>
            <a:r>
              <a:rPr lang="en-US" sz="2400" dirty="0" smtClean="0"/>
              <a:t>Can they can apply this concept to a new or novel situation?</a:t>
            </a:r>
          </a:p>
          <a:p>
            <a:pPr algn="ctr">
              <a:buFont typeface="Arial" charset="0"/>
              <a:buNone/>
            </a:pPr>
            <a:endParaRPr lang="en-US" sz="2400" dirty="0" smtClean="0"/>
          </a:p>
          <a:p>
            <a:pPr algn="ctr">
              <a:buFont typeface="Arial" charset="0"/>
              <a:buNone/>
            </a:pPr>
            <a:endParaRPr lang="en-US" dirty="0" smtClean="0"/>
          </a:p>
        </p:txBody>
      </p:sp>
      <p:pic>
        <p:nvPicPr>
          <p:cNvPr id="7172" name="Picture 2" descr="S:\General CTL\Images and logos\Teaching Pics\Chemistry\P1010004_15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7957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5257800"/>
            <a:ext cx="556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alibri" pitchFamily="34" charset="0"/>
              </a:rPr>
              <a:t>RA</a:t>
            </a:r>
          </a:p>
          <a:p>
            <a:pPr algn="ctr"/>
            <a:r>
              <a:rPr lang="en-US" sz="2400">
                <a:latin typeface="Calibri" pitchFamily="34" charset="0"/>
              </a:rPr>
              <a:t>What is the significance of this finding?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TAs in Action!</a:t>
            </a:r>
            <a:endParaRPr lang="en-US" dirty="0" smtClean="0"/>
          </a:p>
        </p:txBody>
      </p:sp>
      <p:pic>
        <p:nvPicPr>
          <p:cNvPr id="9219" name="Picture 2" descr="S:\General CTL\Images and logos\Teaching Pics\AliAbbas03_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99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Caltech TA Scenarios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077200" cy="4343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Select one of the 8 scenarios to discuss with a partner:</a:t>
            </a:r>
          </a:p>
          <a:p>
            <a:r>
              <a:rPr lang="en-US" dirty="0" smtClean="0"/>
              <a:t>First, think about it yourself for a minute</a:t>
            </a:r>
          </a:p>
          <a:p>
            <a:r>
              <a:rPr lang="en-US" dirty="0" smtClean="0"/>
              <a:t>Exchange thoughts with your partner</a:t>
            </a:r>
          </a:p>
          <a:p>
            <a:r>
              <a:rPr lang="en-US" dirty="0" smtClean="0"/>
              <a:t>Draft one or two index cards</a:t>
            </a:r>
          </a:p>
          <a:p>
            <a:pPr lvl="1"/>
            <a:r>
              <a:rPr lang="en-US" dirty="0" smtClean="0"/>
              <a:t> Write the challenge at the top</a:t>
            </a:r>
          </a:p>
          <a:p>
            <a:pPr lvl="1"/>
            <a:r>
              <a:rPr lang="en-US" dirty="0" smtClean="0"/>
              <a:t>Generate some solutions or advice for that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TA Take-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Aways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82000" cy="3810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Stuff to Remember”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Do you have a list of at least 5 things?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“Action”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Which 2-3 will you build into your own teaching?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What resources do you need to pull this off?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9438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Nyquist</a:t>
            </a:r>
            <a:r>
              <a:rPr lang="en-US" sz="1400" dirty="0" smtClean="0"/>
              <a:t>, J. D. and </a:t>
            </a:r>
            <a:r>
              <a:rPr lang="en-US" sz="1400" dirty="0" err="1" smtClean="0"/>
              <a:t>Wulff</a:t>
            </a:r>
            <a:r>
              <a:rPr lang="en-US" sz="1400" dirty="0" smtClean="0"/>
              <a:t>, D.H.,1996, </a:t>
            </a:r>
            <a:r>
              <a:rPr lang="en-US" sz="1400" i="1" dirty="0" smtClean="0"/>
              <a:t>Working Effectively with Graduate Assistants</a:t>
            </a:r>
            <a:r>
              <a:rPr lang="en-US" sz="1400" dirty="0" smtClean="0"/>
              <a:t>, Thousand Oaks, Sage Publ.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55626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318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 “Survival Seminar”</vt:lpstr>
      <vt:lpstr>TA “Survival Seminar”</vt:lpstr>
      <vt:lpstr>TA “Survival Seminar”</vt:lpstr>
      <vt:lpstr>Developmental Stages of TAs and RAs (based on model by Nyquist and Wulff, 1996)</vt:lpstr>
      <vt:lpstr>Developmental Stages of TAs and RAs (based on model by Nyquist and Wulff, 1996)</vt:lpstr>
      <vt:lpstr>Developmental Stages of TAs and RAs (based on model by Nyquist and Wulff, 1996)</vt:lpstr>
      <vt:lpstr>TAs in Action!</vt:lpstr>
      <vt:lpstr>Caltech TA Scenarios</vt:lpstr>
      <vt:lpstr>TA Take-Aways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Robyn Wright Dunbar</dc:creator>
  <cp:lastModifiedBy>Robyn Wright Dunbar</cp:lastModifiedBy>
  <cp:revision>19</cp:revision>
  <dcterms:created xsi:type="dcterms:W3CDTF">2010-09-22T16:52:48Z</dcterms:created>
  <dcterms:modified xsi:type="dcterms:W3CDTF">2011-10-13T17:50:48Z</dcterms:modified>
</cp:coreProperties>
</file>