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5"/>
  </p:notesMasterIdLst>
  <p:sldIdLst>
    <p:sldId id="390" r:id="rId4"/>
    <p:sldId id="354" r:id="rId5"/>
    <p:sldId id="355" r:id="rId6"/>
    <p:sldId id="363" r:id="rId7"/>
    <p:sldId id="335" r:id="rId8"/>
    <p:sldId id="261" r:id="rId9"/>
    <p:sldId id="343" r:id="rId10"/>
    <p:sldId id="364" r:id="rId11"/>
    <p:sldId id="333" r:id="rId12"/>
    <p:sldId id="373" r:id="rId13"/>
    <p:sldId id="372" r:id="rId14"/>
    <p:sldId id="374" r:id="rId15"/>
    <p:sldId id="357" r:id="rId16"/>
    <p:sldId id="366" r:id="rId17"/>
    <p:sldId id="369" r:id="rId18"/>
    <p:sldId id="356" r:id="rId19"/>
    <p:sldId id="370" r:id="rId20"/>
    <p:sldId id="371" r:id="rId21"/>
    <p:sldId id="377" r:id="rId22"/>
    <p:sldId id="375" r:id="rId23"/>
    <p:sldId id="376" r:id="rId24"/>
    <p:sldId id="385" r:id="rId25"/>
    <p:sldId id="389" r:id="rId26"/>
    <p:sldId id="386" r:id="rId27"/>
    <p:sldId id="387" r:id="rId28"/>
    <p:sldId id="379" r:id="rId29"/>
    <p:sldId id="383" r:id="rId30"/>
    <p:sldId id="384" r:id="rId31"/>
    <p:sldId id="391" r:id="rId32"/>
    <p:sldId id="378" r:id="rId33"/>
    <p:sldId id="3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0411" autoAdjust="0"/>
  </p:normalViewPr>
  <p:slideViewPr>
    <p:cSldViewPr snapToGrid="0">
      <p:cViewPr varScale="1">
        <p:scale>
          <a:sx n="68" d="100"/>
          <a:sy n="68" d="100"/>
        </p:scale>
        <p:origin x="18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image" Target="../media/image43.jpg"/><Relationship Id="rId4" Type="http://schemas.openxmlformats.org/officeDocument/2006/relationships/image" Target="../media/image4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image" Target="../media/image43.jpg"/><Relationship Id="rId4" Type="http://schemas.openxmlformats.org/officeDocument/2006/relationships/image" Target="../media/image4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460F52-E158-4172-B1BD-C0341311835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78336F-BA38-426F-BFCD-2233045516BB}">
      <dgm:prSet phldrT="[Text]" custT="1"/>
      <dgm:spPr/>
      <dgm:t>
        <a:bodyPr/>
        <a:lstStyle/>
        <a:p>
          <a:r>
            <a:rPr lang="en-US" sz="1800" dirty="0" smtClean="0"/>
            <a:t>Green: 503-511 511-524</a:t>
          </a:r>
          <a:endParaRPr lang="en-US" sz="1800" dirty="0"/>
        </a:p>
      </dgm:t>
    </dgm:pt>
    <dgm:pt modelId="{8EEDB321-D182-42A1-9F9F-7E594904ECF5}" type="parTrans" cxnId="{0C743937-E482-4045-B020-0E6F68BF0C5E}">
      <dgm:prSet/>
      <dgm:spPr/>
      <dgm:t>
        <a:bodyPr/>
        <a:lstStyle/>
        <a:p>
          <a:endParaRPr lang="en-US" sz="1400"/>
        </a:p>
      </dgm:t>
    </dgm:pt>
    <dgm:pt modelId="{9575420C-4002-4724-B8A1-987525922A05}" type="sibTrans" cxnId="{0C743937-E482-4045-B020-0E6F68BF0C5E}">
      <dgm:prSet/>
      <dgm:spPr/>
      <dgm:t>
        <a:bodyPr/>
        <a:lstStyle/>
        <a:p>
          <a:endParaRPr lang="en-US" sz="1400"/>
        </a:p>
      </dgm:t>
    </dgm:pt>
    <dgm:pt modelId="{6E479E5F-BCC5-48AB-A433-B22176429BB5}">
      <dgm:prSet phldrT="[Text]" custT="1"/>
      <dgm:spPr/>
      <dgm:t>
        <a:bodyPr/>
        <a:lstStyle/>
        <a:p>
          <a:r>
            <a:rPr lang="en-US" sz="1800" dirty="0" smtClean="0"/>
            <a:t>Orange:  541-555, 545-565</a:t>
          </a:r>
          <a:endParaRPr lang="en-US" sz="1800" dirty="0"/>
        </a:p>
      </dgm:t>
    </dgm:pt>
    <dgm:pt modelId="{AD752D2D-A4DF-42DD-880C-CB09E3E16FC7}" type="parTrans" cxnId="{762BF5D1-6AE8-408A-8B6B-C7A406C4D810}">
      <dgm:prSet/>
      <dgm:spPr/>
      <dgm:t>
        <a:bodyPr/>
        <a:lstStyle/>
        <a:p>
          <a:endParaRPr lang="en-US" sz="1400"/>
        </a:p>
      </dgm:t>
    </dgm:pt>
    <dgm:pt modelId="{7CBFEFE3-B916-482C-935E-C08B90E886F3}" type="sibTrans" cxnId="{762BF5D1-6AE8-408A-8B6B-C7A406C4D810}">
      <dgm:prSet/>
      <dgm:spPr/>
      <dgm:t>
        <a:bodyPr/>
        <a:lstStyle/>
        <a:p>
          <a:endParaRPr lang="en-US" sz="1400"/>
        </a:p>
      </dgm:t>
    </dgm:pt>
    <dgm:pt modelId="{8D8C54D1-A908-4806-AF50-D99280C6DD0E}">
      <dgm:prSet phldrT="[Text]" custT="1"/>
      <dgm:spPr/>
      <dgm:t>
        <a:bodyPr/>
        <a:lstStyle/>
        <a:p>
          <a:r>
            <a:rPr lang="en-US" sz="1800" dirty="0" smtClean="0"/>
            <a:t>Red: 578-605     589-613</a:t>
          </a:r>
          <a:endParaRPr lang="en-US" sz="1800" dirty="0"/>
        </a:p>
      </dgm:t>
    </dgm:pt>
    <dgm:pt modelId="{B8701265-B4C7-472A-A205-98E8AC9E1944}" type="parTrans" cxnId="{1CF8123F-22E0-47DA-BDD4-528E60878EAB}">
      <dgm:prSet/>
      <dgm:spPr/>
      <dgm:t>
        <a:bodyPr/>
        <a:lstStyle/>
        <a:p>
          <a:endParaRPr lang="en-US" sz="1400"/>
        </a:p>
      </dgm:t>
    </dgm:pt>
    <dgm:pt modelId="{7098E78E-51B7-4CB4-B0E6-1A0B87401B69}" type="sibTrans" cxnId="{1CF8123F-22E0-47DA-BDD4-528E60878EAB}">
      <dgm:prSet/>
      <dgm:spPr/>
      <dgm:t>
        <a:bodyPr/>
        <a:lstStyle/>
        <a:p>
          <a:endParaRPr lang="en-US" sz="1400"/>
        </a:p>
      </dgm:t>
    </dgm:pt>
    <dgm:pt modelId="{19546553-45B8-4DD8-8DDE-2A21C0373D2B}">
      <dgm:prSet phldrT="[Text]" custT="1"/>
      <dgm:spPr/>
      <dgm:t>
        <a:bodyPr/>
        <a:lstStyle/>
        <a:p>
          <a:r>
            <a:rPr lang="en-US" sz="1800" dirty="0" smtClean="0"/>
            <a:t>Far Red: 657-676 671-692</a:t>
          </a:r>
          <a:endParaRPr lang="en-US" sz="1800" dirty="0"/>
        </a:p>
      </dgm:t>
    </dgm:pt>
    <dgm:pt modelId="{D585DF06-A604-482E-8026-922CDD9006D6}" type="parTrans" cxnId="{591F32AD-7DCF-4ACE-AE49-6B6CA4F4DAA6}">
      <dgm:prSet/>
      <dgm:spPr/>
      <dgm:t>
        <a:bodyPr/>
        <a:lstStyle/>
        <a:p>
          <a:endParaRPr lang="en-US" sz="1400"/>
        </a:p>
      </dgm:t>
    </dgm:pt>
    <dgm:pt modelId="{F80231DF-021B-47FD-968C-801F73A8833F}" type="sibTrans" cxnId="{591F32AD-7DCF-4ACE-AE49-6B6CA4F4DAA6}">
      <dgm:prSet/>
      <dgm:spPr/>
      <dgm:t>
        <a:bodyPr/>
        <a:lstStyle/>
        <a:p>
          <a:endParaRPr lang="en-US" sz="1400"/>
        </a:p>
      </dgm:t>
    </dgm:pt>
    <dgm:pt modelId="{7D055F4F-7A37-4427-864B-A190DBB6E4E5}" type="pres">
      <dgm:prSet presAssocID="{8F460F52-E158-4172-B1BD-C0341311835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361A1D-5630-49E2-AD1D-B7DE4CD50B70}" type="pres">
      <dgm:prSet presAssocID="{C978336F-BA38-426F-BFCD-2233045516BB}" presName="compNode" presStyleCnt="0"/>
      <dgm:spPr/>
    </dgm:pt>
    <dgm:pt modelId="{BA019ECE-8036-4AB3-902C-4F6091DC89E7}" type="pres">
      <dgm:prSet presAssocID="{C978336F-BA38-426F-BFCD-2233045516BB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EF70C4C4-B170-4F66-9170-D760CE4A72B1}" type="pres">
      <dgm:prSet presAssocID="{C978336F-BA38-426F-BFCD-2233045516BB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AAB29A-B90D-4EA0-8703-942F8719C462}" type="pres">
      <dgm:prSet presAssocID="{9575420C-4002-4724-B8A1-987525922A0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BE1ADF7-A88A-4D9D-8F87-71561FB9A805}" type="pres">
      <dgm:prSet presAssocID="{6E479E5F-BCC5-48AB-A433-B22176429BB5}" presName="compNode" presStyleCnt="0"/>
      <dgm:spPr/>
    </dgm:pt>
    <dgm:pt modelId="{681D5C28-1D34-43F7-A4C4-7BF47A400352}" type="pres">
      <dgm:prSet presAssocID="{6E479E5F-BCC5-48AB-A433-B22176429BB5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FDB9EFF9-EBCE-43FC-B9F4-C7D534325A2C}" type="pres">
      <dgm:prSet presAssocID="{6E479E5F-BCC5-48AB-A433-B22176429BB5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8D6E0-E119-40FC-B007-5EB3589CA309}" type="pres">
      <dgm:prSet presAssocID="{7CBFEFE3-B916-482C-935E-C08B90E886F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C144513-37E9-4F61-8E0C-6FBCE136BF62}" type="pres">
      <dgm:prSet presAssocID="{8D8C54D1-A908-4806-AF50-D99280C6DD0E}" presName="compNode" presStyleCnt="0"/>
      <dgm:spPr/>
    </dgm:pt>
    <dgm:pt modelId="{79DE60A2-B4E5-4B2C-806D-C0E3A08FC816}" type="pres">
      <dgm:prSet presAssocID="{8D8C54D1-A908-4806-AF50-D99280C6DD0E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44E22BA8-547D-47D1-B3F1-734C6492402D}" type="pres">
      <dgm:prSet presAssocID="{8D8C54D1-A908-4806-AF50-D99280C6DD0E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9F79F-A0D6-486A-876A-C2C40F101716}" type="pres">
      <dgm:prSet presAssocID="{7098E78E-51B7-4CB4-B0E6-1A0B87401B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552282A-E309-4834-A1E5-BA2D053DD60A}" type="pres">
      <dgm:prSet presAssocID="{19546553-45B8-4DD8-8DDE-2A21C0373D2B}" presName="compNode" presStyleCnt="0"/>
      <dgm:spPr/>
    </dgm:pt>
    <dgm:pt modelId="{B0E78D60-4AE2-42D1-82E0-00DF7CC19E56}" type="pres">
      <dgm:prSet presAssocID="{19546553-45B8-4DD8-8DDE-2A21C0373D2B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C43D9A47-C39C-4754-8718-DC3BCB8907D7}" type="pres">
      <dgm:prSet presAssocID="{19546553-45B8-4DD8-8DDE-2A21C0373D2B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1F32AD-7DCF-4ACE-AE49-6B6CA4F4DAA6}" srcId="{8F460F52-E158-4172-B1BD-C0341311835D}" destId="{19546553-45B8-4DD8-8DDE-2A21C0373D2B}" srcOrd="3" destOrd="0" parTransId="{D585DF06-A604-482E-8026-922CDD9006D6}" sibTransId="{F80231DF-021B-47FD-968C-801F73A8833F}"/>
    <dgm:cxn modelId="{0C743937-E482-4045-B020-0E6F68BF0C5E}" srcId="{8F460F52-E158-4172-B1BD-C0341311835D}" destId="{C978336F-BA38-426F-BFCD-2233045516BB}" srcOrd="0" destOrd="0" parTransId="{8EEDB321-D182-42A1-9F9F-7E594904ECF5}" sibTransId="{9575420C-4002-4724-B8A1-987525922A05}"/>
    <dgm:cxn modelId="{7553A0A1-73B7-4888-B757-BED96A611E8A}" type="presOf" srcId="{C978336F-BA38-426F-BFCD-2233045516BB}" destId="{EF70C4C4-B170-4F66-9170-D760CE4A72B1}" srcOrd="0" destOrd="0" presId="urn:microsoft.com/office/officeart/2005/8/layout/pList1"/>
    <dgm:cxn modelId="{1CF8123F-22E0-47DA-BDD4-528E60878EAB}" srcId="{8F460F52-E158-4172-B1BD-C0341311835D}" destId="{8D8C54D1-A908-4806-AF50-D99280C6DD0E}" srcOrd="2" destOrd="0" parTransId="{B8701265-B4C7-472A-A205-98E8AC9E1944}" sibTransId="{7098E78E-51B7-4CB4-B0E6-1A0B87401B69}"/>
    <dgm:cxn modelId="{04DA0A68-59E4-449E-8719-26BBB4D9237B}" type="presOf" srcId="{6E479E5F-BCC5-48AB-A433-B22176429BB5}" destId="{FDB9EFF9-EBCE-43FC-B9F4-C7D534325A2C}" srcOrd="0" destOrd="0" presId="urn:microsoft.com/office/officeart/2005/8/layout/pList1"/>
    <dgm:cxn modelId="{762BF5D1-6AE8-408A-8B6B-C7A406C4D810}" srcId="{8F460F52-E158-4172-B1BD-C0341311835D}" destId="{6E479E5F-BCC5-48AB-A433-B22176429BB5}" srcOrd="1" destOrd="0" parTransId="{AD752D2D-A4DF-42DD-880C-CB09E3E16FC7}" sibTransId="{7CBFEFE3-B916-482C-935E-C08B90E886F3}"/>
    <dgm:cxn modelId="{9FBEB01C-04E3-483C-BB97-FDD405D75010}" type="presOf" srcId="{9575420C-4002-4724-B8A1-987525922A05}" destId="{59AAB29A-B90D-4EA0-8703-942F8719C462}" srcOrd="0" destOrd="0" presId="urn:microsoft.com/office/officeart/2005/8/layout/pList1"/>
    <dgm:cxn modelId="{5C210D38-A1E9-41DD-B0DB-8EA1FE0D289B}" type="presOf" srcId="{8D8C54D1-A908-4806-AF50-D99280C6DD0E}" destId="{44E22BA8-547D-47D1-B3F1-734C6492402D}" srcOrd="0" destOrd="0" presId="urn:microsoft.com/office/officeart/2005/8/layout/pList1"/>
    <dgm:cxn modelId="{9577A5AD-AD6B-4427-A2A8-0E72BED39872}" type="presOf" srcId="{19546553-45B8-4DD8-8DDE-2A21C0373D2B}" destId="{C43D9A47-C39C-4754-8718-DC3BCB8907D7}" srcOrd="0" destOrd="0" presId="urn:microsoft.com/office/officeart/2005/8/layout/pList1"/>
    <dgm:cxn modelId="{1390B48C-1C24-4438-B5AC-CB6B44AF58F9}" type="presOf" srcId="{7CBFEFE3-B916-482C-935E-C08B90E886F3}" destId="{8B48D6E0-E119-40FC-B007-5EB3589CA309}" srcOrd="0" destOrd="0" presId="urn:microsoft.com/office/officeart/2005/8/layout/pList1"/>
    <dgm:cxn modelId="{69C2D9E5-9BA5-4620-89AF-E423CBAA3317}" type="presOf" srcId="{7098E78E-51B7-4CB4-B0E6-1A0B87401B69}" destId="{4F19F79F-A0D6-486A-876A-C2C40F101716}" srcOrd="0" destOrd="0" presId="urn:microsoft.com/office/officeart/2005/8/layout/pList1"/>
    <dgm:cxn modelId="{1CE5AA45-EF31-4922-A7BD-C2E52EF509A9}" type="presOf" srcId="{8F460F52-E158-4172-B1BD-C0341311835D}" destId="{7D055F4F-7A37-4427-864B-A190DBB6E4E5}" srcOrd="0" destOrd="0" presId="urn:microsoft.com/office/officeart/2005/8/layout/pList1"/>
    <dgm:cxn modelId="{5FC2715C-48AF-4A82-BB2B-B00D43D162CD}" type="presParOf" srcId="{7D055F4F-7A37-4427-864B-A190DBB6E4E5}" destId="{26361A1D-5630-49E2-AD1D-B7DE4CD50B70}" srcOrd="0" destOrd="0" presId="urn:microsoft.com/office/officeart/2005/8/layout/pList1"/>
    <dgm:cxn modelId="{45176DD9-FFBC-45B1-A489-AAFB84F952A5}" type="presParOf" srcId="{26361A1D-5630-49E2-AD1D-B7DE4CD50B70}" destId="{BA019ECE-8036-4AB3-902C-4F6091DC89E7}" srcOrd="0" destOrd="0" presId="urn:microsoft.com/office/officeart/2005/8/layout/pList1"/>
    <dgm:cxn modelId="{BCEE5071-3378-4C9A-A45E-941338A671AE}" type="presParOf" srcId="{26361A1D-5630-49E2-AD1D-B7DE4CD50B70}" destId="{EF70C4C4-B170-4F66-9170-D760CE4A72B1}" srcOrd="1" destOrd="0" presId="urn:microsoft.com/office/officeart/2005/8/layout/pList1"/>
    <dgm:cxn modelId="{0D1F71D8-A69D-43D7-A63B-93EFF79F9919}" type="presParOf" srcId="{7D055F4F-7A37-4427-864B-A190DBB6E4E5}" destId="{59AAB29A-B90D-4EA0-8703-942F8719C462}" srcOrd="1" destOrd="0" presId="urn:microsoft.com/office/officeart/2005/8/layout/pList1"/>
    <dgm:cxn modelId="{A0D9D1E7-63EE-4D1F-BB23-9383C6E76D8B}" type="presParOf" srcId="{7D055F4F-7A37-4427-864B-A190DBB6E4E5}" destId="{9BE1ADF7-A88A-4D9D-8F87-71561FB9A805}" srcOrd="2" destOrd="0" presId="urn:microsoft.com/office/officeart/2005/8/layout/pList1"/>
    <dgm:cxn modelId="{2957310F-C1D4-44A8-94AB-69DF3593F860}" type="presParOf" srcId="{9BE1ADF7-A88A-4D9D-8F87-71561FB9A805}" destId="{681D5C28-1D34-43F7-A4C4-7BF47A400352}" srcOrd="0" destOrd="0" presId="urn:microsoft.com/office/officeart/2005/8/layout/pList1"/>
    <dgm:cxn modelId="{78A37DAB-37BE-44BD-AB59-A15498889D5B}" type="presParOf" srcId="{9BE1ADF7-A88A-4D9D-8F87-71561FB9A805}" destId="{FDB9EFF9-EBCE-43FC-B9F4-C7D534325A2C}" srcOrd="1" destOrd="0" presId="urn:microsoft.com/office/officeart/2005/8/layout/pList1"/>
    <dgm:cxn modelId="{44374969-2E3B-4048-AFFC-3CB7E1F5A0B3}" type="presParOf" srcId="{7D055F4F-7A37-4427-864B-A190DBB6E4E5}" destId="{8B48D6E0-E119-40FC-B007-5EB3589CA309}" srcOrd="3" destOrd="0" presId="urn:microsoft.com/office/officeart/2005/8/layout/pList1"/>
    <dgm:cxn modelId="{114B74C1-F833-4678-A745-C070FBB79E0E}" type="presParOf" srcId="{7D055F4F-7A37-4427-864B-A190DBB6E4E5}" destId="{FC144513-37E9-4F61-8E0C-6FBCE136BF62}" srcOrd="4" destOrd="0" presId="urn:microsoft.com/office/officeart/2005/8/layout/pList1"/>
    <dgm:cxn modelId="{3766B5E5-9494-4AA1-B948-4849F7A2EA53}" type="presParOf" srcId="{FC144513-37E9-4F61-8E0C-6FBCE136BF62}" destId="{79DE60A2-B4E5-4B2C-806D-C0E3A08FC816}" srcOrd="0" destOrd="0" presId="urn:microsoft.com/office/officeart/2005/8/layout/pList1"/>
    <dgm:cxn modelId="{309B5C33-DD52-4605-BCC3-F9331D438AC1}" type="presParOf" srcId="{FC144513-37E9-4F61-8E0C-6FBCE136BF62}" destId="{44E22BA8-547D-47D1-B3F1-734C6492402D}" srcOrd="1" destOrd="0" presId="urn:microsoft.com/office/officeart/2005/8/layout/pList1"/>
    <dgm:cxn modelId="{37C8FB84-466E-4BD8-8645-4FB379AA2CC4}" type="presParOf" srcId="{7D055F4F-7A37-4427-864B-A190DBB6E4E5}" destId="{4F19F79F-A0D6-486A-876A-C2C40F101716}" srcOrd="5" destOrd="0" presId="urn:microsoft.com/office/officeart/2005/8/layout/pList1"/>
    <dgm:cxn modelId="{1544ABBD-A9FD-4E56-8E1F-054AB8C69181}" type="presParOf" srcId="{7D055F4F-7A37-4427-864B-A190DBB6E4E5}" destId="{7552282A-E309-4834-A1E5-BA2D053DD60A}" srcOrd="6" destOrd="0" presId="urn:microsoft.com/office/officeart/2005/8/layout/pList1"/>
    <dgm:cxn modelId="{4E258250-B873-4A58-8FCB-B1067A57AED7}" type="presParOf" srcId="{7552282A-E309-4834-A1E5-BA2D053DD60A}" destId="{B0E78D60-4AE2-42D1-82E0-00DF7CC19E56}" srcOrd="0" destOrd="0" presId="urn:microsoft.com/office/officeart/2005/8/layout/pList1"/>
    <dgm:cxn modelId="{EAAE4521-2761-4731-AFC1-84FB8F34F613}" type="presParOf" srcId="{7552282A-E309-4834-A1E5-BA2D053DD60A}" destId="{C43D9A47-C39C-4754-8718-DC3BCB8907D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19ECE-8036-4AB3-902C-4F6091DC89E7}">
      <dsp:nvSpPr>
        <dsp:cNvPr id="0" name=""/>
        <dsp:cNvSpPr/>
      </dsp:nvSpPr>
      <dsp:spPr>
        <a:xfrm>
          <a:off x="771781" y="3154"/>
          <a:ext cx="2129239" cy="1467045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0C4C4-B170-4F66-9170-D760CE4A72B1}">
      <dsp:nvSpPr>
        <dsp:cNvPr id="0" name=""/>
        <dsp:cNvSpPr/>
      </dsp:nvSpPr>
      <dsp:spPr>
        <a:xfrm>
          <a:off x="771781" y="1470200"/>
          <a:ext cx="2129239" cy="789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Green: 503-511 511-524</a:t>
          </a:r>
          <a:endParaRPr lang="en-US" sz="1800" kern="1200" dirty="0"/>
        </a:p>
      </dsp:txBody>
      <dsp:txXfrm>
        <a:off x="771781" y="1470200"/>
        <a:ext cx="2129239" cy="789947"/>
      </dsp:txXfrm>
    </dsp:sp>
    <dsp:sp modelId="{681D5C28-1D34-43F7-A4C4-7BF47A400352}">
      <dsp:nvSpPr>
        <dsp:cNvPr id="0" name=""/>
        <dsp:cNvSpPr/>
      </dsp:nvSpPr>
      <dsp:spPr>
        <a:xfrm>
          <a:off x="3114033" y="3154"/>
          <a:ext cx="2129239" cy="1467045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9EFF9-EBCE-43FC-B9F4-C7D534325A2C}">
      <dsp:nvSpPr>
        <dsp:cNvPr id="0" name=""/>
        <dsp:cNvSpPr/>
      </dsp:nvSpPr>
      <dsp:spPr>
        <a:xfrm>
          <a:off x="3114033" y="1470200"/>
          <a:ext cx="2129239" cy="789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Orange:  541-555, 545-565</a:t>
          </a:r>
          <a:endParaRPr lang="en-US" sz="1800" kern="1200" dirty="0"/>
        </a:p>
      </dsp:txBody>
      <dsp:txXfrm>
        <a:off x="3114033" y="1470200"/>
        <a:ext cx="2129239" cy="789947"/>
      </dsp:txXfrm>
    </dsp:sp>
    <dsp:sp modelId="{79DE60A2-B4E5-4B2C-806D-C0E3A08FC816}">
      <dsp:nvSpPr>
        <dsp:cNvPr id="0" name=""/>
        <dsp:cNvSpPr/>
      </dsp:nvSpPr>
      <dsp:spPr>
        <a:xfrm>
          <a:off x="5456286" y="3154"/>
          <a:ext cx="2129239" cy="1467045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22BA8-547D-47D1-B3F1-734C6492402D}">
      <dsp:nvSpPr>
        <dsp:cNvPr id="0" name=""/>
        <dsp:cNvSpPr/>
      </dsp:nvSpPr>
      <dsp:spPr>
        <a:xfrm>
          <a:off x="5456286" y="1470200"/>
          <a:ext cx="2129239" cy="789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Red: 578-605     589-613</a:t>
          </a:r>
          <a:endParaRPr lang="en-US" sz="1800" kern="1200" dirty="0"/>
        </a:p>
      </dsp:txBody>
      <dsp:txXfrm>
        <a:off x="5456286" y="1470200"/>
        <a:ext cx="2129239" cy="789947"/>
      </dsp:txXfrm>
    </dsp:sp>
    <dsp:sp modelId="{B0E78D60-4AE2-42D1-82E0-00DF7CC19E56}">
      <dsp:nvSpPr>
        <dsp:cNvPr id="0" name=""/>
        <dsp:cNvSpPr/>
      </dsp:nvSpPr>
      <dsp:spPr>
        <a:xfrm>
          <a:off x="3114033" y="2473071"/>
          <a:ext cx="2129239" cy="1467045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D9A47-C39C-4754-8718-DC3BCB8907D7}">
      <dsp:nvSpPr>
        <dsp:cNvPr id="0" name=""/>
        <dsp:cNvSpPr/>
      </dsp:nvSpPr>
      <dsp:spPr>
        <a:xfrm>
          <a:off x="3114033" y="3940117"/>
          <a:ext cx="2129239" cy="789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Far Red: 657-676 671-692</a:t>
          </a:r>
          <a:endParaRPr lang="en-US" sz="1800" kern="1200" dirty="0"/>
        </a:p>
      </dsp:txBody>
      <dsp:txXfrm>
        <a:off x="3114033" y="3940117"/>
        <a:ext cx="2129239" cy="789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51519-E917-433B-A9D9-E8D662450EF8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FD960-5B0F-4CFD-AFC6-C76D78F2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0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ptic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Radiation" TargetMode="External"/><Relationship Id="rId5" Type="http://schemas.openxmlformats.org/officeDocument/2006/relationships/hyperlink" Target="https://en.wikipedia.org/wiki/Light" TargetMode="External"/><Relationship Id="rId4" Type="http://schemas.openxmlformats.org/officeDocument/2006/relationships/hyperlink" Target="https://en.wikipedia.org/wiki/Wavelength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Wave-length</a:t>
            </a:r>
            <a:r>
              <a:rPr lang="en-US" baseline="0" dirty="0" smtClean="0"/>
              <a:t> scans (A-D); Spatial Scan (E) is what will concentrate 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8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Leica feature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14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Wave-length</a:t>
            </a:r>
            <a:r>
              <a:rPr lang="en-US" baseline="0" dirty="0" smtClean="0"/>
              <a:t> scans (A-D);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3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Important! For</a:t>
            </a:r>
            <a:r>
              <a:rPr lang="en-US" baseline="0" dirty="0" smtClean="0"/>
              <a:t> this experiment need 3 samples! One with each color alone then one with both. Crucial for distinguishing overlap.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http://bair.beatson.gla.ac.uk/pages1/confocals/SpectralUnmixing.htm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54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Fig. 2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Spectral imaging of fluorescence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signals.Contributions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CFP, GFP and YFP to eight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successive spectral channels are shown. The distribution of emission signal to the channels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a direct representation of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fluorophore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emission spectrum and constitutes a spectral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signature.With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linear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unmixing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using these spectral signatures as reference, even combined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mixed signals can be clearly separated into the fluorophores that contribute to the total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80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Signal = relative contribution X</a:t>
            </a:r>
            <a:r>
              <a:rPr lang="en-US" baseline="0" dirty="0" smtClean="0"/>
              <a:t> reference spectra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1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http://zeiss-campus.magnet.fsu.edu/articles/spectralimaging/introduction.html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66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Comparison of the spectra obtained from a diffraction grating by diffraction (1), and a prism by refraction (2). Longer wavelengths (red) are diffracted more, but refracted less than shorter wavelengths (violet).</a:t>
            </a:r>
          </a:p>
          <a:p>
            <a:endParaRPr lang="en-US" dirty="0" smtClean="0"/>
          </a:p>
          <a:p>
            <a:r>
              <a:rPr lang="en-US" dirty="0" smtClean="0"/>
              <a:t>"Comparison refraction diffraction spectra" by </a:t>
            </a:r>
            <a:r>
              <a:rPr lang="en-US" dirty="0" err="1" smtClean="0"/>
              <a:t>Cmglee</a:t>
            </a:r>
            <a:r>
              <a:rPr lang="en-US" dirty="0" smtClean="0"/>
              <a:t> - Own work. Licensed under CC BY-SA 3.0 via Wikimedia Commons - http://commons.wikimedia.org/wiki/File:Comparison_refraction_diffraction_spectra.svg#mediaviewer/File:Comparison_refraction_diffraction_spectra.svg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err="1" smtClean="0"/>
              <a:t>monochromator</a:t>
            </a:r>
            <a:r>
              <a:rPr lang="en-US" dirty="0" smtClean="0"/>
              <a:t> is an </a:t>
            </a:r>
            <a:r>
              <a:rPr lang="en-US" dirty="0" smtClean="0">
                <a:hlinkClick r:id="rId3" tooltip="Optics"/>
              </a:rPr>
              <a:t>optical</a:t>
            </a:r>
            <a:r>
              <a:rPr lang="en-US" dirty="0" smtClean="0"/>
              <a:t> device that transmits a mechanically selectable narrow band of </a:t>
            </a:r>
            <a:r>
              <a:rPr lang="en-US" dirty="0" smtClean="0">
                <a:hlinkClick r:id="rId4" tooltip="Wavelength"/>
              </a:rPr>
              <a:t>wavelengths</a:t>
            </a:r>
            <a:r>
              <a:rPr lang="en-US" dirty="0" smtClean="0"/>
              <a:t> of </a:t>
            </a:r>
            <a:r>
              <a:rPr lang="en-US" dirty="0" smtClean="0">
                <a:hlinkClick r:id="rId5" tooltip="Light"/>
              </a:rPr>
              <a:t>light</a:t>
            </a:r>
            <a:r>
              <a:rPr lang="en-US" dirty="0" smtClean="0"/>
              <a:t> or other </a:t>
            </a:r>
            <a:r>
              <a:rPr lang="en-US" dirty="0" smtClean="0">
                <a:hlinkClick r:id="rId6" tooltip="Radiation"/>
              </a:rPr>
              <a:t>radiation</a:t>
            </a:r>
            <a:r>
              <a:rPr lang="en-US" dirty="0" smtClean="0"/>
              <a:t> chosen from a wider range of wavelengths available at the input.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CFDA8-7C39-4F47-9D89-9FD9FD21AE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04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96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9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http://www.dfrc.nasa.gov/Gallery/Photo/SR-71/HTML/EC94-42883-2.html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41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size of the detector. Too big for confocal.</a:t>
            </a:r>
          </a:p>
          <a:p>
            <a:endParaRPr lang="en-US" dirty="0" smtClean="0"/>
          </a:p>
          <a:p>
            <a:r>
              <a:rPr lang="en-US" dirty="0" smtClean="0"/>
              <a:t>http://airbornescience.jpl.nasa.gov/instruments/avirisng</a:t>
            </a:r>
          </a:p>
          <a:p>
            <a:endParaRPr lang="en-US" dirty="0" smtClean="0"/>
          </a:p>
          <a:p>
            <a:r>
              <a:rPr lang="en-US" dirty="0" smtClean="0"/>
              <a:t>http://aviris.jpl.nasa.gov/aviris/concept.html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1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Meta</a:t>
            </a:r>
          </a:p>
          <a:p>
            <a:endParaRPr lang="en-US" dirty="0" smtClean="0"/>
          </a:p>
          <a:p>
            <a:r>
              <a:rPr lang="en-US" dirty="0" smtClean="0"/>
              <a:t>http://bair.beatson.gla.ac.uk/pages1/confocals/SpectralUnmixing.htm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http://www.zeiss.com/microscopy/en_us/campus/spectral-imaging/practical-aspects-of-spectral-imaging.html#configuration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FD960-5B0F-4CFD-AFC6-C76D78F2E0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7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8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24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9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91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5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78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53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93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10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71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5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18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6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88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87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1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12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71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03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33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4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86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71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957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449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0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0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6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2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5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7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F09B2-6A2B-4FB4-B7EF-FE3DE8496C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9BD0B-37E2-482F-8099-25FE2F0C2C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65975-A351-42C2-A247-B41DB5844E41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44B14-AD48-466B-BE43-749EAD28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298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9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access.caltech.ed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1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50216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en-US" dirty="0"/>
              <a:t>Biology </a:t>
            </a:r>
            <a:r>
              <a:rPr lang="en-US" dirty="0" smtClean="0"/>
              <a:t>227</a:t>
            </a:r>
            <a:r>
              <a:rPr lang="en-US" dirty="0"/>
              <a:t>: </a:t>
            </a:r>
            <a:r>
              <a:rPr lang="en-US" dirty="0" smtClean="0"/>
              <a:t>Methods in </a:t>
            </a:r>
            <a:r>
              <a:rPr lang="en-US" dirty="0"/>
              <a:t>Modern Microscopy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75137"/>
            <a:ext cx="6858000" cy="102546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Andres Collazo, Director Biological Imaging Facility</a:t>
            </a:r>
          </a:p>
          <a:p>
            <a:r>
              <a:rPr lang="en-US" dirty="0" err="1" smtClean="0"/>
              <a:t>Yonil</a:t>
            </a:r>
            <a:r>
              <a:rPr lang="en-US" dirty="0" smtClean="0"/>
              <a:t> Jung, Graduate Student, TA</a:t>
            </a:r>
          </a:p>
          <a:p>
            <a:r>
              <a:rPr lang="en-US" dirty="0" smtClean="0"/>
              <a:t>Week 10 </a:t>
            </a:r>
            <a:r>
              <a:rPr lang="en-US" b="1" dirty="0" smtClean="0"/>
              <a:t>Multispectral Imaging </a:t>
            </a:r>
            <a:endParaRPr lang="en-US" b="1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1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History of the Zeiss META detector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Where did the idea of a multichannel detector come from?</a:t>
            </a:r>
          </a:p>
          <a:p>
            <a:r>
              <a:rPr lang="en-US" dirty="0" smtClean="0"/>
              <a:t>Collaboration between the Jet Propulsion Laboratory, Scott Fraser’s lab here at Caltech and Zeiss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37" y="1518774"/>
            <a:ext cx="2255520" cy="1219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983" y="2983707"/>
            <a:ext cx="1356783" cy="1356783"/>
          </a:xfrm>
          <a:prstGeom prst="rect">
            <a:avLst/>
          </a:prstGeom>
        </p:spPr>
      </p:pic>
      <p:pic>
        <p:nvPicPr>
          <p:cNvPr id="8" name="Picture 4" descr="Zeiss Logo midR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46" y="4809378"/>
            <a:ext cx="1196311" cy="119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8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Airborne </a:t>
            </a:r>
            <a:r>
              <a:rPr lang="en-US" sz="2800" dirty="0"/>
              <a:t>Visible/Infrared Imaging Spectrometer (AVIRIS)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Instrument for earth imaging and ecological research.</a:t>
            </a:r>
          </a:p>
          <a:p>
            <a:r>
              <a:rPr lang="en-US" dirty="0" smtClean="0"/>
              <a:t>Instrument has 224 detectors.</a:t>
            </a:r>
          </a:p>
          <a:p>
            <a:r>
              <a:rPr lang="en-US" dirty="0"/>
              <a:t>Covers </a:t>
            </a:r>
            <a:r>
              <a:rPr lang="en-US" dirty="0" smtClean="0"/>
              <a:t>a range from </a:t>
            </a:r>
            <a:r>
              <a:rPr lang="en-US" dirty="0"/>
              <a:t>380 nm </a:t>
            </a:r>
            <a:r>
              <a:rPr lang="en-US" dirty="0" smtClean="0"/>
              <a:t>to 2500 nm.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5702299"/>
            <a:ext cx="3886200" cy="730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122" y="5162304"/>
            <a:ext cx="1651000" cy="12700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825625"/>
            <a:ext cx="3886200" cy="3512949"/>
          </a:xfrm>
        </p:spPr>
      </p:pic>
    </p:spTree>
    <p:extLst>
      <p:ext uri="{BB962C8B-B14F-4D97-AF65-F5344CB8AC3E}">
        <p14:creationId xmlns:p14="http://schemas.microsoft.com/office/powerpoint/2010/main" val="36851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Airborne Visible/Infrared Imaging Spectrometer (AVIRIS)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Next Generation (</a:t>
            </a:r>
            <a:r>
              <a:rPr lang="en-US" dirty="0" err="1" smtClean="0"/>
              <a:t>AVIRISng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11" y="3059289"/>
            <a:ext cx="3225532" cy="2386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73" y="3059288"/>
            <a:ext cx="3067602" cy="2386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98" y="5884685"/>
            <a:ext cx="3356151" cy="7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2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6" y="4001294"/>
            <a:ext cx="4123123" cy="2165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prstClr val="black"/>
                </a:solidFill>
              </a:rPr>
              <a:t>History of the Zeiss </a:t>
            </a:r>
            <a:r>
              <a:rPr lang="en-US" sz="3600" dirty="0" smtClean="0">
                <a:solidFill>
                  <a:prstClr val="black"/>
                </a:solidFill>
              </a:rPr>
              <a:t>META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Zeiss META had 8* channel detector</a:t>
            </a:r>
          </a:p>
          <a:p>
            <a:r>
              <a:rPr lang="en-US" dirty="0" smtClean="0"/>
              <a:t>Replaced by 32 channel Quasar detector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825625"/>
            <a:ext cx="3886200" cy="2914650"/>
          </a:xfrm>
        </p:spPr>
      </p:pic>
      <p:sp>
        <p:nvSpPr>
          <p:cNvPr id="7" name="Rectangle 6"/>
          <p:cNvSpPr/>
          <p:nvPr/>
        </p:nvSpPr>
        <p:spPr>
          <a:xfrm>
            <a:off x="514350" y="5971822"/>
            <a:ext cx="625828" cy="340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Spectral imaging with a </a:t>
            </a:r>
            <a:r>
              <a:rPr lang="en-US" sz="3600" dirty="0" smtClean="0"/>
              <a:t>prism and mirrors</a:t>
            </a:r>
            <a:endParaRPr lang="en-US" sz="3600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566750"/>
              </p:ext>
            </p:extLst>
          </p:nvPr>
        </p:nvGraphicFramePr>
        <p:xfrm>
          <a:off x="304800" y="948266"/>
          <a:ext cx="8302887" cy="567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1" name="Photo Editor Photo" r:id="rId3" imgW="12885714" imgH="8809524" progId="MSPhotoEd.3">
                  <p:embed/>
                </p:oleObj>
              </mc:Choice>
              <mc:Fallback>
                <p:oleObj name="Photo Editor Photo" r:id="rId3" imgW="12885714" imgH="88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48266"/>
                        <a:ext cx="8302887" cy="5676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28650" y="948266"/>
            <a:ext cx="7578372" cy="2280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98044" y="2957689"/>
            <a:ext cx="5909643" cy="366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9333" y="5576711"/>
            <a:ext cx="3025423" cy="11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628650" y="4205111"/>
            <a:ext cx="2209800" cy="1676400"/>
          </a:xfrm>
          <a:prstGeom prst="ellips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3124200" y="1143000"/>
          <a:ext cx="5562600" cy="462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2" name="Photo Editor Photo" r:id="rId5" imgW="4715533" imgH="3924848" progId="MSPhotoEd.3">
                  <p:embed/>
                </p:oleObj>
              </mc:Choice>
              <mc:Fallback>
                <p:oleObj name="Photo Editor Photo" r:id="rId5" imgW="4715533" imgH="39248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143000"/>
                        <a:ext cx="5562600" cy="462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/>
          <p:cNvGraphicFramePr>
            <a:graphicFrameLocks noChangeAspect="1"/>
          </p:cNvGraphicFramePr>
          <p:nvPr/>
        </p:nvGraphicFramePr>
        <p:xfrm>
          <a:off x="7162800" y="6019800"/>
          <a:ext cx="12668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3" name="Photo Editor Photo" r:id="rId7" imgW="1267002" imgH="314286" progId="MSPhotoEd.3">
                  <p:embed/>
                </p:oleObj>
              </mc:Choice>
              <mc:Fallback>
                <p:oleObj name="Photo Editor Photo" r:id="rId7" imgW="1267002" imgH="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6019800"/>
                        <a:ext cx="126682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34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186994" cy="435133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</a:t>
            </a:r>
            <a:r>
              <a:rPr lang="en-US" altLang="en-US" sz="2000" dirty="0">
                <a:solidFill>
                  <a:prstClr val="black"/>
                </a:solidFill>
              </a:rPr>
              <a:t>-stack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20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 can be: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2000" dirty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(</a:t>
            </a:r>
            <a:r>
              <a:rPr lang="en-US" altLang="en-US" sz="2000" dirty="0" err="1">
                <a:solidFill>
                  <a:prstClr val="black"/>
                </a:solidFill>
                <a:sym typeface="Symbol" panose="05050102010706020507" pitchFamily="18" charset="2"/>
              </a:rPr>
              <a:t>i</a:t>
            </a:r>
            <a:r>
              <a:rPr lang="en-US" alt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) </a:t>
            </a:r>
            <a:r>
              <a:rPr lang="en-US" altLang="en-US" sz="2000" baseline="-25000" dirty="0">
                <a:solidFill>
                  <a:prstClr val="black"/>
                </a:solidFill>
                <a:sym typeface="Symbol" panose="05050102010706020507" pitchFamily="18" charset="2"/>
              </a:rPr>
              <a:t>excitation</a:t>
            </a:r>
            <a:r>
              <a:rPr lang="en-US" altLang="en-US" sz="1800" baseline="-25000" dirty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600" i="1" dirty="0">
                <a:solidFill>
                  <a:prstClr val="black"/>
                </a:solidFill>
                <a:sym typeface="Symbol" panose="05050102010706020507" pitchFamily="18" charset="2"/>
              </a:rPr>
              <a:t>images acquired in a single channel at different </a:t>
            </a:r>
            <a:r>
              <a:rPr lang="en-US" altLang="en-US" sz="1600" i="1" baseline="-25000" dirty="0">
                <a:solidFill>
                  <a:prstClr val="black"/>
                </a:solidFill>
                <a:sym typeface="Symbol" panose="05050102010706020507" pitchFamily="18" charset="2"/>
              </a:rPr>
              <a:t>excitation</a:t>
            </a:r>
            <a:endParaRPr lang="en-US" altLang="en-US" sz="1600" i="1" dirty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1800" dirty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(ii) </a:t>
            </a:r>
            <a:r>
              <a:rPr lang="en-US" altLang="en-US" sz="2000" baseline="-25000" dirty="0">
                <a:solidFill>
                  <a:prstClr val="black"/>
                </a:solidFill>
                <a:sym typeface="Symbol" panose="05050102010706020507" pitchFamily="18" charset="2"/>
              </a:rPr>
              <a:t>emission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600" i="1" dirty="0">
                <a:solidFill>
                  <a:prstClr val="black"/>
                </a:solidFill>
                <a:sym typeface="Symbol" panose="05050102010706020507" pitchFamily="18" charset="2"/>
              </a:rPr>
              <a:t>images acquired at a single </a:t>
            </a:r>
            <a:r>
              <a:rPr lang="en-US" altLang="en-US" sz="1600" i="1" baseline="-25000" dirty="0">
                <a:solidFill>
                  <a:prstClr val="black"/>
                </a:solidFill>
                <a:sym typeface="Symbol" panose="05050102010706020507" pitchFamily="18" charset="2"/>
              </a:rPr>
              <a:t>excitation</a:t>
            </a:r>
            <a:r>
              <a:rPr lang="en-US" altLang="en-US" sz="1600" i="1" dirty="0">
                <a:solidFill>
                  <a:prstClr val="black"/>
                </a:solidFill>
                <a:sym typeface="Symbol" panose="05050102010706020507" pitchFamily="18" charset="2"/>
              </a:rPr>
              <a:t> in several channels at different (</a:t>
            </a:r>
            <a:r>
              <a:rPr lang="en-US" altLang="en-US" sz="1600" i="1" baseline="-25000" dirty="0">
                <a:solidFill>
                  <a:prstClr val="black"/>
                </a:solidFill>
                <a:sym typeface="Symbol" panose="05050102010706020507" pitchFamily="18" charset="2"/>
              </a:rPr>
              <a:t>emission</a:t>
            </a:r>
            <a:r>
              <a:rPr lang="en-US" altLang="en-US" sz="1600" i="1" dirty="0">
                <a:solidFill>
                  <a:prstClr val="black"/>
                </a:solidFill>
                <a:sym typeface="Symbol" panose="05050102010706020507" pitchFamily="18" charset="2"/>
              </a:rPr>
              <a:t>)</a:t>
            </a:r>
          </a:p>
          <a:p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592660"/>
              </p:ext>
            </p:extLst>
          </p:nvPr>
        </p:nvGraphicFramePr>
        <p:xfrm>
          <a:off x="3704344" y="510823"/>
          <a:ext cx="5281612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2" name="Photo Editor Photo" r:id="rId4" imgW="6219048" imgH="7268590" progId="MSPhotoEd.3">
                  <p:embed/>
                </p:oleObj>
              </mc:Choice>
              <mc:Fallback>
                <p:oleObj name="Photo Editor Photo" r:id="rId4" imgW="6219048" imgH="72685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4344" y="510823"/>
                        <a:ext cx="5281612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Spectral image </a:t>
            </a:r>
            <a:r>
              <a:rPr lang="en-US" sz="3600" dirty="0" smtClean="0"/>
              <a:t>dataset</a:t>
            </a:r>
            <a:endParaRPr lang="en-US" sz="36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15233" y="6334477"/>
            <a:ext cx="24010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dirty="0" err="1">
                <a:latin typeface="+mn-lt"/>
              </a:rPr>
              <a:t>Garini</a:t>
            </a:r>
            <a:r>
              <a:rPr lang="en-US" altLang="en-US" sz="1200" dirty="0">
                <a:latin typeface="+mn-lt"/>
              </a:rPr>
              <a:t> et al, Cytometry Part A, 2006</a:t>
            </a:r>
            <a:endParaRPr lang="fr-FR" alt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16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Leica lambda squared map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White </a:t>
            </a:r>
            <a:r>
              <a:rPr lang="en-US" sz="2400" dirty="0"/>
              <a:t>light </a:t>
            </a:r>
            <a:r>
              <a:rPr lang="en-US" sz="2400" dirty="0" smtClean="0"/>
              <a:t>laser that </a:t>
            </a:r>
            <a:r>
              <a:rPr lang="en-US" sz="2400" dirty="0"/>
              <a:t>emits from 470 to 670 nanometers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77" y="2810465"/>
            <a:ext cx="6115012" cy="38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Choose spectrally well-separated </a:t>
            </a:r>
            <a:r>
              <a:rPr lang="en-US" sz="3600" dirty="0" smtClean="0"/>
              <a:t>dyes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919" y="1195438"/>
            <a:ext cx="6072668" cy="4535487"/>
          </a:xfrm>
          <a:prstGeom prst="rect">
            <a:avLst/>
          </a:prstGeom>
        </p:spPr>
      </p:pic>
      <p:pic>
        <p:nvPicPr>
          <p:cNvPr id="7" name="Picture 8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2" y="1195439"/>
            <a:ext cx="266700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718185"/>
              </p:ext>
            </p:extLst>
          </p:nvPr>
        </p:nvGraphicFramePr>
        <p:xfrm>
          <a:off x="815622" y="3406826"/>
          <a:ext cx="1774825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6" name="Photo Editor Photo" r:id="rId6" imgW="2647619" imgH="3467584" progId="MSPhotoEd.3">
                  <p:embed/>
                </p:oleObj>
              </mc:Choice>
              <mc:Fallback>
                <p:oleObj name="Photo Editor Photo" r:id="rId6" imgW="2647619" imgH="346758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622" y="3406826"/>
                        <a:ext cx="1774825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67038" y="5219204"/>
            <a:ext cx="40850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Source: </a:t>
            </a:r>
            <a:r>
              <a:rPr lang="en-US" sz="1050" dirty="0"/>
              <a:t>Zimmermann, T., 2005. Spectral Imaging and Linear </a:t>
            </a:r>
            <a:r>
              <a:rPr lang="en-US" sz="1050" dirty="0" err="1"/>
              <a:t>Unmixing</a:t>
            </a:r>
            <a:r>
              <a:rPr lang="en-US" sz="1050" dirty="0"/>
              <a:t> in Light Microscopy, in: </a:t>
            </a:r>
            <a:r>
              <a:rPr lang="en-US" sz="1050" dirty="0" err="1"/>
              <a:t>Rietdorf</a:t>
            </a:r>
            <a:r>
              <a:rPr lang="en-US" sz="1050" dirty="0"/>
              <a:t>, J. (Ed.), Microscopy Techniques. Springer Berlin Heidelberg, pp. 245-265.</a:t>
            </a:r>
          </a:p>
          <a:p>
            <a:endParaRPr lang="en-US" sz="105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727791" y="6096000"/>
            <a:ext cx="56884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dirty="0">
                <a:latin typeface="+mn-lt"/>
              </a:rPr>
              <a:t>if not possible: use spectral </a:t>
            </a:r>
            <a:r>
              <a:rPr lang="en-US" altLang="en-US" sz="2800" dirty="0" err="1">
                <a:latin typeface="+mn-lt"/>
              </a:rPr>
              <a:t>unmixing</a:t>
            </a:r>
            <a:r>
              <a:rPr lang="en-US" altLang="en-US" sz="2800" dirty="0">
                <a:latin typeface="+mn-lt"/>
              </a:rPr>
              <a:t>!</a:t>
            </a:r>
            <a:endParaRPr lang="fr-FR" altLang="en-US" sz="280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3778" y="1195438"/>
            <a:ext cx="372533" cy="305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4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r="25313" b="11048"/>
          <a:stretch/>
        </p:blipFill>
        <p:spPr>
          <a:xfrm>
            <a:off x="244455" y="1370246"/>
            <a:ext cx="2343089" cy="2295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Spectral </a:t>
            </a:r>
            <a:r>
              <a:rPr lang="en-US" sz="3600" dirty="0" err="1"/>
              <a:t>unmixing</a:t>
            </a:r>
            <a:r>
              <a:rPr lang="en-US" sz="3600" dirty="0"/>
              <a:t>: general </a:t>
            </a:r>
            <a:r>
              <a:rPr lang="en-US" sz="3600" dirty="0" smtClean="0"/>
              <a:t>concept</a:t>
            </a:r>
            <a:endParaRPr lang="en-US" sz="36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22300" y="922535"/>
            <a:ext cx="14176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447" tIns="43724" rIns="87447" bIns="43724">
            <a:spAutoFit/>
          </a:bodyPr>
          <a:lstStyle>
            <a:lvl1pPr defTabSz="874713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defTabSz="874713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defTabSz="874713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defTabSz="874713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defTabSz="874713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de-DE" altLang="en-US" sz="1600" b="1" dirty="0">
                <a:latin typeface="+mn-lt"/>
              </a:rPr>
              <a:t>Multi-channel Detector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2614613" y="922535"/>
            <a:ext cx="3051175" cy="2644775"/>
            <a:chOff x="2041" y="766"/>
            <a:chExt cx="1922" cy="1666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462" y="1195"/>
              <a:ext cx="1501" cy="1237"/>
              <a:chOff x="1890" y="1618"/>
              <a:chExt cx="1045" cy="861"/>
            </a:xfrm>
          </p:grpSpPr>
          <p:pic>
            <p:nvPicPr>
              <p:cNvPr id="10" name="Picture 45" descr="npo00009d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lum bright="48000" contrast="6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0" y="1618"/>
                <a:ext cx="487" cy="40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1" name="Picture 46" descr="npo00009f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lum bright="48000" contrast="6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0" y="1677"/>
                <a:ext cx="488" cy="40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2" name="Picture 47" descr="npo0000a1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lum bright="48000" contrast="6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2" y="1734"/>
                <a:ext cx="488" cy="40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3" name="Picture 48" descr="npo0000a3"/>
              <p:cNvPicPr preferRelativeResize="0">
                <a:picLocks noChangeAspect="1" noChangeArrowheads="1"/>
              </p:cNvPicPr>
              <p:nvPr/>
            </p:nvPicPr>
            <p:blipFill>
              <a:blip r:embed="rId7">
                <a:lum bright="48000" contrast="6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4" y="1811"/>
                <a:ext cx="489" cy="40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4" name="Picture 49" descr="npo0000a5"/>
              <p:cNvPicPr preferRelativeResize="0">
                <a:picLocks noChangeAspect="1" noChangeArrowheads="1"/>
              </p:cNvPicPr>
              <p:nvPr/>
            </p:nvPicPr>
            <p:blipFill>
              <a:blip r:embed="rId8">
                <a:lum bright="48000" contrast="6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" y="1878"/>
                <a:ext cx="488" cy="40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5" name="Picture 50" descr="npo0000a7"/>
              <p:cNvPicPr preferRelativeResize="0">
                <a:picLocks noChangeAspect="1" noChangeArrowheads="1"/>
              </p:cNvPicPr>
              <p:nvPr/>
            </p:nvPicPr>
            <p:blipFill>
              <a:blip r:embed="rId9">
                <a:lum bright="48000" contrast="6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8" y="1943"/>
                <a:ext cx="488" cy="40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6" name="Picture 51" descr="npo0000a9"/>
              <p:cNvPicPr preferRelativeResize="0">
                <a:picLocks noChangeAspect="1" noChangeArrowheads="1"/>
              </p:cNvPicPr>
              <p:nvPr/>
            </p:nvPicPr>
            <p:blipFill>
              <a:blip r:embed="rId10">
                <a:lum bright="48000" contrast="6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7" y="2019"/>
                <a:ext cx="488" cy="40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pic>
            <p:nvPicPr>
              <p:cNvPr id="17" name="Picture 52" descr="npo0000ab"/>
              <p:cNvPicPr preferRelativeResize="0">
                <a:picLocks noChangeAspect="1" noChangeArrowheads="1"/>
              </p:cNvPicPr>
              <p:nvPr/>
            </p:nvPicPr>
            <p:blipFill>
              <a:blip r:embed="rId11">
                <a:lum bright="48000" contrast="6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2078"/>
                <a:ext cx="487" cy="40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</p:spPr>
          </p:pic>
        </p:grp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2668" y="766"/>
              <a:ext cx="1090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447" tIns="43724" rIns="87447" bIns="43724">
              <a:spAutoFit/>
            </a:bodyPr>
            <a:lstStyle>
              <a:lvl1pPr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en-US" sz="1600" b="1" dirty="0">
                  <a:latin typeface="+mn-lt"/>
                </a:rPr>
                <a:t>Collect Lambda Stack</a:t>
              </a:r>
            </a:p>
          </p:txBody>
        </p:sp>
        <p:sp>
          <p:nvSpPr>
            <p:cNvPr id="9" name="AutoShape 17"/>
            <p:cNvSpPr>
              <a:spLocks noChangeArrowheads="1"/>
            </p:cNvSpPr>
            <p:nvPr/>
          </p:nvSpPr>
          <p:spPr bwMode="auto">
            <a:xfrm>
              <a:off x="2041" y="1718"/>
              <a:ext cx="299" cy="192"/>
            </a:xfrm>
            <a:prstGeom prst="rightArrow">
              <a:avLst>
                <a:gd name="adj1" fmla="val 50000"/>
                <a:gd name="adj2" fmla="val 38932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5" name="Group 25"/>
          <p:cNvGrpSpPr>
            <a:grpSpLocks/>
          </p:cNvGrpSpPr>
          <p:nvPr/>
        </p:nvGrpSpPr>
        <p:grpSpPr bwMode="auto">
          <a:xfrm>
            <a:off x="5786438" y="1105097"/>
            <a:ext cx="3155950" cy="2441575"/>
            <a:chOff x="4135" y="881"/>
            <a:chExt cx="1988" cy="1538"/>
          </a:xfrm>
        </p:grpSpPr>
        <p:pic>
          <p:nvPicPr>
            <p:cNvPr id="26" name="Picture 56" descr="npo000099"/>
            <p:cNvPicPr preferRelativeResize="0">
              <a:picLocks noChangeAspect="1" noChangeArrowheads="1"/>
            </p:cNvPicPr>
            <p:nvPr/>
          </p:nvPicPr>
          <p:blipFill>
            <a:blip r:embed="rId12">
              <a:lum bright="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" y="1210"/>
              <a:ext cx="1470" cy="1209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4843" y="881"/>
              <a:ext cx="109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447" tIns="43724" rIns="87447" bIns="43724">
              <a:spAutoFit/>
            </a:bodyPr>
            <a:lstStyle>
              <a:lvl1pPr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en-US" sz="1600" b="1" dirty="0">
                  <a:latin typeface="+mn-lt"/>
                </a:rPr>
                <a:t>Raw Image</a:t>
              </a:r>
            </a:p>
          </p:txBody>
        </p:sp>
        <p:sp>
          <p:nvSpPr>
            <p:cNvPr id="28" name="AutoShape 28"/>
            <p:cNvSpPr>
              <a:spLocks noChangeArrowheads="1"/>
            </p:cNvSpPr>
            <p:nvPr/>
          </p:nvSpPr>
          <p:spPr bwMode="auto">
            <a:xfrm>
              <a:off x="4135" y="1718"/>
              <a:ext cx="299" cy="192"/>
            </a:xfrm>
            <a:prstGeom prst="rightArrow">
              <a:avLst>
                <a:gd name="adj1" fmla="val 50000"/>
                <a:gd name="adj2" fmla="val 38932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9" name="Group 29"/>
          <p:cNvGrpSpPr>
            <a:grpSpLocks/>
          </p:cNvGrpSpPr>
          <p:nvPr/>
        </p:nvGrpSpPr>
        <p:grpSpPr bwMode="auto">
          <a:xfrm>
            <a:off x="5775325" y="4348162"/>
            <a:ext cx="3154363" cy="2371724"/>
            <a:chOff x="4128" y="3048"/>
            <a:chExt cx="1987" cy="1494"/>
          </a:xfrm>
        </p:grpSpPr>
        <p:pic>
          <p:nvPicPr>
            <p:cNvPr id="30" name="Picture 57" descr="npo00009b"/>
            <p:cNvPicPr preferRelativeResize="0">
              <a:picLocks noChangeAspect="1" noChangeArrowheads="1"/>
            </p:cNvPicPr>
            <p:nvPr/>
          </p:nvPicPr>
          <p:blipFill>
            <a:blip r:embed="rId13">
              <a:lum bright="18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" y="3048"/>
              <a:ext cx="1473" cy="1186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" name="AutoShape 31"/>
            <p:cNvSpPr>
              <a:spLocks noChangeArrowheads="1"/>
            </p:cNvSpPr>
            <p:nvPr/>
          </p:nvSpPr>
          <p:spPr bwMode="auto">
            <a:xfrm>
              <a:off x="4128" y="3546"/>
              <a:ext cx="299" cy="192"/>
            </a:xfrm>
            <a:prstGeom prst="rightArrow">
              <a:avLst>
                <a:gd name="adj1" fmla="val 50000"/>
                <a:gd name="adj2" fmla="val 38932"/>
              </a:avLst>
            </a:prstGeom>
            <a:solidFill>
              <a:srgbClr val="FF00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4816" y="4331"/>
              <a:ext cx="109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447" tIns="43724" rIns="87447" bIns="43724">
              <a:spAutoFit/>
            </a:bodyPr>
            <a:lstStyle>
              <a:lvl1pPr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 defTabSz="874713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defTabSz="8747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de-DE" altLang="en-US" sz="1600" b="1" dirty="0">
                  <a:latin typeface="+mn-lt"/>
                </a:rPr>
                <a:t>Unmixed Image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384550" y="3833848"/>
            <a:ext cx="2181225" cy="2892590"/>
            <a:chOff x="3384550" y="3833848"/>
            <a:chExt cx="2181225" cy="2892590"/>
          </a:xfrm>
        </p:grpSpPr>
        <p:grpSp>
          <p:nvGrpSpPr>
            <p:cNvPr id="18" name="Group 18"/>
            <p:cNvGrpSpPr>
              <a:grpSpLocks/>
            </p:cNvGrpSpPr>
            <p:nvPr/>
          </p:nvGrpSpPr>
          <p:grpSpPr bwMode="auto">
            <a:xfrm>
              <a:off x="3384550" y="4146750"/>
              <a:ext cx="2181225" cy="2579688"/>
              <a:chOff x="2526" y="3047"/>
              <a:chExt cx="1374" cy="1625"/>
            </a:xfrm>
          </p:grpSpPr>
          <p:sp>
            <p:nvSpPr>
              <p:cNvPr id="19" name="Text Box 19"/>
              <p:cNvSpPr txBox="1">
                <a:spLocks noChangeArrowheads="1"/>
              </p:cNvSpPr>
              <p:nvPr/>
            </p:nvSpPr>
            <p:spPr bwMode="auto">
              <a:xfrm>
                <a:off x="2617" y="4319"/>
                <a:ext cx="1228" cy="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6953" tIns="33476" rIns="66953" bIns="33476">
                <a:spAutoFit/>
              </a:bodyPr>
              <a:lstStyle>
                <a:lvl1pPr defTabSz="874713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1pPr>
                <a:lvl2pPr marL="742950" indent="-285750" defTabSz="874713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2pPr>
                <a:lvl3pPr marL="1143000" indent="-228600" defTabSz="874713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3pPr>
                <a:lvl4pPr marL="1600200" indent="-228600" defTabSz="874713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4pPr>
                <a:lvl5pPr marL="2057400" indent="-228600" defTabSz="874713"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5pPr>
                <a:lvl6pPr marL="2514600" indent="-228600" defTabSz="874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6pPr>
                <a:lvl7pPr marL="2971800" indent="-228600" defTabSz="874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7pPr>
                <a:lvl8pPr marL="3429000" indent="-228600" defTabSz="874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8pPr>
                <a:lvl9pPr marL="3886200" indent="-228600" defTabSz="8747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de-DE" altLang="en-US" sz="1600" b="1" dirty="0">
                    <a:latin typeface="+mn-lt"/>
                  </a:rPr>
                  <a:t>Derive Emission Fingerprints</a:t>
                </a:r>
              </a:p>
            </p:txBody>
          </p:sp>
          <p:grpSp>
            <p:nvGrpSpPr>
              <p:cNvPr id="20" name="Group 20"/>
              <p:cNvGrpSpPr>
                <a:grpSpLocks/>
              </p:cNvGrpSpPr>
              <p:nvPr/>
            </p:nvGrpSpPr>
            <p:grpSpPr bwMode="auto">
              <a:xfrm>
                <a:off x="2526" y="3047"/>
                <a:ext cx="1374" cy="1190"/>
                <a:chOff x="1928" y="3228"/>
                <a:chExt cx="1090" cy="905"/>
              </a:xfrm>
            </p:grpSpPr>
            <p:pic>
              <p:nvPicPr>
                <p:cNvPr id="22" name="Picture 42" descr="npo0000ad"/>
                <p:cNvPicPr preferRelativeResize="0">
                  <a:picLocks noChangeAspect="1" noChangeArrowheads="1"/>
                </p:cNvPicPr>
                <p:nvPr/>
              </p:nvPicPr>
              <p:blipFill>
                <a:blip r:embed="rId14">
                  <a:lum bright="-24000" contrast="4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28" y="3228"/>
                  <a:ext cx="1044" cy="905"/>
                </a:xfrm>
                <a:prstGeom prst="rect">
                  <a:avLst/>
                </a:prstGeom>
                <a:solidFill>
                  <a:srgbClr val="FF0000"/>
                </a:solidFill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3" name="Rectangle 22"/>
                <p:cNvSpPr>
                  <a:spLocks noChangeArrowheads="1"/>
                </p:cNvSpPr>
                <p:nvPr/>
              </p:nvSpPr>
              <p:spPr bwMode="auto">
                <a:xfrm>
                  <a:off x="2030" y="3417"/>
                  <a:ext cx="271" cy="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6953" tIns="33476" rIns="66953" bIns="33476">
                  <a:spAutoFit/>
                </a:bodyPr>
                <a:lstStyle>
                  <a:lvl1pPr defTabSz="954088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 defTabSz="954088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 defTabSz="954088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 defTabSz="954088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 defTabSz="954088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defTabSz="9540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defTabSz="9540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defTabSz="9540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defTabSz="9540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US" altLang="en-US" sz="800">
                      <a:latin typeface="Arial" panose="020B0604020202020204" pitchFamily="34" charset="0"/>
                    </a:rPr>
                    <a:t>FITC</a:t>
                  </a:r>
                  <a:endParaRPr lang="en-US" altLang="en-US" sz="10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" name="Rectangle 23"/>
                <p:cNvSpPr>
                  <a:spLocks noChangeArrowheads="1"/>
                </p:cNvSpPr>
                <p:nvPr/>
              </p:nvSpPr>
              <p:spPr bwMode="auto">
                <a:xfrm>
                  <a:off x="2519" y="3423"/>
                  <a:ext cx="499" cy="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66953" tIns="33476" rIns="66953" bIns="33476">
                  <a:spAutoFit/>
                </a:bodyPr>
                <a:lstStyle>
                  <a:lvl1pPr defTabSz="954088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1pPr>
                  <a:lvl2pPr marL="742950" indent="-285750" defTabSz="954088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2pPr>
                  <a:lvl3pPr marL="1143000" indent="-228600" defTabSz="954088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3pPr>
                  <a:lvl4pPr marL="1600200" indent="-228600" defTabSz="954088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4pPr>
                  <a:lvl5pPr marL="2057400" indent="-228600" defTabSz="954088"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5pPr>
                  <a:lvl6pPr marL="2514600" indent="-228600" defTabSz="9540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6pPr>
                  <a:lvl7pPr marL="2971800" indent="-228600" defTabSz="9540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7pPr>
                  <a:lvl8pPr marL="3429000" indent="-228600" defTabSz="9540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8pPr>
                  <a:lvl9pPr marL="3886200" indent="-228600" defTabSz="9540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US" altLang="en-US" sz="800" dirty="0" err="1">
                      <a:latin typeface="Arial" panose="020B0604020202020204" pitchFamily="34" charset="0"/>
                    </a:rPr>
                    <a:t>Sytox</a:t>
                  </a:r>
                  <a:r>
                    <a:rPr lang="en-US" altLang="en-US" sz="800" dirty="0">
                      <a:latin typeface="Arial" panose="020B0604020202020204" pitchFamily="34" charset="0"/>
                    </a:rPr>
                    <a:t>-green</a:t>
                  </a:r>
                  <a:endParaRPr lang="en-US" altLang="en-US" sz="1000" dirty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3" name="AutoShape 24"/>
            <p:cNvSpPr>
              <a:spLocks noChangeArrowheads="1"/>
            </p:cNvSpPr>
            <p:nvPr/>
          </p:nvSpPr>
          <p:spPr bwMode="auto">
            <a:xfrm rot="5400000">
              <a:off x="4237832" y="3918779"/>
              <a:ext cx="474662" cy="304800"/>
            </a:xfrm>
            <a:prstGeom prst="rightArrow">
              <a:avLst>
                <a:gd name="adj1" fmla="val 50000"/>
                <a:gd name="adj2" fmla="val 38932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840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Spectral </a:t>
            </a:r>
            <a:r>
              <a:rPr lang="en-US" sz="3600" dirty="0" err="1" smtClean="0"/>
              <a:t>unmixing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85306" cy="4351338"/>
          </a:xfrm>
        </p:spPr>
        <p:txBody>
          <a:bodyPr/>
          <a:lstStyle/>
          <a:p>
            <a:r>
              <a:rPr lang="en-US" dirty="0" smtClean="0"/>
              <a:t>8 channel detector (can you guess the instrument used?)</a:t>
            </a:r>
          </a:p>
          <a:p>
            <a:r>
              <a:rPr lang="en-US" dirty="0" smtClean="0"/>
              <a:t>Using Emission spectra</a:t>
            </a:r>
          </a:p>
          <a:p>
            <a:r>
              <a:rPr lang="en-US" dirty="0" smtClean="0"/>
              <a:t>Example of parallel acquisition </a:t>
            </a:r>
          </a:p>
          <a:p>
            <a:r>
              <a:rPr lang="en-US" dirty="0" smtClean="0"/>
              <a:t>Reference spectra important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454" y="296879"/>
            <a:ext cx="4657504" cy="647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Multispectral Imaging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Instead </a:t>
            </a:r>
            <a:r>
              <a:rPr lang="en-US" dirty="0"/>
              <a:t>of </a:t>
            </a:r>
            <a:r>
              <a:rPr lang="en-US" sz="2800" dirty="0"/>
              <a:t>Z</a:t>
            </a:r>
            <a:r>
              <a:rPr lang="en-US" dirty="0"/>
              <a:t> – stacks</a:t>
            </a:r>
            <a:r>
              <a:rPr lang="en-US" dirty="0" smtClean="0"/>
              <a:t>, collect </a:t>
            </a:r>
            <a:r>
              <a:rPr lang="el-GR" sz="2800" dirty="0" smtClean="0"/>
              <a:t>λ</a:t>
            </a:r>
            <a:r>
              <a:rPr lang="en-US" dirty="0" smtClean="0"/>
              <a:t> – stacks</a:t>
            </a: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23888" y="1170473"/>
            <a:ext cx="6515100" cy="85725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Spectral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or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Lambda Scanning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05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Linear spectral </a:t>
            </a:r>
            <a:r>
              <a:rPr lang="en-US" sz="3600" dirty="0" err="1"/>
              <a:t>unmixing</a:t>
            </a:r>
            <a:r>
              <a:rPr lang="en-US" sz="3600" dirty="0"/>
              <a:t>: </a:t>
            </a:r>
            <a:r>
              <a:rPr lang="en-US" sz="3600" dirty="0" smtClean="0"/>
              <a:t>principle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556190"/>
              </p:ext>
            </p:extLst>
          </p:nvPr>
        </p:nvGraphicFramePr>
        <p:xfrm>
          <a:off x="671688" y="1214085"/>
          <a:ext cx="7620000" cy="409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5" name="Photo Editor Photo" r:id="rId4" imgW="10076190" imgH="5420482" progId="MSPhotoEd.3">
                  <p:embed/>
                </p:oleObj>
              </mc:Choice>
              <mc:Fallback>
                <p:oleObj name="Photo Editor Photo" r:id="rId4" imgW="10076190" imgH="542048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688" y="1214085"/>
                        <a:ext cx="7620000" cy="409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133600" y="5844822"/>
            <a:ext cx="4671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latin typeface="+mn-lt"/>
              </a:rPr>
              <a:t>To solve and obtain A</a:t>
            </a:r>
            <a:r>
              <a:rPr lang="en-US" altLang="en-US" sz="1600" dirty="0">
                <a:latin typeface="+mn-lt"/>
              </a:rPr>
              <a:t>i </a:t>
            </a:r>
            <a:r>
              <a:rPr lang="en-US" altLang="en-US" dirty="0">
                <a:latin typeface="+mn-lt"/>
              </a:rPr>
              <a:t>for each pixel </a:t>
            </a:r>
            <a:endParaRPr lang="fr-FR" altLang="en-US" dirty="0">
              <a:latin typeface="+mn-lt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967538" y="6583363"/>
            <a:ext cx="21764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>
                <a:latin typeface="Arial" panose="020B0604020202020204" pitchFamily="34" charset="0"/>
              </a:rPr>
              <a:t>From Michael Liebling, UCSB</a:t>
            </a:r>
            <a:endParaRPr lang="fr-FR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0169351"/>
              </p:ext>
            </p:extLst>
          </p:nvPr>
        </p:nvGraphicFramePr>
        <p:xfrm>
          <a:off x="534635" y="4040365"/>
          <a:ext cx="6553200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8" name="Photo Editor Photo" r:id="rId3" imgW="5200000" imgH="2123810" progId="MSPhotoEd.3">
                  <p:embed/>
                </p:oleObj>
              </mc:Choice>
              <mc:Fallback>
                <p:oleObj name="Photo Editor Photo" r:id="rId3" imgW="5200000" imgH="21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35" y="4040365"/>
                        <a:ext cx="6553200" cy="267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Linear spectral </a:t>
            </a:r>
            <a:r>
              <a:rPr lang="en-US" sz="3600" dirty="0" err="1"/>
              <a:t>unmixing</a:t>
            </a:r>
            <a:r>
              <a:rPr lang="en-US" sz="3600" dirty="0"/>
              <a:t>: </a:t>
            </a:r>
            <a:r>
              <a:rPr lang="en-US" sz="3600" dirty="0" smtClean="0"/>
              <a:t>principle</a:t>
            </a:r>
            <a:endParaRPr lang="en-US" sz="3600" dirty="0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967538" y="6583363"/>
            <a:ext cx="21764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>
                <a:latin typeface="Arial" panose="020B0604020202020204" pitchFamily="34" charset="0"/>
              </a:rPr>
              <a:t>From Michael Liebling, UCSB</a:t>
            </a:r>
            <a:endParaRPr lang="fr-FR" altLang="en-US" sz="1200">
              <a:latin typeface="Arial" panose="020B0604020202020204" pitchFamily="34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3421"/>
              </p:ext>
            </p:extLst>
          </p:nvPr>
        </p:nvGraphicFramePr>
        <p:xfrm>
          <a:off x="2592035" y="1069803"/>
          <a:ext cx="4352925" cy="295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9" name="Photo Editor Photo" r:id="rId5" imgW="4963218" imgH="3371429" progId="MSPhotoEd.3">
                  <p:embed/>
                </p:oleObj>
              </mc:Choice>
              <mc:Fallback>
                <p:oleObj name="Photo Editor Photo" r:id="rId5" imgW="4963218" imgH="33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035" y="1069803"/>
                        <a:ext cx="4352925" cy="295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82235" y="979315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dirty="0">
                <a:latin typeface="+mn-lt"/>
              </a:rPr>
              <a:t>2 possibilities:</a:t>
            </a:r>
            <a:endParaRPr lang="fr-F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487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Linear </a:t>
            </a:r>
            <a:r>
              <a:rPr lang="en-US" dirty="0" err="1" smtClean="0"/>
              <a:t>Unmixing</a:t>
            </a:r>
            <a:r>
              <a:rPr lang="en-US" dirty="0" smtClean="0"/>
              <a:t>, Class example</a:t>
            </a:r>
            <a:br>
              <a:rPr lang="en-US" dirty="0" smtClean="0"/>
            </a:br>
            <a:r>
              <a:rPr lang="en-US" dirty="0" smtClean="0"/>
              <a:t>8 Colors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779596"/>
              </p:ext>
            </p:extLst>
          </p:nvPr>
        </p:nvGraphicFramePr>
        <p:xfrm>
          <a:off x="628649" y="1825624"/>
          <a:ext cx="8357307" cy="473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138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Linear </a:t>
            </a:r>
            <a:r>
              <a:rPr lang="en-US" dirty="0" err="1"/>
              <a:t>Unmixing</a:t>
            </a:r>
            <a:r>
              <a:rPr lang="en-US" dirty="0"/>
              <a:t>, Class example</a:t>
            </a:r>
            <a:br>
              <a:rPr lang="en-US" dirty="0"/>
            </a:br>
            <a:r>
              <a:rPr lang="en-US" dirty="0"/>
              <a:t>8 </a:t>
            </a:r>
            <a:r>
              <a:rPr lang="en-US" dirty="0" smtClean="0"/>
              <a:t>Colors, Reference Spectra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07" r="81028" b="7047"/>
          <a:stretch/>
        </p:blipFill>
        <p:spPr>
          <a:xfrm>
            <a:off x="989893" y="1833689"/>
            <a:ext cx="3113363" cy="434327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Collect reference spectra for each color</a:t>
            </a:r>
          </a:p>
          <a:p>
            <a:r>
              <a:rPr lang="en-US" dirty="0" smtClean="0"/>
              <a:t>Ideally 9 samples</a:t>
            </a:r>
          </a:p>
          <a:p>
            <a:pPr lvl="1"/>
            <a:r>
              <a:rPr lang="en-US" dirty="0" smtClean="0"/>
              <a:t>8 for each color alone</a:t>
            </a:r>
          </a:p>
          <a:p>
            <a:pPr lvl="1"/>
            <a:r>
              <a:rPr lang="en-US" dirty="0" smtClean="0"/>
              <a:t>1 with all 8 together</a:t>
            </a:r>
          </a:p>
          <a:p>
            <a:r>
              <a:rPr lang="en-US" dirty="0" smtClean="0"/>
              <a:t>Sample slide had 8 colors across 4 wells</a:t>
            </a:r>
          </a:p>
          <a:p>
            <a:r>
              <a:rPr lang="en-US" dirty="0" smtClean="0"/>
              <a:t>Linear </a:t>
            </a:r>
            <a:r>
              <a:rPr lang="en-US" dirty="0" err="1" smtClean="0"/>
              <a:t>unmixing</a:t>
            </a:r>
            <a:r>
              <a:rPr lang="en-US" dirty="0" smtClean="0"/>
              <a:t> with Zeiss Zen software</a:t>
            </a:r>
          </a:p>
          <a:p>
            <a:r>
              <a:rPr lang="en-US" dirty="0" smtClean="0"/>
              <a:t>Note notches in </a:t>
            </a:r>
            <a:r>
              <a:rPr lang="en-US" dirty="0" err="1" smtClean="0"/>
              <a:t>sprecta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79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Linear </a:t>
            </a:r>
            <a:r>
              <a:rPr lang="en-US" dirty="0" err="1" smtClean="0"/>
              <a:t>Unmixing</a:t>
            </a:r>
            <a:r>
              <a:rPr lang="en-US" dirty="0" smtClean="0"/>
              <a:t>, 9 nm step size</a:t>
            </a:r>
            <a:br>
              <a:rPr lang="en-US" dirty="0" smtClean="0"/>
            </a:br>
            <a:r>
              <a:rPr lang="en-US" dirty="0" smtClean="0"/>
              <a:t>8 Colors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58194"/>
            <a:ext cx="3886200" cy="3886200"/>
          </a:xfrm>
          <a:ln>
            <a:solidFill>
              <a:schemeClr val="tx1"/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058194"/>
            <a:ext cx="3886200" cy="3886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213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Linear </a:t>
            </a:r>
            <a:r>
              <a:rPr lang="en-US" dirty="0" err="1"/>
              <a:t>Unmixing</a:t>
            </a:r>
            <a:r>
              <a:rPr lang="en-US" dirty="0"/>
              <a:t>, </a:t>
            </a:r>
            <a:r>
              <a:rPr lang="en-US" dirty="0" smtClean="0"/>
              <a:t>3 </a:t>
            </a:r>
            <a:r>
              <a:rPr lang="en-US" dirty="0"/>
              <a:t>nm step </a:t>
            </a:r>
            <a:r>
              <a:rPr lang="en-US" dirty="0" smtClean="0"/>
              <a:t>size</a:t>
            </a:r>
            <a:br>
              <a:rPr lang="en-US" dirty="0" smtClean="0"/>
            </a:br>
            <a:r>
              <a:rPr lang="en-US" dirty="0" smtClean="0"/>
              <a:t>8 Colors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58194"/>
            <a:ext cx="3886200" cy="3886200"/>
          </a:xfrm>
          <a:ln>
            <a:solidFill>
              <a:schemeClr val="tx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058194"/>
            <a:ext cx="3886200" cy="3886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21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Spectral </a:t>
            </a:r>
            <a:r>
              <a:rPr lang="en-US" sz="3600" dirty="0" err="1"/>
              <a:t>unmixing</a:t>
            </a:r>
            <a:r>
              <a:rPr lang="en-US" sz="3600" dirty="0"/>
              <a:t> of </a:t>
            </a:r>
            <a:r>
              <a:rPr lang="en-US" sz="3600" dirty="0" err="1"/>
              <a:t>autofluorescence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3" y="1129507"/>
            <a:ext cx="5732153" cy="2579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0" y="3810000"/>
            <a:ext cx="3806229" cy="2847131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407855" y="1690689"/>
            <a:ext cx="25766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 dirty="0">
                <a:latin typeface="+mn-lt"/>
              </a:rPr>
              <a:t>Red and green arrows indicate regions from which sample spectra were obtained.</a:t>
            </a:r>
          </a:p>
          <a:p>
            <a:r>
              <a:rPr lang="en-US" altLang="en-US" sz="1600" dirty="0">
                <a:latin typeface="+mn-lt"/>
              </a:rPr>
              <a:t>Blue = computed spectrum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572000" y="3838222"/>
            <a:ext cx="3048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dirty="0">
                <a:latin typeface="+mn-lt"/>
              </a:rPr>
              <a:t>(a) Image obtained at the peak of one of the quantum dots.</a:t>
            </a:r>
          </a:p>
          <a:p>
            <a:r>
              <a:rPr lang="en-US" altLang="en-US" sz="1400" dirty="0">
                <a:latin typeface="+mn-lt"/>
              </a:rPr>
              <a:t>(b) Unmixed image of the 570-nm quantum dot. </a:t>
            </a:r>
          </a:p>
          <a:p>
            <a:r>
              <a:rPr lang="en-US" altLang="en-US" sz="1400" dirty="0">
                <a:latin typeface="+mn-lt"/>
              </a:rPr>
              <a:t>(c) Unmixed image of the 620-nm quantum dot. </a:t>
            </a:r>
          </a:p>
          <a:p>
            <a:r>
              <a:rPr lang="en-US" altLang="en-US" sz="1400" dirty="0">
                <a:latin typeface="+mn-lt"/>
              </a:rPr>
              <a:t>(d) Combined </a:t>
            </a:r>
            <a:r>
              <a:rPr lang="en-US" altLang="en-US" sz="1400" dirty="0" err="1">
                <a:latin typeface="+mn-lt"/>
              </a:rPr>
              <a:t>pseudocolor</a:t>
            </a:r>
            <a:r>
              <a:rPr lang="en-US" altLang="en-US" sz="1400" dirty="0">
                <a:latin typeface="+mn-lt"/>
              </a:rPr>
              <a:t> image of (b) (green), (c), and </a:t>
            </a:r>
            <a:r>
              <a:rPr lang="en-US" altLang="en-US" sz="1400" dirty="0" err="1">
                <a:latin typeface="+mn-lt"/>
              </a:rPr>
              <a:t>autofluorescence</a:t>
            </a:r>
            <a:r>
              <a:rPr lang="en-US" altLang="en-US" sz="1400" dirty="0">
                <a:latin typeface="+mn-lt"/>
              </a:rPr>
              <a:t> channel (in white). 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87988" y="6583363"/>
            <a:ext cx="3656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>
                <a:latin typeface="Arial" panose="020B0604020202020204" pitchFamily="34" charset="0"/>
              </a:rPr>
              <a:t>Mansfield et al, Journal of Biomedical Optics (2005)</a:t>
            </a:r>
            <a:endParaRPr lang="fr-FR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56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Determine the two photon spectra of uncharacterized dye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vivo Hair Cell Dye, FM1-43 Spectra</a:t>
            </a:r>
          </a:p>
        </p:txBody>
      </p:sp>
      <p:pic>
        <p:nvPicPr>
          <p:cNvPr id="4" name="Picture 5" descr="FM1-43spectra33_4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49" y="2462609"/>
            <a:ext cx="5774531" cy="38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57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</a:rPr>
              <a:t>Separate very similar colored fluorophores</a:t>
            </a:r>
          </a:p>
          <a:p>
            <a:pPr lvl="1"/>
            <a:r>
              <a:rPr lang="en-US" altLang="en-US" dirty="0" smtClean="0">
                <a:solidFill>
                  <a:srgbClr val="000000"/>
                </a:solidFill>
              </a:rPr>
              <a:t>e.g. FITC and </a:t>
            </a:r>
            <a:r>
              <a:rPr lang="en-US" altLang="en-US" dirty="0" err="1" smtClean="0">
                <a:solidFill>
                  <a:srgbClr val="000000"/>
                </a:solidFill>
              </a:rPr>
              <a:t>Sytox</a:t>
            </a:r>
            <a:r>
              <a:rPr lang="en-US" altLang="en-US" dirty="0" smtClean="0">
                <a:solidFill>
                  <a:srgbClr val="000000"/>
                </a:solidFill>
              </a:rPr>
              <a:t> green. 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sz="2400" dirty="0">
                <a:solidFill>
                  <a:srgbClr val="000000"/>
                </a:solidFill>
              </a:rPr>
              <a:t>Could be used to eliminate non-specific background fluorescence that has different emission spectra.</a:t>
            </a:r>
          </a:p>
          <a:p>
            <a:r>
              <a:rPr lang="en-US" altLang="en-US" sz="2400" dirty="0">
                <a:solidFill>
                  <a:srgbClr val="000000"/>
                </a:solidFill>
              </a:rPr>
              <a:t>Different technologies for spectrum detection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Sequentially (Leica SP)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Simultaneously (Zeiss QUASAR</a:t>
            </a:r>
            <a:r>
              <a:rPr lang="en-US" altLang="en-US" dirty="0" smtClean="0">
                <a:solidFill>
                  <a:srgbClr val="000000"/>
                </a:solidFill>
              </a:rPr>
              <a:t>)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57673"/>
            <a:ext cx="6515100" cy="857250"/>
          </a:xfr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/>
        </p:spPr>
        <p:txBody>
          <a:bodyPr>
            <a:norm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</a:rPr>
              <a:t>Spectral or </a:t>
            </a:r>
            <a:r>
              <a:rPr lang="en-US" altLang="en-US" sz="3600" b="1" dirty="0">
                <a:solidFill>
                  <a:srgbClr val="000000"/>
                </a:solidFill>
              </a:rPr>
              <a:t>Lambda Scanning</a:t>
            </a:r>
          </a:p>
        </p:txBody>
      </p:sp>
      <p:pic>
        <p:nvPicPr>
          <p:cNvPr id="5" name="Picture 4" descr="Zeiss Logo mid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59" y="5360194"/>
            <a:ext cx="489347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_Leica-1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35" y="5438775"/>
            <a:ext cx="620315" cy="41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18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Business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Teaching Quality Feedback Report (TQFR) survey period for WI 2015-16 will open next Monday, March 14, 2015. Students will have several weeks to submit their reviews; however, you will be able to view student responses beginning on Monday, March 21 via the TQFR Reports link in </a:t>
            </a:r>
            <a:r>
              <a:rPr lang="en-US" dirty="0" err="1"/>
              <a:t>access.caltech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access.caltech.edu</a:t>
            </a:r>
            <a:r>
              <a:rPr lang="en-US" dirty="0" smtClean="0"/>
              <a:t>).</a:t>
            </a:r>
          </a:p>
          <a:p>
            <a:r>
              <a:rPr lang="en-US" dirty="0" smtClean="0"/>
              <a:t>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2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186994" cy="435133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</a:t>
            </a:r>
            <a:r>
              <a:rPr lang="en-US" altLang="en-US" sz="2000" dirty="0">
                <a:solidFill>
                  <a:prstClr val="black"/>
                </a:solidFill>
              </a:rPr>
              <a:t>-stack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2000" dirty="0">
              <a:solidFill>
                <a:prstClr val="black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 can be: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2000" dirty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(</a:t>
            </a:r>
            <a:r>
              <a:rPr lang="en-US" altLang="en-US" sz="2000" dirty="0" err="1">
                <a:solidFill>
                  <a:prstClr val="black"/>
                </a:solidFill>
                <a:sym typeface="Symbol" panose="05050102010706020507" pitchFamily="18" charset="2"/>
              </a:rPr>
              <a:t>i</a:t>
            </a:r>
            <a:r>
              <a:rPr lang="en-US" alt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) </a:t>
            </a:r>
            <a:r>
              <a:rPr lang="en-US" altLang="en-US" sz="2000" baseline="-25000" dirty="0">
                <a:solidFill>
                  <a:prstClr val="black"/>
                </a:solidFill>
                <a:sym typeface="Symbol" panose="05050102010706020507" pitchFamily="18" charset="2"/>
              </a:rPr>
              <a:t>excitation</a:t>
            </a:r>
            <a:r>
              <a:rPr lang="en-US" altLang="en-US" sz="1800" baseline="-25000" dirty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600" i="1" dirty="0">
                <a:solidFill>
                  <a:prstClr val="black"/>
                </a:solidFill>
                <a:sym typeface="Symbol" panose="05050102010706020507" pitchFamily="18" charset="2"/>
              </a:rPr>
              <a:t>images acquired in a single channel at different </a:t>
            </a:r>
            <a:r>
              <a:rPr lang="en-US" altLang="en-US" sz="1600" i="1" baseline="-25000" dirty="0">
                <a:solidFill>
                  <a:prstClr val="black"/>
                </a:solidFill>
                <a:sym typeface="Symbol" panose="05050102010706020507" pitchFamily="18" charset="2"/>
              </a:rPr>
              <a:t>excitation</a:t>
            </a:r>
            <a:endParaRPr lang="en-US" altLang="en-US" sz="1600" i="1" dirty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altLang="en-US" sz="1800" dirty="0">
              <a:solidFill>
                <a:prstClr val="black"/>
              </a:solidFill>
              <a:sym typeface="Symbol" panose="05050102010706020507" pitchFamily="18" charset="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000" dirty="0">
                <a:solidFill>
                  <a:prstClr val="black"/>
                </a:solidFill>
                <a:sym typeface="Symbol" panose="05050102010706020507" pitchFamily="18" charset="2"/>
              </a:rPr>
              <a:t>(ii) </a:t>
            </a:r>
            <a:r>
              <a:rPr lang="en-US" altLang="en-US" sz="2000" baseline="-25000" dirty="0">
                <a:solidFill>
                  <a:prstClr val="black"/>
                </a:solidFill>
                <a:sym typeface="Symbol" panose="05050102010706020507" pitchFamily="18" charset="2"/>
              </a:rPr>
              <a:t>emission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600" i="1" dirty="0">
                <a:solidFill>
                  <a:prstClr val="black"/>
                </a:solidFill>
                <a:sym typeface="Symbol" panose="05050102010706020507" pitchFamily="18" charset="2"/>
              </a:rPr>
              <a:t>images acquired at a single </a:t>
            </a:r>
            <a:r>
              <a:rPr lang="en-US" altLang="en-US" sz="1600" i="1" baseline="-25000" dirty="0">
                <a:solidFill>
                  <a:prstClr val="black"/>
                </a:solidFill>
                <a:sym typeface="Symbol" panose="05050102010706020507" pitchFamily="18" charset="2"/>
              </a:rPr>
              <a:t>excitation</a:t>
            </a:r>
            <a:r>
              <a:rPr lang="en-US" altLang="en-US" sz="1600" i="1" dirty="0">
                <a:solidFill>
                  <a:prstClr val="black"/>
                </a:solidFill>
                <a:sym typeface="Symbol" panose="05050102010706020507" pitchFamily="18" charset="2"/>
              </a:rPr>
              <a:t> in several channels at different (</a:t>
            </a:r>
            <a:r>
              <a:rPr lang="en-US" altLang="en-US" sz="1600" i="1" baseline="-25000" dirty="0">
                <a:solidFill>
                  <a:prstClr val="black"/>
                </a:solidFill>
                <a:sym typeface="Symbol" panose="05050102010706020507" pitchFamily="18" charset="2"/>
              </a:rPr>
              <a:t>emission</a:t>
            </a:r>
            <a:r>
              <a:rPr lang="en-US" altLang="en-US" sz="1600" i="1" dirty="0">
                <a:solidFill>
                  <a:prstClr val="black"/>
                </a:solidFill>
                <a:sym typeface="Symbol" panose="05050102010706020507" pitchFamily="18" charset="2"/>
              </a:rPr>
              <a:t>)</a:t>
            </a:r>
          </a:p>
          <a:p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592660"/>
              </p:ext>
            </p:extLst>
          </p:nvPr>
        </p:nvGraphicFramePr>
        <p:xfrm>
          <a:off x="3704344" y="510823"/>
          <a:ext cx="5281612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Photo Editor Photo" r:id="rId3" imgW="6219048" imgH="7268590" progId="MSPhotoEd.3">
                  <p:embed/>
                </p:oleObj>
              </mc:Choice>
              <mc:Fallback>
                <p:oleObj name="Photo Editor Photo" r:id="rId3" imgW="6219048" imgH="72685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4344" y="510823"/>
                        <a:ext cx="5281612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Spectral image </a:t>
            </a:r>
            <a:r>
              <a:rPr lang="en-US" sz="3600" dirty="0" smtClean="0"/>
              <a:t>dataset</a:t>
            </a:r>
            <a:endParaRPr lang="en-US" sz="36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15233" y="6334477"/>
            <a:ext cx="24010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dirty="0" err="1">
                <a:latin typeface="+mn-lt"/>
              </a:rPr>
              <a:t>Garini</a:t>
            </a:r>
            <a:r>
              <a:rPr lang="en-US" altLang="en-US" sz="1200" dirty="0">
                <a:latin typeface="+mn-lt"/>
              </a:rPr>
              <a:t> et al, Cytometry Part A, 2006</a:t>
            </a:r>
            <a:endParaRPr lang="fr-FR" alt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808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Spectral </a:t>
            </a:r>
            <a:r>
              <a:rPr lang="en-US" sz="3600" dirty="0" err="1"/>
              <a:t>unmixing</a:t>
            </a:r>
            <a:r>
              <a:rPr lang="en-US" sz="3600" dirty="0"/>
              <a:t>: </a:t>
            </a:r>
            <a:r>
              <a:rPr lang="en-US" sz="3600" dirty="0" smtClean="0"/>
              <a:t>GFP/YFP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10"/>
          <a:stretch/>
        </p:blipFill>
        <p:spPr>
          <a:xfrm>
            <a:off x="628650" y="1159580"/>
            <a:ext cx="8229046" cy="3863976"/>
          </a:xfrm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246224"/>
              </p:ext>
            </p:extLst>
          </p:nvPr>
        </p:nvGraphicFramePr>
        <p:xfrm>
          <a:off x="628650" y="5125155"/>
          <a:ext cx="6096000" cy="1211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1" name="Photo Editor Photo" r:id="rId4" imgW="9152381" imgH="1819529" progId="MSPhotoEd.3">
                  <p:embed/>
                </p:oleObj>
              </mc:Choice>
              <mc:Fallback>
                <p:oleObj name="Photo Editor Photo" r:id="rId4" imgW="9152381" imgH="18195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5125155"/>
                        <a:ext cx="6096000" cy="1211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42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5" r="27076"/>
          <a:stretch/>
        </p:blipFill>
        <p:spPr>
          <a:xfrm>
            <a:off x="1409591" y="1571417"/>
            <a:ext cx="6324817" cy="4842611"/>
          </a:xfrm>
        </p:spPr>
      </p:pic>
    </p:spTree>
    <p:extLst>
      <p:ext uri="{BB962C8B-B14F-4D97-AF65-F5344CB8AC3E}">
        <p14:creationId xmlns:p14="http://schemas.microsoft.com/office/powerpoint/2010/main" val="72217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prstClr val="black"/>
                </a:solidFill>
              </a:rPr>
              <a:t>Spectral image dataset</a:t>
            </a:r>
            <a:endParaRPr lang="en-US" dirty="0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741897"/>
              </p:ext>
            </p:extLst>
          </p:nvPr>
        </p:nvGraphicFramePr>
        <p:xfrm>
          <a:off x="304800" y="948266"/>
          <a:ext cx="8302887" cy="567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9" name="Photo Editor Photo" r:id="rId4" imgW="12885714" imgH="8809524" progId="MSPhotoEd.3">
                  <p:embed/>
                </p:oleObj>
              </mc:Choice>
              <mc:Fallback>
                <p:oleObj name="Photo Editor Photo" r:id="rId4" imgW="12885714" imgH="88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48266"/>
                        <a:ext cx="8302887" cy="5676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742958" y="6583363"/>
            <a:ext cx="24010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200" dirty="0" err="1">
                <a:latin typeface="+mn-lt"/>
              </a:rPr>
              <a:t>Garini</a:t>
            </a:r>
            <a:r>
              <a:rPr lang="en-US" altLang="en-US" sz="1200" dirty="0">
                <a:latin typeface="+mn-lt"/>
              </a:rPr>
              <a:t> et al, Cytometry Part A, 2006</a:t>
            </a:r>
            <a:endParaRPr lang="fr-FR" alt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85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Spectral imaging methods: Spatial-scan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Different ways used by microscope companies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81" y="2619798"/>
            <a:ext cx="6260042" cy="3861435"/>
          </a:xfrm>
          <a:prstGeom prst="rect">
            <a:avLst/>
          </a:prstGeom>
        </p:spPr>
      </p:pic>
      <p:pic>
        <p:nvPicPr>
          <p:cNvPr id="7" name="Picture 4" descr="Zeiss Logo mid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326" y="5991886"/>
            <a:ext cx="489347" cy="48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Logo_Leica-16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35" y="3203575"/>
            <a:ext cx="620315" cy="41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28267" y="5418667"/>
            <a:ext cx="1162755" cy="338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1" y="2966641"/>
            <a:ext cx="752475" cy="64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30" b="6614"/>
          <a:stretch/>
        </p:blipFill>
        <p:spPr>
          <a:xfrm>
            <a:off x="272344" y="4955116"/>
            <a:ext cx="1481667" cy="24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9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Dispersion through refraction versus diffraction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Diffraction grating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Refraction through prism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Note how longer wavelengths (red) </a:t>
            </a:r>
            <a:r>
              <a:rPr lang="en-US" b="1" i="1" dirty="0" smtClean="0"/>
              <a:t>diffract</a:t>
            </a:r>
            <a:r>
              <a:rPr lang="en-US" dirty="0" smtClean="0"/>
              <a:t> at greater angle than shorter wavelengths (blue) but they </a:t>
            </a:r>
            <a:r>
              <a:rPr lang="en-US" b="1" i="1" dirty="0" smtClean="0"/>
              <a:t>refract</a:t>
            </a:r>
            <a:r>
              <a:rPr lang="en-US" dirty="0" smtClean="0"/>
              <a:t> at smaller angle than shorter wavelengths.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04" y="1825625"/>
            <a:ext cx="2900892" cy="4351338"/>
          </a:xfrm>
        </p:spPr>
      </p:pic>
    </p:spTree>
    <p:extLst>
      <p:ext uri="{BB962C8B-B14F-4D97-AF65-F5344CB8AC3E}">
        <p14:creationId xmlns:p14="http://schemas.microsoft.com/office/powerpoint/2010/main" val="62988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Monochromator</a:t>
            </a:r>
            <a:r>
              <a:rPr lang="en-US" sz="2800" dirty="0" smtClean="0"/>
              <a:t>: Optical instrument for generating single colors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Used in optical measuring instruments</a:t>
            </a:r>
          </a:p>
          <a:p>
            <a:r>
              <a:rPr lang="en-US" sz="2000" dirty="0" smtClean="0"/>
              <a:t>How </a:t>
            </a:r>
            <a:r>
              <a:rPr lang="en-US" sz="2000" dirty="0"/>
              <a:t>a </a:t>
            </a:r>
            <a:r>
              <a:rPr lang="en-US" sz="2000" dirty="0" err="1" smtClean="0"/>
              <a:t>monochromator</a:t>
            </a:r>
            <a:r>
              <a:rPr lang="en-US" sz="2000" dirty="0" smtClean="0"/>
              <a:t> </a:t>
            </a:r>
            <a:r>
              <a:rPr lang="en-US" sz="2000" dirty="0"/>
              <a:t>works </a:t>
            </a:r>
            <a:r>
              <a:rPr lang="en-US" sz="2000" dirty="0" smtClean="0"/>
              <a:t>according </a:t>
            </a:r>
            <a:r>
              <a:rPr lang="en-US" sz="2000" dirty="0"/>
              <a:t>to the principle of </a:t>
            </a:r>
            <a:r>
              <a:rPr lang="en-US" sz="2000" dirty="0" smtClean="0"/>
              <a:t>dispersion</a:t>
            </a:r>
          </a:p>
          <a:p>
            <a:r>
              <a:rPr lang="en-US" sz="2000" dirty="0" smtClean="0"/>
              <a:t>Most actually disperse through diffraction, not prism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t="12222" r="11573" b="61111"/>
          <a:stretch/>
        </p:blipFill>
        <p:spPr>
          <a:xfrm>
            <a:off x="1379424" y="3171502"/>
            <a:ext cx="5975464" cy="3611072"/>
          </a:xfrm>
          <a:prstGeom prst="rect">
            <a:avLst/>
          </a:prstGeom>
        </p:spPr>
      </p:pic>
      <p:sp>
        <p:nvSpPr>
          <p:cNvPr id="5" name="Line 1035"/>
          <p:cNvSpPr>
            <a:spLocks noChangeShapeType="1"/>
          </p:cNvSpPr>
          <p:nvPr/>
        </p:nvSpPr>
        <p:spPr bwMode="auto">
          <a:xfrm flipH="1" flipV="1">
            <a:off x="2095500" y="5540374"/>
            <a:ext cx="3810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" name="Line 1036"/>
          <p:cNvSpPr>
            <a:spLocks noChangeShapeType="1"/>
          </p:cNvSpPr>
          <p:nvPr/>
        </p:nvSpPr>
        <p:spPr bwMode="auto">
          <a:xfrm flipH="1" flipV="1">
            <a:off x="1619250" y="4606924"/>
            <a:ext cx="3810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" name="Text Box 1037"/>
          <p:cNvSpPr txBox="1">
            <a:spLocks noChangeArrowheads="1"/>
          </p:cNvSpPr>
          <p:nvPr/>
        </p:nvSpPr>
        <p:spPr bwMode="auto">
          <a:xfrm>
            <a:off x="897389" y="5797549"/>
            <a:ext cx="1356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Entrance Slit</a:t>
            </a:r>
          </a:p>
        </p:txBody>
      </p:sp>
      <p:sp>
        <p:nvSpPr>
          <p:cNvPr id="8" name="Line 1031"/>
          <p:cNvSpPr>
            <a:spLocks noChangeShapeType="1"/>
          </p:cNvSpPr>
          <p:nvPr/>
        </p:nvSpPr>
        <p:spPr bwMode="auto">
          <a:xfrm flipH="1">
            <a:off x="5029200" y="5549899"/>
            <a:ext cx="3810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" name="Line 1032"/>
          <p:cNvSpPr>
            <a:spLocks noChangeShapeType="1"/>
          </p:cNvSpPr>
          <p:nvPr/>
        </p:nvSpPr>
        <p:spPr bwMode="auto">
          <a:xfrm flipH="1">
            <a:off x="5372100" y="3892320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0" name="Text Box 1033"/>
          <p:cNvSpPr txBox="1">
            <a:spLocks noChangeArrowheads="1"/>
          </p:cNvSpPr>
          <p:nvPr/>
        </p:nvSpPr>
        <p:spPr bwMode="auto">
          <a:xfrm>
            <a:off x="5682344" y="4051750"/>
            <a:ext cx="22494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dirty="0" err="1">
                <a:solidFill>
                  <a:schemeClr val="tx1"/>
                </a:solidFill>
              </a:rPr>
              <a:t>Monochromator</a:t>
            </a:r>
            <a:r>
              <a:rPr lang="en-US" altLang="en-US" sz="1600" dirty="0">
                <a:solidFill>
                  <a:schemeClr val="tx1"/>
                </a:solidFill>
              </a:rPr>
              <a:t> (Prism Type)</a:t>
            </a:r>
          </a:p>
        </p:txBody>
      </p:sp>
      <p:sp>
        <p:nvSpPr>
          <p:cNvPr id="11" name="Line 1034"/>
          <p:cNvSpPr>
            <a:spLocks noChangeShapeType="1"/>
          </p:cNvSpPr>
          <p:nvPr/>
        </p:nvSpPr>
        <p:spPr bwMode="auto">
          <a:xfrm flipH="1">
            <a:off x="5486400" y="4645024"/>
            <a:ext cx="3810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" name="Text Box 1039"/>
          <p:cNvSpPr txBox="1">
            <a:spLocks noChangeArrowheads="1"/>
          </p:cNvSpPr>
          <p:nvPr/>
        </p:nvSpPr>
        <p:spPr bwMode="auto">
          <a:xfrm>
            <a:off x="5312226" y="5797549"/>
            <a:ext cx="8675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1"/>
                </a:solidFill>
              </a:rPr>
              <a:t>Exit Slit</a:t>
            </a:r>
          </a:p>
        </p:txBody>
      </p:sp>
    </p:spTree>
    <p:extLst>
      <p:ext uri="{BB962C8B-B14F-4D97-AF65-F5344CB8AC3E}">
        <p14:creationId xmlns:p14="http://schemas.microsoft.com/office/powerpoint/2010/main" val="22060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Spectral imaging with a </a:t>
            </a:r>
            <a:r>
              <a:rPr lang="en-US" sz="3600" dirty="0" smtClean="0"/>
              <a:t>grating</a:t>
            </a:r>
            <a:endParaRPr lang="en-US" sz="3600" dirty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566750"/>
              </p:ext>
            </p:extLst>
          </p:nvPr>
        </p:nvGraphicFramePr>
        <p:xfrm>
          <a:off x="304800" y="948266"/>
          <a:ext cx="8302887" cy="5676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2" name="Photo Editor Photo" r:id="rId3" imgW="12885714" imgH="8809524" progId="MSPhotoEd.3">
                  <p:embed/>
                </p:oleObj>
              </mc:Choice>
              <mc:Fallback>
                <p:oleObj name="Photo Editor Photo" r:id="rId3" imgW="12885714" imgH="88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48266"/>
                        <a:ext cx="8302887" cy="56763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28650" y="948266"/>
            <a:ext cx="7578372" cy="2280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98044" y="2957689"/>
            <a:ext cx="5909643" cy="366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69333" y="5576711"/>
            <a:ext cx="3025423" cy="1128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71045"/>
            <a:ext cx="61722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420511" y="2829367"/>
            <a:ext cx="2209800" cy="1676400"/>
          </a:xfrm>
          <a:prstGeom prst="ellips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83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History of the Zeiss META detector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Where did the idea of a multichannel detector come from?</a:t>
            </a:r>
          </a:p>
        </p:txBody>
      </p:sp>
    </p:spTree>
    <p:extLst>
      <p:ext uri="{BB962C8B-B14F-4D97-AF65-F5344CB8AC3E}">
        <p14:creationId xmlns:p14="http://schemas.microsoft.com/office/powerpoint/2010/main" val="183317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4188</TotalTime>
  <Words>1029</Words>
  <Application>Microsoft Office PowerPoint</Application>
  <PresentationFormat>On-screen Show (4:3)</PresentationFormat>
  <Paragraphs>168</Paragraphs>
  <Slides>31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MS PGothic</vt:lpstr>
      <vt:lpstr>Arial</vt:lpstr>
      <vt:lpstr>Calibri</vt:lpstr>
      <vt:lpstr>Calibri Light</vt:lpstr>
      <vt:lpstr>Comic Sans MS</vt:lpstr>
      <vt:lpstr>Symbol</vt:lpstr>
      <vt:lpstr>Office Theme</vt:lpstr>
      <vt:lpstr>4_Office Theme</vt:lpstr>
      <vt:lpstr>1_Office Theme</vt:lpstr>
      <vt:lpstr>Photo Editor Photo</vt:lpstr>
      <vt:lpstr>Biology 227: Methods in Modern Microscopy</vt:lpstr>
      <vt:lpstr>Multispectral Imaging</vt:lpstr>
      <vt:lpstr>Spectral image dataset</vt:lpstr>
      <vt:lpstr>Spectral image dataset</vt:lpstr>
      <vt:lpstr>Spectral imaging methods: Spatial-scan</vt:lpstr>
      <vt:lpstr>Dispersion through refraction versus diffraction</vt:lpstr>
      <vt:lpstr>Monochromator: Optical instrument for generating single colors</vt:lpstr>
      <vt:lpstr>Spectral imaging with a grating</vt:lpstr>
      <vt:lpstr>History of the Zeiss META detector</vt:lpstr>
      <vt:lpstr>History of the Zeiss META detector</vt:lpstr>
      <vt:lpstr>Airborne Visible/Infrared Imaging Spectrometer (AVIRIS)</vt:lpstr>
      <vt:lpstr>Airborne Visible/Infrared Imaging Spectrometer (AVIRIS)</vt:lpstr>
      <vt:lpstr>History of the Zeiss META detector</vt:lpstr>
      <vt:lpstr>Spectral imaging with a prism and mirrors</vt:lpstr>
      <vt:lpstr>Spectral image dataset</vt:lpstr>
      <vt:lpstr>Leica lambda squared map</vt:lpstr>
      <vt:lpstr>Choose spectrally well-separated dyes</vt:lpstr>
      <vt:lpstr>Spectral unmixing: general concept</vt:lpstr>
      <vt:lpstr>Spectral unmixing</vt:lpstr>
      <vt:lpstr>Linear spectral unmixing: principle</vt:lpstr>
      <vt:lpstr>Linear spectral unmixing: principle</vt:lpstr>
      <vt:lpstr>Linear Unmixing, Class example 8 Colors</vt:lpstr>
      <vt:lpstr>Linear Unmixing, Class example 8 Colors, Reference Spectra</vt:lpstr>
      <vt:lpstr>Linear Unmixing, 9 nm step size 8 Colors</vt:lpstr>
      <vt:lpstr>Linear Unmixing, 3 nm step size 8 Colors</vt:lpstr>
      <vt:lpstr>Spectral unmixing of autofluorescence</vt:lpstr>
      <vt:lpstr>Determine the two photon spectra of uncharacterized dye</vt:lpstr>
      <vt:lpstr>Spectral or Lambda Scanning</vt:lpstr>
      <vt:lpstr>Course Business</vt:lpstr>
      <vt:lpstr>Spectral unmixing: GFP/YFP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 177: Principles of Modern Microscopy</dc:title>
  <dc:creator>Andres Collazo</dc:creator>
  <cp:lastModifiedBy>Andres Collazo</cp:lastModifiedBy>
  <cp:revision>131</cp:revision>
  <dcterms:created xsi:type="dcterms:W3CDTF">2015-02-06T22:51:56Z</dcterms:created>
  <dcterms:modified xsi:type="dcterms:W3CDTF">2016-03-07T17:55:43Z</dcterms:modified>
</cp:coreProperties>
</file>