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25" r:id="rId2"/>
    <p:sldMasterId id="2147483737" r:id="rId3"/>
    <p:sldMasterId id="2147483750" r:id="rId4"/>
  </p:sldMasterIdLst>
  <p:notesMasterIdLst>
    <p:notesMasterId r:id="rId41"/>
  </p:notesMasterIdLst>
  <p:sldIdLst>
    <p:sldId id="341" r:id="rId5"/>
    <p:sldId id="269" r:id="rId6"/>
    <p:sldId id="270" r:id="rId7"/>
    <p:sldId id="272" r:id="rId8"/>
    <p:sldId id="275" r:id="rId9"/>
    <p:sldId id="271" r:id="rId10"/>
    <p:sldId id="276" r:id="rId11"/>
    <p:sldId id="277" r:id="rId12"/>
    <p:sldId id="285" r:id="rId13"/>
    <p:sldId id="278" r:id="rId14"/>
    <p:sldId id="279" r:id="rId15"/>
    <p:sldId id="280" r:id="rId16"/>
    <p:sldId id="317" r:id="rId17"/>
    <p:sldId id="320" r:id="rId18"/>
    <p:sldId id="282" r:id="rId19"/>
    <p:sldId id="321" r:id="rId20"/>
    <p:sldId id="283" r:id="rId21"/>
    <p:sldId id="284" r:id="rId22"/>
    <p:sldId id="286" r:id="rId23"/>
    <p:sldId id="287" r:id="rId24"/>
    <p:sldId id="291" r:id="rId25"/>
    <p:sldId id="338" r:id="rId26"/>
    <p:sldId id="339" r:id="rId27"/>
    <p:sldId id="266" r:id="rId28"/>
    <p:sldId id="323" r:id="rId29"/>
    <p:sldId id="324" r:id="rId30"/>
    <p:sldId id="325" r:id="rId31"/>
    <p:sldId id="265" r:id="rId32"/>
    <p:sldId id="342" r:id="rId33"/>
    <p:sldId id="343" r:id="rId34"/>
    <p:sldId id="344" r:id="rId35"/>
    <p:sldId id="345" r:id="rId36"/>
    <p:sldId id="346" r:id="rId37"/>
    <p:sldId id="312" r:id="rId38"/>
    <p:sldId id="313" r:id="rId39"/>
    <p:sldId id="31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99"/>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816" autoAdjust="0"/>
  </p:normalViewPr>
  <p:slideViewPr>
    <p:cSldViewPr snapToGrid="0">
      <p:cViewPr varScale="1">
        <p:scale>
          <a:sx n="64" d="100"/>
          <a:sy n="64" d="100"/>
        </p:scale>
        <p:origin x="1958" y="62"/>
      </p:cViewPr>
      <p:guideLst/>
    </p:cSldViewPr>
  </p:slideViewPr>
  <p:notesTextViewPr>
    <p:cViewPr>
      <p:scale>
        <a:sx n="3" d="2"/>
        <a:sy n="3" d="2"/>
      </p:scale>
      <p:origin x="0" y="0"/>
    </p:cViewPr>
  </p:notesTextViewPr>
  <p:sorterViewPr>
    <p:cViewPr varScale="1">
      <p:scale>
        <a:sx n="100" d="100"/>
        <a:sy n="100" d="100"/>
      </p:scale>
      <p:origin x="0" y="-688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7AA10B-CAF9-4AB2-9081-F14FB61A2878}" type="datetimeFigureOut">
              <a:rPr lang="en-US" smtClean="0"/>
              <a:t>2/22/2016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A7784-85A4-42EC-ABFD-7E1F2014BC3C}" type="slidenum">
              <a:rPr lang="en-US" smtClean="0"/>
              <a:t>‹#›</a:t>
            </a:fld>
            <a:endParaRPr lang="en-US"/>
          </a:p>
        </p:txBody>
      </p:sp>
    </p:spTree>
    <p:extLst>
      <p:ext uri="{BB962C8B-B14F-4D97-AF65-F5344CB8AC3E}">
        <p14:creationId xmlns:p14="http://schemas.microsoft.com/office/powerpoint/2010/main" val="3075610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http://www.nature.com/milestones/milelight/full/milelight10.html</a:t>
            </a:r>
          </a:p>
          <a:p>
            <a:endParaRPr lang="en-US" dirty="0" smtClean="0"/>
          </a:p>
          <a:p>
            <a:r>
              <a:rPr lang="en-US" dirty="0" smtClean="0"/>
              <a:t>1990 invented</a:t>
            </a:r>
            <a:r>
              <a:rPr lang="en-US" baseline="0" dirty="0" smtClean="0"/>
              <a:t> two photon confocal microscopy</a:t>
            </a:r>
            <a:endParaRPr lang="en-US" dirty="0" smtClean="0"/>
          </a:p>
          <a:p>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t>2</a:t>
            </a:fld>
            <a:endParaRPr lang="en-US"/>
          </a:p>
        </p:txBody>
      </p:sp>
    </p:spTree>
    <p:extLst>
      <p:ext uri="{BB962C8B-B14F-4D97-AF65-F5344CB8AC3E}">
        <p14:creationId xmlns:p14="http://schemas.microsoft.com/office/powerpoint/2010/main" val="3765358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DB82B6-1E07-45B6-9A38-9B607F064848}" type="slidenum">
              <a:rPr lang="en-US" altLang="en-US"/>
              <a:pPr/>
              <a:t>13</a:t>
            </a:fld>
            <a:endParaRPr lang="en-US" alt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21574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http://hamamatsu.magnet.fsu.edu/articles/avalanche.html</a:t>
            </a:r>
          </a:p>
          <a:p>
            <a:endParaRPr lang="en-US" dirty="0" smtClean="0"/>
          </a:p>
          <a:p>
            <a:r>
              <a:rPr lang="en-US" dirty="0" smtClean="0"/>
              <a:t>http://www.photonics.com/EDU/Handbook.aspx?AID=25535</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t>21</a:t>
            </a:fld>
            <a:endParaRPr lang="en-US"/>
          </a:p>
        </p:txBody>
      </p:sp>
    </p:spTree>
    <p:extLst>
      <p:ext uri="{BB962C8B-B14F-4D97-AF65-F5344CB8AC3E}">
        <p14:creationId xmlns:p14="http://schemas.microsoft.com/office/powerpoint/2010/main" val="3518876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660252-AB53-415E-876C-B1B7F957FB64}" type="slidenum">
              <a:rPr lang="de-DE"/>
              <a:pPr/>
              <a:t>22</a:t>
            </a:fld>
            <a:endParaRPr lang="de-DE"/>
          </a:p>
        </p:txBody>
      </p:sp>
      <p:sp>
        <p:nvSpPr>
          <p:cNvPr id="3480578" name="Rectangle 2"/>
          <p:cNvSpPr>
            <a:spLocks noGrp="1" noRot="1" noChangeAspect="1" noChangeArrowheads="1" noTextEdit="1"/>
          </p:cNvSpPr>
          <p:nvPr>
            <p:ph type="sldImg"/>
          </p:nvPr>
        </p:nvSpPr>
        <p:spPr>
          <a:xfrm>
            <a:off x="1143000" y="685800"/>
            <a:ext cx="4573588" cy="3430588"/>
          </a:xfrm>
          <a:ln/>
        </p:spPr>
      </p:sp>
      <p:sp>
        <p:nvSpPr>
          <p:cNvPr id="3480579" name="Rectangle 3"/>
          <p:cNvSpPr>
            <a:spLocks noGrp="1" noChangeArrowheads="1"/>
          </p:cNvSpPr>
          <p:nvPr>
            <p:ph type="body" idx="1"/>
          </p:nvPr>
        </p:nvSpPr>
        <p:spPr>
          <a:xfrm>
            <a:off x="915525" y="4342939"/>
            <a:ext cx="5026951" cy="4116005"/>
          </a:xfrm>
        </p:spPr>
        <p:txBody>
          <a:bodyPr/>
          <a:lstStyle/>
          <a:p>
            <a:endParaRPr lang="en-US"/>
          </a:p>
        </p:txBody>
      </p:sp>
    </p:spTree>
    <p:extLst>
      <p:ext uri="{BB962C8B-B14F-4D97-AF65-F5344CB8AC3E}">
        <p14:creationId xmlns:p14="http://schemas.microsoft.com/office/powerpoint/2010/main" val="4060707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Bacia</a:t>
            </a:r>
            <a:r>
              <a:rPr lang="en-US" sz="1200" kern="1200" dirty="0" smtClean="0">
                <a:solidFill>
                  <a:schemeClr val="tx1"/>
                </a:solidFill>
                <a:latin typeface="+mn-lt"/>
                <a:ea typeface="+mn-ea"/>
                <a:cs typeface="+mn-cs"/>
              </a:rPr>
              <a:t>, K., Kim, S.A., </a:t>
            </a:r>
            <a:r>
              <a:rPr lang="en-US" sz="1200" kern="1200" dirty="0" err="1" smtClean="0">
                <a:solidFill>
                  <a:schemeClr val="tx1"/>
                </a:solidFill>
                <a:latin typeface="+mn-lt"/>
                <a:ea typeface="+mn-ea"/>
                <a:cs typeface="+mn-cs"/>
              </a:rPr>
              <a:t>Schwille</a:t>
            </a:r>
            <a:r>
              <a:rPr lang="en-US" sz="1200" kern="1200" dirty="0" smtClean="0">
                <a:solidFill>
                  <a:schemeClr val="tx1"/>
                </a:solidFill>
                <a:latin typeface="+mn-lt"/>
                <a:ea typeface="+mn-ea"/>
                <a:cs typeface="+mn-cs"/>
              </a:rPr>
              <a:t>, P., 2006. Fluorescence cross-correlation spectroscopy in living cells. Nat Methods 3, 83-89.</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t>23</a:t>
            </a:fld>
            <a:endParaRPr lang="en-US"/>
          </a:p>
        </p:txBody>
      </p:sp>
    </p:spTree>
    <p:extLst>
      <p:ext uri="{BB962C8B-B14F-4D97-AF65-F5344CB8AC3E}">
        <p14:creationId xmlns:p14="http://schemas.microsoft.com/office/powerpoint/2010/main" val="2651655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major difference between these two microscopy techniques is that FRAP involves the study of a cell’s ability to recover after a single </a:t>
            </a:r>
            <a:r>
              <a:rPr lang="en-US" dirty="0" err="1" smtClean="0"/>
              <a:t>photobleaching</a:t>
            </a:r>
            <a:r>
              <a:rPr lang="en-US" dirty="0" smtClean="0"/>
              <a:t> event whereas FLIP involves the study of how the loss of fluorescence spreads throughout the cell after multiple </a:t>
            </a:r>
            <a:r>
              <a:rPr lang="en-US" dirty="0" err="1" smtClean="0"/>
              <a:t>photobleaching</a:t>
            </a:r>
            <a:r>
              <a:rPr lang="en-US" dirty="0" smtClean="0"/>
              <a:t> events. This difference in purpose also leads to a difference in what parts of the cell are observed. In FRAP, the area that is actually </a:t>
            </a:r>
            <a:r>
              <a:rPr lang="en-US" dirty="0" err="1" smtClean="0"/>
              <a:t>photobleached</a:t>
            </a:r>
            <a:r>
              <a:rPr lang="en-US" dirty="0" smtClean="0"/>
              <a:t> is the area of interest. Conversely, in FLIP, the region of interest is just outside the region that is being </a:t>
            </a:r>
            <a:r>
              <a:rPr lang="en-US" dirty="0" err="1" smtClean="0"/>
              <a:t>photobleached</a:t>
            </a:r>
            <a:r>
              <a:rPr lang="en-US" dirty="0" smtClean="0"/>
              <a:t>. Another important difference is that in FRAP, there is a single </a:t>
            </a:r>
            <a:r>
              <a:rPr lang="en-US" dirty="0" err="1" smtClean="0"/>
              <a:t>photobleaching</a:t>
            </a:r>
            <a:r>
              <a:rPr lang="en-US" dirty="0" smtClean="0"/>
              <a:t> event and a recovery period to observe how well fluorophores move back to the bleached site. However, in FLIP, multiple </a:t>
            </a:r>
            <a:r>
              <a:rPr lang="en-US" dirty="0" err="1" smtClean="0"/>
              <a:t>photobleaching</a:t>
            </a:r>
            <a:r>
              <a:rPr lang="en-US" dirty="0" smtClean="0"/>
              <a:t> events occur to prevent the return of unbleached fluorophores to the bleaching region.</a:t>
            </a:r>
          </a:p>
          <a:p>
            <a:endParaRPr lang="en-US" dirty="0" smtClean="0"/>
          </a:p>
          <a:p>
            <a:r>
              <a:rPr lang="en-US" dirty="0" smtClean="0"/>
              <a:t>http://en.wikipedia.org/wiki/Fluorescence_loss_in_photobleaching</a:t>
            </a:r>
          </a:p>
          <a:p>
            <a:r>
              <a:rPr lang="en-US" dirty="0" smtClean="0"/>
              <a:t>http://en.wikipedia.org/wiki/Fluorescence_recovery_after_photobleaching</a:t>
            </a:r>
          </a:p>
          <a:p>
            <a:r>
              <a:rPr lang="en-US" dirty="0" smtClean="0"/>
              <a:t>http://www.olympusconfocal.com/applications/flipandfrap.html</a:t>
            </a:r>
          </a:p>
          <a:p>
            <a:endParaRPr lang="en-US" dirty="0" smtClean="0"/>
          </a:p>
          <a:p>
            <a:r>
              <a:rPr lang="en-US" dirty="0" smtClean="0"/>
              <a:t>"Frap diagram" by </a:t>
            </a:r>
            <a:r>
              <a:rPr lang="en-US" dirty="0" err="1" smtClean="0"/>
              <a:t>MDougM</a:t>
            </a:r>
            <a:r>
              <a:rPr lang="en-US" dirty="0" smtClean="0"/>
              <a:t> - Own work. Licensed under Public Domain via Wikimedia Commons - http://commons.wikimedia.org/wiki/File:Frap_diagram.svg#mediaviewer/File:Frap_diagram.svg</a:t>
            </a:r>
          </a:p>
          <a:p>
            <a:endParaRPr lang="en-US" dirty="0" smtClean="0"/>
          </a:p>
          <a:p>
            <a:r>
              <a:rPr lang="en-US" dirty="0" smtClean="0"/>
              <a:t>"Fluorescence Loss in </a:t>
            </a:r>
            <a:r>
              <a:rPr lang="en-US" dirty="0" err="1" smtClean="0"/>
              <a:t>Photobleaching</a:t>
            </a:r>
            <a:r>
              <a:rPr lang="en-US" dirty="0" smtClean="0"/>
              <a:t> Schematic" by Steven Lentz - was sent to me personally. Licensed under CC BY-SA 3.0 via Wikimedia Commons - http://commons.wikimedia.org/wiki/File:Fluorescence_Loss_in_Photobleaching_Schematic.jpg#mediaviewer/File:Fluorescence_Loss_in_Photobleaching_Schematic.jpg</a:t>
            </a:r>
          </a:p>
          <a:p>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t>24</a:t>
            </a:fld>
            <a:endParaRPr lang="en-US"/>
          </a:p>
        </p:txBody>
      </p:sp>
    </p:spTree>
    <p:extLst>
      <p:ext uri="{BB962C8B-B14F-4D97-AF65-F5344CB8AC3E}">
        <p14:creationId xmlns:p14="http://schemas.microsoft.com/office/powerpoint/2010/main" val="3326759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http://www.sciencedirect.com/science/article/pii/S0092867407006630</a:t>
            </a:r>
          </a:p>
          <a:p>
            <a:r>
              <a:rPr lang="en-US" dirty="0" err="1" smtClean="0"/>
              <a:t>Wieschaus</a:t>
            </a:r>
            <a:r>
              <a:rPr lang="en-US" dirty="0" smtClean="0"/>
              <a:t> Cell</a:t>
            </a:r>
            <a:r>
              <a:rPr lang="en-US" baseline="0" dirty="0" smtClean="0"/>
              <a:t> paper</a:t>
            </a:r>
          </a:p>
          <a:p>
            <a:endParaRPr lang="en-US" baseline="0" dirty="0" smtClean="0"/>
          </a:p>
          <a:p>
            <a:r>
              <a:rPr lang="en-US" baseline="0" dirty="0" smtClean="0"/>
              <a:t>http://www.ncbi.nlm.nih.gov/pmc/articles/PMC2920644/</a:t>
            </a:r>
          </a:p>
          <a:p>
            <a:r>
              <a:rPr lang="en-US" baseline="0" dirty="0" smtClean="0"/>
              <a:t>FCS paper</a:t>
            </a:r>
          </a:p>
          <a:p>
            <a:endParaRPr lang="en-US" baseline="0" dirty="0" smtClean="0"/>
          </a:p>
          <a:p>
            <a:r>
              <a:rPr lang="en-US" baseline="0" dirty="0" smtClean="0"/>
              <a:t>Development paper by </a:t>
            </a:r>
            <a:r>
              <a:rPr lang="en-US" baseline="0" dirty="0" err="1" smtClean="0"/>
              <a:t>Wieschaus</a:t>
            </a:r>
            <a:r>
              <a:rPr lang="en-US" baseline="0" dirty="0" smtClean="0"/>
              <a:t> reviewing his result</a:t>
            </a:r>
          </a:p>
          <a:p>
            <a:r>
              <a:rPr lang="en-US" dirty="0" smtClean="0"/>
              <a:t>http://dev.biologists.org/content/137/14/2253.full</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400" b="1" dirty="0" smtClean="0">
                <a:latin typeface="Arial" panose="020B0604020202020204" pitchFamily="34" charset="0"/>
                <a:ea typeface="msgothic" charset="0"/>
                <a:cs typeface="msgothic" charset="0"/>
              </a:rPr>
              <a:t>Schematic of the </a:t>
            </a:r>
            <a:r>
              <a:rPr lang="en-GB" altLang="en-US" sz="1400" b="1" dirty="0" err="1" smtClean="0">
                <a:latin typeface="Arial" panose="020B0604020202020204" pitchFamily="34" charset="0"/>
                <a:ea typeface="msgothic" charset="0"/>
                <a:cs typeface="msgothic" charset="0"/>
              </a:rPr>
              <a:t>Bicoid</a:t>
            </a:r>
            <a:r>
              <a:rPr lang="en-GB" altLang="en-US" sz="1400" b="1" dirty="0" smtClean="0">
                <a:latin typeface="Arial" panose="020B0604020202020204" pitchFamily="34" charset="0"/>
                <a:ea typeface="msgothic" charset="0"/>
                <a:cs typeface="msgothic" charset="0"/>
              </a:rPr>
              <a:t> gradient in the syncytial </a:t>
            </a:r>
            <a:r>
              <a:rPr lang="en-GB" altLang="en-US" i="1" dirty="0" smtClean="0">
                <a:latin typeface="Arial" panose="020B0604020202020204" pitchFamily="34" charset="0"/>
                <a:ea typeface="msgothic" charset="0"/>
                <a:cs typeface="msgothic" charset="0"/>
              </a:rPr>
              <a:t>Drosophila</a:t>
            </a:r>
            <a:r>
              <a:rPr lang="en-GB" altLang="en-US" dirty="0" smtClean="0">
                <a:latin typeface="Arial" panose="020B0604020202020204" pitchFamily="34" charset="0"/>
                <a:ea typeface="msgothic" charset="0"/>
                <a:cs typeface="msgothic" charset="0"/>
              </a:rPr>
              <a:t> embryo. (</a:t>
            </a:r>
            <a:r>
              <a:rPr lang="en-GB" altLang="en-US" sz="1400" b="1" dirty="0" smtClean="0">
                <a:latin typeface="Arial" panose="020B0604020202020204" pitchFamily="34" charset="0"/>
                <a:ea typeface="msgothic" charset="0"/>
                <a:cs typeface="msgothic" charset="0"/>
              </a:rPr>
              <a:t>A-G</a:t>
            </a:r>
            <a:r>
              <a:rPr lang="en-GB" altLang="en-US" dirty="0" smtClean="0">
                <a:latin typeface="Arial" panose="020B0604020202020204" pitchFamily="34" charset="0"/>
                <a:ea typeface="msgothic" charset="0"/>
                <a:cs typeface="msgothic" charset="0"/>
              </a:rPr>
              <a:t>) </a:t>
            </a:r>
            <a:r>
              <a:rPr lang="en-GB" altLang="en-US" dirty="0" err="1" smtClean="0">
                <a:latin typeface="Arial" panose="020B0604020202020204" pitchFamily="34" charset="0"/>
                <a:ea typeface="msgothic" charset="0"/>
                <a:cs typeface="msgothic" charset="0"/>
              </a:rPr>
              <a:t>Bicoid</a:t>
            </a:r>
            <a:r>
              <a:rPr lang="en-GB" altLang="en-US" dirty="0" smtClean="0">
                <a:latin typeface="Arial" panose="020B0604020202020204" pitchFamily="34" charset="0"/>
                <a:ea typeface="msgothic" charset="0"/>
                <a:cs typeface="msgothic" charset="0"/>
              </a:rPr>
              <a:t>, as a transcription factor, accumulates within nuclei during interphase. The nuclear </a:t>
            </a:r>
            <a:r>
              <a:rPr lang="en-GB" altLang="en-US" dirty="0" err="1" smtClean="0">
                <a:latin typeface="Arial" panose="020B0604020202020204" pitchFamily="34" charset="0"/>
                <a:ea typeface="msgothic" charset="0"/>
                <a:cs typeface="msgothic" charset="0"/>
              </a:rPr>
              <a:t>Bicoid</a:t>
            </a:r>
            <a:r>
              <a:rPr lang="en-GB" altLang="en-US" dirty="0" smtClean="0">
                <a:latin typeface="Arial" panose="020B0604020202020204" pitchFamily="34" charset="0"/>
                <a:ea typeface="msgothic" charset="0"/>
                <a:cs typeface="msgothic" charset="0"/>
              </a:rPr>
              <a:t> gradient, which decreases in concentration with distance from the anterior pole, forms in less than 3 hours in a </a:t>
            </a:r>
            <a:r>
              <a:rPr lang="en-GB" altLang="en-US" i="1" dirty="0" smtClean="0">
                <a:latin typeface="Arial" panose="020B0604020202020204" pitchFamily="34" charset="0"/>
                <a:ea typeface="msgothic" charset="0"/>
                <a:cs typeface="msgothic" charset="0"/>
              </a:rPr>
              <a:t>Drosophila</a:t>
            </a:r>
            <a:r>
              <a:rPr lang="en-GB" altLang="en-US" dirty="0" smtClean="0">
                <a:latin typeface="Arial" panose="020B0604020202020204" pitchFamily="34" charset="0"/>
                <a:ea typeface="msgothic" charset="0"/>
                <a:cs typeface="msgothic" charset="0"/>
              </a:rPr>
              <a:t> embryo that is ~500 </a:t>
            </a:r>
            <a:r>
              <a:rPr lang="en-GB" altLang="en-US" dirty="0" err="1" smtClean="0">
                <a:latin typeface="Arial" panose="020B0604020202020204" pitchFamily="34" charset="0"/>
                <a:ea typeface="msgothic" charset="0"/>
                <a:cs typeface="msgothic" charset="0"/>
              </a:rPr>
              <a:t>μm</a:t>
            </a:r>
            <a:r>
              <a:rPr lang="en-GB" altLang="en-US" dirty="0" smtClean="0">
                <a:latin typeface="Arial" panose="020B0604020202020204" pitchFamily="34" charset="0"/>
                <a:ea typeface="msgothic" charset="0"/>
                <a:cs typeface="msgothic" charset="0"/>
              </a:rPr>
              <a:t> long (AP axis) and can be observed (B) before nuclei migrate to the surface of the embryo. During the first ~80 minutes (corresponding to cell cycles 1-8), nuclei proliferate in the centre of the embryo (A-C), and then migrate to the surface of the embryo in cycle 9. During the last five cell cycles, nuclei divide at the surface of the embryo (D,E). Nuclei replicate every ~9 minutes during the first nine cell cycles, but this slows to ~20 minutes in cycle 13. Nuclei are ~10 </a:t>
            </a:r>
            <a:r>
              <a:rPr lang="en-GB" altLang="en-US" dirty="0" err="1" smtClean="0">
                <a:latin typeface="Arial" panose="020B0604020202020204" pitchFamily="34" charset="0"/>
                <a:ea typeface="msgothic" charset="0"/>
                <a:cs typeface="msgothic" charset="0"/>
              </a:rPr>
              <a:t>μm</a:t>
            </a:r>
            <a:r>
              <a:rPr lang="en-GB" altLang="en-US" dirty="0" smtClean="0">
                <a:latin typeface="Arial" panose="020B0604020202020204" pitchFamily="34" charset="0"/>
                <a:ea typeface="msgothic" charset="0"/>
                <a:cs typeface="msgothic" charset="0"/>
              </a:rPr>
              <a:t> in diameter in pre-cycle 14 embryos (A-D) but ~6 </a:t>
            </a:r>
            <a:r>
              <a:rPr lang="en-GB" altLang="en-US" dirty="0" err="1" smtClean="0">
                <a:latin typeface="Arial" panose="020B0604020202020204" pitchFamily="34" charset="0"/>
                <a:ea typeface="msgothic" charset="0"/>
                <a:cs typeface="msgothic" charset="0"/>
              </a:rPr>
              <a:t>μm</a:t>
            </a:r>
            <a:r>
              <a:rPr lang="en-GB" altLang="en-US" dirty="0" smtClean="0">
                <a:latin typeface="Arial" panose="020B0604020202020204" pitchFamily="34" charset="0"/>
                <a:ea typeface="msgothic" charset="0"/>
                <a:cs typeface="msgothic" charset="0"/>
              </a:rPr>
              <a:t> in cycle 14 (E). The extent to which the mRNA encoding </a:t>
            </a:r>
            <a:r>
              <a:rPr lang="en-GB" altLang="en-US" dirty="0" err="1" smtClean="0">
                <a:latin typeface="Arial" panose="020B0604020202020204" pitchFamily="34" charset="0"/>
                <a:ea typeface="msgothic" charset="0"/>
                <a:cs typeface="msgothic" charset="0"/>
              </a:rPr>
              <a:t>Bicoid</a:t>
            </a:r>
            <a:r>
              <a:rPr lang="en-GB" altLang="en-US" dirty="0" smtClean="0">
                <a:latin typeface="Arial" panose="020B0604020202020204" pitchFamily="34" charset="0"/>
                <a:ea typeface="msgothic" charset="0"/>
                <a:cs typeface="msgothic" charset="0"/>
              </a:rPr>
              <a:t>, which is initially tightly localised to the anterior pole (A), becomes delocalised is a matter of controversy. Two alternative </a:t>
            </a:r>
            <a:r>
              <a:rPr lang="en-GB" altLang="en-US" i="1" dirty="0" err="1" smtClean="0">
                <a:latin typeface="Arial" panose="020B0604020202020204" pitchFamily="34" charset="0"/>
                <a:ea typeface="msgothic" charset="0"/>
                <a:cs typeface="msgothic" charset="0"/>
              </a:rPr>
              <a:t>bicoid</a:t>
            </a:r>
            <a:r>
              <a:rPr lang="en-GB" altLang="en-US" dirty="0" smtClean="0">
                <a:latin typeface="Arial" panose="020B0604020202020204" pitchFamily="34" charset="0"/>
                <a:ea typeface="msgothic" charset="0"/>
                <a:cs typeface="msgothic" charset="0"/>
              </a:rPr>
              <a:t> RNA distributions during cycle 14 are shown in E and F. (G) Illustration of the nucleus and surrounding cytoplasm. (</a:t>
            </a:r>
            <a:r>
              <a:rPr lang="en-GB" altLang="en-US" sz="1400" b="1" dirty="0" smtClean="0">
                <a:latin typeface="Arial" panose="020B0604020202020204" pitchFamily="34" charset="0"/>
                <a:ea typeface="msgothic" charset="0"/>
                <a:cs typeface="msgothic" charset="0"/>
              </a:rPr>
              <a:t>H</a:t>
            </a:r>
            <a:r>
              <a:rPr lang="en-GB" altLang="en-US" dirty="0" smtClean="0">
                <a:latin typeface="Arial" panose="020B0604020202020204" pitchFamily="34" charset="0"/>
                <a:ea typeface="msgothic" charset="0"/>
                <a:cs typeface="msgothic" charset="0"/>
              </a:rPr>
              <a:t>) In species that produce larger or smaller eggs than </a:t>
            </a:r>
            <a:r>
              <a:rPr lang="en-GB" altLang="en-US" i="1" dirty="0" smtClean="0">
                <a:latin typeface="Arial" panose="020B0604020202020204" pitchFamily="34" charset="0"/>
                <a:ea typeface="msgothic" charset="0"/>
                <a:cs typeface="msgothic" charset="0"/>
              </a:rPr>
              <a:t>Drosophila melanogaster</a:t>
            </a:r>
            <a:r>
              <a:rPr lang="en-GB" altLang="en-US" dirty="0" smtClean="0">
                <a:latin typeface="Arial" panose="020B0604020202020204" pitchFamily="34" charset="0"/>
                <a:ea typeface="msgothic" charset="0"/>
                <a:cs typeface="msgothic" charset="0"/>
              </a:rPr>
              <a:t>, the </a:t>
            </a:r>
            <a:r>
              <a:rPr lang="en-GB" altLang="en-US" dirty="0" err="1" smtClean="0">
                <a:latin typeface="Arial" panose="020B0604020202020204" pitchFamily="34" charset="0"/>
                <a:ea typeface="msgothic" charset="0"/>
                <a:cs typeface="msgothic" charset="0"/>
              </a:rPr>
              <a:t>Bicoid</a:t>
            </a:r>
            <a:r>
              <a:rPr lang="en-GB" altLang="en-US" dirty="0" smtClean="0">
                <a:latin typeface="Arial" panose="020B0604020202020204" pitchFamily="34" charset="0"/>
                <a:ea typeface="msgothic" charset="0"/>
                <a:cs typeface="msgothic" charset="0"/>
              </a:rPr>
              <a:t> gradient scales with egg length.</a:t>
            </a:r>
          </a:p>
          <a:p>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t>27</a:t>
            </a:fld>
            <a:endParaRPr lang="en-US"/>
          </a:p>
        </p:txBody>
      </p:sp>
    </p:spTree>
    <p:extLst>
      <p:ext uri="{BB962C8B-B14F-4D97-AF65-F5344CB8AC3E}">
        <p14:creationId xmlns:p14="http://schemas.microsoft.com/office/powerpoint/2010/main" val="1021124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principle</a:t>
            </a:r>
            <a:r>
              <a:rPr lang="en-US" baseline="0" dirty="0" smtClean="0"/>
              <a:t> of FCS is being able to observe one or a few fluorescent particles enter and leave a small illuminated volume.  If the sample, solution or cell, has a high concentration of tagged molecules it becomes hard to observe the needed fluctuations.  I generally give the analogy of a crowded lecture hall.  If the lecture hall is crowded and you were observing the lecture hall you would be less apt to notice if some one entered or left the room (i.e. a small fluctuation from the mean number of people in the hall).  If only a few people were in the hall, then if someone left it would be very easy to notice (i.e. a large fluctuation from the mean number of people in the hall).  This is why a large immobile population is not good for FCS.  Fluctuations about the mean intensity is the information used for all FFS techniques.  </a:t>
            </a:r>
            <a:endParaRPr lang="en-US" dirty="0"/>
          </a:p>
        </p:txBody>
      </p:sp>
      <p:sp>
        <p:nvSpPr>
          <p:cNvPr id="4" name="Slide Number Placeholder 3"/>
          <p:cNvSpPr>
            <a:spLocks noGrp="1"/>
          </p:cNvSpPr>
          <p:nvPr>
            <p:ph type="sldNum" sz="quarter" idx="10"/>
          </p:nvPr>
        </p:nvSpPr>
        <p:spPr/>
        <p:txBody>
          <a:bodyPr/>
          <a:lstStyle/>
          <a:p>
            <a:fld id="{831140ED-19FB-4086-8BF6-A7ABF438EE79}" type="slidenum">
              <a:rPr lang="en-US" smtClean="0"/>
              <a:pPr/>
              <a:t>5</a:t>
            </a:fld>
            <a:endParaRPr lang="en-US"/>
          </a:p>
        </p:txBody>
      </p:sp>
    </p:spTree>
    <p:extLst>
      <p:ext uri="{BB962C8B-B14F-4D97-AF65-F5344CB8AC3E}">
        <p14:creationId xmlns:p14="http://schemas.microsoft.com/office/powerpoint/2010/main" val="3972296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Bacia</a:t>
            </a:r>
            <a:r>
              <a:rPr lang="en-US" sz="1200" kern="1200" dirty="0" smtClean="0">
                <a:solidFill>
                  <a:schemeClr val="tx1"/>
                </a:solidFill>
                <a:latin typeface="+mn-lt"/>
                <a:ea typeface="+mn-ea"/>
                <a:cs typeface="+mn-cs"/>
              </a:rPr>
              <a:t>, K., Kim, S.A., </a:t>
            </a:r>
            <a:r>
              <a:rPr lang="en-US" sz="1200" kern="1200" dirty="0" err="1" smtClean="0">
                <a:solidFill>
                  <a:schemeClr val="tx1"/>
                </a:solidFill>
                <a:latin typeface="+mn-lt"/>
                <a:ea typeface="+mn-ea"/>
                <a:cs typeface="+mn-cs"/>
              </a:rPr>
              <a:t>Schwille</a:t>
            </a:r>
            <a:r>
              <a:rPr lang="en-US" sz="1200" kern="1200" dirty="0" smtClean="0">
                <a:solidFill>
                  <a:schemeClr val="tx1"/>
                </a:solidFill>
                <a:latin typeface="+mn-lt"/>
                <a:ea typeface="+mn-ea"/>
                <a:cs typeface="+mn-cs"/>
              </a:rPr>
              <a:t>, P., 2006. Fluorescence cross-correlation spectroscopy in living cells. Nat Methods 3, 83-89.</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t>6</a:t>
            </a:fld>
            <a:endParaRPr lang="en-US"/>
          </a:p>
        </p:txBody>
      </p:sp>
    </p:spTree>
    <p:extLst>
      <p:ext uri="{BB962C8B-B14F-4D97-AF65-F5344CB8AC3E}">
        <p14:creationId xmlns:p14="http://schemas.microsoft.com/office/powerpoint/2010/main" val="1151155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fluctuations generated can be analyzed in many ways.  FCS relies on the auto-correlation function which is a signal processing technique.  The autocorrelation compares a signal against itself.  In this case, a particle enters the focal volume and generates a photon burst.  The collected signal is “copied” and the two copies are compared against one another as you shift the “copy” in time.  The copy signal is shifted by some amount of time given by the </a:t>
            </a:r>
            <a:r>
              <a:rPr lang="en-US" dirty="0" err="1" smtClean="0"/>
              <a:t>greek</a:t>
            </a:r>
            <a:r>
              <a:rPr lang="en-US" dirty="0" smtClean="0"/>
              <a:t> symbol tau.  All data analysis will be done in reference to the shift time tau.</a:t>
            </a:r>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256BB1-16DB-442F-8055-5DDA407D3DCC}" type="slidenum">
              <a:rPr lang="en-US" smtClean="0"/>
              <a:pPr fontAlgn="base">
                <a:spcBef>
                  <a:spcPct val="0"/>
                </a:spcBef>
                <a:spcAft>
                  <a:spcPct val="0"/>
                </a:spcAft>
                <a:defRPr/>
              </a:pPr>
              <a:t>7</a:t>
            </a:fld>
            <a:endParaRPr lang="en-US" smtClean="0"/>
          </a:p>
        </p:txBody>
      </p:sp>
    </p:spTree>
    <p:extLst>
      <p:ext uri="{BB962C8B-B14F-4D97-AF65-F5344CB8AC3E}">
        <p14:creationId xmlns:p14="http://schemas.microsoft.com/office/powerpoint/2010/main" val="1200924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75403B-6DB7-46C3-A575-5387657B14D2}" type="slidenum">
              <a:rPr lang="de-DE"/>
              <a:pPr/>
              <a:t>8</a:t>
            </a:fld>
            <a:endParaRPr lang="de-DE"/>
          </a:p>
        </p:txBody>
      </p:sp>
      <p:sp>
        <p:nvSpPr>
          <p:cNvPr id="3510274" name="Rectangle 2"/>
          <p:cNvSpPr>
            <a:spLocks noGrp="1" noRot="1" noChangeAspect="1" noChangeArrowheads="1" noTextEdit="1"/>
          </p:cNvSpPr>
          <p:nvPr>
            <p:ph type="sldImg"/>
          </p:nvPr>
        </p:nvSpPr>
        <p:spPr>
          <a:xfrm>
            <a:off x="1143000" y="685800"/>
            <a:ext cx="4573588" cy="3430588"/>
          </a:xfrm>
          <a:ln/>
        </p:spPr>
      </p:sp>
      <p:sp>
        <p:nvSpPr>
          <p:cNvPr id="3510275" name="Rectangle 3"/>
          <p:cNvSpPr>
            <a:spLocks noGrp="1" noChangeArrowheads="1"/>
          </p:cNvSpPr>
          <p:nvPr>
            <p:ph type="body" idx="1"/>
          </p:nvPr>
        </p:nvSpPr>
        <p:spPr>
          <a:xfrm>
            <a:off x="915525" y="4342939"/>
            <a:ext cx="5026951" cy="4116005"/>
          </a:xfrm>
        </p:spPr>
        <p:txBody>
          <a:bodyPr/>
          <a:lstStyle/>
          <a:p>
            <a:endParaRPr lang="en-US"/>
          </a:p>
        </p:txBody>
      </p:sp>
    </p:spTree>
    <p:extLst>
      <p:ext uri="{BB962C8B-B14F-4D97-AF65-F5344CB8AC3E}">
        <p14:creationId xmlns:p14="http://schemas.microsoft.com/office/powerpoint/2010/main" val="2164198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smtClean="0"/>
              <a:t>Lecture 5</a:t>
            </a:r>
            <a:br>
              <a:rPr lang="en-US" altLang="en-US" sz="1200" b="1" dirty="0" smtClean="0"/>
            </a:br>
            <a:r>
              <a:rPr lang="en-US" altLang="en-US" sz="1200" b="1" dirty="0" smtClean="0"/>
              <a:t>FCS, Autocorrelation, PCH, Cross-correlation</a:t>
            </a:r>
            <a:r>
              <a:rPr lang="en-US" altLang="en-US" sz="1200" dirty="0" smtClean="0"/>
              <a:t> </a:t>
            </a:r>
            <a:r>
              <a:rPr lang="en-US" altLang="en-US" sz="900" b="1" dirty="0" smtClean="0">
                <a:solidFill>
                  <a:schemeClr val="tx1"/>
                </a:solidFill>
              </a:rPr>
              <a:t/>
            </a:r>
            <a:br>
              <a:rPr lang="en-US" altLang="en-US" sz="900" b="1" dirty="0" smtClean="0">
                <a:solidFill>
                  <a:schemeClr val="tx1"/>
                </a:solidFill>
              </a:rPr>
            </a:br>
            <a:r>
              <a:rPr lang="en-US" altLang="en-US" sz="900" b="1" dirty="0" smtClean="0">
                <a:solidFill>
                  <a:schemeClr val="tx1"/>
                </a:solidFill>
              </a:rPr>
              <a:t/>
            </a:r>
            <a:br>
              <a:rPr lang="en-US" altLang="en-US" sz="900" b="1" dirty="0" smtClean="0">
                <a:solidFill>
                  <a:schemeClr val="tx1"/>
                </a:solidFill>
              </a:rPr>
            </a:br>
            <a:r>
              <a:rPr lang="en-US" altLang="en-US" sz="900" b="1" i="1" dirty="0" smtClean="0">
                <a:solidFill>
                  <a:srgbClr val="FF0000"/>
                </a:solidFill>
              </a:rPr>
              <a:t>Enrico </a:t>
            </a:r>
            <a:r>
              <a:rPr lang="en-US" altLang="en-US" sz="900" b="1" i="1" dirty="0" err="1" smtClean="0">
                <a:solidFill>
                  <a:srgbClr val="FF0000"/>
                </a:solidFill>
              </a:rPr>
              <a:t>Gratton</a:t>
            </a:r>
            <a:endParaRPr lang="en-US" dirty="0"/>
          </a:p>
        </p:txBody>
      </p:sp>
      <p:sp>
        <p:nvSpPr>
          <p:cNvPr id="4" name="Slide Number Placeholder 3"/>
          <p:cNvSpPr>
            <a:spLocks noGrp="1"/>
          </p:cNvSpPr>
          <p:nvPr>
            <p:ph type="sldNum" sz="quarter" idx="10"/>
          </p:nvPr>
        </p:nvSpPr>
        <p:spPr/>
        <p:txBody>
          <a:bodyPr/>
          <a:lstStyle/>
          <a:p>
            <a:fld id="{539A7784-85A4-42EC-ABFD-7E1F2014BC3C}" type="slidenum">
              <a:rPr lang="en-US" smtClean="0"/>
              <a:t>9</a:t>
            </a:fld>
            <a:endParaRPr lang="en-US"/>
          </a:p>
        </p:txBody>
      </p:sp>
    </p:spTree>
    <p:extLst>
      <p:ext uri="{BB962C8B-B14F-4D97-AF65-F5344CB8AC3E}">
        <p14:creationId xmlns:p14="http://schemas.microsoft.com/office/powerpoint/2010/main" val="4106027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larger the particle</a:t>
            </a:r>
            <a:r>
              <a:rPr lang="en-US" baseline="0" dirty="0" smtClean="0"/>
              <a:t>, the longer it will take to transverse the focal volume thus the photon burst will be longer in time.  This results in the correlation function moving the left for larger particles.  The diffusion time gives information about the diffusion coefficient, the molecular weight and possibly the viscosity of the media.  The correlation curve amplitude is inversely proportional to the particle concentration.  The concentration, N, is the average number of molecules in the focal volume at one time.  Standard dye solutions with known diffusion coefficients can be used to characterize the focal volume.  Once that is done, you can use the focal volume information and the Number of particles to get an accurate measure of the MOBILE concentration (mol/L).  The curve amplitude being inversely proportional to the particle number makes sense because the higher the N, the smaller the fluctuations will be from the mean intensity giving less correlation.  </a:t>
            </a:r>
          </a:p>
          <a:p>
            <a:endParaRPr lang="en-US" baseline="0" dirty="0" smtClean="0"/>
          </a:p>
          <a:p>
            <a:r>
              <a:rPr lang="en-US" baseline="0" dirty="0" smtClean="0"/>
              <a:t>ALL DATA IS FIT USING A NON-LINEAR LEAST SQUARES ERRORS FUNCTION TO GET DIFFUSION TIMES AND N.  You will run the risk of getting bad results with bad curve fitting or curve fitting interpretation.</a:t>
            </a:r>
            <a:endParaRPr lang="en-US" dirty="0"/>
          </a:p>
        </p:txBody>
      </p:sp>
      <p:sp>
        <p:nvSpPr>
          <p:cNvPr id="4" name="Slide Number Placeholder 3"/>
          <p:cNvSpPr>
            <a:spLocks noGrp="1"/>
          </p:cNvSpPr>
          <p:nvPr>
            <p:ph type="sldNum" sz="quarter" idx="10"/>
          </p:nvPr>
        </p:nvSpPr>
        <p:spPr/>
        <p:txBody>
          <a:bodyPr/>
          <a:lstStyle/>
          <a:p>
            <a:fld id="{831140ED-19FB-4086-8BF6-A7ABF438EE79}" type="slidenum">
              <a:rPr lang="en-US" smtClean="0"/>
              <a:pPr/>
              <a:t>10</a:t>
            </a:fld>
            <a:endParaRPr lang="en-US"/>
          </a:p>
        </p:txBody>
      </p:sp>
    </p:spTree>
    <p:extLst>
      <p:ext uri="{BB962C8B-B14F-4D97-AF65-F5344CB8AC3E}">
        <p14:creationId xmlns:p14="http://schemas.microsoft.com/office/powerpoint/2010/main" val="2898087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larger the particle</a:t>
            </a:r>
            <a:r>
              <a:rPr lang="en-US" baseline="0" dirty="0" smtClean="0"/>
              <a:t>, the longer it will take to transverse the focal volume thus the photon burst will be longer in time.  This results in the correlation function moving the left for larger particles.  The diffusion time gives information about the diffusion coefficient, the molecular weight and possibly the viscosity of the media.  The correlation curve amplitude is inversely proportional to the particle concentration.  The concentration, N, is the average number of molecules in the focal volume at one time.  Standard dye solutions with known diffusion coefficients can be used to characterize the focal volume.  Once that is done, you can use the focal volume information and the Number of particles to get an accurate measure of the MOBILE concentration (mol/L).  The curve amplitude being inversely proportional to the particle number makes sense because the higher the N, the smaller the fluctuations will be from the mean intensity giving less correlation.  </a:t>
            </a:r>
          </a:p>
          <a:p>
            <a:endParaRPr lang="en-US" baseline="0" dirty="0" smtClean="0"/>
          </a:p>
          <a:p>
            <a:r>
              <a:rPr lang="en-US" baseline="0" dirty="0" smtClean="0"/>
              <a:t>ALL DATA IS FIT USING A NON-LINEAR LEAST SQUARES ERRORS FUNCTION TO GET DIFFUSION TIMES AND N.  You will run the risk of getting bad results with bad curve fitting or curve fitting interpretation.</a:t>
            </a:r>
            <a:endParaRPr lang="en-US" dirty="0" smtClean="0"/>
          </a:p>
          <a:p>
            <a:endParaRPr lang="en-US" dirty="0"/>
          </a:p>
        </p:txBody>
      </p:sp>
      <p:sp>
        <p:nvSpPr>
          <p:cNvPr id="4" name="Slide Number Placeholder 3"/>
          <p:cNvSpPr>
            <a:spLocks noGrp="1"/>
          </p:cNvSpPr>
          <p:nvPr>
            <p:ph type="sldNum" sz="quarter" idx="10"/>
          </p:nvPr>
        </p:nvSpPr>
        <p:spPr/>
        <p:txBody>
          <a:bodyPr/>
          <a:lstStyle/>
          <a:p>
            <a:fld id="{831140ED-19FB-4086-8BF6-A7ABF438EE79}" type="slidenum">
              <a:rPr lang="en-US" smtClean="0"/>
              <a:pPr/>
              <a:t>11</a:t>
            </a:fld>
            <a:endParaRPr lang="en-US"/>
          </a:p>
        </p:txBody>
      </p:sp>
    </p:spTree>
    <p:extLst>
      <p:ext uri="{BB962C8B-B14F-4D97-AF65-F5344CB8AC3E}">
        <p14:creationId xmlns:p14="http://schemas.microsoft.com/office/powerpoint/2010/main" val="3371009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larger the particle</a:t>
            </a:r>
            <a:r>
              <a:rPr lang="en-US" baseline="0" dirty="0" smtClean="0"/>
              <a:t>, the longer it will take to transverse the focal volume thus the photon burst will be longer in time.  This results in the correlation function moving the left for larger particles.  The diffusion time gives information about the diffusion coefficient, the molecular weight and possibly the viscosity of the media.  The correlation curve amplitude is inversely proportional to the particle concentration.  The concentration, N, is the average number of molecules in the focal volume at one time.  Standard dye solutions with known diffusion coefficients can be used to characterize the focal volume.  Once that is done, you can use the focal volume information and the Number of particles to get an accurate measure of the MOBILE concentration (mol/L).  The curve amplitude being inversely proportional to the particle number makes sense because the higher the N, the smaller the fluctuations will be from the mean intensity giving less correlation.  </a:t>
            </a:r>
          </a:p>
          <a:p>
            <a:endParaRPr lang="en-US" baseline="0" dirty="0" smtClean="0"/>
          </a:p>
          <a:p>
            <a:r>
              <a:rPr lang="en-US" baseline="0" dirty="0" smtClean="0"/>
              <a:t>ALL DATA IS FIT USING A NON-LINEAR LEAST SQUARES ERRORS FUNCTION TO GET DIFFUSION TIMES AND N.  You will run the risk of getting bad results with bad curve fitting or curve fitting interpretation.</a:t>
            </a:r>
            <a:endParaRPr lang="en-US" dirty="0" smtClean="0"/>
          </a:p>
          <a:p>
            <a:endParaRPr lang="en-US" dirty="0"/>
          </a:p>
        </p:txBody>
      </p:sp>
      <p:sp>
        <p:nvSpPr>
          <p:cNvPr id="4" name="Slide Number Placeholder 3"/>
          <p:cNvSpPr>
            <a:spLocks noGrp="1"/>
          </p:cNvSpPr>
          <p:nvPr>
            <p:ph type="sldNum" sz="quarter" idx="10"/>
          </p:nvPr>
        </p:nvSpPr>
        <p:spPr/>
        <p:txBody>
          <a:bodyPr/>
          <a:lstStyle/>
          <a:p>
            <a:fld id="{831140ED-19FB-4086-8BF6-A7ABF438EE79}" type="slidenum">
              <a:rPr lang="en-US" smtClean="0"/>
              <a:pPr/>
              <a:t>12</a:t>
            </a:fld>
            <a:endParaRPr lang="en-US"/>
          </a:p>
        </p:txBody>
      </p:sp>
    </p:spTree>
    <p:extLst>
      <p:ext uri="{BB962C8B-B14F-4D97-AF65-F5344CB8AC3E}">
        <p14:creationId xmlns:p14="http://schemas.microsoft.com/office/powerpoint/2010/main" val="3246642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878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892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538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77333" y="838200"/>
            <a:ext cx="7755467"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6959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1200" y="838200"/>
            <a:ext cx="7721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77333" y="1828800"/>
            <a:ext cx="37930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05867" y="1828800"/>
            <a:ext cx="37930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3115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solidFill>
                  <a:prstClr val="black">
                    <a:tint val="75000"/>
                  </a:prstClr>
                </a:solidFill>
              </a:rPr>
              <a:pPr/>
              <a:t>2/22/2016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533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solidFill>
                  <a:prstClr val="black">
                    <a:tint val="75000"/>
                  </a:prstClr>
                </a:solidFill>
              </a:rPr>
              <a:pPr/>
              <a:t>2/22/2016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15565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FF09B2-6A2B-4FB4-B7EF-FE3DE8496C79}" type="datetimeFigureOut">
              <a:rPr lang="en-US" smtClean="0">
                <a:solidFill>
                  <a:prstClr val="black">
                    <a:tint val="75000"/>
                  </a:prstClr>
                </a:solidFill>
              </a:rPr>
              <a:pPr/>
              <a:t>2/22/2016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2668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FF09B2-6A2B-4FB4-B7EF-FE3DE8496C79}" type="datetimeFigureOut">
              <a:rPr lang="en-US" smtClean="0">
                <a:solidFill>
                  <a:prstClr val="black">
                    <a:tint val="75000"/>
                  </a:prstClr>
                </a:solidFill>
              </a:rPr>
              <a:pPr/>
              <a:t>2/22/2016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99218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chor="t"/>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FF09B2-6A2B-4FB4-B7EF-FE3DE8496C79}" type="datetimeFigureOut">
              <a:rPr lang="en-US" smtClean="0">
                <a:solidFill>
                  <a:prstClr val="black">
                    <a:tint val="75000"/>
                  </a:prstClr>
                </a:solidFill>
              </a:rPr>
              <a:pPr/>
              <a:t>2/22/2016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788555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FFF09B2-6A2B-4FB4-B7EF-FE3DE8496C79}" type="datetimeFigureOut">
              <a:rPr lang="en-US" smtClean="0">
                <a:solidFill>
                  <a:prstClr val="black">
                    <a:tint val="75000"/>
                  </a:prstClr>
                </a:solidFill>
              </a:rPr>
              <a:pPr/>
              <a:t>2/22/2016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0559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8900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F09B2-6A2B-4FB4-B7EF-FE3DE8496C79}" type="datetimeFigureOut">
              <a:rPr lang="en-US" smtClean="0">
                <a:solidFill>
                  <a:prstClr val="black">
                    <a:tint val="75000"/>
                  </a:prstClr>
                </a:solidFill>
              </a:rPr>
              <a:pPr/>
              <a:t>2/22/2016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97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solidFill>
                  <a:prstClr val="black">
                    <a:tint val="75000"/>
                  </a:prstClr>
                </a:solidFill>
              </a:rPr>
              <a:pPr/>
              <a:t>2/22/2016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3383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solidFill>
                  <a:prstClr val="black">
                    <a:tint val="75000"/>
                  </a:prstClr>
                </a:solidFill>
              </a:rPr>
              <a:pPr/>
              <a:t>2/22/2016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931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solidFill>
                  <a:prstClr val="black">
                    <a:tint val="75000"/>
                  </a:prstClr>
                </a:solidFill>
              </a:rPr>
              <a:pPr/>
              <a:t>2/22/2016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040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solidFill>
                  <a:prstClr val="black">
                    <a:tint val="75000"/>
                  </a:prstClr>
                </a:solidFill>
              </a:rPr>
              <a:pPr/>
              <a:t>2/22/2016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55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82213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2344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0712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9391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F765975-A351-42C2-A247-B41DB5844E41}" type="datetimeFigureOut">
              <a:rPr lang="en-US" smtClean="0">
                <a:solidFill>
                  <a:prstClr val="black">
                    <a:tint val="75000"/>
                  </a:prstClr>
                </a:solidFill>
              </a:rPr>
              <a:pPr/>
              <a:t>2/22/2016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391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47434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765975-A351-42C2-A247-B41DB5844E41}" type="datetimeFigureOut">
              <a:rPr lang="en-US" smtClean="0">
                <a:solidFill>
                  <a:prstClr val="black">
                    <a:tint val="75000"/>
                  </a:prstClr>
                </a:solidFill>
              </a:rPr>
              <a:pPr/>
              <a:t>2/22/2016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7287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65975-A351-42C2-A247-B41DB5844E41}" type="datetimeFigureOut">
              <a:rPr lang="en-US" smtClean="0">
                <a:solidFill>
                  <a:prstClr val="black">
                    <a:tint val="75000"/>
                  </a:prstClr>
                </a:solidFill>
              </a:rPr>
              <a:pPr/>
              <a:t>2/22/2016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08250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92535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7577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69734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765975-A351-42C2-A247-B41DB5844E41}" type="datetimeFigureOut">
              <a:rPr lang="en-US" smtClean="0">
                <a:solidFill>
                  <a:prstClr val="black">
                    <a:tint val="75000"/>
                  </a:prstClr>
                </a:solidFill>
              </a:rPr>
              <a:pPr/>
              <a:t>2/22/2016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1035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77333" y="838200"/>
            <a:ext cx="7755467"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23516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solidFill>
                  <a:prstClr val="white">
                    <a:tint val="75000"/>
                  </a:prstClr>
                </a:solidFill>
              </a:rPr>
              <a:pPr/>
              <a:t>2/22/2016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789272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solidFill>
                  <a:prstClr val="white">
                    <a:tint val="75000"/>
                  </a:prstClr>
                </a:solidFill>
              </a:rPr>
              <a:pPr/>
              <a:t>2/22/2016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24590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F2F323-94A7-4B4C-91C8-FE3CD11F0E34}" type="datetimeFigureOut">
              <a:rPr lang="en-US" smtClean="0">
                <a:solidFill>
                  <a:prstClr val="white">
                    <a:tint val="75000"/>
                  </a:prstClr>
                </a:solidFill>
              </a:rPr>
              <a:pPr/>
              <a:t>2/22/2016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03602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6295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F2F323-94A7-4B4C-91C8-FE3CD11F0E34}" type="datetimeFigureOut">
              <a:rPr lang="en-US" smtClean="0">
                <a:solidFill>
                  <a:prstClr val="white">
                    <a:tint val="75000"/>
                  </a:prstClr>
                </a:solidFill>
              </a:rPr>
              <a:pPr/>
              <a:t>2/22/2016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155839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F2F323-94A7-4B4C-91C8-FE3CD11F0E34}" type="datetimeFigureOut">
              <a:rPr lang="en-US" smtClean="0">
                <a:solidFill>
                  <a:prstClr val="white">
                    <a:tint val="75000"/>
                  </a:prstClr>
                </a:solidFill>
              </a:rPr>
              <a:pPr/>
              <a:t>2/22/2016</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621439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F2F323-94A7-4B4C-91C8-FE3CD11F0E34}" type="datetimeFigureOut">
              <a:rPr lang="en-US" smtClean="0">
                <a:solidFill>
                  <a:prstClr val="white">
                    <a:tint val="75000"/>
                  </a:prstClr>
                </a:solidFill>
              </a:rPr>
              <a:pPr/>
              <a:t>2/22/2016</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037608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F2F323-94A7-4B4C-91C8-FE3CD11F0E34}" type="datetimeFigureOut">
              <a:rPr lang="en-US" smtClean="0">
                <a:solidFill>
                  <a:prstClr val="white">
                    <a:tint val="75000"/>
                  </a:prstClr>
                </a:solidFill>
              </a:rPr>
              <a:pPr/>
              <a:t>2/22/2016</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802682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F2F323-94A7-4B4C-91C8-FE3CD11F0E34}" type="datetimeFigureOut">
              <a:rPr lang="en-US" smtClean="0">
                <a:solidFill>
                  <a:prstClr val="white">
                    <a:tint val="75000"/>
                  </a:prstClr>
                </a:solidFill>
              </a:rPr>
              <a:pPr/>
              <a:t>2/22/2016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634436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F2F323-94A7-4B4C-91C8-FE3CD11F0E34}" type="datetimeFigureOut">
              <a:rPr lang="en-US" smtClean="0">
                <a:solidFill>
                  <a:prstClr val="white">
                    <a:tint val="75000"/>
                  </a:prstClr>
                </a:solidFill>
              </a:rPr>
              <a:pPr/>
              <a:t>2/22/2016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840727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solidFill>
                  <a:prstClr val="white">
                    <a:tint val="75000"/>
                  </a:prstClr>
                </a:solidFill>
              </a:rPr>
              <a:pPr/>
              <a:t>2/22/2016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979320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solidFill>
                  <a:prstClr val="white">
                    <a:tint val="75000"/>
                  </a:prstClr>
                </a:solidFill>
              </a:rPr>
              <a:pPr/>
              <a:t>2/22/2016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19703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F765975-A351-42C2-A247-B41DB5844E41}" type="datetimeFigureOut">
              <a:rPr lang="en-US" smtClean="0">
                <a:solidFill>
                  <a:prstClr val="black">
                    <a:tint val="75000"/>
                  </a:prstClr>
                </a:solidFill>
              </a:rPr>
              <a:pPr/>
              <a:t>2/22/2016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3772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765975-A351-42C2-A247-B41DB5844E41}" type="datetimeFigureOut">
              <a:rPr lang="en-US" smtClean="0">
                <a:solidFill>
                  <a:prstClr val="black">
                    <a:tint val="75000"/>
                  </a:prstClr>
                </a:solidFill>
              </a:rPr>
              <a:pPr/>
              <a:t>2/22/2016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809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65975-A351-42C2-A247-B41DB5844E41}" type="datetimeFigureOut">
              <a:rPr lang="en-US" smtClean="0">
                <a:solidFill>
                  <a:prstClr val="black">
                    <a:tint val="75000"/>
                  </a:prstClr>
                </a:solidFill>
              </a:rPr>
              <a:pPr/>
              <a:t>2/22/2016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750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4708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765975-A351-42C2-A247-B41DB5844E41}" type="datetimeFigureOut">
              <a:rPr lang="en-US" smtClean="0">
                <a:solidFill>
                  <a:prstClr val="black">
                    <a:tint val="75000"/>
                  </a:prstClr>
                </a:solidFill>
              </a:rPr>
              <a:pPr/>
              <a:t>2/22/2016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86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65975-A351-42C2-A247-B41DB5844E41}" type="datetimeFigureOut">
              <a:rPr lang="en-US" smtClean="0">
                <a:solidFill>
                  <a:prstClr val="black">
                    <a:tint val="75000"/>
                  </a:prstClr>
                </a:solidFill>
              </a:rPr>
              <a:pPr/>
              <a:t>2/22/2016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0252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8" r:id="rId12"/>
    <p:sldLayoutId id="214748369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F09B2-6A2B-4FB4-B7EF-FE3DE8496C79}" type="datetimeFigureOut">
              <a:rPr lang="en-US" smtClean="0">
                <a:solidFill>
                  <a:prstClr val="black">
                    <a:tint val="75000"/>
                  </a:prstClr>
                </a:solidFill>
              </a:rPr>
              <a:pPr/>
              <a:t>2/22/2016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71736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65975-A351-42C2-A247-B41DB5844E41}" type="datetimeFigureOut">
              <a:rPr lang="en-US" smtClean="0">
                <a:solidFill>
                  <a:prstClr val="black">
                    <a:tint val="75000"/>
                  </a:prstClr>
                </a:solidFill>
              </a:rPr>
              <a:pPr/>
              <a:t>2/22/2016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44B14-AD48-466B-BE43-749EAD28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659291"/>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2F323-94A7-4B4C-91C8-FE3CD11F0E34}" type="datetimeFigureOut">
              <a:rPr lang="en-US" smtClean="0">
                <a:solidFill>
                  <a:prstClr val="white">
                    <a:tint val="75000"/>
                  </a:prstClr>
                </a:solidFill>
              </a:rPr>
              <a:pPr/>
              <a:t>2/22/2016</a:t>
            </a:fld>
            <a:endParaRPr lang="en-US">
              <a:solidFill>
                <a:prstClr val="white">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98B33-4432-475F-864F-1B3C62F3BBC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10696830"/>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notesSlide" Target="../notesSlides/notesSlide7.xml"/><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5.bin"/><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notesSlide" Target="../notesSlides/notesSlide8.xml"/><Relationship Id="rId7"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7.bin"/><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notesSlide" Target="../notesSlides/notesSlide9.xml"/><Relationship Id="rId7"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3.wmf"/><Relationship Id="rId5" Type="http://schemas.openxmlformats.org/officeDocument/2006/relationships/oleObject" Target="../embeddings/oleObject9.bin"/><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19.wmf"/><Relationship Id="rId5" Type="http://schemas.openxmlformats.org/officeDocument/2006/relationships/oleObject" Target="../embeddings/oleObject12.bin"/><Relationship Id="rId4" Type="http://schemas.openxmlformats.org/officeDocument/2006/relationships/image" Target="../media/image18.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20.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22.wmf"/><Relationship Id="rId5" Type="http://schemas.openxmlformats.org/officeDocument/2006/relationships/oleObject" Target="../embeddings/oleObject15.bin"/><Relationship Id="rId4" Type="http://schemas.openxmlformats.org/officeDocument/2006/relationships/image" Target="../media/image21.wmf"/></Relationships>
</file>

<file path=ppt/slides/_rels/slide17.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Microsoft_Excel_97-2003_Worksheet1.xls"/><Relationship Id="rId7"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24.wmf"/><Relationship Id="rId5" Type="http://schemas.openxmlformats.org/officeDocument/2006/relationships/oleObject" Target="../embeddings/oleObject16.bin"/><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7.wmf"/><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oleObject" Target="../embeddings/oleObject19.bin"/><Relationship Id="rId5" Type="http://schemas.openxmlformats.org/officeDocument/2006/relationships/image" Target="../media/image26.wmf"/><Relationship Id="rId4" Type="http://schemas.openxmlformats.org/officeDocument/2006/relationships/oleObject" Target="../embeddings/oleObject18.bin"/></Relationships>
</file>

<file path=ppt/slides/_rels/slide19.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png"/><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35.png"/><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31.wmf"/><Relationship Id="rId11" Type="http://schemas.openxmlformats.org/officeDocument/2006/relationships/image" Target="../media/image34.png"/><Relationship Id="rId5" Type="http://schemas.openxmlformats.org/officeDocument/2006/relationships/oleObject" Target="../embeddings/oleObject21.bin"/><Relationship Id="rId10" Type="http://schemas.openxmlformats.org/officeDocument/2006/relationships/image" Target="../media/image33.png"/><Relationship Id="rId4" Type="http://schemas.openxmlformats.org/officeDocument/2006/relationships/image" Target="../media/image30.wmf"/><Relationship Id="rId9" Type="http://schemas.openxmlformats.org/officeDocument/2006/relationships/oleObject" Target="../embeddings/oleObject23.bin"/></Relationships>
</file>

<file path=ppt/slides/_rels/slide21.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9.jp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38.xml"/><Relationship Id="rId5" Type="http://schemas.openxmlformats.org/officeDocument/2006/relationships/image" Target="../media/image50.jpeg"/><Relationship Id="rId4" Type="http://schemas.openxmlformats.org/officeDocument/2006/relationships/image" Target="../media/image49.jpeg"/></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6.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1.wmf"/><Relationship Id="rId4" Type="http://schemas.openxmlformats.org/officeDocument/2006/relationships/oleObject" Target="../embeddings/oleObject2.bin"/><Relationship Id="rId9"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550216"/>
            <a:ext cx="6858000" cy="1790700"/>
          </a:xfrm>
        </p:spPr>
        <p:txBody>
          <a:bodyPr>
            <a:normAutofit fontScale="90000"/>
          </a:bodyPr>
          <a:lstStyle/>
          <a:p>
            <a:r>
              <a:rPr lang="en-US" dirty="0"/>
              <a:t>Biology </a:t>
            </a:r>
            <a:r>
              <a:rPr lang="en-US" dirty="0" smtClean="0"/>
              <a:t>227</a:t>
            </a:r>
            <a:r>
              <a:rPr lang="en-US" dirty="0"/>
              <a:t>: </a:t>
            </a:r>
            <a:r>
              <a:rPr lang="en-US" dirty="0" smtClean="0"/>
              <a:t>Methods in </a:t>
            </a:r>
            <a:r>
              <a:rPr lang="en-US" dirty="0"/>
              <a:t>Modern Microscopy</a:t>
            </a:r>
          </a:p>
        </p:txBody>
      </p:sp>
      <p:sp>
        <p:nvSpPr>
          <p:cNvPr id="3" name="Subtitle 2"/>
          <p:cNvSpPr>
            <a:spLocks noGrp="1"/>
          </p:cNvSpPr>
          <p:nvPr>
            <p:ph type="subTitle" idx="1"/>
          </p:nvPr>
        </p:nvSpPr>
        <p:spPr>
          <a:xfrm>
            <a:off x="1143000" y="3775137"/>
            <a:ext cx="6858000" cy="1025465"/>
          </a:xfrm>
        </p:spPr>
        <p:txBody>
          <a:bodyPr>
            <a:normAutofit fontScale="85000" lnSpcReduction="20000"/>
          </a:bodyPr>
          <a:lstStyle/>
          <a:p>
            <a:r>
              <a:rPr lang="en-US" dirty="0" smtClean="0"/>
              <a:t>Andres Collazo, Director Biological Imaging Facility</a:t>
            </a:r>
          </a:p>
          <a:p>
            <a:r>
              <a:rPr lang="en-US" dirty="0" err="1" smtClean="0"/>
              <a:t>Yonil</a:t>
            </a:r>
            <a:r>
              <a:rPr lang="en-US" dirty="0" smtClean="0"/>
              <a:t> Jung, Graduate Student, TA</a:t>
            </a:r>
          </a:p>
          <a:p>
            <a:r>
              <a:rPr lang="en-US" dirty="0" smtClean="0"/>
              <a:t>Week 8	</a:t>
            </a:r>
            <a:r>
              <a:rPr lang="en-US" b="1" dirty="0"/>
              <a:t>Fluorescent Correlation Spectroscopy (FCS)</a:t>
            </a:r>
          </a:p>
          <a:p>
            <a:endParaRPr lang="en-US" dirty="0" smtClean="0"/>
          </a:p>
          <a:p>
            <a:endParaRPr lang="en-US" dirty="0" smtClean="0"/>
          </a:p>
          <a:p>
            <a:endParaRPr lang="en-US" dirty="0"/>
          </a:p>
        </p:txBody>
      </p:sp>
    </p:spTree>
    <p:extLst>
      <p:ext uri="{BB962C8B-B14F-4D97-AF65-F5344CB8AC3E}">
        <p14:creationId xmlns:p14="http://schemas.microsoft.com/office/powerpoint/2010/main" val="2249197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Autocorrelation Yields Diffusion and Concentration</a:t>
            </a:r>
            <a:endParaRPr lang="en-US" sz="2800" dirty="0"/>
          </a:p>
        </p:txBody>
      </p:sp>
      <p:pic>
        <p:nvPicPr>
          <p:cNvPr id="4" name="Picture 50" descr="ex_autocorr"/>
          <p:cNvPicPr>
            <a:picLocks noChangeAspect="1" noChangeArrowheads="1"/>
          </p:cNvPicPr>
          <p:nvPr/>
        </p:nvPicPr>
        <p:blipFill>
          <a:blip r:embed="rId4" cstate="print"/>
          <a:srcRect/>
          <a:stretch>
            <a:fillRect/>
          </a:stretch>
        </p:blipFill>
        <p:spPr bwMode="auto">
          <a:xfrm>
            <a:off x="152400" y="3581400"/>
            <a:ext cx="3352800" cy="2397125"/>
          </a:xfrm>
          <a:prstGeom prst="rect">
            <a:avLst/>
          </a:prstGeom>
          <a:noFill/>
        </p:spPr>
      </p:pic>
      <p:grpSp>
        <p:nvGrpSpPr>
          <p:cNvPr id="5" name="Group 65"/>
          <p:cNvGrpSpPr>
            <a:grpSpLocks/>
          </p:cNvGrpSpPr>
          <p:nvPr/>
        </p:nvGrpSpPr>
        <p:grpSpPr bwMode="auto">
          <a:xfrm>
            <a:off x="152400" y="1676400"/>
            <a:ext cx="1752600" cy="1676400"/>
            <a:chOff x="96" y="480"/>
            <a:chExt cx="1104" cy="1056"/>
          </a:xfrm>
        </p:grpSpPr>
        <p:sp>
          <p:nvSpPr>
            <p:cNvPr id="6" name="Oval 66"/>
            <p:cNvSpPr>
              <a:spLocks noChangeArrowheads="1"/>
            </p:cNvSpPr>
            <p:nvPr/>
          </p:nvSpPr>
          <p:spPr bwMode="auto">
            <a:xfrm>
              <a:off x="96" y="480"/>
              <a:ext cx="1104" cy="1056"/>
            </a:xfrm>
            <a:prstGeom prst="ellipse">
              <a:avLst/>
            </a:prstGeom>
            <a:solidFill>
              <a:srgbClr val="CCECFF"/>
            </a:solidFill>
            <a:ln w="9525">
              <a:solidFill>
                <a:schemeClr val="tx1"/>
              </a:solidFill>
              <a:round/>
              <a:headEnd/>
              <a:tailEnd/>
            </a:ln>
            <a:effectLst/>
          </p:spPr>
          <p:txBody>
            <a:bodyPr wrap="none" anchor="ctr"/>
            <a:lstStyle/>
            <a:p>
              <a:endParaRPr lang="en-US"/>
            </a:p>
          </p:txBody>
        </p:sp>
        <p:grpSp>
          <p:nvGrpSpPr>
            <p:cNvPr id="7" name="Group 67"/>
            <p:cNvGrpSpPr>
              <a:grpSpLocks/>
            </p:cNvGrpSpPr>
            <p:nvPr/>
          </p:nvGrpSpPr>
          <p:grpSpPr bwMode="auto">
            <a:xfrm rot="12319998">
              <a:off x="576" y="960"/>
              <a:ext cx="144" cy="288"/>
              <a:chOff x="336" y="912"/>
              <a:chExt cx="144" cy="288"/>
            </a:xfrm>
          </p:grpSpPr>
          <p:sp>
            <p:nvSpPr>
              <p:cNvPr id="8" name="Oval 68"/>
              <p:cNvSpPr>
                <a:spLocks noChangeArrowheads="1"/>
              </p:cNvSpPr>
              <p:nvPr/>
            </p:nvSpPr>
            <p:spPr bwMode="auto">
              <a:xfrm>
                <a:off x="336" y="912"/>
                <a:ext cx="144" cy="144"/>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9" name="Oval 69"/>
              <p:cNvSpPr>
                <a:spLocks noChangeArrowheads="1"/>
              </p:cNvSpPr>
              <p:nvPr/>
            </p:nvSpPr>
            <p:spPr bwMode="auto">
              <a:xfrm>
                <a:off x="336" y="1056"/>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grpSp>
      </p:grpSp>
      <p:grpSp>
        <p:nvGrpSpPr>
          <p:cNvPr id="10" name="Group 9"/>
          <p:cNvGrpSpPr/>
          <p:nvPr/>
        </p:nvGrpSpPr>
        <p:grpSpPr>
          <a:xfrm>
            <a:off x="4267200" y="2032337"/>
            <a:ext cx="4648200" cy="4200188"/>
            <a:chOff x="4267200" y="2032337"/>
            <a:chExt cx="4648200" cy="4200188"/>
          </a:xfrm>
        </p:grpSpPr>
        <p:graphicFrame>
          <p:nvGraphicFramePr>
            <p:cNvPr id="11" name="Object 1"/>
            <p:cNvGraphicFramePr>
              <a:graphicFrameLocks noChangeAspect="1"/>
            </p:cNvGraphicFramePr>
            <p:nvPr/>
          </p:nvGraphicFramePr>
          <p:xfrm>
            <a:off x="4267200" y="3429000"/>
            <a:ext cx="3429000" cy="800935"/>
          </p:xfrm>
          <a:graphic>
            <a:graphicData uri="http://schemas.openxmlformats.org/presentationml/2006/ole">
              <mc:AlternateContent xmlns:mc="http://schemas.openxmlformats.org/markup-compatibility/2006">
                <mc:Choice xmlns:v="urn:schemas-microsoft-com:vml" Requires="v">
                  <p:oleObj spid="_x0000_s2120" name="Equation" r:id="rId5" imgW="1688760" imgH="393480" progId="Equation.3">
                    <p:embed/>
                  </p:oleObj>
                </mc:Choice>
                <mc:Fallback>
                  <p:oleObj name="Equation" r:id="rId5" imgW="168876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429000"/>
                          <a:ext cx="3429000" cy="8009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2"/>
            <p:cNvGraphicFramePr>
              <a:graphicFrameLocks noChangeAspect="1"/>
            </p:cNvGraphicFramePr>
            <p:nvPr/>
          </p:nvGraphicFramePr>
          <p:xfrm>
            <a:off x="4267200" y="4267200"/>
            <a:ext cx="3055488" cy="1965325"/>
          </p:xfrm>
          <a:graphic>
            <a:graphicData uri="http://schemas.openxmlformats.org/presentationml/2006/ole">
              <mc:AlternateContent xmlns:mc="http://schemas.openxmlformats.org/markup-compatibility/2006">
                <mc:Choice xmlns:v="urn:schemas-microsoft-com:vml" Requires="v">
                  <p:oleObj spid="_x0000_s2121" name="Equation" r:id="rId7" imgW="1384200" imgH="888840" progId="Equation.3">
                    <p:embed/>
                  </p:oleObj>
                </mc:Choice>
                <mc:Fallback>
                  <p:oleObj name="Equation" r:id="rId7" imgW="1384200" imgH="8888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4267200"/>
                          <a:ext cx="3055488" cy="196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5715000" y="2032337"/>
              <a:ext cx="3200400" cy="1015663"/>
            </a:xfrm>
            <a:prstGeom prst="rect">
              <a:avLst/>
            </a:prstGeom>
            <a:noFill/>
          </p:spPr>
          <p:txBody>
            <a:bodyPr wrap="square" rtlCol="0">
              <a:spAutoFit/>
            </a:bodyPr>
            <a:lstStyle/>
            <a:p>
              <a:r>
                <a:rPr lang="en-US" sz="2000" dirty="0" smtClean="0"/>
                <a:t>Fit Autocorrelation curve for Diffusion time (</a:t>
              </a:r>
              <a:r>
                <a:rPr lang="en-US" sz="2000" dirty="0" err="1" smtClean="0">
                  <a:latin typeface="Symbol" pitchFamily="18" charset="2"/>
                </a:rPr>
                <a:t>t</a:t>
              </a:r>
              <a:r>
                <a:rPr lang="en-US" sz="2000" baseline="-25000" dirty="0" err="1" smtClean="0">
                  <a:latin typeface="Eurostile"/>
                </a:rPr>
                <a:t>D</a:t>
              </a:r>
              <a:r>
                <a:rPr lang="en-US" sz="2000" dirty="0" smtClean="0"/>
                <a:t>) and particle concentration N</a:t>
              </a:r>
              <a:endParaRPr lang="en-US" sz="2000" dirty="0"/>
            </a:p>
          </p:txBody>
        </p:sp>
      </p:grpSp>
    </p:spTree>
    <p:extLst>
      <p:ext uri="{BB962C8B-B14F-4D97-AF65-F5344CB8AC3E}">
        <p14:creationId xmlns:p14="http://schemas.microsoft.com/office/powerpoint/2010/main" val="293981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Autocorrelation Yields Diffusion and Concentration</a:t>
            </a:r>
            <a:endParaRPr lang="en-US" sz="2800" dirty="0"/>
          </a:p>
        </p:txBody>
      </p:sp>
      <p:pic>
        <p:nvPicPr>
          <p:cNvPr id="4" name="Picture 41" descr="ex_autocorr-2"/>
          <p:cNvPicPr>
            <a:picLocks noChangeArrowheads="1"/>
          </p:cNvPicPr>
          <p:nvPr/>
        </p:nvPicPr>
        <p:blipFill>
          <a:blip r:embed="rId4" cstate="print"/>
          <a:srcRect/>
          <a:stretch>
            <a:fillRect/>
          </a:stretch>
        </p:blipFill>
        <p:spPr bwMode="auto">
          <a:xfrm>
            <a:off x="152400" y="3581398"/>
            <a:ext cx="3355848" cy="2395728"/>
          </a:xfrm>
          <a:prstGeom prst="rect">
            <a:avLst/>
          </a:prstGeom>
          <a:noFill/>
          <a:ln w="9525">
            <a:noFill/>
            <a:miter lim="800000"/>
            <a:headEnd/>
            <a:tailEnd/>
          </a:ln>
        </p:spPr>
      </p:pic>
      <p:grpSp>
        <p:nvGrpSpPr>
          <p:cNvPr id="5" name="Group 89"/>
          <p:cNvGrpSpPr>
            <a:grpSpLocks/>
          </p:cNvGrpSpPr>
          <p:nvPr/>
        </p:nvGrpSpPr>
        <p:grpSpPr bwMode="auto">
          <a:xfrm>
            <a:off x="152400" y="1676400"/>
            <a:ext cx="1752600" cy="1676400"/>
            <a:chOff x="96" y="480"/>
            <a:chExt cx="1104" cy="1056"/>
          </a:xfrm>
        </p:grpSpPr>
        <p:sp>
          <p:nvSpPr>
            <p:cNvPr id="6" name="Oval 90"/>
            <p:cNvSpPr>
              <a:spLocks noChangeArrowheads="1"/>
            </p:cNvSpPr>
            <p:nvPr/>
          </p:nvSpPr>
          <p:spPr bwMode="auto">
            <a:xfrm>
              <a:off x="96" y="480"/>
              <a:ext cx="1104" cy="1056"/>
            </a:xfrm>
            <a:prstGeom prst="ellipse">
              <a:avLst/>
            </a:prstGeom>
            <a:solidFill>
              <a:srgbClr val="CCECFF"/>
            </a:solidFill>
            <a:ln w="9525">
              <a:solidFill>
                <a:schemeClr val="tx1"/>
              </a:solidFill>
              <a:round/>
              <a:headEnd/>
              <a:tailEnd/>
            </a:ln>
            <a:effectLst/>
          </p:spPr>
          <p:txBody>
            <a:bodyPr wrap="none" anchor="ctr"/>
            <a:lstStyle/>
            <a:p>
              <a:endParaRPr lang="en-US"/>
            </a:p>
          </p:txBody>
        </p:sp>
        <p:grpSp>
          <p:nvGrpSpPr>
            <p:cNvPr id="7" name="Group 91"/>
            <p:cNvGrpSpPr>
              <a:grpSpLocks/>
            </p:cNvGrpSpPr>
            <p:nvPr/>
          </p:nvGrpSpPr>
          <p:grpSpPr bwMode="auto">
            <a:xfrm rot="12319998">
              <a:off x="576" y="960"/>
              <a:ext cx="144" cy="288"/>
              <a:chOff x="336" y="912"/>
              <a:chExt cx="144" cy="288"/>
            </a:xfrm>
          </p:grpSpPr>
          <p:sp>
            <p:nvSpPr>
              <p:cNvPr id="8" name="Oval 92"/>
              <p:cNvSpPr>
                <a:spLocks noChangeArrowheads="1"/>
              </p:cNvSpPr>
              <p:nvPr/>
            </p:nvSpPr>
            <p:spPr bwMode="auto">
              <a:xfrm>
                <a:off x="336" y="912"/>
                <a:ext cx="144" cy="144"/>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9" name="Oval 93"/>
              <p:cNvSpPr>
                <a:spLocks noChangeArrowheads="1"/>
              </p:cNvSpPr>
              <p:nvPr/>
            </p:nvSpPr>
            <p:spPr bwMode="auto">
              <a:xfrm>
                <a:off x="336" y="1056"/>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grpSp>
      </p:grpSp>
      <p:grpSp>
        <p:nvGrpSpPr>
          <p:cNvPr id="10" name="Group 94"/>
          <p:cNvGrpSpPr>
            <a:grpSpLocks/>
          </p:cNvGrpSpPr>
          <p:nvPr/>
        </p:nvGrpSpPr>
        <p:grpSpPr bwMode="auto">
          <a:xfrm>
            <a:off x="1981200" y="1676400"/>
            <a:ext cx="1752600" cy="1676400"/>
            <a:chOff x="1248" y="480"/>
            <a:chExt cx="1104" cy="1056"/>
          </a:xfrm>
        </p:grpSpPr>
        <p:sp>
          <p:nvSpPr>
            <p:cNvPr id="11" name="Oval 95"/>
            <p:cNvSpPr>
              <a:spLocks noChangeArrowheads="1"/>
            </p:cNvSpPr>
            <p:nvPr/>
          </p:nvSpPr>
          <p:spPr bwMode="auto">
            <a:xfrm>
              <a:off x="1248" y="480"/>
              <a:ext cx="1104" cy="1056"/>
            </a:xfrm>
            <a:prstGeom prst="ellipse">
              <a:avLst/>
            </a:prstGeom>
            <a:solidFill>
              <a:srgbClr val="CCECFF"/>
            </a:solidFill>
            <a:ln w="28575">
              <a:solidFill>
                <a:srgbClr val="FF0000"/>
              </a:solidFill>
              <a:round/>
              <a:headEnd/>
              <a:tailEnd/>
            </a:ln>
            <a:effectLst/>
          </p:spPr>
          <p:txBody>
            <a:bodyPr wrap="none" anchor="ctr"/>
            <a:lstStyle/>
            <a:p>
              <a:endParaRPr lang="en-US"/>
            </a:p>
          </p:txBody>
        </p:sp>
        <p:sp>
          <p:nvSpPr>
            <p:cNvPr id="12" name="Oval 96"/>
            <p:cNvSpPr>
              <a:spLocks noChangeArrowheads="1"/>
            </p:cNvSpPr>
            <p:nvPr/>
          </p:nvSpPr>
          <p:spPr bwMode="auto">
            <a:xfrm rot="2087761">
              <a:off x="1721" y="593"/>
              <a:ext cx="144" cy="144"/>
            </a:xfrm>
            <a:prstGeom prst="ellipse">
              <a:avLst/>
            </a:prstGeom>
            <a:solidFill>
              <a:srgbClr val="008000"/>
            </a:solidFill>
            <a:ln w="9525">
              <a:solidFill>
                <a:schemeClr val="tx1"/>
              </a:solidFill>
              <a:round/>
              <a:headEnd/>
              <a:tailEnd/>
            </a:ln>
            <a:effectLst/>
          </p:spPr>
          <p:txBody>
            <a:bodyPr wrap="none" anchor="ctr"/>
            <a:lstStyle/>
            <a:p>
              <a:endParaRPr lang="en-US"/>
            </a:p>
          </p:txBody>
        </p:sp>
        <p:grpSp>
          <p:nvGrpSpPr>
            <p:cNvPr id="13" name="Group 97"/>
            <p:cNvGrpSpPr>
              <a:grpSpLocks/>
            </p:cNvGrpSpPr>
            <p:nvPr/>
          </p:nvGrpSpPr>
          <p:grpSpPr bwMode="auto">
            <a:xfrm rot="13500000">
              <a:off x="1703" y="1033"/>
              <a:ext cx="240" cy="381"/>
              <a:chOff x="1632" y="1059"/>
              <a:chExt cx="240" cy="381"/>
            </a:xfrm>
          </p:grpSpPr>
          <p:sp>
            <p:nvSpPr>
              <p:cNvPr id="15" name="Oval 98"/>
              <p:cNvSpPr>
                <a:spLocks noChangeArrowheads="1"/>
              </p:cNvSpPr>
              <p:nvPr/>
            </p:nvSpPr>
            <p:spPr bwMode="auto">
              <a:xfrm rot="-1015650">
                <a:off x="1707" y="1059"/>
                <a:ext cx="144" cy="144"/>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16" name="Oval 99"/>
              <p:cNvSpPr>
                <a:spLocks noChangeArrowheads="1"/>
              </p:cNvSpPr>
              <p:nvPr/>
            </p:nvSpPr>
            <p:spPr bwMode="auto">
              <a:xfrm>
                <a:off x="1632" y="1200"/>
                <a:ext cx="240" cy="240"/>
              </a:xfrm>
              <a:prstGeom prst="ellipse">
                <a:avLst/>
              </a:prstGeom>
              <a:solidFill>
                <a:schemeClr val="tx1"/>
              </a:solidFill>
              <a:ln w="9525">
                <a:solidFill>
                  <a:schemeClr val="tx1"/>
                </a:solidFill>
                <a:round/>
                <a:headEnd/>
                <a:tailEnd/>
              </a:ln>
              <a:effectLst/>
            </p:spPr>
            <p:txBody>
              <a:bodyPr wrap="none" anchor="ctr"/>
              <a:lstStyle/>
              <a:p>
                <a:endParaRPr lang="en-US"/>
              </a:p>
            </p:txBody>
          </p:sp>
        </p:grpSp>
        <p:sp>
          <p:nvSpPr>
            <p:cNvPr id="14" name="Oval 100"/>
            <p:cNvSpPr>
              <a:spLocks noChangeArrowheads="1"/>
            </p:cNvSpPr>
            <p:nvPr/>
          </p:nvSpPr>
          <p:spPr bwMode="auto">
            <a:xfrm>
              <a:off x="1584" y="720"/>
              <a:ext cx="240" cy="240"/>
            </a:xfrm>
            <a:prstGeom prst="ellipse">
              <a:avLst/>
            </a:prstGeom>
            <a:solidFill>
              <a:schemeClr val="tx1"/>
            </a:solidFill>
            <a:ln w="9525">
              <a:solidFill>
                <a:schemeClr val="tx1"/>
              </a:solidFill>
              <a:round/>
              <a:headEnd/>
              <a:tailEnd/>
            </a:ln>
            <a:effectLst/>
          </p:spPr>
          <p:txBody>
            <a:bodyPr wrap="none" anchor="ctr"/>
            <a:lstStyle/>
            <a:p>
              <a:endParaRPr lang="en-US"/>
            </a:p>
          </p:txBody>
        </p:sp>
      </p:grpSp>
      <p:grpSp>
        <p:nvGrpSpPr>
          <p:cNvPr id="17" name="Group 16"/>
          <p:cNvGrpSpPr/>
          <p:nvPr/>
        </p:nvGrpSpPr>
        <p:grpSpPr>
          <a:xfrm>
            <a:off x="4267200" y="2032337"/>
            <a:ext cx="4648200" cy="4200188"/>
            <a:chOff x="4267200" y="2032337"/>
            <a:chExt cx="4648200" cy="4200188"/>
          </a:xfrm>
        </p:grpSpPr>
        <p:graphicFrame>
          <p:nvGraphicFramePr>
            <p:cNvPr id="18" name="Object 1"/>
            <p:cNvGraphicFramePr>
              <a:graphicFrameLocks noChangeAspect="1"/>
            </p:cNvGraphicFramePr>
            <p:nvPr/>
          </p:nvGraphicFramePr>
          <p:xfrm>
            <a:off x="4267200" y="3429000"/>
            <a:ext cx="3429000" cy="800935"/>
          </p:xfrm>
          <a:graphic>
            <a:graphicData uri="http://schemas.openxmlformats.org/presentationml/2006/ole">
              <mc:AlternateContent xmlns:mc="http://schemas.openxmlformats.org/markup-compatibility/2006">
                <mc:Choice xmlns:v="urn:schemas-microsoft-com:vml" Requires="v">
                  <p:oleObj spid="_x0000_s3144" name="Equation" r:id="rId5" imgW="1688760" imgH="393480" progId="Equation.3">
                    <p:embed/>
                  </p:oleObj>
                </mc:Choice>
                <mc:Fallback>
                  <p:oleObj name="Equation" r:id="rId5" imgW="168876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429000"/>
                          <a:ext cx="3429000" cy="8009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2"/>
            <p:cNvGraphicFramePr>
              <a:graphicFrameLocks noChangeAspect="1"/>
            </p:cNvGraphicFramePr>
            <p:nvPr/>
          </p:nvGraphicFramePr>
          <p:xfrm>
            <a:off x="4267200" y="4267200"/>
            <a:ext cx="3055488" cy="1965325"/>
          </p:xfrm>
          <a:graphic>
            <a:graphicData uri="http://schemas.openxmlformats.org/presentationml/2006/ole">
              <mc:AlternateContent xmlns:mc="http://schemas.openxmlformats.org/markup-compatibility/2006">
                <mc:Choice xmlns:v="urn:schemas-microsoft-com:vml" Requires="v">
                  <p:oleObj spid="_x0000_s3145" name="Equation" r:id="rId7" imgW="1384200" imgH="888840" progId="Equation.3">
                    <p:embed/>
                  </p:oleObj>
                </mc:Choice>
                <mc:Fallback>
                  <p:oleObj name="Equation" r:id="rId7" imgW="1384200" imgH="8888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4267200"/>
                          <a:ext cx="3055488" cy="196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5715000" y="2032337"/>
              <a:ext cx="3200400" cy="1015663"/>
            </a:xfrm>
            <a:prstGeom prst="rect">
              <a:avLst/>
            </a:prstGeom>
            <a:noFill/>
          </p:spPr>
          <p:txBody>
            <a:bodyPr wrap="square" rtlCol="0">
              <a:spAutoFit/>
            </a:bodyPr>
            <a:lstStyle/>
            <a:p>
              <a:r>
                <a:rPr lang="en-US" sz="2000" dirty="0" smtClean="0"/>
                <a:t>Fit Autocorrelation curve for Diffusion time (</a:t>
              </a:r>
              <a:r>
                <a:rPr lang="en-US" sz="2000" dirty="0" err="1" smtClean="0">
                  <a:latin typeface="Symbol" pitchFamily="18" charset="2"/>
                </a:rPr>
                <a:t>t</a:t>
              </a:r>
              <a:r>
                <a:rPr lang="en-US" sz="2000" baseline="-25000" dirty="0" err="1" smtClean="0">
                  <a:latin typeface="Eurostile"/>
                </a:rPr>
                <a:t>D</a:t>
              </a:r>
              <a:r>
                <a:rPr lang="en-US" sz="2000" dirty="0" smtClean="0"/>
                <a:t>) and particle concentration N</a:t>
              </a:r>
              <a:endParaRPr lang="en-US" sz="2000" dirty="0"/>
            </a:p>
          </p:txBody>
        </p:sp>
      </p:grpSp>
    </p:spTree>
    <p:extLst>
      <p:ext uri="{BB962C8B-B14F-4D97-AF65-F5344CB8AC3E}">
        <p14:creationId xmlns:p14="http://schemas.microsoft.com/office/powerpoint/2010/main" val="989650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Autocorrelation Yields Diffusion and Concentration</a:t>
            </a:r>
            <a:endParaRPr lang="en-US" sz="2800" dirty="0"/>
          </a:p>
        </p:txBody>
      </p:sp>
      <p:pic>
        <p:nvPicPr>
          <p:cNvPr id="19" name="Picture 39" descr="ex_autocorr-3"/>
          <p:cNvPicPr>
            <a:picLocks noChangeArrowheads="1"/>
          </p:cNvPicPr>
          <p:nvPr/>
        </p:nvPicPr>
        <p:blipFill>
          <a:blip r:embed="rId4" cstate="print"/>
          <a:srcRect/>
          <a:stretch>
            <a:fillRect/>
          </a:stretch>
        </p:blipFill>
        <p:spPr bwMode="auto">
          <a:xfrm>
            <a:off x="152400" y="3583504"/>
            <a:ext cx="3355848" cy="2395728"/>
          </a:xfrm>
          <a:prstGeom prst="rect">
            <a:avLst/>
          </a:prstGeom>
          <a:noFill/>
        </p:spPr>
      </p:pic>
      <p:grpSp>
        <p:nvGrpSpPr>
          <p:cNvPr id="20" name="Group 83"/>
          <p:cNvGrpSpPr>
            <a:grpSpLocks/>
          </p:cNvGrpSpPr>
          <p:nvPr/>
        </p:nvGrpSpPr>
        <p:grpSpPr bwMode="auto">
          <a:xfrm>
            <a:off x="152400" y="1676400"/>
            <a:ext cx="1752600" cy="1676400"/>
            <a:chOff x="96" y="480"/>
            <a:chExt cx="1104" cy="1056"/>
          </a:xfrm>
        </p:grpSpPr>
        <p:sp>
          <p:nvSpPr>
            <p:cNvPr id="21" name="Oval 60"/>
            <p:cNvSpPr>
              <a:spLocks noChangeArrowheads="1"/>
            </p:cNvSpPr>
            <p:nvPr/>
          </p:nvSpPr>
          <p:spPr bwMode="auto">
            <a:xfrm>
              <a:off x="96" y="480"/>
              <a:ext cx="1104" cy="1056"/>
            </a:xfrm>
            <a:prstGeom prst="ellipse">
              <a:avLst/>
            </a:prstGeom>
            <a:solidFill>
              <a:srgbClr val="CCECFF"/>
            </a:solidFill>
            <a:ln w="9525">
              <a:solidFill>
                <a:schemeClr val="tx1"/>
              </a:solidFill>
              <a:round/>
              <a:headEnd/>
              <a:tailEnd/>
            </a:ln>
            <a:effectLst/>
          </p:spPr>
          <p:txBody>
            <a:bodyPr wrap="none" anchor="ctr"/>
            <a:lstStyle/>
            <a:p>
              <a:endParaRPr lang="en-US"/>
            </a:p>
          </p:txBody>
        </p:sp>
        <p:grpSp>
          <p:nvGrpSpPr>
            <p:cNvPr id="22" name="Group 64"/>
            <p:cNvGrpSpPr>
              <a:grpSpLocks/>
            </p:cNvGrpSpPr>
            <p:nvPr/>
          </p:nvGrpSpPr>
          <p:grpSpPr bwMode="auto">
            <a:xfrm rot="12319998">
              <a:off x="576" y="960"/>
              <a:ext cx="144" cy="288"/>
              <a:chOff x="336" y="912"/>
              <a:chExt cx="144" cy="288"/>
            </a:xfrm>
          </p:grpSpPr>
          <p:sp>
            <p:nvSpPr>
              <p:cNvPr id="23" name="Oval 65"/>
              <p:cNvSpPr>
                <a:spLocks noChangeArrowheads="1"/>
              </p:cNvSpPr>
              <p:nvPr/>
            </p:nvSpPr>
            <p:spPr bwMode="auto">
              <a:xfrm>
                <a:off x="336" y="912"/>
                <a:ext cx="144" cy="144"/>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24" name="Oval 66"/>
              <p:cNvSpPr>
                <a:spLocks noChangeArrowheads="1"/>
              </p:cNvSpPr>
              <p:nvPr/>
            </p:nvSpPr>
            <p:spPr bwMode="auto">
              <a:xfrm>
                <a:off x="336" y="1056"/>
                <a:ext cx="144" cy="144"/>
              </a:xfrm>
              <a:prstGeom prst="ellipse">
                <a:avLst/>
              </a:prstGeom>
              <a:solidFill>
                <a:schemeClr val="tx1"/>
              </a:solidFill>
              <a:ln w="9525">
                <a:solidFill>
                  <a:schemeClr val="tx1"/>
                </a:solidFill>
                <a:round/>
                <a:headEnd/>
                <a:tailEnd/>
              </a:ln>
              <a:effectLst/>
            </p:spPr>
            <p:txBody>
              <a:bodyPr wrap="none" anchor="ctr"/>
              <a:lstStyle/>
              <a:p>
                <a:endParaRPr lang="en-US"/>
              </a:p>
            </p:txBody>
          </p:sp>
        </p:grpSp>
      </p:grpSp>
      <p:grpSp>
        <p:nvGrpSpPr>
          <p:cNvPr id="25" name="Group 84"/>
          <p:cNvGrpSpPr>
            <a:grpSpLocks/>
          </p:cNvGrpSpPr>
          <p:nvPr/>
        </p:nvGrpSpPr>
        <p:grpSpPr bwMode="auto">
          <a:xfrm>
            <a:off x="1981200" y="1676400"/>
            <a:ext cx="1752600" cy="1676400"/>
            <a:chOff x="1248" y="480"/>
            <a:chExt cx="1104" cy="1056"/>
          </a:xfrm>
        </p:grpSpPr>
        <p:sp>
          <p:nvSpPr>
            <p:cNvPr id="26" name="Oval 68"/>
            <p:cNvSpPr>
              <a:spLocks noChangeArrowheads="1"/>
            </p:cNvSpPr>
            <p:nvPr/>
          </p:nvSpPr>
          <p:spPr bwMode="auto">
            <a:xfrm>
              <a:off x="1248" y="480"/>
              <a:ext cx="1104" cy="1056"/>
            </a:xfrm>
            <a:prstGeom prst="ellipse">
              <a:avLst/>
            </a:prstGeom>
            <a:solidFill>
              <a:srgbClr val="CCECFF"/>
            </a:solidFill>
            <a:ln w="28575">
              <a:solidFill>
                <a:srgbClr val="FF0000"/>
              </a:solidFill>
              <a:round/>
              <a:headEnd/>
              <a:tailEnd/>
            </a:ln>
            <a:effectLst/>
          </p:spPr>
          <p:txBody>
            <a:bodyPr wrap="none" anchor="ctr"/>
            <a:lstStyle/>
            <a:p>
              <a:endParaRPr lang="en-US"/>
            </a:p>
          </p:txBody>
        </p:sp>
        <p:sp>
          <p:nvSpPr>
            <p:cNvPr id="27" name="Oval 70"/>
            <p:cNvSpPr>
              <a:spLocks noChangeArrowheads="1"/>
            </p:cNvSpPr>
            <p:nvPr/>
          </p:nvSpPr>
          <p:spPr bwMode="auto">
            <a:xfrm rot="2087761">
              <a:off x="1721" y="593"/>
              <a:ext cx="144" cy="144"/>
            </a:xfrm>
            <a:prstGeom prst="ellipse">
              <a:avLst/>
            </a:prstGeom>
            <a:solidFill>
              <a:srgbClr val="008000"/>
            </a:solidFill>
            <a:ln w="9525">
              <a:solidFill>
                <a:schemeClr val="tx1"/>
              </a:solidFill>
              <a:round/>
              <a:headEnd/>
              <a:tailEnd/>
            </a:ln>
            <a:effectLst/>
          </p:spPr>
          <p:txBody>
            <a:bodyPr wrap="none" anchor="ctr"/>
            <a:lstStyle/>
            <a:p>
              <a:endParaRPr lang="en-US"/>
            </a:p>
          </p:txBody>
        </p:sp>
        <p:grpSp>
          <p:nvGrpSpPr>
            <p:cNvPr id="28" name="Group 71"/>
            <p:cNvGrpSpPr>
              <a:grpSpLocks/>
            </p:cNvGrpSpPr>
            <p:nvPr/>
          </p:nvGrpSpPr>
          <p:grpSpPr bwMode="auto">
            <a:xfrm rot="13500000">
              <a:off x="1703" y="1033"/>
              <a:ext cx="240" cy="381"/>
              <a:chOff x="1632" y="1059"/>
              <a:chExt cx="240" cy="381"/>
            </a:xfrm>
          </p:grpSpPr>
          <p:sp>
            <p:nvSpPr>
              <p:cNvPr id="30" name="Oval 72"/>
              <p:cNvSpPr>
                <a:spLocks noChangeArrowheads="1"/>
              </p:cNvSpPr>
              <p:nvPr/>
            </p:nvSpPr>
            <p:spPr bwMode="auto">
              <a:xfrm rot="-1015650">
                <a:off x="1707" y="1059"/>
                <a:ext cx="144" cy="144"/>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31" name="Oval 73"/>
              <p:cNvSpPr>
                <a:spLocks noChangeArrowheads="1"/>
              </p:cNvSpPr>
              <p:nvPr/>
            </p:nvSpPr>
            <p:spPr bwMode="auto">
              <a:xfrm>
                <a:off x="1632" y="1200"/>
                <a:ext cx="240" cy="240"/>
              </a:xfrm>
              <a:prstGeom prst="ellipse">
                <a:avLst/>
              </a:prstGeom>
              <a:solidFill>
                <a:schemeClr val="tx1"/>
              </a:solidFill>
              <a:ln w="9525">
                <a:solidFill>
                  <a:schemeClr val="tx1"/>
                </a:solidFill>
                <a:round/>
                <a:headEnd/>
                <a:tailEnd/>
              </a:ln>
              <a:effectLst/>
            </p:spPr>
            <p:txBody>
              <a:bodyPr wrap="none" anchor="ctr"/>
              <a:lstStyle/>
              <a:p>
                <a:endParaRPr lang="en-US"/>
              </a:p>
            </p:txBody>
          </p:sp>
        </p:grpSp>
        <p:sp>
          <p:nvSpPr>
            <p:cNvPr id="29" name="Oval 75"/>
            <p:cNvSpPr>
              <a:spLocks noChangeArrowheads="1"/>
            </p:cNvSpPr>
            <p:nvPr/>
          </p:nvSpPr>
          <p:spPr bwMode="auto">
            <a:xfrm>
              <a:off x="1584" y="720"/>
              <a:ext cx="240" cy="240"/>
            </a:xfrm>
            <a:prstGeom prst="ellipse">
              <a:avLst/>
            </a:prstGeom>
            <a:solidFill>
              <a:schemeClr val="tx1"/>
            </a:solidFill>
            <a:ln w="9525">
              <a:solidFill>
                <a:schemeClr val="tx1"/>
              </a:solidFill>
              <a:round/>
              <a:headEnd/>
              <a:tailEnd/>
            </a:ln>
            <a:effectLst/>
          </p:spPr>
          <p:txBody>
            <a:bodyPr wrap="none" anchor="ctr"/>
            <a:lstStyle/>
            <a:p>
              <a:endParaRPr lang="en-US"/>
            </a:p>
          </p:txBody>
        </p:sp>
      </p:grpSp>
      <p:grpSp>
        <p:nvGrpSpPr>
          <p:cNvPr id="32" name="Group 31"/>
          <p:cNvGrpSpPr/>
          <p:nvPr/>
        </p:nvGrpSpPr>
        <p:grpSpPr>
          <a:xfrm>
            <a:off x="3810000" y="1676400"/>
            <a:ext cx="1752600" cy="1676400"/>
            <a:chOff x="3810000" y="762000"/>
            <a:chExt cx="1752600" cy="1676400"/>
          </a:xfrm>
        </p:grpSpPr>
        <p:sp>
          <p:nvSpPr>
            <p:cNvPr id="33" name="Oval 40"/>
            <p:cNvSpPr>
              <a:spLocks noChangeArrowheads="1"/>
            </p:cNvSpPr>
            <p:nvPr/>
          </p:nvSpPr>
          <p:spPr bwMode="auto">
            <a:xfrm>
              <a:off x="3810000" y="762000"/>
              <a:ext cx="1752600" cy="1676400"/>
            </a:xfrm>
            <a:prstGeom prst="ellipse">
              <a:avLst/>
            </a:prstGeom>
            <a:solidFill>
              <a:srgbClr val="CCECFF"/>
            </a:solidFill>
            <a:ln w="28575">
              <a:solidFill>
                <a:srgbClr val="0000FF"/>
              </a:solidFill>
              <a:round/>
              <a:headEnd/>
              <a:tailEnd/>
            </a:ln>
            <a:effectLst/>
          </p:spPr>
          <p:txBody>
            <a:bodyPr wrap="none" anchor="ctr"/>
            <a:lstStyle/>
            <a:p>
              <a:endParaRPr lang="en-US"/>
            </a:p>
          </p:txBody>
        </p:sp>
        <p:grpSp>
          <p:nvGrpSpPr>
            <p:cNvPr id="34" name="Group 76"/>
            <p:cNvGrpSpPr>
              <a:grpSpLocks/>
            </p:cNvGrpSpPr>
            <p:nvPr/>
          </p:nvGrpSpPr>
          <p:grpSpPr bwMode="auto">
            <a:xfrm>
              <a:off x="3886202" y="1295400"/>
              <a:ext cx="609600" cy="798513"/>
              <a:chOff x="2640" y="937"/>
              <a:chExt cx="384" cy="503"/>
            </a:xfrm>
          </p:grpSpPr>
          <p:sp>
            <p:nvSpPr>
              <p:cNvPr id="41" name="Oval 43"/>
              <p:cNvSpPr>
                <a:spLocks noChangeArrowheads="1"/>
              </p:cNvSpPr>
              <p:nvPr/>
            </p:nvSpPr>
            <p:spPr bwMode="auto">
              <a:xfrm>
                <a:off x="2645" y="937"/>
                <a:ext cx="144" cy="144"/>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42" name="Oval 44"/>
              <p:cNvSpPr>
                <a:spLocks noChangeArrowheads="1"/>
              </p:cNvSpPr>
              <p:nvPr/>
            </p:nvSpPr>
            <p:spPr bwMode="auto">
              <a:xfrm>
                <a:off x="2640" y="1056"/>
                <a:ext cx="384" cy="384"/>
              </a:xfrm>
              <a:prstGeom prst="ellipse">
                <a:avLst/>
              </a:prstGeom>
              <a:solidFill>
                <a:schemeClr val="tx1"/>
              </a:solidFill>
              <a:ln w="9525">
                <a:solidFill>
                  <a:schemeClr val="tx1"/>
                </a:solidFill>
                <a:round/>
                <a:headEnd/>
                <a:tailEnd/>
              </a:ln>
              <a:effectLst/>
            </p:spPr>
            <p:txBody>
              <a:bodyPr wrap="none" anchor="ctr"/>
              <a:lstStyle/>
              <a:p>
                <a:endParaRPr lang="en-US"/>
              </a:p>
            </p:txBody>
          </p:sp>
        </p:grpSp>
        <p:grpSp>
          <p:nvGrpSpPr>
            <p:cNvPr id="35" name="Group 77"/>
            <p:cNvGrpSpPr>
              <a:grpSpLocks/>
            </p:cNvGrpSpPr>
            <p:nvPr/>
          </p:nvGrpSpPr>
          <p:grpSpPr bwMode="auto">
            <a:xfrm rot="19119584">
              <a:off x="4648200" y="1524000"/>
              <a:ext cx="841375" cy="609600"/>
              <a:chOff x="2648" y="528"/>
              <a:chExt cx="530" cy="384"/>
            </a:xfrm>
          </p:grpSpPr>
          <p:sp>
            <p:nvSpPr>
              <p:cNvPr id="39" name="Oval 78"/>
              <p:cNvSpPr>
                <a:spLocks noChangeArrowheads="1"/>
              </p:cNvSpPr>
              <p:nvPr/>
            </p:nvSpPr>
            <p:spPr bwMode="auto">
              <a:xfrm rot="-1870031">
                <a:off x="3034" y="634"/>
                <a:ext cx="144" cy="144"/>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40" name="Oval 79"/>
              <p:cNvSpPr>
                <a:spLocks noChangeArrowheads="1"/>
              </p:cNvSpPr>
              <p:nvPr/>
            </p:nvSpPr>
            <p:spPr bwMode="auto">
              <a:xfrm>
                <a:off x="2648" y="528"/>
                <a:ext cx="384" cy="384"/>
              </a:xfrm>
              <a:prstGeom prst="ellipse">
                <a:avLst/>
              </a:prstGeom>
              <a:solidFill>
                <a:schemeClr val="tx1"/>
              </a:solidFill>
              <a:ln w="9525">
                <a:solidFill>
                  <a:schemeClr val="tx1"/>
                </a:solidFill>
                <a:round/>
                <a:headEnd/>
                <a:tailEnd/>
              </a:ln>
              <a:effectLst/>
            </p:spPr>
            <p:txBody>
              <a:bodyPr wrap="none" anchor="ctr"/>
              <a:lstStyle/>
              <a:p>
                <a:endParaRPr lang="en-US"/>
              </a:p>
            </p:txBody>
          </p:sp>
        </p:grpSp>
        <p:grpSp>
          <p:nvGrpSpPr>
            <p:cNvPr id="36" name="Group 80"/>
            <p:cNvGrpSpPr>
              <a:grpSpLocks/>
            </p:cNvGrpSpPr>
            <p:nvPr/>
          </p:nvGrpSpPr>
          <p:grpSpPr bwMode="auto">
            <a:xfrm rot="10350709">
              <a:off x="4343400" y="914400"/>
              <a:ext cx="841375" cy="609600"/>
              <a:chOff x="2648" y="528"/>
              <a:chExt cx="530" cy="384"/>
            </a:xfrm>
          </p:grpSpPr>
          <p:sp>
            <p:nvSpPr>
              <p:cNvPr id="37" name="Oval 81"/>
              <p:cNvSpPr>
                <a:spLocks noChangeArrowheads="1"/>
              </p:cNvSpPr>
              <p:nvPr/>
            </p:nvSpPr>
            <p:spPr bwMode="auto">
              <a:xfrm rot="-1870031">
                <a:off x="3034" y="634"/>
                <a:ext cx="144" cy="144"/>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38" name="Oval 82"/>
              <p:cNvSpPr>
                <a:spLocks noChangeArrowheads="1"/>
              </p:cNvSpPr>
              <p:nvPr/>
            </p:nvSpPr>
            <p:spPr bwMode="auto">
              <a:xfrm>
                <a:off x="2648" y="528"/>
                <a:ext cx="384" cy="384"/>
              </a:xfrm>
              <a:prstGeom prst="ellipse">
                <a:avLst/>
              </a:prstGeom>
              <a:solidFill>
                <a:schemeClr val="tx1"/>
              </a:solidFill>
              <a:ln w="9525">
                <a:solidFill>
                  <a:schemeClr val="tx1"/>
                </a:solidFill>
                <a:round/>
                <a:headEnd/>
                <a:tailEnd/>
              </a:ln>
              <a:effectLst/>
            </p:spPr>
            <p:txBody>
              <a:bodyPr wrap="none" anchor="ctr"/>
              <a:lstStyle/>
              <a:p>
                <a:endParaRPr lang="en-US"/>
              </a:p>
            </p:txBody>
          </p:sp>
        </p:grpSp>
      </p:grpSp>
      <p:grpSp>
        <p:nvGrpSpPr>
          <p:cNvPr id="46" name="Group 45"/>
          <p:cNvGrpSpPr/>
          <p:nvPr/>
        </p:nvGrpSpPr>
        <p:grpSpPr>
          <a:xfrm>
            <a:off x="4267200" y="2032337"/>
            <a:ext cx="4648200" cy="4200188"/>
            <a:chOff x="4267200" y="2032337"/>
            <a:chExt cx="4648200" cy="4200188"/>
          </a:xfrm>
        </p:grpSpPr>
        <p:graphicFrame>
          <p:nvGraphicFramePr>
            <p:cNvPr id="50177" name="Object 1"/>
            <p:cNvGraphicFramePr>
              <a:graphicFrameLocks noChangeAspect="1"/>
            </p:cNvGraphicFramePr>
            <p:nvPr/>
          </p:nvGraphicFramePr>
          <p:xfrm>
            <a:off x="4267200" y="3429000"/>
            <a:ext cx="3429000" cy="800935"/>
          </p:xfrm>
          <a:graphic>
            <a:graphicData uri="http://schemas.openxmlformats.org/presentationml/2006/ole">
              <mc:AlternateContent xmlns:mc="http://schemas.openxmlformats.org/markup-compatibility/2006">
                <mc:Choice xmlns:v="urn:schemas-microsoft-com:vml" Requires="v">
                  <p:oleObj spid="_x0000_s4170" name="Equation" r:id="rId5" imgW="1688760" imgH="393480" progId="Equation.3">
                    <p:embed/>
                  </p:oleObj>
                </mc:Choice>
                <mc:Fallback>
                  <p:oleObj name="Equation" r:id="rId5" imgW="168876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429000"/>
                          <a:ext cx="3429000" cy="8009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78" name="Object 2"/>
            <p:cNvGraphicFramePr>
              <a:graphicFrameLocks noChangeAspect="1"/>
            </p:cNvGraphicFramePr>
            <p:nvPr/>
          </p:nvGraphicFramePr>
          <p:xfrm>
            <a:off x="4267200" y="4267200"/>
            <a:ext cx="3055488" cy="1965325"/>
          </p:xfrm>
          <a:graphic>
            <a:graphicData uri="http://schemas.openxmlformats.org/presentationml/2006/ole">
              <mc:AlternateContent xmlns:mc="http://schemas.openxmlformats.org/markup-compatibility/2006">
                <mc:Choice xmlns:v="urn:schemas-microsoft-com:vml" Requires="v">
                  <p:oleObj spid="_x0000_s4171" name="Equation" r:id="rId7" imgW="1384200" imgH="888840" progId="Equation.3">
                    <p:embed/>
                  </p:oleObj>
                </mc:Choice>
                <mc:Fallback>
                  <p:oleObj name="Equation" r:id="rId7" imgW="1384200" imgH="8888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4267200"/>
                          <a:ext cx="3055488" cy="196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TextBox 44"/>
            <p:cNvSpPr txBox="1"/>
            <p:nvPr/>
          </p:nvSpPr>
          <p:spPr>
            <a:xfrm>
              <a:off x="5715000" y="2032337"/>
              <a:ext cx="3200400" cy="1015663"/>
            </a:xfrm>
            <a:prstGeom prst="rect">
              <a:avLst/>
            </a:prstGeom>
            <a:noFill/>
          </p:spPr>
          <p:txBody>
            <a:bodyPr wrap="square" rtlCol="0">
              <a:spAutoFit/>
            </a:bodyPr>
            <a:lstStyle/>
            <a:p>
              <a:r>
                <a:rPr lang="en-US" sz="2000" dirty="0" smtClean="0"/>
                <a:t>Fit Autocorrelation curve for Diffusion time (</a:t>
              </a:r>
              <a:r>
                <a:rPr lang="en-US" sz="2000" dirty="0" err="1" smtClean="0">
                  <a:latin typeface="Symbol" pitchFamily="18" charset="2"/>
                </a:rPr>
                <a:t>t</a:t>
              </a:r>
              <a:r>
                <a:rPr lang="en-US" sz="2000" baseline="-25000" dirty="0" err="1" smtClean="0">
                  <a:latin typeface="Eurostile"/>
                </a:rPr>
                <a:t>D</a:t>
              </a:r>
              <a:r>
                <a:rPr lang="en-US" sz="2000" dirty="0" smtClean="0"/>
                <a:t>) and particle concentration N</a:t>
              </a:r>
              <a:endParaRPr lang="en-US" sz="2000" dirty="0"/>
            </a:p>
          </p:txBody>
        </p:sp>
      </p:grpSp>
    </p:spTree>
    <p:extLst>
      <p:ext uri="{BB962C8B-B14F-4D97-AF65-F5344CB8AC3E}">
        <p14:creationId xmlns:p14="http://schemas.microsoft.com/office/powerpoint/2010/main" val="3935794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
        <p:cNvGrpSpPr/>
        <p:nvPr/>
      </p:nvGrpSpPr>
      <p:grpSpPr>
        <a:xfrm>
          <a:off x="0" y="0"/>
          <a:ext cx="0" cy="0"/>
          <a:chOff x="0" y="0"/>
          <a:chExt cx="0" cy="0"/>
        </a:xfrm>
      </p:grpSpPr>
      <p:pic>
        <p:nvPicPr>
          <p:cNvPr id="20483" name="Picture 3" descr="Gaussian 3D PSF - B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488" y="1125538"/>
            <a:ext cx="6704012" cy="50276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3200" dirty="0">
                <a:solidFill>
                  <a:schemeClr val="bg1"/>
                </a:solidFill>
              </a:rPr>
              <a:t>What about the excitation (or observation) volume shape?</a:t>
            </a:r>
            <a:br>
              <a:rPr lang="en-US" sz="3200" dirty="0">
                <a:solidFill>
                  <a:schemeClr val="bg1"/>
                </a:solidFill>
              </a:rPr>
            </a:br>
            <a:endParaRPr lang="en-US" sz="3200" dirty="0">
              <a:solidFill>
                <a:schemeClr val="bg1"/>
              </a:solidFill>
            </a:endParaRPr>
          </a:p>
        </p:txBody>
      </p:sp>
    </p:spTree>
    <p:extLst>
      <p:ext uri="{BB962C8B-B14F-4D97-AF65-F5344CB8AC3E}">
        <p14:creationId xmlns:p14="http://schemas.microsoft.com/office/powerpoint/2010/main" val="2874952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Effect of Shape </a:t>
            </a:r>
            <a:r>
              <a:rPr lang="en-US" sz="2800" dirty="0" smtClean="0"/>
              <a:t>on the </a:t>
            </a:r>
            <a:r>
              <a:rPr lang="en-US" sz="2800" dirty="0"/>
              <a:t>(</a:t>
            </a:r>
            <a:r>
              <a:rPr lang="en-US" sz="3200" dirty="0" smtClean="0"/>
              <a:t>Two-Photon</a:t>
            </a:r>
            <a:r>
              <a:rPr lang="en-US" sz="2800" dirty="0" smtClean="0"/>
              <a:t>) Autocorrelation </a:t>
            </a:r>
            <a:r>
              <a:rPr lang="en-US" sz="2800" dirty="0"/>
              <a:t>Functions:</a:t>
            </a:r>
            <a:br>
              <a:rPr lang="en-US" sz="2800" dirty="0"/>
            </a:br>
            <a:endParaRPr lang="en-US" sz="2800" dirty="0"/>
          </a:p>
        </p:txBody>
      </p:sp>
      <p:sp>
        <p:nvSpPr>
          <p:cNvPr id="3" name="Text Box 3"/>
          <p:cNvSpPr txBox="1">
            <a:spLocks noChangeArrowheads="1"/>
          </p:cNvSpPr>
          <p:nvPr/>
        </p:nvSpPr>
        <p:spPr bwMode="auto">
          <a:xfrm>
            <a:off x="1174750" y="1690689"/>
            <a:ext cx="6492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2000" dirty="0"/>
              <a:t>For a 2-dimensional Gaussian excitation volume:</a:t>
            </a:r>
            <a:endParaRPr lang="en-US" altLang="en-US" sz="2400" dirty="0"/>
          </a:p>
        </p:txBody>
      </p:sp>
      <p:graphicFrame>
        <p:nvGraphicFramePr>
          <p:cNvPr id="4" name="Object 4"/>
          <p:cNvGraphicFramePr>
            <a:graphicFrameLocks noChangeAspect="1"/>
          </p:cNvGraphicFramePr>
          <p:nvPr>
            <p:extLst>
              <p:ext uri="{D42A27DB-BD31-4B8C-83A1-F6EECF244321}">
                <p14:modId xmlns:p14="http://schemas.microsoft.com/office/powerpoint/2010/main" val="953190566"/>
              </p:ext>
            </p:extLst>
          </p:nvPr>
        </p:nvGraphicFramePr>
        <p:xfrm>
          <a:off x="2900363" y="2374902"/>
          <a:ext cx="3176587" cy="1069975"/>
        </p:xfrm>
        <a:graphic>
          <a:graphicData uri="http://schemas.openxmlformats.org/presentationml/2006/ole">
            <mc:AlternateContent xmlns:mc="http://schemas.openxmlformats.org/markup-compatibility/2006">
              <mc:Choice xmlns:v="urn:schemas-microsoft-com:vml" Requires="v">
                <p:oleObj spid="_x0000_s18492" name="Equation" r:id="rId3" imgW="1625600" imgH="546100" progId="Equation.3">
                  <p:embed/>
                </p:oleObj>
              </mc:Choice>
              <mc:Fallback>
                <p:oleObj name="Equation" r:id="rId3" imgW="1625600" imgH="546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2374902"/>
                        <a:ext cx="3176587" cy="106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 Box 5"/>
          <p:cNvSpPr txBox="1">
            <a:spLocks noChangeArrowheads="1"/>
          </p:cNvSpPr>
          <p:nvPr/>
        </p:nvSpPr>
        <p:spPr bwMode="auto">
          <a:xfrm>
            <a:off x="663575" y="4244977"/>
            <a:ext cx="7399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2000" dirty="0"/>
              <a:t>For a 3-dimensional Gaussian excitation volume:</a:t>
            </a:r>
            <a:endParaRPr lang="en-US" altLang="en-US" sz="2400" dirty="0"/>
          </a:p>
        </p:txBody>
      </p:sp>
      <p:graphicFrame>
        <p:nvGraphicFramePr>
          <p:cNvPr id="6" name="Object 6"/>
          <p:cNvGraphicFramePr>
            <a:graphicFrameLocks noChangeAspect="1"/>
          </p:cNvGraphicFramePr>
          <p:nvPr>
            <p:extLst>
              <p:ext uri="{D42A27DB-BD31-4B8C-83A1-F6EECF244321}">
                <p14:modId xmlns:p14="http://schemas.microsoft.com/office/powerpoint/2010/main" val="2037207489"/>
              </p:ext>
            </p:extLst>
          </p:nvPr>
        </p:nvGraphicFramePr>
        <p:xfrm>
          <a:off x="2184400" y="4957764"/>
          <a:ext cx="4887913" cy="1068388"/>
        </p:xfrm>
        <a:graphic>
          <a:graphicData uri="http://schemas.openxmlformats.org/presentationml/2006/ole">
            <mc:AlternateContent xmlns:mc="http://schemas.openxmlformats.org/markup-compatibility/2006">
              <mc:Choice xmlns:v="urn:schemas-microsoft-com:vml" Requires="v">
                <p:oleObj spid="_x0000_s18493" name="Equation" r:id="rId5" imgW="2565400" imgH="558800" progId="Equation.3">
                  <p:embed/>
                </p:oleObj>
              </mc:Choice>
              <mc:Fallback>
                <p:oleObj name="Equation" r:id="rId5" imgW="2565400" imgH="558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4400" y="4957764"/>
                        <a:ext cx="4887913" cy="1068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Oval 7"/>
          <p:cNvSpPr>
            <a:spLocks noChangeArrowheads="1"/>
          </p:cNvSpPr>
          <p:nvPr/>
        </p:nvSpPr>
        <p:spPr bwMode="auto">
          <a:xfrm>
            <a:off x="4859338" y="2408239"/>
            <a:ext cx="422275" cy="576263"/>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8"/>
          <p:cNvSpPr>
            <a:spLocks noChangeArrowheads="1"/>
          </p:cNvSpPr>
          <p:nvPr/>
        </p:nvSpPr>
        <p:spPr bwMode="auto">
          <a:xfrm>
            <a:off x="4114800" y="4983164"/>
            <a:ext cx="422275" cy="576263"/>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9"/>
          <p:cNvSpPr>
            <a:spLocks noChangeArrowheads="1"/>
          </p:cNvSpPr>
          <p:nvPr/>
        </p:nvSpPr>
        <p:spPr bwMode="auto">
          <a:xfrm>
            <a:off x="5826125" y="4981577"/>
            <a:ext cx="422275" cy="576262"/>
          </a:xfrm>
          <a:prstGeom prst="ellipse">
            <a:avLst/>
          </a:prstGeom>
          <a:noFill/>
          <a:ln w="1905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10"/>
          <p:cNvSpPr>
            <a:spLocks noChangeShapeType="1"/>
          </p:cNvSpPr>
          <p:nvPr/>
        </p:nvSpPr>
        <p:spPr bwMode="auto">
          <a:xfrm flipH="1" flipV="1">
            <a:off x="5300663" y="2814639"/>
            <a:ext cx="1438275" cy="7112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Text Box 11"/>
          <p:cNvSpPr txBox="1">
            <a:spLocks noChangeArrowheads="1"/>
          </p:cNvSpPr>
          <p:nvPr/>
        </p:nvSpPr>
        <p:spPr bwMode="auto">
          <a:xfrm>
            <a:off x="5094568" y="3526425"/>
            <a:ext cx="3861827"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altLang="en-US" sz="1600" dirty="0"/>
              <a:t>1-photon equation contains a 4, instead of 8</a:t>
            </a:r>
          </a:p>
        </p:txBody>
      </p:sp>
    </p:spTree>
    <p:extLst>
      <p:ext uri="{BB962C8B-B14F-4D97-AF65-F5344CB8AC3E}">
        <p14:creationId xmlns:p14="http://schemas.microsoft.com/office/powerpoint/2010/main" val="5986767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Independent Processes Contribute Fluctuations</a:t>
            </a:r>
            <a:endParaRPr lang="en-US" sz="2800" dirty="0"/>
          </a:p>
        </p:txBody>
      </p:sp>
      <p:sp>
        <p:nvSpPr>
          <p:cNvPr id="5" name="Rectangle 3"/>
          <p:cNvSpPr txBox="1">
            <a:spLocks noChangeArrowheads="1"/>
          </p:cNvSpPr>
          <p:nvPr/>
        </p:nvSpPr>
        <p:spPr>
          <a:xfrm>
            <a:off x="304800" y="1714500"/>
            <a:ext cx="2978150" cy="4460875"/>
          </a:xfrm>
          <a:prstGeom prst="rect">
            <a:avLst/>
          </a:prstGeom>
          <a:noFill/>
          <a:ln/>
        </p:spPr>
        <p:txBody>
          <a:bodyPr lIns="79816" tIns="39908" rIns="79816" bIns="39908"/>
          <a:lstStyle/>
          <a:p>
            <a:pPr marL="342900" marR="0" lvl="0" indent="-342900" algn="l" defTabSz="3302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ea typeface="+mn-ea"/>
                <a:cs typeface="Arial" pitchFamily="34" charset="0"/>
              </a:rPr>
              <a:t>Contributions of single independent processes multiply</a:t>
            </a:r>
          </a:p>
          <a:p>
            <a:pPr marL="342900" marR="0" lvl="0" indent="-342900" algn="l" defTabSz="3302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Arial Narrow" pitchFamily="34" charset="0"/>
              <a:ea typeface="+mn-ea"/>
              <a:cs typeface="Arial" pitchFamily="34" charset="0"/>
            </a:endParaRPr>
          </a:p>
          <a:p>
            <a:pPr marL="342900" marR="0" lvl="0" indent="-342900" algn="l" defTabSz="3302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Narrow" pitchFamily="34" charset="0"/>
              <a:ea typeface="+mn-ea"/>
              <a:cs typeface="Arial" pitchFamily="34" charset="0"/>
            </a:endParaRPr>
          </a:p>
          <a:p>
            <a:pPr marL="342900" marR="0" lvl="0" indent="-342900" algn="l" defTabSz="3302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Arial Narrow" pitchFamily="34" charset="0"/>
              <a:ea typeface="+mn-ea"/>
              <a:cs typeface="Arial" pitchFamily="34" charset="0"/>
            </a:endParaRPr>
          </a:p>
        </p:txBody>
      </p:sp>
      <p:sp>
        <p:nvSpPr>
          <p:cNvPr id="6" name="Rectangle 4"/>
          <p:cNvSpPr>
            <a:spLocks noChangeArrowheads="1"/>
          </p:cNvSpPr>
          <p:nvPr/>
        </p:nvSpPr>
        <p:spPr bwMode="auto">
          <a:xfrm>
            <a:off x="3319463" y="1714500"/>
            <a:ext cx="5010150" cy="4460875"/>
          </a:xfrm>
          <a:prstGeom prst="rect">
            <a:avLst/>
          </a:prstGeom>
          <a:noFill/>
          <a:ln w="9525">
            <a:noFill/>
            <a:miter lim="800000"/>
            <a:headEnd/>
            <a:tailEnd/>
          </a:ln>
        </p:spPr>
        <p:txBody>
          <a:bodyPr lIns="79816" tIns="39908" rIns="79816" bIns="39908"/>
          <a:lstStyle/>
          <a:p>
            <a:pPr defTabSz="330200">
              <a:spcBef>
                <a:spcPct val="20000"/>
              </a:spcBef>
            </a:pPr>
            <a:r>
              <a:rPr lang="en-US">
                <a:latin typeface="Arial Narrow" pitchFamily="34" charset="0"/>
              </a:rPr>
              <a:t>More process system</a:t>
            </a:r>
            <a:endParaRPr lang="en-US" b="0">
              <a:latin typeface="Arial Narrow" pitchFamily="34" charset="0"/>
            </a:endParaRPr>
          </a:p>
          <a:p>
            <a:pPr defTabSz="330200">
              <a:spcBef>
                <a:spcPct val="20000"/>
              </a:spcBef>
            </a:pPr>
            <a:endParaRPr lang="en-US" b="0">
              <a:latin typeface="Arial Narrow" pitchFamily="34" charset="0"/>
            </a:endParaRPr>
          </a:p>
        </p:txBody>
      </p:sp>
      <p:graphicFrame>
        <p:nvGraphicFramePr>
          <p:cNvPr id="7" name="Object 5"/>
          <p:cNvGraphicFramePr>
            <a:graphicFrameLocks noChangeAspect="1"/>
          </p:cNvGraphicFramePr>
          <p:nvPr/>
        </p:nvGraphicFramePr>
        <p:xfrm>
          <a:off x="762000" y="3429000"/>
          <a:ext cx="2166131" cy="762000"/>
        </p:xfrm>
        <a:graphic>
          <a:graphicData uri="http://schemas.openxmlformats.org/presentationml/2006/ole">
            <mc:AlternateContent xmlns:mc="http://schemas.openxmlformats.org/markup-compatibility/2006">
              <mc:Choice xmlns:v="urn:schemas-microsoft-com:vml" Requires="v">
                <p:oleObj spid="_x0000_s6182" name="Equation" r:id="rId3" imgW="863280" imgH="304560" progId="Equation.3">
                  <p:embed/>
                </p:oleObj>
              </mc:Choice>
              <mc:Fallback>
                <p:oleObj name="Equation" r:id="rId3" imgW="863280" imgH="3045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429000"/>
                        <a:ext cx="2166131" cy="7620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6"/>
          <p:cNvGrpSpPr>
            <a:grpSpLocks/>
          </p:cNvGrpSpPr>
          <p:nvPr/>
        </p:nvGrpSpPr>
        <p:grpSpPr bwMode="auto">
          <a:xfrm>
            <a:off x="3362325" y="2233613"/>
            <a:ext cx="5000625" cy="4011612"/>
            <a:chOff x="1574" y="1411"/>
            <a:chExt cx="2171" cy="1543"/>
          </a:xfrm>
        </p:grpSpPr>
        <p:grpSp>
          <p:nvGrpSpPr>
            <p:cNvPr id="9" name="Group 7"/>
            <p:cNvGrpSpPr>
              <a:grpSpLocks/>
            </p:cNvGrpSpPr>
            <p:nvPr/>
          </p:nvGrpSpPr>
          <p:grpSpPr bwMode="auto">
            <a:xfrm>
              <a:off x="1762" y="1411"/>
              <a:ext cx="1983" cy="1437"/>
              <a:chOff x="1762" y="1411"/>
              <a:chExt cx="1983" cy="1437"/>
            </a:xfrm>
          </p:grpSpPr>
          <p:sp>
            <p:nvSpPr>
              <p:cNvPr id="95" name="Freeform 8"/>
              <p:cNvSpPr>
                <a:spLocks/>
              </p:cNvSpPr>
              <p:nvPr/>
            </p:nvSpPr>
            <p:spPr bwMode="auto">
              <a:xfrm>
                <a:off x="1901" y="1614"/>
                <a:ext cx="1808" cy="1025"/>
              </a:xfrm>
              <a:custGeom>
                <a:avLst/>
                <a:gdLst/>
                <a:ahLst/>
                <a:cxnLst>
                  <a:cxn ang="0">
                    <a:pos x="40" y="17"/>
                  </a:cxn>
                  <a:cxn ang="0">
                    <a:pos x="119" y="63"/>
                  </a:cxn>
                  <a:cxn ang="0">
                    <a:pos x="198" y="132"/>
                  </a:cxn>
                  <a:cxn ang="0">
                    <a:pos x="278" y="226"/>
                  </a:cxn>
                  <a:cxn ang="0">
                    <a:pos x="357" y="341"/>
                  </a:cxn>
                  <a:cxn ang="0">
                    <a:pos x="436" y="457"/>
                  </a:cxn>
                  <a:cxn ang="0">
                    <a:pos x="517" y="538"/>
                  </a:cxn>
                  <a:cxn ang="0">
                    <a:pos x="596" y="573"/>
                  </a:cxn>
                  <a:cxn ang="0">
                    <a:pos x="675" y="584"/>
                  </a:cxn>
                  <a:cxn ang="0">
                    <a:pos x="753" y="592"/>
                  </a:cxn>
                  <a:cxn ang="0">
                    <a:pos x="834" y="604"/>
                  </a:cxn>
                  <a:cxn ang="0">
                    <a:pos x="913" y="623"/>
                  </a:cxn>
                  <a:cxn ang="0">
                    <a:pos x="992" y="652"/>
                  </a:cxn>
                  <a:cxn ang="0">
                    <a:pos x="1072" y="693"/>
                  </a:cxn>
                  <a:cxn ang="0">
                    <a:pos x="1151" y="745"/>
                  </a:cxn>
                  <a:cxn ang="0">
                    <a:pos x="1230" y="804"/>
                  </a:cxn>
                  <a:cxn ang="0">
                    <a:pos x="1311" y="853"/>
                  </a:cxn>
                  <a:cxn ang="0">
                    <a:pos x="1390" y="885"/>
                  </a:cxn>
                  <a:cxn ang="0">
                    <a:pos x="1469" y="905"/>
                  </a:cxn>
                  <a:cxn ang="0">
                    <a:pos x="1549" y="930"/>
                  </a:cxn>
                  <a:cxn ang="0">
                    <a:pos x="1628" y="968"/>
                  </a:cxn>
                  <a:cxn ang="0">
                    <a:pos x="1707" y="1025"/>
                  </a:cxn>
                  <a:cxn ang="0">
                    <a:pos x="1786" y="1110"/>
                  </a:cxn>
                  <a:cxn ang="0">
                    <a:pos x="1866" y="1223"/>
                  </a:cxn>
                  <a:cxn ang="0">
                    <a:pos x="1945" y="1363"/>
                  </a:cxn>
                  <a:cxn ang="0">
                    <a:pos x="2024" y="1515"/>
                  </a:cxn>
                  <a:cxn ang="0">
                    <a:pos x="2105" y="1663"/>
                  </a:cxn>
                  <a:cxn ang="0">
                    <a:pos x="2184" y="1787"/>
                  </a:cxn>
                  <a:cxn ang="0">
                    <a:pos x="2263" y="1883"/>
                  </a:cxn>
                  <a:cxn ang="0">
                    <a:pos x="2343" y="1949"/>
                  </a:cxn>
                  <a:cxn ang="0">
                    <a:pos x="2422" y="1992"/>
                  </a:cxn>
                  <a:cxn ang="0">
                    <a:pos x="2501" y="2018"/>
                  </a:cxn>
                  <a:cxn ang="0">
                    <a:pos x="2582" y="2033"/>
                  </a:cxn>
                  <a:cxn ang="0">
                    <a:pos x="2661" y="2042"/>
                  </a:cxn>
                  <a:cxn ang="0">
                    <a:pos x="2739" y="2045"/>
                  </a:cxn>
                  <a:cxn ang="0">
                    <a:pos x="2820" y="2049"/>
                  </a:cxn>
                  <a:cxn ang="0">
                    <a:pos x="2899" y="2050"/>
                  </a:cxn>
                  <a:cxn ang="0">
                    <a:pos x="2978" y="2050"/>
                  </a:cxn>
                  <a:cxn ang="0">
                    <a:pos x="3057" y="2050"/>
                  </a:cxn>
                  <a:cxn ang="0">
                    <a:pos x="3137" y="2050"/>
                  </a:cxn>
                  <a:cxn ang="0">
                    <a:pos x="3216" y="2050"/>
                  </a:cxn>
                  <a:cxn ang="0">
                    <a:pos x="3295" y="2050"/>
                  </a:cxn>
                  <a:cxn ang="0">
                    <a:pos x="3376" y="2050"/>
                  </a:cxn>
                  <a:cxn ang="0">
                    <a:pos x="3455" y="2050"/>
                  </a:cxn>
                  <a:cxn ang="0">
                    <a:pos x="3534" y="2050"/>
                  </a:cxn>
                  <a:cxn ang="0">
                    <a:pos x="3614" y="2050"/>
                  </a:cxn>
                </a:cxnLst>
                <a:rect l="0" t="0" r="r" b="b"/>
                <a:pathLst>
                  <a:path w="3614" h="2050">
                    <a:moveTo>
                      <a:pt x="0" y="0"/>
                    </a:moveTo>
                    <a:lnTo>
                      <a:pt x="40" y="17"/>
                    </a:lnTo>
                    <a:lnTo>
                      <a:pt x="79" y="37"/>
                    </a:lnTo>
                    <a:lnTo>
                      <a:pt x="119" y="63"/>
                    </a:lnTo>
                    <a:lnTo>
                      <a:pt x="159" y="94"/>
                    </a:lnTo>
                    <a:lnTo>
                      <a:pt x="198" y="132"/>
                    </a:lnTo>
                    <a:lnTo>
                      <a:pt x="238" y="175"/>
                    </a:lnTo>
                    <a:lnTo>
                      <a:pt x="278" y="226"/>
                    </a:lnTo>
                    <a:lnTo>
                      <a:pt x="317" y="283"/>
                    </a:lnTo>
                    <a:lnTo>
                      <a:pt x="357" y="341"/>
                    </a:lnTo>
                    <a:lnTo>
                      <a:pt x="397" y="401"/>
                    </a:lnTo>
                    <a:lnTo>
                      <a:pt x="436" y="457"/>
                    </a:lnTo>
                    <a:lnTo>
                      <a:pt x="476" y="503"/>
                    </a:lnTo>
                    <a:lnTo>
                      <a:pt x="517" y="538"/>
                    </a:lnTo>
                    <a:lnTo>
                      <a:pt x="555" y="561"/>
                    </a:lnTo>
                    <a:lnTo>
                      <a:pt x="596" y="573"/>
                    </a:lnTo>
                    <a:lnTo>
                      <a:pt x="634" y="581"/>
                    </a:lnTo>
                    <a:lnTo>
                      <a:pt x="675" y="584"/>
                    </a:lnTo>
                    <a:lnTo>
                      <a:pt x="715" y="587"/>
                    </a:lnTo>
                    <a:lnTo>
                      <a:pt x="753" y="592"/>
                    </a:lnTo>
                    <a:lnTo>
                      <a:pt x="794" y="598"/>
                    </a:lnTo>
                    <a:lnTo>
                      <a:pt x="834" y="604"/>
                    </a:lnTo>
                    <a:lnTo>
                      <a:pt x="873" y="612"/>
                    </a:lnTo>
                    <a:lnTo>
                      <a:pt x="913" y="623"/>
                    </a:lnTo>
                    <a:lnTo>
                      <a:pt x="953" y="636"/>
                    </a:lnTo>
                    <a:lnTo>
                      <a:pt x="992" y="652"/>
                    </a:lnTo>
                    <a:lnTo>
                      <a:pt x="1032" y="670"/>
                    </a:lnTo>
                    <a:lnTo>
                      <a:pt x="1072" y="693"/>
                    </a:lnTo>
                    <a:lnTo>
                      <a:pt x="1111" y="718"/>
                    </a:lnTo>
                    <a:lnTo>
                      <a:pt x="1151" y="745"/>
                    </a:lnTo>
                    <a:lnTo>
                      <a:pt x="1192" y="775"/>
                    </a:lnTo>
                    <a:lnTo>
                      <a:pt x="1230" y="804"/>
                    </a:lnTo>
                    <a:lnTo>
                      <a:pt x="1270" y="830"/>
                    </a:lnTo>
                    <a:lnTo>
                      <a:pt x="1311" y="853"/>
                    </a:lnTo>
                    <a:lnTo>
                      <a:pt x="1349" y="871"/>
                    </a:lnTo>
                    <a:lnTo>
                      <a:pt x="1390" y="885"/>
                    </a:lnTo>
                    <a:lnTo>
                      <a:pt x="1430" y="896"/>
                    </a:lnTo>
                    <a:lnTo>
                      <a:pt x="1469" y="905"/>
                    </a:lnTo>
                    <a:lnTo>
                      <a:pt x="1509" y="916"/>
                    </a:lnTo>
                    <a:lnTo>
                      <a:pt x="1549" y="930"/>
                    </a:lnTo>
                    <a:lnTo>
                      <a:pt x="1588" y="947"/>
                    </a:lnTo>
                    <a:lnTo>
                      <a:pt x="1628" y="968"/>
                    </a:lnTo>
                    <a:lnTo>
                      <a:pt x="1668" y="994"/>
                    </a:lnTo>
                    <a:lnTo>
                      <a:pt x="1707" y="1025"/>
                    </a:lnTo>
                    <a:lnTo>
                      <a:pt x="1747" y="1064"/>
                    </a:lnTo>
                    <a:lnTo>
                      <a:pt x="1786" y="1110"/>
                    </a:lnTo>
                    <a:lnTo>
                      <a:pt x="1826" y="1163"/>
                    </a:lnTo>
                    <a:lnTo>
                      <a:pt x="1866" y="1223"/>
                    </a:lnTo>
                    <a:lnTo>
                      <a:pt x="1905" y="1291"/>
                    </a:lnTo>
                    <a:lnTo>
                      <a:pt x="1945" y="1363"/>
                    </a:lnTo>
                    <a:lnTo>
                      <a:pt x="1986" y="1439"/>
                    </a:lnTo>
                    <a:lnTo>
                      <a:pt x="2024" y="1515"/>
                    </a:lnTo>
                    <a:lnTo>
                      <a:pt x="2065" y="1591"/>
                    </a:lnTo>
                    <a:lnTo>
                      <a:pt x="2105" y="1663"/>
                    </a:lnTo>
                    <a:lnTo>
                      <a:pt x="2144" y="1729"/>
                    </a:lnTo>
                    <a:lnTo>
                      <a:pt x="2184" y="1787"/>
                    </a:lnTo>
                    <a:lnTo>
                      <a:pt x="2224" y="1838"/>
                    </a:lnTo>
                    <a:lnTo>
                      <a:pt x="2263" y="1883"/>
                    </a:lnTo>
                    <a:lnTo>
                      <a:pt x="2303" y="1919"/>
                    </a:lnTo>
                    <a:lnTo>
                      <a:pt x="2343" y="1949"/>
                    </a:lnTo>
                    <a:lnTo>
                      <a:pt x="2382" y="1973"/>
                    </a:lnTo>
                    <a:lnTo>
                      <a:pt x="2422" y="1992"/>
                    </a:lnTo>
                    <a:lnTo>
                      <a:pt x="2462" y="2007"/>
                    </a:lnTo>
                    <a:lnTo>
                      <a:pt x="2501" y="2018"/>
                    </a:lnTo>
                    <a:lnTo>
                      <a:pt x="2541" y="2027"/>
                    </a:lnTo>
                    <a:lnTo>
                      <a:pt x="2582" y="2033"/>
                    </a:lnTo>
                    <a:lnTo>
                      <a:pt x="2620" y="2038"/>
                    </a:lnTo>
                    <a:lnTo>
                      <a:pt x="2661" y="2042"/>
                    </a:lnTo>
                    <a:lnTo>
                      <a:pt x="2701" y="2044"/>
                    </a:lnTo>
                    <a:lnTo>
                      <a:pt x="2739" y="2045"/>
                    </a:lnTo>
                    <a:lnTo>
                      <a:pt x="2780" y="2047"/>
                    </a:lnTo>
                    <a:lnTo>
                      <a:pt x="2820" y="2049"/>
                    </a:lnTo>
                    <a:lnTo>
                      <a:pt x="2859" y="2049"/>
                    </a:lnTo>
                    <a:lnTo>
                      <a:pt x="2899" y="2050"/>
                    </a:lnTo>
                    <a:lnTo>
                      <a:pt x="2939" y="2050"/>
                    </a:lnTo>
                    <a:lnTo>
                      <a:pt x="2978" y="2050"/>
                    </a:lnTo>
                    <a:lnTo>
                      <a:pt x="3018" y="2050"/>
                    </a:lnTo>
                    <a:lnTo>
                      <a:pt x="3057" y="2050"/>
                    </a:lnTo>
                    <a:lnTo>
                      <a:pt x="3097" y="2050"/>
                    </a:lnTo>
                    <a:lnTo>
                      <a:pt x="3137" y="2050"/>
                    </a:lnTo>
                    <a:lnTo>
                      <a:pt x="3176" y="2050"/>
                    </a:lnTo>
                    <a:lnTo>
                      <a:pt x="3216" y="2050"/>
                    </a:lnTo>
                    <a:lnTo>
                      <a:pt x="3256" y="2050"/>
                    </a:lnTo>
                    <a:lnTo>
                      <a:pt x="3295" y="2050"/>
                    </a:lnTo>
                    <a:lnTo>
                      <a:pt x="3335" y="2050"/>
                    </a:lnTo>
                    <a:lnTo>
                      <a:pt x="3376" y="2050"/>
                    </a:lnTo>
                    <a:lnTo>
                      <a:pt x="3414" y="2050"/>
                    </a:lnTo>
                    <a:lnTo>
                      <a:pt x="3455" y="2050"/>
                    </a:lnTo>
                    <a:lnTo>
                      <a:pt x="3495" y="2050"/>
                    </a:lnTo>
                    <a:lnTo>
                      <a:pt x="3534" y="2050"/>
                    </a:lnTo>
                    <a:lnTo>
                      <a:pt x="3574" y="2050"/>
                    </a:lnTo>
                    <a:lnTo>
                      <a:pt x="3614" y="2050"/>
                    </a:lnTo>
                  </a:path>
                </a:pathLst>
              </a:custGeom>
              <a:noFill/>
              <a:ln w="26988">
                <a:solidFill>
                  <a:srgbClr val="808080"/>
                </a:solidFill>
                <a:prstDash val="solid"/>
                <a:round/>
                <a:headEnd/>
                <a:tailEnd/>
              </a:ln>
            </p:spPr>
            <p:txBody>
              <a:bodyPr/>
              <a:lstStyle/>
              <a:p>
                <a:endParaRPr lang="en-US"/>
              </a:p>
            </p:txBody>
          </p:sp>
          <p:sp>
            <p:nvSpPr>
              <p:cNvPr id="96" name="Line 9"/>
              <p:cNvSpPr>
                <a:spLocks noChangeShapeType="1"/>
              </p:cNvSpPr>
              <p:nvPr/>
            </p:nvSpPr>
            <p:spPr bwMode="auto">
              <a:xfrm>
                <a:off x="1901" y="1900"/>
                <a:ext cx="4" cy="1"/>
              </a:xfrm>
              <a:prstGeom prst="line">
                <a:avLst/>
              </a:prstGeom>
              <a:noFill/>
              <a:ln w="6350">
                <a:solidFill>
                  <a:srgbClr val="808080"/>
                </a:solidFill>
                <a:round/>
                <a:headEnd/>
                <a:tailEnd/>
              </a:ln>
            </p:spPr>
            <p:txBody>
              <a:bodyPr/>
              <a:lstStyle/>
              <a:p>
                <a:endParaRPr lang="en-US"/>
              </a:p>
            </p:txBody>
          </p:sp>
          <p:sp>
            <p:nvSpPr>
              <p:cNvPr id="97" name="Line 10"/>
              <p:cNvSpPr>
                <a:spLocks noChangeShapeType="1"/>
              </p:cNvSpPr>
              <p:nvPr/>
            </p:nvSpPr>
            <p:spPr bwMode="auto">
              <a:xfrm>
                <a:off x="1921" y="1900"/>
                <a:ext cx="4" cy="1"/>
              </a:xfrm>
              <a:prstGeom prst="line">
                <a:avLst/>
              </a:prstGeom>
              <a:noFill/>
              <a:ln w="6350">
                <a:solidFill>
                  <a:srgbClr val="808080"/>
                </a:solidFill>
                <a:round/>
                <a:headEnd/>
                <a:tailEnd/>
              </a:ln>
            </p:spPr>
            <p:txBody>
              <a:bodyPr/>
              <a:lstStyle/>
              <a:p>
                <a:endParaRPr lang="en-US"/>
              </a:p>
            </p:txBody>
          </p:sp>
          <p:sp>
            <p:nvSpPr>
              <p:cNvPr id="98" name="Line 11"/>
              <p:cNvSpPr>
                <a:spLocks noChangeShapeType="1"/>
              </p:cNvSpPr>
              <p:nvPr/>
            </p:nvSpPr>
            <p:spPr bwMode="auto">
              <a:xfrm>
                <a:off x="1942" y="1900"/>
                <a:ext cx="3" cy="1"/>
              </a:xfrm>
              <a:prstGeom prst="line">
                <a:avLst/>
              </a:prstGeom>
              <a:noFill/>
              <a:ln w="6350">
                <a:solidFill>
                  <a:srgbClr val="808080"/>
                </a:solidFill>
                <a:round/>
                <a:headEnd/>
                <a:tailEnd/>
              </a:ln>
            </p:spPr>
            <p:txBody>
              <a:bodyPr/>
              <a:lstStyle/>
              <a:p>
                <a:endParaRPr lang="en-US"/>
              </a:p>
            </p:txBody>
          </p:sp>
          <p:sp>
            <p:nvSpPr>
              <p:cNvPr id="99" name="Line 12"/>
              <p:cNvSpPr>
                <a:spLocks noChangeShapeType="1"/>
              </p:cNvSpPr>
              <p:nvPr/>
            </p:nvSpPr>
            <p:spPr bwMode="auto">
              <a:xfrm>
                <a:off x="1962" y="1900"/>
                <a:ext cx="4" cy="1"/>
              </a:xfrm>
              <a:prstGeom prst="line">
                <a:avLst/>
              </a:prstGeom>
              <a:noFill/>
              <a:ln w="6350">
                <a:solidFill>
                  <a:srgbClr val="808080"/>
                </a:solidFill>
                <a:round/>
                <a:headEnd/>
                <a:tailEnd/>
              </a:ln>
            </p:spPr>
            <p:txBody>
              <a:bodyPr/>
              <a:lstStyle/>
              <a:p>
                <a:endParaRPr lang="en-US"/>
              </a:p>
            </p:txBody>
          </p:sp>
          <p:sp>
            <p:nvSpPr>
              <p:cNvPr id="100" name="Line 13"/>
              <p:cNvSpPr>
                <a:spLocks noChangeShapeType="1"/>
              </p:cNvSpPr>
              <p:nvPr/>
            </p:nvSpPr>
            <p:spPr bwMode="auto">
              <a:xfrm>
                <a:off x="1982" y="1900"/>
                <a:ext cx="4" cy="1"/>
              </a:xfrm>
              <a:prstGeom prst="line">
                <a:avLst/>
              </a:prstGeom>
              <a:noFill/>
              <a:ln w="6350">
                <a:solidFill>
                  <a:srgbClr val="808080"/>
                </a:solidFill>
                <a:round/>
                <a:headEnd/>
                <a:tailEnd/>
              </a:ln>
            </p:spPr>
            <p:txBody>
              <a:bodyPr/>
              <a:lstStyle/>
              <a:p>
                <a:endParaRPr lang="en-US"/>
              </a:p>
            </p:txBody>
          </p:sp>
          <p:sp>
            <p:nvSpPr>
              <p:cNvPr id="101" name="Line 14"/>
              <p:cNvSpPr>
                <a:spLocks noChangeShapeType="1"/>
              </p:cNvSpPr>
              <p:nvPr/>
            </p:nvSpPr>
            <p:spPr bwMode="auto">
              <a:xfrm>
                <a:off x="2002" y="1900"/>
                <a:ext cx="4" cy="1"/>
              </a:xfrm>
              <a:prstGeom prst="line">
                <a:avLst/>
              </a:prstGeom>
              <a:noFill/>
              <a:ln w="6350">
                <a:solidFill>
                  <a:srgbClr val="808080"/>
                </a:solidFill>
                <a:round/>
                <a:headEnd/>
                <a:tailEnd/>
              </a:ln>
            </p:spPr>
            <p:txBody>
              <a:bodyPr/>
              <a:lstStyle/>
              <a:p>
                <a:endParaRPr lang="en-US"/>
              </a:p>
            </p:txBody>
          </p:sp>
          <p:sp>
            <p:nvSpPr>
              <p:cNvPr id="102" name="Line 15"/>
              <p:cNvSpPr>
                <a:spLocks noChangeShapeType="1"/>
              </p:cNvSpPr>
              <p:nvPr/>
            </p:nvSpPr>
            <p:spPr bwMode="auto">
              <a:xfrm>
                <a:off x="2022" y="1900"/>
                <a:ext cx="4" cy="1"/>
              </a:xfrm>
              <a:prstGeom prst="line">
                <a:avLst/>
              </a:prstGeom>
              <a:noFill/>
              <a:ln w="6350">
                <a:solidFill>
                  <a:srgbClr val="808080"/>
                </a:solidFill>
                <a:round/>
                <a:headEnd/>
                <a:tailEnd/>
              </a:ln>
            </p:spPr>
            <p:txBody>
              <a:bodyPr/>
              <a:lstStyle/>
              <a:p>
                <a:endParaRPr lang="en-US"/>
              </a:p>
            </p:txBody>
          </p:sp>
          <p:sp>
            <p:nvSpPr>
              <p:cNvPr id="103" name="Line 16"/>
              <p:cNvSpPr>
                <a:spLocks noChangeShapeType="1"/>
              </p:cNvSpPr>
              <p:nvPr/>
            </p:nvSpPr>
            <p:spPr bwMode="auto">
              <a:xfrm>
                <a:off x="2042" y="1900"/>
                <a:ext cx="4" cy="1"/>
              </a:xfrm>
              <a:prstGeom prst="line">
                <a:avLst/>
              </a:prstGeom>
              <a:noFill/>
              <a:ln w="6350">
                <a:solidFill>
                  <a:srgbClr val="808080"/>
                </a:solidFill>
                <a:round/>
                <a:headEnd/>
                <a:tailEnd/>
              </a:ln>
            </p:spPr>
            <p:txBody>
              <a:bodyPr/>
              <a:lstStyle/>
              <a:p>
                <a:endParaRPr lang="en-US"/>
              </a:p>
            </p:txBody>
          </p:sp>
          <p:sp>
            <p:nvSpPr>
              <p:cNvPr id="104" name="Line 17"/>
              <p:cNvSpPr>
                <a:spLocks noChangeShapeType="1"/>
              </p:cNvSpPr>
              <p:nvPr/>
            </p:nvSpPr>
            <p:spPr bwMode="auto">
              <a:xfrm>
                <a:off x="2062" y="1901"/>
                <a:ext cx="4" cy="1"/>
              </a:xfrm>
              <a:prstGeom prst="line">
                <a:avLst/>
              </a:prstGeom>
              <a:noFill/>
              <a:ln w="6350">
                <a:solidFill>
                  <a:srgbClr val="808080"/>
                </a:solidFill>
                <a:round/>
                <a:headEnd/>
                <a:tailEnd/>
              </a:ln>
            </p:spPr>
            <p:txBody>
              <a:bodyPr/>
              <a:lstStyle/>
              <a:p>
                <a:endParaRPr lang="en-US"/>
              </a:p>
            </p:txBody>
          </p:sp>
          <p:sp>
            <p:nvSpPr>
              <p:cNvPr id="105" name="Line 18"/>
              <p:cNvSpPr>
                <a:spLocks noChangeShapeType="1"/>
              </p:cNvSpPr>
              <p:nvPr/>
            </p:nvSpPr>
            <p:spPr bwMode="auto">
              <a:xfrm>
                <a:off x="2082" y="1901"/>
                <a:ext cx="4" cy="1"/>
              </a:xfrm>
              <a:prstGeom prst="line">
                <a:avLst/>
              </a:prstGeom>
              <a:noFill/>
              <a:ln w="6350">
                <a:solidFill>
                  <a:srgbClr val="808080"/>
                </a:solidFill>
                <a:round/>
                <a:headEnd/>
                <a:tailEnd/>
              </a:ln>
            </p:spPr>
            <p:txBody>
              <a:bodyPr/>
              <a:lstStyle/>
              <a:p>
                <a:endParaRPr lang="en-US"/>
              </a:p>
            </p:txBody>
          </p:sp>
          <p:sp>
            <p:nvSpPr>
              <p:cNvPr id="106" name="Line 19"/>
              <p:cNvSpPr>
                <a:spLocks noChangeShapeType="1"/>
              </p:cNvSpPr>
              <p:nvPr/>
            </p:nvSpPr>
            <p:spPr bwMode="auto">
              <a:xfrm>
                <a:off x="2103" y="1901"/>
                <a:ext cx="3" cy="1"/>
              </a:xfrm>
              <a:prstGeom prst="line">
                <a:avLst/>
              </a:prstGeom>
              <a:noFill/>
              <a:ln w="6350">
                <a:solidFill>
                  <a:srgbClr val="808080"/>
                </a:solidFill>
                <a:round/>
                <a:headEnd/>
                <a:tailEnd/>
              </a:ln>
            </p:spPr>
            <p:txBody>
              <a:bodyPr/>
              <a:lstStyle/>
              <a:p>
                <a:endParaRPr lang="en-US"/>
              </a:p>
            </p:txBody>
          </p:sp>
          <p:sp>
            <p:nvSpPr>
              <p:cNvPr id="107" name="Line 20"/>
              <p:cNvSpPr>
                <a:spLocks noChangeShapeType="1"/>
              </p:cNvSpPr>
              <p:nvPr/>
            </p:nvSpPr>
            <p:spPr bwMode="auto">
              <a:xfrm>
                <a:off x="2123" y="1901"/>
                <a:ext cx="4" cy="1"/>
              </a:xfrm>
              <a:prstGeom prst="line">
                <a:avLst/>
              </a:prstGeom>
              <a:noFill/>
              <a:ln w="6350">
                <a:solidFill>
                  <a:srgbClr val="808080"/>
                </a:solidFill>
                <a:round/>
                <a:headEnd/>
                <a:tailEnd/>
              </a:ln>
            </p:spPr>
            <p:txBody>
              <a:bodyPr/>
              <a:lstStyle/>
              <a:p>
                <a:endParaRPr lang="en-US"/>
              </a:p>
            </p:txBody>
          </p:sp>
          <p:sp>
            <p:nvSpPr>
              <p:cNvPr id="108" name="Line 21"/>
              <p:cNvSpPr>
                <a:spLocks noChangeShapeType="1"/>
              </p:cNvSpPr>
              <p:nvPr/>
            </p:nvSpPr>
            <p:spPr bwMode="auto">
              <a:xfrm>
                <a:off x="2143" y="1902"/>
                <a:ext cx="4" cy="1"/>
              </a:xfrm>
              <a:prstGeom prst="line">
                <a:avLst/>
              </a:prstGeom>
              <a:noFill/>
              <a:ln w="6350">
                <a:solidFill>
                  <a:srgbClr val="808080"/>
                </a:solidFill>
                <a:round/>
                <a:headEnd/>
                <a:tailEnd/>
              </a:ln>
            </p:spPr>
            <p:txBody>
              <a:bodyPr/>
              <a:lstStyle/>
              <a:p>
                <a:endParaRPr lang="en-US"/>
              </a:p>
            </p:txBody>
          </p:sp>
          <p:sp>
            <p:nvSpPr>
              <p:cNvPr id="109" name="Line 22"/>
              <p:cNvSpPr>
                <a:spLocks noChangeShapeType="1"/>
              </p:cNvSpPr>
              <p:nvPr/>
            </p:nvSpPr>
            <p:spPr bwMode="auto">
              <a:xfrm>
                <a:off x="2163" y="1903"/>
                <a:ext cx="4" cy="1"/>
              </a:xfrm>
              <a:prstGeom prst="line">
                <a:avLst/>
              </a:prstGeom>
              <a:noFill/>
              <a:ln w="6350">
                <a:solidFill>
                  <a:srgbClr val="808080"/>
                </a:solidFill>
                <a:round/>
                <a:headEnd/>
                <a:tailEnd/>
              </a:ln>
            </p:spPr>
            <p:txBody>
              <a:bodyPr/>
              <a:lstStyle/>
              <a:p>
                <a:endParaRPr lang="en-US"/>
              </a:p>
            </p:txBody>
          </p:sp>
          <p:sp>
            <p:nvSpPr>
              <p:cNvPr id="110" name="Line 23"/>
              <p:cNvSpPr>
                <a:spLocks noChangeShapeType="1"/>
              </p:cNvSpPr>
              <p:nvPr/>
            </p:nvSpPr>
            <p:spPr bwMode="auto">
              <a:xfrm>
                <a:off x="2183" y="1903"/>
                <a:ext cx="4" cy="1"/>
              </a:xfrm>
              <a:prstGeom prst="line">
                <a:avLst/>
              </a:prstGeom>
              <a:noFill/>
              <a:ln w="6350">
                <a:solidFill>
                  <a:srgbClr val="808080"/>
                </a:solidFill>
                <a:round/>
                <a:headEnd/>
                <a:tailEnd/>
              </a:ln>
            </p:spPr>
            <p:txBody>
              <a:bodyPr/>
              <a:lstStyle/>
              <a:p>
                <a:endParaRPr lang="en-US"/>
              </a:p>
            </p:txBody>
          </p:sp>
          <p:sp>
            <p:nvSpPr>
              <p:cNvPr id="111" name="Line 24"/>
              <p:cNvSpPr>
                <a:spLocks noChangeShapeType="1"/>
              </p:cNvSpPr>
              <p:nvPr/>
            </p:nvSpPr>
            <p:spPr bwMode="auto">
              <a:xfrm>
                <a:off x="2203" y="1903"/>
                <a:ext cx="4" cy="1"/>
              </a:xfrm>
              <a:prstGeom prst="line">
                <a:avLst/>
              </a:prstGeom>
              <a:noFill/>
              <a:ln w="6350">
                <a:solidFill>
                  <a:srgbClr val="808080"/>
                </a:solidFill>
                <a:round/>
                <a:headEnd/>
                <a:tailEnd/>
              </a:ln>
            </p:spPr>
            <p:txBody>
              <a:bodyPr/>
              <a:lstStyle/>
              <a:p>
                <a:endParaRPr lang="en-US"/>
              </a:p>
            </p:txBody>
          </p:sp>
          <p:sp>
            <p:nvSpPr>
              <p:cNvPr id="112" name="Line 25"/>
              <p:cNvSpPr>
                <a:spLocks noChangeShapeType="1"/>
              </p:cNvSpPr>
              <p:nvPr/>
            </p:nvSpPr>
            <p:spPr bwMode="auto">
              <a:xfrm>
                <a:off x="2223" y="1905"/>
                <a:ext cx="4" cy="1"/>
              </a:xfrm>
              <a:prstGeom prst="line">
                <a:avLst/>
              </a:prstGeom>
              <a:noFill/>
              <a:ln w="6350">
                <a:solidFill>
                  <a:srgbClr val="808080"/>
                </a:solidFill>
                <a:round/>
                <a:headEnd/>
                <a:tailEnd/>
              </a:ln>
            </p:spPr>
            <p:txBody>
              <a:bodyPr/>
              <a:lstStyle/>
              <a:p>
                <a:endParaRPr lang="en-US"/>
              </a:p>
            </p:txBody>
          </p:sp>
          <p:sp>
            <p:nvSpPr>
              <p:cNvPr id="113" name="Line 26"/>
              <p:cNvSpPr>
                <a:spLocks noChangeShapeType="1"/>
              </p:cNvSpPr>
              <p:nvPr/>
            </p:nvSpPr>
            <p:spPr bwMode="auto">
              <a:xfrm>
                <a:off x="2243" y="1906"/>
                <a:ext cx="4" cy="1"/>
              </a:xfrm>
              <a:prstGeom prst="line">
                <a:avLst/>
              </a:prstGeom>
              <a:noFill/>
              <a:ln w="6350">
                <a:solidFill>
                  <a:srgbClr val="808080"/>
                </a:solidFill>
                <a:round/>
                <a:headEnd/>
                <a:tailEnd/>
              </a:ln>
            </p:spPr>
            <p:txBody>
              <a:bodyPr/>
              <a:lstStyle/>
              <a:p>
                <a:endParaRPr lang="en-US"/>
              </a:p>
            </p:txBody>
          </p:sp>
          <p:sp>
            <p:nvSpPr>
              <p:cNvPr id="114" name="Line 27"/>
              <p:cNvSpPr>
                <a:spLocks noChangeShapeType="1"/>
              </p:cNvSpPr>
              <p:nvPr/>
            </p:nvSpPr>
            <p:spPr bwMode="auto">
              <a:xfrm>
                <a:off x="2264" y="1908"/>
                <a:ext cx="3" cy="1"/>
              </a:xfrm>
              <a:prstGeom prst="line">
                <a:avLst/>
              </a:prstGeom>
              <a:noFill/>
              <a:ln w="6350">
                <a:solidFill>
                  <a:srgbClr val="808080"/>
                </a:solidFill>
                <a:round/>
                <a:headEnd/>
                <a:tailEnd/>
              </a:ln>
            </p:spPr>
            <p:txBody>
              <a:bodyPr/>
              <a:lstStyle/>
              <a:p>
                <a:endParaRPr lang="en-US"/>
              </a:p>
            </p:txBody>
          </p:sp>
          <p:sp>
            <p:nvSpPr>
              <p:cNvPr id="115" name="Line 28"/>
              <p:cNvSpPr>
                <a:spLocks noChangeShapeType="1"/>
              </p:cNvSpPr>
              <p:nvPr/>
            </p:nvSpPr>
            <p:spPr bwMode="auto">
              <a:xfrm>
                <a:off x="2284" y="1910"/>
                <a:ext cx="4" cy="1"/>
              </a:xfrm>
              <a:prstGeom prst="line">
                <a:avLst/>
              </a:prstGeom>
              <a:noFill/>
              <a:ln w="6350">
                <a:solidFill>
                  <a:srgbClr val="808080"/>
                </a:solidFill>
                <a:round/>
                <a:headEnd/>
                <a:tailEnd/>
              </a:ln>
            </p:spPr>
            <p:txBody>
              <a:bodyPr/>
              <a:lstStyle/>
              <a:p>
                <a:endParaRPr lang="en-US"/>
              </a:p>
            </p:txBody>
          </p:sp>
          <p:sp>
            <p:nvSpPr>
              <p:cNvPr id="116" name="Line 29"/>
              <p:cNvSpPr>
                <a:spLocks noChangeShapeType="1"/>
              </p:cNvSpPr>
              <p:nvPr/>
            </p:nvSpPr>
            <p:spPr bwMode="auto">
              <a:xfrm>
                <a:off x="2304" y="1913"/>
                <a:ext cx="4" cy="1"/>
              </a:xfrm>
              <a:prstGeom prst="line">
                <a:avLst/>
              </a:prstGeom>
              <a:noFill/>
              <a:ln w="6350">
                <a:solidFill>
                  <a:srgbClr val="808080"/>
                </a:solidFill>
                <a:round/>
                <a:headEnd/>
                <a:tailEnd/>
              </a:ln>
            </p:spPr>
            <p:txBody>
              <a:bodyPr/>
              <a:lstStyle/>
              <a:p>
                <a:endParaRPr lang="en-US"/>
              </a:p>
            </p:txBody>
          </p:sp>
          <p:sp>
            <p:nvSpPr>
              <p:cNvPr id="117" name="Line 30"/>
              <p:cNvSpPr>
                <a:spLocks noChangeShapeType="1"/>
              </p:cNvSpPr>
              <p:nvPr/>
            </p:nvSpPr>
            <p:spPr bwMode="auto">
              <a:xfrm>
                <a:off x="2324" y="1916"/>
                <a:ext cx="4" cy="1"/>
              </a:xfrm>
              <a:prstGeom prst="line">
                <a:avLst/>
              </a:prstGeom>
              <a:noFill/>
              <a:ln w="6350">
                <a:solidFill>
                  <a:srgbClr val="808080"/>
                </a:solidFill>
                <a:round/>
                <a:headEnd/>
                <a:tailEnd/>
              </a:ln>
            </p:spPr>
            <p:txBody>
              <a:bodyPr/>
              <a:lstStyle/>
              <a:p>
                <a:endParaRPr lang="en-US"/>
              </a:p>
            </p:txBody>
          </p:sp>
          <p:sp>
            <p:nvSpPr>
              <p:cNvPr id="118" name="Line 31"/>
              <p:cNvSpPr>
                <a:spLocks noChangeShapeType="1"/>
              </p:cNvSpPr>
              <p:nvPr/>
            </p:nvSpPr>
            <p:spPr bwMode="auto">
              <a:xfrm>
                <a:off x="2344" y="1921"/>
                <a:ext cx="4" cy="1"/>
              </a:xfrm>
              <a:prstGeom prst="line">
                <a:avLst/>
              </a:prstGeom>
              <a:noFill/>
              <a:ln w="6350">
                <a:solidFill>
                  <a:srgbClr val="808080"/>
                </a:solidFill>
                <a:round/>
                <a:headEnd/>
                <a:tailEnd/>
              </a:ln>
            </p:spPr>
            <p:txBody>
              <a:bodyPr/>
              <a:lstStyle/>
              <a:p>
                <a:endParaRPr lang="en-US"/>
              </a:p>
            </p:txBody>
          </p:sp>
          <p:sp>
            <p:nvSpPr>
              <p:cNvPr id="119" name="Line 32"/>
              <p:cNvSpPr>
                <a:spLocks noChangeShapeType="1"/>
              </p:cNvSpPr>
              <p:nvPr/>
            </p:nvSpPr>
            <p:spPr bwMode="auto">
              <a:xfrm>
                <a:off x="2364" y="1927"/>
                <a:ext cx="4" cy="1"/>
              </a:xfrm>
              <a:prstGeom prst="line">
                <a:avLst/>
              </a:prstGeom>
              <a:noFill/>
              <a:ln w="6350">
                <a:solidFill>
                  <a:srgbClr val="808080"/>
                </a:solidFill>
                <a:round/>
                <a:headEnd/>
                <a:tailEnd/>
              </a:ln>
            </p:spPr>
            <p:txBody>
              <a:bodyPr/>
              <a:lstStyle/>
              <a:p>
                <a:endParaRPr lang="en-US"/>
              </a:p>
            </p:txBody>
          </p:sp>
          <p:sp>
            <p:nvSpPr>
              <p:cNvPr id="120" name="Line 33"/>
              <p:cNvSpPr>
                <a:spLocks noChangeShapeType="1"/>
              </p:cNvSpPr>
              <p:nvPr/>
            </p:nvSpPr>
            <p:spPr bwMode="auto">
              <a:xfrm>
                <a:off x="2384" y="1934"/>
                <a:ext cx="4" cy="2"/>
              </a:xfrm>
              <a:prstGeom prst="line">
                <a:avLst/>
              </a:prstGeom>
              <a:noFill/>
              <a:ln w="6350">
                <a:solidFill>
                  <a:srgbClr val="808080"/>
                </a:solidFill>
                <a:round/>
                <a:headEnd/>
                <a:tailEnd/>
              </a:ln>
            </p:spPr>
            <p:txBody>
              <a:bodyPr/>
              <a:lstStyle/>
              <a:p>
                <a:endParaRPr lang="en-US"/>
              </a:p>
            </p:txBody>
          </p:sp>
          <p:sp>
            <p:nvSpPr>
              <p:cNvPr id="121" name="Line 34"/>
              <p:cNvSpPr>
                <a:spLocks noChangeShapeType="1"/>
              </p:cNvSpPr>
              <p:nvPr/>
            </p:nvSpPr>
            <p:spPr bwMode="auto">
              <a:xfrm>
                <a:off x="2404" y="1942"/>
                <a:ext cx="4" cy="2"/>
              </a:xfrm>
              <a:prstGeom prst="line">
                <a:avLst/>
              </a:prstGeom>
              <a:noFill/>
              <a:ln w="6350">
                <a:solidFill>
                  <a:srgbClr val="808080"/>
                </a:solidFill>
                <a:round/>
                <a:headEnd/>
                <a:tailEnd/>
              </a:ln>
            </p:spPr>
            <p:txBody>
              <a:bodyPr/>
              <a:lstStyle/>
              <a:p>
                <a:endParaRPr lang="en-US"/>
              </a:p>
            </p:txBody>
          </p:sp>
          <p:sp>
            <p:nvSpPr>
              <p:cNvPr id="122" name="Line 35"/>
              <p:cNvSpPr>
                <a:spLocks noChangeShapeType="1"/>
              </p:cNvSpPr>
              <p:nvPr/>
            </p:nvSpPr>
            <p:spPr bwMode="auto">
              <a:xfrm>
                <a:off x="2425" y="1952"/>
                <a:ext cx="3" cy="3"/>
              </a:xfrm>
              <a:prstGeom prst="line">
                <a:avLst/>
              </a:prstGeom>
              <a:noFill/>
              <a:ln w="6350">
                <a:solidFill>
                  <a:srgbClr val="808080"/>
                </a:solidFill>
                <a:round/>
                <a:headEnd/>
                <a:tailEnd/>
              </a:ln>
            </p:spPr>
            <p:txBody>
              <a:bodyPr/>
              <a:lstStyle/>
              <a:p>
                <a:endParaRPr lang="en-US"/>
              </a:p>
            </p:txBody>
          </p:sp>
          <p:sp>
            <p:nvSpPr>
              <p:cNvPr id="123" name="Line 36"/>
              <p:cNvSpPr>
                <a:spLocks noChangeShapeType="1"/>
              </p:cNvSpPr>
              <p:nvPr/>
            </p:nvSpPr>
            <p:spPr bwMode="auto">
              <a:xfrm>
                <a:off x="2445" y="1965"/>
                <a:ext cx="4" cy="2"/>
              </a:xfrm>
              <a:prstGeom prst="line">
                <a:avLst/>
              </a:prstGeom>
              <a:noFill/>
              <a:ln w="6350">
                <a:solidFill>
                  <a:srgbClr val="808080"/>
                </a:solidFill>
                <a:round/>
                <a:headEnd/>
                <a:tailEnd/>
              </a:ln>
            </p:spPr>
            <p:txBody>
              <a:bodyPr/>
              <a:lstStyle/>
              <a:p>
                <a:endParaRPr lang="en-US"/>
              </a:p>
            </p:txBody>
          </p:sp>
          <p:sp>
            <p:nvSpPr>
              <p:cNvPr id="124" name="Line 37"/>
              <p:cNvSpPr>
                <a:spLocks noChangeShapeType="1"/>
              </p:cNvSpPr>
              <p:nvPr/>
            </p:nvSpPr>
            <p:spPr bwMode="auto">
              <a:xfrm>
                <a:off x="2465" y="1978"/>
                <a:ext cx="4" cy="2"/>
              </a:xfrm>
              <a:prstGeom prst="line">
                <a:avLst/>
              </a:prstGeom>
              <a:noFill/>
              <a:ln w="6350">
                <a:solidFill>
                  <a:srgbClr val="808080"/>
                </a:solidFill>
                <a:round/>
                <a:headEnd/>
                <a:tailEnd/>
              </a:ln>
            </p:spPr>
            <p:txBody>
              <a:bodyPr/>
              <a:lstStyle/>
              <a:p>
                <a:endParaRPr lang="en-US"/>
              </a:p>
            </p:txBody>
          </p:sp>
          <p:sp>
            <p:nvSpPr>
              <p:cNvPr id="125" name="Line 38"/>
              <p:cNvSpPr>
                <a:spLocks noChangeShapeType="1"/>
              </p:cNvSpPr>
              <p:nvPr/>
            </p:nvSpPr>
            <p:spPr bwMode="auto">
              <a:xfrm>
                <a:off x="2485" y="1992"/>
                <a:ext cx="4" cy="3"/>
              </a:xfrm>
              <a:prstGeom prst="line">
                <a:avLst/>
              </a:prstGeom>
              <a:noFill/>
              <a:ln w="6350">
                <a:solidFill>
                  <a:srgbClr val="808080"/>
                </a:solidFill>
                <a:round/>
                <a:headEnd/>
                <a:tailEnd/>
              </a:ln>
            </p:spPr>
            <p:txBody>
              <a:bodyPr/>
              <a:lstStyle/>
              <a:p>
                <a:endParaRPr lang="en-US"/>
              </a:p>
            </p:txBody>
          </p:sp>
          <p:sp>
            <p:nvSpPr>
              <p:cNvPr id="126" name="Line 39"/>
              <p:cNvSpPr>
                <a:spLocks noChangeShapeType="1"/>
              </p:cNvSpPr>
              <p:nvPr/>
            </p:nvSpPr>
            <p:spPr bwMode="auto">
              <a:xfrm>
                <a:off x="2505" y="2007"/>
                <a:ext cx="4" cy="2"/>
              </a:xfrm>
              <a:prstGeom prst="line">
                <a:avLst/>
              </a:prstGeom>
              <a:noFill/>
              <a:ln w="6350">
                <a:solidFill>
                  <a:srgbClr val="808080"/>
                </a:solidFill>
                <a:round/>
                <a:headEnd/>
                <a:tailEnd/>
              </a:ln>
            </p:spPr>
            <p:txBody>
              <a:bodyPr/>
              <a:lstStyle/>
              <a:p>
                <a:endParaRPr lang="en-US"/>
              </a:p>
            </p:txBody>
          </p:sp>
          <p:sp>
            <p:nvSpPr>
              <p:cNvPr id="127" name="Line 40"/>
              <p:cNvSpPr>
                <a:spLocks noChangeShapeType="1"/>
              </p:cNvSpPr>
              <p:nvPr/>
            </p:nvSpPr>
            <p:spPr bwMode="auto">
              <a:xfrm>
                <a:off x="2525" y="2021"/>
                <a:ext cx="4" cy="2"/>
              </a:xfrm>
              <a:prstGeom prst="line">
                <a:avLst/>
              </a:prstGeom>
              <a:noFill/>
              <a:ln w="6350">
                <a:solidFill>
                  <a:srgbClr val="808080"/>
                </a:solidFill>
                <a:round/>
                <a:headEnd/>
                <a:tailEnd/>
              </a:ln>
            </p:spPr>
            <p:txBody>
              <a:bodyPr/>
              <a:lstStyle/>
              <a:p>
                <a:endParaRPr lang="en-US"/>
              </a:p>
            </p:txBody>
          </p:sp>
          <p:sp>
            <p:nvSpPr>
              <p:cNvPr id="128" name="Line 41"/>
              <p:cNvSpPr>
                <a:spLocks noChangeShapeType="1"/>
              </p:cNvSpPr>
              <p:nvPr/>
            </p:nvSpPr>
            <p:spPr bwMode="auto">
              <a:xfrm>
                <a:off x="2545" y="2033"/>
                <a:ext cx="4" cy="2"/>
              </a:xfrm>
              <a:prstGeom prst="line">
                <a:avLst/>
              </a:prstGeom>
              <a:noFill/>
              <a:ln w="6350">
                <a:solidFill>
                  <a:srgbClr val="808080"/>
                </a:solidFill>
                <a:round/>
                <a:headEnd/>
                <a:tailEnd/>
              </a:ln>
            </p:spPr>
            <p:txBody>
              <a:bodyPr/>
              <a:lstStyle/>
              <a:p>
                <a:endParaRPr lang="en-US"/>
              </a:p>
            </p:txBody>
          </p:sp>
          <p:sp>
            <p:nvSpPr>
              <p:cNvPr id="129" name="Line 42"/>
              <p:cNvSpPr>
                <a:spLocks noChangeShapeType="1"/>
              </p:cNvSpPr>
              <p:nvPr/>
            </p:nvSpPr>
            <p:spPr bwMode="auto">
              <a:xfrm>
                <a:off x="2565" y="2044"/>
                <a:ext cx="4" cy="2"/>
              </a:xfrm>
              <a:prstGeom prst="line">
                <a:avLst/>
              </a:prstGeom>
              <a:noFill/>
              <a:ln w="6350">
                <a:solidFill>
                  <a:srgbClr val="808080"/>
                </a:solidFill>
                <a:round/>
                <a:headEnd/>
                <a:tailEnd/>
              </a:ln>
            </p:spPr>
            <p:txBody>
              <a:bodyPr/>
              <a:lstStyle/>
              <a:p>
                <a:endParaRPr lang="en-US"/>
              </a:p>
            </p:txBody>
          </p:sp>
          <p:sp>
            <p:nvSpPr>
              <p:cNvPr id="130" name="Line 43"/>
              <p:cNvSpPr>
                <a:spLocks noChangeShapeType="1"/>
              </p:cNvSpPr>
              <p:nvPr/>
            </p:nvSpPr>
            <p:spPr bwMode="auto">
              <a:xfrm>
                <a:off x="2586" y="2052"/>
                <a:ext cx="3" cy="2"/>
              </a:xfrm>
              <a:prstGeom prst="line">
                <a:avLst/>
              </a:prstGeom>
              <a:noFill/>
              <a:ln w="6350">
                <a:solidFill>
                  <a:srgbClr val="808080"/>
                </a:solidFill>
                <a:round/>
                <a:headEnd/>
                <a:tailEnd/>
              </a:ln>
            </p:spPr>
            <p:txBody>
              <a:bodyPr/>
              <a:lstStyle/>
              <a:p>
                <a:endParaRPr lang="en-US"/>
              </a:p>
            </p:txBody>
          </p:sp>
          <p:sp>
            <p:nvSpPr>
              <p:cNvPr id="131" name="Line 44"/>
              <p:cNvSpPr>
                <a:spLocks noChangeShapeType="1"/>
              </p:cNvSpPr>
              <p:nvPr/>
            </p:nvSpPr>
            <p:spPr bwMode="auto">
              <a:xfrm>
                <a:off x="2606" y="2058"/>
                <a:ext cx="3" cy="2"/>
              </a:xfrm>
              <a:prstGeom prst="line">
                <a:avLst/>
              </a:prstGeom>
              <a:noFill/>
              <a:ln w="6350">
                <a:solidFill>
                  <a:srgbClr val="808080"/>
                </a:solidFill>
                <a:round/>
                <a:headEnd/>
                <a:tailEnd/>
              </a:ln>
            </p:spPr>
            <p:txBody>
              <a:bodyPr/>
              <a:lstStyle/>
              <a:p>
                <a:endParaRPr lang="en-US"/>
              </a:p>
            </p:txBody>
          </p:sp>
          <p:sp>
            <p:nvSpPr>
              <p:cNvPr id="132" name="Line 45"/>
              <p:cNvSpPr>
                <a:spLocks noChangeShapeType="1"/>
              </p:cNvSpPr>
              <p:nvPr/>
            </p:nvSpPr>
            <p:spPr bwMode="auto">
              <a:xfrm>
                <a:off x="2626" y="2064"/>
                <a:ext cx="4" cy="1"/>
              </a:xfrm>
              <a:prstGeom prst="line">
                <a:avLst/>
              </a:prstGeom>
              <a:noFill/>
              <a:ln w="6350">
                <a:solidFill>
                  <a:srgbClr val="808080"/>
                </a:solidFill>
                <a:round/>
                <a:headEnd/>
                <a:tailEnd/>
              </a:ln>
            </p:spPr>
            <p:txBody>
              <a:bodyPr/>
              <a:lstStyle/>
              <a:p>
                <a:endParaRPr lang="en-US"/>
              </a:p>
            </p:txBody>
          </p:sp>
          <p:sp>
            <p:nvSpPr>
              <p:cNvPr id="133" name="Line 46"/>
              <p:cNvSpPr>
                <a:spLocks noChangeShapeType="1"/>
              </p:cNvSpPr>
              <p:nvPr/>
            </p:nvSpPr>
            <p:spPr bwMode="auto">
              <a:xfrm>
                <a:off x="2646" y="2068"/>
                <a:ext cx="4" cy="2"/>
              </a:xfrm>
              <a:prstGeom prst="line">
                <a:avLst/>
              </a:prstGeom>
              <a:noFill/>
              <a:ln w="6350">
                <a:solidFill>
                  <a:srgbClr val="808080"/>
                </a:solidFill>
                <a:round/>
                <a:headEnd/>
                <a:tailEnd/>
              </a:ln>
            </p:spPr>
            <p:txBody>
              <a:bodyPr/>
              <a:lstStyle/>
              <a:p>
                <a:endParaRPr lang="en-US"/>
              </a:p>
            </p:txBody>
          </p:sp>
          <p:sp>
            <p:nvSpPr>
              <p:cNvPr id="134" name="Line 47"/>
              <p:cNvSpPr>
                <a:spLocks noChangeShapeType="1"/>
              </p:cNvSpPr>
              <p:nvPr/>
            </p:nvSpPr>
            <p:spPr bwMode="auto">
              <a:xfrm>
                <a:off x="2666" y="2075"/>
                <a:ext cx="4" cy="1"/>
              </a:xfrm>
              <a:prstGeom prst="line">
                <a:avLst/>
              </a:prstGeom>
              <a:noFill/>
              <a:ln w="6350">
                <a:solidFill>
                  <a:srgbClr val="808080"/>
                </a:solidFill>
                <a:round/>
                <a:headEnd/>
                <a:tailEnd/>
              </a:ln>
            </p:spPr>
            <p:txBody>
              <a:bodyPr/>
              <a:lstStyle/>
              <a:p>
                <a:endParaRPr lang="en-US"/>
              </a:p>
            </p:txBody>
          </p:sp>
          <p:sp>
            <p:nvSpPr>
              <p:cNvPr id="135" name="Line 48"/>
              <p:cNvSpPr>
                <a:spLocks noChangeShapeType="1"/>
              </p:cNvSpPr>
              <p:nvPr/>
            </p:nvSpPr>
            <p:spPr bwMode="auto">
              <a:xfrm>
                <a:off x="2686" y="2083"/>
                <a:ext cx="4" cy="2"/>
              </a:xfrm>
              <a:prstGeom prst="line">
                <a:avLst/>
              </a:prstGeom>
              <a:noFill/>
              <a:ln w="6350">
                <a:solidFill>
                  <a:srgbClr val="808080"/>
                </a:solidFill>
                <a:round/>
                <a:headEnd/>
                <a:tailEnd/>
              </a:ln>
            </p:spPr>
            <p:txBody>
              <a:bodyPr/>
              <a:lstStyle/>
              <a:p>
                <a:endParaRPr lang="en-US"/>
              </a:p>
            </p:txBody>
          </p:sp>
          <p:sp>
            <p:nvSpPr>
              <p:cNvPr id="136" name="Line 49"/>
              <p:cNvSpPr>
                <a:spLocks noChangeShapeType="1"/>
              </p:cNvSpPr>
              <p:nvPr/>
            </p:nvSpPr>
            <p:spPr bwMode="auto">
              <a:xfrm>
                <a:off x="2706" y="2093"/>
                <a:ext cx="4" cy="2"/>
              </a:xfrm>
              <a:prstGeom prst="line">
                <a:avLst/>
              </a:prstGeom>
              <a:noFill/>
              <a:ln w="6350">
                <a:solidFill>
                  <a:srgbClr val="808080"/>
                </a:solidFill>
                <a:round/>
                <a:headEnd/>
                <a:tailEnd/>
              </a:ln>
            </p:spPr>
            <p:txBody>
              <a:bodyPr/>
              <a:lstStyle/>
              <a:p>
                <a:endParaRPr lang="en-US"/>
              </a:p>
            </p:txBody>
          </p:sp>
          <p:sp>
            <p:nvSpPr>
              <p:cNvPr id="137" name="Line 50"/>
              <p:cNvSpPr>
                <a:spLocks noChangeShapeType="1"/>
              </p:cNvSpPr>
              <p:nvPr/>
            </p:nvSpPr>
            <p:spPr bwMode="auto">
              <a:xfrm>
                <a:off x="2726" y="2105"/>
                <a:ext cx="4" cy="2"/>
              </a:xfrm>
              <a:prstGeom prst="line">
                <a:avLst/>
              </a:prstGeom>
              <a:noFill/>
              <a:ln w="6350">
                <a:solidFill>
                  <a:srgbClr val="808080"/>
                </a:solidFill>
                <a:round/>
                <a:headEnd/>
                <a:tailEnd/>
              </a:ln>
            </p:spPr>
            <p:txBody>
              <a:bodyPr/>
              <a:lstStyle/>
              <a:p>
                <a:endParaRPr lang="en-US"/>
              </a:p>
            </p:txBody>
          </p:sp>
          <p:sp>
            <p:nvSpPr>
              <p:cNvPr id="138" name="Line 51"/>
              <p:cNvSpPr>
                <a:spLocks noChangeShapeType="1"/>
              </p:cNvSpPr>
              <p:nvPr/>
            </p:nvSpPr>
            <p:spPr bwMode="auto">
              <a:xfrm>
                <a:off x="2746" y="2119"/>
                <a:ext cx="4" cy="3"/>
              </a:xfrm>
              <a:prstGeom prst="line">
                <a:avLst/>
              </a:prstGeom>
              <a:noFill/>
              <a:ln w="6350">
                <a:solidFill>
                  <a:srgbClr val="808080"/>
                </a:solidFill>
                <a:round/>
                <a:headEnd/>
                <a:tailEnd/>
              </a:ln>
            </p:spPr>
            <p:txBody>
              <a:bodyPr/>
              <a:lstStyle/>
              <a:p>
                <a:endParaRPr lang="en-US"/>
              </a:p>
            </p:txBody>
          </p:sp>
          <p:sp>
            <p:nvSpPr>
              <p:cNvPr id="139" name="Line 52"/>
              <p:cNvSpPr>
                <a:spLocks noChangeShapeType="1"/>
              </p:cNvSpPr>
              <p:nvPr/>
            </p:nvSpPr>
            <p:spPr bwMode="auto">
              <a:xfrm>
                <a:off x="2767" y="2137"/>
                <a:ext cx="3" cy="4"/>
              </a:xfrm>
              <a:prstGeom prst="line">
                <a:avLst/>
              </a:prstGeom>
              <a:noFill/>
              <a:ln w="6350">
                <a:solidFill>
                  <a:srgbClr val="808080"/>
                </a:solidFill>
                <a:round/>
                <a:headEnd/>
                <a:tailEnd/>
              </a:ln>
            </p:spPr>
            <p:txBody>
              <a:bodyPr/>
              <a:lstStyle/>
              <a:p>
                <a:endParaRPr lang="en-US"/>
              </a:p>
            </p:txBody>
          </p:sp>
          <p:sp>
            <p:nvSpPr>
              <p:cNvPr id="140" name="Line 53"/>
              <p:cNvSpPr>
                <a:spLocks noChangeShapeType="1"/>
              </p:cNvSpPr>
              <p:nvPr/>
            </p:nvSpPr>
            <p:spPr bwMode="auto">
              <a:xfrm>
                <a:off x="2784" y="2157"/>
                <a:ext cx="4" cy="4"/>
              </a:xfrm>
              <a:prstGeom prst="line">
                <a:avLst/>
              </a:prstGeom>
              <a:noFill/>
              <a:ln w="6350">
                <a:solidFill>
                  <a:srgbClr val="808080"/>
                </a:solidFill>
                <a:round/>
                <a:headEnd/>
                <a:tailEnd/>
              </a:ln>
            </p:spPr>
            <p:txBody>
              <a:bodyPr/>
              <a:lstStyle/>
              <a:p>
                <a:endParaRPr lang="en-US"/>
              </a:p>
            </p:txBody>
          </p:sp>
          <p:sp>
            <p:nvSpPr>
              <p:cNvPr id="141" name="Line 54"/>
              <p:cNvSpPr>
                <a:spLocks noChangeShapeType="1"/>
              </p:cNvSpPr>
              <p:nvPr/>
            </p:nvSpPr>
            <p:spPr bwMode="auto">
              <a:xfrm>
                <a:off x="2801" y="2177"/>
                <a:ext cx="3" cy="4"/>
              </a:xfrm>
              <a:prstGeom prst="line">
                <a:avLst/>
              </a:prstGeom>
              <a:noFill/>
              <a:ln w="6350">
                <a:solidFill>
                  <a:srgbClr val="808080"/>
                </a:solidFill>
                <a:round/>
                <a:headEnd/>
                <a:tailEnd/>
              </a:ln>
            </p:spPr>
            <p:txBody>
              <a:bodyPr/>
              <a:lstStyle/>
              <a:p>
                <a:endParaRPr lang="en-US"/>
              </a:p>
            </p:txBody>
          </p:sp>
          <p:sp>
            <p:nvSpPr>
              <p:cNvPr id="142" name="Line 55"/>
              <p:cNvSpPr>
                <a:spLocks noChangeShapeType="1"/>
              </p:cNvSpPr>
              <p:nvPr/>
            </p:nvSpPr>
            <p:spPr bwMode="auto">
              <a:xfrm>
                <a:off x="2815" y="2197"/>
                <a:ext cx="3" cy="4"/>
              </a:xfrm>
              <a:prstGeom prst="line">
                <a:avLst/>
              </a:prstGeom>
              <a:noFill/>
              <a:ln w="6350">
                <a:solidFill>
                  <a:srgbClr val="808080"/>
                </a:solidFill>
                <a:round/>
                <a:headEnd/>
                <a:tailEnd/>
              </a:ln>
            </p:spPr>
            <p:txBody>
              <a:bodyPr/>
              <a:lstStyle/>
              <a:p>
                <a:endParaRPr lang="en-US"/>
              </a:p>
            </p:txBody>
          </p:sp>
          <p:sp>
            <p:nvSpPr>
              <p:cNvPr id="143" name="Line 56"/>
              <p:cNvSpPr>
                <a:spLocks noChangeShapeType="1"/>
              </p:cNvSpPr>
              <p:nvPr/>
            </p:nvSpPr>
            <p:spPr bwMode="auto">
              <a:xfrm>
                <a:off x="2829" y="2217"/>
                <a:ext cx="3" cy="4"/>
              </a:xfrm>
              <a:prstGeom prst="line">
                <a:avLst/>
              </a:prstGeom>
              <a:noFill/>
              <a:ln w="6350">
                <a:solidFill>
                  <a:srgbClr val="808080"/>
                </a:solidFill>
                <a:round/>
                <a:headEnd/>
                <a:tailEnd/>
              </a:ln>
            </p:spPr>
            <p:txBody>
              <a:bodyPr/>
              <a:lstStyle/>
              <a:p>
                <a:endParaRPr lang="en-US"/>
              </a:p>
            </p:txBody>
          </p:sp>
          <p:sp>
            <p:nvSpPr>
              <p:cNvPr id="144" name="Line 57"/>
              <p:cNvSpPr>
                <a:spLocks noChangeShapeType="1"/>
              </p:cNvSpPr>
              <p:nvPr/>
            </p:nvSpPr>
            <p:spPr bwMode="auto">
              <a:xfrm>
                <a:off x="2842" y="2237"/>
                <a:ext cx="1" cy="4"/>
              </a:xfrm>
              <a:prstGeom prst="line">
                <a:avLst/>
              </a:prstGeom>
              <a:noFill/>
              <a:ln w="6350">
                <a:solidFill>
                  <a:srgbClr val="808080"/>
                </a:solidFill>
                <a:round/>
                <a:headEnd/>
                <a:tailEnd/>
              </a:ln>
            </p:spPr>
            <p:txBody>
              <a:bodyPr/>
              <a:lstStyle/>
              <a:p>
                <a:endParaRPr lang="en-US"/>
              </a:p>
            </p:txBody>
          </p:sp>
          <p:sp>
            <p:nvSpPr>
              <p:cNvPr id="145" name="Freeform 58"/>
              <p:cNvSpPr>
                <a:spLocks/>
              </p:cNvSpPr>
              <p:nvPr/>
            </p:nvSpPr>
            <p:spPr bwMode="auto">
              <a:xfrm>
                <a:off x="2853" y="2257"/>
                <a:ext cx="2" cy="4"/>
              </a:xfrm>
              <a:custGeom>
                <a:avLst/>
                <a:gdLst/>
                <a:ahLst/>
                <a:cxnLst>
                  <a:cxn ang="0">
                    <a:pos x="0" y="0"/>
                  </a:cxn>
                  <a:cxn ang="0">
                    <a:pos x="1" y="2"/>
                  </a:cxn>
                  <a:cxn ang="0">
                    <a:pos x="3" y="5"/>
                  </a:cxn>
                </a:cxnLst>
                <a:rect l="0" t="0" r="r" b="b"/>
                <a:pathLst>
                  <a:path w="3" h="5">
                    <a:moveTo>
                      <a:pt x="0" y="0"/>
                    </a:moveTo>
                    <a:lnTo>
                      <a:pt x="1" y="2"/>
                    </a:lnTo>
                    <a:lnTo>
                      <a:pt x="3" y="5"/>
                    </a:lnTo>
                  </a:path>
                </a:pathLst>
              </a:custGeom>
              <a:noFill/>
              <a:ln w="6350">
                <a:solidFill>
                  <a:srgbClr val="808080"/>
                </a:solidFill>
                <a:prstDash val="solid"/>
                <a:round/>
                <a:headEnd/>
                <a:tailEnd/>
              </a:ln>
            </p:spPr>
            <p:txBody>
              <a:bodyPr/>
              <a:lstStyle/>
              <a:p>
                <a:endParaRPr lang="en-US"/>
              </a:p>
            </p:txBody>
          </p:sp>
          <p:sp>
            <p:nvSpPr>
              <p:cNvPr id="146" name="Line 59"/>
              <p:cNvSpPr>
                <a:spLocks noChangeShapeType="1"/>
              </p:cNvSpPr>
              <p:nvPr/>
            </p:nvSpPr>
            <p:spPr bwMode="auto">
              <a:xfrm>
                <a:off x="2864" y="2277"/>
                <a:ext cx="2" cy="4"/>
              </a:xfrm>
              <a:prstGeom prst="line">
                <a:avLst/>
              </a:prstGeom>
              <a:noFill/>
              <a:ln w="6350">
                <a:solidFill>
                  <a:srgbClr val="808080"/>
                </a:solidFill>
                <a:round/>
                <a:headEnd/>
                <a:tailEnd/>
              </a:ln>
            </p:spPr>
            <p:txBody>
              <a:bodyPr/>
              <a:lstStyle/>
              <a:p>
                <a:endParaRPr lang="en-US"/>
              </a:p>
            </p:txBody>
          </p:sp>
          <p:sp>
            <p:nvSpPr>
              <p:cNvPr id="147" name="Line 60"/>
              <p:cNvSpPr>
                <a:spLocks noChangeShapeType="1"/>
              </p:cNvSpPr>
              <p:nvPr/>
            </p:nvSpPr>
            <p:spPr bwMode="auto">
              <a:xfrm>
                <a:off x="2875" y="2297"/>
                <a:ext cx="2" cy="3"/>
              </a:xfrm>
              <a:prstGeom prst="line">
                <a:avLst/>
              </a:prstGeom>
              <a:noFill/>
              <a:ln w="6350">
                <a:solidFill>
                  <a:srgbClr val="808080"/>
                </a:solidFill>
                <a:round/>
                <a:headEnd/>
                <a:tailEnd/>
              </a:ln>
            </p:spPr>
            <p:txBody>
              <a:bodyPr/>
              <a:lstStyle/>
              <a:p>
                <a:endParaRPr lang="en-US"/>
              </a:p>
            </p:txBody>
          </p:sp>
          <p:sp>
            <p:nvSpPr>
              <p:cNvPr id="148" name="Line 61"/>
              <p:cNvSpPr>
                <a:spLocks noChangeShapeType="1"/>
              </p:cNvSpPr>
              <p:nvPr/>
            </p:nvSpPr>
            <p:spPr bwMode="auto">
              <a:xfrm>
                <a:off x="2886" y="2317"/>
                <a:ext cx="2" cy="3"/>
              </a:xfrm>
              <a:prstGeom prst="line">
                <a:avLst/>
              </a:prstGeom>
              <a:noFill/>
              <a:ln w="6350">
                <a:solidFill>
                  <a:srgbClr val="808080"/>
                </a:solidFill>
                <a:round/>
                <a:headEnd/>
                <a:tailEnd/>
              </a:ln>
            </p:spPr>
            <p:txBody>
              <a:bodyPr/>
              <a:lstStyle/>
              <a:p>
                <a:endParaRPr lang="en-US"/>
              </a:p>
            </p:txBody>
          </p:sp>
          <p:sp>
            <p:nvSpPr>
              <p:cNvPr id="149" name="Line 62"/>
              <p:cNvSpPr>
                <a:spLocks noChangeShapeType="1"/>
              </p:cNvSpPr>
              <p:nvPr/>
            </p:nvSpPr>
            <p:spPr bwMode="auto">
              <a:xfrm>
                <a:off x="2896" y="2337"/>
                <a:ext cx="2" cy="3"/>
              </a:xfrm>
              <a:prstGeom prst="line">
                <a:avLst/>
              </a:prstGeom>
              <a:noFill/>
              <a:ln w="6350">
                <a:solidFill>
                  <a:srgbClr val="808080"/>
                </a:solidFill>
                <a:round/>
                <a:headEnd/>
                <a:tailEnd/>
              </a:ln>
            </p:spPr>
            <p:txBody>
              <a:bodyPr/>
              <a:lstStyle/>
              <a:p>
                <a:endParaRPr lang="en-US"/>
              </a:p>
            </p:txBody>
          </p:sp>
          <p:sp>
            <p:nvSpPr>
              <p:cNvPr id="150" name="Line 63"/>
              <p:cNvSpPr>
                <a:spLocks noChangeShapeType="1"/>
              </p:cNvSpPr>
              <p:nvPr/>
            </p:nvSpPr>
            <p:spPr bwMode="auto">
              <a:xfrm>
                <a:off x="2906" y="2357"/>
                <a:ext cx="2" cy="3"/>
              </a:xfrm>
              <a:prstGeom prst="line">
                <a:avLst/>
              </a:prstGeom>
              <a:noFill/>
              <a:ln w="6350">
                <a:solidFill>
                  <a:srgbClr val="808080"/>
                </a:solidFill>
                <a:round/>
                <a:headEnd/>
                <a:tailEnd/>
              </a:ln>
            </p:spPr>
            <p:txBody>
              <a:bodyPr/>
              <a:lstStyle/>
              <a:p>
                <a:endParaRPr lang="en-US"/>
              </a:p>
            </p:txBody>
          </p:sp>
          <p:sp>
            <p:nvSpPr>
              <p:cNvPr id="151" name="Line 64"/>
              <p:cNvSpPr>
                <a:spLocks noChangeShapeType="1"/>
              </p:cNvSpPr>
              <p:nvPr/>
            </p:nvSpPr>
            <p:spPr bwMode="auto">
              <a:xfrm>
                <a:off x="2917" y="2377"/>
                <a:ext cx="1" cy="3"/>
              </a:xfrm>
              <a:prstGeom prst="line">
                <a:avLst/>
              </a:prstGeom>
              <a:noFill/>
              <a:ln w="6350">
                <a:solidFill>
                  <a:srgbClr val="808080"/>
                </a:solidFill>
                <a:round/>
                <a:headEnd/>
                <a:tailEnd/>
              </a:ln>
            </p:spPr>
            <p:txBody>
              <a:bodyPr/>
              <a:lstStyle/>
              <a:p>
                <a:endParaRPr lang="en-US"/>
              </a:p>
            </p:txBody>
          </p:sp>
          <p:sp>
            <p:nvSpPr>
              <p:cNvPr id="152" name="Line 65"/>
              <p:cNvSpPr>
                <a:spLocks noChangeShapeType="1"/>
              </p:cNvSpPr>
              <p:nvPr/>
            </p:nvSpPr>
            <p:spPr bwMode="auto">
              <a:xfrm>
                <a:off x="2928" y="2397"/>
                <a:ext cx="1" cy="3"/>
              </a:xfrm>
              <a:prstGeom prst="line">
                <a:avLst/>
              </a:prstGeom>
              <a:noFill/>
              <a:ln w="6350">
                <a:solidFill>
                  <a:srgbClr val="808080"/>
                </a:solidFill>
                <a:round/>
                <a:headEnd/>
                <a:tailEnd/>
              </a:ln>
            </p:spPr>
            <p:txBody>
              <a:bodyPr/>
              <a:lstStyle/>
              <a:p>
                <a:endParaRPr lang="en-US"/>
              </a:p>
            </p:txBody>
          </p:sp>
          <p:sp>
            <p:nvSpPr>
              <p:cNvPr id="153" name="Line 66"/>
              <p:cNvSpPr>
                <a:spLocks noChangeShapeType="1"/>
              </p:cNvSpPr>
              <p:nvPr/>
            </p:nvSpPr>
            <p:spPr bwMode="auto">
              <a:xfrm>
                <a:off x="2938" y="2416"/>
                <a:ext cx="2" cy="4"/>
              </a:xfrm>
              <a:prstGeom prst="line">
                <a:avLst/>
              </a:prstGeom>
              <a:noFill/>
              <a:ln w="6350">
                <a:solidFill>
                  <a:srgbClr val="808080"/>
                </a:solidFill>
                <a:round/>
                <a:headEnd/>
                <a:tailEnd/>
              </a:ln>
            </p:spPr>
            <p:txBody>
              <a:bodyPr/>
              <a:lstStyle/>
              <a:p>
                <a:endParaRPr lang="en-US"/>
              </a:p>
            </p:txBody>
          </p:sp>
          <p:sp>
            <p:nvSpPr>
              <p:cNvPr id="154" name="Line 67"/>
              <p:cNvSpPr>
                <a:spLocks noChangeShapeType="1"/>
              </p:cNvSpPr>
              <p:nvPr/>
            </p:nvSpPr>
            <p:spPr bwMode="auto">
              <a:xfrm>
                <a:off x="2949" y="2436"/>
                <a:ext cx="3" cy="4"/>
              </a:xfrm>
              <a:prstGeom prst="line">
                <a:avLst/>
              </a:prstGeom>
              <a:noFill/>
              <a:ln w="6350">
                <a:solidFill>
                  <a:srgbClr val="808080"/>
                </a:solidFill>
                <a:round/>
                <a:headEnd/>
                <a:tailEnd/>
              </a:ln>
            </p:spPr>
            <p:txBody>
              <a:bodyPr/>
              <a:lstStyle/>
              <a:p>
                <a:endParaRPr lang="en-US"/>
              </a:p>
            </p:txBody>
          </p:sp>
          <p:sp>
            <p:nvSpPr>
              <p:cNvPr id="155" name="Line 68"/>
              <p:cNvSpPr>
                <a:spLocks noChangeShapeType="1"/>
              </p:cNvSpPr>
              <p:nvPr/>
            </p:nvSpPr>
            <p:spPr bwMode="auto">
              <a:xfrm>
                <a:off x="2961" y="2456"/>
                <a:ext cx="2" cy="4"/>
              </a:xfrm>
              <a:prstGeom prst="line">
                <a:avLst/>
              </a:prstGeom>
              <a:noFill/>
              <a:ln w="6350">
                <a:solidFill>
                  <a:srgbClr val="808080"/>
                </a:solidFill>
                <a:round/>
                <a:headEnd/>
                <a:tailEnd/>
              </a:ln>
            </p:spPr>
            <p:txBody>
              <a:bodyPr/>
              <a:lstStyle/>
              <a:p>
                <a:endParaRPr lang="en-US"/>
              </a:p>
            </p:txBody>
          </p:sp>
          <p:sp>
            <p:nvSpPr>
              <p:cNvPr id="156" name="Freeform 69"/>
              <p:cNvSpPr>
                <a:spLocks/>
              </p:cNvSpPr>
              <p:nvPr/>
            </p:nvSpPr>
            <p:spPr bwMode="auto">
              <a:xfrm>
                <a:off x="2972" y="2476"/>
                <a:ext cx="3" cy="4"/>
              </a:xfrm>
              <a:custGeom>
                <a:avLst/>
                <a:gdLst/>
                <a:ahLst/>
                <a:cxnLst>
                  <a:cxn ang="0">
                    <a:pos x="0" y="0"/>
                  </a:cxn>
                  <a:cxn ang="0">
                    <a:pos x="0" y="1"/>
                  </a:cxn>
                  <a:cxn ang="0">
                    <a:pos x="3" y="5"/>
                  </a:cxn>
                </a:cxnLst>
                <a:rect l="0" t="0" r="r" b="b"/>
                <a:pathLst>
                  <a:path w="3" h="5">
                    <a:moveTo>
                      <a:pt x="0" y="0"/>
                    </a:moveTo>
                    <a:lnTo>
                      <a:pt x="0" y="1"/>
                    </a:lnTo>
                    <a:lnTo>
                      <a:pt x="3" y="5"/>
                    </a:lnTo>
                  </a:path>
                </a:pathLst>
              </a:custGeom>
              <a:noFill/>
              <a:ln w="6350">
                <a:solidFill>
                  <a:srgbClr val="808080"/>
                </a:solidFill>
                <a:prstDash val="solid"/>
                <a:round/>
                <a:headEnd/>
                <a:tailEnd/>
              </a:ln>
            </p:spPr>
            <p:txBody>
              <a:bodyPr/>
              <a:lstStyle/>
              <a:p>
                <a:endParaRPr lang="en-US"/>
              </a:p>
            </p:txBody>
          </p:sp>
          <p:sp>
            <p:nvSpPr>
              <p:cNvPr id="157" name="Line 70"/>
              <p:cNvSpPr>
                <a:spLocks noChangeShapeType="1"/>
              </p:cNvSpPr>
              <p:nvPr/>
            </p:nvSpPr>
            <p:spPr bwMode="auto">
              <a:xfrm>
                <a:off x="2986" y="2496"/>
                <a:ext cx="3" cy="4"/>
              </a:xfrm>
              <a:prstGeom prst="line">
                <a:avLst/>
              </a:prstGeom>
              <a:noFill/>
              <a:ln w="6350">
                <a:solidFill>
                  <a:srgbClr val="808080"/>
                </a:solidFill>
                <a:round/>
                <a:headEnd/>
                <a:tailEnd/>
              </a:ln>
            </p:spPr>
            <p:txBody>
              <a:bodyPr/>
              <a:lstStyle/>
              <a:p>
                <a:endParaRPr lang="en-US"/>
              </a:p>
            </p:txBody>
          </p:sp>
          <p:sp>
            <p:nvSpPr>
              <p:cNvPr id="158" name="Line 71"/>
              <p:cNvSpPr>
                <a:spLocks noChangeShapeType="1"/>
              </p:cNvSpPr>
              <p:nvPr/>
            </p:nvSpPr>
            <p:spPr bwMode="auto">
              <a:xfrm>
                <a:off x="3000" y="2516"/>
                <a:ext cx="3" cy="4"/>
              </a:xfrm>
              <a:prstGeom prst="line">
                <a:avLst/>
              </a:prstGeom>
              <a:noFill/>
              <a:ln w="6350">
                <a:solidFill>
                  <a:srgbClr val="808080"/>
                </a:solidFill>
                <a:round/>
                <a:headEnd/>
                <a:tailEnd/>
              </a:ln>
            </p:spPr>
            <p:txBody>
              <a:bodyPr/>
              <a:lstStyle/>
              <a:p>
                <a:endParaRPr lang="en-US"/>
              </a:p>
            </p:txBody>
          </p:sp>
          <p:sp>
            <p:nvSpPr>
              <p:cNvPr id="159" name="Line 72"/>
              <p:cNvSpPr>
                <a:spLocks noChangeShapeType="1"/>
              </p:cNvSpPr>
              <p:nvPr/>
            </p:nvSpPr>
            <p:spPr bwMode="auto">
              <a:xfrm>
                <a:off x="3017" y="2536"/>
                <a:ext cx="3" cy="4"/>
              </a:xfrm>
              <a:prstGeom prst="line">
                <a:avLst/>
              </a:prstGeom>
              <a:noFill/>
              <a:ln w="6350">
                <a:solidFill>
                  <a:srgbClr val="808080"/>
                </a:solidFill>
                <a:round/>
                <a:headEnd/>
                <a:tailEnd/>
              </a:ln>
            </p:spPr>
            <p:txBody>
              <a:bodyPr/>
              <a:lstStyle/>
              <a:p>
                <a:endParaRPr lang="en-US"/>
              </a:p>
            </p:txBody>
          </p:sp>
          <p:sp>
            <p:nvSpPr>
              <p:cNvPr id="160" name="Line 73"/>
              <p:cNvSpPr>
                <a:spLocks noChangeShapeType="1"/>
              </p:cNvSpPr>
              <p:nvPr/>
            </p:nvSpPr>
            <p:spPr bwMode="auto">
              <a:xfrm>
                <a:off x="3034" y="2556"/>
                <a:ext cx="4" cy="3"/>
              </a:xfrm>
              <a:prstGeom prst="line">
                <a:avLst/>
              </a:prstGeom>
              <a:noFill/>
              <a:ln w="6350">
                <a:solidFill>
                  <a:srgbClr val="808080"/>
                </a:solidFill>
                <a:round/>
                <a:headEnd/>
                <a:tailEnd/>
              </a:ln>
            </p:spPr>
            <p:txBody>
              <a:bodyPr/>
              <a:lstStyle/>
              <a:p>
                <a:endParaRPr lang="en-US"/>
              </a:p>
            </p:txBody>
          </p:sp>
          <p:sp>
            <p:nvSpPr>
              <p:cNvPr id="161" name="Line 74"/>
              <p:cNvSpPr>
                <a:spLocks noChangeShapeType="1"/>
              </p:cNvSpPr>
              <p:nvPr/>
            </p:nvSpPr>
            <p:spPr bwMode="auto">
              <a:xfrm>
                <a:off x="3055" y="2574"/>
                <a:ext cx="3" cy="3"/>
              </a:xfrm>
              <a:prstGeom prst="line">
                <a:avLst/>
              </a:prstGeom>
              <a:noFill/>
              <a:ln w="6350">
                <a:solidFill>
                  <a:srgbClr val="808080"/>
                </a:solidFill>
                <a:round/>
                <a:headEnd/>
                <a:tailEnd/>
              </a:ln>
            </p:spPr>
            <p:txBody>
              <a:bodyPr/>
              <a:lstStyle/>
              <a:p>
                <a:endParaRPr lang="en-US"/>
              </a:p>
            </p:txBody>
          </p:sp>
          <p:sp>
            <p:nvSpPr>
              <p:cNvPr id="162" name="Line 75"/>
              <p:cNvSpPr>
                <a:spLocks noChangeShapeType="1"/>
              </p:cNvSpPr>
              <p:nvPr/>
            </p:nvSpPr>
            <p:spPr bwMode="auto">
              <a:xfrm>
                <a:off x="3075" y="2589"/>
                <a:ext cx="4" cy="2"/>
              </a:xfrm>
              <a:prstGeom prst="line">
                <a:avLst/>
              </a:prstGeom>
              <a:noFill/>
              <a:ln w="6350">
                <a:solidFill>
                  <a:srgbClr val="808080"/>
                </a:solidFill>
                <a:round/>
                <a:headEnd/>
                <a:tailEnd/>
              </a:ln>
            </p:spPr>
            <p:txBody>
              <a:bodyPr/>
              <a:lstStyle/>
              <a:p>
                <a:endParaRPr lang="en-US"/>
              </a:p>
            </p:txBody>
          </p:sp>
          <p:sp>
            <p:nvSpPr>
              <p:cNvPr id="163" name="Line 76"/>
              <p:cNvSpPr>
                <a:spLocks noChangeShapeType="1"/>
              </p:cNvSpPr>
              <p:nvPr/>
            </p:nvSpPr>
            <p:spPr bwMode="auto">
              <a:xfrm>
                <a:off x="3095" y="2601"/>
                <a:ext cx="4" cy="2"/>
              </a:xfrm>
              <a:prstGeom prst="line">
                <a:avLst/>
              </a:prstGeom>
              <a:noFill/>
              <a:ln w="6350">
                <a:solidFill>
                  <a:srgbClr val="808080"/>
                </a:solidFill>
                <a:round/>
                <a:headEnd/>
                <a:tailEnd/>
              </a:ln>
            </p:spPr>
            <p:txBody>
              <a:bodyPr/>
              <a:lstStyle/>
              <a:p>
                <a:endParaRPr lang="en-US"/>
              </a:p>
            </p:txBody>
          </p:sp>
          <p:sp>
            <p:nvSpPr>
              <p:cNvPr id="164" name="Line 77"/>
              <p:cNvSpPr>
                <a:spLocks noChangeShapeType="1"/>
              </p:cNvSpPr>
              <p:nvPr/>
            </p:nvSpPr>
            <p:spPr bwMode="auto">
              <a:xfrm>
                <a:off x="3115" y="2610"/>
                <a:ext cx="4" cy="2"/>
              </a:xfrm>
              <a:prstGeom prst="line">
                <a:avLst/>
              </a:prstGeom>
              <a:noFill/>
              <a:ln w="6350">
                <a:solidFill>
                  <a:srgbClr val="808080"/>
                </a:solidFill>
                <a:round/>
                <a:headEnd/>
                <a:tailEnd/>
              </a:ln>
            </p:spPr>
            <p:txBody>
              <a:bodyPr/>
              <a:lstStyle/>
              <a:p>
                <a:endParaRPr lang="en-US"/>
              </a:p>
            </p:txBody>
          </p:sp>
          <p:sp>
            <p:nvSpPr>
              <p:cNvPr id="165" name="Line 78"/>
              <p:cNvSpPr>
                <a:spLocks noChangeShapeType="1"/>
              </p:cNvSpPr>
              <p:nvPr/>
            </p:nvSpPr>
            <p:spPr bwMode="auto">
              <a:xfrm>
                <a:off x="3135" y="2618"/>
                <a:ext cx="4" cy="1"/>
              </a:xfrm>
              <a:prstGeom prst="line">
                <a:avLst/>
              </a:prstGeom>
              <a:noFill/>
              <a:ln w="6350">
                <a:solidFill>
                  <a:srgbClr val="808080"/>
                </a:solidFill>
                <a:round/>
                <a:headEnd/>
                <a:tailEnd/>
              </a:ln>
            </p:spPr>
            <p:txBody>
              <a:bodyPr/>
              <a:lstStyle/>
              <a:p>
                <a:endParaRPr lang="en-US"/>
              </a:p>
            </p:txBody>
          </p:sp>
          <p:sp>
            <p:nvSpPr>
              <p:cNvPr id="166" name="Line 79"/>
              <p:cNvSpPr>
                <a:spLocks noChangeShapeType="1"/>
              </p:cNvSpPr>
              <p:nvPr/>
            </p:nvSpPr>
            <p:spPr bwMode="auto">
              <a:xfrm>
                <a:off x="3155" y="2623"/>
                <a:ext cx="4" cy="1"/>
              </a:xfrm>
              <a:prstGeom prst="line">
                <a:avLst/>
              </a:prstGeom>
              <a:noFill/>
              <a:ln w="6350">
                <a:solidFill>
                  <a:srgbClr val="808080"/>
                </a:solidFill>
                <a:round/>
                <a:headEnd/>
                <a:tailEnd/>
              </a:ln>
            </p:spPr>
            <p:txBody>
              <a:bodyPr/>
              <a:lstStyle/>
              <a:p>
                <a:endParaRPr lang="en-US"/>
              </a:p>
            </p:txBody>
          </p:sp>
          <p:sp>
            <p:nvSpPr>
              <p:cNvPr id="167" name="Line 80"/>
              <p:cNvSpPr>
                <a:spLocks noChangeShapeType="1"/>
              </p:cNvSpPr>
              <p:nvPr/>
            </p:nvSpPr>
            <p:spPr bwMode="auto">
              <a:xfrm>
                <a:off x="3175" y="2628"/>
                <a:ext cx="4" cy="1"/>
              </a:xfrm>
              <a:prstGeom prst="line">
                <a:avLst/>
              </a:prstGeom>
              <a:noFill/>
              <a:ln w="6350">
                <a:solidFill>
                  <a:srgbClr val="808080"/>
                </a:solidFill>
                <a:round/>
                <a:headEnd/>
                <a:tailEnd/>
              </a:ln>
            </p:spPr>
            <p:txBody>
              <a:bodyPr/>
              <a:lstStyle/>
              <a:p>
                <a:endParaRPr lang="en-US"/>
              </a:p>
            </p:txBody>
          </p:sp>
          <p:sp>
            <p:nvSpPr>
              <p:cNvPr id="168" name="Line 81"/>
              <p:cNvSpPr>
                <a:spLocks noChangeShapeType="1"/>
              </p:cNvSpPr>
              <p:nvPr/>
            </p:nvSpPr>
            <p:spPr bwMode="auto">
              <a:xfrm>
                <a:off x="3195" y="2630"/>
                <a:ext cx="4" cy="1"/>
              </a:xfrm>
              <a:prstGeom prst="line">
                <a:avLst/>
              </a:prstGeom>
              <a:noFill/>
              <a:ln w="6350">
                <a:solidFill>
                  <a:srgbClr val="808080"/>
                </a:solidFill>
                <a:round/>
                <a:headEnd/>
                <a:tailEnd/>
              </a:ln>
            </p:spPr>
            <p:txBody>
              <a:bodyPr/>
              <a:lstStyle/>
              <a:p>
                <a:endParaRPr lang="en-US"/>
              </a:p>
            </p:txBody>
          </p:sp>
          <p:sp>
            <p:nvSpPr>
              <p:cNvPr id="169" name="Line 82"/>
              <p:cNvSpPr>
                <a:spLocks noChangeShapeType="1"/>
              </p:cNvSpPr>
              <p:nvPr/>
            </p:nvSpPr>
            <p:spPr bwMode="auto">
              <a:xfrm>
                <a:off x="3216" y="2633"/>
                <a:ext cx="3" cy="1"/>
              </a:xfrm>
              <a:prstGeom prst="line">
                <a:avLst/>
              </a:prstGeom>
              <a:noFill/>
              <a:ln w="6350">
                <a:solidFill>
                  <a:srgbClr val="808080"/>
                </a:solidFill>
                <a:round/>
                <a:headEnd/>
                <a:tailEnd/>
              </a:ln>
            </p:spPr>
            <p:txBody>
              <a:bodyPr/>
              <a:lstStyle/>
              <a:p>
                <a:endParaRPr lang="en-US"/>
              </a:p>
            </p:txBody>
          </p:sp>
          <p:sp>
            <p:nvSpPr>
              <p:cNvPr id="170" name="Line 83"/>
              <p:cNvSpPr>
                <a:spLocks noChangeShapeType="1"/>
              </p:cNvSpPr>
              <p:nvPr/>
            </p:nvSpPr>
            <p:spPr bwMode="auto">
              <a:xfrm>
                <a:off x="3236" y="2635"/>
                <a:ext cx="4" cy="1"/>
              </a:xfrm>
              <a:prstGeom prst="line">
                <a:avLst/>
              </a:prstGeom>
              <a:noFill/>
              <a:ln w="6350">
                <a:solidFill>
                  <a:srgbClr val="808080"/>
                </a:solidFill>
                <a:round/>
                <a:headEnd/>
                <a:tailEnd/>
              </a:ln>
            </p:spPr>
            <p:txBody>
              <a:bodyPr/>
              <a:lstStyle/>
              <a:p>
                <a:endParaRPr lang="en-US"/>
              </a:p>
            </p:txBody>
          </p:sp>
          <p:sp>
            <p:nvSpPr>
              <p:cNvPr id="171" name="Line 84"/>
              <p:cNvSpPr>
                <a:spLocks noChangeShapeType="1"/>
              </p:cNvSpPr>
              <p:nvPr/>
            </p:nvSpPr>
            <p:spPr bwMode="auto">
              <a:xfrm>
                <a:off x="3256" y="2635"/>
                <a:ext cx="4" cy="1"/>
              </a:xfrm>
              <a:prstGeom prst="line">
                <a:avLst/>
              </a:prstGeom>
              <a:noFill/>
              <a:ln w="6350">
                <a:solidFill>
                  <a:srgbClr val="808080"/>
                </a:solidFill>
                <a:round/>
                <a:headEnd/>
                <a:tailEnd/>
              </a:ln>
            </p:spPr>
            <p:txBody>
              <a:bodyPr/>
              <a:lstStyle/>
              <a:p>
                <a:endParaRPr lang="en-US"/>
              </a:p>
            </p:txBody>
          </p:sp>
          <p:sp>
            <p:nvSpPr>
              <p:cNvPr id="172" name="Line 85"/>
              <p:cNvSpPr>
                <a:spLocks noChangeShapeType="1"/>
              </p:cNvSpPr>
              <p:nvPr/>
            </p:nvSpPr>
            <p:spPr bwMode="auto">
              <a:xfrm>
                <a:off x="3276" y="2636"/>
                <a:ext cx="4" cy="1"/>
              </a:xfrm>
              <a:prstGeom prst="line">
                <a:avLst/>
              </a:prstGeom>
              <a:noFill/>
              <a:ln w="6350">
                <a:solidFill>
                  <a:srgbClr val="808080"/>
                </a:solidFill>
                <a:round/>
                <a:headEnd/>
                <a:tailEnd/>
              </a:ln>
            </p:spPr>
            <p:txBody>
              <a:bodyPr/>
              <a:lstStyle/>
              <a:p>
                <a:endParaRPr lang="en-US"/>
              </a:p>
            </p:txBody>
          </p:sp>
          <p:sp>
            <p:nvSpPr>
              <p:cNvPr id="173" name="Line 86"/>
              <p:cNvSpPr>
                <a:spLocks noChangeShapeType="1"/>
              </p:cNvSpPr>
              <p:nvPr/>
            </p:nvSpPr>
            <p:spPr bwMode="auto">
              <a:xfrm>
                <a:off x="3296" y="2637"/>
                <a:ext cx="4" cy="1"/>
              </a:xfrm>
              <a:prstGeom prst="line">
                <a:avLst/>
              </a:prstGeom>
              <a:noFill/>
              <a:ln w="6350">
                <a:solidFill>
                  <a:srgbClr val="808080"/>
                </a:solidFill>
                <a:round/>
                <a:headEnd/>
                <a:tailEnd/>
              </a:ln>
            </p:spPr>
            <p:txBody>
              <a:bodyPr/>
              <a:lstStyle/>
              <a:p>
                <a:endParaRPr lang="en-US"/>
              </a:p>
            </p:txBody>
          </p:sp>
          <p:sp>
            <p:nvSpPr>
              <p:cNvPr id="174" name="Line 87"/>
              <p:cNvSpPr>
                <a:spLocks noChangeShapeType="1"/>
              </p:cNvSpPr>
              <p:nvPr/>
            </p:nvSpPr>
            <p:spPr bwMode="auto">
              <a:xfrm>
                <a:off x="3316" y="2638"/>
                <a:ext cx="4" cy="1"/>
              </a:xfrm>
              <a:prstGeom prst="line">
                <a:avLst/>
              </a:prstGeom>
              <a:noFill/>
              <a:ln w="6350">
                <a:solidFill>
                  <a:srgbClr val="808080"/>
                </a:solidFill>
                <a:round/>
                <a:headEnd/>
                <a:tailEnd/>
              </a:ln>
            </p:spPr>
            <p:txBody>
              <a:bodyPr/>
              <a:lstStyle/>
              <a:p>
                <a:endParaRPr lang="en-US"/>
              </a:p>
            </p:txBody>
          </p:sp>
          <p:sp>
            <p:nvSpPr>
              <p:cNvPr id="175" name="Line 88"/>
              <p:cNvSpPr>
                <a:spLocks noChangeShapeType="1"/>
              </p:cNvSpPr>
              <p:nvPr/>
            </p:nvSpPr>
            <p:spPr bwMode="auto">
              <a:xfrm>
                <a:off x="3336" y="2638"/>
                <a:ext cx="4" cy="1"/>
              </a:xfrm>
              <a:prstGeom prst="line">
                <a:avLst/>
              </a:prstGeom>
              <a:noFill/>
              <a:ln w="6350">
                <a:solidFill>
                  <a:srgbClr val="808080"/>
                </a:solidFill>
                <a:round/>
                <a:headEnd/>
                <a:tailEnd/>
              </a:ln>
            </p:spPr>
            <p:txBody>
              <a:bodyPr/>
              <a:lstStyle/>
              <a:p>
                <a:endParaRPr lang="en-US"/>
              </a:p>
            </p:txBody>
          </p:sp>
          <p:sp>
            <p:nvSpPr>
              <p:cNvPr id="176" name="Line 89"/>
              <p:cNvSpPr>
                <a:spLocks noChangeShapeType="1"/>
              </p:cNvSpPr>
              <p:nvPr/>
            </p:nvSpPr>
            <p:spPr bwMode="auto">
              <a:xfrm>
                <a:off x="3356" y="2639"/>
                <a:ext cx="4" cy="1"/>
              </a:xfrm>
              <a:prstGeom prst="line">
                <a:avLst/>
              </a:prstGeom>
              <a:noFill/>
              <a:ln w="6350">
                <a:solidFill>
                  <a:srgbClr val="808080"/>
                </a:solidFill>
                <a:round/>
                <a:headEnd/>
                <a:tailEnd/>
              </a:ln>
            </p:spPr>
            <p:txBody>
              <a:bodyPr/>
              <a:lstStyle/>
              <a:p>
                <a:endParaRPr lang="en-US"/>
              </a:p>
            </p:txBody>
          </p:sp>
          <p:sp>
            <p:nvSpPr>
              <p:cNvPr id="177" name="Line 90"/>
              <p:cNvSpPr>
                <a:spLocks noChangeShapeType="1"/>
              </p:cNvSpPr>
              <p:nvPr/>
            </p:nvSpPr>
            <p:spPr bwMode="auto">
              <a:xfrm>
                <a:off x="3376" y="2639"/>
                <a:ext cx="4" cy="1"/>
              </a:xfrm>
              <a:prstGeom prst="line">
                <a:avLst/>
              </a:prstGeom>
              <a:noFill/>
              <a:ln w="6350">
                <a:solidFill>
                  <a:srgbClr val="808080"/>
                </a:solidFill>
                <a:round/>
                <a:headEnd/>
                <a:tailEnd/>
              </a:ln>
            </p:spPr>
            <p:txBody>
              <a:bodyPr/>
              <a:lstStyle/>
              <a:p>
                <a:endParaRPr lang="en-US"/>
              </a:p>
            </p:txBody>
          </p:sp>
          <p:sp>
            <p:nvSpPr>
              <p:cNvPr id="178" name="Line 91"/>
              <p:cNvSpPr>
                <a:spLocks noChangeShapeType="1"/>
              </p:cNvSpPr>
              <p:nvPr/>
            </p:nvSpPr>
            <p:spPr bwMode="auto">
              <a:xfrm>
                <a:off x="3397" y="2639"/>
                <a:ext cx="3" cy="1"/>
              </a:xfrm>
              <a:prstGeom prst="line">
                <a:avLst/>
              </a:prstGeom>
              <a:noFill/>
              <a:ln w="6350">
                <a:solidFill>
                  <a:srgbClr val="808080"/>
                </a:solidFill>
                <a:round/>
                <a:headEnd/>
                <a:tailEnd/>
              </a:ln>
            </p:spPr>
            <p:txBody>
              <a:bodyPr/>
              <a:lstStyle/>
              <a:p>
                <a:endParaRPr lang="en-US"/>
              </a:p>
            </p:txBody>
          </p:sp>
          <p:sp>
            <p:nvSpPr>
              <p:cNvPr id="179" name="Line 92"/>
              <p:cNvSpPr>
                <a:spLocks noChangeShapeType="1"/>
              </p:cNvSpPr>
              <p:nvPr/>
            </p:nvSpPr>
            <p:spPr bwMode="auto">
              <a:xfrm>
                <a:off x="3417" y="2639"/>
                <a:ext cx="4" cy="1"/>
              </a:xfrm>
              <a:prstGeom prst="line">
                <a:avLst/>
              </a:prstGeom>
              <a:noFill/>
              <a:ln w="6350">
                <a:solidFill>
                  <a:srgbClr val="808080"/>
                </a:solidFill>
                <a:round/>
                <a:headEnd/>
                <a:tailEnd/>
              </a:ln>
            </p:spPr>
            <p:txBody>
              <a:bodyPr/>
              <a:lstStyle/>
              <a:p>
                <a:endParaRPr lang="en-US"/>
              </a:p>
            </p:txBody>
          </p:sp>
          <p:sp>
            <p:nvSpPr>
              <p:cNvPr id="180" name="Line 93"/>
              <p:cNvSpPr>
                <a:spLocks noChangeShapeType="1"/>
              </p:cNvSpPr>
              <p:nvPr/>
            </p:nvSpPr>
            <p:spPr bwMode="auto">
              <a:xfrm>
                <a:off x="3437" y="2639"/>
                <a:ext cx="4" cy="1"/>
              </a:xfrm>
              <a:prstGeom prst="line">
                <a:avLst/>
              </a:prstGeom>
              <a:noFill/>
              <a:ln w="6350">
                <a:solidFill>
                  <a:srgbClr val="808080"/>
                </a:solidFill>
                <a:round/>
                <a:headEnd/>
                <a:tailEnd/>
              </a:ln>
            </p:spPr>
            <p:txBody>
              <a:bodyPr/>
              <a:lstStyle/>
              <a:p>
                <a:endParaRPr lang="en-US"/>
              </a:p>
            </p:txBody>
          </p:sp>
          <p:sp>
            <p:nvSpPr>
              <p:cNvPr id="181" name="Line 94"/>
              <p:cNvSpPr>
                <a:spLocks noChangeShapeType="1"/>
              </p:cNvSpPr>
              <p:nvPr/>
            </p:nvSpPr>
            <p:spPr bwMode="auto">
              <a:xfrm>
                <a:off x="3457" y="2639"/>
                <a:ext cx="4" cy="1"/>
              </a:xfrm>
              <a:prstGeom prst="line">
                <a:avLst/>
              </a:prstGeom>
              <a:noFill/>
              <a:ln w="6350">
                <a:solidFill>
                  <a:srgbClr val="808080"/>
                </a:solidFill>
                <a:round/>
                <a:headEnd/>
                <a:tailEnd/>
              </a:ln>
            </p:spPr>
            <p:txBody>
              <a:bodyPr/>
              <a:lstStyle/>
              <a:p>
                <a:endParaRPr lang="en-US"/>
              </a:p>
            </p:txBody>
          </p:sp>
          <p:sp>
            <p:nvSpPr>
              <p:cNvPr id="182" name="Line 95"/>
              <p:cNvSpPr>
                <a:spLocks noChangeShapeType="1"/>
              </p:cNvSpPr>
              <p:nvPr/>
            </p:nvSpPr>
            <p:spPr bwMode="auto">
              <a:xfrm>
                <a:off x="3477" y="2639"/>
                <a:ext cx="4" cy="1"/>
              </a:xfrm>
              <a:prstGeom prst="line">
                <a:avLst/>
              </a:prstGeom>
              <a:noFill/>
              <a:ln w="6350">
                <a:solidFill>
                  <a:srgbClr val="808080"/>
                </a:solidFill>
                <a:round/>
                <a:headEnd/>
                <a:tailEnd/>
              </a:ln>
            </p:spPr>
            <p:txBody>
              <a:bodyPr/>
              <a:lstStyle/>
              <a:p>
                <a:endParaRPr lang="en-US"/>
              </a:p>
            </p:txBody>
          </p:sp>
          <p:sp>
            <p:nvSpPr>
              <p:cNvPr id="183" name="Line 96"/>
              <p:cNvSpPr>
                <a:spLocks noChangeShapeType="1"/>
              </p:cNvSpPr>
              <p:nvPr/>
            </p:nvSpPr>
            <p:spPr bwMode="auto">
              <a:xfrm>
                <a:off x="3497" y="2639"/>
                <a:ext cx="4" cy="1"/>
              </a:xfrm>
              <a:prstGeom prst="line">
                <a:avLst/>
              </a:prstGeom>
              <a:noFill/>
              <a:ln w="6350">
                <a:solidFill>
                  <a:srgbClr val="808080"/>
                </a:solidFill>
                <a:round/>
                <a:headEnd/>
                <a:tailEnd/>
              </a:ln>
            </p:spPr>
            <p:txBody>
              <a:bodyPr/>
              <a:lstStyle/>
              <a:p>
                <a:endParaRPr lang="en-US"/>
              </a:p>
            </p:txBody>
          </p:sp>
          <p:sp>
            <p:nvSpPr>
              <p:cNvPr id="184" name="Line 97"/>
              <p:cNvSpPr>
                <a:spLocks noChangeShapeType="1"/>
              </p:cNvSpPr>
              <p:nvPr/>
            </p:nvSpPr>
            <p:spPr bwMode="auto">
              <a:xfrm>
                <a:off x="3517" y="2639"/>
                <a:ext cx="4" cy="1"/>
              </a:xfrm>
              <a:prstGeom prst="line">
                <a:avLst/>
              </a:prstGeom>
              <a:noFill/>
              <a:ln w="6350">
                <a:solidFill>
                  <a:srgbClr val="808080"/>
                </a:solidFill>
                <a:round/>
                <a:headEnd/>
                <a:tailEnd/>
              </a:ln>
            </p:spPr>
            <p:txBody>
              <a:bodyPr/>
              <a:lstStyle/>
              <a:p>
                <a:endParaRPr lang="en-US"/>
              </a:p>
            </p:txBody>
          </p:sp>
          <p:sp>
            <p:nvSpPr>
              <p:cNvPr id="185" name="Line 98"/>
              <p:cNvSpPr>
                <a:spLocks noChangeShapeType="1"/>
              </p:cNvSpPr>
              <p:nvPr/>
            </p:nvSpPr>
            <p:spPr bwMode="auto">
              <a:xfrm>
                <a:off x="3537" y="2639"/>
                <a:ext cx="4" cy="1"/>
              </a:xfrm>
              <a:prstGeom prst="line">
                <a:avLst/>
              </a:prstGeom>
              <a:noFill/>
              <a:ln w="6350">
                <a:solidFill>
                  <a:srgbClr val="808080"/>
                </a:solidFill>
                <a:round/>
                <a:headEnd/>
                <a:tailEnd/>
              </a:ln>
            </p:spPr>
            <p:txBody>
              <a:bodyPr/>
              <a:lstStyle/>
              <a:p>
                <a:endParaRPr lang="en-US"/>
              </a:p>
            </p:txBody>
          </p:sp>
          <p:sp>
            <p:nvSpPr>
              <p:cNvPr id="186" name="Line 99"/>
              <p:cNvSpPr>
                <a:spLocks noChangeShapeType="1"/>
              </p:cNvSpPr>
              <p:nvPr/>
            </p:nvSpPr>
            <p:spPr bwMode="auto">
              <a:xfrm>
                <a:off x="3558" y="2639"/>
                <a:ext cx="3" cy="1"/>
              </a:xfrm>
              <a:prstGeom prst="line">
                <a:avLst/>
              </a:prstGeom>
              <a:noFill/>
              <a:ln w="6350">
                <a:solidFill>
                  <a:srgbClr val="808080"/>
                </a:solidFill>
                <a:round/>
                <a:headEnd/>
                <a:tailEnd/>
              </a:ln>
            </p:spPr>
            <p:txBody>
              <a:bodyPr/>
              <a:lstStyle/>
              <a:p>
                <a:endParaRPr lang="en-US"/>
              </a:p>
            </p:txBody>
          </p:sp>
          <p:sp>
            <p:nvSpPr>
              <p:cNvPr id="187" name="Line 100"/>
              <p:cNvSpPr>
                <a:spLocks noChangeShapeType="1"/>
              </p:cNvSpPr>
              <p:nvPr/>
            </p:nvSpPr>
            <p:spPr bwMode="auto">
              <a:xfrm>
                <a:off x="3578" y="2639"/>
                <a:ext cx="4" cy="1"/>
              </a:xfrm>
              <a:prstGeom prst="line">
                <a:avLst/>
              </a:prstGeom>
              <a:noFill/>
              <a:ln w="6350">
                <a:solidFill>
                  <a:srgbClr val="808080"/>
                </a:solidFill>
                <a:round/>
                <a:headEnd/>
                <a:tailEnd/>
              </a:ln>
            </p:spPr>
            <p:txBody>
              <a:bodyPr/>
              <a:lstStyle/>
              <a:p>
                <a:endParaRPr lang="en-US"/>
              </a:p>
            </p:txBody>
          </p:sp>
          <p:sp>
            <p:nvSpPr>
              <p:cNvPr id="188" name="Line 101"/>
              <p:cNvSpPr>
                <a:spLocks noChangeShapeType="1"/>
              </p:cNvSpPr>
              <p:nvPr/>
            </p:nvSpPr>
            <p:spPr bwMode="auto">
              <a:xfrm>
                <a:off x="3598" y="2639"/>
                <a:ext cx="4" cy="1"/>
              </a:xfrm>
              <a:prstGeom prst="line">
                <a:avLst/>
              </a:prstGeom>
              <a:noFill/>
              <a:ln w="6350">
                <a:solidFill>
                  <a:srgbClr val="808080"/>
                </a:solidFill>
                <a:round/>
                <a:headEnd/>
                <a:tailEnd/>
              </a:ln>
            </p:spPr>
            <p:txBody>
              <a:bodyPr/>
              <a:lstStyle/>
              <a:p>
                <a:endParaRPr lang="en-US"/>
              </a:p>
            </p:txBody>
          </p:sp>
          <p:sp>
            <p:nvSpPr>
              <p:cNvPr id="189" name="Line 102"/>
              <p:cNvSpPr>
                <a:spLocks noChangeShapeType="1"/>
              </p:cNvSpPr>
              <p:nvPr/>
            </p:nvSpPr>
            <p:spPr bwMode="auto">
              <a:xfrm>
                <a:off x="3618" y="2639"/>
                <a:ext cx="4" cy="1"/>
              </a:xfrm>
              <a:prstGeom prst="line">
                <a:avLst/>
              </a:prstGeom>
              <a:noFill/>
              <a:ln w="6350">
                <a:solidFill>
                  <a:srgbClr val="808080"/>
                </a:solidFill>
                <a:round/>
                <a:headEnd/>
                <a:tailEnd/>
              </a:ln>
            </p:spPr>
            <p:txBody>
              <a:bodyPr/>
              <a:lstStyle/>
              <a:p>
                <a:endParaRPr lang="en-US"/>
              </a:p>
            </p:txBody>
          </p:sp>
          <p:sp>
            <p:nvSpPr>
              <p:cNvPr id="190" name="Line 103"/>
              <p:cNvSpPr>
                <a:spLocks noChangeShapeType="1"/>
              </p:cNvSpPr>
              <p:nvPr/>
            </p:nvSpPr>
            <p:spPr bwMode="auto">
              <a:xfrm>
                <a:off x="3638" y="2639"/>
                <a:ext cx="4" cy="1"/>
              </a:xfrm>
              <a:prstGeom prst="line">
                <a:avLst/>
              </a:prstGeom>
              <a:noFill/>
              <a:ln w="6350">
                <a:solidFill>
                  <a:srgbClr val="808080"/>
                </a:solidFill>
                <a:round/>
                <a:headEnd/>
                <a:tailEnd/>
              </a:ln>
            </p:spPr>
            <p:txBody>
              <a:bodyPr/>
              <a:lstStyle/>
              <a:p>
                <a:endParaRPr lang="en-US"/>
              </a:p>
            </p:txBody>
          </p:sp>
          <p:sp>
            <p:nvSpPr>
              <p:cNvPr id="191" name="Line 104"/>
              <p:cNvSpPr>
                <a:spLocks noChangeShapeType="1"/>
              </p:cNvSpPr>
              <p:nvPr/>
            </p:nvSpPr>
            <p:spPr bwMode="auto">
              <a:xfrm>
                <a:off x="3658" y="2639"/>
                <a:ext cx="4" cy="1"/>
              </a:xfrm>
              <a:prstGeom prst="line">
                <a:avLst/>
              </a:prstGeom>
              <a:noFill/>
              <a:ln w="6350">
                <a:solidFill>
                  <a:srgbClr val="808080"/>
                </a:solidFill>
                <a:round/>
                <a:headEnd/>
                <a:tailEnd/>
              </a:ln>
            </p:spPr>
            <p:txBody>
              <a:bodyPr/>
              <a:lstStyle/>
              <a:p>
                <a:endParaRPr lang="en-US"/>
              </a:p>
            </p:txBody>
          </p:sp>
          <p:sp>
            <p:nvSpPr>
              <p:cNvPr id="192" name="Line 105"/>
              <p:cNvSpPr>
                <a:spLocks noChangeShapeType="1"/>
              </p:cNvSpPr>
              <p:nvPr/>
            </p:nvSpPr>
            <p:spPr bwMode="auto">
              <a:xfrm>
                <a:off x="3678" y="2639"/>
                <a:ext cx="4" cy="1"/>
              </a:xfrm>
              <a:prstGeom prst="line">
                <a:avLst/>
              </a:prstGeom>
              <a:noFill/>
              <a:ln w="6350">
                <a:solidFill>
                  <a:srgbClr val="808080"/>
                </a:solidFill>
                <a:round/>
                <a:headEnd/>
                <a:tailEnd/>
              </a:ln>
            </p:spPr>
            <p:txBody>
              <a:bodyPr/>
              <a:lstStyle/>
              <a:p>
                <a:endParaRPr lang="en-US"/>
              </a:p>
            </p:txBody>
          </p:sp>
          <p:sp>
            <p:nvSpPr>
              <p:cNvPr id="193" name="Line 106"/>
              <p:cNvSpPr>
                <a:spLocks noChangeShapeType="1"/>
              </p:cNvSpPr>
              <p:nvPr/>
            </p:nvSpPr>
            <p:spPr bwMode="auto">
              <a:xfrm>
                <a:off x="3698" y="2639"/>
                <a:ext cx="4" cy="1"/>
              </a:xfrm>
              <a:prstGeom prst="line">
                <a:avLst/>
              </a:prstGeom>
              <a:noFill/>
              <a:ln w="6350">
                <a:solidFill>
                  <a:srgbClr val="808080"/>
                </a:solidFill>
                <a:round/>
                <a:headEnd/>
                <a:tailEnd/>
              </a:ln>
            </p:spPr>
            <p:txBody>
              <a:bodyPr/>
              <a:lstStyle/>
              <a:p>
                <a:endParaRPr lang="en-US"/>
              </a:p>
            </p:txBody>
          </p:sp>
          <p:sp>
            <p:nvSpPr>
              <p:cNvPr id="194" name="Line 107"/>
              <p:cNvSpPr>
                <a:spLocks noChangeShapeType="1"/>
              </p:cNvSpPr>
              <p:nvPr/>
            </p:nvSpPr>
            <p:spPr bwMode="auto">
              <a:xfrm>
                <a:off x="1901" y="2048"/>
                <a:ext cx="16" cy="1"/>
              </a:xfrm>
              <a:prstGeom prst="line">
                <a:avLst/>
              </a:prstGeom>
              <a:noFill/>
              <a:ln w="6350">
                <a:solidFill>
                  <a:srgbClr val="808080"/>
                </a:solidFill>
                <a:round/>
                <a:headEnd/>
                <a:tailEnd/>
              </a:ln>
            </p:spPr>
            <p:txBody>
              <a:bodyPr/>
              <a:lstStyle/>
              <a:p>
                <a:endParaRPr lang="en-US"/>
              </a:p>
            </p:txBody>
          </p:sp>
          <p:sp>
            <p:nvSpPr>
              <p:cNvPr id="195" name="Freeform 108"/>
              <p:cNvSpPr>
                <a:spLocks/>
              </p:cNvSpPr>
              <p:nvPr/>
            </p:nvSpPr>
            <p:spPr bwMode="auto">
              <a:xfrm>
                <a:off x="1935" y="2048"/>
                <a:ext cx="15" cy="1"/>
              </a:xfrm>
              <a:custGeom>
                <a:avLst/>
                <a:gdLst/>
                <a:ahLst/>
                <a:cxnLst>
                  <a:cxn ang="0">
                    <a:pos x="0" y="0"/>
                  </a:cxn>
                  <a:cxn ang="0">
                    <a:pos x="7" y="0"/>
                  </a:cxn>
                  <a:cxn ang="0">
                    <a:pos x="20" y="0"/>
                  </a:cxn>
                </a:cxnLst>
                <a:rect l="0" t="0" r="r" b="b"/>
                <a:pathLst>
                  <a:path w="20">
                    <a:moveTo>
                      <a:pt x="0" y="0"/>
                    </a:moveTo>
                    <a:lnTo>
                      <a:pt x="7" y="0"/>
                    </a:lnTo>
                    <a:lnTo>
                      <a:pt x="20" y="0"/>
                    </a:lnTo>
                  </a:path>
                </a:pathLst>
              </a:custGeom>
              <a:noFill/>
              <a:ln w="6350">
                <a:solidFill>
                  <a:srgbClr val="808080"/>
                </a:solidFill>
                <a:prstDash val="solid"/>
                <a:round/>
                <a:headEnd/>
                <a:tailEnd/>
              </a:ln>
            </p:spPr>
            <p:txBody>
              <a:bodyPr/>
              <a:lstStyle/>
              <a:p>
                <a:endParaRPr lang="en-US"/>
              </a:p>
            </p:txBody>
          </p:sp>
          <p:sp>
            <p:nvSpPr>
              <p:cNvPr id="196" name="Freeform 109"/>
              <p:cNvSpPr>
                <a:spLocks/>
              </p:cNvSpPr>
              <p:nvPr/>
            </p:nvSpPr>
            <p:spPr bwMode="auto">
              <a:xfrm>
                <a:off x="1968" y="2048"/>
                <a:ext cx="15" cy="1"/>
              </a:xfrm>
              <a:custGeom>
                <a:avLst/>
                <a:gdLst/>
                <a:ahLst/>
                <a:cxnLst>
                  <a:cxn ang="0">
                    <a:pos x="0" y="0"/>
                  </a:cxn>
                  <a:cxn ang="0">
                    <a:pos x="16" y="0"/>
                  </a:cxn>
                  <a:cxn ang="0">
                    <a:pos x="20" y="0"/>
                  </a:cxn>
                </a:cxnLst>
                <a:rect l="0" t="0" r="r" b="b"/>
                <a:pathLst>
                  <a:path w="20">
                    <a:moveTo>
                      <a:pt x="0" y="0"/>
                    </a:moveTo>
                    <a:lnTo>
                      <a:pt x="16" y="0"/>
                    </a:lnTo>
                    <a:lnTo>
                      <a:pt x="20" y="0"/>
                    </a:lnTo>
                  </a:path>
                </a:pathLst>
              </a:custGeom>
              <a:noFill/>
              <a:ln w="6350">
                <a:solidFill>
                  <a:srgbClr val="808080"/>
                </a:solidFill>
                <a:prstDash val="solid"/>
                <a:round/>
                <a:headEnd/>
                <a:tailEnd/>
              </a:ln>
            </p:spPr>
            <p:txBody>
              <a:bodyPr/>
              <a:lstStyle/>
              <a:p>
                <a:endParaRPr lang="en-US"/>
              </a:p>
            </p:txBody>
          </p:sp>
          <p:sp>
            <p:nvSpPr>
              <p:cNvPr id="197" name="Line 110"/>
              <p:cNvSpPr>
                <a:spLocks noChangeShapeType="1"/>
              </p:cNvSpPr>
              <p:nvPr/>
            </p:nvSpPr>
            <p:spPr bwMode="auto">
              <a:xfrm>
                <a:off x="2001" y="2048"/>
                <a:ext cx="16" cy="1"/>
              </a:xfrm>
              <a:prstGeom prst="line">
                <a:avLst/>
              </a:prstGeom>
              <a:noFill/>
              <a:ln w="6350">
                <a:solidFill>
                  <a:srgbClr val="808080"/>
                </a:solidFill>
                <a:round/>
                <a:headEnd/>
                <a:tailEnd/>
              </a:ln>
            </p:spPr>
            <p:txBody>
              <a:bodyPr/>
              <a:lstStyle/>
              <a:p>
                <a:endParaRPr lang="en-US"/>
              </a:p>
            </p:txBody>
          </p:sp>
          <p:sp>
            <p:nvSpPr>
              <p:cNvPr id="198" name="Freeform 111"/>
              <p:cNvSpPr>
                <a:spLocks/>
              </p:cNvSpPr>
              <p:nvPr/>
            </p:nvSpPr>
            <p:spPr bwMode="auto">
              <a:xfrm>
                <a:off x="2034" y="2048"/>
                <a:ext cx="16" cy="1"/>
              </a:xfrm>
              <a:custGeom>
                <a:avLst/>
                <a:gdLst/>
                <a:ahLst/>
                <a:cxnLst>
                  <a:cxn ang="0">
                    <a:pos x="0" y="0"/>
                  </a:cxn>
                  <a:cxn ang="0">
                    <a:pos x="7" y="0"/>
                  </a:cxn>
                  <a:cxn ang="0">
                    <a:pos x="20" y="0"/>
                  </a:cxn>
                </a:cxnLst>
                <a:rect l="0" t="0" r="r" b="b"/>
                <a:pathLst>
                  <a:path w="20">
                    <a:moveTo>
                      <a:pt x="0" y="0"/>
                    </a:moveTo>
                    <a:lnTo>
                      <a:pt x="7" y="0"/>
                    </a:lnTo>
                    <a:lnTo>
                      <a:pt x="20" y="0"/>
                    </a:lnTo>
                  </a:path>
                </a:pathLst>
              </a:custGeom>
              <a:noFill/>
              <a:ln w="6350">
                <a:solidFill>
                  <a:srgbClr val="808080"/>
                </a:solidFill>
                <a:prstDash val="solid"/>
                <a:round/>
                <a:headEnd/>
                <a:tailEnd/>
              </a:ln>
            </p:spPr>
            <p:txBody>
              <a:bodyPr/>
              <a:lstStyle/>
              <a:p>
                <a:endParaRPr lang="en-US"/>
              </a:p>
            </p:txBody>
          </p:sp>
          <p:sp>
            <p:nvSpPr>
              <p:cNvPr id="199" name="Freeform 112"/>
              <p:cNvSpPr>
                <a:spLocks/>
              </p:cNvSpPr>
              <p:nvPr/>
            </p:nvSpPr>
            <p:spPr bwMode="auto">
              <a:xfrm>
                <a:off x="2068" y="2048"/>
                <a:ext cx="15" cy="1"/>
              </a:xfrm>
              <a:custGeom>
                <a:avLst/>
                <a:gdLst/>
                <a:ahLst/>
                <a:cxnLst>
                  <a:cxn ang="0">
                    <a:pos x="0" y="0"/>
                  </a:cxn>
                  <a:cxn ang="0">
                    <a:pos x="15" y="0"/>
                  </a:cxn>
                  <a:cxn ang="0">
                    <a:pos x="20" y="0"/>
                  </a:cxn>
                </a:cxnLst>
                <a:rect l="0" t="0" r="r" b="b"/>
                <a:pathLst>
                  <a:path w="20">
                    <a:moveTo>
                      <a:pt x="0" y="0"/>
                    </a:moveTo>
                    <a:lnTo>
                      <a:pt x="15" y="0"/>
                    </a:lnTo>
                    <a:lnTo>
                      <a:pt x="20" y="0"/>
                    </a:lnTo>
                  </a:path>
                </a:pathLst>
              </a:custGeom>
              <a:noFill/>
              <a:ln w="6350">
                <a:solidFill>
                  <a:srgbClr val="808080"/>
                </a:solidFill>
                <a:prstDash val="solid"/>
                <a:round/>
                <a:headEnd/>
                <a:tailEnd/>
              </a:ln>
            </p:spPr>
            <p:txBody>
              <a:bodyPr/>
              <a:lstStyle/>
              <a:p>
                <a:endParaRPr lang="en-US"/>
              </a:p>
            </p:txBody>
          </p:sp>
          <p:sp>
            <p:nvSpPr>
              <p:cNvPr id="200" name="Line 113"/>
              <p:cNvSpPr>
                <a:spLocks noChangeShapeType="1"/>
              </p:cNvSpPr>
              <p:nvPr/>
            </p:nvSpPr>
            <p:spPr bwMode="auto">
              <a:xfrm>
                <a:off x="2101" y="2048"/>
                <a:ext cx="15" cy="1"/>
              </a:xfrm>
              <a:prstGeom prst="line">
                <a:avLst/>
              </a:prstGeom>
              <a:noFill/>
              <a:ln w="6350">
                <a:solidFill>
                  <a:srgbClr val="808080"/>
                </a:solidFill>
                <a:round/>
                <a:headEnd/>
                <a:tailEnd/>
              </a:ln>
            </p:spPr>
            <p:txBody>
              <a:bodyPr/>
              <a:lstStyle/>
              <a:p>
                <a:endParaRPr lang="en-US"/>
              </a:p>
            </p:txBody>
          </p:sp>
          <p:sp>
            <p:nvSpPr>
              <p:cNvPr id="201" name="Freeform 114"/>
              <p:cNvSpPr>
                <a:spLocks/>
              </p:cNvSpPr>
              <p:nvPr/>
            </p:nvSpPr>
            <p:spPr bwMode="auto">
              <a:xfrm>
                <a:off x="2134" y="2048"/>
                <a:ext cx="16" cy="1"/>
              </a:xfrm>
              <a:custGeom>
                <a:avLst/>
                <a:gdLst/>
                <a:ahLst/>
                <a:cxnLst>
                  <a:cxn ang="0">
                    <a:pos x="0" y="0"/>
                  </a:cxn>
                  <a:cxn ang="0">
                    <a:pos x="6" y="0"/>
                  </a:cxn>
                  <a:cxn ang="0">
                    <a:pos x="20" y="0"/>
                  </a:cxn>
                </a:cxnLst>
                <a:rect l="0" t="0" r="r" b="b"/>
                <a:pathLst>
                  <a:path w="20">
                    <a:moveTo>
                      <a:pt x="0" y="0"/>
                    </a:moveTo>
                    <a:lnTo>
                      <a:pt x="6" y="0"/>
                    </a:lnTo>
                    <a:lnTo>
                      <a:pt x="20" y="0"/>
                    </a:lnTo>
                  </a:path>
                </a:pathLst>
              </a:custGeom>
              <a:noFill/>
              <a:ln w="6350">
                <a:solidFill>
                  <a:srgbClr val="808080"/>
                </a:solidFill>
                <a:prstDash val="solid"/>
                <a:round/>
                <a:headEnd/>
                <a:tailEnd/>
              </a:ln>
            </p:spPr>
            <p:txBody>
              <a:bodyPr/>
              <a:lstStyle/>
              <a:p>
                <a:endParaRPr lang="en-US"/>
              </a:p>
            </p:txBody>
          </p:sp>
          <p:sp>
            <p:nvSpPr>
              <p:cNvPr id="202" name="Freeform 115"/>
              <p:cNvSpPr>
                <a:spLocks/>
              </p:cNvSpPr>
              <p:nvPr/>
            </p:nvSpPr>
            <p:spPr bwMode="auto">
              <a:xfrm>
                <a:off x="2168" y="2048"/>
                <a:ext cx="15" cy="1"/>
              </a:xfrm>
              <a:custGeom>
                <a:avLst/>
                <a:gdLst/>
                <a:ahLst/>
                <a:cxnLst>
                  <a:cxn ang="0">
                    <a:pos x="0" y="0"/>
                  </a:cxn>
                  <a:cxn ang="0">
                    <a:pos x="14" y="0"/>
                  </a:cxn>
                  <a:cxn ang="0">
                    <a:pos x="20" y="0"/>
                  </a:cxn>
                </a:cxnLst>
                <a:rect l="0" t="0" r="r" b="b"/>
                <a:pathLst>
                  <a:path w="20">
                    <a:moveTo>
                      <a:pt x="0" y="0"/>
                    </a:moveTo>
                    <a:lnTo>
                      <a:pt x="14" y="0"/>
                    </a:lnTo>
                    <a:lnTo>
                      <a:pt x="20" y="0"/>
                    </a:lnTo>
                  </a:path>
                </a:pathLst>
              </a:custGeom>
              <a:noFill/>
              <a:ln w="6350">
                <a:solidFill>
                  <a:srgbClr val="808080"/>
                </a:solidFill>
                <a:prstDash val="solid"/>
                <a:round/>
                <a:headEnd/>
                <a:tailEnd/>
              </a:ln>
            </p:spPr>
            <p:txBody>
              <a:bodyPr/>
              <a:lstStyle/>
              <a:p>
                <a:endParaRPr lang="en-US"/>
              </a:p>
            </p:txBody>
          </p:sp>
          <p:sp>
            <p:nvSpPr>
              <p:cNvPr id="203" name="Line 116"/>
              <p:cNvSpPr>
                <a:spLocks noChangeShapeType="1"/>
              </p:cNvSpPr>
              <p:nvPr/>
            </p:nvSpPr>
            <p:spPr bwMode="auto">
              <a:xfrm>
                <a:off x="2201" y="2048"/>
                <a:ext cx="15" cy="1"/>
              </a:xfrm>
              <a:prstGeom prst="line">
                <a:avLst/>
              </a:prstGeom>
              <a:noFill/>
              <a:ln w="6350">
                <a:solidFill>
                  <a:srgbClr val="808080"/>
                </a:solidFill>
                <a:round/>
                <a:headEnd/>
                <a:tailEnd/>
              </a:ln>
            </p:spPr>
            <p:txBody>
              <a:bodyPr/>
              <a:lstStyle/>
              <a:p>
                <a:endParaRPr lang="en-US"/>
              </a:p>
            </p:txBody>
          </p:sp>
          <p:sp>
            <p:nvSpPr>
              <p:cNvPr id="204" name="Freeform 117"/>
              <p:cNvSpPr>
                <a:spLocks/>
              </p:cNvSpPr>
              <p:nvPr/>
            </p:nvSpPr>
            <p:spPr bwMode="auto">
              <a:xfrm>
                <a:off x="2234" y="2048"/>
                <a:ext cx="16" cy="1"/>
              </a:xfrm>
              <a:custGeom>
                <a:avLst/>
                <a:gdLst/>
                <a:ahLst/>
                <a:cxnLst>
                  <a:cxn ang="0">
                    <a:pos x="0" y="0"/>
                  </a:cxn>
                  <a:cxn ang="0">
                    <a:pos x="5" y="0"/>
                  </a:cxn>
                  <a:cxn ang="0">
                    <a:pos x="20" y="0"/>
                  </a:cxn>
                </a:cxnLst>
                <a:rect l="0" t="0" r="r" b="b"/>
                <a:pathLst>
                  <a:path w="20">
                    <a:moveTo>
                      <a:pt x="0" y="0"/>
                    </a:moveTo>
                    <a:lnTo>
                      <a:pt x="5" y="0"/>
                    </a:lnTo>
                    <a:lnTo>
                      <a:pt x="20" y="0"/>
                    </a:lnTo>
                  </a:path>
                </a:pathLst>
              </a:custGeom>
              <a:noFill/>
              <a:ln w="6350">
                <a:solidFill>
                  <a:srgbClr val="808080"/>
                </a:solidFill>
                <a:prstDash val="solid"/>
                <a:round/>
                <a:headEnd/>
                <a:tailEnd/>
              </a:ln>
            </p:spPr>
            <p:txBody>
              <a:bodyPr/>
              <a:lstStyle/>
              <a:p>
                <a:endParaRPr lang="en-US"/>
              </a:p>
            </p:txBody>
          </p:sp>
          <p:sp>
            <p:nvSpPr>
              <p:cNvPr id="205" name="Freeform 118"/>
              <p:cNvSpPr>
                <a:spLocks/>
              </p:cNvSpPr>
              <p:nvPr/>
            </p:nvSpPr>
            <p:spPr bwMode="auto">
              <a:xfrm>
                <a:off x="2267" y="2048"/>
                <a:ext cx="16" cy="1"/>
              </a:xfrm>
              <a:custGeom>
                <a:avLst/>
                <a:gdLst/>
                <a:ahLst/>
                <a:cxnLst>
                  <a:cxn ang="0">
                    <a:pos x="0" y="0"/>
                  </a:cxn>
                  <a:cxn ang="0">
                    <a:pos x="13" y="0"/>
                  </a:cxn>
                  <a:cxn ang="0">
                    <a:pos x="20" y="0"/>
                  </a:cxn>
                </a:cxnLst>
                <a:rect l="0" t="0" r="r" b="b"/>
                <a:pathLst>
                  <a:path w="20">
                    <a:moveTo>
                      <a:pt x="0" y="0"/>
                    </a:moveTo>
                    <a:lnTo>
                      <a:pt x="13" y="0"/>
                    </a:lnTo>
                    <a:lnTo>
                      <a:pt x="20" y="0"/>
                    </a:lnTo>
                  </a:path>
                </a:pathLst>
              </a:custGeom>
              <a:noFill/>
              <a:ln w="6350">
                <a:solidFill>
                  <a:srgbClr val="808080"/>
                </a:solidFill>
                <a:prstDash val="solid"/>
                <a:round/>
                <a:headEnd/>
                <a:tailEnd/>
              </a:ln>
            </p:spPr>
            <p:txBody>
              <a:bodyPr/>
              <a:lstStyle/>
              <a:p>
                <a:endParaRPr lang="en-US"/>
              </a:p>
            </p:txBody>
          </p:sp>
          <p:sp>
            <p:nvSpPr>
              <p:cNvPr id="206" name="Line 119"/>
              <p:cNvSpPr>
                <a:spLocks noChangeShapeType="1"/>
              </p:cNvSpPr>
              <p:nvPr/>
            </p:nvSpPr>
            <p:spPr bwMode="auto">
              <a:xfrm>
                <a:off x="2301" y="2048"/>
                <a:ext cx="15" cy="1"/>
              </a:xfrm>
              <a:prstGeom prst="line">
                <a:avLst/>
              </a:prstGeom>
              <a:noFill/>
              <a:ln w="6350">
                <a:solidFill>
                  <a:srgbClr val="808080"/>
                </a:solidFill>
                <a:round/>
                <a:headEnd/>
                <a:tailEnd/>
              </a:ln>
            </p:spPr>
            <p:txBody>
              <a:bodyPr/>
              <a:lstStyle/>
              <a:p>
                <a:endParaRPr lang="en-US"/>
              </a:p>
            </p:txBody>
          </p:sp>
          <p:sp>
            <p:nvSpPr>
              <p:cNvPr id="207" name="Freeform 120"/>
              <p:cNvSpPr>
                <a:spLocks/>
              </p:cNvSpPr>
              <p:nvPr/>
            </p:nvSpPr>
            <p:spPr bwMode="auto">
              <a:xfrm>
                <a:off x="2334" y="2048"/>
                <a:ext cx="15" cy="1"/>
              </a:xfrm>
              <a:custGeom>
                <a:avLst/>
                <a:gdLst/>
                <a:ahLst/>
                <a:cxnLst>
                  <a:cxn ang="0">
                    <a:pos x="0" y="0"/>
                  </a:cxn>
                  <a:cxn ang="0">
                    <a:pos x="4" y="0"/>
                  </a:cxn>
                  <a:cxn ang="0">
                    <a:pos x="20" y="0"/>
                  </a:cxn>
                </a:cxnLst>
                <a:rect l="0" t="0" r="r" b="b"/>
                <a:pathLst>
                  <a:path w="20">
                    <a:moveTo>
                      <a:pt x="0" y="0"/>
                    </a:moveTo>
                    <a:lnTo>
                      <a:pt x="4" y="0"/>
                    </a:lnTo>
                    <a:lnTo>
                      <a:pt x="20" y="0"/>
                    </a:lnTo>
                  </a:path>
                </a:pathLst>
              </a:custGeom>
              <a:noFill/>
              <a:ln w="6350">
                <a:solidFill>
                  <a:srgbClr val="808080"/>
                </a:solidFill>
                <a:prstDash val="solid"/>
                <a:round/>
                <a:headEnd/>
                <a:tailEnd/>
              </a:ln>
            </p:spPr>
            <p:txBody>
              <a:bodyPr/>
              <a:lstStyle/>
              <a:p>
                <a:endParaRPr lang="en-US"/>
              </a:p>
            </p:txBody>
          </p:sp>
          <p:sp>
            <p:nvSpPr>
              <p:cNvPr id="208" name="Freeform 121"/>
              <p:cNvSpPr>
                <a:spLocks/>
              </p:cNvSpPr>
              <p:nvPr/>
            </p:nvSpPr>
            <p:spPr bwMode="auto">
              <a:xfrm>
                <a:off x="2367" y="2048"/>
                <a:ext cx="16" cy="1"/>
              </a:xfrm>
              <a:custGeom>
                <a:avLst/>
                <a:gdLst/>
                <a:ahLst/>
                <a:cxnLst>
                  <a:cxn ang="0">
                    <a:pos x="0" y="0"/>
                  </a:cxn>
                  <a:cxn ang="0">
                    <a:pos x="13" y="0"/>
                  </a:cxn>
                  <a:cxn ang="0">
                    <a:pos x="20" y="0"/>
                  </a:cxn>
                </a:cxnLst>
                <a:rect l="0" t="0" r="r" b="b"/>
                <a:pathLst>
                  <a:path w="20">
                    <a:moveTo>
                      <a:pt x="0" y="0"/>
                    </a:moveTo>
                    <a:lnTo>
                      <a:pt x="13" y="0"/>
                    </a:lnTo>
                    <a:lnTo>
                      <a:pt x="20" y="0"/>
                    </a:lnTo>
                  </a:path>
                </a:pathLst>
              </a:custGeom>
              <a:noFill/>
              <a:ln w="6350">
                <a:solidFill>
                  <a:srgbClr val="808080"/>
                </a:solidFill>
                <a:prstDash val="solid"/>
                <a:round/>
                <a:headEnd/>
                <a:tailEnd/>
              </a:ln>
            </p:spPr>
            <p:txBody>
              <a:bodyPr/>
              <a:lstStyle/>
              <a:p>
                <a:endParaRPr lang="en-US"/>
              </a:p>
            </p:txBody>
          </p:sp>
          <p:sp>
            <p:nvSpPr>
              <p:cNvPr id="209" name="Line 122"/>
              <p:cNvSpPr>
                <a:spLocks noChangeShapeType="1"/>
              </p:cNvSpPr>
              <p:nvPr/>
            </p:nvSpPr>
            <p:spPr bwMode="auto">
              <a:xfrm>
                <a:off x="2401" y="2048"/>
                <a:ext cx="15" cy="1"/>
              </a:xfrm>
              <a:prstGeom prst="line">
                <a:avLst/>
              </a:prstGeom>
              <a:noFill/>
              <a:ln w="6350">
                <a:solidFill>
                  <a:srgbClr val="808080"/>
                </a:solidFill>
                <a:round/>
                <a:headEnd/>
                <a:tailEnd/>
              </a:ln>
            </p:spPr>
            <p:txBody>
              <a:bodyPr/>
              <a:lstStyle/>
              <a:p>
                <a:endParaRPr lang="en-US"/>
              </a:p>
            </p:txBody>
          </p:sp>
          <p:sp>
            <p:nvSpPr>
              <p:cNvPr id="210" name="Freeform 123"/>
              <p:cNvSpPr>
                <a:spLocks/>
              </p:cNvSpPr>
              <p:nvPr/>
            </p:nvSpPr>
            <p:spPr bwMode="auto">
              <a:xfrm>
                <a:off x="2434" y="2049"/>
                <a:ext cx="15" cy="1"/>
              </a:xfrm>
              <a:custGeom>
                <a:avLst/>
                <a:gdLst/>
                <a:ahLst/>
                <a:cxnLst>
                  <a:cxn ang="0">
                    <a:pos x="0" y="0"/>
                  </a:cxn>
                  <a:cxn ang="0">
                    <a:pos x="4" y="0"/>
                  </a:cxn>
                  <a:cxn ang="0">
                    <a:pos x="20" y="1"/>
                  </a:cxn>
                </a:cxnLst>
                <a:rect l="0" t="0" r="r" b="b"/>
                <a:pathLst>
                  <a:path w="20" h="1">
                    <a:moveTo>
                      <a:pt x="0" y="0"/>
                    </a:moveTo>
                    <a:lnTo>
                      <a:pt x="4" y="0"/>
                    </a:lnTo>
                    <a:lnTo>
                      <a:pt x="20" y="1"/>
                    </a:lnTo>
                  </a:path>
                </a:pathLst>
              </a:custGeom>
              <a:noFill/>
              <a:ln w="6350">
                <a:solidFill>
                  <a:srgbClr val="808080"/>
                </a:solidFill>
                <a:prstDash val="solid"/>
                <a:round/>
                <a:headEnd/>
                <a:tailEnd/>
              </a:ln>
            </p:spPr>
            <p:txBody>
              <a:bodyPr/>
              <a:lstStyle/>
              <a:p>
                <a:endParaRPr lang="en-US"/>
              </a:p>
            </p:txBody>
          </p:sp>
          <p:sp>
            <p:nvSpPr>
              <p:cNvPr id="211" name="Freeform 124"/>
              <p:cNvSpPr>
                <a:spLocks/>
              </p:cNvSpPr>
              <p:nvPr/>
            </p:nvSpPr>
            <p:spPr bwMode="auto">
              <a:xfrm>
                <a:off x="2467" y="2050"/>
                <a:ext cx="16" cy="1"/>
              </a:xfrm>
              <a:custGeom>
                <a:avLst/>
                <a:gdLst/>
                <a:ahLst/>
                <a:cxnLst>
                  <a:cxn ang="0">
                    <a:pos x="0" y="0"/>
                  </a:cxn>
                  <a:cxn ang="0">
                    <a:pos x="12" y="0"/>
                  </a:cxn>
                  <a:cxn ang="0">
                    <a:pos x="20" y="0"/>
                  </a:cxn>
                </a:cxnLst>
                <a:rect l="0" t="0" r="r" b="b"/>
                <a:pathLst>
                  <a:path w="20">
                    <a:moveTo>
                      <a:pt x="0" y="0"/>
                    </a:moveTo>
                    <a:lnTo>
                      <a:pt x="12" y="0"/>
                    </a:lnTo>
                    <a:lnTo>
                      <a:pt x="20" y="0"/>
                    </a:lnTo>
                  </a:path>
                </a:pathLst>
              </a:custGeom>
              <a:noFill/>
              <a:ln w="6350">
                <a:solidFill>
                  <a:srgbClr val="808080"/>
                </a:solidFill>
                <a:prstDash val="solid"/>
                <a:round/>
                <a:headEnd/>
                <a:tailEnd/>
              </a:ln>
            </p:spPr>
            <p:txBody>
              <a:bodyPr/>
              <a:lstStyle/>
              <a:p>
                <a:endParaRPr lang="en-US"/>
              </a:p>
            </p:txBody>
          </p:sp>
          <p:sp>
            <p:nvSpPr>
              <p:cNvPr id="212" name="Line 125"/>
              <p:cNvSpPr>
                <a:spLocks noChangeShapeType="1"/>
              </p:cNvSpPr>
              <p:nvPr/>
            </p:nvSpPr>
            <p:spPr bwMode="auto">
              <a:xfrm>
                <a:off x="2500" y="2051"/>
                <a:ext cx="16" cy="1"/>
              </a:xfrm>
              <a:prstGeom prst="line">
                <a:avLst/>
              </a:prstGeom>
              <a:noFill/>
              <a:ln w="6350">
                <a:solidFill>
                  <a:srgbClr val="808080"/>
                </a:solidFill>
                <a:round/>
                <a:headEnd/>
                <a:tailEnd/>
              </a:ln>
            </p:spPr>
            <p:txBody>
              <a:bodyPr/>
              <a:lstStyle/>
              <a:p>
                <a:endParaRPr lang="en-US"/>
              </a:p>
            </p:txBody>
          </p:sp>
          <p:sp>
            <p:nvSpPr>
              <p:cNvPr id="213" name="Freeform 126"/>
              <p:cNvSpPr>
                <a:spLocks/>
              </p:cNvSpPr>
              <p:nvPr/>
            </p:nvSpPr>
            <p:spPr bwMode="auto">
              <a:xfrm>
                <a:off x="2534" y="2053"/>
                <a:ext cx="15" cy="1"/>
              </a:xfrm>
              <a:custGeom>
                <a:avLst/>
                <a:gdLst/>
                <a:ahLst/>
                <a:cxnLst>
                  <a:cxn ang="0">
                    <a:pos x="0" y="0"/>
                  </a:cxn>
                  <a:cxn ang="0">
                    <a:pos x="3" y="0"/>
                  </a:cxn>
                  <a:cxn ang="0">
                    <a:pos x="20" y="1"/>
                  </a:cxn>
                </a:cxnLst>
                <a:rect l="0" t="0" r="r" b="b"/>
                <a:pathLst>
                  <a:path w="20" h="1">
                    <a:moveTo>
                      <a:pt x="0" y="0"/>
                    </a:moveTo>
                    <a:lnTo>
                      <a:pt x="3" y="0"/>
                    </a:lnTo>
                    <a:lnTo>
                      <a:pt x="20" y="1"/>
                    </a:lnTo>
                  </a:path>
                </a:pathLst>
              </a:custGeom>
              <a:noFill/>
              <a:ln w="6350">
                <a:solidFill>
                  <a:srgbClr val="808080"/>
                </a:solidFill>
                <a:prstDash val="solid"/>
                <a:round/>
                <a:headEnd/>
                <a:tailEnd/>
              </a:ln>
            </p:spPr>
            <p:txBody>
              <a:bodyPr/>
              <a:lstStyle/>
              <a:p>
                <a:endParaRPr lang="en-US"/>
              </a:p>
            </p:txBody>
          </p:sp>
          <p:sp>
            <p:nvSpPr>
              <p:cNvPr id="214" name="Freeform 127"/>
              <p:cNvSpPr>
                <a:spLocks/>
              </p:cNvSpPr>
              <p:nvPr/>
            </p:nvSpPr>
            <p:spPr bwMode="auto">
              <a:xfrm>
                <a:off x="2567" y="2056"/>
                <a:ext cx="15" cy="2"/>
              </a:xfrm>
              <a:custGeom>
                <a:avLst/>
                <a:gdLst/>
                <a:ahLst/>
                <a:cxnLst>
                  <a:cxn ang="0">
                    <a:pos x="0" y="0"/>
                  </a:cxn>
                  <a:cxn ang="0">
                    <a:pos x="11" y="1"/>
                  </a:cxn>
                  <a:cxn ang="0">
                    <a:pos x="20" y="2"/>
                  </a:cxn>
                </a:cxnLst>
                <a:rect l="0" t="0" r="r" b="b"/>
                <a:pathLst>
                  <a:path w="20" h="2">
                    <a:moveTo>
                      <a:pt x="0" y="0"/>
                    </a:moveTo>
                    <a:lnTo>
                      <a:pt x="11" y="1"/>
                    </a:lnTo>
                    <a:lnTo>
                      <a:pt x="20" y="2"/>
                    </a:lnTo>
                  </a:path>
                </a:pathLst>
              </a:custGeom>
              <a:noFill/>
              <a:ln w="6350">
                <a:solidFill>
                  <a:srgbClr val="808080"/>
                </a:solidFill>
                <a:prstDash val="solid"/>
                <a:round/>
                <a:headEnd/>
                <a:tailEnd/>
              </a:ln>
            </p:spPr>
            <p:txBody>
              <a:bodyPr/>
              <a:lstStyle/>
              <a:p>
                <a:endParaRPr lang="en-US"/>
              </a:p>
            </p:txBody>
          </p:sp>
          <p:sp>
            <p:nvSpPr>
              <p:cNvPr id="215" name="Line 128"/>
              <p:cNvSpPr>
                <a:spLocks noChangeShapeType="1"/>
              </p:cNvSpPr>
              <p:nvPr/>
            </p:nvSpPr>
            <p:spPr bwMode="auto">
              <a:xfrm>
                <a:off x="2600" y="2060"/>
                <a:ext cx="16" cy="2"/>
              </a:xfrm>
              <a:prstGeom prst="line">
                <a:avLst/>
              </a:prstGeom>
              <a:noFill/>
              <a:ln w="6350">
                <a:solidFill>
                  <a:srgbClr val="808080"/>
                </a:solidFill>
                <a:round/>
                <a:headEnd/>
                <a:tailEnd/>
              </a:ln>
            </p:spPr>
            <p:txBody>
              <a:bodyPr/>
              <a:lstStyle/>
              <a:p>
                <a:endParaRPr lang="en-US"/>
              </a:p>
            </p:txBody>
          </p:sp>
          <p:sp>
            <p:nvSpPr>
              <p:cNvPr id="216" name="Freeform 129"/>
              <p:cNvSpPr>
                <a:spLocks/>
              </p:cNvSpPr>
              <p:nvPr/>
            </p:nvSpPr>
            <p:spPr bwMode="auto">
              <a:xfrm>
                <a:off x="2633" y="2066"/>
                <a:ext cx="16" cy="4"/>
              </a:xfrm>
              <a:custGeom>
                <a:avLst/>
                <a:gdLst/>
                <a:ahLst/>
                <a:cxnLst>
                  <a:cxn ang="0">
                    <a:pos x="0" y="0"/>
                  </a:cxn>
                  <a:cxn ang="0">
                    <a:pos x="2" y="1"/>
                  </a:cxn>
                  <a:cxn ang="0">
                    <a:pos x="20" y="5"/>
                  </a:cxn>
                </a:cxnLst>
                <a:rect l="0" t="0" r="r" b="b"/>
                <a:pathLst>
                  <a:path w="20" h="5">
                    <a:moveTo>
                      <a:pt x="0" y="0"/>
                    </a:moveTo>
                    <a:lnTo>
                      <a:pt x="2" y="1"/>
                    </a:lnTo>
                    <a:lnTo>
                      <a:pt x="20" y="5"/>
                    </a:lnTo>
                  </a:path>
                </a:pathLst>
              </a:custGeom>
              <a:noFill/>
              <a:ln w="6350">
                <a:solidFill>
                  <a:srgbClr val="808080"/>
                </a:solidFill>
                <a:prstDash val="solid"/>
                <a:round/>
                <a:headEnd/>
                <a:tailEnd/>
              </a:ln>
            </p:spPr>
            <p:txBody>
              <a:bodyPr/>
              <a:lstStyle/>
              <a:p>
                <a:endParaRPr lang="en-US"/>
              </a:p>
            </p:txBody>
          </p:sp>
          <p:sp>
            <p:nvSpPr>
              <p:cNvPr id="217" name="Freeform 130"/>
              <p:cNvSpPr>
                <a:spLocks/>
              </p:cNvSpPr>
              <p:nvPr/>
            </p:nvSpPr>
            <p:spPr bwMode="auto">
              <a:xfrm>
                <a:off x="2667" y="2075"/>
                <a:ext cx="15" cy="7"/>
              </a:xfrm>
              <a:custGeom>
                <a:avLst/>
                <a:gdLst/>
                <a:ahLst/>
                <a:cxnLst>
                  <a:cxn ang="0">
                    <a:pos x="0" y="0"/>
                  </a:cxn>
                  <a:cxn ang="0">
                    <a:pos x="11" y="4"/>
                  </a:cxn>
                  <a:cxn ang="0">
                    <a:pos x="20" y="8"/>
                  </a:cxn>
                </a:cxnLst>
                <a:rect l="0" t="0" r="r" b="b"/>
                <a:pathLst>
                  <a:path w="20" h="8">
                    <a:moveTo>
                      <a:pt x="0" y="0"/>
                    </a:moveTo>
                    <a:lnTo>
                      <a:pt x="11" y="4"/>
                    </a:lnTo>
                    <a:lnTo>
                      <a:pt x="20" y="8"/>
                    </a:lnTo>
                  </a:path>
                </a:pathLst>
              </a:custGeom>
              <a:noFill/>
              <a:ln w="6350">
                <a:solidFill>
                  <a:srgbClr val="808080"/>
                </a:solidFill>
                <a:prstDash val="solid"/>
                <a:round/>
                <a:headEnd/>
                <a:tailEnd/>
              </a:ln>
            </p:spPr>
            <p:txBody>
              <a:bodyPr/>
              <a:lstStyle/>
              <a:p>
                <a:endParaRPr lang="en-US"/>
              </a:p>
            </p:txBody>
          </p:sp>
          <p:sp>
            <p:nvSpPr>
              <p:cNvPr id="218" name="Freeform 131"/>
              <p:cNvSpPr>
                <a:spLocks/>
              </p:cNvSpPr>
              <p:nvPr/>
            </p:nvSpPr>
            <p:spPr bwMode="auto">
              <a:xfrm>
                <a:off x="2700" y="2089"/>
                <a:ext cx="16" cy="9"/>
              </a:xfrm>
              <a:custGeom>
                <a:avLst/>
                <a:gdLst/>
                <a:ahLst/>
                <a:cxnLst>
                  <a:cxn ang="0">
                    <a:pos x="0" y="0"/>
                  </a:cxn>
                  <a:cxn ang="0">
                    <a:pos x="19" y="10"/>
                  </a:cxn>
                  <a:cxn ang="0">
                    <a:pos x="20" y="11"/>
                  </a:cxn>
                </a:cxnLst>
                <a:rect l="0" t="0" r="r" b="b"/>
                <a:pathLst>
                  <a:path w="20" h="11">
                    <a:moveTo>
                      <a:pt x="0" y="0"/>
                    </a:moveTo>
                    <a:lnTo>
                      <a:pt x="19" y="10"/>
                    </a:lnTo>
                    <a:lnTo>
                      <a:pt x="20" y="11"/>
                    </a:lnTo>
                  </a:path>
                </a:pathLst>
              </a:custGeom>
              <a:noFill/>
              <a:ln w="6350">
                <a:solidFill>
                  <a:srgbClr val="808080"/>
                </a:solidFill>
                <a:prstDash val="solid"/>
                <a:round/>
                <a:headEnd/>
                <a:tailEnd/>
              </a:ln>
            </p:spPr>
            <p:txBody>
              <a:bodyPr/>
              <a:lstStyle/>
              <a:p>
                <a:endParaRPr lang="en-US"/>
              </a:p>
            </p:txBody>
          </p:sp>
          <p:sp>
            <p:nvSpPr>
              <p:cNvPr id="219" name="Freeform 132"/>
              <p:cNvSpPr>
                <a:spLocks/>
              </p:cNvSpPr>
              <p:nvPr/>
            </p:nvSpPr>
            <p:spPr bwMode="auto">
              <a:xfrm>
                <a:off x="2733" y="2109"/>
                <a:ext cx="16" cy="12"/>
              </a:xfrm>
              <a:custGeom>
                <a:avLst/>
                <a:gdLst/>
                <a:ahLst/>
                <a:cxnLst>
                  <a:cxn ang="0">
                    <a:pos x="0" y="0"/>
                  </a:cxn>
                  <a:cxn ang="0">
                    <a:pos x="2" y="1"/>
                  </a:cxn>
                  <a:cxn ang="0">
                    <a:pos x="20" y="16"/>
                  </a:cxn>
                </a:cxnLst>
                <a:rect l="0" t="0" r="r" b="b"/>
                <a:pathLst>
                  <a:path w="20" h="16">
                    <a:moveTo>
                      <a:pt x="0" y="0"/>
                    </a:moveTo>
                    <a:lnTo>
                      <a:pt x="2" y="1"/>
                    </a:lnTo>
                    <a:lnTo>
                      <a:pt x="20" y="16"/>
                    </a:lnTo>
                  </a:path>
                </a:pathLst>
              </a:custGeom>
              <a:noFill/>
              <a:ln w="6350">
                <a:solidFill>
                  <a:srgbClr val="808080"/>
                </a:solidFill>
                <a:prstDash val="solid"/>
                <a:round/>
                <a:headEnd/>
                <a:tailEnd/>
              </a:ln>
            </p:spPr>
            <p:txBody>
              <a:bodyPr/>
              <a:lstStyle/>
              <a:p>
                <a:endParaRPr lang="en-US"/>
              </a:p>
            </p:txBody>
          </p:sp>
          <p:sp>
            <p:nvSpPr>
              <p:cNvPr id="220" name="Freeform 133"/>
              <p:cNvSpPr>
                <a:spLocks/>
              </p:cNvSpPr>
              <p:nvPr/>
            </p:nvSpPr>
            <p:spPr bwMode="auto">
              <a:xfrm>
                <a:off x="2767" y="2137"/>
                <a:ext cx="14" cy="15"/>
              </a:xfrm>
              <a:custGeom>
                <a:avLst/>
                <a:gdLst/>
                <a:ahLst/>
                <a:cxnLst>
                  <a:cxn ang="0">
                    <a:pos x="0" y="0"/>
                  </a:cxn>
                  <a:cxn ang="0">
                    <a:pos x="10" y="10"/>
                  </a:cxn>
                  <a:cxn ang="0">
                    <a:pos x="18" y="20"/>
                  </a:cxn>
                </a:cxnLst>
                <a:rect l="0" t="0" r="r" b="b"/>
                <a:pathLst>
                  <a:path w="18" h="20">
                    <a:moveTo>
                      <a:pt x="0" y="0"/>
                    </a:moveTo>
                    <a:lnTo>
                      <a:pt x="10" y="10"/>
                    </a:lnTo>
                    <a:lnTo>
                      <a:pt x="18" y="20"/>
                    </a:lnTo>
                  </a:path>
                </a:pathLst>
              </a:custGeom>
              <a:noFill/>
              <a:ln w="6350">
                <a:solidFill>
                  <a:srgbClr val="808080"/>
                </a:solidFill>
                <a:prstDash val="solid"/>
                <a:round/>
                <a:headEnd/>
                <a:tailEnd/>
              </a:ln>
            </p:spPr>
            <p:txBody>
              <a:bodyPr/>
              <a:lstStyle/>
              <a:p>
                <a:endParaRPr lang="en-US"/>
              </a:p>
            </p:txBody>
          </p:sp>
          <p:sp>
            <p:nvSpPr>
              <p:cNvPr id="221" name="Line 134"/>
              <p:cNvSpPr>
                <a:spLocks noChangeShapeType="1"/>
              </p:cNvSpPr>
              <p:nvPr/>
            </p:nvSpPr>
            <p:spPr bwMode="auto">
              <a:xfrm>
                <a:off x="2795" y="2170"/>
                <a:ext cx="12" cy="15"/>
              </a:xfrm>
              <a:prstGeom prst="line">
                <a:avLst/>
              </a:prstGeom>
              <a:noFill/>
              <a:ln w="6350">
                <a:solidFill>
                  <a:srgbClr val="808080"/>
                </a:solidFill>
                <a:round/>
                <a:headEnd/>
                <a:tailEnd/>
              </a:ln>
            </p:spPr>
            <p:txBody>
              <a:bodyPr/>
              <a:lstStyle/>
              <a:p>
                <a:endParaRPr lang="en-US"/>
              </a:p>
            </p:txBody>
          </p:sp>
          <p:sp>
            <p:nvSpPr>
              <p:cNvPr id="222" name="Line 135"/>
              <p:cNvSpPr>
                <a:spLocks noChangeShapeType="1"/>
              </p:cNvSpPr>
              <p:nvPr/>
            </p:nvSpPr>
            <p:spPr bwMode="auto">
              <a:xfrm>
                <a:off x="2820" y="2203"/>
                <a:ext cx="10" cy="15"/>
              </a:xfrm>
              <a:prstGeom prst="line">
                <a:avLst/>
              </a:prstGeom>
              <a:noFill/>
              <a:ln w="6350">
                <a:solidFill>
                  <a:srgbClr val="808080"/>
                </a:solidFill>
                <a:round/>
                <a:headEnd/>
                <a:tailEnd/>
              </a:ln>
            </p:spPr>
            <p:txBody>
              <a:bodyPr/>
              <a:lstStyle/>
              <a:p>
                <a:endParaRPr lang="en-US"/>
              </a:p>
            </p:txBody>
          </p:sp>
          <p:sp>
            <p:nvSpPr>
              <p:cNvPr id="223" name="Line 136"/>
              <p:cNvSpPr>
                <a:spLocks noChangeShapeType="1"/>
              </p:cNvSpPr>
              <p:nvPr/>
            </p:nvSpPr>
            <p:spPr bwMode="auto">
              <a:xfrm>
                <a:off x="2841" y="2236"/>
                <a:ext cx="8" cy="15"/>
              </a:xfrm>
              <a:prstGeom prst="line">
                <a:avLst/>
              </a:prstGeom>
              <a:noFill/>
              <a:ln w="6350">
                <a:solidFill>
                  <a:srgbClr val="808080"/>
                </a:solidFill>
                <a:round/>
                <a:headEnd/>
                <a:tailEnd/>
              </a:ln>
            </p:spPr>
            <p:txBody>
              <a:bodyPr/>
              <a:lstStyle/>
              <a:p>
                <a:endParaRPr lang="en-US"/>
              </a:p>
            </p:txBody>
          </p:sp>
          <p:sp>
            <p:nvSpPr>
              <p:cNvPr id="224" name="Line 137"/>
              <p:cNvSpPr>
                <a:spLocks noChangeShapeType="1"/>
              </p:cNvSpPr>
              <p:nvPr/>
            </p:nvSpPr>
            <p:spPr bwMode="auto">
              <a:xfrm>
                <a:off x="2859" y="2269"/>
                <a:ext cx="9" cy="15"/>
              </a:xfrm>
              <a:prstGeom prst="line">
                <a:avLst/>
              </a:prstGeom>
              <a:noFill/>
              <a:ln w="6350">
                <a:solidFill>
                  <a:srgbClr val="808080"/>
                </a:solidFill>
                <a:round/>
                <a:headEnd/>
                <a:tailEnd/>
              </a:ln>
            </p:spPr>
            <p:txBody>
              <a:bodyPr/>
              <a:lstStyle/>
              <a:p>
                <a:endParaRPr lang="en-US"/>
              </a:p>
            </p:txBody>
          </p:sp>
          <p:sp>
            <p:nvSpPr>
              <p:cNvPr id="225" name="Line 138"/>
              <p:cNvSpPr>
                <a:spLocks noChangeShapeType="1"/>
              </p:cNvSpPr>
              <p:nvPr/>
            </p:nvSpPr>
            <p:spPr bwMode="auto">
              <a:xfrm>
                <a:off x="2878" y="2302"/>
                <a:ext cx="8" cy="15"/>
              </a:xfrm>
              <a:prstGeom prst="line">
                <a:avLst/>
              </a:prstGeom>
              <a:noFill/>
              <a:ln w="6350">
                <a:solidFill>
                  <a:srgbClr val="808080"/>
                </a:solidFill>
                <a:round/>
                <a:headEnd/>
                <a:tailEnd/>
              </a:ln>
            </p:spPr>
            <p:txBody>
              <a:bodyPr/>
              <a:lstStyle/>
              <a:p>
                <a:endParaRPr lang="en-US"/>
              </a:p>
            </p:txBody>
          </p:sp>
          <p:sp>
            <p:nvSpPr>
              <p:cNvPr id="226" name="Line 139"/>
              <p:cNvSpPr>
                <a:spLocks noChangeShapeType="1"/>
              </p:cNvSpPr>
              <p:nvPr/>
            </p:nvSpPr>
            <p:spPr bwMode="auto">
              <a:xfrm>
                <a:off x="2895" y="2335"/>
                <a:ext cx="8" cy="15"/>
              </a:xfrm>
              <a:prstGeom prst="line">
                <a:avLst/>
              </a:prstGeom>
              <a:noFill/>
              <a:ln w="6350">
                <a:solidFill>
                  <a:srgbClr val="808080"/>
                </a:solidFill>
                <a:round/>
                <a:headEnd/>
                <a:tailEnd/>
              </a:ln>
            </p:spPr>
            <p:txBody>
              <a:bodyPr/>
              <a:lstStyle/>
              <a:p>
                <a:endParaRPr lang="en-US"/>
              </a:p>
            </p:txBody>
          </p:sp>
          <p:sp>
            <p:nvSpPr>
              <p:cNvPr id="227" name="Freeform 140"/>
              <p:cNvSpPr>
                <a:spLocks/>
              </p:cNvSpPr>
              <p:nvPr/>
            </p:nvSpPr>
            <p:spPr bwMode="auto">
              <a:xfrm>
                <a:off x="2912" y="2368"/>
                <a:ext cx="8" cy="15"/>
              </a:xfrm>
              <a:custGeom>
                <a:avLst/>
                <a:gdLst/>
                <a:ahLst/>
                <a:cxnLst>
                  <a:cxn ang="0">
                    <a:pos x="0" y="0"/>
                  </a:cxn>
                  <a:cxn ang="0">
                    <a:pos x="1" y="3"/>
                  </a:cxn>
                  <a:cxn ang="0">
                    <a:pos x="10" y="20"/>
                  </a:cxn>
                </a:cxnLst>
                <a:rect l="0" t="0" r="r" b="b"/>
                <a:pathLst>
                  <a:path w="10" h="20">
                    <a:moveTo>
                      <a:pt x="0" y="0"/>
                    </a:moveTo>
                    <a:lnTo>
                      <a:pt x="1" y="3"/>
                    </a:lnTo>
                    <a:lnTo>
                      <a:pt x="10" y="20"/>
                    </a:lnTo>
                  </a:path>
                </a:pathLst>
              </a:custGeom>
              <a:noFill/>
              <a:ln w="6350">
                <a:solidFill>
                  <a:srgbClr val="808080"/>
                </a:solidFill>
                <a:prstDash val="solid"/>
                <a:round/>
                <a:headEnd/>
                <a:tailEnd/>
              </a:ln>
            </p:spPr>
            <p:txBody>
              <a:bodyPr/>
              <a:lstStyle/>
              <a:p>
                <a:endParaRPr lang="en-US"/>
              </a:p>
            </p:txBody>
          </p:sp>
          <p:sp>
            <p:nvSpPr>
              <p:cNvPr id="228" name="Freeform 141"/>
              <p:cNvSpPr>
                <a:spLocks/>
              </p:cNvSpPr>
              <p:nvPr/>
            </p:nvSpPr>
            <p:spPr bwMode="auto">
              <a:xfrm>
                <a:off x="2930" y="2401"/>
                <a:ext cx="8" cy="15"/>
              </a:xfrm>
              <a:custGeom>
                <a:avLst/>
                <a:gdLst/>
                <a:ahLst/>
                <a:cxnLst>
                  <a:cxn ang="0">
                    <a:pos x="0" y="0"/>
                  </a:cxn>
                  <a:cxn ang="0">
                    <a:pos x="4" y="9"/>
                  </a:cxn>
                  <a:cxn ang="0">
                    <a:pos x="11" y="20"/>
                  </a:cxn>
                </a:cxnLst>
                <a:rect l="0" t="0" r="r" b="b"/>
                <a:pathLst>
                  <a:path w="11" h="20">
                    <a:moveTo>
                      <a:pt x="0" y="0"/>
                    </a:moveTo>
                    <a:lnTo>
                      <a:pt x="4" y="9"/>
                    </a:lnTo>
                    <a:lnTo>
                      <a:pt x="11" y="20"/>
                    </a:lnTo>
                  </a:path>
                </a:pathLst>
              </a:custGeom>
              <a:noFill/>
              <a:ln w="6350">
                <a:solidFill>
                  <a:srgbClr val="808080"/>
                </a:solidFill>
                <a:prstDash val="solid"/>
                <a:round/>
                <a:headEnd/>
                <a:tailEnd/>
              </a:ln>
            </p:spPr>
            <p:txBody>
              <a:bodyPr/>
              <a:lstStyle/>
              <a:p>
                <a:endParaRPr lang="en-US"/>
              </a:p>
            </p:txBody>
          </p:sp>
          <p:sp>
            <p:nvSpPr>
              <p:cNvPr id="229" name="Freeform 142"/>
              <p:cNvSpPr>
                <a:spLocks/>
              </p:cNvSpPr>
              <p:nvPr/>
            </p:nvSpPr>
            <p:spPr bwMode="auto">
              <a:xfrm>
                <a:off x="2948" y="2434"/>
                <a:ext cx="8" cy="16"/>
              </a:xfrm>
              <a:custGeom>
                <a:avLst/>
                <a:gdLst/>
                <a:ahLst/>
                <a:cxnLst>
                  <a:cxn ang="0">
                    <a:pos x="0" y="0"/>
                  </a:cxn>
                  <a:cxn ang="0">
                    <a:pos x="7" y="13"/>
                  </a:cxn>
                  <a:cxn ang="0">
                    <a:pos x="11" y="20"/>
                  </a:cxn>
                </a:cxnLst>
                <a:rect l="0" t="0" r="r" b="b"/>
                <a:pathLst>
                  <a:path w="11" h="20">
                    <a:moveTo>
                      <a:pt x="0" y="0"/>
                    </a:moveTo>
                    <a:lnTo>
                      <a:pt x="7" y="13"/>
                    </a:lnTo>
                    <a:lnTo>
                      <a:pt x="11" y="20"/>
                    </a:lnTo>
                  </a:path>
                </a:pathLst>
              </a:custGeom>
              <a:noFill/>
              <a:ln w="6350">
                <a:solidFill>
                  <a:srgbClr val="808080"/>
                </a:solidFill>
                <a:prstDash val="solid"/>
                <a:round/>
                <a:headEnd/>
                <a:tailEnd/>
              </a:ln>
            </p:spPr>
            <p:txBody>
              <a:bodyPr/>
              <a:lstStyle/>
              <a:p>
                <a:endParaRPr lang="en-US"/>
              </a:p>
            </p:txBody>
          </p:sp>
          <p:sp>
            <p:nvSpPr>
              <p:cNvPr id="230" name="Freeform 143"/>
              <p:cNvSpPr>
                <a:spLocks/>
              </p:cNvSpPr>
              <p:nvPr/>
            </p:nvSpPr>
            <p:spPr bwMode="auto">
              <a:xfrm>
                <a:off x="2967" y="2467"/>
                <a:ext cx="9" cy="16"/>
              </a:xfrm>
              <a:custGeom>
                <a:avLst/>
                <a:gdLst/>
                <a:ahLst/>
                <a:cxnLst>
                  <a:cxn ang="0">
                    <a:pos x="0" y="0"/>
                  </a:cxn>
                  <a:cxn ang="0">
                    <a:pos x="7" y="13"/>
                  </a:cxn>
                  <a:cxn ang="0">
                    <a:pos x="12" y="20"/>
                  </a:cxn>
                </a:cxnLst>
                <a:rect l="0" t="0" r="r" b="b"/>
                <a:pathLst>
                  <a:path w="12" h="20">
                    <a:moveTo>
                      <a:pt x="0" y="0"/>
                    </a:moveTo>
                    <a:lnTo>
                      <a:pt x="7" y="13"/>
                    </a:lnTo>
                    <a:lnTo>
                      <a:pt x="12" y="20"/>
                    </a:lnTo>
                  </a:path>
                </a:pathLst>
              </a:custGeom>
              <a:noFill/>
              <a:ln w="6350">
                <a:solidFill>
                  <a:srgbClr val="808080"/>
                </a:solidFill>
                <a:prstDash val="solid"/>
                <a:round/>
                <a:headEnd/>
                <a:tailEnd/>
              </a:ln>
            </p:spPr>
            <p:txBody>
              <a:bodyPr/>
              <a:lstStyle/>
              <a:p>
                <a:endParaRPr lang="en-US"/>
              </a:p>
            </p:txBody>
          </p:sp>
          <p:sp>
            <p:nvSpPr>
              <p:cNvPr id="231" name="Freeform 144"/>
              <p:cNvSpPr>
                <a:spLocks/>
              </p:cNvSpPr>
              <p:nvPr/>
            </p:nvSpPr>
            <p:spPr bwMode="auto">
              <a:xfrm>
                <a:off x="2989" y="2500"/>
                <a:ext cx="11" cy="16"/>
              </a:xfrm>
              <a:custGeom>
                <a:avLst/>
                <a:gdLst/>
                <a:ahLst/>
                <a:cxnLst>
                  <a:cxn ang="0">
                    <a:pos x="0" y="0"/>
                  </a:cxn>
                  <a:cxn ang="0">
                    <a:pos x="5" y="8"/>
                  </a:cxn>
                  <a:cxn ang="0">
                    <a:pos x="15" y="20"/>
                  </a:cxn>
                </a:cxnLst>
                <a:rect l="0" t="0" r="r" b="b"/>
                <a:pathLst>
                  <a:path w="15" h="20">
                    <a:moveTo>
                      <a:pt x="0" y="0"/>
                    </a:moveTo>
                    <a:lnTo>
                      <a:pt x="5" y="8"/>
                    </a:lnTo>
                    <a:lnTo>
                      <a:pt x="15" y="20"/>
                    </a:lnTo>
                  </a:path>
                </a:pathLst>
              </a:custGeom>
              <a:noFill/>
              <a:ln w="6350">
                <a:solidFill>
                  <a:srgbClr val="808080"/>
                </a:solidFill>
                <a:prstDash val="solid"/>
                <a:round/>
                <a:headEnd/>
                <a:tailEnd/>
              </a:ln>
            </p:spPr>
            <p:txBody>
              <a:bodyPr/>
              <a:lstStyle/>
              <a:p>
                <a:endParaRPr lang="en-US"/>
              </a:p>
            </p:txBody>
          </p:sp>
          <p:sp>
            <p:nvSpPr>
              <p:cNvPr id="232" name="Line 145"/>
              <p:cNvSpPr>
                <a:spLocks noChangeShapeType="1"/>
              </p:cNvSpPr>
              <p:nvPr/>
            </p:nvSpPr>
            <p:spPr bwMode="auto">
              <a:xfrm>
                <a:off x="3014" y="2533"/>
                <a:ext cx="13" cy="16"/>
              </a:xfrm>
              <a:prstGeom prst="line">
                <a:avLst/>
              </a:prstGeom>
              <a:noFill/>
              <a:ln w="6350">
                <a:solidFill>
                  <a:srgbClr val="808080"/>
                </a:solidFill>
                <a:round/>
                <a:headEnd/>
                <a:tailEnd/>
              </a:ln>
            </p:spPr>
            <p:txBody>
              <a:bodyPr/>
              <a:lstStyle/>
              <a:p>
                <a:endParaRPr lang="en-US"/>
              </a:p>
            </p:txBody>
          </p:sp>
          <p:sp>
            <p:nvSpPr>
              <p:cNvPr id="233" name="Freeform 146"/>
              <p:cNvSpPr>
                <a:spLocks/>
              </p:cNvSpPr>
              <p:nvPr/>
            </p:nvSpPr>
            <p:spPr bwMode="auto">
              <a:xfrm>
                <a:off x="3044" y="2566"/>
                <a:ext cx="16" cy="13"/>
              </a:xfrm>
              <a:custGeom>
                <a:avLst/>
                <a:gdLst/>
                <a:ahLst/>
                <a:cxnLst>
                  <a:cxn ang="0">
                    <a:pos x="0" y="0"/>
                  </a:cxn>
                  <a:cxn ang="0">
                    <a:pos x="10" y="9"/>
                  </a:cxn>
                  <a:cxn ang="0">
                    <a:pos x="20" y="17"/>
                  </a:cxn>
                </a:cxnLst>
                <a:rect l="0" t="0" r="r" b="b"/>
                <a:pathLst>
                  <a:path w="20" h="17">
                    <a:moveTo>
                      <a:pt x="0" y="0"/>
                    </a:moveTo>
                    <a:lnTo>
                      <a:pt x="10" y="9"/>
                    </a:lnTo>
                    <a:lnTo>
                      <a:pt x="20" y="17"/>
                    </a:lnTo>
                  </a:path>
                </a:pathLst>
              </a:custGeom>
              <a:noFill/>
              <a:ln w="6350">
                <a:solidFill>
                  <a:srgbClr val="808080"/>
                </a:solidFill>
                <a:prstDash val="solid"/>
                <a:round/>
                <a:headEnd/>
                <a:tailEnd/>
              </a:ln>
            </p:spPr>
            <p:txBody>
              <a:bodyPr/>
              <a:lstStyle/>
              <a:p>
                <a:endParaRPr lang="en-US"/>
              </a:p>
            </p:txBody>
          </p:sp>
          <p:sp>
            <p:nvSpPr>
              <p:cNvPr id="234" name="Freeform 147"/>
              <p:cNvSpPr>
                <a:spLocks/>
              </p:cNvSpPr>
              <p:nvPr/>
            </p:nvSpPr>
            <p:spPr bwMode="auto">
              <a:xfrm>
                <a:off x="3078" y="2591"/>
                <a:ext cx="15" cy="9"/>
              </a:xfrm>
              <a:custGeom>
                <a:avLst/>
                <a:gdLst/>
                <a:ahLst/>
                <a:cxnLst>
                  <a:cxn ang="0">
                    <a:pos x="0" y="0"/>
                  </a:cxn>
                  <a:cxn ang="0">
                    <a:pos x="18" y="11"/>
                  </a:cxn>
                  <a:cxn ang="0">
                    <a:pos x="20" y="12"/>
                  </a:cxn>
                </a:cxnLst>
                <a:rect l="0" t="0" r="r" b="b"/>
                <a:pathLst>
                  <a:path w="20" h="12">
                    <a:moveTo>
                      <a:pt x="0" y="0"/>
                    </a:moveTo>
                    <a:lnTo>
                      <a:pt x="18" y="11"/>
                    </a:lnTo>
                    <a:lnTo>
                      <a:pt x="20" y="12"/>
                    </a:lnTo>
                  </a:path>
                </a:pathLst>
              </a:custGeom>
              <a:noFill/>
              <a:ln w="6350">
                <a:solidFill>
                  <a:srgbClr val="808080"/>
                </a:solidFill>
                <a:prstDash val="solid"/>
                <a:round/>
                <a:headEnd/>
                <a:tailEnd/>
              </a:ln>
            </p:spPr>
            <p:txBody>
              <a:bodyPr/>
              <a:lstStyle/>
              <a:p>
                <a:endParaRPr lang="en-US"/>
              </a:p>
            </p:txBody>
          </p:sp>
          <p:sp>
            <p:nvSpPr>
              <p:cNvPr id="235" name="Freeform 148"/>
              <p:cNvSpPr>
                <a:spLocks/>
              </p:cNvSpPr>
              <p:nvPr/>
            </p:nvSpPr>
            <p:spPr bwMode="auto">
              <a:xfrm>
                <a:off x="3111" y="2609"/>
                <a:ext cx="16" cy="6"/>
              </a:xfrm>
              <a:custGeom>
                <a:avLst/>
                <a:gdLst/>
                <a:ahLst/>
                <a:cxnLst>
                  <a:cxn ang="0">
                    <a:pos x="0" y="0"/>
                  </a:cxn>
                  <a:cxn ang="0">
                    <a:pos x="1" y="1"/>
                  </a:cxn>
                  <a:cxn ang="0">
                    <a:pos x="20" y="8"/>
                  </a:cxn>
                </a:cxnLst>
                <a:rect l="0" t="0" r="r" b="b"/>
                <a:pathLst>
                  <a:path w="20" h="8">
                    <a:moveTo>
                      <a:pt x="0" y="0"/>
                    </a:moveTo>
                    <a:lnTo>
                      <a:pt x="1" y="1"/>
                    </a:lnTo>
                    <a:lnTo>
                      <a:pt x="20" y="8"/>
                    </a:lnTo>
                  </a:path>
                </a:pathLst>
              </a:custGeom>
              <a:noFill/>
              <a:ln w="6350">
                <a:solidFill>
                  <a:srgbClr val="808080"/>
                </a:solidFill>
                <a:prstDash val="solid"/>
                <a:round/>
                <a:headEnd/>
                <a:tailEnd/>
              </a:ln>
            </p:spPr>
            <p:txBody>
              <a:bodyPr/>
              <a:lstStyle/>
              <a:p>
                <a:endParaRPr lang="en-US"/>
              </a:p>
            </p:txBody>
          </p:sp>
          <p:sp>
            <p:nvSpPr>
              <p:cNvPr id="236" name="Freeform 149"/>
              <p:cNvSpPr>
                <a:spLocks/>
              </p:cNvSpPr>
              <p:nvPr/>
            </p:nvSpPr>
            <p:spPr bwMode="auto">
              <a:xfrm>
                <a:off x="3144" y="2620"/>
                <a:ext cx="16" cy="4"/>
              </a:xfrm>
              <a:custGeom>
                <a:avLst/>
                <a:gdLst/>
                <a:ahLst/>
                <a:cxnLst>
                  <a:cxn ang="0">
                    <a:pos x="0" y="0"/>
                  </a:cxn>
                  <a:cxn ang="0">
                    <a:pos x="9" y="3"/>
                  </a:cxn>
                  <a:cxn ang="0">
                    <a:pos x="20" y="5"/>
                  </a:cxn>
                </a:cxnLst>
                <a:rect l="0" t="0" r="r" b="b"/>
                <a:pathLst>
                  <a:path w="20" h="5">
                    <a:moveTo>
                      <a:pt x="0" y="0"/>
                    </a:moveTo>
                    <a:lnTo>
                      <a:pt x="9" y="3"/>
                    </a:lnTo>
                    <a:lnTo>
                      <a:pt x="20" y="5"/>
                    </a:lnTo>
                  </a:path>
                </a:pathLst>
              </a:custGeom>
              <a:noFill/>
              <a:ln w="6350">
                <a:solidFill>
                  <a:srgbClr val="808080"/>
                </a:solidFill>
                <a:prstDash val="solid"/>
                <a:round/>
                <a:headEnd/>
                <a:tailEnd/>
              </a:ln>
            </p:spPr>
            <p:txBody>
              <a:bodyPr/>
              <a:lstStyle/>
              <a:p>
                <a:endParaRPr lang="en-US"/>
              </a:p>
            </p:txBody>
          </p:sp>
          <p:sp>
            <p:nvSpPr>
              <p:cNvPr id="237" name="Freeform 150"/>
              <p:cNvSpPr>
                <a:spLocks/>
              </p:cNvSpPr>
              <p:nvPr/>
            </p:nvSpPr>
            <p:spPr bwMode="auto">
              <a:xfrm>
                <a:off x="3178" y="2628"/>
                <a:ext cx="15" cy="2"/>
              </a:xfrm>
              <a:custGeom>
                <a:avLst/>
                <a:gdLst/>
                <a:ahLst/>
                <a:cxnLst>
                  <a:cxn ang="0">
                    <a:pos x="0" y="0"/>
                  </a:cxn>
                  <a:cxn ang="0">
                    <a:pos x="18" y="3"/>
                  </a:cxn>
                  <a:cxn ang="0">
                    <a:pos x="20" y="3"/>
                  </a:cxn>
                </a:cxnLst>
                <a:rect l="0" t="0" r="r" b="b"/>
                <a:pathLst>
                  <a:path w="20" h="3">
                    <a:moveTo>
                      <a:pt x="0" y="0"/>
                    </a:moveTo>
                    <a:lnTo>
                      <a:pt x="18" y="3"/>
                    </a:lnTo>
                    <a:lnTo>
                      <a:pt x="20" y="3"/>
                    </a:lnTo>
                  </a:path>
                </a:pathLst>
              </a:custGeom>
              <a:noFill/>
              <a:ln w="6350">
                <a:solidFill>
                  <a:srgbClr val="808080"/>
                </a:solidFill>
                <a:prstDash val="solid"/>
                <a:round/>
                <a:headEnd/>
                <a:tailEnd/>
              </a:ln>
            </p:spPr>
            <p:txBody>
              <a:bodyPr/>
              <a:lstStyle/>
              <a:p>
                <a:endParaRPr lang="en-US"/>
              </a:p>
            </p:txBody>
          </p:sp>
          <p:sp>
            <p:nvSpPr>
              <p:cNvPr id="238" name="Freeform 151"/>
              <p:cNvSpPr>
                <a:spLocks/>
              </p:cNvSpPr>
              <p:nvPr/>
            </p:nvSpPr>
            <p:spPr bwMode="auto">
              <a:xfrm>
                <a:off x="3211" y="2632"/>
                <a:ext cx="15" cy="2"/>
              </a:xfrm>
              <a:custGeom>
                <a:avLst/>
                <a:gdLst/>
                <a:ahLst/>
                <a:cxnLst>
                  <a:cxn ang="0">
                    <a:pos x="0" y="0"/>
                  </a:cxn>
                  <a:cxn ang="0">
                    <a:pos x="0" y="0"/>
                  </a:cxn>
                  <a:cxn ang="0">
                    <a:pos x="20" y="2"/>
                  </a:cxn>
                </a:cxnLst>
                <a:rect l="0" t="0" r="r" b="b"/>
                <a:pathLst>
                  <a:path w="20" h="2">
                    <a:moveTo>
                      <a:pt x="0" y="0"/>
                    </a:moveTo>
                    <a:lnTo>
                      <a:pt x="0" y="0"/>
                    </a:lnTo>
                    <a:lnTo>
                      <a:pt x="20" y="2"/>
                    </a:lnTo>
                  </a:path>
                </a:pathLst>
              </a:custGeom>
              <a:noFill/>
              <a:ln w="6350">
                <a:solidFill>
                  <a:srgbClr val="808080"/>
                </a:solidFill>
                <a:prstDash val="solid"/>
                <a:round/>
                <a:headEnd/>
                <a:tailEnd/>
              </a:ln>
            </p:spPr>
            <p:txBody>
              <a:bodyPr/>
              <a:lstStyle/>
              <a:p>
                <a:endParaRPr lang="en-US"/>
              </a:p>
            </p:txBody>
          </p:sp>
          <p:sp>
            <p:nvSpPr>
              <p:cNvPr id="239" name="Freeform 152"/>
              <p:cNvSpPr>
                <a:spLocks/>
              </p:cNvSpPr>
              <p:nvPr/>
            </p:nvSpPr>
            <p:spPr bwMode="auto">
              <a:xfrm>
                <a:off x="3244" y="2635"/>
                <a:ext cx="16" cy="1"/>
              </a:xfrm>
              <a:custGeom>
                <a:avLst/>
                <a:gdLst/>
                <a:ahLst/>
                <a:cxnLst>
                  <a:cxn ang="0">
                    <a:pos x="0" y="0"/>
                  </a:cxn>
                  <a:cxn ang="0">
                    <a:pos x="9" y="0"/>
                  </a:cxn>
                  <a:cxn ang="0">
                    <a:pos x="20" y="0"/>
                  </a:cxn>
                </a:cxnLst>
                <a:rect l="0" t="0" r="r" b="b"/>
                <a:pathLst>
                  <a:path w="20">
                    <a:moveTo>
                      <a:pt x="0" y="0"/>
                    </a:moveTo>
                    <a:lnTo>
                      <a:pt x="9" y="0"/>
                    </a:lnTo>
                    <a:lnTo>
                      <a:pt x="20" y="0"/>
                    </a:lnTo>
                  </a:path>
                </a:pathLst>
              </a:custGeom>
              <a:noFill/>
              <a:ln w="6350">
                <a:solidFill>
                  <a:srgbClr val="808080"/>
                </a:solidFill>
                <a:prstDash val="solid"/>
                <a:round/>
                <a:headEnd/>
                <a:tailEnd/>
              </a:ln>
            </p:spPr>
            <p:txBody>
              <a:bodyPr/>
              <a:lstStyle/>
              <a:p>
                <a:endParaRPr lang="en-US"/>
              </a:p>
            </p:txBody>
          </p:sp>
          <p:sp>
            <p:nvSpPr>
              <p:cNvPr id="240" name="Freeform 153"/>
              <p:cNvSpPr>
                <a:spLocks/>
              </p:cNvSpPr>
              <p:nvPr/>
            </p:nvSpPr>
            <p:spPr bwMode="auto">
              <a:xfrm>
                <a:off x="3277" y="2636"/>
                <a:ext cx="16" cy="1"/>
              </a:xfrm>
              <a:custGeom>
                <a:avLst/>
                <a:gdLst/>
                <a:ahLst/>
                <a:cxnLst>
                  <a:cxn ang="0">
                    <a:pos x="0" y="0"/>
                  </a:cxn>
                  <a:cxn ang="0">
                    <a:pos x="17" y="1"/>
                  </a:cxn>
                  <a:cxn ang="0">
                    <a:pos x="20" y="1"/>
                  </a:cxn>
                </a:cxnLst>
                <a:rect l="0" t="0" r="r" b="b"/>
                <a:pathLst>
                  <a:path w="20" h="1">
                    <a:moveTo>
                      <a:pt x="0" y="0"/>
                    </a:moveTo>
                    <a:lnTo>
                      <a:pt x="17" y="1"/>
                    </a:lnTo>
                    <a:lnTo>
                      <a:pt x="20" y="1"/>
                    </a:lnTo>
                  </a:path>
                </a:pathLst>
              </a:custGeom>
              <a:noFill/>
              <a:ln w="6350">
                <a:solidFill>
                  <a:srgbClr val="808080"/>
                </a:solidFill>
                <a:prstDash val="solid"/>
                <a:round/>
                <a:headEnd/>
                <a:tailEnd/>
              </a:ln>
            </p:spPr>
            <p:txBody>
              <a:bodyPr/>
              <a:lstStyle/>
              <a:p>
                <a:endParaRPr lang="en-US"/>
              </a:p>
            </p:txBody>
          </p:sp>
          <p:sp>
            <p:nvSpPr>
              <p:cNvPr id="241" name="Freeform 154"/>
              <p:cNvSpPr>
                <a:spLocks/>
              </p:cNvSpPr>
              <p:nvPr/>
            </p:nvSpPr>
            <p:spPr bwMode="auto">
              <a:xfrm>
                <a:off x="3311" y="2638"/>
                <a:ext cx="15" cy="1"/>
              </a:xfrm>
              <a:custGeom>
                <a:avLst/>
                <a:gdLst/>
                <a:ahLst/>
                <a:cxnLst>
                  <a:cxn ang="0">
                    <a:pos x="0" y="0"/>
                  </a:cxn>
                  <a:cxn ang="0">
                    <a:pos x="0" y="0"/>
                  </a:cxn>
                  <a:cxn ang="0">
                    <a:pos x="20" y="0"/>
                  </a:cxn>
                </a:cxnLst>
                <a:rect l="0" t="0" r="r" b="b"/>
                <a:pathLst>
                  <a:path w="20">
                    <a:moveTo>
                      <a:pt x="0" y="0"/>
                    </a:moveTo>
                    <a:lnTo>
                      <a:pt x="0" y="0"/>
                    </a:lnTo>
                    <a:lnTo>
                      <a:pt x="20" y="0"/>
                    </a:lnTo>
                  </a:path>
                </a:pathLst>
              </a:custGeom>
              <a:noFill/>
              <a:ln w="6350">
                <a:solidFill>
                  <a:srgbClr val="808080"/>
                </a:solidFill>
                <a:prstDash val="solid"/>
                <a:round/>
                <a:headEnd/>
                <a:tailEnd/>
              </a:ln>
            </p:spPr>
            <p:txBody>
              <a:bodyPr/>
              <a:lstStyle/>
              <a:p>
                <a:endParaRPr lang="en-US"/>
              </a:p>
            </p:txBody>
          </p:sp>
          <p:sp>
            <p:nvSpPr>
              <p:cNvPr id="242" name="Freeform 155"/>
              <p:cNvSpPr>
                <a:spLocks/>
              </p:cNvSpPr>
              <p:nvPr/>
            </p:nvSpPr>
            <p:spPr bwMode="auto">
              <a:xfrm>
                <a:off x="3344" y="2639"/>
                <a:ext cx="15" cy="1"/>
              </a:xfrm>
              <a:custGeom>
                <a:avLst/>
                <a:gdLst/>
                <a:ahLst/>
                <a:cxnLst>
                  <a:cxn ang="0">
                    <a:pos x="0" y="0"/>
                  </a:cxn>
                  <a:cxn ang="0">
                    <a:pos x="8" y="0"/>
                  </a:cxn>
                  <a:cxn ang="0">
                    <a:pos x="20" y="0"/>
                  </a:cxn>
                </a:cxnLst>
                <a:rect l="0" t="0" r="r" b="b"/>
                <a:pathLst>
                  <a:path w="20">
                    <a:moveTo>
                      <a:pt x="0" y="0"/>
                    </a:moveTo>
                    <a:lnTo>
                      <a:pt x="8" y="0"/>
                    </a:lnTo>
                    <a:lnTo>
                      <a:pt x="20" y="0"/>
                    </a:lnTo>
                  </a:path>
                </a:pathLst>
              </a:custGeom>
              <a:noFill/>
              <a:ln w="6350">
                <a:solidFill>
                  <a:srgbClr val="808080"/>
                </a:solidFill>
                <a:prstDash val="solid"/>
                <a:round/>
                <a:headEnd/>
                <a:tailEnd/>
              </a:ln>
            </p:spPr>
            <p:txBody>
              <a:bodyPr/>
              <a:lstStyle/>
              <a:p>
                <a:endParaRPr lang="en-US"/>
              </a:p>
            </p:txBody>
          </p:sp>
          <p:sp>
            <p:nvSpPr>
              <p:cNvPr id="243" name="Freeform 156"/>
              <p:cNvSpPr>
                <a:spLocks/>
              </p:cNvSpPr>
              <p:nvPr/>
            </p:nvSpPr>
            <p:spPr bwMode="auto">
              <a:xfrm>
                <a:off x="3377" y="2639"/>
                <a:ext cx="16" cy="1"/>
              </a:xfrm>
              <a:custGeom>
                <a:avLst/>
                <a:gdLst/>
                <a:ahLst/>
                <a:cxnLst>
                  <a:cxn ang="0">
                    <a:pos x="0" y="0"/>
                  </a:cxn>
                  <a:cxn ang="0">
                    <a:pos x="16" y="0"/>
                  </a:cxn>
                  <a:cxn ang="0">
                    <a:pos x="20" y="0"/>
                  </a:cxn>
                </a:cxnLst>
                <a:rect l="0" t="0" r="r" b="b"/>
                <a:pathLst>
                  <a:path w="20">
                    <a:moveTo>
                      <a:pt x="0" y="0"/>
                    </a:moveTo>
                    <a:lnTo>
                      <a:pt x="16" y="0"/>
                    </a:lnTo>
                    <a:lnTo>
                      <a:pt x="20" y="0"/>
                    </a:lnTo>
                  </a:path>
                </a:pathLst>
              </a:custGeom>
              <a:noFill/>
              <a:ln w="6350">
                <a:solidFill>
                  <a:srgbClr val="808080"/>
                </a:solidFill>
                <a:prstDash val="solid"/>
                <a:round/>
                <a:headEnd/>
                <a:tailEnd/>
              </a:ln>
            </p:spPr>
            <p:txBody>
              <a:bodyPr/>
              <a:lstStyle/>
              <a:p>
                <a:endParaRPr lang="en-US"/>
              </a:p>
            </p:txBody>
          </p:sp>
          <p:sp>
            <p:nvSpPr>
              <p:cNvPr id="244" name="Line 157"/>
              <p:cNvSpPr>
                <a:spLocks noChangeShapeType="1"/>
              </p:cNvSpPr>
              <p:nvPr/>
            </p:nvSpPr>
            <p:spPr bwMode="auto">
              <a:xfrm>
                <a:off x="3411" y="2639"/>
                <a:ext cx="15" cy="1"/>
              </a:xfrm>
              <a:prstGeom prst="line">
                <a:avLst/>
              </a:prstGeom>
              <a:noFill/>
              <a:ln w="6350">
                <a:solidFill>
                  <a:srgbClr val="808080"/>
                </a:solidFill>
                <a:round/>
                <a:headEnd/>
                <a:tailEnd/>
              </a:ln>
            </p:spPr>
            <p:txBody>
              <a:bodyPr/>
              <a:lstStyle/>
              <a:p>
                <a:endParaRPr lang="en-US"/>
              </a:p>
            </p:txBody>
          </p:sp>
          <p:sp>
            <p:nvSpPr>
              <p:cNvPr id="245" name="Freeform 158"/>
              <p:cNvSpPr>
                <a:spLocks/>
              </p:cNvSpPr>
              <p:nvPr/>
            </p:nvSpPr>
            <p:spPr bwMode="auto">
              <a:xfrm>
                <a:off x="3444" y="2639"/>
                <a:ext cx="15" cy="1"/>
              </a:xfrm>
              <a:custGeom>
                <a:avLst/>
                <a:gdLst/>
                <a:ahLst/>
                <a:cxnLst>
                  <a:cxn ang="0">
                    <a:pos x="0" y="0"/>
                  </a:cxn>
                  <a:cxn ang="0">
                    <a:pos x="7" y="0"/>
                  </a:cxn>
                  <a:cxn ang="0">
                    <a:pos x="20" y="0"/>
                  </a:cxn>
                </a:cxnLst>
                <a:rect l="0" t="0" r="r" b="b"/>
                <a:pathLst>
                  <a:path w="20">
                    <a:moveTo>
                      <a:pt x="0" y="0"/>
                    </a:moveTo>
                    <a:lnTo>
                      <a:pt x="7" y="0"/>
                    </a:lnTo>
                    <a:lnTo>
                      <a:pt x="20" y="0"/>
                    </a:lnTo>
                  </a:path>
                </a:pathLst>
              </a:custGeom>
              <a:noFill/>
              <a:ln w="6350">
                <a:solidFill>
                  <a:srgbClr val="808080"/>
                </a:solidFill>
                <a:prstDash val="solid"/>
                <a:round/>
                <a:headEnd/>
                <a:tailEnd/>
              </a:ln>
            </p:spPr>
            <p:txBody>
              <a:bodyPr/>
              <a:lstStyle/>
              <a:p>
                <a:endParaRPr lang="en-US"/>
              </a:p>
            </p:txBody>
          </p:sp>
          <p:sp>
            <p:nvSpPr>
              <p:cNvPr id="246" name="Freeform 159"/>
              <p:cNvSpPr>
                <a:spLocks/>
              </p:cNvSpPr>
              <p:nvPr/>
            </p:nvSpPr>
            <p:spPr bwMode="auto">
              <a:xfrm>
                <a:off x="3477" y="2639"/>
                <a:ext cx="16" cy="1"/>
              </a:xfrm>
              <a:custGeom>
                <a:avLst/>
                <a:gdLst/>
                <a:ahLst/>
                <a:cxnLst>
                  <a:cxn ang="0">
                    <a:pos x="0" y="0"/>
                  </a:cxn>
                  <a:cxn ang="0">
                    <a:pos x="15" y="0"/>
                  </a:cxn>
                  <a:cxn ang="0">
                    <a:pos x="20" y="0"/>
                  </a:cxn>
                </a:cxnLst>
                <a:rect l="0" t="0" r="r" b="b"/>
                <a:pathLst>
                  <a:path w="20">
                    <a:moveTo>
                      <a:pt x="0" y="0"/>
                    </a:moveTo>
                    <a:lnTo>
                      <a:pt x="15" y="0"/>
                    </a:lnTo>
                    <a:lnTo>
                      <a:pt x="20" y="0"/>
                    </a:lnTo>
                  </a:path>
                </a:pathLst>
              </a:custGeom>
              <a:noFill/>
              <a:ln w="6350">
                <a:solidFill>
                  <a:srgbClr val="808080"/>
                </a:solidFill>
                <a:prstDash val="solid"/>
                <a:round/>
                <a:headEnd/>
                <a:tailEnd/>
              </a:ln>
            </p:spPr>
            <p:txBody>
              <a:bodyPr/>
              <a:lstStyle/>
              <a:p>
                <a:endParaRPr lang="en-US"/>
              </a:p>
            </p:txBody>
          </p:sp>
          <p:sp>
            <p:nvSpPr>
              <p:cNvPr id="247" name="Line 160"/>
              <p:cNvSpPr>
                <a:spLocks noChangeShapeType="1"/>
              </p:cNvSpPr>
              <p:nvPr/>
            </p:nvSpPr>
            <p:spPr bwMode="auto">
              <a:xfrm>
                <a:off x="3510" y="2639"/>
                <a:ext cx="16" cy="1"/>
              </a:xfrm>
              <a:prstGeom prst="line">
                <a:avLst/>
              </a:prstGeom>
              <a:noFill/>
              <a:ln w="6350">
                <a:solidFill>
                  <a:srgbClr val="808080"/>
                </a:solidFill>
                <a:round/>
                <a:headEnd/>
                <a:tailEnd/>
              </a:ln>
            </p:spPr>
            <p:txBody>
              <a:bodyPr/>
              <a:lstStyle/>
              <a:p>
                <a:endParaRPr lang="en-US"/>
              </a:p>
            </p:txBody>
          </p:sp>
          <p:sp>
            <p:nvSpPr>
              <p:cNvPr id="248" name="Freeform 161"/>
              <p:cNvSpPr>
                <a:spLocks/>
              </p:cNvSpPr>
              <p:nvPr/>
            </p:nvSpPr>
            <p:spPr bwMode="auto">
              <a:xfrm>
                <a:off x="3544" y="2639"/>
                <a:ext cx="15" cy="1"/>
              </a:xfrm>
              <a:custGeom>
                <a:avLst/>
                <a:gdLst/>
                <a:ahLst/>
                <a:cxnLst>
                  <a:cxn ang="0">
                    <a:pos x="0" y="0"/>
                  </a:cxn>
                  <a:cxn ang="0">
                    <a:pos x="6" y="0"/>
                  </a:cxn>
                  <a:cxn ang="0">
                    <a:pos x="20" y="0"/>
                  </a:cxn>
                </a:cxnLst>
                <a:rect l="0" t="0" r="r" b="b"/>
                <a:pathLst>
                  <a:path w="20">
                    <a:moveTo>
                      <a:pt x="0" y="0"/>
                    </a:moveTo>
                    <a:lnTo>
                      <a:pt x="6" y="0"/>
                    </a:lnTo>
                    <a:lnTo>
                      <a:pt x="20" y="0"/>
                    </a:lnTo>
                  </a:path>
                </a:pathLst>
              </a:custGeom>
              <a:noFill/>
              <a:ln w="6350">
                <a:solidFill>
                  <a:srgbClr val="808080"/>
                </a:solidFill>
                <a:prstDash val="solid"/>
                <a:round/>
                <a:headEnd/>
                <a:tailEnd/>
              </a:ln>
            </p:spPr>
            <p:txBody>
              <a:bodyPr/>
              <a:lstStyle/>
              <a:p>
                <a:endParaRPr lang="en-US"/>
              </a:p>
            </p:txBody>
          </p:sp>
          <p:sp>
            <p:nvSpPr>
              <p:cNvPr id="249" name="Freeform 162"/>
              <p:cNvSpPr>
                <a:spLocks/>
              </p:cNvSpPr>
              <p:nvPr/>
            </p:nvSpPr>
            <p:spPr bwMode="auto">
              <a:xfrm>
                <a:off x="3577" y="2639"/>
                <a:ext cx="15" cy="1"/>
              </a:xfrm>
              <a:custGeom>
                <a:avLst/>
                <a:gdLst/>
                <a:ahLst/>
                <a:cxnLst>
                  <a:cxn ang="0">
                    <a:pos x="0" y="0"/>
                  </a:cxn>
                  <a:cxn ang="0">
                    <a:pos x="15" y="0"/>
                  </a:cxn>
                  <a:cxn ang="0">
                    <a:pos x="20" y="0"/>
                  </a:cxn>
                </a:cxnLst>
                <a:rect l="0" t="0" r="r" b="b"/>
                <a:pathLst>
                  <a:path w="20">
                    <a:moveTo>
                      <a:pt x="0" y="0"/>
                    </a:moveTo>
                    <a:lnTo>
                      <a:pt x="15" y="0"/>
                    </a:lnTo>
                    <a:lnTo>
                      <a:pt x="20" y="0"/>
                    </a:lnTo>
                  </a:path>
                </a:pathLst>
              </a:custGeom>
              <a:noFill/>
              <a:ln w="6350">
                <a:solidFill>
                  <a:srgbClr val="808080"/>
                </a:solidFill>
                <a:prstDash val="solid"/>
                <a:round/>
                <a:headEnd/>
                <a:tailEnd/>
              </a:ln>
            </p:spPr>
            <p:txBody>
              <a:bodyPr/>
              <a:lstStyle/>
              <a:p>
                <a:endParaRPr lang="en-US"/>
              </a:p>
            </p:txBody>
          </p:sp>
          <p:sp>
            <p:nvSpPr>
              <p:cNvPr id="250" name="Line 163"/>
              <p:cNvSpPr>
                <a:spLocks noChangeShapeType="1"/>
              </p:cNvSpPr>
              <p:nvPr/>
            </p:nvSpPr>
            <p:spPr bwMode="auto">
              <a:xfrm>
                <a:off x="3610" y="2639"/>
                <a:ext cx="16" cy="1"/>
              </a:xfrm>
              <a:prstGeom prst="line">
                <a:avLst/>
              </a:prstGeom>
              <a:noFill/>
              <a:ln w="6350">
                <a:solidFill>
                  <a:srgbClr val="808080"/>
                </a:solidFill>
                <a:round/>
                <a:headEnd/>
                <a:tailEnd/>
              </a:ln>
            </p:spPr>
            <p:txBody>
              <a:bodyPr/>
              <a:lstStyle/>
              <a:p>
                <a:endParaRPr lang="en-US"/>
              </a:p>
            </p:txBody>
          </p:sp>
          <p:sp>
            <p:nvSpPr>
              <p:cNvPr id="251" name="Freeform 164"/>
              <p:cNvSpPr>
                <a:spLocks/>
              </p:cNvSpPr>
              <p:nvPr/>
            </p:nvSpPr>
            <p:spPr bwMode="auto">
              <a:xfrm>
                <a:off x="3644" y="2639"/>
                <a:ext cx="15" cy="1"/>
              </a:xfrm>
              <a:custGeom>
                <a:avLst/>
                <a:gdLst/>
                <a:ahLst/>
                <a:cxnLst>
                  <a:cxn ang="0">
                    <a:pos x="0" y="0"/>
                  </a:cxn>
                  <a:cxn ang="0">
                    <a:pos x="6" y="0"/>
                  </a:cxn>
                  <a:cxn ang="0">
                    <a:pos x="20" y="0"/>
                  </a:cxn>
                </a:cxnLst>
                <a:rect l="0" t="0" r="r" b="b"/>
                <a:pathLst>
                  <a:path w="20">
                    <a:moveTo>
                      <a:pt x="0" y="0"/>
                    </a:moveTo>
                    <a:lnTo>
                      <a:pt x="6" y="0"/>
                    </a:lnTo>
                    <a:lnTo>
                      <a:pt x="20" y="0"/>
                    </a:lnTo>
                  </a:path>
                </a:pathLst>
              </a:custGeom>
              <a:noFill/>
              <a:ln w="6350">
                <a:solidFill>
                  <a:srgbClr val="808080"/>
                </a:solidFill>
                <a:prstDash val="solid"/>
                <a:round/>
                <a:headEnd/>
                <a:tailEnd/>
              </a:ln>
            </p:spPr>
            <p:txBody>
              <a:bodyPr/>
              <a:lstStyle/>
              <a:p>
                <a:endParaRPr lang="en-US"/>
              </a:p>
            </p:txBody>
          </p:sp>
          <p:sp>
            <p:nvSpPr>
              <p:cNvPr id="252" name="Freeform 165"/>
              <p:cNvSpPr>
                <a:spLocks/>
              </p:cNvSpPr>
              <p:nvPr/>
            </p:nvSpPr>
            <p:spPr bwMode="auto">
              <a:xfrm>
                <a:off x="3677" y="2639"/>
                <a:ext cx="15" cy="1"/>
              </a:xfrm>
              <a:custGeom>
                <a:avLst/>
                <a:gdLst/>
                <a:ahLst/>
                <a:cxnLst>
                  <a:cxn ang="0">
                    <a:pos x="0" y="0"/>
                  </a:cxn>
                  <a:cxn ang="0">
                    <a:pos x="14" y="0"/>
                  </a:cxn>
                  <a:cxn ang="0">
                    <a:pos x="20" y="0"/>
                  </a:cxn>
                </a:cxnLst>
                <a:rect l="0" t="0" r="r" b="b"/>
                <a:pathLst>
                  <a:path w="20">
                    <a:moveTo>
                      <a:pt x="0" y="0"/>
                    </a:moveTo>
                    <a:lnTo>
                      <a:pt x="14" y="0"/>
                    </a:lnTo>
                    <a:lnTo>
                      <a:pt x="20" y="0"/>
                    </a:lnTo>
                  </a:path>
                </a:pathLst>
              </a:custGeom>
              <a:noFill/>
              <a:ln w="6350">
                <a:solidFill>
                  <a:srgbClr val="808080"/>
                </a:solidFill>
                <a:prstDash val="solid"/>
                <a:round/>
                <a:headEnd/>
                <a:tailEnd/>
              </a:ln>
            </p:spPr>
            <p:txBody>
              <a:bodyPr/>
              <a:lstStyle/>
              <a:p>
                <a:endParaRPr lang="en-US"/>
              </a:p>
            </p:txBody>
          </p:sp>
          <p:sp>
            <p:nvSpPr>
              <p:cNvPr id="253" name="Rectangle 166"/>
              <p:cNvSpPr>
                <a:spLocks noChangeArrowheads="1"/>
              </p:cNvSpPr>
              <p:nvPr/>
            </p:nvSpPr>
            <p:spPr bwMode="auto">
              <a:xfrm>
                <a:off x="1829" y="2790"/>
                <a:ext cx="116" cy="58"/>
              </a:xfrm>
              <a:prstGeom prst="rect">
                <a:avLst/>
              </a:prstGeom>
              <a:noFill/>
              <a:ln w="9525">
                <a:noFill/>
                <a:miter lim="800000"/>
                <a:headEnd/>
                <a:tailEnd/>
              </a:ln>
            </p:spPr>
            <p:txBody>
              <a:bodyPr wrap="none" lIns="0" tIns="0" rIns="0" bIns="0">
                <a:spAutoFit/>
              </a:bodyPr>
              <a:lstStyle/>
              <a:p>
                <a:r>
                  <a:rPr lang="de-DE" sz="1000">
                    <a:solidFill>
                      <a:srgbClr val="000000"/>
                    </a:solidFill>
                  </a:rPr>
                  <a:t>1E-6</a:t>
                </a:r>
                <a:endParaRPr lang="de-DE" sz="1800"/>
              </a:p>
            </p:txBody>
          </p:sp>
          <p:sp>
            <p:nvSpPr>
              <p:cNvPr id="254" name="Rectangle 167"/>
              <p:cNvSpPr>
                <a:spLocks noChangeArrowheads="1"/>
              </p:cNvSpPr>
              <p:nvPr/>
            </p:nvSpPr>
            <p:spPr bwMode="auto">
              <a:xfrm>
                <a:off x="2007" y="2790"/>
                <a:ext cx="116" cy="58"/>
              </a:xfrm>
              <a:prstGeom prst="rect">
                <a:avLst/>
              </a:prstGeom>
              <a:noFill/>
              <a:ln w="9525">
                <a:noFill/>
                <a:miter lim="800000"/>
                <a:headEnd/>
                <a:tailEnd/>
              </a:ln>
            </p:spPr>
            <p:txBody>
              <a:bodyPr wrap="none" lIns="0" tIns="0" rIns="0" bIns="0">
                <a:spAutoFit/>
              </a:bodyPr>
              <a:lstStyle/>
              <a:p>
                <a:r>
                  <a:rPr lang="de-DE" sz="1000">
                    <a:solidFill>
                      <a:srgbClr val="000000"/>
                    </a:solidFill>
                  </a:rPr>
                  <a:t>1E-5</a:t>
                </a:r>
                <a:endParaRPr lang="de-DE" sz="1800"/>
              </a:p>
            </p:txBody>
          </p:sp>
          <p:sp>
            <p:nvSpPr>
              <p:cNvPr id="255" name="Rectangle 168"/>
              <p:cNvSpPr>
                <a:spLocks noChangeArrowheads="1"/>
              </p:cNvSpPr>
              <p:nvPr/>
            </p:nvSpPr>
            <p:spPr bwMode="auto">
              <a:xfrm>
                <a:off x="2186" y="2790"/>
                <a:ext cx="116" cy="58"/>
              </a:xfrm>
              <a:prstGeom prst="rect">
                <a:avLst/>
              </a:prstGeom>
              <a:noFill/>
              <a:ln w="9525">
                <a:noFill/>
                <a:miter lim="800000"/>
                <a:headEnd/>
                <a:tailEnd/>
              </a:ln>
            </p:spPr>
            <p:txBody>
              <a:bodyPr wrap="none" lIns="0" tIns="0" rIns="0" bIns="0">
                <a:spAutoFit/>
              </a:bodyPr>
              <a:lstStyle/>
              <a:p>
                <a:r>
                  <a:rPr lang="de-DE" sz="1000">
                    <a:solidFill>
                      <a:srgbClr val="000000"/>
                    </a:solidFill>
                  </a:rPr>
                  <a:t>1E-4</a:t>
                </a:r>
                <a:endParaRPr lang="de-DE" sz="1800"/>
              </a:p>
            </p:txBody>
          </p:sp>
          <p:sp>
            <p:nvSpPr>
              <p:cNvPr id="256" name="Rectangle 169"/>
              <p:cNvSpPr>
                <a:spLocks noChangeArrowheads="1"/>
              </p:cNvSpPr>
              <p:nvPr/>
            </p:nvSpPr>
            <p:spPr bwMode="auto">
              <a:xfrm>
                <a:off x="2365" y="2790"/>
                <a:ext cx="116" cy="58"/>
              </a:xfrm>
              <a:prstGeom prst="rect">
                <a:avLst/>
              </a:prstGeom>
              <a:noFill/>
              <a:ln w="9525">
                <a:noFill/>
                <a:miter lim="800000"/>
                <a:headEnd/>
                <a:tailEnd/>
              </a:ln>
            </p:spPr>
            <p:txBody>
              <a:bodyPr wrap="none" lIns="0" tIns="0" rIns="0" bIns="0">
                <a:spAutoFit/>
              </a:bodyPr>
              <a:lstStyle/>
              <a:p>
                <a:r>
                  <a:rPr lang="de-DE" sz="1000">
                    <a:solidFill>
                      <a:srgbClr val="000000"/>
                    </a:solidFill>
                  </a:rPr>
                  <a:t>1E-3</a:t>
                </a:r>
                <a:endParaRPr lang="de-DE" sz="1800"/>
              </a:p>
            </p:txBody>
          </p:sp>
          <p:sp>
            <p:nvSpPr>
              <p:cNvPr id="257" name="Rectangle 170"/>
              <p:cNvSpPr>
                <a:spLocks noChangeArrowheads="1"/>
              </p:cNvSpPr>
              <p:nvPr/>
            </p:nvSpPr>
            <p:spPr bwMode="auto">
              <a:xfrm>
                <a:off x="2550" y="2790"/>
                <a:ext cx="106" cy="58"/>
              </a:xfrm>
              <a:prstGeom prst="rect">
                <a:avLst/>
              </a:prstGeom>
              <a:noFill/>
              <a:ln w="9525">
                <a:noFill/>
                <a:miter lim="800000"/>
                <a:headEnd/>
                <a:tailEnd/>
              </a:ln>
            </p:spPr>
            <p:txBody>
              <a:bodyPr wrap="none" lIns="0" tIns="0" rIns="0" bIns="0">
                <a:spAutoFit/>
              </a:bodyPr>
              <a:lstStyle/>
              <a:p>
                <a:r>
                  <a:rPr lang="de-DE" sz="1000">
                    <a:solidFill>
                      <a:srgbClr val="000000"/>
                    </a:solidFill>
                  </a:rPr>
                  <a:t>0.01</a:t>
                </a:r>
                <a:endParaRPr lang="de-DE" sz="1800"/>
              </a:p>
            </p:txBody>
          </p:sp>
          <p:sp>
            <p:nvSpPr>
              <p:cNvPr id="258" name="Rectangle 171"/>
              <p:cNvSpPr>
                <a:spLocks noChangeArrowheads="1"/>
              </p:cNvSpPr>
              <p:nvPr/>
            </p:nvSpPr>
            <p:spPr bwMode="auto">
              <a:xfrm>
                <a:off x="2747" y="2790"/>
                <a:ext cx="76" cy="58"/>
              </a:xfrm>
              <a:prstGeom prst="rect">
                <a:avLst/>
              </a:prstGeom>
              <a:noFill/>
              <a:ln w="9525">
                <a:noFill/>
                <a:miter lim="800000"/>
                <a:headEnd/>
                <a:tailEnd/>
              </a:ln>
            </p:spPr>
            <p:txBody>
              <a:bodyPr wrap="none" lIns="0" tIns="0" rIns="0" bIns="0">
                <a:spAutoFit/>
              </a:bodyPr>
              <a:lstStyle/>
              <a:p>
                <a:r>
                  <a:rPr lang="de-DE" sz="1000">
                    <a:solidFill>
                      <a:srgbClr val="000000"/>
                    </a:solidFill>
                  </a:rPr>
                  <a:t>0.1</a:t>
                </a:r>
                <a:endParaRPr lang="de-DE" sz="1800"/>
              </a:p>
            </p:txBody>
          </p:sp>
          <p:sp>
            <p:nvSpPr>
              <p:cNvPr id="259" name="Rectangle 172"/>
              <p:cNvSpPr>
                <a:spLocks noChangeArrowheads="1"/>
              </p:cNvSpPr>
              <p:nvPr/>
            </p:nvSpPr>
            <p:spPr bwMode="auto">
              <a:xfrm>
                <a:off x="2954" y="2790"/>
                <a:ext cx="30" cy="58"/>
              </a:xfrm>
              <a:prstGeom prst="rect">
                <a:avLst/>
              </a:prstGeom>
              <a:noFill/>
              <a:ln w="9525">
                <a:noFill/>
                <a:miter lim="800000"/>
                <a:headEnd/>
                <a:tailEnd/>
              </a:ln>
            </p:spPr>
            <p:txBody>
              <a:bodyPr wrap="none" lIns="0" tIns="0" rIns="0" bIns="0">
                <a:spAutoFit/>
              </a:bodyPr>
              <a:lstStyle/>
              <a:p>
                <a:r>
                  <a:rPr lang="de-DE" sz="1000">
                    <a:solidFill>
                      <a:srgbClr val="000000"/>
                    </a:solidFill>
                  </a:rPr>
                  <a:t>1</a:t>
                </a:r>
                <a:endParaRPr lang="de-DE" sz="1800"/>
              </a:p>
            </p:txBody>
          </p:sp>
          <p:sp>
            <p:nvSpPr>
              <p:cNvPr id="260" name="Rectangle 173"/>
              <p:cNvSpPr>
                <a:spLocks noChangeArrowheads="1"/>
              </p:cNvSpPr>
              <p:nvPr/>
            </p:nvSpPr>
            <p:spPr bwMode="auto">
              <a:xfrm>
                <a:off x="3114" y="2790"/>
                <a:ext cx="61" cy="58"/>
              </a:xfrm>
              <a:prstGeom prst="rect">
                <a:avLst/>
              </a:prstGeom>
              <a:noFill/>
              <a:ln w="9525">
                <a:noFill/>
                <a:miter lim="800000"/>
                <a:headEnd/>
                <a:tailEnd/>
              </a:ln>
            </p:spPr>
            <p:txBody>
              <a:bodyPr wrap="none" lIns="0" tIns="0" rIns="0" bIns="0">
                <a:spAutoFit/>
              </a:bodyPr>
              <a:lstStyle/>
              <a:p>
                <a:r>
                  <a:rPr lang="de-DE" sz="1000">
                    <a:solidFill>
                      <a:srgbClr val="000000"/>
                    </a:solidFill>
                  </a:rPr>
                  <a:t>10</a:t>
                </a:r>
                <a:endParaRPr lang="de-DE" sz="1800"/>
              </a:p>
            </p:txBody>
          </p:sp>
          <p:sp>
            <p:nvSpPr>
              <p:cNvPr id="261" name="Rectangle 174"/>
              <p:cNvSpPr>
                <a:spLocks noChangeArrowheads="1"/>
              </p:cNvSpPr>
              <p:nvPr/>
            </p:nvSpPr>
            <p:spPr bwMode="auto">
              <a:xfrm>
                <a:off x="3274" y="2790"/>
                <a:ext cx="91" cy="58"/>
              </a:xfrm>
              <a:prstGeom prst="rect">
                <a:avLst/>
              </a:prstGeom>
              <a:noFill/>
              <a:ln w="9525">
                <a:noFill/>
                <a:miter lim="800000"/>
                <a:headEnd/>
                <a:tailEnd/>
              </a:ln>
            </p:spPr>
            <p:txBody>
              <a:bodyPr wrap="none" lIns="0" tIns="0" rIns="0" bIns="0">
                <a:spAutoFit/>
              </a:bodyPr>
              <a:lstStyle/>
              <a:p>
                <a:r>
                  <a:rPr lang="de-DE" sz="1000">
                    <a:solidFill>
                      <a:srgbClr val="000000"/>
                    </a:solidFill>
                  </a:rPr>
                  <a:t>100</a:t>
                </a:r>
                <a:endParaRPr lang="de-DE" sz="1800"/>
              </a:p>
            </p:txBody>
          </p:sp>
          <p:sp>
            <p:nvSpPr>
              <p:cNvPr id="262" name="Rectangle 175"/>
              <p:cNvSpPr>
                <a:spLocks noChangeArrowheads="1"/>
              </p:cNvSpPr>
              <p:nvPr/>
            </p:nvSpPr>
            <p:spPr bwMode="auto">
              <a:xfrm>
                <a:off x="3434" y="2790"/>
                <a:ext cx="121" cy="58"/>
              </a:xfrm>
              <a:prstGeom prst="rect">
                <a:avLst/>
              </a:prstGeom>
              <a:noFill/>
              <a:ln w="9525">
                <a:noFill/>
                <a:miter lim="800000"/>
                <a:headEnd/>
                <a:tailEnd/>
              </a:ln>
            </p:spPr>
            <p:txBody>
              <a:bodyPr wrap="none" lIns="0" tIns="0" rIns="0" bIns="0">
                <a:spAutoFit/>
              </a:bodyPr>
              <a:lstStyle/>
              <a:p>
                <a:r>
                  <a:rPr lang="de-DE" sz="1000">
                    <a:solidFill>
                      <a:srgbClr val="000000"/>
                    </a:solidFill>
                  </a:rPr>
                  <a:t>1000</a:t>
                </a:r>
                <a:endParaRPr lang="de-DE" sz="1800"/>
              </a:p>
            </p:txBody>
          </p:sp>
          <p:sp>
            <p:nvSpPr>
              <p:cNvPr id="263" name="Rectangle 176"/>
              <p:cNvSpPr>
                <a:spLocks noChangeArrowheads="1"/>
              </p:cNvSpPr>
              <p:nvPr/>
            </p:nvSpPr>
            <p:spPr bwMode="auto">
              <a:xfrm>
                <a:off x="3593" y="2790"/>
                <a:ext cx="152" cy="58"/>
              </a:xfrm>
              <a:prstGeom prst="rect">
                <a:avLst/>
              </a:prstGeom>
              <a:noFill/>
              <a:ln w="9525">
                <a:noFill/>
                <a:miter lim="800000"/>
                <a:headEnd/>
                <a:tailEnd/>
              </a:ln>
            </p:spPr>
            <p:txBody>
              <a:bodyPr wrap="none" lIns="0" tIns="0" rIns="0" bIns="0">
                <a:spAutoFit/>
              </a:bodyPr>
              <a:lstStyle/>
              <a:p>
                <a:r>
                  <a:rPr lang="de-DE" sz="1000">
                    <a:solidFill>
                      <a:srgbClr val="000000"/>
                    </a:solidFill>
                  </a:rPr>
                  <a:t>10000</a:t>
                </a:r>
                <a:endParaRPr lang="de-DE" sz="1800"/>
              </a:p>
            </p:txBody>
          </p:sp>
          <p:sp>
            <p:nvSpPr>
              <p:cNvPr id="264" name="Rectangle 177"/>
              <p:cNvSpPr>
                <a:spLocks noChangeArrowheads="1"/>
              </p:cNvSpPr>
              <p:nvPr/>
            </p:nvSpPr>
            <p:spPr bwMode="auto">
              <a:xfrm>
                <a:off x="1762" y="2593"/>
                <a:ext cx="76" cy="59"/>
              </a:xfrm>
              <a:prstGeom prst="rect">
                <a:avLst/>
              </a:prstGeom>
              <a:noFill/>
              <a:ln w="9525">
                <a:noFill/>
                <a:miter lim="800000"/>
                <a:headEnd/>
                <a:tailEnd/>
              </a:ln>
            </p:spPr>
            <p:txBody>
              <a:bodyPr wrap="none" lIns="0" tIns="0" rIns="0" bIns="0">
                <a:spAutoFit/>
              </a:bodyPr>
              <a:lstStyle/>
              <a:p>
                <a:r>
                  <a:rPr lang="de-DE" sz="1000">
                    <a:solidFill>
                      <a:srgbClr val="000000"/>
                    </a:solidFill>
                  </a:rPr>
                  <a:t>1.0</a:t>
                </a:r>
                <a:endParaRPr lang="de-DE" sz="1800"/>
              </a:p>
            </p:txBody>
          </p:sp>
          <p:sp>
            <p:nvSpPr>
              <p:cNvPr id="265" name="Rectangle 178"/>
              <p:cNvSpPr>
                <a:spLocks noChangeArrowheads="1"/>
              </p:cNvSpPr>
              <p:nvPr/>
            </p:nvSpPr>
            <p:spPr bwMode="auto">
              <a:xfrm>
                <a:off x="1762" y="2357"/>
                <a:ext cx="76" cy="58"/>
              </a:xfrm>
              <a:prstGeom prst="rect">
                <a:avLst/>
              </a:prstGeom>
              <a:noFill/>
              <a:ln w="9525">
                <a:noFill/>
                <a:miter lim="800000"/>
                <a:headEnd/>
                <a:tailEnd/>
              </a:ln>
            </p:spPr>
            <p:txBody>
              <a:bodyPr wrap="none" lIns="0" tIns="0" rIns="0" bIns="0">
                <a:spAutoFit/>
              </a:bodyPr>
              <a:lstStyle/>
              <a:p>
                <a:r>
                  <a:rPr lang="de-DE" sz="1000">
                    <a:solidFill>
                      <a:srgbClr val="000000"/>
                    </a:solidFill>
                  </a:rPr>
                  <a:t>1.1</a:t>
                </a:r>
                <a:endParaRPr lang="de-DE" sz="1800"/>
              </a:p>
            </p:txBody>
          </p:sp>
          <p:sp>
            <p:nvSpPr>
              <p:cNvPr id="266" name="Rectangle 179"/>
              <p:cNvSpPr>
                <a:spLocks noChangeArrowheads="1"/>
              </p:cNvSpPr>
              <p:nvPr/>
            </p:nvSpPr>
            <p:spPr bwMode="auto">
              <a:xfrm>
                <a:off x="1762" y="2120"/>
                <a:ext cx="76" cy="59"/>
              </a:xfrm>
              <a:prstGeom prst="rect">
                <a:avLst/>
              </a:prstGeom>
              <a:noFill/>
              <a:ln w="9525">
                <a:noFill/>
                <a:miter lim="800000"/>
                <a:headEnd/>
                <a:tailEnd/>
              </a:ln>
            </p:spPr>
            <p:txBody>
              <a:bodyPr wrap="none" lIns="0" tIns="0" rIns="0" bIns="0">
                <a:spAutoFit/>
              </a:bodyPr>
              <a:lstStyle/>
              <a:p>
                <a:r>
                  <a:rPr lang="de-DE" sz="1000">
                    <a:solidFill>
                      <a:srgbClr val="000000"/>
                    </a:solidFill>
                  </a:rPr>
                  <a:t>1.2</a:t>
                </a:r>
                <a:endParaRPr lang="de-DE" sz="1800"/>
              </a:p>
            </p:txBody>
          </p:sp>
          <p:sp>
            <p:nvSpPr>
              <p:cNvPr id="267" name="Rectangle 180"/>
              <p:cNvSpPr>
                <a:spLocks noChangeArrowheads="1"/>
              </p:cNvSpPr>
              <p:nvPr/>
            </p:nvSpPr>
            <p:spPr bwMode="auto">
              <a:xfrm>
                <a:off x="1762" y="1884"/>
                <a:ext cx="76" cy="59"/>
              </a:xfrm>
              <a:prstGeom prst="rect">
                <a:avLst/>
              </a:prstGeom>
              <a:noFill/>
              <a:ln w="9525">
                <a:noFill/>
                <a:miter lim="800000"/>
                <a:headEnd/>
                <a:tailEnd/>
              </a:ln>
            </p:spPr>
            <p:txBody>
              <a:bodyPr wrap="none" lIns="0" tIns="0" rIns="0" bIns="0">
                <a:spAutoFit/>
              </a:bodyPr>
              <a:lstStyle/>
              <a:p>
                <a:r>
                  <a:rPr lang="de-DE" sz="1000">
                    <a:solidFill>
                      <a:srgbClr val="000000"/>
                    </a:solidFill>
                  </a:rPr>
                  <a:t>1.3</a:t>
                </a:r>
                <a:endParaRPr lang="de-DE" sz="1800"/>
              </a:p>
            </p:txBody>
          </p:sp>
          <p:sp>
            <p:nvSpPr>
              <p:cNvPr id="268" name="Rectangle 181"/>
              <p:cNvSpPr>
                <a:spLocks noChangeArrowheads="1"/>
              </p:cNvSpPr>
              <p:nvPr/>
            </p:nvSpPr>
            <p:spPr bwMode="auto">
              <a:xfrm>
                <a:off x="1762" y="1648"/>
                <a:ext cx="76" cy="59"/>
              </a:xfrm>
              <a:prstGeom prst="rect">
                <a:avLst/>
              </a:prstGeom>
              <a:noFill/>
              <a:ln w="9525">
                <a:noFill/>
                <a:miter lim="800000"/>
                <a:headEnd/>
                <a:tailEnd/>
              </a:ln>
            </p:spPr>
            <p:txBody>
              <a:bodyPr wrap="none" lIns="0" tIns="0" rIns="0" bIns="0">
                <a:spAutoFit/>
              </a:bodyPr>
              <a:lstStyle/>
              <a:p>
                <a:r>
                  <a:rPr lang="de-DE" sz="1000">
                    <a:solidFill>
                      <a:srgbClr val="000000"/>
                    </a:solidFill>
                  </a:rPr>
                  <a:t>1.4</a:t>
                </a:r>
                <a:endParaRPr lang="de-DE" sz="1800"/>
              </a:p>
            </p:txBody>
          </p:sp>
          <p:sp>
            <p:nvSpPr>
              <p:cNvPr id="269" name="Rectangle 182"/>
              <p:cNvSpPr>
                <a:spLocks noChangeArrowheads="1"/>
              </p:cNvSpPr>
              <p:nvPr/>
            </p:nvSpPr>
            <p:spPr bwMode="auto">
              <a:xfrm>
                <a:off x="1762" y="1411"/>
                <a:ext cx="76" cy="59"/>
              </a:xfrm>
              <a:prstGeom prst="rect">
                <a:avLst/>
              </a:prstGeom>
              <a:noFill/>
              <a:ln w="9525">
                <a:noFill/>
                <a:miter lim="800000"/>
                <a:headEnd/>
                <a:tailEnd/>
              </a:ln>
            </p:spPr>
            <p:txBody>
              <a:bodyPr wrap="none" lIns="0" tIns="0" rIns="0" bIns="0">
                <a:spAutoFit/>
              </a:bodyPr>
              <a:lstStyle/>
              <a:p>
                <a:r>
                  <a:rPr lang="de-DE" sz="1000">
                    <a:solidFill>
                      <a:srgbClr val="000000"/>
                    </a:solidFill>
                  </a:rPr>
                  <a:t>1.5</a:t>
                </a:r>
                <a:endParaRPr lang="de-DE" sz="1800"/>
              </a:p>
            </p:txBody>
          </p:sp>
          <p:sp>
            <p:nvSpPr>
              <p:cNvPr id="270" name="Line 183"/>
              <p:cNvSpPr>
                <a:spLocks noChangeShapeType="1"/>
              </p:cNvSpPr>
              <p:nvPr/>
            </p:nvSpPr>
            <p:spPr bwMode="auto">
              <a:xfrm flipV="1">
                <a:off x="1901" y="2757"/>
                <a:ext cx="1" cy="26"/>
              </a:xfrm>
              <a:prstGeom prst="line">
                <a:avLst/>
              </a:prstGeom>
              <a:noFill/>
              <a:ln w="15875">
                <a:solidFill>
                  <a:srgbClr val="000000"/>
                </a:solidFill>
                <a:round/>
                <a:headEnd/>
                <a:tailEnd/>
              </a:ln>
            </p:spPr>
            <p:txBody>
              <a:bodyPr/>
              <a:lstStyle/>
              <a:p>
                <a:endParaRPr lang="en-US"/>
              </a:p>
            </p:txBody>
          </p:sp>
          <p:sp>
            <p:nvSpPr>
              <p:cNvPr id="271" name="Line 184"/>
              <p:cNvSpPr>
                <a:spLocks noChangeShapeType="1"/>
              </p:cNvSpPr>
              <p:nvPr/>
            </p:nvSpPr>
            <p:spPr bwMode="auto">
              <a:xfrm flipV="1">
                <a:off x="1955" y="2757"/>
                <a:ext cx="1" cy="13"/>
              </a:xfrm>
              <a:prstGeom prst="line">
                <a:avLst/>
              </a:prstGeom>
              <a:noFill/>
              <a:ln w="15875">
                <a:solidFill>
                  <a:srgbClr val="000000"/>
                </a:solidFill>
                <a:round/>
                <a:headEnd/>
                <a:tailEnd/>
              </a:ln>
            </p:spPr>
            <p:txBody>
              <a:bodyPr/>
              <a:lstStyle/>
              <a:p>
                <a:endParaRPr lang="en-US"/>
              </a:p>
            </p:txBody>
          </p:sp>
          <p:sp>
            <p:nvSpPr>
              <p:cNvPr id="272" name="Line 185"/>
              <p:cNvSpPr>
                <a:spLocks noChangeShapeType="1"/>
              </p:cNvSpPr>
              <p:nvPr/>
            </p:nvSpPr>
            <p:spPr bwMode="auto">
              <a:xfrm flipV="1">
                <a:off x="1986" y="2757"/>
                <a:ext cx="1" cy="13"/>
              </a:xfrm>
              <a:prstGeom prst="line">
                <a:avLst/>
              </a:prstGeom>
              <a:noFill/>
              <a:ln w="15875">
                <a:solidFill>
                  <a:srgbClr val="000000"/>
                </a:solidFill>
                <a:round/>
                <a:headEnd/>
                <a:tailEnd/>
              </a:ln>
            </p:spPr>
            <p:txBody>
              <a:bodyPr/>
              <a:lstStyle/>
              <a:p>
                <a:endParaRPr lang="en-US"/>
              </a:p>
            </p:txBody>
          </p:sp>
          <p:sp>
            <p:nvSpPr>
              <p:cNvPr id="273" name="Line 186"/>
              <p:cNvSpPr>
                <a:spLocks noChangeShapeType="1"/>
              </p:cNvSpPr>
              <p:nvPr/>
            </p:nvSpPr>
            <p:spPr bwMode="auto">
              <a:xfrm flipV="1">
                <a:off x="2009" y="2757"/>
                <a:ext cx="1" cy="13"/>
              </a:xfrm>
              <a:prstGeom prst="line">
                <a:avLst/>
              </a:prstGeom>
              <a:noFill/>
              <a:ln w="15875">
                <a:solidFill>
                  <a:srgbClr val="000000"/>
                </a:solidFill>
                <a:round/>
                <a:headEnd/>
                <a:tailEnd/>
              </a:ln>
            </p:spPr>
            <p:txBody>
              <a:bodyPr/>
              <a:lstStyle/>
              <a:p>
                <a:endParaRPr lang="en-US"/>
              </a:p>
            </p:txBody>
          </p:sp>
          <p:sp>
            <p:nvSpPr>
              <p:cNvPr id="274" name="Line 187"/>
              <p:cNvSpPr>
                <a:spLocks noChangeShapeType="1"/>
              </p:cNvSpPr>
              <p:nvPr/>
            </p:nvSpPr>
            <p:spPr bwMode="auto">
              <a:xfrm flipV="1">
                <a:off x="2026" y="2757"/>
                <a:ext cx="1" cy="13"/>
              </a:xfrm>
              <a:prstGeom prst="line">
                <a:avLst/>
              </a:prstGeom>
              <a:noFill/>
              <a:ln w="15875">
                <a:solidFill>
                  <a:srgbClr val="000000"/>
                </a:solidFill>
                <a:round/>
                <a:headEnd/>
                <a:tailEnd/>
              </a:ln>
            </p:spPr>
            <p:txBody>
              <a:bodyPr/>
              <a:lstStyle/>
              <a:p>
                <a:endParaRPr lang="en-US"/>
              </a:p>
            </p:txBody>
          </p:sp>
          <p:sp>
            <p:nvSpPr>
              <p:cNvPr id="275" name="Line 188"/>
              <p:cNvSpPr>
                <a:spLocks noChangeShapeType="1"/>
              </p:cNvSpPr>
              <p:nvPr/>
            </p:nvSpPr>
            <p:spPr bwMode="auto">
              <a:xfrm flipV="1">
                <a:off x="2041" y="2757"/>
                <a:ext cx="1" cy="13"/>
              </a:xfrm>
              <a:prstGeom prst="line">
                <a:avLst/>
              </a:prstGeom>
              <a:noFill/>
              <a:ln w="15875">
                <a:solidFill>
                  <a:srgbClr val="000000"/>
                </a:solidFill>
                <a:round/>
                <a:headEnd/>
                <a:tailEnd/>
              </a:ln>
            </p:spPr>
            <p:txBody>
              <a:bodyPr/>
              <a:lstStyle/>
              <a:p>
                <a:endParaRPr lang="en-US"/>
              </a:p>
            </p:txBody>
          </p:sp>
          <p:sp>
            <p:nvSpPr>
              <p:cNvPr id="276" name="Line 189"/>
              <p:cNvSpPr>
                <a:spLocks noChangeShapeType="1"/>
              </p:cNvSpPr>
              <p:nvPr/>
            </p:nvSpPr>
            <p:spPr bwMode="auto">
              <a:xfrm flipV="1">
                <a:off x="2052" y="2757"/>
                <a:ext cx="1" cy="13"/>
              </a:xfrm>
              <a:prstGeom prst="line">
                <a:avLst/>
              </a:prstGeom>
              <a:noFill/>
              <a:ln w="15875">
                <a:solidFill>
                  <a:srgbClr val="000000"/>
                </a:solidFill>
                <a:round/>
                <a:headEnd/>
                <a:tailEnd/>
              </a:ln>
            </p:spPr>
            <p:txBody>
              <a:bodyPr/>
              <a:lstStyle/>
              <a:p>
                <a:endParaRPr lang="en-US"/>
              </a:p>
            </p:txBody>
          </p:sp>
          <p:sp>
            <p:nvSpPr>
              <p:cNvPr id="277" name="Line 190"/>
              <p:cNvSpPr>
                <a:spLocks noChangeShapeType="1"/>
              </p:cNvSpPr>
              <p:nvPr/>
            </p:nvSpPr>
            <p:spPr bwMode="auto">
              <a:xfrm flipV="1">
                <a:off x="2063" y="2757"/>
                <a:ext cx="1" cy="13"/>
              </a:xfrm>
              <a:prstGeom prst="line">
                <a:avLst/>
              </a:prstGeom>
              <a:noFill/>
              <a:ln w="15875">
                <a:solidFill>
                  <a:srgbClr val="000000"/>
                </a:solidFill>
                <a:round/>
                <a:headEnd/>
                <a:tailEnd/>
              </a:ln>
            </p:spPr>
            <p:txBody>
              <a:bodyPr/>
              <a:lstStyle/>
              <a:p>
                <a:endParaRPr lang="en-US"/>
              </a:p>
            </p:txBody>
          </p:sp>
          <p:sp>
            <p:nvSpPr>
              <p:cNvPr id="278" name="Line 191"/>
              <p:cNvSpPr>
                <a:spLocks noChangeShapeType="1"/>
              </p:cNvSpPr>
              <p:nvPr/>
            </p:nvSpPr>
            <p:spPr bwMode="auto">
              <a:xfrm flipV="1">
                <a:off x="2072" y="2757"/>
                <a:ext cx="1" cy="13"/>
              </a:xfrm>
              <a:prstGeom prst="line">
                <a:avLst/>
              </a:prstGeom>
              <a:noFill/>
              <a:ln w="15875">
                <a:solidFill>
                  <a:srgbClr val="000000"/>
                </a:solidFill>
                <a:round/>
                <a:headEnd/>
                <a:tailEnd/>
              </a:ln>
            </p:spPr>
            <p:txBody>
              <a:bodyPr/>
              <a:lstStyle/>
              <a:p>
                <a:endParaRPr lang="en-US"/>
              </a:p>
            </p:txBody>
          </p:sp>
          <p:sp>
            <p:nvSpPr>
              <p:cNvPr id="279" name="Line 192"/>
              <p:cNvSpPr>
                <a:spLocks noChangeShapeType="1"/>
              </p:cNvSpPr>
              <p:nvPr/>
            </p:nvSpPr>
            <p:spPr bwMode="auto">
              <a:xfrm flipV="1">
                <a:off x="2080" y="2757"/>
                <a:ext cx="1" cy="26"/>
              </a:xfrm>
              <a:prstGeom prst="line">
                <a:avLst/>
              </a:prstGeom>
              <a:noFill/>
              <a:ln w="15875">
                <a:solidFill>
                  <a:srgbClr val="000000"/>
                </a:solidFill>
                <a:round/>
                <a:headEnd/>
                <a:tailEnd/>
              </a:ln>
            </p:spPr>
            <p:txBody>
              <a:bodyPr/>
              <a:lstStyle/>
              <a:p>
                <a:endParaRPr lang="en-US"/>
              </a:p>
            </p:txBody>
          </p:sp>
          <p:sp>
            <p:nvSpPr>
              <p:cNvPr id="280" name="Line 193"/>
              <p:cNvSpPr>
                <a:spLocks noChangeShapeType="1"/>
              </p:cNvSpPr>
              <p:nvPr/>
            </p:nvSpPr>
            <p:spPr bwMode="auto">
              <a:xfrm flipV="1">
                <a:off x="2134" y="2757"/>
                <a:ext cx="1" cy="13"/>
              </a:xfrm>
              <a:prstGeom prst="line">
                <a:avLst/>
              </a:prstGeom>
              <a:noFill/>
              <a:ln w="15875">
                <a:solidFill>
                  <a:srgbClr val="000000"/>
                </a:solidFill>
                <a:round/>
                <a:headEnd/>
                <a:tailEnd/>
              </a:ln>
            </p:spPr>
            <p:txBody>
              <a:bodyPr/>
              <a:lstStyle/>
              <a:p>
                <a:endParaRPr lang="en-US"/>
              </a:p>
            </p:txBody>
          </p:sp>
          <p:sp>
            <p:nvSpPr>
              <p:cNvPr id="281" name="Line 194"/>
              <p:cNvSpPr>
                <a:spLocks noChangeShapeType="1"/>
              </p:cNvSpPr>
              <p:nvPr/>
            </p:nvSpPr>
            <p:spPr bwMode="auto">
              <a:xfrm flipV="1">
                <a:off x="2165" y="2757"/>
                <a:ext cx="1" cy="13"/>
              </a:xfrm>
              <a:prstGeom prst="line">
                <a:avLst/>
              </a:prstGeom>
              <a:noFill/>
              <a:ln w="15875">
                <a:solidFill>
                  <a:srgbClr val="000000"/>
                </a:solidFill>
                <a:round/>
                <a:headEnd/>
                <a:tailEnd/>
              </a:ln>
            </p:spPr>
            <p:txBody>
              <a:bodyPr/>
              <a:lstStyle/>
              <a:p>
                <a:endParaRPr lang="en-US"/>
              </a:p>
            </p:txBody>
          </p:sp>
          <p:sp>
            <p:nvSpPr>
              <p:cNvPr id="282" name="Line 195"/>
              <p:cNvSpPr>
                <a:spLocks noChangeShapeType="1"/>
              </p:cNvSpPr>
              <p:nvPr/>
            </p:nvSpPr>
            <p:spPr bwMode="auto">
              <a:xfrm flipV="1">
                <a:off x="2188" y="2757"/>
                <a:ext cx="1" cy="13"/>
              </a:xfrm>
              <a:prstGeom prst="line">
                <a:avLst/>
              </a:prstGeom>
              <a:noFill/>
              <a:ln w="15875">
                <a:solidFill>
                  <a:srgbClr val="000000"/>
                </a:solidFill>
                <a:round/>
                <a:headEnd/>
                <a:tailEnd/>
              </a:ln>
            </p:spPr>
            <p:txBody>
              <a:bodyPr/>
              <a:lstStyle/>
              <a:p>
                <a:endParaRPr lang="en-US"/>
              </a:p>
            </p:txBody>
          </p:sp>
          <p:sp>
            <p:nvSpPr>
              <p:cNvPr id="283" name="Line 196"/>
              <p:cNvSpPr>
                <a:spLocks noChangeShapeType="1"/>
              </p:cNvSpPr>
              <p:nvPr/>
            </p:nvSpPr>
            <p:spPr bwMode="auto">
              <a:xfrm flipV="1">
                <a:off x="2205" y="2757"/>
                <a:ext cx="1" cy="13"/>
              </a:xfrm>
              <a:prstGeom prst="line">
                <a:avLst/>
              </a:prstGeom>
              <a:noFill/>
              <a:ln w="15875">
                <a:solidFill>
                  <a:srgbClr val="000000"/>
                </a:solidFill>
                <a:round/>
                <a:headEnd/>
                <a:tailEnd/>
              </a:ln>
            </p:spPr>
            <p:txBody>
              <a:bodyPr/>
              <a:lstStyle/>
              <a:p>
                <a:endParaRPr lang="en-US"/>
              </a:p>
            </p:txBody>
          </p:sp>
          <p:sp>
            <p:nvSpPr>
              <p:cNvPr id="284" name="Line 197"/>
              <p:cNvSpPr>
                <a:spLocks noChangeShapeType="1"/>
              </p:cNvSpPr>
              <p:nvPr/>
            </p:nvSpPr>
            <p:spPr bwMode="auto">
              <a:xfrm flipV="1">
                <a:off x="2219" y="2757"/>
                <a:ext cx="1" cy="13"/>
              </a:xfrm>
              <a:prstGeom prst="line">
                <a:avLst/>
              </a:prstGeom>
              <a:noFill/>
              <a:ln w="15875">
                <a:solidFill>
                  <a:srgbClr val="000000"/>
                </a:solidFill>
                <a:round/>
                <a:headEnd/>
                <a:tailEnd/>
              </a:ln>
            </p:spPr>
            <p:txBody>
              <a:bodyPr/>
              <a:lstStyle/>
              <a:p>
                <a:endParaRPr lang="en-US"/>
              </a:p>
            </p:txBody>
          </p:sp>
          <p:sp>
            <p:nvSpPr>
              <p:cNvPr id="285" name="Line 198"/>
              <p:cNvSpPr>
                <a:spLocks noChangeShapeType="1"/>
              </p:cNvSpPr>
              <p:nvPr/>
            </p:nvSpPr>
            <p:spPr bwMode="auto">
              <a:xfrm flipV="1">
                <a:off x="2231" y="2757"/>
                <a:ext cx="1" cy="13"/>
              </a:xfrm>
              <a:prstGeom prst="line">
                <a:avLst/>
              </a:prstGeom>
              <a:noFill/>
              <a:ln w="15875">
                <a:solidFill>
                  <a:srgbClr val="000000"/>
                </a:solidFill>
                <a:round/>
                <a:headEnd/>
                <a:tailEnd/>
              </a:ln>
            </p:spPr>
            <p:txBody>
              <a:bodyPr/>
              <a:lstStyle/>
              <a:p>
                <a:endParaRPr lang="en-US"/>
              </a:p>
            </p:txBody>
          </p:sp>
          <p:sp>
            <p:nvSpPr>
              <p:cNvPr id="286" name="Line 199"/>
              <p:cNvSpPr>
                <a:spLocks noChangeShapeType="1"/>
              </p:cNvSpPr>
              <p:nvPr/>
            </p:nvSpPr>
            <p:spPr bwMode="auto">
              <a:xfrm flipV="1">
                <a:off x="2241" y="2757"/>
                <a:ext cx="1" cy="13"/>
              </a:xfrm>
              <a:prstGeom prst="line">
                <a:avLst/>
              </a:prstGeom>
              <a:noFill/>
              <a:ln w="15875">
                <a:solidFill>
                  <a:srgbClr val="000000"/>
                </a:solidFill>
                <a:round/>
                <a:headEnd/>
                <a:tailEnd/>
              </a:ln>
            </p:spPr>
            <p:txBody>
              <a:bodyPr/>
              <a:lstStyle/>
              <a:p>
                <a:endParaRPr lang="en-US"/>
              </a:p>
            </p:txBody>
          </p:sp>
          <p:sp>
            <p:nvSpPr>
              <p:cNvPr id="287" name="Line 200"/>
              <p:cNvSpPr>
                <a:spLocks noChangeShapeType="1"/>
              </p:cNvSpPr>
              <p:nvPr/>
            </p:nvSpPr>
            <p:spPr bwMode="auto">
              <a:xfrm flipV="1">
                <a:off x="2250" y="2757"/>
                <a:ext cx="1" cy="13"/>
              </a:xfrm>
              <a:prstGeom prst="line">
                <a:avLst/>
              </a:prstGeom>
              <a:noFill/>
              <a:ln w="15875">
                <a:solidFill>
                  <a:srgbClr val="000000"/>
                </a:solidFill>
                <a:round/>
                <a:headEnd/>
                <a:tailEnd/>
              </a:ln>
            </p:spPr>
            <p:txBody>
              <a:bodyPr/>
              <a:lstStyle/>
              <a:p>
                <a:endParaRPr lang="en-US"/>
              </a:p>
            </p:txBody>
          </p:sp>
          <p:sp>
            <p:nvSpPr>
              <p:cNvPr id="288" name="Line 201"/>
              <p:cNvSpPr>
                <a:spLocks noChangeShapeType="1"/>
              </p:cNvSpPr>
              <p:nvPr/>
            </p:nvSpPr>
            <p:spPr bwMode="auto">
              <a:xfrm flipV="1">
                <a:off x="2259" y="2757"/>
                <a:ext cx="1" cy="26"/>
              </a:xfrm>
              <a:prstGeom prst="line">
                <a:avLst/>
              </a:prstGeom>
              <a:noFill/>
              <a:ln w="15875">
                <a:solidFill>
                  <a:srgbClr val="000000"/>
                </a:solidFill>
                <a:round/>
                <a:headEnd/>
                <a:tailEnd/>
              </a:ln>
            </p:spPr>
            <p:txBody>
              <a:bodyPr/>
              <a:lstStyle/>
              <a:p>
                <a:endParaRPr lang="en-US"/>
              </a:p>
            </p:txBody>
          </p:sp>
          <p:sp>
            <p:nvSpPr>
              <p:cNvPr id="289" name="Line 202"/>
              <p:cNvSpPr>
                <a:spLocks noChangeShapeType="1"/>
              </p:cNvSpPr>
              <p:nvPr/>
            </p:nvSpPr>
            <p:spPr bwMode="auto">
              <a:xfrm flipV="1">
                <a:off x="2312" y="2757"/>
                <a:ext cx="1" cy="13"/>
              </a:xfrm>
              <a:prstGeom prst="line">
                <a:avLst/>
              </a:prstGeom>
              <a:noFill/>
              <a:ln w="15875">
                <a:solidFill>
                  <a:srgbClr val="000000"/>
                </a:solidFill>
                <a:round/>
                <a:headEnd/>
                <a:tailEnd/>
              </a:ln>
            </p:spPr>
            <p:txBody>
              <a:bodyPr/>
              <a:lstStyle/>
              <a:p>
                <a:endParaRPr lang="en-US"/>
              </a:p>
            </p:txBody>
          </p:sp>
          <p:sp>
            <p:nvSpPr>
              <p:cNvPr id="290" name="Line 203"/>
              <p:cNvSpPr>
                <a:spLocks noChangeShapeType="1"/>
              </p:cNvSpPr>
              <p:nvPr/>
            </p:nvSpPr>
            <p:spPr bwMode="auto">
              <a:xfrm flipV="1">
                <a:off x="2344" y="2757"/>
                <a:ext cx="1" cy="13"/>
              </a:xfrm>
              <a:prstGeom prst="line">
                <a:avLst/>
              </a:prstGeom>
              <a:noFill/>
              <a:ln w="15875">
                <a:solidFill>
                  <a:srgbClr val="000000"/>
                </a:solidFill>
                <a:round/>
                <a:headEnd/>
                <a:tailEnd/>
              </a:ln>
            </p:spPr>
            <p:txBody>
              <a:bodyPr/>
              <a:lstStyle/>
              <a:p>
                <a:endParaRPr lang="en-US"/>
              </a:p>
            </p:txBody>
          </p:sp>
          <p:sp>
            <p:nvSpPr>
              <p:cNvPr id="291" name="Line 204"/>
              <p:cNvSpPr>
                <a:spLocks noChangeShapeType="1"/>
              </p:cNvSpPr>
              <p:nvPr/>
            </p:nvSpPr>
            <p:spPr bwMode="auto">
              <a:xfrm flipV="1">
                <a:off x="2366" y="2757"/>
                <a:ext cx="1" cy="13"/>
              </a:xfrm>
              <a:prstGeom prst="line">
                <a:avLst/>
              </a:prstGeom>
              <a:noFill/>
              <a:ln w="15875">
                <a:solidFill>
                  <a:srgbClr val="000000"/>
                </a:solidFill>
                <a:round/>
                <a:headEnd/>
                <a:tailEnd/>
              </a:ln>
            </p:spPr>
            <p:txBody>
              <a:bodyPr/>
              <a:lstStyle/>
              <a:p>
                <a:endParaRPr lang="en-US"/>
              </a:p>
            </p:txBody>
          </p:sp>
          <p:sp>
            <p:nvSpPr>
              <p:cNvPr id="292" name="Line 205"/>
              <p:cNvSpPr>
                <a:spLocks noChangeShapeType="1"/>
              </p:cNvSpPr>
              <p:nvPr/>
            </p:nvSpPr>
            <p:spPr bwMode="auto">
              <a:xfrm flipV="1">
                <a:off x="2384" y="2757"/>
                <a:ext cx="1" cy="13"/>
              </a:xfrm>
              <a:prstGeom prst="line">
                <a:avLst/>
              </a:prstGeom>
              <a:noFill/>
              <a:ln w="15875">
                <a:solidFill>
                  <a:srgbClr val="000000"/>
                </a:solidFill>
                <a:round/>
                <a:headEnd/>
                <a:tailEnd/>
              </a:ln>
            </p:spPr>
            <p:txBody>
              <a:bodyPr/>
              <a:lstStyle/>
              <a:p>
                <a:endParaRPr lang="en-US"/>
              </a:p>
            </p:txBody>
          </p:sp>
          <p:sp>
            <p:nvSpPr>
              <p:cNvPr id="293" name="Line 206"/>
              <p:cNvSpPr>
                <a:spLocks noChangeShapeType="1"/>
              </p:cNvSpPr>
              <p:nvPr/>
            </p:nvSpPr>
            <p:spPr bwMode="auto">
              <a:xfrm flipV="1">
                <a:off x="2397" y="2757"/>
                <a:ext cx="1" cy="13"/>
              </a:xfrm>
              <a:prstGeom prst="line">
                <a:avLst/>
              </a:prstGeom>
              <a:noFill/>
              <a:ln w="15875">
                <a:solidFill>
                  <a:srgbClr val="000000"/>
                </a:solidFill>
                <a:round/>
                <a:headEnd/>
                <a:tailEnd/>
              </a:ln>
            </p:spPr>
            <p:txBody>
              <a:bodyPr/>
              <a:lstStyle/>
              <a:p>
                <a:endParaRPr lang="en-US"/>
              </a:p>
            </p:txBody>
          </p:sp>
          <p:sp>
            <p:nvSpPr>
              <p:cNvPr id="294" name="Line 207"/>
              <p:cNvSpPr>
                <a:spLocks noChangeShapeType="1"/>
              </p:cNvSpPr>
              <p:nvPr/>
            </p:nvSpPr>
            <p:spPr bwMode="auto">
              <a:xfrm flipV="1">
                <a:off x="2410" y="2757"/>
                <a:ext cx="1" cy="13"/>
              </a:xfrm>
              <a:prstGeom prst="line">
                <a:avLst/>
              </a:prstGeom>
              <a:noFill/>
              <a:ln w="15875">
                <a:solidFill>
                  <a:srgbClr val="000000"/>
                </a:solidFill>
                <a:round/>
                <a:headEnd/>
                <a:tailEnd/>
              </a:ln>
            </p:spPr>
            <p:txBody>
              <a:bodyPr/>
              <a:lstStyle/>
              <a:p>
                <a:endParaRPr lang="en-US"/>
              </a:p>
            </p:txBody>
          </p:sp>
        </p:grpSp>
        <p:sp>
          <p:nvSpPr>
            <p:cNvPr id="10" name="Line 208"/>
            <p:cNvSpPr>
              <a:spLocks noChangeShapeType="1"/>
            </p:cNvSpPr>
            <p:nvPr/>
          </p:nvSpPr>
          <p:spPr bwMode="auto">
            <a:xfrm flipV="1">
              <a:off x="2420" y="2757"/>
              <a:ext cx="1" cy="13"/>
            </a:xfrm>
            <a:prstGeom prst="line">
              <a:avLst/>
            </a:prstGeom>
            <a:noFill/>
            <a:ln w="15875">
              <a:solidFill>
                <a:srgbClr val="000000"/>
              </a:solidFill>
              <a:round/>
              <a:headEnd/>
              <a:tailEnd/>
            </a:ln>
          </p:spPr>
          <p:txBody>
            <a:bodyPr/>
            <a:lstStyle/>
            <a:p>
              <a:endParaRPr lang="en-US"/>
            </a:p>
          </p:txBody>
        </p:sp>
        <p:sp>
          <p:nvSpPr>
            <p:cNvPr id="11" name="Line 209"/>
            <p:cNvSpPr>
              <a:spLocks noChangeShapeType="1"/>
            </p:cNvSpPr>
            <p:nvPr/>
          </p:nvSpPr>
          <p:spPr bwMode="auto">
            <a:xfrm flipV="1">
              <a:off x="2429" y="2757"/>
              <a:ext cx="1" cy="13"/>
            </a:xfrm>
            <a:prstGeom prst="line">
              <a:avLst/>
            </a:prstGeom>
            <a:noFill/>
            <a:ln w="15875">
              <a:solidFill>
                <a:srgbClr val="000000"/>
              </a:solidFill>
              <a:round/>
              <a:headEnd/>
              <a:tailEnd/>
            </a:ln>
          </p:spPr>
          <p:txBody>
            <a:bodyPr/>
            <a:lstStyle/>
            <a:p>
              <a:endParaRPr lang="en-US"/>
            </a:p>
          </p:txBody>
        </p:sp>
        <p:sp>
          <p:nvSpPr>
            <p:cNvPr id="12" name="Line 210"/>
            <p:cNvSpPr>
              <a:spLocks noChangeShapeType="1"/>
            </p:cNvSpPr>
            <p:nvPr/>
          </p:nvSpPr>
          <p:spPr bwMode="auto">
            <a:xfrm flipV="1">
              <a:off x="2438" y="2757"/>
              <a:ext cx="1" cy="26"/>
            </a:xfrm>
            <a:prstGeom prst="line">
              <a:avLst/>
            </a:prstGeom>
            <a:noFill/>
            <a:ln w="15875">
              <a:solidFill>
                <a:srgbClr val="000000"/>
              </a:solidFill>
              <a:round/>
              <a:headEnd/>
              <a:tailEnd/>
            </a:ln>
          </p:spPr>
          <p:txBody>
            <a:bodyPr/>
            <a:lstStyle/>
            <a:p>
              <a:endParaRPr lang="en-US"/>
            </a:p>
          </p:txBody>
        </p:sp>
        <p:sp>
          <p:nvSpPr>
            <p:cNvPr id="13" name="Line 211"/>
            <p:cNvSpPr>
              <a:spLocks noChangeShapeType="1"/>
            </p:cNvSpPr>
            <p:nvPr/>
          </p:nvSpPr>
          <p:spPr bwMode="auto">
            <a:xfrm flipV="1">
              <a:off x="2491" y="2757"/>
              <a:ext cx="1" cy="13"/>
            </a:xfrm>
            <a:prstGeom prst="line">
              <a:avLst/>
            </a:prstGeom>
            <a:noFill/>
            <a:ln w="15875">
              <a:solidFill>
                <a:srgbClr val="000000"/>
              </a:solidFill>
              <a:round/>
              <a:headEnd/>
              <a:tailEnd/>
            </a:ln>
          </p:spPr>
          <p:txBody>
            <a:bodyPr/>
            <a:lstStyle/>
            <a:p>
              <a:endParaRPr lang="en-US"/>
            </a:p>
          </p:txBody>
        </p:sp>
        <p:sp>
          <p:nvSpPr>
            <p:cNvPr id="14" name="Line 212"/>
            <p:cNvSpPr>
              <a:spLocks noChangeShapeType="1"/>
            </p:cNvSpPr>
            <p:nvPr/>
          </p:nvSpPr>
          <p:spPr bwMode="auto">
            <a:xfrm flipV="1">
              <a:off x="2523" y="2757"/>
              <a:ext cx="1" cy="13"/>
            </a:xfrm>
            <a:prstGeom prst="line">
              <a:avLst/>
            </a:prstGeom>
            <a:noFill/>
            <a:ln w="15875">
              <a:solidFill>
                <a:srgbClr val="000000"/>
              </a:solidFill>
              <a:round/>
              <a:headEnd/>
              <a:tailEnd/>
            </a:ln>
          </p:spPr>
          <p:txBody>
            <a:bodyPr/>
            <a:lstStyle/>
            <a:p>
              <a:endParaRPr lang="en-US"/>
            </a:p>
          </p:txBody>
        </p:sp>
        <p:sp>
          <p:nvSpPr>
            <p:cNvPr id="15" name="Line 213"/>
            <p:cNvSpPr>
              <a:spLocks noChangeShapeType="1"/>
            </p:cNvSpPr>
            <p:nvPr/>
          </p:nvSpPr>
          <p:spPr bwMode="auto">
            <a:xfrm flipV="1">
              <a:off x="2545" y="2757"/>
              <a:ext cx="1" cy="13"/>
            </a:xfrm>
            <a:prstGeom prst="line">
              <a:avLst/>
            </a:prstGeom>
            <a:noFill/>
            <a:ln w="15875">
              <a:solidFill>
                <a:srgbClr val="000000"/>
              </a:solidFill>
              <a:round/>
              <a:headEnd/>
              <a:tailEnd/>
            </a:ln>
          </p:spPr>
          <p:txBody>
            <a:bodyPr/>
            <a:lstStyle/>
            <a:p>
              <a:endParaRPr lang="en-US"/>
            </a:p>
          </p:txBody>
        </p:sp>
        <p:sp>
          <p:nvSpPr>
            <p:cNvPr id="16" name="Line 214"/>
            <p:cNvSpPr>
              <a:spLocks noChangeShapeType="1"/>
            </p:cNvSpPr>
            <p:nvPr/>
          </p:nvSpPr>
          <p:spPr bwMode="auto">
            <a:xfrm flipV="1">
              <a:off x="2562" y="2757"/>
              <a:ext cx="1" cy="13"/>
            </a:xfrm>
            <a:prstGeom prst="line">
              <a:avLst/>
            </a:prstGeom>
            <a:noFill/>
            <a:ln w="15875">
              <a:solidFill>
                <a:srgbClr val="000000"/>
              </a:solidFill>
              <a:round/>
              <a:headEnd/>
              <a:tailEnd/>
            </a:ln>
          </p:spPr>
          <p:txBody>
            <a:bodyPr/>
            <a:lstStyle/>
            <a:p>
              <a:endParaRPr lang="en-US"/>
            </a:p>
          </p:txBody>
        </p:sp>
        <p:sp>
          <p:nvSpPr>
            <p:cNvPr id="17" name="Line 215"/>
            <p:cNvSpPr>
              <a:spLocks noChangeShapeType="1"/>
            </p:cNvSpPr>
            <p:nvPr/>
          </p:nvSpPr>
          <p:spPr bwMode="auto">
            <a:xfrm flipV="1">
              <a:off x="2576" y="2757"/>
              <a:ext cx="1" cy="13"/>
            </a:xfrm>
            <a:prstGeom prst="line">
              <a:avLst/>
            </a:prstGeom>
            <a:noFill/>
            <a:ln w="15875">
              <a:solidFill>
                <a:srgbClr val="000000"/>
              </a:solidFill>
              <a:round/>
              <a:headEnd/>
              <a:tailEnd/>
            </a:ln>
          </p:spPr>
          <p:txBody>
            <a:bodyPr/>
            <a:lstStyle/>
            <a:p>
              <a:endParaRPr lang="en-US"/>
            </a:p>
          </p:txBody>
        </p:sp>
        <p:sp>
          <p:nvSpPr>
            <p:cNvPr id="18" name="Line 216"/>
            <p:cNvSpPr>
              <a:spLocks noChangeShapeType="1"/>
            </p:cNvSpPr>
            <p:nvPr/>
          </p:nvSpPr>
          <p:spPr bwMode="auto">
            <a:xfrm flipV="1">
              <a:off x="2589" y="2757"/>
              <a:ext cx="1" cy="13"/>
            </a:xfrm>
            <a:prstGeom prst="line">
              <a:avLst/>
            </a:prstGeom>
            <a:noFill/>
            <a:ln w="15875">
              <a:solidFill>
                <a:srgbClr val="000000"/>
              </a:solidFill>
              <a:round/>
              <a:headEnd/>
              <a:tailEnd/>
            </a:ln>
          </p:spPr>
          <p:txBody>
            <a:bodyPr/>
            <a:lstStyle/>
            <a:p>
              <a:endParaRPr lang="en-US"/>
            </a:p>
          </p:txBody>
        </p:sp>
        <p:sp>
          <p:nvSpPr>
            <p:cNvPr id="19" name="Line 217"/>
            <p:cNvSpPr>
              <a:spLocks noChangeShapeType="1"/>
            </p:cNvSpPr>
            <p:nvPr/>
          </p:nvSpPr>
          <p:spPr bwMode="auto">
            <a:xfrm flipV="1">
              <a:off x="2599" y="2757"/>
              <a:ext cx="1" cy="13"/>
            </a:xfrm>
            <a:prstGeom prst="line">
              <a:avLst/>
            </a:prstGeom>
            <a:noFill/>
            <a:ln w="15875">
              <a:solidFill>
                <a:srgbClr val="000000"/>
              </a:solidFill>
              <a:round/>
              <a:headEnd/>
              <a:tailEnd/>
            </a:ln>
          </p:spPr>
          <p:txBody>
            <a:bodyPr/>
            <a:lstStyle/>
            <a:p>
              <a:endParaRPr lang="en-US"/>
            </a:p>
          </p:txBody>
        </p:sp>
        <p:sp>
          <p:nvSpPr>
            <p:cNvPr id="20" name="Line 218"/>
            <p:cNvSpPr>
              <a:spLocks noChangeShapeType="1"/>
            </p:cNvSpPr>
            <p:nvPr/>
          </p:nvSpPr>
          <p:spPr bwMode="auto">
            <a:xfrm flipV="1">
              <a:off x="2608" y="2757"/>
              <a:ext cx="1" cy="13"/>
            </a:xfrm>
            <a:prstGeom prst="line">
              <a:avLst/>
            </a:prstGeom>
            <a:noFill/>
            <a:ln w="15875">
              <a:solidFill>
                <a:srgbClr val="000000"/>
              </a:solidFill>
              <a:round/>
              <a:headEnd/>
              <a:tailEnd/>
            </a:ln>
          </p:spPr>
          <p:txBody>
            <a:bodyPr/>
            <a:lstStyle/>
            <a:p>
              <a:endParaRPr lang="en-US"/>
            </a:p>
          </p:txBody>
        </p:sp>
        <p:sp>
          <p:nvSpPr>
            <p:cNvPr id="21" name="Line 219"/>
            <p:cNvSpPr>
              <a:spLocks noChangeShapeType="1"/>
            </p:cNvSpPr>
            <p:nvPr/>
          </p:nvSpPr>
          <p:spPr bwMode="auto">
            <a:xfrm flipV="1">
              <a:off x="2616" y="2757"/>
              <a:ext cx="1" cy="26"/>
            </a:xfrm>
            <a:prstGeom prst="line">
              <a:avLst/>
            </a:prstGeom>
            <a:noFill/>
            <a:ln w="15875">
              <a:solidFill>
                <a:srgbClr val="000000"/>
              </a:solidFill>
              <a:round/>
              <a:headEnd/>
              <a:tailEnd/>
            </a:ln>
          </p:spPr>
          <p:txBody>
            <a:bodyPr/>
            <a:lstStyle/>
            <a:p>
              <a:endParaRPr lang="en-US"/>
            </a:p>
          </p:txBody>
        </p:sp>
        <p:sp>
          <p:nvSpPr>
            <p:cNvPr id="22" name="Line 220"/>
            <p:cNvSpPr>
              <a:spLocks noChangeShapeType="1"/>
            </p:cNvSpPr>
            <p:nvPr/>
          </p:nvSpPr>
          <p:spPr bwMode="auto">
            <a:xfrm flipV="1">
              <a:off x="2670" y="2757"/>
              <a:ext cx="1" cy="13"/>
            </a:xfrm>
            <a:prstGeom prst="line">
              <a:avLst/>
            </a:prstGeom>
            <a:noFill/>
            <a:ln w="15875">
              <a:solidFill>
                <a:srgbClr val="000000"/>
              </a:solidFill>
              <a:round/>
              <a:headEnd/>
              <a:tailEnd/>
            </a:ln>
          </p:spPr>
          <p:txBody>
            <a:bodyPr/>
            <a:lstStyle/>
            <a:p>
              <a:endParaRPr lang="en-US"/>
            </a:p>
          </p:txBody>
        </p:sp>
        <p:sp>
          <p:nvSpPr>
            <p:cNvPr id="23" name="Line 221"/>
            <p:cNvSpPr>
              <a:spLocks noChangeShapeType="1"/>
            </p:cNvSpPr>
            <p:nvPr/>
          </p:nvSpPr>
          <p:spPr bwMode="auto">
            <a:xfrm flipV="1">
              <a:off x="2702" y="2757"/>
              <a:ext cx="1" cy="13"/>
            </a:xfrm>
            <a:prstGeom prst="line">
              <a:avLst/>
            </a:prstGeom>
            <a:noFill/>
            <a:ln w="15875">
              <a:solidFill>
                <a:srgbClr val="000000"/>
              </a:solidFill>
              <a:round/>
              <a:headEnd/>
              <a:tailEnd/>
            </a:ln>
          </p:spPr>
          <p:txBody>
            <a:bodyPr/>
            <a:lstStyle/>
            <a:p>
              <a:endParaRPr lang="en-US"/>
            </a:p>
          </p:txBody>
        </p:sp>
        <p:sp>
          <p:nvSpPr>
            <p:cNvPr id="24" name="Line 222"/>
            <p:cNvSpPr>
              <a:spLocks noChangeShapeType="1"/>
            </p:cNvSpPr>
            <p:nvPr/>
          </p:nvSpPr>
          <p:spPr bwMode="auto">
            <a:xfrm flipV="1">
              <a:off x="2724" y="2757"/>
              <a:ext cx="1" cy="13"/>
            </a:xfrm>
            <a:prstGeom prst="line">
              <a:avLst/>
            </a:prstGeom>
            <a:noFill/>
            <a:ln w="15875">
              <a:solidFill>
                <a:srgbClr val="000000"/>
              </a:solidFill>
              <a:round/>
              <a:headEnd/>
              <a:tailEnd/>
            </a:ln>
          </p:spPr>
          <p:txBody>
            <a:bodyPr/>
            <a:lstStyle/>
            <a:p>
              <a:endParaRPr lang="en-US"/>
            </a:p>
          </p:txBody>
        </p:sp>
        <p:sp>
          <p:nvSpPr>
            <p:cNvPr id="25" name="Line 223"/>
            <p:cNvSpPr>
              <a:spLocks noChangeShapeType="1"/>
            </p:cNvSpPr>
            <p:nvPr/>
          </p:nvSpPr>
          <p:spPr bwMode="auto">
            <a:xfrm flipV="1">
              <a:off x="2741" y="2757"/>
              <a:ext cx="1" cy="13"/>
            </a:xfrm>
            <a:prstGeom prst="line">
              <a:avLst/>
            </a:prstGeom>
            <a:noFill/>
            <a:ln w="15875">
              <a:solidFill>
                <a:srgbClr val="000000"/>
              </a:solidFill>
              <a:round/>
              <a:headEnd/>
              <a:tailEnd/>
            </a:ln>
          </p:spPr>
          <p:txBody>
            <a:bodyPr/>
            <a:lstStyle/>
            <a:p>
              <a:endParaRPr lang="en-US"/>
            </a:p>
          </p:txBody>
        </p:sp>
        <p:sp>
          <p:nvSpPr>
            <p:cNvPr id="26" name="Line 224"/>
            <p:cNvSpPr>
              <a:spLocks noChangeShapeType="1"/>
            </p:cNvSpPr>
            <p:nvPr/>
          </p:nvSpPr>
          <p:spPr bwMode="auto">
            <a:xfrm flipV="1">
              <a:off x="2755" y="2757"/>
              <a:ext cx="1" cy="13"/>
            </a:xfrm>
            <a:prstGeom prst="line">
              <a:avLst/>
            </a:prstGeom>
            <a:noFill/>
            <a:ln w="15875">
              <a:solidFill>
                <a:srgbClr val="000000"/>
              </a:solidFill>
              <a:round/>
              <a:headEnd/>
              <a:tailEnd/>
            </a:ln>
          </p:spPr>
          <p:txBody>
            <a:bodyPr/>
            <a:lstStyle/>
            <a:p>
              <a:endParaRPr lang="en-US"/>
            </a:p>
          </p:txBody>
        </p:sp>
        <p:sp>
          <p:nvSpPr>
            <p:cNvPr id="27" name="Line 225"/>
            <p:cNvSpPr>
              <a:spLocks noChangeShapeType="1"/>
            </p:cNvSpPr>
            <p:nvPr/>
          </p:nvSpPr>
          <p:spPr bwMode="auto">
            <a:xfrm flipV="1">
              <a:off x="2767" y="2757"/>
              <a:ext cx="1" cy="13"/>
            </a:xfrm>
            <a:prstGeom prst="line">
              <a:avLst/>
            </a:prstGeom>
            <a:noFill/>
            <a:ln w="15875">
              <a:solidFill>
                <a:srgbClr val="000000"/>
              </a:solidFill>
              <a:round/>
              <a:headEnd/>
              <a:tailEnd/>
            </a:ln>
          </p:spPr>
          <p:txBody>
            <a:bodyPr/>
            <a:lstStyle/>
            <a:p>
              <a:endParaRPr lang="en-US"/>
            </a:p>
          </p:txBody>
        </p:sp>
        <p:sp>
          <p:nvSpPr>
            <p:cNvPr id="28" name="Line 226"/>
            <p:cNvSpPr>
              <a:spLocks noChangeShapeType="1"/>
            </p:cNvSpPr>
            <p:nvPr/>
          </p:nvSpPr>
          <p:spPr bwMode="auto">
            <a:xfrm flipV="1">
              <a:off x="2777" y="2757"/>
              <a:ext cx="1" cy="13"/>
            </a:xfrm>
            <a:prstGeom prst="line">
              <a:avLst/>
            </a:prstGeom>
            <a:noFill/>
            <a:ln w="15875">
              <a:solidFill>
                <a:srgbClr val="000000"/>
              </a:solidFill>
              <a:round/>
              <a:headEnd/>
              <a:tailEnd/>
            </a:ln>
          </p:spPr>
          <p:txBody>
            <a:bodyPr/>
            <a:lstStyle/>
            <a:p>
              <a:endParaRPr lang="en-US"/>
            </a:p>
          </p:txBody>
        </p:sp>
        <p:sp>
          <p:nvSpPr>
            <p:cNvPr id="29" name="Line 227"/>
            <p:cNvSpPr>
              <a:spLocks noChangeShapeType="1"/>
            </p:cNvSpPr>
            <p:nvPr/>
          </p:nvSpPr>
          <p:spPr bwMode="auto">
            <a:xfrm flipV="1">
              <a:off x="2787" y="2757"/>
              <a:ext cx="1" cy="13"/>
            </a:xfrm>
            <a:prstGeom prst="line">
              <a:avLst/>
            </a:prstGeom>
            <a:noFill/>
            <a:ln w="15875">
              <a:solidFill>
                <a:srgbClr val="000000"/>
              </a:solidFill>
              <a:round/>
              <a:headEnd/>
              <a:tailEnd/>
            </a:ln>
          </p:spPr>
          <p:txBody>
            <a:bodyPr/>
            <a:lstStyle/>
            <a:p>
              <a:endParaRPr lang="en-US"/>
            </a:p>
          </p:txBody>
        </p:sp>
        <p:sp>
          <p:nvSpPr>
            <p:cNvPr id="30" name="Line 228"/>
            <p:cNvSpPr>
              <a:spLocks noChangeShapeType="1"/>
            </p:cNvSpPr>
            <p:nvPr/>
          </p:nvSpPr>
          <p:spPr bwMode="auto">
            <a:xfrm flipV="1">
              <a:off x="2795" y="2757"/>
              <a:ext cx="1" cy="26"/>
            </a:xfrm>
            <a:prstGeom prst="line">
              <a:avLst/>
            </a:prstGeom>
            <a:noFill/>
            <a:ln w="15875">
              <a:solidFill>
                <a:srgbClr val="000000"/>
              </a:solidFill>
              <a:round/>
              <a:headEnd/>
              <a:tailEnd/>
            </a:ln>
          </p:spPr>
          <p:txBody>
            <a:bodyPr/>
            <a:lstStyle/>
            <a:p>
              <a:endParaRPr lang="en-US"/>
            </a:p>
          </p:txBody>
        </p:sp>
        <p:sp>
          <p:nvSpPr>
            <p:cNvPr id="31" name="Line 229"/>
            <p:cNvSpPr>
              <a:spLocks noChangeShapeType="1"/>
            </p:cNvSpPr>
            <p:nvPr/>
          </p:nvSpPr>
          <p:spPr bwMode="auto">
            <a:xfrm flipV="1">
              <a:off x="2849" y="2757"/>
              <a:ext cx="1" cy="13"/>
            </a:xfrm>
            <a:prstGeom prst="line">
              <a:avLst/>
            </a:prstGeom>
            <a:noFill/>
            <a:ln w="15875">
              <a:solidFill>
                <a:srgbClr val="000000"/>
              </a:solidFill>
              <a:round/>
              <a:headEnd/>
              <a:tailEnd/>
            </a:ln>
          </p:spPr>
          <p:txBody>
            <a:bodyPr/>
            <a:lstStyle/>
            <a:p>
              <a:endParaRPr lang="en-US"/>
            </a:p>
          </p:txBody>
        </p:sp>
        <p:sp>
          <p:nvSpPr>
            <p:cNvPr id="32" name="Line 230"/>
            <p:cNvSpPr>
              <a:spLocks noChangeShapeType="1"/>
            </p:cNvSpPr>
            <p:nvPr/>
          </p:nvSpPr>
          <p:spPr bwMode="auto">
            <a:xfrm flipV="1">
              <a:off x="2880" y="2757"/>
              <a:ext cx="1" cy="13"/>
            </a:xfrm>
            <a:prstGeom prst="line">
              <a:avLst/>
            </a:prstGeom>
            <a:noFill/>
            <a:ln w="15875">
              <a:solidFill>
                <a:srgbClr val="000000"/>
              </a:solidFill>
              <a:round/>
              <a:headEnd/>
              <a:tailEnd/>
            </a:ln>
          </p:spPr>
          <p:txBody>
            <a:bodyPr/>
            <a:lstStyle/>
            <a:p>
              <a:endParaRPr lang="en-US"/>
            </a:p>
          </p:txBody>
        </p:sp>
        <p:sp>
          <p:nvSpPr>
            <p:cNvPr id="33" name="Line 231"/>
            <p:cNvSpPr>
              <a:spLocks noChangeShapeType="1"/>
            </p:cNvSpPr>
            <p:nvPr/>
          </p:nvSpPr>
          <p:spPr bwMode="auto">
            <a:xfrm flipV="1">
              <a:off x="2903" y="2757"/>
              <a:ext cx="1" cy="13"/>
            </a:xfrm>
            <a:prstGeom prst="line">
              <a:avLst/>
            </a:prstGeom>
            <a:noFill/>
            <a:ln w="15875">
              <a:solidFill>
                <a:srgbClr val="000000"/>
              </a:solidFill>
              <a:round/>
              <a:headEnd/>
              <a:tailEnd/>
            </a:ln>
          </p:spPr>
          <p:txBody>
            <a:bodyPr/>
            <a:lstStyle/>
            <a:p>
              <a:endParaRPr lang="en-US"/>
            </a:p>
          </p:txBody>
        </p:sp>
        <p:sp>
          <p:nvSpPr>
            <p:cNvPr id="34" name="Line 232"/>
            <p:cNvSpPr>
              <a:spLocks noChangeShapeType="1"/>
            </p:cNvSpPr>
            <p:nvPr/>
          </p:nvSpPr>
          <p:spPr bwMode="auto">
            <a:xfrm flipV="1">
              <a:off x="2920" y="2757"/>
              <a:ext cx="1" cy="13"/>
            </a:xfrm>
            <a:prstGeom prst="line">
              <a:avLst/>
            </a:prstGeom>
            <a:noFill/>
            <a:ln w="15875">
              <a:solidFill>
                <a:srgbClr val="000000"/>
              </a:solidFill>
              <a:round/>
              <a:headEnd/>
              <a:tailEnd/>
            </a:ln>
          </p:spPr>
          <p:txBody>
            <a:bodyPr/>
            <a:lstStyle/>
            <a:p>
              <a:endParaRPr lang="en-US"/>
            </a:p>
          </p:txBody>
        </p:sp>
        <p:sp>
          <p:nvSpPr>
            <p:cNvPr id="35" name="Line 233"/>
            <p:cNvSpPr>
              <a:spLocks noChangeShapeType="1"/>
            </p:cNvSpPr>
            <p:nvPr/>
          </p:nvSpPr>
          <p:spPr bwMode="auto">
            <a:xfrm flipV="1">
              <a:off x="2934" y="2757"/>
              <a:ext cx="1" cy="13"/>
            </a:xfrm>
            <a:prstGeom prst="line">
              <a:avLst/>
            </a:prstGeom>
            <a:noFill/>
            <a:ln w="15875">
              <a:solidFill>
                <a:srgbClr val="000000"/>
              </a:solidFill>
              <a:round/>
              <a:headEnd/>
              <a:tailEnd/>
            </a:ln>
          </p:spPr>
          <p:txBody>
            <a:bodyPr/>
            <a:lstStyle/>
            <a:p>
              <a:endParaRPr lang="en-US"/>
            </a:p>
          </p:txBody>
        </p:sp>
        <p:sp>
          <p:nvSpPr>
            <p:cNvPr id="36" name="Line 234"/>
            <p:cNvSpPr>
              <a:spLocks noChangeShapeType="1"/>
            </p:cNvSpPr>
            <p:nvPr/>
          </p:nvSpPr>
          <p:spPr bwMode="auto">
            <a:xfrm flipV="1">
              <a:off x="2946" y="2757"/>
              <a:ext cx="1" cy="13"/>
            </a:xfrm>
            <a:prstGeom prst="line">
              <a:avLst/>
            </a:prstGeom>
            <a:noFill/>
            <a:ln w="15875">
              <a:solidFill>
                <a:srgbClr val="000000"/>
              </a:solidFill>
              <a:round/>
              <a:headEnd/>
              <a:tailEnd/>
            </a:ln>
          </p:spPr>
          <p:txBody>
            <a:bodyPr/>
            <a:lstStyle/>
            <a:p>
              <a:endParaRPr lang="en-US"/>
            </a:p>
          </p:txBody>
        </p:sp>
        <p:sp>
          <p:nvSpPr>
            <p:cNvPr id="37" name="Line 235"/>
            <p:cNvSpPr>
              <a:spLocks noChangeShapeType="1"/>
            </p:cNvSpPr>
            <p:nvPr/>
          </p:nvSpPr>
          <p:spPr bwMode="auto">
            <a:xfrm flipV="1">
              <a:off x="2956" y="2757"/>
              <a:ext cx="1" cy="13"/>
            </a:xfrm>
            <a:prstGeom prst="line">
              <a:avLst/>
            </a:prstGeom>
            <a:noFill/>
            <a:ln w="15875">
              <a:solidFill>
                <a:srgbClr val="000000"/>
              </a:solidFill>
              <a:round/>
              <a:headEnd/>
              <a:tailEnd/>
            </a:ln>
          </p:spPr>
          <p:txBody>
            <a:bodyPr/>
            <a:lstStyle/>
            <a:p>
              <a:endParaRPr lang="en-US"/>
            </a:p>
          </p:txBody>
        </p:sp>
        <p:sp>
          <p:nvSpPr>
            <p:cNvPr id="38" name="Line 236"/>
            <p:cNvSpPr>
              <a:spLocks noChangeShapeType="1"/>
            </p:cNvSpPr>
            <p:nvPr/>
          </p:nvSpPr>
          <p:spPr bwMode="auto">
            <a:xfrm flipV="1">
              <a:off x="2966" y="2757"/>
              <a:ext cx="1" cy="13"/>
            </a:xfrm>
            <a:prstGeom prst="line">
              <a:avLst/>
            </a:prstGeom>
            <a:noFill/>
            <a:ln w="15875">
              <a:solidFill>
                <a:srgbClr val="000000"/>
              </a:solidFill>
              <a:round/>
              <a:headEnd/>
              <a:tailEnd/>
            </a:ln>
          </p:spPr>
          <p:txBody>
            <a:bodyPr/>
            <a:lstStyle/>
            <a:p>
              <a:endParaRPr lang="en-US"/>
            </a:p>
          </p:txBody>
        </p:sp>
        <p:sp>
          <p:nvSpPr>
            <p:cNvPr id="39" name="Line 237"/>
            <p:cNvSpPr>
              <a:spLocks noChangeShapeType="1"/>
            </p:cNvSpPr>
            <p:nvPr/>
          </p:nvSpPr>
          <p:spPr bwMode="auto">
            <a:xfrm flipV="1">
              <a:off x="2973" y="2757"/>
              <a:ext cx="1" cy="26"/>
            </a:xfrm>
            <a:prstGeom prst="line">
              <a:avLst/>
            </a:prstGeom>
            <a:noFill/>
            <a:ln w="15875">
              <a:solidFill>
                <a:srgbClr val="000000"/>
              </a:solidFill>
              <a:round/>
              <a:headEnd/>
              <a:tailEnd/>
            </a:ln>
          </p:spPr>
          <p:txBody>
            <a:bodyPr/>
            <a:lstStyle/>
            <a:p>
              <a:endParaRPr lang="en-US"/>
            </a:p>
          </p:txBody>
        </p:sp>
        <p:sp>
          <p:nvSpPr>
            <p:cNvPr id="40" name="Line 238"/>
            <p:cNvSpPr>
              <a:spLocks noChangeShapeType="1"/>
            </p:cNvSpPr>
            <p:nvPr/>
          </p:nvSpPr>
          <p:spPr bwMode="auto">
            <a:xfrm flipV="1">
              <a:off x="3027" y="2757"/>
              <a:ext cx="1" cy="13"/>
            </a:xfrm>
            <a:prstGeom prst="line">
              <a:avLst/>
            </a:prstGeom>
            <a:noFill/>
            <a:ln w="15875">
              <a:solidFill>
                <a:srgbClr val="000000"/>
              </a:solidFill>
              <a:round/>
              <a:headEnd/>
              <a:tailEnd/>
            </a:ln>
          </p:spPr>
          <p:txBody>
            <a:bodyPr/>
            <a:lstStyle/>
            <a:p>
              <a:endParaRPr lang="en-US"/>
            </a:p>
          </p:txBody>
        </p:sp>
        <p:sp>
          <p:nvSpPr>
            <p:cNvPr id="41" name="Line 239"/>
            <p:cNvSpPr>
              <a:spLocks noChangeShapeType="1"/>
            </p:cNvSpPr>
            <p:nvPr/>
          </p:nvSpPr>
          <p:spPr bwMode="auto">
            <a:xfrm flipV="1">
              <a:off x="3059" y="2757"/>
              <a:ext cx="1" cy="13"/>
            </a:xfrm>
            <a:prstGeom prst="line">
              <a:avLst/>
            </a:prstGeom>
            <a:noFill/>
            <a:ln w="15875">
              <a:solidFill>
                <a:srgbClr val="000000"/>
              </a:solidFill>
              <a:round/>
              <a:headEnd/>
              <a:tailEnd/>
            </a:ln>
          </p:spPr>
          <p:txBody>
            <a:bodyPr/>
            <a:lstStyle/>
            <a:p>
              <a:endParaRPr lang="en-US"/>
            </a:p>
          </p:txBody>
        </p:sp>
        <p:sp>
          <p:nvSpPr>
            <p:cNvPr id="42" name="Line 240"/>
            <p:cNvSpPr>
              <a:spLocks noChangeShapeType="1"/>
            </p:cNvSpPr>
            <p:nvPr/>
          </p:nvSpPr>
          <p:spPr bwMode="auto">
            <a:xfrm flipV="1">
              <a:off x="3081" y="2757"/>
              <a:ext cx="1" cy="13"/>
            </a:xfrm>
            <a:prstGeom prst="line">
              <a:avLst/>
            </a:prstGeom>
            <a:noFill/>
            <a:ln w="15875">
              <a:solidFill>
                <a:srgbClr val="000000"/>
              </a:solidFill>
              <a:round/>
              <a:headEnd/>
              <a:tailEnd/>
            </a:ln>
          </p:spPr>
          <p:txBody>
            <a:bodyPr/>
            <a:lstStyle/>
            <a:p>
              <a:endParaRPr lang="en-US"/>
            </a:p>
          </p:txBody>
        </p:sp>
        <p:sp>
          <p:nvSpPr>
            <p:cNvPr id="43" name="Line 241"/>
            <p:cNvSpPr>
              <a:spLocks noChangeShapeType="1"/>
            </p:cNvSpPr>
            <p:nvPr/>
          </p:nvSpPr>
          <p:spPr bwMode="auto">
            <a:xfrm flipV="1">
              <a:off x="3099" y="2757"/>
              <a:ext cx="1" cy="13"/>
            </a:xfrm>
            <a:prstGeom prst="line">
              <a:avLst/>
            </a:prstGeom>
            <a:noFill/>
            <a:ln w="15875">
              <a:solidFill>
                <a:srgbClr val="000000"/>
              </a:solidFill>
              <a:round/>
              <a:headEnd/>
              <a:tailEnd/>
            </a:ln>
          </p:spPr>
          <p:txBody>
            <a:bodyPr/>
            <a:lstStyle/>
            <a:p>
              <a:endParaRPr lang="en-US"/>
            </a:p>
          </p:txBody>
        </p:sp>
        <p:sp>
          <p:nvSpPr>
            <p:cNvPr id="44" name="Line 242"/>
            <p:cNvSpPr>
              <a:spLocks noChangeShapeType="1"/>
            </p:cNvSpPr>
            <p:nvPr/>
          </p:nvSpPr>
          <p:spPr bwMode="auto">
            <a:xfrm flipV="1">
              <a:off x="3113" y="2757"/>
              <a:ext cx="1" cy="13"/>
            </a:xfrm>
            <a:prstGeom prst="line">
              <a:avLst/>
            </a:prstGeom>
            <a:noFill/>
            <a:ln w="15875">
              <a:solidFill>
                <a:srgbClr val="000000"/>
              </a:solidFill>
              <a:round/>
              <a:headEnd/>
              <a:tailEnd/>
            </a:ln>
          </p:spPr>
          <p:txBody>
            <a:bodyPr/>
            <a:lstStyle/>
            <a:p>
              <a:endParaRPr lang="en-US"/>
            </a:p>
          </p:txBody>
        </p:sp>
        <p:sp>
          <p:nvSpPr>
            <p:cNvPr id="45" name="Line 243"/>
            <p:cNvSpPr>
              <a:spLocks noChangeShapeType="1"/>
            </p:cNvSpPr>
            <p:nvPr/>
          </p:nvSpPr>
          <p:spPr bwMode="auto">
            <a:xfrm flipV="1">
              <a:off x="3125" y="2757"/>
              <a:ext cx="1" cy="13"/>
            </a:xfrm>
            <a:prstGeom prst="line">
              <a:avLst/>
            </a:prstGeom>
            <a:noFill/>
            <a:ln w="15875">
              <a:solidFill>
                <a:srgbClr val="000000"/>
              </a:solidFill>
              <a:round/>
              <a:headEnd/>
              <a:tailEnd/>
            </a:ln>
          </p:spPr>
          <p:txBody>
            <a:bodyPr/>
            <a:lstStyle/>
            <a:p>
              <a:endParaRPr lang="en-US"/>
            </a:p>
          </p:txBody>
        </p:sp>
        <p:sp>
          <p:nvSpPr>
            <p:cNvPr id="46" name="Line 244"/>
            <p:cNvSpPr>
              <a:spLocks noChangeShapeType="1"/>
            </p:cNvSpPr>
            <p:nvPr/>
          </p:nvSpPr>
          <p:spPr bwMode="auto">
            <a:xfrm flipV="1">
              <a:off x="3135" y="2757"/>
              <a:ext cx="1" cy="13"/>
            </a:xfrm>
            <a:prstGeom prst="line">
              <a:avLst/>
            </a:prstGeom>
            <a:noFill/>
            <a:ln w="15875">
              <a:solidFill>
                <a:srgbClr val="000000"/>
              </a:solidFill>
              <a:round/>
              <a:headEnd/>
              <a:tailEnd/>
            </a:ln>
          </p:spPr>
          <p:txBody>
            <a:bodyPr/>
            <a:lstStyle/>
            <a:p>
              <a:endParaRPr lang="en-US"/>
            </a:p>
          </p:txBody>
        </p:sp>
        <p:sp>
          <p:nvSpPr>
            <p:cNvPr id="47" name="Line 245"/>
            <p:cNvSpPr>
              <a:spLocks noChangeShapeType="1"/>
            </p:cNvSpPr>
            <p:nvPr/>
          </p:nvSpPr>
          <p:spPr bwMode="auto">
            <a:xfrm flipV="1">
              <a:off x="3144" y="2757"/>
              <a:ext cx="1" cy="13"/>
            </a:xfrm>
            <a:prstGeom prst="line">
              <a:avLst/>
            </a:prstGeom>
            <a:noFill/>
            <a:ln w="15875">
              <a:solidFill>
                <a:srgbClr val="000000"/>
              </a:solidFill>
              <a:round/>
              <a:headEnd/>
              <a:tailEnd/>
            </a:ln>
          </p:spPr>
          <p:txBody>
            <a:bodyPr/>
            <a:lstStyle/>
            <a:p>
              <a:endParaRPr lang="en-US"/>
            </a:p>
          </p:txBody>
        </p:sp>
        <p:sp>
          <p:nvSpPr>
            <p:cNvPr id="48" name="Line 246"/>
            <p:cNvSpPr>
              <a:spLocks noChangeShapeType="1"/>
            </p:cNvSpPr>
            <p:nvPr/>
          </p:nvSpPr>
          <p:spPr bwMode="auto">
            <a:xfrm flipV="1">
              <a:off x="3152" y="2757"/>
              <a:ext cx="1" cy="26"/>
            </a:xfrm>
            <a:prstGeom prst="line">
              <a:avLst/>
            </a:prstGeom>
            <a:noFill/>
            <a:ln w="15875">
              <a:solidFill>
                <a:srgbClr val="000000"/>
              </a:solidFill>
              <a:round/>
              <a:headEnd/>
              <a:tailEnd/>
            </a:ln>
          </p:spPr>
          <p:txBody>
            <a:bodyPr/>
            <a:lstStyle/>
            <a:p>
              <a:endParaRPr lang="en-US"/>
            </a:p>
          </p:txBody>
        </p:sp>
        <p:sp>
          <p:nvSpPr>
            <p:cNvPr id="49" name="Line 247"/>
            <p:cNvSpPr>
              <a:spLocks noChangeShapeType="1"/>
            </p:cNvSpPr>
            <p:nvPr/>
          </p:nvSpPr>
          <p:spPr bwMode="auto">
            <a:xfrm flipV="1">
              <a:off x="3206" y="2757"/>
              <a:ext cx="1" cy="13"/>
            </a:xfrm>
            <a:prstGeom prst="line">
              <a:avLst/>
            </a:prstGeom>
            <a:noFill/>
            <a:ln w="15875">
              <a:solidFill>
                <a:srgbClr val="000000"/>
              </a:solidFill>
              <a:round/>
              <a:headEnd/>
              <a:tailEnd/>
            </a:ln>
          </p:spPr>
          <p:txBody>
            <a:bodyPr/>
            <a:lstStyle/>
            <a:p>
              <a:endParaRPr lang="en-US"/>
            </a:p>
          </p:txBody>
        </p:sp>
        <p:sp>
          <p:nvSpPr>
            <p:cNvPr id="50" name="Line 248"/>
            <p:cNvSpPr>
              <a:spLocks noChangeShapeType="1"/>
            </p:cNvSpPr>
            <p:nvPr/>
          </p:nvSpPr>
          <p:spPr bwMode="auto">
            <a:xfrm flipV="1">
              <a:off x="3237" y="2757"/>
              <a:ext cx="1" cy="13"/>
            </a:xfrm>
            <a:prstGeom prst="line">
              <a:avLst/>
            </a:prstGeom>
            <a:noFill/>
            <a:ln w="15875">
              <a:solidFill>
                <a:srgbClr val="000000"/>
              </a:solidFill>
              <a:round/>
              <a:headEnd/>
              <a:tailEnd/>
            </a:ln>
          </p:spPr>
          <p:txBody>
            <a:bodyPr/>
            <a:lstStyle/>
            <a:p>
              <a:endParaRPr lang="en-US"/>
            </a:p>
          </p:txBody>
        </p:sp>
        <p:sp>
          <p:nvSpPr>
            <p:cNvPr id="51" name="Line 249"/>
            <p:cNvSpPr>
              <a:spLocks noChangeShapeType="1"/>
            </p:cNvSpPr>
            <p:nvPr/>
          </p:nvSpPr>
          <p:spPr bwMode="auto">
            <a:xfrm flipV="1">
              <a:off x="3260" y="2757"/>
              <a:ext cx="1" cy="13"/>
            </a:xfrm>
            <a:prstGeom prst="line">
              <a:avLst/>
            </a:prstGeom>
            <a:noFill/>
            <a:ln w="15875">
              <a:solidFill>
                <a:srgbClr val="000000"/>
              </a:solidFill>
              <a:round/>
              <a:headEnd/>
              <a:tailEnd/>
            </a:ln>
          </p:spPr>
          <p:txBody>
            <a:bodyPr/>
            <a:lstStyle/>
            <a:p>
              <a:endParaRPr lang="en-US"/>
            </a:p>
          </p:txBody>
        </p:sp>
        <p:sp>
          <p:nvSpPr>
            <p:cNvPr id="52" name="Line 250"/>
            <p:cNvSpPr>
              <a:spLocks noChangeShapeType="1"/>
            </p:cNvSpPr>
            <p:nvPr/>
          </p:nvSpPr>
          <p:spPr bwMode="auto">
            <a:xfrm flipV="1">
              <a:off x="3277" y="2757"/>
              <a:ext cx="1" cy="13"/>
            </a:xfrm>
            <a:prstGeom prst="line">
              <a:avLst/>
            </a:prstGeom>
            <a:noFill/>
            <a:ln w="15875">
              <a:solidFill>
                <a:srgbClr val="000000"/>
              </a:solidFill>
              <a:round/>
              <a:headEnd/>
              <a:tailEnd/>
            </a:ln>
          </p:spPr>
          <p:txBody>
            <a:bodyPr/>
            <a:lstStyle/>
            <a:p>
              <a:endParaRPr lang="en-US"/>
            </a:p>
          </p:txBody>
        </p:sp>
        <p:sp>
          <p:nvSpPr>
            <p:cNvPr id="53" name="Line 251"/>
            <p:cNvSpPr>
              <a:spLocks noChangeShapeType="1"/>
            </p:cNvSpPr>
            <p:nvPr/>
          </p:nvSpPr>
          <p:spPr bwMode="auto">
            <a:xfrm flipV="1">
              <a:off x="3291" y="2757"/>
              <a:ext cx="1" cy="13"/>
            </a:xfrm>
            <a:prstGeom prst="line">
              <a:avLst/>
            </a:prstGeom>
            <a:noFill/>
            <a:ln w="15875">
              <a:solidFill>
                <a:srgbClr val="000000"/>
              </a:solidFill>
              <a:round/>
              <a:headEnd/>
              <a:tailEnd/>
            </a:ln>
          </p:spPr>
          <p:txBody>
            <a:bodyPr/>
            <a:lstStyle/>
            <a:p>
              <a:endParaRPr lang="en-US"/>
            </a:p>
          </p:txBody>
        </p:sp>
        <p:sp>
          <p:nvSpPr>
            <p:cNvPr id="54" name="Line 252"/>
            <p:cNvSpPr>
              <a:spLocks noChangeShapeType="1"/>
            </p:cNvSpPr>
            <p:nvPr/>
          </p:nvSpPr>
          <p:spPr bwMode="auto">
            <a:xfrm flipV="1">
              <a:off x="3303" y="2757"/>
              <a:ext cx="1" cy="13"/>
            </a:xfrm>
            <a:prstGeom prst="line">
              <a:avLst/>
            </a:prstGeom>
            <a:noFill/>
            <a:ln w="15875">
              <a:solidFill>
                <a:srgbClr val="000000"/>
              </a:solidFill>
              <a:round/>
              <a:headEnd/>
              <a:tailEnd/>
            </a:ln>
          </p:spPr>
          <p:txBody>
            <a:bodyPr/>
            <a:lstStyle/>
            <a:p>
              <a:endParaRPr lang="en-US"/>
            </a:p>
          </p:txBody>
        </p:sp>
        <p:sp>
          <p:nvSpPr>
            <p:cNvPr id="55" name="Line 253"/>
            <p:cNvSpPr>
              <a:spLocks noChangeShapeType="1"/>
            </p:cNvSpPr>
            <p:nvPr/>
          </p:nvSpPr>
          <p:spPr bwMode="auto">
            <a:xfrm flipV="1">
              <a:off x="3314" y="2757"/>
              <a:ext cx="1" cy="13"/>
            </a:xfrm>
            <a:prstGeom prst="line">
              <a:avLst/>
            </a:prstGeom>
            <a:noFill/>
            <a:ln w="15875">
              <a:solidFill>
                <a:srgbClr val="000000"/>
              </a:solidFill>
              <a:round/>
              <a:headEnd/>
              <a:tailEnd/>
            </a:ln>
          </p:spPr>
          <p:txBody>
            <a:bodyPr/>
            <a:lstStyle/>
            <a:p>
              <a:endParaRPr lang="en-US"/>
            </a:p>
          </p:txBody>
        </p:sp>
        <p:sp>
          <p:nvSpPr>
            <p:cNvPr id="56" name="Line 254"/>
            <p:cNvSpPr>
              <a:spLocks noChangeShapeType="1"/>
            </p:cNvSpPr>
            <p:nvPr/>
          </p:nvSpPr>
          <p:spPr bwMode="auto">
            <a:xfrm flipV="1">
              <a:off x="3323" y="2757"/>
              <a:ext cx="1" cy="13"/>
            </a:xfrm>
            <a:prstGeom prst="line">
              <a:avLst/>
            </a:prstGeom>
            <a:noFill/>
            <a:ln w="15875">
              <a:solidFill>
                <a:srgbClr val="000000"/>
              </a:solidFill>
              <a:round/>
              <a:headEnd/>
              <a:tailEnd/>
            </a:ln>
          </p:spPr>
          <p:txBody>
            <a:bodyPr/>
            <a:lstStyle/>
            <a:p>
              <a:endParaRPr lang="en-US"/>
            </a:p>
          </p:txBody>
        </p:sp>
        <p:sp>
          <p:nvSpPr>
            <p:cNvPr id="57" name="Line 255"/>
            <p:cNvSpPr>
              <a:spLocks noChangeShapeType="1"/>
            </p:cNvSpPr>
            <p:nvPr/>
          </p:nvSpPr>
          <p:spPr bwMode="auto">
            <a:xfrm flipV="1">
              <a:off x="3331" y="2757"/>
              <a:ext cx="1" cy="26"/>
            </a:xfrm>
            <a:prstGeom prst="line">
              <a:avLst/>
            </a:prstGeom>
            <a:noFill/>
            <a:ln w="15875">
              <a:solidFill>
                <a:srgbClr val="000000"/>
              </a:solidFill>
              <a:round/>
              <a:headEnd/>
              <a:tailEnd/>
            </a:ln>
          </p:spPr>
          <p:txBody>
            <a:bodyPr/>
            <a:lstStyle/>
            <a:p>
              <a:endParaRPr lang="en-US"/>
            </a:p>
          </p:txBody>
        </p:sp>
        <p:sp>
          <p:nvSpPr>
            <p:cNvPr id="58" name="Line 256"/>
            <p:cNvSpPr>
              <a:spLocks noChangeShapeType="1"/>
            </p:cNvSpPr>
            <p:nvPr/>
          </p:nvSpPr>
          <p:spPr bwMode="auto">
            <a:xfrm flipV="1">
              <a:off x="3385" y="2757"/>
              <a:ext cx="1" cy="13"/>
            </a:xfrm>
            <a:prstGeom prst="line">
              <a:avLst/>
            </a:prstGeom>
            <a:noFill/>
            <a:ln w="15875">
              <a:solidFill>
                <a:srgbClr val="000000"/>
              </a:solidFill>
              <a:round/>
              <a:headEnd/>
              <a:tailEnd/>
            </a:ln>
          </p:spPr>
          <p:txBody>
            <a:bodyPr/>
            <a:lstStyle/>
            <a:p>
              <a:endParaRPr lang="en-US"/>
            </a:p>
          </p:txBody>
        </p:sp>
        <p:sp>
          <p:nvSpPr>
            <p:cNvPr id="59" name="Line 257"/>
            <p:cNvSpPr>
              <a:spLocks noChangeShapeType="1"/>
            </p:cNvSpPr>
            <p:nvPr/>
          </p:nvSpPr>
          <p:spPr bwMode="auto">
            <a:xfrm flipV="1">
              <a:off x="3416" y="2757"/>
              <a:ext cx="1" cy="13"/>
            </a:xfrm>
            <a:prstGeom prst="line">
              <a:avLst/>
            </a:prstGeom>
            <a:noFill/>
            <a:ln w="15875">
              <a:solidFill>
                <a:srgbClr val="000000"/>
              </a:solidFill>
              <a:round/>
              <a:headEnd/>
              <a:tailEnd/>
            </a:ln>
          </p:spPr>
          <p:txBody>
            <a:bodyPr/>
            <a:lstStyle/>
            <a:p>
              <a:endParaRPr lang="en-US"/>
            </a:p>
          </p:txBody>
        </p:sp>
        <p:sp>
          <p:nvSpPr>
            <p:cNvPr id="60" name="Line 258"/>
            <p:cNvSpPr>
              <a:spLocks noChangeShapeType="1"/>
            </p:cNvSpPr>
            <p:nvPr/>
          </p:nvSpPr>
          <p:spPr bwMode="auto">
            <a:xfrm flipV="1">
              <a:off x="3438" y="2757"/>
              <a:ext cx="1" cy="13"/>
            </a:xfrm>
            <a:prstGeom prst="line">
              <a:avLst/>
            </a:prstGeom>
            <a:noFill/>
            <a:ln w="15875">
              <a:solidFill>
                <a:srgbClr val="000000"/>
              </a:solidFill>
              <a:round/>
              <a:headEnd/>
              <a:tailEnd/>
            </a:ln>
          </p:spPr>
          <p:txBody>
            <a:bodyPr/>
            <a:lstStyle/>
            <a:p>
              <a:endParaRPr lang="en-US"/>
            </a:p>
          </p:txBody>
        </p:sp>
        <p:sp>
          <p:nvSpPr>
            <p:cNvPr id="61" name="Line 259"/>
            <p:cNvSpPr>
              <a:spLocks noChangeShapeType="1"/>
            </p:cNvSpPr>
            <p:nvPr/>
          </p:nvSpPr>
          <p:spPr bwMode="auto">
            <a:xfrm flipV="1">
              <a:off x="3456" y="2757"/>
              <a:ext cx="1" cy="13"/>
            </a:xfrm>
            <a:prstGeom prst="line">
              <a:avLst/>
            </a:prstGeom>
            <a:noFill/>
            <a:ln w="15875">
              <a:solidFill>
                <a:srgbClr val="000000"/>
              </a:solidFill>
              <a:round/>
              <a:headEnd/>
              <a:tailEnd/>
            </a:ln>
          </p:spPr>
          <p:txBody>
            <a:bodyPr/>
            <a:lstStyle/>
            <a:p>
              <a:endParaRPr lang="en-US"/>
            </a:p>
          </p:txBody>
        </p:sp>
        <p:sp>
          <p:nvSpPr>
            <p:cNvPr id="62" name="Line 260"/>
            <p:cNvSpPr>
              <a:spLocks noChangeShapeType="1"/>
            </p:cNvSpPr>
            <p:nvPr/>
          </p:nvSpPr>
          <p:spPr bwMode="auto">
            <a:xfrm flipV="1">
              <a:off x="3470" y="2757"/>
              <a:ext cx="1" cy="13"/>
            </a:xfrm>
            <a:prstGeom prst="line">
              <a:avLst/>
            </a:prstGeom>
            <a:noFill/>
            <a:ln w="15875">
              <a:solidFill>
                <a:srgbClr val="000000"/>
              </a:solidFill>
              <a:round/>
              <a:headEnd/>
              <a:tailEnd/>
            </a:ln>
          </p:spPr>
          <p:txBody>
            <a:bodyPr/>
            <a:lstStyle/>
            <a:p>
              <a:endParaRPr lang="en-US"/>
            </a:p>
          </p:txBody>
        </p:sp>
        <p:sp>
          <p:nvSpPr>
            <p:cNvPr id="63" name="Line 261"/>
            <p:cNvSpPr>
              <a:spLocks noChangeShapeType="1"/>
            </p:cNvSpPr>
            <p:nvPr/>
          </p:nvSpPr>
          <p:spPr bwMode="auto">
            <a:xfrm flipV="1">
              <a:off x="3482" y="2757"/>
              <a:ext cx="1" cy="13"/>
            </a:xfrm>
            <a:prstGeom prst="line">
              <a:avLst/>
            </a:prstGeom>
            <a:noFill/>
            <a:ln w="15875">
              <a:solidFill>
                <a:srgbClr val="000000"/>
              </a:solidFill>
              <a:round/>
              <a:headEnd/>
              <a:tailEnd/>
            </a:ln>
          </p:spPr>
          <p:txBody>
            <a:bodyPr/>
            <a:lstStyle/>
            <a:p>
              <a:endParaRPr lang="en-US"/>
            </a:p>
          </p:txBody>
        </p:sp>
        <p:sp>
          <p:nvSpPr>
            <p:cNvPr id="64" name="Line 262"/>
            <p:cNvSpPr>
              <a:spLocks noChangeShapeType="1"/>
            </p:cNvSpPr>
            <p:nvPr/>
          </p:nvSpPr>
          <p:spPr bwMode="auto">
            <a:xfrm flipV="1">
              <a:off x="3493" y="2757"/>
              <a:ext cx="1" cy="13"/>
            </a:xfrm>
            <a:prstGeom prst="line">
              <a:avLst/>
            </a:prstGeom>
            <a:noFill/>
            <a:ln w="15875">
              <a:solidFill>
                <a:srgbClr val="000000"/>
              </a:solidFill>
              <a:round/>
              <a:headEnd/>
              <a:tailEnd/>
            </a:ln>
          </p:spPr>
          <p:txBody>
            <a:bodyPr/>
            <a:lstStyle/>
            <a:p>
              <a:endParaRPr lang="en-US"/>
            </a:p>
          </p:txBody>
        </p:sp>
        <p:sp>
          <p:nvSpPr>
            <p:cNvPr id="65" name="Line 263"/>
            <p:cNvSpPr>
              <a:spLocks noChangeShapeType="1"/>
            </p:cNvSpPr>
            <p:nvPr/>
          </p:nvSpPr>
          <p:spPr bwMode="auto">
            <a:xfrm flipV="1">
              <a:off x="3502" y="2757"/>
              <a:ext cx="1" cy="13"/>
            </a:xfrm>
            <a:prstGeom prst="line">
              <a:avLst/>
            </a:prstGeom>
            <a:noFill/>
            <a:ln w="15875">
              <a:solidFill>
                <a:srgbClr val="000000"/>
              </a:solidFill>
              <a:round/>
              <a:headEnd/>
              <a:tailEnd/>
            </a:ln>
          </p:spPr>
          <p:txBody>
            <a:bodyPr/>
            <a:lstStyle/>
            <a:p>
              <a:endParaRPr lang="en-US"/>
            </a:p>
          </p:txBody>
        </p:sp>
        <p:sp>
          <p:nvSpPr>
            <p:cNvPr id="66" name="Line 264"/>
            <p:cNvSpPr>
              <a:spLocks noChangeShapeType="1"/>
            </p:cNvSpPr>
            <p:nvPr/>
          </p:nvSpPr>
          <p:spPr bwMode="auto">
            <a:xfrm flipV="1">
              <a:off x="3510" y="2757"/>
              <a:ext cx="1" cy="26"/>
            </a:xfrm>
            <a:prstGeom prst="line">
              <a:avLst/>
            </a:prstGeom>
            <a:noFill/>
            <a:ln w="15875">
              <a:solidFill>
                <a:srgbClr val="000000"/>
              </a:solidFill>
              <a:round/>
              <a:headEnd/>
              <a:tailEnd/>
            </a:ln>
          </p:spPr>
          <p:txBody>
            <a:bodyPr/>
            <a:lstStyle/>
            <a:p>
              <a:endParaRPr lang="en-US"/>
            </a:p>
          </p:txBody>
        </p:sp>
        <p:sp>
          <p:nvSpPr>
            <p:cNvPr id="67" name="Line 265"/>
            <p:cNvSpPr>
              <a:spLocks noChangeShapeType="1"/>
            </p:cNvSpPr>
            <p:nvPr/>
          </p:nvSpPr>
          <p:spPr bwMode="auto">
            <a:xfrm flipV="1">
              <a:off x="3564" y="2757"/>
              <a:ext cx="1" cy="13"/>
            </a:xfrm>
            <a:prstGeom prst="line">
              <a:avLst/>
            </a:prstGeom>
            <a:noFill/>
            <a:ln w="15875">
              <a:solidFill>
                <a:srgbClr val="000000"/>
              </a:solidFill>
              <a:round/>
              <a:headEnd/>
              <a:tailEnd/>
            </a:ln>
          </p:spPr>
          <p:txBody>
            <a:bodyPr/>
            <a:lstStyle/>
            <a:p>
              <a:endParaRPr lang="en-US"/>
            </a:p>
          </p:txBody>
        </p:sp>
        <p:sp>
          <p:nvSpPr>
            <p:cNvPr id="68" name="Line 266"/>
            <p:cNvSpPr>
              <a:spLocks noChangeShapeType="1"/>
            </p:cNvSpPr>
            <p:nvPr/>
          </p:nvSpPr>
          <p:spPr bwMode="auto">
            <a:xfrm flipV="1">
              <a:off x="3595" y="2757"/>
              <a:ext cx="1" cy="13"/>
            </a:xfrm>
            <a:prstGeom prst="line">
              <a:avLst/>
            </a:prstGeom>
            <a:noFill/>
            <a:ln w="15875">
              <a:solidFill>
                <a:srgbClr val="000000"/>
              </a:solidFill>
              <a:round/>
              <a:headEnd/>
              <a:tailEnd/>
            </a:ln>
          </p:spPr>
          <p:txBody>
            <a:bodyPr/>
            <a:lstStyle/>
            <a:p>
              <a:endParaRPr lang="en-US"/>
            </a:p>
          </p:txBody>
        </p:sp>
        <p:sp>
          <p:nvSpPr>
            <p:cNvPr id="69" name="Line 267"/>
            <p:cNvSpPr>
              <a:spLocks noChangeShapeType="1"/>
            </p:cNvSpPr>
            <p:nvPr/>
          </p:nvSpPr>
          <p:spPr bwMode="auto">
            <a:xfrm flipV="1">
              <a:off x="3617" y="2757"/>
              <a:ext cx="1" cy="13"/>
            </a:xfrm>
            <a:prstGeom prst="line">
              <a:avLst/>
            </a:prstGeom>
            <a:noFill/>
            <a:ln w="15875">
              <a:solidFill>
                <a:srgbClr val="000000"/>
              </a:solidFill>
              <a:round/>
              <a:headEnd/>
              <a:tailEnd/>
            </a:ln>
          </p:spPr>
          <p:txBody>
            <a:bodyPr/>
            <a:lstStyle/>
            <a:p>
              <a:endParaRPr lang="en-US"/>
            </a:p>
          </p:txBody>
        </p:sp>
        <p:sp>
          <p:nvSpPr>
            <p:cNvPr id="70" name="Line 268"/>
            <p:cNvSpPr>
              <a:spLocks noChangeShapeType="1"/>
            </p:cNvSpPr>
            <p:nvPr/>
          </p:nvSpPr>
          <p:spPr bwMode="auto">
            <a:xfrm flipV="1">
              <a:off x="3634" y="2757"/>
              <a:ext cx="1" cy="13"/>
            </a:xfrm>
            <a:prstGeom prst="line">
              <a:avLst/>
            </a:prstGeom>
            <a:noFill/>
            <a:ln w="15875">
              <a:solidFill>
                <a:srgbClr val="000000"/>
              </a:solidFill>
              <a:round/>
              <a:headEnd/>
              <a:tailEnd/>
            </a:ln>
          </p:spPr>
          <p:txBody>
            <a:bodyPr/>
            <a:lstStyle/>
            <a:p>
              <a:endParaRPr lang="en-US"/>
            </a:p>
          </p:txBody>
        </p:sp>
        <p:sp>
          <p:nvSpPr>
            <p:cNvPr id="71" name="Line 269"/>
            <p:cNvSpPr>
              <a:spLocks noChangeShapeType="1"/>
            </p:cNvSpPr>
            <p:nvPr/>
          </p:nvSpPr>
          <p:spPr bwMode="auto">
            <a:xfrm flipV="1">
              <a:off x="3649" y="2757"/>
              <a:ext cx="1" cy="13"/>
            </a:xfrm>
            <a:prstGeom prst="line">
              <a:avLst/>
            </a:prstGeom>
            <a:noFill/>
            <a:ln w="15875">
              <a:solidFill>
                <a:srgbClr val="000000"/>
              </a:solidFill>
              <a:round/>
              <a:headEnd/>
              <a:tailEnd/>
            </a:ln>
          </p:spPr>
          <p:txBody>
            <a:bodyPr/>
            <a:lstStyle/>
            <a:p>
              <a:endParaRPr lang="en-US"/>
            </a:p>
          </p:txBody>
        </p:sp>
        <p:sp>
          <p:nvSpPr>
            <p:cNvPr id="72" name="Line 270"/>
            <p:cNvSpPr>
              <a:spLocks noChangeShapeType="1"/>
            </p:cNvSpPr>
            <p:nvPr/>
          </p:nvSpPr>
          <p:spPr bwMode="auto">
            <a:xfrm flipV="1">
              <a:off x="3661" y="2757"/>
              <a:ext cx="1" cy="13"/>
            </a:xfrm>
            <a:prstGeom prst="line">
              <a:avLst/>
            </a:prstGeom>
            <a:noFill/>
            <a:ln w="15875">
              <a:solidFill>
                <a:srgbClr val="000000"/>
              </a:solidFill>
              <a:round/>
              <a:headEnd/>
              <a:tailEnd/>
            </a:ln>
          </p:spPr>
          <p:txBody>
            <a:bodyPr/>
            <a:lstStyle/>
            <a:p>
              <a:endParaRPr lang="en-US"/>
            </a:p>
          </p:txBody>
        </p:sp>
        <p:sp>
          <p:nvSpPr>
            <p:cNvPr id="73" name="Line 271"/>
            <p:cNvSpPr>
              <a:spLocks noChangeShapeType="1"/>
            </p:cNvSpPr>
            <p:nvPr/>
          </p:nvSpPr>
          <p:spPr bwMode="auto">
            <a:xfrm flipV="1">
              <a:off x="3671" y="2757"/>
              <a:ext cx="1" cy="13"/>
            </a:xfrm>
            <a:prstGeom prst="line">
              <a:avLst/>
            </a:prstGeom>
            <a:noFill/>
            <a:ln w="15875">
              <a:solidFill>
                <a:srgbClr val="000000"/>
              </a:solidFill>
              <a:round/>
              <a:headEnd/>
              <a:tailEnd/>
            </a:ln>
          </p:spPr>
          <p:txBody>
            <a:bodyPr/>
            <a:lstStyle/>
            <a:p>
              <a:endParaRPr lang="en-US"/>
            </a:p>
          </p:txBody>
        </p:sp>
        <p:sp>
          <p:nvSpPr>
            <p:cNvPr id="74" name="Line 272"/>
            <p:cNvSpPr>
              <a:spLocks noChangeShapeType="1"/>
            </p:cNvSpPr>
            <p:nvPr/>
          </p:nvSpPr>
          <p:spPr bwMode="auto">
            <a:xfrm flipV="1">
              <a:off x="3680" y="2757"/>
              <a:ext cx="1" cy="13"/>
            </a:xfrm>
            <a:prstGeom prst="line">
              <a:avLst/>
            </a:prstGeom>
            <a:noFill/>
            <a:ln w="15875">
              <a:solidFill>
                <a:srgbClr val="000000"/>
              </a:solidFill>
              <a:round/>
              <a:headEnd/>
              <a:tailEnd/>
            </a:ln>
          </p:spPr>
          <p:txBody>
            <a:bodyPr/>
            <a:lstStyle/>
            <a:p>
              <a:endParaRPr lang="en-US"/>
            </a:p>
          </p:txBody>
        </p:sp>
        <p:sp>
          <p:nvSpPr>
            <p:cNvPr id="75" name="Line 273"/>
            <p:cNvSpPr>
              <a:spLocks noChangeShapeType="1"/>
            </p:cNvSpPr>
            <p:nvPr/>
          </p:nvSpPr>
          <p:spPr bwMode="auto">
            <a:xfrm flipV="1">
              <a:off x="3688" y="2757"/>
              <a:ext cx="1" cy="26"/>
            </a:xfrm>
            <a:prstGeom prst="line">
              <a:avLst/>
            </a:prstGeom>
            <a:noFill/>
            <a:ln w="15875">
              <a:solidFill>
                <a:srgbClr val="000000"/>
              </a:solidFill>
              <a:round/>
              <a:headEnd/>
              <a:tailEnd/>
            </a:ln>
          </p:spPr>
          <p:txBody>
            <a:bodyPr/>
            <a:lstStyle/>
            <a:p>
              <a:endParaRPr lang="en-US"/>
            </a:p>
          </p:txBody>
        </p:sp>
        <p:sp>
          <p:nvSpPr>
            <p:cNvPr id="76" name="Line 274"/>
            <p:cNvSpPr>
              <a:spLocks noChangeShapeType="1"/>
            </p:cNvSpPr>
            <p:nvPr/>
          </p:nvSpPr>
          <p:spPr bwMode="auto">
            <a:xfrm>
              <a:off x="1901" y="2757"/>
              <a:ext cx="1787" cy="1"/>
            </a:xfrm>
            <a:prstGeom prst="line">
              <a:avLst/>
            </a:prstGeom>
            <a:noFill/>
            <a:ln w="15875">
              <a:solidFill>
                <a:srgbClr val="000000"/>
              </a:solidFill>
              <a:round/>
              <a:headEnd/>
              <a:tailEnd/>
            </a:ln>
          </p:spPr>
          <p:txBody>
            <a:bodyPr/>
            <a:lstStyle/>
            <a:p>
              <a:endParaRPr lang="en-US"/>
            </a:p>
          </p:txBody>
        </p:sp>
        <p:sp>
          <p:nvSpPr>
            <p:cNvPr id="77" name="Line 275"/>
            <p:cNvSpPr>
              <a:spLocks noChangeShapeType="1"/>
            </p:cNvSpPr>
            <p:nvPr/>
          </p:nvSpPr>
          <p:spPr bwMode="auto">
            <a:xfrm>
              <a:off x="1888" y="2757"/>
              <a:ext cx="13" cy="1"/>
            </a:xfrm>
            <a:prstGeom prst="line">
              <a:avLst/>
            </a:prstGeom>
            <a:noFill/>
            <a:ln w="15875">
              <a:solidFill>
                <a:srgbClr val="000000"/>
              </a:solidFill>
              <a:round/>
              <a:headEnd/>
              <a:tailEnd/>
            </a:ln>
          </p:spPr>
          <p:txBody>
            <a:bodyPr/>
            <a:lstStyle/>
            <a:p>
              <a:endParaRPr lang="en-US"/>
            </a:p>
          </p:txBody>
        </p:sp>
        <p:sp>
          <p:nvSpPr>
            <p:cNvPr id="78" name="Line 276"/>
            <p:cNvSpPr>
              <a:spLocks noChangeShapeType="1"/>
            </p:cNvSpPr>
            <p:nvPr/>
          </p:nvSpPr>
          <p:spPr bwMode="auto">
            <a:xfrm>
              <a:off x="1875" y="2639"/>
              <a:ext cx="26" cy="1"/>
            </a:xfrm>
            <a:prstGeom prst="line">
              <a:avLst/>
            </a:prstGeom>
            <a:noFill/>
            <a:ln w="15875">
              <a:solidFill>
                <a:srgbClr val="000000"/>
              </a:solidFill>
              <a:round/>
              <a:headEnd/>
              <a:tailEnd/>
            </a:ln>
          </p:spPr>
          <p:txBody>
            <a:bodyPr/>
            <a:lstStyle/>
            <a:p>
              <a:endParaRPr lang="en-US"/>
            </a:p>
          </p:txBody>
        </p:sp>
        <p:sp>
          <p:nvSpPr>
            <p:cNvPr id="79" name="Line 277"/>
            <p:cNvSpPr>
              <a:spLocks noChangeShapeType="1"/>
            </p:cNvSpPr>
            <p:nvPr/>
          </p:nvSpPr>
          <p:spPr bwMode="auto">
            <a:xfrm>
              <a:off x="1888" y="2520"/>
              <a:ext cx="13" cy="1"/>
            </a:xfrm>
            <a:prstGeom prst="line">
              <a:avLst/>
            </a:prstGeom>
            <a:noFill/>
            <a:ln w="15875">
              <a:solidFill>
                <a:srgbClr val="000000"/>
              </a:solidFill>
              <a:round/>
              <a:headEnd/>
              <a:tailEnd/>
            </a:ln>
          </p:spPr>
          <p:txBody>
            <a:bodyPr/>
            <a:lstStyle/>
            <a:p>
              <a:endParaRPr lang="en-US"/>
            </a:p>
          </p:txBody>
        </p:sp>
        <p:sp>
          <p:nvSpPr>
            <p:cNvPr id="80" name="Line 278"/>
            <p:cNvSpPr>
              <a:spLocks noChangeShapeType="1"/>
            </p:cNvSpPr>
            <p:nvPr/>
          </p:nvSpPr>
          <p:spPr bwMode="auto">
            <a:xfrm>
              <a:off x="1875" y="2403"/>
              <a:ext cx="26" cy="1"/>
            </a:xfrm>
            <a:prstGeom prst="line">
              <a:avLst/>
            </a:prstGeom>
            <a:noFill/>
            <a:ln w="15875">
              <a:solidFill>
                <a:srgbClr val="000000"/>
              </a:solidFill>
              <a:round/>
              <a:headEnd/>
              <a:tailEnd/>
            </a:ln>
          </p:spPr>
          <p:txBody>
            <a:bodyPr/>
            <a:lstStyle/>
            <a:p>
              <a:endParaRPr lang="en-US"/>
            </a:p>
          </p:txBody>
        </p:sp>
        <p:sp>
          <p:nvSpPr>
            <p:cNvPr id="81" name="Line 279"/>
            <p:cNvSpPr>
              <a:spLocks noChangeShapeType="1"/>
            </p:cNvSpPr>
            <p:nvPr/>
          </p:nvSpPr>
          <p:spPr bwMode="auto">
            <a:xfrm>
              <a:off x="1888" y="2284"/>
              <a:ext cx="13" cy="1"/>
            </a:xfrm>
            <a:prstGeom prst="line">
              <a:avLst/>
            </a:prstGeom>
            <a:noFill/>
            <a:ln w="15875">
              <a:solidFill>
                <a:srgbClr val="000000"/>
              </a:solidFill>
              <a:round/>
              <a:headEnd/>
              <a:tailEnd/>
            </a:ln>
          </p:spPr>
          <p:txBody>
            <a:bodyPr/>
            <a:lstStyle/>
            <a:p>
              <a:endParaRPr lang="en-US"/>
            </a:p>
          </p:txBody>
        </p:sp>
        <p:sp>
          <p:nvSpPr>
            <p:cNvPr id="82" name="Line 280"/>
            <p:cNvSpPr>
              <a:spLocks noChangeShapeType="1"/>
            </p:cNvSpPr>
            <p:nvPr/>
          </p:nvSpPr>
          <p:spPr bwMode="auto">
            <a:xfrm>
              <a:off x="1875" y="2166"/>
              <a:ext cx="26" cy="1"/>
            </a:xfrm>
            <a:prstGeom prst="line">
              <a:avLst/>
            </a:prstGeom>
            <a:noFill/>
            <a:ln w="15875">
              <a:solidFill>
                <a:srgbClr val="000000"/>
              </a:solidFill>
              <a:round/>
              <a:headEnd/>
              <a:tailEnd/>
            </a:ln>
          </p:spPr>
          <p:txBody>
            <a:bodyPr/>
            <a:lstStyle/>
            <a:p>
              <a:endParaRPr lang="en-US"/>
            </a:p>
          </p:txBody>
        </p:sp>
        <p:sp>
          <p:nvSpPr>
            <p:cNvPr id="83" name="Line 281"/>
            <p:cNvSpPr>
              <a:spLocks noChangeShapeType="1"/>
            </p:cNvSpPr>
            <p:nvPr/>
          </p:nvSpPr>
          <p:spPr bwMode="auto">
            <a:xfrm>
              <a:off x="1888" y="2048"/>
              <a:ext cx="13" cy="1"/>
            </a:xfrm>
            <a:prstGeom prst="line">
              <a:avLst/>
            </a:prstGeom>
            <a:noFill/>
            <a:ln w="15875">
              <a:solidFill>
                <a:srgbClr val="000000"/>
              </a:solidFill>
              <a:round/>
              <a:headEnd/>
              <a:tailEnd/>
            </a:ln>
          </p:spPr>
          <p:txBody>
            <a:bodyPr/>
            <a:lstStyle/>
            <a:p>
              <a:endParaRPr lang="en-US"/>
            </a:p>
          </p:txBody>
        </p:sp>
        <p:sp>
          <p:nvSpPr>
            <p:cNvPr id="84" name="Line 282"/>
            <p:cNvSpPr>
              <a:spLocks noChangeShapeType="1"/>
            </p:cNvSpPr>
            <p:nvPr/>
          </p:nvSpPr>
          <p:spPr bwMode="auto">
            <a:xfrm>
              <a:off x="1875" y="1929"/>
              <a:ext cx="26" cy="1"/>
            </a:xfrm>
            <a:prstGeom prst="line">
              <a:avLst/>
            </a:prstGeom>
            <a:noFill/>
            <a:ln w="15875">
              <a:solidFill>
                <a:srgbClr val="000000"/>
              </a:solidFill>
              <a:round/>
              <a:headEnd/>
              <a:tailEnd/>
            </a:ln>
          </p:spPr>
          <p:txBody>
            <a:bodyPr/>
            <a:lstStyle/>
            <a:p>
              <a:endParaRPr lang="en-US"/>
            </a:p>
          </p:txBody>
        </p:sp>
        <p:sp>
          <p:nvSpPr>
            <p:cNvPr id="85" name="Line 283"/>
            <p:cNvSpPr>
              <a:spLocks noChangeShapeType="1"/>
            </p:cNvSpPr>
            <p:nvPr/>
          </p:nvSpPr>
          <p:spPr bwMode="auto">
            <a:xfrm>
              <a:off x="1888" y="1811"/>
              <a:ext cx="13" cy="1"/>
            </a:xfrm>
            <a:prstGeom prst="line">
              <a:avLst/>
            </a:prstGeom>
            <a:noFill/>
            <a:ln w="15875">
              <a:solidFill>
                <a:srgbClr val="000000"/>
              </a:solidFill>
              <a:round/>
              <a:headEnd/>
              <a:tailEnd/>
            </a:ln>
          </p:spPr>
          <p:txBody>
            <a:bodyPr/>
            <a:lstStyle/>
            <a:p>
              <a:endParaRPr lang="en-US"/>
            </a:p>
          </p:txBody>
        </p:sp>
        <p:sp>
          <p:nvSpPr>
            <p:cNvPr id="86" name="Line 284"/>
            <p:cNvSpPr>
              <a:spLocks noChangeShapeType="1"/>
            </p:cNvSpPr>
            <p:nvPr/>
          </p:nvSpPr>
          <p:spPr bwMode="auto">
            <a:xfrm>
              <a:off x="1875" y="1694"/>
              <a:ext cx="26" cy="1"/>
            </a:xfrm>
            <a:prstGeom prst="line">
              <a:avLst/>
            </a:prstGeom>
            <a:noFill/>
            <a:ln w="15875">
              <a:solidFill>
                <a:srgbClr val="000000"/>
              </a:solidFill>
              <a:round/>
              <a:headEnd/>
              <a:tailEnd/>
            </a:ln>
          </p:spPr>
          <p:txBody>
            <a:bodyPr/>
            <a:lstStyle/>
            <a:p>
              <a:endParaRPr lang="en-US"/>
            </a:p>
          </p:txBody>
        </p:sp>
        <p:sp>
          <p:nvSpPr>
            <p:cNvPr id="87" name="Line 285"/>
            <p:cNvSpPr>
              <a:spLocks noChangeShapeType="1"/>
            </p:cNvSpPr>
            <p:nvPr/>
          </p:nvSpPr>
          <p:spPr bwMode="auto">
            <a:xfrm>
              <a:off x="1888" y="1575"/>
              <a:ext cx="13" cy="1"/>
            </a:xfrm>
            <a:prstGeom prst="line">
              <a:avLst/>
            </a:prstGeom>
            <a:noFill/>
            <a:ln w="15875">
              <a:solidFill>
                <a:srgbClr val="000000"/>
              </a:solidFill>
              <a:round/>
              <a:headEnd/>
              <a:tailEnd/>
            </a:ln>
          </p:spPr>
          <p:txBody>
            <a:bodyPr/>
            <a:lstStyle/>
            <a:p>
              <a:endParaRPr lang="en-US"/>
            </a:p>
          </p:txBody>
        </p:sp>
        <p:sp>
          <p:nvSpPr>
            <p:cNvPr id="88" name="Line 286"/>
            <p:cNvSpPr>
              <a:spLocks noChangeShapeType="1"/>
            </p:cNvSpPr>
            <p:nvPr/>
          </p:nvSpPr>
          <p:spPr bwMode="auto">
            <a:xfrm>
              <a:off x="1875" y="1457"/>
              <a:ext cx="26" cy="1"/>
            </a:xfrm>
            <a:prstGeom prst="line">
              <a:avLst/>
            </a:prstGeom>
            <a:noFill/>
            <a:ln w="15875">
              <a:solidFill>
                <a:srgbClr val="000000"/>
              </a:solidFill>
              <a:round/>
              <a:headEnd/>
              <a:tailEnd/>
            </a:ln>
          </p:spPr>
          <p:txBody>
            <a:bodyPr/>
            <a:lstStyle/>
            <a:p>
              <a:endParaRPr lang="en-US"/>
            </a:p>
          </p:txBody>
        </p:sp>
        <p:sp>
          <p:nvSpPr>
            <p:cNvPr id="89" name="Line 287"/>
            <p:cNvSpPr>
              <a:spLocks noChangeShapeType="1"/>
            </p:cNvSpPr>
            <p:nvPr/>
          </p:nvSpPr>
          <p:spPr bwMode="auto">
            <a:xfrm flipV="1">
              <a:off x="1901" y="1457"/>
              <a:ext cx="1" cy="1300"/>
            </a:xfrm>
            <a:prstGeom prst="line">
              <a:avLst/>
            </a:prstGeom>
            <a:noFill/>
            <a:ln w="15875">
              <a:solidFill>
                <a:srgbClr val="000000"/>
              </a:solidFill>
              <a:round/>
              <a:headEnd/>
              <a:tailEnd/>
            </a:ln>
          </p:spPr>
          <p:txBody>
            <a:bodyPr/>
            <a:lstStyle/>
            <a:p>
              <a:endParaRPr lang="en-US"/>
            </a:p>
          </p:txBody>
        </p:sp>
        <p:sp>
          <p:nvSpPr>
            <p:cNvPr id="90" name="Rectangle 288"/>
            <p:cNvSpPr>
              <a:spLocks noChangeArrowheads="1"/>
            </p:cNvSpPr>
            <p:nvPr/>
          </p:nvSpPr>
          <p:spPr bwMode="auto">
            <a:xfrm rot="16200000">
              <a:off x="1584" y="2119"/>
              <a:ext cx="76" cy="93"/>
            </a:xfrm>
            <a:prstGeom prst="rect">
              <a:avLst/>
            </a:prstGeom>
            <a:noFill/>
            <a:ln w="9525">
              <a:noFill/>
              <a:miter lim="800000"/>
              <a:headEnd/>
              <a:tailEnd/>
            </a:ln>
          </p:spPr>
          <p:txBody>
            <a:bodyPr wrap="none" lIns="0" tIns="0" rIns="0" bIns="0">
              <a:spAutoFit/>
            </a:bodyPr>
            <a:lstStyle/>
            <a:p>
              <a:r>
                <a:rPr lang="de-DE" sz="1400">
                  <a:solidFill>
                    <a:srgbClr val="000000"/>
                  </a:solidFill>
                </a:rPr>
                <a:t>G(</a:t>
              </a:r>
              <a:endParaRPr lang="de-DE" sz="1800"/>
            </a:p>
          </p:txBody>
        </p:sp>
        <p:sp>
          <p:nvSpPr>
            <p:cNvPr id="91" name="Rectangle 289"/>
            <p:cNvSpPr>
              <a:spLocks noChangeArrowheads="1"/>
            </p:cNvSpPr>
            <p:nvPr/>
          </p:nvSpPr>
          <p:spPr bwMode="auto">
            <a:xfrm rot="16200000">
              <a:off x="1608" y="2026"/>
              <a:ext cx="32" cy="100"/>
            </a:xfrm>
            <a:prstGeom prst="rect">
              <a:avLst/>
            </a:prstGeom>
            <a:noFill/>
            <a:ln w="9525">
              <a:noFill/>
              <a:miter lim="800000"/>
              <a:headEnd/>
              <a:tailEnd/>
            </a:ln>
          </p:spPr>
          <p:txBody>
            <a:bodyPr wrap="none" lIns="0" tIns="0" rIns="0" bIns="0">
              <a:spAutoFit/>
            </a:bodyPr>
            <a:lstStyle/>
            <a:p>
              <a:r>
                <a:rPr lang="de-DE" sz="1500">
                  <a:solidFill>
                    <a:srgbClr val="000000"/>
                  </a:solidFill>
                  <a:latin typeface="Symbol" pitchFamily="18" charset="2"/>
                </a:rPr>
                <a:t>t</a:t>
              </a:r>
              <a:endParaRPr lang="de-DE" sz="1800"/>
            </a:p>
          </p:txBody>
        </p:sp>
        <p:sp>
          <p:nvSpPr>
            <p:cNvPr id="92" name="Rectangle 290"/>
            <p:cNvSpPr>
              <a:spLocks noChangeArrowheads="1"/>
            </p:cNvSpPr>
            <p:nvPr/>
          </p:nvSpPr>
          <p:spPr bwMode="auto">
            <a:xfrm rot="16200000">
              <a:off x="1610" y="1993"/>
              <a:ext cx="23" cy="92"/>
            </a:xfrm>
            <a:prstGeom prst="rect">
              <a:avLst/>
            </a:prstGeom>
            <a:noFill/>
            <a:ln w="9525">
              <a:noFill/>
              <a:miter lim="800000"/>
              <a:headEnd/>
              <a:tailEnd/>
            </a:ln>
          </p:spPr>
          <p:txBody>
            <a:bodyPr wrap="none" lIns="0" tIns="0" rIns="0" bIns="0">
              <a:spAutoFit/>
            </a:bodyPr>
            <a:lstStyle/>
            <a:p>
              <a:r>
                <a:rPr lang="de-DE" sz="1400">
                  <a:solidFill>
                    <a:srgbClr val="000000"/>
                  </a:solidFill>
                </a:rPr>
                <a:t>)</a:t>
              </a:r>
              <a:endParaRPr lang="de-DE" sz="1800"/>
            </a:p>
          </p:txBody>
        </p:sp>
        <p:sp>
          <p:nvSpPr>
            <p:cNvPr id="93" name="Rectangle 291"/>
            <p:cNvSpPr>
              <a:spLocks noChangeArrowheads="1"/>
            </p:cNvSpPr>
            <p:nvPr/>
          </p:nvSpPr>
          <p:spPr bwMode="auto">
            <a:xfrm>
              <a:off x="2722" y="2866"/>
              <a:ext cx="36" cy="88"/>
            </a:xfrm>
            <a:prstGeom prst="rect">
              <a:avLst/>
            </a:prstGeom>
            <a:noFill/>
            <a:ln w="9525">
              <a:noFill/>
              <a:miter lim="800000"/>
              <a:headEnd/>
              <a:tailEnd/>
            </a:ln>
          </p:spPr>
          <p:txBody>
            <a:bodyPr wrap="none" lIns="0" tIns="0" rIns="0" bIns="0">
              <a:spAutoFit/>
            </a:bodyPr>
            <a:lstStyle/>
            <a:p>
              <a:r>
                <a:rPr lang="de-DE" sz="1500">
                  <a:solidFill>
                    <a:srgbClr val="000000"/>
                  </a:solidFill>
                  <a:latin typeface="Symbol" pitchFamily="18" charset="2"/>
                </a:rPr>
                <a:t>t</a:t>
              </a:r>
              <a:endParaRPr lang="de-DE" sz="1800"/>
            </a:p>
          </p:txBody>
        </p:sp>
        <p:sp>
          <p:nvSpPr>
            <p:cNvPr id="94" name="Rectangle 292"/>
            <p:cNvSpPr>
              <a:spLocks noChangeArrowheads="1"/>
            </p:cNvSpPr>
            <p:nvPr/>
          </p:nvSpPr>
          <p:spPr bwMode="auto">
            <a:xfrm>
              <a:off x="2765" y="2869"/>
              <a:ext cx="184" cy="82"/>
            </a:xfrm>
            <a:prstGeom prst="rect">
              <a:avLst/>
            </a:prstGeom>
            <a:noFill/>
            <a:ln w="9525">
              <a:noFill/>
              <a:miter lim="800000"/>
              <a:headEnd/>
              <a:tailEnd/>
            </a:ln>
          </p:spPr>
          <p:txBody>
            <a:bodyPr wrap="none" lIns="0" tIns="0" rIns="0" bIns="0">
              <a:spAutoFit/>
            </a:bodyPr>
            <a:lstStyle/>
            <a:p>
              <a:r>
                <a:rPr lang="de-DE" sz="1400">
                  <a:solidFill>
                    <a:srgbClr val="000000"/>
                  </a:solidFill>
                </a:rPr>
                <a:t> [ms]</a:t>
              </a:r>
              <a:endParaRPr lang="de-DE" sz="1800"/>
            </a:p>
          </p:txBody>
        </p:sp>
      </p:grpSp>
      <p:sp>
        <p:nvSpPr>
          <p:cNvPr id="295" name="Text Box 293"/>
          <p:cNvSpPr txBox="1">
            <a:spLocks noChangeArrowheads="1"/>
          </p:cNvSpPr>
          <p:nvPr/>
        </p:nvSpPr>
        <p:spPr bwMode="auto">
          <a:xfrm>
            <a:off x="6594475" y="4367213"/>
            <a:ext cx="954088" cy="336550"/>
          </a:xfrm>
          <a:prstGeom prst="rect">
            <a:avLst/>
          </a:prstGeom>
          <a:noFill/>
          <a:ln w="9525">
            <a:noFill/>
            <a:miter lim="800000"/>
            <a:headEnd/>
            <a:tailEnd/>
          </a:ln>
          <a:effectLst/>
        </p:spPr>
        <p:txBody>
          <a:bodyPr wrap="none" lIns="91428" tIns="45715" rIns="91428" bIns="45715">
            <a:spAutoFit/>
          </a:bodyPr>
          <a:lstStyle/>
          <a:p>
            <a:r>
              <a:rPr lang="de-DE" dirty="0">
                <a:latin typeface="Times New Roman" pitchFamily="18" charset="0"/>
              </a:rPr>
              <a:t>diffusion</a:t>
            </a:r>
          </a:p>
        </p:txBody>
      </p:sp>
      <p:sp>
        <p:nvSpPr>
          <p:cNvPr id="296" name="Text Box 294"/>
          <p:cNvSpPr txBox="1">
            <a:spLocks noChangeArrowheads="1"/>
          </p:cNvSpPr>
          <p:nvPr/>
        </p:nvSpPr>
        <p:spPr bwMode="auto">
          <a:xfrm>
            <a:off x="5508625" y="3357563"/>
            <a:ext cx="700088" cy="341312"/>
          </a:xfrm>
          <a:prstGeom prst="rect">
            <a:avLst/>
          </a:prstGeom>
          <a:noFill/>
          <a:ln w="9525">
            <a:noFill/>
            <a:miter lim="800000"/>
            <a:headEnd/>
            <a:tailEnd/>
          </a:ln>
          <a:effectLst/>
        </p:spPr>
        <p:txBody>
          <a:bodyPr wrap="none" lIns="91428" tIns="45715" rIns="91428" bIns="45715">
            <a:spAutoFit/>
          </a:bodyPr>
          <a:lstStyle/>
          <a:p>
            <a:r>
              <a:rPr lang="de-DE" dirty="0">
                <a:latin typeface="Times New Roman" pitchFamily="18" charset="0"/>
              </a:rPr>
              <a:t>triplet</a:t>
            </a:r>
          </a:p>
        </p:txBody>
      </p:sp>
      <p:sp>
        <p:nvSpPr>
          <p:cNvPr id="297" name="Text Box 295"/>
          <p:cNvSpPr txBox="1">
            <a:spLocks noChangeArrowheads="1"/>
          </p:cNvSpPr>
          <p:nvPr/>
        </p:nvSpPr>
        <p:spPr bwMode="auto">
          <a:xfrm>
            <a:off x="4460875" y="2671763"/>
            <a:ext cx="1190625" cy="336550"/>
          </a:xfrm>
          <a:prstGeom prst="rect">
            <a:avLst/>
          </a:prstGeom>
          <a:noFill/>
          <a:ln w="9525">
            <a:noFill/>
            <a:miter lim="800000"/>
            <a:headEnd/>
            <a:tailEnd/>
          </a:ln>
          <a:effectLst/>
        </p:spPr>
        <p:txBody>
          <a:bodyPr wrap="none" lIns="91428" tIns="45715" rIns="91428" bIns="45715">
            <a:spAutoFit/>
          </a:bodyPr>
          <a:lstStyle/>
          <a:p>
            <a:r>
              <a:rPr lang="de-DE" dirty="0">
                <a:latin typeface="Times New Roman" pitchFamily="18" charset="0"/>
              </a:rPr>
              <a:t>exponential</a:t>
            </a:r>
          </a:p>
        </p:txBody>
      </p:sp>
    </p:spTree>
    <p:extLst>
      <p:ext uri="{BB962C8B-B14F-4D97-AF65-F5344CB8AC3E}">
        <p14:creationId xmlns:p14="http://schemas.microsoft.com/office/powerpoint/2010/main" val="1988614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Additional </a:t>
            </a:r>
            <a:r>
              <a:rPr lang="en-US" sz="2800" dirty="0" smtClean="0"/>
              <a:t>Equations for these independent processes:</a:t>
            </a:r>
            <a:endParaRPr lang="en-US" sz="2800" dirty="0"/>
          </a:p>
        </p:txBody>
      </p:sp>
      <p:graphicFrame>
        <p:nvGraphicFramePr>
          <p:cNvPr id="3" name="Object 3"/>
          <p:cNvGraphicFramePr>
            <a:graphicFrameLocks noChangeAspect="1"/>
          </p:cNvGraphicFramePr>
          <p:nvPr>
            <p:extLst>
              <p:ext uri="{D42A27DB-BD31-4B8C-83A1-F6EECF244321}">
                <p14:modId xmlns:p14="http://schemas.microsoft.com/office/powerpoint/2010/main" val="364741364"/>
              </p:ext>
            </p:extLst>
          </p:nvPr>
        </p:nvGraphicFramePr>
        <p:xfrm>
          <a:off x="1941513" y="1655543"/>
          <a:ext cx="5481637" cy="1139825"/>
        </p:xfrm>
        <a:graphic>
          <a:graphicData uri="http://schemas.openxmlformats.org/presentationml/2006/ole">
            <mc:AlternateContent xmlns:mc="http://schemas.openxmlformats.org/markup-compatibility/2006">
              <mc:Choice xmlns:v="urn:schemas-microsoft-com:vml" Requires="v">
                <p:oleObj spid="_x0000_s19520" name="Equation" r:id="rId3" imgW="2870200" imgH="596900" progId="Equation.3">
                  <p:embed/>
                </p:oleObj>
              </mc:Choice>
              <mc:Fallback>
                <p:oleObj name="Equation" r:id="rId3" imgW="2870200" imgH="596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1513" y="1655543"/>
                        <a:ext cx="5481637"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 Box 4"/>
          <p:cNvSpPr txBox="1">
            <a:spLocks noChangeArrowheads="1"/>
          </p:cNvSpPr>
          <p:nvPr/>
        </p:nvSpPr>
        <p:spPr bwMode="auto">
          <a:xfrm>
            <a:off x="838200" y="3193830"/>
            <a:ext cx="7856538"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n-US" altLang="en-US" sz="2000" i="1" dirty="0">
                <a:latin typeface="Times" panose="02020603050405020304" pitchFamily="18" charset="0"/>
              </a:rPr>
              <a:t>... where N is the average particle number, </a:t>
            </a:r>
            <a:r>
              <a:rPr lang="en-US" altLang="en-US" sz="2000" i="1" dirty="0" err="1">
                <a:latin typeface="Symbol" panose="05050102010706020507" pitchFamily="18" charset="2"/>
              </a:rPr>
              <a:t>t</a:t>
            </a:r>
            <a:r>
              <a:rPr lang="en-US" altLang="en-US" sz="2000" i="1" baseline="-25000" dirty="0" err="1">
                <a:latin typeface="Times" panose="02020603050405020304" pitchFamily="18" charset="0"/>
              </a:rPr>
              <a:t>D</a:t>
            </a:r>
            <a:r>
              <a:rPr lang="en-US" altLang="en-US" sz="2000" i="1" dirty="0">
                <a:latin typeface="Times" panose="02020603050405020304" pitchFamily="18" charset="0"/>
              </a:rPr>
              <a:t> is the diffusion time (related to D, </a:t>
            </a:r>
            <a:r>
              <a:rPr lang="en-US" altLang="en-US" sz="2000" i="1" dirty="0" err="1">
                <a:latin typeface="Symbol" panose="05050102010706020507" pitchFamily="18" charset="2"/>
              </a:rPr>
              <a:t>t</a:t>
            </a:r>
            <a:r>
              <a:rPr lang="en-US" altLang="en-US" sz="2000" i="1" baseline="-25000" dirty="0" err="1">
                <a:latin typeface="Times" panose="02020603050405020304" pitchFamily="18" charset="0"/>
              </a:rPr>
              <a:t>D</a:t>
            </a:r>
            <a:r>
              <a:rPr lang="en-US" altLang="en-US" sz="2000" i="1" dirty="0">
                <a:latin typeface="Times" panose="02020603050405020304" pitchFamily="18" charset="0"/>
              </a:rPr>
              <a:t>=w</a:t>
            </a:r>
            <a:r>
              <a:rPr lang="en-US" altLang="en-US" sz="2000" i="1" baseline="30000" dirty="0">
                <a:latin typeface="Times" panose="02020603050405020304" pitchFamily="18" charset="0"/>
              </a:rPr>
              <a:t>2</a:t>
            </a:r>
            <a:r>
              <a:rPr lang="en-US" altLang="en-US" sz="2000" i="1" dirty="0">
                <a:latin typeface="Times" panose="02020603050405020304" pitchFamily="18" charset="0"/>
              </a:rPr>
              <a:t>/8D, for two photon and </a:t>
            </a:r>
            <a:r>
              <a:rPr lang="en-US" altLang="en-US" sz="2000" i="1" dirty="0" err="1">
                <a:latin typeface="Symbol" panose="05050102010706020507" pitchFamily="18" charset="2"/>
              </a:rPr>
              <a:t>t</a:t>
            </a:r>
            <a:r>
              <a:rPr lang="en-US" altLang="en-US" sz="2000" i="1" baseline="-25000" dirty="0" err="1">
                <a:latin typeface="Times" panose="02020603050405020304" pitchFamily="18" charset="0"/>
              </a:rPr>
              <a:t>D</a:t>
            </a:r>
            <a:r>
              <a:rPr lang="en-US" altLang="en-US" sz="2000" i="1" dirty="0">
                <a:latin typeface="Times" panose="02020603050405020304" pitchFamily="18" charset="0"/>
              </a:rPr>
              <a:t>=w</a:t>
            </a:r>
            <a:r>
              <a:rPr lang="en-US" altLang="en-US" sz="2000" i="1" baseline="30000" dirty="0">
                <a:latin typeface="Times" panose="02020603050405020304" pitchFamily="18" charset="0"/>
              </a:rPr>
              <a:t>2</a:t>
            </a:r>
            <a:r>
              <a:rPr lang="en-US" altLang="en-US" sz="2000" i="1" dirty="0">
                <a:latin typeface="Times" panose="02020603050405020304" pitchFamily="18" charset="0"/>
              </a:rPr>
              <a:t>/4D for 1-photon excitation), and S is a shape parameter, equivalent to w/z in the previous equations.</a:t>
            </a:r>
          </a:p>
        </p:txBody>
      </p:sp>
      <p:sp>
        <p:nvSpPr>
          <p:cNvPr id="5" name="Text Box 5"/>
          <p:cNvSpPr txBox="1">
            <a:spLocks noChangeArrowheads="1"/>
          </p:cNvSpPr>
          <p:nvPr/>
        </p:nvSpPr>
        <p:spPr bwMode="auto">
          <a:xfrm>
            <a:off x="320411" y="1371351"/>
            <a:ext cx="3481915"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altLang="en-US" sz="2000" dirty="0"/>
              <a:t>3D Gaussian </a:t>
            </a:r>
            <a:r>
              <a:rPr lang="en-US" altLang="en-US" sz="2000" dirty="0" err="1"/>
              <a:t>Confocor</a:t>
            </a:r>
            <a:r>
              <a:rPr lang="en-US" altLang="en-US" sz="2000" dirty="0"/>
              <a:t> analysis:</a:t>
            </a:r>
            <a:endParaRPr lang="en-US" altLang="en-US" sz="2400" dirty="0"/>
          </a:p>
        </p:txBody>
      </p:sp>
      <p:sp>
        <p:nvSpPr>
          <p:cNvPr id="6" name="Text Box 6"/>
          <p:cNvSpPr txBox="1">
            <a:spLocks noChangeArrowheads="1"/>
          </p:cNvSpPr>
          <p:nvPr/>
        </p:nvSpPr>
        <p:spPr bwMode="auto">
          <a:xfrm>
            <a:off x="662515" y="4726711"/>
            <a:ext cx="216270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altLang="en-US" sz="2000"/>
              <a:t>Triplet state term:</a:t>
            </a:r>
            <a:r>
              <a:rPr lang="en-US" altLang="en-US" sz="2400"/>
              <a:t> </a:t>
            </a:r>
          </a:p>
        </p:txBody>
      </p:sp>
      <p:graphicFrame>
        <p:nvGraphicFramePr>
          <p:cNvPr id="7" name="Object 7"/>
          <p:cNvGraphicFramePr>
            <a:graphicFrameLocks noChangeAspect="1"/>
          </p:cNvGraphicFramePr>
          <p:nvPr>
            <p:extLst>
              <p:ext uri="{D42A27DB-BD31-4B8C-83A1-F6EECF244321}">
                <p14:modId xmlns:p14="http://schemas.microsoft.com/office/powerpoint/2010/main" val="4230392946"/>
              </p:ext>
            </p:extLst>
          </p:nvPr>
        </p:nvGraphicFramePr>
        <p:xfrm>
          <a:off x="3400425" y="4965480"/>
          <a:ext cx="1681163" cy="865188"/>
        </p:xfrm>
        <a:graphic>
          <a:graphicData uri="http://schemas.openxmlformats.org/presentationml/2006/ole">
            <mc:AlternateContent xmlns:mc="http://schemas.openxmlformats.org/markup-compatibility/2006">
              <mc:Choice xmlns:v="urn:schemas-microsoft-com:vml" Requires="v">
                <p:oleObj spid="_x0000_s19521" name="Equation" r:id="rId5" imgW="863280" imgH="444240" progId="Equation.3">
                  <p:embed/>
                </p:oleObj>
              </mc:Choice>
              <mc:Fallback>
                <p:oleObj name="Equation" r:id="rId5" imgW="863280" imgH="444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0425" y="4965480"/>
                        <a:ext cx="1681163" cy="865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8"/>
          <p:cNvSpPr txBox="1">
            <a:spLocks noChangeArrowheads="1"/>
          </p:cNvSpPr>
          <p:nvPr/>
        </p:nvSpPr>
        <p:spPr bwMode="auto">
          <a:xfrm>
            <a:off x="1092200" y="6064030"/>
            <a:ext cx="69246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altLang="en-US" sz="2000" i="1">
                <a:latin typeface="Times" panose="02020603050405020304" pitchFamily="18" charset="0"/>
              </a:rPr>
              <a:t>..where T is the triplet state amplitude and </a:t>
            </a:r>
            <a:r>
              <a:rPr lang="en-US" altLang="en-US" sz="2000" i="1">
                <a:latin typeface="Symbol" panose="05050102010706020507" pitchFamily="18" charset="2"/>
              </a:rPr>
              <a:t>t</a:t>
            </a:r>
            <a:r>
              <a:rPr lang="en-US" altLang="en-US" sz="2000" i="1" baseline="-25000">
                <a:latin typeface="Times" panose="02020603050405020304" pitchFamily="18" charset="0"/>
              </a:rPr>
              <a:t>T</a:t>
            </a:r>
            <a:r>
              <a:rPr lang="en-US" altLang="en-US" sz="2000" i="1">
                <a:latin typeface="Times" panose="02020603050405020304" pitchFamily="18" charset="0"/>
              </a:rPr>
              <a:t> is the triplet lifetime.</a:t>
            </a:r>
            <a:endParaRPr lang="en-US" altLang="en-US" sz="2400">
              <a:latin typeface="Times" panose="02020603050405020304" pitchFamily="18" charset="0"/>
            </a:endParaRPr>
          </a:p>
        </p:txBody>
      </p:sp>
      <p:sp>
        <p:nvSpPr>
          <p:cNvPr id="9" name="Line 9"/>
          <p:cNvSpPr>
            <a:spLocks noChangeShapeType="1"/>
          </p:cNvSpPr>
          <p:nvPr/>
        </p:nvSpPr>
        <p:spPr bwMode="auto">
          <a:xfrm flipV="1">
            <a:off x="2928938" y="2554068"/>
            <a:ext cx="50800" cy="339725"/>
          </a:xfrm>
          <a:prstGeom prst="line">
            <a:avLst/>
          </a:prstGeom>
          <a:noFill/>
          <a:ln w="1905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10"/>
          <p:cNvSpPr>
            <a:spLocks noChangeShapeType="1"/>
          </p:cNvSpPr>
          <p:nvPr/>
        </p:nvSpPr>
        <p:spPr bwMode="auto">
          <a:xfrm flipH="1">
            <a:off x="6281738" y="1572993"/>
            <a:ext cx="271462" cy="439737"/>
          </a:xfrm>
          <a:prstGeom prst="line">
            <a:avLst/>
          </a:prstGeom>
          <a:noFill/>
          <a:ln w="952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11"/>
          <p:cNvSpPr>
            <a:spLocks noChangeShapeType="1"/>
          </p:cNvSpPr>
          <p:nvPr/>
        </p:nvSpPr>
        <p:spPr bwMode="auto">
          <a:xfrm flipV="1">
            <a:off x="5689600" y="2741393"/>
            <a:ext cx="896938" cy="320675"/>
          </a:xfrm>
          <a:prstGeom prst="line">
            <a:avLst/>
          </a:prstGeom>
          <a:noFill/>
          <a:ln w="1905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12"/>
          <p:cNvSpPr>
            <a:spLocks noChangeArrowheads="1"/>
          </p:cNvSpPr>
          <p:nvPr/>
        </p:nvSpPr>
        <p:spPr bwMode="auto">
          <a:xfrm>
            <a:off x="2794000" y="1944468"/>
            <a:ext cx="474663" cy="644525"/>
          </a:xfrm>
          <a:prstGeom prst="ellipse">
            <a:avLst/>
          </a:prstGeom>
          <a:noFill/>
          <a:ln w="9525">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13"/>
          <p:cNvSpPr>
            <a:spLocks noChangeArrowheads="1"/>
          </p:cNvSpPr>
          <p:nvPr/>
        </p:nvSpPr>
        <p:spPr bwMode="auto">
          <a:xfrm>
            <a:off x="5926138" y="1977805"/>
            <a:ext cx="474662" cy="644525"/>
          </a:xfrm>
          <a:prstGeom prst="ellipse">
            <a:avLst/>
          </a:prstGeom>
          <a:noFill/>
          <a:ln w="9525">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Oval 14"/>
          <p:cNvSpPr>
            <a:spLocks noChangeArrowheads="1"/>
          </p:cNvSpPr>
          <p:nvPr/>
        </p:nvSpPr>
        <p:spPr bwMode="auto">
          <a:xfrm>
            <a:off x="4368800" y="2282605"/>
            <a:ext cx="474663" cy="644525"/>
          </a:xfrm>
          <a:prstGeom prst="ellipse">
            <a:avLst/>
          </a:prstGeom>
          <a:noFill/>
          <a:ln w="9525">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15"/>
          <p:cNvSpPr>
            <a:spLocks noChangeArrowheads="1"/>
          </p:cNvSpPr>
          <p:nvPr/>
        </p:nvSpPr>
        <p:spPr bwMode="auto">
          <a:xfrm>
            <a:off x="6518275" y="2282605"/>
            <a:ext cx="474663" cy="644525"/>
          </a:xfrm>
          <a:prstGeom prst="ellipse">
            <a:avLst/>
          </a:prstGeom>
          <a:noFill/>
          <a:ln w="9525">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16"/>
          <p:cNvSpPr>
            <a:spLocks noChangeShapeType="1"/>
          </p:cNvSpPr>
          <p:nvPr/>
        </p:nvSpPr>
        <p:spPr bwMode="auto">
          <a:xfrm flipH="1" flipV="1">
            <a:off x="4910138" y="2774730"/>
            <a:ext cx="762000" cy="287338"/>
          </a:xfrm>
          <a:prstGeom prst="line">
            <a:avLst/>
          </a:prstGeom>
          <a:noFill/>
          <a:ln w="1905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235070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74675" y="2179638"/>
            <a:ext cx="6929438" cy="3908425"/>
            <a:chOff x="204" y="1373"/>
            <a:chExt cx="4365" cy="2462"/>
          </a:xfrm>
        </p:grpSpPr>
        <p:graphicFrame>
          <p:nvGraphicFramePr>
            <p:cNvPr id="3519491" name="Object 3"/>
            <p:cNvGraphicFramePr>
              <a:graphicFrameLocks noChangeAspect="1"/>
            </p:cNvGraphicFramePr>
            <p:nvPr/>
          </p:nvGraphicFramePr>
          <p:xfrm>
            <a:off x="204" y="1373"/>
            <a:ext cx="4365" cy="2462"/>
          </p:xfrm>
          <a:graphic>
            <a:graphicData uri="http://schemas.openxmlformats.org/presentationml/2006/ole">
              <mc:AlternateContent xmlns:mc="http://schemas.openxmlformats.org/markup-compatibility/2006">
                <mc:Choice xmlns:v="urn:schemas-microsoft-com:vml" Requires="v">
                  <p:oleObj spid="_x0000_s7278" name="Diagramm" r:id="rId3" imgW="5445000" imgH="3071160" progId="Excel.Sheet.8">
                    <p:embed/>
                  </p:oleObj>
                </mc:Choice>
                <mc:Fallback>
                  <p:oleObj name="Diagramm" r:id="rId3" imgW="5445000" imgH="307116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 y="1373"/>
                          <a:ext cx="4365" cy="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19492" name="Oval 4"/>
            <p:cNvSpPr>
              <a:spLocks noChangeArrowheads="1"/>
            </p:cNvSpPr>
            <p:nvPr/>
          </p:nvSpPr>
          <p:spPr bwMode="auto">
            <a:xfrm>
              <a:off x="1984" y="1872"/>
              <a:ext cx="184" cy="200"/>
            </a:xfrm>
            <a:prstGeom prst="ellipse">
              <a:avLst/>
            </a:prstGeom>
            <a:noFill/>
            <a:ln w="38100">
              <a:solidFill>
                <a:schemeClr val="accent1"/>
              </a:solidFill>
              <a:round/>
              <a:headEnd type="none" w="sm" len="sm"/>
              <a:tailEnd type="none" w="sm" len="sm"/>
            </a:ln>
            <a:effectLst/>
          </p:spPr>
          <p:txBody>
            <a:bodyPr wrap="none" anchor="ctr"/>
            <a:lstStyle/>
            <a:p>
              <a:endParaRPr lang="en-US"/>
            </a:p>
          </p:txBody>
        </p:sp>
        <p:sp>
          <p:nvSpPr>
            <p:cNvPr id="3519493" name="Oval 5"/>
            <p:cNvSpPr>
              <a:spLocks noChangeArrowheads="1"/>
            </p:cNvSpPr>
            <p:nvPr/>
          </p:nvSpPr>
          <p:spPr bwMode="auto">
            <a:xfrm>
              <a:off x="3192" y="2360"/>
              <a:ext cx="184" cy="200"/>
            </a:xfrm>
            <a:prstGeom prst="ellipse">
              <a:avLst/>
            </a:prstGeom>
            <a:noFill/>
            <a:ln w="38100">
              <a:solidFill>
                <a:schemeClr val="accent1"/>
              </a:solidFill>
              <a:round/>
              <a:headEnd type="none" w="sm" len="sm"/>
              <a:tailEnd type="none" w="sm" len="sm"/>
            </a:ln>
            <a:effectLst/>
          </p:spPr>
          <p:txBody>
            <a:bodyPr wrap="none" anchor="ctr"/>
            <a:lstStyle/>
            <a:p>
              <a:endParaRPr lang="en-US"/>
            </a:p>
          </p:txBody>
        </p:sp>
        <p:sp>
          <p:nvSpPr>
            <p:cNvPr id="3519494" name="Oval 6"/>
            <p:cNvSpPr>
              <a:spLocks noChangeArrowheads="1"/>
            </p:cNvSpPr>
            <p:nvPr/>
          </p:nvSpPr>
          <p:spPr bwMode="auto">
            <a:xfrm rot="1397346">
              <a:off x="1606" y="1911"/>
              <a:ext cx="1942" cy="564"/>
            </a:xfrm>
            <a:prstGeom prst="ellipse">
              <a:avLst/>
            </a:prstGeom>
            <a:noFill/>
            <a:ln w="38100">
              <a:solidFill>
                <a:srgbClr val="33CC33"/>
              </a:solidFill>
              <a:round/>
              <a:headEnd type="none" w="sm" len="sm"/>
              <a:tailEnd type="none" w="sm" len="sm"/>
            </a:ln>
            <a:effectLst/>
          </p:spPr>
          <p:txBody>
            <a:bodyPr wrap="none" anchor="ctr"/>
            <a:lstStyle/>
            <a:p>
              <a:endParaRPr lang="en-US"/>
            </a:p>
          </p:txBody>
        </p:sp>
        <p:sp>
          <p:nvSpPr>
            <p:cNvPr id="3519495" name="Oval 7"/>
            <p:cNvSpPr>
              <a:spLocks noChangeArrowheads="1"/>
            </p:cNvSpPr>
            <p:nvPr/>
          </p:nvSpPr>
          <p:spPr bwMode="auto">
            <a:xfrm rot="536048">
              <a:off x="1049" y="1678"/>
              <a:ext cx="532" cy="212"/>
            </a:xfrm>
            <a:prstGeom prst="ellipse">
              <a:avLst/>
            </a:prstGeom>
            <a:noFill/>
            <a:ln w="38100">
              <a:solidFill>
                <a:srgbClr val="33CC33"/>
              </a:solidFill>
              <a:round/>
              <a:headEnd type="none" w="sm" len="sm"/>
              <a:tailEnd type="none" w="sm" len="sm"/>
            </a:ln>
            <a:effectLst/>
          </p:spPr>
          <p:txBody>
            <a:bodyPr wrap="none" anchor="ctr"/>
            <a:lstStyle/>
            <a:p>
              <a:endParaRPr lang="en-US"/>
            </a:p>
          </p:txBody>
        </p:sp>
        <p:sp>
          <p:nvSpPr>
            <p:cNvPr id="3519496" name="Line 8"/>
            <p:cNvSpPr>
              <a:spLocks noChangeShapeType="1"/>
            </p:cNvSpPr>
            <p:nvPr/>
          </p:nvSpPr>
          <p:spPr bwMode="auto">
            <a:xfrm>
              <a:off x="2208" y="1928"/>
              <a:ext cx="672" cy="24"/>
            </a:xfrm>
            <a:prstGeom prst="line">
              <a:avLst/>
            </a:prstGeom>
            <a:noFill/>
            <a:ln w="38100">
              <a:solidFill>
                <a:schemeClr val="accent1"/>
              </a:solidFill>
              <a:round/>
              <a:headEnd type="none" w="sm" len="sm"/>
              <a:tailEnd type="triangle" w="sm" len="sm"/>
            </a:ln>
            <a:effectLst/>
          </p:spPr>
          <p:txBody>
            <a:bodyPr/>
            <a:lstStyle/>
            <a:p>
              <a:endParaRPr lang="en-US"/>
            </a:p>
          </p:txBody>
        </p:sp>
        <p:sp>
          <p:nvSpPr>
            <p:cNvPr id="3519497" name="Line 9"/>
            <p:cNvSpPr>
              <a:spLocks noChangeShapeType="1"/>
            </p:cNvSpPr>
            <p:nvPr/>
          </p:nvSpPr>
          <p:spPr bwMode="auto">
            <a:xfrm flipH="1" flipV="1">
              <a:off x="2976" y="2016"/>
              <a:ext cx="224" cy="280"/>
            </a:xfrm>
            <a:prstGeom prst="line">
              <a:avLst/>
            </a:prstGeom>
            <a:noFill/>
            <a:ln w="38100">
              <a:solidFill>
                <a:schemeClr val="accent1"/>
              </a:solidFill>
              <a:round/>
              <a:headEnd type="none" w="sm" len="sm"/>
              <a:tailEnd type="triangle" w="sm" len="sm"/>
            </a:ln>
            <a:effectLst/>
          </p:spPr>
          <p:txBody>
            <a:bodyPr/>
            <a:lstStyle/>
            <a:p>
              <a:endParaRPr lang="en-US"/>
            </a:p>
          </p:txBody>
        </p:sp>
        <p:sp>
          <p:nvSpPr>
            <p:cNvPr id="3519498" name="Line 10"/>
            <p:cNvSpPr>
              <a:spLocks noChangeShapeType="1"/>
            </p:cNvSpPr>
            <p:nvPr/>
          </p:nvSpPr>
          <p:spPr bwMode="auto">
            <a:xfrm>
              <a:off x="1312" y="1936"/>
              <a:ext cx="456" cy="416"/>
            </a:xfrm>
            <a:prstGeom prst="line">
              <a:avLst/>
            </a:prstGeom>
            <a:noFill/>
            <a:ln w="38100">
              <a:solidFill>
                <a:srgbClr val="33CC33"/>
              </a:solidFill>
              <a:round/>
              <a:headEnd type="none" w="sm" len="sm"/>
              <a:tailEnd type="triangle" w="sm" len="sm"/>
            </a:ln>
            <a:effectLst/>
          </p:spPr>
          <p:txBody>
            <a:bodyPr/>
            <a:lstStyle/>
            <a:p>
              <a:endParaRPr lang="en-US"/>
            </a:p>
          </p:txBody>
        </p:sp>
        <p:sp>
          <p:nvSpPr>
            <p:cNvPr id="3519499" name="Line 11"/>
            <p:cNvSpPr>
              <a:spLocks noChangeShapeType="1"/>
            </p:cNvSpPr>
            <p:nvPr/>
          </p:nvSpPr>
          <p:spPr bwMode="auto">
            <a:xfrm flipH="1">
              <a:off x="1880" y="2368"/>
              <a:ext cx="312" cy="32"/>
            </a:xfrm>
            <a:prstGeom prst="line">
              <a:avLst/>
            </a:prstGeom>
            <a:noFill/>
            <a:ln w="38100">
              <a:solidFill>
                <a:srgbClr val="33CC33"/>
              </a:solidFill>
              <a:round/>
              <a:headEnd type="none" w="sm" len="sm"/>
              <a:tailEnd type="triangle" w="sm" len="sm"/>
            </a:ln>
            <a:effectLst/>
          </p:spPr>
          <p:txBody>
            <a:bodyPr/>
            <a:lstStyle/>
            <a:p>
              <a:endParaRPr lang="en-US"/>
            </a:p>
          </p:txBody>
        </p:sp>
        <p:graphicFrame>
          <p:nvGraphicFramePr>
            <p:cNvPr id="3519500" name="Object 12"/>
            <p:cNvGraphicFramePr>
              <a:graphicFrameLocks noChangeAspect="1"/>
            </p:cNvGraphicFramePr>
            <p:nvPr/>
          </p:nvGraphicFramePr>
          <p:xfrm>
            <a:off x="1031" y="2436"/>
            <a:ext cx="771" cy="267"/>
          </p:xfrm>
          <a:graphic>
            <a:graphicData uri="http://schemas.openxmlformats.org/presentationml/2006/ole">
              <mc:AlternateContent xmlns:mc="http://schemas.openxmlformats.org/markup-compatibility/2006">
                <mc:Choice xmlns:v="urn:schemas-microsoft-com:vml" Requires="v">
                  <p:oleObj spid="_x0000_s7279" name="Equation" r:id="rId5" imgW="876240" imgH="304560" progId="Equation.3">
                    <p:embed/>
                  </p:oleObj>
                </mc:Choice>
                <mc:Fallback>
                  <p:oleObj name="Equation" r:id="rId5" imgW="876240" imgH="3045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 y="2436"/>
                          <a:ext cx="771" cy="267"/>
                        </a:xfrm>
                        <a:prstGeom prst="rect">
                          <a:avLst/>
                        </a:prstGeom>
                        <a:noFill/>
                        <a:ln w="38100">
                          <a:solidFill>
                            <a:srgbClr val="008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19501" name="Object 13"/>
            <p:cNvGraphicFramePr>
              <a:graphicFrameLocks noChangeAspect="1"/>
            </p:cNvGraphicFramePr>
            <p:nvPr/>
          </p:nvGraphicFramePr>
          <p:xfrm>
            <a:off x="2951" y="1695"/>
            <a:ext cx="771" cy="278"/>
          </p:xfrm>
          <a:graphic>
            <a:graphicData uri="http://schemas.openxmlformats.org/presentationml/2006/ole">
              <mc:AlternateContent xmlns:mc="http://schemas.openxmlformats.org/markup-compatibility/2006">
                <mc:Choice xmlns:v="urn:schemas-microsoft-com:vml" Requires="v">
                  <p:oleObj spid="_x0000_s7280" name="Equation" r:id="rId7" imgW="876240" imgH="317160" progId="Equation.3">
                    <p:embed/>
                  </p:oleObj>
                </mc:Choice>
                <mc:Fallback>
                  <p:oleObj name="Equation" r:id="rId7" imgW="876240" imgH="3171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1" y="1695"/>
                          <a:ext cx="771" cy="278"/>
                        </a:xfrm>
                        <a:prstGeom prst="rect">
                          <a:avLst/>
                        </a:prstGeom>
                        <a:noFill/>
                        <a:ln w="38100">
                          <a:solidFill>
                            <a:schemeClr val="accent1"/>
                          </a:solidFill>
                          <a:miter lim="800000"/>
                          <a:headEnd type="none" w="sm" len="sm"/>
                          <a:tailEnd type="none" w="sm" len="sm"/>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519502" name="Text Box 14"/>
          <p:cNvSpPr txBox="1">
            <a:spLocks noChangeArrowheads="1"/>
          </p:cNvSpPr>
          <p:nvPr/>
        </p:nvSpPr>
        <p:spPr bwMode="auto">
          <a:xfrm>
            <a:off x="7502525" y="3384550"/>
            <a:ext cx="1022350" cy="1735138"/>
          </a:xfrm>
          <a:prstGeom prst="rect">
            <a:avLst/>
          </a:prstGeom>
          <a:noFill/>
          <a:ln w="12700">
            <a:noFill/>
            <a:miter lim="800000"/>
            <a:headEnd type="none" w="sm" len="sm"/>
            <a:tailEnd type="none" w="sm" len="sm"/>
          </a:ln>
          <a:effectLst/>
        </p:spPr>
        <p:txBody>
          <a:bodyPr wrap="none" lIns="91428" tIns="45715" rIns="91428" bIns="45715">
            <a:spAutoFit/>
          </a:bodyPr>
          <a:lstStyle/>
          <a:p>
            <a:r>
              <a:rPr lang="de-DE" sz="1200">
                <a:latin typeface="Symbol" pitchFamily="18" charset="2"/>
              </a:rPr>
              <a:t>t</a:t>
            </a:r>
            <a:r>
              <a:rPr lang="de-DE" sz="1200" baseline="-25000"/>
              <a:t>D1</a:t>
            </a:r>
            <a:r>
              <a:rPr lang="de-DE" sz="1200"/>
              <a:t> = 100 </a:t>
            </a:r>
            <a:r>
              <a:rPr lang="de-DE" sz="1200">
                <a:latin typeface="Symbol" pitchFamily="18" charset="2"/>
              </a:rPr>
              <a:t>m</a:t>
            </a:r>
            <a:r>
              <a:rPr lang="de-DE" sz="1200"/>
              <a:t>s</a:t>
            </a:r>
          </a:p>
          <a:p>
            <a:r>
              <a:rPr lang="de-DE" sz="1200">
                <a:latin typeface="Symbol" pitchFamily="18" charset="2"/>
              </a:rPr>
              <a:t>t</a:t>
            </a:r>
            <a:r>
              <a:rPr lang="de-DE" sz="1200" baseline="-25000"/>
              <a:t>D2</a:t>
            </a:r>
            <a:r>
              <a:rPr lang="de-DE" sz="1200"/>
              <a:t> = 50 ms</a:t>
            </a:r>
          </a:p>
          <a:p>
            <a:r>
              <a:rPr lang="de-DE" sz="1200"/>
              <a:t>f</a:t>
            </a:r>
            <a:r>
              <a:rPr lang="de-DE" sz="1200" baseline="-25000"/>
              <a:t>1</a:t>
            </a:r>
            <a:r>
              <a:rPr lang="de-DE" sz="1200"/>
              <a:t> = 40%</a:t>
            </a:r>
          </a:p>
          <a:p>
            <a:r>
              <a:rPr lang="de-DE" sz="1200"/>
              <a:t>f</a:t>
            </a:r>
            <a:r>
              <a:rPr lang="de-DE" sz="1200" baseline="-25000"/>
              <a:t>2</a:t>
            </a:r>
            <a:r>
              <a:rPr lang="de-DE" sz="1200"/>
              <a:t> = 60%</a:t>
            </a:r>
          </a:p>
          <a:p>
            <a:r>
              <a:rPr lang="de-DE" sz="1200"/>
              <a:t>N</a:t>
            </a:r>
            <a:r>
              <a:rPr lang="de-DE" sz="1200" baseline="-25000"/>
              <a:t>diff</a:t>
            </a:r>
            <a:r>
              <a:rPr lang="de-DE" sz="1200"/>
              <a:t> = 0.2</a:t>
            </a:r>
          </a:p>
          <a:p>
            <a:r>
              <a:rPr lang="de-DE" sz="1200"/>
              <a:t>SP = 5</a:t>
            </a:r>
          </a:p>
          <a:p>
            <a:r>
              <a:rPr lang="de-DE" sz="1200"/>
              <a:t>TF = 10%</a:t>
            </a:r>
          </a:p>
          <a:p>
            <a:r>
              <a:rPr lang="de-DE" sz="1200">
                <a:latin typeface="Symbol" pitchFamily="18" charset="2"/>
              </a:rPr>
              <a:t>t</a:t>
            </a:r>
            <a:r>
              <a:rPr lang="de-DE" sz="1200" baseline="-25000"/>
              <a:t>T</a:t>
            </a:r>
            <a:r>
              <a:rPr lang="de-DE" sz="1200"/>
              <a:t> = 1 ms</a:t>
            </a:r>
          </a:p>
          <a:p>
            <a:endParaRPr lang="de-DE" sz="1200"/>
          </a:p>
        </p:txBody>
      </p:sp>
      <p:sp>
        <p:nvSpPr>
          <p:cNvPr id="3519505" name="Rectangle 17"/>
          <p:cNvSpPr>
            <a:spLocks noGrp="1" noChangeArrowheads="1"/>
          </p:cNvSpPr>
          <p:nvPr>
            <p:ph type="title"/>
          </p:nvPr>
        </p:nvSpPr>
        <p:spPr>
          <a:noFill/>
          <a:ln/>
        </p:spPr>
        <p:txBody>
          <a:bodyPr>
            <a:normAutofit/>
          </a:bodyPr>
          <a:lstStyle/>
          <a:p>
            <a:r>
              <a:rPr lang="en-US" dirty="0" smtClean="0"/>
              <a:t>Combining the Processes</a:t>
            </a:r>
            <a:endParaRPr lang="en-US" b="0" dirty="0">
              <a:solidFill>
                <a:schemeClr val="bg2"/>
              </a:solidFill>
            </a:endParaRPr>
          </a:p>
        </p:txBody>
      </p:sp>
    </p:spTree>
    <p:extLst>
      <p:ext uri="{BB962C8B-B14F-4D97-AF65-F5344CB8AC3E}">
        <p14:creationId xmlns:p14="http://schemas.microsoft.com/office/powerpoint/2010/main" val="398700877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Fitting with Correct Model</a:t>
            </a:r>
            <a:endParaRPr lang="en-US" dirty="0"/>
          </a:p>
        </p:txBody>
      </p:sp>
      <p:pic>
        <p:nvPicPr>
          <p:cNvPr id="17" name="Picture 4" descr="fcs_fig_fit_v2"/>
          <p:cNvPicPr>
            <a:picLocks noChangeAspect="1" noChangeArrowheads="1"/>
          </p:cNvPicPr>
          <p:nvPr/>
        </p:nvPicPr>
        <p:blipFill>
          <a:blip r:embed="rId3" cstate="print"/>
          <a:srcRect/>
          <a:stretch>
            <a:fillRect/>
          </a:stretch>
        </p:blipFill>
        <p:spPr bwMode="auto">
          <a:xfrm>
            <a:off x="152399" y="1676400"/>
            <a:ext cx="3094111" cy="4343400"/>
          </a:xfrm>
          <a:prstGeom prst="rect">
            <a:avLst/>
          </a:prstGeom>
          <a:noFill/>
        </p:spPr>
      </p:pic>
      <p:graphicFrame>
        <p:nvGraphicFramePr>
          <p:cNvPr id="97285" name="Object 5"/>
          <p:cNvGraphicFramePr>
            <a:graphicFrameLocks noChangeAspect="1"/>
          </p:cNvGraphicFramePr>
          <p:nvPr/>
        </p:nvGraphicFramePr>
        <p:xfrm>
          <a:off x="3810000" y="1905000"/>
          <a:ext cx="3852862" cy="914400"/>
        </p:xfrm>
        <a:graphic>
          <a:graphicData uri="http://schemas.openxmlformats.org/presentationml/2006/ole">
            <mc:AlternateContent xmlns:mc="http://schemas.openxmlformats.org/markup-compatibility/2006">
              <mc:Choice xmlns:v="urn:schemas-microsoft-com:vml" Requires="v">
                <p:oleObj spid="_x0000_s8270" name="Equation" r:id="rId4" imgW="1765080" imgH="419040" progId="Equation.3">
                  <p:embed/>
                </p:oleObj>
              </mc:Choice>
              <mc:Fallback>
                <p:oleObj name="Equation" r:id="rId4" imgW="176508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1905000"/>
                        <a:ext cx="3852862"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7286" name="Object 6"/>
          <p:cNvGraphicFramePr>
            <a:graphicFrameLocks noChangeAspect="1"/>
          </p:cNvGraphicFramePr>
          <p:nvPr>
            <p:extLst>
              <p:ext uri="{D42A27DB-BD31-4B8C-83A1-F6EECF244321}">
                <p14:modId xmlns:p14="http://schemas.microsoft.com/office/powerpoint/2010/main" val="2453689129"/>
              </p:ext>
            </p:extLst>
          </p:nvPr>
        </p:nvGraphicFramePr>
        <p:xfrm>
          <a:off x="3271838" y="3463925"/>
          <a:ext cx="5892800" cy="2749550"/>
        </p:xfrm>
        <a:graphic>
          <a:graphicData uri="http://schemas.openxmlformats.org/presentationml/2006/ole">
            <mc:AlternateContent xmlns:mc="http://schemas.openxmlformats.org/markup-compatibility/2006">
              <mc:Choice xmlns:v="urn:schemas-microsoft-com:vml" Requires="v">
                <p:oleObj spid="_x0000_s8271" name="Equation" r:id="rId6" imgW="1892160" imgH="888840" progId="Equation.3">
                  <p:embed/>
                </p:oleObj>
              </mc:Choice>
              <mc:Fallback>
                <p:oleObj name="Equation" r:id="rId6" imgW="1892160" imgH="888840" progId="Equation.3">
                  <p:embed/>
                  <p:pic>
                    <p:nvPicPr>
                      <p:cNvPr id="0" name=""/>
                      <p:cNvPicPr>
                        <a:picLocks noChangeAspect="1" noChangeArrowheads="1"/>
                      </p:cNvPicPr>
                      <p:nvPr/>
                    </p:nvPicPr>
                    <p:blipFill>
                      <a:blip r:embed="rId7"/>
                      <a:srcRect/>
                      <a:stretch>
                        <a:fillRect/>
                      </a:stretch>
                    </p:blipFill>
                    <p:spPr bwMode="auto">
                      <a:xfrm>
                        <a:off x="3271838" y="3463925"/>
                        <a:ext cx="5892800" cy="274955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763886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Fitting with Correct Model</a:t>
            </a:r>
            <a:endParaRPr lang="en-US" dirty="0"/>
          </a:p>
        </p:txBody>
      </p:sp>
      <p:pic>
        <p:nvPicPr>
          <p:cNvPr id="6" name="Picture 1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290139"/>
            <a:ext cx="7012371" cy="503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56"/>
          <p:cNvSpPr txBox="1">
            <a:spLocks noChangeArrowheads="1"/>
          </p:cNvSpPr>
          <p:nvPr/>
        </p:nvSpPr>
        <p:spPr bwMode="auto">
          <a:xfrm>
            <a:off x="2774677" y="6316522"/>
            <a:ext cx="304185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err="1">
                <a:solidFill>
                  <a:srgbClr val="000000"/>
                </a:solidFill>
                <a:ea typeface="ＭＳ Ｐゴシック" panose="020B0600070205080204" pitchFamily="34" charset="-128"/>
              </a:rPr>
              <a:t>Schwille</a:t>
            </a:r>
            <a:r>
              <a:rPr lang="en-US" altLang="en-US" sz="2000" dirty="0">
                <a:solidFill>
                  <a:srgbClr val="000000"/>
                </a:solidFill>
                <a:ea typeface="ＭＳ Ｐゴシック" panose="020B0600070205080204" pitchFamily="34" charset="-128"/>
              </a:rPr>
              <a:t> and </a:t>
            </a:r>
            <a:r>
              <a:rPr lang="en-US" altLang="en-US" sz="2000" dirty="0" err="1">
                <a:solidFill>
                  <a:srgbClr val="000000"/>
                </a:solidFill>
                <a:ea typeface="ＭＳ Ｐゴシック" panose="020B0600070205080204" pitchFamily="34" charset="-128"/>
              </a:rPr>
              <a:t>Haustein</a:t>
            </a:r>
            <a:r>
              <a:rPr lang="en-US" altLang="en-US" sz="2000" dirty="0">
                <a:solidFill>
                  <a:srgbClr val="000000"/>
                </a:solidFill>
                <a:ea typeface="ＭＳ Ｐゴシック" panose="020B0600070205080204" pitchFamily="34" charset="-128"/>
              </a:rPr>
              <a:t> 2004</a:t>
            </a:r>
          </a:p>
        </p:txBody>
      </p:sp>
    </p:spTree>
    <p:extLst>
      <p:ext uri="{BB962C8B-B14F-4D97-AF65-F5344CB8AC3E}">
        <p14:creationId xmlns:p14="http://schemas.microsoft.com/office/powerpoint/2010/main" val="1728439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Fluorescence correlation spectroscopy (FCS)</a:t>
            </a:r>
            <a:endParaRPr lang="en-US" sz="3200" dirty="0"/>
          </a:p>
        </p:txBody>
      </p:sp>
      <p:sp>
        <p:nvSpPr>
          <p:cNvPr id="3" name="Content Placeholder 2"/>
          <p:cNvSpPr>
            <a:spLocks noGrp="1"/>
          </p:cNvSpPr>
          <p:nvPr>
            <p:ph idx="1"/>
          </p:nvPr>
        </p:nvSpPr>
        <p:spPr/>
        <p:txBody>
          <a:bodyPr/>
          <a:lstStyle/>
          <a:p>
            <a:r>
              <a:rPr lang="en-US" dirty="0"/>
              <a:t>In 1972 Watt Webb’s laboratory at Cornell put fluorescence microscopy to new </a:t>
            </a:r>
            <a:r>
              <a:rPr lang="en-US" dirty="0" smtClean="0"/>
              <a:t>use</a:t>
            </a:r>
          </a:p>
          <a:p>
            <a:r>
              <a:rPr lang="en-US" dirty="0" smtClean="0"/>
              <a:t>Studied reaction kinetics</a:t>
            </a:r>
          </a:p>
          <a:p>
            <a:r>
              <a:rPr lang="en-US" dirty="0" smtClean="0"/>
              <a:t>Ethidium bromide binding to DNA</a:t>
            </a:r>
          </a:p>
          <a:p>
            <a:pPr lvl="1"/>
            <a:r>
              <a:rPr lang="en-US" dirty="0" smtClean="0"/>
              <a:t>Individually don’t fluoresce but together glow under UV</a:t>
            </a:r>
          </a:p>
          <a:p>
            <a:r>
              <a:rPr lang="en-US" dirty="0" smtClean="0"/>
              <a:t>Could detect single molecules but could not repeatedly detect the same molecule</a:t>
            </a:r>
            <a:endParaRPr lang="en-US" dirty="0"/>
          </a:p>
        </p:txBody>
      </p:sp>
    </p:spTree>
    <p:extLst>
      <p:ext uri="{BB962C8B-B14F-4D97-AF65-F5344CB8AC3E}">
        <p14:creationId xmlns:p14="http://schemas.microsoft.com/office/powerpoint/2010/main" val="41110821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3599" name="Rectangle 15"/>
          <p:cNvSpPr>
            <a:spLocks noGrp="1" noChangeArrowheads="1"/>
          </p:cNvSpPr>
          <p:nvPr>
            <p:ph type="title"/>
          </p:nvPr>
        </p:nvSpPr>
        <p:spPr>
          <a:noFill/>
          <a:ln/>
        </p:spPr>
        <p:txBody>
          <a:bodyPr>
            <a:normAutofit/>
          </a:bodyPr>
          <a:lstStyle/>
          <a:p>
            <a:r>
              <a:rPr lang="en-US" dirty="0" smtClean="0"/>
              <a:t>Work Flow for FCS</a:t>
            </a:r>
            <a:endParaRPr lang="en-US" b="0" dirty="0">
              <a:solidFill>
                <a:schemeClr val="bg2"/>
              </a:solidFill>
            </a:endParaRPr>
          </a:p>
        </p:txBody>
      </p:sp>
      <p:sp>
        <p:nvSpPr>
          <p:cNvPr id="3523600" name="Line 16"/>
          <p:cNvSpPr>
            <a:spLocks noChangeAspect="1" noChangeShapeType="1"/>
          </p:cNvSpPr>
          <p:nvPr/>
        </p:nvSpPr>
        <p:spPr bwMode="auto">
          <a:xfrm>
            <a:off x="2038350" y="2422525"/>
            <a:ext cx="428625" cy="0"/>
          </a:xfrm>
          <a:prstGeom prst="line">
            <a:avLst/>
          </a:prstGeom>
          <a:noFill/>
          <a:ln w="28575">
            <a:solidFill>
              <a:srgbClr val="003399"/>
            </a:solidFill>
            <a:round/>
            <a:headEnd/>
            <a:tailEnd type="triangle" w="med" len="med"/>
          </a:ln>
          <a:effectLst/>
        </p:spPr>
        <p:txBody>
          <a:bodyPr wrap="none" anchor="ctr"/>
          <a:lstStyle/>
          <a:p>
            <a:endParaRPr lang="en-US"/>
          </a:p>
        </p:txBody>
      </p:sp>
      <p:sp>
        <p:nvSpPr>
          <p:cNvPr id="3523604" name="Line 20"/>
          <p:cNvSpPr>
            <a:spLocks noChangeAspect="1" noChangeShapeType="1"/>
          </p:cNvSpPr>
          <p:nvPr/>
        </p:nvSpPr>
        <p:spPr bwMode="auto">
          <a:xfrm>
            <a:off x="7340600" y="3216275"/>
            <a:ext cx="0" cy="603250"/>
          </a:xfrm>
          <a:prstGeom prst="line">
            <a:avLst/>
          </a:prstGeom>
          <a:noFill/>
          <a:ln w="28575">
            <a:solidFill>
              <a:srgbClr val="003399"/>
            </a:solidFill>
            <a:round/>
            <a:headEnd/>
            <a:tailEnd type="triangle" w="med" len="med"/>
          </a:ln>
          <a:effectLst/>
        </p:spPr>
        <p:txBody>
          <a:bodyPr wrap="none" anchor="ctr"/>
          <a:lstStyle/>
          <a:p>
            <a:endParaRPr lang="en-US"/>
          </a:p>
        </p:txBody>
      </p:sp>
      <p:graphicFrame>
        <p:nvGraphicFramePr>
          <p:cNvPr id="3523605" name="Object 21"/>
          <p:cNvGraphicFramePr>
            <a:graphicFrameLocks noChangeAspect="1"/>
          </p:cNvGraphicFramePr>
          <p:nvPr/>
        </p:nvGraphicFramePr>
        <p:xfrm>
          <a:off x="4335463" y="1993900"/>
          <a:ext cx="1504950" cy="327025"/>
        </p:xfrm>
        <a:graphic>
          <a:graphicData uri="http://schemas.openxmlformats.org/presentationml/2006/ole">
            <mc:AlternateContent xmlns:mc="http://schemas.openxmlformats.org/markup-compatibility/2006">
              <mc:Choice xmlns:v="urn:schemas-microsoft-com:vml" Requires="v">
                <p:oleObj spid="_x0000_s11414" name="Formel" r:id="rId3" imgW="1714320" imgH="393480" progId="Equation.3">
                  <p:embed/>
                </p:oleObj>
              </mc:Choice>
              <mc:Fallback>
                <p:oleObj name="Formel" r:id="rId3" imgW="171432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5463" y="1993900"/>
                        <a:ext cx="1504950" cy="327025"/>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graphicFrame>
        <p:nvGraphicFramePr>
          <p:cNvPr id="3523606" name="Object 22"/>
          <p:cNvGraphicFramePr>
            <a:graphicFrameLocks noChangeAspect="1"/>
          </p:cNvGraphicFramePr>
          <p:nvPr/>
        </p:nvGraphicFramePr>
        <p:xfrm>
          <a:off x="4752975" y="3216275"/>
          <a:ext cx="2463800" cy="549275"/>
        </p:xfrm>
        <a:graphic>
          <a:graphicData uri="http://schemas.openxmlformats.org/presentationml/2006/ole">
            <mc:AlternateContent xmlns:mc="http://schemas.openxmlformats.org/markup-compatibility/2006">
              <mc:Choice xmlns:v="urn:schemas-microsoft-com:vml" Requires="v">
                <p:oleObj spid="_x0000_s11415" name="Formel" r:id="rId5" imgW="2806560" imgH="660240" progId="Equation.3">
                  <p:embed/>
                </p:oleObj>
              </mc:Choice>
              <mc:Fallback>
                <p:oleObj name="Formel" r:id="rId5" imgW="2806560" imgH="660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2975" y="3216275"/>
                        <a:ext cx="2463800" cy="549275"/>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grpSp>
        <p:nvGrpSpPr>
          <p:cNvPr id="2" name="Group 23"/>
          <p:cNvGrpSpPr>
            <a:grpSpLocks noChangeAspect="1"/>
          </p:cNvGrpSpPr>
          <p:nvPr/>
        </p:nvGrpSpPr>
        <p:grpSpPr bwMode="auto">
          <a:xfrm>
            <a:off x="2420938" y="1647825"/>
            <a:ext cx="2120900" cy="1874838"/>
            <a:chOff x="1262" y="839"/>
            <a:chExt cx="1522" cy="1416"/>
          </a:xfrm>
        </p:grpSpPr>
        <p:sp>
          <p:nvSpPr>
            <p:cNvPr id="3523608" name="Text Box 24"/>
            <p:cNvSpPr txBox="1">
              <a:spLocks noChangeAspect="1" noChangeArrowheads="1"/>
            </p:cNvSpPr>
            <p:nvPr/>
          </p:nvSpPr>
          <p:spPr bwMode="auto">
            <a:xfrm>
              <a:off x="1262" y="1327"/>
              <a:ext cx="362" cy="264"/>
            </a:xfrm>
            <a:prstGeom prst="rect">
              <a:avLst/>
            </a:prstGeom>
            <a:noFill/>
            <a:ln w="12700">
              <a:noFill/>
              <a:miter lim="800000"/>
              <a:headEnd/>
              <a:tailEnd/>
            </a:ln>
            <a:effectLst/>
          </p:spPr>
          <p:txBody>
            <a:bodyPr wrap="none" lIns="104717" tIns="52359" rIns="104717" bIns="52359">
              <a:spAutoFit/>
            </a:bodyPr>
            <a:lstStyle/>
            <a:p>
              <a:pPr defTabSz="1047750"/>
              <a:r>
                <a:rPr lang="de-DE"/>
                <a:t>&lt;I&gt;</a:t>
              </a:r>
              <a:endParaRPr lang="de-DE" sz="1800"/>
            </a:p>
          </p:txBody>
        </p:sp>
        <p:grpSp>
          <p:nvGrpSpPr>
            <p:cNvPr id="3" name="Group 25"/>
            <p:cNvGrpSpPr>
              <a:grpSpLocks noChangeAspect="1"/>
            </p:cNvGrpSpPr>
            <p:nvPr/>
          </p:nvGrpSpPr>
          <p:grpSpPr bwMode="auto">
            <a:xfrm>
              <a:off x="1492" y="856"/>
              <a:ext cx="934" cy="1128"/>
              <a:chOff x="1492" y="856"/>
              <a:chExt cx="934" cy="1128"/>
            </a:xfrm>
          </p:grpSpPr>
          <p:sp>
            <p:nvSpPr>
              <p:cNvPr id="3523610" name="Line 26"/>
              <p:cNvSpPr>
                <a:spLocks noChangeAspect="1" noChangeShapeType="1"/>
              </p:cNvSpPr>
              <p:nvPr/>
            </p:nvSpPr>
            <p:spPr bwMode="auto">
              <a:xfrm flipV="1">
                <a:off x="1492" y="856"/>
                <a:ext cx="0" cy="1128"/>
              </a:xfrm>
              <a:prstGeom prst="line">
                <a:avLst/>
              </a:prstGeom>
              <a:noFill/>
              <a:ln w="12700">
                <a:solidFill>
                  <a:schemeClr val="tx1"/>
                </a:solidFill>
                <a:round/>
                <a:headEnd/>
                <a:tailEnd type="triangle" w="med" len="med"/>
              </a:ln>
              <a:effectLst/>
            </p:spPr>
            <p:txBody>
              <a:bodyPr wrap="none" anchor="ctr"/>
              <a:lstStyle/>
              <a:p>
                <a:endParaRPr lang="en-US"/>
              </a:p>
            </p:txBody>
          </p:sp>
          <p:sp>
            <p:nvSpPr>
              <p:cNvPr id="3523611" name="Line 27"/>
              <p:cNvSpPr>
                <a:spLocks noChangeAspect="1" noChangeShapeType="1"/>
              </p:cNvSpPr>
              <p:nvPr/>
            </p:nvSpPr>
            <p:spPr bwMode="auto">
              <a:xfrm>
                <a:off x="1494" y="1980"/>
                <a:ext cx="909" cy="0"/>
              </a:xfrm>
              <a:prstGeom prst="line">
                <a:avLst/>
              </a:prstGeom>
              <a:noFill/>
              <a:ln w="12700">
                <a:solidFill>
                  <a:schemeClr val="tx1"/>
                </a:solidFill>
                <a:round/>
                <a:headEnd/>
                <a:tailEnd type="triangle" w="med" len="med"/>
              </a:ln>
              <a:effectLst/>
            </p:spPr>
            <p:txBody>
              <a:bodyPr wrap="none" anchor="ctr"/>
              <a:lstStyle/>
              <a:p>
                <a:endParaRPr lang="en-US"/>
              </a:p>
            </p:txBody>
          </p:sp>
          <p:graphicFrame>
            <p:nvGraphicFramePr>
              <p:cNvPr id="3523612" name="Object 28"/>
              <p:cNvGraphicFramePr>
                <a:graphicFrameLocks noChangeAspect="1"/>
              </p:cNvGraphicFramePr>
              <p:nvPr/>
            </p:nvGraphicFramePr>
            <p:xfrm>
              <a:off x="1500" y="1256"/>
              <a:ext cx="451" cy="261"/>
            </p:xfrm>
            <a:graphic>
              <a:graphicData uri="http://schemas.openxmlformats.org/presentationml/2006/ole">
                <mc:AlternateContent xmlns:mc="http://schemas.openxmlformats.org/markup-compatibility/2006">
                  <mc:Choice xmlns:v="urn:schemas-microsoft-com:vml" Requires="v">
                    <p:oleObj spid="_x0000_s11416" name="Bitmap" r:id="rId7" imgW="2371429" imgH="438095" progId="">
                      <p:embed/>
                    </p:oleObj>
                  </mc:Choice>
                  <mc:Fallback>
                    <p:oleObj name="Bitmap" r:id="rId7" imgW="2371429" imgH="438095"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0" y="1256"/>
                            <a:ext cx="451"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23613" name="Object 29"/>
              <p:cNvGraphicFramePr>
                <a:graphicFrameLocks noChangeAspect="1"/>
              </p:cNvGraphicFramePr>
              <p:nvPr/>
            </p:nvGraphicFramePr>
            <p:xfrm>
              <a:off x="1891" y="1301"/>
              <a:ext cx="535" cy="215"/>
            </p:xfrm>
            <a:graphic>
              <a:graphicData uri="http://schemas.openxmlformats.org/presentationml/2006/ole">
                <mc:AlternateContent xmlns:mc="http://schemas.openxmlformats.org/markup-compatibility/2006">
                  <mc:Choice xmlns:v="urn:schemas-microsoft-com:vml" Requires="v">
                    <p:oleObj spid="_x0000_s11417" name="Bitmap" r:id="rId9" imgW="2809524" imgH="361809" progId="">
                      <p:embed/>
                    </p:oleObj>
                  </mc:Choice>
                  <mc:Fallback>
                    <p:oleObj name="Bitmap" r:id="rId9" imgW="2809524" imgH="361809"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91" y="1301"/>
                            <a:ext cx="535"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523614" name="Text Box 30"/>
            <p:cNvSpPr txBox="1">
              <a:spLocks noChangeAspect="1" noChangeArrowheads="1"/>
            </p:cNvSpPr>
            <p:nvPr/>
          </p:nvSpPr>
          <p:spPr bwMode="auto">
            <a:xfrm>
              <a:off x="1262" y="839"/>
              <a:ext cx="338" cy="264"/>
            </a:xfrm>
            <a:prstGeom prst="rect">
              <a:avLst/>
            </a:prstGeom>
            <a:noFill/>
            <a:ln w="12700">
              <a:noFill/>
              <a:miter lim="800000"/>
              <a:headEnd/>
              <a:tailEnd/>
            </a:ln>
            <a:effectLst/>
          </p:spPr>
          <p:txBody>
            <a:bodyPr wrap="none" lIns="104717" tIns="52359" rIns="104717" bIns="52359">
              <a:spAutoFit/>
            </a:bodyPr>
            <a:lstStyle/>
            <a:p>
              <a:pPr defTabSz="1047750"/>
              <a:r>
                <a:rPr lang="de-DE"/>
                <a:t>I(t)</a:t>
              </a:r>
              <a:endParaRPr lang="de-DE" sz="1800"/>
            </a:p>
          </p:txBody>
        </p:sp>
        <p:sp>
          <p:nvSpPr>
            <p:cNvPr id="3523615" name="Text Box 31"/>
            <p:cNvSpPr txBox="1">
              <a:spLocks noChangeAspect="1" noChangeArrowheads="1"/>
            </p:cNvSpPr>
            <p:nvPr/>
          </p:nvSpPr>
          <p:spPr bwMode="auto">
            <a:xfrm>
              <a:off x="2294" y="1991"/>
              <a:ext cx="199" cy="264"/>
            </a:xfrm>
            <a:prstGeom prst="rect">
              <a:avLst/>
            </a:prstGeom>
            <a:noFill/>
            <a:ln w="12700">
              <a:noFill/>
              <a:miter lim="800000"/>
              <a:headEnd/>
              <a:tailEnd/>
            </a:ln>
            <a:effectLst/>
          </p:spPr>
          <p:txBody>
            <a:bodyPr wrap="none" lIns="104717" tIns="52359" rIns="104717" bIns="52359">
              <a:spAutoFit/>
            </a:bodyPr>
            <a:lstStyle/>
            <a:p>
              <a:pPr defTabSz="1047750"/>
              <a:r>
                <a:rPr lang="de-DE"/>
                <a:t>t</a:t>
              </a:r>
              <a:endParaRPr lang="de-DE" sz="1800"/>
            </a:p>
          </p:txBody>
        </p:sp>
        <p:sp>
          <p:nvSpPr>
            <p:cNvPr id="3523616" name="Line 32"/>
            <p:cNvSpPr>
              <a:spLocks noChangeAspect="1" noChangeShapeType="1"/>
            </p:cNvSpPr>
            <p:nvPr/>
          </p:nvSpPr>
          <p:spPr bwMode="auto">
            <a:xfrm>
              <a:off x="1496" y="1416"/>
              <a:ext cx="920" cy="0"/>
            </a:xfrm>
            <a:prstGeom prst="line">
              <a:avLst/>
            </a:prstGeom>
            <a:noFill/>
            <a:ln w="12700">
              <a:solidFill>
                <a:schemeClr val="tx1"/>
              </a:solidFill>
              <a:prstDash val="sysDot"/>
              <a:round/>
              <a:headEnd/>
              <a:tailEnd/>
            </a:ln>
            <a:effectLst/>
          </p:spPr>
          <p:txBody>
            <a:bodyPr wrap="none" anchor="ctr"/>
            <a:lstStyle/>
            <a:p>
              <a:endParaRPr lang="en-US"/>
            </a:p>
          </p:txBody>
        </p:sp>
        <p:sp>
          <p:nvSpPr>
            <p:cNvPr id="3523617" name="Line 33"/>
            <p:cNvSpPr>
              <a:spLocks noChangeAspect="1" noChangeShapeType="1"/>
            </p:cNvSpPr>
            <p:nvPr/>
          </p:nvSpPr>
          <p:spPr bwMode="auto">
            <a:xfrm>
              <a:off x="1496" y="1280"/>
              <a:ext cx="1008" cy="0"/>
            </a:xfrm>
            <a:prstGeom prst="line">
              <a:avLst/>
            </a:prstGeom>
            <a:noFill/>
            <a:ln w="12700">
              <a:solidFill>
                <a:schemeClr val="tx1"/>
              </a:solidFill>
              <a:prstDash val="dash"/>
              <a:round/>
              <a:headEnd/>
              <a:tailEnd/>
            </a:ln>
            <a:effectLst/>
          </p:spPr>
          <p:txBody>
            <a:bodyPr wrap="none" anchor="ctr"/>
            <a:lstStyle/>
            <a:p>
              <a:endParaRPr lang="en-US"/>
            </a:p>
          </p:txBody>
        </p:sp>
        <p:sp>
          <p:nvSpPr>
            <p:cNvPr id="3523618" name="Text Box 34"/>
            <p:cNvSpPr txBox="1">
              <a:spLocks noChangeAspect="1" noChangeArrowheads="1"/>
            </p:cNvSpPr>
            <p:nvPr/>
          </p:nvSpPr>
          <p:spPr bwMode="auto">
            <a:xfrm>
              <a:off x="2374" y="1309"/>
              <a:ext cx="410" cy="264"/>
            </a:xfrm>
            <a:prstGeom prst="rect">
              <a:avLst/>
            </a:prstGeom>
            <a:noFill/>
            <a:ln w="12700">
              <a:noFill/>
              <a:miter lim="800000"/>
              <a:headEnd/>
              <a:tailEnd/>
            </a:ln>
            <a:effectLst/>
          </p:spPr>
          <p:txBody>
            <a:bodyPr wrap="none" lIns="104717" tIns="52359" rIns="104717" bIns="52359">
              <a:spAutoFit/>
            </a:bodyPr>
            <a:lstStyle/>
            <a:p>
              <a:pPr defTabSz="1047750"/>
              <a:r>
                <a:rPr lang="de-DE">
                  <a:latin typeface="Symbol" pitchFamily="18" charset="2"/>
                </a:rPr>
                <a:t>d</a:t>
              </a:r>
              <a:r>
                <a:rPr lang="de-DE"/>
                <a:t>I(t)</a:t>
              </a:r>
              <a:endParaRPr lang="de-DE" sz="2100"/>
            </a:p>
          </p:txBody>
        </p:sp>
        <p:sp>
          <p:nvSpPr>
            <p:cNvPr id="3523619" name="Line 35"/>
            <p:cNvSpPr>
              <a:spLocks noChangeAspect="1" noChangeShapeType="1"/>
            </p:cNvSpPr>
            <p:nvPr/>
          </p:nvSpPr>
          <p:spPr bwMode="auto">
            <a:xfrm>
              <a:off x="1496" y="1504"/>
              <a:ext cx="1008" cy="0"/>
            </a:xfrm>
            <a:prstGeom prst="line">
              <a:avLst/>
            </a:prstGeom>
            <a:noFill/>
            <a:ln w="12700">
              <a:solidFill>
                <a:schemeClr val="tx1"/>
              </a:solidFill>
              <a:prstDash val="dash"/>
              <a:round/>
              <a:headEnd/>
              <a:tailEnd/>
            </a:ln>
            <a:effectLst/>
          </p:spPr>
          <p:txBody>
            <a:bodyPr wrap="none" anchor="ctr"/>
            <a:lstStyle/>
            <a:p>
              <a:endParaRPr lang="en-US"/>
            </a:p>
          </p:txBody>
        </p:sp>
      </p:grpSp>
      <p:sp>
        <p:nvSpPr>
          <p:cNvPr id="3523620" name="Line 36"/>
          <p:cNvSpPr>
            <a:spLocks noChangeAspect="1" noChangeShapeType="1"/>
          </p:cNvSpPr>
          <p:nvPr/>
        </p:nvSpPr>
        <p:spPr bwMode="auto">
          <a:xfrm>
            <a:off x="4619625" y="2400300"/>
            <a:ext cx="869950" cy="0"/>
          </a:xfrm>
          <a:prstGeom prst="line">
            <a:avLst/>
          </a:prstGeom>
          <a:noFill/>
          <a:ln w="28575">
            <a:solidFill>
              <a:srgbClr val="003399"/>
            </a:solidFill>
            <a:round/>
            <a:headEnd/>
            <a:tailEnd type="triangle" w="med" len="med"/>
          </a:ln>
          <a:effectLst/>
        </p:spPr>
        <p:txBody>
          <a:bodyPr wrap="none" anchor="ctr"/>
          <a:lstStyle/>
          <a:p>
            <a:endParaRPr lang="en-US"/>
          </a:p>
        </p:txBody>
      </p:sp>
      <p:sp>
        <p:nvSpPr>
          <p:cNvPr id="3523621" name="Text Box 37"/>
          <p:cNvSpPr txBox="1">
            <a:spLocks noChangeAspect="1" noChangeArrowheads="1"/>
          </p:cNvSpPr>
          <p:nvPr/>
        </p:nvSpPr>
        <p:spPr bwMode="auto">
          <a:xfrm>
            <a:off x="2071688" y="2400300"/>
            <a:ext cx="357187" cy="425450"/>
          </a:xfrm>
          <a:prstGeom prst="rect">
            <a:avLst/>
          </a:prstGeom>
          <a:noFill/>
          <a:ln w="12700">
            <a:noFill/>
            <a:miter lim="800000"/>
            <a:headEnd/>
            <a:tailEnd/>
          </a:ln>
          <a:effectLst/>
        </p:spPr>
        <p:txBody>
          <a:bodyPr wrap="none" lIns="104717" tIns="52359" rIns="104717" bIns="52359">
            <a:spAutoFit/>
          </a:bodyPr>
          <a:lstStyle/>
          <a:p>
            <a:pPr defTabSz="1047750"/>
            <a:r>
              <a:rPr lang="de-DE" sz="2100">
                <a:solidFill>
                  <a:srgbClr val="003399"/>
                </a:solidFill>
              </a:rPr>
              <a:t>1</a:t>
            </a:r>
            <a:endParaRPr lang="de-DE" sz="2100"/>
          </a:p>
        </p:txBody>
      </p:sp>
      <p:sp>
        <p:nvSpPr>
          <p:cNvPr id="3523622" name="Text Box 38"/>
          <p:cNvSpPr txBox="1">
            <a:spLocks noChangeAspect="1" noChangeArrowheads="1"/>
          </p:cNvSpPr>
          <p:nvPr/>
        </p:nvSpPr>
        <p:spPr bwMode="auto">
          <a:xfrm>
            <a:off x="4864100" y="2400300"/>
            <a:ext cx="357188" cy="425450"/>
          </a:xfrm>
          <a:prstGeom prst="rect">
            <a:avLst/>
          </a:prstGeom>
          <a:noFill/>
          <a:ln w="12700">
            <a:noFill/>
            <a:miter lim="800000"/>
            <a:headEnd/>
            <a:tailEnd/>
          </a:ln>
          <a:effectLst/>
        </p:spPr>
        <p:txBody>
          <a:bodyPr wrap="none" lIns="104717" tIns="52359" rIns="104717" bIns="52359">
            <a:spAutoFit/>
          </a:bodyPr>
          <a:lstStyle/>
          <a:p>
            <a:pPr defTabSz="1047750"/>
            <a:r>
              <a:rPr lang="de-DE" sz="2100">
                <a:solidFill>
                  <a:srgbClr val="003399"/>
                </a:solidFill>
              </a:rPr>
              <a:t>2</a:t>
            </a:r>
            <a:endParaRPr lang="de-DE" sz="2100"/>
          </a:p>
        </p:txBody>
      </p:sp>
      <p:sp>
        <p:nvSpPr>
          <p:cNvPr id="3523623" name="Text Box 39"/>
          <p:cNvSpPr txBox="1">
            <a:spLocks noChangeAspect="1" noChangeArrowheads="1"/>
          </p:cNvSpPr>
          <p:nvPr/>
        </p:nvSpPr>
        <p:spPr bwMode="auto">
          <a:xfrm>
            <a:off x="7359650" y="3313113"/>
            <a:ext cx="357188" cy="425450"/>
          </a:xfrm>
          <a:prstGeom prst="rect">
            <a:avLst/>
          </a:prstGeom>
          <a:noFill/>
          <a:ln w="12700">
            <a:noFill/>
            <a:miter lim="800000"/>
            <a:headEnd/>
            <a:tailEnd/>
          </a:ln>
          <a:effectLst/>
        </p:spPr>
        <p:txBody>
          <a:bodyPr wrap="none" lIns="104717" tIns="52359" rIns="104717" bIns="52359">
            <a:spAutoFit/>
          </a:bodyPr>
          <a:lstStyle/>
          <a:p>
            <a:pPr defTabSz="1047750"/>
            <a:r>
              <a:rPr lang="de-DE" sz="2100">
                <a:solidFill>
                  <a:srgbClr val="003399"/>
                </a:solidFill>
              </a:rPr>
              <a:t>3</a:t>
            </a:r>
            <a:endParaRPr lang="de-DE" sz="2100"/>
          </a:p>
        </p:txBody>
      </p:sp>
      <p:sp>
        <p:nvSpPr>
          <p:cNvPr id="3523624" name="Text Box 40"/>
          <p:cNvSpPr txBox="1">
            <a:spLocks noChangeAspect="1" noChangeArrowheads="1"/>
          </p:cNvSpPr>
          <p:nvPr/>
        </p:nvSpPr>
        <p:spPr bwMode="auto">
          <a:xfrm>
            <a:off x="760413" y="3764812"/>
            <a:ext cx="3647997" cy="2044733"/>
          </a:xfrm>
          <a:prstGeom prst="rect">
            <a:avLst/>
          </a:prstGeom>
          <a:noFill/>
          <a:ln w="12700">
            <a:noFill/>
            <a:miter lim="800000"/>
            <a:headEnd/>
            <a:tailEnd/>
          </a:ln>
          <a:effectLst/>
        </p:spPr>
        <p:txBody>
          <a:bodyPr wrap="none" lIns="104717" tIns="52359" rIns="104717" bIns="52359">
            <a:spAutoFit/>
          </a:bodyPr>
          <a:lstStyle/>
          <a:p>
            <a:pPr defTabSz="1047750"/>
            <a:r>
              <a:rPr lang="de-DE" dirty="0">
                <a:solidFill>
                  <a:schemeClr val="accent5"/>
                </a:solidFill>
              </a:rPr>
              <a:t>Principle steps</a:t>
            </a:r>
          </a:p>
          <a:p>
            <a:pPr defTabSz="1047750"/>
            <a:endParaRPr lang="de-DE" dirty="0">
              <a:solidFill>
                <a:srgbClr val="003399"/>
              </a:solidFill>
            </a:endParaRPr>
          </a:p>
          <a:p>
            <a:pPr marL="342900" indent="-342900" defTabSz="1047750">
              <a:buClr>
                <a:schemeClr val="accent5"/>
              </a:buClr>
              <a:buFont typeface="+mj-lt"/>
              <a:buAutoNum type="arabicPeriod"/>
            </a:pPr>
            <a:r>
              <a:rPr lang="de-DE" dirty="0" smtClean="0"/>
              <a:t>Measuring </a:t>
            </a:r>
            <a:r>
              <a:rPr lang="de-DE" dirty="0"/>
              <a:t>fluctuation intensities</a:t>
            </a:r>
          </a:p>
          <a:p>
            <a:pPr marL="342900" indent="-342900" defTabSz="1047750">
              <a:buClr>
                <a:schemeClr val="accent5"/>
              </a:buClr>
              <a:buFont typeface="+mj-lt"/>
              <a:buAutoNum type="arabicPeriod"/>
            </a:pPr>
            <a:endParaRPr lang="de-DE" dirty="0"/>
          </a:p>
          <a:p>
            <a:pPr marL="342900" indent="-342900" defTabSz="1047750">
              <a:buClr>
                <a:schemeClr val="accent5"/>
              </a:buClr>
              <a:buFont typeface="+mj-lt"/>
              <a:buAutoNum type="arabicPeriod"/>
            </a:pPr>
            <a:r>
              <a:rPr lang="de-DE" dirty="0" smtClean="0"/>
              <a:t>Calculating </a:t>
            </a:r>
            <a:r>
              <a:rPr lang="de-DE" dirty="0"/>
              <a:t>correlation function</a:t>
            </a:r>
          </a:p>
          <a:p>
            <a:pPr marL="342900" indent="-342900" defTabSz="1047750">
              <a:buClr>
                <a:schemeClr val="accent5"/>
              </a:buClr>
              <a:buFont typeface="+mj-lt"/>
              <a:buAutoNum type="arabicPeriod"/>
            </a:pPr>
            <a:endParaRPr lang="de-DE" dirty="0"/>
          </a:p>
          <a:p>
            <a:pPr marL="342900" indent="-342900" defTabSz="1047750">
              <a:buClr>
                <a:schemeClr val="accent5"/>
              </a:buClr>
              <a:buFont typeface="+mj-lt"/>
              <a:buAutoNum type="arabicPeriod"/>
            </a:pPr>
            <a:r>
              <a:rPr lang="de-DE" dirty="0" smtClean="0"/>
              <a:t>Fitting </a:t>
            </a:r>
            <a:r>
              <a:rPr lang="de-DE" dirty="0"/>
              <a:t>to biophysical model</a:t>
            </a:r>
          </a:p>
        </p:txBody>
      </p:sp>
      <p:grpSp>
        <p:nvGrpSpPr>
          <p:cNvPr id="4" name="Group 41"/>
          <p:cNvGrpSpPr>
            <a:grpSpLocks noChangeAspect="1"/>
          </p:cNvGrpSpPr>
          <p:nvPr/>
        </p:nvGrpSpPr>
        <p:grpSpPr bwMode="auto">
          <a:xfrm>
            <a:off x="704850" y="1781175"/>
            <a:ext cx="1457325" cy="1349375"/>
            <a:chOff x="2109" y="1399"/>
            <a:chExt cx="1251" cy="1208"/>
          </a:xfrm>
        </p:grpSpPr>
        <p:sp>
          <p:nvSpPr>
            <p:cNvPr id="3523626" name="Freeform 42"/>
            <p:cNvSpPr>
              <a:spLocks noChangeAspect="1"/>
            </p:cNvSpPr>
            <p:nvPr/>
          </p:nvSpPr>
          <p:spPr bwMode="auto">
            <a:xfrm>
              <a:off x="2374" y="1555"/>
              <a:ext cx="835" cy="835"/>
            </a:xfrm>
            <a:custGeom>
              <a:avLst/>
              <a:gdLst/>
              <a:ahLst/>
              <a:cxnLst>
                <a:cxn ang="0">
                  <a:pos x="377" y="0"/>
                </a:cxn>
                <a:cxn ang="0">
                  <a:pos x="292" y="19"/>
                </a:cxn>
                <a:cxn ang="0">
                  <a:pos x="222" y="47"/>
                </a:cxn>
                <a:cxn ang="0">
                  <a:pos x="151" y="94"/>
                </a:cxn>
                <a:cxn ang="0">
                  <a:pos x="94" y="151"/>
                </a:cxn>
                <a:cxn ang="0">
                  <a:pos x="52" y="217"/>
                </a:cxn>
                <a:cxn ang="0">
                  <a:pos x="19" y="292"/>
                </a:cxn>
                <a:cxn ang="0">
                  <a:pos x="4" y="373"/>
                </a:cxn>
                <a:cxn ang="0">
                  <a:pos x="4" y="458"/>
                </a:cxn>
                <a:cxn ang="0">
                  <a:pos x="19" y="543"/>
                </a:cxn>
                <a:cxn ang="0">
                  <a:pos x="52" y="613"/>
                </a:cxn>
                <a:cxn ang="0">
                  <a:pos x="94" y="684"/>
                </a:cxn>
                <a:cxn ang="0">
                  <a:pos x="151" y="741"/>
                </a:cxn>
                <a:cxn ang="0">
                  <a:pos x="222" y="783"/>
                </a:cxn>
                <a:cxn ang="0">
                  <a:pos x="292" y="816"/>
                </a:cxn>
                <a:cxn ang="0">
                  <a:pos x="377" y="830"/>
                </a:cxn>
                <a:cxn ang="0">
                  <a:pos x="462" y="830"/>
                </a:cxn>
                <a:cxn ang="0">
                  <a:pos x="543" y="816"/>
                </a:cxn>
                <a:cxn ang="0">
                  <a:pos x="618" y="783"/>
                </a:cxn>
                <a:cxn ang="0">
                  <a:pos x="684" y="741"/>
                </a:cxn>
                <a:cxn ang="0">
                  <a:pos x="741" y="684"/>
                </a:cxn>
                <a:cxn ang="0">
                  <a:pos x="788" y="613"/>
                </a:cxn>
                <a:cxn ang="0">
                  <a:pos x="816" y="543"/>
                </a:cxn>
                <a:cxn ang="0">
                  <a:pos x="835" y="458"/>
                </a:cxn>
                <a:cxn ang="0">
                  <a:pos x="835" y="373"/>
                </a:cxn>
                <a:cxn ang="0">
                  <a:pos x="816" y="292"/>
                </a:cxn>
                <a:cxn ang="0">
                  <a:pos x="788" y="217"/>
                </a:cxn>
                <a:cxn ang="0">
                  <a:pos x="741" y="151"/>
                </a:cxn>
                <a:cxn ang="0">
                  <a:pos x="684" y="94"/>
                </a:cxn>
                <a:cxn ang="0">
                  <a:pos x="618" y="47"/>
                </a:cxn>
                <a:cxn ang="0">
                  <a:pos x="543" y="19"/>
                </a:cxn>
                <a:cxn ang="0">
                  <a:pos x="462" y="0"/>
                </a:cxn>
              </a:cxnLst>
              <a:rect l="0" t="0" r="r" b="b"/>
              <a:pathLst>
                <a:path w="835" h="835">
                  <a:moveTo>
                    <a:pt x="420" y="0"/>
                  </a:moveTo>
                  <a:lnTo>
                    <a:pt x="377" y="0"/>
                  </a:lnTo>
                  <a:lnTo>
                    <a:pt x="335" y="4"/>
                  </a:lnTo>
                  <a:lnTo>
                    <a:pt x="292" y="19"/>
                  </a:lnTo>
                  <a:lnTo>
                    <a:pt x="255" y="33"/>
                  </a:lnTo>
                  <a:lnTo>
                    <a:pt x="222" y="47"/>
                  </a:lnTo>
                  <a:lnTo>
                    <a:pt x="184" y="71"/>
                  </a:lnTo>
                  <a:lnTo>
                    <a:pt x="151" y="94"/>
                  </a:lnTo>
                  <a:lnTo>
                    <a:pt x="122" y="122"/>
                  </a:lnTo>
                  <a:lnTo>
                    <a:pt x="94" y="151"/>
                  </a:lnTo>
                  <a:lnTo>
                    <a:pt x="71" y="184"/>
                  </a:lnTo>
                  <a:lnTo>
                    <a:pt x="52" y="217"/>
                  </a:lnTo>
                  <a:lnTo>
                    <a:pt x="33" y="255"/>
                  </a:lnTo>
                  <a:lnTo>
                    <a:pt x="19" y="292"/>
                  </a:lnTo>
                  <a:lnTo>
                    <a:pt x="9" y="330"/>
                  </a:lnTo>
                  <a:lnTo>
                    <a:pt x="4" y="373"/>
                  </a:lnTo>
                  <a:lnTo>
                    <a:pt x="0" y="415"/>
                  </a:lnTo>
                  <a:lnTo>
                    <a:pt x="4" y="458"/>
                  </a:lnTo>
                  <a:lnTo>
                    <a:pt x="9" y="500"/>
                  </a:lnTo>
                  <a:lnTo>
                    <a:pt x="19" y="543"/>
                  </a:lnTo>
                  <a:lnTo>
                    <a:pt x="33" y="580"/>
                  </a:lnTo>
                  <a:lnTo>
                    <a:pt x="52" y="613"/>
                  </a:lnTo>
                  <a:lnTo>
                    <a:pt x="71" y="651"/>
                  </a:lnTo>
                  <a:lnTo>
                    <a:pt x="94" y="684"/>
                  </a:lnTo>
                  <a:lnTo>
                    <a:pt x="122" y="712"/>
                  </a:lnTo>
                  <a:lnTo>
                    <a:pt x="151" y="741"/>
                  </a:lnTo>
                  <a:lnTo>
                    <a:pt x="184" y="764"/>
                  </a:lnTo>
                  <a:lnTo>
                    <a:pt x="222" y="783"/>
                  </a:lnTo>
                  <a:lnTo>
                    <a:pt x="255" y="802"/>
                  </a:lnTo>
                  <a:lnTo>
                    <a:pt x="292" y="816"/>
                  </a:lnTo>
                  <a:lnTo>
                    <a:pt x="335" y="826"/>
                  </a:lnTo>
                  <a:lnTo>
                    <a:pt x="377" y="830"/>
                  </a:lnTo>
                  <a:lnTo>
                    <a:pt x="420" y="835"/>
                  </a:lnTo>
                  <a:lnTo>
                    <a:pt x="462" y="830"/>
                  </a:lnTo>
                  <a:lnTo>
                    <a:pt x="505" y="826"/>
                  </a:lnTo>
                  <a:lnTo>
                    <a:pt x="543" y="816"/>
                  </a:lnTo>
                  <a:lnTo>
                    <a:pt x="580" y="802"/>
                  </a:lnTo>
                  <a:lnTo>
                    <a:pt x="618" y="783"/>
                  </a:lnTo>
                  <a:lnTo>
                    <a:pt x="651" y="764"/>
                  </a:lnTo>
                  <a:lnTo>
                    <a:pt x="684" y="741"/>
                  </a:lnTo>
                  <a:lnTo>
                    <a:pt x="713" y="712"/>
                  </a:lnTo>
                  <a:lnTo>
                    <a:pt x="741" y="684"/>
                  </a:lnTo>
                  <a:lnTo>
                    <a:pt x="764" y="651"/>
                  </a:lnTo>
                  <a:lnTo>
                    <a:pt x="788" y="613"/>
                  </a:lnTo>
                  <a:lnTo>
                    <a:pt x="802" y="580"/>
                  </a:lnTo>
                  <a:lnTo>
                    <a:pt x="816" y="543"/>
                  </a:lnTo>
                  <a:lnTo>
                    <a:pt x="826" y="500"/>
                  </a:lnTo>
                  <a:lnTo>
                    <a:pt x="835" y="458"/>
                  </a:lnTo>
                  <a:lnTo>
                    <a:pt x="835" y="415"/>
                  </a:lnTo>
                  <a:lnTo>
                    <a:pt x="835" y="373"/>
                  </a:lnTo>
                  <a:lnTo>
                    <a:pt x="826" y="330"/>
                  </a:lnTo>
                  <a:lnTo>
                    <a:pt x="816" y="292"/>
                  </a:lnTo>
                  <a:lnTo>
                    <a:pt x="802" y="255"/>
                  </a:lnTo>
                  <a:lnTo>
                    <a:pt x="788" y="217"/>
                  </a:lnTo>
                  <a:lnTo>
                    <a:pt x="764" y="184"/>
                  </a:lnTo>
                  <a:lnTo>
                    <a:pt x="741" y="151"/>
                  </a:lnTo>
                  <a:lnTo>
                    <a:pt x="713" y="122"/>
                  </a:lnTo>
                  <a:lnTo>
                    <a:pt x="684" y="94"/>
                  </a:lnTo>
                  <a:lnTo>
                    <a:pt x="651" y="71"/>
                  </a:lnTo>
                  <a:lnTo>
                    <a:pt x="618" y="47"/>
                  </a:lnTo>
                  <a:lnTo>
                    <a:pt x="580" y="33"/>
                  </a:lnTo>
                  <a:lnTo>
                    <a:pt x="543" y="19"/>
                  </a:lnTo>
                  <a:lnTo>
                    <a:pt x="505" y="4"/>
                  </a:lnTo>
                  <a:lnTo>
                    <a:pt x="462" y="0"/>
                  </a:lnTo>
                  <a:lnTo>
                    <a:pt x="420" y="0"/>
                  </a:lnTo>
                </a:path>
              </a:pathLst>
            </a:custGeom>
            <a:noFill/>
            <a:ln w="0">
              <a:solidFill>
                <a:srgbClr val="CCFFCC"/>
              </a:solidFill>
              <a:prstDash val="solid"/>
              <a:round/>
              <a:headEnd/>
              <a:tailEnd/>
            </a:ln>
          </p:spPr>
          <p:txBody>
            <a:bodyPr/>
            <a:lstStyle/>
            <a:p>
              <a:endParaRPr lang="en-US"/>
            </a:p>
          </p:txBody>
        </p:sp>
        <p:sp>
          <p:nvSpPr>
            <p:cNvPr id="3523627" name="Freeform 43"/>
            <p:cNvSpPr>
              <a:spLocks noChangeAspect="1"/>
            </p:cNvSpPr>
            <p:nvPr/>
          </p:nvSpPr>
          <p:spPr bwMode="auto">
            <a:xfrm>
              <a:off x="2374" y="1555"/>
              <a:ext cx="835" cy="835"/>
            </a:xfrm>
            <a:custGeom>
              <a:avLst/>
              <a:gdLst/>
              <a:ahLst/>
              <a:cxnLst>
                <a:cxn ang="0">
                  <a:pos x="831" y="373"/>
                </a:cxn>
                <a:cxn ang="0">
                  <a:pos x="797" y="255"/>
                </a:cxn>
                <a:cxn ang="0">
                  <a:pos x="736" y="151"/>
                </a:cxn>
                <a:cxn ang="0">
                  <a:pos x="651" y="75"/>
                </a:cxn>
                <a:cxn ang="0">
                  <a:pos x="543" y="23"/>
                </a:cxn>
                <a:cxn ang="0">
                  <a:pos x="420" y="4"/>
                </a:cxn>
                <a:cxn ang="0">
                  <a:pos x="297" y="23"/>
                </a:cxn>
                <a:cxn ang="0">
                  <a:pos x="189" y="75"/>
                </a:cxn>
                <a:cxn ang="0">
                  <a:pos x="99" y="151"/>
                </a:cxn>
                <a:cxn ang="0">
                  <a:pos x="38" y="255"/>
                </a:cxn>
                <a:cxn ang="0">
                  <a:pos x="9" y="373"/>
                </a:cxn>
                <a:cxn ang="0">
                  <a:pos x="14" y="500"/>
                </a:cxn>
                <a:cxn ang="0">
                  <a:pos x="56" y="613"/>
                </a:cxn>
                <a:cxn ang="0">
                  <a:pos x="127" y="708"/>
                </a:cxn>
                <a:cxn ang="0">
                  <a:pos x="222" y="779"/>
                </a:cxn>
                <a:cxn ang="0">
                  <a:pos x="335" y="821"/>
                </a:cxn>
                <a:cxn ang="0">
                  <a:pos x="462" y="826"/>
                </a:cxn>
                <a:cxn ang="0">
                  <a:pos x="580" y="797"/>
                </a:cxn>
                <a:cxn ang="0">
                  <a:pos x="679" y="736"/>
                </a:cxn>
                <a:cxn ang="0">
                  <a:pos x="760" y="646"/>
                </a:cxn>
                <a:cxn ang="0">
                  <a:pos x="812" y="538"/>
                </a:cxn>
                <a:cxn ang="0">
                  <a:pos x="831" y="415"/>
                </a:cxn>
                <a:cxn ang="0">
                  <a:pos x="826" y="330"/>
                </a:cxn>
                <a:cxn ang="0">
                  <a:pos x="788" y="217"/>
                </a:cxn>
                <a:cxn ang="0">
                  <a:pos x="713" y="122"/>
                </a:cxn>
                <a:cxn ang="0">
                  <a:pos x="618" y="47"/>
                </a:cxn>
                <a:cxn ang="0">
                  <a:pos x="505" y="4"/>
                </a:cxn>
                <a:cxn ang="0">
                  <a:pos x="377" y="0"/>
                </a:cxn>
                <a:cxn ang="0">
                  <a:pos x="255" y="33"/>
                </a:cxn>
                <a:cxn ang="0">
                  <a:pos x="151" y="94"/>
                </a:cxn>
                <a:cxn ang="0">
                  <a:pos x="71" y="184"/>
                </a:cxn>
                <a:cxn ang="0">
                  <a:pos x="19" y="292"/>
                </a:cxn>
                <a:cxn ang="0">
                  <a:pos x="0" y="415"/>
                </a:cxn>
                <a:cxn ang="0">
                  <a:pos x="19" y="543"/>
                </a:cxn>
                <a:cxn ang="0">
                  <a:pos x="71" y="651"/>
                </a:cxn>
                <a:cxn ang="0">
                  <a:pos x="151" y="741"/>
                </a:cxn>
                <a:cxn ang="0">
                  <a:pos x="255" y="802"/>
                </a:cxn>
                <a:cxn ang="0">
                  <a:pos x="377" y="830"/>
                </a:cxn>
                <a:cxn ang="0">
                  <a:pos x="505" y="826"/>
                </a:cxn>
                <a:cxn ang="0">
                  <a:pos x="618" y="783"/>
                </a:cxn>
                <a:cxn ang="0">
                  <a:pos x="713" y="712"/>
                </a:cxn>
                <a:cxn ang="0">
                  <a:pos x="788" y="613"/>
                </a:cxn>
                <a:cxn ang="0">
                  <a:pos x="826" y="500"/>
                </a:cxn>
                <a:cxn ang="0">
                  <a:pos x="835" y="415"/>
                </a:cxn>
              </a:cxnLst>
              <a:rect l="0" t="0" r="r" b="b"/>
              <a:pathLst>
                <a:path w="835" h="835">
                  <a:moveTo>
                    <a:pt x="835" y="415"/>
                  </a:moveTo>
                  <a:lnTo>
                    <a:pt x="831" y="415"/>
                  </a:lnTo>
                  <a:lnTo>
                    <a:pt x="831" y="373"/>
                  </a:lnTo>
                  <a:lnTo>
                    <a:pt x="826" y="335"/>
                  </a:lnTo>
                  <a:lnTo>
                    <a:pt x="812" y="292"/>
                  </a:lnTo>
                  <a:lnTo>
                    <a:pt x="797" y="255"/>
                  </a:lnTo>
                  <a:lnTo>
                    <a:pt x="783" y="217"/>
                  </a:lnTo>
                  <a:lnTo>
                    <a:pt x="760" y="184"/>
                  </a:lnTo>
                  <a:lnTo>
                    <a:pt x="736" y="151"/>
                  </a:lnTo>
                  <a:lnTo>
                    <a:pt x="713" y="122"/>
                  </a:lnTo>
                  <a:lnTo>
                    <a:pt x="679" y="99"/>
                  </a:lnTo>
                  <a:lnTo>
                    <a:pt x="651" y="75"/>
                  </a:lnTo>
                  <a:lnTo>
                    <a:pt x="613" y="52"/>
                  </a:lnTo>
                  <a:lnTo>
                    <a:pt x="580" y="33"/>
                  </a:lnTo>
                  <a:lnTo>
                    <a:pt x="543" y="23"/>
                  </a:lnTo>
                  <a:lnTo>
                    <a:pt x="500" y="9"/>
                  </a:lnTo>
                  <a:lnTo>
                    <a:pt x="462" y="4"/>
                  </a:lnTo>
                  <a:lnTo>
                    <a:pt x="420" y="4"/>
                  </a:lnTo>
                  <a:lnTo>
                    <a:pt x="377" y="4"/>
                  </a:lnTo>
                  <a:lnTo>
                    <a:pt x="335" y="9"/>
                  </a:lnTo>
                  <a:lnTo>
                    <a:pt x="297" y="23"/>
                  </a:lnTo>
                  <a:lnTo>
                    <a:pt x="259" y="33"/>
                  </a:lnTo>
                  <a:lnTo>
                    <a:pt x="222" y="52"/>
                  </a:lnTo>
                  <a:lnTo>
                    <a:pt x="189" y="75"/>
                  </a:lnTo>
                  <a:lnTo>
                    <a:pt x="156" y="99"/>
                  </a:lnTo>
                  <a:lnTo>
                    <a:pt x="127" y="122"/>
                  </a:lnTo>
                  <a:lnTo>
                    <a:pt x="99" y="151"/>
                  </a:lnTo>
                  <a:lnTo>
                    <a:pt x="75" y="184"/>
                  </a:lnTo>
                  <a:lnTo>
                    <a:pt x="56" y="217"/>
                  </a:lnTo>
                  <a:lnTo>
                    <a:pt x="38" y="255"/>
                  </a:lnTo>
                  <a:lnTo>
                    <a:pt x="23" y="292"/>
                  </a:lnTo>
                  <a:lnTo>
                    <a:pt x="14" y="335"/>
                  </a:lnTo>
                  <a:lnTo>
                    <a:pt x="9" y="373"/>
                  </a:lnTo>
                  <a:lnTo>
                    <a:pt x="4" y="415"/>
                  </a:lnTo>
                  <a:lnTo>
                    <a:pt x="9" y="458"/>
                  </a:lnTo>
                  <a:lnTo>
                    <a:pt x="14" y="500"/>
                  </a:lnTo>
                  <a:lnTo>
                    <a:pt x="23" y="538"/>
                  </a:lnTo>
                  <a:lnTo>
                    <a:pt x="38" y="576"/>
                  </a:lnTo>
                  <a:lnTo>
                    <a:pt x="56" y="613"/>
                  </a:lnTo>
                  <a:lnTo>
                    <a:pt x="75" y="646"/>
                  </a:lnTo>
                  <a:lnTo>
                    <a:pt x="99" y="679"/>
                  </a:lnTo>
                  <a:lnTo>
                    <a:pt x="127" y="708"/>
                  </a:lnTo>
                  <a:lnTo>
                    <a:pt x="156" y="736"/>
                  </a:lnTo>
                  <a:lnTo>
                    <a:pt x="189" y="760"/>
                  </a:lnTo>
                  <a:lnTo>
                    <a:pt x="222" y="779"/>
                  </a:lnTo>
                  <a:lnTo>
                    <a:pt x="259" y="797"/>
                  </a:lnTo>
                  <a:lnTo>
                    <a:pt x="297" y="812"/>
                  </a:lnTo>
                  <a:lnTo>
                    <a:pt x="335" y="821"/>
                  </a:lnTo>
                  <a:lnTo>
                    <a:pt x="377" y="826"/>
                  </a:lnTo>
                  <a:lnTo>
                    <a:pt x="420" y="830"/>
                  </a:lnTo>
                  <a:lnTo>
                    <a:pt x="462" y="826"/>
                  </a:lnTo>
                  <a:lnTo>
                    <a:pt x="500" y="821"/>
                  </a:lnTo>
                  <a:lnTo>
                    <a:pt x="543" y="812"/>
                  </a:lnTo>
                  <a:lnTo>
                    <a:pt x="580" y="797"/>
                  </a:lnTo>
                  <a:lnTo>
                    <a:pt x="613" y="779"/>
                  </a:lnTo>
                  <a:lnTo>
                    <a:pt x="651" y="760"/>
                  </a:lnTo>
                  <a:lnTo>
                    <a:pt x="679" y="736"/>
                  </a:lnTo>
                  <a:lnTo>
                    <a:pt x="713" y="708"/>
                  </a:lnTo>
                  <a:lnTo>
                    <a:pt x="736" y="679"/>
                  </a:lnTo>
                  <a:lnTo>
                    <a:pt x="760" y="646"/>
                  </a:lnTo>
                  <a:lnTo>
                    <a:pt x="783" y="613"/>
                  </a:lnTo>
                  <a:lnTo>
                    <a:pt x="797" y="576"/>
                  </a:lnTo>
                  <a:lnTo>
                    <a:pt x="812" y="538"/>
                  </a:lnTo>
                  <a:lnTo>
                    <a:pt x="826" y="500"/>
                  </a:lnTo>
                  <a:lnTo>
                    <a:pt x="831" y="458"/>
                  </a:lnTo>
                  <a:lnTo>
                    <a:pt x="831" y="415"/>
                  </a:lnTo>
                  <a:lnTo>
                    <a:pt x="835" y="415"/>
                  </a:lnTo>
                  <a:lnTo>
                    <a:pt x="835" y="373"/>
                  </a:lnTo>
                  <a:lnTo>
                    <a:pt x="826" y="330"/>
                  </a:lnTo>
                  <a:lnTo>
                    <a:pt x="816" y="292"/>
                  </a:lnTo>
                  <a:lnTo>
                    <a:pt x="802" y="255"/>
                  </a:lnTo>
                  <a:lnTo>
                    <a:pt x="788" y="217"/>
                  </a:lnTo>
                  <a:lnTo>
                    <a:pt x="764" y="184"/>
                  </a:lnTo>
                  <a:lnTo>
                    <a:pt x="741" y="151"/>
                  </a:lnTo>
                  <a:lnTo>
                    <a:pt x="713" y="122"/>
                  </a:lnTo>
                  <a:lnTo>
                    <a:pt x="684" y="94"/>
                  </a:lnTo>
                  <a:lnTo>
                    <a:pt x="651" y="71"/>
                  </a:lnTo>
                  <a:lnTo>
                    <a:pt x="618" y="47"/>
                  </a:lnTo>
                  <a:lnTo>
                    <a:pt x="580" y="33"/>
                  </a:lnTo>
                  <a:lnTo>
                    <a:pt x="543" y="19"/>
                  </a:lnTo>
                  <a:lnTo>
                    <a:pt x="505" y="4"/>
                  </a:lnTo>
                  <a:lnTo>
                    <a:pt x="462" y="0"/>
                  </a:lnTo>
                  <a:lnTo>
                    <a:pt x="420" y="0"/>
                  </a:lnTo>
                  <a:lnTo>
                    <a:pt x="377" y="0"/>
                  </a:lnTo>
                  <a:lnTo>
                    <a:pt x="335" y="4"/>
                  </a:lnTo>
                  <a:lnTo>
                    <a:pt x="292" y="19"/>
                  </a:lnTo>
                  <a:lnTo>
                    <a:pt x="255" y="33"/>
                  </a:lnTo>
                  <a:lnTo>
                    <a:pt x="222" y="47"/>
                  </a:lnTo>
                  <a:lnTo>
                    <a:pt x="184" y="71"/>
                  </a:lnTo>
                  <a:lnTo>
                    <a:pt x="151" y="94"/>
                  </a:lnTo>
                  <a:lnTo>
                    <a:pt x="122" y="122"/>
                  </a:lnTo>
                  <a:lnTo>
                    <a:pt x="94" y="151"/>
                  </a:lnTo>
                  <a:lnTo>
                    <a:pt x="71" y="184"/>
                  </a:lnTo>
                  <a:lnTo>
                    <a:pt x="52" y="217"/>
                  </a:lnTo>
                  <a:lnTo>
                    <a:pt x="33" y="255"/>
                  </a:lnTo>
                  <a:lnTo>
                    <a:pt x="19" y="292"/>
                  </a:lnTo>
                  <a:lnTo>
                    <a:pt x="9" y="330"/>
                  </a:lnTo>
                  <a:lnTo>
                    <a:pt x="4" y="373"/>
                  </a:lnTo>
                  <a:lnTo>
                    <a:pt x="0" y="415"/>
                  </a:lnTo>
                  <a:lnTo>
                    <a:pt x="4" y="458"/>
                  </a:lnTo>
                  <a:lnTo>
                    <a:pt x="9" y="500"/>
                  </a:lnTo>
                  <a:lnTo>
                    <a:pt x="19" y="543"/>
                  </a:lnTo>
                  <a:lnTo>
                    <a:pt x="33" y="580"/>
                  </a:lnTo>
                  <a:lnTo>
                    <a:pt x="52" y="613"/>
                  </a:lnTo>
                  <a:lnTo>
                    <a:pt x="71" y="651"/>
                  </a:lnTo>
                  <a:lnTo>
                    <a:pt x="94" y="684"/>
                  </a:lnTo>
                  <a:lnTo>
                    <a:pt x="122" y="712"/>
                  </a:lnTo>
                  <a:lnTo>
                    <a:pt x="151" y="741"/>
                  </a:lnTo>
                  <a:lnTo>
                    <a:pt x="184" y="764"/>
                  </a:lnTo>
                  <a:lnTo>
                    <a:pt x="222" y="783"/>
                  </a:lnTo>
                  <a:lnTo>
                    <a:pt x="255" y="802"/>
                  </a:lnTo>
                  <a:lnTo>
                    <a:pt x="292" y="816"/>
                  </a:lnTo>
                  <a:lnTo>
                    <a:pt x="335" y="826"/>
                  </a:lnTo>
                  <a:lnTo>
                    <a:pt x="377" y="830"/>
                  </a:lnTo>
                  <a:lnTo>
                    <a:pt x="420" y="835"/>
                  </a:lnTo>
                  <a:lnTo>
                    <a:pt x="462" y="830"/>
                  </a:lnTo>
                  <a:lnTo>
                    <a:pt x="505" y="826"/>
                  </a:lnTo>
                  <a:lnTo>
                    <a:pt x="543" y="816"/>
                  </a:lnTo>
                  <a:lnTo>
                    <a:pt x="580" y="802"/>
                  </a:lnTo>
                  <a:lnTo>
                    <a:pt x="618" y="783"/>
                  </a:lnTo>
                  <a:lnTo>
                    <a:pt x="651" y="764"/>
                  </a:lnTo>
                  <a:lnTo>
                    <a:pt x="684" y="741"/>
                  </a:lnTo>
                  <a:lnTo>
                    <a:pt x="713" y="712"/>
                  </a:lnTo>
                  <a:lnTo>
                    <a:pt x="741" y="684"/>
                  </a:lnTo>
                  <a:lnTo>
                    <a:pt x="764" y="651"/>
                  </a:lnTo>
                  <a:lnTo>
                    <a:pt x="788" y="613"/>
                  </a:lnTo>
                  <a:lnTo>
                    <a:pt x="802" y="580"/>
                  </a:lnTo>
                  <a:lnTo>
                    <a:pt x="816" y="543"/>
                  </a:lnTo>
                  <a:lnTo>
                    <a:pt x="826" y="500"/>
                  </a:lnTo>
                  <a:lnTo>
                    <a:pt x="835" y="458"/>
                  </a:lnTo>
                  <a:lnTo>
                    <a:pt x="835" y="415"/>
                  </a:lnTo>
                  <a:lnTo>
                    <a:pt x="835" y="415"/>
                  </a:lnTo>
                  <a:close/>
                </a:path>
              </a:pathLst>
            </a:custGeom>
            <a:solidFill>
              <a:srgbClr val="95E195"/>
            </a:solidFill>
            <a:ln w="9525">
              <a:noFill/>
              <a:round/>
              <a:headEnd/>
              <a:tailEnd/>
            </a:ln>
          </p:spPr>
          <p:txBody>
            <a:bodyPr/>
            <a:lstStyle/>
            <a:p>
              <a:endParaRPr lang="en-US"/>
            </a:p>
          </p:txBody>
        </p:sp>
        <p:sp>
          <p:nvSpPr>
            <p:cNvPr id="3523628" name="Freeform 44"/>
            <p:cNvSpPr>
              <a:spLocks noChangeAspect="1"/>
            </p:cNvSpPr>
            <p:nvPr/>
          </p:nvSpPr>
          <p:spPr bwMode="auto">
            <a:xfrm>
              <a:off x="2378" y="1559"/>
              <a:ext cx="827" cy="826"/>
            </a:xfrm>
            <a:custGeom>
              <a:avLst/>
              <a:gdLst/>
              <a:ahLst/>
              <a:cxnLst>
                <a:cxn ang="0">
                  <a:pos x="822" y="331"/>
                </a:cxn>
                <a:cxn ang="0">
                  <a:pos x="779" y="213"/>
                </a:cxn>
                <a:cxn ang="0">
                  <a:pos x="709" y="118"/>
                </a:cxn>
                <a:cxn ang="0">
                  <a:pos x="609" y="48"/>
                </a:cxn>
                <a:cxn ang="0">
                  <a:pos x="496" y="5"/>
                </a:cxn>
                <a:cxn ang="0">
                  <a:pos x="373" y="0"/>
                </a:cxn>
                <a:cxn ang="0">
                  <a:pos x="255" y="29"/>
                </a:cxn>
                <a:cxn ang="0">
                  <a:pos x="152" y="95"/>
                </a:cxn>
                <a:cxn ang="0">
                  <a:pos x="71" y="180"/>
                </a:cxn>
                <a:cxn ang="0">
                  <a:pos x="19" y="288"/>
                </a:cxn>
                <a:cxn ang="0">
                  <a:pos x="0" y="411"/>
                </a:cxn>
                <a:cxn ang="0">
                  <a:pos x="19" y="534"/>
                </a:cxn>
                <a:cxn ang="0">
                  <a:pos x="71" y="642"/>
                </a:cxn>
                <a:cxn ang="0">
                  <a:pos x="152" y="732"/>
                </a:cxn>
                <a:cxn ang="0">
                  <a:pos x="255" y="793"/>
                </a:cxn>
                <a:cxn ang="0">
                  <a:pos x="373" y="822"/>
                </a:cxn>
                <a:cxn ang="0">
                  <a:pos x="496" y="817"/>
                </a:cxn>
                <a:cxn ang="0">
                  <a:pos x="609" y="775"/>
                </a:cxn>
                <a:cxn ang="0">
                  <a:pos x="709" y="704"/>
                </a:cxn>
                <a:cxn ang="0">
                  <a:pos x="779" y="609"/>
                </a:cxn>
                <a:cxn ang="0">
                  <a:pos x="822" y="496"/>
                </a:cxn>
                <a:cxn ang="0">
                  <a:pos x="817" y="411"/>
                </a:cxn>
                <a:cxn ang="0">
                  <a:pos x="798" y="293"/>
                </a:cxn>
                <a:cxn ang="0">
                  <a:pos x="746" y="189"/>
                </a:cxn>
                <a:cxn ang="0">
                  <a:pos x="671" y="104"/>
                </a:cxn>
                <a:cxn ang="0">
                  <a:pos x="572" y="43"/>
                </a:cxn>
                <a:cxn ang="0">
                  <a:pos x="454" y="15"/>
                </a:cxn>
                <a:cxn ang="0">
                  <a:pos x="336" y="19"/>
                </a:cxn>
                <a:cxn ang="0">
                  <a:pos x="222" y="57"/>
                </a:cxn>
                <a:cxn ang="0">
                  <a:pos x="133" y="128"/>
                </a:cxn>
                <a:cxn ang="0">
                  <a:pos x="62" y="222"/>
                </a:cxn>
                <a:cxn ang="0">
                  <a:pos x="19" y="331"/>
                </a:cxn>
                <a:cxn ang="0">
                  <a:pos x="15" y="454"/>
                </a:cxn>
                <a:cxn ang="0">
                  <a:pos x="43" y="567"/>
                </a:cxn>
                <a:cxn ang="0">
                  <a:pos x="104" y="666"/>
                </a:cxn>
                <a:cxn ang="0">
                  <a:pos x="189" y="746"/>
                </a:cxn>
                <a:cxn ang="0">
                  <a:pos x="293" y="798"/>
                </a:cxn>
                <a:cxn ang="0">
                  <a:pos x="416" y="812"/>
                </a:cxn>
                <a:cxn ang="0">
                  <a:pos x="534" y="798"/>
                </a:cxn>
                <a:cxn ang="0">
                  <a:pos x="638" y="746"/>
                </a:cxn>
                <a:cxn ang="0">
                  <a:pos x="723" y="666"/>
                </a:cxn>
                <a:cxn ang="0">
                  <a:pos x="784" y="567"/>
                </a:cxn>
                <a:cxn ang="0">
                  <a:pos x="812" y="454"/>
                </a:cxn>
              </a:cxnLst>
              <a:rect l="0" t="0" r="r" b="b"/>
              <a:pathLst>
                <a:path w="827" h="826">
                  <a:moveTo>
                    <a:pt x="827" y="411"/>
                  </a:moveTo>
                  <a:lnTo>
                    <a:pt x="827" y="369"/>
                  </a:lnTo>
                  <a:lnTo>
                    <a:pt x="822" y="331"/>
                  </a:lnTo>
                  <a:lnTo>
                    <a:pt x="808" y="288"/>
                  </a:lnTo>
                  <a:lnTo>
                    <a:pt x="793" y="251"/>
                  </a:lnTo>
                  <a:lnTo>
                    <a:pt x="779" y="213"/>
                  </a:lnTo>
                  <a:lnTo>
                    <a:pt x="756" y="180"/>
                  </a:lnTo>
                  <a:lnTo>
                    <a:pt x="732" y="147"/>
                  </a:lnTo>
                  <a:lnTo>
                    <a:pt x="709" y="118"/>
                  </a:lnTo>
                  <a:lnTo>
                    <a:pt x="675" y="95"/>
                  </a:lnTo>
                  <a:lnTo>
                    <a:pt x="647" y="71"/>
                  </a:lnTo>
                  <a:lnTo>
                    <a:pt x="609" y="48"/>
                  </a:lnTo>
                  <a:lnTo>
                    <a:pt x="576" y="29"/>
                  </a:lnTo>
                  <a:lnTo>
                    <a:pt x="539" y="19"/>
                  </a:lnTo>
                  <a:lnTo>
                    <a:pt x="496" y="5"/>
                  </a:lnTo>
                  <a:lnTo>
                    <a:pt x="458" y="0"/>
                  </a:lnTo>
                  <a:lnTo>
                    <a:pt x="416" y="0"/>
                  </a:lnTo>
                  <a:lnTo>
                    <a:pt x="373" y="0"/>
                  </a:lnTo>
                  <a:lnTo>
                    <a:pt x="331" y="5"/>
                  </a:lnTo>
                  <a:lnTo>
                    <a:pt x="293" y="19"/>
                  </a:lnTo>
                  <a:lnTo>
                    <a:pt x="255" y="29"/>
                  </a:lnTo>
                  <a:lnTo>
                    <a:pt x="218" y="48"/>
                  </a:lnTo>
                  <a:lnTo>
                    <a:pt x="185" y="71"/>
                  </a:lnTo>
                  <a:lnTo>
                    <a:pt x="152" y="95"/>
                  </a:lnTo>
                  <a:lnTo>
                    <a:pt x="123" y="118"/>
                  </a:lnTo>
                  <a:lnTo>
                    <a:pt x="95" y="147"/>
                  </a:lnTo>
                  <a:lnTo>
                    <a:pt x="71" y="180"/>
                  </a:lnTo>
                  <a:lnTo>
                    <a:pt x="52" y="213"/>
                  </a:lnTo>
                  <a:lnTo>
                    <a:pt x="34" y="251"/>
                  </a:lnTo>
                  <a:lnTo>
                    <a:pt x="19" y="288"/>
                  </a:lnTo>
                  <a:lnTo>
                    <a:pt x="10" y="331"/>
                  </a:lnTo>
                  <a:lnTo>
                    <a:pt x="5" y="369"/>
                  </a:lnTo>
                  <a:lnTo>
                    <a:pt x="0" y="411"/>
                  </a:lnTo>
                  <a:lnTo>
                    <a:pt x="5" y="454"/>
                  </a:lnTo>
                  <a:lnTo>
                    <a:pt x="10" y="496"/>
                  </a:lnTo>
                  <a:lnTo>
                    <a:pt x="19" y="534"/>
                  </a:lnTo>
                  <a:lnTo>
                    <a:pt x="34" y="572"/>
                  </a:lnTo>
                  <a:lnTo>
                    <a:pt x="52" y="609"/>
                  </a:lnTo>
                  <a:lnTo>
                    <a:pt x="71" y="642"/>
                  </a:lnTo>
                  <a:lnTo>
                    <a:pt x="95" y="675"/>
                  </a:lnTo>
                  <a:lnTo>
                    <a:pt x="123" y="704"/>
                  </a:lnTo>
                  <a:lnTo>
                    <a:pt x="152" y="732"/>
                  </a:lnTo>
                  <a:lnTo>
                    <a:pt x="185" y="756"/>
                  </a:lnTo>
                  <a:lnTo>
                    <a:pt x="218" y="775"/>
                  </a:lnTo>
                  <a:lnTo>
                    <a:pt x="255" y="793"/>
                  </a:lnTo>
                  <a:lnTo>
                    <a:pt x="293" y="808"/>
                  </a:lnTo>
                  <a:lnTo>
                    <a:pt x="331" y="817"/>
                  </a:lnTo>
                  <a:lnTo>
                    <a:pt x="373" y="822"/>
                  </a:lnTo>
                  <a:lnTo>
                    <a:pt x="416" y="826"/>
                  </a:lnTo>
                  <a:lnTo>
                    <a:pt x="458" y="822"/>
                  </a:lnTo>
                  <a:lnTo>
                    <a:pt x="496" y="817"/>
                  </a:lnTo>
                  <a:lnTo>
                    <a:pt x="539" y="808"/>
                  </a:lnTo>
                  <a:lnTo>
                    <a:pt x="576" y="793"/>
                  </a:lnTo>
                  <a:lnTo>
                    <a:pt x="609" y="775"/>
                  </a:lnTo>
                  <a:lnTo>
                    <a:pt x="647" y="756"/>
                  </a:lnTo>
                  <a:lnTo>
                    <a:pt x="675" y="732"/>
                  </a:lnTo>
                  <a:lnTo>
                    <a:pt x="709" y="704"/>
                  </a:lnTo>
                  <a:lnTo>
                    <a:pt x="732" y="675"/>
                  </a:lnTo>
                  <a:lnTo>
                    <a:pt x="756" y="642"/>
                  </a:lnTo>
                  <a:lnTo>
                    <a:pt x="779" y="609"/>
                  </a:lnTo>
                  <a:lnTo>
                    <a:pt x="793" y="572"/>
                  </a:lnTo>
                  <a:lnTo>
                    <a:pt x="808" y="534"/>
                  </a:lnTo>
                  <a:lnTo>
                    <a:pt x="822" y="496"/>
                  </a:lnTo>
                  <a:lnTo>
                    <a:pt x="827" y="454"/>
                  </a:lnTo>
                  <a:lnTo>
                    <a:pt x="827" y="411"/>
                  </a:lnTo>
                  <a:lnTo>
                    <a:pt x="817" y="411"/>
                  </a:lnTo>
                  <a:lnTo>
                    <a:pt x="812" y="373"/>
                  </a:lnTo>
                  <a:lnTo>
                    <a:pt x="808" y="331"/>
                  </a:lnTo>
                  <a:lnTo>
                    <a:pt x="798" y="293"/>
                  </a:lnTo>
                  <a:lnTo>
                    <a:pt x="784" y="255"/>
                  </a:lnTo>
                  <a:lnTo>
                    <a:pt x="770" y="222"/>
                  </a:lnTo>
                  <a:lnTo>
                    <a:pt x="746" y="189"/>
                  </a:lnTo>
                  <a:lnTo>
                    <a:pt x="723" y="156"/>
                  </a:lnTo>
                  <a:lnTo>
                    <a:pt x="699" y="128"/>
                  </a:lnTo>
                  <a:lnTo>
                    <a:pt x="671" y="104"/>
                  </a:lnTo>
                  <a:lnTo>
                    <a:pt x="638" y="81"/>
                  </a:lnTo>
                  <a:lnTo>
                    <a:pt x="605" y="57"/>
                  </a:lnTo>
                  <a:lnTo>
                    <a:pt x="572" y="43"/>
                  </a:lnTo>
                  <a:lnTo>
                    <a:pt x="534" y="29"/>
                  </a:lnTo>
                  <a:lnTo>
                    <a:pt x="496" y="19"/>
                  </a:lnTo>
                  <a:lnTo>
                    <a:pt x="454" y="15"/>
                  </a:lnTo>
                  <a:lnTo>
                    <a:pt x="416" y="10"/>
                  </a:lnTo>
                  <a:lnTo>
                    <a:pt x="373" y="15"/>
                  </a:lnTo>
                  <a:lnTo>
                    <a:pt x="336" y="19"/>
                  </a:lnTo>
                  <a:lnTo>
                    <a:pt x="293" y="29"/>
                  </a:lnTo>
                  <a:lnTo>
                    <a:pt x="260" y="43"/>
                  </a:lnTo>
                  <a:lnTo>
                    <a:pt x="222" y="57"/>
                  </a:lnTo>
                  <a:lnTo>
                    <a:pt x="189" y="81"/>
                  </a:lnTo>
                  <a:lnTo>
                    <a:pt x="161" y="104"/>
                  </a:lnTo>
                  <a:lnTo>
                    <a:pt x="133" y="128"/>
                  </a:lnTo>
                  <a:lnTo>
                    <a:pt x="104" y="156"/>
                  </a:lnTo>
                  <a:lnTo>
                    <a:pt x="81" y="189"/>
                  </a:lnTo>
                  <a:lnTo>
                    <a:pt x="62" y="222"/>
                  </a:lnTo>
                  <a:lnTo>
                    <a:pt x="43" y="255"/>
                  </a:lnTo>
                  <a:lnTo>
                    <a:pt x="29" y="293"/>
                  </a:lnTo>
                  <a:lnTo>
                    <a:pt x="19" y="331"/>
                  </a:lnTo>
                  <a:lnTo>
                    <a:pt x="15" y="373"/>
                  </a:lnTo>
                  <a:lnTo>
                    <a:pt x="15" y="411"/>
                  </a:lnTo>
                  <a:lnTo>
                    <a:pt x="15" y="454"/>
                  </a:lnTo>
                  <a:lnTo>
                    <a:pt x="19" y="491"/>
                  </a:lnTo>
                  <a:lnTo>
                    <a:pt x="29" y="534"/>
                  </a:lnTo>
                  <a:lnTo>
                    <a:pt x="43" y="567"/>
                  </a:lnTo>
                  <a:lnTo>
                    <a:pt x="62" y="605"/>
                  </a:lnTo>
                  <a:lnTo>
                    <a:pt x="81" y="638"/>
                  </a:lnTo>
                  <a:lnTo>
                    <a:pt x="104" y="666"/>
                  </a:lnTo>
                  <a:lnTo>
                    <a:pt x="133" y="694"/>
                  </a:lnTo>
                  <a:lnTo>
                    <a:pt x="161" y="723"/>
                  </a:lnTo>
                  <a:lnTo>
                    <a:pt x="189" y="746"/>
                  </a:lnTo>
                  <a:lnTo>
                    <a:pt x="222" y="765"/>
                  </a:lnTo>
                  <a:lnTo>
                    <a:pt x="260" y="784"/>
                  </a:lnTo>
                  <a:lnTo>
                    <a:pt x="293" y="798"/>
                  </a:lnTo>
                  <a:lnTo>
                    <a:pt x="336" y="808"/>
                  </a:lnTo>
                  <a:lnTo>
                    <a:pt x="373" y="812"/>
                  </a:lnTo>
                  <a:lnTo>
                    <a:pt x="416" y="812"/>
                  </a:lnTo>
                  <a:lnTo>
                    <a:pt x="454" y="812"/>
                  </a:lnTo>
                  <a:lnTo>
                    <a:pt x="496" y="808"/>
                  </a:lnTo>
                  <a:lnTo>
                    <a:pt x="534" y="798"/>
                  </a:lnTo>
                  <a:lnTo>
                    <a:pt x="572" y="784"/>
                  </a:lnTo>
                  <a:lnTo>
                    <a:pt x="605" y="765"/>
                  </a:lnTo>
                  <a:lnTo>
                    <a:pt x="638" y="746"/>
                  </a:lnTo>
                  <a:lnTo>
                    <a:pt x="671" y="723"/>
                  </a:lnTo>
                  <a:lnTo>
                    <a:pt x="699" y="694"/>
                  </a:lnTo>
                  <a:lnTo>
                    <a:pt x="723" y="666"/>
                  </a:lnTo>
                  <a:lnTo>
                    <a:pt x="746" y="638"/>
                  </a:lnTo>
                  <a:lnTo>
                    <a:pt x="770" y="605"/>
                  </a:lnTo>
                  <a:lnTo>
                    <a:pt x="784" y="567"/>
                  </a:lnTo>
                  <a:lnTo>
                    <a:pt x="798" y="534"/>
                  </a:lnTo>
                  <a:lnTo>
                    <a:pt x="808" y="491"/>
                  </a:lnTo>
                  <a:lnTo>
                    <a:pt x="812" y="454"/>
                  </a:lnTo>
                  <a:lnTo>
                    <a:pt x="817" y="411"/>
                  </a:lnTo>
                  <a:lnTo>
                    <a:pt x="827" y="411"/>
                  </a:lnTo>
                  <a:close/>
                </a:path>
              </a:pathLst>
            </a:custGeom>
            <a:solidFill>
              <a:srgbClr val="91DF91"/>
            </a:solidFill>
            <a:ln w="9525">
              <a:noFill/>
              <a:round/>
              <a:headEnd/>
              <a:tailEnd/>
            </a:ln>
          </p:spPr>
          <p:txBody>
            <a:bodyPr/>
            <a:lstStyle/>
            <a:p>
              <a:endParaRPr lang="en-US"/>
            </a:p>
          </p:txBody>
        </p:sp>
        <p:sp>
          <p:nvSpPr>
            <p:cNvPr id="3523629" name="Freeform 45"/>
            <p:cNvSpPr>
              <a:spLocks noChangeAspect="1"/>
            </p:cNvSpPr>
            <p:nvPr/>
          </p:nvSpPr>
          <p:spPr bwMode="auto">
            <a:xfrm>
              <a:off x="2393" y="1569"/>
              <a:ext cx="802" cy="802"/>
            </a:xfrm>
            <a:custGeom>
              <a:avLst/>
              <a:gdLst/>
              <a:ahLst/>
              <a:cxnLst>
                <a:cxn ang="0">
                  <a:pos x="793" y="321"/>
                </a:cxn>
                <a:cxn ang="0">
                  <a:pos x="755" y="212"/>
                </a:cxn>
                <a:cxn ang="0">
                  <a:pos x="684" y="118"/>
                </a:cxn>
                <a:cxn ang="0">
                  <a:pos x="590" y="47"/>
                </a:cxn>
                <a:cxn ang="0">
                  <a:pos x="481" y="9"/>
                </a:cxn>
                <a:cxn ang="0">
                  <a:pos x="358" y="5"/>
                </a:cxn>
                <a:cxn ang="0">
                  <a:pos x="245" y="33"/>
                </a:cxn>
                <a:cxn ang="0">
                  <a:pos x="146" y="94"/>
                </a:cxn>
                <a:cxn ang="0">
                  <a:pos x="66" y="179"/>
                </a:cxn>
                <a:cxn ang="0">
                  <a:pos x="14" y="283"/>
                </a:cxn>
                <a:cxn ang="0">
                  <a:pos x="0" y="401"/>
                </a:cxn>
                <a:cxn ang="0">
                  <a:pos x="14" y="524"/>
                </a:cxn>
                <a:cxn ang="0">
                  <a:pos x="66" y="628"/>
                </a:cxn>
                <a:cxn ang="0">
                  <a:pos x="146" y="713"/>
                </a:cxn>
                <a:cxn ang="0">
                  <a:pos x="245" y="774"/>
                </a:cxn>
                <a:cxn ang="0">
                  <a:pos x="358" y="802"/>
                </a:cxn>
                <a:cxn ang="0">
                  <a:pos x="481" y="798"/>
                </a:cxn>
                <a:cxn ang="0">
                  <a:pos x="590" y="755"/>
                </a:cxn>
                <a:cxn ang="0">
                  <a:pos x="684" y="684"/>
                </a:cxn>
                <a:cxn ang="0">
                  <a:pos x="755" y="595"/>
                </a:cxn>
                <a:cxn ang="0">
                  <a:pos x="793" y="481"/>
                </a:cxn>
                <a:cxn ang="0">
                  <a:pos x="788" y="401"/>
                </a:cxn>
                <a:cxn ang="0">
                  <a:pos x="774" y="288"/>
                </a:cxn>
                <a:cxn ang="0">
                  <a:pos x="722" y="184"/>
                </a:cxn>
                <a:cxn ang="0">
                  <a:pos x="646" y="99"/>
                </a:cxn>
                <a:cxn ang="0">
                  <a:pos x="552" y="42"/>
                </a:cxn>
                <a:cxn ang="0">
                  <a:pos x="439" y="14"/>
                </a:cxn>
                <a:cxn ang="0">
                  <a:pos x="321" y="19"/>
                </a:cxn>
                <a:cxn ang="0">
                  <a:pos x="212" y="61"/>
                </a:cxn>
                <a:cxn ang="0">
                  <a:pos x="122" y="127"/>
                </a:cxn>
                <a:cxn ang="0">
                  <a:pos x="56" y="217"/>
                </a:cxn>
                <a:cxn ang="0">
                  <a:pos x="19" y="326"/>
                </a:cxn>
                <a:cxn ang="0">
                  <a:pos x="14" y="444"/>
                </a:cxn>
                <a:cxn ang="0">
                  <a:pos x="42" y="552"/>
                </a:cxn>
                <a:cxn ang="0">
                  <a:pos x="99" y="651"/>
                </a:cxn>
                <a:cxn ang="0">
                  <a:pos x="184" y="727"/>
                </a:cxn>
                <a:cxn ang="0">
                  <a:pos x="283" y="774"/>
                </a:cxn>
                <a:cxn ang="0">
                  <a:pos x="401" y="793"/>
                </a:cxn>
                <a:cxn ang="0">
                  <a:pos x="514" y="774"/>
                </a:cxn>
                <a:cxn ang="0">
                  <a:pos x="618" y="727"/>
                </a:cxn>
                <a:cxn ang="0">
                  <a:pos x="698" y="651"/>
                </a:cxn>
                <a:cxn ang="0">
                  <a:pos x="760" y="552"/>
                </a:cxn>
                <a:cxn ang="0">
                  <a:pos x="788" y="444"/>
                </a:cxn>
              </a:cxnLst>
              <a:rect l="0" t="0" r="r" b="b"/>
              <a:pathLst>
                <a:path w="802" h="802">
                  <a:moveTo>
                    <a:pt x="802" y="401"/>
                  </a:moveTo>
                  <a:lnTo>
                    <a:pt x="797" y="363"/>
                  </a:lnTo>
                  <a:lnTo>
                    <a:pt x="793" y="321"/>
                  </a:lnTo>
                  <a:lnTo>
                    <a:pt x="783" y="283"/>
                  </a:lnTo>
                  <a:lnTo>
                    <a:pt x="769" y="245"/>
                  </a:lnTo>
                  <a:lnTo>
                    <a:pt x="755" y="212"/>
                  </a:lnTo>
                  <a:lnTo>
                    <a:pt x="731" y="179"/>
                  </a:lnTo>
                  <a:lnTo>
                    <a:pt x="708" y="146"/>
                  </a:lnTo>
                  <a:lnTo>
                    <a:pt x="684" y="118"/>
                  </a:lnTo>
                  <a:lnTo>
                    <a:pt x="656" y="94"/>
                  </a:lnTo>
                  <a:lnTo>
                    <a:pt x="623" y="71"/>
                  </a:lnTo>
                  <a:lnTo>
                    <a:pt x="590" y="47"/>
                  </a:lnTo>
                  <a:lnTo>
                    <a:pt x="557" y="33"/>
                  </a:lnTo>
                  <a:lnTo>
                    <a:pt x="519" y="19"/>
                  </a:lnTo>
                  <a:lnTo>
                    <a:pt x="481" y="9"/>
                  </a:lnTo>
                  <a:lnTo>
                    <a:pt x="439" y="5"/>
                  </a:lnTo>
                  <a:lnTo>
                    <a:pt x="401" y="0"/>
                  </a:lnTo>
                  <a:lnTo>
                    <a:pt x="358" y="5"/>
                  </a:lnTo>
                  <a:lnTo>
                    <a:pt x="321" y="9"/>
                  </a:lnTo>
                  <a:lnTo>
                    <a:pt x="278" y="19"/>
                  </a:lnTo>
                  <a:lnTo>
                    <a:pt x="245" y="33"/>
                  </a:lnTo>
                  <a:lnTo>
                    <a:pt x="207" y="47"/>
                  </a:lnTo>
                  <a:lnTo>
                    <a:pt x="174" y="71"/>
                  </a:lnTo>
                  <a:lnTo>
                    <a:pt x="146" y="94"/>
                  </a:lnTo>
                  <a:lnTo>
                    <a:pt x="118" y="118"/>
                  </a:lnTo>
                  <a:lnTo>
                    <a:pt x="89" y="146"/>
                  </a:lnTo>
                  <a:lnTo>
                    <a:pt x="66" y="179"/>
                  </a:lnTo>
                  <a:lnTo>
                    <a:pt x="47" y="212"/>
                  </a:lnTo>
                  <a:lnTo>
                    <a:pt x="28" y="245"/>
                  </a:lnTo>
                  <a:lnTo>
                    <a:pt x="14" y="283"/>
                  </a:lnTo>
                  <a:lnTo>
                    <a:pt x="4" y="321"/>
                  </a:lnTo>
                  <a:lnTo>
                    <a:pt x="0" y="363"/>
                  </a:lnTo>
                  <a:lnTo>
                    <a:pt x="0" y="401"/>
                  </a:lnTo>
                  <a:lnTo>
                    <a:pt x="0" y="444"/>
                  </a:lnTo>
                  <a:lnTo>
                    <a:pt x="4" y="481"/>
                  </a:lnTo>
                  <a:lnTo>
                    <a:pt x="14" y="524"/>
                  </a:lnTo>
                  <a:lnTo>
                    <a:pt x="28" y="557"/>
                  </a:lnTo>
                  <a:lnTo>
                    <a:pt x="47" y="595"/>
                  </a:lnTo>
                  <a:lnTo>
                    <a:pt x="66" y="628"/>
                  </a:lnTo>
                  <a:lnTo>
                    <a:pt x="89" y="656"/>
                  </a:lnTo>
                  <a:lnTo>
                    <a:pt x="118" y="684"/>
                  </a:lnTo>
                  <a:lnTo>
                    <a:pt x="146" y="713"/>
                  </a:lnTo>
                  <a:lnTo>
                    <a:pt x="174" y="736"/>
                  </a:lnTo>
                  <a:lnTo>
                    <a:pt x="207" y="755"/>
                  </a:lnTo>
                  <a:lnTo>
                    <a:pt x="245" y="774"/>
                  </a:lnTo>
                  <a:lnTo>
                    <a:pt x="278" y="788"/>
                  </a:lnTo>
                  <a:lnTo>
                    <a:pt x="321" y="798"/>
                  </a:lnTo>
                  <a:lnTo>
                    <a:pt x="358" y="802"/>
                  </a:lnTo>
                  <a:lnTo>
                    <a:pt x="401" y="802"/>
                  </a:lnTo>
                  <a:lnTo>
                    <a:pt x="439" y="802"/>
                  </a:lnTo>
                  <a:lnTo>
                    <a:pt x="481" y="798"/>
                  </a:lnTo>
                  <a:lnTo>
                    <a:pt x="519" y="788"/>
                  </a:lnTo>
                  <a:lnTo>
                    <a:pt x="557" y="774"/>
                  </a:lnTo>
                  <a:lnTo>
                    <a:pt x="590" y="755"/>
                  </a:lnTo>
                  <a:lnTo>
                    <a:pt x="623" y="736"/>
                  </a:lnTo>
                  <a:lnTo>
                    <a:pt x="656" y="713"/>
                  </a:lnTo>
                  <a:lnTo>
                    <a:pt x="684" y="684"/>
                  </a:lnTo>
                  <a:lnTo>
                    <a:pt x="708" y="656"/>
                  </a:lnTo>
                  <a:lnTo>
                    <a:pt x="731" y="628"/>
                  </a:lnTo>
                  <a:lnTo>
                    <a:pt x="755" y="595"/>
                  </a:lnTo>
                  <a:lnTo>
                    <a:pt x="769" y="557"/>
                  </a:lnTo>
                  <a:lnTo>
                    <a:pt x="783" y="524"/>
                  </a:lnTo>
                  <a:lnTo>
                    <a:pt x="793" y="481"/>
                  </a:lnTo>
                  <a:lnTo>
                    <a:pt x="797" y="444"/>
                  </a:lnTo>
                  <a:lnTo>
                    <a:pt x="802" y="401"/>
                  </a:lnTo>
                  <a:lnTo>
                    <a:pt x="788" y="401"/>
                  </a:lnTo>
                  <a:lnTo>
                    <a:pt x="788" y="363"/>
                  </a:lnTo>
                  <a:lnTo>
                    <a:pt x="783" y="326"/>
                  </a:lnTo>
                  <a:lnTo>
                    <a:pt x="774" y="288"/>
                  </a:lnTo>
                  <a:lnTo>
                    <a:pt x="760" y="250"/>
                  </a:lnTo>
                  <a:lnTo>
                    <a:pt x="741" y="217"/>
                  </a:lnTo>
                  <a:lnTo>
                    <a:pt x="722" y="184"/>
                  </a:lnTo>
                  <a:lnTo>
                    <a:pt x="698" y="156"/>
                  </a:lnTo>
                  <a:lnTo>
                    <a:pt x="675" y="127"/>
                  </a:lnTo>
                  <a:lnTo>
                    <a:pt x="646" y="99"/>
                  </a:lnTo>
                  <a:lnTo>
                    <a:pt x="618" y="80"/>
                  </a:lnTo>
                  <a:lnTo>
                    <a:pt x="585" y="61"/>
                  </a:lnTo>
                  <a:lnTo>
                    <a:pt x="552" y="42"/>
                  </a:lnTo>
                  <a:lnTo>
                    <a:pt x="514" y="28"/>
                  </a:lnTo>
                  <a:lnTo>
                    <a:pt x="476" y="19"/>
                  </a:lnTo>
                  <a:lnTo>
                    <a:pt x="439" y="14"/>
                  </a:lnTo>
                  <a:lnTo>
                    <a:pt x="401" y="14"/>
                  </a:lnTo>
                  <a:lnTo>
                    <a:pt x="358" y="14"/>
                  </a:lnTo>
                  <a:lnTo>
                    <a:pt x="321" y="19"/>
                  </a:lnTo>
                  <a:lnTo>
                    <a:pt x="283" y="28"/>
                  </a:lnTo>
                  <a:lnTo>
                    <a:pt x="250" y="42"/>
                  </a:lnTo>
                  <a:lnTo>
                    <a:pt x="212" y="61"/>
                  </a:lnTo>
                  <a:lnTo>
                    <a:pt x="184" y="80"/>
                  </a:lnTo>
                  <a:lnTo>
                    <a:pt x="151" y="99"/>
                  </a:lnTo>
                  <a:lnTo>
                    <a:pt x="122" y="127"/>
                  </a:lnTo>
                  <a:lnTo>
                    <a:pt x="99" y="156"/>
                  </a:lnTo>
                  <a:lnTo>
                    <a:pt x="75" y="184"/>
                  </a:lnTo>
                  <a:lnTo>
                    <a:pt x="56" y="217"/>
                  </a:lnTo>
                  <a:lnTo>
                    <a:pt x="42" y="250"/>
                  </a:lnTo>
                  <a:lnTo>
                    <a:pt x="28" y="288"/>
                  </a:lnTo>
                  <a:lnTo>
                    <a:pt x="19" y="326"/>
                  </a:lnTo>
                  <a:lnTo>
                    <a:pt x="14" y="363"/>
                  </a:lnTo>
                  <a:lnTo>
                    <a:pt x="9" y="401"/>
                  </a:lnTo>
                  <a:lnTo>
                    <a:pt x="14" y="444"/>
                  </a:lnTo>
                  <a:lnTo>
                    <a:pt x="19" y="481"/>
                  </a:lnTo>
                  <a:lnTo>
                    <a:pt x="28" y="519"/>
                  </a:lnTo>
                  <a:lnTo>
                    <a:pt x="42" y="552"/>
                  </a:lnTo>
                  <a:lnTo>
                    <a:pt x="56" y="590"/>
                  </a:lnTo>
                  <a:lnTo>
                    <a:pt x="75" y="618"/>
                  </a:lnTo>
                  <a:lnTo>
                    <a:pt x="99" y="651"/>
                  </a:lnTo>
                  <a:lnTo>
                    <a:pt x="122" y="680"/>
                  </a:lnTo>
                  <a:lnTo>
                    <a:pt x="151" y="703"/>
                  </a:lnTo>
                  <a:lnTo>
                    <a:pt x="184" y="727"/>
                  </a:lnTo>
                  <a:lnTo>
                    <a:pt x="212" y="746"/>
                  </a:lnTo>
                  <a:lnTo>
                    <a:pt x="250" y="760"/>
                  </a:lnTo>
                  <a:lnTo>
                    <a:pt x="283" y="774"/>
                  </a:lnTo>
                  <a:lnTo>
                    <a:pt x="321" y="783"/>
                  </a:lnTo>
                  <a:lnTo>
                    <a:pt x="358" y="788"/>
                  </a:lnTo>
                  <a:lnTo>
                    <a:pt x="401" y="793"/>
                  </a:lnTo>
                  <a:lnTo>
                    <a:pt x="439" y="788"/>
                  </a:lnTo>
                  <a:lnTo>
                    <a:pt x="476" y="783"/>
                  </a:lnTo>
                  <a:lnTo>
                    <a:pt x="514" y="774"/>
                  </a:lnTo>
                  <a:lnTo>
                    <a:pt x="552" y="760"/>
                  </a:lnTo>
                  <a:lnTo>
                    <a:pt x="585" y="746"/>
                  </a:lnTo>
                  <a:lnTo>
                    <a:pt x="618" y="727"/>
                  </a:lnTo>
                  <a:lnTo>
                    <a:pt x="646" y="703"/>
                  </a:lnTo>
                  <a:lnTo>
                    <a:pt x="675" y="680"/>
                  </a:lnTo>
                  <a:lnTo>
                    <a:pt x="698" y="651"/>
                  </a:lnTo>
                  <a:lnTo>
                    <a:pt x="722" y="618"/>
                  </a:lnTo>
                  <a:lnTo>
                    <a:pt x="741" y="590"/>
                  </a:lnTo>
                  <a:lnTo>
                    <a:pt x="760" y="552"/>
                  </a:lnTo>
                  <a:lnTo>
                    <a:pt x="774" y="519"/>
                  </a:lnTo>
                  <a:lnTo>
                    <a:pt x="783" y="481"/>
                  </a:lnTo>
                  <a:lnTo>
                    <a:pt x="788" y="444"/>
                  </a:lnTo>
                  <a:lnTo>
                    <a:pt x="788" y="401"/>
                  </a:lnTo>
                  <a:lnTo>
                    <a:pt x="802" y="401"/>
                  </a:lnTo>
                  <a:close/>
                </a:path>
              </a:pathLst>
            </a:custGeom>
            <a:solidFill>
              <a:srgbClr val="8DDD8D"/>
            </a:solidFill>
            <a:ln w="9525">
              <a:noFill/>
              <a:round/>
              <a:headEnd/>
              <a:tailEnd/>
            </a:ln>
          </p:spPr>
          <p:txBody>
            <a:bodyPr/>
            <a:lstStyle/>
            <a:p>
              <a:endParaRPr lang="en-US"/>
            </a:p>
          </p:txBody>
        </p:sp>
        <p:sp>
          <p:nvSpPr>
            <p:cNvPr id="3523630" name="Freeform 46"/>
            <p:cNvSpPr>
              <a:spLocks noChangeAspect="1"/>
            </p:cNvSpPr>
            <p:nvPr/>
          </p:nvSpPr>
          <p:spPr bwMode="auto">
            <a:xfrm>
              <a:off x="2402" y="1583"/>
              <a:ext cx="779" cy="779"/>
            </a:xfrm>
            <a:custGeom>
              <a:avLst/>
              <a:gdLst/>
              <a:ahLst/>
              <a:cxnLst>
                <a:cxn ang="0">
                  <a:pos x="774" y="312"/>
                </a:cxn>
                <a:cxn ang="0">
                  <a:pos x="732" y="203"/>
                </a:cxn>
                <a:cxn ang="0">
                  <a:pos x="666" y="113"/>
                </a:cxn>
                <a:cxn ang="0">
                  <a:pos x="576" y="47"/>
                </a:cxn>
                <a:cxn ang="0">
                  <a:pos x="467" y="5"/>
                </a:cxn>
                <a:cxn ang="0">
                  <a:pos x="349" y="0"/>
                </a:cxn>
                <a:cxn ang="0">
                  <a:pos x="241" y="28"/>
                </a:cxn>
                <a:cxn ang="0">
                  <a:pos x="142" y="85"/>
                </a:cxn>
                <a:cxn ang="0">
                  <a:pos x="66" y="170"/>
                </a:cxn>
                <a:cxn ang="0">
                  <a:pos x="19" y="274"/>
                </a:cxn>
                <a:cxn ang="0">
                  <a:pos x="0" y="387"/>
                </a:cxn>
                <a:cxn ang="0">
                  <a:pos x="19" y="505"/>
                </a:cxn>
                <a:cxn ang="0">
                  <a:pos x="66" y="604"/>
                </a:cxn>
                <a:cxn ang="0">
                  <a:pos x="142" y="689"/>
                </a:cxn>
                <a:cxn ang="0">
                  <a:pos x="241" y="746"/>
                </a:cxn>
                <a:cxn ang="0">
                  <a:pos x="349" y="774"/>
                </a:cxn>
                <a:cxn ang="0">
                  <a:pos x="467" y="769"/>
                </a:cxn>
                <a:cxn ang="0">
                  <a:pos x="576" y="732"/>
                </a:cxn>
                <a:cxn ang="0">
                  <a:pos x="666" y="666"/>
                </a:cxn>
                <a:cxn ang="0">
                  <a:pos x="732" y="576"/>
                </a:cxn>
                <a:cxn ang="0">
                  <a:pos x="774" y="467"/>
                </a:cxn>
                <a:cxn ang="0">
                  <a:pos x="769" y="387"/>
                </a:cxn>
                <a:cxn ang="0">
                  <a:pos x="751" y="274"/>
                </a:cxn>
                <a:cxn ang="0">
                  <a:pos x="703" y="175"/>
                </a:cxn>
                <a:cxn ang="0">
                  <a:pos x="633" y="94"/>
                </a:cxn>
                <a:cxn ang="0">
                  <a:pos x="538" y="38"/>
                </a:cxn>
                <a:cxn ang="0">
                  <a:pos x="430" y="14"/>
                </a:cxn>
                <a:cxn ang="0">
                  <a:pos x="316" y="19"/>
                </a:cxn>
                <a:cxn ang="0">
                  <a:pos x="212" y="57"/>
                </a:cxn>
                <a:cxn ang="0">
                  <a:pos x="123" y="123"/>
                </a:cxn>
                <a:cxn ang="0">
                  <a:pos x="57" y="208"/>
                </a:cxn>
                <a:cxn ang="0">
                  <a:pos x="19" y="312"/>
                </a:cxn>
                <a:cxn ang="0">
                  <a:pos x="14" y="425"/>
                </a:cxn>
                <a:cxn ang="0">
                  <a:pos x="43" y="533"/>
                </a:cxn>
                <a:cxn ang="0">
                  <a:pos x="99" y="628"/>
                </a:cxn>
                <a:cxn ang="0">
                  <a:pos x="179" y="703"/>
                </a:cxn>
                <a:cxn ang="0">
                  <a:pos x="279" y="751"/>
                </a:cxn>
                <a:cxn ang="0">
                  <a:pos x="392" y="765"/>
                </a:cxn>
                <a:cxn ang="0">
                  <a:pos x="505" y="751"/>
                </a:cxn>
                <a:cxn ang="0">
                  <a:pos x="600" y="703"/>
                </a:cxn>
                <a:cxn ang="0">
                  <a:pos x="685" y="628"/>
                </a:cxn>
                <a:cxn ang="0">
                  <a:pos x="741" y="533"/>
                </a:cxn>
                <a:cxn ang="0">
                  <a:pos x="765" y="425"/>
                </a:cxn>
              </a:cxnLst>
              <a:rect l="0" t="0" r="r" b="b"/>
              <a:pathLst>
                <a:path w="779" h="779">
                  <a:moveTo>
                    <a:pt x="779" y="387"/>
                  </a:moveTo>
                  <a:lnTo>
                    <a:pt x="779" y="349"/>
                  </a:lnTo>
                  <a:lnTo>
                    <a:pt x="774" y="312"/>
                  </a:lnTo>
                  <a:lnTo>
                    <a:pt x="765" y="274"/>
                  </a:lnTo>
                  <a:lnTo>
                    <a:pt x="751" y="236"/>
                  </a:lnTo>
                  <a:lnTo>
                    <a:pt x="732" y="203"/>
                  </a:lnTo>
                  <a:lnTo>
                    <a:pt x="713" y="170"/>
                  </a:lnTo>
                  <a:lnTo>
                    <a:pt x="689" y="142"/>
                  </a:lnTo>
                  <a:lnTo>
                    <a:pt x="666" y="113"/>
                  </a:lnTo>
                  <a:lnTo>
                    <a:pt x="637" y="85"/>
                  </a:lnTo>
                  <a:lnTo>
                    <a:pt x="609" y="66"/>
                  </a:lnTo>
                  <a:lnTo>
                    <a:pt x="576" y="47"/>
                  </a:lnTo>
                  <a:lnTo>
                    <a:pt x="543" y="28"/>
                  </a:lnTo>
                  <a:lnTo>
                    <a:pt x="505" y="14"/>
                  </a:lnTo>
                  <a:lnTo>
                    <a:pt x="467" y="5"/>
                  </a:lnTo>
                  <a:lnTo>
                    <a:pt x="430" y="0"/>
                  </a:lnTo>
                  <a:lnTo>
                    <a:pt x="392" y="0"/>
                  </a:lnTo>
                  <a:lnTo>
                    <a:pt x="349" y="0"/>
                  </a:lnTo>
                  <a:lnTo>
                    <a:pt x="312" y="5"/>
                  </a:lnTo>
                  <a:lnTo>
                    <a:pt x="274" y="14"/>
                  </a:lnTo>
                  <a:lnTo>
                    <a:pt x="241" y="28"/>
                  </a:lnTo>
                  <a:lnTo>
                    <a:pt x="203" y="47"/>
                  </a:lnTo>
                  <a:lnTo>
                    <a:pt x="175" y="66"/>
                  </a:lnTo>
                  <a:lnTo>
                    <a:pt x="142" y="85"/>
                  </a:lnTo>
                  <a:lnTo>
                    <a:pt x="113" y="113"/>
                  </a:lnTo>
                  <a:lnTo>
                    <a:pt x="90" y="142"/>
                  </a:lnTo>
                  <a:lnTo>
                    <a:pt x="66" y="170"/>
                  </a:lnTo>
                  <a:lnTo>
                    <a:pt x="47" y="203"/>
                  </a:lnTo>
                  <a:lnTo>
                    <a:pt x="33" y="236"/>
                  </a:lnTo>
                  <a:lnTo>
                    <a:pt x="19" y="274"/>
                  </a:lnTo>
                  <a:lnTo>
                    <a:pt x="10" y="312"/>
                  </a:lnTo>
                  <a:lnTo>
                    <a:pt x="5" y="349"/>
                  </a:lnTo>
                  <a:lnTo>
                    <a:pt x="0" y="387"/>
                  </a:lnTo>
                  <a:lnTo>
                    <a:pt x="5" y="430"/>
                  </a:lnTo>
                  <a:lnTo>
                    <a:pt x="10" y="467"/>
                  </a:lnTo>
                  <a:lnTo>
                    <a:pt x="19" y="505"/>
                  </a:lnTo>
                  <a:lnTo>
                    <a:pt x="33" y="538"/>
                  </a:lnTo>
                  <a:lnTo>
                    <a:pt x="47" y="576"/>
                  </a:lnTo>
                  <a:lnTo>
                    <a:pt x="66" y="604"/>
                  </a:lnTo>
                  <a:lnTo>
                    <a:pt x="90" y="637"/>
                  </a:lnTo>
                  <a:lnTo>
                    <a:pt x="113" y="666"/>
                  </a:lnTo>
                  <a:lnTo>
                    <a:pt x="142" y="689"/>
                  </a:lnTo>
                  <a:lnTo>
                    <a:pt x="175" y="713"/>
                  </a:lnTo>
                  <a:lnTo>
                    <a:pt x="203" y="732"/>
                  </a:lnTo>
                  <a:lnTo>
                    <a:pt x="241" y="746"/>
                  </a:lnTo>
                  <a:lnTo>
                    <a:pt x="274" y="760"/>
                  </a:lnTo>
                  <a:lnTo>
                    <a:pt x="312" y="769"/>
                  </a:lnTo>
                  <a:lnTo>
                    <a:pt x="349" y="774"/>
                  </a:lnTo>
                  <a:lnTo>
                    <a:pt x="392" y="779"/>
                  </a:lnTo>
                  <a:lnTo>
                    <a:pt x="430" y="774"/>
                  </a:lnTo>
                  <a:lnTo>
                    <a:pt x="467" y="769"/>
                  </a:lnTo>
                  <a:lnTo>
                    <a:pt x="505" y="760"/>
                  </a:lnTo>
                  <a:lnTo>
                    <a:pt x="543" y="746"/>
                  </a:lnTo>
                  <a:lnTo>
                    <a:pt x="576" y="732"/>
                  </a:lnTo>
                  <a:lnTo>
                    <a:pt x="609" y="713"/>
                  </a:lnTo>
                  <a:lnTo>
                    <a:pt x="637" y="689"/>
                  </a:lnTo>
                  <a:lnTo>
                    <a:pt x="666" y="666"/>
                  </a:lnTo>
                  <a:lnTo>
                    <a:pt x="689" y="637"/>
                  </a:lnTo>
                  <a:lnTo>
                    <a:pt x="713" y="604"/>
                  </a:lnTo>
                  <a:lnTo>
                    <a:pt x="732" y="576"/>
                  </a:lnTo>
                  <a:lnTo>
                    <a:pt x="751" y="538"/>
                  </a:lnTo>
                  <a:lnTo>
                    <a:pt x="765" y="505"/>
                  </a:lnTo>
                  <a:lnTo>
                    <a:pt x="774" y="467"/>
                  </a:lnTo>
                  <a:lnTo>
                    <a:pt x="779" y="430"/>
                  </a:lnTo>
                  <a:lnTo>
                    <a:pt x="779" y="387"/>
                  </a:lnTo>
                  <a:lnTo>
                    <a:pt x="769" y="387"/>
                  </a:lnTo>
                  <a:lnTo>
                    <a:pt x="765" y="349"/>
                  </a:lnTo>
                  <a:lnTo>
                    <a:pt x="760" y="312"/>
                  </a:lnTo>
                  <a:lnTo>
                    <a:pt x="751" y="274"/>
                  </a:lnTo>
                  <a:lnTo>
                    <a:pt x="741" y="241"/>
                  </a:lnTo>
                  <a:lnTo>
                    <a:pt x="722" y="208"/>
                  </a:lnTo>
                  <a:lnTo>
                    <a:pt x="703" y="175"/>
                  </a:lnTo>
                  <a:lnTo>
                    <a:pt x="685" y="146"/>
                  </a:lnTo>
                  <a:lnTo>
                    <a:pt x="656" y="123"/>
                  </a:lnTo>
                  <a:lnTo>
                    <a:pt x="633" y="94"/>
                  </a:lnTo>
                  <a:lnTo>
                    <a:pt x="600" y="76"/>
                  </a:lnTo>
                  <a:lnTo>
                    <a:pt x="571" y="57"/>
                  </a:lnTo>
                  <a:lnTo>
                    <a:pt x="538" y="38"/>
                  </a:lnTo>
                  <a:lnTo>
                    <a:pt x="505" y="28"/>
                  </a:lnTo>
                  <a:lnTo>
                    <a:pt x="467" y="19"/>
                  </a:lnTo>
                  <a:lnTo>
                    <a:pt x="430" y="14"/>
                  </a:lnTo>
                  <a:lnTo>
                    <a:pt x="392" y="10"/>
                  </a:lnTo>
                  <a:lnTo>
                    <a:pt x="354" y="14"/>
                  </a:lnTo>
                  <a:lnTo>
                    <a:pt x="316" y="19"/>
                  </a:lnTo>
                  <a:lnTo>
                    <a:pt x="279" y="28"/>
                  </a:lnTo>
                  <a:lnTo>
                    <a:pt x="246" y="38"/>
                  </a:lnTo>
                  <a:lnTo>
                    <a:pt x="212" y="57"/>
                  </a:lnTo>
                  <a:lnTo>
                    <a:pt x="179" y="76"/>
                  </a:lnTo>
                  <a:lnTo>
                    <a:pt x="151" y="94"/>
                  </a:lnTo>
                  <a:lnTo>
                    <a:pt x="123" y="123"/>
                  </a:lnTo>
                  <a:lnTo>
                    <a:pt x="99" y="146"/>
                  </a:lnTo>
                  <a:lnTo>
                    <a:pt x="76" y="175"/>
                  </a:lnTo>
                  <a:lnTo>
                    <a:pt x="57" y="208"/>
                  </a:lnTo>
                  <a:lnTo>
                    <a:pt x="43" y="241"/>
                  </a:lnTo>
                  <a:lnTo>
                    <a:pt x="28" y="274"/>
                  </a:lnTo>
                  <a:lnTo>
                    <a:pt x="19" y="312"/>
                  </a:lnTo>
                  <a:lnTo>
                    <a:pt x="14" y="349"/>
                  </a:lnTo>
                  <a:lnTo>
                    <a:pt x="14" y="387"/>
                  </a:lnTo>
                  <a:lnTo>
                    <a:pt x="14" y="425"/>
                  </a:lnTo>
                  <a:lnTo>
                    <a:pt x="19" y="463"/>
                  </a:lnTo>
                  <a:lnTo>
                    <a:pt x="28" y="500"/>
                  </a:lnTo>
                  <a:lnTo>
                    <a:pt x="43" y="533"/>
                  </a:lnTo>
                  <a:lnTo>
                    <a:pt x="57" y="566"/>
                  </a:lnTo>
                  <a:lnTo>
                    <a:pt x="76" y="599"/>
                  </a:lnTo>
                  <a:lnTo>
                    <a:pt x="99" y="628"/>
                  </a:lnTo>
                  <a:lnTo>
                    <a:pt x="123" y="656"/>
                  </a:lnTo>
                  <a:lnTo>
                    <a:pt x="151" y="680"/>
                  </a:lnTo>
                  <a:lnTo>
                    <a:pt x="179" y="703"/>
                  </a:lnTo>
                  <a:lnTo>
                    <a:pt x="212" y="722"/>
                  </a:lnTo>
                  <a:lnTo>
                    <a:pt x="246" y="736"/>
                  </a:lnTo>
                  <a:lnTo>
                    <a:pt x="279" y="751"/>
                  </a:lnTo>
                  <a:lnTo>
                    <a:pt x="316" y="760"/>
                  </a:lnTo>
                  <a:lnTo>
                    <a:pt x="354" y="765"/>
                  </a:lnTo>
                  <a:lnTo>
                    <a:pt x="392" y="765"/>
                  </a:lnTo>
                  <a:lnTo>
                    <a:pt x="430" y="765"/>
                  </a:lnTo>
                  <a:lnTo>
                    <a:pt x="467" y="760"/>
                  </a:lnTo>
                  <a:lnTo>
                    <a:pt x="505" y="751"/>
                  </a:lnTo>
                  <a:lnTo>
                    <a:pt x="538" y="736"/>
                  </a:lnTo>
                  <a:lnTo>
                    <a:pt x="571" y="722"/>
                  </a:lnTo>
                  <a:lnTo>
                    <a:pt x="600" y="703"/>
                  </a:lnTo>
                  <a:lnTo>
                    <a:pt x="633" y="680"/>
                  </a:lnTo>
                  <a:lnTo>
                    <a:pt x="656" y="656"/>
                  </a:lnTo>
                  <a:lnTo>
                    <a:pt x="685" y="628"/>
                  </a:lnTo>
                  <a:lnTo>
                    <a:pt x="703" y="599"/>
                  </a:lnTo>
                  <a:lnTo>
                    <a:pt x="722" y="566"/>
                  </a:lnTo>
                  <a:lnTo>
                    <a:pt x="741" y="533"/>
                  </a:lnTo>
                  <a:lnTo>
                    <a:pt x="751" y="500"/>
                  </a:lnTo>
                  <a:lnTo>
                    <a:pt x="760" y="463"/>
                  </a:lnTo>
                  <a:lnTo>
                    <a:pt x="765" y="425"/>
                  </a:lnTo>
                  <a:lnTo>
                    <a:pt x="769" y="387"/>
                  </a:lnTo>
                  <a:lnTo>
                    <a:pt x="779" y="387"/>
                  </a:lnTo>
                  <a:close/>
                </a:path>
              </a:pathLst>
            </a:custGeom>
            <a:solidFill>
              <a:srgbClr val="89DC89"/>
            </a:solidFill>
            <a:ln w="9525">
              <a:noFill/>
              <a:round/>
              <a:headEnd/>
              <a:tailEnd/>
            </a:ln>
          </p:spPr>
          <p:txBody>
            <a:bodyPr/>
            <a:lstStyle/>
            <a:p>
              <a:endParaRPr lang="en-US"/>
            </a:p>
          </p:txBody>
        </p:sp>
        <p:sp>
          <p:nvSpPr>
            <p:cNvPr id="3523631" name="Freeform 47"/>
            <p:cNvSpPr>
              <a:spLocks noChangeAspect="1"/>
            </p:cNvSpPr>
            <p:nvPr/>
          </p:nvSpPr>
          <p:spPr bwMode="auto">
            <a:xfrm>
              <a:off x="2416" y="1593"/>
              <a:ext cx="755" cy="755"/>
            </a:xfrm>
            <a:custGeom>
              <a:avLst/>
              <a:gdLst/>
              <a:ahLst/>
              <a:cxnLst>
                <a:cxn ang="0">
                  <a:pos x="746" y="302"/>
                </a:cxn>
                <a:cxn ang="0">
                  <a:pos x="708" y="198"/>
                </a:cxn>
                <a:cxn ang="0">
                  <a:pos x="642" y="113"/>
                </a:cxn>
                <a:cxn ang="0">
                  <a:pos x="557" y="47"/>
                </a:cxn>
                <a:cxn ang="0">
                  <a:pos x="453" y="9"/>
                </a:cxn>
                <a:cxn ang="0">
                  <a:pos x="340" y="4"/>
                </a:cxn>
                <a:cxn ang="0">
                  <a:pos x="232" y="28"/>
                </a:cxn>
                <a:cxn ang="0">
                  <a:pos x="137" y="84"/>
                </a:cxn>
                <a:cxn ang="0">
                  <a:pos x="62" y="165"/>
                </a:cxn>
                <a:cxn ang="0">
                  <a:pos x="14" y="264"/>
                </a:cxn>
                <a:cxn ang="0">
                  <a:pos x="0" y="377"/>
                </a:cxn>
                <a:cxn ang="0">
                  <a:pos x="14" y="490"/>
                </a:cxn>
                <a:cxn ang="0">
                  <a:pos x="62" y="589"/>
                </a:cxn>
                <a:cxn ang="0">
                  <a:pos x="137" y="670"/>
                </a:cxn>
                <a:cxn ang="0">
                  <a:pos x="232" y="726"/>
                </a:cxn>
                <a:cxn ang="0">
                  <a:pos x="340" y="755"/>
                </a:cxn>
                <a:cxn ang="0">
                  <a:pos x="453" y="750"/>
                </a:cxn>
                <a:cxn ang="0">
                  <a:pos x="557" y="712"/>
                </a:cxn>
                <a:cxn ang="0">
                  <a:pos x="642" y="646"/>
                </a:cxn>
                <a:cxn ang="0">
                  <a:pos x="708" y="556"/>
                </a:cxn>
                <a:cxn ang="0">
                  <a:pos x="746" y="453"/>
                </a:cxn>
                <a:cxn ang="0">
                  <a:pos x="741" y="377"/>
                </a:cxn>
                <a:cxn ang="0">
                  <a:pos x="727" y="269"/>
                </a:cxn>
                <a:cxn ang="0">
                  <a:pos x="680" y="174"/>
                </a:cxn>
                <a:cxn ang="0">
                  <a:pos x="609" y="94"/>
                </a:cxn>
                <a:cxn ang="0">
                  <a:pos x="519" y="42"/>
                </a:cxn>
                <a:cxn ang="0">
                  <a:pos x="416" y="14"/>
                </a:cxn>
                <a:cxn ang="0">
                  <a:pos x="302" y="18"/>
                </a:cxn>
                <a:cxn ang="0">
                  <a:pos x="203" y="56"/>
                </a:cxn>
                <a:cxn ang="0">
                  <a:pos x="118" y="118"/>
                </a:cxn>
                <a:cxn ang="0">
                  <a:pos x="52" y="202"/>
                </a:cxn>
                <a:cxn ang="0">
                  <a:pos x="19" y="306"/>
                </a:cxn>
                <a:cxn ang="0">
                  <a:pos x="10" y="415"/>
                </a:cxn>
                <a:cxn ang="0">
                  <a:pos x="38" y="519"/>
                </a:cxn>
                <a:cxn ang="0">
                  <a:pos x="95" y="613"/>
                </a:cxn>
                <a:cxn ang="0">
                  <a:pos x="170" y="684"/>
                </a:cxn>
                <a:cxn ang="0">
                  <a:pos x="269" y="726"/>
                </a:cxn>
                <a:cxn ang="0">
                  <a:pos x="378" y="745"/>
                </a:cxn>
                <a:cxn ang="0">
                  <a:pos x="486" y="726"/>
                </a:cxn>
                <a:cxn ang="0">
                  <a:pos x="581" y="684"/>
                </a:cxn>
                <a:cxn ang="0">
                  <a:pos x="661" y="613"/>
                </a:cxn>
                <a:cxn ang="0">
                  <a:pos x="713" y="519"/>
                </a:cxn>
                <a:cxn ang="0">
                  <a:pos x="741" y="415"/>
                </a:cxn>
              </a:cxnLst>
              <a:rect l="0" t="0" r="r" b="b"/>
              <a:pathLst>
                <a:path w="755" h="755">
                  <a:moveTo>
                    <a:pt x="755" y="377"/>
                  </a:moveTo>
                  <a:lnTo>
                    <a:pt x="751" y="339"/>
                  </a:lnTo>
                  <a:lnTo>
                    <a:pt x="746" y="302"/>
                  </a:lnTo>
                  <a:lnTo>
                    <a:pt x="737" y="264"/>
                  </a:lnTo>
                  <a:lnTo>
                    <a:pt x="727" y="231"/>
                  </a:lnTo>
                  <a:lnTo>
                    <a:pt x="708" y="198"/>
                  </a:lnTo>
                  <a:lnTo>
                    <a:pt x="689" y="165"/>
                  </a:lnTo>
                  <a:lnTo>
                    <a:pt x="671" y="136"/>
                  </a:lnTo>
                  <a:lnTo>
                    <a:pt x="642" y="113"/>
                  </a:lnTo>
                  <a:lnTo>
                    <a:pt x="619" y="84"/>
                  </a:lnTo>
                  <a:lnTo>
                    <a:pt x="586" y="66"/>
                  </a:lnTo>
                  <a:lnTo>
                    <a:pt x="557" y="47"/>
                  </a:lnTo>
                  <a:lnTo>
                    <a:pt x="524" y="28"/>
                  </a:lnTo>
                  <a:lnTo>
                    <a:pt x="491" y="18"/>
                  </a:lnTo>
                  <a:lnTo>
                    <a:pt x="453" y="9"/>
                  </a:lnTo>
                  <a:lnTo>
                    <a:pt x="416" y="4"/>
                  </a:lnTo>
                  <a:lnTo>
                    <a:pt x="378" y="0"/>
                  </a:lnTo>
                  <a:lnTo>
                    <a:pt x="340" y="4"/>
                  </a:lnTo>
                  <a:lnTo>
                    <a:pt x="302" y="9"/>
                  </a:lnTo>
                  <a:lnTo>
                    <a:pt x="265" y="18"/>
                  </a:lnTo>
                  <a:lnTo>
                    <a:pt x="232" y="28"/>
                  </a:lnTo>
                  <a:lnTo>
                    <a:pt x="198" y="47"/>
                  </a:lnTo>
                  <a:lnTo>
                    <a:pt x="165" y="66"/>
                  </a:lnTo>
                  <a:lnTo>
                    <a:pt x="137" y="84"/>
                  </a:lnTo>
                  <a:lnTo>
                    <a:pt x="109" y="113"/>
                  </a:lnTo>
                  <a:lnTo>
                    <a:pt x="85" y="136"/>
                  </a:lnTo>
                  <a:lnTo>
                    <a:pt x="62" y="165"/>
                  </a:lnTo>
                  <a:lnTo>
                    <a:pt x="43" y="198"/>
                  </a:lnTo>
                  <a:lnTo>
                    <a:pt x="29" y="231"/>
                  </a:lnTo>
                  <a:lnTo>
                    <a:pt x="14" y="264"/>
                  </a:lnTo>
                  <a:lnTo>
                    <a:pt x="5" y="302"/>
                  </a:lnTo>
                  <a:lnTo>
                    <a:pt x="0" y="339"/>
                  </a:lnTo>
                  <a:lnTo>
                    <a:pt x="0" y="377"/>
                  </a:lnTo>
                  <a:lnTo>
                    <a:pt x="0" y="415"/>
                  </a:lnTo>
                  <a:lnTo>
                    <a:pt x="5" y="453"/>
                  </a:lnTo>
                  <a:lnTo>
                    <a:pt x="14" y="490"/>
                  </a:lnTo>
                  <a:lnTo>
                    <a:pt x="29" y="523"/>
                  </a:lnTo>
                  <a:lnTo>
                    <a:pt x="43" y="556"/>
                  </a:lnTo>
                  <a:lnTo>
                    <a:pt x="62" y="589"/>
                  </a:lnTo>
                  <a:lnTo>
                    <a:pt x="85" y="618"/>
                  </a:lnTo>
                  <a:lnTo>
                    <a:pt x="109" y="646"/>
                  </a:lnTo>
                  <a:lnTo>
                    <a:pt x="137" y="670"/>
                  </a:lnTo>
                  <a:lnTo>
                    <a:pt x="165" y="693"/>
                  </a:lnTo>
                  <a:lnTo>
                    <a:pt x="198" y="712"/>
                  </a:lnTo>
                  <a:lnTo>
                    <a:pt x="232" y="726"/>
                  </a:lnTo>
                  <a:lnTo>
                    <a:pt x="265" y="741"/>
                  </a:lnTo>
                  <a:lnTo>
                    <a:pt x="302" y="750"/>
                  </a:lnTo>
                  <a:lnTo>
                    <a:pt x="340" y="755"/>
                  </a:lnTo>
                  <a:lnTo>
                    <a:pt x="378" y="755"/>
                  </a:lnTo>
                  <a:lnTo>
                    <a:pt x="416" y="755"/>
                  </a:lnTo>
                  <a:lnTo>
                    <a:pt x="453" y="750"/>
                  </a:lnTo>
                  <a:lnTo>
                    <a:pt x="491" y="741"/>
                  </a:lnTo>
                  <a:lnTo>
                    <a:pt x="524" y="726"/>
                  </a:lnTo>
                  <a:lnTo>
                    <a:pt x="557" y="712"/>
                  </a:lnTo>
                  <a:lnTo>
                    <a:pt x="586" y="693"/>
                  </a:lnTo>
                  <a:lnTo>
                    <a:pt x="619" y="670"/>
                  </a:lnTo>
                  <a:lnTo>
                    <a:pt x="642" y="646"/>
                  </a:lnTo>
                  <a:lnTo>
                    <a:pt x="671" y="618"/>
                  </a:lnTo>
                  <a:lnTo>
                    <a:pt x="689" y="589"/>
                  </a:lnTo>
                  <a:lnTo>
                    <a:pt x="708" y="556"/>
                  </a:lnTo>
                  <a:lnTo>
                    <a:pt x="727" y="523"/>
                  </a:lnTo>
                  <a:lnTo>
                    <a:pt x="737" y="490"/>
                  </a:lnTo>
                  <a:lnTo>
                    <a:pt x="746" y="453"/>
                  </a:lnTo>
                  <a:lnTo>
                    <a:pt x="751" y="415"/>
                  </a:lnTo>
                  <a:lnTo>
                    <a:pt x="755" y="377"/>
                  </a:lnTo>
                  <a:lnTo>
                    <a:pt x="741" y="377"/>
                  </a:lnTo>
                  <a:lnTo>
                    <a:pt x="741" y="339"/>
                  </a:lnTo>
                  <a:lnTo>
                    <a:pt x="737" y="306"/>
                  </a:lnTo>
                  <a:lnTo>
                    <a:pt x="727" y="269"/>
                  </a:lnTo>
                  <a:lnTo>
                    <a:pt x="713" y="236"/>
                  </a:lnTo>
                  <a:lnTo>
                    <a:pt x="699" y="202"/>
                  </a:lnTo>
                  <a:lnTo>
                    <a:pt x="680" y="174"/>
                  </a:lnTo>
                  <a:lnTo>
                    <a:pt x="661" y="146"/>
                  </a:lnTo>
                  <a:lnTo>
                    <a:pt x="637" y="118"/>
                  </a:lnTo>
                  <a:lnTo>
                    <a:pt x="609" y="94"/>
                  </a:lnTo>
                  <a:lnTo>
                    <a:pt x="581" y="75"/>
                  </a:lnTo>
                  <a:lnTo>
                    <a:pt x="553" y="56"/>
                  </a:lnTo>
                  <a:lnTo>
                    <a:pt x="519" y="42"/>
                  </a:lnTo>
                  <a:lnTo>
                    <a:pt x="486" y="28"/>
                  </a:lnTo>
                  <a:lnTo>
                    <a:pt x="449" y="18"/>
                  </a:lnTo>
                  <a:lnTo>
                    <a:pt x="416" y="14"/>
                  </a:lnTo>
                  <a:lnTo>
                    <a:pt x="378" y="14"/>
                  </a:lnTo>
                  <a:lnTo>
                    <a:pt x="340" y="14"/>
                  </a:lnTo>
                  <a:lnTo>
                    <a:pt x="302" y="18"/>
                  </a:lnTo>
                  <a:lnTo>
                    <a:pt x="269" y="28"/>
                  </a:lnTo>
                  <a:lnTo>
                    <a:pt x="232" y="42"/>
                  </a:lnTo>
                  <a:lnTo>
                    <a:pt x="203" y="56"/>
                  </a:lnTo>
                  <a:lnTo>
                    <a:pt x="170" y="75"/>
                  </a:lnTo>
                  <a:lnTo>
                    <a:pt x="142" y="94"/>
                  </a:lnTo>
                  <a:lnTo>
                    <a:pt x="118" y="118"/>
                  </a:lnTo>
                  <a:lnTo>
                    <a:pt x="95" y="146"/>
                  </a:lnTo>
                  <a:lnTo>
                    <a:pt x="71" y="174"/>
                  </a:lnTo>
                  <a:lnTo>
                    <a:pt x="52" y="202"/>
                  </a:lnTo>
                  <a:lnTo>
                    <a:pt x="38" y="236"/>
                  </a:lnTo>
                  <a:lnTo>
                    <a:pt x="29" y="269"/>
                  </a:lnTo>
                  <a:lnTo>
                    <a:pt x="19" y="306"/>
                  </a:lnTo>
                  <a:lnTo>
                    <a:pt x="10" y="339"/>
                  </a:lnTo>
                  <a:lnTo>
                    <a:pt x="10" y="377"/>
                  </a:lnTo>
                  <a:lnTo>
                    <a:pt x="10" y="415"/>
                  </a:lnTo>
                  <a:lnTo>
                    <a:pt x="19" y="453"/>
                  </a:lnTo>
                  <a:lnTo>
                    <a:pt x="29" y="486"/>
                  </a:lnTo>
                  <a:lnTo>
                    <a:pt x="38" y="519"/>
                  </a:lnTo>
                  <a:lnTo>
                    <a:pt x="52" y="552"/>
                  </a:lnTo>
                  <a:lnTo>
                    <a:pt x="71" y="585"/>
                  </a:lnTo>
                  <a:lnTo>
                    <a:pt x="95" y="613"/>
                  </a:lnTo>
                  <a:lnTo>
                    <a:pt x="118" y="637"/>
                  </a:lnTo>
                  <a:lnTo>
                    <a:pt x="142" y="660"/>
                  </a:lnTo>
                  <a:lnTo>
                    <a:pt x="170" y="684"/>
                  </a:lnTo>
                  <a:lnTo>
                    <a:pt x="203" y="703"/>
                  </a:lnTo>
                  <a:lnTo>
                    <a:pt x="232" y="717"/>
                  </a:lnTo>
                  <a:lnTo>
                    <a:pt x="269" y="726"/>
                  </a:lnTo>
                  <a:lnTo>
                    <a:pt x="302" y="736"/>
                  </a:lnTo>
                  <a:lnTo>
                    <a:pt x="340" y="741"/>
                  </a:lnTo>
                  <a:lnTo>
                    <a:pt x="378" y="745"/>
                  </a:lnTo>
                  <a:lnTo>
                    <a:pt x="416" y="741"/>
                  </a:lnTo>
                  <a:lnTo>
                    <a:pt x="449" y="736"/>
                  </a:lnTo>
                  <a:lnTo>
                    <a:pt x="486" y="726"/>
                  </a:lnTo>
                  <a:lnTo>
                    <a:pt x="519" y="717"/>
                  </a:lnTo>
                  <a:lnTo>
                    <a:pt x="553" y="703"/>
                  </a:lnTo>
                  <a:lnTo>
                    <a:pt x="581" y="684"/>
                  </a:lnTo>
                  <a:lnTo>
                    <a:pt x="609" y="660"/>
                  </a:lnTo>
                  <a:lnTo>
                    <a:pt x="637" y="637"/>
                  </a:lnTo>
                  <a:lnTo>
                    <a:pt x="661" y="613"/>
                  </a:lnTo>
                  <a:lnTo>
                    <a:pt x="680" y="585"/>
                  </a:lnTo>
                  <a:lnTo>
                    <a:pt x="699" y="552"/>
                  </a:lnTo>
                  <a:lnTo>
                    <a:pt x="713" y="519"/>
                  </a:lnTo>
                  <a:lnTo>
                    <a:pt x="727" y="486"/>
                  </a:lnTo>
                  <a:lnTo>
                    <a:pt x="737" y="453"/>
                  </a:lnTo>
                  <a:lnTo>
                    <a:pt x="741" y="415"/>
                  </a:lnTo>
                  <a:lnTo>
                    <a:pt x="741" y="377"/>
                  </a:lnTo>
                  <a:lnTo>
                    <a:pt x="755" y="377"/>
                  </a:lnTo>
                  <a:close/>
                </a:path>
              </a:pathLst>
            </a:custGeom>
            <a:solidFill>
              <a:srgbClr val="85DA85"/>
            </a:solidFill>
            <a:ln w="9525">
              <a:noFill/>
              <a:round/>
              <a:headEnd/>
              <a:tailEnd/>
            </a:ln>
          </p:spPr>
          <p:txBody>
            <a:bodyPr/>
            <a:lstStyle/>
            <a:p>
              <a:endParaRPr lang="en-US"/>
            </a:p>
          </p:txBody>
        </p:sp>
        <p:sp>
          <p:nvSpPr>
            <p:cNvPr id="3523632" name="Freeform 48"/>
            <p:cNvSpPr>
              <a:spLocks noChangeAspect="1"/>
            </p:cNvSpPr>
            <p:nvPr/>
          </p:nvSpPr>
          <p:spPr bwMode="auto">
            <a:xfrm>
              <a:off x="2426" y="1607"/>
              <a:ext cx="731" cy="731"/>
            </a:xfrm>
            <a:custGeom>
              <a:avLst/>
              <a:gdLst/>
              <a:ahLst/>
              <a:cxnLst>
                <a:cxn ang="0">
                  <a:pos x="727" y="292"/>
                </a:cxn>
                <a:cxn ang="0">
                  <a:pos x="689" y="188"/>
                </a:cxn>
                <a:cxn ang="0">
                  <a:pos x="627" y="104"/>
                </a:cxn>
                <a:cxn ang="0">
                  <a:pos x="543" y="42"/>
                </a:cxn>
                <a:cxn ang="0">
                  <a:pos x="439" y="4"/>
                </a:cxn>
                <a:cxn ang="0">
                  <a:pos x="330" y="0"/>
                </a:cxn>
                <a:cxn ang="0">
                  <a:pos x="222" y="28"/>
                </a:cxn>
                <a:cxn ang="0">
                  <a:pos x="132" y="80"/>
                </a:cxn>
                <a:cxn ang="0">
                  <a:pos x="61" y="160"/>
                </a:cxn>
                <a:cxn ang="0">
                  <a:pos x="19" y="255"/>
                </a:cxn>
                <a:cxn ang="0">
                  <a:pos x="0" y="363"/>
                </a:cxn>
                <a:cxn ang="0">
                  <a:pos x="19" y="472"/>
                </a:cxn>
                <a:cxn ang="0">
                  <a:pos x="61" y="571"/>
                </a:cxn>
                <a:cxn ang="0">
                  <a:pos x="132" y="646"/>
                </a:cxn>
                <a:cxn ang="0">
                  <a:pos x="222" y="703"/>
                </a:cxn>
                <a:cxn ang="0">
                  <a:pos x="330" y="727"/>
                </a:cxn>
                <a:cxn ang="0">
                  <a:pos x="439" y="722"/>
                </a:cxn>
                <a:cxn ang="0">
                  <a:pos x="543" y="689"/>
                </a:cxn>
                <a:cxn ang="0">
                  <a:pos x="627" y="623"/>
                </a:cxn>
                <a:cxn ang="0">
                  <a:pos x="689" y="538"/>
                </a:cxn>
                <a:cxn ang="0">
                  <a:pos x="727" y="439"/>
                </a:cxn>
                <a:cxn ang="0">
                  <a:pos x="722" y="363"/>
                </a:cxn>
                <a:cxn ang="0">
                  <a:pos x="703" y="259"/>
                </a:cxn>
                <a:cxn ang="0">
                  <a:pos x="661" y="165"/>
                </a:cxn>
                <a:cxn ang="0">
                  <a:pos x="590" y="89"/>
                </a:cxn>
                <a:cxn ang="0">
                  <a:pos x="505" y="37"/>
                </a:cxn>
                <a:cxn ang="0">
                  <a:pos x="401" y="9"/>
                </a:cxn>
                <a:cxn ang="0">
                  <a:pos x="297" y="19"/>
                </a:cxn>
                <a:cxn ang="0">
                  <a:pos x="198" y="52"/>
                </a:cxn>
                <a:cxn ang="0">
                  <a:pos x="118" y="113"/>
                </a:cxn>
                <a:cxn ang="0">
                  <a:pos x="56" y="193"/>
                </a:cxn>
                <a:cxn ang="0">
                  <a:pos x="19" y="292"/>
                </a:cxn>
                <a:cxn ang="0">
                  <a:pos x="14" y="401"/>
                </a:cxn>
                <a:cxn ang="0">
                  <a:pos x="37" y="500"/>
                </a:cxn>
                <a:cxn ang="0">
                  <a:pos x="94" y="590"/>
                </a:cxn>
                <a:cxn ang="0">
                  <a:pos x="170" y="660"/>
                </a:cxn>
                <a:cxn ang="0">
                  <a:pos x="259" y="703"/>
                </a:cxn>
                <a:cxn ang="0">
                  <a:pos x="368" y="717"/>
                </a:cxn>
                <a:cxn ang="0">
                  <a:pos x="472" y="703"/>
                </a:cxn>
                <a:cxn ang="0">
                  <a:pos x="566" y="660"/>
                </a:cxn>
                <a:cxn ang="0">
                  <a:pos x="642" y="590"/>
                </a:cxn>
                <a:cxn ang="0">
                  <a:pos x="694" y="500"/>
                </a:cxn>
                <a:cxn ang="0">
                  <a:pos x="717" y="401"/>
                </a:cxn>
              </a:cxnLst>
              <a:rect l="0" t="0" r="r" b="b"/>
              <a:pathLst>
                <a:path w="731" h="731">
                  <a:moveTo>
                    <a:pt x="731" y="363"/>
                  </a:moveTo>
                  <a:lnTo>
                    <a:pt x="731" y="325"/>
                  </a:lnTo>
                  <a:lnTo>
                    <a:pt x="727" y="292"/>
                  </a:lnTo>
                  <a:lnTo>
                    <a:pt x="717" y="255"/>
                  </a:lnTo>
                  <a:lnTo>
                    <a:pt x="703" y="222"/>
                  </a:lnTo>
                  <a:lnTo>
                    <a:pt x="689" y="188"/>
                  </a:lnTo>
                  <a:lnTo>
                    <a:pt x="670" y="160"/>
                  </a:lnTo>
                  <a:lnTo>
                    <a:pt x="651" y="132"/>
                  </a:lnTo>
                  <a:lnTo>
                    <a:pt x="627" y="104"/>
                  </a:lnTo>
                  <a:lnTo>
                    <a:pt x="599" y="80"/>
                  </a:lnTo>
                  <a:lnTo>
                    <a:pt x="571" y="61"/>
                  </a:lnTo>
                  <a:lnTo>
                    <a:pt x="543" y="42"/>
                  </a:lnTo>
                  <a:lnTo>
                    <a:pt x="509" y="28"/>
                  </a:lnTo>
                  <a:lnTo>
                    <a:pt x="476" y="14"/>
                  </a:lnTo>
                  <a:lnTo>
                    <a:pt x="439" y="4"/>
                  </a:lnTo>
                  <a:lnTo>
                    <a:pt x="406" y="0"/>
                  </a:lnTo>
                  <a:lnTo>
                    <a:pt x="368" y="0"/>
                  </a:lnTo>
                  <a:lnTo>
                    <a:pt x="330" y="0"/>
                  </a:lnTo>
                  <a:lnTo>
                    <a:pt x="292" y="4"/>
                  </a:lnTo>
                  <a:lnTo>
                    <a:pt x="259" y="14"/>
                  </a:lnTo>
                  <a:lnTo>
                    <a:pt x="222" y="28"/>
                  </a:lnTo>
                  <a:lnTo>
                    <a:pt x="193" y="42"/>
                  </a:lnTo>
                  <a:lnTo>
                    <a:pt x="160" y="61"/>
                  </a:lnTo>
                  <a:lnTo>
                    <a:pt x="132" y="80"/>
                  </a:lnTo>
                  <a:lnTo>
                    <a:pt x="108" y="104"/>
                  </a:lnTo>
                  <a:lnTo>
                    <a:pt x="85" y="132"/>
                  </a:lnTo>
                  <a:lnTo>
                    <a:pt x="61" y="160"/>
                  </a:lnTo>
                  <a:lnTo>
                    <a:pt x="42" y="188"/>
                  </a:lnTo>
                  <a:lnTo>
                    <a:pt x="28" y="222"/>
                  </a:lnTo>
                  <a:lnTo>
                    <a:pt x="19" y="255"/>
                  </a:lnTo>
                  <a:lnTo>
                    <a:pt x="9" y="292"/>
                  </a:lnTo>
                  <a:lnTo>
                    <a:pt x="0" y="325"/>
                  </a:lnTo>
                  <a:lnTo>
                    <a:pt x="0" y="363"/>
                  </a:lnTo>
                  <a:lnTo>
                    <a:pt x="0" y="401"/>
                  </a:lnTo>
                  <a:lnTo>
                    <a:pt x="9" y="439"/>
                  </a:lnTo>
                  <a:lnTo>
                    <a:pt x="19" y="472"/>
                  </a:lnTo>
                  <a:lnTo>
                    <a:pt x="28" y="505"/>
                  </a:lnTo>
                  <a:lnTo>
                    <a:pt x="42" y="538"/>
                  </a:lnTo>
                  <a:lnTo>
                    <a:pt x="61" y="571"/>
                  </a:lnTo>
                  <a:lnTo>
                    <a:pt x="85" y="599"/>
                  </a:lnTo>
                  <a:lnTo>
                    <a:pt x="108" y="623"/>
                  </a:lnTo>
                  <a:lnTo>
                    <a:pt x="132" y="646"/>
                  </a:lnTo>
                  <a:lnTo>
                    <a:pt x="160" y="670"/>
                  </a:lnTo>
                  <a:lnTo>
                    <a:pt x="193" y="689"/>
                  </a:lnTo>
                  <a:lnTo>
                    <a:pt x="222" y="703"/>
                  </a:lnTo>
                  <a:lnTo>
                    <a:pt x="259" y="712"/>
                  </a:lnTo>
                  <a:lnTo>
                    <a:pt x="292" y="722"/>
                  </a:lnTo>
                  <a:lnTo>
                    <a:pt x="330" y="727"/>
                  </a:lnTo>
                  <a:lnTo>
                    <a:pt x="368" y="731"/>
                  </a:lnTo>
                  <a:lnTo>
                    <a:pt x="406" y="727"/>
                  </a:lnTo>
                  <a:lnTo>
                    <a:pt x="439" y="722"/>
                  </a:lnTo>
                  <a:lnTo>
                    <a:pt x="476" y="712"/>
                  </a:lnTo>
                  <a:lnTo>
                    <a:pt x="509" y="703"/>
                  </a:lnTo>
                  <a:lnTo>
                    <a:pt x="543" y="689"/>
                  </a:lnTo>
                  <a:lnTo>
                    <a:pt x="571" y="670"/>
                  </a:lnTo>
                  <a:lnTo>
                    <a:pt x="599" y="646"/>
                  </a:lnTo>
                  <a:lnTo>
                    <a:pt x="627" y="623"/>
                  </a:lnTo>
                  <a:lnTo>
                    <a:pt x="651" y="599"/>
                  </a:lnTo>
                  <a:lnTo>
                    <a:pt x="670" y="571"/>
                  </a:lnTo>
                  <a:lnTo>
                    <a:pt x="689" y="538"/>
                  </a:lnTo>
                  <a:lnTo>
                    <a:pt x="703" y="505"/>
                  </a:lnTo>
                  <a:lnTo>
                    <a:pt x="717" y="472"/>
                  </a:lnTo>
                  <a:lnTo>
                    <a:pt x="727" y="439"/>
                  </a:lnTo>
                  <a:lnTo>
                    <a:pt x="731" y="401"/>
                  </a:lnTo>
                  <a:lnTo>
                    <a:pt x="731" y="363"/>
                  </a:lnTo>
                  <a:lnTo>
                    <a:pt x="722" y="363"/>
                  </a:lnTo>
                  <a:lnTo>
                    <a:pt x="717" y="330"/>
                  </a:lnTo>
                  <a:lnTo>
                    <a:pt x="712" y="292"/>
                  </a:lnTo>
                  <a:lnTo>
                    <a:pt x="703" y="259"/>
                  </a:lnTo>
                  <a:lnTo>
                    <a:pt x="694" y="226"/>
                  </a:lnTo>
                  <a:lnTo>
                    <a:pt x="679" y="193"/>
                  </a:lnTo>
                  <a:lnTo>
                    <a:pt x="661" y="165"/>
                  </a:lnTo>
                  <a:lnTo>
                    <a:pt x="642" y="137"/>
                  </a:lnTo>
                  <a:lnTo>
                    <a:pt x="618" y="113"/>
                  </a:lnTo>
                  <a:lnTo>
                    <a:pt x="590" y="89"/>
                  </a:lnTo>
                  <a:lnTo>
                    <a:pt x="566" y="70"/>
                  </a:lnTo>
                  <a:lnTo>
                    <a:pt x="538" y="52"/>
                  </a:lnTo>
                  <a:lnTo>
                    <a:pt x="505" y="37"/>
                  </a:lnTo>
                  <a:lnTo>
                    <a:pt x="472" y="23"/>
                  </a:lnTo>
                  <a:lnTo>
                    <a:pt x="439" y="19"/>
                  </a:lnTo>
                  <a:lnTo>
                    <a:pt x="401" y="9"/>
                  </a:lnTo>
                  <a:lnTo>
                    <a:pt x="368" y="9"/>
                  </a:lnTo>
                  <a:lnTo>
                    <a:pt x="330" y="9"/>
                  </a:lnTo>
                  <a:lnTo>
                    <a:pt x="297" y="19"/>
                  </a:lnTo>
                  <a:lnTo>
                    <a:pt x="259" y="23"/>
                  </a:lnTo>
                  <a:lnTo>
                    <a:pt x="226" y="37"/>
                  </a:lnTo>
                  <a:lnTo>
                    <a:pt x="198" y="52"/>
                  </a:lnTo>
                  <a:lnTo>
                    <a:pt x="170" y="70"/>
                  </a:lnTo>
                  <a:lnTo>
                    <a:pt x="141" y="89"/>
                  </a:lnTo>
                  <a:lnTo>
                    <a:pt x="118" y="113"/>
                  </a:lnTo>
                  <a:lnTo>
                    <a:pt x="94" y="137"/>
                  </a:lnTo>
                  <a:lnTo>
                    <a:pt x="70" y="165"/>
                  </a:lnTo>
                  <a:lnTo>
                    <a:pt x="56" y="193"/>
                  </a:lnTo>
                  <a:lnTo>
                    <a:pt x="37" y="226"/>
                  </a:lnTo>
                  <a:lnTo>
                    <a:pt x="28" y="259"/>
                  </a:lnTo>
                  <a:lnTo>
                    <a:pt x="19" y="292"/>
                  </a:lnTo>
                  <a:lnTo>
                    <a:pt x="14" y="330"/>
                  </a:lnTo>
                  <a:lnTo>
                    <a:pt x="14" y="363"/>
                  </a:lnTo>
                  <a:lnTo>
                    <a:pt x="14" y="401"/>
                  </a:lnTo>
                  <a:lnTo>
                    <a:pt x="19" y="434"/>
                  </a:lnTo>
                  <a:lnTo>
                    <a:pt x="28" y="472"/>
                  </a:lnTo>
                  <a:lnTo>
                    <a:pt x="37" y="500"/>
                  </a:lnTo>
                  <a:lnTo>
                    <a:pt x="56" y="533"/>
                  </a:lnTo>
                  <a:lnTo>
                    <a:pt x="70" y="561"/>
                  </a:lnTo>
                  <a:lnTo>
                    <a:pt x="94" y="590"/>
                  </a:lnTo>
                  <a:lnTo>
                    <a:pt x="118" y="613"/>
                  </a:lnTo>
                  <a:lnTo>
                    <a:pt x="141" y="637"/>
                  </a:lnTo>
                  <a:lnTo>
                    <a:pt x="170" y="660"/>
                  </a:lnTo>
                  <a:lnTo>
                    <a:pt x="198" y="675"/>
                  </a:lnTo>
                  <a:lnTo>
                    <a:pt x="226" y="689"/>
                  </a:lnTo>
                  <a:lnTo>
                    <a:pt x="259" y="703"/>
                  </a:lnTo>
                  <a:lnTo>
                    <a:pt x="297" y="712"/>
                  </a:lnTo>
                  <a:lnTo>
                    <a:pt x="330" y="717"/>
                  </a:lnTo>
                  <a:lnTo>
                    <a:pt x="368" y="717"/>
                  </a:lnTo>
                  <a:lnTo>
                    <a:pt x="401" y="717"/>
                  </a:lnTo>
                  <a:lnTo>
                    <a:pt x="439" y="712"/>
                  </a:lnTo>
                  <a:lnTo>
                    <a:pt x="472" y="703"/>
                  </a:lnTo>
                  <a:lnTo>
                    <a:pt x="505" y="689"/>
                  </a:lnTo>
                  <a:lnTo>
                    <a:pt x="538" y="675"/>
                  </a:lnTo>
                  <a:lnTo>
                    <a:pt x="566" y="660"/>
                  </a:lnTo>
                  <a:lnTo>
                    <a:pt x="590" y="637"/>
                  </a:lnTo>
                  <a:lnTo>
                    <a:pt x="618" y="613"/>
                  </a:lnTo>
                  <a:lnTo>
                    <a:pt x="642" y="590"/>
                  </a:lnTo>
                  <a:lnTo>
                    <a:pt x="661" y="561"/>
                  </a:lnTo>
                  <a:lnTo>
                    <a:pt x="679" y="533"/>
                  </a:lnTo>
                  <a:lnTo>
                    <a:pt x="694" y="500"/>
                  </a:lnTo>
                  <a:lnTo>
                    <a:pt x="703" y="472"/>
                  </a:lnTo>
                  <a:lnTo>
                    <a:pt x="712" y="434"/>
                  </a:lnTo>
                  <a:lnTo>
                    <a:pt x="717" y="401"/>
                  </a:lnTo>
                  <a:lnTo>
                    <a:pt x="722" y="363"/>
                  </a:lnTo>
                  <a:lnTo>
                    <a:pt x="731" y="363"/>
                  </a:lnTo>
                  <a:close/>
                </a:path>
              </a:pathLst>
            </a:custGeom>
            <a:solidFill>
              <a:srgbClr val="80D880"/>
            </a:solidFill>
            <a:ln w="9525">
              <a:noFill/>
              <a:round/>
              <a:headEnd/>
              <a:tailEnd/>
            </a:ln>
          </p:spPr>
          <p:txBody>
            <a:bodyPr/>
            <a:lstStyle/>
            <a:p>
              <a:endParaRPr lang="en-US"/>
            </a:p>
          </p:txBody>
        </p:sp>
        <p:sp>
          <p:nvSpPr>
            <p:cNvPr id="3523633" name="Freeform 49"/>
            <p:cNvSpPr>
              <a:spLocks noChangeAspect="1"/>
            </p:cNvSpPr>
            <p:nvPr/>
          </p:nvSpPr>
          <p:spPr bwMode="auto">
            <a:xfrm>
              <a:off x="2440" y="1616"/>
              <a:ext cx="708" cy="708"/>
            </a:xfrm>
            <a:custGeom>
              <a:avLst/>
              <a:gdLst/>
              <a:ahLst/>
              <a:cxnLst>
                <a:cxn ang="0">
                  <a:pos x="698" y="283"/>
                </a:cxn>
                <a:cxn ang="0">
                  <a:pos x="665" y="184"/>
                </a:cxn>
                <a:cxn ang="0">
                  <a:pos x="604" y="104"/>
                </a:cxn>
                <a:cxn ang="0">
                  <a:pos x="524" y="43"/>
                </a:cxn>
                <a:cxn ang="0">
                  <a:pos x="425" y="10"/>
                </a:cxn>
                <a:cxn ang="0">
                  <a:pos x="316" y="0"/>
                </a:cxn>
                <a:cxn ang="0">
                  <a:pos x="212" y="28"/>
                </a:cxn>
                <a:cxn ang="0">
                  <a:pos x="127" y="80"/>
                </a:cxn>
                <a:cxn ang="0">
                  <a:pos x="56" y="156"/>
                </a:cxn>
                <a:cxn ang="0">
                  <a:pos x="14" y="250"/>
                </a:cxn>
                <a:cxn ang="0">
                  <a:pos x="0" y="354"/>
                </a:cxn>
                <a:cxn ang="0">
                  <a:pos x="14" y="463"/>
                </a:cxn>
                <a:cxn ang="0">
                  <a:pos x="56" y="552"/>
                </a:cxn>
                <a:cxn ang="0">
                  <a:pos x="127" y="628"/>
                </a:cxn>
                <a:cxn ang="0">
                  <a:pos x="212" y="680"/>
                </a:cxn>
                <a:cxn ang="0">
                  <a:pos x="316" y="708"/>
                </a:cxn>
                <a:cxn ang="0">
                  <a:pos x="425" y="703"/>
                </a:cxn>
                <a:cxn ang="0">
                  <a:pos x="524" y="666"/>
                </a:cxn>
                <a:cxn ang="0">
                  <a:pos x="604" y="604"/>
                </a:cxn>
                <a:cxn ang="0">
                  <a:pos x="665" y="524"/>
                </a:cxn>
                <a:cxn ang="0">
                  <a:pos x="698" y="425"/>
                </a:cxn>
                <a:cxn ang="0">
                  <a:pos x="694" y="354"/>
                </a:cxn>
                <a:cxn ang="0">
                  <a:pos x="680" y="255"/>
                </a:cxn>
                <a:cxn ang="0">
                  <a:pos x="637" y="165"/>
                </a:cxn>
                <a:cxn ang="0">
                  <a:pos x="571" y="90"/>
                </a:cxn>
                <a:cxn ang="0">
                  <a:pos x="486" y="38"/>
                </a:cxn>
                <a:cxn ang="0">
                  <a:pos x="387" y="14"/>
                </a:cxn>
                <a:cxn ang="0">
                  <a:pos x="283" y="19"/>
                </a:cxn>
                <a:cxn ang="0">
                  <a:pos x="189" y="52"/>
                </a:cxn>
                <a:cxn ang="0">
                  <a:pos x="108" y="113"/>
                </a:cxn>
                <a:cxn ang="0">
                  <a:pos x="52" y="194"/>
                </a:cxn>
                <a:cxn ang="0">
                  <a:pos x="19" y="288"/>
                </a:cxn>
                <a:cxn ang="0">
                  <a:pos x="9" y="392"/>
                </a:cxn>
                <a:cxn ang="0">
                  <a:pos x="38" y="491"/>
                </a:cxn>
                <a:cxn ang="0">
                  <a:pos x="90" y="571"/>
                </a:cxn>
                <a:cxn ang="0">
                  <a:pos x="160" y="637"/>
                </a:cxn>
                <a:cxn ang="0">
                  <a:pos x="250" y="684"/>
                </a:cxn>
                <a:cxn ang="0">
                  <a:pos x="354" y="699"/>
                </a:cxn>
                <a:cxn ang="0">
                  <a:pos x="453" y="684"/>
                </a:cxn>
                <a:cxn ang="0">
                  <a:pos x="543" y="637"/>
                </a:cxn>
                <a:cxn ang="0">
                  <a:pos x="618" y="571"/>
                </a:cxn>
                <a:cxn ang="0">
                  <a:pos x="670" y="491"/>
                </a:cxn>
                <a:cxn ang="0">
                  <a:pos x="694" y="392"/>
                </a:cxn>
              </a:cxnLst>
              <a:rect l="0" t="0" r="r" b="b"/>
              <a:pathLst>
                <a:path w="708" h="708">
                  <a:moveTo>
                    <a:pt x="708" y="354"/>
                  </a:moveTo>
                  <a:lnTo>
                    <a:pt x="703" y="321"/>
                  </a:lnTo>
                  <a:lnTo>
                    <a:pt x="698" y="283"/>
                  </a:lnTo>
                  <a:lnTo>
                    <a:pt x="689" y="250"/>
                  </a:lnTo>
                  <a:lnTo>
                    <a:pt x="680" y="217"/>
                  </a:lnTo>
                  <a:lnTo>
                    <a:pt x="665" y="184"/>
                  </a:lnTo>
                  <a:lnTo>
                    <a:pt x="647" y="156"/>
                  </a:lnTo>
                  <a:lnTo>
                    <a:pt x="628" y="128"/>
                  </a:lnTo>
                  <a:lnTo>
                    <a:pt x="604" y="104"/>
                  </a:lnTo>
                  <a:lnTo>
                    <a:pt x="576" y="80"/>
                  </a:lnTo>
                  <a:lnTo>
                    <a:pt x="552" y="61"/>
                  </a:lnTo>
                  <a:lnTo>
                    <a:pt x="524" y="43"/>
                  </a:lnTo>
                  <a:lnTo>
                    <a:pt x="491" y="28"/>
                  </a:lnTo>
                  <a:lnTo>
                    <a:pt x="458" y="14"/>
                  </a:lnTo>
                  <a:lnTo>
                    <a:pt x="425" y="10"/>
                  </a:lnTo>
                  <a:lnTo>
                    <a:pt x="387" y="0"/>
                  </a:lnTo>
                  <a:lnTo>
                    <a:pt x="354" y="0"/>
                  </a:lnTo>
                  <a:lnTo>
                    <a:pt x="316" y="0"/>
                  </a:lnTo>
                  <a:lnTo>
                    <a:pt x="283" y="10"/>
                  </a:lnTo>
                  <a:lnTo>
                    <a:pt x="245" y="14"/>
                  </a:lnTo>
                  <a:lnTo>
                    <a:pt x="212" y="28"/>
                  </a:lnTo>
                  <a:lnTo>
                    <a:pt x="184" y="43"/>
                  </a:lnTo>
                  <a:lnTo>
                    <a:pt x="156" y="61"/>
                  </a:lnTo>
                  <a:lnTo>
                    <a:pt x="127" y="80"/>
                  </a:lnTo>
                  <a:lnTo>
                    <a:pt x="104" y="104"/>
                  </a:lnTo>
                  <a:lnTo>
                    <a:pt x="80" y="128"/>
                  </a:lnTo>
                  <a:lnTo>
                    <a:pt x="56" y="156"/>
                  </a:lnTo>
                  <a:lnTo>
                    <a:pt x="42" y="184"/>
                  </a:lnTo>
                  <a:lnTo>
                    <a:pt x="23" y="217"/>
                  </a:lnTo>
                  <a:lnTo>
                    <a:pt x="14" y="250"/>
                  </a:lnTo>
                  <a:lnTo>
                    <a:pt x="5" y="283"/>
                  </a:lnTo>
                  <a:lnTo>
                    <a:pt x="0" y="321"/>
                  </a:lnTo>
                  <a:lnTo>
                    <a:pt x="0" y="354"/>
                  </a:lnTo>
                  <a:lnTo>
                    <a:pt x="0" y="392"/>
                  </a:lnTo>
                  <a:lnTo>
                    <a:pt x="5" y="425"/>
                  </a:lnTo>
                  <a:lnTo>
                    <a:pt x="14" y="463"/>
                  </a:lnTo>
                  <a:lnTo>
                    <a:pt x="23" y="491"/>
                  </a:lnTo>
                  <a:lnTo>
                    <a:pt x="42" y="524"/>
                  </a:lnTo>
                  <a:lnTo>
                    <a:pt x="56" y="552"/>
                  </a:lnTo>
                  <a:lnTo>
                    <a:pt x="80" y="581"/>
                  </a:lnTo>
                  <a:lnTo>
                    <a:pt x="104" y="604"/>
                  </a:lnTo>
                  <a:lnTo>
                    <a:pt x="127" y="628"/>
                  </a:lnTo>
                  <a:lnTo>
                    <a:pt x="156" y="651"/>
                  </a:lnTo>
                  <a:lnTo>
                    <a:pt x="184" y="666"/>
                  </a:lnTo>
                  <a:lnTo>
                    <a:pt x="212" y="680"/>
                  </a:lnTo>
                  <a:lnTo>
                    <a:pt x="245" y="694"/>
                  </a:lnTo>
                  <a:lnTo>
                    <a:pt x="283" y="703"/>
                  </a:lnTo>
                  <a:lnTo>
                    <a:pt x="316" y="708"/>
                  </a:lnTo>
                  <a:lnTo>
                    <a:pt x="354" y="708"/>
                  </a:lnTo>
                  <a:lnTo>
                    <a:pt x="387" y="708"/>
                  </a:lnTo>
                  <a:lnTo>
                    <a:pt x="425" y="703"/>
                  </a:lnTo>
                  <a:lnTo>
                    <a:pt x="458" y="694"/>
                  </a:lnTo>
                  <a:lnTo>
                    <a:pt x="491" y="680"/>
                  </a:lnTo>
                  <a:lnTo>
                    <a:pt x="524" y="666"/>
                  </a:lnTo>
                  <a:lnTo>
                    <a:pt x="552" y="651"/>
                  </a:lnTo>
                  <a:lnTo>
                    <a:pt x="576" y="628"/>
                  </a:lnTo>
                  <a:lnTo>
                    <a:pt x="604" y="604"/>
                  </a:lnTo>
                  <a:lnTo>
                    <a:pt x="628" y="581"/>
                  </a:lnTo>
                  <a:lnTo>
                    <a:pt x="647" y="552"/>
                  </a:lnTo>
                  <a:lnTo>
                    <a:pt x="665" y="524"/>
                  </a:lnTo>
                  <a:lnTo>
                    <a:pt x="680" y="491"/>
                  </a:lnTo>
                  <a:lnTo>
                    <a:pt x="689" y="463"/>
                  </a:lnTo>
                  <a:lnTo>
                    <a:pt x="698" y="425"/>
                  </a:lnTo>
                  <a:lnTo>
                    <a:pt x="703" y="392"/>
                  </a:lnTo>
                  <a:lnTo>
                    <a:pt x="708" y="354"/>
                  </a:lnTo>
                  <a:lnTo>
                    <a:pt x="694" y="354"/>
                  </a:lnTo>
                  <a:lnTo>
                    <a:pt x="694" y="321"/>
                  </a:lnTo>
                  <a:lnTo>
                    <a:pt x="689" y="288"/>
                  </a:lnTo>
                  <a:lnTo>
                    <a:pt x="680" y="255"/>
                  </a:lnTo>
                  <a:lnTo>
                    <a:pt x="670" y="222"/>
                  </a:lnTo>
                  <a:lnTo>
                    <a:pt x="656" y="194"/>
                  </a:lnTo>
                  <a:lnTo>
                    <a:pt x="637" y="165"/>
                  </a:lnTo>
                  <a:lnTo>
                    <a:pt x="618" y="137"/>
                  </a:lnTo>
                  <a:lnTo>
                    <a:pt x="595" y="113"/>
                  </a:lnTo>
                  <a:lnTo>
                    <a:pt x="571" y="90"/>
                  </a:lnTo>
                  <a:lnTo>
                    <a:pt x="543" y="71"/>
                  </a:lnTo>
                  <a:lnTo>
                    <a:pt x="514" y="52"/>
                  </a:lnTo>
                  <a:lnTo>
                    <a:pt x="486" y="38"/>
                  </a:lnTo>
                  <a:lnTo>
                    <a:pt x="453" y="28"/>
                  </a:lnTo>
                  <a:lnTo>
                    <a:pt x="420" y="19"/>
                  </a:lnTo>
                  <a:lnTo>
                    <a:pt x="387" y="14"/>
                  </a:lnTo>
                  <a:lnTo>
                    <a:pt x="354" y="14"/>
                  </a:lnTo>
                  <a:lnTo>
                    <a:pt x="316" y="14"/>
                  </a:lnTo>
                  <a:lnTo>
                    <a:pt x="283" y="19"/>
                  </a:lnTo>
                  <a:lnTo>
                    <a:pt x="250" y="28"/>
                  </a:lnTo>
                  <a:lnTo>
                    <a:pt x="217" y="38"/>
                  </a:lnTo>
                  <a:lnTo>
                    <a:pt x="189" y="52"/>
                  </a:lnTo>
                  <a:lnTo>
                    <a:pt x="160" y="71"/>
                  </a:lnTo>
                  <a:lnTo>
                    <a:pt x="137" y="90"/>
                  </a:lnTo>
                  <a:lnTo>
                    <a:pt x="108" y="113"/>
                  </a:lnTo>
                  <a:lnTo>
                    <a:pt x="90" y="137"/>
                  </a:lnTo>
                  <a:lnTo>
                    <a:pt x="66" y="165"/>
                  </a:lnTo>
                  <a:lnTo>
                    <a:pt x="52" y="194"/>
                  </a:lnTo>
                  <a:lnTo>
                    <a:pt x="38" y="222"/>
                  </a:lnTo>
                  <a:lnTo>
                    <a:pt x="23" y="255"/>
                  </a:lnTo>
                  <a:lnTo>
                    <a:pt x="19" y="288"/>
                  </a:lnTo>
                  <a:lnTo>
                    <a:pt x="9" y="321"/>
                  </a:lnTo>
                  <a:lnTo>
                    <a:pt x="9" y="354"/>
                  </a:lnTo>
                  <a:lnTo>
                    <a:pt x="9" y="392"/>
                  </a:lnTo>
                  <a:lnTo>
                    <a:pt x="19" y="425"/>
                  </a:lnTo>
                  <a:lnTo>
                    <a:pt x="23" y="458"/>
                  </a:lnTo>
                  <a:lnTo>
                    <a:pt x="38" y="491"/>
                  </a:lnTo>
                  <a:lnTo>
                    <a:pt x="52" y="519"/>
                  </a:lnTo>
                  <a:lnTo>
                    <a:pt x="66" y="548"/>
                  </a:lnTo>
                  <a:lnTo>
                    <a:pt x="90" y="571"/>
                  </a:lnTo>
                  <a:lnTo>
                    <a:pt x="108" y="600"/>
                  </a:lnTo>
                  <a:lnTo>
                    <a:pt x="137" y="618"/>
                  </a:lnTo>
                  <a:lnTo>
                    <a:pt x="160" y="637"/>
                  </a:lnTo>
                  <a:lnTo>
                    <a:pt x="189" y="656"/>
                  </a:lnTo>
                  <a:lnTo>
                    <a:pt x="217" y="670"/>
                  </a:lnTo>
                  <a:lnTo>
                    <a:pt x="250" y="684"/>
                  </a:lnTo>
                  <a:lnTo>
                    <a:pt x="283" y="689"/>
                  </a:lnTo>
                  <a:lnTo>
                    <a:pt x="316" y="694"/>
                  </a:lnTo>
                  <a:lnTo>
                    <a:pt x="354" y="699"/>
                  </a:lnTo>
                  <a:lnTo>
                    <a:pt x="387" y="694"/>
                  </a:lnTo>
                  <a:lnTo>
                    <a:pt x="420" y="689"/>
                  </a:lnTo>
                  <a:lnTo>
                    <a:pt x="453" y="684"/>
                  </a:lnTo>
                  <a:lnTo>
                    <a:pt x="486" y="670"/>
                  </a:lnTo>
                  <a:lnTo>
                    <a:pt x="514" y="656"/>
                  </a:lnTo>
                  <a:lnTo>
                    <a:pt x="543" y="637"/>
                  </a:lnTo>
                  <a:lnTo>
                    <a:pt x="571" y="618"/>
                  </a:lnTo>
                  <a:lnTo>
                    <a:pt x="595" y="600"/>
                  </a:lnTo>
                  <a:lnTo>
                    <a:pt x="618" y="571"/>
                  </a:lnTo>
                  <a:lnTo>
                    <a:pt x="637" y="548"/>
                  </a:lnTo>
                  <a:lnTo>
                    <a:pt x="656" y="519"/>
                  </a:lnTo>
                  <a:lnTo>
                    <a:pt x="670" y="491"/>
                  </a:lnTo>
                  <a:lnTo>
                    <a:pt x="680" y="458"/>
                  </a:lnTo>
                  <a:lnTo>
                    <a:pt x="689" y="425"/>
                  </a:lnTo>
                  <a:lnTo>
                    <a:pt x="694" y="392"/>
                  </a:lnTo>
                  <a:lnTo>
                    <a:pt x="694" y="354"/>
                  </a:lnTo>
                  <a:lnTo>
                    <a:pt x="708" y="354"/>
                  </a:lnTo>
                  <a:close/>
                </a:path>
              </a:pathLst>
            </a:custGeom>
            <a:solidFill>
              <a:srgbClr val="7CD67C"/>
            </a:solidFill>
            <a:ln w="9525">
              <a:noFill/>
              <a:round/>
              <a:headEnd/>
              <a:tailEnd/>
            </a:ln>
          </p:spPr>
          <p:txBody>
            <a:bodyPr/>
            <a:lstStyle/>
            <a:p>
              <a:endParaRPr lang="en-US"/>
            </a:p>
          </p:txBody>
        </p:sp>
        <p:sp>
          <p:nvSpPr>
            <p:cNvPr id="3523634" name="Freeform 50"/>
            <p:cNvSpPr>
              <a:spLocks noChangeAspect="1"/>
            </p:cNvSpPr>
            <p:nvPr/>
          </p:nvSpPr>
          <p:spPr bwMode="auto">
            <a:xfrm>
              <a:off x="2449" y="1630"/>
              <a:ext cx="685" cy="685"/>
            </a:xfrm>
            <a:custGeom>
              <a:avLst/>
              <a:gdLst/>
              <a:ahLst/>
              <a:cxnLst>
                <a:cxn ang="0">
                  <a:pos x="680" y="274"/>
                </a:cxn>
                <a:cxn ang="0">
                  <a:pos x="647" y="180"/>
                </a:cxn>
                <a:cxn ang="0">
                  <a:pos x="586" y="99"/>
                </a:cxn>
                <a:cxn ang="0">
                  <a:pos x="505" y="38"/>
                </a:cxn>
                <a:cxn ang="0">
                  <a:pos x="411" y="5"/>
                </a:cxn>
                <a:cxn ang="0">
                  <a:pos x="307" y="0"/>
                </a:cxn>
                <a:cxn ang="0">
                  <a:pos x="208" y="24"/>
                </a:cxn>
                <a:cxn ang="0">
                  <a:pos x="128" y="76"/>
                </a:cxn>
                <a:cxn ang="0">
                  <a:pos x="57" y="151"/>
                </a:cxn>
                <a:cxn ang="0">
                  <a:pos x="14" y="241"/>
                </a:cxn>
                <a:cxn ang="0">
                  <a:pos x="0" y="340"/>
                </a:cxn>
                <a:cxn ang="0">
                  <a:pos x="14" y="444"/>
                </a:cxn>
                <a:cxn ang="0">
                  <a:pos x="57" y="534"/>
                </a:cxn>
                <a:cxn ang="0">
                  <a:pos x="128" y="604"/>
                </a:cxn>
                <a:cxn ang="0">
                  <a:pos x="208" y="656"/>
                </a:cxn>
                <a:cxn ang="0">
                  <a:pos x="307" y="680"/>
                </a:cxn>
                <a:cxn ang="0">
                  <a:pos x="411" y="675"/>
                </a:cxn>
                <a:cxn ang="0">
                  <a:pos x="505" y="642"/>
                </a:cxn>
                <a:cxn ang="0">
                  <a:pos x="586" y="586"/>
                </a:cxn>
                <a:cxn ang="0">
                  <a:pos x="647" y="505"/>
                </a:cxn>
                <a:cxn ang="0">
                  <a:pos x="680" y="411"/>
                </a:cxn>
                <a:cxn ang="0">
                  <a:pos x="675" y="340"/>
                </a:cxn>
                <a:cxn ang="0">
                  <a:pos x="661" y="241"/>
                </a:cxn>
                <a:cxn ang="0">
                  <a:pos x="619" y="156"/>
                </a:cxn>
                <a:cxn ang="0">
                  <a:pos x="553" y="85"/>
                </a:cxn>
                <a:cxn ang="0">
                  <a:pos x="472" y="38"/>
                </a:cxn>
                <a:cxn ang="0">
                  <a:pos x="378" y="10"/>
                </a:cxn>
                <a:cxn ang="0">
                  <a:pos x="279" y="19"/>
                </a:cxn>
                <a:cxn ang="0">
                  <a:pos x="184" y="52"/>
                </a:cxn>
                <a:cxn ang="0">
                  <a:pos x="109" y="109"/>
                </a:cxn>
                <a:cxn ang="0">
                  <a:pos x="52" y="184"/>
                </a:cxn>
                <a:cxn ang="0">
                  <a:pos x="19" y="274"/>
                </a:cxn>
                <a:cxn ang="0">
                  <a:pos x="14" y="373"/>
                </a:cxn>
                <a:cxn ang="0">
                  <a:pos x="38" y="472"/>
                </a:cxn>
                <a:cxn ang="0">
                  <a:pos x="90" y="552"/>
                </a:cxn>
                <a:cxn ang="0">
                  <a:pos x="161" y="614"/>
                </a:cxn>
                <a:cxn ang="0">
                  <a:pos x="246" y="656"/>
                </a:cxn>
                <a:cxn ang="0">
                  <a:pos x="345" y="670"/>
                </a:cxn>
                <a:cxn ang="0">
                  <a:pos x="444" y="656"/>
                </a:cxn>
                <a:cxn ang="0">
                  <a:pos x="529" y="614"/>
                </a:cxn>
                <a:cxn ang="0">
                  <a:pos x="600" y="552"/>
                </a:cxn>
                <a:cxn ang="0">
                  <a:pos x="647" y="472"/>
                </a:cxn>
                <a:cxn ang="0">
                  <a:pos x="671" y="373"/>
                </a:cxn>
              </a:cxnLst>
              <a:rect l="0" t="0" r="r" b="b"/>
              <a:pathLst>
                <a:path w="685" h="685">
                  <a:moveTo>
                    <a:pt x="685" y="340"/>
                  </a:moveTo>
                  <a:lnTo>
                    <a:pt x="685" y="307"/>
                  </a:lnTo>
                  <a:lnTo>
                    <a:pt x="680" y="274"/>
                  </a:lnTo>
                  <a:lnTo>
                    <a:pt x="671" y="241"/>
                  </a:lnTo>
                  <a:lnTo>
                    <a:pt x="661" y="208"/>
                  </a:lnTo>
                  <a:lnTo>
                    <a:pt x="647" y="180"/>
                  </a:lnTo>
                  <a:lnTo>
                    <a:pt x="628" y="151"/>
                  </a:lnTo>
                  <a:lnTo>
                    <a:pt x="609" y="123"/>
                  </a:lnTo>
                  <a:lnTo>
                    <a:pt x="586" y="99"/>
                  </a:lnTo>
                  <a:lnTo>
                    <a:pt x="562" y="76"/>
                  </a:lnTo>
                  <a:lnTo>
                    <a:pt x="534" y="57"/>
                  </a:lnTo>
                  <a:lnTo>
                    <a:pt x="505" y="38"/>
                  </a:lnTo>
                  <a:lnTo>
                    <a:pt x="477" y="24"/>
                  </a:lnTo>
                  <a:lnTo>
                    <a:pt x="444" y="14"/>
                  </a:lnTo>
                  <a:lnTo>
                    <a:pt x="411" y="5"/>
                  </a:lnTo>
                  <a:lnTo>
                    <a:pt x="378" y="0"/>
                  </a:lnTo>
                  <a:lnTo>
                    <a:pt x="345" y="0"/>
                  </a:lnTo>
                  <a:lnTo>
                    <a:pt x="307" y="0"/>
                  </a:lnTo>
                  <a:lnTo>
                    <a:pt x="274" y="5"/>
                  </a:lnTo>
                  <a:lnTo>
                    <a:pt x="241" y="14"/>
                  </a:lnTo>
                  <a:lnTo>
                    <a:pt x="208" y="24"/>
                  </a:lnTo>
                  <a:lnTo>
                    <a:pt x="180" y="38"/>
                  </a:lnTo>
                  <a:lnTo>
                    <a:pt x="151" y="57"/>
                  </a:lnTo>
                  <a:lnTo>
                    <a:pt x="128" y="76"/>
                  </a:lnTo>
                  <a:lnTo>
                    <a:pt x="99" y="99"/>
                  </a:lnTo>
                  <a:lnTo>
                    <a:pt x="81" y="123"/>
                  </a:lnTo>
                  <a:lnTo>
                    <a:pt x="57" y="151"/>
                  </a:lnTo>
                  <a:lnTo>
                    <a:pt x="43" y="180"/>
                  </a:lnTo>
                  <a:lnTo>
                    <a:pt x="29" y="208"/>
                  </a:lnTo>
                  <a:lnTo>
                    <a:pt x="14" y="241"/>
                  </a:lnTo>
                  <a:lnTo>
                    <a:pt x="10" y="274"/>
                  </a:lnTo>
                  <a:lnTo>
                    <a:pt x="0" y="307"/>
                  </a:lnTo>
                  <a:lnTo>
                    <a:pt x="0" y="340"/>
                  </a:lnTo>
                  <a:lnTo>
                    <a:pt x="0" y="378"/>
                  </a:lnTo>
                  <a:lnTo>
                    <a:pt x="10" y="411"/>
                  </a:lnTo>
                  <a:lnTo>
                    <a:pt x="14" y="444"/>
                  </a:lnTo>
                  <a:lnTo>
                    <a:pt x="29" y="477"/>
                  </a:lnTo>
                  <a:lnTo>
                    <a:pt x="43" y="505"/>
                  </a:lnTo>
                  <a:lnTo>
                    <a:pt x="57" y="534"/>
                  </a:lnTo>
                  <a:lnTo>
                    <a:pt x="81" y="557"/>
                  </a:lnTo>
                  <a:lnTo>
                    <a:pt x="99" y="586"/>
                  </a:lnTo>
                  <a:lnTo>
                    <a:pt x="128" y="604"/>
                  </a:lnTo>
                  <a:lnTo>
                    <a:pt x="151" y="623"/>
                  </a:lnTo>
                  <a:lnTo>
                    <a:pt x="180" y="642"/>
                  </a:lnTo>
                  <a:lnTo>
                    <a:pt x="208" y="656"/>
                  </a:lnTo>
                  <a:lnTo>
                    <a:pt x="241" y="670"/>
                  </a:lnTo>
                  <a:lnTo>
                    <a:pt x="274" y="675"/>
                  </a:lnTo>
                  <a:lnTo>
                    <a:pt x="307" y="680"/>
                  </a:lnTo>
                  <a:lnTo>
                    <a:pt x="345" y="685"/>
                  </a:lnTo>
                  <a:lnTo>
                    <a:pt x="378" y="680"/>
                  </a:lnTo>
                  <a:lnTo>
                    <a:pt x="411" y="675"/>
                  </a:lnTo>
                  <a:lnTo>
                    <a:pt x="444" y="670"/>
                  </a:lnTo>
                  <a:lnTo>
                    <a:pt x="477" y="656"/>
                  </a:lnTo>
                  <a:lnTo>
                    <a:pt x="505" y="642"/>
                  </a:lnTo>
                  <a:lnTo>
                    <a:pt x="534" y="623"/>
                  </a:lnTo>
                  <a:lnTo>
                    <a:pt x="562" y="604"/>
                  </a:lnTo>
                  <a:lnTo>
                    <a:pt x="586" y="586"/>
                  </a:lnTo>
                  <a:lnTo>
                    <a:pt x="609" y="557"/>
                  </a:lnTo>
                  <a:lnTo>
                    <a:pt x="628" y="534"/>
                  </a:lnTo>
                  <a:lnTo>
                    <a:pt x="647" y="505"/>
                  </a:lnTo>
                  <a:lnTo>
                    <a:pt x="661" y="477"/>
                  </a:lnTo>
                  <a:lnTo>
                    <a:pt x="671" y="444"/>
                  </a:lnTo>
                  <a:lnTo>
                    <a:pt x="680" y="411"/>
                  </a:lnTo>
                  <a:lnTo>
                    <a:pt x="685" y="378"/>
                  </a:lnTo>
                  <a:lnTo>
                    <a:pt x="685" y="340"/>
                  </a:lnTo>
                  <a:lnTo>
                    <a:pt x="675" y="340"/>
                  </a:lnTo>
                  <a:lnTo>
                    <a:pt x="671" y="307"/>
                  </a:lnTo>
                  <a:lnTo>
                    <a:pt x="666" y="274"/>
                  </a:lnTo>
                  <a:lnTo>
                    <a:pt x="661" y="241"/>
                  </a:lnTo>
                  <a:lnTo>
                    <a:pt x="647" y="213"/>
                  </a:lnTo>
                  <a:lnTo>
                    <a:pt x="633" y="184"/>
                  </a:lnTo>
                  <a:lnTo>
                    <a:pt x="619" y="156"/>
                  </a:lnTo>
                  <a:lnTo>
                    <a:pt x="600" y="132"/>
                  </a:lnTo>
                  <a:lnTo>
                    <a:pt x="576" y="109"/>
                  </a:lnTo>
                  <a:lnTo>
                    <a:pt x="553" y="85"/>
                  </a:lnTo>
                  <a:lnTo>
                    <a:pt x="529" y="66"/>
                  </a:lnTo>
                  <a:lnTo>
                    <a:pt x="501" y="52"/>
                  </a:lnTo>
                  <a:lnTo>
                    <a:pt x="472" y="38"/>
                  </a:lnTo>
                  <a:lnTo>
                    <a:pt x="444" y="24"/>
                  </a:lnTo>
                  <a:lnTo>
                    <a:pt x="411" y="19"/>
                  </a:lnTo>
                  <a:lnTo>
                    <a:pt x="378" y="10"/>
                  </a:lnTo>
                  <a:lnTo>
                    <a:pt x="345" y="10"/>
                  </a:lnTo>
                  <a:lnTo>
                    <a:pt x="312" y="10"/>
                  </a:lnTo>
                  <a:lnTo>
                    <a:pt x="279" y="19"/>
                  </a:lnTo>
                  <a:lnTo>
                    <a:pt x="246" y="24"/>
                  </a:lnTo>
                  <a:lnTo>
                    <a:pt x="213" y="38"/>
                  </a:lnTo>
                  <a:lnTo>
                    <a:pt x="184" y="52"/>
                  </a:lnTo>
                  <a:lnTo>
                    <a:pt x="161" y="66"/>
                  </a:lnTo>
                  <a:lnTo>
                    <a:pt x="132" y="85"/>
                  </a:lnTo>
                  <a:lnTo>
                    <a:pt x="109" y="109"/>
                  </a:lnTo>
                  <a:lnTo>
                    <a:pt x="90" y="132"/>
                  </a:lnTo>
                  <a:lnTo>
                    <a:pt x="71" y="156"/>
                  </a:lnTo>
                  <a:lnTo>
                    <a:pt x="52" y="184"/>
                  </a:lnTo>
                  <a:lnTo>
                    <a:pt x="38" y="213"/>
                  </a:lnTo>
                  <a:lnTo>
                    <a:pt x="29" y="241"/>
                  </a:lnTo>
                  <a:lnTo>
                    <a:pt x="19" y="274"/>
                  </a:lnTo>
                  <a:lnTo>
                    <a:pt x="14" y="307"/>
                  </a:lnTo>
                  <a:lnTo>
                    <a:pt x="14" y="340"/>
                  </a:lnTo>
                  <a:lnTo>
                    <a:pt x="14" y="373"/>
                  </a:lnTo>
                  <a:lnTo>
                    <a:pt x="19" y="406"/>
                  </a:lnTo>
                  <a:lnTo>
                    <a:pt x="29" y="439"/>
                  </a:lnTo>
                  <a:lnTo>
                    <a:pt x="38" y="472"/>
                  </a:lnTo>
                  <a:lnTo>
                    <a:pt x="52" y="501"/>
                  </a:lnTo>
                  <a:lnTo>
                    <a:pt x="71" y="524"/>
                  </a:lnTo>
                  <a:lnTo>
                    <a:pt x="90" y="552"/>
                  </a:lnTo>
                  <a:lnTo>
                    <a:pt x="109" y="576"/>
                  </a:lnTo>
                  <a:lnTo>
                    <a:pt x="132" y="595"/>
                  </a:lnTo>
                  <a:lnTo>
                    <a:pt x="161" y="614"/>
                  </a:lnTo>
                  <a:lnTo>
                    <a:pt x="184" y="633"/>
                  </a:lnTo>
                  <a:lnTo>
                    <a:pt x="213" y="647"/>
                  </a:lnTo>
                  <a:lnTo>
                    <a:pt x="246" y="656"/>
                  </a:lnTo>
                  <a:lnTo>
                    <a:pt x="279" y="666"/>
                  </a:lnTo>
                  <a:lnTo>
                    <a:pt x="312" y="670"/>
                  </a:lnTo>
                  <a:lnTo>
                    <a:pt x="345" y="670"/>
                  </a:lnTo>
                  <a:lnTo>
                    <a:pt x="378" y="670"/>
                  </a:lnTo>
                  <a:lnTo>
                    <a:pt x="411" y="666"/>
                  </a:lnTo>
                  <a:lnTo>
                    <a:pt x="444" y="656"/>
                  </a:lnTo>
                  <a:lnTo>
                    <a:pt x="472" y="647"/>
                  </a:lnTo>
                  <a:lnTo>
                    <a:pt x="501" y="633"/>
                  </a:lnTo>
                  <a:lnTo>
                    <a:pt x="529" y="614"/>
                  </a:lnTo>
                  <a:lnTo>
                    <a:pt x="553" y="595"/>
                  </a:lnTo>
                  <a:lnTo>
                    <a:pt x="576" y="576"/>
                  </a:lnTo>
                  <a:lnTo>
                    <a:pt x="600" y="552"/>
                  </a:lnTo>
                  <a:lnTo>
                    <a:pt x="619" y="524"/>
                  </a:lnTo>
                  <a:lnTo>
                    <a:pt x="633" y="501"/>
                  </a:lnTo>
                  <a:lnTo>
                    <a:pt x="647" y="472"/>
                  </a:lnTo>
                  <a:lnTo>
                    <a:pt x="661" y="439"/>
                  </a:lnTo>
                  <a:lnTo>
                    <a:pt x="666" y="406"/>
                  </a:lnTo>
                  <a:lnTo>
                    <a:pt x="671" y="373"/>
                  </a:lnTo>
                  <a:lnTo>
                    <a:pt x="675" y="340"/>
                  </a:lnTo>
                  <a:lnTo>
                    <a:pt x="685" y="340"/>
                  </a:lnTo>
                  <a:close/>
                </a:path>
              </a:pathLst>
            </a:custGeom>
            <a:solidFill>
              <a:srgbClr val="78D478"/>
            </a:solidFill>
            <a:ln w="9525">
              <a:noFill/>
              <a:round/>
              <a:headEnd/>
              <a:tailEnd/>
            </a:ln>
          </p:spPr>
          <p:txBody>
            <a:bodyPr/>
            <a:lstStyle/>
            <a:p>
              <a:endParaRPr lang="en-US"/>
            </a:p>
          </p:txBody>
        </p:sp>
        <p:sp>
          <p:nvSpPr>
            <p:cNvPr id="3523635" name="Freeform 51"/>
            <p:cNvSpPr>
              <a:spLocks noChangeAspect="1"/>
            </p:cNvSpPr>
            <p:nvPr/>
          </p:nvSpPr>
          <p:spPr bwMode="auto">
            <a:xfrm>
              <a:off x="2463" y="1640"/>
              <a:ext cx="661" cy="660"/>
            </a:xfrm>
            <a:custGeom>
              <a:avLst/>
              <a:gdLst/>
              <a:ahLst/>
              <a:cxnLst>
                <a:cxn ang="0">
                  <a:pos x="652" y="264"/>
                </a:cxn>
                <a:cxn ang="0">
                  <a:pos x="619" y="174"/>
                </a:cxn>
                <a:cxn ang="0">
                  <a:pos x="562" y="99"/>
                </a:cxn>
                <a:cxn ang="0">
                  <a:pos x="487" y="42"/>
                </a:cxn>
                <a:cxn ang="0">
                  <a:pos x="397" y="9"/>
                </a:cxn>
                <a:cxn ang="0">
                  <a:pos x="298" y="0"/>
                </a:cxn>
                <a:cxn ang="0">
                  <a:pos x="199" y="28"/>
                </a:cxn>
                <a:cxn ang="0">
                  <a:pos x="118" y="75"/>
                </a:cxn>
                <a:cxn ang="0">
                  <a:pos x="57" y="146"/>
                </a:cxn>
                <a:cxn ang="0">
                  <a:pos x="15" y="231"/>
                </a:cxn>
                <a:cxn ang="0">
                  <a:pos x="0" y="330"/>
                </a:cxn>
                <a:cxn ang="0">
                  <a:pos x="15" y="429"/>
                </a:cxn>
                <a:cxn ang="0">
                  <a:pos x="57" y="514"/>
                </a:cxn>
                <a:cxn ang="0">
                  <a:pos x="118" y="585"/>
                </a:cxn>
                <a:cxn ang="0">
                  <a:pos x="199" y="637"/>
                </a:cxn>
                <a:cxn ang="0">
                  <a:pos x="298" y="660"/>
                </a:cxn>
                <a:cxn ang="0">
                  <a:pos x="397" y="656"/>
                </a:cxn>
                <a:cxn ang="0">
                  <a:pos x="487" y="623"/>
                </a:cxn>
                <a:cxn ang="0">
                  <a:pos x="562" y="566"/>
                </a:cxn>
                <a:cxn ang="0">
                  <a:pos x="619" y="491"/>
                </a:cxn>
                <a:cxn ang="0">
                  <a:pos x="652" y="396"/>
                </a:cxn>
                <a:cxn ang="0">
                  <a:pos x="647" y="330"/>
                </a:cxn>
                <a:cxn ang="0">
                  <a:pos x="633" y="236"/>
                </a:cxn>
                <a:cxn ang="0">
                  <a:pos x="595" y="151"/>
                </a:cxn>
                <a:cxn ang="0">
                  <a:pos x="534" y="85"/>
                </a:cxn>
                <a:cxn ang="0">
                  <a:pos x="454" y="37"/>
                </a:cxn>
                <a:cxn ang="0">
                  <a:pos x="364" y="14"/>
                </a:cxn>
                <a:cxn ang="0">
                  <a:pos x="265" y="19"/>
                </a:cxn>
                <a:cxn ang="0">
                  <a:pos x="175" y="52"/>
                </a:cxn>
                <a:cxn ang="0">
                  <a:pos x="104" y="104"/>
                </a:cxn>
                <a:cxn ang="0">
                  <a:pos x="48" y="179"/>
                </a:cxn>
                <a:cxn ang="0">
                  <a:pos x="15" y="269"/>
                </a:cxn>
                <a:cxn ang="0">
                  <a:pos x="10" y="363"/>
                </a:cxn>
                <a:cxn ang="0">
                  <a:pos x="33" y="458"/>
                </a:cxn>
                <a:cxn ang="0">
                  <a:pos x="85" y="533"/>
                </a:cxn>
                <a:cxn ang="0">
                  <a:pos x="151" y="594"/>
                </a:cxn>
                <a:cxn ang="0">
                  <a:pos x="236" y="637"/>
                </a:cxn>
                <a:cxn ang="0">
                  <a:pos x="331" y="651"/>
                </a:cxn>
                <a:cxn ang="0">
                  <a:pos x="425" y="637"/>
                </a:cxn>
                <a:cxn ang="0">
                  <a:pos x="510" y="594"/>
                </a:cxn>
                <a:cxn ang="0">
                  <a:pos x="576" y="533"/>
                </a:cxn>
                <a:cxn ang="0">
                  <a:pos x="624" y="458"/>
                </a:cxn>
                <a:cxn ang="0">
                  <a:pos x="647" y="363"/>
                </a:cxn>
              </a:cxnLst>
              <a:rect l="0" t="0" r="r" b="b"/>
              <a:pathLst>
                <a:path w="661" h="660">
                  <a:moveTo>
                    <a:pt x="661" y="330"/>
                  </a:moveTo>
                  <a:lnTo>
                    <a:pt x="657" y="297"/>
                  </a:lnTo>
                  <a:lnTo>
                    <a:pt x="652" y="264"/>
                  </a:lnTo>
                  <a:lnTo>
                    <a:pt x="647" y="231"/>
                  </a:lnTo>
                  <a:lnTo>
                    <a:pt x="633" y="203"/>
                  </a:lnTo>
                  <a:lnTo>
                    <a:pt x="619" y="174"/>
                  </a:lnTo>
                  <a:lnTo>
                    <a:pt x="605" y="146"/>
                  </a:lnTo>
                  <a:lnTo>
                    <a:pt x="586" y="122"/>
                  </a:lnTo>
                  <a:lnTo>
                    <a:pt x="562" y="99"/>
                  </a:lnTo>
                  <a:lnTo>
                    <a:pt x="539" y="75"/>
                  </a:lnTo>
                  <a:lnTo>
                    <a:pt x="515" y="56"/>
                  </a:lnTo>
                  <a:lnTo>
                    <a:pt x="487" y="42"/>
                  </a:lnTo>
                  <a:lnTo>
                    <a:pt x="458" y="28"/>
                  </a:lnTo>
                  <a:lnTo>
                    <a:pt x="430" y="14"/>
                  </a:lnTo>
                  <a:lnTo>
                    <a:pt x="397" y="9"/>
                  </a:lnTo>
                  <a:lnTo>
                    <a:pt x="364" y="0"/>
                  </a:lnTo>
                  <a:lnTo>
                    <a:pt x="331" y="0"/>
                  </a:lnTo>
                  <a:lnTo>
                    <a:pt x="298" y="0"/>
                  </a:lnTo>
                  <a:lnTo>
                    <a:pt x="265" y="9"/>
                  </a:lnTo>
                  <a:lnTo>
                    <a:pt x="232" y="14"/>
                  </a:lnTo>
                  <a:lnTo>
                    <a:pt x="199" y="28"/>
                  </a:lnTo>
                  <a:lnTo>
                    <a:pt x="170" y="42"/>
                  </a:lnTo>
                  <a:lnTo>
                    <a:pt x="147" y="56"/>
                  </a:lnTo>
                  <a:lnTo>
                    <a:pt x="118" y="75"/>
                  </a:lnTo>
                  <a:lnTo>
                    <a:pt x="95" y="99"/>
                  </a:lnTo>
                  <a:lnTo>
                    <a:pt x="76" y="122"/>
                  </a:lnTo>
                  <a:lnTo>
                    <a:pt x="57" y="146"/>
                  </a:lnTo>
                  <a:lnTo>
                    <a:pt x="38" y="174"/>
                  </a:lnTo>
                  <a:lnTo>
                    <a:pt x="24" y="203"/>
                  </a:lnTo>
                  <a:lnTo>
                    <a:pt x="15" y="231"/>
                  </a:lnTo>
                  <a:lnTo>
                    <a:pt x="5" y="264"/>
                  </a:lnTo>
                  <a:lnTo>
                    <a:pt x="0" y="297"/>
                  </a:lnTo>
                  <a:lnTo>
                    <a:pt x="0" y="330"/>
                  </a:lnTo>
                  <a:lnTo>
                    <a:pt x="0" y="363"/>
                  </a:lnTo>
                  <a:lnTo>
                    <a:pt x="5" y="396"/>
                  </a:lnTo>
                  <a:lnTo>
                    <a:pt x="15" y="429"/>
                  </a:lnTo>
                  <a:lnTo>
                    <a:pt x="24" y="462"/>
                  </a:lnTo>
                  <a:lnTo>
                    <a:pt x="38" y="491"/>
                  </a:lnTo>
                  <a:lnTo>
                    <a:pt x="57" y="514"/>
                  </a:lnTo>
                  <a:lnTo>
                    <a:pt x="76" y="542"/>
                  </a:lnTo>
                  <a:lnTo>
                    <a:pt x="95" y="566"/>
                  </a:lnTo>
                  <a:lnTo>
                    <a:pt x="118" y="585"/>
                  </a:lnTo>
                  <a:lnTo>
                    <a:pt x="147" y="604"/>
                  </a:lnTo>
                  <a:lnTo>
                    <a:pt x="170" y="623"/>
                  </a:lnTo>
                  <a:lnTo>
                    <a:pt x="199" y="637"/>
                  </a:lnTo>
                  <a:lnTo>
                    <a:pt x="232" y="646"/>
                  </a:lnTo>
                  <a:lnTo>
                    <a:pt x="265" y="656"/>
                  </a:lnTo>
                  <a:lnTo>
                    <a:pt x="298" y="660"/>
                  </a:lnTo>
                  <a:lnTo>
                    <a:pt x="331" y="660"/>
                  </a:lnTo>
                  <a:lnTo>
                    <a:pt x="364" y="660"/>
                  </a:lnTo>
                  <a:lnTo>
                    <a:pt x="397" y="656"/>
                  </a:lnTo>
                  <a:lnTo>
                    <a:pt x="430" y="646"/>
                  </a:lnTo>
                  <a:lnTo>
                    <a:pt x="458" y="637"/>
                  </a:lnTo>
                  <a:lnTo>
                    <a:pt x="487" y="623"/>
                  </a:lnTo>
                  <a:lnTo>
                    <a:pt x="515" y="604"/>
                  </a:lnTo>
                  <a:lnTo>
                    <a:pt x="539" y="585"/>
                  </a:lnTo>
                  <a:lnTo>
                    <a:pt x="562" y="566"/>
                  </a:lnTo>
                  <a:lnTo>
                    <a:pt x="586" y="542"/>
                  </a:lnTo>
                  <a:lnTo>
                    <a:pt x="605" y="514"/>
                  </a:lnTo>
                  <a:lnTo>
                    <a:pt x="619" y="491"/>
                  </a:lnTo>
                  <a:lnTo>
                    <a:pt x="633" y="462"/>
                  </a:lnTo>
                  <a:lnTo>
                    <a:pt x="647" y="429"/>
                  </a:lnTo>
                  <a:lnTo>
                    <a:pt x="652" y="396"/>
                  </a:lnTo>
                  <a:lnTo>
                    <a:pt x="657" y="363"/>
                  </a:lnTo>
                  <a:lnTo>
                    <a:pt x="661" y="330"/>
                  </a:lnTo>
                  <a:lnTo>
                    <a:pt x="647" y="330"/>
                  </a:lnTo>
                  <a:lnTo>
                    <a:pt x="647" y="297"/>
                  </a:lnTo>
                  <a:lnTo>
                    <a:pt x="642" y="269"/>
                  </a:lnTo>
                  <a:lnTo>
                    <a:pt x="633" y="236"/>
                  </a:lnTo>
                  <a:lnTo>
                    <a:pt x="624" y="207"/>
                  </a:lnTo>
                  <a:lnTo>
                    <a:pt x="609" y="179"/>
                  </a:lnTo>
                  <a:lnTo>
                    <a:pt x="595" y="151"/>
                  </a:lnTo>
                  <a:lnTo>
                    <a:pt x="576" y="127"/>
                  </a:lnTo>
                  <a:lnTo>
                    <a:pt x="557" y="104"/>
                  </a:lnTo>
                  <a:lnTo>
                    <a:pt x="534" y="85"/>
                  </a:lnTo>
                  <a:lnTo>
                    <a:pt x="510" y="66"/>
                  </a:lnTo>
                  <a:lnTo>
                    <a:pt x="482" y="52"/>
                  </a:lnTo>
                  <a:lnTo>
                    <a:pt x="454" y="37"/>
                  </a:lnTo>
                  <a:lnTo>
                    <a:pt x="425" y="28"/>
                  </a:lnTo>
                  <a:lnTo>
                    <a:pt x="392" y="19"/>
                  </a:lnTo>
                  <a:lnTo>
                    <a:pt x="364" y="14"/>
                  </a:lnTo>
                  <a:lnTo>
                    <a:pt x="331" y="14"/>
                  </a:lnTo>
                  <a:lnTo>
                    <a:pt x="298" y="14"/>
                  </a:lnTo>
                  <a:lnTo>
                    <a:pt x="265" y="19"/>
                  </a:lnTo>
                  <a:lnTo>
                    <a:pt x="236" y="28"/>
                  </a:lnTo>
                  <a:lnTo>
                    <a:pt x="203" y="37"/>
                  </a:lnTo>
                  <a:lnTo>
                    <a:pt x="175" y="52"/>
                  </a:lnTo>
                  <a:lnTo>
                    <a:pt x="151" y="66"/>
                  </a:lnTo>
                  <a:lnTo>
                    <a:pt x="128" y="85"/>
                  </a:lnTo>
                  <a:lnTo>
                    <a:pt x="104" y="104"/>
                  </a:lnTo>
                  <a:lnTo>
                    <a:pt x="85" y="127"/>
                  </a:lnTo>
                  <a:lnTo>
                    <a:pt x="67" y="151"/>
                  </a:lnTo>
                  <a:lnTo>
                    <a:pt x="48" y="179"/>
                  </a:lnTo>
                  <a:lnTo>
                    <a:pt x="33" y="207"/>
                  </a:lnTo>
                  <a:lnTo>
                    <a:pt x="24" y="236"/>
                  </a:lnTo>
                  <a:lnTo>
                    <a:pt x="15" y="269"/>
                  </a:lnTo>
                  <a:lnTo>
                    <a:pt x="10" y="297"/>
                  </a:lnTo>
                  <a:lnTo>
                    <a:pt x="10" y="330"/>
                  </a:lnTo>
                  <a:lnTo>
                    <a:pt x="10" y="363"/>
                  </a:lnTo>
                  <a:lnTo>
                    <a:pt x="15" y="396"/>
                  </a:lnTo>
                  <a:lnTo>
                    <a:pt x="24" y="424"/>
                  </a:lnTo>
                  <a:lnTo>
                    <a:pt x="33" y="458"/>
                  </a:lnTo>
                  <a:lnTo>
                    <a:pt x="48" y="481"/>
                  </a:lnTo>
                  <a:lnTo>
                    <a:pt x="67" y="509"/>
                  </a:lnTo>
                  <a:lnTo>
                    <a:pt x="85" y="533"/>
                  </a:lnTo>
                  <a:lnTo>
                    <a:pt x="104" y="557"/>
                  </a:lnTo>
                  <a:lnTo>
                    <a:pt x="128" y="576"/>
                  </a:lnTo>
                  <a:lnTo>
                    <a:pt x="151" y="594"/>
                  </a:lnTo>
                  <a:lnTo>
                    <a:pt x="175" y="613"/>
                  </a:lnTo>
                  <a:lnTo>
                    <a:pt x="203" y="627"/>
                  </a:lnTo>
                  <a:lnTo>
                    <a:pt x="236" y="637"/>
                  </a:lnTo>
                  <a:lnTo>
                    <a:pt x="265" y="642"/>
                  </a:lnTo>
                  <a:lnTo>
                    <a:pt x="298" y="651"/>
                  </a:lnTo>
                  <a:lnTo>
                    <a:pt x="331" y="651"/>
                  </a:lnTo>
                  <a:lnTo>
                    <a:pt x="364" y="651"/>
                  </a:lnTo>
                  <a:lnTo>
                    <a:pt x="392" y="642"/>
                  </a:lnTo>
                  <a:lnTo>
                    <a:pt x="425" y="637"/>
                  </a:lnTo>
                  <a:lnTo>
                    <a:pt x="454" y="627"/>
                  </a:lnTo>
                  <a:lnTo>
                    <a:pt x="482" y="613"/>
                  </a:lnTo>
                  <a:lnTo>
                    <a:pt x="510" y="594"/>
                  </a:lnTo>
                  <a:lnTo>
                    <a:pt x="534" y="576"/>
                  </a:lnTo>
                  <a:lnTo>
                    <a:pt x="557" y="557"/>
                  </a:lnTo>
                  <a:lnTo>
                    <a:pt x="576" y="533"/>
                  </a:lnTo>
                  <a:lnTo>
                    <a:pt x="595" y="509"/>
                  </a:lnTo>
                  <a:lnTo>
                    <a:pt x="609" y="481"/>
                  </a:lnTo>
                  <a:lnTo>
                    <a:pt x="624" y="458"/>
                  </a:lnTo>
                  <a:lnTo>
                    <a:pt x="633" y="424"/>
                  </a:lnTo>
                  <a:lnTo>
                    <a:pt x="642" y="396"/>
                  </a:lnTo>
                  <a:lnTo>
                    <a:pt x="647" y="363"/>
                  </a:lnTo>
                  <a:lnTo>
                    <a:pt x="647" y="330"/>
                  </a:lnTo>
                  <a:lnTo>
                    <a:pt x="661" y="330"/>
                  </a:lnTo>
                  <a:close/>
                </a:path>
              </a:pathLst>
            </a:custGeom>
            <a:solidFill>
              <a:srgbClr val="74D374"/>
            </a:solidFill>
            <a:ln w="9525">
              <a:noFill/>
              <a:round/>
              <a:headEnd/>
              <a:tailEnd/>
            </a:ln>
          </p:spPr>
          <p:txBody>
            <a:bodyPr/>
            <a:lstStyle/>
            <a:p>
              <a:endParaRPr lang="en-US"/>
            </a:p>
          </p:txBody>
        </p:sp>
        <p:sp>
          <p:nvSpPr>
            <p:cNvPr id="3523636" name="Freeform 52"/>
            <p:cNvSpPr>
              <a:spLocks noChangeAspect="1"/>
            </p:cNvSpPr>
            <p:nvPr/>
          </p:nvSpPr>
          <p:spPr bwMode="auto">
            <a:xfrm>
              <a:off x="2473" y="1654"/>
              <a:ext cx="637" cy="637"/>
            </a:xfrm>
            <a:custGeom>
              <a:avLst/>
              <a:gdLst/>
              <a:ahLst/>
              <a:cxnLst>
                <a:cxn ang="0">
                  <a:pos x="632" y="255"/>
                </a:cxn>
                <a:cxn ang="0">
                  <a:pos x="599" y="165"/>
                </a:cxn>
                <a:cxn ang="0">
                  <a:pos x="547" y="90"/>
                </a:cxn>
                <a:cxn ang="0">
                  <a:pos x="472" y="38"/>
                </a:cxn>
                <a:cxn ang="0">
                  <a:pos x="382" y="5"/>
                </a:cxn>
                <a:cxn ang="0">
                  <a:pos x="288" y="0"/>
                </a:cxn>
                <a:cxn ang="0">
                  <a:pos x="193" y="23"/>
                </a:cxn>
                <a:cxn ang="0">
                  <a:pos x="118" y="71"/>
                </a:cxn>
                <a:cxn ang="0">
                  <a:pos x="57" y="137"/>
                </a:cxn>
                <a:cxn ang="0">
                  <a:pos x="14" y="222"/>
                </a:cxn>
                <a:cxn ang="0">
                  <a:pos x="0" y="316"/>
                </a:cxn>
                <a:cxn ang="0">
                  <a:pos x="14" y="410"/>
                </a:cxn>
                <a:cxn ang="0">
                  <a:pos x="57" y="495"/>
                </a:cxn>
                <a:cxn ang="0">
                  <a:pos x="118" y="562"/>
                </a:cxn>
                <a:cxn ang="0">
                  <a:pos x="193" y="613"/>
                </a:cxn>
                <a:cxn ang="0">
                  <a:pos x="288" y="637"/>
                </a:cxn>
                <a:cxn ang="0">
                  <a:pos x="382" y="628"/>
                </a:cxn>
                <a:cxn ang="0">
                  <a:pos x="472" y="599"/>
                </a:cxn>
                <a:cxn ang="0">
                  <a:pos x="547" y="543"/>
                </a:cxn>
                <a:cxn ang="0">
                  <a:pos x="599" y="467"/>
                </a:cxn>
                <a:cxn ang="0">
                  <a:pos x="632" y="382"/>
                </a:cxn>
                <a:cxn ang="0">
                  <a:pos x="628" y="316"/>
                </a:cxn>
                <a:cxn ang="0">
                  <a:pos x="614" y="226"/>
                </a:cxn>
                <a:cxn ang="0">
                  <a:pos x="576" y="146"/>
                </a:cxn>
                <a:cxn ang="0">
                  <a:pos x="514" y="80"/>
                </a:cxn>
                <a:cxn ang="0">
                  <a:pos x="439" y="33"/>
                </a:cxn>
                <a:cxn ang="0">
                  <a:pos x="349" y="9"/>
                </a:cxn>
                <a:cxn ang="0">
                  <a:pos x="260" y="14"/>
                </a:cxn>
                <a:cxn ang="0">
                  <a:pos x="175" y="47"/>
                </a:cxn>
                <a:cxn ang="0">
                  <a:pos x="104" y="99"/>
                </a:cxn>
                <a:cxn ang="0">
                  <a:pos x="47" y="170"/>
                </a:cxn>
                <a:cxn ang="0">
                  <a:pos x="19" y="255"/>
                </a:cxn>
                <a:cxn ang="0">
                  <a:pos x="14" y="349"/>
                </a:cxn>
                <a:cxn ang="0">
                  <a:pos x="38" y="439"/>
                </a:cxn>
                <a:cxn ang="0">
                  <a:pos x="80" y="514"/>
                </a:cxn>
                <a:cxn ang="0">
                  <a:pos x="146" y="571"/>
                </a:cxn>
                <a:cxn ang="0">
                  <a:pos x="226" y="609"/>
                </a:cxn>
                <a:cxn ang="0">
                  <a:pos x="321" y="623"/>
                </a:cxn>
                <a:cxn ang="0">
                  <a:pos x="411" y="609"/>
                </a:cxn>
                <a:cxn ang="0">
                  <a:pos x="491" y="571"/>
                </a:cxn>
                <a:cxn ang="0">
                  <a:pos x="557" y="514"/>
                </a:cxn>
                <a:cxn ang="0">
                  <a:pos x="604" y="439"/>
                </a:cxn>
                <a:cxn ang="0">
                  <a:pos x="623" y="349"/>
                </a:cxn>
              </a:cxnLst>
              <a:rect l="0" t="0" r="r" b="b"/>
              <a:pathLst>
                <a:path w="637" h="637">
                  <a:moveTo>
                    <a:pt x="637" y="316"/>
                  </a:moveTo>
                  <a:lnTo>
                    <a:pt x="637" y="283"/>
                  </a:lnTo>
                  <a:lnTo>
                    <a:pt x="632" y="255"/>
                  </a:lnTo>
                  <a:lnTo>
                    <a:pt x="623" y="222"/>
                  </a:lnTo>
                  <a:lnTo>
                    <a:pt x="614" y="193"/>
                  </a:lnTo>
                  <a:lnTo>
                    <a:pt x="599" y="165"/>
                  </a:lnTo>
                  <a:lnTo>
                    <a:pt x="585" y="137"/>
                  </a:lnTo>
                  <a:lnTo>
                    <a:pt x="566" y="113"/>
                  </a:lnTo>
                  <a:lnTo>
                    <a:pt x="547" y="90"/>
                  </a:lnTo>
                  <a:lnTo>
                    <a:pt x="524" y="71"/>
                  </a:lnTo>
                  <a:lnTo>
                    <a:pt x="500" y="52"/>
                  </a:lnTo>
                  <a:lnTo>
                    <a:pt x="472" y="38"/>
                  </a:lnTo>
                  <a:lnTo>
                    <a:pt x="444" y="23"/>
                  </a:lnTo>
                  <a:lnTo>
                    <a:pt x="415" y="14"/>
                  </a:lnTo>
                  <a:lnTo>
                    <a:pt x="382" y="5"/>
                  </a:lnTo>
                  <a:lnTo>
                    <a:pt x="354" y="0"/>
                  </a:lnTo>
                  <a:lnTo>
                    <a:pt x="321" y="0"/>
                  </a:lnTo>
                  <a:lnTo>
                    <a:pt x="288" y="0"/>
                  </a:lnTo>
                  <a:lnTo>
                    <a:pt x="255" y="5"/>
                  </a:lnTo>
                  <a:lnTo>
                    <a:pt x="226" y="14"/>
                  </a:lnTo>
                  <a:lnTo>
                    <a:pt x="193" y="23"/>
                  </a:lnTo>
                  <a:lnTo>
                    <a:pt x="165" y="38"/>
                  </a:lnTo>
                  <a:lnTo>
                    <a:pt x="141" y="52"/>
                  </a:lnTo>
                  <a:lnTo>
                    <a:pt x="118" y="71"/>
                  </a:lnTo>
                  <a:lnTo>
                    <a:pt x="94" y="90"/>
                  </a:lnTo>
                  <a:lnTo>
                    <a:pt x="75" y="113"/>
                  </a:lnTo>
                  <a:lnTo>
                    <a:pt x="57" y="137"/>
                  </a:lnTo>
                  <a:lnTo>
                    <a:pt x="38" y="165"/>
                  </a:lnTo>
                  <a:lnTo>
                    <a:pt x="23" y="193"/>
                  </a:lnTo>
                  <a:lnTo>
                    <a:pt x="14" y="222"/>
                  </a:lnTo>
                  <a:lnTo>
                    <a:pt x="5" y="255"/>
                  </a:lnTo>
                  <a:lnTo>
                    <a:pt x="0" y="283"/>
                  </a:lnTo>
                  <a:lnTo>
                    <a:pt x="0" y="316"/>
                  </a:lnTo>
                  <a:lnTo>
                    <a:pt x="0" y="349"/>
                  </a:lnTo>
                  <a:lnTo>
                    <a:pt x="5" y="382"/>
                  </a:lnTo>
                  <a:lnTo>
                    <a:pt x="14" y="410"/>
                  </a:lnTo>
                  <a:lnTo>
                    <a:pt x="23" y="444"/>
                  </a:lnTo>
                  <a:lnTo>
                    <a:pt x="38" y="467"/>
                  </a:lnTo>
                  <a:lnTo>
                    <a:pt x="57" y="495"/>
                  </a:lnTo>
                  <a:lnTo>
                    <a:pt x="75" y="519"/>
                  </a:lnTo>
                  <a:lnTo>
                    <a:pt x="94" y="543"/>
                  </a:lnTo>
                  <a:lnTo>
                    <a:pt x="118" y="562"/>
                  </a:lnTo>
                  <a:lnTo>
                    <a:pt x="141" y="580"/>
                  </a:lnTo>
                  <a:lnTo>
                    <a:pt x="165" y="599"/>
                  </a:lnTo>
                  <a:lnTo>
                    <a:pt x="193" y="613"/>
                  </a:lnTo>
                  <a:lnTo>
                    <a:pt x="226" y="623"/>
                  </a:lnTo>
                  <a:lnTo>
                    <a:pt x="255" y="628"/>
                  </a:lnTo>
                  <a:lnTo>
                    <a:pt x="288" y="637"/>
                  </a:lnTo>
                  <a:lnTo>
                    <a:pt x="321" y="637"/>
                  </a:lnTo>
                  <a:lnTo>
                    <a:pt x="354" y="637"/>
                  </a:lnTo>
                  <a:lnTo>
                    <a:pt x="382" y="628"/>
                  </a:lnTo>
                  <a:lnTo>
                    <a:pt x="415" y="623"/>
                  </a:lnTo>
                  <a:lnTo>
                    <a:pt x="444" y="613"/>
                  </a:lnTo>
                  <a:lnTo>
                    <a:pt x="472" y="599"/>
                  </a:lnTo>
                  <a:lnTo>
                    <a:pt x="500" y="580"/>
                  </a:lnTo>
                  <a:lnTo>
                    <a:pt x="524" y="562"/>
                  </a:lnTo>
                  <a:lnTo>
                    <a:pt x="547" y="543"/>
                  </a:lnTo>
                  <a:lnTo>
                    <a:pt x="566" y="519"/>
                  </a:lnTo>
                  <a:lnTo>
                    <a:pt x="585" y="495"/>
                  </a:lnTo>
                  <a:lnTo>
                    <a:pt x="599" y="467"/>
                  </a:lnTo>
                  <a:lnTo>
                    <a:pt x="614" y="444"/>
                  </a:lnTo>
                  <a:lnTo>
                    <a:pt x="623" y="410"/>
                  </a:lnTo>
                  <a:lnTo>
                    <a:pt x="632" y="382"/>
                  </a:lnTo>
                  <a:lnTo>
                    <a:pt x="637" y="349"/>
                  </a:lnTo>
                  <a:lnTo>
                    <a:pt x="637" y="316"/>
                  </a:lnTo>
                  <a:lnTo>
                    <a:pt x="628" y="316"/>
                  </a:lnTo>
                  <a:lnTo>
                    <a:pt x="623" y="288"/>
                  </a:lnTo>
                  <a:lnTo>
                    <a:pt x="618" y="255"/>
                  </a:lnTo>
                  <a:lnTo>
                    <a:pt x="614" y="226"/>
                  </a:lnTo>
                  <a:lnTo>
                    <a:pt x="604" y="198"/>
                  </a:lnTo>
                  <a:lnTo>
                    <a:pt x="590" y="170"/>
                  </a:lnTo>
                  <a:lnTo>
                    <a:pt x="576" y="146"/>
                  </a:lnTo>
                  <a:lnTo>
                    <a:pt x="557" y="123"/>
                  </a:lnTo>
                  <a:lnTo>
                    <a:pt x="538" y="99"/>
                  </a:lnTo>
                  <a:lnTo>
                    <a:pt x="514" y="80"/>
                  </a:lnTo>
                  <a:lnTo>
                    <a:pt x="491" y="61"/>
                  </a:lnTo>
                  <a:lnTo>
                    <a:pt x="467" y="47"/>
                  </a:lnTo>
                  <a:lnTo>
                    <a:pt x="439" y="33"/>
                  </a:lnTo>
                  <a:lnTo>
                    <a:pt x="411" y="23"/>
                  </a:lnTo>
                  <a:lnTo>
                    <a:pt x="382" y="14"/>
                  </a:lnTo>
                  <a:lnTo>
                    <a:pt x="349" y="9"/>
                  </a:lnTo>
                  <a:lnTo>
                    <a:pt x="321" y="9"/>
                  </a:lnTo>
                  <a:lnTo>
                    <a:pt x="288" y="9"/>
                  </a:lnTo>
                  <a:lnTo>
                    <a:pt x="260" y="14"/>
                  </a:lnTo>
                  <a:lnTo>
                    <a:pt x="226" y="23"/>
                  </a:lnTo>
                  <a:lnTo>
                    <a:pt x="198" y="33"/>
                  </a:lnTo>
                  <a:lnTo>
                    <a:pt x="175" y="47"/>
                  </a:lnTo>
                  <a:lnTo>
                    <a:pt x="146" y="61"/>
                  </a:lnTo>
                  <a:lnTo>
                    <a:pt x="123" y="80"/>
                  </a:lnTo>
                  <a:lnTo>
                    <a:pt x="104" y="99"/>
                  </a:lnTo>
                  <a:lnTo>
                    <a:pt x="80" y="123"/>
                  </a:lnTo>
                  <a:lnTo>
                    <a:pt x="66" y="146"/>
                  </a:lnTo>
                  <a:lnTo>
                    <a:pt x="47" y="170"/>
                  </a:lnTo>
                  <a:lnTo>
                    <a:pt x="38" y="198"/>
                  </a:lnTo>
                  <a:lnTo>
                    <a:pt x="28" y="226"/>
                  </a:lnTo>
                  <a:lnTo>
                    <a:pt x="19" y="255"/>
                  </a:lnTo>
                  <a:lnTo>
                    <a:pt x="14" y="288"/>
                  </a:lnTo>
                  <a:lnTo>
                    <a:pt x="14" y="316"/>
                  </a:lnTo>
                  <a:lnTo>
                    <a:pt x="14" y="349"/>
                  </a:lnTo>
                  <a:lnTo>
                    <a:pt x="19" y="377"/>
                  </a:lnTo>
                  <a:lnTo>
                    <a:pt x="28" y="410"/>
                  </a:lnTo>
                  <a:lnTo>
                    <a:pt x="38" y="439"/>
                  </a:lnTo>
                  <a:lnTo>
                    <a:pt x="47" y="462"/>
                  </a:lnTo>
                  <a:lnTo>
                    <a:pt x="66" y="491"/>
                  </a:lnTo>
                  <a:lnTo>
                    <a:pt x="80" y="514"/>
                  </a:lnTo>
                  <a:lnTo>
                    <a:pt x="104" y="533"/>
                  </a:lnTo>
                  <a:lnTo>
                    <a:pt x="123" y="552"/>
                  </a:lnTo>
                  <a:lnTo>
                    <a:pt x="146" y="571"/>
                  </a:lnTo>
                  <a:lnTo>
                    <a:pt x="175" y="585"/>
                  </a:lnTo>
                  <a:lnTo>
                    <a:pt x="198" y="599"/>
                  </a:lnTo>
                  <a:lnTo>
                    <a:pt x="226" y="609"/>
                  </a:lnTo>
                  <a:lnTo>
                    <a:pt x="260" y="618"/>
                  </a:lnTo>
                  <a:lnTo>
                    <a:pt x="288" y="623"/>
                  </a:lnTo>
                  <a:lnTo>
                    <a:pt x="321" y="623"/>
                  </a:lnTo>
                  <a:lnTo>
                    <a:pt x="349" y="623"/>
                  </a:lnTo>
                  <a:lnTo>
                    <a:pt x="382" y="618"/>
                  </a:lnTo>
                  <a:lnTo>
                    <a:pt x="411" y="609"/>
                  </a:lnTo>
                  <a:lnTo>
                    <a:pt x="439" y="599"/>
                  </a:lnTo>
                  <a:lnTo>
                    <a:pt x="467" y="585"/>
                  </a:lnTo>
                  <a:lnTo>
                    <a:pt x="491" y="571"/>
                  </a:lnTo>
                  <a:lnTo>
                    <a:pt x="514" y="552"/>
                  </a:lnTo>
                  <a:lnTo>
                    <a:pt x="538" y="533"/>
                  </a:lnTo>
                  <a:lnTo>
                    <a:pt x="557" y="514"/>
                  </a:lnTo>
                  <a:lnTo>
                    <a:pt x="576" y="491"/>
                  </a:lnTo>
                  <a:lnTo>
                    <a:pt x="590" y="462"/>
                  </a:lnTo>
                  <a:lnTo>
                    <a:pt x="604" y="439"/>
                  </a:lnTo>
                  <a:lnTo>
                    <a:pt x="614" y="410"/>
                  </a:lnTo>
                  <a:lnTo>
                    <a:pt x="618" y="377"/>
                  </a:lnTo>
                  <a:lnTo>
                    <a:pt x="623" y="349"/>
                  </a:lnTo>
                  <a:lnTo>
                    <a:pt x="628" y="316"/>
                  </a:lnTo>
                  <a:lnTo>
                    <a:pt x="637" y="316"/>
                  </a:lnTo>
                  <a:close/>
                </a:path>
              </a:pathLst>
            </a:custGeom>
            <a:solidFill>
              <a:srgbClr val="70D170"/>
            </a:solidFill>
            <a:ln w="9525">
              <a:noFill/>
              <a:round/>
              <a:headEnd/>
              <a:tailEnd/>
            </a:ln>
          </p:spPr>
          <p:txBody>
            <a:bodyPr/>
            <a:lstStyle/>
            <a:p>
              <a:endParaRPr lang="en-US"/>
            </a:p>
          </p:txBody>
        </p:sp>
        <p:sp>
          <p:nvSpPr>
            <p:cNvPr id="3523637" name="Freeform 53"/>
            <p:cNvSpPr>
              <a:spLocks noChangeAspect="1"/>
            </p:cNvSpPr>
            <p:nvPr/>
          </p:nvSpPr>
          <p:spPr bwMode="auto">
            <a:xfrm>
              <a:off x="2487" y="1663"/>
              <a:ext cx="614" cy="614"/>
            </a:xfrm>
            <a:custGeom>
              <a:avLst/>
              <a:gdLst/>
              <a:ahLst/>
              <a:cxnLst>
                <a:cxn ang="0">
                  <a:pos x="604" y="246"/>
                </a:cxn>
                <a:cxn ang="0">
                  <a:pos x="576" y="161"/>
                </a:cxn>
                <a:cxn ang="0">
                  <a:pos x="524" y="90"/>
                </a:cxn>
                <a:cxn ang="0">
                  <a:pos x="453" y="38"/>
                </a:cxn>
                <a:cxn ang="0">
                  <a:pos x="368" y="5"/>
                </a:cxn>
                <a:cxn ang="0">
                  <a:pos x="274" y="0"/>
                </a:cxn>
                <a:cxn ang="0">
                  <a:pos x="184" y="24"/>
                </a:cxn>
                <a:cxn ang="0">
                  <a:pos x="109" y="71"/>
                </a:cxn>
                <a:cxn ang="0">
                  <a:pos x="52" y="137"/>
                </a:cxn>
                <a:cxn ang="0">
                  <a:pos x="14" y="217"/>
                </a:cxn>
                <a:cxn ang="0">
                  <a:pos x="0" y="307"/>
                </a:cxn>
                <a:cxn ang="0">
                  <a:pos x="14" y="401"/>
                </a:cxn>
                <a:cxn ang="0">
                  <a:pos x="52" y="482"/>
                </a:cxn>
                <a:cxn ang="0">
                  <a:pos x="109" y="543"/>
                </a:cxn>
                <a:cxn ang="0">
                  <a:pos x="184" y="590"/>
                </a:cxn>
                <a:cxn ang="0">
                  <a:pos x="274" y="614"/>
                </a:cxn>
                <a:cxn ang="0">
                  <a:pos x="368" y="609"/>
                </a:cxn>
                <a:cxn ang="0">
                  <a:pos x="453" y="576"/>
                </a:cxn>
                <a:cxn ang="0">
                  <a:pos x="524" y="524"/>
                </a:cxn>
                <a:cxn ang="0">
                  <a:pos x="576" y="453"/>
                </a:cxn>
                <a:cxn ang="0">
                  <a:pos x="604" y="368"/>
                </a:cxn>
                <a:cxn ang="0">
                  <a:pos x="600" y="307"/>
                </a:cxn>
                <a:cxn ang="0">
                  <a:pos x="585" y="222"/>
                </a:cxn>
                <a:cxn ang="0">
                  <a:pos x="552" y="142"/>
                </a:cxn>
                <a:cxn ang="0">
                  <a:pos x="496" y="81"/>
                </a:cxn>
                <a:cxn ang="0">
                  <a:pos x="420" y="38"/>
                </a:cxn>
                <a:cxn ang="0">
                  <a:pos x="335" y="14"/>
                </a:cxn>
                <a:cxn ang="0">
                  <a:pos x="246" y="19"/>
                </a:cxn>
                <a:cxn ang="0">
                  <a:pos x="165" y="48"/>
                </a:cxn>
                <a:cxn ang="0">
                  <a:pos x="94" y="99"/>
                </a:cxn>
                <a:cxn ang="0">
                  <a:pos x="47" y="166"/>
                </a:cxn>
                <a:cxn ang="0">
                  <a:pos x="14" y="250"/>
                </a:cxn>
                <a:cxn ang="0">
                  <a:pos x="9" y="340"/>
                </a:cxn>
                <a:cxn ang="0">
                  <a:pos x="33" y="425"/>
                </a:cxn>
                <a:cxn ang="0">
                  <a:pos x="76" y="496"/>
                </a:cxn>
                <a:cxn ang="0">
                  <a:pos x="142" y="553"/>
                </a:cxn>
                <a:cxn ang="0">
                  <a:pos x="217" y="590"/>
                </a:cxn>
                <a:cxn ang="0">
                  <a:pos x="307" y="604"/>
                </a:cxn>
                <a:cxn ang="0">
                  <a:pos x="392" y="590"/>
                </a:cxn>
                <a:cxn ang="0">
                  <a:pos x="472" y="553"/>
                </a:cxn>
                <a:cxn ang="0">
                  <a:pos x="533" y="496"/>
                </a:cxn>
                <a:cxn ang="0">
                  <a:pos x="576" y="425"/>
                </a:cxn>
                <a:cxn ang="0">
                  <a:pos x="600" y="340"/>
                </a:cxn>
              </a:cxnLst>
              <a:rect l="0" t="0" r="r" b="b"/>
              <a:pathLst>
                <a:path w="614" h="614">
                  <a:moveTo>
                    <a:pt x="614" y="307"/>
                  </a:moveTo>
                  <a:lnTo>
                    <a:pt x="609" y="279"/>
                  </a:lnTo>
                  <a:lnTo>
                    <a:pt x="604" y="246"/>
                  </a:lnTo>
                  <a:lnTo>
                    <a:pt x="600" y="217"/>
                  </a:lnTo>
                  <a:lnTo>
                    <a:pt x="590" y="189"/>
                  </a:lnTo>
                  <a:lnTo>
                    <a:pt x="576" y="161"/>
                  </a:lnTo>
                  <a:lnTo>
                    <a:pt x="562" y="137"/>
                  </a:lnTo>
                  <a:lnTo>
                    <a:pt x="543" y="114"/>
                  </a:lnTo>
                  <a:lnTo>
                    <a:pt x="524" y="90"/>
                  </a:lnTo>
                  <a:lnTo>
                    <a:pt x="500" y="71"/>
                  </a:lnTo>
                  <a:lnTo>
                    <a:pt x="477" y="52"/>
                  </a:lnTo>
                  <a:lnTo>
                    <a:pt x="453" y="38"/>
                  </a:lnTo>
                  <a:lnTo>
                    <a:pt x="425" y="24"/>
                  </a:lnTo>
                  <a:lnTo>
                    <a:pt x="397" y="14"/>
                  </a:lnTo>
                  <a:lnTo>
                    <a:pt x="368" y="5"/>
                  </a:lnTo>
                  <a:lnTo>
                    <a:pt x="335" y="0"/>
                  </a:lnTo>
                  <a:lnTo>
                    <a:pt x="307" y="0"/>
                  </a:lnTo>
                  <a:lnTo>
                    <a:pt x="274" y="0"/>
                  </a:lnTo>
                  <a:lnTo>
                    <a:pt x="246" y="5"/>
                  </a:lnTo>
                  <a:lnTo>
                    <a:pt x="212" y="14"/>
                  </a:lnTo>
                  <a:lnTo>
                    <a:pt x="184" y="24"/>
                  </a:lnTo>
                  <a:lnTo>
                    <a:pt x="161" y="38"/>
                  </a:lnTo>
                  <a:lnTo>
                    <a:pt x="132" y="52"/>
                  </a:lnTo>
                  <a:lnTo>
                    <a:pt x="109" y="71"/>
                  </a:lnTo>
                  <a:lnTo>
                    <a:pt x="90" y="90"/>
                  </a:lnTo>
                  <a:lnTo>
                    <a:pt x="66" y="114"/>
                  </a:lnTo>
                  <a:lnTo>
                    <a:pt x="52" y="137"/>
                  </a:lnTo>
                  <a:lnTo>
                    <a:pt x="33" y="161"/>
                  </a:lnTo>
                  <a:lnTo>
                    <a:pt x="24" y="189"/>
                  </a:lnTo>
                  <a:lnTo>
                    <a:pt x="14" y="217"/>
                  </a:lnTo>
                  <a:lnTo>
                    <a:pt x="5" y="246"/>
                  </a:lnTo>
                  <a:lnTo>
                    <a:pt x="0" y="279"/>
                  </a:lnTo>
                  <a:lnTo>
                    <a:pt x="0" y="307"/>
                  </a:lnTo>
                  <a:lnTo>
                    <a:pt x="0" y="340"/>
                  </a:lnTo>
                  <a:lnTo>
                    <a:pt x="5" y="368"/>
                  </a:lnTo>
                  <a:lnTo>
                    <a:pt x="14" y="401"/>
                  </a:lnTo>
                  <a:lnTo>
                    <a:pt x="24" y="430"/>
                  </a:lnTo>
                  <a:lnTo>
                    <a:pt x="33" y="453"/>
                  </a:lnTo>
                  <a:lnTo>
                    <a:pt x="52" y="482"/>
                  </a:lnTo>
                  <a:lnTo>
                    <a:pt x="66" y="505"/>
                  </a:lnTo>
                  <a:lnTo>
                    <a:pt x="90" y="524"/>
                  </a:lnTo>
                  <a:lnTo>
                    <a:pt x="109" y="543"/>
                  </a:lnTo>
                  <a:lnTo>
                    <a:pt x="132" y="562"/>
                  </a:lnTo>
                  <a:lnTo>
                    <a:pt x="161" y="576"/>
                  </a:lnTo>
                  <a:lnTo>
                    <a:pt x="184" y="590"/>
                  </a:lnTo>
                  <a:lnTo>
                    <a:pt x="212" y="600"/>
                  </a:lnTo>
                  <a:lnTo>
                    <a:pt x="246" y="609"/>
                  </a:lnTo>
                  <a:lnTo>
                    <a:pt x="274" y="614"/>
                  </a:lnTo>
                  <a:lnTo>
                    <a:pt x="307" y="614"/>
                  </a:lnTo>
                  <a:lnTo>
                    <a:pt x="335" y="614"/>
                  </a:lnTo>
                  <a:lnTo>
                    <a:pt x="368" y="609"/>
                  </a:lnTo>
                  <a:lnTo>
                    <a:pt x="397" y="600"/>
                  </a:lnTo>
                  <a:lnTo>
                    <a:pt x="425" y="590"/>
                  </a:lnTo>
                  <a:lnTo>
                    <a:pt x="453" y="576"/>
                  </a:lnTo>
                  <a:lnTo>
                    <a:pt x="477" y="562"/>
                  </a:lnTo>
                  <a:lnTo>
                    <a:pt x="500" y="543"/>
                  </a:lnTo>
                  <a:lnTo>
                    <a:pt x="524" y="524"/>
                  </a:lnTo>
                  <a:lnTo>
                    <a:pt x="543" y="505"/>
                  </a:lnTo>
                  <a:lnTo>
                    <a:pt x="562" y="482"/>
                  </a:lnTo>
                  <a:lnTo>
                    <a:pt x="576" y="453"/>
                  </a:lnTo>
                  <a:lnTo>
                    <a:pt x="590" y="430"/>
                  </a:lnTo>
                  <a:lnTo>
                    <a:pt x="600" y="401"/>
                  </a:lnTo>
                  <a:lnTo>
                    <a:pt x="604" y="368"/>
                  </a:lnTo>
                  <a:lnTo>
                    <a:pt x="609" y="340"/>
                  </a:lnTo>
                  <a:lnTo>
                    <a:pt x="614" y="307"/>
                  </a:lnTo>
                  <a:lnTo>
                    <a:pt x="600" y="307"/>
                  </a:lnTo>
                  <a:lnTo>
                    <a:pt x="600" y="279"/>
                  </a:lnTo>
                  <a:lnTo>
                    <a:pt x="595" y="250"/>
                  </a:lnTo>
                  <a:lnTo>
                    <a:pt x="585" y="222"/>
                  </a:lnTo>
                  <a:lnTo>
                    <a:pt x="576" y="194"/>
                  </a:lnTo>
                  <a:lnTo>
                    <a:pt x="566" y="166"/>
                  </a:lnTo>
                  <a:lnTo>
                    <a:pt x="552" y="142"/>
                  </a:lnTo>
                  <a:lnTo>
                    <a:pt x="533" y="118"/>
                  </a:lnTo>
                  <a:lnTo>
                    <a:pt x="515" y="99"/>
                  </a:lnTo>
                  <a:lnTo>
                    <a:pt x="496" y="81"/>
                  </a:lnTo>
                  <a:lnTo>
                    <a:pt x="472" y="62"/>
                  </a:lnTo>
                  <a:lnTo>
                    <a:pt x="448" y="48"/>
                  </a:lnTo>
                  <a:lnTo>
                    <a:pt x="420" y="38"/>
                  </a:lnTo>
                  <a:lnTo>
                    <a:pt x="392" y="24"/>
                  </a:lnTo>
                  <a:lnTo>
                    <a:pt x="364" y="19"/>
                  </a:lnTo>
                  <a:lnTo>
                    <a:pt x="335" y="14"/>
                  </a:lnTo>
                  <a:lnTo>
                    <a:pt x="307" y="14"/>
                  </a:lnTo>
                  <a:lnTo>
                    <a:pt x="274" y="14"/>
                  </a:lnTo>
                  <a:lnTo>
                    <a:pt x="246" y="19"/>
                  </a:lnTo>
                  <a:lnTo>
                    <a:pt x="217" y="24"/>
                  </a:lnTo>
                  <a:lnTo>
                    <a:pt x="189" y="38"/>
                  </a:lnTo>
                  <a:lnTo>
                    <a:pt x="165" y="48"/>
                  </a:lnTo>
                  <a:lnTo>
                    <a:pt x="142" y="62"/>
                  </a:lnTo>
                  <a:lnTo>
                    <a:pt x="118" y="81"/>
                  </a:lnTo>
                  <a:lnTo>
                    <a:pt x="94" y="99"/>
                  </a:lnTo>
                  <a:lnTo>
                    <a:pt x="76" y="118"/>
                  </a:lnTo>
                  <a:lnTo>
                    <a:pt x="61" y="142"/>
                  </a:lnTo>
                  <a:lnTo>
                    <a:pt x="47" y="166"/>
                  </a:lnTo>
                  <a:lnTo>
                    <a:pt x="33" y="194"/>
                  </a:lnTo>
                  <a:lnTo>
                    <a:pt x="24" y="222"/>
                  </a:lnTo>
                  <a:lnTo>
                    <a:pt x="14" y="250"/>
                  </a:lnTo>
                  <a:lnTo>
                    <a:pt x="9" y="279"/>
                  </a:lnTo>
                  <a:lnTo>
                    <a:pt x="9" y="307"/>
                  </a:lnTo>
                  <a:lnTo>
                    <a:pt x="9" y="340"/>
                  </a:lnTo>
                  <a:lnTo>
                    <a:pt x="14" y="368"/>
                  </a:lnTo>
                  <a:lnTo>
                    <a:pt x="24" y="397"/>
                  </a:lnTo>
                  <a:lnTo>
                    <a:pt x="33" y="425"/>
                  </a:lnTo>
                  <a:lnTo>
                    <a:pt x="47" y="449"/>
                  </a:lnTo>
                  <a:lnTo>
                    <a:pt x="61" y="472"/>
                  </a:lnTo>
                  <a:lnTo>
                    <a:pt x="76" y="496"/>
                  </a:lnTo>
                  <a:lnTo>
                    <a:pt x="94" y="519"/>
                  </a:lnTo>
                  <a:lnTo>
                    <a:pt x="118" y="538"/>
                  </a:lnTo>
                  <a:lnTo>
                    <a:pt x="142" y="553"/>
                  </a:lnTo>
                  <a:lnTo>
                    <a:pt x="165" y="567"/>
                  </a:lnTo>
                  <a:lnTo>
                    <a:pt x="189" y="581"/>
                  </a:lnTo>
                  <a:lnTo>
                    <a:pt x="217" y="590"/>
                  </a:lnTo>
                  <a:lnTo>
                    <a:pt x="246" y="600"/>
                  </a:lnTo>
                  <a:lnTo>
                    <a:pt x="274" y="604"/>
                  </a:lnTo>
                  <a:lnTo>
                    <a:pt x="307" y="604"/>
                  </a:lnTo>
                  <a:lnTo>
                    <a:pt x="335" y="604"/>
                  </a:lnTo>
                  <a:lnTo>
                    <a:pt x="364" y="600"/>
                  </a:lnTo>
                  <a:lnTo>
                    <a:pt x="392" y="590"/>
                  </a:lnTo>
                  <a:lnTo>
                    <a:pt x="420" y="581"/>
                  </a:lnTo>
                  <a:lnTo>
                    <a:pt x="448" y="567"/>
                  </a:lnTo>
                  <a:lnTo>
                    <a:pt x="472" y="553"/>
                  </a:lnTo>
                  <a:lnTo>
                    <a:pt x="496" y="538"/>
                  </a:lnTo>
                  <a:lnTo>
                    <a:pt x="515" y="519"/>
                  </a:lnTo>
                  <a:lnTo>
                    <a:pt x="533" y="496"/>
                  </a:lnTo>
                  <a:lnTo>
                    <a:pt x="552" y="472"/>
                  </a:lnTo>
                  <a:lnTo>
                    <a:pt x="566" y="449"/>
                  </a:lnTo>
                  <a:lnTo>
                    <a:pt x="576" y="425"/>
                  </a:lnTo>
                  <a:lnTo>
                    <a:pt x="585" y="397"/>
                  </a:lnTo>
                  <a:lnTo>
                    <a:pt x="595" y="368"/>
                  </a:lnTo>
                  <a:lnTo>
                    <a:pt x="600" y="340"/>
                  </a:lnTo>
                  <a:lnTo>
                    <a:pt x="600" y="307"/>
                  </a:lnTo>
                  <a:lnTo>
                    <a:pt x="614" y="307"/>
                  </a:lnTo>
                  <a:close/>
                </a:path>
              </a:pathLst>
            </a:custGeom>
            <a:solidFill>
              <a:srgbClr val="6CCF6C"/>
            </a:solidFill>
            <a:ln w="9525">
              <a:noFill/>
              <a:round/>
              <a:headEnd/>
              <a:tailEnd/>
            </a:ln>
          </p:spPr>
          <p:txBody>
            <a:bodyPr/>
            <a:lstStyle/>
            <a:p>
              <a:endParaRPr lang="en-US"/>
            </a:p>
          </p:txBody>
        </p:sp>
        <p:sp>
          <p:nvSpPr>
            <p:cNvPr id="3523638" name="Freeform 54"/>
            <p:cNvSpPr>
              <a:spLocks noChangeAspect="1"/>
            </p:cNvSpPr>
            <p:nvPr/>
          </p:nvSpPr>
          <p:spPr bwMode="auto">
            <a:xfrm>
              <a:off x="2496" y="1677"/>
              <a:ext cx="591" cy="590"/>
            </a:xfrm>
            <a:custGeom>
              <a:avLst/>
              <a:gdLst/>
              <a:ahLst/>
              <a:cxnLst>
                <a:cxn ang="0">
                  <a:pos x="586" y="236"/>
                </a:cxn>
                <a:cxn ang="0">
                  <a:pos x="557" y="152"/>
                </a:cxn>
                <a:cxn ang="0">
                  <a:pos x="506" y="85"/>
                </a:cxn>
                <a:cxn ang="0">
                  <a:pos x="439" y="34"/>
                </a:cxn>
                <a:cxn ang="0">
                  <a:pos x="355" y="5"/>
                </a:cxn>
                <a:cxn ang="0">
                  <a:pos x="265" y="0"/>
                </a:cxn>
                <a:cxn ang="0">
                  <a:pos x="180" y="24"/>
                </a:cxn>
                <a:cxn ang="0">
                  <a:pos x="109" y="67"/>
                </a:cxn>
                <a:cxn ang="0">
                  <a:pos x="52" y="128"/>
                </a:cxn>
                <a:cxn ang="0">
                  <a:pos x="15" y="208"/>
                </a:cxn>
                <a:cxn ang="0">
                  <a:pos x="0" y="293"/>
                </a:cxn>
                <a:cxn ang="0">
                  <a:pos x="15" y="383"/>
                </a:cxn>
                <a:cxn ang="0">
                  <a:pos x="52" y="458"/>
                </a:cxn>
                <a:cxn ang="0">
                  <a:pos x="109" y="524"/>
                </a:cxn>
                <a:cxn ang="0">
                  <a:pos x="180" y="567"/>
                </a:cxn>
                <a:cxn ang="0">
                  <a:pos x="265" y="590"/>
                </a:cxn>
                <a:cxn ang="0">
                  <a:pos x="355" y="586"/>
                </a:cxn>
                <a:cxn ang="0">
                  <a:pos x="439" y="553"/>
                </a:cxn>
                <a:cxn ang="0">
                  <a:pos x="506" y="505"/>
                </a:cxn>
                <a:cxn ang="0">
                  <a:pos x="557" y="435"/>
                </a:cxn>
                <a:cxn ang="0">
                  <a:pos x="586" y="354"/>
                </a:cxn>
                <a:cxn ang="0">
                  <a:pos x="581" y="293"/>
                </a:cxn>
                <a:cxn ang="0">
                  <a:pos x="567" y="208"/>
                </a:cxn>
                <a:cxn ang="0">
                  <a:pos x="534" y="137"/>
                </a:cxn>
                <a:cxn ang="0">
                  <a:pos x="477" y="76"/>
                </a:cxn>
                <a:cxn ang="0">
                  <a:pos x="406" y="34"/>
                </a:cxn>
                <a:cxn ang="0">
                  <a:pos x="326" y="10"/>
                </a:cxn>
                <a:cxn ang="0">
                  <a:pos x="241" y="15"/>
                </a:cxn>
                <a:cxn ang="0">
                  <a:pos x="161" y="43"/>
                </a:cxn>
                <a:cxn ang="0">
                  <a:pos x="95" y="95"/>
                </a:cxn>
                <a:cxn ang="0">
                  <a:pos x="48" y="161"/>
                </a:cxn>
                <a:cxn ang="0">
                  <a:pos x="19" y="236"/>
                </a:cxn>
                <a:cxn ang="0">
                  <a:pos x="15" y="321"/>
                </a:cxn>
                <a:cxn ang="0">
                  <a:pos x="34" y="406"/>
                </a:cxn>
                <a:cxn ang="0">
                  <a:pos x="76" y="472"/>
                </a:cxn>
                <a:cxn ang="0">
                  <a:pos x="137" y="529"/>
                </a:cxn>
                <a:cxn ang="0">
                  <a:pos x="213" y="567"/>
                </a:cxn>
                <a:cxn ang="0">
                  <a:pos x="298" y="576"/>
                </a:cxn>
                <a:cxn ang="0">
                  <a:pos x="383" y="567"/>
                </a:cxn>
                <a:cxn ang="0">
                  <a:pos x="454" y="529"/>
                </a:cxn>
                <a:cxn ang="0">
                  <a:pos x="515" y="472"/>
                </a:cxn>
                <a:cxn ang="0">
                  <a:pos x="557" y="406"/>
                </a:cxn>
                <a:cxn ang="0">
                  <a:pos x="576" y="321"/>
                </a:cxn>
              </a:cxnLst>
              <a:rect l="0" t="0" r="r" b="b"/>
              <a:pathLst>
                <a:path w="591" h="590">
                  <a:moveTo>
                    <a:pt x="591" y="293"/>
                  </a:moveTo>
                  <a:lnTo>
                    <a:pt x="591" y="265"/>
                  </a:lnTo>
                  <a:lnTo>
                    <a:pt x="586" y="236"/>
                  </a:lnTo>
                  <a:lnTo>
                    <a:pt x="576" y="208"/>
                  </a:lnTo>
                  <a:lnTo>
                    <a:pt x="567" y="180"/>
                  </a:lnTo>
                  <a:lnTo>
                    <a:pt x="557" y="152"/>
                  </a:lnTo>
                  <a:lnTo>
                    <a:pt x="543" y="128"/>
                  </a:lnTo>
                  <a:lnTo>
                    <a:pt x="524" y="104"/>
                  </a:lnTo>
                  <a:lnTo>
                    <a:pt x="506" y="85"/>
                  </a:lnTo>
                  <a:lnTo>
                    <a:pt x="487" y="67"/>
                  </a:lnTo>
                  <a:lnTo>
                    <a:pt x="463" y="48"/>
                  </a:lnTo>
                  <a:lnTo>
                    <a:pt x="439" y="34"/>
                  </a:lnTo>
                  <a:lnTo>
                    <a:pt x="411" y="24"/>
                  </a:lnTo>
                  <a:lnTo>
                    <a:pt x="383" y="10"/>
                  </a:lnTo>
                  <a:lnTo>
                    <a:pt x="355" y="5"/>
                  </a:lnTo>
                  <a:lnTo>
                    <a:pt x="326" y="0"/>
                  </a:lnTo>
                  <a:lnTo>
                    <a:pt x="298" y="0"/>
                  </a:lnTo>
                  <a:lnTo>
                    <a:pt x="265" y="0"/>
                  </a:lnTo>
                  <a:lnTo>
                    <a:pt x="237" y="5"/>
                  </a:lnTo>
                  <a:lnTo>
                    <a:pt x="208" y="10"/>
                  </a:lnTo>
                  <a:lnTo>
                    <a:pt x="180" y="24"/>
                  </a:lnTo>
                  <a:lnTo>
                    <a:pt x="156" y="34"/>
                  </a:lnTo>
                  <a:lnTo>
                    <a:pt x="133" y="48"/>
                  </a:lnTo>
                  <a:lnTo>
                    <a:pt x="109" y="67"/>
                  </a:lnTo>
                  <a:lnTo>
                    <a:pt x="85" y="85"/>
                  </a:lnTo>
                  <a:lnTo>
                    <a:pt x="67" y="104"/>
                  </a:lnTo>
                  <a:lnTo>
                    <a:pt x="52" y="128"/>
                  </a:lnTo>
                  <a:lnTo>
                    <a:pt x="38" y="152"/>
                  </a:lnTo>
                  <a:lnTo>
                    <a:pt x="24" y="180"/>
                  </a:lnTo>
                  <a:lnTo>
                    <a:pt x="15" y="208"/>
                  </a:lnTo>
                  <a:lnTo>
                    <a:pt x="5" y="236"/>
                  </a:lnTo>
                  <a:lnTo>
                    <a:pt x="0" y="265"/>
                  </a:lnTo>
                  <a:lnTo>
                    <a:pt x="0" y="293"/>
                  </a:lnTo>
                  <a:lnTo>
                    <a:pt x="0" y="326"/>
                  </a:lnTo>
                  <a:lnTo>
                    <a:pt x="5" y="354"/>
                  </a:lnTo>
                  <a:lnTo>
                    <a:pt x="15" y="383"/>
                  </a:lnTo>
                  <a:lnTo>
                    <a:pt x="24" y="411"/>
                  </a:lnTo>
                  <a:lnTo>
                    <a:pt x="38" y="435"/>
                  </a:lnTo>
                  <a:lnTo>
                    <a:pt x="52" y="458"/>
                  </a:lnTo>
                  <a:lnTo>
                    <a:pt x="67" y="482"/>
                  </a:lnTo>
                  <a:lnTo>
                    <a:pt x="85" y="505"/>
                  </a:lnTo>
                  <a:lnTo>
                    <a:pt x="109" y="524"/>
                  </a:lnTo>
                  <a:lnTo>
                    <a:pt x="133" y="539"/>
                  </a:lnTo>
                  <a:lnTo>
                    <a:pt x="156" y="553"/>
                  </a:lnTo>
                  <a:lnTo>
                    <a:pt x="180" y="567"/>
                  </a:lnTo>
                  <a:lnTo>
                    <a:pt x="208" y="576"/>
                  </a:lnTo>
                  <a:lnTo>
                    <a:pt x="237" y="586"/>
                  </a:lnTo>
                  <a:lnTo>
                    <a:pt x="265" y="590"/>
                  </a:lnTo>
                  <a:lnTo>
                    <a:pt x="298" y="590"/>
                  </a:lnTo>
                  <a:lnTo>
                    <a:pt x="326" y="590"/>
                  </a:lnTo>
                  <a:lnTo>
                    <a:pt x="355" y="586"/>
                  </a:lnTo>
                  <a:lnTo>
                    <a:pt x="383" y="576"/>
                  </a:lnTo>
                  <a:lnTo>
                    <a:pt x="411" y="567"/>
                  </a:lnTo>
                  <a:lnTo>
                    <a:pt x="439" y="553"/>
                  </a:lnTo>
                  <a:lnTo>
                    <a:pt x="463" y="539"/>
                  </a:lnTo>
                  <a:lnTo>
                    <a:pt x="487" y="524"/>
                  </a:lnTo>
                  <a:lnTo>
                    <a:pt x="506" y="505"/>
                  </a:lnTo>
                  <a:lnTo>
                    <a:pt x="524" y="482"/>
                  </a:lnTo>
                  <a:lnTo>
                    <a:pt x="543" y="458"/>
                  </a:lnTo>
                  <a:lnTo>
                    <a:pt x="557" y="435"/>
                  </a:lnTo>
                  <a:lnTo>
                    <a:pt x="567" y="411"/>
                  </a:lnTo>
                  <a:lnTo>
                    <a:pt x="576" y="383"/>
                  </a:lnTo>
                  <a:lnTo>
                    <a:pt x="586" y="354"/>
                  </a:lnTo>
                  <a:lnTo>
                    <a:pt x="591" y="326"/>
                  </a:lnTo>
                  <a:lnTo>
                    <a:pt x="591" y="293"/>
                  </a:lnTo>
                  <a:lnTo>
                    <a:pt x="581" y="293"/>
                  </a:lnTo>
                  <a:lnTo>
                    <a:pt x="576" y="265"/>
                  </a:lnTo>
                  <a:lnTo>
                    <a:pt x="576" y="236"/>
                  </a:lnTo>
                  <a:lnTo>
                    <a:pt x="567" y="208"/>
                  </a:lnTo>
                  <a:lnTo>
                    <a:pt x="557" y="185"/>
                  </a:lnTo>
                  <a:lnTo>
                    <a:pt x="548" y="161"/>
                  </a:lnTo>
                  <a:lnTo>
                    <a:pt x="534" y="137"/>
                  </a:lnTo>
                  <a:lnTo>
                    <a:pt x="515" y="114"/>
                  </a:lnTo>
                  <a:lnTo>
                    <a:pt x="496" y="95"/>
                  </a:lnTo>
                  <a:lnTo>
                    <a:pt x="477" y="76"/>
                  </a:lnTo>
                  <a:lnTo>
                    <a:pt x="454" y="57"/>
                  </a:lnTo>
                  <a:lnTo>
                    <a:pt x="430" y="43"/>
                  </a:lnTo>
                  <a:lnTo>
                    <a:pt x="406" y="34"/>
                  </a:lnTo>
                  <a:lnTo>
                    <a:pt x="383" y="24"/>
                  </a:lnTo>
                  <a:lnTo>
                    <a:pt x="355" y="15"/>
                  </a:lnTo>
                  <a:lnTo>
                    <a:pt x="326" y="10"/>
                  </a:lnTo>
                  <a:lnTo>
                    <a:pt x="298" y="10"/>
                  </a:lnTo>
                  <a:lnTo>
                    <a:pt x="270" y="10"/>
                  </a:lnTo>
                  <a:lnTo>
                    <a:pt x="241" y="15"/>
                  </a:lnTo>
                  <a:lnTo>
                    <a:pt x="213" y="24"/>
                  </a:lnTo>
                  <a:lnTo>
                    <a:pt x="185" y="34"/>
                  </a:lnTo>
                  <a:lnTo>
                    <a:pt x="161" y="43"/>
                  </a:lnTo>
                  <a:lnTo>
                    <a:pt x="137" y="57"/>
                  </a:lnTo>
                  <a:lnTo>
                    <a:pt x="114" y="76"/>
                  </a:lnTo>
                  <a:lnTo>
                    <a:pt x="95" y="95"/>
                  </a:lnTo>
                  <a:lnTo>
                    <a:pt x="76" y="114"/>
                  </a:lnTo>
                  <a:lnTo>
                    <a:pt x="62" y="137"/>
                  </a:lnTo>
                  <a:lnTo>
                    <a:pt x="48" y="161"/>
                  </a:lnTo>
                  <a:lnTo>
                    <a:pt x="34" y="185"/>
                  </a:lnTo>
                  <a:lnTo>
                    <a:pt x="24" y="208"/>
                  </a:lnTo>
                  <a:lnTo>
                    <a:pt x="19" y="236"/>
                  </a:lnTo>
                  <a:lnTo>
                    <a:pt x="15" y="265"/>
                  </a:lnTo>
                  <a:lnTo>
                    <a:pt x="15" y="293"/>
                  </a:lnTo>
                  <a:lnTo>
                    <a:pt x="15" y="321"/>
                  </a:lnTo>
                  <a:lnTo>
                    <a:pt x="19" y="350"/>
                  </a:lnTo>
                  <a:lnTo>
                    <a:pt x="24" y="378"/>
                  </a:lnTo>
                  <a:lnTo>
                    <a:pt x="34" y="406"/>
                  </a:lnTo>
                  <a:lnTo>
                    <a:pt x="48" y="430"/>
                  </a:lnTo>
                  <a:lnTo>
                    <a:pt x="62" y="454"/>
                  </a:lnTo>
                  <a:lnTo>
                    <a:pt x="76" y="472"/>
                  </a:lnTo>
                  <a:lnTo>
                    <a:pt x="95" y="496"/>
                  </a:lnTo>
                  <a:lnTo>
                    <a:pt x="114" y="515"/>
                  </a:lnTo>
                  <a:lnTo>
                    <a:pt x="137" y="529"/>
                  </a:lnTo>
                  <a:lnTo>
                    <a:pt x="161" y="543"/>
                  </a:lnTo>
                  <a:lnTo>
                    <a:pt x="185" y="557"/>
                  </a:lnTo>
                  <a:lnTo>
                    <a:pt x="213" y="567"/>
                  </a:lnTo>
                  <a:lnTo>
                    <a:pt x="241" y="572"/>
                  </a:lnTo>
                  <a:lnTo>
                    <a:pt x="270" y="576"/>
                  </a:lnTo>
                  <a:lnTo>
                    <a:pt x="298" y="576"/>
                  </a:lnTo>
                  <a:lnTo>
                    <a:pt x="326" y="576"/>
                  </a:lnTo>
                  <a:lnTo>
                    <a:pt x="355" y="572"/>
                  </a:lnTo>
                  <a:lnTo>
                    <a:pt x="383" y="567"/>
                  </a:lnTo>
                  <a:lnTo>
                    <a:pt x="406" y="557"/>
                  </a:lnTo>
                  <a:lnTo>
                    <a:pt x="430" y="543"/>
                  </a:lnTo>
                  <a:lnTo>
                    <a:pt x="454" y="529"/>
                  </a:lnTo>
                  <a:lnTo>
                    <a:pt x="477" y="515"/>
                  </a:lnTo>
                  <a:lnTo>
                    <a:pt x="496" y="496"/>
                  </a:lnTo>
                  <a:lnTo>
                    <a:pt x="515" y="472"/>
                  </a:lnTo>
                  <a:lnTo>
                    <a:pt x="534" y="454"/>
                  </a:lnTo>
                  <a:lnTo>
                    <a:pt x="548" y="430"/>
                  </a:lnTo>
                  <a:lnTo>
                    <a:pt x="557" y="406"/>
                  </a:lnTo>
                  <a:lnTo>
                    <a:pt x="567" y="378"/>
                  </a:lnTo>
                  <a:lnTo>
                    <a:pt x="576" y="350"/>
                  </a:lnTo>
                  <a:lnTo>
                    <a:pt x="576" y="321"/>
                  </a:lnTo>
                  <a:lnTo>
                    <a:pt x="581" y="293"/>
                  </a:lnTo>
                  <a:lnTo>
                    <a:pt x="591" y="293"/>
                  </a:lnTo>
                  <a:close/>
                </a:path>
              </a:pathLst>
            </a:custGeom>
            <a:solidFill>
              <a:srgbClr val="67CD67"/>
            </a:solidFill>
            <a:ln w="9525">
              <a:noFill/>
              <a:round/>
              <a:headEnd/>
              <a:tailEnd/>
            </a:ln>
          </p:spPr>
          <p:txBody>
            <a:bodyPr/>
            <a:lstStyle/>
            <a:p>
              <a:endParaRPr lang="en-US"/>
            </a:p>
          </p:txBody>
        </p:sp>
        <p:sp>
          <p:nvSpPr>
            <p:cNvPr id="3523639" name="Freeform 55"/>
            <p:cNvSpPr>
              <a:spLocks noChangeAspect="1"/>
            </p:cNvSpPr>
            <p:nvPr/>
          </p:nvSpPr>
          <p:spPr bwMode="auto">
            <a:xfrm>
              <a:off x="2511" y="1687"/>
              <a:ext cx="566" cy="566"/>
            </a:xfrm>
            <a:custGeom>
              <a:avLst/>
              <a:gdLst/>
              <a:ahLst/>
              <a:cxnLst>
                <a:cxn ang="0">
                  <a:pos x="561" y="226"/>
                </a:cxn>
                <a:cxn ang="0">
                  <a:pos x="533" y="151"/>
                </a:cxn>
                <a:cxn ang="0">
                  <a:pos x="481" y="85"/>
                </a:cxn>
                <a:cxn ang="0">
                  <a:pos x="415" y="33"/>
                </a:cxn>
                <a:cxn ang="0">
                  <a:pos x="340" y="5"/>
                </a:cxn>
                <a:cxn ang="0">
                  <a:pos x="255" y="0"/>
                </a:cxn>
                <a:cxn ang="0">
                  <a:pos x="170" y="24"/>
                </a:cxn>
                <a:cxn ang="0">
                  <a:pos x="99" y="66"/>
                </a:cxn>
                <a:cxn ang="0">
                  <a:pos x="47" y="127"/>
                </a:cxn>
                <a:cxn ang="0">
                  <a:pos x="9" y="198"/>
                </a:cxn>
                <a:cxn ang="0">
                  <a:pos x="0" y="283"/>
                </a:cxn>
                <a:cxn ang="0">
                  <a:pos x="9" y="368"/>
                </a:cxn>
                <a:cxn ang="0">
                  <a:pos x="47" y="444"/>
                </a:cxn>
                <a:cxn ang="0">
                  <a:pos x="99" y="505"/>
                </a:cxn>
                <a:cxn ang="0">
                  <a:pos x="170" y="547"/>
                </a:cxn>
                <a:cxn ang="0">
                  <a:pos x="255" y="566"/>
                </a:cxn>
                <a:cxn ang="0">
                  <a:pos x="340" y="562"/>
                </a:cxn>
                <a:cxn ang="0">
                  <a:pos x="415" y="533"/>
                </a:cxn>
                <a:cxn ang="0">
                  <a:pos x="481" y="486"/>
                </a:cxn>
                <a:cxn ang="0">
                  <a:pos x="533" y="420"/>
                </a:cxn>
                <a:cxn ang="0">
                  <a:pos x="561" y="340"/>
                </a:cxn>
                <a:cxn ang="0">
                  <a:pos x="552" y="283"/>
                </a:cxn>
                <a:cxn ang="0">
                  <a:pos x="542" y="203"/>
                </a:cxn>
                <a:cxn ang="0">
                  <a:pos x="505" y="132"/>
                </a:cxn>
                <a:cxn ang="0">
                  <a:pos x="453" y="75"/>
                </a:cxn>
                <a:cxn ang="0">
                  <a:pos x="387" y="33"/>
                </a:cxn>
                <a:cxn ang="0">
                  <a:pos x="311" y="14"/>
                </a:cxn>
                <a:cxn ang="0">
                  <a:pos x="226" y="19"/>
                </a:cxn>
                <a:cxn ang="0">
                  <a:pos x="151" y="47"/>
                </a:cxn>
                <a:cxn ang="0">
                  <a:pos x="89" y="94"/>
                </a:cxn>
                <a:cxn ang="0">
                  <a:pos x="42" y="156"/>
                </a:cxn>
                <a:cxn ang="0">
                  <a:pos x="14" y="231"/>
                </a:cxn>
                <a:cxn ang="0">
                  <a:pos x="9" y="311"/>
                </a:cxn>
                <a:cxn ang="0">
                  <a:pos x="33" y="392"/>
                </a:cxn>
                <a:cxn ang="0">
                  <a:pos x="70" y="458"/>
                </a:cxn>
                <a:cxn ang="0">
                  <a:pos x="132" y="510"/>
                </a:cxn>
                <a:cxn ang="0">
                  <a:pos x="203" y="543"/>
                </a:cxn>
                <a:cxn ang="0">
                  <a:pos x="283" y="557"/>
                </a:cxn>
                <a:cxn ang="0">
                  <a:pos x="363" y="543"/>
                </a:cxn>
                <a:cxn ang="0">
                  <a:pos x="434" y="510"/>
                </a:cxn>
                <a:cxn ang="0">
                  <a:pos x="491" y="458"/>
                </a:cxn>
                <a:cxn ang="0">
                  <a:pos x="533" y="392"/>
                </a:cxn>
                <a:cxn ang="0">
                  <a:pos x="552" y="311"/>
                </a:cxn>
              </a:cxnLst>
              <a:rect l="0" t="0" r="r" b="b"/>
              <a:pathLst>
                <a:path w="566" h="566">
                  <a:moveTo>
                    <a:pt x="566" y="283"/>
                  </a:moveTo>
                  <a:lnTo>
                    <a:pt x="561" y="255"/>
                  </a:lnTo>
                  <a:lnTo>
                    <a:pt x="561" y="226"/>
                  </a:lnTo>
                  <a:lnTo>
                    <a:pt x="552" y="198"/>
                  </a:lnTo>
                  <a:lnTo>
                    <a:pt x="542" y="175"/>
                  </a:lnTo>
                  <a:lnTo>
                    <a:pt x="533" y="151"/>
                  </a:lnTo>
                  <a:lnTo>
                    <a:pt x="519" y="127"/>
                  </a:lnTo>
                  <a:lnTo>
                    <a:pt x="500" y="104"/>
                  </a:lnTo>
                  <a:lnTo>
                    <a:pt x="481" y="85"/>
                  </a:lnTo>
                  <a:lnTo>
                    <a:pt x="462" y="66"/>
                  </a:lnTo>
                  <a:lnTo>
                    <a:pt x="439" y="47"/>
                  </a:lnTo>
                  <a:lnTo>
                    <a:pt x="415" y="33"/>
                  </a:lnTo>
                  <a:lnTo>
                    <a:pt x="391" y="24"/>
                  </a:lnTo>
                  <a:lnTo>
                    <a:pt x="368" y="14"/>
                  </a:lnTo>
                  <a:lnTo>
                    <a:pt x="340" y="5"/>
                  </a:lnTo>
                  <a:lnTo>
                    <a:pt x="311" y="0"/>
                  </a:lnTo>
                  <a:lnTo>
                    <a:pt x="283" y="0"/>
                  </a:lnTo>
                  <a:lnTo>
                    <a:pt x="255" y="0"/>
                  </a:lnTo>
                  <a:lnTo>
                    <a:pt x="226" y="5"/>
                  </a:lnTo>
                  <a:lnTo>
                    <a:pt x="198" y="14"/>
                  </a:lnTo>
                  <a:lnTo>
                    <a:pt x="170" y="24"/>
                  </a:lnTo>
                  <a:lnTo>
                    <a:pt x="146" y="33"/>
                  </a:lnTo>
                  <a:lnTo>
                    <a:pt x="122" y="47"/>
                  </a:lnTo>
                  <a:lnTo>
                    <a:pt x="99" y="66"/>
                  </a:lnTo>
                  <a:lnTo>
                    <a:pt x="80" y="85"/>
                  </a:lnTo>
                  <a:lnTo>
                    <a:pt x="61" y="104"/>
                  </a:lnTo>
                  <a:lnTo>
                    <a:pt x="47" y="127"/>
                  </a:lnTo>
                  <a:lnTo>
                    <a:pt x="33" y="151"/>
                  </a:lnTo>
                  <a:lnTo>
                    <a:pt x="19" y="175"/>
                  </a:lnTo>
                  <a:lnTo>
                    <a:pt x="9" y="198"/>
                  </a:lnTo>
                  <a:lnTo>
                    <a:pt x="4" y="226"/>
                  </a:lnTo>
                  <a:lnTo>
                    <a:pt x="0" y="255"/>
                  </a:lnTo>
                  <a:lnTo>
                    <a:pt x="0" y="283"/>
                  </a:lnTo>
                  <a:lnTo>
                    <a:pt x="0" y="311"/>
                  </a:lnTo>
                  <a:lnTo>
                    <a:pt x="4" y="340"/>
                  </a:lnTo>
                  <a:lnTo>
                    <a:pt x="9" y="368"/>
                  </a:lnTo>
                  <a:lnTo>
                    <a:pt x="19" y="396"/>
                  </a:lnTo>
                  <a:lnTo>
                    <a:pt x="33" y="420"/>
                  </a:lnTo>
                  <a:lnTo>
                    <a:pt x="47" y="444"/>
                  </a:lnTo>
                  <a:lnTo>
                    <a:pt x="61" y="462"/>
                  </a:lnTo>
                  <a:lnTo>
                    <a:pt x="80" y="486"/>
                  </a:lnTo>
                  <a:lnTo>
                    <a:pt x="99" y="505"/>
                  </a:lnTo>
                  <a:lnTo>
                    <a:pt x="122" y="519"/>
                  </a:lnTo>
                  <a:lnTo>
                    <a:pt x="146" y="533"/>
                  </a:lnTo>
                  <a:lnTo>
                    <a:pt x="170" y="547"/>
                  </a:lnTo>
                  <a:lnTo>
                    <a:pt x="198" y="557"/>
                  </a:lnTo>
                  <a:lnTo>
                    <a:pt x="226" y="562"/>
                  </a:lnTo>
                  <a:lnTo>
                    <a:pt x="255" y="566"/>
                  </a:lnTo>
                  <a:lnTo>
                    <a:pt x="283" y="566"/>
                  </a:lnTo>
                  <a:lnTo>
                    <a:pt x="311" y="566"/>
                  </a:lnTo>
                  <a:lnTo>
                    <a:pt x="340" y="562"/>
                  </a:lnTo>
                  <a:lnTo>
                    <a:pt x="368" y="557"/>
                  </a:lnTo>
                  <a:lnTo>
                    <a:pt x="391" y="547"/>
                  </a:lnTo>
                  <a:lnTo>
                    <a:pt x="415" y="533"/>
                  </a:lnTo>
                  <a:lnTo>
                    <a:pt x="439" y="519"/>
                  </a:lnTo>
                  <a:lnTo>
                    <a:pt x="462" y="505"/>
                  </a:lnTo>
                  <a:lnTo>
                    <a:pt x="481" y="486"/>
                  </a:lnTo>
                  <a:lnTo>
                    <a:pt x="500" y="462"/>
                  </a:lnTo>
                  <a:lnTo>
                    <a:pt x="519" y="444"/>
                  </a:lnTo>
                  <a:lnTo>
                    <a:pt x="533" y="420"/>
                  </a:lnTo>
                  <a:lnTo>
                    <a:pt x="542" y="396"/>
                  </a:lnTo>
                  <a:lnTo>
                    <a:pt x="552" y="368"/>
                  </a:lnTo>
                  <a:lnTo>
                    <a:pt x="561" y="340"/>
                  </a:lnTo>
                  <a:lnTo>
                    <a:pt x="561" y="311"/>
                  </a:lnTo>
                  <a:lnTo>
                    <a:pt x="566" y="283"/>
                  </a:lnTo>
                  <a:lnTo>
                    <a:pt x="552" y="283"/>
                  </a:lnTo>
                  <a:lnTo>
                    <a:pt x="552" y="255"/>
                  </a:lnTo>
                  <a:lnTo>
                    <a:pt x="547" y="231"/>
                  </a:lnTo>
                  <a:lnTo>
                    <a:pt x="542" y="203"/>
                  </a:lnTo>
                  <a:lnTo>
                    <a:pt x="533" y="179"/>
                  </a:lnTo>
                  <a:lnTo>
                    <a:pt x="519" y="156"/>
                  </a:lnTo>
                  <a:lnTo>
                    <a:pt x="505" y="132"/>
                  </a:lnTo>
                  <a:lnTo>
                    <a:pt x="491" y="113"/>
                  </a:lnTo>
                  <a:lnTo>
                    <a:pt x="472" y="94"/>
                  </a:lnTo>
                  <a:lnTo>
                    <a:pt x="453" y="75"/>
                  </a:lnTo>
                  <a:lnTo>
                    <a:pt x="434" y="57"/>
                  </a:lnTo>
                  <a:lnTo>
                    <a:pt x="410" y="47"/>
                  </a:lnTo>
                  <a:lnTo>
                    <a:pt x="387" y="33"/>
                  </a:lnTo>
                  <a:lnTo>
                    <a:pt x="363" y="24"/>
                  </a:lnTo>
                  <a:lnTo>
                    <a:pt x="335" y="19"/>
                  </a:lnTo>
                  <a:lnTo>
                    <a:pt x="311" y="14"/>
                  </a:lnTo>
                  <a:lnTo>
                    <a:pt x="283" y="14"/>
                  </a:lnTo>
                  <a:lnTo>
                    <a:pt x="255" y="14"/>
                  </a:lnTo>
                  <a:lnTo>
                    <a:pt x="226" y="19"/>
                  </a:lnTo>
                  <a:lnTo>
                    <a:pt x="203" y="24"/>
                  </a:lnTo>
                  <a:lnTo>
                    <a:pt x="174" y="33"/>
                  </a:lnTo>
                  <a:lnTo>
                    <a:pt x="151" y="47"/>
                  </a:lnTo>
                  <a:lnTo>
                    <a:pt x="132" y="57"/>
                  </a:lnTo>
                  <a:lnTo>
                    <a:pt x="108" y="75"/>
                  </a:lnTo>
                  <a:lnTo>
                    <a:pt x="89" y="94"/>
                  </a:lnTo>
                  <a:lnTo>
                    <a:pt x="70" y="113"/>
                  </a:lnTo>
                  <a:lnTo>
                    <a:pt x="56" y="132"/>
                  </a:lnTo>
                  <a:lnTo>
                    <a:pt x="42" y="156"/>
                  </a:lnTo>
                  <a:lnTo>
                    <a:pt x="33" y="179"/>
                  </a:lnTo>
                  <a:lnTo>
                    <a:pt x="23" y="203"/>
                  </a:lnTo>
                  <a:lnTo>
                    <a:pt x="14" y="231"/>
                  </a:lnTo>
                  <a:lnTo>
                    <a:pt x="9" y="255"/>
                  </a:lnTo>
                  <a:lnTo>
                    <a:pt x="9" y="283"/>
                  </a:lnTo>
                  <a:lnTo>
                    <a:pt x="9" y="311"/>
                  </a:lnTo>
                  <a:lnTo>
                    <a:pt x="14" y="340"/>
                  </a:lnTo>
                  <a:lnTo>
                    <a:pt x="23" y="363"/>
                  </a:lnTo>
                  <a:lnTo>
                    <a:pt x="33" y="392"/>
                  </a:lnTo>
                  <a:lnTo>
                    <a:pt x="42" y="415"/>
                  </a:lnTo>
                  <a:lnTo>
                    <a:pt x="56" y="434"/>
                  </a:lnTo>
                  <a:lnTo>
                    <a:pt x="70" y="458"/>
                  </a:lnTo>
                  <a:lnTo>
                    <a:pt x="89" y="477"/>
                  </a:lnTo>
                  <a:lnTo>
                    <a:pt x="108" y="495"/>
                  </a:lnTo>
                  <a:lnTo>
                    <a:pt x="132" y="510"/>
                  </a:lnTo>
                  <a:lnTo>
                    <a:pt x="151" y="524"/>
                  </a:lnTo>
                  <a:lnTo>
                    <a:pt x="174" y="533"/>
                  </a:lnTo>
                  <a:lnTo>
                    <a:pt x="203" y="543"/>
                  </a:lnTo>
                  <a:lnTo>
                    <a:pt x="226" y="552"/>
                  </a:lnTo>
                  <a:lnTo>
                    <a:pt x="255" y="557"/>
                  </a:lnTo>
                  <a:lnTo>
                    <a:pt x="283" y="557"/>
                  </a:lnTo>
                  <a:lnTo>
                    <a:pt x="311" y="557"/>
                  </a:lnTo>
                  <a:lnTo>
                    <a:pt x="335" y="552"/>
                  </a:lnTo>
                  <a:lnTo>
                    <a:pt x="363" y="543"/>
                  </a:lnTo>
                  <a:lnTo>
                    <a:pt x="387" y="533"/>
                  </a:lnTo>
                  <a:lnTo>
                    <a:pt x="410" y="524"/>
                  </a:lnTo>
                  <a:lnTo>
                    <a:pt x="434" y="510"/>
                  </a:lnTo>
                  <a:lnTo>
                    <a:pt x="453" y="495"/>
                  </a:lnTo>
                  <a:lnTo>
                    <a:pt x="472" y="477"/>
                  </a:lnTo>
                  <a:lnTo>
                    <a:pt x="491" y="458"/>
                  </a:lnTo>
                  <a:lnTo>
                    <a:pt x="505" y="434"/>
                  </a:lnTo>
                  <a:lnTo>
                    <a:pt x="519" y="415"/>
                  </a:lnTo>
                  <a:lnTo>
                    <a:pt x="533" y="392"/>
                  </a:lnTo>
                  <a:lnTo>
                    <a:pt x="542" y="363"/>
                  </a:lnTo>
                  <a:lnTo>
                    <a:pt x="547" y="340"/>
                  </a:lnTo>
                  <a:lnTo>
                    <a:pt x="552" y="311"/>
                  </a:lnTo>
                  <a:lnTo>
                    <a:pt x="552" y="283"/>
                  </a:lnTo>
                  <a:lnTo>
                    <a:pt x="566" y="283"/>
                  </a:lnTo>
                  <a:close/>
                </a:path>
              </a:pathLst>
            </a:custGeom>
            <a:solidFill>
              <a:srgbClr val="63CB63"/>
            </a:solidFill>
            <a:ln w="9525">
              <a:noFill/>
              <a:round/>
              <a:headEnd/>
              <a:tailEnd/>
            </a:ln>
          </p:spPr>
          <p:txBody>
            <a:bodyPr/>
            <a:lstStyle/>
            <a:p>
              <a:endParaRPr lang="en-US"/>
            </a:p>
          </p:txBody>
        </p:sp>
        <p:sp>
          <p:nvSpPr>
            <p:cNvPr id="3523640" name="Freeform 56"/>
            <p:cNvSpPr>
              <a:spLocks noChangeAspect="1"/>
            </p:cNvSpPr>
            <p:nvPr/>
          </p:nvSpPr>
          <p:spPr bwMode="auto">
            <a:xfrm>
              <a:off x="2520" y="1701"/>
              <a:ext cx="543" cy="543"/>
            </a:xfrm>
            <a:custGeom>
              <a:avLst/>
              <a:gdLst/>
              <a:ahLst/>
              <a:cxnLst>
                <a:cxn ang="0">
                  <a:pos x="538" y="217"/>
                </a:cxn>
                <a:cxn ang="0">
                  <a:pos x="510" y="142"/>
                </a:cxn>
                <a:cxn ang="0">
                  <a:pos x="463" y="80"/>
                </a:cxn>
                <a:cxn ang="0">
                  <a:pos x="401" y="33"/>
                </a:cxn>
                <a:cxn ang="0">
                  <a:pos x="326" y="5"/>
                </a:cxn>
                <a:cxn ang="0">
                  <a:pos x="246" y="0"/>
                </a:cxn>
                <a:cxn ang="0">
                  <a:pos x="165" y="19"/>
                </a:cxn>
                <a:cxn ang="0">
                  <a:pos x="99" y="61"/>
                </a:cxn>
                <a:cxn ang="0">
                  <a:pos x="47" y="118"/>
                </a:cxn>
                <a:cxn ang="0">
                  <a:pos x="14" y="189"/>
                </a:cxn>
                <a:cxn ang="0">
                  <a:pos x="0" y="269"/>
                </a:cxn>
                <a:cxn ang="0">
                  <a:pos x="14" y="349"/>
                </a:cxn>
                <a:cxn ang="0">
                  <a:pos x="47" y="420"/>
                </a:cxn>
                <a:cxn ang="0">
                  <a:pos x="99" y="481"/>
                </a:cxn>
                <a:cxn ang="0">
                  <a:pos x="165" y="519"/>
                </a:cxn>
                <a:cxn ang="0">
                  <a:pos x="246" y="543"/>
                </a:cxn>
                <a:cxn ang="0">
                  <a:pos x="326" y="538"/>
                </a:cxn>
                <a:cxn ang="0">
                  <a:pos x="401" y="510"/>
                </a:cxn>
                <a:cxn ang="0">
                  <a:pos x="463" y="463"/>
                </a:cxn>
                <a:cxn ang="0">
                  <a:pos x="510" y="401"/>
                </a:cxn>
                <a:cxn ang="0">
                  <a:pos x="538" y="326"/>
                </a:cxn>
                <a:cxn ang="0">
                  <a:pos x="533" y="269"/>
                </a:cxn>
                <a:cxn ang="0">
                  <a:pos x="519" y="194"/>
                </a:cxn>
                <a:cxn ang="0">
                  <a:pos x="486" y="123"/>
                </a:cxn>
                <a:cxn ang="0">
                  <a:pos x="439" y="71"/>
                </a:cxn>
                <a:cxn ang="0">
                  <a:pos x="373" y="28"/>
                </a:cxn>
                <a:cxn ang="0">
                  <a:pos x="297" y="10"/>
                </a:cxn>
                <a:cxn ang="0">
                  <a:pos x="222" y="14"/>
                </a:cxn>
                <a:cxn ang="0">
                  <a:pos x="146" y="43"/>
                </a:cxn>
                <a:cxn ang="0">
                  <a:pos x="90" y="85"/>
                </a:cxn>
                <a:cxn ang="0">
                  <a:pos x="43" y="146"/>
                </a:cxn>
                <a:cxn ang="0">
                  <a:pos x="19" y="217"/>
                </a:cxn>
                <a:cxn ang="0">
                  <a:pos x="14" y="297"/>
                </a:cxn>
                <a:cxn ang="0">
                  <a:pos x="33" y="373"/>
                </a:cxn>
                <a:cxn ang="0">
                  <a:pos x="71" y="434"/>
                </a:cxn>
                <a:cxn ang="0">
                  <a:pos x="128" y="486"/>
                </a:cxn>
                <a:cxn ang="0">
                  <a:pos x="194" y="519"/>
                </a:cxn>
                <a:cxn ang="0">
                  <a:pos x="274" y="529"/>
                </a:cxn>
                <a:cxn ang="0">
                  <a:pos x="349" y="519"/>
                </a:cxn>
                <a:cxn ang="0">
                  <a:pos x="420" y="486"/>
                </a:cxn>
                <a:cxn ang="0">
                  <a:pos x="472" y="434"/>
                </a:cxn>
                <a:cxn ang="0">
                  <a:pos x="510" y="373"/>
                </a:cxn>
                <a:cxn ang="0">
                  <a:pos x="533" y="297"/>
                </a:cxn>
              </a:cxnLst>
              <a:rect l="0" t="0" r="r" b="b"/>
              <a:pathLst>
                <a:path w="543" h="543">
                  <a:moveTo>
                    <a:pt x="543" y="269"/>
                  </a:moveTo>
                  <a:lnTo>
                    <a:pt x="543" y="241"/>
                  </a:lnTo>
                  <a:lnTo>
                    <a:pt x="538" y="217"/>
                  </a:lnTo>
                  <a:lnTo>
                    <a:pt x="533" y="189"/>
                  </a:lnTo>
                  <a:lnTo>
                    <a:pt x="524" y="165"/>
                  </a:lnTo>
                  <a:lnTo>
                    <a:pt x="510" y="142"/>
                  </a:lnTo>
                  <a:lnTo>
                    <a:pt x="496" y="118"/>
                  </a:lnTo>
                  <a:lnTo>
                    <a:pt x="482" y="99"/>
                  </a:lnTo>
                  <a:lnTo>
                    <a:pt x="463" y="80"/>
                  </a:lnTo>
                  <a:lnTo>
                    <a:pt x="444" y="61"/>
                  </a:lnTo>
                  <a:lnTo>
                    <a:pt x="425" y="43"/>
                  </a:lnTo>
                  <a:lnTo>
                    <a:pt x="401" y="33"/>
                  </a:lnTo>
                  <a:lnTo>
                    <a:pt x="378" y="19"/>
                  </a:lnTo>
                  <a:lnTo>
                    <a:pt x="354" y="10"/>
                  </a:lnTo>
                  <a:lnTo>
                    <a:pt x="326" y="5"/>
                  </a:lnTo>
                  <a:lnTo>
                    <a:pt x="302" y="0"/>
                  </a:lnTo>
                  <a:lnTo>
                    <a:pt x="274" y="0"/>
                  </a:lnTo>
                  <a:lnTo>
                    <a:pt x="246" y="0"/>
                  </a:lnTo>
                  <a:lnTo>
                    <a:pt x="217" y="5"/>
                  </a:lnTo>
                  <a:lnTo>
                    <a:pt x="194" y="10"/>
                  </a:lnTo>
                  <a:lnTo>
                    <a:pt x="165" y="19"/>
                  </a:lnTo>
                  <a:lnTo>
                    <a:pt x="142" y="33"/>
                  </a:lnTo>
                  <a:lnTo>
                    <a:pt x="123" y="43"/>
                  </a:lnTo>
                  <a:lnTo>
                    <a:pt x="99" y="61"/>
                  </a:lnTo>
                  <a:lnTo>
                    <a:pt x="80" y="80"/>
                  </a:lnTo>
                  <a:lnTo>
                    <a:pt x="61" y="99"/>
                  </a:lnTo>
                  <a:lnTo>
                    <a:pt x="47" y="118"/>
                  </a:lnTo>
                  <a:lnTo>
                    <a:pt x="33" y="142"/>
                  </a:lnTo>
                  <a:lnTo>
                    <a:pt x="24" y="165"/>
                  </a:lnTo>
                  <a:lnTo>
                    <a:pt x="14" y="189"/>
                  </a:lnTo>
                  <a:lnTo>
                    <a:pt x="5" y="217"/>
                  </a:lnTo>
                  <a:lnTo>
                    <a:pt x="0" y="241"/>
                  </a:lnTo>
                  <a:lnTo>
                    <a:pt x="0" y="269"/>
                  </a:lnTo>
                  <a:lnTo>
                    <a:pt x="0" y="297"/>
                  </a:lnTo>
                  <a:lnTo>
                    <a:pt x="5" y="326"/>
                  </a:lnTo>
                  <a:lnTo>
                    <a:pt x="14" y="349"/>
                  </a:lnTo>
                  <a:lnTo>
                    <a:pt x="24" y="378"/>
                  </a:lnTo>
                  <a:lnTo>
                    <a:pt x="33" y="401"/>
                  </a:lnTo>
                  <a:lnTo>
                    <a:pt x="47" y="420"/>
                  </a:lnTo>
                  <a:lnTo>
                    <a:pt x="61" y="444"/>
                  </a:lnTo>
                  <a:lnTo>
                    <a:pt x="80" y="463"/>
                  </a:lnTo>
                  <a:lnTo>
                    <a:pt x="99" y="481"/>
                  </a:lnTo>
                  <a:lnTo>
                    <a:pt x="123" y="496"/>
                  </a:lnTo>
                  <a:lnTo>
                    <a:pt x="142" y="510"/>
                  </a:lnTo>
                  <a:lnTo>
                    <a:pt x="165" y="519"/>
                  </a:lnTo>
                  <a:lnTo>
                    <a:pt x="194" y="529"/>
                  </a:lnTo>
                  <a:lnTo>
                    <a:pt x="217" y="538"/>
                  </a:lnTo>
                  <a:lnTo>
                    <a:pt x="246" y="543"/>
                  </a:lnTo>
                  <a:lnTo>
                    <a:pt x="274" y="543"/>
                  </a:lnTo>
                  <a:lnTo>
                    <a:pt x="302" y="543"/>
                  </a:lnTo>
                  <a:lnTo>
                    <a:pt x="326" y="538"/>
                  </a:lnTo>
                  <a:lnTo>
                    <a:pt x="354" y="529"/>
                  </a:lnTo>
                  <a:lnTo>
                    <a:pt x="378" y="519"/>
                  </a:lnTo>
                  <a:lnTo>
                    <a:pt x="401" y="510"/>
                  </a:lnTo>
                  <a:lnTo>
                    <a:pt x="425" y="496"/>
                  </a:lnTo>
                  <a:lnTo>
                    <a:pt x="444" y="481"/>
                  </a:lnTo>
                  <a:lnTo>
                    <a:pt x="463" y="463"/>
                  </a:lnTo>
                  <a:lnTo>
                    <a:pt x="482" y="444"/>
                  </a:lnTo>
                  <a:lnTo>
                    <a:pt x="496" y="420"/>
                  </a:lnTo>
                  <a:lnTo>
                    <a:pt x="510" y="401"/>
                  </a:lnTo>
                  <a:lnTo>
                    <a:pt x="524" y="378"/>
                  </a:lnTo>
                  <a:lnTo>
                    <a:pt x="533" y="349"/>
                  </a:lnTo>
                  <a:lnTo>
                    <a:pt x="538" y="326"/>
                  </a:lnTo>
                  <a:lnTo>
                    <a:pt x="543" y="297"/>
                  </a:lnTo>
                  <a:lnTo>
                    <a:pt x="543" y="269"/>
                  </a:lnTo>
                  <a:lnTo>
                    <a:pt x="533" y="269"/>
                  </a:lnTo>
                  <a:lnTo>
                    <a:pt x="533" y="246"/>
                  </a:lnTo>
                  <a:lnTo>
                    <a:pt x="529" y="217"/>
                  </a:lnTo>
                  <a:lnTo>
                    <a:pt x="519" y="194"/>
                  </a:lnTo>
                  <a:lnTo>
                    <a:pt x="510" y="170"/>
                  </a:lnTo>
                  <a:lnTo>
                    <a:pt x="500" y="146"/>
                  </a:lnTo>
                  <a:lnTo>
                    <a:pt x="486" y="123"/>
                  </a:lnTo>
                  <a:lnTo>
                    <a:pt x="472" y="104"/>
                  </a:lnTo>
                  <a:lnTo>
                    <a:pt x="458" y="85"/>
                  </a:lnTo>
                  <a:lnTo>
                    <a:pt x="439" y="71"/>
                  </a:lnTo>
                  <a:lnTo>
                    <a:pt x="420" y="57"/>
                  </a:lnTo>
                  <a:lnTo>
                    <a:pt x="397" y="43"/>
                  </a:lnTo>
                  <a:lnTo>
                    <a:pt x="373" y="28"/>
                  </a:lnTo>
                  <a:lnTo>
                    <a:pt x="349" y="24"/>
                  </a:lnTo>
                  <a:lnTo>
                    <a:pt x="326" y="14"/>
                  </a:lnTo>
                  <a:lnTo>
                    <a:pt x="297" y="10"/>
                  </a:lnTo>
                  <a:lnTo>
                    <a:pt x="274" y="10"/>
                  </a:lnTo>
                  <a:lnTo>
                    <a:pt x="246" y="10"/>
                  </a:lnTo>
                  <a:lnTo>
                    <a:pt x="222" y="14"/>
                  </a:lnTo>
                  <a:lnTo>
                    <a:pt x="194" y="24"/>
                  </a:lnTo>
                  <a:lnTo>
                    <a:pt x="170" y="28"/>
                  </a:lnTo>
                  <a:lnTo>
                    <a:pt x="146" y="43"/>
                  </a:lnTo>
                  <a:lnTo>
                    <a:pt x="128" y="57"/>
                  </a:lnTo>
                  <a:lnTo>
                    <a:pt x="109" y="71"/>
                  </a:lnTo>
                  <a:lnTo>
                    <a:pt x="90" y="85"/>
                  </a:lnTo>
                  <a:lnTo>
                    <a:pt x="71" y="104"/>
                  </a:lnTo>
                  <a:lnTo>
                    <a:pt x="57" y="123"/>
                  </a:lnTo>
                  <a:lnTo>
                    <a:pt x="43" y="146"/>
                  </a:lnTo>
                  <a:lnTo>
                    <a:pt x="33" y="170"/>
                  </a:lnTo>
                  <a:lnTo>
                    <a:pt x="24" y="194"/>
                  </a:lnTo>
                  <a:lnTo>
                    <a:pt x="19" y="217"/>
                  </a:lnTo>
                  <a:lnTo>
                    <a:pt x="14" y="246"/>
                  </a:lnTo>
                  <a:lnTo>
                    <a:pt x="14" y="269"/>
                  </a:lnTo>
                  <a:lnTo>
                    <a:pt x="14" y="297"/>
                  </a:lnTo>
                  <a:lnTo>
                    <a:pt x="19" y="321"/>
                  </a:lnTo>
                  <a:lnTo>
                    <a:pt x="24" y="349"/>
                  </a:lnTo>
                  <a:lnTo>
                    <a:pt x="33" y="373"/>
                  </a:lnTo>
                  <a:lnTo>
                    <a:pt x="43" y="392"/>
                  </a:lnTo>
                  <a:lnTo>
                    <a:pt x="57" y="415"/>
                  </a:lnTo>
                  <a:lnTo>
                    <a:pt x="71" y="434"/>
                  </a:lnTo>
                  <a:lnTo>
                    <a:pt x="90" y="453"/>
                  </a:lnTo>
                  <a:lnTo>
                    <a:pt x="109" y="472"/>
                  </a:lnTo>
                  <a:lnTo>
                    <a:pt x="128" y="486"/>
                  </a:lnTo>
                  <a:lnTo>
                    <a:pt x="146" y="500"/>
                  </a:lnTo>
                  <a:lnTo>
                    <a:pt x="170" y="510"/>
                  </a:lnTo>
                  <a:lnTo>
                    <a:pt x="194" y="519"/>
                  </a:lnTo>
                  <a:lnTo>
                    <a:pt x="222" y="524"/>
                  </a:lnTo>
                  <a:lnTo>
                    <a:pt x="246" y="529"/>
                  </a:lnTo>
                  <a:lnTo>
                    <a:pt x="274" y="529"/>
                  </a:lnTo>
                  <a:lnTo>
                    <a:pt x="297" y="529"/>
                  </a:lnTo>
                  <a:lnTo>
                    <a:pt x="326" y="524"/>
                  </a:lnTo>
                  <a:lnTo>
                    <a:pt x="349" y="519"/>
                  </a:lnTo>
                  <a:lnTo>
                    <a:pt x="373" y="510"/>
                  </a:lnTo>
                  <a:lnTo>
                    <a:pt x="397" y="500"/>
                  </a:lnTo>
                  <a:lnTo>
                    <a:pt x="420" y="486"/>
                  </a:lnTo>
                  <a:lnTo>
                    <a:pt x="439" y="472"/>
                  </a:lnTo>
                  <a:lnTo>
                    <a:pt x="458" y="453"/>
                  </a:lnTo>
                  <a:lnTo>
                    <a:pt x="472" y="434"/>
                  </a:lnTo>
                  <a:lnTo>
                    <a:pt x="486" y="415"/>
                  </a:lnTo>
                  <a:lnTo>
                    <a:pt x="500" y="392"/>
                  </a:lnTo>
                  <a:lnTo>
                    <a:pt x="510" y="373"/>
                  </a:lnTo>
                  <a:lnTo>
                    <a:pt x="519" y="349"/>
                  </a:lnTo>
                  <a:lnTo>
                    <a:pt x="529" y="321"/>
                  </a:lnTo>
                  <a:lnTo>
                    <a:pt x="533" y="297"/>
                  </a:lnTo>
                  <a:lnTo>
                    <a:pt x="533" y="269"/>
                  </a:lnTo>
                  <a:lnTo>
                    <a:pt x="543" y="269"/>
                  </a:lnTo>
                  <a:close/>
                </a:path>
              </a:pathLst>
            </a:custGeom>
            <a:solidFill>
              <a:srgbClr val="5FC95F"/>
            </a:solidFill>
            <a:ln w="9525">
              <a:noFill/>
              <a:round/>
              <a:headEnd/>
              <a:tailEnd/>
            </a:ln>
          </p:spPr>
          <p:txBody>
            <a:bodyPr/>
            <a:lstStyle/>
            <a:p>
              <a:endParaRPr lang="en-US"/>
            </a:p>
          </p:txBody>
        </p:sp>
        <p:sp>
          <p:nvSpPr>
            <p:cNvPr id="3523641" name="Freeform 57"/>
            <p:cNvSpPr>
              <a:spLocks noChangeAspect="1"/>
            </p:cNvSpPr>
            <p:nvPr/>
          </p:nvSpPr>
          <p:spPr bwMode="auto">
            <a:xfrm>
              <a:off x="2534" y="1711"/>
              <a:ext cx="519" cy="519"/>
            </a:xfrm>
            <a:custGeom>
              <a:avLst/>
              <a:gdLst/>
              <a:ahLst/>
              <a:cxnLst>
                <a:cxn ang="0">
                  <a:pos x="519" y="236"/>
                </a:cxn>
                <a:cxn ang="0">
                  <a:pos x="505" y="184"/>
                </a:cxn>
                <a:cxn ang="0">
                  <a:pos x="486" y="136"/>
                </a:cxn>
                <a:cxn ang="0">
                  <a:pos x="458" y="94"/>
                </a:cxn>
                <a:cxn ang="0">
                  <a:pos x="425" y="61"/>
                </a:cxn>
                <a:cxn ang="0">
                  <a:pos x="383" y="33"/>
                </a:cxn>
                <a:cxn ang="0">
                  <a:pos x="335" y="14"/>
                </a:cxn>
                <a:cxn ang="0">
                  <a:pos x="283" y="0"/>
                </a:cxn>
                <a:cxn ang="0">
                  <a:pos x="232" y="0"/>
                </a:cxn>
                <a:cxn ang="0">
                  <a:pos x="180" y="14"/>
                </a:cxn>
                <a:cxn ang="0">
                  <a:pos x="132" y="33"/>
                </a:cxn>
                <a:cxn ang="0">
                  <a:pos x="95" y="61"/>
                </a:cxn>
                <a:cxn ang="0">
                  <a:pos x="57" y="94"/>
                </a:cxn>
                <a:cxn ang="0">
                  <a:pos x="29" y="136"/>
                </a:cxn>
                <a:cxn ang="0">
                  <a:pos x="10" y="184"/>
                </a:cxn>
                <a:cxn ang="0">
                  <a:pos x="0" y="236"/>
                </a:cxn>
                <a:cxn ang="0">
                  <a:pos x="0" y="287"/>
                </a:cxn>
                <a:cxn ang="0">
                  <a:pos x="10" y="339"/>
                </a:cxn>
                <a:cxn ang="0">
                  <a:pos x="29" y="382"/>
                </a:cxn>
                <a:cxn ang="0">
                  <a:pos x="57" y="424"/>
                </a:cxn>
                <a:cxn ang="0">
                  <a:pos x="95" y="462"/>
                </a:cxn>
                <a:cxn ang="0">
                  <a:pos x="132" y="490"/>
                </a:cxn>
                <a:cxn ang="0">
                  <a:pos x="180" y="509"/>
                </a:cxn>
                <a:cxn ang="0">
                  <a:pos x="232" y="519"/>
                </a:cxn>
                <a:cxn ang="0">
                  <a:pos x="283" y="519"/>
                </a:cxn>
                <a:cxn ang="0">
                  <a:pos x="335" y="509"/>
                </a:cxn>
                <a:cxn ang="0">
                  <a:pos x="383" y="490"/>
                </a:cxn>
                <a:cxn ang="0">
                  <a:pos x="425" y="462"/>
                </a:cxn>
                <a:cxn ang="0">
                  <a:pos x="458" y="424"/>
                </a:cxn>
                <a:cxn ang="0">
                  <a:pos x="486" y="382"/>
                </a:cxn>
                <a:cxn ang="0">
                  <a:pos x="505" y="339"/>
                </a:cxn>
                <a:cxn ang="0">
                  <a:pos x="519" y="287"/>
                </a:cxn>
                <a:cxn ang="0">
                  <a:pos x="505" y="259"/>
                </a:cxn>
                <a:cxn ang="0">
                  <a:pos x="501" y="212"/>
                </a:cxn>
                <a:cxn ang="0">
                  <a:pos x="486" y="165"/>
                </a:cxn>
                <a:cxn ang="0">
                  <a:pos x="435" y="84"/>
                </a:cxn>
                <a:cxn ang="0">
                  <a:pos x="354" y="33"/>
                </a:cxn>
                <a:cxn ang="0">
                  <a:pos x="307" y="18"/>
                </a:cxn>
                <a:cxn ang="0">
                  <a:pos x="260" y="14"/>
                </a:cxn>
                <a:cxn ang="0">
                  <a:pos x="208" y="18"/>
                </a:cxn>
                <a:cxn ang="0">
                  <a:pos x="161" y="33"/>
                </a:cxn>
                <a:cxn ang="0">
                  <a:pos x="85" y="84"/>
                </a:cxn>
                <a:cxn ang="0">
                  <a:pos x="29" y="165"/>
                </a:cxn>
                <a:cxn ang="0">
                  <a:pos x="14" y="212"/>
                </a:cxn>
                <a:cxn ang="0">
                  <a:pos x="10" y="259"/>
                </a:cxn>
                <a:cxn ang="0">
                  <a:pos x="14" y="311"/>
                </a:cxn>
                <a:cxn ang="0">
                  <a:pos x="29" y="358"/>
                </a:cxn>
                <a:cxn ang="0">
                  <a:pos x="85" y="434"/>
                </a:cxn>
                <a:cxn ang="0">
                  <a:pos x="161" y="490"/>
                </a:cxn>
                <a:cxn ang="0">
                  <a:pos x="208" y="505"/>
                </a:cxn>
                <a:cxn ang="0">
                  <a:pos x="260" y="509"/>
                </a:cxn>
                <a:cxn ang="0">
                  <a:pos x="307" y="505"/>
                </a:cxn>
                <a:cxn ang="0">
                  <a:pos x="354" y="490"/>
                </a:cxn>
                <a:cxn ang="0">
                  <a:pos x="435" y="434"/>
                </a:cxn>
                <a:cxn ang="0">
                  <a:pos x="486" y="358"/>
                </a:cxn>
                <a:cxn ang="0">
                  <a:pos x="501" y="311"/>
                </a:cxn>
                <a:cxn ang="0">
                  <a:pos x="505" y="259"/>
                </a:cxn>
              </a:cxnLst>
              <a:rect l="0" t="0" r="r" b="b"/>
              <a:pathLst>
                <a:path w="519" h="519">
                  <a:moveTo>
                    <a:pt x="519" y="259"/>
                  </a:moveTo>
                  <a:lnTo>
                    <a:pt x="519" y="236"/>
                  </a:lnTo>
                  <a:lnTo>
                    <a:pt x="515" y="207"/>
                  </a:lnTo>
                  <a:lnTo>
                    <a:pt x="505" y="184"/>
                  </a:lnTo>
                  <a:lnTo>
                    <a:pt x="496" y="160"/>
                  </a:lnTo>
                  <a:lnTo>
                    <a:pt x="486" y="136"/>
                  </a:lnTo>
                  <a:lnTo>
                    <a:pt x="472" y="113"/>
                  </a:lnTo>
                  <a:lnTo>
                    <a:pt x="458" y="94"/>
                  </a:lnTo>
                  <a:lnTo>
                    <a:pt x="444" y="75"/>
                  </a:lnTo>
                  <a:lnTo>
                    <a:pt x="425" y="61"/>
                  </a:lnTo>
                  <a:lnTo>
                    <a:pt x="406" y="47"/>
                  </a:lnTo>
                  <a:lnTo>
                    <a:pt x="383" y="33"/>
                  </a:lnTo>
                  <a:lnTo>
                    <a:pt x="359" y="18"/>
                  </a:lnTo>
                  <a:lnTo>
                    <a:pt x="335" y="14"/>
                  </a:lnTo>
                  <a:lnTo>
                    <a:pt x="312" y="4"/>
                  </a:lnTo>
                  <a:lnTo>
                    <a:pt x="283" y="0"/>
                  </a:lnTo>
                  <a:lnTo>
                    <a:pt x="260" y="0"/>
                  </a:lnTo>
                  <a:lnTo>
                    <a:pt x="232" y="0"/>
                  </a:lnTo>
                  <a:lnTo>
                    <a:pt x="208" y="4"/>
                  </a:lnTo>
                  <a:lnTo>
                    <a:pt x="180" y="14"/>
                  </a:lnTo>
                  <a:lnTo>
                    <a:pt x="156" y="18"/>
                  </a:lnTo>
                  <a:lnTo>
                    <a:pt x="132" y="33"/>
                  </a:lnTo>
                  <a:lnTo>
                    <a:pt x="114" y="47"/>
                  </a:lnTo>
                  <a:lnTo>
                    <a:pt x="95" y="61"/>
                  </a:lnTo>
                  <a:lnTo>
                    <a:pt x="76" y="75"/>
                  </a:lnTo>
                  <a:lnTo>
                    <a:pt x="57" y="94"/>
                  </a:lnTo>
                  <a:lnTo>
                    <a:pt x="43" y="113"/>
                  </a:lnTo>
                  <a:lnTo>
                    <a:pt x="29" y="136"/>
                  </a:lnTo>
                  <a:lnTo>
                    <a:pt x="19" y="160"/>
                  </a:lnTo>
                  <a:lnTo>
                    <a:pt x="10" y="184"/>
                  </a:lnTo>
                  <a:lnTo>
                    <a:pt x="5" y="207"/>
                  </a:lnTo>
                  <a:lnTo>
                    <a:pt x="0" y="236"/>
                  </a:lnTo>
                  <a:lnTo>
                    <a:pt x="0" y="259"/>
                  </a:lnTo>
                  <a:lnTo>
                    <a:pt x="0" y="287"/>
                  </a:lnTo>
                  <a:lnTo>
                    <a:pt x="5" y="311"/>
                  </a:lnTo>
                  <a:lnTo>
                    <a:pt x="10" y="339"/>
                  </a:lnTo>
                  <a:lnTo>
                    <a:pt x="19" y="363"/>
                  </a:lnTo>
                  <a:lnTo>
                    <a:pt x="29" y="382"/>
                  </a:lnTo>
                  <a:lnTo>
                    <a:pt x="43" y="405"/>
                  </a:lnTo>
                  <a:lnTo>
                    <a:pt x="57" y="424"/>
                  </a:lnTo>
                  <a:lnTo>
                    <a:pt x="76" y="443"/>
                  </a:lnTo>
                  <a:lnTo>
                    <a:pt x="95" y="462"/>
                  </a:lnTo>
                  <a:lnTo>
                    <a:pt x="114" y="476"/>
                  </a:lnTo>
                  <a:lnTo>
                    <a:pt x="132" y="490"/>
                  </a:lnTo>
                  <a:lnTo>
                    <a:pt x="156" y="500"/>
                  </a:lnTo>
                  <a:lnTo>
                    <a:pt x="180" y="509"/>
                  </a:lnTo>
                  <a:lnTo>
                    <a:pt x="208" y="514"/>
                  </a:lnTo>
                  <a:lnTo>
                    <a:pt x="232" y="519"/>
                  </a:lnTo>
                  <a:lnTo>
                    <a:pt x="260" y="519"/>
                  </a:lnTo>
                  <a:lnTo>
                    <a:pt x="283" y="519"/>
                  </a:lnTo>
                  <a:lnTo>
                    <a:pt x="312" y="514"/>
                  </a:lnTo>
                  <a:lnTo>
                    <a:pt x="335" y="509"/>
                  </a:lnTo>
                  <a:lnTo>
                    <a:pt x="359" y="500"/>
                  </a:lnTo>
                  <a:lnTo>
                    <a:pt x="383" y="490"/>
                  </a:lnTo>
                  <a:lnTo>
                    <a:pt x="406" y="476"/>
                  </a:lnTo>
                  <a:lnTo>
                    <a:pt x="425" y="462"/>
                  </a:lnTo>
                  <a:lnTo>
                    <a:pt x="444" y="443"/>
                  </a:lnTo>
                  <a:lnTo>
                    <a:pt x="458" y="424"/>
                  </a:lnTo>
                  <a:lnTo>
                    <a:pt x="472" y="405"/>
                  </a:lnTo>
                  <a:lnTo>
                    <a:pt x="486" y="382"/>
                  </a:lnTo>
                  <a:lnTo>
                    <a:pt x="496" y="363"/>
                  </a:lnTo>
                  <a:lnTo>
                    <a:pt x="505" y="339"/>
                  </a:lnTo>
                  <a:lnTo>
                    <a:pt x="515" y="311"/>
                  </a:lnTo>
                  <a:lnTo>
                    <a:pt x="519" y="287"/>
                  </a:lnTo>
                  <a:lnTo>
                    <a:pt x="519" y="259"/>
                  </a:lnTo>
                  <a:lnTo>
                    <a:pt x="505" y="259"/>
                  </a:lnTo>
                  <a:lnTo>
                    <a:pt x="505" y="236"/>
                  </a:lnTo>
                  <a:lnTo>
                    <a:pt x="501" y="212"/>
                  </a:lnTo>
                  <a:lnTo>
                    <a:pt x="496" y="188"/>
                  </a:lnTo>
                  <a:lnTo>
                    <a:pt x="486" y="165"/>
                  </a:lnTo>
                  <a:lnTo>
                    <a:pt x="463" y="122"/>
                  </a:lnTo>
                  <a:lnTo>
                    <a:pt x="435" y="84"/>
                  </a:lnTo>
                  <a:lnTo>
                    <a:pt x="397" y="56"/>
                  </a:lnTo>
                  <a:lnTo>
                    <a:pt x="354" y="33"/>
                  </a:lnTo>
                  <a:lnTo>
                    <a:pt x="331" y="23"/>
                  </a:lnTo>
                  <a:lnTo>
                    <a:pt x="307" y="18"/>
                  </a:lnTo>
                  <a:lnTo>
                    <a:pt x="283" y="14"/>
                  </a:lnTo>
                  <a:lnTo>
                    <a:pt x="260" y="14"/>
                  </a:lnTo>
                  <a:lnTo>
                    <a:pt x="232" y="14"/>
                  </a:lnTo>
                  <a:lnTo>
                    <a:pt x="208" y="18"/>
                  </a:lnTo>
                  <a:lnTo>
                    <a:pt x="184" y="23"/>
                  </a:lnTo>
                  <a:lnTo>
                    <a:pt x="161" y="33"/>
                  </a:lnTo>
                  <a:lnTo>
                    <a:pt x="118" y="56"/>
                  </a:lnTo>
                  <a:lnTo>
                    <a:pt x="85" y="84"/>
                  </a:lnTo>
                  <a:lnTo>
                    <a:pt x="52" y="122"/>
                  </a:lnTo>
                  <a:lnTo>
                    <a:pt x="29" y="165"/>
                  </a:lnTo>
                  <a:lnTo>
                    <a:pt x="19" y="188"/>
                  </a:lnTo>
                  <a:lnTo>
                    <a:pt x="14" y="212"/>
                  </a:lnTo>
                  <a:lnTo>
                    <a:pt x="10" y="236"/>
                  </a:lnTo>
                  <a:lnTo>
                    <a:pt x="10" y="259"/>
                  </a:lnTo>
                  <a:lnTo>
                    <a:pt x="10" y="287"/>
                  </a:lnTo>
                  <a:lnTo>
                    <a:pt x="14" y="311"/>
                  </a:lnTo>
                  <a:lnTo>
                    <a:pt x="19" y="335"/>
                  </a:lnTo>
                  <a:lnTo>
                    <a:pt x="29" y="358"/>
                  </a:lnTo>
                  <a:lnTo>
                    <a:pt x="52" y="401"/>
                  </a:lnTo>
                  <a:lnTo>
                    <a:pt x="85" y="434"/>
                  </a:lnTo>
                  <a:lnTo>
                    <a:pt x="118" y="467"/>
                  </a:lnTo>
                  <a:lnTo>
                    <a:pt x="161" y="490"/>
                  </a:lnTo>
                  <a:lnTo>
                    <a:pt x="184" y="495"/>
                  </a:lnTo>
                  <a:lnTo>
                    <a:pt x="208" y="505"/>
                  </a:lnTo>
                  <a:lnTo>
                    <a:pt x="232" y="509"/>
                  </a:lnTo>
                  <a:lnTo>
                    <a:pt x="260" y="509"/>
                  </a:lnTo>
                  <a:lnTo>
                    <a:pt x="283" y="509"/>
                  </a:lnTo>
                  <a:lnTo>
                    <a:pt x="307" y="505"/>
                  </a:lnTo>
                  <a:lnTo>
                    <a:pt x="331" y="495"/>
                  </a:lnTo>
                  <a:lnTo>
                    <a:pt x="354" y="490"/>
                  </a:lnTo>
                  <a:lnTo>
                    <a:pt x="397" y="467"/>
                  </a:lnTo>
                  <a:lnTo>
                    <a:pt x="435" y="434"/>
                  </a:lnTo>
                  <a:lnTo>
                    <a:pt x="463" y="401"/>
                  </a:lnTo>
                  <a:lnTo>
                    <a:pt x="486" y="358"/>
                  </a:lnTo>
                  <a:lnTo>
                    <a:pt x="496" y="335"/>
                  </a:lnTo>
                  <a:lnTo>
                    <a:pt x="501" y="311"/>
                  </a:lnTo>
                  <a:lnTo>
                    <a:pt x="505" y="287"/>
                  </a:lnTo>
                  <a:lnTo>
                    <a:pt x="505" y="259"/>
                  </a:lnTo>
                  <a:lnTo>
                    <a:pt x="519" y="259"/>
                  </a:lnTo>
                  <a:close/>
                </a:path>
              </a:pathLst>
            </a:custGeom>
            <a:solidFill>
              <a:srgbClr val="5BC85B"/>
            </a:solidFill>
            <a:ln w="9525">
              <a:noFill/>
              <a:round/>
              <a:headEnd/>
              <a:tailEnd/>
            </a:ln>
          </p:spPr>
          <p:txBody>
            <a:bodyPr/>
            <a:lstStyle/>
            <a:p>
              <a:endParaRPr lang="en-US"/>
            </a:p>
          </p:txBody>
        </p:sp>
        <p:sp>
          <p:nvSpPr>
            <p:cNvPr id="3523642" name="Freeform 58"/>
            <p:cNvSpPr>
              <a:spLocks noChangeAspect="1"/>
            </p:cNvSpPr>
            <p:nvPr/>
          </p:nvSpPr>
          <p:spPr bwMode="auto">
            <a:xfrm>
              <a:off x="2544" y="1725"/>
              <a:ext cx="495" cy="495"/>
            </a:xfrm>
            <a:custGeom>
              <a:avLst/>
              <a:gdLst/>
              <a:ahLst/>
              <a:cxnLst>
                <a:cxn ang="0">
                  <a:pos x="495" y="222"/>
                </a:cxn>
                <a:cxn ang="0">
                  <a:pos x="486" y="174"/>
                </a:cxn>
                <a:cxn ang="0">
                  <a:pos x="453" y="108"/>
                </a:cxn>
                <a:cxn ang="0">
                  <a:pos x="387" y="42"/>
                </a:cxn>
                <a:cxn ang="0">
                  <a:pos x="321" y="9"/>
                </a:cxn>
                <a:cxn ang="0">
                  <a:pos x="273" y="0"/>
                </a:cxn>
                <a:cxn ang="0">
                  <a:pos x="222" y="0"/>
                </a:cxn>
                <a:cxn ang="0">
                  <a:pos x="174" y="9"/>
                </a:cxn>
                <a:cxn ang="0">
                  <a:pos x="108" y="42"/>
                </a:cxn>
                <a:cxn ang="0">
                  <a:pos x="42" y="108"/>
                </a:cxn>
                <a:cxn ang="0">
                  <a:pos x="9" y="174"/>
                </a:cxn>
                <a:cxn ang="0">
                  <a:pos x="0" y="222"/>
                </a:cxn>
                <a:cxn ang="0">
                  <a:pos x="0" y="273"/>
                </a:cxn>
                <a:cxn ang="0">
                  <a:pos x="9" y="321"/>
                </a:cxn>
                <a:cxn ang="0">
                  <a:pos x="42" y="387"/>
                </a:cxn>
                <a:cxn ang="0">
                  <a:pos x="108" y="453"/>
                </a:cxn>
                <a:cxn ang="0">
                  <a:pos x="174" y="481"/>
                </a:cxn>
                <a:cxn ang="0">
                  <a:pos x="222" y="495"/>
                </a:cxn>
                <a:cxn ang="0">
                  <a:pos x="273" y="495"/>
                </a:cxn>
                <a:cxn ang="0">
                  <a:pos x="321" y="481"/>
                </a:cxn>
                <a:cxn ang="0">
                  <a:pos x="387" y="453"/>
                </a:cxn>
                <a:cxn ang="0">
                  <a:pos x="453" y="387"/>
                </a:cxn>
                <a:cxn ang="0">
                  <a:pos x="486" y="321"/>
                </a:cxn>
                <a:cxn ang="0">
                  <a:pos x="495" y="273"/>
                </a:cxn>
                <a:cxn ang="0">
                  <a:pos x="486" y="245"/>
                </a:cxn>
                <a:cxn ang="0">
                  <a:pos x="467" y="155"/>
                </a:cxn>
                <a:cxn ang="0">
                  <a:pos x="415" y="80"/>
                </a:cxn>
                <a:cxn ang="0">
                  <a:pos x="340" y="28"/>
                </a:cxn>
                <a:cxn ang="0">
                  <a:pos x="250" y="9"/>
                </a:cxn>
                <a:cxn ang="0">
                  <a:pos x="155" y="28"/>
                </a:cxn>
                <a:cxn ang="0">
                  <a:pos x="80" y="80"/>
                </a:cxn>
                <a:cxn ang="0">
                  <a:pos x="33" y="155"/>
                </a:cxn>
                <a:cxn ang="0">
                  <a:pos x="19" y="198"/>
                </a:cxn>
                <a:cxn ang="0">
                  <a:pos x="14" y="245"/>
                </a:cxn>
                <a:cxn ang="0">
                  <a:pos x="19" y="292"/>
                </a:cxn>
                <a:cxn ang="0">
                  <a:pos x="33" y="339"/>
                </a:cxn>
                <a:cxn ang="0">
                  <a:pos x="80" y="415"/>
                </a:cxn>
                <a:cxn ang="0">
                  <a:pos x="155" y="462"/>
                </a:cxn>
                <a:cxn ang="0">
                  <a:pos x="203" y="476"/>
                </a:cxn>
                <a:cxn ang="0">
                  <a:pos x="250" y="481"/>
                </a:cxn>
                <a:cxn ang="0">
                  <a:pos x="297" y="476"/>
                </a:cxn>
                <a:cxn ang="0">
                  <a:pos x="340" y="462"/>
                </a:cxn>
                <a:cxn ang="0">
                  <a:pos x="415" y="415"/>
                </a:cxn>
                <a:cxn ang="0">
                  <a:pos x="467" y="339"/>
                </a:cxn>
                <a:cxn ang="0">
                  <a:pos x="486" y="245"/>
                </a:cxn>
              </a:cxnLst>
              <a:rect l="0" t="0" r="r" b="b"/>
              <a:pathLst>
                <a:path w="495" h="495">
                  <a:moveTo>
                    <a:pt x="495" y="245"/>
                  </a:moveTo>
                  <a:lnTo>
                    <a:pt x="495" y="222"/>
                  </a:lnTo>
                  <a:lnTo>
                    <a:pt x="491" y="198"/>
                  </a:lnTo>
                  <a:lnTo>
                    <a:pt x="486" y="174"/>
                  </a:lnTo>
                  <a:lnTo>
                    <a:pt x="476" y="151"/>
                  </a:lnTo>
                  <a:lnTo>
                    <a:pt x="453" y="108"/>
                  </a:lnTo>
                  <a:lnTo>
                    <a:pt x="425" y="70"/>
                  </a:lnTo>
                  <a:lnTo>
                    <a:pt x="387" y="42"/>
                  </a:lnTo>
                  <a:lnTo>
                    <a:pt x="344" y="19"/>
                  </a:lnTo>
                  <a:lnTo>
                    <a:pt x="321" y="9"/>
                  </a:lnTo>
                  <a:lnTo>
                    <a:pt x="297" y="4"/>
                  </a:lnTo>
                  <a:lnTo>
                    <a:pt x="273" y="0"/>
                  </a:lnTo>
                  <a:lnTo>
                    <a:pt x="250" y="0"/>
                  </a:lnTo>
                  <a:lnTo>
                    <a:pt x="222" y="0"/>
                  </a:lnTo>
                  <a:lnTo>
                    <a:pt x="198" y="4"/>
                  </a:lnTo>
                  <a:lnTo>
                    <a:pt x="174" y="9"/>
                  </a:lnTo>
                  <a:lnTo>
                    <a:pt x="151" y="19"/>
                  </a:lnTo>
                  <a:lnTo>
                    <a:pt x="108" y="42"/>
                  </a:lnTo>
                  <a:lnTo>
                    <a:pt x="75" y="70"/>
                  </a:lnTo>
                  <a:lnTo>
                    <a:pt x="42" y="108"/>
                  </a:lnTo>
                  <a:lnTo>
                    <a:pt x="19" y="151"/>
                  </a:lnTo>
                  <a:lnTo>
                    <a:pt x="9" y="174"/>
                  </a:lnTo>
                  <a:lnTo>
                    <a:pt x="4" y="198"/>
                  </a:lnTo>
                  <a:lnTo>
                    <a:pt x="0" y="222"/>
                  </a:lnTo>
                  <a:lnTo>
                    <a:pt x="0" y="245"/>
                  </a:lnTo>
                  <a:lnTo>
                    <a:pt x="0" y="273"/>
                  </a:lnTo>
                  <a:lnTo>
                    <a:pt x="4" y="297"/>
                  </a:lnTo>
                  <a:lnTo>
                    <a:pt x="9" y="321"/>
                  </a:lnTo>
                  <a:lnTo>
                    <a:pt x="19" y="344"/>
                  </a:lnTo>
                  <a:lnTo>
                    <a:pt x="42" y="387"/>
                  </a:lnTo>
                  <a:lnTo>
                    <a:pt x="75" y="420"/>
                  </a:lnTo>
                  <a:lnTo>
                    <a:pt x="108" y="453"/>
                  </a:lnTo>
                  <a:lnTo>
                    <a:pt x="151" y="476"/>
                  </a:lnTo>
                  <a:lnTo>
                    <a:pt x="174" y="481"/>
                  </a:lnTo>
                  <a:lnTo>
                    <a:pt x="198" y="491"/>
                  </a:lnTo>
                  <a:lnTo>
                    <a:pt x="222" y="495"/>
                  </a:lnTo>
                  <a:lnTo>
                    <a:pt x="250" y="495"/>
                  </a:lnTo>
                  <a:lnTo>
                    <a:pt x="273" y="495"/>
                  </a:lnTo>
                  <a:lnTo>
                    <a:pt x="297" y="491"/>
                  </a:lnTo>
                  <a:lnTo>
                    <a:pt x="321" y="481"/>
                  </a:lnTo>
                  <a:lnTo>
                    <a:pt x="344" y="476"/>
                  </a:lnTo>
                  <a:lnTo>
                    <a:pt x="387" y="453"/>
                  </a:lnTo>
                  <a:lnTo>
                    <a:pt x="425" y="420"/>
                  </a:lnTo>
                  <a:lnTo>
                    <a:pt x="453" y="387"/>
                  </a:lnTo>
                  <a:lnTo>
                    <a:pt x="476" y="344"/>
                  </a:lnTo>
                  <a:lnTo>
                    <a:pt x="486" y="321"/>
                  </a:lnTo>
                  <a:lnTo>
                    <a:pt x="491" y="297"/>
                  </a:lnTo>
                  <a:lnTo>
                    <a:pt x="495" y="273"/>
                  </a:lnTo>
                  <a:lnTo>
                    <a:pt x="495" y="245"/>
                  </a:lnTo>
                  <a:lnTo>
                    <a:pt x="486" y="245"/>
                  </a:lnTo>
                  <a:lnTo>
                    <a:pt x="481" y="198"/>
                  </a:lnTo>
                  <a:lnTo>
                    <a:pt x="467" y="155"/>
                  </a:lnTo>
                  <a:lnTo>
                    <a:pt x="443" y="113"/>
                  </a:lnTo>
                  <a:lnTo>
                    <a:pt x="415" y="80"/>
                  </a:lnTo>
                  <a:lnTo>
                    <a:pt x="382" y="52"/>
                  </a:lnTo>
                  <a:lnTo>
                    <a:pt x="340" y="28"/>
                  </a:lnTo>
                  <a:lnTo>
                    <a:pt x="297" y="14"/>
                  </a:lnTo>
                  <a:lnTo>
                    <a:pt x="250" y="9"/>
                  </a:lnTo>
                  <a:lnTo>
                    <a:pt x="203" y="14"/>
                  </a:lnTo>
                  <a:lnTo>
                    <a:pt x="155" y="28"/>
                  </a:lnTo>
                  <a:lnTo>
                    <a:pt x="118" y="52"/>
                  </a:lnTo>
                  <a:lnTo>
                    <a:pt x="80" y="80"/>
                  </a:lnTo>
                  <a:lnTo>
                    <a:pt x="52" y="113"/>
                  </a:lnTo>
                  <a:lnTo>
                    <a:pt x="33" y="155"/>
                  </a:lnTo>
                  <a:lnTo>
                    <a:pt x="23" y="174"/>
                  </a:lnTo>
                  <a:lnTo>
                    <a:pt x="19" y="198"/>
                  </a:lnTo>
                  <a:lnTo>
                    <a:pt x="14" y="222"/>
                  </a:lnTo>
                  <a:lnTo>
                    <a:pt x="14" y="245"/>
                  </a:lnTo>
                  <a:lnTo>
                    <a:pt x="14" y="269"/>
                  </a:lnTo>
                  <a:lnTo>
                    <a:pt x="19" y="292"/>
                  </a:lnTo>
                  <a:lnTo>
                    <a:pt x="23" y="316"/>
                  </a:lnTo>
                  <a:lnTo>
                    <a:pt x="33" y="339"/>
                  </a:lnTo>
                  <a:lnTo>
                    <a:pt x="52" y="377"/>
                  </a:lnTo>
                  <a:lnTo>
                    <a:pt x="80" y="415"/>
                  </a:lnTo>
                  <a:lnTo>
                    <a:pt x="118" y="443"/>
                  </a:lnTo>
                  <a:lnTo>
                    <a:pt x="155" y="462"/>
                  </a:lnTo>
                  <a:lnTo>
                    <a:pt x="179" y="472"/>
                  </a:lnTo>
                  <a:lnTo>
                    <a:pt x="203" y="476"/>
                  </a:lnTo>
                  <a:lnTo>
                    <a:pt x="226" y="481"/>
                  </a:lnTo>
                  <a:lnTo>
                    <a:pt x="250" y="481"/>
                  </a:lnTo>
                  <a:lnTo>
                    <a:pt x="273" y="481"/>
                  </a:lnTo>
                  <a:lnTo>
                    <a:pt x="297" y="476"/>
                  </a:lnTo>
                  <a:lnTo>
                    <a:pt x="321" y="472"/>
                  </a:lnTo>
                  <a:lnTo>
                    <a:pt x="340" y="462"/>
                  </a:lnTo>
                  <a:lnTo>
                    <a:pt x="382" y="443"/>
                  </a:lnTo>
                  <a:lnTo>
                    <a:pt x="415" y="415"/>
                  </a:lnTo>
                  <a:lnTo>
                    <a:pt x="443" y="377"/>
                  </a:lnTo>
                  <a:lnTo>
                    <a:pt x="467" y="339"/>
                  </a:lnTo>
                  <a:lnTo>
                    <a:pt x="481" y="292"/>
                  </a:lnTo>
                  <a:lnTo>
                    <a:pt x="486" y="245"/>
                  </a:lnTo>
                  <a:lnTo>
                    <a:pt x="495" y="245"/>
                  </a:lnTo>
                  <a:close/>
                </a:path>
              </a:pathLst>
            </a:custGeom>
            <a:solidFill>
              <a:srgbClr val="57C657"/>
            </a:solidFill>
            <a:ln w="9525">
              <a:noFill/>
              <a:round/>
              <a:headEnd/>
              <a:tailEnd/>
            </a:ln>
          </p:spPr>
          <p:txBody>
            <a:bodyPr/>
            <a:lstStyle/>
            <a:p>
              <a:endParaRPr lang="en-US"/>
            </a:p>
          </p:txBody>
        </p:sp>
        <p:sp>
          <p:nvSpPr>
            <p:cNvPr id="3523643" name="Freeform 59"/>
            <p:cNvSpPr>
              <a:spLocks noChangeAspect="1"/>
            </p:cNvSpPr>
            <p:nvPr/>
          </p:nvSpPr>
          <p:spPr bwMode="auto">
            <a:xfrm>
              <a:off x="2558" y="1734"/>
              <a:ext cx="472" cy="472"/>
            </a:xfrm>
            <a:custGeom>
              <a:avLst/>
              <a:gdLst/>
              <a:ahLst/>
              <a:cxnLst>
                <a:cxn ang="0">
                  <a:pos x="467" y="189"/>
                </a:cxn>
                <a:cxn ang="0">
                  <a:pos x="429" y="104"/>
                </a:cxn>
                <a:cxn ang="0">
                  <a:pos x="368" y="43"/>
                </a:cxn>
                <a:cxn ang="0">
                  <a:pos x="283" y="5"/>
                </a:cxn>
                <a:cxn ang="0">
                  <a:pos x="189" y="5"/>
                </a:cxn>
                <a:cxn ang="0">
                  <a:pos x="104" y="43"/>
                </a:cxn>
                <a:cxn ang="0">
                  <a:pos x="38" y="104"/>
                </a:cxn>
                <a:cxn ang="0">
                  <a:pos x="9" y="165"/>
                </a:cxn>
                <a:cxn ang="0">
                  <a:pos x="0" y="213"/>
                </a:cxn>
                <a:cxn ang="0">
                  <a:pos x="0" y="260"/>
                </a:cxn>
                <a:cxn ang="0">
                  <a:pos x="9" y="307"/>
                </a:cxn>
                <a:cxn ang="0">
                  <a:pos x="38" y="368"/>
                </a:cxn>
                <a:cxn ang="0">
                  <a:pos x="104" y="434"/>
                </a:cxn>
                <a:cxn ang="0">
                  <a:pos x="165" y="463"/>
                </a:cxn>
                <a:cxn ang="0">
                  <a:pos x="212" y="472"/>
                </a:cxn>
                <a:cxn ang="0">
                  <a:pos x="259" y="472"/>
                </a:cxn>
                <a:cxn ang="0">
                  <a:pos x="307" y="463"/>
                </a:cxn>
                <a:cxn ang="0">
                  <a:pos x="368" y="434"/>
                </a:cxn>
                <a:cxn ang="0">
                  <a:pos x="429" y="368"/>
                </a:cxn>
                <a:cxn ang="0">
                  <a:pos x="467" y="283"/>
                </a:cxn>
                <a:cxn ang="0">
                  <a:pos x="458" y="236"/>
                </a:cxn>
                <a:cxn ang="0">
                  <a:pos x="444" y="151"/>
                </a:cxn>
                <a:cxn ang="0">
                  <a:pos x="392" y="80"/>
                </a:cxn>
                <a:cxn ang="0">
                  <a:pos x="321" y="28"/>
                </a:cxn>
                <a:cxn ang="0">
                  <a:pos x="236" y="14"/>
                </a:cxn>
                <a:cxn ang="0">
                  <a:pos x="146" y="28"/>
                </a:cxn>
                <a:cxn ang="0">
                  <a:pos x="75" y="80"/>
                </a:cxn>
                <a:cxn ang="0">
                  <a:pos x="28" y="151"/>
                </a:cxn>
                <a:cxn ang="0">
                  <a:pos x="9" y="236"/>
                </a:cxn>
                <a:cxn ang="0">
                  <a:pos x="28" y="326"/>
                </a:cxn>
                <a:cxn ang="0">
                  <a:pos x="75" y="397"/>
                </a:cxn>
                <a:cxn ang="0">
                  <a:pos x="146" y="444"/>
                </a:cxn>
                <a:cxn ang="0">
                  <a:pos x="236" y="463"/>
                </a:cxn>
                <a:cxn ang="0">
                  <a:pos x="321" y="444"/>
                </a:cxn>
                <a:cxn ang="0">
                  <a:pos x="392" y="397"/>
                </a:cxn>
                <a:cxn ang="0">
                  <a:pos x="444" y="326"/>
                </a:cxn>
                <a:cxn ang="0">
                  <a:pos x="458" y="236"/>
                </a:cxn>
              </a:cxnLst>
              <a:rect l="0" t="0" r="r" b="b"/>
              <a:pathLst>
                <a:path w="472" h="472">
                  <a:moveTo>
                    <a:pt x="472" y="236"/>
                  </a:moveTo>
                  <a:lnTo>
                    <a:pt x="467" y="189"/>
                  </a:lnTo>
                  <a:lnTo>
                    <a:pt x="453" y="146"/>
                  </a:lnTo>
                  <a:lnTo>
                    <a:pt x="429" y="104"/>
                  </a:lnTo>
                  <a:lnTo>
                    <a:pt x="401" y="71"/>
                  </a:lnTo>
                  <a:lnTo>
                    <a:pt x="368" y="43"/>
                  </a:lnTo>
                  <a:lnTo>
                    <a:pt x="326" y="19"/>
                  </a:lnTo>
                  <a:lnTo>
                    <a:pt x="283" y="5"/>
                  </a:lnTo>
                  <a:lnTo>
                    <a:pt x="236" y="0"/>
                  </a:lnTo>
                  <a:lnTo>
                    <a:pt x="189" y="5"/>
                  </a:lnTo>
                  <a:lnTo>
                    <a:pt x="141" y="19"/>
                  </a:lnTo>
                  <a:lnTo>
                    <a:pt x="104" y="43"/>
                  </a:lnTo>
                  <a:lnTo>
                    <a:pt x="66" y="71"/>
                  </a:lnTo>
                  <a:lnTo>
                    <a:pt x="38" y="104"/>
                  </a:lnTo>
                  <a:lnTo>
                    <a:pt x="19" y="146"/>
                  </a:lnTo>
                  <a:lnTo>
                    <a:pt x="9" y="165"/>
                  </a:lnTo>
                  <a:lnTo>
                    <a:pt x="5" y="189"/>
                  </a:lnTo>
                  <a:lnTo>
                    <a:pt x="0" y="213"/>
                  </a:lnTo>
                  <a:lnTo>
                    <a:pt x="0" y="236"/>
                  </a:lnTo>
                  <a:lnTo>
                    <a:pt x="0" y="260"/>
                  </a:lnTo>
                  <a:lnTo>
                    <a:pt x="5" y="283"/>
                  </a:lnTo>
                  <a:lnTo>
                    <a:pt x="9" y="307"/>
                  </a:lnTo>
                  <a:lnTo>
                    <a:pt x="19" y="330"/>
                  </a:lnTo>
                  <a:lnTo>
                    <a:pt x="38" y="368"/>
                  </a:lnTo>
                  <a:lnTo>
                    <a:pt x="66" y="406"/>
                  </a:lnTo>
                  <a:lnTo>
                    <a:pt x="104" y="434"/>
                  </a:lnTo>
                  <a:lnTo>
                    <a:pt x="141" y="453"/>
                  </a:lnTo>
                  <a:lnTo>
                    <a:pt x="165" y="463"/>
                  </a:lnTo>
                  <a:lnTo>
                    <a:pt x="189" y="467"/>
                  </a:lnTo>
                  <a:lnTo>
                    <a:pt x="212" y="472"/>
                  </a:lnTo>
                  <a:lnTo>
                    <a:pt x="236" y="472"/>
                  </a:lnTo>
                  <a:lnTo>
                    <a:pt x="259" y="472"/>
                  </a:lnTo>
                  <a:lnTo>
                    <a:pt x="283" y="467"/>
                  </a:lnTo>
                  <a:lnTo>
                    <a:pt x="307" y="463"/>
                  </a:lnTo>
                  <a:lnTo>
                    <a:pt x="326" y="453"/>
                  </a:lnTo>
                  <a:lnTo>
                    <a:pt x="368" y="434"/>
                  </a:lnTo>
                  <a:lnTo>
                    <a:pt x="401" y="406"/>
                  </a:lnTo>
                  <a:lnTo>
                    <a:pt x="429" y="368"/>
                  </a:lnTo>
                  <a:lnTo>
                    <a:pt x="453" y="330"/>
                  </a:lnTo>
                  <a:lnTo>
                    <a:pt x="467" y="283"/>
                  </a:lnTo>
                  <a:lnTo>
                    <a:pt x="472" y="236"/>
                  </a:lnTo>
                  <a:lnTo>
                    <a:pt x="458" y="236"/>
                  </a:lnTo>
                  <a:lnTo>
                    <a:pt x="453" y="194"/>
                  </a:lnTo>
                  <a:lnTo>
                    <a:pt x="444" y="151"/>
                  </a:lnTo>
                  <a:lnTo>
                    <a:pt x="420" y="113"/>
                  </a:lnTo>
                  <a:lnTo>
                    <a:pt x="392" y="80"/>
                  </a:lnTo>
                  <a:lnTo>
                    <a:pt x="359" y="52"/>
                  </a:lnTo>
                  <a:lnTo>
                    <a:pt x="321" y="28"/>
                  </a:lnTo>
                  <a:lnTo>
                    <a:pt x="278" y="19"/>
                  </a:lnTo>
                  <a:lnTo>
                    <a:pt x="236" y="14"/>
                  </a:lnTo>
                  <a:lnTo>
                    <a:pt x="189" y="19"/>
                  </a:lnTo>
                  <a:lnTo>
                    <a:pt x="146" y="28"/>
                  </a:lnTo>
                  <a:lnTo>
                    <a:pt x="108" y="52"/>
                  </a:lnTo>
                  <a:lnTo>
                    <a:pt x="75" y="80"/>
                  </a:lnTo>
                  <a:lnTo>
                    <a:pt x="47" y="113"/>
                  </a:lnTo>
                  <a:lnTo>
                    <a:pt x="28" y="151"/>
                  </a:lnTo>
                  <a:lnTo>
                    <a:pt x="14" y="194"/>
                  </a:lnTo>
                  <a:lnTo>
                    <a:pt x="9" y="236"/>
                  </a:lnTo>
                  <a:lnTo>
                    <a:pt x="14" y="283"/>
                  </a:lnTo>
                  <a:lnTo>
                    <a:pt x="28" y="326"/>
                  </a:lnTo>
                  <a:lnTo>
                    <a:pt x="47" y="364"/>
                  </a:lnTo>
                  <a:lnTo>
                    <a:pt x="75" y="397"/>
                  </a:lnTo>
                  <a:lnTo>
                    <a:pt x="108" y="425"/>
                  </a:lnTo>
                  <a:lnTo>
                    <a:pt x="146" y="444"/>
                  </a:lnTo>
                  <a:lnTo>
                    <a:pt x="189" y="458"/>
                  </a:lnTo>
                  <a:lnTo>
                    <a:pt x="236" y="463"/>
                  </a:lnTo>
                  <a:lnTo>
                    <a:pt x="278" y="458"/>
                  </a:lnTo>
                  <a:lnTo>
                    <a:pt x="321" y="444"/>
                  </a:lnTo>
                  <a:lnTo>
                    <a:pt x="359" y="425"/>
                  </a:lnTo>
                  <a:lnTo>
                    <a:pt x="392" y="397"/>
                  </a:lnTo>
                  <a:lnTo>
                    <a:pt x="420" y="364"/>
                  </a:lnTo>
                  <a:lnTo>
                    <a:pt x="444" y="326"/>
                  </a:lnTo>
                  <a:lnTo>
                    <a:pt x="453" y="283"/>
                  </a:lnTo>
                  <a:lnTo>
                    <a:pt x="458" y="236"/>
                  </a:lnTo>
                  <a:lnTo>
                    <a:pt x="472" y="236"/>
                  </a:lnTo>
                  <a:close/>
                </a:path>
              </a:pathLst>
            </a:custGeom>
            <a:solidFill>
              <a:srgbClr val="53C453"/>
            </a:solidFill>
            <a:ln w="9525">
              <a:noFill/>
              <a:round/>
              <a:headEnd/>
              <a:tailEnd/>
            </a:ln>
          </p:spPr>
          <p:txBody>
            <a:bodyPr/>
            <a:lstStyle/>
            <a:p>
              <a:endParaRPr lang="en-US"/>
            </a:p>
          </p:txBody>
        </p:sp>
        <p:sp>
          <p:nvSpPr>
            <p:cNvPr id="3523644" name="Freeform 60"/>
            <p:cNvSpPr>
              <a:spLocks noChangeAspect="1"/>
            </p:cNvSpPr>
            <p:nvPr/>
          </p:nvSpPr>
          <p:spPr bwMode="auto">
            <a:xfrm>
              <a:off x="2567" y="1748"/>
              <a:ext cx="449" cy="449"/>
            </a:xfrm>
            <a:custGeom>
              <a:avLst/>
              <a:gdLst/>
              <a:ahLst/>
              <a:cxnLst>
                <a:cxn ang="0">
                  <a:pos x="444" y="180"/>
                </a:cxn>
                <a:cxn ang="0">
                  <a:pos x="411" y="99"/>
                </a:cxn>
                <a:cxn ang="0">
                  <a:pos x="350" y="38"/>
                </a:cxn>
                <a:cxn ang="0">
                  <a:pos x="269" y="5"/>
                </a:cxn>
                <a:cxn ang="0">
                  <a:pos x="180" y="5"/>
                </a:cxn>
                <a:cxn ang="0">
                  <a:pos x="99" y="38"/>
                </a:cxn>
                <a:cxn ang="0">
                  <a:pos x="38" y="99"/>
                </a:cxn>
                <a:cxn ang="0">
                  <a:pos x="5" y="180"/>
                </a:cxn>
                <a:cxn ang="0">
                  <a:pos x="5" y="269"/>
                </a:cxn>
                <a:cxn ang="0">
                  <a:pos x="38" y="350"/>
                </a:cxn>
                <a:cxn ang="0">
                  <a:pos x="99" y="411"/>
                </a:cxn>
                <a:cxn ang="0">
                  <a:pos x="180" y="444"/>
                </a:cxn>
                <a:cxn ang="0">
                  <a:pos x="269" y="444"/>
                </a:cxn>
                <a:cxn ang="0">
                  <a:pos x="350" y="411"/>
                </a:cxn>
                <a:cxn ang="0">
                  <a:pos x="411" y="350"/>
                </a:cxn>
                <a:cxn ang="0">
                  <a:pos x="444" y="269"/>
                </a:cxn>
                <a:cxn ang="0">
                  <a:pos x="439" y="222"/>
                </a:cxn>
                <a:cxn ang="0">
                  <a:pos x="420" y="142"/>
                </a:cxn>
                <a:cxn ang="0">
                  <a:pos x="378" y="71"/>
                </a:cxn>
                <a:cxn ang="0">
                  <a:pos x="307" y="29"/>
                </a:cxn>
                <a:cxn ang="0">
                  <a:pos x="227" y="10"/>
                </a:cxn>
                <a:cxn ang="0">
                  <a:pos x="142" y="29"/>
                </a:cxn>
                <a:cxn ang="0">
                  <a:pos x="76" y="71"/>
                </a:cxn>
                <a:cxn ang="0">
                  <a:pos x="29" y="142"/>
                </a:cxn>
                <a:cxn ang="0">
                  <a:pos x="14" y="222"/>
                </a:cxn>
                <a:cxn ang="0">
                  <a:pos x="29" y="307"/>
                </a:cxn>
                <a:cxn ang="0">
                  <a:pos x="76" y="373"/>
                </a:cxn>
                <a:cxn ang="0">
                  <a:pos x="142" y="420"/>
                </a:cxn>
                <a:cxn ang="0">
                  <a:pos x="227" y="434"/>
                </a:cxn>
                <a:cxn ang="0">
                  <a:pos x="307" y="420"/>
                </a:cxn>
                <a:cxn ang="0">
                  <a:pos x="378" y="373"/>
                </a:cxn>
                <a:cxn ang="0">
                  <a:pos x="420" y="307"/>
                </a:cxn>
                <a:cxn ang="0">
                  <a:pos x="439" y="222"/>
                </a:cxn>
              </a:cxnLst>
              <a:rect l="0" t="0" r="r" b="b"/>
              <a:pathLst>
                <a:path w="449" h="449">
                  <a:moveTo>
                    <a:pt x="449" y="222"/>
                  </a:moveTo>
                  <a:lnTo>
                    <a:pt x="444" y="180"/>
                  </a:lnTo>
                  <a:lnTo>
                    <a:pt x="435" y="137"/>
                  </a:lnTo>
                  <a:lnTo>
                    <a:pt x="411" y="99"/>
                  </a:lnTo>
                  <a:lnTo>
                    <a:pt x="383" y="66"/>
                  </a:lnTo>
                  <a:lnTo>
                    <a:pt x="350" y="38"/>
                  </a:lnTo>
                  <a:lnTo>
                    <a:pt x="312" y="14"/>
                  </a:lnTo>
                  <a:lnTo>
                    <a:pt x="269" y="5"/>
                  </a:lnTo>
                  <a:lnTo>
                    <a:pt x="227" y="0"/>
                  </a:lnTo>
                  <a:lnTo>
                    <a:pt x="180" y="5"/>
                  </a:lnTo>
                  <a:lnTo>
                    <a:pt x="137" y="14"/>
                  </a:lnTo>
                  <a:lnTo>
                    <a:pt x="99" y="38"/>
                  </a:lnTo>
                  <a:lnTo>
                    <a:pt x="66" y="66"/>
                  </a:lnTo>
                  <a:lnTo>
                    <a:pt x="38" y="99"/>
                  </a:lnTo>
                  <a:lnTo>
                    <a:pt x="19" y="137"/>
                  </a:lnTo>
                  <a:lnTo>
                    <a:pt x="5" y="180"/>
                  </a:lnTo>
                  <a:lnTo>
                    <a:pt x="0" y="222"/>
                  </a:lnTo>
                  <a:lnTo>
                    <a:pt x="5" y="269"/>
                  </a:lnTo>
                  <a:lnTo>
                    <a:pt x="19" y="312"/>
                  </a:lnTo>
                  <a:lnTo>
                    <a:pt x="38" y="350"/>
                  </a:lnTo>
                  <a:lnTo>
                    <a:pt x="66" y="383"/>
                  </a:lnTo>
                  <a:lnTo>
                    <a:pt x="99" y="411"/>
                  </a:lnTo>
                  <a:lnTo>
                    <a:pt x="137" y="430"/>
                  </a:lnTo>
                  <a:lnTo>
                    <a:pt x="180" y="444"/>
                  </a:lnTo>
                  <a:lnTo>
                    <a:pt x="227" y="449"/>
                  </a:lnTo>
                  <a:lnTo>
                    <a:pt x="269" y="444"/>
                  </a:lnTo>
                  <a:lnTo>
                    <a:pt x="312" y="430"/>
                  </a:lnTo>
                  <a:lnTo>
                    <a:pt x="350" y="411"/>
                  </a:lnTo>
                  <a:lnTo>
                    <a:pt x="383" y="383"/>
                  </a:lnTo>
                  <a:lnTo>
                    <a:pt x="411" y="350"/>
                  </a:lnTo>
                  <a:lnTo>
                    <a:pt x="435" y="312"/>
                  </a:lnTo>
                  <a:lnTo>
                    <a:pt x="444" y="269"/>
                  </a:lnTo>
                  <a:lnTo>
                    <a:pt x="449" y="222"/>
                  </a:lnTo>
                  <a:lnTo>
                    <a:pt x="439" y="222"/>
                  </a:lnTo>
                  <a:lnTo>
                    <a:pt x="435" y="180"/>
                  </a:lnTo>
                  <a:lnTo>
                    <a:pt x="420" y="142"/>
                  </a:lnTo>
                  <a:lnTo>
                    <a:pt x="402" y="104"/>
                  </a:lnTo>
                  <a:lnTo>
                    <a:pt x="378" y="71"/>
                  </a:lnTo>
                  <a:lnTo>
                    <a:pt x="345" y="47"/>
                  </a:lnTo>
                  <a:lnTo>
                    <a:pt x="307" y="29"/>
                  </a:lnTo>
                  <a:lnTo>
                    <a:pt x="269" y="14"/>
                  </a:lnTo>
                  <a:lnTo>
                    <a:pt x="227" y="10"/>
                  </a:lnTo>
                  <a:lnTo>
                    <a:pt x="184" y="14"/>
                  </a:lnTo>
                  <a:lnTo>
                    <a:pt x="142" y="29"/>
                  </a:lnTo>
                  <a:lnTo>
                    <a:pt x="109" y="47"/>
                  </a:lnTo>
                  <a:lnTo>
                    <a:pt x="76" y="71"/>
                  </a:lnTo>
                  <a:lnTo>
                    <a:pt x="47" y="104"/>
                  </a:lnTo>
                  <a:lnTo>
                    <a:pt x="29" y="142"/>
                  </a:lnTo>
                  <a:lnTo>
                    <a:pt x="19" y="180"/>
                  </a:lnTo>
                  <a:lnTo>
                    <a:pt x="14" y="222"/>
                  </a:lnTo>
                  <a:lnTo>
                    <a:pt x="19" y="265"/>
                  </a:lnTo>
                  <a:lnTo>
                    <a:pt x="29" y="307"/>
                  </a:lnTo>
                  <a:lnTo>
                    <a:pt x="47" y="340"/>
                  </a:lnTo>
                  <a:lnTo>
                    <a:pt x="76" y="373"/>
                  </a:lnTo>
                  <a:lnTo>
                    <a:pt x="109" y="401"/>
                  </a:lnTo>
                  <a:lnTo>
                    <a:pt x="142" y="420"/>
                  </a:lnTo>
                  <a:lnTo>
                    <a:pt x="184" y="430"/>
                  </a:lnTo>
                  <a:lnTo>
                    <a:pt x="227" y="434"/>
                  </a:lnTo>
                  <a:lnTo>
                    <a:pt x="269" y="430"/>
                  </a:lnTo>
                  <a:lnTo>
                    <a:pt x="307" y="420"/>
                  </a:lnTo>
                  <a:lnTo>
                    <a:pt x="345" y="401"/>
                  </a:lnTo>
                  <a:lnTo>
                    <a:pt x="378" y="373"/>
                  </a:lnTo>
                  <a:lnTo>
                    <a:pt x="402" y="340"/>
                  </a:lnTo>
                  <a:lnTo>
                    <a:pt x="420" y="307"/>
                  </a:lnTo>
                  <a:lnTo>
                    <a:pt x="435" y="265"/>
                  </a:lnTo>
                  <a:lnTo>
                    <a:pt x="439" y="222"/>
                  </a:lnTo>
                  <a:lnTo>
                    <a:pt x="449" y="222"/>
                  </a:lnTo>
                  <a:close/>
                </a:path>
              </a:pathLst>
            </a:custGeom>
            <a:solidFill>
              <a:srgbClr val="4EC24E"/>
            </a:solidFill>
            <a:ln w="9525">
              <a:noFill/>
              <a:round/>
              <a:headEnd/>
              <a:tailEnd/>
            </a:ln>
          </p:spPr>
          <p:txBody>
            <a:bodyPr/>
            <a:lstStyle/>
            <a:p>
              <a:endParaRPr lang="en-US"/>
            </a:p>
          </p:txBody>
        </p:sp>
        <p:sp>
          <p:nvSpPr>
            <p:cNvPr id="3523645" name="Freeform 61"/>
            <p:cNvSpPr>
              <a:spLocks noChangeAspect="1"/>
            </p:cNvSpPr>
            <p:nvPr/>
          </p:nvSpPr>
          <p:spPr bwMode="auto">
            <a:xfrm>
              <a:off x="2581" y="1758"/>
              <a:ext cx="425" cy="424"/>
            </a:xfrm>
            <a:custGeom>
              <a:avLst/>
              <a:gdLst/>
              <a:ahLst/>
              <a:cxnLst>
                <a:cxn ang="0">
                  <a:pos x="421" y="170"/>
                </a:cxn>
                <a:cxn ang="0">
                  <a:pos x="388" y="94"/>
                </a:cxn>
                <a:cxn ang="0">
                  <a:pos x="331" y="37"/>
                </a:cxn>
                <a:cxn ang="0">
                  <a:pos x="255" y="4"/>
                </a:cxn>
                <a:cxn ang="0">
                  <a:pos x="170" y="4"/>
                </a:cxn>
                <a:cxn ang="0">
                  <a:pos x="95" y="37"/>
                </a:cxn>
                <a:cxn ang="0">
                  <a:pos x="33" y="94"/>
                </a:cxn>
                <a:cxn ang="0">
                  <a:pos x="5" y="170"/>
                </a:cxn>
                <a:cxn ang="0">
                  <a:pos x="5" y="255"/>
                </a:cxn>
                <a:cxn ang="0">
                  <a:pos x="33" y="330"/>
                </a:cxn>
                <a:cxn ang="0">
                  <a:pos x="95" y="391"/>
                </a:cxn>
                <a:cxn ang="0">
                  <a:pos x="170" y="420"/>
                </a:cxn>
                <a:cxn ang="0">
                  <a:pos x="255" y="420"/>
                </a:cxn>
                <a:cxn ang="0">
                  <a:pos x="331" y="391"/>
                </a:cxn>
                <a:cxn ang="0">
                  <a:pos x="388" y="330"/>
                </a:cxn>
                <a:cxn ang="0">
                  <a:pos x="421" y="255"/>
                </a:cxn>
                <a:cxn ang="0">
                  <a:pos x="411" y="212"/>
                </a:cxn>
                <a:cxn ang="0">
                  <a:pos x="397" y="137"/>
                </a:cxn>
                <a:cxn ang="0">
                  <a:pos x="354" y="71"/>
                </a:cxn>
                <a:cxn ang="0">
                  <a:pos x="288" y="28"/>
                </a:cxn>
                <a:cxn ang="0">
                  <a:pos x="213" y="14"/>
                </a:cxn>
                <a:cxn ang="0">
                  <a:pos x="133" y="28"/>
                </a:cxn>
                <a:cxn ang="0">
                  <a:pos x="71" y="71"/>
                </a:cxn>
                <a:cxn ang="0">
                  <a:pos x="24" y="137"/>
                </a:cxn>
                <a:cxn ang="0">
                  <a:pos x="10" y="212"/>
                </a:cxn>
                <a:cxn ang="0">
                  <a:pos x="24" y="292"/>
                </a:cxn>
                <a:cxn ang="0">
                  <a:pos x="71" y="354"/>
                </a:cxn>
                <a:cxn ang="0">
                  <a:pos x="133" y="396"/>
                </a:cxn>
                <a:cxn ang="0">
                  <a:pos x="213" y="415"/>
                </a:cxn>
                <a:cxn ang="0">
                  <a:pos x="288" y="396"/>
                </a:cxn>
                <a:cxn ang="0">
                  <a:pos x="354" y="354"/>
                </a:cxn>
                <a:cxn ang="0">
                  <a:pos x="397" y="292"/>
                </a:cxn>
                <a:cxn ang="0">
                  <a:pos x="411" y="212"/>
                </a:cxn>
              </a:cxnLst>
              <a:rect l="0" t="0" r="r" b="b"/>
              <a:pathLst>
                <a:path w="425" h="424">
                  <a:moveTo>
                    <a:pt x="425" y="212"/>
                  </a:moveTo>
                  <a:lnTo>
                    <a:pt x="421" y="170"/>
                  </a:lnTo>
                  <a:lnTo>
                    <a:pt x="406" y="132"/>
                  </a:lnTo>
                  <a:lnTo>
                    <a:pt x="388" y="94"/>
                  </a:lnTo>
                  <a:lnTo>
                    <a:pt x="364" y="61"/>
                  </a:lnTo>
                  <a:lnTo>
                    <a:pt x="331" y="37"/>
                  </a:lnTo>
                  <a:lnTo>
                    <a:pt x="293" y="19"/>
                  </a:lnTo>
                  <a:lnTo>
                    <a:pt x="255" y="4"/>
                  </a:lnTo>
                  <a:lnTo>
                    <a:pt x="213" y="0"/>
                  </a:lnTo>
                  <a:lnTo>
                    <a:pt x="170" y="4"/>
                  </a:lnTo>
                  <a:lnTo>
                    <a:pt x="128" y="19"/>
                  </a:lnTo>
                  <a:lnTo>
                    <a:pt x="95" y="37"/>
                  </a:lnTo>
                  <a:lnTo>
                    <a:pt x="62" y="61"/>
                  </a:lnTo>
                  <a:lnTo>
                    <a:pt x="33" y="94"/>
                  </a:lnTo>
                  <a:lnTo>
                    <a:pt x="15" y="132"/>
                  </a:lnTo>
                  <a:lnTo>
                    <a:pt x="5" y="170"/>
                  </a:lnTo>
                  <a:lnTo>
                    <a:pt x="0" y="212"/>
                  </a:lnTo>
                  <a:lnTo>
                    <a:pt x="5" y="255"/>
                  </a:lnTo>
                  <a:lnTo>
                    <a:pt x="15" y="297"/>
                  </a:lnTo>
                  <a:lnTo>
                    <a:pt x="33" y="330"/>
                  </a:lnTo>
                  <a:lnTo>
                    <a:pt x="62" y="363"/>
                  </a:lnTo>
                  <a:lnTo>
                    <a:pt x="95" y="391"/>
                  </a:lnTo>
                  <a:lnTo>
                    <a:pt x="128" y="410"/>
                  </a:lnTo>
                  <a:lnTo>
                    <a:pt x="170" y="420"/>
                  </a:lnTo>
                  <a:lnTo>
                    <a:pt x="213" y="424"/>
                  </a:lnTo>
                  <a:lnTo>
                    <a:pt x="255" y="420"/>
                  </a:lnTo>
                  <a:lnTo>
                    <a:pt x="293" y="410"/>
                  </a:lnTo>
                  <a:lnTo>
                    <a:pt x="331" y="391"/>
                  </a:lnTo>
                  <a:lnTo>
                    <a:pt x="364" y="363"/>
                  </a:lnTo>
                  <a:lnTo>
                    <a:pt x="388" y="330"/>
                  </a:lnTo>
                  <a:lnTo>
                    <a:pt x="406" y="297"/>
                  </a:lnTo>
                  <a:lnTo>
                    <a:pt x="421" y="255"/>
                  </a:lnTo>
                  <a:lnTo>
                    <a:pt x="425" y="212"/>
                  </a:lnTo>
                  <a:lnTo>
                    <a:pt x="411" y="212"/>
                  </a:lnTo>
                  <a:lnTo>
                    <a:pt x="406" y="174"/>
                  </a:lnTo>
                  <a:lnTo>
                    <a:pt x="397" y="137"/>
                  </a:lnTo>
                  <a:lnTo>
                    <a:pt x="378" y="99"/>
                  </a:lnTo>
                  <a:lnTo>
                    <a:pt x="354" y="71"/>
                  </a:lnTo>
                  <a:lnTo>
                    <a:pt x="326" y="47"/>
                  </a:lnTo>
                  <a:lnTo>
                    <a:pt x="288" y="28"/>
                  </a:lnTo>
                  <a:lnTo>
                    <a:pt x="251" y="19"/>
                  </a:lnTo>
                  <a:lnTo>
                    <a:pt x="213" y="14"/>
                  </a:lnTo>
                  <a:lnTo>
                    <a:pt x="170" y="19"/>
                  </a:lnTo>
                  <a:lnTo>
                    <a:pt x="133" y="28"/>
                  </a:lnTo>
                  <a:lnTo>
                    <a:pt x="100" y="47"/>
                  </a:lnTo>
                  <a:lnTo>
                    <a:pt x="71" y="71"/>
                  </a:lnTo>
                  <a:lnTo>
                    <a:pt x="43" y="99"/>
                  </a:lnTo>
                  <a:lnTo>
                    <a:pt x="24" y="137"/>
                  </a:lnTo>
                  <a:lnTo>
                    <a:pt x="15" y="174"/>
                  </a:lnTo>
                  <a:lnTo>
                    <a:pt x="10" y="212"/>
                  </a:lnTo>
                  <a:lnTo>
                    <a:pt x="15" y="255"/>
                  </a:lnTo>
                  <a:lnTo>
                    <a:pt x="24" y="292"/>
                  </a:lnTo>
                  <a:lnTo>
                    <a:pt x="43" y="325"/>
                  </a:lnTo>
                  <a:lnTo>
                    <a:pt x="71" y="354"/>
                  </a:lnTo>
                  <a:lnTo>
                    <a:pt x="100" y="382"/>
                  </a:lnTo>
                  <a:lnTo>
                    <a:pt x="133" y="396"/>
                  </a:lnTo>
                  <a:lnTo>
                    <a:pt x="170" y="410"/>
                  </a:lnTo>
                  <a:lnTo>
                    <a:pt x="213" y="415"/>
                  </a:lnTo>
                  <a:lnTo>
                    <a:pt x="251" y="410"/>
                  </a:lnTo>
                  <a:lnTo>
                    <a:pt x="288" y="396"/>
                  </a:lnTo>
                  <a:lnTo>
                    <a:pt x="326" y="382"/>
                  </a:lnTo>
                  <a:lnTo>
                    <a:pt x="354" y="354"/>
                  </a:lnTo>
                  <a:lnTo>
                    <a:pt x="378" y="325"/>
                  </a:lnTo>
                  <a:lnTo>
                    <a:pt x="397" y="292"/>
                  </a:lnTo>
                  <a:lnTo>
                    <a:pt x="406" y="255"/>
                  </a:lnTo>
                  <a:lnTo>
                    <a:pt x="411" y="212"/>
                  </a:lnTo>
                  <a:lnTo>
                    <a:pt x="425" y="212"/>
                  </a:lnTo>
                  <a:close/>
                </a:path>
              </a:pathLst>
            </a:custGeom>
            <a:solidFill>
              <a:srgbClr val="4AC04A"/>
            </a:solidFill>
            <a:ln w="9525">
              <a:noFill/>
              <a:round/>
              <a:headEnd/>
              <a:tailEnd/>
            </a:ln>
          </p:spPr>
          <p:txBody>
            <a:bodyPr/>
            <a:lstStyle/>
            <a:p>
              <a:endParaRPr lang="en-US"/>
            </a:p>
          </p:txBody>
        </p:sp>
        <p:sp>
          <p:nvSpPr>
            <p:cNvPr id="3523646" name="Freeform 62"/>
            <p:cNvSpPr>
              <a:spLocks noChangeAspect="1"/>
            </p:cNvSpPr>
            <p:nvPr/>
          </p:nvSpPr>
          <p:spPr bwMode="auto">
            <a:xfrm>
              <a:off x="2591" y="1772"/>
              <a:ext cx="401" cy="401"/>
            </a:xfrm>
            <a:custGeom>
              <a:avLst/>
              <a:gdLst/>
              <a:ahLst/>
              <a:cxnLst>
                <a:cxn ang="0">
                  <a:pos x="396" y="160"/>
                </a:cxn>
                <a:cxn ang="0">
                  <a:pos x="368" y="85"/>
                </a:cxn>
                <a:cxn ang="0">
                  <a:pos x="316" y="33"/>
                </a:cxn>
                <a:cxn ang="0">
                  <a:pos x="241" y="5"/>
                </a:cxn>
                <a:cxn ang="0">
                  <a:pos x="160" y="5"/>
                </a:cxn>
                <a:cxn ang="0">
                  <a:pos x="90" y="33"/>
                </a:cxn>
                <a:cxn ang="0">
                  <a:pos x="33" y="85"/>
                </a:cxn>
                <a:cxn ang="0">
                  <a:pos x="5" y="160"/>
                </a:cxn>
                <a:cxn ang="0">
                  <a:pos x="5" y="241"/>
                </a:cxn>
                <a:cxn ang="0">
                  <a:pos x="33" y="311"/>
                </a:cxn>
                <a:cxn ang="0">
                  <a:pos x="90" y="368"/>
                </a:cxn>
                <a:cxn ang="0">
                  <a:pos x="160" y="396"/>
                </a:cxn>
                <a:cxn ang="0">
                  <a:pos x="241" y="396"/>
                </a:cxn>
                <a:cxn ang="0">
                  <a:pos x="316" y="368"/>
                </a:cxn>
                <a:cxn ang="0">
                  <a:pos x="368" y="311"/>
                </a:cxn>
                <a:cxn ang="0">
                  <a:pos x="396" y="241"/>
                </a:cxn>
                <a:cxn ang="0">
                  <a:pos x="392" y="198"/>
                </a:cxn>
                <a:cxn ang="0">
                  <a:pos x="378" y="127"/>
                </a:cxn>
                <a:cxn ang="0">
                  <a:pos x="335" y="66"/>
                </a:cxn>
                <a:cxn ang="0">
                  <a:pos x="274" y="23"/>
                </a:cxn>
                <a:cxn ang="0">
                  <a:pos x="203" y="9"/>
                </a:cxn>
                <a:cxn ang="0">
                  <a:pos x="127" y="23"/>
                </a:cxn>
                <a:cxn ang="0">
                  <a:pos x="66" y="66"/>
                </a:cxn>
                <a:cxn ang="0">
                  <a:pos x="28" y="127"/>
                </a:cxn>
                <a:cxn ang="0">
                  <a:pos x="14" y="198"/>
                </a:cxn>
                <a:cxn ang="0">
                  <a:pos x="28" y="274"/>
                </a:cxn>
                <a:cxn ang="0">
                  <a:pos x="66" y="335"/>
                </a:cxn>
                <a:cxn ang="0">
                  <a:pos x="127" y="373"/>
                </a:cxn>
                <a:cxn ang="0">
                  <a:pos x="203" y="387"/>
                </a:cxn>
                <a:cxn ang="0">
                  <a:pos x="274" y="373"/>
                </a:cxn>
                <a:cxn ang="0">
                  <a:pos x="335" y="335"/>
                </a:cxn>
                <a:cxn ang="0">
                  <a:pos x="378" y="274"/>
                </a:cxn>
                <a:cxn ang="0">
                  <a:pos x="392" y="198"/>
                </a:cxn>
              </a:cxnLst>
              <a:rect l="0" t="0" r="r" b="b"/>
              <a:pathLst>
                <a:path w="401" h="401">
                  <a:moveTo>
                    <a:pt x="401" y="198"/>
                  </a:moveTo>
                  <a:lnTo>
                    <a:pt x="396" y="160"/>
                  </a:lnTo>
                  <a:lnTo>
                    <a:pt x="387" y="123"/>
                  </a:lnTo>
                  <a:lnTo>
                    <a:pt x="368" y="85"/>
                  </a:lnTo>
                  <a:lnTo>
                    <a:pt x="344" y="57"/>
                  </a:lnTo>
                  <a:lnTo>
                    <a:pt x="316" y="33"/>
                  </a:lnTo>
                  <a:lnTo>
                    <a:pt x="278" y="14"/>
                  </a:lnTo>
                  <a:lnTo>
                    <a:pt x="241" y="5"/>
                  </a:lnTo>
                  <a:lnTo>
                    <a:pt x="203" y="0"/>
                  </a:lnTo>
                  <a:lnTo>
                    <a:pt x="160" y="5"/>
                  </a:lnTo>
                  <a:lnTo>
                    <a:pt x="123" y="14"/>
                  </a:lnTo>
                  <a:lnTo>
                    <a:pt x="90" y="33"/>
                  </a:lnTo>
                  <a:lnTo>
                    <a:pt x="61" y="57"/>
                  </a:lnTo>
                  <a:lnTo>
                    <a:pt x="33" y="85"/>
                  </a:lnTo>
                  <a:lnTo>
                    <a:pt x="14" y="123"/>
                  </a:lnTo>
                  <a:lnTo>
                    <a:pt x="5" y="160"/>
                  </a:lnTo>
                  <a:lnTo>
                    <a:pt x="0" y="198"/>
                  </a:lnTo>
                  <a:lnTo>
                    <a:pt x="5" y="241"/>
                  </a:lnTo>
                  <a:lnTo>
                    <a:pt x="14" y="278"/>
                  </a:lnTo>
                  <a:lnTo>
                    <a:pt x="33" y="311"/>
                  </a:lnTo>
                  <a:lnTo>
                    <a:pt x="61" y="340"/>
                  </a:lnTo>
                  <a:lnTo>
                    <a:pt x="90" y="368"/>
                  </a:lnTo>
                  <a:lnTo>
                    <a:pt x="123" y="382"/>
                  </a:lnTo>
                  <a:lnTo>
                    <a:pt x="160" y="396"/>
                  </a:lnTo>
                  <a:lnTo>
                    <a:pt x="203" y="401"/>
                  </a:lnTo>
                  <a:lnTo>
                    <a:pt x="241" y="396"/>
                  </a:lnTo>
                  <a:lnTo>
                    <a:pt x="278" y="382"/>
                  </a:lnTo>
                  <a:lnTo>
                    <a:pt x="316" y="368"/>
                  </a:lnTo>
                  <a:lnTo>
                    <a:pt x="344" y="340"/>
                  </a:lnTo>
                  <a:lnTo>
                    <a:pt x="368" y="311"/>
                  </a:lnTo>
                  <a:lnTo>
                    <a:pt x="387" y="278"/>
                  </a:lnTo>
                  <a:lnTo>
                    <a:pt x="396" y="241"/>
                  </a:lnTo>
                  <a:lnTo>
                    <a:pt x="401" y="198"/>
                  </a:lnTo>
                  <a:lnTo>
                    <a:pt x="392" y="198"/>
                  </a:lnTo>
                  <a:lnTo>
                    <a:pt x="387" y="160"/>
                  </a:lnTo>
                  <a:lnTo>
                    <a:pt x="378" y="127"/>
                  </a:lnTo>
                  <a:lnTo>
                    <a:pt x="359" y="94"/>
                  </a:lnTo>
                  <a:lnTo>
                    <a:pt x="335" y="66"/>
                  </a:lnTo>
                  <a:lnTo>
                    <a:pt x="307" y="42"/>
                  </a:lnTo>
                  <a:lnTo>
                    <a:pt x="274" y="23"/>
                  </a:lnTo>
                  <a:lnTo>
                    <a:pt x="241" y="14"/>
                  </a:lnTo>
                  <a:lnTo>
                    <a:pt x="203" y="9"/>
                  </a:lnTo>
                  <a:lnTo>
                    <a:pt x="165" y="14"/>
                  </a:lnTo>
                  <a:lnTo>
                    <a:pt x="127" y="23"/>
                  </a:lnTo>
                  <a:lnTo>
                    <a:pt x="94" y="42"/>
                  </a:lnTo>
                  <a:lnTo>
                    <a:pt x="66" y="66"/>
                  </a:lnTo>
                  <a:lnTo>
                    <a:pt x="42" y="94"/>
                  </a:lnTo>
                  <a:lnTo>
                    <a:pt x="28" y="127"/>
                  </a:lnTo>
                  <a:lnTo>
                    <a:pt x="14" y="160"/>
                  </a:lnTo>
                  <a:lnTo>
                    <a:pt x="14" y="198"/>
                  </a:lnTo>
                  <a:lnTo>
                    <a:pt x="14" y="236"/>
                  </a:lnTo>
                  <a:lnTo>
                    <a:pt x="28" y="274"/>
                  </a:lnTo>
                  <a:lnTo>
                    <a:pt x="42" y="307"/>
                  </a:lnTo>
                  <a:lnTo>
                    <a:pt x="66" y="335"/>
                  </a:lnTo>
                  <a:lnTo>
                    <a:pt x="94" y="354"/>
                  </a:lnTo>
                  <a:lnTo>
                    <a:pt x="127" y="373"/>
                  </a:lnTo>
                  <a:lnTo>
                    <a:pt x="165" y="382"/>
                  </a:lnTo>
                  <a:lnTo>
                    <a:pt x="203" y="387"/>
                  </a:lnTo>
                  <a:lnTo>
                    <a:pt x="241" y="382"/>
                  </a:lnTo>
                  <a:lnTo>
                    <a:pt x="274" y="373"/>
                  </a:lnTo>
                  <a:lnTo>
                    <a:pt x="307" y="354"/>
                  </a:lnTo>
                  <a:lnTo>
                    <a:pt x="335" y="335"/>
                  </a:lnTo>
                  <a:lnTo>
                    <a:pt x="359" y="307"/>
                  </a:lnTo>
                  <a:lnTo>
                    <a:pt x="378" y="274"/>
                  </a:lnTo>
                  <a:lnTo>
                    <a:pt x="387" y="236"/>
                  </a:lnTo>
                  <a:lnTo>
                    <a:pt x="392" y="198"/>
                  </a:lnTo>
                  <a:lnTo>
                    <a:pt x="401" y="198"/>
                  </a:lnTo>
                  <a:close/>
                </a:path>
              </a:pathLst>
            </a:custGeom>
            <a:solidFill>
              <a:srgbClr val="46BF46"/>
            </a:solidFill>
            <a:ln w="9525">
              <a:noFill/>
              <a:round/>
              <a:headEnd/>
              <a:tailEnd/>
            </a:ln>
          </p:spPr>
          <p:txBody>
            <a:bodyPr/>
            <a:lstStyle/>
            <a:p>
              <a:endParaRPr lang="en-US"/>
            </a:p>
          </p:txBody>
        </p:sp>
        <p:sp>
          <p:nvSpPr>
            <p:cNvPr id="3523647" name="Freeform 63"/>
            <p:cNvSpPr>
              <a:spLocks noChangeAspect="1"/>
            </p:cNvSpPr>
            <p:nvPr/>
          </p:nvSpPr>
          <p:spPr bwMode="auto">
            <a:xfrm>
              <a:off x="2605" y="1781"/>
              <a:ext cx="378" cy="378"/>
            </a:xfrm>
            <a:custGeom>
              <a:avLst/>
              <a:gdLst/>
              <a:ahLst/>
              <a:cxnLst>
                <a:cxn ang="0">
                  <a:pos x="373" y="151"/>
                </a:cxn>
                <a:cxn ang="0">
                  <a:pos x="345" y="85"/>
                </a:cxn>
                <a:cxn ang="0">
                  <a:pos x="293" y="33"/>
                </a:cxn>
                <a:cxn ang="0">
                  <a:pos x="227" y="5"/>
                </a:cxn>
                <a:cxn ang="0">
                  <a:pos x="151" y="5"/>
                </a:cxn>
                <a:cxn ang="0">
                  <a:pos x="80" y="33"/>
                </a:cxn>
                <a:cxn ang="0">
                  <a:pos x="28" y="85"/>
                </a:cxn>
                <a:cxn ang="0">
                  <a:pos x="0" y="151"/>
                </a:cxn>
                <a:cxn ang="0">
                  <a:pos x="0" y="227"/>
                </a:cxn>
                <a:cxn ang="0">
                  <a:pos x="28" y="298"/>
                </a:cxn>
                <a:cxn ang="0">
                  <a:pos x="80" y="345"/>
                </a:cxn>
                <a:cxn ang="0">
                  <a:pos x="151" y="373"/>
                </a:cxn>
                <a:cxn ang="0">
                  <a:pos x="227" y="373"/>
                </a:cxn>
                <a:cxn ang="0">
                  <a:pos x="293" y="345"/>
                </a:cxn>
                <a:cxn ang="0">
                  <a:pos x="345" y="298"/>
                </a:cxn>
                <a:cxn ang="0">
                  <a:pos x="373" y="227"/>
                </a:cxn>
                <a:cxn ang="0">
                  <a:pos x="364" y="189"/>
                </a:cxn>
                <a:cxn ang="0">
                  <a:pos x="349" y="123"/>
                </a:cxn>
                <a:cxn ang="0">
                  <a:pos x="312" y="66"/>
                </a:cxn>
                <a:cxn ang="0">
                  <a:pos x="255" y="29"/>
                </a:cxn>
                <a:cxn ang="0">
                  <a:pos x="189" y="14"/>
                </a:cxn>
                <a:cxn ang="0">
                  <a:pos x="118" y="29"/>
                </a:cxn>
                <a:cxn ang="0">
                  <a:pos x="61" y="66"/>
                </a:cxn>
                <a:cxn ang="0">
                  <a:pos x="24" y="123"/>
                </a:cxn>
                <a:cxn ang="0">
                  <a:pos x="9" y="189"/>
                </a:cxn>
                <a:cxn ang="0">
                  <a:pos x="24" y="260"/>
                </a:cxn>
                <a:cxn ang="0">
                  <a:pos x="61" y="317"/>
                </a:cxn>
                <a:cxn ang="0">
                  <a:pos x="118" y="354"/>
                </a:cxn>
                <a:cxn ang="0">
                  <a:pos x="189" y="368"/>
                </a:cxn>
                <a:cxn ang="0">
                  <a:pos x="255" y="354"/>
                </a:cxn>
                <a:cxn ang="0">
                  <a:pos x="312" y="317"/>
                </a:cxn>
                <a:cxn ang="0">
                  <a:pos x="349" y="260"/>
                </a:cxn>
                <a:cxn ang="0">
                  <a:pos x="364" y="189"/>
                </a:cxn>
              </a:cxnLst>
              <a:rect l="0" t="0" r="r" b="b"/>
              <a:pathLst>
                <a:path w="378" h="378">
                  <a:moveTo>
                    <a:pt x="378" y="189"/>
                  </a:moveTo>
                  <a:lnTo>
                    <a:pt x="373" y="151"/>
                  </a:lnTo>
                  <a:lnTo>
                    <a:pt x="364" y="118"/>
                  </a:lnTo>
                  <a:lnTo>
                    <a:pt x="345" y="85"/>
                  </a:lnTo>
                  <a:lnTo>
                    <a:pt x="321" y="57"/>
                  </a:lnTo>
                  <a:lnTo>
                    <a:pt x="293" y="33"/>
                  </a:lnTo>
                  <a:lnTo>
                    <a:pt x="260" y="14"/>
                  </a:lnTo>
                  <a:lnTo>
                    <a:pt x="227" y="5"/>
                  </a:lnTo>
                  <a:lnTo>
                    <a:pt x="189" y="0"/>
                  </a:lnTo>
                  <a:lnTo>
                    <a:pt x="151" y="5"/>
                  </a:lnTo>
                  <a:lnTo>
                    <a:pt x="113" y="14"/>
                  </a:lnTo>
                  <a:lnTo>
                    <a:pt x="80" y="33"/>
                  </a:lnTo>
                  <a:lnTo>
                    <a:pt x="52" y="57"/>
                  </a:lnTo>
                  <a:lnTo>
                    <a:pt x="28" y="85"/>
                  </a:lnTo>
                  <a:lnTo>
                    <a:pt x="14" y="118"/>
                  </a:lnTo>
                  <a:lnTo>
                    <a:pt x="0" y="151"/>
                  </a:lnTo>
                  <a:lnTo>
                    <a:pt x="0" y="189"/>
                  </a:lnTo>
                  <a:lnTo>
                    <a:pt x="0" y="227"/>
                  </a:lnTo>
                  <a:lnTo>
                    <a:pt x="14" y="265"/>
                  </a:lnTo>
                  <a:lnTo>
                    <a:pt x="28" y="298"/>
                  </a:lnTo>
                  <a:lnTo>
                    <a:pt x="52" y="326"/>
                  </a:lnTo>
                  <a:lnTo>
                    <a:pt x="80" y="345"/>
                  </a:lnTo>
                  <a:lnTo>
                    <a:pt x="113" y="364"/>
                  </a:lnTo>
                  <a:lnTo>
                    <a:pt x="151" y="373"/>
                  </a:lnTo>
                  <a:lnTo>
                    <a:pt x="189" y="378"/>
                  </a:lnTo>
                  <a:lnTo>
                    <a:pt x="227" y="373"/>
                  </a:lnTo>
                  <a:lnTo>
                    <a:pt x="260" y="364"/>
                  </a:lnTo>
                  <a:lnTo>
                    <a:pt x="293" y="345"/>
                  </a:lnTo>
                  <a:lnTo>
                    <a:pt x="321" y="326"/>
                  </a:lnTo>
                  <a:lnTo>
                    <a:pt x="345" y="298"/>
                  </a:lnTo>
                  <a:lnTo>
                    <a:pt x="364" y="265"/>
                  </a:lnTo>
                  <a:lnTo>
                    <a:pt x="373" y="227"/>
                  </a:lnTo>
                  <a:lnTo>
                    <a:pt x="378" y="189"/>
                  </a:lnTo>
                  <a:lnTo>
                    <a:pt x="364" y="189"/>
                  </a:lnTo>
                  <a:lnTo>
                    <a:pt x="359" y="156"/>
                  </a:lnTo>
                  <a:lnTo>
                    <a:pt x="349" y="123"/>
                  </a:lnTo>
                  <a:lnTo>
                    <a:pt x="335" y="90"/>
                  </a:lnTo>
                  <a:lnTo>
                    <a:pt x="312" y="66"/>
                  </a:lnTo>
                  <a:lnTo>
                    <a:pt x="288" y="43"/>
                  </a:lnTo>
                  <a:lnTo>
                    <a:pt x="255" y="29"/>
                  </a:lnTo>
                  <a:lnTo>
                    <a:pt x="222" y="14"/>
                  </a:lnTo>
                  <a:lnTo>
                    <a:pt x="189" y="14"/>
                  </a:lnTo>
                  <a:lnTo>
                    <a:pt x="151" y="14"/>
                  </a:lnTo>
                  <a:lnTo>
                    <a:pt x="118" y="29"/>
                  </a:lnTo>
                  <a:lnTo>
                    <a:pt x="90" y="43"/>
                  </a:lnTo>
                  <a:lnTo>
                    <a:pt x="61" y="66"/>
                  </a:lnTo>
                  <a:lnTo>
                    <a:pt x="43" y="90"/>
                  </a:lnTo>
                  <a:lnTo>
                    <a:pt x="24" y="123"/>
                  </a:lnTo>
                  <a:lnTo>
                    <a:pt x="14" y="156"/>
                  </a:lnTo>
                  <a:lnTo>
                    <a:pt x="9" y="189"/>
                  </a:lnTo>
                  <a:lnTo>
                    <a:pt x="14" y="227"/>
                  </a:lnTo>
                  <a:lnTo>
                    <a:pt x="24" y="260"/>
                  </a:lnTo>
                  <a:lnTo>
                    <a:pt x="43" y="288"/>
                  </a:lnTo>
                  <a:lnTo>
                    <a:pt x="61" y="317"/>
                  </a:lnTo>
                  <a:lnTo>
                    <a:pt x="90" y="335"/>
                  </a:lnTo>
                  <a:lnTo>
                    <a:pt x="118" y="354"/>
                  </a:lnTo>
                  <a:lnTo>
                    <a:pt x="151" y="364"/>
                  </a:lnTo>
                  <a:lnTo>
                    <a:pt x="189" y="368"/>
                  </a:lnTo>
                  <a:lnTo>
                    <a:pt x="222" y="364"/>
                  </a:lnTo>
                  <a:lnTo>
                    <a:pt x="255" y="354"/>
                  </a:lnTo>
                  <a:lnTo>
                    <a:pt x="288" y="335"/>
                  </a:lnTo>
                  <a:lnTo>
                    <a:pt x="312" y="317"/>
                  </a:lnTo>
                  <a:lnTo>
                    <a:pt x="335" y="288"/>
                  </a:lnTo>
                  <a:lnTo>
                    <a:pt x="349" y="260"/>
                  </a:lnTo>
                  <a:lnTo>
                    <a:pt x="359" y="227"/>
                  </a:lnTo>
                  <a:lnTo>
                    <a:pt x="364" y="189"/>
                  </a:lnTo>
                  <a:lnTo>
                    <a:pt x="378" y="189"/>
                  </a:lnTo>
                  <a:close/>
                </a:path>
              </a:pathLst>
            </a:custGeom>
            <a:solidFill>
              <a:srgbClr val="42BD42"/>
            </a:solidFill>
            <a:ln w="9525">
              <a:noFill/>
              <a:round/>
              <a:headEnd/>
              <a:tailEnd/>
            </a:ln>
          </p:spPr>
          <p:txBody>
            <a:bodyPr/>
            <a:lstStyle/>
            <a:p>
              <a:endParaRPr lang="en-US"/>
            </a:p>
          </p:txBody>
        </p:sp>
        <p:sp>
          <p:nvSpPr>
            <p:cNvPr id="3523648" name="Freeform 64"/>
            <p:cNvSpPr>
              <a:spLocks noChangeAspect="1"/>
            </p:cNvSpPr>
            <p:nvPr/>
          </p:nvSpPr>
          <p:spPr bwMode="auto">
            <a:xfrm>
              <a:off x="2614" y="1795"/>
              <a:ext cx="355" cy="354"/>
            </a:xfrm>
            <a:custGeom>
              <a:avLst/>
              <a:gdLst/>
              <a:ahLst/>
              <a:cxnLst>
                <a:cxn ang="0">
                  <a:pos x="350" y="142"/>
                </a:cxn>
                <a:cxn ang="0">
                  <a:pos x="326" y="76"/>
                </a:cxn>
                <a:cxn ang="0">
                  <a:pos x="279" y="29"/>
                </a:cxn>
                <a:cxn ang="0">
                  <a:pos x="213" y="0"/>
                </a:cxn>
                <a:cxn ang="0">
                  <a:pos x="142" y="0"/>
                </a:cxn>
                <a:cxn ang="0">
                  <a:pos x="81" y="29"/>
                </a:cxn>
                <a:cxn ang="0">
                  <a:pos x="34" y="76"/>
                </a:cxn>
                <a:cxn ang="0">
                  <a:pos x="5" y="142"/>
                </a:cxn>
                <a:cxn ang="0">
                  <a:pos x="5" y="213"/>
                </a:cxn>
                <a:cxn ang="0">
                  <a:pos x="34" y="274"/>
                </a:cxn>
                <a:cxn ang="0">
                  <a:pos x="81" y="321"/>
                </a:cxn>
                <a:cxn ang="0">
                  <a:pos x="142" y="350"/>
                </a:cxn>
                <a:cxn ang="0">
                  <a:pos x="213" y="350"/>
                </a:cxn>
                <a:cxn ang="0">
                  <a:pos x="279" y="321"/>
                </a:cxn>
                <a:cxn ang="0">
                  <a:pos x="326" y="274"/>
                </a:cxn>
                <a:cxn ang="0">
                  <a:pos x="350" y="213"/>
                </a:cxn>
                <a:cxn ang="0">
                  <a:pos x="345" y="175"/>
                </a:cxn>
                <a:cxn ang="0">
                  <a:pos x="331" y="114"/>
                </a:cxn>
                <a:cxn ang="0">
                  <a:pos x="293" y="57"/>
                </a:cxn>
                <a:cxn ang="0">
                  <a:pos x="241" y="24"/>
                </a:cxn>
                <a:cxn ang="0">
                  <a:pos x="180" y="10"/>
                </a:cxn>
                <a:cxn ang="0">
                  <a:pos x="114" y="24"/>
                </a:cxn>
                <a:cxn ang="0">
                  <a:pos x="62" y="57"/>
                </a:cxn>
                <a:cxn ang="0">
                  <a:pos x="24" y="114"/>
                </a:cxn>
                <a:cxn ang="0">
                  <a:pos x="15" y="175"/>
                </a:cxn>
                <a:cxn ang="0">
                  <a:pos x="24" y="241"/>
                </a:cxn>
                <a:cxn ang="0">
                  <a:pos x="62" y="293"/>
                </a:cxn>
                <a:cxn ang="0">
                  <a:pos x="114" y="331"/>
                </a:cxn>
                <a:cxn ang="0">
                  <a:pos x="180" y="340"/>
                </a:cxn>
                <a:cxn ang="0">
                  <a:pos x="241" y="331"/>
                </a:cxn>
                <a:cxn ang="0">
                  <a:pos x="293" y="293"/>
                </a:cxn>
                <a:cxn ang="0">
                  <a:pos x="331" y="241"/>
                </a:cxn>
                <a:cxn ang="0">
                  <a:pos x="345" y="175"/>
                </a:cxn>
              </a:cxnLst>
              <a:rect l="0" t="0" r="r" b="b"/>
              <a:pathLst>
                <a:path w="355" h="354">
                  <a:moveTo>
                    <a:pt x="355" y="175"/>
                  </a:moveTo>
                  <a:lnTo>
                    <a:pt x="350" y="142"/>
                  </a:lnTo>
                  <a:lnTo>
                    <a:pt x="340" y="109"/>
                  </a:lnTo>
                  <a:lnTo>
                    <a:pt x="326" y="76"/>
                  </a:lnTo>
                  <a:lnTo>
                    <a:pt x="303" y="52"/>
                  </a:lnTo>
                  <a:lnTo>
                    <a:pt x="279" y="29"/>
                  </a:lnTo>
                  <a:lnTo>
                    <a:pt x="246" y="15"/>
                  </a:lnTo>
                  <a:lnTo>
                    <a:pt x="213" y="0"/>
                  </a:lnTo>
                  <a:lnTo>
                    <a:pt x="180" y="0"/>
                  </a:lnTo>
                  <a:lnTo>
                    <a:pt x="142" y="0"/>
                  </a:lnTo>
                  <a:lnTo>
                    <a:pt x="109" y="15"/>
                  </a:lnTo>
                  <a:lnTo>
                    <a:pt x="81" y="29"/>
                  </a:lnTo>
                  <a:lnTo>
                    <a:pt x="52" y="52"/>
                  </a:lnTo>
                  <a:lnTo>
                    <a:pt x="34" y="76"/>
                  </a:lnTo>
                  <a:lnTo>
                    <a:pt x="15" y="109"/>
                  </a:lnTo>
                  <a:lnTo>
                    <a:pt x="5" y="142"/>
                  </a:lnTo>
                  <a:lnTo>
                    <a:pt x="0" y="175"/>
                  </a:lnTo>
                  <a:lnTo>
                    <a:pt x="5" y="213"/>
                  </a:lnTo>
                  <a:lnTo>
                    <a:pt x="15" y="246"/>
                  </a:lnTo>
                  <a:lnTo>
                    <a:pt x="34" y="274"/>
                  </a:lnTo>
                  <a:lnTo>
                    <a:pt x="52" y="303"/>
                  </a:lnTo>
                  <a:lnTo>
                    <a:pt x="81" y="321"/>
                  </a:lnTo>
                  <a:lnTo>
                    <a:pt x="109" y="340"/>
                  </a:lnTo>
                  <a:lnTo>
                    <a:pt x="142" y="350"/>
                  </a:lnTo>
                  <a:lnTo>
                    <a:pt x="180" y="354"/>
                  </a:lnTo>
                  <a:lnTo>
                    <a:pt x="213" y="350"/>
                  </a:lnTo>
                  <a:lnTo>
                    <a:pt x="246" y="340"/>
                  </a:lnTo>
                  <a:lnTo>
                    <a:pt x="279" y="321"/>
                  </a:lnTo>
                  <a:lnTo>
                    <a:pt x="303" y="303"/>
                  </a:lnTo>
                  <a:lnTo>
                    <a:pt x="326" y="274"/>
                  </a:lnTo>
                  <a:lnTo>
                    <a:pt x="340" y="246"/>
                  </a:lnTo>
                  <a:lnTo>
                    <a:pt x="350" y="213"/>
                  </a:lnTo>
                  <a:lnTo>
                    <a:pt x="355" y="175"/>
                  </a:lnTo>
                  <a:lnTo>
                    <a:pt x="345" y="175"/>
                  </a:lnTo>
                  <a:lnTo>
                    <a:pt x="340" y="142"/>
                  </a:lnTo>
                  <a:lnTo>
                    <a:pt x="331" y="114"/>
                  </a:lnTo>
                  <a:lnTo>
                    <a:pt x="317" y="85"/>
                  </a:lnTo>
                  <a:lnTo>
                    <a:pt x="293" y="57"/>
                  </a:lnTo>
                  <a:lnTo>
                    <a:pt x="270" y="38"/>
                  </a:lnTo>
                  <a:lnTo>
                    <a:pt x="241" y="24"/>
                  </a:lnTo>
                  <a:lnTo>
                    <a:pt x="213" y="15"/>
                  </a:lnTo>
                  <a:lnTo>
                    <a:pt x="180" y="10"/>
                  </a:lnTo>
                  <a:lnTo>
                    <a:pt x="147" y="15"/>
                  </a:lnTo>
                  <a:lnTo>
                    <a:pt x="114" y="24"/>
                  </a:lnTo>
                  <a:lnTo>
                    <a:pt x="85" y="38"/>
                  </a:lnTo>
                  <a:lnTo>
                    <a:pt x="62" y="57"/>
                  </a:lnTo>
                  <a:lnTo>
                    <a:pt x="43" y="85"/>
                  </a:lnTo>
                  <a:lnTo>
                    <a:pt x="24" y="114"/>
                  </a:lnTo>
                  <a:lnTo>
                    <a:pt x="15" y="142"/>
                  </a:lnTo>
                  <a:lnTo>
                    <a:pt x="15" y="175"/>
                  </a:lnTo>
                  <a:lnTo>
                    <a:pt x="15" y="208"/>
                  </a:lnTo>
                  <a:lnTo>
                    <a:pt x="24" y="241"/>
                  </a:lnTo>
                  <a:lnTo>
                    <a:pt x="43" y="269"/>
                  </a:lnTo>
                  <a:lnTo>
                    <a:pt x="62" y="293"/>
                  </a:lnTo>
                  <a:lnTo>
                    <a:pt x="85" y="312"/>
                  </a:lnTo>
                  <a:lnTo>
                    <a:pt x="114" y="331"/>
                  </a:lnTo>
                  <a:lnTo>
                    <a:pt x="147" y="340"/>
                  </a:lnTo>
                  <a:lnTo>
                    <a:pt x="180" y="340"/>
                  </a:lnTo>
                  <a:lnTo>
                    <a:pt x="213" y="340"/>
                  </a:lnTo>
                  <a:lnTo>
                    <a:pt x="241" y="331"/>
                  </a:lnTo>
                  <a:lnTo>
                    <a:pt x="270" y="312"/>
                  </a:lnTo>
                  <a:lnTo>
                    <a:pt x="293" y="293"/>
                  </a:lnTo>
                  <a:lnTo>
                    <a:pt x="317" y="269"/>
                  </a:lnTo>
                  <a:lnTo>
                    <a:pt x="331" y="241"/>
                  </a:lnTo>
                  <a:lnTo>
                    <a:pt x="340" y="208"/>
                  </a:lnTo>
                  <a:lnTo>
                    <a:pt x="345" y="175"/>
                  </a:lnTo>
                  <a:lnTo>
                    <a:pt x="355" y="175"/>
                  </a:lnTo>
                  <a:close/>
                </a:path>
              </a:pathLst>
            </a:custGeom>
            <a:solidFill>
              <a:srgbClr val="3EBB3E"/>
            </a:solidFill>
            <a:ln w="9525">
              <a:noFill/>
              <a:round/>
              <a:headEnd/>
              <a:tailEnd/>
            </a:ln>
          </p:spPr>
          <p:txBody>
            <a:bodyPr/>
            <a:lstStyle/>
            <a:p>
              <a:endParaRPr lang="en-US"/>
            </a:p>
          </p:txBody>
        </p:sp>
        <p:sp>
          <p:nvSpPr>
            <p:cNvPr id="3523649" name="Freeform 65"/>
            <p:cNvSpPr>
              <a:spLocks noChangeAspect="1"/>
            </p:cNvSpPr>
            <p:nvPr/>
          </p:nvSpPr>
          <p:spPr bwMode="auto">
            <a:xfrm>
              <a:off x="2629" y="1805"/>
              <a:ext cx="330" cy="330"/>
            </a:xfrm>
            <a:custGeom>
              <a:avLst/>
              <a:gdLst/>
              <a:ahLst/>
              <a:cxnLst>
                <a:cxn ang="0">
                  <a:pos x="325" y="132"/>
                </a:cxn>
                <a:cxn ang="0">
                  <a:pos x="302" y="75"/>
                </a:cxn>
                <a:cxn ang="0">
                  <a:pos x="255" y="28"/>
                </a:cxn>
                <a:cxn ang="0">
                  <a:pos x="198" y="5"/>
                </a:cxn>
                <a:cxn ang="0">
                  <a:pos x="132" y="5"/>
                </a:cxn>
                <a:cxn ang="0">
                  <a:pos x="70" y="28"/>
                </a:cxn>
                <a:cxn ang="0">
                  <a:pos x="28" y="75"/>
                </a:cxn>
                <a:cxn ang="0">
                  <a:pos x="0" y="132"/>
                </a:cxn>
                <a:cxn ang="0">
                  <a:pos x="0" y="198"/>
                </a:cxn>
                <a:cxn ang="0">
                  <a:pos x="28" y="259"/>
                </a:cxn>
                <a:cxn ang="0">
                  <a:pos x="70" y="302"/>
                </a:cxn>
                <a:cxn ang="0">
                  <a:pos x="132" y="330"/>
                </a:cxn>
                <a:cxn ang="0">
                  <a:pos x="198" y="330"/>
                </a:cxn>
                <a:cxn ang="0">
                  <a:pos x="255" y="302"/>
                </a:cxn>
                <a:cxn ang="0">
                  <a:pos x="302" y="259"/>
                </a:cxn>
                <a:cxn ang="0">
                  <a:pos x="325" y="198"/>
                </a:cxn>
                <a:cxn ang="0">
                  <a:pos x="316" y="165"/>
                </a:cxn>
                <a:cxn ang="0">
                  <a:pos x="306" y="108"/>
                </a:cxn>
                <a:cxn ang="0">
                  <a:pos x="273" y="57"/>
                </a:cxn>
                <a:cxn ang="0">
                  <a:pos x="222" y="24"/>
                </a:cxn>
                <a:cxn ang="0">
                  <a:pos x="165" y="14"/>
                </a:cxn>
                <a:cxn ang="0">
                  <a:pos x="104" y="24"/>
                </a:cxn>
                <a:cxn ang="0">
                  <a:pos x="56" y="57"/>
                </a:cxn>
                <a:cxn ang="0">
                  <a:pos x="23" y="108"/>
                </a:cxn>
                <a:cxn ang="0">
                  <a:pos x="9" y="165"/>
                </a:cxn>
                <a:cxn ang="0">
                  <a:pos x="23" y="226"/>
                </a:cxn>
                <a:cxn ang="0">
                  <a:pos x="56" y="274"/>
                </a:cxn>
                <a:cxn ang="0">
                  <a:pos x="104" y="307"/>
                </a:cxn>
                <a:cxn ang="0">
                  <a:pos x="165" y="321"/>
                </a:cxn>
                <a:cxn ang="0">
                  <a:pos x="222" y="307"/>
                </a:cxn>
                <a:cxn ang="0">
                  <a:pos x="273" y="274"/>
                </a:cxn>
                <a:cxn ang="0">
                  <a:pos x="306" y="226"/>
                </a:cxn>
                <a:cxn ang="0">
                  <a:pos x="316" y="165"/>
                </a:cxn>
              </a:cxnLst>
              <a:rect l="0" t="0" r="r" b="b"/>
              <a:pathLst>
                <a:path w="330" h="330">
                  <a:moveTo>
                    <a:pt x="330" y="165"/>
                  </a:moveTo>
                  <a:lnTo>
                    <a:pt x="325" y="132"/>
                  </a:lnTo>
                  <a:lnTo>
                    <a:pt x="316" y="104"/>
                  </a:lnTo>
                  <a:lnTo>
                    <a:pt x="302" y="75"/>
                  </a:lnTo>
                  <a:lnTo>
                    <a:pt x="278" y="47"/>
                  </a:lnTo>
                  <a:lnTo>
                    <a:pt x="255" y="28"/>
                  </a:lnTo>
                  <a:lnTo>
                    <a:pt x="226" y="14"/>
                  </a:lnTo>
                  <a:lnTo>
                    <a:pt x="198" y="5"/>
                  </a:lnTo>
                  <a:lnTo>
                    <a:pt x="165" y="0"/>
                  </a:lnTo>
                  <a:lnTo>
                    <a:pt x="132" y="5"/>
                  </a:lnTo>
                  <a:lnTo>
                    <a:pt x="99" y="14"/>
                  </a:lnTo>
                  <a:lnTo>
                    <a:pt x="70" y="28"/>
                  </a:lnTo>
                  <a:lnTo>
                    <a:pt x="47" y="47"/>
                  </a:lnTo>
                  <a:lnTo>
                    <a:pt x="28" y="75"/>
                  </a:lnTo>
                  <a:lnTo>
                    <a:pt x="9" y="104"/>
                  </a:lnTo>
                  <a:lnTo>
                    <a:pt x="0" y="132"/>
                  </a:lnTo>
                  <a:lnTo>
                    <a:pt x="0" y="165"/>
                  </a:lnTo>
                  <a:lnTo>
                    <a:pt x="0" y="198"/>
                  </a:lnTo>
                  <a:lnTo>
                    <a:pt x="9" y="231"/>
                  </a:lnTo>
                  <a:lnTo>
                    <a:pt x="28" y="259"/>
                  </a:lnTo>
                  <a:lnTo>
                    <a:pt x="47" y="283"/>
                  </a:lnTo>
                  <a:lnTo>
                    <a:pt x="70" y="302"/>
                  </a:lnTo>
                  <a:lnTo>
                    <a:pt x="99" y="321"/>
                  </a:lnTo>
                  <a:lnTo>
                    <a:pt x="132" y="330"/>
                  </a:lnTo>
                  <a:lnTo>
                    <a:pt x="165" y="330"/>
                  </a:lnTo>
                  <a:lnTo>
                    <a:pt x="198" y="330"/>
                  </a:lnTo>
                  <a:lnTo>
                    <a:pt x="226" y="321"/>
                  </a:lnTo>
                  <a:lnTo>
                    <a:pt x="255" y="302"/>
                  </a:lnTo>
                  <a:lnTo>
                    <a:pt x="278" y="283"/>
                  </a:lnTo>
                  <a:lnTo>
                    <a:pt x="302" y="259"/>
                  </a:lnTo>
                  <a:lnTo>
                    <a:pt x="316" y="231"/>
                  </a:lnTo>
                  <a:lnTo>
                    <a:pt x="325" y="198"/>
                  </a:lnTo>
                  <a:lnTo>
                    <a:pt x="330" y="165"/>
                  </a:lnTo>
                  <a:lnTo>
                    <a:pt x="316" y="165"/>
                  </a:lnTo>
                  <a:lnTo>
                    <a:pt x="316" y="137"/>
                  </a:lnTo>
                  <a:lnTo>
                    <a:pt x="306" y="108"/>
                  </a:lnTo>
                  <a:lnTo>
                    <a:pt x="292" y="80"/>
                  </a:lnTo>
                  <a:lnTo>
                    <a:pt x="273" y="57"/>
                  </a:lnTo>
                  <a:lnTo>
                    <a:pt x="250" y="38"/>
                  </a:lnTo>
                  <a:lnTo>
                    <a:pt x="222" y="24"/>
                  </a:lnTo>
                  <a:lnTo>
                    <a:pt x="193" y="14"/>
                  </a:lnTo>
                  <a:lnTo>
                    <a:pt x="165" y="14"/>
                  </a:lnTo>
                  <a:lnTo>
                    <a:pt x="132" y="14"/>
                  </a:lnTo>
                  <a:lnTo>
                    <a:pt x="104" y="24"/>
                  </a:lnTo>
                  <a:lnTo>
                    <a:pt x="80" y="38"/>
                  </a:lnTo>
                  <a:lnTo>
                    <a:pt x="56" y="57"/>
                  </a:lnTo>
                  <a:lnTo>
                    <a:pt x="37" y="80"/>
                  </a:lnTo>
                  <a:lnTo>
                    <a:pt x="23" y="108"/>
                  </a:lnTo>
                  <a:lnTo>
                    <a:pt x="14" y="137"/>
                  </a:lnTo>
                  <a:lnTo>
                    <a:pt x="9" y="165"/>
                  </a:lnTo>
                  <a:lnTo>
                    <a:pt x="14" y="198"/>
                  </a:lnTo>
                  <a:lnTo>
                    <a:pt x="23" y="226"/>
                  </a:lnTo>
                  <a:lnTo>
                    <a:pt x="37" y="250"/>
                  </a:lnTo>
                  <a:lnTo>
                    <a:pt x="56" y="274"/>
                  </a:lnTo>
                  <a:lnTo>
                    <a:pt x="80" y="293"/>
                  </a:lnTo>
                  <a:lnTo>
                    <a:pt x="104" y="307"/>
                  </a:lnTo>
                  <a:lnTo>
                    <a:pt x="132" y="316"/>
                  </a:lnTo>
                  <a:lnTo>
                    <a:pt x="165" y="321"/>
                  </a:lnTo>
                  <a:lnTo>
                    <a:pt x="193" y="316"/>
                  </a:lnTo>
                  <a:lnTo>
                    <a:pt x="222" y="307"/>
                  </a:lnTo>
                  <a:lnTo>
                    <a:pt x="250" y="293"/>
                  </a:lnTo>
                  <a:lnTo>
                    <a:pt x="273" y="274"/>
                  </a:lnTo>
                  <a:lnTo>
                    <a:pt x="292" y="250"/>
                  </a:lnTo>
                  <a:lnTo>
                    <a:pt x="306" y="226"/>
                  </a:lnTo>
                  <a:lnTo>
                    <a:pt x="316" y="198"/>
                  </a:lnTo>
                  <a:lnTo>
                    <a:pt x="316" y="165"/>
                  </a:lnTo>
                  <a:lnTo>
                    <a:pt x="330" y="165"/>
                  </a:lnTo>
                  <a:close/>
                </a:path>
              </a:pathLst>
            </a:custGeom>
            <a:solidFill>
              <a:srgbClr val="3AB93A"/>
            </a:solidFill>
            <a:ln w="9525">
              <a:noFill/>
              <a:round/>
              <a:headEnd/>
              <a:tailEnd/>
            </a:ln>
          </p:spPr>
          <p:txBody>
            <a:bodyPr/>
            <a:lstStyle/>
            <a:p>
              <a:endParaRPr lang="en-US"/>
            </a:p>
          </p:txBody>
        </p:sp>
        <p:sp>
          <p:nvSpPr>
            <p:cNvPr id="3523650" name="Freeform 66"/>
            <p:cNvSpPr>
              <a:spLocks noChangeAspect="1"/>
            </p:cNvSpPr>
            <p:nvPr/>
          </p:nvSpPr>
          <p:spPr bwMode="auto">
            <a:xfrm>
              <a:off x="2638" y="1819"/>
              <a:ext cx="307" cy="307"/>
            </a:xfrm>
            <a:custGeom>
              <a:avLst/>
              <a:gdLst/>
              <a:ahLst/>
              <a:cxnLst>
                <a:cxn ang="0">
                  <a:pos x="307" y="123"/>
                </a:cxn>
                <a:cxn ang="0">
                  <a:pos x="283" y="66"/>
                </a:cxn>
                <a:cxn ang="0">
                  <a:pos x="241" y="24"/>
                </a:cxn>
                <a:cxn ang="0">
                  <a:pos x="184" y="0"/>
                </a:cxn>
                <a:cxn ang="0">
                  <a:pos x="123" y="0"/>
                </a:cxn>
                <a:cxn ang="0">
                  <a:pos x="71" y="24"/>
                </a:cxn>
                <a:cxn ang="0">
                  <a:pos x="28" y="66"/>
                </a:cxn>
                <a:cxn ang="0">
                  <a:pos x="5" y="123"/>
                </a:cxn>
                <a:cxn ang="0">
                  <a:pos x="5" y="184"/>
                </a:cxn>
                <a:cxn ang="0">
                  <a:pos x="28" y="236"/>
                </a:cxn>
                <a:cxn ang="0">
                  <a:pos x="71" y="279"/>
                </a:cxn>
                <a:cxn ang="0">
                  <a:pos x="123" y="302"/>
                </a:cxn>
                <a:cxn ang="0">
                  <a:pos x="184" y="302"/>
                </a:cxn>
                <a:cxn ang="0">
                  <a:pos x="241" y="279"/>
                </a:cxn>
                <a:cxn ang="0">
                  <a:pos x="283" y="236"/>
                </a:cxn>
                <a:cxn ang="0">
                  <a:pos x="307" y="184"/>
                </a:cxn>
                <a:cxn ang="0">
                  <a:pos x="297" y="151"/>
                </a:cxn>
                <a:cxn ang="0">
                  <a:pos x="283" y="99"/>
                </a:cxn>
                <a:cxn ang="0">
                  <a:pos x="255" y="52"/>
                </a:cxn>
                <a:cxn ang="0">
                  <a:pos x="208" y="24"/>
                </a:cxn>
                <a:cxn ang="0">
                  <a:pos x="156" y="10"/>
                </a:cxn>
                <a:cxn ang="0">
                  <a:pos x="99" y="24"/>
                </a:cxn>
                <a:cxn ang="0">
                  <a:pos x="52" y="52"/>
                </a:cxn>
                <a:cxn ang="0">
                  <a:pos x="24" y="99"/>
                </a:cxn>
                <a:cxn ang="0">
                  <a:pos x="14" y="151"/>
                </a:cxn>
                <a:cxn ang="0">
                  <a:pos x="24" y="208"/>
                </a:cxn>
                <a:cxn ang="0">
                  <a:pos x="52" y="250"/>
                </a:cxn>
                <a:cxn ang="0">
                  <a:pos x="99" y="283"/>
                </a:cxn>
                <a:cxn ang="0">
                  <a:pos x="156" y="293"/>
                </a:cxn>
                <a:cxn ang="0">
                  <a:pos x="208" y="283"/>
                </a:cxn>
                <a:cxn ang="0">
                  <a:pos x="255" y="250"/>
                </a:cxn>
                <a:cxn ang="0">
                  <a:pos x="283" y="208"/>
                </a:cxn>
                <a:cxn ang="0">
                  <a:pos x="297" y="151"/>
                </a:cxn>
              </a:cxnLst>
              <a:rect l="0" t="0" r="r" b="b"/>
              <a:pathLst>
                <a:path w="307" h="307">
                  <a:moveTo>
                    <a:pt x="307" y="151"/>
                  </a:moveTo>
                  <a:lnTo>
                    <a:pt x="307" y="123"/>
                  </a:lnTo>
                  <a:lnTo>
                    <a:pt x="297" y="94"/>
                  </a:lnTo>
                  <a:lnTo>
                    <a:pt x="283" y="66"/>
                  </a:lnTo>
                  <a:lnTo>
                    <a:pt x="264" y="43"/>
                  </a:lnTo>
                  <a:lnTo>
                    <a:pt x="241" y="24"/>
                  </a:lnTo>
                  <a:lnTo>
                    <a:pt x="213" y="10"/>
                  </a:lnTo>
                  <a:lnTo>
                    <a:pt x="184" y="0"/>
                  </a:lnTo>
                  <a:lnTo>
                    <a:pt x="156" y="0"/>
                  </a:lnTo>
                  <a:lnTo>
                    <a:pt x="123" y="0"/>
                  </a:lnTo>
                  <a:lnTo>
                    <a:pt x="95" y="10"/>
                  </a:lnTo>
                  <a:lnTo>
                    <a:pt x="71" y="24"/>
                  </a:lnTo>
                  <a:lnTo>
                    <a:pt x="47" y="43"/>
                  </a:lnTo>
                  <a:lnTo>
                    <a:pt x="28" y="66"/>
                  </a:lnTo>
                  <a:lnTo>
                    <a:pt x="14" y="94"/>
                  </a:lnTo>
                  <a:lnTo>
                    <a:pt x="5" y="123"/>
                  </a:lnTo>
                  <a:lnTo>
                    <a:pt x="0" y="151"/>
                  </a:lnTo>
                  <a:lnTo>
                    <a:pt x="5" y="184"/>
                  </a:lnTo>
                  <a:lnTo>
                    <a:pt x="14" y="212"/>
                  </a:lnTo>
                  <a:lnTo>
                    <a:pt x="28" y="236"/>
                  </a:lnTo>
                  <a:lnTo>
                    <a:pt x="47" y="260"/>
                  </a:lnTo>
                  <a:lnTo>
                    <a:pt x="71" y="279"/>
                  </a:lnTo>
                  <a:lnTo>
                    <a:pt x="95" y="293"/>
                  </a:lnTo>
                  <a:lnTo>
                    <a:pt x="123" y="302"/>
                  </a:lnTo>
                  <a:lnTo>
                    <a:pt x="156" y="307"/>
                  </a:lnTo>
                  <a:lnTo>
                    <a:pt x="184" y="302"/>
                  </a:lnTo>
                  <a:lnTo>
                    <a:pt x="213" y="293"/>
                  </a:lnTo>
                  <a:lnTo>
                    <a:pt x="241" y="279"/>
                  </a:lnTo>
                  <a:lnTo>
                    <a:pt x="264" y="260"/>
                  </a:lnTo>
                  <a:lnTo>
                    <a:pt x="283" y="236"/>
                  </a:lnTo>
                  <a:lnTo>
                    <a:pt x="297" y="212"/>
                  </a:lnTo>
                  <a:lnTo>
                    <a:pt x="307" y="184"/>
                  </a:lnTo>
                  <a:lnTo>
                    <a:pt x="307" y="151"/>
                  </a:lnTo>
                  <a:lnTo>
                    <a:pt x="297" y="151"/>
                  </a:lnTo>
                  <a:lnTo>
                    <a:pt x="293" y="123"/>
                  </a:lnTo>
                  <a:lnTo>
                    <a:pt x="283" y="99"/>
                  </a:lnTo>
                  <a:lnTo>
                    <a:pt x="274" y="71"/>
                  </a:lnTo>
                  <a:lnTo>
                    <a:pt x="255" y="52"/>
                  </a:lnTo>
                  <a:lnTo>
                    <a:pt x="236" y="33"/>
                  </a:lnTo>
                  <a:lnTo>
                    <a:pt x="208" y="24"/>
                  </a:lnTo>
                  <a:lnTo>
                    <a:pt x="184" y="14"/>
                  </a:lnTo>
                  <a:lnTo>
                    <a:pt x="156" y="10"/>
                  </a:lnTo>
                  <a:lnTo>
                    <a:pt x="128" y="14"/>
                  </a:lnTo>
                  <a:lnTo>
                    <a:pt x="99" y="24"/>
                  </a:lnTo>
                  <a:lnTo>
                    <a:pt x="76" y="33"/>
                  </a:lnTo>
                  <a:lnTo>
                    <a:pt x="52" y="52"/>
                  </a:lnTo>
                  <a:lnTo>
                    <a:pt x="38" y="71"/>
                  </a:lnTo>
                  <a:lnTo>
                    <a:pt x="24" y="99"/>
                  </a:lnTo>
                  <a:lnTo>
                    <a:pt x="14" y="123"/>
                  </a:lnTo>
                  <a:lnTo>
                    <a:pt x="14" y="151"/>
                  </a:lnTo>
                  <a:lnTo>
                    <a:pt x="14" y="179"/>
                  </a:lnTo>
                  <a:lnTo>
                    <a:pt x="24" y="208"/>
                  </a:lnTo>
                  <a:lnTo>
                    <a:pt x="38" y="231"/>
                  </a:lnTo>
                  <a:lnTo>
                    <a:pt x="52" y="250"/>
                  </a:lnTo>
                  <a:lnTo>
                    <a:pt x="76" y="269"/>
                  </a:lnTo>
                  <a:lnTo>
                    <a:pt x="99" y="283"/>
                  </a:lnTo>
                  <a:lnTo>
                    <a:pt x="128" y="293"/>
                  </a:lnTo>
                  <a:lnTo>
                    <a:pt x="156" y="293"/>
                  </a:lnTo>
                  <a:lnTo>
                    <a:pt x="184" y="293"/>
                  </a:lnTo>
                  <a:lnTo>
                    <a:pt x="208" y="283"/>
                  </a:lnTo>
                  <a:lnTo>
                    <a:pt x="236" y="269"/>
                  </a:lnTo>
                  <a:lnTo>
                    <a:pt x="255" y="250"/>
                  </a:lnTo>
                  <a:lnTo>
                    <a:pt x="274" y="231"/>
                  </a:lnTo>
                  <a:lnTo>
                    <a:pt x="283" y="208"/>
                  </a:lnTo>
                  <a:lnTo>
                    <a:pt x="293" y="179"/>
                  </a:lnTo>
                  <a:lnTo>
                    <a:pt x="297" y="151"/>
                  </a:lnTo>
                  <a:lnTo>
                    <a:pt x="307" y="151"/>
                  </a:lnTo>
                  <a:close/>
                </a:path>
              </a:pathLst>
            </a:custGeom>
            <a:solidFill>
              <a:srgbClr val="35B735"/>
            </a:solidFill>
            <a:ln w="9525">
              <a:noFill/>
              <a:round/>
              <a:headEnd/>
              <a:tailEnd/>
            </a:ln>
          </p:spPr>
          <p:txBody>
            <a:bodyPr/>
            <a:lstStyle/>
            <a:p>
              <a:endParaRPr lang="en-US"/>
            </a:p>
          </p:txBody>
        </p:sp>
        <p:sp>
          <p:nvSpPr>
            <p:cNvPr id="3523651" name="Freeform 67"/>
            <p:cNvSpPr>
              <a:spLocks noChangeAspect="1"/>
            </p:cNvSpPr>
            <p:nvPr/>
          </p:nvSpPr>
          <p:spPr bwMode="auto">
            <a:xfrm>
              <a:off x="2652" y="1829"/>
              <a:ext cx="283" cy="283"/>
            </a:xfrm>
            <a:custGeom>
              <a:avLst/>
              <a:gdLst/>
              <a:ahLst/>
              <a:cxnLst>
                <a:cxn ang="0">
                  <a:pos x="279" y="113"/>
                </a:cxn>
                <a:cxn ang="0">
                  <a:pos x="260" y="61"/>
                </a:cxn>
                <a:cxn ang="0">
                  <a:pos x="222" y="23"/>
                </a:cxn>
                <a:cxn ang="0">
                  <a:pos x="170" y="4"/>
                </a:cxn>
                <a:cxn ang="0">
                  <a:pos x="114" y="4"/>
                </a:cxn>
                <a:cxn ang="0">
                  <a:pos x="62" y="23"/>
                </a:cxn>
                <a:cxn ang="0">
                  <a:pos x="24" y="61"/>
                </a:cxn>
                <a:cxn ang="0">
                  <a:pos x="0" y="113"/>
                </a:cxn>
                <a:cxn ang="0">
                  <a:pos x="0" y="169"/>
                </a:cxn>
                <a:cxn ang="0">
                  <a:pos x="24" y="221"/>
                </a:cxn>
                <a:cxn ang="0">
                  <a:pos x="62" y="259"/>
                </a:cxn>
                <a:cxn ang="0">
                  <a:pos x="114" y="283"/>
                </a:cxn>
                <a:cxn ang="0">
                  <a:pos x="170" y="283"/>
                </a:cxn>
                <a:cxn ang="0">
                  <a:pos x="222" y="259"/>
                </a:cxn>
                <a:cxn ang="0">
                  <a:pos x="260" y="221"/>
                </a:cxn>
                <a:cxn ang="0">
                  <a:pos x="279" y="169"/>
                </a:cxn>
                <a:cxn ang="0">
                  <a:pos x="269" y="141"/>
                </a:cxn>
                <a:cxn ang="0">
                  <a:pos x="260" y="94"/>
                </a:cxn>
                <a:cxn ang="0">
                  <a:pos x="232" y="51"/>
                </a:cxn>
                <a:cxn ang="0">
                  <a:pos x="189" y="23"/>
                </a:cxn>
                <a:cxn ang="0">
                  <a:pos x="142" y="14"/>
                </a:cxn>
                <a:cxn ang="0">
                  <a:pos x="90" y="23"/>
                </a:cxn>
                <a:cxn ang="0">
                  <a:pos x="47" y="51"/>
                </a:cxn>
                <a:cxn ang="0">
                  <a:pos x="19" y="94"/>
                </a:cxn>
                <a:cxn ang="0">
                  <a:pos x="10" y="141"/>
                </a:cxn>
                <a:cxn ang="0">
                  <a:pos x="19" y="193"/>
                </a:cxn>
                <a:cxn ang="0">
                  <a:pos x="47" y="235"/>
                </a:cxn>
                <a:cxn ang="0">
                  <a:pos x="90" y="264"/>
                </a:cxn>
                <a:cxn ang="0">
                  <a:pos x="142" y="273"/>
                </a:cxn>
                <a:cxn ang="0">
                  <a:pos x="189" y="264"/>
                </a:cxn>
                <a:cxn ang="0">
                  <a:pos x="232" y="235"/>
                </a:cxn>
                <a:cxn ang="0">
                  <a:pos x="260" y="193"/>
                </a:cxn>
                <a:cxn ang="0">
                  <a:pos x="269" y="141"/>
                </a:cxn>
              </a:cxnLst>
              <a:rect l="0" t="0" r="r" b="b"/>
              <a:pathLst>
                <a:path w="283" h="283">
                  <a:moveTo>
                    <a:pt x="283" y="141"/>
                  </a:moveTo>
                  <a:lnTo>
                    <a:pt x="279" y="113"/>
                  </a:lnTo>
                  <a:lnTo>
                    <a:pt x="269" y="89"/>
                  </a:lnTo>
                  <a:lnTo>
                    <a:pt x="260" y="61"/>
                  </a:lnTo>
                  <a:lnTo>
                    <a:pt x="241" y="42"/>
                  </a:lnTo>
                  <a:lnTo>
                    <a:pt x="222" y="23"/>
                  </a:lnTo>
                  <a:lnTo>
                    <a:pt x="194" y="14"/>
                  </a:lnTo>
                  <a:lnTo>
                    <a:pt x="170" y="4"/>
                  </a:lnTo>
                  <a:lnTo>
                    <a:pt x="142" y="0"/>
                  </a:lnTo>
                  <a:lnTo>
                    <a:pt x="114" y="4"/>
                  </a:lnTo>
                  <a:lnTo>
                    <a:pt x="85" y="14"/>
                  </a:lnTo>
                  <a:lnTo>
                    <a:pt x="62" y="23"/>
                  </a:lnTo>
                  <a:lnTo>
                    <a:pt x="38" y="42"/>
                  </a:lnTo>
                  <a:lnTo>
                    <a:pt x="24" y="61"/>
                  </a:lnTo>
                  <a:lnTo>
                    <a:pt x="10" y="89"/>
                  </a:lnTo>
                  <a:lnTo>
                    <a:pt x="0" y="113"/>
                  </a:lnTo>
                  <a:lnTo>
                    <a:pt x="0" y="141"/>
                  </a:lnTo>
                  <a:lnTo>
                    <a:pt x="0" y="169"/>
                  </a:lnTo>
                  <a:lnTo>
                    <a:pt x="10" y="198"/>
                  </a:lnTo>
                  <a:lnTo>
                    <a:pt x="24" y="221"/>
                  </a:lnTo>
                  <a:lnTo>
                    <a:pt x="38" y="240"/>
                  </a:lnTo>
                  <a:lnTo>
                    <a:pt x="62" y="259"/>
                  </a:lnTo>
                  <a:lnTo>
                    <a:pt x="85" y="273"/>
                  </a:lnTo>
                  <a:lnTo>
                    <a:pt x="114" y="283"/>
                  </a:lnTo>
                  <a:lnTo>
                    <a:pt x="142" y="283"/>
                  </a:lnTo>
                  <a:lnTo>
                    <a:pt x="170" y="283"/>
                  </a:lnTo>
                  <a:lnTo>
                    <a:pt x="194" y="273"/>
                  </a:lnTo>
                  <a:lnTo>
                    <a:pt x="222" y="259"/>
                  </a:lnTo>
                  <a:lnTo>
                    <a:pt x="241" y="240"/>
                  </a:lnTo>
                  <a:lnTo>
                    <a:pt x="260" y="221"/>
                  </a:lnTo>
                  <a:lnTo>
                    <a:pt x="269" y="198"/>
                  </a:lnTo>
                  <a:lnTo>
                    <a:pt x="279" y="169"/>
                  </a:lnTo>
                  <a:lnTo>
                    <a:pt x="283" y="141"/>
                  </a:lnTo>
                  <a:lnTo>
                    <a:pt x="269" y="141"/>
                  </a:lnTo>
                  <a:lnTo>
                    <a:pt x="269" y="118"/>
                  </a:lnTo>
                  <a:lnTo>
                    <a:pt x="260" y="94"/>
                  </a:lnTo>
                  <a:lnTo>
                    <a:pt x="250" y="70"/>
                  </a:lnTo>
                  <a:lnTo>
                    <a:pt x="232" y="51"/>
                  </a:lnTo>
                  <a:lnTo>
                    <a:pt x="213" y="33"/>
                  </a:lnTo>
                  <a:lnTo>
                    <a:pt x="189" y="23"/>
                  </a:lnTo>
                  <a:lnTo>
                    <a:pt x="165" y="14"/>
                  </a:lnTo>
                  <a:lnTo>
                    <a:pt x="142" y="14"/>
                  </a:lnTo>
                  <a:lnTo>
                    <a:pt x="114" y="14"/>
                  </a:lnTo>
                  <a:lnTo>
                    <a:pt x="90" y="23"/>
                  </a:lnTo>
                  <a:lnTo>
                    <a:pt x="66" y="33"/>
                  </a:lnTo>
                  <a:lnTo>
                    <a:pt x="47" y="51"/>
                  </a:lnTo>
                  <a:lnTo>
                    <a:pt x="33" y="70"/>
                  </a:lnTo>
                  <a:lnTo>
                    <a:pt x="19" y="94"/>
                  </a:lnTo>
                  <a:lnTo>
                    <a:pt x="14" y="118"/>
                  </a:lnTo>
                  <a:lnTo>
                    <a:pt x="10" y="141"/>
                  </a:lnTo>
                  <a:lnTo>
                    <a:pt x="14" y="169"/>
                  </a:lnTo>
                  <a:lnTo>
                    <a:pt x="19" y="193"/>
                  </a:lnTo>
                  <a:lnTo>
                    <a:pt x="33" y="217"/>
                  </a:lnTo>
                  <a:lnTo>
                    <a:pt x="47" y="235"/>
                  </a:lnTo>
                  <a:lnTo>
                    <a:pt x="66" y="250"/>
                  </a:lnTo>
                  <a:lnTo>
                    <a:pt x="90" y="264"/>
                  </a:lnTo>
                  <a:lnTo>
                    <a:pt x="114" y="269"/>
                  </a:lnTo>
                  <a:lnTo>
                    <a:pt x="142" y="273"/>
                  </a:lnTo>
                  <a:lnTo>
                    <a:pt x="165" y="269"/>
                  </a:lnTo>
                  <a:lnTo>
                    <a:pt x="189" y="264"/>
                  </a:lnTo>
                  <a:lnTo>
                    <a:pt x="213" y="250"/>
                  </a:lnTo>
                  <a:lnTo>
                    <a:pt x="232" y="235"/>
                  </a:lnTo>
                  <a:lnTo>
                    <a:pt x="250" y="217"/>
                  </a:lnTo>
                  <a:lnTo>
                    <a:pt x="260" y="193"/>
                  </a:lnTo>
                  <a:lnTo>
                    <a:pt x="269" y="169"/>
                  </a:lnTo>
                  <a:lnTo>
                    <a:pt x="269" y="141"/>
                  </a:lnTo>
                  <a:lnTo>
                    <a:pt x="283" y="141"/>
                  </a:lnTo>
                  <a:close/>
                </a:path>
              </a:pathLst>
            </a:custGeom>
            <a:solidFill>
              <a:srgbClr val="31B531"/>
            </a:solidFill>
            <a:ln w="9525">
              <a:noFill/>
              <a:round/>
              <a:headEnd/>
              <a:tailEnd/>
            </a:ln>
          </p:spPr>
          <p:txBody>
            <a:bodyPr/>
            <a:lstStyle/>
            <a:p>
              <a:endParaRPr lang="en-US"/>
            </a:p>
          </p:txBody>
        </p:sp>
        <p:sp>
          <p:nvSpPr>
            <p:cNvPr id="3523652" name="Freeform 68"/>
            <p:cNvSpPr>
              <a:spLocks noChangeAspect="1"/>
            </p:cNvSpPr>
            <p:nvPr/>
          </p:nvSpPr>
          <p:spPr bwMode="auto">
            <a:xfrm>
              <a:off x="2662" y="1843"/>
              <a:ext cx="259" cy="259"/>
            </a:xfrm>
            <a:custGeom>
              <a:avLst/>
              <a:gdLst/>
              <a:ahLst/>
              <a:cxnLst>
                <a:cxn ang="0">
                  <a:pos x="259" y="104"/>
                </a:cxn>
                <a:cxn ang="0">
                  <a:pos x="240" y="56"/>
                </a:cxn>
                <a:cxn ang="0">
                  <a:pos x="203" y="19"/>
                </a:cxn>
                <a:cxn ang="0">
                  <a:pos x="155" y="0"/>
                </a:cxn>
                <a:cxn ang="0">
                  <a:pos x="104" y="0"/>
                </a:cxn>
                <a:cxn ang="0">
                  <a:pos x="56" y="19"/>
                </a:cxn>
                <a:cxn ang="0">
                  <a:pos x="23" y="56"/>
                </a:cxn>
                <a:cxn ang="0">
                  <a:pos x="4" y="104"/>
                </a:cxn>
                <a:cxn ang="0">
                  <a:pos x="4" y="155"/>
                </a:cxn>
                <a:cxn ang="0">
                  <a:pos x="23" y="203"/>
                </a:cxn>
                <a:cxn ang="0">
                  <a:pos x="56" y="236"/>
                </a:cxn>
                <a:cxn ang="0">
                  <a:pos x="104" y="255"/>
                </a:cxn>
                <a:cxn ang="0">
                  <a:pos x="155" y="255"/>
                </a:cxn>
                <a:cxn ang="0">
                  <a:pos x="203" y="236"/>
                </a:cxn>
                <a:cxn ang="0">
                  <a:pos x="240" y="203"/>
                </a:cxn>
                <a:cxn ang="0">
                  <a:pos x="259" y="155"/>
                </a:cxn>
                <a:cxn ang="0">
                  <a:pos x="250" y="127"/>
                </a:cxn>
                <a:cxn ang="0">
                  <a:pos x="240" y="80"/>
                </a:cxn>
                <a:cxn ang="0">
                  <a:pos x="212" y="47"/>
                </a:cxn>
                <a:cxn ang="0">
                  <a:pos x="174" y="19"/>
                </a:cxn>
                <a:cxn ang="0">
                  <a:pos x="132" y="9"/>
                </a:cxn>
                <a:cxn ang="0">
                  <a:pos x="85" y="19"/>
                </a:cxn>
                <a:cxn ang="0">
                  <a:pos x="47" y="47"/>
                </a:cxn>
                <a:cxn ang="0">
                  <a:pos x="23" y="80"/>
                </a:cxn>
                <a:cxn ang="0">
                  <a:pos x="14" y="127"/>
                </a:cxn>
                <a:cxn ang="0">
                  <a:pos x="23" y="174"/>
                </a:cxn>
                <a:cxn ang="0">
                  <a:pos x="47" y="212"/>
                </a:cxn>
                <a:cxn ang="0">
                  <a:pos x="85" y="236"/>
                </a:cxn>
                <a:cxn ang="0">
                  <a:pos x="132" y="245"/>
                </a:cxn>
                <a:cxn ang="0">
                  <a:pos x="174" y="236"/>
                </a:cxn>
                <a:cxn ang="0">
                  <a:pos x="212" y="212"/>
                </a:cxn>
                <a:cxn ang="0">
                  <a:pos x="240" y="174"/>
                </a:cxn>
                <a:cxn ang="0">
                  <a:pos x="250" y="127"/>
                </a:cxn>
              </a:cxnLst>
              <a:rect l="0" t="0" r="r" b="b"/>
              <a:pathLst>
                <a:path w="259" h="259">
                  <a:moveTo>
                    <a:pt x="259" y="127"/>
                  </a:moveTo>
                  <a:lnTo>
                    <a:pt x="259" y="104"/>
                  </a:lnTo>
                  <a:lnTo>
                    <a:pt x="250" y="80"/>
                  </a:lnTo>
                  <a:lnTo>
                    <a:pt x="240" y="56"/>
                  </a:lnTo>
                  <a:lnTo>
                    <a:pt x="222" y="37"/>
                  </a:lnTo>
                  <a:lnTo>
                    <a:pt x="203" y="19"/>
                  </a:lnTo>
                  <a:lnTo>
                    <a:pt x="179" y="9"/>
                  </a:lnTo>
                  <a:lnTo>
                    <a:pt x="155" y="0"/>
                  </a:lnTo>
                  <a:lnTo>
                    <a:pt x="132" y="0"/>
                  </a:lnTo>
                  <a:lnTo>
                    <a:pt x="104" y="0"/>
                  </a:lnTo>
                  <a:lnTo>
                    <a:pt x="80" y="9"/>
                  </a:lnTo>
                  <a:lnTo>
                    <a:pt x="56" y="19"/>
                  </a:lnTo>
                  <a:lnTo>
                    <a:pt x="37" y="37"/>
                  </a:lnTo>
                  <a:lnTo>
                    <a:pt x="23" y="56"/>
                  </a:lnTo>
                  <a:lnTo>
                    <a:pt x="9" y="80"/>
                  </a:lnTo>
                  <a:lnTo>
                    <a:pt x="4" y="104"/>
                  </a:lnTo>
                  <a:lnTo>
                    <a:pt x="0" y="127"/>
                  </a:lnTo>
                  <a:lnTo>
                    <a:pt x="4" y="155"/>
                  </a:lnTo>
                  <a:lnTo>
                    <a:pt x="9" y="179"/>
                  </a:lnTo>
                  <a:lnTo>
                    <a:pt x="23" y="203"/>
                  </a:lnTo>
                  <a:lnTo>
                    <a:pt x="37" y="221"/>
                  </a:lnTo>
                  <a:lnTo>
                    <a:pt x="56" y="236"/>
                  </a:lnTo>
                  <a:lnTo>
                    <a:pt x="80" y="250"/>
                  </a:lnTo>
                  <a:lnTo>
                    <a:pt x="104" y="255"/>
                  </a:lnTo>
                  <a:lnTo>
                    <a:pt x="132" y="259"/>
                  </a:lnTo>
                  <a:lnTo>
                    <a:pt x="155" y="255"/>
                  </a:lnTo>
                  <a:lnTo>
                    <a:pt x="179" y="250"/>
                  </a:lnTo>
                  <a:lnTo>
                    <a:pt x="203" y="236"/>
                  </a:lnTo>
                  <a:lnTo>
                    <a:pt x="222" y="221"/>
                  </a:lnTo>
                  <a:lnTo>
                    <a:pt x="240" y="203"/>
                  </a:lnTo>
                  <a:lnTo>
                    <a:pt x="250" y="179"/>
                  </a:lnTo>
                  <a:lnTo>
                    <a:pt x="259" y="155"/>
                  </a:lnTo>
                  <a:lnTo>
                    <a:pt x="259" y="127"/>
                  </a:lnTo>
                  <a:lnTo>
                    <a:pt x="250" y="127"/>
                  </a:lnTo>
                  <a:lnTo>
                    <a:pt x="245" y="104"/>
                  </a:lnTo>
                  <a:lnTo>
                    <a:pt x="240" y="80"/>
                  </a:lnTo>
                  <a:lnTo>
                    <a:pt x="226" y="61"/>
                  </a:lnTo>
                  <a:lnTo>
                    <a:pt x="212" y="47"/>
                  </a:lnTo>
                  <a:lnTo>
                    <a:pt x="198" y="28"/>
                  </a:lnTo>
                  <a:lnTo>
                    <a:pt x="174" y="19"/>
                  </a:lnTo>
                  <a:lnTo>
                    <a:pt x="155" y="14"/>
                  </a:lnTo>
                  <a:lnTo>
                    <a:pt x="132" y="9"/>
                  </a:lnTo>
                  <a:lnTo>
                    <a:pt x="108" y="14"/>
                  </a:lnTo>
                  <a:lnTo>
                    <a:pt x="85" y="19"/>
                  </a:lnTo>
                  <a:lnTo>
                    <a:pt x="66" y="28"/>
                  </a:lnTo>
                  <a:lnTo>
                    <a:pt x="47" y="47"/>
                  </a:lnTo>
                  <a:lnTo>
                    <a:pt x="33" y="61"/>
                  </a:lnTo>
                  <a:lnTo>
                    <a:pt x="23" y="80"/>
                  </a:lnTo>
                  <a:lnTo>
                    <a:pt x="14" y="104"/>
                  </a:lnTo>
                  <a:lnTo>
                    <a:pt x="14" y="127"/>
                  </a:lnTo>
                  <a:lnTo>
                    <a:pt x="14" y="151"/>
                  </a:lnTo>
                  <a:lnTo>
                    <a:pt x="23" y="174"/>
                  </a:lnTo>
                  <a:lnTo>
                    <a:pt x="33" y="193"/>
                  </a:lnTo>
                  <a:lnTo>
                    <a:pt x="47" y="212"/>
                  </a:lnTo>
                  <a:lnTo>
                    <a:pt x="66" y="226"/>
                  </a:lnTo>
                  <a:lnTo>
                    <a:pt x="85" y="236"/>
                  </a:lnTo>
                  <a:lnTo>
                    <a:pt x="108" y="245"/>
                  </a:lnTo>
                  <a:lnTo>
                    <a:pt x="132" y="245"/>
                  </a:lnTo>
                  <a:lnTo>
                    <a:pt x="155" y="245"/>
                  </a:lnTo>
                  <a:lnTo>
                    <a:pt x="174" y="236"/>
                  </a:lnTo>
                  <a:lnTo>
                    <a:pt x="198" y="226"/>
                  </a:lnTo>
                  <a:lnTo>
                    <a:pt x="212" y="212"/>
                  </a:lnTo>
                  <a:lnTo>
                    <a:pt x="226" y="193"/>
                  </a:lnTo>
                  <a:lnTo>
                    <a:pt x="240" y="174"/>
                  </a:lnTo>
                  <a:lnTo>
                    <a:pt x="245" y="151"/>
                  </a:lnTo>
                  <a:lnTo>
                    <a:pt x="250" y="127"/>
                  </a:lnTo>
                  <a:lnTo>
                    <a:pt x="259" y="127"/>
                  </a:lnTo>
                  <a:close/>
                </a:path>
              </a:pathLst>
            </a:custGeom>
            <a:solidFill>
              <a:srgbClr val="2DB42D"/>
            </a:solidFill>
            <a:ln w="9525">
              <a:noFill/>
              <a:round/>
              <a:headEnd/>
              <a:tailEnd/>
            </a:ln>
          </p:spPr>
          <p:txBody>
            <a:bodyPr/>
            <a:lstStyle/>
            <a:p>
              <a:endParaRPr lang="en-US"/>
            </a:p>
          </p:txBody>
        </p:sp>
        <p:sp>
          <p:nvSpPr>
            <p:cNvPr id="3523653" name="Freeform 69"/>
            <p:cNvSpPr>
              <a:spLocks noChangeAspect="1"/>
            </p:cNvSpPr>
            <p:nvPr/>
          </p:nvSpPr>
          <p:spPr bwMode="auto">
            <a:xfrm>
              <a:off x="2676" y="1852"/>
              <a:ext cx="236" cy="236"/>
            </a:xfrm>
            <a:custGeom>
              <a:avLst/>
              <a:gdLst/>
              <a:ahLst/>
              <a:cxnLst>
                <a:cxn ang="0">
                  <a:pos x="231" y="95"/>
                </a:cxn>
                <a:cxn ang="0">
                  <a:pos x="212" y="52"/>
                </a:cxn>
                <a:cxn ang="0">
                  <a:pos x="184" y="19"/>
                </a:cxn>
                <a:cxn ang="0">
                  <a:pos x="141" y="5"/>
                </a:cxn>
                <a:cxn ang="0">
                  <a:pos x="94" y="5"/>
                </a:cxn>
                <a:cxn ang="0">
                  <a:pos x="52" y="19"/>
                </a:cxn>
                <a:cxn ang="0">
                  <a:pos x="19" y="52"/>
                </a:cxn>
                <a:cxn ang="0">
                  <a:pos x="0" y="95"/>
                </a:cxn>
                <a:cxn ang="0">
                  <a:pos x="0" y="142"/>
                </a:cxn>
                <a:cxn ang="0">
                  <a:pos x="19" y="184"/>
                </a:cxn>
                <a:cxn ang="0">
                  <a:pos x="52" y="217"/>
                </a:cxn>
                <a:cxn ang="0">
                  <a:pos x="94" y="236"/>
                </a:cxn>
                <a:cxn ang="0">
                  <a:pos x="141" y="236"/>
                </a:cxn>
                <a:cxn ang="0">
                  <a:pos x="184" y="217"/>
                </a:cxn>
                <a:cxn ang="0">
                  <a:pos x="212" y="184"/>
                </a:cxn>
                <a:cxn ang="0">
                  <a:pos x="231" y="142"/>
                </a:cxn>
                <a:cxn ang="0">
                  <a:pos x="222" y="118"/>
                </a:cxn>
                <a:cxn ang="0">
                  <a:pos x="212" y="76"/>
                </a:cxn>
                <a:cxn ang="0">
                  <a:pos x="193" y="43"/>
                </a:cxn>
                <a:cxn ang="0">
                  <a:pos x="156" y="19"/>
                </a:cxn>
                <a:cxn ang="0">
                  <a:pos x="118" y="14"/>
                </a:cxn>
                <a:cxn ang="0">
                  <a:pos x="75" y="19"/>
                </a:cxn>
                <a:cxn ang="0">
                  <a:pos x="42" y="43"/>
                </a:cxn>
                <a:cxn ang="0">
                  <a:pos x="19" y="76"/>
                </a:cxn>
                <a:cxn ang="0">
                  <a:pos x="9" y="118"/>
                </a:cxn>
                <a:cxn ang="0">
                  <a:pos x="19" y="161"/>
                </a:cxn>
                <a:cxn ang="0">
                  <a:pos x="42" y="194"/>
                </a:cxn>
                <a:cxn ang="0">
                  <a:pos x="75" y="217"/>
                </a:cxn>
                <a:cxn ang="0">
                  <a:pos x="118" y="227"/>
                </a:cxn>
                <a:cxn ang="0">
                  <a:pos x="156" y="217"/>
                </a:cxn>
                <a:cxn ang="0">
                  <a:pos x="193" y="194"/>
                </a:cxn>
                <a:cxn ang="0">
                  <a:pos x="212" y="161"/>
                </a:cxn>
                <a:cxn ang="0">
                  <a:pos x="222" y="118"/>
                </a:cxn>
              </a:cxnLst>
              <a:rect l="0" t="0" r="r" b="b"/>
              <a:pathLst>
                <a:path w="236" h="236">
                  <a:moveTo>
                    <a:pt x="236" y="118"/>
                  </a:moveTo>
                  <a:lnTo>
                    <a:pt x="231" y="95"/>
                  </a:lnTo>
                  <a:lnTo>
                    <a:pt x="226" y="71"/>
                  </a:lnTo>
                  <a:lnTo>
                    <a:pt x="212" y="52"/>
                  </a:lnTo>
                  <a:lnTo>
                    <a:pt x="198" y="38"/>
                  </a:lnTo>
                  <a:lnTo>
                    <a:pt x="184" y="19"/>
                  </a:lnTo>
                  <a:lnTo>
                    <a:pt x="160" y="10"/>
                  </a:lnTo>
                  <a:lnTo>
                    <a:pt x="141" y="5"/>
                  </a:lnTo>
                  <a:lnTo>
                    <a:pt x="118" y="0"/>
                  </a:lnTo>
                  <a:lnTo>
                    <a:pt x="94" y="5"/>
                  </a:lnTo>
                  <a:lnTo>
                    <a:pt x="71" y="10"/>
                  </a:lnTo>
                  <a:lnTo>
                    <a:pt x="52" y="19"/>
                  </a:lnTo>
                  <a:lnTo>
                    <a:pt x="33" y="38"/>
                  </a:lnTo>
                  <a:lnTo>
                    <a:pt x="19" y="52"/>
                  </a:lnTo>
                  <a:lnTo>
                    <a:pt x="9" y="71"/>
                  </a:lnTo>
                  <a:lnTo>
                    <a:pt x="0" y="95"/>
                  </a:lnTo>
                  <a:lnTo>
                    <a:pt x="0" y="118"/>
                  </a:lnTo>
                  <a:lnTo>
                    <a:pt x="0" y="142"/>
                  </a:lnTo>
                  <a:lnTo>
                    <a:pt x="9" y="165"/>
                  </a:lnTo>
                  <a:lnTo>
                    <a:pt x="19" y="184"/>
                  </a:lnTo>
                  <a:lnTo>
                    <a:pt x="33" y="203"/>
                  </a:lnTo>
                  <a:lnTo>
                    <a:pt x="52" y="217"/>
                  </a:lnTo>
                  <a:lnTo>
                    <a:pt x="71" y="227"/>
                  </a:lnTo>
                  <a:lnTo>
                    <a:pt x="94" y="236"/>
                  </a:lnTo>
                  <a:lnTo>
                    <a:pt x="118" y="236"/>
                  </a:lnTo>
                  <a:lnTo>
                    <a:pt x="141" y="236"/>
                  </a:lnTo>
                  <a:lnTo>
                    <a:pt x="160" y="227"/>
                  </a:lnTo>
                  <a:lnTo>
                    <a:pt x="184" y="217"/>
                  </a:lnTo>
                  <a:lnTo>
                    <a:pt x="198" y="203"/>
                  </a:lnTo>
                  <a:lnTo>
                    <a:pt x="212" y="184"/>
                  </a:lnTo>
                  <a:lnTo>
                    <a:pt x="226" y="165"/>
                  </a:lnTo>
                  <a:lnTo>
                    <a:pt x="231" y="142"/>
                  </a:lnTo>
                  <a:lnTo>
                    <a:pt x="236" y="118"/>
                  </a:lnTo>
                  <a:lnTo>
                    <a:pt x="222" y="118"/>
                  </a:lnTo>
                  <a:lnTo>
                    <a:pt x="222" y="99"/>
                  </a:lnTo>
                  <a:lnTo>
                    <a:pt x="212" y="76"/>
                  </a:lnTo>
                  <a:lnTo>
                    <a:pt x="203" y="61"/>
                  </a:lnTo>
                  <a:lnTo>
                    <a:pt x="193" y="43"/>
                  </a:lnTo>
                  <a:lnTo>
                    <a:pt x="175" y="33"/>
                  </a:lnTo>
                  <a:lnTo>
                    <a:pt x="156" y="19"/>
                  </a:lnTo>
                  <a:lnTo>
                    <a:pt x="137" y="14"/>
                  </a:lnTo>
                  <a:lnTo>
                    <a:pt x="118" y="14"/>
                  </a:lnTo>
                  <a:lnTo>
                    <a:pt x="94" y="14"/>
                  </a:lnTo>
                  <a:lnTo>
                    <a:pt x="75" y="19"/>
                  </a:lnTo>
                  <a:lnTo>
                    <a:pt x="57" y="33"/>
                  </a:lnTo>
                  <a:lnTo>
                    <a:pt x="42" y="43"/>
                  </a:lnTo>
                  <a:lnTo>
                    <a:pt x="28" y="61"/>
                  </a:lnTo>
                  <a:lnTo>
                    <a:pt x="19" y="76"/>
                  </a:lnTo>
                  <a:lnTo>
                    <a:pt x="14" y="99"/>
                  </a:lnTo>
                  <a:lnTo>
                    <a:pt x="9" y="118"/>
                  </a:lnTo>
                  <a:lnTo>
                    <a:pt x="14" y="142"/>
                  </a:lnTo>
                  <a:lnTo>
                    <a:pt x="19" y="161"/>
                  </a:lnTo>
                  <a:lnTo>
                    <a:pt x="28" y="179"/>
                  </a:lnTo>
                  <a:lnTo>
                    <a:pt x="42" y="194"/>
                  </a:lnTo>
                  <a:lnTo>
                    <a:pt x="57" y="208"/>
                  </a:lnTo>
                  <a:lnTo>
                    <a:pt x="75" y="217"/>
                  </a:lnTo>
                  <a:lnTo>
                    <a:pt x="94" y="222"/>
                  </a:lnTo>
                  <a:lnTo>
                    <a:pt x="118" y="227"/>
                  </a:lnTo>
                  <a:lnTo>
                    <a:pt x="137" y="222"/>
                  </a:lnTo>
                  <a:lnTo>
                    <a:pt x="156" y="217"/>
                  </a:lnTo>
                  <a:lnTo>
                    <a:pt x="175" y="208"/>
                  </a:lnTo>
                  <a:lnTo>
                    <a:pt x="193" y="194"/>
                  </a:lnTo>
                  <a:lnTo>
                    <a:pt x="203" y="179"/>
                  </a:lnTo>
                  <a:lnTo>
                    <a:pt x="212" y="161"/>
                  </a:lnTo>
                  <a:lnTo>
                    <a:pt x="222" y="142"/>
                  </a:lnTo>
                  <a:lnTo>
                    <a:pt x="222" y="118"/>
                  </a:lnTo>
                  <a:lnTo>
                    <a:pt x="236" y="118"/>
                  </a:lnTo>
                  <a:close/>
                </a:path>
              </a:pathLst>
            </a:custGeom>
            <a:solidFill>
              <a:srgbClr val="29B229"/>
            </a:solidFill>
            <a:ln w="9525">
              <a:noFill/>
              <a:round/>
              <a:headEnd/>
              <a:tailEnd/>
            </a:ln>
          </p:spPr>
          <p:txBody>
            <a:bodyPr/>
            <a:lstStyle/>
            <a:p>
              <a:endParaRPr lang="en-US"/>
            </a:p>
          </p:txBody>
        </p:sp>
        <p:sp>
          <p:nvSpPr>
            <p:cNvPr id="3523654" name="Freeform 70"/>
            <p:cNvSpPr>
              <a:spLocks noChangeAspect="1"/>
            </p:cNvSpPr>
            <p:nvPr/>
          </p:nvSpPr>
          <p:spPr bwMode="auto">
            <a:xfrm>
              <a:off x="2685" y="1866"/>
              <a:ext cx="213" cy="213"/>
            </a:xfrm>
            <a:custGeom>
              <a:avLst/>
              <a:gdLst/>
              <a:ahLst/>
              <a:cxnLst>
                <a:cxn ang="0">
                  <a:pos x="213" y="85"/>
                </a:cxn>
                <a:cxn ang="0">
                  <a:pos x="194" y="47"/>
                </a:cxn>
                <a:cxn ang="0">
                  <a:pos x="166" y="19"/>
                </a:cxn>
                <a:cxn ang="0">
                  <a:pos x="128" y="0"/>
                </a:cxn>
                <a:cxn ang="0">
                  <a:pos x="85" y="0"/>
                </a:cxn>
                <a:cxn ang="0">
                  <a:pos x="48" y="19"/>
                </a:cxn>
                <a:cxn ang="0">
                  <a:pos x="19" y="47"/>
                </a:cxn>
                <a:cxn ang="0">
                  <a:pos x="5" y="85"/>
                </a:cxn>
                <a:cxn ang="0">
                  <a:pos x="5" y="128"/>
                </a:cxn>
                <a:cxn ang="0">
                  <a:pos x="19" y="165"/>
                </a:cxn>
                <a:cxn ang="0">
                  <a:pos x="48" y="194"/>
                </a:cxn>
                <a:cxn ang="0">
                  <a:pos x="85" y="208"/>
                </a:cxn>
                <a:cxn ang="0">
                  <a:pos x="128" y="208"/>
                </a:cxn>
                <a:cxn ang="0">
                  <a:pos x="166" y="194"/>
                </a:cxn>
                <a:cxn ang="0">
                  <a:pos x="194" y="165"/>
                </a:cxn>
                <a:cxn ang="0">
                  <a:pos x="213" y="128"/>
                </a:cxn>
                <a:cxn ang="0">
                  <a:pos x="203" y="104"/>
                </a:cxn>
                <a:cxn ang="0">
                  <a:pos x="194" y="66"/>
                </a:cxn>
                <a:cxn ang="0">
                  <a:pos x="175" y="38"/>
                </a:cxn>
                <a:cxn ang="0">
                  <a:pos x="147" y="19"/>
                </a:cxn>
                <a:cxn ang="0">
                  <a:pos x="109" y="10"/>
                </a:cxn>
                <a:cxn ang="0">
                  <a:pos x="71" y="19"/>
                </a:cxn>
                <a:cxn ang="0">
                  <a:pos x="43" y="38"/>
                </a:cxn>
                <a:cxn ang="0">
                  <a:pos x="19" y="66"/>
                </a:cxn>
                <a:cxn ang="0">
                  <a:pos x="14" y="104"/>
                </a:cxn>
                <a:cxn ang="0">
                  <a:pos x="19" y="142"/>
                </a:cxn>
                <a:cxn ang="0">
                  <a:pos x="43" y="170"/>
                </a:cxn>
                <a:cxn ang="0">
                  <a:pos x="71" y="194"/>
                </a:cxn>
                <a:cxn ang="0">
                  <a:pos x="109" y="198"/>
                </a:cxn>
                <a:cxn ang="0">
                  <a:pos x="147" y="194"/>
                </a:cxn>
                <a:cxn ang="0">
                  <a:pos x="175" y="170"/>
                </a:cxn>
                <a:cxn ang="0">
                  <a:pos x="194" y="142"/>
                </a:cxn>
                <a:cxn ang="0">
                  <a:pos x="203" y="104"/>
                </a:cxn>
              </a:cxnLst>
              <a:rect l="0" t="0" r="r" b="b"/>
              <a:pathLst>
                <a:path w="213" h="213">
                  <a:moveTo>
                    <a:pt x="213" y="104"/>
                  </a:moveTo>
                  <a:lnTo>
                    <a:pt x="213" y="85"/>
                  </a:lnTo>
                  <a:lnTo>
                    <a:pt x="203" y="62"/>
                  </a:lnTo>
                  <a:lnTo>
                    <a:pt x="194" y="47"/>
                  </a:lnTo>
                  <a:lnTo>
                    <a:pt x="184" y="29"/>
                  </a:lnTo>
                  <a:lnTo>
                    <a:pt x="166" y="19"/>
                  </a:lnTo>
                  <a:lnTo>
                    <a:pt x="147" y="5"/>
                  </a:lnTo>
                  <a:lnTo>
                    <a:pt x="128" y="0"/>
                  </a:lnTo>
                  <a:lnTo>
                    <a:pt x="109" y="0"/>
                  </a:lnTo>
                  <a:lnTo>
                    <a:pt x="85" y="0"/>
                  </a:lnTo>
                  <a:lnTo>
                    <a:pt x="66" y="5"/>
                  </a:lnTo>
                  <a:lnTo>
                    <a:pt x="48" y="19"/>
                  </a:lnTo>
                  <a:lnTo>
                    <a:pt x="33" y="29"/>
                  </a:lnTo>
                  <a:lnTo>
                    <a:pt x="19" y="47"/>
                  </a:lnTo>
                  <a:lnTo>
                    <a:pt x="10" y="62"/>
                  </a:lnTo>
                  <a:lnTo>
                    <a:pt x="5" y="85"/>
                  </a:lnTo>
                  <a:lnTo>
                    <a:pt x="0" y="104"/>
                  </a:lnTo>
                  <a:lnTo>
                    <a:pt x="5" y="128"/>
                  </a:lnTo>
                  <a:lnTo>
                    <a:pt x="10" y="147"/>
                  </a:lnTo>
                  <a:lnTo>
                    <a:pt x="19" y="165"/>
                  </a:lnTo>
                  <a:lnTo>
                    <a:pt x="33" y="180"/>
                  </a:lnTo>
                  <a:lnTo>
                    <a:pt x="48" y="194"/>
                  </a:lnTo>
                  <a:lnTo>
                    <a:pt x="66" y="203"/>
                  </a:lnTo>
                  <a:lnTo>
                    <a:pt x="85" y="208"/>
                  </a:lnTo>
                  <a:lnTo>
                    <a:pt x="109" y="213"/>
                  </a:lnTo>
                  <a:lnTo>
                    <a:pt x="128" y="208"/>
                  </a:lnTo>
                  <a:lnTo>
                    <a:pt x="147" y="203"/>
                  </a:lnTo>
                  <a:lnTo>
                    <a:pt x="166" y="194"/>
                  </a:lnTo>
                  <a:lnTo>
                    <a:pt x="184" y="180"/>
                  </a:lnTo>
                  <a:lnTo>
                    <a:pt x="194" y="165"/>
                  </a:lnTo>
                  <a:lnTo>
                    <a:pt x="203" y="147"/>
                  </a:lnTo>
                  <a:lnTo>
                    <a:pt x="213" y="128"/>
                  </a:lnTo>
                  <a:lnTo>
                    <a:pt x="213" y="104"/>
                  </a:lnTo>
                  <a:lnTo>
                    <a:pt x="203" y="104"/>
                  </a:lnTo>
                  <a:lnTo>
                    <a:pt x="199" y="85"/>
                  </a:lnTo>
                  <a:lnTo>
                    <a:pt x="194" y="66"/>
                  </a:lnTo>
                  <a:lnTo>
                    <a:pt x="184" y="52"/>
                  </a:lnTo>
                  <a:lnTo>
                    <a:pt x="175" y="38"/>
                  </a:lnTo>
                  <a:lnTo>
                    <a:pt x="161" y="29"/>
                  </a:lnTo>
                  <a:lnTo>
                    <a:pt x="147" y="19"/>
                  </a:lnTo>
                  <a:lnTo>
                    <a:pt x="128" y="14"/>
                  </a:lnTo>
                  <a:lnTo>
                    <a:pt x="109" y="10"/>
                  </a:lnTo>
                  <a:lnTo>
                    <a:pt x="90" y="14"/>
                  </a:lnTo>
                  <a:lnTo>
                    <a:pt x="71" y="19"/>
                  </a:lnTo>
                  <a:lnTo>
                    <a:pt x="57" y="29"/>
                  </a:lnTo>
                  <a:lnTo>
                    <a:pt x="43" y="38"/>
                  </a:lnTo>
                  <a:lnTo>
                    <a:pt x="29" y="52"/>
                  </a:lnTo>
                  <a:lnTo>
                    <a:pt x="19" y="66"/>
                  </a:lnTo>
                  <a:lnTo>
                    <a:pt x="14" y="85"/>
                  </a:lnTo>
                  <a:lnTo>
                    <a:pt x="14" y="104"/>
                  </a:lnTo>
                  <a:lnTo>
                    <a:pt x="14" y="123"/>
                  </a:lnTo>
                  <a:lnTo>
                    <a:pt x="19" y="142"/>
                  </a:lnTo>
                  <a:lnTo>
                    <a:pt x="29" y="156"/>
                  </a:lnTo>
                  <a:lnTo>
                    <a:pt x="43" y="170"/>
                  </a:lnTo>
                  <a:lnTo>
                    <a:pt x="57" y="184"/>
                  </a:lnTo>
                  <a:lnTo>
                    <a:pt x="71" y="194"/>
                  </a:lnTo>
                  <a:lnTo>
                    <a:pt x="90" y="198"/>
                  </a:lnTo>
                  <a:lnTo>
                    <a:pt x="109" y="198"/>
                  </a:lnTo>
                  <a:lnTo>
                    <a:pt x="128" y="198"/>
                  </a:lnTo>
                  <a:lnTo>
                    <a:pt x="147" y="194"/>
                  </a:lnTo>
                  <a:lnTo>
                    <a:pt x="161" y="184"/>
                  </a:lnTo>
                  <a:lnTo>
                    <a:pt x="175" y="170"/>
                  </a:lnTo>
                  <a:lnTo>
                    <a:pt x="184" y="156"/>
                  </a:lnTo>
                  <a:lnTo>
                    <a:pt x="194" y="142"/>
                  </a:lnTo>
                  <a:lnTo>
                    <a:pt x="199" y="123"/>
                  </a:lnTo>
                  <a:lnTo>
                    <a:pt x="203" y="104"/>
                  </a:lnTo>
                  <a:lnTo>
                    <a:pt x="213" y="104"/>
                  </a:lnTo>
                  <a:close/>
                </a:path>
              </a:pathLst>
            </a:custGeom>
            <a:solidFill>
              <a:srgbClr val="25B025"/>
            </a:solidFill>
            <a:ln w="9525">
              <a:noFill/>
              <a:round/>
              <a:headEnd/>
              <a:tailEnd/>
            </a:ln>
          </p:spPr>
          <p:txBody>
            <a:bodyPr/>
            <a:lstStyle/>
            <a:p>
              <a:endParaRPr lang="en-US"/>
            </a:p>
          </p:txBody>
        </p:sp>
        <p:sp>
          <p:nvSpPr>
            <p:cNvPr id="3523655" name="Freeform 71"/>
            <p:cNvSpPr>
              <a:spLocks noChangeAspect="1"/>
            </p:cNvSpPr>
            <p:nvPr/>
          </p:nvSpPr>
          <p:spPr bwMode="auto">
            <a:xfrm>
              <a:off x="2699" y="1876"/>
              <a:ext cx="189" cy="188"/>
            </a:xfrm>
            <a:custGeom>
              <a:avLst/>
              <a:gdLst/>
              <a:ahLst/>
              <a:cxnLst>
                <a:cxn ang="0">
                  <a:pos x="185" y="75"/>
                </a:cxn>
                <a:cxn ang="0">
                  <a:pos x="170" y="42"/>
                </a:cxn>
                <a:cxn ang="0">
                  <a:pos x="147" y="19"/>
                </a:cxn>
                <a:cxn ang="0">
                  <a:pos x="114" y="4"/>
                </a:cxn>
                <a:cxn ang="0">
                  <a:pos x="76" y="4"/>
                </a:cxn>
                <a:cxn ang="0">
                  <a:pos x="43" y="19"/>
                </a:cxn>
                <a:cxn ang="0">
                  <a:pos x="15" y="42"/>
                </a:cxn>
                <a:cxn ang="0">
                  <a:pos x="0" y="75"/>
                </a:cxn>
                <a:cxn ang="0">
                  <a:pos x="0" y="113"/>
                </a:cxn>
                <a:cxn ang="0">
                  <a:pos x="15" y="146"/>
                </a:cxn>
                <a:cxn ang="0">
                  <a:pos x="43" y="174"/>
                </a:cxn>
                <a:cxn ang="0">
                  <a:pos x="76" y="188"/>
                </a:cxn>
                <a:cxn ang="0">
                  <a:pos x="114" y="188"/>
                </a:cxn>
                <a:cxn ang="0">
                  <a:pos x="147" y="174"/>
                </a:cxn>
                <a:cxn ang="0">
                  <a:pos x="170" y="146"/>
                </a:cxn>
                <a:cxn ang="0">
                  <a:pos x="185" y="113"/>
                </a:cxn>
                <a:cxn ang="0">
                  <a:pos x="175" y="94"/>
                </a:cxn>
                <a:cxn ang="0">
                  <a:pos x="170" y="61"/>
                </a:cxn>
                <a:cxn ang="0">
                  <a:pos x="152" y="37"/>
                </a:cxn>
                <a:cxn ang="0">
                  <a:pos x="128" y="19"/>
                </a:cxn>
                <a:cxn ang="0">
                  <a:pos x="95" y="14"/>
                </a:cxn>
                <a:cxn ang="0">
                  <a:pos x="62" y="19"/>
                </a:cxn>
                <a:cxn ang="0">
                  <a:pos x="34" y="37"/>
                </a:cxn>
                <a:cxn ang="0">
                  <a:pos x="19" y="61"/>
                </a:cxn>
                <a:cxn ang="0">
                  <a:pos x="10" y="94"/>
                </a:cxn>
                <a:cxn ang="0">
                  <a:pos x="19" y="127"/>
                </a:cxn>
                <a:cxn ang="0">
                  <a:pos x="34" y="155"/>
                </a:cxn>
                <a:cxn ang="0">
                  <a:pos x="62" y="170"/>
                </a:cxn>
                <a:cxn ang="0">
                  <a:pos x="95" y="179"/>
                </a:cxn>
                <a:cxn ang="0">
                  <a:pos x="128" y="170"/>
                </a:cxn>
                <a:cxn ang="0">
                  <a:pos x="152" y="155"/>
                </a:cxn>
                <a:cxn ang="0">
                  <a:pos x="170" y="127"/>
                </a:cxn>
                <a:cxn ang="0">
                  <a:pos x="175" y="94"/>
                </a:cxn>
              </a:cxnLst>
              <a:rect l="0" t="0" r="r" b="b"/>
              <a:pathLst>
                <a:path w="189" h="188">
                  <a:moveTo>
                    <a:pt x="189" y="94"/>
                  </a:moveTo>
                  <a:lnTo>
                    <a:pt x="185" y="75"/>
                  </a:lnTo>
                  <a:lnTo>
                    <a:pt x="180" y="56"/>
                  </a:lnTo>
                  <a:lnTo>
                    <a:pt x="170" y="42"/>
                  </a:lnTo>
                  <a:lnTo>
                    <a:pt x="161" y="28"/>
                  </a:lnTo>
                  <a:lnTo>
                    <a:pt x="147" y="19"/>
                  </a:lnTo>
                  <a:lnTo>
                    <a:pt x="133" y="9"/>
                  </a:lnTo>
                  <a:lnTo>
                    <a:pt x="114" y="4"/>
                  </a:lnTo>
                  <a:lnTo>
                    <a:pt x="95" y="0"/>
                  </a:lnTo>
                  <a:lnTo>
                    <a:pt x="76" y="4"/>
                  </a:lnTo>
                  <a:lnTo>
                    <a:pt x="57" y="9"/>
                  </a:lnTo>
                  <a:lnTo>
                    <a:pt x="43" y="19"/>
                  </a:lnTo>
                  <a:lnTo>
                    <a:pt x="29" y="28"/>
                  </a:lnTo>
                  <a:lnTo>
                    <a:pt x="15" y="42"/>
                  </a:lnTo>
                  <a:lnTo>
                    <a:pt x="5" y="56"/>
                  </a:lnTo>
                  <a:lnTo>
                    <a:pt x="0" y="75"/>
                  </a:lnTo>
                  <a:lnTo>
                    <a:pt x="0" y="94"/>
                  </a:lnTo>
                  <a:lnTo>
                    <a:pt x="0" y="113"/>
                  </a:lnTo>
                  <a:lnTo>
                    <a:pt x="5" y="132"/>
                  </a:lnTo>
                  <a:lnTo>
                    <a:pt x="15" y="146"/>
                  </a:lnTo>
                  <a:lnTo>
                    <a:pt x="29" y="160"/>
                  </a:lnTo>
                  <a:lnTo>
                    <a:pt x="43" y="174"/>
                  </a:lnTo>
                  <a:lnTo>
                    <a:pt x="57" y="184"/>
                  </a:lnTo>
                  <a:lnTo>
                    <a:pt x="76" y="188"/>
                  </a:lnTo>
                  <a:lnTo>
                    <a:pt x="95" y="188"/>
                  </a:lnTo>
                  <a:lnTo>
                    <a:pt x="114" y="188"/>
                  </a:lnTo>
                  <a:lnTo>
                    <a:pt x="133" y="184"/>
                  </a:lnTo>
                  <a:lnTo>
                    <a:pt x="147" y="174"/>
                  </a:lnTo>
                  <a:lnTo>
                    <a:pt x="161" y="160"/>
                  </a:lnTo>
                  <a:lnTo>
                    <a:pt x="170" y="146"/>
                  </a:lnTo>
                  <a:lnTo>
                    <a:pt x="180" y="132"/>
                  </a:lnTo>
                  <a:lnTo>
                    <a:pt x="185" y="113"/>
                  </a:lnTo>
                  <a:lnTo>
                    <a:pt x="189" y="94"/>
                  </a:lnTo>
                  <a:lnTo>
                    <a:pt x="175" y="94"/>
                  </a:lnTo>
                  <a:lnTo>
                    <a:pt x="175" y="80"/>
                  </a:lnTo>
                  <a:lnTo>
                    <a:pt x="170" y="61"/>
                  </a:lnTo>
                  <a:lnTo>
                    <a:pt x="161" y="47"/>
                  </a:lnTo>
                  <a:lnTo>
                    <a:pt x="152" y="37"/>
                  </a:lnTo>
                  <a:lnTo>
                    <a:pt x="142" y="28"/>
                  </a:lnTo>
                  <a:lnTo>
                    <a:pt x="128" y="19"/>
                  </a:lnTo>
                  <a:lnTo>
                    <a:pt x="109" y="14"/>
                  </a:lnTo>
                  <a:lnTo>
                    <a:pt x="95" y="14"/>
                  </a:lnTo>
                  <a:lnTo>
                    <a:pt x="76" y="14"/>
                  </a:lnTo>
                  <a:lnTo>
                    <a:pt x="62" y="19"/>
                  </a:lnTo>
                  <a:lnTo>
                    <a:pt x="48" y="28"/>
                  </a:lnTo>
                  <a:lnTo>
                    <a:pt x="34" y="37"/>
                  </a:lnTo>
                  <a:lnTo>
                    <a:pt x="24" y="47"/>
                  </a:lnTo>
                  <a:lnTo>
                    <a:pt x="19" y="61"/>
                  </a:lnTo>
                  <a:lnTo>
                    <a:pt x="15" y="80"/>
                  </a:lnTo>
                  <a:lnTo>
                    <a:pt x="10" y="94"/>
                  </a:lnTo>
                  <a:lnTo>
                    <a:pt x="15" y="113"/>
                  </a:lnTo>
                  <a:lnTo>
                    <a:pt x="19" y="127"/>
                  </a:lnTo>
                  <a:lnTo>
                    <a:pt x="24" y="141"/>
                  </a:lnTo>
                  <a:lnTo>
                    <a:pt x="34" y="155"/>
                  </a:lnTo>
                  <a:lnTo>
                    <a:pt x="48" y="165"/>
                  </a:lnTo>
                  <a:lnTo>
                    <a:pt x="62" y="170"/>
                  </a:lnTo>
                  <a:lnTo>
                    <a:pt x="76" y="174"/>
                  </a:lnTo>
                  <a:lnTo>
                    <a:pt x="95" y="179"/>
                  </a:lnTo>
                  <a:lnTo>
                    <a:pt x="109" y="174"/>
                  </a:lnTo>
                  <a:lnTo>
                    <a:pt x="128" y="170"/>
                  </a:lnTo>
                  <a:lnTo>
                    <a:pt x="142" y="165"/>
                  </a:lnTo>
                  <a:lnTo>
                    <a:pt x="152" y="155"/>
                  </a:lnTo>
                  <a:lnTo>
                    <a:pt x="161" y="141"/>
                  </a:lnTo>
                  <a:lnTo>
                    <a:pt x="170" y="127"/>
                  </a:lnTo>
                  <a:lnTo>
                    <a:pt x="175" y="113"/>
                  </a:lnTo>
                  <a:lnTo>
                    <a:pt x="175" y="94"/>
                  </a:lnTo>
                  <a:lnTo>
                    <a:pt x="189" y="94"/>
                  </a:lnTo>
                  <a:close/>
                </a:path>
              </a:pathLst>
            </a:custGeom>
            <a:solidFill>
              <a:srgbClr val="21AE21"/>
            </a:solidFill>
            <a:ln w="9525">
              <a:noFill/>
              <a:round/>
              <a:headEnd/>
              <a:tailEnd/>
            </a:ln>
          </p:spPr>
          <p:txBody>
            <a:bodyPr/>
            <a:lstStyle/>
            <a:p>
              <a:endParaRPr lang="en-US"/>
            </a:p>
          </p:txBody>
        </p:sp>
        <p:sp>
          <p:nvSpPr>
            <p:cNvPr id="3523656" name="Freeform 72"/>
            <p:cNvSpPr>
              <a:spLocks noChangeAspect="1"/>
            </p:cNvSpPr>
            <p:nvPr/>
          </p:nvSpPr>
          <p:spPr bwMode="auto">
            <a:xfrm>
              <a:off x="2709" y="1890"/>
              <a:ext cx="165" cy="165"/>
            </a:xfrm>
            <a:custGeom>
              <a:avLst/>
              <a:gdLst/>
              <a:ahLst/>
              <a:cxnLst>
                <a:cxn ang="0">
                  <a:pos x="165" y="66"/>
                </a:cxn>
                <a:cxn ang="0">
                  <a:pos x="151" y="33"/>
                </a:cxn>
                <a:cxn ang="0">
                  <a:pos x="132" y="14"/>
                </a:cxn>
                <a:cxn ang="0">
                  <a:pos x="99" y="0"/>
                </a:cxn>
                <a:cxn ang="0">
                  <a:pos x="66" y="0"/>
                </a:cxn>
                <a:cxn ang="0">
                  <a:pos x="38" y="14"/>
                </a:cxn>
                <a:cxn ang="0">
                  <a:pos x="14" y="33"/>
                </a:cxn>
                <a:cxn ang="0">
                  <a:pos x="5" y="66"/>
                </a:cxn>
                <a:cxn ang="0">
                  <a:pos x="5" y="99"/>
                </a:cxn>
                <a:cxn ang="0">
                  <a:pos x="14" y="127"/>
                </a:cxn>
                <a:cxn ang="0">
                  <a:pos x="38" y="151"/>
                </a:cxn>
                <a:cxn ang="0">
                  <a:pos x="66" y="160"/>
                </a:cxn>
                <a:cxn ang="0">
                  <a:pos x="99" y="160"/>
                </a:cxn>
                <a:cxn ang="0">
                  <a:pos x="132" y="151"/>
                </a:cxn>
                <a:cxn ang="0">
                  <a:pos x="151" y="127"/>
                </a:cxn>
                <a:cxn ang="0">
                  <a:pos x="165" y="99"/>
                </a:cxn>
                <a:cxn ang="0">
                  <a:pos x="156" y="80"/>
                </a:cxn>
                <a:cxn ang="0">
                  <a:pos x="151" y="52"/>
                </a:cxn>
                <a:cxn ang="0">
                  <a:pos x="132" y="33"/>
                </a:cxn>
                <a:cxn ang="0">
                  <a:pos x="113" y="14"/>
                </a:cxn>
                <a:cxn ang="0">
                  <a:pos x="85" y="9"/>
                </a:cxn>
                <a:cxn ang="0">
                  <a:pos x="57" y="14"/>
                </a:cxn>
                <a:cxn ang="0">
                  <a:pos x="33" y="33"/>
                </a:cxn>
                <a:cxn ang="0">
                  <a:pos x="19" y="52"/>
                </a:cxn>
                <a:cxn ang="0">
                  <a:pos x="14" y="80"/>
                </a:cxn>
                <a:cxn ang="0">
                  <a:pos x="19" y="108"/>
                </a:cxn>
                <a:cxn ang="0">
                  <a:pos x="33" y="132"/>
                </a:cxn>
                <a:cxn ang="0">
                  <a:pos x="57" y="146"/>
                </a:cxn>
                <a:cxn ang="0">
                  <a:pos x="85" y="151"/>
                </a:cxn>
                <a:cxn ang="0">
                  <a:pos x="113" y="146"/>
                </a:cxn>
                <a:cxn ang="0">
                  <a:pos x="132" y="132"/>
                </a:cxn>
                <a:cxn ang="0">
                  <a:pos x="151" y="108"/>
                </a:cxn>
                <a:cxn ang="0">
                  <a:pos x="156" y="80"/>
                </a:cxn>
              </a:cxnLst>
              <a:rect l="0" t="0" r="r" b="b"/>
              <a:pathLst>
                <a:path w="165" h="165">
                  <a:moveTo>
                    <a:pt x="165" y="80"/>
                  </a:moveTo>
                  <a:lnTo>
                    <a:pt x="165" y="66"/>
                  </a:lnTo>
                  <a:lnTo>
                    <a:pt x="160" y="47"/>
                  </a:lnTo>
                  <a:lnTo>
                    <a:pt x="151" y="33"/>
                  </a:lnTo>
                  <a:lnTo>
                    <a:pt x="142" y="23"/>
                  </a:lnTo>
                  <a:lnTo>
                    <a:pt x="132" y="14"/>
                  </a:lnTo>
                  <a:lnTo>
                    <a:pt x="118" y="5"/>
                  </a:lnTo>
                  <a:lnTo>
                    <a:pt x="99" y="0"/>
                  </a:lnTo>
                  <a:lnTo>
                    <a:pt x="85" y="0"/>
                  </a:lnTo>
                  <a:lnTo>
                    <a:pt x="66" y="0"/>
                  </a:lnTo>
                  <a:lnTo>
                    <a:pt x="52" y="5"/>
                  </a:lnTo>
                  <a:lnTo>
                    <a:pt x="38" y="14"/>
                  </a:lnTo>
                  <a:lnTo>
                    <a:pt x="24" y="23"/>
                  </a:lnTo>
                  <a:lnTo>
                    <a:pt x="14" y="33"/>
                  </a:lnTo>
                  <a:lnTo>
                    <a:pt x="9" y="47"/>
                  </a:lnTo>
                  <a:lnTo>
                    <a:pt x="5" y="66"/>
                  </a:lnTo>
                  <a:lnTo>
                    <a:pt x="0" y="80"/>
                  </a:lnTo>
                  <a:lnTo>
                    <a:pt x="5" y="99"/>
                  </a:lnTo>
                  <a:lnTo>
                    <a:pt x="9" y="113"/>
                  </a:lnTo>
                  <a:lnTo>
                    <a:pt x="14" y="127"/>
                  </a:lnTo>
                  <a:lnTo>
                    <a:pt x="24" y="141"/>
                  </a:lnTo>
                  <a:lnTo>
                    <a:pt x="38" y="151"/>
                  </a:lnTo>
                  <a:lnTo>
                    <a:pt x="52" y="156"/>
                  </a:lnTo>
                  <a:lnTo>
                    <a:pt x="66" y="160"/>
                  </a:lnTo>
                  <a:lnTo>
                    <a:pt x="85" y="165"/>
                  </a:lnTo>
                  <a:lnTo>
                    <a:pt x="99" y="160"/>
                  </a:lnTo>
                  <a:lnTo>
                    <a:pt x="118" y="156"/>
                  </a:lnTo>
                  <a:lnTo>
                    <a:pt x="132" y="151"/>
                  </a:lnTo>
                  <a:lnTo>
                    <a:pt x="142" y="141"/>
                  </a:lnTo>
                  <a:lnTo>
                    <a:pt x="151" y="127"/>
                  </a:lnTo>
                  <a:lnTo>
                    <a:pt x="160" y="113"/>
                  </a:lnTo>
                  <a:lnTo>
                    <a:pt x="165" y="99"/>
                  </a:lnTo>
                  <a:lnTo>
                    <a:pt x="165" y="80"/>
                  </a:lnTo>
                  <a:lnTo>
                    <a:pt x="156" y="80"/>
                  </a:lnTo>
                  <a:lnTo>
                    <a:pt x="151" y="66"/>
                  </a:lnTo>
                  <a:lnTo>
                    <a:pt x="151" y="52"/>
                  </a:lnTo>
                  <a:lnTo>
                    <a:pt x="142" y="42"/>
                  </a:lnTo>
                  <a:lnTo>
                    <a:pt x="132" y="33"/>
                  </a:lnTo>
                  <a:lnTo>
                    <a:pt x="123" y="23"/>
                  </a:lnTo>
                  <a:lnTo>
                    <a:pt x="113" y="14"/>
                  </a:lnTo>
                  <a:lnTo>
                    <a:pt x="99" y="14"/>
                  </a:lnTo>
                  <a:lnTo>
                    <a:pt x="85" y="9"/>
                  </a:lnTo>
                  <a:lnTo>
                    <a:pt x="71" y="14"/>
                  </a:lnTo>
                  <a:lnTo>
                    <a:pt x="57" y="14"/>
                  </a:lnTo>
                  <a:lnTo>
                    <a:pt x="42" y="23"/>
                  </a:lnTo>
                  <a:lnTo>
                    <a:pt x="33" y="33"/>
                  </a:lnTo>
                  <a:lnTo>
                    <a:pt x="24" y="42"/>
                  </a:lnTo>
                  <a:lnTo>
                    <a:pt x="19" y="52"/>
                  </a:lnTo>
                  <a:lnTo>
                    <a:pt x="14" y="66"/>
                  </a:lnTo>
                  <a:lnTo>
                    <a:pt x="14" y="80"/>
                  </a:lnTo>
                  <a:lnTo>
                    <a:pt x="14" y="94"/>
                  </a:lnTo>
                  <a:lnTo>
                    <a:pt x="19" y="108"/>
                  </a:lnTo>
                  <a:lnTo>
                    <a:pt x="24" y="123"/>
                  </a:lnTo>
                  <a:lnTo>
                    <a:pt x="33" y="132"/>
                  </a:lnTo>
                  <a:lnTo>
                    <a:pt x="42" y="141"/>
                  </a:lnTo>
                  <a:lnTo>
                    <a:pt x="57" y="146"/>
                  </a:lnTo>
                  <a:lnTo>
                    <a:pt x="71" y="151"/>
                  </a:lnTo>
                  <a:lnTo>
                    <a:pt x="85" y="151"/>
                  </a:lnTo>
                  <a:lnTo>
                    <a:pt x="99" y="151"/>
                  </a:lnTo>
                  <a:lnTo>
                    <a:pt x="113" y="146"/>
                  </a:lnTo>
                  <a:lnTo>
                    <a:pt x="123" y="141"/>
                  </a:lnTo>
                  <a:lnTo>
                    <a:pt x="132" y="132"/>
                  </a:lnTo>
                  <a:lnTo>
                    <a:pt x="142" y="123"/>
                  </a:lnTo>
                  <a:lnTo>
                    <a:pt x="151" y="108"/>
                  </a:lnTo>
                  <a:lnTo>
                    <a:pt x="151" y="94"/>
                  </a:lnTo>
                  <a:lnTo>
                    <a:pt x="156" y="80"/>
                  </a:lnTo>
                  <a:lnTo>
                    <a:pt x="165" y="80"/>
                  </a:lnTo>
                  <a:close/>
                </a:path>
              </a:pathLst>
            </a:custGeom>
            <a:solidFill>
              <a:srgbClr val="1CAC1C"/>
            </a:solidFill>
            <a:ln w="9525">
              <a:noFill/>
              <a:round/>
              <a:headEnd/>
              <a:tailEnd/>
            </a:ln>
          </p:spPr>
          <p:txBody>
            <a:bodyPr/>
            <a:lstStyle/>
            <a:p>
              <a:endParaRPr lang="en-US"/>
            </a:p>
          </p:txBody>
        </p:sp>
        <p:sp>
          <p:nvSpPr>
            <p:cNvPr id="3523657" name="Freeform 73"/>
            <p:cNvSpPr>
              <a:spLocks noChangeAspect="1"/>
            </p:cNvSpPr>
            <p:nvPr/>
          </p:nvSpPr>
          <p:spPr bwMode="auto">
            <a:xfrm>
              <a:off x="2723" y="1899"/>
              <a:ext cx="142" cy="142"/>
            </a:xfrm>
            <a:custGeom>
              <a:avLst/>
              <a:gdLst/>
              <a:ahLst/>
              <a:cxnLst>
                <a:cxn ang="0">
                  <a:pos x="137" y="57"/>
                </a:cxn>
                <a:cxn ang="0">
                  <a:pos x="128" y="33"/>
                </a:cxn>
                <a:cxn ang="0">
                  <a:pos x="109" y="14"/>
                </a:cxn>
                <a:cxn ang="0">
                  <a:pos x="85" y="5"/>
                </a:cxn>
                <a:cxn ang="0">
                  <a:pos x="57" y="5"/>
                </a:cxn>
                <a:cxn ang="0">
                  <a:pos x="28" y="14"/>
                </a:cxn>
                <a:cxn ang="0">
                  <a:pos x="10" y="33"/>
                </a:cxn>
                <a:cxn ang="0">
                  <a:pos x="0" y="57"/>
                </a:cxn>
                <a:cxn ang="0">
                  <a:pos x="0" y="85"/>
                </a:cxn>
                <a:cxn ang="0">
                  <a:pos x="10" y="114"/>
                </a:cxn>
                <a:cxn ang="0">
                  <a:pos x="28" y="132"/>
                </a:cxn>
                <a:cxn ang="0">
                  <a:pos x="57" y="142"/>
                </a:cxn>
                <a:cxn ang="0">
                  <a:pos x="85" y="142"/>
                </a:cxn>
                <a:cxn ang="0">
                  <a:pos x="109" y="132"/>
                </a:cxn>
                <a:cxn ang="0">
                  <a:pos x="128" y="114"/>
                </a:cxn>
                <a:cxn ang="0">
                  <a:pos x="137" y="85"/>
                </a:cxn>
                <a:cxn ang="0">
                  <a:pos x="128" y="71"/>
                </a:cxn>
                <a:cxn ang="0">
                  <a:pos x="123" y="48"/>
                </a:cxn>
                <a:cxn ang="0">
                  <a:pos x="113" y="29"/>
                </a:cxn>
                <a:cxn ang="0">
                  <a:pos x="94" y="19"/>
                </a:cxn>
                <a:cxn ang="0">
                  <a:pos x="71" y="14"/>
                </a:cxn>
                <a:cxn ang="0">
                  <a:pos x="47" y="19"/>
                </a:cxn>
                <a:cxn ang="0">
                  <a:pos x="28" y="29"/>
                </a:cxn>
                <a:cxn ang="0">
                  <a:pos x="14" y="48"/>
                </a:cxn>
                <a:cxn ang="0">
                  <a:pos x="10" y="71"/>
                </a:cxn>
                <a:cxn ang="0">
                  <a:pos x="14" y="95"/>
                </a:cxn>
                <a:cxn ang="0">
                  <a:pos x="28" y="114"/>
                </a:cxn>
                <a:cxn ang="0">
                  <a:pos x="47" y="128"/>
                </a:cxn>
                <a:cxn ang="0">
                  <a:pos x="71" y="132"/>
                </a:cxn>
                <a:cxn ang="0">
                  <a:pos x="94" y="128"/>
                </a:cxn>
                <a:cxn ang="0">
                  <a:pos x="113" y="114"/>
                </a:cxn>
                <a:cxn ang="0">
                  <a:pos x="123" y="95"/>
                </a:cxn>
                <a:cxn ang="0">
                  <a:pos x="128" y="71"/>
                </a:cxn>
              </a:cxnLst>
              <a:rect l="0" t="0" r="r" b="b"/>
              <a:pathLst>
                <a:path w="142" h="142">
                  <a:moveTo>
                    <a:pt x="142" y="71"/>
                  </a:moveTo>
                  <a:lnTo>
                    <a:pt x="137" y="57"/>
                  </a:lnTo>
                  <a:lnTo>
                    <a:pt x="137" y="43"/>
                  </a:lnTo>
                  <a:lnTo>
                    <a:pt x="128" y="33"/>
                  </a:lnTo>
                  <a:lnTo>
                    <a:pt x="118" y="24"/>
                  </a:lnTo>
                  <a:lnTo>
                    <a:pt x="109" y="14"/>
                  </a:lnTo>
                  <a:lnTo>
                    <a:pt x="99" y="5"/>
                  </a:lnTo>
                  <a:lnTo>
                    <a:pt x="85" y="5"/>
                  </a:lnTo>
                  <a:lnTo>
                    <a:pt x="71" y="0"/>
                  </a:lnTo>
                  <a:lnTo>
                    <a:pt x="57" y="5"/>
                  </a:lnTo>
                  <a:lnTo>
                    <a:pt x="43" y="5"/>
                  </a:lnTo>
                  <a:lnTo>
                    <a:pt x="28" y="14"/>
                  </a:lnTo>
                  <a:lnTo>
                    <a:pt x="19" y="24"/>
                  </a:lnTo>
                  <a:lnTo>
                    <a:pt x="10" y="33"/>
                  </a:lnTo>
                  <a:lnTo>
                    <a:pt x="5" y="43"/>
                  </a:lnTo>
                  <a:lnTo>
                    <a:pt x="0" y="57"/>
                  </a:lnTo>
                  <a:lnTo>
                    <a:pt x="0" y="71"/>
                  </a:lnTo>
                  <a:lnTo>
                    <a:pt x="0" y="85"/>
                  </a:lnTo>
                  <a:lnTo>
                    <a:pt x="5" y="99"/>
                  </a:lnTo>
                  <a:lnTo>
                    <a:pt x="10" y="114"/>
                  </a:lnTo>
                  <a:lnTo>
                    <a:pt x="19" y="123"/>
                  </a:lnTo>
                  <a:lnTo>
                    <a:pt x="28" y="132"/>
                  </a:lnTo>
                  <a:lnTo>
                    <a:pt x="43" y="137"/>
                  </a:lnTo>
                  <a:lnTo>
                    <a:pt x="57" y="142"/>
                  </a:lnTo>
                  <a:lnTo>
                    <a:pt x="71" y="142"/>
                  </a:lnTo>
                  <a:lnTo>
                    <a:pt x="85" y="142"/>
                  </a:lnTo>
                  <a:lnTo>
                    <a:pt x="99" y="137"/>
                  </a:lnTo>
                  <a:lnTo>
                    <a:pt x="109" y="132"/>
                  </a:lnTo>
                  <a:lnTo>
                    <a:pt x="118" y="123"/>
                  </a:lnTo>
                  <a:lnTo>
                    <a:pt x="128" y="114"/>
                  </a:lnTo>
                  <a:lnTo>
                    <a:pt x="137" y="99"/>
                  </a:lnTo>
                  <a:lnTo>
                    <a:pt x="137" y="85"/>
                  </a:lnTo>
                  <a:lnTo>
                    <a:pt x="142" y="71"/>
                  </a:lnTo>
                  <a:lnTo>
                    <a:pt x="128" y="71"/>
                  </a:lnTo>
                  <a:lnTo>
                    <a:pt x="128" y="62"/>
                  </a:lnTo>
                  <a:lnTo>
                    <a:pt x="123" y="48"/>
                  </a:lnTo>
                  <a:lnTo>
                    <a:pt x="118" y="38"/>
                  </a:lnTo>
                  <a:lnTo>
                    <a:pt x="113" y="29"/>
                  </a:lnTo>
                  <a:lnTo>
                    <a:pt x="104" y="24"/>
                  </a:lnTo>
                  <a:lnTo>
                    <a:pt x="94" y="19"/>
                  </a:lnTo>
                  <a:lnTo>
                    <a:pt x="80" y="14"/>
                  </a:lnTo>
                  <a:lnTo>
                    <a:pt x="71" y="14"/>
                  </a:lnTo>
                  <a:lnTo>
                    <a:pt x="57" y="14"/>
                  </a:lnTo>
                  <a:lnTo>
                    <a:pt x="47" y="19"/>
                  </a:lnTo>
                  <a:lnTo>
                    <a:pt x="38" y="24"/>
                  </a:lnTo>
                  <a:lnTo>
                    <a:pt x="28" y="29"/>
                  </a:lnTo>
                  <a:lnTo>
                    <a:pt x="19" y="38"/>
                  </a:lnTo>
                  <a:lnTo>
                    <a:pt x="14" y="48"/>
                  </a:lnTo>
                  <a:lnTo>
                    <a:pt x="10" y="62"/>
                  </a:lnTo>
                  <a:lnTo>
                    <a:pt x="10" y="71"/>
                  </a:lnTo>
                  <a:lnTo>
                    <a:pt x="10" y="85"/>
                  </a:lnTo>
                  <a:lnTo>
                    <a:pt x="14" y="95"/>
                  </a:lnTo>
                  <a:lnTo>
                    <a:pt x="19" y="104"/>
                  </a:lnTo>
                  <a:lnTo>
                    <a:pt x="28" y="114"/>
                  </a:lnTo>
                  <a:lnTo>
                    <a:pt x="38" y="123"/>
                  </a:lnTo>
                  <a:lnTo>
                    <a:pt x="47" y="128"/>
                  </a:lnTo>
                  <a:lnTo>
                    <a:pt x="57" y="132"/>
                  </a:lnTo>
                  <a:lnTo>
                    <a:pt x="71" y="132"/>
                  </a:lnTo>
                  <a:lnTo>
                    <a:pt x="80" y="132"/>
                  </a:lnTo>
                  <a:lnTo>
                    <a:pt x="94" y="128"/>
                  </a:lnTo>
                  <a:lnTo>
                    <a:pt x="104" y="123"/>
                  </a:lnTo>
                  <a:lnTo>
                    <a:pt x="113" y="114"/>
                  </a:lnTo>
                  <a:lnTo>
                    <a:pt x="118" y="104"/>
                  </a:lnTo>
                  <a:lnTo>
                    <a:pt x="123" y="95"/>
                  </a:lnTo>
                  <a:lnTo>
                    <a:pt x="128" y="85"/>
                  </a:lnTo>
                  <a:lnTo>
                    <a:pt x="128" y="71"/>
                  </a:lnTo>
                  <a:lnTo>
                    <a:pt x="142" y="71"/>
                  </a:lnTo>
                  <a:close/>
                </a:path>
              </a:pathLst>
            </a:custGeom>
            <a:solidFill>
              <a:srgbClr val="18AB18"/>
            </a:solidFill>
            <a:ln w="9525">
              <a:noFill/>
              <a:round/>
              <a:headEnd/>
              <a:tailEnd/>
            </a:ln>
          </p:spPr>
          <p:txBody>
            <a:bodyPr/>
            <a:lstStyle/>
            <a:p>
              <a:endParaRPr lang="en-US"/>
            </a:p>
          </p:txBody>
        </p:sp>
        <p:sp>
          <p:nvSpPr>
            <p:cNvPr id="3523658" name="Freeform 74"/>
            <p:cNvSpPr>
              <a:spLocks noChangeAspect="1"/>
            </p:cNvSpPr>
            <p:nvPr/>
          </p:nvSpPr>
          <p:spPr bwMode="auto">
            <a:xfrm>
              <a:off x="2733" y="1913"/>
              <a:ext cx="118" cy="118"/>
            </a:xfrm>
            <a:custGeom>
              <a:avLst/>
              <a:gdLst/>
              <a:ahLst/>
              <a:cxnLst>
                <a:cxn ang="0">
                  <a:pos x="118" y="48"/>
                </a:cxn>
                <a:cxn ang="0">
                  <a:pos x="108" y="24"/>
                </a:cxn>
                <a:cxn ang="0">
                  <a:pos x="94" y="10"/>
                </a:cxn>
                <a:cxn ang="0">
                  <a:pos x="70" y="0"/>
                </a:cxn>
                <a:cxn ang="0">
                  <a:pos x="47" y="0"/>
                </a:cxn>
                <a:cxn ang="0">
                  <a:pos x="28" y="10"/>
                </a:cxn>
                <a:cxn ang="0">
                  <a:pos x="9" y="24"/>
                </a:cxn>
                <a:cxn ang="0">
                  <a:pos x="0" y="48"/>
                </a:cxn>
                <a:cxn ang="0">
                  <a:pos x="0" y="71"/>
                </a:cxn>
                <a:cxn ang="0">
                  <a:pos x="9" y="90"/>
                </a:cxn>
                <a:cxn ang="0">
                  <a:pos x="28" y="109"/>
                </a:cxn>
                <a:cxn ang="0">
                  <a:pos x="47" y="118"/>
                </a:cxn>
                <a:cxn ang="0">
                  <a:pos x="70" y="118"/>
                </a:cxn>
                <a:cxn ang="0">
                  <a:pos x="94" y="109"/>
                </a:cxn>
                <a:cxn ang="0">
                  <a:pos x="108" y="90"/>
                </a:cxn>
                <a:cxn ang="0">
                  <a:pos x="118" y="71"/>
                </a:cxn>
                <a:cxn ang="0">
                  <a:pos x="108" y="57"/>
                </a:cxn>
                <a:cxn ang="0">
                  <a:pos x="103" y="38"/>
                </a:cxn>
                <a:cxn ang="0">
                  <a:pos x="94" y="24"/>
                </a:cxn>
                <a:cxn ang="0">
                  <a:pos x="80" y="15"/>
                </a:cxn>
                <a:cxn ang="0">
                  <a:pos x="61" y="10"/>
                </a:cxn>
                <a:cxn ang="0">
                  <a:pos x="42" y="15"/>
                </a:cxn>
                <a:cxn ang="0">
                  <a:pos x="28" y="24"/>
                </a:cxn>
                <a:cxn ang="0">
                  <a:pos x="14" y="38"/>
                </a:cxn>
                <a:cxn ang="0">
                  <a:pos x="14" y="57"/>
                </a:cxn>
                <a:cxn ang="0">
                  <a:pos x="14" y="76"/>
                </a:cxn>
                <a:cxn ang="0">
                  <a:pos x="28" y="90"/>
                </a:cxn>
                <a:cxn ang="0">
                  <a:pos x="42" y="100"/>
                </a:cxn>
                <a:cxn ang="0">
                  <a:pos x="61" y="104"/>
                </a:cxn>
                <a:cxn ang="0">
                  <a:pos x="80" y="100"/>
                </a:cxn>
                <a:cxn ang="0">
                  <a:pos x="94" y="90"/>
                </a:cxn>
                <a:cxn ang="0">
                  <a:pos x="103" y="76"/>
                </a:cxn>
                <a:cxn ang="0">
                  <a:pos x="108" y="57"/>
                </a:cxn>
              </a:cxnLst>
              <a:rect l="0" t="0" r="r" b="b"/>
              <a:pathLst>
                <a:path w="118" h="118">
                  <a:moveTo>
                    <a:pt x="118" y="57"/>
                  </a:moveTo>
                  <a:lnTo>
                    <a:pt x="118" y="48"/>
                  </a:lnTo>
                  <a:lnTo>
                    <a:pt x="113" y="34"/>
                  </a:lnTo>
                  <a:lnTo>
                    <a:pt x="108" y="24"/>
                  </a:lnTo>
                  <a:lnTo>
                    <a:pt x="103" y="15"/>
                  </a:lnTo>
                  <a:lnTo>
                    <a:pt x="94" y="10"/>
                  </a:lnTo>
                  <a:lnTo>
                    <a:pt x="84" y="5"/>
                  </a:lnTo>
                  <a:lnTo>
                    <a:pt x="70" y="0"/>
                  </a:lnTo>
                  <a:lnTo>
                    <a:pt x="61" y="0"/>
                  </a:lnTo>
                  <a:lnTo>
                    <a:pt x="47" y="0"/>
                  </a:lnTo>
                  <a:lnTo>
                    <a:pt x="37" y="5"/>
                  </a:lnTo>
                  <a:lnTo>
                    <a:pt x="28" y="10"/>
                  </a:lnTo>
                  <a:lnTo>
                    <a:pt x="18" y="15"/>
                  </a:lnTo>
                  <a:lnTo>
                    <a:pt x="9" y="24"/>
                  </a:lnTo>
                  <a:lnTo>
                    <a:pt x="4" y="34"/>
                  </a:lnTo>
                  <a:lnTo>
                    <a:pt x="0" y="48"/>
                  </a:lnTo>
                  <a:lnTo>
                    <a:pt x="0" y="57"/>
                  </a:lnTo>
                  <a:lnTo>
                    <a:pt x="0" y="71"/>
                  </a:lnTo>
                  <a:lnTo>
                    <a:pt x="4" y="81"/>
                  </a:lnTo>
                  <a:lnTo>
                    <a:pt x="9" y="90"/>
                  </a:lnTo>
                  <a:lnTo>
                    <a:pt x="18" y="100"/>
                  </a:lnTo>
                  <a:lnTo>
                    <a:pt x="28" y="109"/>
                  </a:lnTo>
                  <a:lnTo>
                    <a:pt x="37" y="114"/>
                  </a:lnTo>
                  <a:lnTo>
                    <a:pt x="47" y="118"/>
                  </a:lnTo>
                  <a:lnTo>
                    <a:pt x="61" y="118"/>
                  </a:lnTo>
                  <a:lnTo>
                    <a:pt x="70" y="118"/>
                  </a:lnTo>
                  <a:lnTo>
                    <a:pt x="84" y="114"/>
                  </a:lnTo>
                  <a:lnTo>
                    <a:pt x="94" y="109"/>
                  </a:lnTo>
                  <a:lnTo>
                    <a:pt x="103" y="100"/>
                  </a:lnTo>
                  <a:lnTo>
                    <a:pt x="108" y="90"/>
                  </a:lnTo>
                  <a:lnTo>
                    <a:pt x="113" y="81"/>
                  </a:lnTo>
                  <a:lnTo>
                    <a:pt x="118" y="71"/>
                  </a:lnTo>
                  <a:lnTo>
                    <a:pt x="118" y="57"/>
                  </a:lnTo>
                  <a:lnTo>
                    <a:pt x="108" y="57"/>
                  </a:lnTo>
                  <a:lnTo>
                    <a:pt x="108" y="48"/>
                  </a:lnTo>
                  <a:lnTo>
                    <a:pt x="103" y="38"/>
                  </a:lnTo>
                  <a:lnTo>
                    <a:pt x="99" y="34"/>
                  </a:lnTo>
                  <a:lnTo>
                    <a:pt x="94" y="24"/>
                  </a:lnTo>
                  <a:lnTo>
                    <a:pt x="84" y="19"/>
                  </a:lnTo>
                  <a:lnTo>
                    <a:pt x="80" y="15"/>
                  </a:lnTo>
                  <a:lnTo>
                    <a:pt x="70" y="10"/>
                  </a:lnTo>
                  <a:lnTo>
                    <a:pt x="61" y="10"/>
                  </a:lnTo>
                  <a:lnTo>
                    <a:pt x="51" y="10"/>
                  </a:lnTo>
                  <a:lnTo>
                    <a:pt x="42" y="15"/>
                  </a:lnTo>
                  <a:lnTo>
                    <a:pt x="33" y="19"/>
                  </a:lnTo>
                  <a:lnTo>
                    <a:pt x="28" y="24"/>
                  </a:lnTo>
                  <a:lnTo>
                    <a:pt x="18" y="34"/>
                  </a:lnTo>
                  <a:lnTo>
                    <a:pt x="14" y="38"/>
                  </a:lnTo>
                  <a:lnTo>
                    <a:pt x="14" y="48"/>
                  </a:lnTo>
                  <a:lnTo>
                    <a:pt x="14" y="57"/>
                  </a:lnTo>
                  <a:lnTo>
                    <a:pt x="14" y="67"/>
                  </a:lnTo>
                  <a:lnTo>
                    <a:pt x="14" y="76"/>
                  </a:lnTo>
                  <a:lnTo>
                    <a:pt x="18" y="85"/>
                  </a:lnTo>
                  <a:lnTo>
                    <a:pt x="28" y="90"/>
                  </a:lnTo>
                  <a:lnTo>
                    <a:pt x="33" y="100"/>
                  </a:lnTo>
                  <a:lnTo>
                    <a:pt x="42" y="100"/>
                  </a:lnTo>
                  <a:lnTo>
                    <a:pt x="51" y="104"/>
                  </a:lnTo>
                  <a:lnTo>
                    <a:pt x="61" y="104"/>
                  </a:lnTo>
                  <a:lnTo>
                    <a:pt x="70" y="104"/>
                  </a:lnTo>
                  <a:lnTo>
                    <a:pt x="80" y="100"/>
                  </a:lnTo>
                  <a:lnTo>
                    <a:pt x="84" y="100"/>
                  </a:lnTo>
                  <a:lnTo>
                    <a:pt x="94" y="90"/>
                  </a:lnTo>
                  <a:lnTo>
                    <a:pt x="99" y="85"/>
                  </a:lnTo>
                  <a:lnTo>
                    <a:pt x="103" y="76"/>
                  </a:lnTo>
                  <a:lnTo>
                    <a:pt x="108" y="67"/>
                  </a:lnTo>
                  <a:lnTo>
                    <a:pt x="108" y="57"/>
                  </a:lnTo>
                  <a:lnTo>
                    <a:pt x="118" y="57"/>
                  </a:lnTo>
                  <a:close/>
                </a:path>
              </a:pathLst>
            </a:custGeom>
            <a:solidFill>
              <a:srgbClr val="14A914"/>
            </a:solidFill>
            <a:ln w="9525">
              <a:noFill/>
              <a:round/>
              <a:headEnd/>
              <a:tailEnd/>
            </a:ln>
          </p:spPr>
          <p:txBody>
            <a:bodyPr/>
            <a:lstStyle/>
            <a:p>
              <a:endParaRPr lang="en-US"/>
            </a:p>
          </p:txBody>
        </p:sp>
        <p:sp>
          <p:nvSpPr>
            <p:cNvPr id="3523659" name="Freeform 75"/>
            <p:cNvSpPr>
              <a:spLocks noChangeAspect="1"/>
            </p:cNvSpPr>
            <p:nvPr/>
          </p:nvSpPr>
          <p:spPr bwMode="auto">
            <a:xfrm>
              <a:off x="2747" y="1923"/>
              <a:ext cx="94" cy="94"/>
            </a:xfrm>
            <a:custGeom>
              <a:avLst/>
              <a:gdLst/>
              <a:ahLst/>
              <a:cxnLst>
                <a:cxn ang="0">
                  <a:pos x="94" y="38"/>
                </a:cxn>
                <a:cxn ang="0">
                  <a:pos x="85" y="24"/>
                </a:cxn>
                <a:cxn ang="0">
                  <a:pos x="70" y="9"/>
                </a:cxn>
                <a:cxn ang="0">
                  <a:pos x="56" y="0"/>
                </a:cxn>
                <a:cxn ang="0">
                  <a:pos x="37" y="0"/>
                </a:cxn>
                <a:cxn ang="0">
                  <a:pos x="19" y="9"/>
                </a:cxn>
                <a:cxn ang="0">
                  <a:pos x="4" y="24"/>
                </a:cxn>
                <a:cxn ang="0">
                  <a:pos x="0" y="38"/>
                </a:cxn>
                <a:cxn ang="0">
                  <a:pos x="0" y="57"/>
                </a:cxn>
                <a:cxn ang="0">
                  <a:pos x="4" y="75"/>
                </a:cxn>
                <a:cxn ang="0">
                  <a:pos x="19" y="90"/>
                </a:cxn>
                <a:cxn ang="0">
                  <a:pos x="37" y="94"/>
                </a:cxn>
                <a:cxn ang="0">
                  <a:pos x="56" y="94"/>
                </a:cxn>
                <a:cxn ang="0">
                  <a:pos x="70" y="90"/>
                </a:cxn>
                <a:cxn ang="0">
                  <a:pos x="85" y="75"/>
                </a:cxn>
                <a:cxn ang="0">
                  <a:pos x="94" y="57"/>
                </a:cxn>
                <a:cxn ang="0">
                  <a:pos x="80" y="47"/>
                </a:cxn>
                <a:cxn ang="0">
                  <a:pos x="80" y="33"/>
                </a:cxn>
                <a:cxn ang="0">
                  <a:pos x="70" y="24"/>
                </a:cxn>
                <a:cxn ang="0">
                  <a:pos x="61" y="14"/>
                </a:cxn>
                <a:cxn ang="0">
                  <a:pos x="47" y="14"/>
                </a:cxn>
                <a:cxn ang="0">
                  <a:pos x="33" y="14"/>
                </a:cxn>
                <a:cxn ang="0">
                  <a:pos x="19" y="24"/>
                </a:cxn>
                <a:cxn ang="0">
                  <a:pos x="14" y="33"/>
                </a:cxn>
                <a:cxn ang="0">
                  <a:pos x="9" y="47"/>
                </a:cxn>
                <a:cxn ang="0">
                  <a:pos x="14" y="61"/>
                </a:cxn>
                <a:cxn ang="0">
                  <a:pos x="19" y="75"/>
                </a:cxn>
                <a:cxn ang="0">
                  <a:pos x="33" y="80"/>
                </a:cxn>
                <a:cxn ang="0">
                  <a:pos x="47" y="85"/>
                </a:cxn>
                <a:cxn ang="0">
                  <a:pos x="61" y="80"/>
                </a:cxn>
                <a:cxn ang="0">
                  <a:pos x="70" y="75"/>
                </a:cxn>
                <a:cxn ang="0">
                  <a:pos x="80" y="61"/>
                </a:cxn>
                <a:cxn ang="0">
                  <a:pos x="80" y="47"/>
                </a:cxn>
              </a:cxnLst>
              <a:rect l="0" t="0" r="r" b="b"/>
              <a:pathLst>
                <a:path w="94" h="94">
                  <a:moveTo>
                    <a:pt x="94" y="47"/>
                  </a:moveTo>
                  <a:lnTo>
                    <a:pt x="94" y="38"/>
                  </a:lnTo>
                  <a:lnTo>
                    <a:pt x="89" y="28"/>
                  </a:lnTo>
                  <a:lnTo>
                    <a:pt x="85" y="24"/>
                  </a:lnTo>
                  <a:lnTo>
                    <a:pt x="80" y="14"/>
                  </a:lnTo>
                  <a:lnTo>
                    <a:pt x="70" y="9"/>
                  </a:lnTo>
                  <a:lnTo>
                    <a:pt x="66" y="5"/>
                  </a:lnTo>
                  <a:lnTo>
                    <a:pt x="56" y="0"/>
                  </a:lnTo>
                  <a:lnTo>
                    <a:pt x="47" y="0"/>
                  </a:lnTo>
                  <a:lnTo>
                    <a:pt x="37" y="0"/>
                  </a:lnTo>
                  <a:lnTo>
                    <a:pt x="28" y="5"/>
                  </a:lnTo>
                  <a:lnTo>
                    <a:pt x="19" y="9"/>
                  </a:lnTo>
                  <a:lnTo>
                    <a:pt x="14" y="14"/>
                  </a:lnTo>
                  <a:lnTo>
                    <a:pt x="4" y="24"/>
                  </a:lnTo>
                  <a:lnTo>
                    <a:pt x="0" y="28"/>
                  </a:lnTo>
                  <a:lnTo>
                    <a:pt x="0" y="38"/>
                  </a:lnTo>
                  <a:lnTo>
                    <a:pt x="0" y="47"/>
                  </a:lnTo>
                  <a:lnTo>
                    <a:pt x="0" y="57"/>
                  </a:lnTo>
                  <a:lnTo>
                    <a:pt x="0" y="66"/>
                  </a:lnTo>
                  <a:lnTo>
                    <a:pt x="4" y="75"/>
                  </a:lnTo>
                  <a:lnTo>
                    <a:pt x="14" y="80"/>
                  </a:lnTo>
                  <a:lnTo>
                    <a:pt x="19" y="90"/>
                  </a:lnTo>
                  <a:lnTo>
                    <a:pt x="28" y="90"/>
                  </a:lnTo>
                  <a:lnTo>
                    <a:pt x="37" y="94"/>
                  </a:lnTo>
                  <a:lnTo>
                    <a:pt x="47" y="94"/>
                  </a:lnTo>
                  <a:lnTo>
                    <a:pt x="56" y="94"/>
                  </a:lnTo>
                  <a:lnTo>
                    <a:pt x="66" y="90"/>
                  </a:lnTo>
                  <a:lnTo>
                    <a:pt x="70" y="90"/>
                  </a:lnTo>
                  <a:lnTo>
                    <a:pt x="80" y="80"/>
                  </a:lnTo>
                  <a:lnTo>
                    <a:pt x="85" y="75"/>
                  </a:lnTo>
                  <a:lnTo>
                    <a:pt x="89" y="66"/>
                  </a:lnTo>
                  <a:lnTo>
                    <a:pt x="94" y="57"/>
                  </a:lnTo>
                  <a:lnTo>
                    <a:pt x="94" y="47"/>
                  </a:lnTo>
                  <a:lnTo>
                    <a:pt x="80" y="47"/>
                  </a:lnTo>
                  <a:lnTo>
                    <a:pt x="80" y="42"/>
                  </a:lnTo>
                  <a:lnTo>
                    <a:pt x="80" y="33"/>
                  </a:lnTo>
                  <a:lnTo>
                    <a:pt x="75" y="28"/>
                  </a:lnTo>
                  <a:lnTo>
                    <a:pt x="70" y="24"/>
                  </a:lnTo>
                  <a:lnTo>
                    <a:pt x="66" y="19"/>
                  </a:lnTo>
                  <a:lnTo>
                    <a:pt x="61" y="14"/>
                  </a:lnTo>
                  <a:lnTo>
                    <a:pt x="52" y="14"/>
                  </a:lnTo>
                  <a:lnTo>
                    <a:pt x="47" y="14"/>
                  </a:lnTo>
                  <a:lnTo>
                    <a:pt x="37" y="14"/>
                  </a:lnTo>
                  <a:lnTo>
                    <a:pt x="33" y="14"/>
                  </a:lnTo>
                  <a:lnTo>
                    <a:pt x="28" y="19"/>
                  </a:lnTo>
                  <a:lnTo>
                    <a:pt x="19" y="24"/>
                  </a:lnTo>
                  <a:lnTo>
                    <a:pt x="14" y="28"/>
                  </a:lnTo>
                  <a:lnTo>
                    <a:pt x="14" y="33"/>
                  </a:lnTo>
                  <a:lnTo>
                    <a:pt x="9" y="42"/>
                  </a:lnTo>
                  <a:lnTo>
                    <a:pt x="9" y="47"/>
                  </a:lnTo>
                  <a:lnTo>
                    <a:pt x="9" y="57"/>
                  </a:lnTo>
                  <a:lnTo>
                    <a:pt x="14" y="61"/>
                  </a:lnTo>
                  <a:lnTo>
                    <a:pt x="14" y="66"/>
                  </a:lnTo>
                  <a:lnTo>
                    <a:pt x="19" y="75"/>
                  </a:lnTo>
                  <a:lnTo>
                    <a:pt x="28" y="75"/>
                  </a:lnTo>
                  <a:lnTo>
                    <a:pt x="33" y="80"/>
                  </a:lnTo>
                  <a:lnTo>
                    <a:pt x="37" y="85"/>
                  </a:lnTo>
                  <a:lnTo>
                    <a:pt x="47" y="85"/>
                  </a:lnTo>
                  <a:lnTo>
                    <a:pt x="52" y="85"/>
                  </a:lnTo>
                  <a:lnTo>
                    <a:pt x="61" y="80"/>
                  </a:lnTo>
                  <a:lnTo>
                    <a:pt x="66" y="75"/>
                  </a:lnTo>
                  <a:lnTo>
                    <a:pt x="70" y="75"/>
                  </a:lnTo>
                  <a:lnTo>
                    <a:pt x="75" y="66"/>
                  </a:lnTo>
                  <a:lnTo>
                    <a:pt x="80" y="61"/>
                  </a:lnTo>
                  <a:lnTo>
                    <a:pt x="80" y="57"/>
                  </a:lnTo>
                  <a:lnTo>
                    <a:pt x="80" y="47"/>
                  </a:lnTo>
                  <a:lnTo>
                    <a:pt x="94" y="47"/>
                  </a:lnTo>
                  <a:close/>
                </a:path>
              </a:pathLst>
            </a:custGeom>
            <a:solidFill>
              <a:srgbClr val="10A710"/>
            </a:solidFill>
            <a:ln w="9525">
              <a:noFill/>
              <a:round/>
              <a:headEnd/>
              <a:tailEnd/>
            </a:ln>
          </p:spPr>
          <p:txBody>
            <a:bodyPr/>
            <a:lstStyle/>
            <a:p>
              <a:endParaRPr lang="en-US"/>
            </a:p>
          </p:txBody>
        </p:sp>
        <p:sp>
          <p:nvSpPr>
            <p:cNvPr id="3523660" name="Freeform 76"/>
            <p:cNvSpPr>
              <a:spLocks noChangeAspect="1"/>
            </p:cNvSpPr>
            <p:nvPr/>
          </p:nvSpPr>
          <p:spPr bwMode="auto">
            <a:xfrm>
              <a:off x="2756" y="1937"/>
              <a:ext cx="71" cy="71"/>
            </a:xfrm>
            <a:custGeom>
              <a:avLst/>
              <a:gdLst/>
              <a:ahLst/>
              <a:cxnLst>
                <a:cxn ang="0">
                  <a:pos x="71" y="28"/>
                </a:cxn>
                <a:cxn ang="0">
                  <a:pos x="66" y="14"/>
                </a:cxn>
                <a:cxn ang="0">
                  <a:pos x="57" y="5"/>
                </a:cxn>
                <a:cxn ang="0">
                  <a:pos x="43" y="0"/>
                </a:cxn>
                <a:cxn ang="0">
                  <a:pos x="28" y="0"/>
                </a:cxn>
                <a:cxn ang="0">
                  <a:pos x="19" y="5"/>
                </a:cxn>
                <a:cxn ang="0">
                  <a:pos x="5" y="14"/>
                </a:cxn>
                <a:cxn ang="0">
                  <a:pos x="0" y="28"/>
                </a:cxn>
                <a:cxn ang="0">
                  <a:pos x="0" y="43"/>
                </a:cxn>
                <a:cxn ang="0">
                  <a:pos x="5" y="52"/>
                </a:cxn>
                <a:cxn ang="0">
                  <a:pos x="19" y="61"/>
                </a:cxn>
                <a:cxn ang="0">
                  <a:pos x="28" y="71"/>
                </a:cxn>
                <a:cxn ang="0">
                  <a:pos x="43" y="71"/>
                </a:cxn>
                <a:cxn ang="0">
                  <a:pos x="57" y="61"/>
                </a:cxn>
                <a:cxn ang="0">
                  <a:pos x="66" y="52"/>
                </a:cxn>
                <a:cxn ang="0">
                  <a:pos x="71" y="43"/>
                </a:cxn>
                <a:cxn ang="0">
                  <a:pos x="61" y="33"/>
                </a:cxn>
                <a:cxn ang="0">
                  <a:pos x="57" y="24"/>
                </a:cxn>
                <a:cxn ang="0">
                  <a:pos x="52" y="19"/>
                </a:cxn>
                <a:cxn ang="0">
                  <a:pos x="47" y="14"/>
                </a:cxn>
                <a:cxn ang="0">
                  <a:pos x="38" y="10"/>
                </a:cxn>
                <a:cxn ang="0">
                  <a:pos x="28" y="14"/>
                </a:cxn>
                <a:cxn ang="0">
                  <a:pos x="19" y="19"/>
                </a:cxn>
                <a:cxn ang="0">
                  <a:pos x="14" y="24"/>
                </a:cxn>
                <a:cxn ang="0">
                  <a:pos x="14" y="33"/>
                </a:cxn>
                <a:cxn ang="0">
                  <a:pos x="14" y="43"/>
                </a:cxn>
                <a:cxn ang="0">
                  <a:pos x="19" y="52"/>
                </a:cxn>
                <a:cxn ang="0">
                  <a:pos x="28" y="57"/>
                </a:cxn>
                <a:cxn ang="0">
                  <a:pos x="38" y="57"/>
                </a:cxn>
                <a:cxn ang="0">
                  <a:pos x="47" y="57"/>
                </a:cxn>
                <a:cxn ang="0">
                  <a:pos x="52" y="52"/>
                </a:cxn>
                <a:cxn ang="0">
                  <a:pos x="57" y="43"/>
                </a:cxn>
                <a:cxn ang="0">
                  <a:pos x="61" y="33"/>
                </a:cxn>
              </a:cxnLst>
              <a:rect l="0" t="0" r="r" b="b"/>
              <a:pathLst>
                <a:path w="71" h="71">
                  <a:moveTo>
                    <a:pt x="71" y="33"/>
                  </a:moveTo>
                  <a:lnTo>
                    <a:pt x="71" y="28"/>
                  </a:lnTo>
                  <a:lnTo>
                    <a:pt x="71" y="19"/>
                  </a:lnTo>
                  <a:lnTo>
                    <a:pt x="66" y="14"/>
                  </a:lnTo>
                  <a:lnTo>
                    <a:pt x="61" y="10"/>
                  </a:lnTo>
                  <a:lnTo>
                    <a:pt x="57" y="5"/>
                  </a:lnTo>
                  <a:lnTo>
                    <a:pt x="52" y="0"/>
                  </a:lnTo>
                  <a:lnTo>
                    <a:pt x="43" y="0"/>
                  </a:lnTo>
                  <a:lnTo>
                    <a:pt x="38" y="0"/>
                  </a:lnTo>
                  <a:lnTo>
                    <a:pt x="28" y="0"/>
                  </a:lnTo>
                  <a:lnTo>
                    <a:pt x="24" y="0"/>
                  </a:lnTo>
                  <a:lnTo>
                    <a:pt x="19" y="5"/>
                  </a:lnTo>
                  <a:lnTo>
                    <a:pt x="10" y="10"/>
                  </a:lnTo>
                  <a:lnTo>
                    <a:pt x="5" y="14"/>
                  </a:lnTo>
                  <a:lnTo>
                    <a:pt x="5" y="19"/>
                  </a:lnTo>
                  <a:lnTo>
                    <a:pt x="0" y="28"/>
                  </a:lnTo>
                  <a:lnTo>
                    <a:pt x="0" y="33"/>
                  </a:lnTo>
                  <a:lnTo>
                    <a:pt x="0" y="43"/>
                  </a:lnTo>
                  <a:lnTo>
                    <a:pt x="5" y="47"/>
                  </a:lnTo>
                  <a:lnTo>
                    <a:pt x="5" y="52"/>
                  </a:lnTo>
                  <a:lnTo>
                    <a:pt x="10" y="61"/>
                  </a:lnTo>
                  <a:lnTo>
                    <a:pt x="19" y="61"/>
                  </a:lnTo>
                  <a:lnTo>
                    <a:pt x="24" y="66"/>
                  </a:lnTo>
                  <a:lnTo>
                    <a:pt x="28" y="71"/>
                  </a:lnTo>
                  <a:lnTo>
                    <a:pt x="38" y="71"/>
                  </a:lnTo>
                  <a:lnTo>
                    <a:pt x="43" y="71"/>
                  </a:lnTo>
                  <a:lnTo>
                    <a:pt x="52" y="66"/>
                  </a:lnTo>
                  <a:lnTo>
                    <a:pt x="57" y="61"/>
                  </a:lnTo>
                  <a:lnTo>
                    <a:pt x="61" y="61"/>
                  </a:lnTo>
                  <a:lnTo>
                    <a:pt x="66" y="52"/>
                  </a:lnTo>
                  <a:lnTo>
                    <a:pt x="71" y="47"/>
                  </a:lnTo>
                  <a:lnTo>
                    <a:pt x="71" y="43"/>
                  </a:lnTo>
                  <a:lnTo>
                    <a:pt x="71" y="33"/>
                  </a:lnTo>
                  <a:lnTo>
                    <a:pt x="61" y="33"/>
                  </a:lnTo>
                  <a:lnTo>
                    <a:pt x="61" y="28"/>
                  </a:lnTo>
                  <a:lnTo>
                    <a:pt x="57" y="24"/>
                  </a:lnTo>
                  <a:lnTo>
                    <a:pt x="57" y="19"/>
                  </a:lnTo>
                  <a:lnTo>
                    <a:pt x="52" y="19"/>
                  </a:lnTo>
                  <a:lnTo>
                    <a:pt x="52" y="14"/>
                  </a:lnTo>
                  <a:lnTo>
                    <a:pt x="47" y="14"/>
                  </a:lnTo>
                  <a:lnTo>
                    <a:pt x="43" y="10"/>
                  </a:lnTo>
                  <a:lnTo>
                    <a:pt x="38" y="10"/>
                  </a:lnTo>
                  <a:lnTo>
                    <a:pt x="33" y="10"/>
                  </a:lnTo>
                  <a:lnTo>
                    <a:pt x="28" y="14"/>
                  </a:lnTo>
                  <a:lnTo>
                    <a:pt x="24" y="14"/>
                  </a:lnTo>
                  <a:lnTo>
                    <a:pt x="19" y="19"/>
                  </a:lnTo>
                  <a:lnTo>
                    <a:pt x="19" y="19"/>
                  </a:lnTo>
                  <a:lnTo>
                    <a:pt x="14" y="24"/>
                  </a:lnTo>
                  <a:lnTo>
                    <a:pt x="14" y="28"/>
                  </a:lnTo>
                  <a:lnTo>
                    <a:pt x="14" y="33"/>
                  </a:lnTo>
                  <a:lnTo>
                    <a:pt x="14" y="38"/>
                  </a:lnTo>
                  <a:lnTo>
                    <a:pt x="14" y="43"/>
                  </a:lnTo>
                  <a:lnTo>
                    <a:pt x="19" y="47"/>
                  </a:lnTo>
                  <a:lnTo>
                    <a:pt x="19" y="52"/>
                  </a:lnTo>
                  <a:lnTo>
                    <a:pt x="24" y="52"/>
                  </a:lnTo>
                  <a:lnTo>
                    <a:pt x="28" y="57"/>
                  </a:lnTo>
                  <a:lnTo>
                    <a:pt x="33" y="57"/>
                  </a:lnTo>
                  <a:lnTo>
                    <a:pt x="38" y="57"/>
                  </a:lnTo>
                  <a:lnTo>
                    <a:pt x="43" y="57"/>
                  </a:lnTo>
                  <a:lnTo>
                    <a:pt x="47" y="57"/>
                  </a:lnTo>
                  <a:lnTo>
                    <a:pt x="52" y="52"/>
                  </a:lnTo>
                  <a:lnTo>
                    <a:pt x="52" y="52"/>
                  </a:lnTo>
                  <a:lnTo>
                    <a:pt x="57" y="47"/>
                  </a:lnTo>
                  <a:lnTo>
                    <a:pt x="57" y="43"/>
                  </a:lnTo>
                  <a:lnTo>
                    <a:pt x="61" y="38"/>
                  </a:lnTo>
                  <a:lnTo>
                    <a:pt x="61" y="33"/>
                  </a:lnTo>
                  <a:lnTo>
                    <a:pt x="71" y="33"/>
                  </a:lnTo>
                  <a:close/>
                </a:path>
              </a:pathLst>
            </a:custGeom>
            <a:solidFill>
              <a:srgbClr val="0CA50C"/>
            </a:solidFill>
            <a:ln w="9525">
              <a:noFill/>
              <a:round/>
              <a:headEnd/>
              <a:tailEnd/>
            </a:ln>
          </p:spPr>
          <p:txBody>
            <a:bodyPr/>
            <a:lstStyle/>
            <a:p>
              <a:endParaRPr lang="en-US"/>
            </a:p>
          </p:txBody>
        </p:sp>
        <p:sp>
          <p:nvSpPr>
            <p:cNvPr id="3523661" name="Freeform 77"/>
            <p:cNvSpPr>
              <a:spLocks noChangeAspect="1"/>
            </p:cNvSpPr>
            <p:nvPr/>
          </p:nvSpPr>
          <p:spPr bwMode="auto">
            <a:xfrm>
              <a:off x="2770" y="1947"/>
              <a:ext cx="47" cy="47"/>
            </a:xfrm>
            <a:custGeom>
              <a:avLst/>
              <a:gdLst/>
              <a:ahLst/>
              <a:cxnLst>
                <a:cxn ang="0">
                  <a:pos x="47" y="23"/>
                </a:cxn>
                <a:cxn ang="0">
                  <a:pos x="47" y="18"/>
                </a:cxn>
                <a:cxn ang="0">
                  <a:pos x="43" y="14"/>
                </a:cxn>
                <a:cxn ang="0">
                  <a:pos x="43" y="9"/>
                </a:cxn>
                <a:cxn ang="0">
                  <a:pos x="38" y="9"/>
                </a:cxn>
                <a:cxn ang="0">
                  <a:pos x="38" y="4"/>
                </a:cxn>
                <a:cxn ang="0">
                  <a:pos x="33" y="4"/>
                </a:cxn>
                <a:cxn ang="0">
                  <a:pos x="29" y="0"/>
                </a:cxn>
                <a:cxn ang="0">
                  <a:pos x="24" y="0"/>
                </a:cxn>
                <a:cxn ang="0">
                  <a:pos x="19" y="0"/>
                </a:cxn>
                <a:cxn ang="0">
                  <a:pos x="14" y="4"/>
                </a:cxn>
                <a:cxn ang="0">
                  <a:pos x="10" y="4"/>
                </a:cxn>
                <a:cxn ang="0">
                  <a:pos x="5" y="9"/>
                </a:cxn>
                <a:cxn ang="0">
                  <a:pos x="5" y="9"/>
                </a:cxn>
                <a:cxn ang="0">
                  <a:pos x="0" y="14"/>
                </a:cxn>
                <a:cxn ang="0">
                  <a:pos x="0" y="18"/>
                </a:cxn>
                <a:cxn ang="0">
                  <a:pos x="0" y="23"/>
                </a:cxn>
                <a:cxn ang="0">
                  <a:pos x="0" y="28"/>
                </a:cxn>
                <a:cxn ang="0">
                  <a:pos x="0" y="33"/>
                </a:cxn>
                <a:cxn ang="0">
                  <a:pos x="5" y="37"/>
                </a:cxn>
                <a:cxn ang="0">
                  <a:pos x="5" y="42"/>
                </a:cxn>
                <a:cxn ang="0">
                  <a:pos x="10" y="42"/>
                </a:cxn>
                <a:cxn ang="0">
                  <a:pos x="14" y="47"/>
                </a:cxn>
                <a:cxn ang="0">
                  <a:pos x="19" y="47"/>
                </a:cxn>
                <a:cxn ang="0">
                  <a:pos x="24" y="47"/>
                </a:cxn>
                <a:cxn ang="0">
                  <a:pos x="29" y="47"/>
                </a:cxn>
                <a:cxn ang="0">
                  <a:pos x="33" y="47"/>
                </a:cxn>
                <a:cxn ang="0">
                  <a:pos x="38" y="42"/>
                </a:cxn>
                <a:cxn ang="0">
                  <a:pos x="38" y="42"/>
                </a:cxn>
                <a:cxn ang="0">
                  <a:pos x="43" y="37"/>
                </a:cxn>
                <a:cxn ang="0">
                  <a:pos x="43" y="33"/>
                </a:cxn>
                <a:cxn ang="0">
                  <a:pos x="47" y="28"/>
                </a:cxn>
                <a:cxn ang="0">
                  <a:pos x="47" y="23"/>
                </a:cxn>
              </a:cxnLst>
              <a:rect l="0" t="0" r="r" b="b"/>
              <a:pathLst>
                <a:path w="47" h="47">
                  <a:moveTo>
                    <a:pt x="47" y="23"/>
                  </a:moveTo>
                  <a:lnTo>
                    <a:pt x="47" y="18"/>
                  </a:lnTo>
                  <a:lnTo>
                    <a:pt x="43" y="14"/>
                  </a:lnTo>
                  <a:lnTo>
                    <a:pt x="43" y="9"/>
                  </a:lnTo>
                  <a:lnTo>
                    <a:pt x="38" y="9"/>
                  </a:lnTo>
                  <a:lnTo>
                    <a:pt x="38" y="4"/>
                  </a:lnTo>
                  <a:lnTo>
                    <a:pt x="33" y="4"/>
                  </a:lnTo>
                  <a:lnTo>
                    <a:pt x="29" y="0"/>
                  </a:lnTo>
                  <a:lnTo>
                    <a:pt x="24" y="0"/>
                  </a:lnTo>
                  <a:lnTo>
                    <a:pt x="19" y="0"/>
                  </a:lnTo>
                  <a:lnTo>
                    <a:pt x="14" y="4"/>
                  </a:lnTo>
                  <a:lnTo>
                    <a:pt x="10" y="4"/>
                  </a:lnTo>
                  <a:lnTo>
                    <a:pt x="5" y="9"/>
                  </a:lnTo>
                  <a:lnTo>
                    <a:pt x="5" y="9"/>
                  </a:lnTo>
                  <a:lnTo>
                    <a:pt x="0" y="14"/>
                  </a:lnTo>
                  <a:lnTo>
                    <a:pt x="0" y="18"/>
                  </a:lnTo>
                  <a:lnTo>
                    <a:pt x="0" y="23"/>
                  </a:lnTo>
                  <a:lnTo>
                    <a:pt x="0" y="28"/>
                  </a:lnTo>
                  <a:lnTo>
                    <a:pt x="0" y="33"/>
                  </a:lnTo>
                  <a:lnTo>
                    <a:pt x="5" y="37"/>
                  </a:lnTo>
                  <a:lnTo>
                    <a:pt x="5" y="42"/>
                  </a:lnTo>
                  <a:lnTo>
                    <a:pt x="10" y="42"/>
                  </a:lnTo>
                  <a:lnTo>
                    <a:pt x="14" y="47"/>
                  </a:lnTo>
                  <a:lnTo>
                    <a:pt x="19" y="47"/>
                  </a:lnTo>
                  <a:lnTo>
                    <a:pt x="24" y="47"/>
                  </a:lnTo>
                  <a:lnTo>
                    <a:pt x="29" y="47"/>
                  </a:lnTo>
                  <a:lnTo>
                    <a:pt x="33" y="47"/>
                  </a:lnTo>
                  <a:lnTo>
                    <a:pt x="38" y="42"/>
                  </a:lnTo>
                  <a:lnTo>
                    <a:pt x="38" y="42"/>
                  </a:lnTo>
                  <a:lnTo>
                    <a:pt x="43" y="37"/>
                  </a:lnTo>
                  <a:lnTo>
                    <a:pt x="43" y="33"/>
                  </a:lnTo>
                  <a:lnTo>
                    <a:pt x="47" y="28"/>
                  </a:lnTo>
                  <a:lnTo>
                    <a:pt x="47" y="23"/>
                  </a:lnTo>
                  <a:close/>
                </a:path>
              </a:pathLst>
            </a:custGeom>
            <a:solidFill>
              <a:srgbClr val="08A308"/>
            </a:solidFill>
            <a:ln w="9525">
              <a:noFill/>
              <a:round/>
              <a:headEnd/>
              <a:tailEnd/>
            </a:ln>
          </p:spPr>
          <p:txBody>
            <a:bodyPr/>
            <a:lstStyle/>
            <a:p>
              <a:endParaRPr lang="en-US"/>
            </a:p>
          </p:txBody>
        </p:sp>
        <p:sp>
          <p:nvSpPr>
            <p:cNvPr id="3523662" name="Freeform 78"/>
            <p:cNvSpPr>
              <a:spLocks noChangeAspect="1"/>
            </p:cNvSpPr>
            <p:nvPr/>
          </p:nvSpPr>
          <p:spPr bwMode="auto">
            <a:xfrm>
              <a:off x="2780" y="1961"/>
              <a:ext cx="23" cy="23"/>
            </a:xfrm>
            <a:custGeom>
              <a:avLst/>
              <a:gdLst/>
              <a:ahLst/>
              <a:cxnLst>
                <a:cxn ang="0">
                  <a:pos x="23" y="9"/>
                </a:cxn>
                <a:cxn ang="0">
                  <a:pos x="23" y="9"/>
                </a:cxn>
                <a:cxn ang="0">
                  <a:pos x="23" y="4"/>
                </a:cxn>
                <a:cxn ang="0">
                  <a:pos x="23" y="4"/>
                </a:cxn>
                <a:cxn ang="0">
                  <a:pos x="19" y="0"/>
                </a:cxn>
                <a:cxn ang="0">
                  <a:pos x="19" y="0"/>
                </a:cxn>
                <a:cxn ang="0">
                  <a:pos x="19" y="0"/>
                </a:cxn>
                <a:cxn ang="0">
                  <a:pos x="14" y="0"/>
                </a:cxn>
                <a:cxn ang="0">
                  <a:pos x="14" y="0"/>
                </a:cxn>
                <a:cxn ang="0">
                  <a:pos x="9" y="0"/>
                </a:cxn>
                <a:cxn ang="0">
                  <a:pos x="9" y="0"/>
                </a:cxn>
                <a:cxn ang="0">
                  <a:pos x="4" y="0"/>
                </a:cxn>
                <a:cxn ang="0">
                  <a:pos x="4" y="0"/>
                </a:cxn>
                <a:cxn ang="0">
                  <a:pos x="4" y="4"/>
                </a:cxn>
                <a:cxn ang="0">
                  <a:pos x="0" y="4"/>
                </a:cxn>
                <a:cxn ang="0">
                  <a:pos x="0" y="9"/>
                </a:cxn>
                <a:cxn ang="0">
                  <a:pos x="0" y="9"/>
                </a:cxn>
                <a:cxn ang="0">
                  <a:pos x="0" y="14"/>
                </a:cxn>
                <a:cxn ang="0">
                  <a:pos x="0" y="14"/>
                </a:cxn>
                <a:cxn ang="0">
                  <a:pos x="4" y="19"/>
                </a:cxn>
                <a:cxn ang="0">
                  <a:pos x="4" y="19"/>
                </a:cxn>
                <a:cxn ang="0">
                  <a:pos x="4" y="19"/>
                </a:cxn>
                <a:cxn ang="0">
                  <a:pos x="9" y="23"/>
                </a:cxn>
                <a:cxn ang="0">
                  <a:pos x="9" y="23"/>
                </a:cxn>
                <a:cxn ang="0">
                  <a:pos x="14" y="23"/>
                </a:cxn>
                <a:cxn ang="0">
                  <a:pos x="14" y="23"/>
                </a:cxn>
                <a:cxn ang="0">
                  <a:pos x="19" y="23"/>
                </a:cxn>
                <a:cxn ang="0">
                  <a:pos x="19" y="19"/>
                </a:cxn>
                <a:cxn ang="0">
                  <a:pos x="19" y="19"/>
                </a:cxn>
                <a:cxn ang="0">
                  <a:pos x="23" y="19"/>
                </a:cxn>
                <a:cxn ang="0">
                  <a:pos x="23" y="14"/>
                </a:cxn>
                <a:cxn ang="0">
                  <a:pos x="23" y="14"/>
                </a:cxn>
                <a:cxn ang="0">
                  <a:pos x="23" y="9"/>
                </a:cxn>
              </a:cxnLst>
              <a:rect l="0" t="0" r="r" b="b"/>
              <a:pathLst>
                <a:path w="23" h="23">
                  <a:moveTo>
                    <a:pt x="23" y="9"/>
                  </a:moveTo>
                  <a:lnTo>
                    <a:pt x="23" y="9"/>
                  </a:lnTo>
                  <a:lnTo>
                    <a:pt x="23" y="4"/>
                  </a:lnTo>
                  <a:lnTo>
                    <a:pt x="23" y="4"/>
                  </a:lnTo>
                  <a:lnTo>
                    <a:pt x="19" y="0"/>
                  </a:lnTo>
                  <a:lnTo>
                    <a:pt x="19" y="0"/>
                  </a:lnTo>
                  <a:lnTo>
                    <a:pt x="19" y="0"/>
                  </a:lnTo>
                  <a:lnTo>
                    <a:pt x="14" y="0"/>
                  </a:lnTo>
                  <a:lnTo>
                    <a:pt x="14" y="0"/>
                  </a:lnTo>
                  <a:lnTo>
                    <a:pt x="9" y="0"/>
                  </a:lnTo>
                  <a:lnTo>
                    <a:pt x="9" y="0"/>
                  </a:lnTo>
                  <a:lnTo>
                    <a:pt x="4" y="0"/>
                  </a:lnTo>
                  <a:lnTo>
                    <a:pt x="4" y="0"/>
                  </a:lnTo>
                  <a:lnTo>
                    <a:pt x="4" y="4"/>
                  </a:lnTo>
                  <a:lnTo>
                    <a:pt x="0" y="4"/>
                  </a:lnTo>
                  <a:lnTo>
                    <a:pt x="0" y="9"/>
                  </a:lnTo>
                  <a:lnTo>
                    <a:pt x="0" y="9"/>
                  </a:lnTo>
                  <a:lnTo>
                    <a:pt x="0" y="14"/>
                  </a:lnTo>
                  <a:lnTo>
                    <a:pt x="0" y="14"/>
                  </a:lnTo>
                  <a:lnTo>
                    <a:pt x="4" y="19"/>
                  </a:lnTo>
                  <a:lnTo>
                    <a:pt x="4" y="19"/>
                  </a:lnTo>
                  <a:lnTo>
                    <a:pt x="4" y="19"/>
                  </a:lnTo>
                  <a:lnTo>
                    <a:pt x="9" y="23"/>
                  </a:lnTo>
                  <a:lnTo>
                    <a:pt x="9" y="23"/>
                  </a:lnTo>
                  <a:lnTo>
                    <a:pt x="14" y="23"/>
                  </a:lnTo>
                  <a:lnTo>
                    <a:pt x="14" y="23"/>
                  </a:lnTo>
                  <a:lnTo>
                    <a:pt x="19" y="23"/>
                  </a:lnTo>
                  <a:lnTo>
                    <a:pt x="19" y="19"/>
                  </a:lnTo>
                  <a:lnTo>
                    <a:pt x="19" y="19"/>
                  </a:lnTo>
                  <a:lnTo>
                    <a:pt x="23" y="19"/>
                  </a:lnTo>
                  <a:lnTo>
                    <a:pt x="23" y="14"/>
                  </a:lnTo>
                  <a:lnTo>
                    <a:pt x="23" y="14"/>
                  </a:lnTo>
                  <a:lnTo>
                    <a:pt x="23" y="9"/>
                  </a:lnTo>
                  <a:close/>
                </a:path>
              </a:pathLst>
            </a:custGeom>
            <a:solidFill>
              <a:srgbClr val="03A103"/>
            </a:solidFill>
            <a:ln w="9525">
              <a:noFill/>
              <a:round/>
              <a:headEnd/>
              <a:tailEnd/>
            </a:ln>
          </p:spPr>
          <p:txBody>
            <a:bodyPr/>
            <a:lstStyle/>
            <a:p>
              <a:endParaRPr lang="en-US"/>
            </a:p>
          </p:txBody>
        </p:sp>
        <p:sp>
          <p:nvSpPr>
            <p:cNvPr id="3523663" name="Freeform 79"/>
            <p:cNvSpPr>
              <a:spLocks noChangeAspect="1"/>
            </p:cNvSpPr>
            <p:nvPr/>
          </p:nvSpPr>
          <p:spPr bwMode="auto">
            <a:xfrm>
              <a:off x="2355" y="1696"/>
              <a:ext cx="269" cy="364"/>
            </a:xfrm>
            <a:custGeom>
              <a:avLst/>
              <a:gdLst/>
              <a:ahLst/>
              <a:cxnLst>
                <a:cxn ang="0">
                  <a:pos x="0" y="5"/>
                </a:cxn>
                <a:cxn ang="0">
                  <a:pos x="23" y="0"/>
                </a:cxn>
                <a:cxn ang="0">
                  <a:pos x="28" y="10"/>
                </a:cxn>
                <a:cxn ang="0">
                  <a:pos x="38" y="19"/>
                </a:cxn>
                <a:cxn ang="0">
                  <a:pos x="42" y="29"/>
                </a:cxn>
                <a:cxn ang="0">
                  <a:pos x="52" y="38"/>
                </a:cxn>
                <a:cxn ang="0">
                  <a:pos x="66" y="38"/>
                </a:cxn>
                <a:cxn ang="0">
                  <a:pos x="80" y="48"/>
                </a:cxn>
                <a:cxn ang="0">
                  <a:pos x="85" y="62"/>
                </a:cxn>
                <a:cxn ang="0">
                  <a:pos x="85" y="71"/>
                </a:cxn>
                <a:cxn ang="0">
                  <a:pos x="66" y="76"/>
                </a:cxn>
                <a:cxn ang="0">
                  <a:pos x="42" y="76"/>
                </a:cxn>
                <a:cxn ang="0">
                  <a:pos x="19" y="81"/>
                </a:cxn>
                <a:cxn ang="0">
                  <a:pos x="28" y="104"/>
                </a:cxn>
                <a:cxn ang="0">
                  <a:pos x="42" y="109"/>
                </a:cxn>
                <a:cxn ang="0">
                  <a:pos x="52" y="118"/>
                </a:cxn>
                <a:cxn ang="0">
                  <a:pos x="61" y="123"/>
                </a:cxn>
                <a:cxn ang="0">
                  <a:pos x="66" y="137"/>
                </a:cxn>
                <a:cxn ang="0">
                  <a:pos x="71" y="151"/>
                </a:cxn>
                <a:cxn ang="0">
                  <a:pos x="80" y="166"/>
                </a:cxn>
                <a:cxn ang="0">
                  <a:pos x="104" y="175"/>
                </a:cxn>
                <a:cxn ang="0">
                  <a:pos x="132" y="180"/>
                </a:cxn>
                <a:cxn ang="0">
                  <a:pos x="146" y="184"/>
                </a:cxn>
                <a:cxn ang="0">
                  <a:pos x="137" y="217"/>
                </a:cxn>
                <a:cxn ang="0">
                  <a:pos x="108" y="217"/>
                </a:cxn>
                <a:cxn ang="0">
                  <a:pos x="80" y="217"/>
                </a:cxn>
                <a:cxn ang="0">
                  <a:pos x="75" y="232"/>
                </a:cxn>
                <a:cxn ang="0">
                  <a:pos x="85" y="236"/>
                </a:cxn>
                <a:cxn ang="0">
                  <a:pos x="94" y="241"/>
                </a:cxn>
                <a:cxn ang="0">
                  <a:pos x="104" y="246"/>
                </a:cxn>
                <a:cxn ang="0">
                  <a:pos x="104" y="265"/>
                </a:cxn>
                <a:cxn ang="0">
                  <a:pos x="99" y="293"/>
                </a:cxn>
                <a:cxn ang="0">
                  <a:pos x="127" y="307"/>
                </a:cxn>
                <a:cxn ang="0">
                  <a:pos x="123" y="340"/>
                </a:cxn>
                <a:cxn ang="0">
                  <a:pos x="127" y="359"/>
                </a:cxn>
                <a:cxn ang="0">
                  <a:pos x="165" y="359"/>
                </a:cxn>
                <a:cxn ang="0">
                  <a:pos x="203" y="354"/>
                </a:cxn>
                <a:cxn ang="0">
                  <a:pos x="222" y="364"/>
                </a:cxn>
                <a:cxn ang="0">
                  <a:pos x="245" y="364"/>
                </a:cxn>
                <a:cxn ang="0">
                  <a:pos x="264" y="359"/>
                </a:cxn>
                <a:cxn ang="0">
                  <a:pos x="264" y="340"/>
                </a:cxn>
                <a:cxn ang="0">
                  <a:pos x="264" y="326"/>
                </a:cxn>
                <a:cxn ang="0">
                  <a:pos x="259" y="317"/>
                </a:cxn>
                <a:cxn ang="0">
                  <a:pos x="255" y="307"/>
                </a:cxn>
                <a:cxn ang="0">
                  <a:pos x="245" y="293"/>
                </a:cxn>
                <a:cxn ang="0">
                  <a:pos x="245" y="279"/>
                </a:cxn>
                <a:cxn ang="0">
                  <a:pos x="245" y="260"/>
                </a:cxn>
                <a:cxn ang="0">
                  <a:pos x="250" y="246"/>
                </a:cxn>
                <a:cxn ang="0">
                  <a:pos x="259" y="236"/>
                </a:cxn>
                <a:cxn ang="0">
                  <a:pos x="269" y="227"/>
                </a:cxn>
              </a:cxnLst>
              <a:rect l="0" t="0" r="r" b="b"/>
              <a:pathLst>
                <a:path w="269" h="364">
                  <a:moveTo>
                    <a:pt x="0" y="15"/>
                  </a:moveTo>
                  <a:lnTo>
                    <a:pt x="0" y="10"/>
                  </a:lnTo>
                  <a:lnTo>
                    <a:pt x="0" y="5"/>
                  </a:lnTo>
                  <a:lnTo>
                    <a:pt x="5" y="5"/>
                  </a:lnTo>
                  <a:lnTo>
                    <a:pt x="5" y="0"/>
                  </a:lnTo>
                  <a:lnTo>
                    <a:pt x="23" y="0"/>
                  </a:lnTo>
                  <a:lnTo>
                    <a:pt x="23" y="5"/>
                  </a:lnTo>
                  <a:lnTo>
                    <a:pt x="28" y="5"/>
                  </a:lnTo>
                  <a:lnTo>
                    <a:pt x="28" y="10"/>
                  </a:lnTo>
                  <a:lnTo>
                    <a:pt x="33" y="10"/>
                  </a:lnTo>
                  <a:lnTo>
                    <a:pt x="33" y="15"/>
                  </a:lnTo>
                  <a:lnTo>
                    <a:pt x="38" y="19"/>
                  </a:lnTo>
                  <a:lnTo>
                    <a:pt x="38" y="24"/>
                  </a:lnTo>
                  <a:lnTo>
                    <a:pt x="42" y="24"/>
                  </a:lnTo>
                  <a:lnTo>
                    <a:pt x="42" y="29"/>
                  </a:lnTo>
                  <a:lnTo>
                    <a:pt x="47" y="33"/>
                  </a:lnTo>
                  <a:lnTo>
                    <a:pt x="52" y="33"/>
                  </a:lnTo>
                  <a:lnTo>
                    <a:pt x="52" y="38"/>
                  </a:lnTo>
                  <a:lnTo>
                    <a:pt x="57" y="38"/>
                  </a:lnTo>
                  <a:lnTo>
                    <a:pt x="61" y="38"/>
                  </a:lnTo>
                  <a:lnTo>
                    <a:pt x="66" y="38"/>
                  </a:lnTo>
                  <a:lnTo>
                    <a:pt x="71" y="43"/>
                  </a:lnTo>
                  <a:lnTo>
                    <a:pt x="75" y="43"/>
                  </a:lnTo>
                  <a:lnTo>
                    <a:pt x="80" y="48"/>
                  </a:lnTo>
                  <a:lnTo>
                    <a:pt x="80" y="52"/>
                  </a:lnTo>
                  <a:lnTo>
                    <a:pt x="85" y="57"/>
                  </a:lnTo>
                  <a:lnTo>
                    <a:pt x="85" y="62"/>
                  </a:lnTo>
                  <a:lnTo>
                    <a:pt x="90" y="66"/>
                  </a:lnTo>
                  <a:lnTo>
                    <a:pt x="85" y="66"/>
                  </a:lnTo>
                  <a:lnTo>
                    <a:pt x="85" y="71"/>
                  </a:lnTo>
                  <a:lnTo>
                    <a:pt x="80" y="76"/>
                  </a:lnTo>
                  <a:lnTo>
                    <a:pt x="75" y="76"/>
                  </a:lnTo>
                  <a:lnTo>
                    <a:pt x="66" y="76"/>
                  </a:lnTo>
                  <a:lnTo>
                    <a:pt x="57" y="76"/>
                  </a:lnTo>
                  <a:lnTo>
                    <a:pt x="52" y="76"/>
                  </a:lnTo>
                  <a:lnTo>
                    <a:pt x="42" y="76"/>
                  </a:lnTo>
                  <a:lnTo>
                    <a:pt x="33" y="81"/>
                  </a:lnTo>
                  <a:lnTo>
                    <a:pt x="23" y="81"/>
                  </a:lnTo>
                  <a:lnTo>
                    <a:pt x="19" y="81"/>
                  </a:lnTo>
                  <a:lnTo>
                    <a:pt x="19" y="95"/>
                  </a:lnTo>
                  <a:lnTo>
                    <a:pt x="23" y="99"/>
                  </a:lnTo>
                  <a:lnTo>
                    <a:pt x="28" y="104"/>
                  </a:lnTo>
                  <a:lnTo>
                    <a:pt x="33" y="104"/>
                  </a:lnTo>
                  <a:lnTo>
                    <a:pt x="38" y="109"/>
                  </a:lnTo>
                  <a:lnTo>
                    <a:pt x="42" y="109"/>
                  </a:lnTo>
                  <a:lnTo>
                    <a:pt x="42" y="114"/>
                  </a:lnTo>
                  <a:lnTo>
                    <a:pt x="47" y="118"/>
                  </a:lnTo>
                  <a:lnTo>
                    <a:pt x="52" y="118"/>
                  </a:lnTo>
                  <a:lnTo>
                    <a:pt x="57" y="118"/>
                  </a:lnTo>
                  <a:lnTo>
                    <a:pt x="57" y="123"/>
                  </a:lnTo>
                  <a:lnTo>
                    <a:pt x="61" y="123"/>
                  </a:lnTo>
                  <a:lnTo>
                    <a:pt x="61" y="128"/>
                  </a:lnTo>
                  <a:lnTo>
                    <a:pt x="66" y="133"/>
                  </a:lnTo>
                  <a:lnTo>
                    <a:pt x="66" y="137"/>
                  </a:lnTo>
                  <a:lnTo>
                    <a:pt x="71" y="142"/>
                  </a:lnTo>
                  <a:lnTo>
                    <a:pt x="71" y="147"/>
                  </a:lnTo>
                  <a:lnTo>
                    <a:pt x="71" y="151"/>
                  </a:lnTo>
                  <a:lnTo>
                    <a:pt x="71" y="156"/>
                  </a:lnTo>
                  <a:lnTo>
                    <a:pt x="75" y="161"/>
                  </a:lnTo>
                  <a:lnTo>
                    <a:pt x="80" y="166"/>
                  </a:lnTo>
                  <a:lnTo>
                    <a:pt x="85" y="170"/>
                  </a:lnTo>
                  <a:lnTo>
                    <a:pt x="94" y="175"/>
                  </a:lnTo>
                  <a:lnTo>
                    <a:pt x="104" y="175"/>
                  </a:lnTo>
                  <a:lnTo>
                    <a:pt x="113" y="180"/>
                  </a:lnTo>
                  <a:lnTo>
                    <a:pt x="123" y="180"/>
                  </a:lnTo>
                  <a:lnTo>
                    <a:pt x="132" y="180"/>
                  </a:lnTo>
                  <a:lnTo>
                    <a:pt x="141" y="180"/>
                  </a:lnTo>
                  <a:lnTo>
                    <a:pt x="141" y="184"/>
                  </a:lnTo>
                  <a:lnTo>
                    <a:pt x="146" y="184"/>
                  </a:lnTo>
                  <a:lnTo>
                    <a:pt x="146" y="213"/>
                  </a:lnTo>
                  <a:lnTo>
                    <a:pt x="141" y="213"/>
                  </a:lnTo>
                  <a:lnTo>
                    <a:pt x="137" y="217"/>
                  </a:lnTo>
                  <a:lnTo>
                    <a:pt x="127" y="217"/>
                  </a:lnTo>
                  <a:lnTo>
                    <a:pt x="118" y="217"/>
                  </a:lnTo>
                  <a:lnTo>
                    <a:pt x="108" y="217"/>
                  </a:lnTo>
                  <a:lnTo>
                    <a:pt x="99" y="217"/>
                  </a:lnTo>
                  <a:lnTo>
                    <a:pt x="90" y="217"/>
                  </a:lnTo>
                  <a:lnTo>
                    <a:pt x="80" y="217"/>
                  </a:lnTo>
                  <a:lnTo>
                    <a:pt x="80" y="222"/>
                  </a:lnTo>
                  <a:lnTo>
                    <a:pt x="75" y="222"/>
                  </a:lnTo>
                  <a:lnTo>
                    <a:pt x="75" y="232"/>
                  </a:lnTo>
                  <a:lnTo>
                    <a:pt x="80" y="232"/>
                  </a:lnTo>
                  <a:lnTo>
                    <a:pt x="80" y="236"/>
                  </a:lnTo>
                  <a:lnTo>
                    <a:pt x="85" y="236"/>
                  </a:lnTo>
                  <a:lnTo>
                    <a:pt x="90" y="236"/>
                  </a:lnTo>
                  <a:lnTo>
                    <a:pt x="90" y="241"/>
                  </a:lnTo>
                  <a:lnTo>
                    <a:pt x="94" y="241"/>
                  </a:lnTo>
                  <a:lnTo>
                    <a:pt x="99" y="241"/>
                  </a:lnTo>
                  <a:lnTo>
                    <a:pt x="104" y="241"/>
                  </a:lnTo>
                  <a:lnTo>
                    <a:pt x="104" y="246"/>
                  </a:lnTo>
                  <a:lnTo>
                    <a:pt x="108" y="246"/>
                  </a:lnTo>
                  <a:lnTo>
                    <a:pt x="108" y="255"/>
                  </a:lnTo>
                  <a:lnTo>
                    <a:pt x="104" y="265"/>
                  </a:lnTo>
                  <a:lnTo>
                    <a:pt x="99" y="274"/>
                  </a:lnTo>
                  <a:lnTo>
                    <a:pt x="99" y="284"/>
                  </a:lnTo>
                  <a:lnTo>
                    <a:pt x="99" y="293"/>
                  </a:lnTo>
                  <a:lnTo>
                    <a:pt x="104" y="302"/>
                  </a:lnTo>
                  <a:lnTo>
                    <a:pt x="113" y="302"/>
                  </a:lnTo>
                  <a:lnTo>
                    <a:pt x="127" y="307"/>
                  </a:lnTo>
                  <a:lnTo>
                    <a:pt x="127" y="331"/>
                  </a:lnTo>
                  <a:lnTo>
                    <a:pt x="123" y="335"/>
                  </a:lnTo>
                  <a:lnTo>
                    <a:pt x="123" y="340"/>
                  </a:lnTo>
                  <a:lnTo>
                    <a:pt x="123" y="345"/>
                  </a:lnTo>
                  <a:lnTo>
                    <a:pt x="123" y="350"/>
                  </a:lnTo>
                  <a:lnTo>
                    <a:pt x="127" y="359"/>
                  </a:lnTo>
                  <a:lnTo>
                    <a:pt x="137" y="364"/>
                  </a:lnTo>
                  <a:lnTo>
                    <a:pt x="151" y="364"/>
                  </a:lnTo>
                  <a:lnTo>
                    <a:pt x="165" y="359"/>
                  </a:lnTo>
                  <a:lnTo>
                    <a:pt x="179" y="359"/>
                  </a:lnTo>
                  <a:lnTo>
                    <a:pt x="189" y="354"/>
                  </a:lnTo>
                  <a:lnTo>
                    <a:pt x="203" y="354"/>
                  </a:lnTo>
                  <a:lnTo>
                    <a:pt x="212" y="359"/>
                  </a:lnTo>
                  <a:lnTo>
                    <a:pt x="217" y="359"/>
                  </a:lnTo>
                  <a:lnTo>
                    <a:pt x="222" y="364"/>
                  </a:lnTo>
                  <a:lnTo>
                    <a:pt x="231" y="364"/>
                  </a:lnTo>
                  <a:lnTo>
                    <a:pt x="236" y="364"/>
                  </a:lnTo>
                  <a:lnTo>
                    <a:pt x="245" y="364"/>
                  </a:lnTo>
                  <a:lnTo>
                    <a:pt x="250" y="364"/>
                  </a:lnTo>
                  <a:lnTo>
                    <a:pt x="259" y="359"/>
                  </a:lnTo>
                  <a:lnTo>
                    <a:pt x="264" y="359"/>
                  </a:lnTo>
                  <a:lnTo>
                    <a:pt x="264" y="354"/>
                  </a:lnTo>
                  <a:lnTo>
                    <a:pt x="264" y="350"/>
                  </a:lnTo>
                  <a:lnTo>
                    <a:pt x="264" y="340"/>
                  </a:lnTo>
                  <a:lnTo>
                    <a:pt x="264" y="335"/>
                  </a:lnTo>
                  <a:lnTo>
                    <a:pt x="264" y="331"/>
                  </a:lnTo>
                  <a:lnTo>
                    <a:pt x="264" y="326"/>
                  </a:lnTo>
                  <a:lnTo>
                    <a:pt x="264" y="321"/>
                  </a:lnTo>
                  <a:lnTo>
                    <a:pt x="259" y="321"/>
                  </a:lnTo>
                  <a:lnTo>
                    <a:pt x="259" y="317"/>
                  </a:lnTo>
                  <a:lnTo>
                    <a:pt x="259" y="312"/>
                  </a:lnTo>
                  <a:lnTo>
                    <a:pt x="255" y="312"/>
                  </a:lnTo>
                  <a:lnTo>
                    <a:pt x="255" y="307"/>
                  </a:lnTo>
                  <a:lnTo>
                    <a:pt x="250" y="302"/>
                  </a:lnTo>
                  <a:lnTo>
                    <a:pt x="245" y="298"/>
                  </a:lnTo>
                  <a:lnTo>
                    <a:pt x="245" y="293"/>
                  </a:lnTo>
                  <a:lnTo>
                    <a:pt x="245" y="288"/>
                  </a:lnTo>
                  <a:lnTo>
                    <a:pt x="245" y="284"/>
                  </a:lnTo>
                  <a:lnTo>
                    <a:pt x="245" y="279"/>
                  </a:lnTo>
                  <a:lnTo>
                    <a:pt x="245" y="269"/>
                  </a:lnTo>
                  <a:lnTo>
                    <a:pt x="245" y="265"/>
                  </a:lnTo>
                  <a:lnTo>
                    <a:pt x="245" y="260"/>
                  </a:lnTo>
                  <a:lnTo>
                    <a:pt x="245" y="255"/>
                  </a:lnTo>
                  <a:lnTo>
                    <a:pt x="245" y="251"/>
                  </a:lnTo>
                  <a:lnTo>
                    <a:pt x="250" y="246"/>
                  </a:lnTo>
                  <a:lnTo>
                    <a:pt x="255" y="241"/>
                  </a:lnTo>
                  <a:lnTo>
                    <a:pt x="255" y="236"/>
                  </a:lnTo>
                  <a:lnTo>
                    <a:pt x="259" y="236"/>
                  </a:lnTo>
                  <a:lnTo>
                    <a:pt x="264" y="236"/>
                  </a:lnTo>
                  <a:lnTo>
                    <a:pt x="264" y="232"/>
                  </a:lnTo>
                  <a:lnTo>
                    <a:pt x="269" y="227"/>
                  </a:lnTo>
                  <a:lnTo>
                    <a:pt x="269" y="189"/>
                  </a:lnTo>
                </a:path>
              </a:pathLst>
            </a:custGeom>
            <a:noFill/>
            <a:ln w="19050" cmpd="sng">
              <a:solidFill>
                <a:srgbClr val="000000"/>
              </a:solidFill>
              <a:prstDash val="solid"/>
              <a:round/>
              <a:headEnd/>
              <a:tailEnd/>
            </a:ln>
          </p:spPr>
          <p:txBody>
            <a:bodyPr/>
            <a:lstStyle/>
            <a:p>
              <a:endParaRPr lang="en-US"/>
            </a:p>
          </p:txBody>
        </p:sp>
        <p:sp>
          <p:nvSpPr>
            <p:cNvPr id="3523664" name="Freeform 80"/>
            <p:cNvSpPr>
              <a:spLocks noChangeAspect="1"/>
            </p:cNvSpPr>
            <p:nvPr/>
          </p:nvSpPr>
          <p:spPr bwMode="auto">
            <a:xfrm>
              <a:off x="2596" y="1800"/>
              <a:ext cx="56" cy="90"/>
            </a:xfrm>
            <a:custGeom>
              <a:avLst/>
              <a:gdLst/>
              <a:ahLst/>
              <a:cxnLst>
                <a:cxn ang="0">
                  <a:pos x="33" y="0"/>
                </a:cxn>
                <a:cxn ang="0">
                  <a:pos x="0" y="85"/>
                </a:cxn>
                <a:cxn ang="0">
                  <a:pos x="33" y="29"/>
                </a:cxn>
                <a:cxn ang="0">
                  <a:pos x="56" y="90"/>
                </a:cxn>
                <a:cxn ang="0">
                  <a:pos x="0" y="85"/>
                </a:cxn>
                <a:cxn ang="0">
                  <a:pos x="33" y="0"/>
                </a:cxn>
              </a:cxnLst>
              <a:rect l="0" t="0" r="r" b="b"/>
              <a:pathLst>
                <a:path w="56" h="90">
                  <a:moveTo>
                    <a:pt x="33" y="0"/>
                  </a:moveTo>
                  <a:lnTo>
                    <a:pt x="0" y="85"/>
                  </a:lnTo>
                  <a:lnTo>
                    <a:pt x="33" y="29"/>
                  </a:lnTo>
                  <a:lnTo>
                    <a:pt x="56" y="90"/>
                  </a:lnTo>
                  <a:lnTo>
                    <a:pt x="0" y="85"/>
                  </a:lnTo>
                  <a:lnTo>
                    <a:pt x="33" y="0"/>
                  </a:lnTo>
                  <a:close/>
                </a:path>
              </a:pathLst>
            </a:custGeom>
            <a:solidFill>
              <a:srgbClr val="000000"/>
            </a:solidFill>
            <a:ln w="9525">
              <a:noFill/>
              <a:round/>
              <a:headEnd/>
              <a:tailEnd/>
            </a:ln>
          </p:spPr>
          <p:txBody>
            <a:bodyPr/>
            <a:lstStyle/>
            <a:p>
              <a:endParaRPr lang="en-US"/>
            </a:p>
          </p:txBody>
        </p:sp>
        <p:sp>
          <p:nvSpPr>
            <p:cNvPr id="3523665" name="Freeform 81"/>
            <p:cNvSpPr>
              <a:spLocks noChangeAspect="1"/>
            </p:cNvSpPr>
            <p:nvPr/>
          </p:nvSpPr>
          <p:spPr bwMode="auto">
            <a:xfrm>
              <a:off x="2624" y="1484"/>
              <a:ext cx="71" cy="189"/>
            </a:xfrm>
            <a:custGeom>
              <a:avLst/>
              <a:gdLst/>
              <a:ahLst/>
              <a:cxnLst>
                <a:cxn ang="0">
                  <a:pos x="5" y="189"/>
                </a:cxn>
                <a:cxn ang="0">
                  <a:pos x="5" y="184"/>
                </a:cxn>
                <a:cxn ang="0">
                  <a:pos x="5" y="179"/>
                </a:cxn>
                <a:cxn ang="0">
                  <a:pos x="0" y="175"/>
                </a:cxn>
                <a:cxn ang="0">
                  <a:pos x="0" y="170"/>
                </a:cxn>
                <a:cxn ang="0">
                  <a:pos x="0" y="165"/>
                </a:cxn>
                <a:cxn ang="0">
                  <a:pos x="0" y="160"/>
                </a:cxn>
                <a:cxn ang="0">
                  <a:pos x="0" y="156"/>
                </a:cxn>
                <a:cxn ang="0">
                  <a:pos x="5" y="156"/>
                </a:cxn>
                <a:cxn ang="0">
                  <a:pos x="5" y="151"/>
                </a:cxn>
                <a:cxn ang="0">
                  <a:pos x="5" y="146"/>
                </a:cxn>
                <a:cxn ang="0">
                  <a:pos x="9" y="146"/>
                </a:cxn>
                <a:cxn ang="0">
                  <a:pos x="14" y="146"/>
                </a:cxn>
                <a:cxn ang="0">
                  <a:pos x="14" y="142"/>
                </a:cxn>
                <a:cxn ang="0">
                  <a:pos x="28" y="142"/>
                </a:cxn>
                <a:cxn ang="0">
                  <a:pos x="28" y="137"/>
                </a:cxn>
                <a:cxn ang="0">
                  <a:pos x="38" y="137"/>
                </a:cxn>
                <a:cxn ang="0">
                  <a:pos x="42" y="137"/>
                </a:cxn>
                <a:cxn ang="0">
                  <a:pos x="42" y="132"/>
                </a:cxn>
                <a:cxn ang="0">
                  <a:pos x="47" y="132"/>
                </a:cxn>
                <a:cxn ang="0">
                  <a:pos x="52" y="132"/>
                </a:cxn>
                <a:cxn ang="0">
                  <a:pos x="52" y="127"/>
                </a:cxn>
                <a:cxn ang="0">
                  <a:pos x="61" y="127"/>
                </a:cxn>
                <a:cxn ang="0">
                  <a:pos x="61" y="123"/>
                </a:cxn>
                <a:cxn ang="0">
                  <a:pos x="66" y="123"/>
                </a:cxn>
                <a:cxn ang="0">
                  <a:pos x="66" y="118"/>
                </a:cxn>
                <a:cxn ang="0">
                  <a:pos x="66" y="113"/>
                </a:cxn>
                <a:cxn ang="0">
                  <a:pos x="66" y="104"/>
                </a:cxn>
                <a:cxn ang="0">
                  <a:pos x="66" y="99"/>
                </a:cxn>
                <a:cxn ang="0">
                  <a:pos x="71" y="94"/>
                </a:cxn>
                <a:cxn ang="0">
                  <a:pos x="66" y="90"/>
                </a:cxn>
                <a:cxn ang="0">
                  <a:pos x="66" y="85"/>
                </a:cxn>
                <a:cxn ang="0">
                  <a:pos x="66" y="75"/>
                </a:cxn>
                <a:cxn ang="0">
                  <a:pos x="61" y="75"/>
                </a:cxn>
                <a:cxn ang="0">
                  <a:pos x="57" y="75"/>
                </a:cxn>
                <a:cxn ang="0">
                  <a:pos x="57" y="71"/>
                </a:cxn>
                <a:cxn ang="0">
                  <a:pos x="52" y="66"/>
                </a:cxn>
                <a:cxn ang="0">
                  <a:pos x="52" y="61"/>
                </a:cxn>
                <a:cxn ang="0">
                  <a:pos x="47" y="61"/>
                </a:cxn>
                <a:cxn ang="0">
                  <a:pos x="42" y="57"/>
                </a:cxn>
                <a:cxn ang="0">
                  <a:pos x="38" y="57"/>
                </a:cxn>
                <a:cxn ang="0">
                  <a:pos x="38" y="47"/>
                </a:cxn>
                <a:cxn ang="0">
                  <a:pos x="33" y="47"/>
                </a:cxn>
                <a:cxn ang="0">
                  <a:pos x="33" y="42"/>
                </a:cxn>
                <a:cxn ang="0">
                  <a:pos x="33" y="33"/>
                </a:cxn>
                <a:cxn ang="0">
                  <a:pos x="33" y="28"/>
                </a:cxn>
                <a:cxn ang="0">
                  <a:pos x="33" y="24"/>
                </a:cxn>
                <a:cxn ang="0">
                  <a:pos x="33" y="19"/>
                </a:cxn>
                <a:cxn ang="0">
                  <a:pos x="33" y="14"/>
                </a:cxn>
                <a:cxn ang="0">
                  <a:pos x="33" y="9"/>
                </a:cxn>
                <a:cxn ang="0">
                  <a:pos x="33" y="0"/>
                </a:cxn>
              </a:cxnLst>
              <a:rect l="0" t="0" r="r" b="b"/>
              <a:pathLst>
                <a:path w="71" h="189">
                  <a:moveTo>
                    <a:pt x="5" y="189"/>
                  </a:moveTo>
                  <a:lnTo>
                    <a:pt x="5" y="184"/>
                  </a:lnTo>
                  <a:lnTo>
                    <a:pt x="5" y="179"/>
                  </a:lnTo>
                  <a:lnTo>
                    <a:pt x="0" y="175"/>
                  </a:lnTo>
                  <a:lnTo>
                    <a:pt x="0" y="170"/>
                  </a:lnTo>
                  <a:lnTo>
                    <a:pt x="0" y="165"/>
                  </a:lnTo>
                  <a:lnTo>
                    <a:pt x="0" y="160"/>
                  </a:lnTo>
                  <a:lnTo>
                    <a:pt x="0" y="156"/>
                  </a:lnTo>
                  <a:lnTo>
                    <a:pt x="5" y="156"/>
                  </a:lnTo>
                  <a:lnTo>
                    <a:pt x="5" y="151"/>
                  </a:lnTo>
                  <a:lnTo>
                    <a:pt x="5" y="146"/>
                  </a:lnTo>
                  <a:lnTo>
                    <a:pt x="9" y="146"/>
                  </a:lnTo>
                  <a:lnTo>
                    <a:pt x="14" y="146"/>
                  </a:lnTo>
                  <a:lnTo>
                    <a:pt x="14" y="142"/>
                  </a:lnTo>
                  <a:lnTo>
                    <a:pt x="28" y="142"/>
                  </a:lnTo>
                  <a:lnTo>
                    <a:pt x="28" y="137"/>
                  </a:lnTo>
                  <a:lnTo>
                    <a:pt x="38" y="137"/>
                  </a:lnTo>
                  <a:lnTo>
                    <a:pt x="42" y="137"/>
                  </a:lnTo>
                  <a:lnTo>
                    <a:pt x="42" y="132"/>
                  </a:lnTo>
                  <a:lnTo>
                    <a:pt x="47" y="132"/>
                  </a:lnTo>
                  <a:lnTo>
                    <a:pt x="52" y="132"/>
                  </a:lnTo>
                  <a:lnTo>
                    <a:pt x="52" y="127"/>
                  </a:lnTo>
                  <a:lnTo>
                    <a:pt x="61" y="127"/>
                  </a:lnTo>
                  <a:lnTo>
                    <a:pt x="61" y="123"/>
                  </a:lnTo>
                  <a:lnTo>
                    <a:pt x="66" y="123"/>
                  </a:lnTo>
                  <a:lnTo>
                    <a:pt x="66" y="118"/>
                  </a:lnTo>
                  <a:lnTo>
                    <a:pt x="66" y="113"/>
                  </a:lnTo>
                  <a:lnTo>
                    <a:pt x="66" y="104"/>
                  </a:lnTo>
                  <a:lnTo>
                    <a:pt x="66" y="99"/>
                  </a:lnTo>
                  <a:lnTo>
                    <a:pt x="71" y="94"/>
                  </a:lnTo>
                  <a:lnTo>
                    <a:pt x="66" y="90"/>
                  </a:lnTo>
                  <a:lnTo>
                    <a:pt x="66" y="85"/>
                  </a:lnTo>
                  <a:lnTo>
                    <a:pt x="66" y="75"/>
                  </a:lnTo>
                  <a:lnTo>
                    <a:pt x="61" y="75"/>
                  </a:lnTo>
                  <a:lnTo>
                    <a:pt x="57" y="75"/>
                  </a:lnTo>
                  <a:lnTo>
                    <a:pt x="57" y="71"/>
                  </a:lnTo>
                  <a:lnTo>
                    <a:pt x="52" y="66"/>
                  </a:lnTo>
                  <a:lnTo>
                    <a:pt x="52" y="61"/>
                  </a:lnTo>
                  <a:lnTo>
                    <a:pt x="47" y="61"/>
                  </a:lnTo>
                  <a:lnTo>
                    <a:pt x="42" y="57"/>
                  </a:lnTo>
                  <a:lnTo>
                    <a:pt x="38" y="57"/>
                  </a:lnTo>
                  <a:lnTo>
                    <a:pt x="38" y="47"/>
                  </a:lnTo>
                  <a:lnTo>
                    <a:pt x="33" y="47"/>
                  </a:lnTo>
                  <a:lnTo>
                    <a:pt x="33" y="42"/>
                  </a:lnTo>
                  <a:lnTo>
                    <a:pt x="33" y="33"/>
                  </a:lnTo>
                  <a:lnTo>
                    <a:pt x="33" y="28"/>
                  </a:lnTo>
                  <a:lnTo>
                    <a:pt x="33" y="24"/>
                  </a:lnTo>
                  <a:lnTo>
                    <a:pt x="33" y="19"/>
                  </a:lnTo>
                  <a:lnTo>
                    <a:pt x="33" y="14"/>
                  </a:lnTo>
                  <a:lnTo>
                    <a:pt x="33" y="9"/>
                  </a:lnTo>
                  <a:lnTo>
                    <a:pt x="33" y="0"/>
                  </a:lnTo>
                </a:path>
              </a:pathLst>
            </a:custGeom>
            <a:noFill/>
            <a:ln w="19050" cmpd="sng">
              <a:solidFill>
                <a:srgbClr val="000000"/>
              </a:solidFill>
              <a:prstDash val="solid"/>
              <a:round/>
              <a:headEnd/>
              <a:tailEnd/>
            </a:ln>
          </p:spPr>
          <p:txBody>
            <a:bodyPr/>
            <a:lstStyle/>
            <a:p>
              <a:endParaRPr lang="en-US"/>
            </a:p>
          </p:txBody>
        </p:sp>
        <p:sp>
          <p:nvSpPr>
            <p:cNvPr id="3523666" name="Freeform 82"/>
            <p:cNvSpPr>
              <a:spLocks noChangeAspect="1"/>
            </p:cNvSpPr>
            <p:nvPr/>
          </p:nvSpPr>
          <p:spPr bwMode="auto">
            <a:xfrm>
              <a:off x="2629" y="1399"/>
              <a:ext cx="61" cy="85"/>
            </a:xfrm>
            <a:custGeom>
              <a:avLst/>
              <a:gdLst/>
              <a:ahLst/>
              <a:cxnLst>
                <a:cxn ang="0">
                  <a:pos x="28" y="0"/>
                </a:cxn>
                <a:cxn ang="0">
                  <a:pos x="0" y="85"/>
                </a:cxn>
                <a:cxn ang="0">
                  <a:pos x="28" y="28"/>
                </a:cxn>
                <a:cxn ang="0">
                  <a:pos x="61" y="85"/>
                </a:cxn>
                <a:cxn ang="0">
                  <a:pos x="0" y="85"/>
                </a:cxn>
                <a:cxn ang="0">
                  <a:pos x="28" y="0"/>
                </a:cxn>
              </a:cxnLst>
              <a:rect l="0" t="0" r="r" b="b"/>
              <a:pathLst>
                <a:path w="61" h="85">
                  <a:moveTo>
                    <a:pt x="28" y="0"/>
                  </a:moveTo>
                  <a:lnTo>
                    <a:pt x="0" y="85"/>
                  </a:lnTo>
                  <a:lnTo>
                    <a:pt x="28" y="28"/>
                  </a:lnTo>
                  <a:lnTo>
                    <a:pt x="61" y="85"/>
                  </a:lnTo>
                  <a:lnTo>
                    <a:pt x="0" y="85"/>
                  </a:lnTo>
                  <a:lnTo>
                    <a:pt x="28" y="0"/>
                  </a:lnTo>
                  <a:close/>
                </a:path>
              </a:pathLst>
            </a:custGeom>
            <a:solidFill>
              <a:srgbClr val="000000"/>
            </a:solidFill>
            <a:ln w="9525">
              <a:noFill/>
              <a:round/>
              <a:headEnd/>
              <a:tailEnd/>
            </a:ln>
          </p:spPr>
          <p:txBody>
            <a:bodyPr/>
            <a:lstStyle/>
            <a:p>
              <a:endParaRPr lang="en-US"/>
            </a:p>
          </p:txBody>
        </p:sp>
        <p:sp>
          <p:nvSpPr>
            <p:cNvPr id="3523667" name="Freeform 83"/>
            <p:cNvSpPr>
              <a:spLocks noChangeAspect="1"/>
            </p:cNvSpPr>
            <p:nvPr/>
          </p:nvSpPr>
          <p:spPr bwMode="auto">
            <a:xfrm>
              <a:off x="2109" y="1536"/>
              <a:ext cx="246" cy="288"/>
            </a:xfrm>
            <a:custGeom>
              <a:avLst/>
              <a:gdLst/>
              <a:ahLst/>
              <a:cxnLst>
                <a:cxn ang="0">
                  <a:pos x="236" y="9"/>
                </a:cxn>
                <a:cxn ang="0">
                  <a:pos x="227" y="5"/>
                </a:cxn>
                <a:cxn ang="0">
                  <a:pos x="213" y="0"/>
                </a:cxn>
                <a:cxn ang="0">
                  <a:pos x="203" y="0"/>
                </a:cxn>
                <a:cxn ang="0">
                  <a:pos x="194" y="5"/>
                </a:cxn>
                <a:cxn ang="0">
                  <a:pos x="189" y="9"/>
                </a:cxn>
                <a:cxn ang="0">
                  <a:pos x="194" y="28"/>
                </a:cxn>
                <a:cxn ang="0">
                  <a:pos x="194" y="38"/>
                </a:cxn>
                <a:cxn ang="0">
                  <a:pos x="194" y="57"/>
                </a:cxn>
                <a:cxn ang="0">
                  <a:pos x="185" y="61"/>
                </a:cxn>
                <a:cxn ang="0">
                  <a:pos x="170" y="61"/>
                </a:cxn>
                <a:cxn ang="0">
                  <a:pos x="151" y="61"/>
                </a:cxn>
                <a:cxn ang="0">
                  <a:pos x="137" y="57"/>
                </a:cxn>
                <a:cxn ang="0">
                  <a:pos x="133" y="52"/>
                </a:cxn>
                <a:cxn ang="0">
                  <a:pos x="114" y="57"/>
                </a:cxn>
                <a:cxn ang="0">
                  <a:pos x="104" y="57"/>
                </a:cxn>
                <a:cxn ang="0">
                  <a:pos x="90" y="61"/>
                </a:cxn>
                <a:cxn ang="0">
                  <a:pos x="85" y="71"/>
                </a:cxn>
                <a:cxn ang="0">
                  <a:pos x="76" y="75"/>
                </a:cxn>
                <a:cxn ang="0">
                  <a:pos x="71" y="80"/>
                </a:cxn>
                <a:cxn ang="0">
                  <a:pos x="71" y="90"/>
                </a:cxn>
                <a:cxn ang="0">
                  <a:pos x="67" y="104"/>
                </a:cxn>
                <a:cxn ang="0">
                  <a:pos x="67" y="118"/>
                </a:cxn>
                <a:cxn ang="0">
                  <a:pos x="71" y="127"/>
                </a:cxn>
                <a:cxn ang="0">
                  <a:pos x="71" y="137"/>
                </a:cxn>
                <a:cxn ang="0">
                  <a:pos x="62" y="141"/>
                </a:cxn>
                <a:cxn ang="0">
                  <a:pos x="52" y="141"/>
                </a:cxn>
                <a:cxn ang="0">
                  <a:pos x="48" y="146"/>
                </a:cxn>
                <a:cxn ang="0">
                  <a:pos x="43" y="156"/>
                </a:cxn>
                <a:cxn ang="0">
                  <a:pos x="33" y="160"/>
                </a:cxn>
                <a:cxn ang="0">
                  <a:pos x="24" y="165"/>
                </a:cxn>
                <a:cxn ang="0">
                  <a:pos x="19" y="175"/>
                </a:cxn>
                <a:cxn ang="0">
                  <a:pos x="0" y="259"/>
                </a:cxn>
                <a:cxn ang="0">
                  <a:pos x="5" y="264"/>
                </a:cxn>
                <a:cxn ang="0">
                  <a:pos x="10" y="269"/>
                </a:cxn>
                <a:cxn ang="0">
                  <a:pos x="15" y="283"/>
                </a:cxn>
                <a:cxn ang="0">
                  <a:pos x="24" y="288"/>
                </a:cxn>
                <a:cxn ang="0">
                  <a:pos x="33" y="288"/>
                </a:cxn>
                <a:cxn ang="0">
                  <a:pos x="43" y="283"/>
                </a:cxn>
                <a:cxn ang="0">
                  <a:pos x="52" y="283"/>
                </a:cxn>
                <a:cxn ang="0">
                  <a:pos x="57" y="278"/>
                </a:cxn>
                <a:cxn ang="0">
                  <a:pos x="62" y="269"/>
                </a:cxn>
              </a:cxnLst>
              <a:rect l="0" t="0" r="r" b="b"/>
              <a:pathLst>
                <a:path w="246" h="288">
                  <a:moveTo>
                    <a:pt x="246" y="14"/>
                  </a:moveTo>
                  <a:lnTo>
                    <a:pt x="236" y="9"/>
                  </a:lnTo>
                  <a:lnTo>
                    <a:pt x="232" y="5"/>
                  </a:lnTo>
                  <a:lnTo>
                    <a:pt x="227" y="5"/>
                  </a:lnTo>
                  <a:lnTo>
                    <a:pt x="222" y="0"/>
                  </a:lnTo>
                  <a:lnTo>
                    <a:pt x="213" y="0"/>
                  </a:lnTo>
                  <a:lnTo>
                    <a:pt x="208" y="0"/>
                  </a:lnTo>
                  <a:lnTo>
                    <a:pt x="203" y="0"/>
                  </a:lnTo>
                  <a:lnTo>
                    <a:pt x="194" y="0"/>
                  </a:lnTo>
                  <a:lnTo>
                    <a:pt x="194" y="5"/>
                  </a:lnTo>
                  <a:lnTo>
                    <a:pt x="194" y="9"/>
                  </a:lnTo>
                  <a:lnTo>
                    <a:pt x="189" y="9"/>
                  </a:lnTo>
                  <a:lnTo>
                    <a:pt x="189" y="28"/>
                  </a:lnTo>
                  <a:lnTo>
                    <a:pt x="194" y="28"/>
                  </a:lnTo>
                  <a:lnTo>
                    <a:pt x="194" y="33"/>
                  </a:lnTo>
                  <a:lnTo>
                    <a:pt x="194" y="38"/>
                  </a:lnTo>
                  <a:lnTo>
                    <a:pt x="194" y="52"/>
                  </a:lnTo>
                  <a:lnTo>
                    <a:pt x="194" y="57"/>
                  </a:lnTo>
                  <a:lnTo>
                    <a:pt x="185" y="57"/>
                  </a:lnTo>
                  <a:lnTo>
                    <a:pt x="185" y="61"/>
                  </a:lnTo>
                  <a:lnTo>
                    <a:pt x="175" y="61"/>
                  </a:lnTo>
                  <a:lnTo>
                    <a:pt x="170" y="61"/>
                  </a:lnTo>
                  <a:lnTo>
                    <a:pt x="161" y="61"/>
                  </a:lnTo>
                  <a:lnTo>
                    <a:pt x="151" y="61"/>
                  </a:lnTo>
                  <a:lnTo>
                    <a:pt x="142" y="57"/>
                  </a:lnTo>
                  <a:lnTo>
                    <a:pt x="137" y="57"/>
                  </a:lnTo>
                  <a:lnTo>
                    <a:pt x="133" y="57"/>
                  </a:lnTo>
                  <a:lnTo>
                    <a:pt x="133" y="52"/>
                  </a:lnTo>
                  <a:lnTo>
                    <a:pt x="114" y="52"/>
                  </a:lnTo>
                  <a:lnTo>
                    <a:pt x="114" y="57"/>
                  </a:lnTo>
                  <a:lnTo>
                    <a:pt x="109" y="57"/>
                  </a:lnTo>
                  <a:lnTo>
                    <a:pt x="104" y="57"/>
                  </a:lnTo>
                  <a:lnTo>
                    <a:pt x="95" y="61"/>
                  </a:lnTo>
                  <a:lnTo>
                    <a:pt x="90" y="61"/>
                  </a:lnTo>
                  <a:lnTo>
                    <a:pt x="85" y="66"/>
                  </a:lnTo>
                  <a:lnTo>
                    <a:pt x="85" y="71"/>
                  </a:lnTo>
                  <a:lnTo>
                    <a:pt x="81" y="71"/>
                  </a:lnTo>
                  <a:lnTo>
                    <a:pt x="76" y="75"/>
                  </a:lnTo>
                  <a:lnTo>
                    <a:pt x="71" y="75"/>
                  </a:lnTo>
                  <a:lnTo>
                    <a:pt x="71" y="80"/>
                  </a:lnTo>
                  <a:lnTo>
                    <a:pt x="71" y="85"/>
                  </a:lnTo>
                  <a:lnTo>
                    <a:pt x="71" y="90"/>
                  </a:lnTo>
                  <a:lnTo>
                    <a:pt x="71" y="94"/>
                  </a:lnTo>
                  <a:lnTo>
                    <a:pt x="67" y="104"/>
                  </a:lnTo>
                  <a:lnTo>
                    <a:pt x="67" y="108"/>
                  </a:lnTo>
                  <a:lnTo>
                    <a:pt x="67" y="118"/>
                  </a:lnTo>
                  <a:lnTo>
                    <a:pt x="71" y="123"/>
                  </a:lnTo>
                  <a:lnTo>
                    <a:pt x="71" y="127"/>
                  </a:lnTo>
                  <a:lnTo>
                    <a:pt x="71" y="132"/>
                  </a:lnTo>
                  <a:lnTo>
                    <a:pt x="71" y="137"/>
                  </a:lnTo>
                  <a:lnTo>
                    <a:pt x="67" y="137"/>
                  </a:lnTo>
                  <a:lnTo>
                    <a:pt x="62" y="141"/>
                  </a:lnTo>
                  <a:lnTo>
                    <a:pt x="57" y="141"/>
                  </a:lnTo>
                  <a:lnTo>
                    <a:pt x="52" y="141"/>
                  </a:lnTo>
                  <a:lnTo>
                    <a:pt x="52" y="146"/>
                  </a:lnTo>
                  <a:lnTo>
                    <a:pt x="48" y="146"/>
                  </a:lnTo>
                  <a:lnTo>
                    <a:pt x="48" y="151"/>
                  </a:lnTo>
                  <a:lnTo>
                    <a:pt x="43" y="156"/>
                  </a:lnTo>
                  <a:lnTo>
                    <a:pt x="38" y="156"/>
                  </a:lnTo>
                  <a:lnTo>
                    <a:pt x="33" y="160"/>
                  </a:lnTo>
                  <a:lnTo>
                    <a:pt x="29" y="160"/>
                  </a:lnTo>
                  <a:lnTo>
                    <a:pt x="24" y="165"/>
                  </a:lnTo>
                  <a:lnTo>
                    <a:pt x="19" y="170"/>
                  </a:lnTo>
                  <a:lnTo>
                    <a:pt x="19" y="175"/>
                  </a:lnTo>
                  <a:lnTo>
                    <a:pt x="0" y="193"/>
                  </a:lnTo>
                  <a:lnTo>
                    <a:pt x="0" y="259"/>
                  </a:lnTo>
                  <a:lnTo>
                    <a:pt x="0" y="264"/>
                  </a:lnTo>
                  <a:lnTo>
                    <a:pt x="5" y="264"/>
                  </a:lnTo>
                  <a:lnTo>
                    <a:pt x="5" y="269"/>
                  </a:lnTo>
                  <a:lnTo>
                    <a:pt x="10" y="269"/>
                  </a:lnTo>
                  <a:lnTo>
                    <a:pt x="10" y="274"/>
                  </a:lnTo>
                  <a:lnTo>
                    <a:pt x="15" y="283"/>
                  </a:lnTo>
                  <a:lnTo>
                    <a:pt x="19" y="283"/>
                  </a:lnTo>
                  <a:lnTo>
                    <a:pt x="24" y="288"/>
                  </a:lnTo>
                  <a:lnTo>
                    <a:pt x="29" y="288"/>
                  </a:lnTo>
                  <a:lnTo>
                    <a:pt x="33" y="288"/>
                  </a:lnTo>
                  <a:lnTo>
                    <a:pt x="38" y="288"/>
                  </a:lnTo>
                  <a:lnTo>
                    <a:pt x="43" y="283"/>
                  </a:lnTo>
                  <a:lnTo>
                    <a:pt x="48" y="283"/>
                  </a:lnTo>
                  <a:lnTo>
                    <a:pt x="52" y="283"/>
                  </a:lnTo>
                  <a:lnTo>
                    <a:pt x="57" y="283"/>
                  </a:lnTo>
                  <a:lnTo>
                    <a:pt x="57" y="278"/>
                  </a:lnTo>
                  <a:lnTo>
                    <a:pt x="62" y="274"/>
                  </a:lnTo>
                  <a:lnTo>
                    <a:pt x="62" y="269"/>
                  </a:lnTo>
                  <a:lnTo>
                    <a:pt x="67" y="264"/>
                  </a:lnTo>
                </a:path>
              </a:pathLst>
            </a:custGeom>
            <a:noFill/>
            <a:ln w="19050" cmpd="sng">
              <a:solidFill>
                <a:srgbClr val="000000"/>
              </a:solidFill>
              <a:prstDash val="solid"/>
              <a:round/>
              <a:headEnd/>
              <a:tailEnd/>
            </a:ln>
          </p:spPr>
          <p:txBody>
            <a:bodyPr/>
            <a:lstStyle/>
            <a:p>
              <a:endParaRPr lang="en-US"/>
            </a:p>
          </p:txBody>
        </p:sp>
        <p:sp>
          <p:nvSpPr>
            <p:cNvPr id="3523668" name="Freeform 84"/>
            <p:cNvSpPr>
              <a:spLocks noChangeAspect="1"/>
            </p:cNvSpPr>
            <p:nvPr/>
          </p:nvSpPr>
          <p:spPr bwMode="auto">
            <a:xfrm>
              <a:off x="2157" y="1739"/>
              <a:ext cx="80" cy="80"/>
            </a:xfrm>
            <a:custGeom>
              <a:avLst/>
              <a:gdLst/>
              <a:ahLst/>
              <a:cxnLst>
                <a:cxn ang="0">
                  <a:pos x="80" y="0"/>
                </a:cxn>
                <a:cxn ang="0">
                  <a:pos x="0" y="42"/>
                </a:cxn>
                <a:cxn ang="0">
                  <a:pos x="61" y="19"/>
                </a:cxn>
                <a:cxn ang="0">
                  <a:pos x="37" y="80"/>
                </a:cxn>
                <a:cxn ang="0">
                  <a:pos x="0" y="42"/>
                </a:cxn>
                <a:cxn ang="0">
                  <a:pos x="80" y="0"/>
                </a:cxn>
              </a:cxnLst>
              <a:rect l="0" t="0" r="r" b="b"/>
              <a:pathLst>
                <a:path w="80" h="80">
                  <a:moveTo>
                    <a:pt x="80" y="0"/>
                  </a:moveTo>
                  <a:lnTo>
                    <a:pt x="0" y="42"/>
                  </a:lnTo>
                  <a:lnTo>
                    <a:pt x="61" y="19"/>
                  </a:lnTo>
                  <a:lnTo>
                    <a:pt x="37" y="80"/>
                  </a:lnTo>
                  <a:lnTo>
                    <a:pt x="0" y="42"/>
                  </a:lnTo>
                  <a:lnTo>
                    <a:pt x="80" y="0"/>
                  </a:lnTo>
                  <a:close/>
                </a:path>
              </a:pathLst>
            </a:custGeom>
            <a:solidFill>
              <a:srgbClr val="000000"/>
            </a:solidFill>
            <a:ln w="9525">
              <a:noFill/>
              <a:round/>
              <a:headEnd/>
              <a:tailEnd/>
            </a:ln>
          </p:spPr>
          <p:txBody>
            <a:bodyPr/>
            <a:lstStyle/>
            <a:p>
              <a:endParaRPr lang="en-US"/>
            </a:p>
          </p:txBody>
        </p:sp>
        <p:sp>
          <p:nvSpPr>
            <p:cNvPr id="3523669" name="Freeform 85"/>
            <p:cNvSpPr>
              <a:spLocks noChangeAspect="1"/>
            </p:cNvSpPr>
            <p:nvPr/>
          </p:nvSpPr>
          <p:spPr bwMode="auto">
            <a:xfrm>
              <a:off x="2780" y="2159"/>
              <a:ext cx="524" cy="311"/>
            </a:xfrm>
            <a:custGeom>
              <a:avLst/>
              <a:gdLst/>
              <a:ahLst/>
              <a:cxnLst>
                <a:cxn ang="0">
                  <a:pos x="0" y="38"/>
                </a:cxn>
                <a:cxn ang="0">
                  <a:pos x="4" y="52"/>
                </a:cxn>
                <a:cxn ang="0">
                  <a:pos x="23" y="61"/>
                </a:cxn>
                <a:cxn ang="0">
                  <a:pos x="23" y="85"/>
                </a:cxn>
                <a:cxn ang="0">
                  <a:pos x="9" y="108"/>
                </a:cxn>
                <a:cxn ang="0">
                  <a:pos x="0" y="132"/>
                </a:cxn>
                <a:cxn ang="0">
                  <a:pos x="23" y="165"/>
                </a:cxn>
                <a:cxn ang="0">
                  <a:pos x="14" y="198"/>
                </a:cxn>
                <a:cxn ang="0">
                  <a:pos x="0" y="217"/>
                </a:cxn>
                <a:cxn ang="0">
                  <a:pos x="19" y="231"/>
                </a:cxn>
                <a:cxn ang="0">
                  <a:pos x="28" y="245"/>
                </a:cxn>
                <a:cxn ang="0">
                  <a:pos x="33" y="288"/>
                </a:cxn>
                <a:cxn ang="0">
                  <a:pos x="52" y="307"/>
                </a:cxn>
                <a:cxn ang="0">
                  <a:pos x="75" y="293"/>
                </a:cxn>
                <a:cxn ang="0">
                  <a:pos x="99" y="288"/>
                </a:cxn>
                <a:cxn ang="0">
                  <a:pos x="127" y="283"/>
                </a:cxn>
                <a:cxn ang="0">
                  <a:pos x="155" y="274"/>
                </a:cxn>
                <a:cxn ang="0">
                  <a:pos x="155" y="241"/>
                </a:cxn>
                <a:cxn ang="0">
                  <a:pos x="141" y="222"/>
                </a:cxn>
                <a:cxn ang="0">
                  <a:pos x="137" y="203"/>
                </a:cxn>
                <a:cxn ang="0">
                  <a:pos x="151" y="184"/>
                </a:cxn>
                <a:cxn ang="0">
                  <a:pos x="207" y="212"/>
                </a:cxn>
                <a:cxn ang="0">
                  <a:pos x="226" y="226"/>
                </a:cxn>
                <a:cxn ang="0">
                  <a:pos x="259" y="184"/>
                </a:cxn>
                <a:cxn ang="0">
                  <a:pos x="278" y="175"/>
                </a:cxn>
                <a:cxn ang="0">
                  <a:pos x="269" y="151"/>
                </a:cxn>
                <a:cxn ang="0">
                  <a:pos x="231" y="132"/>
                </a:cxn>
                <a:cxn ang="0">
                  <a:pos x="212" y="141"/>
                </a:cxn>
                <a:cxn ang="0">
                  <a:pos x="189" y="137"/>
                </a:cxn>
                <a:cxn ang="0">
                  <a:pos x="160" y="127"/>
                </a:cxn>
                <a:cxn ang="0">
                  <a:pos x="141" y="141"/>
                </a:cxn>
                <a:cxn ang="0">
                  <a:pos x="118" y="137"/>
                </a:cxn>
                <a:cxn ang="0">
                  <a:pos x="113" y="118"/>
                </a:cxn>
                <a:cxn ang="0">
                  <a:pos x="118" y="80"/>
                </a:cxn>
                <a:cxn ang="0">
                  <a:pos x="146" y="52"/>
                </a:cxn>
                <a:cxn ang="0">
                  <a:pos x="170" y="14"/>
                </a:cxn>
                <a:cxn ang="0">
                  <a:pos x="184" y="0"/>
                </a:cxn>
                <a:cxn ang="0">
                  <a:pos x="250" y="33"/>
                </a:cxn>
                <a:cxn ang="0">
                  <a:pos x="297" y="57"/>
                </a:cxn>
                <a:cxn ang="0">
                  <a:pos x="325" y="57"/>
                </a:cxn>
                <a:cxn ang="0">
                  <a:pos x="335" y="71"/>
                </a:cxn>
                <a:cxn ang="0">
                  <a:pos x="344" y="90"/>
                </a:cxn>
                <a:cxn ang="0">
                  <a:pos x="344" y="113"/>
                </a:cxn>
                <a:cxn ang="0">
                  <a:pos x="349" y="127"/>
                </a:cxn>
                <a:cxn ang="0">
                  <a:pos x="358" y="146"/>
                </a:cxn>
                <a:cxn ang="0">
                  <a:pos x="401" y="165"/>
                </a:cxn>
                <a:cxn ang="0">
                  <a:pos x="434" y="189"/>
                </a:cxn>
                <a:cxn ang="0">
                  <a:pos x="443" y="222"/>
                </a:cxn>
                <a:cxn ang="0">
                  <a:pos x="458" y="245"/>
                </a:cxn>
                <a:cxn ang="0">
                  <a:pos x="491" y="259"/>
                </a:cxn>
                <a:cxn ang="0">
                  <a:pos x="509" y="278"/>
                </a:cxn>
                <a:cxn ang="0">
                  <a:pos x="514" y="293"/>
                </a:cxn>
              </a:cxnLst>
              <a:rect l="0" t="0" r="r" b="b"/>
              <a:pathLst>
                <a:path w="524" h="311">
                  <a:moveTo>
                    <a:pt x="0" y="19"/>
                  </a:moveTo>
                  <a:lnTo>
                    <a:pt x="0" y="23"/>
                  </a:lnTo>
                  <a:lnTo>
                    <a:pt x="0" y="28"/>
                  </a:lnTo>
                  <a:lnTo>
                    <a:pt x="0" y="33"/>
                  </a:lnTo>
                  <a:lnTo>
                    <a:pt x="0" y="38"/>
                  </a:lnTo>
                  <a:lnTo>
                    <a:pt x="0" y="42"/>
                  </a:lnTo>
                  <a:lnTo>
                    <a:pt x="4" y="42"/>
                  </a:lnTo>
                  <a:lnTo>
                    <a:pt x="0" y="47"/>
                  </a:lnTo>
                  <a:lnTo>
                    <a:pt x="0" y="52"/>
                  </a:lnTo>
                  <a:lnTo>
                    <a:pt x="4" y="52"/>
                  </a:lnTo>
                  <a:lnTo>
                    <a:pt x="9" y="57"/>
                  </a:lnTo>
                  <a:lnTo>
                    <a:pt x="14" y="57"/>
                  </a:lnTo>
                  <a:lnTo>
                    <a:pt x="14" y="61"/>
                  </a:lnTo>
                  <a:lnTo>
                    <a:pt x="19" y="61"/>
                  </a:lnTo>
                  <a:lnTo>
                    <a:pt x="23" y="61"/>
                  </a:lnTo>
                  <a:lnTo>
                    <a:pt x="23" y="66"/>
                  </a:lnTo>
                  <a:lnTo>
                    <a:pt x="23" y="71"/>
                  </a:lnTo>
                  <a:lnTo>
                    <a:pt x="23" y="75"/>
                  </a:lnTo>
                  <a:lnTo>
                    <a:pt x="23" y="80"/>
                  </a:lnTo>
                  <a:lnTo>
                    <a:pt x="23" y="85"/>
                  </a:lnTo>
                  <a:lnTo>
                    <a:pt x="23" y="94"/>
                  </a:lnTo>
                  <a:lnTo>
                    <a:pt x="23" y="99"/>
                  </a:lnTo>
                  <a:lnTo>
                    <a:pt x="19" y="104"/>
                  </a:lnTo>
                  <a:lnTo>
                    <a:pt x="14" y="104"/>
                  </a:lnTo>
                  <a:lnTo>
                    <a:pt x="9" y="108"/>
                  </a:lnTo>
                  <a:lnTo>
                    <a:pt x="9" y="113"/>
                  </a:lnTo>
                  <a:lnTo>
                    <a:pt x="4" y="118"/>
                  </a:lnTo>
                  <a:lnTo>
                    <a:pt x="0" y="123"/>
                  </a:lnTo>
                  <a:lnTo>
                    <a:pt x="0" y="127"/>
                  </a:lnTo>
                  <a:lnTo>
                    <a:pt x="0" y="132"/>
                  </a:lnTo>
                  <a:lnTo>
                    <a:pt x="9" y="137"/>
                  </a:lnTo>
                  <a:lnTo>
                    <a:pt x="4" y="141"/>
                  </a:lnTo>
                  <a:lnTo>
                    <a:pt x="28" y="151"/>
                  </a:lnTo>
                  <a:lnTo>
                    <a:pt x="23" y="156"/>
                  </a:lnTo>
                  <a:lnTo>
                    <a:pt x="23" y="165"/>
                  </a:lnTo>
                  <a:lnTo>
                    <a:pt x="23" y="170"/>
                  </a:lnTo>
                  <a:lnTo>
                    <a:pt x="23" y="179"/>
                  </a:lnTo>
                  <a:lnTo>
                    <a:pt x="19" y="184"/>
                  </a:lnTo>
                  <a:lnTo>
                    <a:pt x="19" y="189"/>
                  </a:lnTo>
                  <a:lnTo>
                    <a:pt x="14" y="198"/>
                  </a:lnTo>
                  <a:lnTo>
                    <a:pt x="9" y="203"/>
                  </a:lnTo>
                  <a:lnTo>
                    <a:pt x="4" y="208"/>
                  </a:lnTo>
                  <a:lnTo>
                    <a:pt x="4" y="212"/>
                  </a:lnTo>
                  <a:lnTo>
                    <a:pt x="0" y="212"/>
                  </a:lnTo>
                  <a:lnTo>
                    <a:pt x="0" y="217"/>
                  </a:lnTo>
                  <a:lnTo>
                    <a:pt x="0" y="222"/>
                  </a:lnTo>
                  <a:lnTo>
                    <a:pt x="4" y="222"/>
                  </a:lnTo>
                  <a:lnTo>
                    <a:pt x="9" y="226"/>
                  </a:lnTo>
                  <a:lnTo>
                    <a:pt x="14" y="231"/>
                  </a:lnTo>
                  <a:lnTo>
                    <a:pt x="19" y="231"/>
                  </a:lnTo>
                  <a:lnTo>
                    <a:pt x="19" y="236"/>
                  </a:lnTo>
                  <a:lnTo>
                    <a:pt x="23" y="236"/>
                  </a:lnTo>
                  <a:lnTo>
                    <a:pt x="23" y="241"/>
                  </a:lnTo>
                  <a:lnTo>
                    <a:pt x="28" y="241"/>
                  </a:lnTo>
                  <a:lnTo>
                    <a:pt x="28" y="245"/>
                  </a:lnTo>
                  <a:lnTo>
                    <a:pt x="33" y="255"/>
                  </a:lnTo>
                  <a:lnTo>
                    <a:pt x="33" y="264"/>
                  </a:lnTo>
                  <a:lnTo>
                    <a:pt x="33" y="269"/>
                  </a:lnTo>
                  <a:lnTo>
                    <a:pt x="33" y="278"/>
                  </a:lnTo>
                  <a:lnTo>
                    <a:pt x="33" y="288"/>
                  </a:lnTo>
                  <a:lnTo>
                    <a:pt x="28" y="297"/>
                  </a:lnTo>
                  <a:lnTo>
                    <a:pt x="28" y="302"/>
                  </a:lnTo>
                  <a:lnTo>
                    <a:pt x="47" y="311"/>
                  </a:lnTo>
                  <a:lnTo>
                    <a:pt x="52" y="311"/>
                  </a:lnTo>
                  <a:lnTo>
                    <a:pt x="52" y="307"/>
                  </a:lnTo>
                  <a:lnTo>
                    <a:pt x="56" y="307"/>
                  </a:lnTo>
                  <a:lnTo>
                    <a:pt x="61" y="307"/>
                  </a:lnTo>
                  <a:lnTo>
                    <a:pt x="66" y="302"/>
                  </a:lnTo>
                  <a:lnTo>
                    <a:pt x="71" y="297"/>
                  </a:lnTo>
                  <a:lnTo>
                    <a:pt x="75" y="293"/>
                  </a:lnTo>
                  <a:lnTo>
                    <a:pt x="80" y="288"/>
                  </a:lnTo>
                  <a:lnTo>
                    <a:pt x="85" y="288"/>
                  </a:lnTo>
                  <a:lnTo>
                    <a:pt x="89" y="288"/>
                  </a:lnTo>
                  <a:lnTo>
                    <a:pt x="94" y="288"/>
                  </a:lnTo>
                  <a:lnTo>
                    <a:pt x="99" y="288"/>
                  </a:lnTo>
                  <a:lnTo>
                    <a:pt x="108" y="293"/>
                  </a:lnTo>
                  <a:lnTo>
                    <a:pt x="113" y="288"/>
                  </a:lnTo>
                  <a:lnTo>
                    <a:pt x="118" y="288"/>
                  </a:lnTo>
                  <a:lnTo>
                    <a:pt x="122" y="288"/>
                  </a:lnTo>
                  <a:lnTo>
                    <a:pt x="127" y="283"/>
                  </a:lnTo>
                  <a:lnTo>
                    <a:pt x="132" y="283"/>
                  </a:lnTo>
                  <a:lnTo>
                    <a:pt x="137" y="283"/>
                  </a:lnTo>
                  <a:lnTo>
                    <a:pt x="141" y="283"/>
                  </a:lnTo>
                  <a:lnTo>
                    <a:pt x="146" y="278"/>
                  </a:lnTo>
                  <a:lnTo>
                    <a:pt x="155" y="274"/>
                  </a:lnTo>
                  <a:lnTo>
                    <a:pt x="165" y="250"/>
                  </a:lnTo>
                  <a:lnTo>
                    <a:pt x="160" y="250"/>
                  </a:lnTo>
                  <a:lnTo>
                    <a:pt x="160" y="245"/>
                  </a:lnTo>
                  <a:lnTo>
                    <a:pt x="160" y="241"/>
                  </a:lnTo>
                  <a:lnTo>
                    <a:pt x="155" y="241"/>
                  </a:lnTo>
                  <a:lnTo>
                    <a:pt x="155" y="236"/>
                  </a:lnTo>
                  <a:lnTo>
                    <a:pt x="151" y="236"/>
                  </a:lnTo>
                  <a:lnTo>
                    <a:pt x="151" y="231"/>
                  </a:lnTo>
                  <a:lnTo>
                    <a:pt x="146" y="226"/>
                  </a:lnTo>
                  <a:lnTo>
                    <a:pt x="141" y="222"/>
                  </a:lnTo>
                  <a:lnTo>
                    <a:pt x="137" y="217"/>
                  </a:lnTo>
                  <a:lnTo>
                    <a:pt x="137" y="212"/>
                  </a:lnTo>
                  <a:lnTo>
                    <a:pt x="132" y="212"/>
                  </a:lnTo>
                  <a:lnTo>
                    <a:pt x="132" y="208"/>
                  </a:lnTo>
                  <a:lnTo>
                    <a:pt x="137" y="203"/>
                  </a:lnTo>
                  <a:lnTo>
                    <a:pt x="141" y="198"/>
                  </a:lnTo>
                  <a:lnTo>
                    <a:pt x="141" y="193"/>
                  </a:lnTo>
                  <a:lnTo>
                    <a:pt x="146" y="189"/>
                  </a:lnTo>
                  <a:lnTo>
                    <a:pt x="146" y="184"/>
                  </a:lnTo>
                  <a:lnTo>
                    <a:pt x="151" y="184"/>
                  </a:lnTo>
                  <a:lnTo>
                    <a:pt x="155" y="184"/>
                  </a:lnTo>
                  <a:lnTo>
                    <a:pt x="198" y="203"/>
                  </a:lnTo>
                  <a:lnTo>
                    <a:pt x="198" y="208"/>
                  </a:lnTo>
                  <a:lnTo>
                    <a:pt x="203" y="212"/>
                  </a:lnTo>
                  <a:lnTo>
                    <a:pt x="207" y="212"/>
                  </a:lnTo>
                  <a:lnTo>
                    <a:pt x="212" y="217"/>
                  </a:lnTo>
                  <a:lnTo>
                    <a:pt x="217" y="217"/>
                  </a:lnTo>
                  <a:lnTo>
                    <a:pt x="222" y="222"/>
                  </a:lnTo>
                  <a:lnTo>
                    <a:pt x="226" y="222"/>
                  </a:lnTo>
                  <a:lnTo>
                    <a:pt x="226" y="226"/>
                  </a:lnTo>
                  <a:lnTo>
                    <a:pt x="231" y="222"/>
                  </a:lnTo>
                  <a:lnTo>
                    <a:pt x="236" y="222"/>
                  </a:lnTo>
                  <a:lnTo>
                    <a:pt x="236" y="217"/>
                  </a:lnTo>
                  <a:lnTo>
                    <a:pt x="255" y="184"/>
                  </a:lnTo>
                  <a:lnTo>
                    <a:pt x="259" y="184"/>
                  </a:lnTo>
                  <a:lnTo>
                    <a:pt x="264" y="184"/>
                  </a:lnTo>
                  <a:lnTo>
                    <a:pt x="264" y="179"/>
                  </a:lnTo>
                  <a:lnTo>
                    <a:pt x="269" y="179"/>
                  </a:lnTo>
                  <a:lnTo>
                    <a:pt x="273" y="179"/>
                  </a:lnTo>
                  <a:lnTo>
                    <a:pt x="278" y="175"/>
                  </a:lnTo>
                  <a:lnTo>
                    <a:pt x="283" y="175"/>
                  </a:lnTo>
                  <a:lnTo>
                    <a:pt x="283" y="165"/>
                  </a:lnTo>
                  <a:lnTo>
                    <a:pt x="278" y="160"/>
                  </a:lnTo>
                  <a:lnTo>
                    <a:pt x="273" y="156"/>
                  </a:lnTo>
                  <a:lnTo>
                    <a:pt x="269" y="151"/>
                  </a:lnTo>
                  <a:lnTo>
                    <a:pt x="259" y="146"/>
                  </a:lnTo>
                  <a:lnTo>
                    <a:pt x="255" y="141"/>
                  </a:lnTo>
                  <a:lnTo>
                    <a:pt x="250" y="137"/>
                  </a:lnTo>
                  <a:lnTo>
                    <a:pt x="240" y="137"/>
                  </a:lnTo>
                  <a:lnTo>
                    <a:pt x="231" y="132"/>
                  </a:lnTo>
                  <a:lnTo>
                    <a:pt x="231" y="141"/>
                  </a:lnTo>
                  <a:lnTo>
                    <a:pt x="226" y="141"/>
                  </a:lnTo>
                  <a:lnTo>
                    <a:pt x="222" y="141"/>
                  </a:lnTo>
                  <a:lnTo>
                    <a:pt x="222" y="146"/>
                  </a:lnTo>
                  <a:lnTo>
                    <a:pt x="212" y="141"/>
                  </a:lnTo>
                  <a:lnTo>
                    <a:pt x="212" y="146"/>
                  </a:lnTo>
                  <a:lnTo>
                    <a:pt x="207" y="146"/>
                  </a:lnTo>
                  <a:lnTo>
                    <a:pt x="203" y="141"/>
                  </a:lnTo>
                  <a:lnTo>
                    <a:pt x="198" y="141"/>
                  </a:lnTo>
                  <a:lnTo>
                    <a:pt x="189" y="137"/>
                  </a:lnTo>
                  <a:lnTo>
                    <a:pt x="184" y="132"/>
                  </a:lnTo>
                  <a:lnTo>
                    <a:pt x="174" y="127"/>
                  </a:lnTo>
                  <a:lnTo>
                    <a:pt x="170" y="127"/>
                  </a:lnTo>
                  <a:lnTo>
                    <a:pt x="165" y="123"/>
                  </a:lnTo>
                  <a:lnTo>
                    <a:pt x="160" y="127"/>
                  </a:lnTo>
                  <a:lnTo>
                    <a:pt x="155" y="127"/>
                  </a:lnTo>
                  <a:lnTo>
                    <a:pt x="155" y="132"/>
                  </a:lnTo>
                  <a:lnTo>
                    <a:pt x="151" y="132"/>
                  </a:lnTo>
                  <a:lnTo>
                    <a:pt x="146" y="137"/>
                  </a:lnTo>
                  <a:lnTo>
                    <a:pt x="141" y="141"/>
                  </a:lnTo>
                  <a:lnTo>
                    <a:pt x="137" y="141"/>
                  </a:lnTo>
                  <a:lnTo>
                    <a:pt x="132" y="141"/>
                  </a:lnTo>
                  <a:lnTo>
                    <a:pt x="127" y="141"/>
                  </a:lnTo>
                  <a:lnTo>
                    <a:pt x="122" y="137"/>
                  </a:lnTo>
                  <a:lnTo>
                    <a:pt x="118" y="137"/>
                  </a:lnTo>
                  <a:lnTo>
                    <a:pt x="118" y="132"/>
                  </a:lnTo>
                  <a:lnTo>
                    <a:pt x="113" y="132"/>
                  </a:lnTo>
                  <a:lnTo>
                    <a:pt x="113" y="127"/>
                  </a:lnTo>
                  <a:lnTo>
                    <a:pt x="113" y="123"/>
                  </a:lnTo>
                  <a:lnTo>
                    <a:pt x="113" y="118"/>
                  </a:lnTo>
                  <a:lnTo>
                    <a:pt x="108" y="118"/>
                  </a:lnTo>
                  <a:lnTo>
                    <a:pt x="108" y="113"/>
                  </a:lnTo>
                  <a:lnTo>
                    <a:pt x="113" y="104"/>
                  </a:lnTo>
                  <a:lnTo>
                    <a:pt x="113" y="94"/>
                  </a:lnTo>
                  <a:lnTo>
                    <a:pt x="118" y="80"/>
                  </a:lnTo>
                  <a:lnTo>
                    <a:pt x="122" y="71"/>
                  </a:lnTo>
                  <a:lnTo>
                    <a:pt x="132" y="61"/>
                  </a:lnTo>
                  <a:lnTo>
                    <a:pt x="137" y="57"/>
                  </a:lnTo>
                  <a:lnTo>
                    <a:pt x="146" y="61"/>
                  </a:lnTo>
                  <a:lnTo>
                    <a:pt x="146" y="52"/>
                  </a:lnTo>
                  <a:lnTo>
                    <a:pt x="151" y="47"/>
                  </a:lnTo>
                  <a:lnTo>
                    <a:pt x="155" y="38"/>
                  </a:lnTo>
                  <a:lnTo>
                    <a:pt x="160" y="28"/>
                  </a:lnTo>
                  <a:lnTo>
                    <a:pt x="165" y="23"/>
                  </a:lnTo>
                  <a:lnTo>
                    <a:pt x="170" y="14"/>
                  </a:lnTo>
                  <a:lnTo>
                    <a:pt x="174" y="9"/>
                  </a:lnTo>
                  <a:lnTo>
                    <a:pt x="174" y="5"/>
                  </a:lnTo>
                  <a:lnTo>
                    <a:pt x="179" y="5"/>
                  </a:lnTo>
                  <a:lnTo>
                    <a:pt x="184" y="5"/>
                  </a:lnTo>
                  <a:lnTo>
                    <a:pt x="184" y="0"/>
                  </a:lnTo>
                  <a:lnTo>
                    <a:pt x="198" y="5"/>
                  </a:lnTo>
                  <a:lnTo>
                    <a:pt x="212" y="9"/>
                  </a:lnTo>
                  <a:lnTo>
                    <a:pt x="226" y="19"/>
                  </a:lnTo>
                  <a:lnTo>
                    <a:pt x="236" y="23"/>
                  </a:lnTo>
                  <a:lnTo>
                    <a:pt x="250" y="33"/>
                  </a:lnTo>
                  <a:lnTo>
                    <a:pt x="259" y="42"/>
                  </a:lnTo>
                  <a:lnTo>
                    <a:pt x="273" y="52"/>
                  </a:lnTo>
                  <a:lnTo>
                    <a:pt x="288" y="57"/>
                  </a:lnTo>
                  <a:lnTo>
                    <a:pt x="292" y="57"/>
                  </a:lnTo>
                  <a:lnTo>
                    <a:pt x="297" y="57"/>
                  </a:lnTo>
                  <a:lnTo>
                    <a:pt x="302" y="52"/>
                  </a:lnTo>
                  <a:lnTo>
                    <a:pt x="311" y="57"/>
                  </a:lnTo>
                  <a:lnTo>
                    <a:pt x="321" y="52"/>
                  </a:lnTo>
                  <a:lnTo>
                    <a:pt x="325" y="52"/>
                  </a:lnTo>
                  <a:lnTo>
                    <a:pt x="325" y="57"/>
                  </a:lnTo>
                  <a:lnTo>
                    <a:pt x="330" y="57"/>
                  </a:lnTo>
                  <a:lnTo>
                    <a:pt x="330" y="61"/>
                  </a:lnTo>
                  <a:lnTo>
                    <a:pt x="335" y="61"/>
                  </a:lnTo>
                  <a:lnTo>
                    <a:pt x="335" y="66"/>
                  </a:lnTo>
                  <a:lnTo>
                    <a:pt x="335" y="71"/>
                  </a:lnTo>
                  <a:lnTo>
                    <a:pt x="340" y="75"/>
                  </a:lnTo>
                  <a:lnTo>
                    <a:pt x="340" y="80"/>
                  </a:lnTo>
                  <a:lnTo>
                    <a:pt x="340" y="85"/>
                  </a:lnTo>
                  <a:lnTo>
                    <a:pt x="344" y="85"/>
                  </a:lnTo>
                  <a:lnTo>
                    <a:pt x="344" y="90"/>
                  </a:lnTo>
                  <a:lnTo>
                    <a:pt x="344" y="94"/>
                  </a:lnTo>
                  <a:lnTo>
                    <a:pt x="344" y="99"/>
                  </a:lnTo>
                  <a:lnTo>
                    <a:pt x="349" y="104"/>
                  </a:lnTo>
                  <a:lnTo>
                    <a:pt x="349" y="108"/>
                  </a:lnTo>
                  <a:lnTo>
                    <a:pt x="344" y="113"/>
                  </a:lnTo>
                  <a:lnTo>
                    <a:pt x="349" y="113"/>
                  </a:lnTo>
                  <a:lnTo>
                    <a:pt x="349" y="118"/>
                  </a:lnTo>
                  <a:lnTo>
                    <a:pt x="349" y="123"/>
                  </a:lnTo>
                  <a:lnTo>
                    <a:pt x="354" y="123"/>
                  </a:lnTo>
                  <a:lnTo>
                    <a:pt x="349" y="127"/>
                  </a:lnTo>
                  <a:lnTo>
                    <a:pt x="354" y="132"/>
                  </a:lnTo>
                  <a:lnTo>
                    <a:pt x="354" y="137"/>
                  </a:lnTo>
                  <a:lnTo>
                    <a:pt x="358" y="137"/>
                  </a:lnTo>
                  <a:lnTo>
                    <a:pt x="358" y="141"/>
                  </a:lnTo>
                  <a:lnTo>
                    <a:pt x="358" y="146"/>
                  </a:lnTo>
                  <a:lnTo>
                    <a:pt x="363" y="146"/>
                  </a:lnTo>
                  <a:lnTo>
                    <a:pt x="368" y="151"/>
                  </a:lnTo>
                  <a:lnTo>
                    <a:pt x="377" y="156"/>
                  </a:lnTo>
                  <a:lnTo>
                    <a:pt x="387" y="160"/>
                  </a:lnTo>
                  <a:lnTo>
                    <a:pt x="401" y="165"/>
                  </a:lnTo>
                  <a:lnTo>
                    <a:pt x="410" y="170"/>
                  </a:lnTo>
                  <a:lnTo>
                    <a:pt x="420" y="175"/>
                  </a:lnTo>
                  <a:lnTo>
                    <a:pt x="425" y="179"/>
                  </a:lnTo>
                  <a:lnTo>
                    <a:pt x="429" y="184"/>
                  </a:lnTo>
                  <a:lnTo>
                    <a:pt x="434" y="189"/>
                  </a:lnTo>
                  <a:lnTo>
                    <a:pt x="443" y="212"/>
                  </a:lnTo>
                  <a:lnTo>
                    <a:pt x="439" y="212"/>
                  </a:lnTo>
                  <a:lnTo>
                    <a:pt x="439" y="217"/>
                  </a:lnTo>
                  <a:lnTo>
                    <a:pt x="443" y="217"/>
                  </a:lnTo>
                  <a:lnTo>
                    <a:pt x="443" y="222"/>
                  </a:lnTo>
                  <a:lnTo>
                    <a:pt x="443" y="226"/>
                  </a:lnTo>
                  <a:lnTo>
                    <a:pt x="443" y="231"/>
                  </a:lnTo>
                  <a:lnTo>
                    <a:pt x="448" y="231"/>
                  </a:lnTo>
                  <a:lnTo>
                    <a:pt x="448" y="236"/>
                  </a:lnTo>
                  <a:lnTo>
                    <a:pt x="458" y="245"/>
                  </a:lnTo>
                  <a:lnTo>
                    <a:pt x="462" y="250"/>
                  </a:lnTo>
                  <a:lnTo>
                    <a:pt x="472" y="259"/>
                  </a:lnTo>
                  <a:lnTo>
                    <a:pt x="481" y="264"/>
                  </a:lnTo>
                  <a:lnTo>
                    <a:pt x="486" y="264"/>
                  </a:lnTo>
                  <a:lnTo>
                    <a:pt x="491" y="259"/>
                  </a:lnTo>
                  <a:lnTo>
                    <a:pt x="495" y="264"/>
                  </a:lnTo>
                  <a:lnTo>
                    <a:pt x="500" y="269"/>
                  </a:lnTo>
                  <a:lnTo>
                    <a:pt x="500" y="274"/>
                  </a:lnTo>
                  <a:lnTo>
                    <a:pt x="505" y="278"/>
                  </a:lnTo>
                  <a:lnTo>
                    <a:pt x="509" y="278"/>
                  </a:lnTo>
                  <a:lnTo>
                    <a:pt x="514" y="283"/>
                  </a:lnTo>
                  <a:lnTo>
                    <a:pt x="514" y="288"/>
                  </a:lnTo>
                  <a:lnTo>
                    <a:pt x="519" y="288"/>
                  </a:lnTo>
                  <a:lnTo>
                    <a:pt x="519" y="293"/>
                  </a:lnTo>
                  <a:lnTo>
                    <a:pt x="514" y="293"/>
                  </a:lnTo>
                  <a:lnTo>
                    <a:pt x="519" y="297"/>
                  </a:lnTo>
                  <a:lnTo>
                    <a:pt x="519" y="302"/>
                  </a:lnTo>
                  <a:lnTo>
                    <a:pt x="524" y="307"/>
                  </a:lnTo>
                </a:path>
              </a:pathLst>
            </a:custGeom>
            <a:noFill/>
            <a:ln w="19050" cmpd="sng">
              <a:solidFill>
                <a:srgbClr val="000000"/>
              </a:solidFill>
              <a:prstDash val="solid"/>
              <a:round/>
              <a:headEnd/>
              <a:tailEnd/>
            </a:ln>
          </p:spPr>
          <p:txBody>
            <a:bodyPr/>
            <a:lstStyle/>
            <a:p>
              <a:endParaRPr lang="en-US"/>
            </a:p>
          </p:txBody>
        </p:sp>
        <p:sp>
          <p:nvSpPr>
            <p:cNvPr id="3523670" name="Freeform 86"/>
            <p:cNvSpPr>
              <a:spLocks noChangeAspect="1"/>
            </p:cNvSpPr>
            <p:nvPr/>
          </p:nvSpPr>
          <p:spPr bwMode="auto">
            <a:xfrm>
              <a:off x="3275" y="2456"/>
              <a:ext cx="57" cy="90"/>
            </a:xfrm>
            <a:custGeom>
              <a:avLst/>
              <a:gdLst/>
              <a:ahLst/>
              <a:cxnLst>
                <a:cxn ang="0">
                  <a:pos x="57" y="90"/>
                </a:cxn>
                <a:cxn ang="0">
                  <a:pos x="57" y="0"/>
                </a:cxn>
                <a:cxn ang="0">
                  <a:pos x="48" y="66"/>
                </a:cxn>
                <a:cxn ang="0">
                  <a:pos x="0" y="19"/>
                </a:cxn>
                <a:cxn ang="0">
                  <a:pos x="57" y="0"/>
                </a:cxn>
                <a:cxn ang="0">
                  <a:pos x="57" y="90"/>
                </a:cxn>
              </a:cxnLst>
              <a:rect l="0" t="0" r="r" b="b"/>
              <a:pathLst>
                <a:path w="57" h="90">
                  <a:moveTo>
                    <a:pt x="57" y="90"/>
                  </a:moveTo>
                  <a:lnTo>
                    <a:pt x="57" y="0"/>
                  </a:lnTo>
                  <a:lnTo>
                    <a:pt x="48" y="66"/>
                  </a:lnTo>
                  <a:lnTo>
                    <a:pt x="0" y="19"/>
                  </a:lnTo>
                  <a:lnTo>
                    <a:pt x="57" y="0"/>
                  </a:lnTo>
                  <a:lnTo>
                    <a:pt x="57" y="90"/>
                  </a:lnTo>
                  <a:close/>
                </a:path>
              </a:pathLst>
            </a:custGeom>
            <a:solidFill>
              <a:srgbClr val="000000"/>
            </a:solidFill>
            <a:ln w="9525">
              <a:noFill/>
              <a:round/>
              <a:headEnd/>
              <a:tailEnd/>
            </a:ln>
          </p:spPr>
          <p:txBody>
            <a:bodyPr/>
            <a:lstStyle/>
            <a:p>
              <a:endParaRPr lang="en-US"/>
            </a:p>
          </p:txBody>
        </p:sp>
        <p:sp>
          <p:nvSpPr>
            <p:cNvPr id="3523671" name="Freeform 87"/>
            <p:cNvSpPr>
              <a:spLocks noChangeAspect="1"/>
            </p:cNvSpPr>
            <p:nvPr/>
          </p:nvSpPr>
          <p:spPr bwMode="auto">
            <a:xfrm>
              <a:off x="2803" y="2036"/>
              <a:ext cx="48" cy="66"/>
            </a:xfrm>
            <a:custGeom>
              <a:avLst/>
              <a:gdLst/>
              <a:ahLst/>
              <a:cxnLst>
                <a:cxn ang="0">
                  <a:pos x="38" y="10"/>
                </a:cxn>
                <a:cxn ang="0">
                  <a:pos x="24" y="0"/>
                </a:cxn>
                <a:cxn ang="0">
                  <a:pos x="0" y="52"/>
                </a:cxn>
                <a:cxn ang="0">
                  <a:pos x="24" y="66"/>
                </a:cxn>
                <a:cxn ang="0">
                  <a:pos x="48" y="14"/>
                </a:cxn>
                <a:cxn ang="0">
                  <a:pos x="38" y="10"/>
                </a:cxn>
              </a:cxnLst>
              <a:rect l="0" t="0" r="r" b="b"/>
              <a:pathLst>
                <a:path w="48" h="66">
                  <a:moveTo>
                    <a:pt x="38" y="10"/>
                  </a:moveTo>
                  <a:lnTo>
                    <a:pt x="24" y="0"/>
                  </a:lnTo>
                  <a:lnTo>
                    <a:pt x="0" y="52"/>
                  </a:lnTo>
                  <a:lnTo>
                    <a:pt x="24" y="66"/>
                  </a:lnTo>
                  <a:lnTo>
                    <a:pt x="48" y="14"/>
                  </a:lnTo>
                  <a:lnTo>
                    <a:pt x="38" y="10"/>
                  </a:lnTo>
                  <a:close/>
                </a:path>
              </a:pathLst>
            </a:custGeom>
            <a:solidFill>
              <a:srgbClr val="FFFF00"/>
            </a:solidFill>
            <a:ln w="9525">
              <a:noFill/>
              <a:round/>
              <a:headEnd/>
              <a:tailEnd/>
            </a:ln>
          </p:spPr>
          <p:txBody>
            <a:bodyPr/>
            <a:lstStyle/>
            <a:p>
              <a:endParaRPr lang="en-US"/>
            </a:p>
          </p:txBody>
        </p:sp>
        <p:sp>
          <p:nvSpPr>
            <p:cNvPr id="3523672" name="Freeform 88"/>
            <p:cNvSpPr>
              <a:spLocks noChangeAspect="1"/>
            </p:cNvSpPr>
            <p:nvPr/>
          </p:nvSpPr>
          <p:spPr bwMode="auto">
            <a:xfrm>
              <a:off x="2827" y="2088"/>
              <a:ext cx="61" cy="43"/>
            </a:xfrm>
            <a:custGeom>
              <a:avLst/>
              <a:gdLst/>
              <a:ahLst/>
              <a:cxnLst>
                <a:cxn ang="0">
                  <a:pos x="57" y="14"/>
                </a:cxn>
                <a:cxn ang="0">
                  <a:pos x="57" y="0"/>
                </a:cxn>
                <a:cxn ang="0">
                  <a:pos x="0" y="19"/>
                </a:cxn>
                <a:cxn ang="0">
                  <a:pos x="9" y="43"/>
                </a:cxn>
                <a:cxn ang="0">
                  <a:pos x="61" y="28"/>
                </a:cxn>
                <a:cxn ang="0">
                  <a:pos x="57" y="14"/>
                </a:cxn>
              </a:cxnLst>
              <a:rect l="0" t="0" r="r" b="b"/>
              <a:pathLst>
                <a:path w="61" h="43">
                  <a:moveTo>
                    <a:pt x="57" y="14"/>
                  </a:moveTo>
                  <a:lnTo>
                    <a:pt x="57" y="0"/>
                  </a:lnTo>
                  <a:lnTo>
                    <a:pt x="0" y="19"/>
                  </a:lnTo>
                  <a:lnTo>
                    <a:pt x="9" y="43"/>
                  </a:lnTo>
                  <a:lnTo>
                    <a:pt x="61" y="28"/>
                  </a:lnTo>
                  <a:lnTo>
                    <a:pt x="57" y="14"/>
                  </a:lnTo>
                  <a:close/>
                </a:path>
              </a:pathLst>
            </a:custGeom>
            <a:solidFill>
              <a:srgbClr val="FFFF00"/>
            </a:solidFill>
            <a:ln w="9525">
              <a:noFill/>
              <a:round/>
              <a:headEnd/>
              <a:tailEnd/>
            </a:ln>
          </p:spPr>
          <p:txBody>
            <a:bodyPr/>
            <a:lstStyle/>
            <a:p>
              <a:endParaRPr lang="en-US"/>
            </a:p>
          </p:txBody>
        </p:sp>
        <p:sp>
          <p:nvSpPr>
            <p:cNvPr id="3523673" name="Freeform 89"/>
            <p:cNvSpPr>
              <a:spLocks noChangeAspect="1"/>
            </p:cNvSpPr>
            <p:nvPr/>
          </p:nvSpPr>
          <p:spPr bwMode="auto">
            <a:xfrm>
              <a:off x="2836" y="2140"/>
              <a:ext cx="57" cy="28"/>
            </a:xfrm>
            <a:custGeom>
              <a:avLst/>
              <a:gdLst/>
              <a:ahLst/>
              <a:cxnLst>
                <a:cxn ang="0">
                  <a:pos x="57" y="14"/>
                </a:cxn>
                <a:cxn ang="0">
                  <a:pos x="57" y="0"/>
                </a:cxn>
                <a:cxn ang="0">
                  <a:pos x="0" y="0"/>
                </a:cxn>
                <a:cxn ang="0">
                  <a:pos x="0" y="24"/>
                </a:cxn>
                <a:cxn ang="0">
                  <a:pos x="57" y="28"/>
                </a:cxn>
                <a:cxn ang="0">
                  <a:pos x="57" y="14"/>
                </a:cxn>
              </a:cxnLst>
              <a:rect l="0" t="0" r="r" b="b"/>
              <a:pathLst>
                <a:path w="57" h="28">
                  <a:moveTo>
                    <a:pt x="57" y="14"/>
                  </a:moveTo>
                  <a:lnTo>
                    <a:pt x="57" y="0"/>
                  </a:lnTo>
                  <a:lnTo>
                    <a:pt x="0" y="0"/>
                  </a:lnTo>
                  <a:lnTo>
                    <a:pt x="0" y="24"/>
                  </a:lnTo>
                  <a:lnTo>
                    <a:pt x="57" y="28"/>
                  </a:lnTo>
                  <a:lnTo>
                    <a:pt x="57" y="14"/>
                  </a:lnTo>
                  <a:close/>
                </a:path>
              </a:pathLst>
            </a:custGeom>
            <a:solidFill>
              <a:srgbClr val="FFFF00"/>
            </a:solidFill>
            <a:ln w="9525">
              <a:noFill/>
              <a:round/>
              <a:headEnd/>
              <a:tailEnd/>
            </a:ln>
          </p:spPr>
          <p:txBody>
            <a:bodyPr/>
            <a:lstStyle/>
            <a:p>
              <a:endParaRPr lang="en-US"/>
            </a:p>
          </p:txBody>
        </p:sp>
        <p:sp>
          <p:nvSpPr>
            <p:cNvPr id="3523674" name="Freeform 90"/>
            <p:cNvSpPr>
              <a:spLocks noChangeAspect="1"/>
            </p:cNvSpPr>
            <p:nvPr/>
          </p:nvSpPr>
          <p:spPr bwMode="auto">
            <a:xfrm>
              <a:off x="2808" y="2173"/>
              <a:ext cx="57" cy="61"/>
            </a:xfrm>
            <a:custGeom>
              <a:avLst/>
              <a:gdLst/>
              <a:ahLst/>
              <a:cxnLst>
                <a:cxn ang="0">
                  <a:pos x="43" y="52"/>
                </a:cxn>
                <a:cxn ang="0">
                  <a:pos x="57" y="43"/>
                </a:cxn>
                <a:cxn ang="0">
                  <a:pos x="24" y="0"/>
                </a:cxn>
                <a:cxn ang="0">
                  <a:pos x="0" y="19"/>
                </a:cxn>
                <a:cxn ang="0">
                  <a:pos x="33" y="61"/>
                </a:cxn>
                <a:cxn ang="0">
                  <a:pos x="43" y="52"/>
                </a:cxn>
              </a:cxnLst>
              <a:rect l="0" t="0" r="r" b="b"/>
              <a:pathLst>
                <a:path w="57" h="61">
                  <a:moveTo>
                    <a:pt x="43" y="52"/>
                  </a:moveTo>
                  <a:lnTo>
                    <a:pt x="57" y="43"/>
                  </a:lnTo>
                  <a:lnTo>
                    <a:pt x="24" y="0"/>
                  </a:lnTo>
                  <a:lnTo>
                    <a:pt x="0" y="19"/>
                  </a:lnTo>
                  <a:lnTo>
                    <a:pt x="33" y="61"/>
                  </a:lnTo>
                  <a:lnTo>
                    <a:pt x="43" y="52"/>
                  </a:lnTo>
                  <a:close/>
                </a:path>
              </a:pathLst>
            </a:custGeom>
            <a:solidFill>
              <a:srgbClr val="FFFF00"/>
            </a:solidFill>
            <a:ln w="9525">
              <a:noFill/>
              <a:round/>
              <a:headEnd/>
              <a:tailEnd/>
            </a:ln>
          </p:spPr>
          <p:txBody>
            <a:bodyPr/>
            <a:lstStyle/>
            <a:p>
              <a:endParaRPr lang="en-US"/>
            </a:p>
          </p:txBody>
        </p:sp>
        <p:sp>
          <p:nvSpPr>
            <p:cNvPr id="3523675" name="Freeform 91"/>
            <p:cNvSpPr>
              <a:spLocks noChangeAspect="1"/>
            </p:cNvSpPr>
            <p:nvPr/>
          </p:nvSpPr>
          <p:spPr bwMode="auto">
            <a:xfrm>
              <a:off x="2761" y="2192"/>
              <a:ext cx="33" cy="57"/>
            </a:xfrm>
            <a:custGeom>
              <a:avLst/>
              <a:gdLst/>
              <a:ahLst/>
              <a:cxnLst>
                <a:cxn ang="0">
                  <a:pos x="14" y="52"/>
                </a:cxn>
                <a:cxn ang="0">
                  <a:pos x="28" y="57"/>
                </a:cxn>
                <a:cxn ang="0">
                  <a:pos x="33" y="0"/>
                </a:cxn>
                <a:cxn ang="0">
                  <a:pos x="5" y="0"/>
                </a:cxn>
                <a:cxn ang="0">
                  <a:pos x="0" y="52"/>
                </a:cxn>
                <a:cxn ang="0">
                  <a:pos x="14" y="52"/>
                </a:cxn>
              </a:cxnLst>
              <a:rect l="0" t="0" r="r" b="b"/>
              <a:pathLst>
                <a:path w="33" h="57">
                  <a:moveTo>
                    <a:pt x="14" y="52"/>
                  </a:moveTo>
                  <a:lnTo>
                    <a:pt x="28" y="57"/>
                  </a:lnTo>
                  <a:lnTo>
                    <a:pt x="33" y="0"/>
                  </a:lnTo>
                  <a:lnTo>
                    <a:pt x="5" y="0"/>
                  </a:lnTo>
                  <a:lnTo>
                    <a:pt x="0" y="52"/>
                  </a:lnTo>
                  <a:lnTo>
                    <a:pt x="14" y="52"/>
                  </a:lnTo>
                  <a:close/>
                </a:path>
              </a:pathLst>
            </a:custGeom>
            <a:solidFill>
              <a:srgbClr val="FFFF00"/>
            </a:solidFill>
            <a:ln w="9525">
              <a:noFill/>
              <a:round/>
              <a:headEnd/>
              <a:tailEnd/>
            </a:ln>
          </p:spPr>
          <p:txBody>
            <a:bodyPr/>
            <a:lstStyle/>
            <a:p>
              <a:endParaRPr lang="en-US"/>
            </a:p>
          </p:txBody>
        </p:sp>
        <p:sp>
          <p:nvSpPr>
            <p:cNvPr id="3523676" name="Freeform 92"/>
            <p:cNvSpPr>
              <a:spLocks noChangeAspect="1"/>
            </p:cNvSpPr>
            <p:nvPr/>
          </p:nvSpPr>
          <p:spPr bwMode="auto">
            <a:xfrm>
              <a:off x="2704" y="2168"/>
              <a:ext cx="52" cy="62"/>
            </a:xfrm>
            <a:custGeom>
              <a:avLst/>
              <a:gdLst/>
              <a:ahLst/>
              <a:cxnLst>
                <a:cxn ang="0">
                  <a:pos x="10" y="52"/>
                </a:cxn>
                <a:cxn ang="0">
                  <a:pos x="19" y="62"/>
                </a:cxn>
                <a:cxn ang="0">
                  <a:pos x="52" y="19"/>
                </a:cxn>
                <a:cxn ang="0">
                  <a:pos x="29" y="0"/>
                </a:cxn>
                <a:cxn ang="0">
                  <a:pos x="0" y="43"/>
                </a:cxn>
                <a:cxn ang="0">
                  <a:pos x="10" y="52"/>
                </a:cxn>
              </a:cxnLst>
              <a:rect l="0" t="0" r="r" b="b"/>
              <a:pathLst>
                <a:path w="52" h="62">
                  <a:moveTo>
                    <a:pt x="10" y="52"/>
                  </a:moveTo>
                  <a:lnTo>
                    <a:pt x="19" y="62"/>
                  </a:lnTo>
                  <a:lnTo>
                    <a:pt x="52" y="19"/>
                  </a:lnTo>
                  <a:lnTo>
                    <a:pt x="29" y="0"/>
                  </a:lnTo>
                  <a:lnTo>
                    <a:pt x="0" y="43"/>
                  </a:lnTo>
                  <a:lnTo>
                    <a:pt x="10" y="52"/>
                  </a:lnTo>
                  <a:close/>
                </a:path>
              </a:pathLst>
            </a:custGeom>
            <a:solidFill>
              <a:srgbClr val="FFFF00"/>
            </a:solidFill>
            <a:ln w="9525">
              <a:noFill/>
              <a:round/>
              <a:headEnd/>
              <a:tailEnd/>
            </a:ln>
          </p:spPr>
          <p:txBody>
            <a:bodyPr/>
            <a:lstStyle/>
            <a:p>
              <a:endParaRPr lang="en-US"/>
            </a:p>
          </p:txBody>
        </p:sp>
        <p:sp>
          <p:nvSpPr>
            <p:cNvPr id="3523677" name="Freeform 93"/>
            <p:cNvSpPr>
              <a:spLocks noChangeAspect="1"/>
            </p:cNvSpPr>
            <p:nvPr/>
          </p:nvSpPr>
          <p:spPr bwMode="auto">
            <a:xfrm>
              <a:off x="2671" y="2140"/>
              <a:ext cx="62" cy="28"/>
            </a:xfrm>
            <a:custGeom>
              <a:avLst/>
              <a:gdLst/>
              <a:ahLst/>
              <a:cxnLst>
                <a:cxn ang="0">
                  <a:pos x="5" y="14"/>
                </a:cxn>
                <a:cxn ang="0">
                  <a:pos x="0" y="28"/>
                </a:cxn>
                <a:cxn ang="0">
                  <a:pos x="62" y="28"/>
                </a:cxn>
                <a:cxn ang="0">
                  <a:pos x="62" y="0"/>
                </a:cxn>
                <a:cxn ang="0">
                  <a:pos x="5" y="0"/>
                </a:cxn>
                <a:cxn ang="0">
                  <a:pos x="5" y="14"/>
                </a:cxn>
              </a:cxnLst>
              <a:rect l="0" t="0" r="r" b="b"/>
              <a:pathLst>
                <a:path w="62" h="28">
                  <a:moveTo>
                    <a:pt x="5" y="14"/>
                  </a:moveTo>
                  <a:lnTo>
                    <a:pt x="0" y="28"/>
                  </a:lnTo>
                  <a:lnTo>
                    <a:pt x="62" y="28"/>
                  </a:lnTo>
                  <a:lnTo>
                    <a:pt x="62" y="0"/>
                  </a:lnTo>
                  <a:lnTo>
                    <a:pt x="5" y="0"/>
                  </a:lnTo>
                  <a:lnTo>
                    <a:pt x="5" y="14"/>
                  </a:lnTo>
                  <a:close/>
                </a:path>
              </a:pathLst>
            </a:custGeom>
            <a:solidFill>
              <a:srgbClr val="FFFF00"/>
            </a:solidFill>
            <a:ln w="9525">
              <a:noFill/>
              <a:round/>
              <a:headEnd/>
              <a:tailEnd/>
            </a:ln>
          </p:spPr>
          <p:txBody>
            <a:bodyPr/>
            <a:lstStyle/>
            <a:p>
              <a:endParaRPr lang="en-US"/>
            </a:p>
          </p:txBody>
        </p:sp>
        <p:sp>
          <p:nvSpPr>
            <p:cNvPr id="3523678" name="Freeform 94"/>
            <p:cNvSpPr>
              <a:spLocks noChangeAspect="1"/>
            </p:cNvSpPr>
            <p:nvPr/>
          </p:nvSpPr>
          <p:spPr bwMode="auto">
            <a:xfrm>
              <a:off x="2733" y="2036"/>
              <a:ext cx="47" cy="66"/>
            </a:xfrm>
            <a:custGeom>
              <a:avLst/>
              <a:gdLst/>
              <a:ahLst/>
              <a:cxnLst>
                <a:cxn ang="0">
                  <a:pos x="33" y="62"/>
                </a:cxn>
                <a:cxn ang="0">
                  <a:pos x="47" y="52"/>
                </a:cxn>
                <a:cxn ang="0">
                  <a:pos x="23" y="0"/>
                </a:cxn>
                <a:cxn ang="0">
                  <a:pos x="0" y="10"/>
                </a:cxn>
                <a:cxn ang="0">
                  <a:pos x="23" y="66"/>
                </a:cxn>
                <a:cxn ang="0">
                  <a:pos x="33" y="62"/>
                </a:cxn>
              </a:cxnLst>
              <a:rect l="0" t="0" r="r" b="b"/>
              <a:pathLst>
                <a:path w="47" h="66">
                  <a:moveTo>
                    <a:pt x="33" y="62"/>
                  </a:moveTo>
                  <a:lnTo>
                    <a:pt x="47" y="52"/>
                  </a:lnTo>
                  <a:lnTo>
                    <a:pt x="23" y="0"/>
                  </a:lnTo>
                  <a:lnTo>
                    <a:pt x="0" y="10"/>
                  </a:lnTo>
                  <a:lnTo>
                    <a:pt x="23" y="66"/>
                  </a:lnTo>
                  <a:lnTo>
                    <a:pt x="33" y="62"/>
                  </a:lnTo>
                  <a:close/>
                </a:path>
              </a:pathLst>
            </a:custGeom>
            <a:solidFill>
              <a:srgbClr val="FFFF00"/>
            </a:solidFill>
            <a:ln w="9525">
              <a:noFill/>
              <a:round/>
              <a:headEnd/>
              <a:tailEnd/>
            </a:ln>
          </p:spPr>
          <p:txBody>
            <a:bodyPr/>
            <a:lstStyle/>
            <a:p>
              <a:endParaRPr lang="en-US"/>
            </a:p>
          </p:txBody>
        </p:sp>
        <p:sp>
          <p:nvSpPr>
            <p:cNvPr id="3523679" name="Freeform 95"/>
            <p:cNvSpPr>
              <a:spLocks noChangeAspect="1"/>
            </p:cNvSpPr>
            <p:nvPr/>
          </p:nvSpPr>
          <p:spPr bwMode="auto">
            <a:xfrm>
              <a:off x="2685" y="2069"/>
              <a:ext cx="62" cy="62"/>
            </a:xfrm>
            <a:custGeom>
              <a:avLst/>
              <a:gdLst/>
              <a:ahLst/>
              <a:cxnLst>
                <a:cxn ang="0">
                  <a:pos x="52" y="52"/>
                </a:cxn>
                <a:cxn ang="0">
                  <a:pos x="62" y="43"/>
                </a:cxn>
                <a:cxn ang="0">
                  <a:pos x="24" y="0"/>
                </a:cxn>
                <a:cxn ang="0">
                  <a:pos x="0" y="19"/>
                </a:cxn>
                <a:cxn ang="0">
                  <a:pos x="43" y="62"/>
                </a:cxn>
                <a:cxn ang="0">
                  <a:pos x="52" y="52"/>
                </a:cxn>
              </a:cxnLst>
              <a:rect l="0" t="0" r="r" b="b"/>
              <a:pathLst>
                <a:path w="62" h="62">
                  <a:moveTo>
                    <a:pt x="52" y="52"/>
                  </a:moveTo>
                  <a:lnTo>
                    <a:pt x="62" y="43"/>
                  </a:lnTo>
                  <a:lnTo>
                    <a:pt x="24" y="0"/>
                  </a:lnTo>
                  <a:lnTo>
                    <a:pt x="0" y="19"/>
                  </a:lnTo>
                  <a:lnTo>
                    <a:pt x="43" y="62"/>
                  </a:lnTo>
                  <a:lnTo>
                    <a:pt x="52" y="52"/>
                  </a:lnTo>
                  <a:close/>
                </a:path>
              </a:pathLst>
            </a:custGeom>
            <a:solidFill>
              <a:srgbClr val="FFFF00"/>
            </a:solidFill>
            <a:ln w="9525">
              <a:noFill/>
              <a:round/>
              <a:headEnd/>
              <a:tailEnd/>
            </a:ln>
          </p:spPr>
          <p:txBody>
            <a:bodyPr/>
            <a:lstStyle/>
            <a:p>
              <a:endParaRPr lang="en-US"/>
            </a:p>
          </p:txBody>
        </p:sp>
        <p:sp>
          <p:nvSpPr>
            <p:cNvPr id="3523680" name="Freeform 96"/>
            <p:cNvSpPr>
              <a:spLocks noChangeAspect="1"/>
            </p:cNvSpPr>
            <p:nvPr/>
          </p:nvSpPr>
          <p:spPr bwMode="auto">
            <a:xfrm>
              <a:off x="2756" y="1602"/>
              <a:ext cx="52" cy="66"/>
            </a:xfrm>
            <a:custGeom>
              <a:avLst/>
              <a:gdLst/>
              <a:ahLst/>
              <a:cxnLst>
                <a:cxn ang="0">
                  <a:pos x="43" y="5"/>
                </a:cxn>
                <a:cxn ang="0">
                  <a:pos x="28" y="0"/>
                </a:cxn>
                <a:cxn ang="0">
                  <a:pos x="0" y="52"/>
                </a:cxn>
                <a:cxn ang="0">
                  <a:pos x="28" y="66"/>
                </a:cxn>
                <a:cxn ang="0">
                  <a:pos x="52" y="14"/>
                </a:cxn>
                <a:cxn ang="0">
                  <a:pos x="43" y="5"/>
                </a:cxn>
              </a:cxnLst>
              <a:rect l="0" t="0" r="r" b="b"/>
              <a:pathLst>
                <a:path w="52" h="66">
                  <a:moveTo>
                    <a:pt x="43" y="5"/>
                  </a:moveTo>
                  <a:lnTo>
                    <a:pt x="28" y="0"/>
                  </a:lnTo>
                  <a:lnTo>
                    <a:pt x="0" y="52"/>
                  </a:lnTo>
                  <a:lnTo>
                    <a:pt x="28" y="66"/>
                  </a:lnTo>
                  <a:lnTo>
                    <a:pt x="52" y="14"/>
                  </a:lnTo>
                  <a:lnTo>
                    <a:pt x="43" y="5"/>
                  </a:lnTo>
                  <a:close/>
                </a:path>
              </a:pathLst>
            </a:custGeom>
            <a:solidFill>
              <a:srgbClr val="FFFF00"/>
            </a:solidFill>
            <a:ln w="9525">
              <a:noFill/>
              <a:round/>
              <a:headEnd/>
              <a:tailEnd/>
            </a:ln>
          </p:spPr>
          <p:txBody>
            <a:bodyPr/>
            <a:lstStyle/>
            <a:p>
              <a:endParaRPr lang="en-US"/>
            </a:p>
          </p:txBody>
        </p:sp>
        <p:sp>
          <p:nvSpPr>
            <p:cNvPr id="3523681" name="Freeform 97"/>
            <p:cNvSpPr>
              <a:spLocks noChangeAspect="1"/>
            </p:cNvSpPr>
            <p:nvPr/>
          </p:nvSpPr>
          <p:spPr bwMode="auto">
            <a:xfrm>
              <a:off x="2784" y="1654"/>
              <a:ext cx="62" cy="42"/>
            </a:xfrm>
            <a:custGeom>
              <a:avLst/>
              <a:gdLst/>
              <a:ahLst/>
              <a:cxnLst>
                <a:cxn ang="0">
                  <a:pos x="57" y="14"/>
                </a:cxn>
                <a:cxn ang="0">
                  <a:pos x="52" y="0"/>
                </a:cxn>
                <a:cxn ang="0">
                  <a:pos x="0" y="14"/>
                </a:cxn>
                <a:cxn ang="0">
                  <a:pos x="5" y="42"/>
                </a:cxn>
                <a:cxn ang="0">
                  <a:pos x="62" y="28"/>
                </a:cxn>
                <a:cxn ang="0">
                  <a:pos x="57" y="14"/>
                </a:cxn>
              </a:cxnLst>
              <a:rect l="0" t="0" r="r" b="b"/>
              <a:pathLst>
                <a:path w="62" h="42">
                  <a:moveTo>
                    <a:pt x="57" y="14"/>
                  </a:moveTo>
                  <a:lnTo>
                    <a:pt x="52" y="0"/>
                  </a:lnTo>
                  <a:lnTo>
                    <a:pt x="0" y="14"/>
                  </a:lnTo>
                  <a:lnTo>
                    <a:pt x="5" y="42"/>
                  </a:lnTo>
                  <a:lnTo>
                    <a:pt x="62" y="28"/>
                  </a:lnTo>
                  <a:lnTo>
                    <a:pt x="57" y="14"/>
                  </a:lnTo>
                  <a:close/>
                </a:path>
              </a:pathLst>
            </a:custGeom>
            <a:solidFill>
              <a:srgbClr val="FFFF00"/>
            </a:solidFill>
            <a:ln w="9525">
              <a:noFill/>
              <a:round/>
              <a:headEnd/>
              <a:tailEnd/>
            </a:ln>
          </p:spPr>
          <p:txBody>
            <a:bodyPr/>
            <a:lstStyle/>
            <a:p>
              <a:endParaRPr lang="en-US"/>
            </a:p>
          </p:txBody>
        </p:sp>
        <p:sp>
          <p:nvSpPr>
            <p:cNvPr id="3523682" name="Freeform 98"/>
            <p:cNvSpPr>
              <a:spLocks noChangeAspect="1"/>
            </p:cNvSpPr>
            <p:nvPr/>
          </p:nvSpPr>
          <p:spPr bwMode="auto">
            <a:xfrm>
              <a:off x="2789" y="1701"/>
              <a:ext cx="62" cy="28"/>
            </a:xfrm>
            <a:custGeom>
              <a:avLst/>
              <a:gdLst/>
              <a:ahLst/>
              <a:cxnLst>
                <a:cxn ang="0">
                  <a:pos x="62" y="14"/>
                </a:cxn>
                <a:cxn ang="0">
                  <a:pos x="62" y="5"/>
                </a:cxn>
                <a:cxn ang="0">
                  <a:pos x="0" y="0"/>
                </a:cxn>
                <a:cxn ang="0">
                  <a:pos x="0" y="28"/>
                </a:cxn>
                <a:cxn ang="0">
                  <a:pos x="62" y="28"/>
                </a:cxn>
                <a:cxn ang="0">
                  <a:pos x="62" y="14"/>
                </a:cxn>
              </a:cxnLst>
              <a:rect l="0" t="0" r="r" b="b"/>
              <a:pathLst>
                <a:path w="62" h="28">
                  <a:moveTo>
                    <a:pt x="62" y="14"/>
                  </a:moveTo>
                  <a:lnTo>
                    <a:pt x="62" y="5"/>
                  </a:lnTo>
                  <a:lnTo>
                    <a:pt x="0" y="0"/>
                  </a:lnTo>
                  <a:lnTo>
                    <a:pt x="0" y="28"/>
                  </a:lnTo>
                  <a:lnTo>
                    <a:pt x="62" y="28"/>
                  </a:lnTo>
                  <a:lnTo>
                    <a:pt x="62" y="14"/>
                  </a:lnTo>
                  <a:close/>
                </a:path>
              </a:pathLst>
            </a:custGeom>
            <a:solidFill>
              <a:srgbClr val="FFFF00"/>
            </a:solidFill>
            <a:ln w="9525">
              <a:noFill/>
              <a:round/>
              <a:headEnd/>
              <a:tailEnd/>
            </a:ln>
          </p:spPr>
          <p:txBody>
            <a:bodyPr/>
            <a:lstStyle/>
            <a:p>
              <a:endParaRPr lang="en-US"/>
            </a:p>
          </p:txBody>
        </p:sp>
        <p:sp>
          <p:nvSpPr>
            <p:cNvPr id="3523683" name="Freeform 99"/>
            <p:cNvSpPr>
              <a:spLocks noChangeAspect="1"/>
            </p:cNvSpPr>
            <p:nvPr/>
          </p:nvSpPr>
          <p:spPr bwMode="auto">
            <a:xfrm>
              <a:off x="2766" y="1739"/>
              <a:ext cx="51" cy="56"/>
            </a:xfrm>
            <a:custGeom>
              <a:avLst/>
              <a:gdLst/>
              <a:ahLst/>
              <a:cxnLst>
                <a:cxn ang="0">
                  <a:pos x="42" y="47"/>
                </a:cxn>
                <a:cxn ang="0">
                  <a:pos x="51" y="42"/>
                </a:cxn>
                <a:cxn ang="0">
                  <a:pos x="18" y="0"/>
                </a:cxn>
                <a:cxn ang="0">
                  <a:pos x="0" y="14"/>
                </a:cxn>
                <a:cxn ang="0">
                  <a:pos x="33" y="56"/>
                </a:cxn>
                <a:cxn ang="0">
                  <a:pos x="42" y="47"/>
                </a:cxn>
              </a:cxnLst>
              <a:rect l="0" t="0" r="r" b="b"/>
              <a:pathLst>
                <a:path w="51" h="56">
                  <a:moveTo>
                    <a:pt x="42" y="47"/>
                  </a:moveTo>
                  <a:lnTo>
                    <a:pt x="51" y="42"/>
                  </a:lnTo>
                  <a:lnTo>
                    <a:pt x="18" y="0"/>
                  </a:lnTo>
                  <a:lnTo>
                    <a:pt x="0" y="14"/>
                  </a:lnTo>
                  <a:lnTo>
                    <a:pt x="33" y="56"/>
                  </a:lnTo>
                  <a:lnTo>
                    <a:pt x="42" y="47"/>
                  </a:lnTo>
                  <a:close/>
                </a:path>
              </a:pathLst>
            </a:custGeom>
            <a:solidFill>
              <a:srgbClr val="FFFF00"/>
            </a:solidFill>
            <a:ln w="9525">
              <a:noFill/>
              <a:round/>
              <a:headEnd/>
              <a:tailEnd/>
            </a:ln>
          </p:spPr>
          <p:txBody>
            <a:bodyPr/>
            <a:lstStyle/>
            <a:p>
              <a:endParaRPr lang="en-US"/>
            </a:p>
          </p:txBody>
        </p:sp>
        <p:sp>
          <p:nvSpPr>
            <p:cNvPr id="3523684" name="Freeform 100"/>
            <p:cNvSpPr>
              <a:spLocks noChangeAspect="1"/>
            </p:cNvSpPr>
            <p:nvPr/>
          </p:nvSpPr>
          <p:spPr bwMode="auto">
            <a:xfrm>
              <a:off x="2718" y="1758"/>
              <a:ext cx="29" cy="52"/>
            </a:xfrm>
            <a:custGeom>
              <a:avLst/>
              <a:gdLst/>
              <a:ahLst/>
              <a:cxnLst>
                <a:cxn ang="0">
                  <a:pos x="15" y="52"/>
                </a:cxn>
                <a:cxn ang="0">
                  <a:pos x="29" y="52"/>
                </a:cxn>
                <a:cxn ang="0">
                  <a:pos x="29" y="0"/>
                </a:cxn>
                <a:cxn ang="0">
                  <a:pos x="0" y="0"/>
                </a:cxn>
                <a:cxn ang="0">
                  <a:pos x="0" y="52"/>
                </a:cxn>
                <a:cxn ang="0">
                  <a:pos x="15" y="52"/>
                </a:cxn>
              </a:cxnLst>
              <a:rect l="0" t="0" r="r" b="b"/>
              <a:pathLst>
                <a:path w="29" h="52">
                  <a:moveTo>
                    <a:pt x="15" y="52"/>
                  </a:moveTo>
                  <a:lnTo>
                    <a:pt x="29" y="52"/>
                  </a:lnTo>
                  <a:lnTo>
                    <a:pt x="29" y="0"/>
                  </a:lnTo>
                  <a:lnTo>
                    <a:pt x="0" y="0"/>
                  </a:lnTo>
                  <a:lnTo>
                    <a:pt x="0" y="52"/>
                  </a:lnTo>
                  <a:lnTo>
                    <a:pt x="15" y="52"/>
                  </a:lnTo>
                  <a:close/>
                </a:path>
              </a:pathLst>
            </a:custGeom>
            <a:solidFill>
              <a:srgbClr val="FFFF00"/>
            </a:solidFill>
            <a:ln w="9525">
              <a:noFill/>
              <a:round/>
              <a:headEnd/>
              <a:tailEnd/>
            </a:ln>
          </p:spPr>
          <p:txBody>
            <a:bodyPr/>
            <a:lstStyle/>
            <a:p>
              <a:endParaRPr lang="en-US"/>
            </a:p>
          </p:txBody>
        </p:sp>
        <p:sp>
          <p:nvSpPr>
            <p:cNvPr id="3523685" name="Freeform 101"/>
            <p:cNvSpPr>
              <a:spLocks noChangeAspect="1"/>
            </p:cNvSpPr>
            <p:nvPr/>
          </p:nvSpPr>
          <p:spPr bwMode="auto">
            <a:xfrm>
              <a:off x="2657" y="1734"/>
              <a:ext cx="57" cy="57"/>
            </a:xfrm>
            <a:custGeom>
              <a:avLst/>
              <a:gdLst/>
              <a:ahLst/>
              <a:cxnLst>
                <a:cxn ang="0">
                  <a:pos x="14" y="52"/>
                </a:cxn>
                <a:cxn ang="0">
                  <a:pos x="24" y="57"/>
                </a:cxn>
                <a:cxn ang="0">
                  <a:pos x="57" y="19"/>
                </a:cxn>
                <a:cxn ang="0">
                  <a:pos x="33" y="0"/>
                </a:cxn>
                <a:cxn ang="0">
                  <a:pos x="0" y="43"/>
                </a:cxn>
                <a:cxn ang="0">
                  <a:pos x="14" y="52"/>
                </a:cxn>
              </a:cxnLst>
              <a:rect l="0" t="0" r="r" b="b"/>
              <a:pathLst>
                <a:path w="57" h="57">
                  <a:moveTo>
                    <a:pt x="14" y="52"/>
                  </a:moveTo>
                  <a:lnTo>
                    <a:pt x="24" y="57"/>
                  </a:lnTo>
                  <a:lnTo>
                    <a:pt x="57" y="19"/>
                  </a:lnTo>
                  <a:lnTo>
                    <a:pt x="33" y="0"/>
                  </a:lnTo>
                  <a:lnTo>
                    <a:pt x="0" y="43"/>
                  </a:lnTo>
                  <a:lnTo>
                    <a:pt x="14" y="52"/>
                  </a:lnTo>
                  <a:close/>
                </a:path>
              </a:pathLst>
            </a:custGeom>
            <a:solidFill>
              <a:srgbClr val="FFFF00"/>
            </a:solidFill>
            <a:ln w="9525">
              <a:noFill/>
              <a:round/>
              <a:headEnd/>
              <a:tailEnd/>
            </a:ln>
          </p:spPr>
          <p:txBody>
            <a:bodyPr/>
            <a:lstStyle/>
            <a:p>
              <a:endParaRPr lang="en-US"/>
            </a:p>
          </p:txBody>
        </p:sp>
        <p:sp>
          <p:nvSpPr>
            <p:cNvPr id="3523686" name="Freeform 102"/>
            <p:cNvSpPr>
              <a:spLocks noChangeAspect="1"/>
            </p:cNvSpPr>
            <p:nvPr/>
          </p:nvSpPr>
          <p:spPr bwMode="auto">
            <a:xfrm>
              <a:off x="2629" y="1706"/>
              <a:ext cx="61" cy="28"/>
            </a:xfrm>
            <a:custGeom>
              <a:avLst/>
              <a:gdLst/>
              <a:ahLst/>
              <a:cxnLst>
                <a:cxn ang="0">
                  <a:pos x="0" y="9"/>
                </a:cxn>
                <a:cxn ang="0">
                  <a:pos x="0" y="23"/>
                </a:cxn>
                <a:cxn ang="0">
                  <a:pos x="61" y="28"/>
                </a:cxn>
                <a:cxn ang="0">
                  <a:pos x="61" y="0"/>
                </a:cxn>
                <a:cxn ang="0">
                  <a:pos x="0" y="0"/>
                </a:cxn>
                <a:cxn ang="0">
                  <a:pos x="0" y="9"/>
                </a:cxn>
              </a:cxnLst>
              <a:rect l="0" t="0" r="r" b="b"/>
              <a:pathLst>
                <a:path w="61" h="28">
                  <a:moveTo>
                    <a:pt x="0" y="9"/>
                  </a:moveTo>
                  <a:lnTo>
                    <a:pt x="0" y="23"/>
                  </a:lnTo>
                  <a:lnTo>
                    <a:pt x="61" y="28"/>
                  </a:lnTo>
                  <a:lnTo>
                    <a:pt x="61" y="0"/>
                  </a:lnTo>
                  <a:lnTo>
                    <a:pt x="0" y="0"/>
                  </a:lnTo>
                  <a:lnTo>
                    <a:pt x="0" y="9"/>
                  </a:lnTo>
                  <a:close/>
                </a:path>
              </a:pathLst>
            </a:custGeom>
            <a:solidFill>
              <a:srgbClr val="FFFF00"/>
            </a:solidFill>
            <a:ln w="9525">
              <a:noFill/>
              <a:round/>
              <a:headEnd/>
              <a:tailEnd/>
            </a:ln>
          </p:spPr>
          <p:txBody>
            <a:bodyPr/>
            <a:lstStyle/>
            <a:p>
              <a:endParaRPr lang="en-US"/>
            </a:p>
          </p:txBody>
        </p:sp>
        <p:sp>
          <p:nvSpPr>
            <p:cNvPr id="3523687" name="Freeform 103"/>
            <p:cNvSpPr>
              <a:spLocks noChangeAspect="1"/>
            </p:cNvSpPr>
            <p:nvPr/>
          </p:nvSpPr>
          <p:spPr bwMode="auto">
            <a:xfrm>
              <a:off x="2685" y="1602"/>
              <a:ext cx="52" cy="61"/>
            </a:xfrm>
            <a:custGeom>
              <a:avLst/>
              <a:gdLst/>
              <a:ahLst/>
              <a:cxnLst>
                <a:cxn ang="0">
                  <a:pos x="38" y="57"/>
                </a:cxn>
                <a:cxn ang="0">
                  <a:pos x="52" y="52"/>
                </a:cxn>
                <a:cxn ang="0">
                  <a:pos x="29" y="0"/>
                </a:cxn>
                <a:cxn ang="0">
                  <a:pos x="0" y="9"/>
                </a:cxn>
                <a:cxn ang="0">
                  <a:pos x="24" y="61"/>
                </a:cxn>
                <a:cxn ang="0">
                  <a:pos x="38" y="57"/>
                </a:cxn>
              </a:cxnLst>
              <a:rect l="0" t="0" r="r" b="b"/>
              <a:pathLst>
                <a:path w="52" h="61">
                  <a:moveTo>
                    <a:pt x="38" y="57"/>
                  </a:moveTo>
                  <a:lnTo>
                    <a:pt x="52" y="52"/>
                  </a:lnTo>
                  <a:lnTo>
                    <a:pt x="29" y="0"/>
                  </a:lnTo>
                  <a:lnTo>
                    <a:pt x="0" y="9"/>
                  </a:lnTo>
                  <a:lnTo>
                    <a:pt x="24" y="61"/>
                  </a:lnTo>
                  <a:lnTo>
                    <a:pt x="38" y="57"/>
                  </a:lnTo>
                  <a:close/>
                </a:path>
              </a:pathLst>
            </a:custGeom>
            <a:solidFill>
              <a:srgbClr val="FFFF00"/>
            </a:solidFill>
            <a:ln w="9525">
              <a:noFill/>
              <a:round/>
              <a:headEnd/>
              <a:tailEnd/>
            </a:ln>
          </p:spPr>
          <p:txBody>
            <a:bodyPr/>
            <a:lstStyle/>
            <a:p>
              <a:endParaRPr lang="en-US"/>
            </a:p>
          </p:txBody>
        </p:sp>
        <p:sp>
          <p:nvSpPr>
            <p:cNvPr id="3523688" name="Freeform 104"/>
            <p:cNvSpPr>
              <a:spLocks noChangeAspect="1"/>
            </p:cNvSpPr>
            <p:nvPr/>
          </p:nvSpPr>
          <p:spPr bwMode="auto">
            <a:xfrm>
              <a:off x="2643" y="1635"/>
              <a:ext cx="61" cy="61"/>
            </a:xfrm>
            <a:custGeom>
              <a:avLst/>
              <a:gdLst/>
              <a:ahLst/>
              <a:cxnLst>
                <a:cxn ang="0">
                  <a:pos x="52" y="52"/>
                </a:cxn>
                <a:cxn ang="0">
                  <a:pos x="61" y="42"/>
                </a:cxn>
                <a:cxn ang="0">
                  <a:pos x="19" y="0"/>
                </a:cxn>
                <a:cxn ang="0">
                  <a:pos x="0" y="19"/>
                </a:cxn>
                <a:cxn ang="0">
                  <a:pos x="42" y="61"/>
                </a:cxn>
                <a:cxn ang="0">
                  <a:pos x="52" y="52"/>
                </a:cxn>
              </a:cxnLst>
              <a:rect l="0" t="0" r="r" b="b"/>
              <a:pathLst>
                <a:path w="61" h="61">
                  <a:moveTo>
                    <a:pt x="52" y="52"/>
                  </a:moveTo>
                  <a:lnTo>
                    <a:pt x="61" y="42"/>
                  </a:lnTo>
                  <a:lnTo>
                    <a:pt x="19" y="0"/>
                  </a:lnTo>
                  <a:lnTo>
                    <a:pt x="0" y="19"/>
                  </a:lnTo>
                  <a:lnTo>
                    <a:pt x="42" y="61"/>
                  </a:lnTo>
                  <a:lnTo>
                    <a:pt x="52" y="52"/>
                  </a:lnTo>
                  <a:close/>
                </a:path>
              </a:pathLst>
            </a:custGeom>
            <a:solidFill>
              <a:srgbClr val="FFFF00"/>
            </a:solidFill>
            <a:ln w="9525">
              <a:noFill/>
              <a:round/>
              <a:headEnd/>
              <a:tailEnd/>
            </a:ln>
          </p:spPr>
          <p:txBody>
            <a:bodyPr/>
            <a:lstStyle/>
            <a:p>
              <a:endParaRPr lang="en-US"/>
            </a:p>
          </p:txBody>
        </p:sp>
        <p:sp>
          <p:nvSpPr>
            <p:cNvPr id="3523689" name="Freeform 105"/>
            <p:cNvSpPr>
              <a:spLocks noChangeAspect="1"/>
            </p:cNvSpPr>
            <p:nvPr/>
          </p:nvSpPr>
          <p:spPr bwMode="auto">
            <a:xfrm>
              <a:off x="2742" y="2098"/>
              <a:ext cx="85" cy="84"/>
            </a:xfrm>
            <a:custGeom>
              <a:avLst/>
              <a:gdLst/>
              <a:ahLst/>
              <a:cxnLst>
                <a:cxn ang="0">
                  <a:pos x="85" y="42"/>
                </a:cxn>
                <a:cxn ang="0">
                  <a:pos x="80" y="28"/>
                </a:cxn>
                <a:cxn ang="0">
                  <a:pos x="71" y="14"/>
                </a:cxn>
                <a:cxn ang="0">
                  <a:pos x="57" y="4"/>
                </a:cxn>
                <a:cxn ang="0">
                  <a:pos x="42" y="0"/>
                </a:cxn>
                <a:cxn ang="0">
                  <a:pos x="24" y="4"/>
                </a:cxn>
                <a:cxn ang="0">
                  <a:pos x="14" y="14"/>
                </a:cxn>
                <a:cxn ang="0">
                  <a:pos x="5" y="28"/>
                </a:cxn>
                <a:cxn ang="0">
                  <a:pos x="0" y="42"/>
                </a:cxn>
                <a:cxn ang="0">
                  <a:pos x="5" y="61"/>
                </a:cxn>
                <a:cxn ang="0">
                  <a:pos x="14" y="75"/>
                </a:cxn>
                <a:cxn ang="0">
                  <a:pos x="24" y="80"/>
                </a:cxn>
                <a:cxn ang="0">
                  <a:pos x="42" y="84"/>
                </a:cxn>
                <a:cxn ang="0">
                  <a:pos x="57" y="80"/>
                </a:cxn>
                <a:cxn ang="0">
                  <a:pos x="71" y="75"/>
                </a:cxn>
                <a:cxn ang="0">
                  <a:pos x="80" y="61"/>
                </a:cxn>
                <a:cxn ang="0">
                  <a:pos x="85" y="42"/>
                </a:cxn>
                <a:cxn ang="0">
                  <a:pos x="85" y="47"/>
                </a:cxn>
                <a:cxn ang="0">
                  <a:pos x="85" y="51"/>
                </a:cxn>
                <a:cxn ang="0">
                  <a:pos x="80" y="56"/>
                </a:cxn>
                <a:cxn ang="0">
                  <a:pos x="80" y="61"/>
                </a:cxn>
                <a:cxn ang="0">
                  <a:pos x="75" y="70"/>
                </a:cxn>
                <a:cxn ang="0">
                  <a:pos x="61" y="80"/>
                </a:cxn>
                <a:cxn ang="0">
                  <a:pos x="47" y="84"/>
                </a:cxn>
                <a:cxn ang="0">
                  <a:pos x="33" y="84"/>
                </a:cxn>
                <a:cxn ang="0">
                  <a:pos x="19" y="75"/>
                </a:cxn>
                <a:cxn ang="0">
                  <a:pos x="5" y="66"/>
                </a:cxn>
                <a:cxn ang="0">
                  <a:pos x="0" y="51"/>
                </a:cxn>
                <a:cxn ang="0">
                  <a:pos x="0" y="33"/>
                </a:cxn>
                <a:cxn ang="0">
                  <a:pos x="9" y="18"/>
                </a:cxn>
                <a:cxn ang="0">
                  <a:pos x="19" y="9"/>
                </a:cxn>
                <a:cxn ang="0">
                  <a:pos x="33" y="4"/>
                </a:cxn>
                <a:cxn ang="0">
                  <a:pos x="52" y="4"/>
                </a:cxn>
                <a:cxn ang="0">
                  <a:pos x="66" y="9"/>
                </a:cxn>
                <a:cxn ang="0">
                  <a:pos x="75" y="18"/>
                </a:cxn>
                <a:cxn ang="0">
                  <a:pos x="80" y="28"/>
                </a:cxn>
                <a:cxn ang="0">
                  <a:pos x="85" y="37"/>
                </a:cxn>
              </a:cxnLst>
              <a:rect l="0" t="0" r="r" b="b"/>
              <a:pathLst>
                <a:path w="85" h="84">
                  <a:moveTo>
                    <a:pt x="85" y="42"/>
                  </a:moveTo>
                  <a:lnTo>
                    <a:pt x="85" y="42"/>
                  </a:lnTo>
                  <a:lnTo>
                    <a:pt x="85" y="37"/>
                  </a:lnTo>
                  <a:lnTo>
                    <a:pt x="80" y="28"/>
                  </a:lnTo>
                  <a:lnTo>
                    <a:pt x="75" y="18"/>
                  </a:lnTo>
                  <a:lnTo>
                    <a:pt x="71" y="14"/>
                  </a:lnTo>
                  <a:lnTo>
                    <a:pt x="66" y="9"/>
                  </a:lnTo>
                  <a:lnTo>
                    <a:pt x="57" y="4"/>
                  </a:lnTo>
                  <a:lnTo>
                    <a:pt x="52" y="4"/>
                  </a:lnTo>
                  <a:lnTo>
                    <a:pt x="42" y="0"/>
                  </a:lnTo>
                  <a:lnTo>
                    <a:pt x="33" y="4"/>
                  </a:lnTo>
                  <a:lnTo>
                    <a:pt x="24" y="4"/>
                  </a:lnTo>
                  <a:lnTo>
                    <a:pt x="19" y="9"/>
                  </a:lnTo>
                  <a:lnTo>
                    <a:pt x="14" y="14"/>
                  </a:lnTo>
                  <a:lnTo>
                    <a:pt x="9" y="18"/>
                  </a:lnTo>
                  <a:lnTo>
                    <a:pt x="5" y="28"/>
                  </a:lnTo>
                  <a:lnTo>
                    <a:pt x="0" y="37"/>
                  </a:lnTo>
                  <a:lnTo>
                    <a:pt x="0" y="42"/>
                  </a:lnTo>
                  <a:lnTo>
                    <a:pt x="0" y="51"/>
                  </a:lnTo>
                  <a:lnTo>
                    <a:pt x="5" y="61"/>
                  </a:lnTo>
                  <a:lnTo>
                    <a:pt x="9" y="66"/>
                  </a:lnTo>
                  <a:lnTo>
                    <a:pt x="14" y="75"/>
                  </a:lnTo>
                  <a:lnTo>
                    <a:pt x="19" y="80"/>
                  </a:lnTo>
                  <a:lnTo>
                    <a:pt x="24" y="80"/>
                  </a:lnTo>
                  <a:lnTo>
                    <a:pt x="33" y="84"/>
                  </a:lnTo>
                  <a:lnTo>
                    <a:pt x="42" y="84"/>
                  </a:lnTo>
                  <a:lnTo>
                    <a:pt x="52" y="84"/>
                  </a:lnTo>
                  <a:lnTo>
                    <a:pt x="57" y="80"/>
                  </a:lnTo>
                  <a:lnTo>
                    <a:pt x="66" y="80"/>
                  </a:lnTo>
                  <a:lnTo>
                    <a:pt x="71" y="75"/>
                  </a:lnTo>
                  <a:lnTo>
                    <a:pt x="75" y="66"/>
                  </a:lnTo>
                  <a:lnTo>
                    <a:pt x="80" y="61"/>
                  </a:lnTo>
                  <a:lnTo>
                    <a:pt x="85" y="51"/>
                  </a:lnTo>
                  <a:lnTo>
                    <a:pt x="85" y="42"/>
                  </a:lnTo>
                  <a:lnTo>
                    <a:pt x="85" y="42"/>
                  </a:lnTo>
                  <a:lnTo>
                    <a:pt x="85" y="47"/>
                  </a:lnTo>
                  <a:lnTo>
                    <a:pt x="85" y="47"/>
                  </a:lnTo>
                  <a:lnTo>
                    <a:pt x="85" y="51"/>
                  </a:lnTo>
                  <a:lnTo>
                    <a:pt x="85" y="51"/>
                  </a:lnTo>
                  <a:lnTo>
                    <a:pt x="80" y="56"/>
                  </a:lnTo>
                  <a:lnTo>
                    <a:pt x="80" y="56"/>
                  </a:lnTo>
                  <a:lnTo>
                    <a:pt x="80" y="61"/>
                  </a:lnTo>
                  <a:lnTo>
                    <a:pt x="80" y="61"/>
                  </a:lnTo>
                  <a:lnTo>
                    <a:pt x="75" y="70"/>
                  </a:lnTo>
                  <a:lnTo>
                    <a:pt x="71" y="75"/>
                  </a:lnTo>
                  <a:lnTo>
                    <a:pt x="61" y="80"/>
                  </a:lnTo>
                  <a:lnTo>
                    <a:pt x="57" y="84"/>
                  </a:lnTo>
                  <a:lnTo>
                    <a:pt x="47" y="84"/>
                  </a:lnTo>
                  <a:lnTo>
                    <a:pt x="42" y="84"/>
                  </a:lnTo>
                  <a:lnTo>
                    <a:pt x="33" y="84"/>
                  </a:lnTo>
                  <a:lnTo>
                    <a:pt x="24" y="80"/>
                  </a:lnTo>
                  <a:lnTo>
                    <a:pt x="19" y="75"/>
                  </a:lnTo>
                  <a:lnTo>
                    <a:pt x="9" y="70"/>
                  </a:lnTo>
                  <a:lnTo>
                    <a:pt x="5" y="66"/>
                  </a:lnTo>
                  <a:lnTo>
                    <a:pt x="5" y="56"/>
                  </a:lnTo>
                  <a:lnTo>
                    <a:pt x="0" y="51"/>
                  </a:lnTo>
                  <a:lnTo>
                    <a:pt x="0" y="42"/>
                  </a:lnTo>
                  <a:lnTo>
                    <a:pt x="0" y="33"/>
                  </a:lnTo>
                  <a:lnTo>
                    <a:pt x="5" y="28"/>
                  </a:lnTo>
                  <a:lnTo>
                    <a:pt x="9" y="18"/>
                  </a:lnTo>
                  <a:lnTo>
                    <a:pt x="14" y="14"/>
                  </a:lnTo>
                  <a:lnTo>
                    <a:pt x="19" y="9"/>
                  </a:lnTo>
                  <a:lnTo>
                    <a:pt x="28" y="4"/>
                  </a:lnTo>
                  <a:lnTo>
                    <a:pt x="33" y="4"/>
                  </a:lnTo>
                  <a:lnTo>
                    <a:pt x="42" y="0"/>
                  </a:lnTo>
                  <a:lnTo>
                    <a:pt x="52" y="4"/>
                  </a:lnTo>
                  <a:lnTo>
                    <a:pt x="61" y="4"/>
                  </a:lnTo>
                  <a:lnTo>
                    <a:pt x="66" y="9"/>
                  </a:lnTo>
                  <a:lnTo>
                    <a:pt x="71" y="14"/>
                  </a:lnTo>
                  <a:lnTo>
                    <a:pt x="75" y="18"/>
                  </a:lnTo>
                  <a:lnTo>
                    <a:pt x="75" y="23"/>
                  </a:lnTo>
                  <a:lnTo>
                    <a:pt x="80" y="28"/>
                  </a:lnTo>
                  <a:lnTo>
                    <a:pt x="80" y="33"/>
                  </a:lnTo>
                  <a:lnTo>
                    <a:pt x="85" y="37"/>
                  </a:lnTo>
                  <a:lnTo>
                    <a:pt x="85" y="42"/>
                  </a:lnTo>
                  <a:close/>
                </a:path>
              </a:pathLst>
            </a:custGeom>
            <a:solidFill>
              <a:srgbClr val="FF4242"/>
            </a:solidFill>
            <a:ln w="9525">
              <a:noFill/>
              <a:round/>
              <a:headEnd/>
              <a:tailEnd/>
            </a:ln>
          </p:spPr>
          <p:txBody>
            <a:bodyPr/>
            <a:lstStyle/>
            <a:p>
              <a:endParaRPr lang="en-US"/>
            </a:p>
          </p:txBody>
        </p:sp>
        <p:sp>
          <p:nvSpPr>
            <p:cNvPr id="3523690" name="Freeform 106"/>
            <p:cNvSpPr>
              <a:spLocks noChangeAspect="1"/>
            </p:cNvSpPr>
            <p:nvPr/>
          </p:nvSpPr>
          <p:spPr bwMode="auto">
            <a:xfrm>
              <a:off x="2742" y="2098"/>
              <a:ext cx="85" cy="84"/>
            </a:xfrm>
            <a:custGeom>
              <a:avLst/>
              <a:gdLst/>
              <a:ahLst/>
              <a:cxnLst>
                <a:cxn ang="0">
                  <a:pos x="85" y="37"/>
                </a:cxn>
                <a:cxn ang="0">
                  <a:pos x="75" y="18"/>
                </a:cxn>
                <a:cxn ang="0">
                  <a:pos x="66" y="9"/>
                </a:cxn>
                <a:cxn ang="0">
                  <a:pos x="52" y="4"/>
                </a:cxn>
                <a:cxn ang="0">
                  <a:pos x="33" y="4"/>
                </a:cxn>
                <a:cxn ang="0">
                  <a:pos x="19" y="9"/>
                </a:cxn>
                <a:cxn ang="0">
                  <a:pos x="9" y="18"/>
                </a:cxn>
                <a:cxn ang="0">
                  <a:pos x="0" y="37"/>
                </a:cxn>
                <a:cxn ang="0">
                  <a:pos x="0" y="51"/>
                </a:cxn>
                <a:cxn ang="0">
                  <a:pos x="9" y="66"/>
                </a:cxn>
                <a:cxn ang="0">
                  <a:pos x="19" y="80"/>
                </a:cxn>
                <a:cxn ang="0">
                  <a:pos x="33" y="84"/>
                </a:cxn>
                <a:cxn ang="0">
                  <a:pos x="52" y="84"/>
                </a:cxn>
                <a:cxn ang="0">
                  <a:pos x="66" y="80"/>
                </a:cxn>
                <a:cxn ang="0">
                  <a:pos x="75" y="66"/>
                </a:cxn>
                <a:cxn ang="0">
                  <a:pos x="85" y="51"/>
                </a:cxn>
                <a:cxn ang="0">
                  <a:pos x="80" y="42"/>
                </a:cxn>
                <a:cxn ang="0">
                  <a:pos x="80" y="28"/>
                </a:cxn>
                <a:cxn ang="0">
                  <a:pos x="71" y="14"/>
                </a:cxn>
                <a:cxn ang="0">
                  <a:pos x="57" y="4"/>
                </a:cxn>
                <a:cxn ang="0">
                  <a:pos x="42" y="4"/>
                </a:cxn>
                <a:cxn ang="0">
                  <a:pos x="28" y="4"/>
                </a:cxn>
                <a:cxn ang="0">
                  <a:pos x="14" y="14"/>
                </a:cxn>
                <a:cxn ang="0">
                  <a:pos x="5" y="28"/>
                </a:cxn>
                <a:cxn ang="0">
                  <a:pos x="0" y="42"/>
                </a:cxn>
                <a:cxn ang="0">
                  <a:pos x="5" y="61"/>
                </a:cxn>
                <a:cxn ang="0">
                  <a:pos x="14" y="70"/>
                </a:cxn>
                <a:cxn ang="0">
                  <a:pos x="28" y="80"/>
                </a:cxn>
                <a:cxn ang="0">
                  <a:pos x="42" y="84"/>
                </a:cxn>
                <a:cxn ang="0">
                  <a:pos x="57" y="80"/>
                </a:cxn>
                <a:cxn ang="0">
                  <a:pos x="71" y="70"/>
                </a:cxn>
                <a:cxn ang="0">
                  <a:pos x="80" y="61"/>
                </a:cxn>
                <a:cxn ang="0">
                  <a:pos x="80" y="42"/>
                </a:cxn>
              </a:cxnLst>
              <a:rect l="0" t="0" r="r" b="b"/>
              <a:pathLst>
                <a:path w="85" h="84">
                  <a:moveTo>
                    <a:pt x="85" y="42"/>
                  </a:moveTo>
                  <a:lnTo>
                    <a:pt x="85" y="37"/>
                  </a:lnTo>
                  <a:lnTo>
                    <a:pt x="80" y="28"/>
                  </a:lnTo>
                  <a:lnTo>
                    <a:pt x="75" y="18"/>
                  </a:lnTo>
                  <a:lnTo>
                    <a:pt x="71" y="14"/>
                  </a:lnTo>
                  <a:lnTo>
                    <a:pt x="66" y="9"/>
                  </a:lnTo>
                  <a:lnTo>
                    <a:pt x="57" y="4"/>
                  </a:lnTo>
                  <a:lnTo>
                    <a:pt x="52" y="4"/>
                  </a:lnTo>
                  <a:lnTo>
                    <a:pt x="42" y="0"/>
                  </a:lnTo>
                  <a:lnTo>
                    <a:pt x="33" y="4"/>
                  </a:lnTo>
                  <a:lnTo>
                    <a:pt x="24" y="4"/>
                  </a:lnTo>
                  <a:lnTo>
                    <a:pt x="19" y="9"/>
                  </a:lnTo>
                  <a:lnTo>
                    <a:pt x="14" y="14"/>
                  </a:lnTo>
                  <a:lnTo>
                    <a:pt x="9" y="18"/>
                  </a:lnTo>
                  <a:lnTo>
                    <a:pt x="5" y="28"/>
                  </a:lnTo>
                  <a:lnTo>
                    <a:pt x="0" y="37"/>
                  </a:lnTo>
                  <a:lnTo>
                    <a:pt x="0" y="42"/>
                  </a:lnTo>
                  <a:lnTo>
                    <a:pt x="0" y="51"/>
                  </a:lnTo>
                  <a:lnTo>
                    <a:pt x="5" y="61"/>
                  </a:lnTo>
                  <a:lnTo>
                    <a:pt x="9" y="66"/>
                  </a:lnTo>
                  <a:lnTo>
                    <a:pt x="14" y="75"/>
                  </a:lnTo>
                  <a:lnTo>
                    <a:pt x="19" y="80"/>
                  </a:lnTo>
                  <a:lnTo>
                    <a:pt x="24" y="80"/>
                  </a:lnTo>
                  <a:lnTo>
                    <a:pt x="33" y="84"/>
                  </a:lnTo>
                  <a:lnTo>
                    <a:pt x="42" y="84"/>
                  </a:lnTo>
                  <a:lnTo>
                    <a:pt x="52" y="84"/>
                  </a:lnTo>
                  <a:lnTo>
                    <a:pt x="57" y="80"/>
                  </a:lnTo>
                  <a:lnTo>
                    <a:pt x="66" y="80"/>
                  </a:lnTo>
                  <a:lnTo>
                    <a:pt x="71" y="75"/>
                  </a:lnTo>
                  <a:lnTo>
                    <a:pt x="75" y="66"/>
                  </a:lnTo>
                  <a:lnTo>
                    <a:pt x="80" y="61"/>
                  </a:lnTo>
                  <a:lnTo>
                    <a:pt x="85" y="51"/>
                  </a:lnTo>
                  <a:lnTo>
                    <a:pt x="85" y="42"/>
                  </a:lnTo>
                  <a:lnTo>
                    <a:pt x="80" y="42"/>
                  </a:lnTo>
                  <a:lnTo>
                    <a:pt x="80" y="37"/>
                  </a:lnTo>
                  <a:lnTo>
                    <a:pt x="80" y="28"/>
                  </a:lnTo>
                  <a:lnTo>
                    <a:pt x="75" y="23"/>
                  </a:lnTo>
                  <a:lnTo>
                    <a:pt x="71" y="14"/>
                  </a:lnTo>
                  <a:lnTo>
                    <a:pt x="66" y="9"/>
                  </a:lnTo>
                  <a:lnTo>
                    <a:pt x="57" y="4"/>
                  </a:lnTo>
                  <a:lnTo>
                    <a:pt x="52" y="4"/>
                  </a:lnTo>
                  <a:lnTo>
                    <a:pt x="42" y="4"/>
                  </a:lnTo>
                  <a:lnTo>
                    <a:pt x="33" y="4"/>
                  </a:lnTo>
                  <a:lnTo>
                    <a:pt x="28" y="4"/>
                  </a:lnTo>
                  <a:lnTo>
                    <a:pt x="19" y="9"/>
                  </a:lnTo>
                  <a:lnTo>
                    <a:pt x="14" y="14"/>
                  </a:lnTo>
                  <a:lnTo>
                    <a:pt x="9" y="23"/>
                  </a:lnTo>
                  <a:lnTo>
                    <a:pt x="5" y="28"/>
                  </a:lnTo>
                  <a:lnTo>
                    <a:pt x="0" y="37"/>
                  </a:lnTo>
                  <a:lnTo>
                    <a:pt x="0" y="42"/>
                  </a:lnTo>
                  <a:lnTo>
                    <a:pt x="0" y="51"/>
                  </a:lnTo>
                  <a:lnTo>
                    <a:pt x="5" y="61"/>
                  </a:lnTo>
                  <a:lnTo>
                    <a:pt x="9" y="66"/>
                  </a:lnTo>
                  <a:lnTo>
                    <a:pt x="14" y="70"/>
                  </a:lnTo>
                  <a:lnTo>
                    <a:pt x="19" y="75"/>
                  </a:lnTo>
                  <a:lnTo>
                    <a:pt x="28" y="80"/>
                  </a:lnTo>
                  <a:lnTo>
                    <a:pt x="33" y="84"/>
                  </a:lnTo>
                  <a:lnTo>
                    <a:pt x="42" y="84"/>
                  </a:lnTo>
                  <a:lnTo>
                    <a:pt x="52" y="84"/>
                  </a:lnTo>
                  <a:lnTo>
                    <a:pt x="57" y="80"/>
                  </a:lnTo>
                  <a:lnTo>
                    <a:pt x="66" y="75"/>
                  </a:lnTo>
                  <a:lnTo>
                    <a:pt x="71" y="70"/>
                  </a:lnTo>
                  <a:lnTo>
                    <a:pt x="75" y="66"/>
                  </a:lnTo>
                  <a:lnTo>
                    <a:pt x="80" y="61"/>
                  </a:lnTo>
                  <a:lnTo>
                    <a:pt x="80" y="51"/>
                  </a:lnTo>
                  <a:lnTo>
                    <a:pt x="80" y="42"/>
                  </a:lnTo>
                  <a:lnTo>
                    <a:pt x="85" y="42"/>
                  </a:lnTo>
                  <a:close/>
                </a:path>
              </a:pathLst>
            </a:custGeom>
            <a:solidFill>
              <a:srgbClr val="FF4646"/>
            </a:solidFill>
            <a:ln w="9525">
              <a:noFill/>
              <a:round/>
              <a:headEnd/>
              <a:tailEnd/>
            </a:ln>
          </p:spPr>
          <p:txBody>
            <a:bodyPr/>
            <a:lstStyle/>
            <a:p>
              <a:endParaRPr lang="en-US"/>
            </a:p>
          </p:txBody>
        </p:sp>
        <p:sp>
          <p:nvSpPr>
            <p:cNvPr id="3523691" name="Freeform 107"/>
            <p:cNvSpPr>
              <a:spLocks noChangeAspect="1"/>
            </p:cNvSpPr>
            <p:nvPr/>
          </p:nvSpPr>
          <p:spPr bwMode="auto">
            <a:xfrm>
              <a:off x="2742" y="2102"/>
              <a:ext cx="80" cy="80"/>
            </a:xfrm>
            <a:custGeom>
              <a:avLst/>
              <a:gdLst/>
              <a:ahLst/>
              <a:cxnLst>
                <a:cxn ang="0">
                  <a:pos x="80" y="33"/>
                </a:cxn>
                <a:cxn ang="0">
                  <a:pos x="75" y="19"/>
                </a:cxn>
                <a:cxn ang="0">
                  <a:pos x="66" y="5"/>
                </a:cxn>
                <a:cxn ang="0">
                  <a:pos x="52" y="0"/>
                </a:cxn>
                <a:cxn ang="0">
                  <a:pos x="33" y="0"/>
                </a:cxn>
                <a:cxn ang="0">
                  <a:pos x="19" y="5"/>
                </a:cxn>
                <a:cxn ang="0">
                  <a:pos x="9" y="19"/>
                </a:cxn>
                <a:cxn ang="0">
                  <a:pos x="0" y="33"/>
                </a:cxn>
                <a:cxn ang="0">
                  <a:pos x="0" y="47"/>
                </a:cxn>
                <a:cxn ang="0">
                  <a:pos x="9" y="62"/>
                </a:cxn>
                <a:cxn ang="0">
                  <a:pos x="19" y="71"/>
                </a:cxn>
                <a:cxn ang="0">
                  <a:pos x="33" y="80"/>
                </a:cxn>
                <a:cxn ang="0">
                  <a:pos x="52" y="80"/>
                </a:cxn>
                <a:cxn ang="0">
                  <a:pos x="66" y="71"/>
                </a:cxn>
                <a:cxn ang="0">
                  <a:pos x="75" y="62"/>
                </a:cxn>
                <a:cxn ang="0">
                  <a:pos x="80" y="47"/>
                </a:cxn>
                <a:cxn ang="0">
                  <a:pos x="80" y="38"/>
                </a:cxn>
                <a:cxn ang="0">
                  <a:pos x="75" y="24"/>
                </a:cxn>
                <a:cxn ang="0">
                  <a:pos x="71" y="10"/>
                </a:cxn>
                <a:cxn ang="0">
                  <a:pos x="57" y="5"/>
                </a:cxn>
                <a:cxn ang="0">
                  <a:pos x="42" y="0"/>
                </a:cxn>
                <a:cxn ang="0">
                  <a:pos x="28" y="5"/>
                </a:cxn>
                <a:cxn ang="0">
                  <a:pos x="14" y="10"/>
                </a:cxn>
                <a:cxn ang="0">
                  <a:pos x="5" y="24"/>
                </a:cxn>
                <a:cxn ang="0">
                  <a:pos x="5" y="38"/>
                </a:cxn>
                <a:cxn ang="0">
                  <a:pos x="5" y="57"/>
                </a:cxn>
                <a:cxn ang="0">
                  <a:pos x="14" y="66"/>
                </a:cxn>
                <a:cxn ang="0">
                  <a:pos x="28" y="76"/>
                </a:cxn>
                <a:cxn ang="0">
                  <a:pos x="42" y="80"/>
                </a:cxn>
                <a:cxn ang="0">
                  <a:pos x="57" y="76"/>
                </a:cxn>
                <a:cxn ang="0">
                  <a:pos x="71" y="66"/>
                </a:cxn>
                <a:cxn ang="0">
                  <a:pos x="75" y="57"/>
                </a:cxn>
                <a:cxn ang="0">
                  <a:pos x="80" y="38"/>
                </a:cxn>
              </a:cxnLst>
              <a:rect l="0" t="0" r="r" b="b"/>
              <a:pathLst>
                <a:path w="80" h="80">
                  <a:moveTo>
                    <a:pt x="80" y="38"/>
                  </a:moveTo>
                  <a:lnTo>
                    <a:pt x="80" y="33"/>
                  </a:lnTo>
                  <a:lnTo>
                    <a:pt x="80" y="24"/>
                  </a:lnTo>
                  <a:lnTo>
                    <a:pt x="75" y="19"/>
                  </a:lnTo>
                  <a:lnTo>
                    <a:pt x="71" y="10"/>
                  </a:lnTo>
                  <a:lnTo>
                    <a:pt x="66" y="5"/>
                  </a:lnTo>
                  <a:lnTo>
                    <a:pt x="57" y="0"/>
                  </a:lnTo>
                  <a:lnTo>
                    <a:pt x="52" y="0"/>
                  </a:lnTo>
                  <a:lnTo>
                    <a:pt x="42" y="0"/>
                  </a:lnTo>
                  <a:lnTo>
                    <a:pt x="33" y="0"/>
                  </a:lnTo>
                  <a:lnTo>
                    <a:pt x="28" y="0"/>
                  </a:lnTo>
                  <a:lnTo>
                    <a:pt x="19" y="5"/>
                  </a:lnTo>
                  <a:lnTo>
                    <a:pt x="14" y="10"/>
                  </a:lnTo>
                  <a:lnTo>
                    <a:pt x="9" y="19"/>
                  </a:lnTo>
                  <a:lnTo>
                    <a:pt x="5" y="24"/>
                  </a:lnTo>
                  <a:lnTo>
                    <a:pt x="0" y="33"/>
                  </a:lnTo>
                  <a:lnTo>
                    <a:pt x="0" y="38"/>
                  </a:lnTo>
                  <a:lnTo>
                    <a:pt x="0" y="47"/>
                  </a:lnTo>
                  <a:lnTo>
                    <a:pt x="5" y="57"/>
                  </a:lnTo>
                  <a:lnTo>
                    <a:pt x="9" y="62"/>
                  </a:lnTo>
                  <a:lnTo>
                    <a:pt x="14" y="66"/>
                  </a:lnTo>
                  <a:lnTo>
                    <a:pt x="19" y="71"/>
                  </a:lnTo>
                  <a:lnTo>
                    <a:pt x="28" y="76"/>
                  </a:lnTo>
                  <a:lnTo>
                    <a:pt x="33" y="80"/>
                  </a:lnTo>
                  <a:lnTo>
                    <a:pt x="42" y="80"/>
                  </a:lnTo>
                  <a:lnTo>
                    <a:pt x="52" y="80"/>
                  </a:lnTo>
                  <a:lnTo>
                    <a:pt x="57" y="76"/>
                  </a:lnTo>
                  <a:lnTo>
                    <a:pt x="66" y="71"/>
                  </a:lnTo>
                  <a:lnTo>
                    <a:pt x="71" y="66"/>
                  </a:lnTo>
                  <a:lnTo>
                    <a:pt x="75" y="62"/>
                  </a:lnTo>
                  <a:lnTo>
                    <a:pt x="80" y="57"/>
                  </a:lnTo>
                  <a:lnTo>
                    <a:pt x="80" y="47"/>
                  </a:lnTo>
                  <a:lnTo>
                    <a:pt x="80" y="38"/>
                  </a:lnTo>
                  <a:lnTo>
                    <a:pt x="80" y="38"/>
                  </a:lnTo>
                  <a:lnTo>
                    <a:pt x="80" y="33"/>
                  </a:lnTo>
                  <a:lnTo>
                    <a:pt x="75" y="24"/>
                  </a:lnTo>
                  <a:lnTo>
                    <a:pt x="75" y="19"/>
                  </a:lnTo>
                  <a:lnTo>
                    <a:pt x="71" y="10"/>
                  </a:lnTo>
                  <a:lnTo>
                    <a:pt x="61" y="5"/>
                  </a:lnTo>
                  <a:lnTo>
                    <a:pt x="57" y="5"/>
                  </a:lnTo>
                  <a:lnTo>
                    <a:pt x="52" y="0"/>
                  </a:lnTo>
                  <a:lnTo>
                    <a:pt x="42" y="0"/>
                  </a:lnTo>
                  <a:lnTo>
                    <a:pt x="33" y="0"/>
                  </a:lnTo>
                  <a:lnTo>
                    <a:pt x="28" y="5"/>
                  </a:lnTo>
                  <a:lnTo>
                    <a:pt x="19" y="5"/>
                  </a:lnTo>
                  <a:lnTo>
                    <a:pt x="14" y="10"/>
                  </a:lnTo>
                  <a:lnTo>
                    <a:pt x="9" y="19"/>
                  </a:lnTo>
                  <a:lnTo>
                    <a:pt x="5" y="24"/>
                  </a:lnTo>
                  <a:lnTo>
                    <a:pt x="5" y="33"/>
                  </a:lnTo>
                  <a:lnTo>
                    <a:pt x="5" y="38"/>
                  </a:lnTo>
                  <a:lnTo>
                    <a:pt x="5" y="47"/>
                  </a:lnTo>
                  <a:lnTo>
                    <a:pt x="5" y="57"/>
                  </a:lnTo>
                  <a:lnTo>
                    <a:pt x="9" y="62"/>
                  </a:lnTo>
                  <a:lnTo>
                    <a:pt x="14" y="66"/>
                  </a:lnTo>
                  <a:lnTo>
                    <a:pt x="19" y="71"/>
                  </a:lnTo>
                  <a:lnTo>
                    <a:pt x="28" y="76"/>
                  </a:lnTo>
                  <a:lnTo>
                    <a:pt x="33" y="76"/>
                  </a:lnTo>
                  <a:lnTo>
                    <a:pt x="42" y="80"/>
                  </a:lnTo>
                  <a:lnTo>
                    <a:pt x="52" y="76"/>
                  </a:lnTo>
                  <a:lnTo>
                    <a:pt x="57" y="76"/>
                  </a:lnTo>
                  <a:lnTo>
                    <a:pt x="61" y="71"/>
                  </a:lnTo>
                  <a:lnTo>
                    <a:pt x="71" y="66"/>
                  </a:lnTo>
                  <a:lnTo>
                    <a:pt x="75" y="62"/>
                  </a:lnTo>
                  <a:lnTo>
                    <a:pt x="75" y="57"/>
                  </a:lnTo>
                  <a:lnTo>
                    <a:pt x="80" y="47"/>
                  </a:lnTo>
                  <a:lnTo>
                    <a:pt x="80" y="38"/>
                  </a:lnTo>
                  <a:lnTo>
                    <a:pt x="80" y="38"/>
                  </a:lnTo>
                  <a:close/>
                </a:path>
              </a:pathLst>
            </a:custGeom>
            <a:solidFill>
              <a:srgbClr val="FF4949"/>
            </a:solidFill>
            <a:ln w="9525">
              <a:noFill/>
              <a:round/>
              <a:headEnd/>
              <a:tailEnd/>
            </a:ln>
          </p:spPr>
          <p:txBody>
            <a:bodyPr/>
            <a:lstStyle/>
            <a:p>
              <a:endParaRPr lang="en-US"/>
            </a:p>
          </p:txBody>
        </p:sp>
        <p:sp>
          <p:nvSpPr>
            <p:cNvPr id="3523692" name="Freeform 108"/>
            <p:cNvSpPr>
              <a:spLocks noChangeAspect="1"/>
            </p:cNvSpPr>
            <p:nvPr/>
          </p:nvSpPr>
          <p:spPr bwMode="auto">
            <a:xfrm>
              <a:off x="2747" y="2102"/>
              <a:ext cx="75" cy="80"/>
            </a:xfrm>
            <a:custGeom>
              <a:avLst/>
              <a:gdLst/>
              <a:ahLst/>
              <a:cxnLst>
                <a:cxn ang="0">
                  <a:pos x="75" y="33"/>
                </a:cxn>
                <a:cxn ang="0">
                  <a:pos x="70" y="19"/>
                </a:cxn>
                <a:cxn ang="0">
                  <a:pos x="56" y="5"/>
                </a:cxn>
                <a:cxn ang="0">
                  <a:pos x="47" y="0"/>
                </a:cxn>
                <a:cxn ang="0">
                  <a:pos x="28" y="0"/>
                </a:cxn>
                <a:cxn ang="0">
                  <a:pos x="14" y="5"/>
                </a:cxn>
                <a:cxn ang="0">
                  <a:pos x="4" y="19"/>
                </a:cxn>
                <a:cxn ang="0">
                  <a:pos x="0" y="33"/>
                </a:cxn>
                <a:cxn ang="0">
                  <a:pos x="0" y="47"/>
                </a:cxn>
                <a:cxn ang="0">
                  <a:pos x="4" y="62"/>
                </a:cxn>
                <a:cxn ang="0">
                  <a:pos x="14" y="71"/>
                </a:cxn>
                <a:cxn ang="0">
                  <a:pos x="28" y="76"/>
                </a:cxn>
                <a:cxn ang="0">
                  <a:pos x="47" y="76"/>
                </a:cxn>
                <a:cxn ang="0">
                  <a:pos x="56" y="71"/>
                </a:cxn>
                <a:cxn ang="0">
                  <a:pos x="70" y="62"/>
                </a:cxn>
                <a:cxn ang="0">
                  <a:pos x="75" y="47"/>
                </a:cxn>
                <a:cxn ang="0">
                  <a:pos x="75" y="38"/>
                </a:cxn>
                <a:cxn ang="0">
                  <a:pos x="70" y="24"/>
                </a:cxn>
                <a:cxn ang="0">
                  <a:pos x="61" y="14"/>
                </a:cxn>
                <a:cxn ang="0">
                  <a:pos x="52" y="5"/>
                </a:cxn>
                <a:cxn ang="0">
                  <a:pos x="37" y="0"/>
                </a:cxn>
                <a:cxn ang="0">
                  <a:pos x="23" y="5"/>
                </a:cxn>
                <a:cxn ang="0">
                  <a:pos x="9" y="14"/>
                </a:cxn>
                <a:cxn ang="0">
                  <a:pos x="0" y="24"/>
                </a:cxn>
                <a:cxn ang="0">
                  <a:pos x="0" y="38"/>
                </a:cxn>
                <a:cxn ang="0">
                  <a:pos x="0" y="52"/>
                </a:cxn>
                <a:cxn ang="0">
                  <a:pos x="9" y="66"/>
                </a:cxn>
                <a:cxn ang="0">
                  <a:pos x="23" y="76"/>
                </a:cxn>
                <a:cxn ang="0">
                  <a:pos x="37" y="76"/>
                </a:cxn>
                <a:cxn ang="0">
                  <a:pos x="52" y="76"/>
                </a:cxn>
                <a:cxn ang="0">
                  <a:pos x="61" y="66"/>
                </a:cxn>
                <a:cxn ang="0">
                  <a:pos x="70" y="52"/>
                </a:cxn>
                <a:cxn ang="0">
                  <a:pos x="75" y="38"/>
                </a:cxn>
              </a:cxnLst>
              <a:rect l="0" t="0" r="r" b="b"/>
              <a:pathLst>
                <a:path w="75" h="80">
                  <a:moveTo>
                    <a:pt x="75" y="38"/>
                  </a:moveTo>
                  <a:lnTo>
                    <a:pt x="75" y="33"/>
                  </a:lnTo>
                  <a:lnTo>
                    <a:pt x="70" y="24"/>
                  </a:lnTo>
                  <a:lnTo>
                    <a:pt x="70" y="19"/>
                  </a:lnTo>
                  <a:lnTo>
                    <a:pt x="66" y="10"/>
                  </a:lnTo>
                  <a:lnTo>
                    <a:pt x="56" y="5"/>
                  </a:lnTo>
                  <a:lnTo>
                    <a:pt x="52" y="5"/>
                  </a:lnTo>
                  <a:lnTo>
                    <a:pt x="47" y="0"/>
                  </a:lnTo>
                  <a:lnTo>
                    <a:pt x="37" y="0"/>
                  </a:lnTo>
                  <a:lnTo>
                    <a:pt x="28" y="0"/>
                  </a:lnTo>
                  <a:lnTo>
                    <a:pt x="23" y="5"/>
                  </a:lnTo>
                  <a:lnTo>
                    <a:pt x="14" y="5"/>
                  </a:lnTo>
                  <a:lnTo>
                    <a:pt x="9" y="10"/>
                  </a:lnTo>
                  <a:lnTo>
                    <a:pt x="4" y="19"/>
                  </a:lnTo>
                  <a:lnTo>
                    <a:pt x="0" y="24"/>
                  </a:lnTo>
                  <a:lnTo>
                    <a:pt x="0" y="33"/>
                  </a:lnTo>
                  <a:lnTo>
                    <a:pt x="0" y="38"/>
                  </a:lnTo>
                  <a:lnTo>
                    <a:pt x="0" y="47"/>
                  </a:lnTo>
                  <a:lnTo>
                    <a:pt x="0" y="57"/>
                  </a:lnTo>
                  <a:lnTo>
                    <a:pt x="4" y="62"/>
                  </a:lnTo>
                  <a:lnTo>
                    <a:pt x="9" y="66"/>
                  </a:lnTo>
                  <a:lnTo>
                    <a:pt x="14" y="71"/>
                  </a:lnTo>
                  <a:lnTo>
                    <a:pt x="23" y="76"/>
                  </a:lnTo>
                  <a:lnTo>
                    <a:pt x="28" y="76"/>
                  </a:lnTo>
                  <a:lnTo>
                    <a:pt x="37" y="80"/>
                  </a:lnTo>
                  <a:lnTo>
                    <a:pt x="47" y="76"/>
                  </a:lnTo>
                  <a:lnTo>
                    <a:pt x="52" y="76"/>
                  </a:lnTo>
                  <a:lnTo>
                    <a:pt x="56" y="71"/>
                  </a:lnTo>
                  <a:lnTo>
                    <a:pt x="66" y="66"/>
                  </a:lnTo>
                  <a:lnTo>
                    <a:pt x="70" y="62"/>
                  </a:lnTo>
                  <a:lnTo>
                    <a:pt x="70" y="57"/>
                  </a:lnTo>
                  <a:lnTo>
                    <a:pt x="75" y="47"/>
                  </a:lnTo>
                  <a:lnTo>
                    <a:pt x="75" y="38"/>
                  </a:lnTo>
                  <a:lnTo>
                    <a:pt x="75" y="38"/>
                  </a:lnTo>
                  <a:lnTo>
                    <a:pt x="75" y="33"/>
                  </a:lnTo>
                  <a:lnTo>
                    <a:pt x="70" y="24"/>
                  </a:lnTo>
                  <a:lnTo>
                    <a:pt x="66" y="19"/>
                  </a:lnTo>
                  <a:lnTo>
                    <a:pt x="61" y="14"/>
                  </a:lnTo>
                  <a:lnTo>
                    <a:pt x="56" y="10"/>
                  </a:lnTo>
                  <a:lnTo>
                    <a:pt x="52" y="5"/>
                  </a:lnTo>
                  <a:lnTo>
                    <a:pt x="42" y="0"/>
                  </a:lnTo>
                  <a:lnTo>
                    <a:pt x="37" y="0"/>
                  </a:lnTo>
                  <a:lnTo>
                    <a:pt x="28" y="0"/>
                  </a:lnTo>
                  <a:lnTo>
                    <a:pt x="23" y="5"/>
                  </a:lnTo>
                  <a:lnTo>
                    <a:pt x="14" y="10"/>
                  </a:lnTo>
                  <a:lnTo>
                    <a:pt x="9" y="14"/>
                  </a:lnTo>
                  <a:lnTo>
                    <a:pt x="4" y="19"/>
                  </a:lnTo>
                  <a:lnTo>
                    <a:pt x="0" y="24"/>
                  </a:lnTo>
                  <a:lnTo>
                    <a:pt x="0" y="33"/>
                  </a:lnTo>
                  <a:lnTo>
                    <a:pt x="0" y="38"/>
                  </a:lnTo>
                  <a:lnTo>
                    <a:pt x="0" y="47"/>
                  </a:lnTo>
                  <a:lnTo>
                    <a:pt x="0" y="52"/>
                  </a:lnTo>
                  <a:lnTo>
                    <a:pt x="4" y="62"/>
                  </a:lnTo>
                  <a:lnTo>
                    <a:pt x="9" y="66"/>
                  </a:lnTo>
                  <a:lnTo>
                    <a:pt x="14" y="71"/>
                  </a:lnTo>
                  <a:lnTo>
                    <a:pt x="23" y="76"/>
                  </a:lnTo>
                  <a:lnTo>
                    <a:pt x="28" y="76"/>
                  </a:lnTo>
                  <a:lnTo>
                    <a:pt x="37" y="76"/>
                  </a:lnTo>
                  <a:lnTo>
                    <a:pt x="42" y="76"/>
                  </a:lnTo>
                  <a:lnTo>
                    <a:pt x="52" y="76"/>
                  </a:lnTo>
                  <a:lnTo>
                    <a:pt x="56" y="71"/>
                  </a:lnTo>
                  <a:lnTo>
                    <a:pt x="61" y="66"/>
                  </a:lnTo>
                  <a:lnTo>
                    <a:pt x="66" y="62"/>
                  </a:lnTo>
                  <a:lnTo>
                    <a:pt x="70" y="52"/>
                  </a:lnTo>
                  <a:lnTo>
                    <a:pt x="75" y="47"/>
                  </a:lnTo>
                  <a:lnTo>
                    <a:pt x="75" y="38"/>
                  </a:lnTo>
                  <a:lnTo>
                    <a:pt x="75" y="38"/>
                  </a:lnTo>
                  <a:close/>
                </a:path>
              </a:pathLst>
            </a:custGeom>
            <a:solidFill>
              <a:srgbClr val="FF4D4D"/>
            </a:solidFill>
            <a:ln w="9525">
              <a:noFill/>
              <a:round/>
              <a:headEnd/>
              <a:tailEnd/>
            </a:ln>
          </p:spPr>
          <p:txBody>
            <a:bodyPr/>
            <a:lstStyle/>
            <a:p>
              <a:endParaRPr lang="en-US"/>
            </a:p>
          </p:txBody>
        </p:sp>
        <p:sp>
          <p:nvSpPr>
            <p:cNvPr id="3523693" name="Freeform 109"/>
            <p:cNvSpPr>
              <a:spLocks noChangeAspect="1"/>
            </p:cNvSpPr>
            <p:nvPr/>
          </p:nvSpPr>
          <p:spPr bwMode="auto">
            <a:xfrm>
              <a:off x="2747" y="2102"/>
              <a:ext cx="75" cy="76"/>
            </a:xfrm>
            <a:custGeom>
              <a:avLst/>
              <a:gdLst/>
              <a:ahLst/>
              <a:cxnLst>
                <a:cxn ang="0">
                  <a:pos x="75" y="33"/>
                </a:cxn>
                <a:cxn ang="0">
                  <a:pos x="66" y="19"/>
                </a:cxn>
                <a:cxn ang="0">
                  <a:pos x="56" y="10"/>
                </a:cxn>
                <a:cxn ang="0">
                  <a:pos x="42" y="0"/>
                </a:cxn>
                <a:cxn ang="0">
                  <a:pos x="28" y="0"/>
                </a:cxn>
                <a:cxn ang="0">
                  <a:pos x="14" y="10"/>
                </a:cxn>
                <a:cxn ang="0">
                  <a:pos x="4" y="19"/>
                </a:cxn>
                <a:cxn ang="0">
                  <a:pos x="0" y="33"/>
                </a:cxn>
                <a:cxn ang="0">
                  <a:pos x="0" y="47"/>
                </a:cxn>
                <a:cxn ang="0">
                  <a:pos x="4" y="62"/>
                </a:cxn>
                <a:cxn ang="0">
                  <a:pos x="14" y="71"/>
                </a:cxn>
                <a:cxn ang="0">
                  <a:pos x="28" y="76"/>
                </a:cxn>
                <a:cxn ang="0">
                  <a:pos x="42" y="76"/>
                </a:cxn>
                <a:cxn ang="0">
                  <a:pos x="56" y="71"/>
                </a:cxn>
                <a:cxn ang="0">
                  <a:pos x="66" y="62"/>
                </a:cxn>
                <a:cxn ang="0">
                  <a:pos x="75" y="47"/>
                </a:cxn>
                <a:cxn ang="0">
                  <a:pos x="75" y="38"/>
                </a:cxn>
                <a:cxn ang="0">
                  <a:pos x="70" y="24"/>
                </a:cxn>
                <a:cxn ang="0">
                  <a:pos x="61" y="14"/>
                </a:cxn>
                <a:cxn ang="0">
                  <a:pos x="52" y="5"/>
                </a:cxn>
                <a:cxn ang="0">
                  <a:pos x="37" y="5"/>
                </a:cxn>
                <a:cxn ang="0">
                  <a:pos x="23" y="5"/>
                </a:cxn>
                <a:cxn ang="0">
                  <a:pos x="9" y="14"/>
                </a:cxn>
                <a:cxn ang="0">
                  <a:pos x="4" y="24"/>
                </a:cxn>
                <a:cxn ang="0">
                  <a:pos x="0" y="38"/>
                </a:cxn>
                <a:cxn ang="0">
                  <a:pos x="4" y="52"/>
                </a:cxn>
                <a:cxn ang="0">
                  <a:pos x="9" y="66"/>
                </a:cxn>
                <a:cxn ang="0">
                  <a:pos x="23" y="71"/>
                </a:cxn>
                <a:cxn ang="0">
                  <a:pos x="37" y="76"/>
                </a:cxn>
                <a:cxn ang="0">
                  <a:pos x="52" y="71"/>
                </a:cxn>
                <a:cxn ang="0">
                  <a:pos x="61" y="66"/>
                </a:cxn>
                <a:cxn ang="0">
                  <a:pos x="70" y="52"/>
                </a:cxn>
                <a:cxn ang="0">
                  <a:pos x="75" y="38"/>
                </a:cxn>
              </a:cxnLst>
              <a:rect l="0" t="0" r="r" b="b"/>
              <a:pathLst>
                <a:path w="75" h="76">
                  <a:moveTo>
                    <a:pt x="75" y="38"/>
                  </a:moveTo>
                  <a:lnTo>
                    <a:pt x="75" y="33"/>
                  </a:lnTo>
                  <a:lnTo>
                    <a:pt x="70" y="24"/>
                  </a:lnTo>
                  <a:lnTo>
                    <a:pt x="66" y="19"/>
                  </a:lnTo>
                  <a:lnTo>
                    <a:pt x="61" y="14"/>
                  </a:lnTo>
                  <a:lnTo>
                    <a:pt x="56" y="10"/>
                  </a:lnTo>
                  <a:lnTo>
                    <a:pt x="52" y="5"/>
                  </a:lnTo>
                  <a:lnTo>
                    <a:pt x="42" y="0"/>
                  </a:lnTo>
                  <a:lnTo>
                    <a:pt x="37" y="0"/>
                  </a:lnTo>
                  <a:lnTo>
                    <a:pt x="28" y="0"/>
                  </a:lnTo>
                  <a:lnTo>
                    <a:pt x="23" y="5"/>
                  </a:lnTo>
                  <a:lnTo>
                    <a:pt x="14" y="10"/>
                  </a:lnTo>
                  <a:lnTo>
                    <a:pt x="9" y="14"/>
                  </a:lnTo>
                  <a:lnTo>
                    <a:pt x="4" y="19"/>
                  </a:lnTo>
                  <a:lnTo>
                    <a:pt x="0" y="24"/>
                  </a:lnTo>
                  <a:lnTo>
                    <a:pt x="0" y="33"/>
                  </a:lnTo>
                  <a:lnTo>
                    <a:pt x="0" y="38"/>
                  </a:lnTo>
                  <a:lnTo>
                    <a:pt x="0" y="47"/>
                  </a:lnTo>
                  <a:lnTo>
                    <a:pt x="0" y="52"/>
                  </a:lnTo>
                  <a:lnTo>
                    <a:pt x="4" y="62"/>
                  </a:lnTo>
                  <a:lnTo>
                    <a:pt x="9" y="66"/>
                  </a:lnTo>
                  <a:lnTo>
                    <a:pt x="14" y="71"/>
                  </a:lnTo>
                  <a:lnTo>
                    <a:pt x="23" y="76"/>
                  </a:lnTo>
                  <a:lnTo>
                    <a:pt x="28" y="76"/>
                  </a:lnTo>
                  <a:lnTo>
                    <a:pt x="37" y="76"/>
                  </a:lnTo>
                  <a:lnTo>
                    <a:pt x="42" y="76"/>
                  </a:lnTo>
                  <a:lnTo>
                    <a:pt x="52" y="76"/>
                  </a:lnTo>
                  <a:lnTo>
                    <a:pt x="56" y="71"/>
                  </a:lnTo>
                  <a:lnTo>
                    <a:pt x="61" y="66"/>
                  </a:lnTo>
                  <a:lnTo>
                    <a:pt x="66" y="62"/>
                  </a:lnTo>
                  <a:lnTo>
                    <a:pt x="70" y="52"/>
                  </a:lnTo>
                  <a:lnTo>
                    <a:pt x="75" y="47"/>
                  </a:lnTo>
                  <a:lnTo>
                    <a:pt x="75" y="38"/>
                  </a:lnTo>
                  <a:lnTo>
                    <a:pt x="75" y="38"/>
                  </a:lnTo>
                  <a:lnTo>
                    <a:pt x="70" y="33"/>
                  </a:lnTo>
                  <a:lnTo>
                    <a:pt x="70" y="24"/>
                  </a:lnTo>
                  <a:lnTo>
                    <a:pt x="66" y="19"/>
                  </a:lnTo>
                  <a:lnTo>
                    <a:pt x="61" y="14"/>
                  </a:lnTo>
                  <a:lnTo>
                    <a:pt x="56" y="10"/>
                  </a:lnTo>
                  <a:lnTo>
                    <a:pt x="52" y="5"/>
                  </a:lnTo>
                  <a:lnTo>
                    <a:pt x="42" y="5"/>
                  </a:lnTo>
                  <a:lnTo>
                    <a:pt x="37" y="5"/>
                  </a:lnTo>
                  <a:lnTo>
                    <a:pt x="28" y="5"/>
                  </a:lnTo>
                  <a:lnTo>
                    <a:pt x="23" y="5"/>
                  </a:lnTo>
                  <a:lnTo>
                    <a:pt x="19" y="10"/>
                  </a:lnTo>
                  <a:lnTo>
                    <a:pt x="9" y="14"/>
                  </a:lnTo>
                  <a:lnTo>
                    <a:pt x="4" y="19"/>
                  </a:lnTo>
                  <a:lnTo>
                    <a:pt x="4" y="24"/>
                  </a:lnTo>
                  <a:lnTo>
                    <a:pt x="0" y="33"/>
                  </a:lnTo>
                  <a:lnTo>
                    <a:pt x="0" y="38"/>
                  </a:lnTo>
                  <a:lnTo>
                    <a:pt x="0" y="47"/>
                  </a:lnTo>
                  <a:lnTo>
                    <a:pt x="4" y="52"/>
                  </a:lnTo>
                  <a:lnTo>
                    <a:pt x="4" y="62"/>
                  </a:lnTo>
                  <a:lnTo>
                    <a:pt x="9" y="66"/>
                  </a:lnTo>
                  <a:lnTo>
                    <a:pt x="19" y="71"/>
                  </a:lnTo>
                  <a:lnTo>
                    <a:pt x="23" y="71"/>
                  </a:lnTo>
                  <a:lnTo>
                    <a:pt x="28" y="76"/>
                  </a:lnTo>
                  <a:lnTo>
                    <a:pt x="37" y="76"/>
                  </a:lnTo>
                  <a:lnTo>
                    <a:pt x="42" y="76"/>
                  </a:lnTo>
                  <a:lnTo>
                    <a:pt x="52" y="71"/>
                  </a:lnTo>
                  <a:lnTo>
                    <a:pt x="56" y="71"/>
                  </a:lnTo>
                  <a:lnTo>
                    <a:pt x="61" y="66"/>
                  </a:lnTo>
                  <a:lnTo>
                    <a:pt x="66" y="62"/>
                  </a:lnTo>
                  <a:lnTo>
                    <a:pt x="70" y="52"/>
                  </a:lnTo>
                  <a:lnTo>
                    <a:pt x="70" y="47"/>
                  </a:lnTo>
                  <a:lnTo>
                    <a:pt x="75" y="38"/>
                  </a:lnTo>
                  <a:lnTo>
                    <a:pt x="75" y="38"/>
                  </a:lnTo>
                  <a:close/>
                </a:path>
              </a:pathLst>
            </a:custGeom>
            <a:solidFill>
              <a:srgbClr val="FF5151"/>
            </a:solidFill>
            <a:ln w="9525">
              <a:noFill/>
              <a:round/>
              <a:headEnd/>
              <a:tailEnd/>
            </a:ln>
          </p:spPr>
          <p:txBody>
            <a:bodyPr/>
            <a:lstStyle/>
            <a:p>
              <a:endParaRPr lang="en-US"/>
            </a:p>
          </p:txBody>
        </p:sp>
        <p:sp>
          <p:nvSpPr>
            <p:cNvPr id="3523694" name="Freeform 110"/>
            <p:cNvSpPr>
              <a:spLocks noChangeAspect="1"/>
            </p:cNvSpPr>
            <p:nvPr/>
          </p:nvSpPr>
          <p:spPr bwMode="auto">
            <a:xfrm>
              <a:off x="2747" y="2107"/>
              <a:ext cx="75" cy="71"/>
            </a:xfrm>
            <a:custGeom>
              <a:avLst/>
              <a:gdLst/>
              <a:ahLst/>
              <a:cxnLst>
                <a:cxn ang="0">
                  <a:pos x="70" y="28"/>
                </a:cxn>
                <a:cxn ang="0">
                  <a:pos x="66" y="14"/>
                </a:cxn>
                <a:cxn ang="0">
                  <a:pos x="56" y="5"/>
                </a:cxn>
                <a:cxn ang="0">
                  <a:pos x="42" y="0"/>
                </a:cxn>
                <a:cxn ang="0">
                  <a:pos x="28" y="0"/>
                </a:cxn>
                <a:cxn ang="0">
                  <a:pos x="19" y="5"/>
                </a:cxn>
                <a:cxn ang="0">
                  <a:pos x="4" y="14"/>
                </a:cxn>
                <a:cxn ang="0">
                  <a:pos x="0" y="28"/>
                </a:cxn>
                <a:cxn ang="0">
                  <a:pos x="0" y="42"/>
                </a:cxn>
                <a:cxn ang="0">
                  <a:pos x="4" y="57"/>
                </a:cxn>
                <a:cxn ang="0">
                  <a:pos x="19" y="66"/>
                </a:cxn>
                <a:cxn ang="0">
                  <a:pos x="28" y="71"/>
                </a:cxn>
                <a:cxn ang="0">
                  <a:pos x="42" y="71"/>
                </a:cxn>
                <a:cxn ang="0">
                  <a:pos x="56" y="66"/>
                </a:cxn>
                <a:cxn ang="0">
                  <a:pos x="66" y="57"/>
                </a:cxn>
                <a:cxn ang="0">
                  <a:pos x="70" y="42"/>
                </a:cxn>
                <a:cxn ang="0">
                  <a:pos x="70" y="33"/>
                </a:cxn>
                <a:cxn ang="0">
                  <a:pos x="70" y="19"/>
                </a:cxn>
                <a:cxn ang="0">
                  <a:pos x="61" y="9"/>
                </a:cxn>
                <a:cxn ang="0">
                  <a:pos x="52" y="0"/>
                </a:cxn>
                <a:cxn ang="0">
                  <a:pos x="37" y="0"/>
                </a:cxn>
                <a:cxn ang="0">
                  <a:pos x="23" y="0"/>
                </a:cxn>
                <a:cxn ang="0">
                  <a:pos x="14" y="9"/>
                </a:cxn>
                <a:cxn ang="0">
                  <a:pos x="4" y="19"/>
                </a:cxn>
                <a:cxn ang="0">
                  <a:pos x="0" y="33"/>
                </a:cxn>
                <a:cxn ang="0">
                  <a:pos x="4" y="47"/>
                </a:cxn>
                <a:cxn ang="0">
                  <a:pos x="14" y="61"/>
                </a:cxn>
                <a:cxn ang="0">
                  <a:pos x="23" y="66"/>
                </a:cxn>
                <a:cxn ang="0">
                  <a:pos x="37" y="71"/>
                </a:cxn>
                <a:cxn ang="0">
                  <a:pos x="52" y="66"/>
                </a:cxn>
                <a:cxn ang="0">
                  <a:pos x="61" y="61"/>
                </a:cxn>
                <a:cxn ang="0">
                  <a:pos x="70" y="47"/>
                </a:cxn>
                <a:cxn ang="0">
                  <a:pos x="70" y="33"/>
                </a:cxn>
              </a:cxnLst>
              <a:rect l="0" t="0" r="r" b="b"/>
              <a:pathLst>
                <a:path w="75" h="71">
                  <a:moveTo>
                    <a:pt x="75" y="33"/>
                  </a:moveTo>
                  <a:lnTo>
                    <a:pt x="70" y="28"/>
                  </a:lnTo>
                  <a:lnTo>
                    <a:pt x="70" y="19"/>
                  </a:lnTo>
                  <a:lnTo>
                    <a:pt x="66" y="14"/>
                  </a:lnTo>
                  <a:lnTo>
                    <a:pt x="61" y="9"/>
                  </a:lnTo>
                  <a:lnTo>
                    <a:pt x="56" y="5"/>
                  </a:lnTo>
                  <a:lnTo>
                    <a:pt x="52" y="0"/>
                  </a:lnTo>
                  <a:lnTo>
                    <a:pt x="42" y="0"/>
                  </a:lnTo>
                  <a:lnTo>
                    <a:pt x="37" y="0"/>
                  </a:lnTo>
                  <a:lnTo>
                    <a:pt x="28" y="0"/>
                  </a:lnTo>
                  <a:lnTo>
                    <a:pt x="23" y="0"/>
                  </a:lnTo>
                  <a:lnTo>
                    <a:pt x="19" y="5"/>
                  </a:lnTo>
                  <a:lnTo>
                    <a:pt x="9" y="9"/>
                  </a:lnTo>
                  <a:lnTo>
                    <a:pt x="4" y="14"/>
                  </a:lnTo>
                  <a:lnTo>
                    <a:pt x="4" y="19"/>
                  </a:lnTo>
                  <a:lnTo>
                    <a:pt x="0" y="28"/>
                  </a:lnTo>
                  <a:lnTo>
                    <a:pt x="0" y="33"/>
                  </a:lnTo>
                  <a:lnTo>
                    <a:pt x="0" y="42"/>
                  </a:lnTo>
                  <a:lnTo>
                    <a:pt x="4" y="47"/>
                  </a:lnTo>
                  <a:lnTo>
                    <a:pt x="4" y="57"/>
                  </a:lnTo>
                  <a:lnTo>
                    <a:pt x="9" y="61"/>
                  </a:lnTo>
                  <a:lnTo>
                    <a:pt x="19" y="66"/>
                  </a:lnTo>
                  <a:lnTo>
                    <a:pt x="23" y="66"/>
                  </a:lnTo>
                  <a:lnTo>
                    <a:pt x="28" y="71"/>
                  </a:lnTo>
                  <a:lnTo>
                    <a:pt x="37" y="71"/>
                  </a:lnTo>
                  <a:lnTo>
                    <a:pt x="42" y="71"/>
                  </a:lnTo>
                  <a:lnTo>
                    <a:pt x="52" y="66"/>
                  </a:lnTo>
                  <a:lnTo>
                    <a:pt x="56" y="66"/>
                  </a:lnTo>
                  <a:lnTo>
                    <a:pt x="61" y="61"/>
                  </a:lnTo>
                  <a:lnTo>
                    <a:pt x="66" y="57"/>
                  </a:lnTo>
                  <a:lnTo>
                    <a:pt x="70" y="47"/>
                  </a:lnTo>
                  <a:lnTo>
                    <a:pt x="70" y="42"/>
                  </a:lnTo>
                  <a:lnTo>
                    <a:pt x="75" y="33"/>
                  </a:lnTo>
                  <a:lnTo>
                    <a:pt x="70" y="33"/>
                  </a:lnTo>
                  <a:lnTo>
                    <a:pt x="70" y="28"/>
                  </a:lnTo>
                  <a:lnTo>
                    <a:pt x="70" y="19"/>
                  </a:lnTo>
                  <a:lnTo>
                    <a:pt x="66" y="14"/>
                  </a:lnTo>
                  <a:lnTo>
                    <a:pt x="61" y="9"/>
                  </a:lnTo>
                  <a:lnTo>
                    <a:pt x="56" y="5"/>
                  </a:lnTo>
                  <a:lnTo>
                    <a:pt x="52" y="0"/>
                  </a:lnTo>
                  <a:lnTo>
                    <a:pt x="42" y="0"/>
                  </a:lnTo>
                  <a:lnTo>
                    <a:pt x="37" y="0"/>
                  </a:lnTo>
                  <a:lnTo>
                    <a:pt x="28" y="0"/>
                  </a:lnTo>
                  <a:lnTo>
                    <a:pt x="23" y="0"/>
                  </a:lnTo>
                  <a:lnTo>
                    <a:pt x="19" y="5"/>
                  </a:lnTo>
                  <a:lnTo>
                    <a:pt x="14" y="9"/>
                  </a:lnTo>
                  <a:lnTo>
                    <a:pt x="9" y="14"/>
                  </a:lnTo>
                  <a:lnTo>
                    <a:pt x="4" y="19"/>
                  </a:lnTo>
                  <a:lnTo>
                    <a:pt x="4" y="28"/>
                  </a:lnTo>
                  <a:lnTo>
                    <a:pt x="0" y="33"/>
                  </a:lnTo>
                  <a:lnTo>
                    <a:pt x="4" y="42"/>
                  </a:lnTo>
                  <a:lnTo>
                    <a:pt x="4" y="47"/>
                  </a:lnTo>
                  <a:lnTo>
                    <a:pt x="9" y="52"/>
                  </a:lnTo>
                  <a:lnTo>
                    <a:pt x="14" y="61"/>
                  </a:lnTo>
                  <a:lnTo>
                    <a:pt x="19" y="61"/>
                  </a:lnTo>
                  <a:lnTo>
                    <a:pt x="23" y="66"/>
                  </a:lnTo>
                  <a:lnTo>
                    <a:pt x="28" y="71"/>
                  </a:lnTo>
                  <a:lnTo>
                    <a:pt x="37" y="71"/>
                  </a:lnTo>
                  <a:lnTo>
                    <a:pt x="42" y="71"/>
                  </a:lnTo>
                  <a:lnTo>
                    <a:pt x="52" y="66"/>
                  </a:lnTo>
                  <a:lnTo>
                    <a:pt x="56" y="61"/>
                  </a:lnTo>
                  <a:lnTo>
                    <a:pt x="61" y="61"/>
                  </a:lnTo>
                  <a:lnTo>
                    <a:pt x="66" y="52"/>
                  </a:lnTo>
                  <a:lnTo>
                    <a:pt x="70" y="47"/>
                  </a:lnTo>
                  <a:lnTo>
                    <a:pt x="70" y="42"/>
                  </a:lnTo>
                  <a:lnTo>
                    <a:pt x="70" y="33"/>
                  </a:lnTo>
                  <a:lnTo>
                    <a:pt x="75" y="33"/>
                  </a:lnTo>
                  <a:close/>
                </a:path>
              </a:pathLst>
            </a:custGeom>
            <a:solidFill>
              <a:srgbClr val="FF5454"/>
            </a:solidFill>
            <a:ln w="9525">
              <a:noFill/>
              <a:round/>
              <a:headEnd/>
              <a:tailEnd/>
            </a:ln>
          </p:spPr>
          <p:txBody>
            <a:bodyPr/>
            <a:lstStyle/>
            <a:p>
              <a:endParaRPr lang="en-US"/>
            </a:p>
          </p:txBody>
        </p:sp>
        <p:sp>
          <p:nvSpPr>
            <p:cNvPr id="3523695" name="Freeform 111"/>
            <p:cNvSpPr>
              <a:spLocks noChangeAspect="1"/>
            </p:cNvSpPr>
            <p:nvPr/>
          </p:nvSpPr>
          <p:spPr bwMode="auto">
            <a:xfrm>
              <a:off x="2747" y="2107"/>
              <a:ext cx="70" cy="71"/>
            </a:xfrm>
            <a:custGeom>
              <a:avLst/>
              <a:gdLst/>
              <a:ahLst/>
              <a:cxnLst>
                <a:cxn ang="0">
                  <a:pos x="70" y="28"/>
                </a:cxn>
                <a:cxn ang="0">
                  <a:pos x="66" y="14"/>
                </a:cxn>
                <a:cxn ang="0">
                  <a:pos x="56" y="5"/>
                </a:cxn>
                <a:cxn ang="0">
                  <a:pos x="42" y="0"/>
                </a:cxn>
                <a:cxn ang="0">
                  <a:pos x="28" y="0"/>
                </a:cxn>
                <a:cxn ang="0">
                  <a:pos x="19" y="5"/>
                </a:cxn>
                <a:cxn ang="0">
                  <a:pos x="9" y="14"/>
                </a:cxn>
                <a:cxn ang="0">
                  <a:pos x="4" y="28"/>
                </a:cxn>
                <a:cxn ang="0">
                  <a:pos x="4" y="42"/>
                </a:cxn>
                <a:cxn ang="0">
                  <a:pos x="9" y="52"/>
                </a:cxn>
                <a:cxn ang="0">
                  <a:pos x="19" y="61"/>
                </a:cxn>
                <a:cxn ang="0">
                  <a:pos x="28" y="71"/>
                </a:cxn>
                <a:cxn ang="0">
                  <a:pos x="42" y="71"/>
                </a:cxn>
                <a:cxn ang="0">
                  <a:pos x="56" y="61"/>
                </a:cxn>
                <a:cxn ang="0">
                  <a:pos x="66" y="52"/>
                </a:cxn>
                <a:cxn ang="0">
                  <a:pos x="70" y="42"/>
                </a:cxn>
                <a:cxn ang="0">
                  <a:pos x="70" y="33"/>
                </a:cxn>
                <a:cxn ang="0">
                  <a:pos x="66" y="24"/>
                </a:cxn>
                <a:cxn ang="0">
                  <a:pos x="61" y="9"/>
                </a:cxn>
                <a:cxn ang="0">
                  <a:pos x="52" y="5"/>
                </a:cxn>
                <a:cxn ang="0">
                  <a:pos x="37" y="0"/>
                </a:cxn>
                <a:cxn ang="0">
                  <a:pos x="23" y="5"/>
                </a:cxn>
                <a:cxn ang="0">
                  <a:pos x="14" y="9"/>
                </a:cxn>
                <a:cxn ang="0">
                  <a:pos x="4" y="24"/>
                </a:cxn>
                <a:cxn ang="0">
                  <a:pos x="4" y="33"/>
                </a:cxn>
                <a:cxn ang="0">
                  <a:pos x="4" y="47"/>
                </a:cxn>
                <a:cxn ang="0">
                  <a:pos x="14" y="57"/>
                </a:cxn>
                <a:cxn ang="0">
                  <a:pos x="23" y="66"/>
                </a:cxn>
                <a:cxn ang="0">
                  <a:pos x="37" y="66"/>
                </a:cxn>
                <a:cxn ang="0">
                  <a:pos x="52" y="66"/>
                </a:cxn>
                <a:cxn ang="0">
                  <a:pos x="61" y="57"/>
                </a:cxn>
                <a:cxn ang="0">
                  <a:pos x="66" y="47"/>
                </a:cxn>
                <a:cxn ang="0">
                  <a:pos x="70" y="33"/>
                </a:cxn>
              </a:cxnLst>
              <a:rect l="0" t="0" r="r" b="b"/>
              <a:pathLst>
                <a:path w="70" h="71">
                  <a:moveTo>
                    <a:pt x="70" y="33"/>
                  </a:moveTo>
                  <a:lnTo>
                    <a:pt x="70" y="28"/>
                  </a:lnTo>
                  <a:lnTo>
                    <a:pt x="70" y="19"/>
                  </a:lnTo>
                  <a:lnTo>
                    <a:pt x="66" y="14"/>
                  </a:lnTo>
                  <a:lnTo>
                    <a:pt x="61" y="9"/>
                  </a:lnTo>
                  <a:lnTo>
                    <a:pt x="56" y="5"/>
                  </a:lnTo>
                  <a:lnTo>
                    <a:pt x="52" y="0"/>
                  </a:lnTo>
                  <a:lnTo>
                    <a:pt x="42" y="0"/>
                  </a:lnTo>
                  <a:lnTo>
                    <a:pt x="37" y="0"/>
                  </a:lnTo>
                  <a:lnTo>
                    <a:pt x="28" y="0"/>
                  </a:lnTo>
                  <a:lnTo>
                    <a:pt x="23" y="0"/>
                  </a:lnTo>
                  <a:lnTo>
                    <a:pt x="19" y="5"/>
                  </a:lnTo>
                  <a:lnTo>
                    <a:pt x="14" y="9"/>
                  </a:lnTo>
                  <a:lnTo>
                    <a:pt x="9" y="14"/>
                  </a:lnTo>
                  <a:lnTo>
                    <a:pt x="4" y="19"/>
                  </a:lnTo>
                  <a:lnTo>
                    <a:pt x="4" y="28"/>
                  </a:lnTo>
                  <a:lnTo>
                    <a:pt x="0" y="33"/>
                  </a:lnTo>
                  <a:lnTo>
                    <a:pt x="4" y="42"/>
                  </a:lnTo>
                  <a:lnTo>
                    <a:pt x="4" y="47"/>
                  </a:lnTo>
                  <a:lnTo>
                    <a:pt x="9" y="52"/>
                  </a:lnTo>
                  <a:lnTo>
                    <a:pt x="14" y="61"/>
                  </a:lnTo>
                  <a:lnTo>
                    <a:pt x="19" y="61"/>
                  </a:lnTo>
                  <a:lnTo>
                    <a:pt x="23" y="66"/>
                  </a:lnTo>
                  <a:lnTo>
                    <a:pt x="28" y="71"/>
                  </a:lnTo>
                  <a:lnTo>
                    <a:pt x="37" y="71"/>
                  </a:lnTo>
                  <a:lnTo>
                    <a:pt x="42" y="71"/>
                  </a:lnTo>
                  <a:lnTo>
                    <a:pt x="52" y="66"/>
                  </a:lnTo>
                  <a:lnTo>
                    <a:pt x="56" y="61"/>
                  </a:lnTo>
                  <a:lnTo>
                    <a:pt x="61" y="61"/>
                  </a:lnTo>
                  <a:lnTo>
                    <a:pt x="66" y="52"/>
                  </a:lnTo>
                  <a:lnTo>
                    <a:pt x="70" y="47"/>
                  </a:lnTo>
                  <a:lnTo>
                    <a:pt x="70" y="42"/>
                  </a:lnTo>
                  <a:lnTo>
                    <a:pt x="70" y="33"/>
                  </a:lnTo>
                  <a:lnTo>
                    <a:pt x="70" y="33"/>
                  </a:lnTo>
                  <a:lnTo>
                    <a:pt x="70" y="28"/>
                  </a:lnTo>
                  <a:lnTo>
                    <a:pt x="66" y="24"/>
                  </a:lnTo>
                  <a:lnTo>
                    <a:pt x="66" y="14"/>
                  </a:lnTo>
                  <a:lnTo>
                    <a:pt x="61" y="9"/>
                  </a:lnTo>
                  <a:lnTo>
                    <a:pt x="56" y="5"/>
                  </a:lnTo>
                  <a:lnTo>
                    <a:pt x="52" y="5"/>
                  </a:lnTo>
                  <a:lnTo>
                    <a:pt x="42" y="0"/>
                  </a:lnTo>
                  <a:lnTo>
                    <a:pt x="37" y="0"/>
                  </a:lnTo>
                  <a:lnTo>
                    <a:pt x="28" y="0"/>
                  </a:lnTo>
                  <a:lnTo>
                    <a:pt x="23" y="5"/>
                  </a:lnTo>
                  <a:lnTo>
                    <a:pt x="19" y="5"/>
                  </a:lnTo>
                  <a:lnTo>
                    <a:pt x="14" y="9"/>
                  </a:lnTo>
                  <a:lnTo>
                    <a:pt x="9" y="14"/>
                  </a:lnTo>
                  <a:lnTo>
                    <a:pt x="4" y="24"/>
                  </a:lnTo>
                  <a:lnTo>
                    <a:pt x="4" y="28"/>
                  </a:lnTo>
                  <a:lnTo>
                    <a:pt x="4" y="33"/>
                  </a:lnTo>
                  <a:lnTo>
                    <a:pt x="4" y="42"/>
                  </a:lnTo>
                  <a:lnTo>
                    <a:pt x="4" y="47"/>
                  </a:lnTo>
                  <a:lnTo>
                    <a:pt x="9" y="52"/>
                  </a:lnTo>
                  <a:lnTo>
                    <a:pt x="14" y="57"/>
                  </a:lnTo>
                  <a:lnTo>
                    <a:pt x="19" y="61"/>
                  </a:lnTo>
                  <a:lnTo>
                    <a:pt x="23" y="66"/>
                  </a:lnTo>
                  <a:lnTo>
                    <a:pt x="28" y="66"/>
                  </a:lnTo>
                  <a:lnTo>
                    <a:pt x="37" y="66"/>
                  </a:lnTo>
                  <a:lnTo>
                    <a:pt x="42" y="66"/>
                  </a:lnTo>
                  <a:lnTo>
                    <a:pt x="52" y="66"/>
                  </a:lnTo>
                  <a:lnTo>
                    <a:pt x="56" y="61"/>
                  </a:lnTo>
                  <a:lnTo>
                    <a:pt x="61" y="57"/>
                  </a:lnTo>
                  <a:lnTo>
                    <a:pt x="66" y="52"/>
                  </a:lnTo>
                  <a:lnTo>
                    <a:pt x="66" y="47"/>
                  </a:lnTo>
                  <a:lnTo>
                    <a:pt x="70" y="42"/>
                  </a:lnTo>
                  <a:lnTo>
                    <a:pt x="70" y="33"/>
                  </a:lnTo>
                  <a:lnTo>
                    <a:pt x="70" y="33"/>
                  </a:lnTo>
                  <a:close/>
                </a:path>
              </a:pathLst>
            </a:custGeom>
            <a:solidFill>
              <a:srgbClr val="FF5858"/>
            </a:solidFill>
            <a:ln w="9525">
              <a:noFill/>
              <a:round/>
              <a:headEnd/>
              <a:tailEnd/>
            </a:ln>
          </p:spPr>
          <p:txBody>
            <a:bodyPr/>
            <a:lstStyle/>
            <a:p>
              <a:endParaRPr lang="en-US"/>
            </a:p>
          </p:txBody>
        </p:sp>
        <p:sp>
          <p:nvSpPr>
            <p:cNvPr id="3523696" name="Freeform 112"/>
            <p:cNvSpPr>
              <a:spLocks noChangeAspect="1"/>
            </p:cNvSpPr>
            <p:nvPr/>
          </p:nvSpPr>
          <p:spPr bwMode="auto">
            <a:xfrm>
              <a:off x="2751" y="2107"/>
              <a:ext cx="66" cy="66"/>
            </a:xfrm>
            <a:custGeom>
              <a:avLst/>
              <a:gdLst/>
              <a:ahLst/>
              <a:cxnLst>
                <a:cxn ang="0">
                  <a:pos x="66" y="28"/>
                </a:cxn>
                <a:cxn ang="0">
                  <a:pos x="62" y="14"/>
                </a:cxn>
                <a:cxn ang="0">
                  <a:pos x="52" y="5"/>
                </a:cxn>
                <a:cxn ang="0">
                  <a:pos x="38" y="0"/>
                </a:cxn>
                <a:cxn ang="0">
                  <a:pos x="24" y="0"/>
                </a:cxn>
                <a:cxn ang="0">
                  <a:pos x="15" y="5"/>
                </a:cxn>
                <a:cxn ang="0">
                  <a:pos x="5" y="14"/>
                </a:cxn>
                <a:cxn ang="0">
                  <a:pos x="0" y="28"/>
                </a:cxn>
                <a:cxn ang="0">
                  <a:pos x="0" y="42"/>
                </a:cxn>
                <a:cxn ang="0">
                  <a:pos x="5" y="52"/>
                </a:cxn>
                <a:cxn ang="0">
                  <a:pos x="15" y="61"/>
                </a:cxn>
                <a:cxn ang="0">
                  <a:pos x="24" y="66"/>
                </a:cxn>
                <a:cxn ang="0">
                  <a:pos x="38" y="66"/>
                </a:cxn>
                <a:cxn ang="0">
                  <a:pos x="52" y="61"/>
                </a:cxn>
                <a:cxn ang="0">
                  <a:pos x="62" y="52"/>
                </a:cxn>
                <a:cxn ang="0">
                  <a:pos x="66" y="42"/>
                </a:cxn>
                <a:cxn ang="0">
                  <a:pos x="66" y="33"/>
                </a:cxn>
                <a:cxn ang="0">
                  <a:pos x="62" y="24"/>
                </a:cxn>
                <a:cxn ang="0">
                  <a:pos x="57" y="9"/>
                </a:cxn>
                <a:cxn ang="0">
                  <a:pos x="48" y="5"/>
                </a:cxn>
                <a:cxn ang="0">
                  <a:pos x="33" y="0"/>
                </a:cxn>
                <a:cxn ang="0">
                  <a:pos x="19" y="5"/>
                </a:cxn>
                <a:cxn ang="0">
                  <a:pos x="10" y="9"/>
                </a:cxn>
                <a:cxn ang="0">
                  <a:pos x="5" y="24"/>
                </a:cxn>
                <a:cxn ang="0">
                  <a:pos x="0" y="33"/>
                </a:cxn>
                <a:cxn ang="0">
                  <a:pos x="5" y="47"/>
                </a:cxn>
                <a:cxn ang="0">
                  <a:pos x="10" y="57"/>
                </a:cxn>
                <a:cxn ang="0">
                  <a:pos x="19" y="66"/>
                </a:cxn>
                <a:cxn ang="0">
                  <a:pos x="33" y="66"/>
                </a:cxn>
                <a:cxn ang="0">
                  <a:pos x="48" y="66"/>
                </a:cxn>
                <a:cxn ang="0">
                  <a:pos x="57" y="57"/>
                </a:cxn>
                <a:cxn ang="0">
                  <a:pos x="62" y="47"/>
                </a:cxn>
                <a:cxn ang="0">
                  <a:pos x="66" y="33"/>
                </a:cxn>
              </a:cxnLst>
              <a:rect l="0" t="0" r="r" b="b"/>
              <a:pathLst>
                <a:path w="66" h="66">
                  <a:moveTo>
                    <a:pt x="66" y="33"/>
                  </a:moveTo>
                  <a:lnTo>
                    <a:pt x="66" y="28"/>
                  </a:lnTo>
                  <a:lnTo>
                    <a:pt x="62" y="24"/>
                  </a:lnTo>
                  <a:lnTo>
                    <a:pt x="62" y="14"/>
                  </a:lnTo>
                  <a:lnTo>
                    <a:pt x="57" y="9"/>
                  </a:lnTo>
                  <a:lnTo>
                    <a:pt x="52" y="5"/>
                  </a:lnTo>
                  <a:lnTo>
                    <a:pt x="48" y="5"/>
                  </a:lnTo>
                  <a:lnTo>
                    <a:pt x="38" y="0"/>
                  </a:lnTo>
                  <a:lnTo>
                    <a:pt x="33" y="0"/>
                  </a:lnTo>
                  <a:lnTo>
                    <a:pt x="24" y="0"/>
                  </a:lnTo>
                  <a:lnTo>
                    <a:pt x="19" y="5"/>
                  </a:lnTo>
                  <a:lnTo>
                    <a:pt x="15" y="5"/>
                  </a:lnTo>
                  <a:lnTo>
                    <a:pt x="10" y="9"/>
                  </a:lnTo>
                  <a:lnTo>
                    <a:pt x="5" y="14"/>
                  </a:lnTo>
                  <a:lnTo>
                    <a:pt x="0" y="24"/>
                  </a:lnTo>
                  <a:lnTo>
                    <a:pt x="0" y="28"/>
                  </a:lnTo>
                  <a:lnTo>
                    <a:pt x="0" y="33"/>
                  </a:lnTo>
                  <a:lnTo>
                    <a:pt x="0" y="42"/>
                  </a:lnTo>
                  <a:lnTo>
                    <a:pt x="0" y="47"/>
                  </a:lnTo>
                  <a:lnTo>
                    <a:pt x="5" y="52"/>
                  </a:lnTo>
                  <a:lnTo>
                    <a:pt x="10" y="57"/>
                  </a:lnTo>
                  <a:lnTo>
                    <a:pt x="15" y="61"/>
                  </a:lnTo>
                  <a:lnTo>
                    <a:pt x="19" y="66"/>
                  </a:lnTo>
                  <a:lnTo>
                    <a:pt x="24" y="66"/>
                  </a:lnTo>
                  <a:lnTo>
                    <a:pt x="33" y="66"/>
                  </a:lnTo>
                  <a:lnTo>
                    <a:pt x="38" y="66"/>
                  </a:lnTo>
                  <a:lnTo>
                    <a:pt x="48" y="66"/>
                  </a:lnTo>
                  <a:lnTo>
                    <a:pt x="52" y="61"/>
                  </a:lnTo>
                  <a:lnTo>
                    <a:pt x="57" y="57"/>
                  </a:lnTo>
                  <a:lnTo>
                    <a:pt x="62" y="52"/>
                  </a:lnTo>
                  <a:lnTo>
                    <a:pt x="62" y="47"/>
                  </a:lnTo>
                  <a:lnTo>
                    <a:pt x="66" y="42"/>
                  </a:lnTo>
                  <a:lnTo>
                    <a:pt x="66" y="33"/>
                  </a:lnTo>
                  <a:lnTo>
                    <a:pt x="66" y="33"/>
                  </a:lnTo>
                  <a:lnTo>
                    <a:pt x="66" y="28"/>
                  </a:lnTo>
                  <a:lnTo>
                    <a:pt x="62" y="24"/>
                  </a:lnTo>
                  <a:lnTo>
                    <a:pt x="62" y="14"/>
                  </a:lnTo>
                  <a:lnTo>
                    <a:pt x="57" y="9"/>
                  </a:lnTo>
                  <a:lnTo>
                    <a:pt x="52" y="9"/>
                  </a:lnTo>
                  <a:lnTo>
                    <a:pt x="48" y="5"/>
                  </a:lnTo>
                  <a:lnTo>
                    <a:pt x="38" y="5"/>
                  </a:lnTo>
                  <a:lnTo>
                    <a:pt x="33" y="0"/>
                  </a:lnTo>
                  <a:lnTo>
                    <a:pt x="24" y="5"/>
                  </a:lnTo>
                  <a:lnTo>
                    <a:pt x="19" y="5"/>
                  </a:lnTo>
                  <a:lnTo>
                    <a:pt x="15" y="9"/>
                  </a:lnTo>
                  <a:lnTo>
                    <a:pt x="10" y="9"/>
                  </a:lnTo>
                  <a:lnTo>
                    <a:pt x="5" y="14"/>
                  </a:lnTo>
                  <a:lnTo>
                    <a:pt x="5" y="24"/>
                  </a:lnTo>
                  <a:lnTo>
                    <a:pt x="0" y="28"/>
                  </a:lnTo>
                  <a:lnTo>
                    <a:pt x="0" y="33"/>
                  </a:lnTo>
                  <a:lnTo>
                    <a:pt x="0" y="42"/>
                  </a:lnTo>
                  <a:lnTo>
                    <a:pt x="5" y="47"/>
                  </a:lnTo>
                  <a:lnTo>
                    <a:pt x="5" y="52"/>
                  </a:lnTo>
                  <a:lnTo>
                    <a:pt x="10" y="57"/>
                  </a:lnTo>
                  <a:lnTo>
                    <a:pt x="15" y="61"/>
                  </a:lnTo>
                  <a:lnTo>
                    <a:pt x="19" y="66"/>
                  </a:lnTo>
                  <a:lnTo>
                    <a:pt x="24" y="66"/>
                  </a:lnTo>
                  <a:lnTo>
                    <a:pt x="33" y="66"/>
                  </a:lnTo>
                  <a:lnTo>
                    <a:pt x="38" y="66"/>
                  </a:lnTo>
                  <a:lnTo>
                    <a:pt x="48" y="66"/>
                  </a:lnTo>
                  <a:lnTo>
                    <a:pt x="52" y="61"/>
                  </a:lnTo>
                  <a:lnTo>
                    <a:pt x="57" y="57"/>
                  </a:lnTo>
                  <a:lnTo>
                    <a:pt x="62" y="52"/>
                  </a:lnTo>
                  <a:lnTo>
                    <a:pt x="62" y="47"/>
                  </a:lnTo>
                  <a:lnTo>
                    <a:pt x="66" y="42"/>
                  </a:lnTo>
                  <a:lnTo>
                    <a:pt x="66" y="33"/>
                  </a:lnTo>
                  <a:lnTo>
                    <a:pt x="66" y="33"/>
                  </a:lnTo>
                  <a:close/>
                </a:path>
              </a:pathLst>
            </a:custGeom>
            <a:solidFill>
              <a:srgbClr val="FF5C5C"/>
            </a:solidFill>
            <a:ln w="9525">
              <a:noFill/>
              <a:round/>
              <a:headEnd/>
              <a:tailEnd/>
            </a:ln>
          </p:spPr>
          <p:txBody>
            <a:bodyPr/>
            <a:lstStyle/>
            <a:p>
              <a:endParaRPr lang="en-US"/>
            </a:p>
          </p:txBody>
        </p:sp>
        <p:sp>
          <p:nvSpPr>
            <p:cNvPr id="3523697" name="Freeform 113"/>
            <p:cNvSpPr>
              <a:spLocks noChangeAspect="1"/>
            </p:cNvSpPr>
            <p:nvPr/>
          </p:nvSpPr>
          <p:spPr bwMode="auto">
            <a:xfrm>
              <a:off x="2751" y="2107"/>
              <a:ext cx="66" cy="66"/>
            </a:xfrm>
            <a:custGeom>
              <a:avLst/>
              <a:gdLst/>
              <a:ahLst/>
              <a:cxnLst>
                <a:cxn ang="0">
                  <a:pos x="66" y="28"/>
                </a:cxn>
                <a:cxn ang="0">
                  <a:pos x="62" y="14"/>
                </a:cxn>
                <a:cxn ang="0">
                  <a:pos x="52" y="9"/>
                </a:cxn>
                <a:cxn ang="0">
                  <a:pos x="38" y="5"/>
                </a:cxn>
                <a:cxn ang="0">
                  <a:pos x="24" y="5"/>
                </a:cxn>
                <a:cxn ang="0">
                  <a:pos x="15" y="9"/>
                </a:cxn>
                <a:cxn ang="0">
                  <a:pos x="5" y="14"/>
                </a:cxn>
                <a:cxn ang="0">
                  <a:pos x="0" y="28"/>
                </a:cxn>
                <a:cxn ang="0">
                  <a:pos x="0" y="42"/>
                </a:cxn>
                <a:cxn ang="0">
                  <a:pos x="5" y="52"/>
                </a:cxn>
                <a:cxn ang="0">
                  <a:pos x="15" y="61"/>
                </a:cxn>
                <a:cxn ang="0">
                  <a:pos x="24" y="66"/>
                </a:cxn>
                <a:cxn ang="0">
                  <a:pos x="38" y="66"/>
                </a:cxn>
                <a:cxn ang="0">
                  <a:pos x="52" y="61"/>
                </a:cxn>
                <a:cxn ang="0">
                  <a:pos x="62" y="52"/>
                </a:cxn>
                <a:cxn ang="0">
                  <a:pos x="66" y="42"/>
                </a:cxn>
                <a:cxn ang="0">
                  <a:pos x="62" y="33"/>
                </a:cxn>
                <a:cxn ang="0">
                  <a:pos x="62" y="24"/>
                </a:cxn>
                <a:cxn ang="0">
                  <a:pos x="52" y="14"/>
                </a:cxn>
                <a:cxn ang="0">
                  <a:pos x="43" y="5"/>
                </a:cxn>
                <a:cxn ang="0">
                  <a:pos x="33" y="5"/>
                </a:cxn>
                <a:cxn ang="0">
                  <a:pos x="19" y="5"/>
                </a:cxn>
                <a:cxn ang="0">
                  <a:pos x="10" y="14"/>
                </a:cxn>
                <a:cxn ang="0">
                  <a:pos x="5" y="24"/>
                </a:cxn>
                <a:cxn ang="0">
                  <a:pos x="0" y="33"/>
                </a:cxn>
                <a:cxn ang="0">
                  <a:pos x="5" y="47"/>
                </a:cxn>
                <a:cxn ang="0">
                  <a:pos x="10" y="57"/>
                </a:cxn>
                <a:cxn ang="0">
                  <a:pos x="19" y="61"/>
                </a:cxn>
                <a:cxn ang="0">
                  <a:pos x="33" y="66"/>
                </a:cxn>
                <a:cxn ang="0">
                  <a:pos x="43" y="61"/>
                </a:cxn>
                <a:cxn ang="0">
                  <a:pos x="52" y="57"/>
                </a:cxn>
                <a:cxn ang="0">
                  <a:pos x="62" y="47"/>
                </a:cxn>
                <a:cxn ang="0">
                  <a:pos x="62" y="33"/>
                </a:cxn>
              </a:cxnLst>
              <a:rect l="0" t="0" r="r" b="b"/>
              <a:pathLst>
                <a:path w="66" h="66">
                  <a:moveTo>
                    <a:pt x="66" y="33"/>
                  </a:moveTo>
                  <a:lnTo>
                    <a:pt x="66" y="28"/>
                  </a:lnTo>
                  <a:lnTo>
                    <a:pt x="62" y="24"/>
                  </a:lnTo>
                  <a:lnTo>
                    <a:pt x="62" y="14"/>
                  </a:lnTo>
                  <a:lnTo>
                    <a:pt x="57" y="9"/>
                  </a:lnTo>
                  <a:lnTo>
                    <a:pt x="52" y="9"/>
                  </a:lnTo>
                  <a:lnTo>
                    <a:pt x="48" y="5"/>
                  </a:lnTo>
                  <a:lnTo>
                    <a:pt x="38" y="5"/>
                  </a:lnTo>
                  <a:lnTo>
                    <a:pt x="33" y="0"/>
                  </a:lnTo>
                  <a:lnTo>
                    <a:pt x="24" y="5"/>
                  </a:lnTo>
                  <a:lnTo>
                    <a:pt x="19" y="5"/>
                  </a:lnTo>
                  <a:lnTo>
                    <a:pt x="15" y="9"/>
                  </a:lnTo>
                  <a:lnTo>
                    <a:pt x="10" y="9"/>
                  </a:lnTo>
                  <a:lnTo>
                    <a:pt x="5" y="14"/>
                  </a:lnTo>
                  <a:lnTo>
                    <a:pt x="5" y="24"/>
                  </a:lnTo>
                  <a:lnTo>
                    <a:pt x="0" y="28"/>
                  </a:lnTo>
                  <a:lnTo>
                    <a:pt x="0" y="33"/>
                  </a:lnTo>
                  <a:lnTo>
                    <a:pt x="0" y="42"/>
                  </a:lnTo>
                  <a:lnTo>
                    <a:pt x="5" y="47"/>
                  </a:lnTo>
                  <a:lnTo>
                    <a:pt x="5" y="52"/>
                  </a:lnTo>
                  <a:lnTo>
                    <a:pt x="10" y="57"/>
                  </a:lnTo>
                  <a:lnTo>
                    <a:pt x="15" y="61"/>
                  </a:lnTo>
                  <a:lnTo>
                    <a:pt x="19" y="66"/>
                  </a:lnTo>
                  <a:lnTo>
                    <a:pt x="24" y="66"/>
                  </a:lnTo>
                  <a:lnTo>
                    <a:pt x="33" y="66"/>
                  </a:lnTo>
                  <a:lnTo>
                    <a:pt x="38" y="66"/>
                  </a:lnTo>
                  <a:lnTo>
                    <a:pt x="48" y="66"/>
                  </a:lnTo>
                  <a:lnTo>
                    <a:pt x="52" y="61"/>
                  </a:lnTo>
                  <a:lnTo>
                    <a:pt x="57" y="57"/>
                  </a:lnTo>
                  <a:lnTo>
                    <a:pt x="62" y="52"/>
                  </a:lnTo>
                  <a:lnTo>
                    <a:pt x="62" y="47"/>
                  </a:lnTo>
                  <a:lnTo>
                    <a:pt x="66" y="42"/>
                  </a:lnTo>
                  <a:lnTo>
                    <a:pt x="66" y="33"/>
                  </a:lnTo>
                  <a:lnTo>
                    <a:pt x="62" y="33"/>
                  </a:lnTo>
                  <a:lnTo>
                    <a:pt x="62" y="28"/>
                  </a:lnTo>
                  <a:lnTo>
                    <a:pt x="62" y="24"/>
                  </a:lnTo>
                  <a:lnTo>
                    <a:pt x="57" y="19"/>
                  </a:lnTo>
                  <a:lnTo>
                    <a:pt x="52" y="14"/>
                  </a:lnTo>
                  <a:lnTo>
                    <a:pt x="52" y="9"/>
                  </a:lnTo>
                  <a:lnTo>
                    <a:pt x="43" y="5"/>
                  </a:lnTo>
                  <a:lnTo>
                    <a:pt x="38" y="5"/>
                  </a:lnTo>
                  <a:lnTo>
                    <a:pt x="33" y="5"/>
                  </a:lnTo>
                  <a:lnTo>
                    <a:pt x="29" y="5"/>
                  </a:lnTo>
                  <a:lnTo>
                    <a:pt x="19" y="5"/>
                  </a:lnTo>
                  <a:lnTo>
                    <a:pt x="15" y="9"/>
                  </a:lnTo>
                  <a:lnTo>
                    <a:pt x="10" y="14"/>
                  </a:lnTo>
                  <a:lnTo>
                    <a:pt x="5" y="19"/>
                  </a:lnTo>
                  <a:lnTo>
                    <a:pt x="5" y="24"/>
                  </a:lnTo>
                  <a:lnTo>
                    <a:pt x="0" y="28"/>
                  </a:lnTo>
                  <a:lnTo>
                    <a:pt x="0" y="33"/>
                  </a:lnTo>
                  <a:lnTo>
                    <a:pt x="0" y="42"/>
                  </a:lnTo>
                  <a:lnTo>
                    <a:pt x="5" y="47"/>
                  </a:lnTo>
                  <a:lnTo>
                    <a:pt x="5" y="52"/>
                  </a:lnTo>
                  <a:lnTo>
                    <a:pt x="10" y="57"/>
                  </a:lnTo>
                  <a:lnTo>
                    <a:pt x="15" y="61"/>
                  </a:lnTo>
                  <a:lnTo>
                    <a:pt x="19" y="61"/>
                  </a:lnTo>
                  <a:lnTo>
                    <a:pt x="29" y="66"/>
                  </a:lnTo>
                  <a:lnTo>
                    <a:pt x="33" y="66"/>
                  </a:lnTo>
                  <a:lnTo>
                    <a:pt x="38" y="66"/>
                  </a:lnTo>
                  <a:lnTo>
                    <a:pt x="43" y="61"/>
                  </a:lnTo>
                  <a:lnTo>
                    <a:pt x="52" y="61"/>
                  </a:lnTo>
                  <a:lnTo>
                    <a:pt x="52" y="57"/>
                  </a:lnTo>
                  <a:lnTo>
                    <a:pt x="57" y="52"/>
                  </a:lnTo>
                  <a:lnTo>
                    <a:pt x="62" y="47"/>
                  </a:lnTo>
                  <a:lnTo>
                    <a:pt x="62" y="42"/>
                  </a:lnTo>
                  <a:lnTo>
                    <a:pt x="62" y="33"/>
                  </a:lnTo>
                  <a:lnTo>
                    <a:pt x="66" y="33"/>
                  </a:lnTo>
                  <a:close/>
                </a:path>
              </a:pathLst>
            </a:custGeom>
            <a:solidFill>
              <a:srgbClr val="FF6060"/>
            </a:solidFill>
            <a:ln w="9525">
              <a:noFill/>
              <a:round/>
              <a:headEnd/>
              <a:tailEnd/>
            </a:ln>
          </p:spPr>
          <p:txBody>
            <a:bodyPr/>
            <a:lstStyle/>
            <a:p>
              <a:endParaRPr lang="en-US"/>
            </a:p>
          </p:txBody>
        </p:sp>
        <p:sp>
          <p:nvSpPr>
            <p:cNvPr id="3523698" name="Freeform 114"/>
            <p:cNvSpPr>
              <a:spLocks noChangeAspect="1"/>
            </p:cNvSpPr>
            <p:nvPr/>
          </p:nvSpPr>
          <p:spPr bwMode="auto">
            <a:xfrm>
              <a:off x="2751" y="2112"/>
              <a:ext cx="62" cy="61"/>
            </a:xfrm>
            <a:custGeom>
              <a:avLst/>
              <a:gdLst/>
              <a:ahLst/>
              <a:cxnLst>
                <a:cxn ang="0">
                  <a:pos x="62" y="23"/>
                </a:cxn>
                <a:cxn ang="0">
                  <a:pos x="57" y="14"/>
                </a:cxn>
                <a:cxn ang="0">
                  <a:pos x="52" y="4"/>
                </a:cxn>
                <a:cxn ang="0">
                  <a:pos x="38" y="0"/>
                </a:cxn>
                <a:cxn ang="0">
                  <a:pos x="29" y="0"/>
                </a:cxn>
                <a:cxn ang="0">
                  <a:pos x="15" y="4"/>
                </a:cxn>
                <a:cxn ang="0">
                  <a:pos x="5" y="14"/>
                </a:cxn>
                <a:cxn ang="0">
                  <a:pos x="0" y="23"/>
                </a:cxn>
                <a:cxn ang="0">
                  <a:pos x="0" y="37"/>
                </a:cxn>
                <a:cxn ang="0">
                  <a:pos x="5" y="47"/>
                </a:cxn>
                <a:cxn ang="0">
                  <a:pos x="15" y="56"/>
                </a:cxn>
                <a:cxn ang="0">
                  <a:pos x="29" y="61"/>
                </a:cxn>
                <a:cxn ang="0">
                  <a:pos x="38" y="61"/>
                </a:cxn>
                <a:cxn ang="0">
                  <a:pos x="52" y="56"/>
                </a:cxn>
                <a:cxn ang="0">
                  <a:pos x="57" y="47"/>
                </a:cxn>
                <a:cxn ang="0">
                  <a:pos x="62" y="37"/>
                </a:cxn>
                <a:cxn ang="0">
                  <a:pos x="62" y="28"/>
                </a:cxn>
                <a:cxn ang="0">
                  <a:pos x="62" y="19"/>
                </a:cxn>
                <a:cxn ang="0">
                  <a:pos x="52" y="9"/>
                </a:cxn>
                <a:cxn ang="0">
                  <a:pos x="43" y="4"/>
                </a:cxn>
                <a:cxn ang="0">
                  <a:pos x="33" y="0"/>
                </a:cxn>
                <a:cxn ang="0">
                  <a:pos x="19" y="4"/>
                </a:cxn>
                <a:cxn ang="0">
                  <a:pos x="10" y="9"/>
                </a:cxn>
                <a:cxn ang="0">
                  <a:pos x="5" y="19"/>
                </a:cxn>
                <a:cxn ang="0">
                  <a:pos x="5" y="28"/>
                </a:cxn>
                <a:cxn ang="0">
                  <a:pos x="5" y="42"/>
                </a:cxn>
                <a:cxn ang="0">
                  <a:pos x="10" y="52"/>
                </a:cxn>
                <a:cxn ang="0">
                  <a:pos x="19" y="56"/>
                </a:cxn>
                <a:cxn ang="0">
                  <a:pos x="33" y="61"/>
                </a:cxn>
                <a:cxn ang="0">
                  <a:pos x="43" y="56"/>
                </a:cxn>
                <a:cxn ang="0">
                  <a:pos x="52" y="52"/>
                </a:cxn>
                <a:cxn ang="0">
                  <a:pos x="62" y="42"/>
                </a:cxn>
                <a:cxn ang="0">
                  <a:pos x="62" y="28"/>
                </a:cxn>
              </a:cxnLst>
              <a:rect l="0" t="0" r="r" b="b"/>
              <a:pathLst>
                <a:path w="62" h="61">
                  <a:moveTo>
                    <a:pt x="62" y="28"/>
                  </a:moveTo>
                  <a:lnTo>
                    <a:pt x="62" y="23"/>
                  </a:lnTo>
                  <a:lnTo>
                    <a:pt x="62" y="19"/>
                  </a:lnTo>
                  <a:lnTo>
                    <a:pt x="57" y="14"/>
                  </a:lnTo>
                  <a:lnTo>
                    <a:pt x="52" y="9"/>
                  </a:lnTo>
                  <a:lnTo>
                    <a:pt x="52" y="4"/>
                  </a:lnTo>
                  <a:lnTo>
                    <a:pt x="43" y="0"/>
                  </a:lnTo>
                  <a:lnTo>
                    <a:pt x="38" y="0"/>
                  </a:lnTo>
                  <a:lnTo>
                    <a:pt x="33" y="0"/>
                  </a:lnTo>
                  <a:lnTo>
                    <a:pt x="29" y="0"/>
                  </a:lnTo>
                  <a:lnTo>
                    <a:pt x="19" y="0"/>
                  </a:lnTo>
                  <a:lnTo>
                    <a:pt x="15" y="4"/>
                  </a:lnTo>
                  <a:lnTo>
                    <a:pt x="10" y="9"/>
                  </a:lnTo>
                  <a:lnTo>
                    <a:pt x="5" y="14"/>
                  </a:lnTo>
                  <a:lnTo>
                    <a:pt x="5" y="19"/>
                  </a:lnTo>
                  <a:lnTo>
                    <a:pt x="0" y="23"/>
                  </a:lnTo>
                  <a:lnTo>
                    <a:pt x="0" y="28"/>
                  </a:lnTo>
                  <a:lnTo>
                    <a:pt x="0" y="37"/>
                  </a:lnTo>
                  <a:lnTo>
                    <a:pt x="5" y="42"/>
                  </a:lnTo>
                  <a:lnTo>
                    <a:pt x="5" y="47"/>
                  </a:lnTo>
                  <a:lnTo>
                    <a:pt x="10" y="52"/>
                  </a:lnTo>
                  <a:lnTo>
                    <a:pt x="15" y="56"/>
                  </a:lnTo>
                  <a:lnTo>
                    <a:pt x="19" y="56"/>
                  </a:lnTo>
                  <a:lnTo>
                    <a:pt x="29" y="61"/>
                  </a:lnTo>
                  <a:lnTo>
                    <a:pt x="33" y="61"/>
                  </a:lnTo>
                  <a:lnTo>
                    <a:pt x="38" y="61"/>
                  </a:lnTo>
                  <a:lnTo>
                    <a:pt x="43" y="56"/>
                  </a:lnTo>
                  <a:lnTo>
                    <a:pt x="52" y="56"/>
                  </a:lnTo>
                  <a:lnTo>
                    <a:pt x="52" y="52"/>
                  </a:lnTo>
                  <a:lnTo>
                    <a:pt x="57" y="47"/>
                  </a:lnTo>
                  <a:lnTo>
                    <a:pt x="62" y="42"/>
                  </a:lnTo>
                  <a:lnTo>
                    <a:pt x="62" y="37"/>
                  </a:lnTo>
                  <a:lnTo>
                    <a:pt x="62" y="28"/>
                  </a:lnTo>
                  <a:lnTo>
                    <a:pt x="62" y="28"/>
                  </a:lnTo>
                  <a:lnTo>
                    <a:pt x="62" y="23"/>
                  </a:lnTo>
                  <a:lnTo>
                    <a:pt x="62" y="19"/>
                  </a:lnTo>
                  <a:lnTo>
                    <a:pt x="57" y="14"/>
                  </a:lnTo>
                  <a:lnTo>
                    <a:pt x="52" y="9"/>
                  </a:lnTo>
                  <a:lnTo>
                    <a:pt x="48" y="4"/>
                  </a:lnTo>
                  <a:lnTo>
                    <a:pt x="43" y="4"/>
                  </a:lnTo>
                  <a:lnTo>
                    <a:pt x="38" y="0"/>
                  </a:lnTo>
                  <a:lnTo>
                    <a:pt x="33" y="0"/>
                  </a:lnTo>
                  <a:lnTo>
                    <a:pt x="29" y="0"/>
                  </a:lnTo>
                  <a:lnTo>
                    <a:pt x="19" y="4"/>
                  </a:lnTo>
                  <a:lnTo>
                    <a:pt x="15" y="4"/>
                  </a:lnTo>
                  <a:lnTo>
                    <a:pt x="10" y="9"/>
                  </a:lnTo>
                  <a:lnTo>
                    <a:pt x="10" y="14"/>
                  </a:lnTo>
                  <a:lnTo>
                    <a:pt x="5" y="19"/>
                  </a:lnTo>
                  <a:lnTo>
                    <a:pt x="5" y="23"/>
                  </a:lnTo>
                  <a:lnTo>
                    <a:pt x="5" y="28"/>
                  </a:lnTo>
                  <a:lnTo>
                    <a:pt x="5" y="37"/>
                  </a:lnTo>
                  <a:lnTo>
                    <a:pt x="5" y="42"/>
                  </a:lnTo>
                  <a:lnTo>
                    <a:pt x="10" y="47"/>
                  </a:lnTo>
                  <a:lnTo>
                    <a:pt x="10" y="52"/>
                  </a:lnTo>
                  <a:lnTo>
                    <a:pt x="15" y="56"/>
                  </a:lnTo>
                  <a:lnTo>
                    <a:pt x="19" y="56"/>
                  </a:lnTo>
                  <a:lnTo>
                    <a:pt x="29" y="56"/>
                  </a:lnTo>
                  <a:lnTo>
                    <a:pt x="33" y="61"/>
                  </a:lnTo>
                  <a:lnTo>
                    <a:pt x="38" y="56"/>
                  </a:lnTo>
                  <a:lnTo>
                    <a:pt x="43" y="56"/>
                  </a:lnTo>
                  <a:lnTo>
                    <a:pt x="48" y="56"/>
                  </a:lnTo>
                  <a:lnTo>
                    <a:pt x="52" y="52"/>
                  </a:lnTo>
                  <a:lnTo>
                    <a:pt x="57" y="47"/>
                  </a:lnTo>
                  <a:lnTo>
                    <a:pt x="62" y="42"/>
                  </a:lnTo>
                  <a:lnTo>
                    <a:pt x="62" y="37"/>
                  </a:lnTo>
                  <a:lnTo>
                    <a:pt x="62" y="28"/>
                  </a:lnTo>
                  <a:lnTo>
                    <a:pt x="62" y="28"/>
                  </a:lnTo>
                  <a:close/>
                </a:path>
              </a:pathLst>
            </a:custGeom>
            <a:solidFill>
              <a:srgbClr val="FF6363"/>
            </a:solidFill>
            <a:ln w="9525">
              <a:noFill/>
              <a:round/>
              <a:headEnd/>
              <a:tailEnd/>
            </a:ln>
          </p:spPr>
          <p:txBody>
            <a:bodyPr/>
            <a:lstStyle/>
            <a:p>
              <a:endParaRPr lang="en-US"/>
            </a:p>
          </p:txBody>
        </p:sp>
        <p:sp>
          <p:nvSpPr>
            <p:cNvPr id="3523699" name="Freeform 115"/>
            <p:cNvSpPr>
              <a:spLocks noChangeAspect="1"/>
            </p:cNvSpPr>
            <p:nvPr/>
          </p:nvSpPr>
          <p:spPr bwMode="auto">
            <a:xfrm>
              <a:off x="2756" y="2112"/>
              <a:ext cx="57" cy="61"/>
            </a:xfrm>
            <a:custGeom>
              <a:avLst/>
              <a:gdLst/>
              <a:ahLst/>
              <a:cxnLst>
                <a:cxn ang="0">
                  <a:pos x="57" y="23"/>
                </a:cxn>
                <a:cxn ang="0">
                  <a:pos x="52" y="14"/>
                </a:cxn>
                <a:cxn ang="0">
                  <a:pos x="43" y="4"/>
                </a:cxn>
                <a:cxn ang="0">
                  <a:pos x="33" y="0"/>
                </a:cxn>
                <a:cxn ang="0">
                  <a:pos x="24" y="0"/>
                </a:cxn>
                <a:cxn ang="0">
                  <a:pos x="10" y="4"/>
                </a:cxn>
                <a:cxn ang="0">
                  <a:pos x="5" y="14"/>
                </a:cxn>
                <a:cxn ang="0">
                  <a:pos x="0" y="23"/>
                </a:cxn>
                <a:cxn ang="0">
                  <a:pos x="0" y="37"/>
                </a:cxn>
                <a:cxn ang="0">
                  <a:pos x="5" y="47"/>
                </a:cxn>
                <a:cxn ang="0">
                  <a:pos x="10" y="56"/>
                </a:cxn>
                <a:cxn ang="0">
                  <a:pos x="24" y="56"/>
                </a:cxn>
                <a:cxn ang="0">
                  <a:pos x="33" y="56"/>
                </a:cxn>
                <a:cxn ang="0">
                  <a:pos x="43" y="56"/>
                </a:cxn>
                <a:cxn ang="0">
                  <a:pos x="52" y="47"/>
                </a:cxn>
                <a:cxn ang="0">
                  <a:pos x="57" y="37"/>
                </a:cxn>
                <a:cxn ang="0">
                  <a:pos x="57" y="28"/>
                </a:cxn>
                <a:cxn ang="0">
                  <a:pos x="52" y="19"/>
                </a:cxn>
                <a:cxn ang="0">
                  <a:pos x="47" y="9"/>
                </a:cxn>
                <a:cxn ang="0">
                  <a:pos x="38" y="4"/>
                </a:cxn>
                <a:cxn ang="0">
                  <a:pos x="28" y="0"/>
                </a:cxn>
                <a:cxn ang="0">
                  <a:pos x="19" y="4"/>
                </a:cxn>
                <a:cxn ang="0">
                  <a:pos x="10" y="9"/>
                </a:cxn>
                <a:cxn ang="0">
                  <a:pos x="0" y="19"/>
                </a:cxn>
                <a:cxn ang="0">
                  <a:pos x="0" y="28"/>
                </a:cxn>
                <a:cxn ang="0">
                  <a:pos x="0" y="42"/>
                </a:cxn>
                <a:cxn ang="0">
                  <a:pos x="10" y="52"/>
                </a:cxn>
                <a:cxn ang="0">
                  <a:pos x="19" y="56"/>
                </a:cxn>
                <a:cxn ang="0">
                  <a:pos x="28" y="56"/>
                </a:cxn>
                <a:cxn ang="0">
                  <a:pos x="38" y="56"/>
                </a:cxn>
                <a:cxn ang="0">
                  <a:pos x="47" y="52"/>
                </a:cxn>
                <a:cxn ang="0">
                  <a:pos x="52" y="42"/>
                </a:cxn>
                <a:cxn ang="0">
                  <a:pos x="57" y="28"/>
                </a:cxn>
              </a:cxnLst>
              <a:rect l="0" t="0" r="r" b="b"/>
              <a:pathLst>
                <a:path w="57" h="61">
                  <a:moveTo>
                    <a:pt x="57" y="28"/>
                  </a:moveTo>
                  <a:lnTo>
                    <a:pt x="57" y="23"/>
                  </a:lnTo>
                  <a:lnTo>
                    <a:pt x="57" y="19"/>
                  </a:lnTo>
                  <a:lnTo>
                    <a:pt x="52" y="14"/>
                  </a:lnTo>
                  <a:lnTo>
                    <a:pt x="47" y="9"/>
                  </a:lnTo>
                  <a:lnTo>
                    <a:pt x="43" y="4"/>
                  </a:lnTo>
                  <a:lnTo>
                    <a:pt x="38" y="4"/>
                  </a:lnTo>
                  <a:lnTo>
                    <a:pt x="33" y="0"/>
                  </a:lnTo>
                  <a:lnTo>
                    <a:pt x="28" y="0"/>
                  </a:lnTo>
                  <a:lnTo>
                    <a:pt x="24" y="0"/>
                  </a:lnTo>
                  <a:lnTo>
                    <a:pt x="14" y="4"/>
                  </a:lnTo>
                  <a:lnTo>
                    <a:pt x="10" y="4"/>
                  </a:lnTo>
                  <a:lnTo>
                    <a:pt x="5" y="9"/>
                  </a:lnTo>
                  <a:lnTo>
                    <a:pt x="5" y="14"/>
                  </a:lnTo>
                  <a:lnTo>
                    <a:pt x="0" y="19"/>
                  </a:lnTo>
                  <a:lnTo>
                    <a:pt x="0" y="23"/>
                  </a:lnTo>
                  <a:lnTo>
                    <a:pt x="0" y="28"/>
                  </a:lnTo>
                  <a:lnTo>
                    <a:pt x="0" y="37"/>
                  </a:lnTo>
                  <a:lnTo>
                    <a:pt x="0" y="42"/>
                  </a:lnTo>
                  <a:lnTo>
                    <a:pt x="5" y="47"/>
                  </a:lnTo>
                  <a:lnTo>
                    <a:pt x="5" y="52"/>
                  </a:lnTo>
                  <a:lnTo>
                    <a:pt x="10" y="56"/>
                  </a:lnTo>
                  <a:lnTo>
                    <a:pt x="14" y="56"/>
                  </a:lnTo>
                  <a:lnTo>
                    <a:pt x="24" y="56"/>
                  </a:lnTo>
                  <a:lnTo>
                    <a:pt x="28" y="61"/>
                  </a:lnTo>
                  <a:lnTo>
                    <a:pt x="33" y="56"/>
                  </a:lnTo>
                  <a:lnTo>
                    <a:pt x="38" y="56"/>
                  </a:lnTo>
                  <a:lnTo>
                    <a:pt x="43" y="56"/>
                  </a:lnTo>
                  <a:lnTo>
                    <a:pt x="47" y="52"/>
                  </a:lnTo>
                  <a:lnTo>
                    <a:pt x="52" y="47"/>
                  </a:lnTo>
                  <a:lnTo>
                    <a:pt x="57" y="42"/>
                  </a:lnTo>
                  <a:lnTo>
                    <a:pt x="57" y="37"/>
                  </a:lnTo>
                  <a:lnTo>
                    <a:pt x="57" y="28"/>
                  </a:lnTo>
                  <a:lnTo>
                    <a:pt x="57" y="28"/>
                  </a:lnTo>
                  <a:lnTo>
                    <a:pt x="57" y="23"/>
                  </a:lnTo>
                  <a:lnTo>
                    <a:pt x="52" y="19"/>
                  </a:lnTo>
                  <a:lnTo>
                    <a:pt x="52" y="14"/>
                  </a:lnTo>
                  <a:lnTo>
                    <a:pt x="47" y="9"/>
                  </a:lnTo>
                  <a:lnTo>
                    <a:pt x="43" y="4"/>
                  </a:lnTo>
                  <a:lnTo>
                    <a:pt x="38" y="4"/>
                  </a:lnTo>
                  <a:lnTo>
                    <a:pt x="33" y="0"/>
                  </a:lnTo>
                  <a:lnTo>
                    <a:pt x="28" y="0"/>
                  </a:lnTo>
                  <a:lnTo>
                    <a:pt x="24" y="0"/>
                  </a:lnTo>
                  <a:lnTo>
                    <a:pt x="19" y="4"/>
                  </a:lnTo>
                  <a:lnTo>
                    <a:pt x="14" y="4"/>
                  </a:lnTo>
                  <a:lnTo>
                    <a:pt x="10" y="9"/>
                  </a:lnTo>
                  <a:lnTo>
                    <a:pt x="5" y="14"/>
                  </a:lnTo>
                  <a:lnTo>
                    <a:pt x="0" y="19"/>
                  </a:lnTo>
                  <a:lnTo>
                    <a:pt x="0" y="23"/>
                  </a:lnTo>
                  <a:lnTo>
                    <a:pt x="0" y="28"/>
                  </a:lnTo>
                  <a:lnTo>
                    <a:pt x="0" y="37"/>
                  </a:lnTo>
                  <a:lnTo>
                    <a:pt x="0" y="42"/>
                  </a:lnTo>
                  <a:lnTo>
                    <a:pt x="5" y="47"/>
                  </a:lnTo>
                  <a:lnTo>
                    <a:pt x="10" y="52"/>
                  </a:lnTo>
                  <a:lnTo>
                    <a:pt x="14" y="52"/>
                  </a:lnTo>
                  <a:lnTo>
                    <a:pt x="19" y="56"/>
                  </a:lnTo>
                  <a:lnTo>
                    <a:pt x="24" y="56"/>
                  </a:lnTo>
                  <a:lnTo>
                    <a:pt x="28" y="56"/>
                  </a:lnTo>
                  <a:lnTo>
                    <a:pt x="33" y="56"/>
                  </a:lnTo>
                  <a:lnTo>
                    <a:pt x="38" y="56"/>
                  </a:lnTo>
                  <a:lnTo>
                    <a:pt x="43" y="52"/>
                  </a:lnTo>
                  <a:lnTo>
                    <a:pt x="47" y="52"/>
                  </a:lnTo>
                  <a:lnTo>
                    <a:pt x="52" y="47"/>
                  </a:lnTo>
                  <a:lnTo>
                    <a:pt x="52" y="42"/>
                  </a:lnTo>
                  <a:lnTo>
                    <a:pt x="57" y="37"/>
                  </a:lnTo>
                  <a:lnTo>
                    <a:pt x="57" y="28"/>
                  </a:lnTo>
                  <a:lnTo>
                    <a:pt x="57" y="28"/>
                  </a:lnTo>
                  <a:close/>
                </a:path>
              </a:pathLst>
            </a:custGeom>
            <a:solidFill>
              <a:srgbClr val="FF6767"/>
            </a:solidFill>
            <a:ln w="9525">
              <a:noFill/>
              <a:round/>
              <a:headEnd/>
              <a:tailEnd/>
            </a:ln>
          </p:spPr>
          <p:txBody>
            <a:bodyPr/>
            <a:lstStyle/>
            <a:p>
              <a:endParaRPr lang="en-US"/>
            </a:p>
          </p:txBody>
        </p:sp>
        <p:sp>
          <p:nvSpPr>
            <p:cNvPr id="3523700" name="Freeform 116"/>
            <p:cNvSpPr>
              <a:spLocks noChangeAspect="1"/>
            </p:cNvSpPr>
            <p:nvPr/>
          </p:nvSpPr>
          <p:spPr bwMode="auto">
            <a:xfrm>
              <a:off x="2756" y="2112"/>
              <a:ext cx="57" cy="56"/>
            </a:xfrm>
            <a:custGeom>
              <a:avLst/>
              <a:gdLst/>
              <a:ahLst/>
              <a:cxnLst>
                <a:cxn ang="0">
                  <a:pos x="57" y="23"/>
                </a:cxn>
                <a:cxn ang="0">
                  <a:pos x="52" y="14"/>
                </a:cxn>
                <a:cxn ang="0">
                  <a:pos x="43" y="4"/>
                </a:cxn>
                <a:cxn ang="0">
                  <a:pos x="33" y="0"/>
                </a:cxn>
                <a:cxn ang="0">
                  <a:pos x="24" y="0"/>
                </a:cxn>
                <a:cxn ang="0">
                  <a:pos x="14" y="4"/>
                </a:cxn>
                <a:cxn ang="0">
                  <a:pos x="5" y="14"/>
                </a:cxn>
                <a:cxn ang="0">
                  <a:pos x="0" y="23"/>
                </a:cxn>
                <a:cxn ang="0">
                  <a:pos x="0" y="37"/>
                </a:cxn>
                <a:cxn ang="0">
                  <a:pos x="5" y="47"/>
                </a:cxn>
                <a:cxn ang="0">
                  <a:pos x="14" y="52"/>
                </a:cxn>
                <a:cxn ang="0">
                  <a:pos x="24" y="56"/>
                </a:cxn>
                <a:cxn ang="0">
                  <a:pos x="33" y="56"/>
                </a:cxn>
                <a:cxn ang="0">
                  <a:pos x="43" y="52"/>
                </a:cxn>
                <a:cxn ang="0">
                  <a:pos x="52" y="47"/>
                </a:cxn>
                <a:cxn ang="0">
                  <a:pos x="57" y="37"/>
                </a:cxn>
                <a:cxn ang="0">
                  <a:pos x="57" y="28"/>
                </a:cxn>
                <a:cxn ang="0">
                  <a:pos x="52" y="19"/>
                </a:cxn>
                <a:cxn ang="0">
                  <a:pos x="47" y="9"/>
                </a:cxn>
                <a:cxn ang="0">
                  <a:pos x="38" y="4"/>
                </a:cxn>
                <a:cxn ang="0">
                  <a:pos x="28" y="4"/>
                </a:cxn>
                <a:cxn ang="0">
                  <a:pos x="19" y="4"/>
                </a:cxn>
                <a:cxn ang="0">
                  <a:pos x="10" y="9"/>
                </a:cxn>
                <a:cxn ang="0">
                  <a:pos x="5" y="19"/>
                </a:cxn>
                <a:cxn ang="0">
                  <a:pos x="0" y="28"/>
                </a:cxn>
                <a:cxn ang="0">
                  <a:pos x="5" y="42"/>
                </a:cxn>
                <a:cxn ang="0">
                  <a:pos x="10" y="47"/>
                </a:cxn>
                <a:cxn ang="0">
                  <a:pos x="19" y="56"/>
                </a:cxn>
                <a:cxn ang="0">
                  <a:pos x="28" y="56"/>
                </a:cxn>
                <a:cxn ang="0">
                  <a:pos x="38" y="56"/>
                </a:cxn>
                <a:cxn ang="0">
                  <a:pos x="47" y="47"/>
                </a:cxn>
                <a:cxn ang="0">
                  <a:pos x="52" y="42"/>
                </a:cxn>
                <a:cxn ang="0">
                  <a:pos x="57" y="28"/>
                </a:cxn>
              </a:cxnLst>
              <a:rect l="0" t="0" r="r" b="b"/>
              <a:pathLst>
                <a:path w="57" h="56">
                  <a:moveTo>
                    <a:pt x="57" y="28"/>
                  </a:moveTo>
                  <a:lnTo>
                    <a:pt x="57" y="23"/>
                  </a:lnTo>
                  <a:lnTo>
                    <a:pt x="52" y="19"/>
                  </a:lnTo>
                  <a:lnTo>
                    <a:pt x="52" y="14"/>
                  </a:lnTo>
                  <a:lnTo>
                    <a:pt x="47" y="9"/>
                  </a:lnTo>
                  <a:lnTo>
                    <a:pt x="43" y="4"/>
                  </a:lnTo>
                  <a:lnTo>
                    <a:pt x="38" y="4"/>
                  </a:lnTo>
                  <a:lnTo>
                    <a:pt x="33" y="0"/>
                  </a:lnTo>
                  <a:lnTo>
                    <a:pt x="28" y="0"/>
                  </a:lnTo>
                  <a:lnTo>
                    <a:pt x="24" y="0"/>
                  </a:lnTo>
                  <a:lnTo>
                    <a:pt x="19" y="4"/>
                  </a:lnTo>
                  <a:lnTo>
                    <a:pt x="14" y="4"/>
                  </a:lnTo>
                  <a:lnTo>
                    <a:pt x="10" y="9"/>
                  </a:lnTo>
                  <a:lnTo>
                    <a:pt x="5" y="14"/>
                  </a:lnTo>
                  <a:lnTo>
                    <a:pt x="0" y="19"/>
                  </a:lnTo>
                  <a:lnTo>
                    <a:pt x="0" y="23"/>
                  </a:lnTo>
                  <a:lnTo>
                    <a:pt x="0" y="28"/>
                  </a:lnTo>
                  <a:lnTo>
                    <a:pt x="0" y="37"/>
                  </a:lnTo>
                  <a:lnTo>
                    <a:pt x="0" y="42"/>
                  </a:lnTo>
                  <a:lnTo>
                    <a:pt x="5" y="47"/>
                  </a:lnTo>
                  <a:lnTo>
                    <a:pt x="10" y="52"/>
                  </a:lnTo>
                  <a:lnTo>
                    <a:pt x="14" y="52"/>
                  </a:lnTo>
                  <a:lnTo>
                    <a:pt x="19" y="56"/>
                  </a:lnTo>
                  <a:lnTo>
                    <a:pt x="24" y="56"/>
                  </a:lnTo>
                  <a:lnTo>
                    <a:pt x="28" y="56"/>
                  </a:lnTo>
                  <a:lnTo>
                    <a:pt x="33" y="56"/>
                  </a:lnTo>
                  <a:lnTo>
                    <a:pt x="38" y="56"/>
                  </a:lnTo>
                  <a:lnTo>
                    <a:pt x="43" y="52"/>
                  </a:lnTo>
                  <a:lnTo>
                    <a:pt x="47" y="52"/>
                  </a:lnTo>
                  <a:lnTo>
                    <a:pt x="52" y="47"/>
                  </a:lnTo>
                  <a:lnTo>
                    <a:pt x="52" y="42"/>
                  </a:lnTo>
                  <a:lnTo>
                    <a:pt x="57" y="37"/>
                  </a:lnTo>
                  <a:lnTo>
                    <a:pt x="57" y="28"/>
                  </a:lnTo>
                  <a:lnTo>
                    <a:pt x="57" y="28"/>
                  </a:lnTo>
                  <a:lnTo>
                    <a:pt x="52" y="23"/>
                  </a:lnTo>
                  <a:lnTo>
                    <a:pt x="52" y="19"/>
                  </a:lnTo>
                  <a:lnTo>
                    <a:pt x="52" y="14"/>
                  </a:lnTo>
                  <a:lnTo>
                    <a:pt x="47" y="9"/>
                  </a:lnTo>
                  <a:lnTo>
                    <a:pt x="43" y="9"/>
                  </a:lnTo>
                  <a:lnTo>
                    <a:pt x="38" y="4"/>
                  </a:lnTo>
                  <a:lnTo>
                    <a:pt x="33" y="4"/>
                  </a:lnTo>
                  <a:lnTo>
                    <a:pt x="28" y="4"/>
                  </a:lnTo>
                  <a:lnTo>
                    <a:pt x="24" y="4"/>
                  </a:lnTo>
                  <a:lnTo>
                    <a:pt x="19" y="4"/>
                  </a:lnTo>
                  <a:lnTo>
                    <a:pt x="14" y="9"/>
                  </a:lnTo>
                  <a:lnTo>
                    <a:pt x="10" y="9"/>
                  </a:lnTo>
                  <a:lnTo>
                    <a:pt x="5" y="14"/>
                  </a:lnTo>
                  <a:lnTo>
                    <a:pt x="5" y="19"/>
                  </a:lnTo>
                  <a:lnTo>
                    <a:pt x="0" y="23"/>
                  </a:lnTo>
                  <a:lnTo>
                    <a:pt x="0" y="28"/>
                  </a:lnTo>
                  <a:lnTo>
                    <a:pt x="0" y="33"/>
                  </a:lnTo>
                  <a:lnTo>
                    <a:pt x="5" y="42"/>
                  </a:lnTo>
                  <a:lnTo>
                    <a:pt x="5" y="47"/>
                  </a:lnTo>
                  <a:lnTo>
                    <a:pt x="10" y="47"/>
                  </a:lnTo>
                  <a:lnTo>
                    <a:pt x="14" y="52"/>
                  </a:lnTo>
                  <a:lnTo>
                    <a:pt x="19" y="56"/>
                  </a:lnTo>
                  <a:lnTo>
                    <a:pt x="24" y="56"/>
                  </a:lnTo>
                  <a:lnTo>
                    <a:pt x="28" y="56"/>
                  </a:lnTo>
                  <a:lnTo>
                    <a:pt x="33" y="56"/>
                  </a:lnTo>
                  <a:lnTo>
                    <a:pt x="38" y="56"/>
                  </a:lnTo>
                  <a:lnTo>
                    <a:pt x="43" y="52"/>
                  </a:lnTo>
                  <a:lnTo>
                    <a:pt x="47" y="47"/>
                  </a:lnTo>
                  <a:lnTo>
                    <a:pt x="52" y="47"/>
                  </a:lnTo>
                  <a:lnTo>
                    <a:pt x="52" y="42"/>
                  </a:lnTo>
                  <a:lnTo>
                    <a:pt x="52" y="33"/>
                  </a:lnTo>
                  <a:lnTo>
                    <a:pt x="57" y="28"/>
                  </a:lnTo>
                  <a:lnTo>
                    <a:pt x="57" y="28"/>
                  </a:lnTo>
                  <a:close/>
                </a:path>
              </a:pathLst>
            </a:custGeom>
            <a:solidFill>
              <a:srgbClr val="FF6B6B"/>
            </a:solidFill>
            <a:ln w="9525">
              <a:noFill/>
              <a:round/>
              <a:headEnd/>
              <a:tailEnd/>
            </a:ln>
          </p:spPr>
          <p:txBody>
            <a:bodyPr/>
            <a:lstStyle/>
            <a:p>
              <a:endParaRPr lang="en-US"/>
            </a:p>
          </p:txBody>
        </p:sp>
        <p:sp>
          <p:nvSpPr>
            <p:cNvPr id="3523701" name="Freeform 117"/>
            <p:cNvSpPr>
              <a:spLocks noChangeAspect="1"/>
            </p:cNvSpPr>
            <p:nvPr/>
          </p:nvSpPr>
          <p:spPr bwMode="auto">
            <a:xfrm>
              <a:off x="2756" y="2116"/>
              <a:ext cx="57" cy="52"/>
            </a:xfrm>
            <a:custGeom>
              <a:avLst/>
              <a:gdLst/>
              <a:ahLst/>
              <a:cxnLst>
                <a:cxn ang="0">
                  <a:pos x="52" y="19"/>
                </a:cxn>
                <a:cxn ang="0">
                  <a:pos x="52" y="10"/>
                </a:cxn>
                <a:cxn ang="0">
                  <a:pos x="43" y="5"/>
                </a:cxn>
                <a:cxn ang="0">
                  <a:pos x="33" y="0"/>
                </a:cxn>
                <a:cxn ang="0">
                  <a:pos x="24" y="0"/>
                </a:cxn>
                <a:cxn ang="0">
                  <a:pos x="14" y="5"/>
                </a:cxn>
                <a:cxn ang="0">
                  <a:pos x="5" y="10"/>
                </a:cxn>
                <a:cxn ang="0">
                  <a:pos x="0" y="19"/>
                </a:cxn>
                <a:cxn ang="0">
                  <a:pos x="0" y="29"/>
                </a:cxn>
                <a:cxn ang="0">
                  <a:pos x="5" y="43"/>
                </a:cxn>
                <a:cxn ang="0">
                  <a:pos x="14" y="48"/>
                </a:cxn>
                <a:cxn ang="0">
                  <a:pos x="24" y="52"/>
                </a:cxn>
                <a:cxn ang="0">
                  <a:pos x="33" y="52"/>
                </a:cxn>
                <a:cxn ang="0">
                  <a:pos x="43" y="48"/>
                </a:cxn>
                <a:cxn ang="0">
                  <a:pos x="52" y="43"/>
                </a:cxn>
                <a:cxn ang="0">
                  <a:pos x="52" y="29"/>
                </a:cxn>
                <a:cxn ang="0">
                  <a:pos x="52" y="24"/>
                </a:cxn>
                <a:cxn ang="0">
                  <a:pos x="52" y="15"/>
                </a:cxn>
                <a:cxn ang="0">
                  <a:pos x="47" y="5"/>
                </a:cxn>
                <a:cxn ang="0">
                  <a:pos x="38" y="0"/>
                </a:cxn>
                <a:cxn ang="0">
                  <a:pos x="28" y="0"/>
                </a:cxn>
                <a:cxn ang="0">
                  <a:pos x="19" y="0"/>
                </a:cxn>
                <a:cxn ang="0">
                  <a:pos x="10" y="5"/>
                </a:cxn>
                <a:cxn ang="0">
                  <a:pos x="5" y="15"/>
                </a:cxn>
                <a:cxn ang="0">
                  <a:pos x="0" y="24"/>
                </a:cxn>
                <a:cxn ang="0">
                  <a:pos x="5" y="33"/>
                </a:cxn>
                <a:cxn ang="0">
                  <a:pos x="10" y="43"/>
                </a:cxn>
                <a:cxn ang="0">
                  <a:pos x="19" y="48"/>
                </a:cxn>
                <a:cxn ang="0">
                  <a:pos x="28" y="52"/>
                </a:cxn>
                <a:cxn ang="0">
                  <a:pos x="38" y="48"/>
                </a:cxn>
                <a:cxn ang="0">
                  <a:pos x="47" y="43"/>
                </a:cxn>
                <a:cxn ang="0">
                  <a:pos x="52" y="33"/>
                </a:cxn>
                <a:cxn ang="0">
                  <a:pos x="52" y="24"/>
                </a:cxn>
              </a:cxnLst>
              <a:rect l="0" t="0" r="r" b="b"/>
              <a:pathLst>
                <a:path w="57" h="52">
                  <a:moveTo>
                    <a:pt x="57" y="24"/>
                  </a:moveTo>
                  <a:lnTo>
                    <a:pt x="52" y="19"/>
                  </a:lnTo>
                  <a:lnTo>
                    <a:pt x="52" y="15"/>
                  </a:lnTo>
                  <a:lnTo>
                    <a:pt x="52" y="10"/>
                  </a:lnTo>
                  <a:lnTo>
                    <a:pt x="47" y="5"/>
                  </a:lnTo>
                  <a:lnTo>
                    <a:pt x="43" y="5"/>
                  </a:lnTo>
                  <a:lnTo>
                    <a:pt x="38" y="0"/>
                  </a:lnTo>
                  <a:lnTo>
                    <a:pt x="33" y="0"/>
                  </a:lnTo>
                  <a:lnTo>
                    <a:pt x="28" y="0"/>
                  </a:lnTo>
                  <a:lnTo>
                    <a:pt x="24" y="0"/>
                  </a:lnTo>
                  <a:lnTo>
                    <a:pt x="19" y="0"/>
                  </a:lnTo>
                  <a:lnTo>
                    <a:pt x="14" y="5"/>
                  </a:lnTo>
                  <a:lnTo>
                    <a:pt x="10" y="5"/>
                  </a:lnTo>
                  <a:lnTo>
                    <a:pt x="5" y="10"/>
                  </a:lnTo>
                  <a:lnTo>
                    <a:pt x="5" y="15"/>
                  </a:lnTo>
                  <a:lnTo>
                    <a:pt x="0" y="19"/>
                  </a:lnTo>
                  <a:lnTo>
                    <a:pt x="0" y="24"/>
                  </a:lnTo>
                  <a:lnTo>
                    <a:pt x="0" y="29"/>
                  </a:lnTo>
                  <a:lnTo>
                    <a:pt x="5" y="38"/>
                  </a:lnTo>
                  <a:lnTo>
                    <a:pt x="5" y="43"/>
                  </a:lnTo>
                  <a:lnTo>
                    <a:pt x="10" y="43"/>
                  </a:lnTo>
                  <a:lnTo>
                    <a:pt x="14" y="48"/>
                  </a:lnTo>
                  <a:lnTo>
                    <a:pt x="19" y="52"/>
                  </a:lnTo>
                  <a:lnTo>
                    <a:pt x="24" y="52"/>
                  </a:lnTo>
                  <a:lnTo>
                    <a:pt x="28" y="52"/>
                  </a:lnTo>
                  <a:lnTo>
                    <a:pt x="33" y="52"/>
                  </a:lnTo>
                  <a:lnTo>
                    <a:pt x="38" y="52"/>
                  </a:lnTo>
                  <a:lnTo>
                    <a:pt x="43" y="48"/>
                  </a:lnTo>
                  <a:lnTo>
                    <a:pt x="47" y="43"/>
                  </a:lnTo>
                  <a:lnTo>
                    <a:pt x="52" y="43"/>
                  </a:lnTo>
                  <a:lnTo>
                    <a:pt x="52" y="38"/>
                  </a:lnTo>
                  <a:lnTo>
                    <a:pt x="52" y="29"/>
                  </a:lnTo>
                  <a:lnTo>
                    <a:pt x="57" y="24"/>
                  </a:lnTo>
                  <a:lnTo>
                    <a:pt x="52" y="24"/>
                  </a:lnTo>
                  <a:lnTo>
                    <a:pt x="52" y="19"/>
                  </a:lnTo>
                  <a:lnTo>
                    <a:pt x="52" y="15"/>
                  </a:lnTo>
                  <a:lnTo>
                    <a:pt x="47" y="10"/>
                  </a:lnTo>
                  <a:lnTo>
                    <a:pt x="47" y="5"/>
                  </a:lnTo>
                  <a:lnTo>
                    <a:pt x="43" y="5"/>
                  </a:lnTo>
                  <a:lnTo>
                    <a:pt x="38" y="0"/>
                  </a:lnTo>
                  <a:lnTo>
                    <a:pt x="33" y="0"/>
                  </a:lnTo>
                  <a:lnTo>
                    <a:pt x="28" y="0"/>
                  </a:lnTo>
                  <a:lnTo>
                    <a:pt x="24" y="0"/>
                  </a:lnTo>
                  <a:lnTo>
                    <a:pt x="19" y="0"/>
                  </a:lnTo>
                  <a:lnTo>
                    <a:pt x="14" y="5"/>
                  </a:lnTo>
                  <a:lnTo>
                    <a:pt x="10" y="5"/>
                  </a:lnTo>
                  <a:lnTo>
                    <a:pt x="5" y="10"/>
                  </a:lnTo>
                  <a:lnTo>
                    <a:pt x="5" y="15"/>
                  </a:lnTo>
                  <a:lnTo>
                    <a:pt x="5" y="19"/>
                  </a:lnTo>
                  <a:lnTo>
                    <a:pt x="0" y="24"/>
                  </a:lnTo>
                  <a:lnTo>
                    <a:pt x="5" y="29"/>
                  </a:lnTo>
                  <a:lnTo>
                    <a:pt x="5" y="33"/>
                  </a:lnTo>
                  <a:lnTo>
                    <a:pt x="5" y="38"/>
                  </a:lnTo>
                  <a:lnTo>
                    <a:pt x="10" y="43"/>
                  </a:lnTo>
                  <a:lnTo>
                    <a:pt x="14" y="48"/>
                  </a:lnTo>
                  <a:lnTo>
                    <a:pt x="19" y="48"/>
                  </a:lnTo>
                  <a:lnTo>
                    <a:pt x="24" y="52"/>
                  </a:lnTo>
                  <a:lnTo>
                    <a:pt x="28" y="52"/>
                  </a:lnTo>
                  <a:lnTo>
                    <a:pt x="33" y="52"/>
                  </a:lnTo>
                  <a:lnTo>
                    <a:pt x="38" y="48"/>
                  </a:lnTo>
                  <a:lnTo>
                    <a:pt x="43" y="48"/>
                  </a:lnTo>
                  <a:lnTo>
                    <a:pt x="47" y="43"/>
                  </a:lnTo>
                  <a:lnTo>
                    <a:pt x="47" y="38"/>
                  </a:lnTo>
                  <a:lnTo>
                    <a:pt x="52" y="33"/>
                  </a:lnTo>
                  <a:lnTo>
                    <a:pt x="52" y="29"/>
                  </a:lnTo>
                  <a:lnTo>
                    <a:pt x="52" y="24"/>
                  </a:lnTo>
                  <a:lnTo>
                    <a:pt x="57" y="24"/>
                  </a:lnTo>
                  <a:close/>
                </a:path>
              </a:pathLst>
            </a:custGeom>
            <a:solidFill>
              <a:srgbClr val="FF6E6E"/>
            </a:solidFill>
            <a:ln w="9525">
              <a:noFill/>
              <a:round/>
              <a:headEnd/>
              <a:tailEnd/>
            </a:ln>
          </p:spPr>
          <p:txBody>
            <a:bodyPr/>
            <a:lstStyle/>
            <a:p>
              <a:endParaRPr lang="en-US"/>
            </a:p>
          </p:txBody>
        </p:sp>
        <p:sp>
          <p:nvSpPr>
            <p:cNvPr id="3523702" name="Freeform 118"/>
            <p:cNvSpPr>
              <a:spLocks noChangeAspect="1"/>
            </p:cNvSpPr>
            <p:nvPr/>
          </p:nvSpPr>
          <p:spPr bwMode="auto">
            <a:xfrm>
              <a:off x="2756" y="2116"/>
              <a:ext cx="52" cy="52"/>
            </a:xfrm>
            <a:custGeom>
              <a:avLst/>
              <a:gdLst/>
              <a:ahLst/>
              <a:cxnLst>
                <a:cxn ang="0">
                  <a:pos x="52" y="19"/>
                </a:cxn>
                <a:cxn ang="0">
                  <a:pos x="47" y="10"/>
                </a:cxn>
                <a:cxn ang="0">
                  <a:pos x="43" y="5"/>
                </a:cxn>
                <a:cxn ang="0">
                  <a:pos x="33" y="0"/>
                </a:cxn>
                <a:cxn ang="0">
                  <a:pos x="24" y="0"/>
                </a:cxn>
                <a:cxn ang="0">
                  <a:pos x="14" y="5"/>
                </a:cxn>
                <a:cxn ang="0">
                  <a:pos x="5" y="10"/>
                </a:cxn>
                <a:cxn ang="0">
                  <a:pos x="5" y="19"/>
                </a:cxn>
                <a:cxn ang="0">
                  <a:pos x="5" y="29"/>
                </a:cxn>
                <a:cxn ang="0">
                  <a:pos x="5" y="38"/>
                </a:cxn>
                <a:cxn ang="0">
                  <a:pos x="14" y="48"/>
                </a:cxn>
                <a:cxn ang="0">
                  <a:pos x="24" y="52"/>
                </a:cxn>
                <a:cxn ang="0">
                  <a:pos x="33" y="52"/>
                </a:cxn>
                <a:cxn ang="0">
                  <a:pos x="43" y="48"/>
                </a:cxn>
                <a:cxn ang="0">
                  <a:pos x="47" y="38"/>
                </a:cxn>
                <a:cxn ang="0">
                  <a:pos x="52" y="29"/>
                </a:cxn>
                <a:cxn ang="0">
                  <a:pos x="52" y="24"/>
                </a:cxn>
                <a:cxn ang="0">
                  <a:pos x="52" y="15"/>
                </a:cxn>
                <a:cxn ang="0">
                  <a:pos x="43" y="10"/>
                </a:cxn>
                <a:cxn ang="0">
                  <a:pos x="38" y="5"/>
                </a:cxn>
                <a:cxn ang="0">
                  <a:pos x="28" y="0"/>
                </a:cxn>
                <a:cxn ang="0">
                  <a:pos x="19" y="5"/>
                </a:cxn>
                <a:cxn ang="0">
                  <a:pos x="10" y="10"/>
                </a:cxn>
                <a:cxn ang="0">
                  <a:pos x="5" y="15"/>
                </a:cxn>
                <a:cxn ang="0">
                  <a:pos x="5" y="24"/>
                </a:cxn>
                <a:cxn ang="0">
                  <a:pos x="5" y="33"/>
                </a:cxn>
                <a:cxn ang="0">
                  <a:pos x="10" y="43"/>
                </a:cxn>
                <a:cxn ang="0">
                  <a:pos x="19" y="48"/>
                </a:cxn>
                <a:cxn ang="0">
                  <a:pos x="28" y="48"/>
                </a:cxn>
                <a:cxn ang="0">
                  <a:pos x="38" y="48"/>
                </a:cxn>
                <a:cxn ang="0">
                  <a:pos x="43" y="43"/>
                </a:cxn>
                <a:cxn ang="0">
                  <a:pos x="52" y="33"/>
                </a:cxn>
                <a:cxn ang="0">
                  <a:pos x="52" y="24"/>
                </a:cxn>
              </a:cxnLst>
              <a:rect l="0" t="0" r="r" b="b"/>
              <a:pathLst>
                <a:path w="52" h="52">
                  <a:moveTo>
                    <a:pt x="52" y="24"/>
                  </a:moveTo>
                  <a:lnTo>
                    <a:pt x="52" y="19"/>
                  </a:lnTo>
                  <a:lnTo>
                    <a:pt x="52" y="15"/>
                  </a:lnTo>
                  <a:lnTo>
                    <a:pt x="47" y="10"/>
                  </a:lnTo>
                  <a:lnTo>
                    <a:pt x="47" y="5"/>
                  </a:lnTo>
                  <a:lnTo>
                    <a:pt x="43" y="5"/>
                  </a:lnTo>
                  <a:lnTo>
                    <a:pt x="38" y="0"/>
                  </a:lnTo>
                  <a:lnTo>
                    <a:pt x="33" y="0"/>
                  </a:lnTo>
                  <a:lnTo>
                    <a:pt x="28" y="0"/>
                  </a:lnTo>
                  <a:lnTo>
                    <a:pt x="24" y="0"/>
                  </a:lnTo>
                  <a:lnTo>
                    <a:pt x="19" y="0"/>
                  </a:lnTo>
                  <a:lnTo>
                    <a:pt x="14" y="5"/>
                  </a:lnTo>
                  <a:lnTo>
                    <a:pt x="10" y="5"/>
                  </a:lnTo>
                  <a:lnTo>
                    <a:pt x="5" y="10"/>
                  </a:lnTo>
                  <a:lnTo>
                    <a:pt x="5" y="15"/>
                  </a:lnTo>
                  <a:lnTo>
                    <a:pt x="5" y="19"/>
                  </a:lnTo>
                  <a:lnTo>
                    <a:pt x="0" y="24"/>
                  </a:lnTo>
                  <a:lnTo>
                    <a:pt x="5" y="29"/>
                  </a:lnTo>
                  <a:lnTo>
                    <a:pt x="5" y="33"/>
                  </a:lnTo>
                  <a:lnTo>
                    <a:pt x="5" y="38"/>
                  </a:lnTo>
                  <a:lnTo>
                    <a:pt x="10" y="43"/>
                  </a:lnTo>
                  <a:lnTo>
                    <a:pt x="14" y="48"/>
                  </a:lnTo>
                  <a:lnTo>
                    <a:pt x="19" y="48"/>
                  </a:lnTo>
                  <a:lnTo>
                    <a:pt x="24" y="52"/>
                  </a:lnTo>
                  <a:lnTo>
                    <a:pt x="28" y="52"/>
                  </a:lnTo>
                  <a:lnTo>
                    <a:pt x="33" y="52"/>
                  </a:lnTo>
                  <a:lnTo>
                    <a:pt x="38" y="48"/>
                  </a:lnTo>
                  <a:lnTo>
                    <a:pt x="43" y="48"/>
                  </a:lnTo>
                  <a:lnTo>
                    <a:pt x="47" y="43"/>
                  </a:lnTo>
                  <a:lnTo>
                    <a:pt x="47" y="38"/>
                  </a:lnTo>
                  <a:lnTo>
                    <a:pt x="52" y="33"/>
                  </a:lnTo>
                  <a:lnTo>
                    <a:pt x="52" y="29"/>
                  </a:lnTo>
                  <a:lnTo>
                    <a:pt x="52" y="24"/>
                  </a:lnTo>
                  <a:lnTo>
                    <a:pt x="52" y="24"/>
                  </a:lnTo>
                  <a:lnTo>
                    <a:pt x="52" y="19"/>
                  </a:lnTo>
                  <a:lnTo>
                    <a:pt x="52" y="15"/>
                  </a:lnTo>
                  <a:lnTo>
                    <a:pt x="47" y="10"/>
                  </a:lnTo>
                  <a:lnTo>
                    <a:pt x="43" y="10"/>
                  </a:lnTo>
                  <a:lnTo>
                    <a:pt x="43" y="5"/>
                  </a:lnTo>
                  <a:lnTo>
                    <a:pt x="38" y="5"/>
                  </a:lnTo>
                  <a:lnTo>
                    <a:pt x="33" y="0"/>
                  </a:lnTo>
                  <a:lnTo>
                    <a:pt x="28" y="0"/>
                  </a:lnTo>
                  <a:lnTo>
                    <a:pt x="24" y="0"/>
                  </a:lnTo>
                  <a:lnTo>
                    <a:pt x="19" y="5"/>
                  </a:lnTo>
                  <a:lnTo>
                    <a:pt x="14" y="5"/>
                  </a:lnTo>
                  <a:lnTo>
                    <a:pt x="10" y="10"/>
                  </a:lnTo>
                  <a:lnTo>
                    <a:pt x="10" y="10"/>
                  </a:lnTo>
                  <a:lnTo>
                    <a:pt x="5" y="15"/>
                  </a:lnTo>
                  <a:lnTo>
                    <a:pt x="5" y="19"/>
                  </a:lnTo>
                  <a:lnTo>
                    <a:pt x="5" y="24"/>
                  </a:lnTo>
                  <a:lnTo>
                    <a:pt x="5" y="29"/>
                  </a:lnTo>
                  <a:lnTo>
                    <a:pt x="5" y="33"/>
                  </a:lnTo>
                  <a:lnTo>
                    <a:pt x="10" y="38"/>
                  </a:lnTo>
                  <a:lnTo>
                    <a:pt x="10" y="43"/>
                  </a:lnTo>
                  <a:lnTo>
                    <a:pt x="14" y="48"/>
                  </a:lnTo>
                  <a:lnTo>
                    <a:pt x="19" y="48"/>
                  </a:lnTo>
                  <a:lnTo>
                    <a:pt x="24" y="48"/>
                  </a:lnTo>
                  <a:lnTo>
                    <a:pt x="28" y="48"/>
                  </a:lnTo>
                  <a:lnTo>
                    <a:pt x="33" y="48"/>
                  </a:lnTo>
                  <a:lnTo>
                    <a:pt x="38" y="48"/>
                  </a:lnTo>
                  <a:lnTo>
                    <a:pt x="43" y="48"/>
                  </a:lnTo>
                  <a:lnTo>
                    <a:pt x="43" y="43"/>
                  </a:lnTo>
                  <a:lnTo>
                    <a:pt x="47" y="38"/>
                  </a:lnTo>
                  <a:lnTo>
                    <a:pt x="52" y="33"/>
                  </a:lnTo>
                  <a:lnTo>
                    <a:pt x="52" y="29"/>
                  </a:lnTo>
                  <a:lnTo>
                    <a:pt x="52" y="24"/>
                  </a:lnTo>
                  <a:lnTo>
                    <a:pt x="52" y="24"/>
                  </a:lnTo>
                  <a:close/>
                </a:path>
              </a:pathLst>
            </a:custGeom>
            <a:solidFill>
              <a:srgbClr val="FF7272"/>
            </a:solidFill>
            <a:ln w="9525">
              <a:noFill/>
              <a:round/>
              <a:headEnd/>
              <a:tailEnd/>
            </a:ln>
          </p:spPr>
          <p:txBody>
            <a:bodyPr/>
            <a:lstStyle/>
            <a:p>
              <a:endParaRPr lang="en-US"/>
            </a:p>
          </p:txBody>
        </p:sp>
        <p:sp>
          <p:nvSpPr>
            <p:cNvPr id="3523703" name="Freeform 119"/>
            <p:cNvSpPr>
              <a:spLocks noChangeAspect="1"/>
            </p:cNvSpPr>
            <p:nvPr/>
          </p:nvSpPr>
          <p:spPr bwMode="auto">
            <a:xfrm>
              <a:off x="2761" y="2116"/>
              <a:ext cx="47" cy="48"/>
            </a:xfrm>
            <a:custGeom>
              <a:avLst/>
              <a:gdLst/>
              <a:ahLst/>
              <a:cxnLst>
                <a:cxn ang="0">
                  <a:pos x="47" y="19"/>
                </a:cxn>
                <a:cxn ang="0">
                  <a:pos x="42" y="10"/>
                </a:cxn>
                <a:cxn ang="0">
                  <a:pos x="38" y="5"/>
                </a:cxn>
                <a:cxn ang="0">
                  <a:pos x="28" y="0"/>
                </a:cxn>
                <a:cxn ang="0">
                  <a:pos x="19" y="0"/>
                </a:cxn>
                <a:cxn ang="0">
                  <a:pos x="9" y="5"/>
                </a:cxn>
                <a:cxn ang="0">
                  <a:pos x="5" y="10"/>
                </a:cxn>
                <a:cxn ang="0">
                  <a:pos x="0" y="19"/>
                </a:cxn>
                <a:cxn ang="0">
                  <a:pos x="0" y="29"/>
                </a:cxn>
                <a:cxn ang="0">
                  <a:pos x="5" y="38"/>
                </a:cxn>
                <a:cxn ang="0">
                  <a:pos x="9" y="48"/>
                </a:cxn>
                <a:cxn ang="0">
                  <a:pos x="19" y="48"/>
                </a:cxn>
                <a:cxn ang="0">
                  <a:pos x="28" y="48"/>
                </a:cxn>
                <a:cxn ang="0">
                  <a:pos x="38" y="48"/>
                </a:cxn>
                <a:cxn ang="0">
                  <a:pos x="42" y="38"/>
                </a:cxn>
                <a:cxn ang="0">
                  <a:pos x="47" y="29"/>
                </a:cxn>
                <a:cxn ang="0">
                  <a:pos x="47" y="24"/>
                </a:cxn>
                <a:cxn ang="0">
                  <a:pos x="42" y="15"/>
                </a:cxn>
                <a:cxn ang="0">
                  <a:pos x="38" y="10"/>
                </a:cxn>
                <a:cxn ang="0">
                  <a:pos x="33" y="5"/>
                </a:cxn>
                <a:cxn ang="0">
                  <a:pos x="23" y="0"/>
                </a:cxn>
                <a:cxn ang="0">
                  <a:pos x="14" y="5"/>
                </a:cxn>
                <a:cxn ang="0">
                  <a:pos x="5" y="10"/>
                </a:cxn>
                <a:cxn ang="0">
                  <a:pos x="0" y="15"/>
                </a:cxn>
                <a:cxn ang="0">
                  <a:pos x="0" y="24"/>
                </a:cxn>
                <a:cxn ang="0">
                  <a:pos x="0" y="33"/>
                </a:cxn>
                <a:cxn ang="0">
                  <a:pos x="5" y="43"/>
                </a:cxn>
                <a:cxn ang="0">
                  <a:pos x="14" y="48"/>
                </a:cxn>
                <a:cxn ang="0">
                  <a:pos x="23" y="48"/>
                </a:cxn>
                <a:cxn ang="0">
                  <a:pos x="33" y="48"/>
                </a:cxn>
                <a:cxn ang="0">
                  <a:pos x="38" y="43"/>
                </a:cxn>
                <a:cxn ang="0">
                  <a:pos x="42" y="33"/>
                </a:cxn>
                <a:cxn ang="0">
                  <a:pos x="47" y="24"/>
                </a:cxn>
              </a:cxnLst>
              <a:rect l="0" t="0" r="r" b="b"/>
              <a:pathLst>
                <a:path w="47" h="48">
                  <a:moveTo>
                    <a:pt x="47" y="24"/>
                  </a:moveTo>
                  <a:lnTo>
                    <a:pt x="47" y="19"/>
                  </a:lnTo>
                  <a:lnTo>
                    <a:pt x="47" y="15"/>
                  </a:lnTo>
                  <a:lnTo>
                    <a:pt x="42" y="10"/>
                  </a:lnTo>
                  <a:lnTo>
                    <a:pt x="38" y="10"/>
                  </a:lnTo>
                  <a:lnTo>
                    <a:pt x="38" y="5"/>
                  </a:lnTo>
                  <a:lnTo>
                    <a:pt x="33" y="5"/>
                  </a:lnTo>
                  <a:lnTo>
                    <a:pt x="28" y="0"/>
                  </a:lnTo>
                  <a:lnTo>
                    <a:pt x="23" y="0"/>
                  </a:lnTo>
                  <a:lnTo>
                    <a:pt x="19" y="0"/>
                  </a:lnTo>
                  <a:lnTo>
                    <a:pt x="14" y="5"/>
                  </a:lnTo>
                  <a:lnTo>
                    <a:pt x="9" y="5"/>
                  </a:lnTo>
                  <a:lnTo>
                    <a:pt x="5" y="10"/>
                  </a:lnTo>
                  <a:lnTo>
                    <a:pt x="5" y="10"/>
                  </a:lnTo>
                  <a:lnTo>
                    <a:pt x="0" y="15"/>
                  </a:lnTo>
                  <a:lnTo>
                    <a:pt x="0" y="19"/>
                  </a:lnTo>
                  <a:lnTo>
                    <a:pt x="0" y="24"/>
                  </a:lnTo>
                  <a:lnTo>
                    <a:pt x="0" y="29"/>
                  </a:lnTo>
                  <a:lnTo>
                    <a:pt x="0" y="33"/>
                  </a:lnTo>
                  <a:lnTo>
                    <a:pt x="5" y="38"/>
                  </a:lnTo>
                  <a:lnTo>
                    <a:pt x="5" y="43"/>
                  </a:lnTo>
                  <a:lnTo>
                    <a:pt x="9" y="48"/>
                  </a:lnTo>
                  <a:lnTo>
                    <a:pt x="14" y="48"/>
                  </a:lnTo>
                  <a:lnTo>
                    <a:pt x="19" y="48"/>
                  </a:lnTo>
                  <a:lnTo>
                    <a:pt x="23" y="48"/>
                  </a:lnTo>
                  <a:lnTo>
                    <a:pt x="28" y="48"/>
                  </a:lnTo>
                  <a:lnTo>
                    <a:pt x="33" y="48"/>
                  </a:lnTo>
                  <a:lnTo>
                    <a:pt x="38" y="48"/>
                  </a:lnTo>
                  <a:lnTo>
                    <a:pt x="38" y="43"/>
                  </a:lnTo>
                  <a:lnTo>
                    <a:pt x="42" y="38"/>
                  </a:lnTo>
                  <a:lnTo>
                    <a:pt x="47" y="33"/>
                  </a:lnTo>
                  <a:lnTo>
                    <a:pt x="47" y="29"/>
                  </a:lnTo>
                  <a:lnTo>
                    <a:pt x="47" y="24"/>
                  </a:lnTo>
                  <a:lnTo>
                    <a:pt x="47" y="24"/>
                  </a:lnTo>
                  <a:lnTo>
                    <a:pt x="47" y="19"/>
                  </a:lnTo>
                  <a:lnTo>
                    <a:pt x="42" y="15"/>
                  </a:lnTo>
                  <a:lnTo>
                    <a:pt x="42" y="15"/>
                  </a:lnTo>
                  <a:lnTo>
                    <a:pt x="38" y="10"/>
                  </a:lnTo>
                  <a:lnTo>
                    <a:pt x="38" y="5"/>
                  </a:lnTo>
                  <a:lnTo>
                    <a:pt x="33" y="5"/>
                  </a:lnTo>
                  <a:lnTo>
                    <a:pt x="28" y="5"/>
                  </a:lnTo>
                  <a:lnTo>
                    <a:pt x="23" y="0"/>
                  </a:lnTo>
                  <a:lnTo>
                    <a:pt x="19" y="5"/>
                  </a:lnTo>
                  <a:lnTo>
                    <a:pt x="14" y="5"/>
                  </a:lnTo>
                  <a:lnTo>
                    <a:pt x="9" y="5"/>
                  </a:lnTo>
                  <a:lnTo>
                    <a:pt x="5" y="10"/>
                  </a:lnTo>
                  <a:lnTo>
                    <a:pt x="5" y="15"/>
                  </a:lnTo>
                  <a:lnTo>
                    <a:pt x="0" y="15"/>
                  </a:lnTo>
                  <a:lnTo>
                    <a:pt x="0" y="19"/>
                  </a:lnTo>
                  <a:lnTo>
                    <a:pt x="0" y="24"/>
                  </a:lnTo>
                  <a:lnTo>
                    <a:pt x="0" y="29"/>
                  </a:lnTo>
                  <a:lnTo>
                    <a:pt x="0" y="33"/>
                  </a:lnTo>
                  <a:lnTo>
                    <a:pt x="5" y="38"/>
                  </a:lnTo>
                  <a:lnTo>
                    <a:pt x="5" y="43"/>
                  </a:lnTo>
                  <a:lnTo>
                    <a:pt x="9" y="43"/>
                  </a:lnTo>
                  <a:lnTo>
                    <a:pt x="14" y="48"/>
                  </a:lnTo>
                  <a:lnTo>
                    <a:pt x="19" y="48"/>
                  </a:lnTo>
                  <a:lnTo>
                    <a:pt x="23" y="48"/>
                  </a:lnTo>
                  <a:lnTo>
                    <a:pt x="28" y="48"/>
                  </a:lnTo>
                  <a:lnTo>
                    <a:pt x="33" y="48"/>
                  </a:lnTo>
                  <a:lnTo>
                    <a:pt x="38" y="43"/>
                  </a:lnTo>
                  <a:lnTo>
                    <a:pt x="38" y="43"/>
                  </a:lnTo>
                  <a:lnTo>
                    <a:pt x="42" y="38"/>
                  </a:lnTo>
                  <a:lnTo>
                    <a:pt x="42" y="33"/>
                  </a:lnTo>
                  <a:lnTo>
                    <a:pt x="47" y="29"/>
                  </a:lnTo>
                  <a:lnTo>
                    <a:pt x="47" y="24"/>
                  </a:lnTo>
                  <a:lnTo>
                    <a:pt x="47" y="24"/>
                  </a:lnTo>
                  <a:close/>
                </a:path>
              </a:pathLst>
            </a:custGeom>
            <a:solidFill>
              <a:srgbClr val="FF7676"/>
            </a:solidFill>
            <a:ln w="9525">
              <a:noFill/>
              <a:round/>
              <a:headEnd/>
              <a:tailEnd/>
            </a:ln>
          </p:spPr>
          <p:txBody>
            <a:bodyPr/>
            <a:lstStyle/>
            <a:p>
              <a:endParaRPr lang="en-US"/>
            </a:p>
          </p:txBody>
        </p:sp>
        <p:sp>
          <p:nvSpPr>
            <p:cNvPr id="3523704" name="Freeform 120"/>
            <p:cNvSpPr>
              <a:spLocks noChangeAspect="1"/>
            </p:cNvSpPr>
            <p:nvPr/>
          </p:nvSpPr>
          <p:spPr bwMode="auto">
            <a:xfrm>
              <a:off x="2761" y="2116"/>
              <a:ext cx="47" cy="48"/>
            </a:xfrm>
            <a:custGeom>
              <a:avLst/>
              <a:gdLst/>
              <a:ahLst/>
              <a:cxnLst>
                <a:cxn ang="0">
                  <a:pos x="47" y="19"/>
                </a:cxn>
                <a:cxn ang="0">
                  <a:pos x="42" y="15"/>
                </a:cxn>
                <a:cxn ang="0">
                  <a:pos x="38" y="5"/>
                </a:cxn>
                <a:cxn ang="0">
                  <a:pos x="28" y="5"/>
                </a:cxn>
                <a:cxn ang="0">
                  <a:pos x="19" y="5"/>
                </a:cxn>
                <a:cxn ang="0">
                  <a:pos x="9" y="5"/>
                </a:cxn>
                <a:cxn ang="0">
                  <a:pos x="5" y="15"/>
                </a:cxn>
                <a:cxn ang="0">
                  <a:pos x="0" y="19"/>
                </a:cxn>
                <a:cxn ang="0">
                  <a:pos x="0" y="29"/>
                </a:cxn>
                <a:cxn ang="0">
                  <a:pos x="5" y="38"/>
                </a:cxn>
                <a:cxn ang="0">
                  <a:pos x="9" y="43"/>
                </a:cxn>
                <a:cxn ang="0">
                  <a:pos x="19" y="48"/>
                </a:cxn>
                <a:cxn ang="0">
                  <a:pos x="28" y="48"/>
                </a:cxn>
                <a:cxn ang="0">
                  <a:pos x="38" y="43"/>
                </a:cxn>
                <a:cxn ang="0">
                  <a:pos x="42" y="38"/>
                </a:cxn>
                <a:cxn ang="0">
                  <a:pos x="47" y="29"/>
                </a:cxn>
                <a:cxn ang="0">
                  <a:pos x="42" y="24"/>
                </a:cxn>
                <a:cxn ang="0">
                  <a:pos x="42" y="19"/>
                </a:cxn>
                <a:cxn ang="0">
                  <a:pos x="38" y="10"/>
                </a:cxn>
                <a:cxn ang="0">
                  <a:pos x="33" y="5"/>
                </a:cxn>
                <a:cxn ang="0">
                  <a:pos x="23" y="5"/>
                </a:cxn>
                <a:cxn ang="0">
                  <a:pos x="14" y="5"/>
                </a:cxn>
                <a:cxn ang="0">
                  <a:pos x="9" y="10"/>
                </a:cxn>
                <a:cxn ang="0">
                  <a:pos x="5" y="19"/>
                </a:cxn>
                <a:cxn ang="0">
                  <a:pos x="0" y="24"/>
                </a:cxn>
                <a:cxn ang="0">
                  <a:pos x="5" y="33"/>
                </a:cxn>
                <a:cxn ang="0">
                  <a:pos x="9" y="43"/>
                </a:cxn>
                <a:cxn ang="0">
                  <a:pos x="14" y="48"/>
                </a:cxn>
                <a:cxn ang="0">
                  <a:pos x="23" y="48"/>
                </a:cxn>
                <a:cxn ang="0">
                  <a:pos x="33" y="48"/>
                </a:cxn>
                <a:cxn ang="0">
                  <a:pos x="38" y="43"/>
                </a:cxn>
                <a:cxn ang="0">
                  <a:pos x="42" y="33"/>
                </a:cxn>
                <a:cxn ang="0">
                  <a:pos x="42" y="24"/>
                </a:cxn>
              </a:cxnLst>
              <a:rect l="0" t="0" r="r" b="b"/>
              <a:pathLst>
                <a:path w="47" h="48">
                  <a:moveTo>
                    <a:pt x="47" y="24"/>
                  </a:moveTo>
                  <a:lnTo>
                    <a:pt x="47" y="19"/>
                  </a:lnTo>
                  <a:lnTo>
                    <a:pt x="42" y="15"/>
                  </a:lnTo>
                  <a:lnTo>
                    <a:pt x="42" y="15"/>
                  </a:lnTo>
                  <a:lnTo>
                    <a:pt x="38" y="10"/>
                  </a:lnTo>
                  <a:lnTo>
                    <a:pt x="38" y="5"/>
                  </a:lnTo>
                  <a:lnTo>
                    <a:pt x="33" y="5"/>
                  </a:lnTo>
                  <a:lnTo>
                    <a:pt x="28" y="5"/>
                  </a:lnTo>
                  <a:lnTo>
                    <a:pt x="23" y="0"/>
                  </a:lnTo>
                  <a:lnTo>
                    <a:pt x="19" y="5"/>
                  </a:lnTo>
                  <a:lnTo>
                    <a:pt x="14" y="5"/>
                  </a:lnTo>
                  <a:lnTo>
                    <a:pt x="9" y="5"/>
                  </a:lnTo>
                  <a:lnTo>
                    <a:pt x="5" y="10"/>
                  </a:lnTo>
                  <a:lnTo>
                    <a:pt x="5" y="15"/>
                  </a:lnTo>
                  <a:lnTo>
                    <a:pt x="0" y="15"/>
                  </a:lnTo>
                  <a:lnTo>
                    <a:pt x="0" y="19"/>
                  </a:lnTo>
                  <a:lnTo>
                    <a:pt x="0" y="24"/>
                  </a:lnTo>
                  <a:lnTo>
                    <a:pt x="0" y="29"/>
                  </a:lnTo>
                  <a:lnTo>
                    <a:pt x="0" y="33"/>
                  </a:lnTo>
                  <a:lnTo>
                    <a:pt x="5" y="38"/>
                  </a:lnTo>
                  <a:lnTo>
                    <a:pt x="5" y="43"/>
                  </a:lnTo>
                  <a:lnTo>
                    <a:pt x="9" y="43"/>
                  </a:lnTo>
                  <a:lnTo>
                    <a:pt x="14" y="48"/>
                  </a:lnTo>
                  <a:lnTo>
                    <a:pt x="19" y="48"/>
                  </a:lnTo>
                  <a:lnTo>
                    <a:pt x="23" y="48"/>
                  </a:lnTo>
                  <a:lnTo>
                    <a:pt x="28" y="48"/>
                  </a:lnTo>
                  <a:lnTo>
                    <a:pt x="33" y="48"/>
                  </a:lnTo>
                  <a:lnTo>
                    <a:pt x="38" y="43"/>
                  </a:lnTo>
                  <a:lnTo>
                    <a:pt x="38" y="43"/>
                  </a:lnTo>
                  <a:lnTo>
                    <a:pt x="42" y="38"/>
                  </a:lnTo>
                  <a:lnTo>
                    <a:pt x="42" y="33"/>
                  </a:lnTo>
                  <a:lnTo>
                    <a:pt x="47" y="29"/>
                  </a:lnTo>
                  <a:lnTo>
                    <a:pt x="47" y="24"/>
                  </a:lnTo>
                  <a:lnTo>
                    <a:pt x="42" y="24"/>
                  </a:lnTo>
                  <a:lnTo>
                    <a:pt x="42" y="19"/>
                  </a:lnTo>
                  <a:lnTo>
                    <a:pt x="42" y="19"/>
                  </a:lnTo>
                  <a:lnTo>
                    <a:pt x="42" y="15"/>
                  </a:lnTo>
                  <a:lnTo>
                    <a:pt x="38" y="10"/>
                  </a:lnTo>
                  <a:lnTo>
                    <a:pt x="33" y="10"/>
                  </a:lnTo>
                  <a:lnTo>
                    <a:pt x="33" y="5"/>
                  </a:lnTo>
                  <a:lnTo>
                    <a:pt x="28" y="5"/>
                  </a:lnTo>
                  <a:lnTo>
                    <a:pt x="23" y="5"/>
                  </a:lnTo>
                  <a:lnTo>
                    <a:pt x="19" y="5"/>
                  </a:lnTo>
                  <a:lnTo>
                    <a:pt x="14" y="5"/>
                  </a:lnTo>
                  <a:lnTo>
                    <a:pt x="9" y="10"/>
                  </a:lnTo>
                  <a:lnTo>
                    <a:pt x="9" y="10"/>
                  </a:lnTo>
                  <a:lnTo>
                    <a:pt x="5" y="15"/>
                  </a:lnTo>
                  <a:lnTo>
                    <a:pt x="5" y="19"/>
                  </a:lnTo>
                  <a:lnTo>
                    <a:pt x="0" y="19"/>
                  </a:lnTo>
                  <a:lnTo>
                    <a:pt x="0" y="24"/>
                  </a:lnTo>
                  <a:lnTo>
                    <a:pt x="0" y="29"/>
                  </a:lnTo>
                  <a:lnTo>
                    <a:pt x="5" y="33"/>
                  </a:lnTo>
                  <a:lnTo>
                    <a:pt x="5" y="38"/>
                  </a:lnTo>
                  <a:lnTo>
                    <a:pt x="9" y="43"/>
                  </a:lnTo>
                  <a:lnTo>
                    <a:pt x="9" y="43"/>
                  </a:lnTo>
                  <a:lnTo>
                    <a:pt x="14" y="48"/>
                  </a:lnTo>
                  <a:lnTo>
                    <a:pt x="19" y="48"/>
                  </a:lnTo>
                  <a:lnTo>
                    <a:pt x="23" y="48"/>
                  </a:lnTo>
                  <a:lnTo>
                    <a:pt x="28" y="48"/>
                  </a:lnTo>
                  <a:lnTo>
                    <a:pt x="33" y="48"/>
                  </a:lnTo>
                  <a:lnTo>
                    <a:pt x="33" y="43"/>
                  </a:lnTo>
                  <a:lnTo>
                    <a:pt x="38" y="43"/>
                  </a:lnTo>
                  <a:lnTo>
                    <a:pt x="42" y="38"/>
                  </a:lnTo>
                  <a:lnTo>
                    <a:pt x="42" y="33"/>
                  </a:lnTo>
                  <a:lnTo>
                    <a:pt x="42" y="29"/>
                  </a:lnTo>
                  <a:lnTo>
                    <a:pt x="42" y="24"/>
                  </a:lnTo>
                  <a:lnTo>
                    <a:pt x="47" y="24"/>
                  </a:lnTo>
                  <a:close/>
                </a:path>
              </a:pathLst>
            </a:custGeom>
            <a:solidFill>
              <a:srgbClr val="FF7979"/>
            </a:solidFill>
            <a:ln w="9525">
              <a:noFill/>
              <a:round/>
              <a:headEnd/>
              <a:tailEnd/>
            </a:ln>
          </p:spPr>
          <p:txBody>
            <a:bodyPr/>
            <a:lstStyle/>
            <a:p>
              <a:endParaRPr lang="en-US"/>
            </a:p>
          </p:txBody>
        </p:sp>
        <p:sp>
          <p:nvSpPr>
            <p:cNvPr id="3523705" name="Freeform 121"/>
            <p:cNvSpPr>
              <a:spLocks noChangeAspect="1"/>
            </p:cNvSpPr>
            <p:nvPr/>
          </p:nvSpPr>
          <p:spPr bwMode="auto">
            <a:xfrm>
              <a:off x="2761" y="2121"/>
              <a:ext cx="42" cy="43"/>
            </a:xfrm>
            <a:custGeom>
              <a:avLst/>
              <a:gdLst/>
              <a:ahLst/>
              <a:cxnLst>
                <a:cxn ang="0">
                  <a:pos x="42" y="14"/>
                </a:cxn>
                <a:cxn ang="0">
                  <a:pos x="42" y="10"/>
                </a:cxn>
                <a:cxn ang="0">
                  <a:pos x="33" y="5"/>
                </a:cxn>
                <a:cxn ang="0">
                  <a:pos x="28" y="0"/>
                </a:cxn>
                <a:cxn ang="0">
                  <a:pos x="19" y="0"/>
                </a:cxn>
                <a:cxn ang="0">
                  <a:pos x="9" y="5"/>
                </a:cxn>
                <a:cxn ang="0">
                  <a:pos x="5" y="10"/>
                </a:cxn>
                <a:cxn ang="0">
                  <a:pos x="0" y="14"/>
                </a:cxn>
                <a:cxn ang="0">
                  <a:pos x="0" y="24"/>
                </a:cxn>
                <a:cxn ang="0">
                  <a:pos x="5" y="33"/>
                </a:cxn>
                <a:cxn ang="0">
                  <a:pos x="9" y="38"/>
                </a:cxn>
                <a:cxn ang="0">
                  <a:pos x="19" y="43"/>
                </a:cxn>
                <a:cxn ang="0">
                  <a:pos x="28" y="43"/>
                </a:cxn>
                <a:cxn ang="0">
                  <a:pos x="33" y="38"/>
                </a:cxn>
                <a:cxn ang="0">
                  <a:pos x="42" y="33"/>
                </a:cxn>
                <a:cxn ang="0">
                  <a:pos x="42" y="24"/>
                </a:cxn>
                <a:cxn ang="0">
                  <a:pos x="42" y="19"/>
                </a:cxn>
                <a:cxn ang="0">
                  <a:pos x="42" y="14"/>
                </a:cxn>
                <a:cxn ang="0">
                  <a:pos x="38" y="5"/>
                </a:cxn>
                <a:cxn ang="0">
                  <a:pos x="33" y="0"/>
                </a:cxn>
                <a:cxn ang="0">
                  <a:pos x="23" y="0"/>
                </a:cxn>
                <a:cxn ang="0">
                  <a:pos x="14" y="0"/>
                </a:cxn>
                <a:cxn ang="0">
                  <a:pos x="9" y="5"/>
                </a:cxn>
                <a:cxn ang="0">
                  <a:pos x="5" y="14"/>
                </a:cxn>
                <a:cxn ang="0">
                  <a:pos x="5" y="19"/>
                </a:cxn>
                <a:cxn ang="0">
                  <a:pos x="5" y="28"/>
                </a:cxn>
                <a:cxn ang="0">
                  <a:pos x="9" y="33"/>
                </a:cxn>
                <a:cxn ang="0">
                  <a:pos x="14" y="38"/>
                </a:cxn>
                <a:cxn ang="0">
                  <a:pos x="23" y="43"/>
                </a:cxn>
                <a:cxn ang="0">
                  <a:pos x="33" y="38"/>
                </a:cxn>
                <a:cxn ang="0">
                  <a:pos x="38" y="33"/>
                </a:cxn>
                <a:cxn ang="0">
                  <a:pos x="42" y="28"/>
                </a:cxn>
                <a:cxn ang="0">
                  <a:pos x="42" y="19"/>
                </a:cxn>
              </a:cxnLst>
              <a:rect l="0" t="0" r="r" b="b"/>
              <a:pathLst>
                <a:path w="42" h="43">
                  <a:moveTo>
                    <a:pt x="42" y="19"/>
                  </a:moveTo>
                  <a:lnTo>
                    <a:pt x="42" y="14"/>
                  </a:lnTo>
                  <a:lnTo>
                    <a:pt x="42" y="14"/>
                  </a:lnTo>
                  <a:lnTo>
                    <a:pt x="42" y="10"/>
                  </a:lnTo>
                  <a:lnTo>
                    <a:pt x="38" y="5"/>
                  </a:lnTo>
                  <a:lnTo>
                    <a:pt x="33" y="5"/>
                  </a:lnTo>
                  <a:lnTo>
                    <a:pt x="33" y="0"/>
                  </a:lnTo>
                  <a:lnTo>
                    <a:pt x="28" y="0"/>
                  </a:lnTo>
                  <a:lnTo>
                    <a:pt x="23" y="0"/>
                  </a:lnTo>
                  <a:lnTo>
                    <a:pt x="19" y="0"/>
                  </a:lnTo>
                  <a:lnTo>
                    <a:pt x="14" y="0"/>
                  </a:lnTo>
                  <a:lnTo>
                    <a:pt x="9" y="5"/>
                  </a:lnTo>
                  <a:lnTo>
                    <a:pt x="9" y="5"/>
                  </a:lnTo>
                  <a:lnTo>
                    <a:pt x="5" y="10"/>
                  </a:lnTo>
                  <a:lnTo>
                    <a:pt x="5" y="14"/>
                  </a:lnTo>
                  <a:lnTo>
                    <a:pt x="0" y="14"/>
                  </a:lnTo>
                  <a:lnTo>
                    <a:pt x="0" y="19"/>
                  </a:lnTo>
                  <a:lnTo>
                    <a:pt x="0" y="24"/>
                  </a:lnTo>
                  <a:lnTo>
                    <a:pt x="5" y="28"/>
                  </a:lnTo>
                  <a:lnTo>
                    <a:pt x="5" y="33"/>
                  </a:lnTo>
                  <a:lnTo>
                    <a:pt x="9" y="38"/>
                  </a:lnTo>
                  <a:lnTo>
                    <a:pt x="9" y="38"/>
                  </a:lnTo>
                  <a:lnTo>
                    <a:pt x="14" y="43"/>
                  </a:lnTo>
                  <a:lnTo>
                    <a:pt x="19" y="43"/>
                  </a:lnTo>
                  <a:lnTo>
                    <a:pt x="23" y="43"/>
                  </a:lnTo>
                  <a:lnTo>
                    <a:pt x="28" y="43"/>
                  </a:lnTo>
                  <a:lnTo>
                    <a:pt x="33" y="43"/>
                  </a:lnTo>
                  <a:lnTo>
                    <a:pt x="33" y="38"/>
                  </a:lnTo>
                  <a:lnTo>
                    <a:pt x="38" y="38"/>
                  </a:lnTo>
                  <a:lnTo>
                    <a:pt x="42" y="33"/>
                  </a:lnTo>
                  <a:lnTo>
                    <a:pt x="42" y="28"/>
                  </a:lnTo>
                  <a:lnTo>
                    <a:pt x="42" y="24"/>
                  </a:lnTo>
                  <a:lnTo>
                    <a:pt x="42" y="19"/>
                  </a:lnTo>
                  <a:lnTo>
                    <a:pt x="42" y="19"/>
                  </a:lnTo>
                  <a:lnTo>
                    <a:pt x="42" y="14"/>
                  </a:lnTo>
                  <a:lnTo>
                    <a:pt x="42" y="14"/>
                  </a:lnTo>
                  <a:lnTo>
                    <a:pt x="38" y="10"/>
                  </a:lnTo>
                  <a:lnTo>
                    <a:pt x="38" y="5"/>
                  </a:lnTo>
                  <a:lnTo>
                    <a:pt x="33" y="5"/>
                  </a:lnTo>
                  <a:lnTo>
                    <a:pt x="33" y="0"/>
                  </a:lnTo>
                  <a:lnTo>
                    <a:pt x="28" y="0"/>
                  </a:lnTo>
                  <a:lnTo>
                    <a:pt x="23" y="0"/>
                  </a:lnTo>
                  <a:lnTo>
                    <a:pt x="19" y="0"/>
                  </a:lnTo>
                  <a:lnTo>
                    <a:pt x="14" y="0"/>
                  </a:lnTo>
                  <a:lnTo>
                    <a:pt x="9" y="5"/>
                  </a:lnTo>
                  <a:lnTo>
                    <a:pt x="9" y="5"/>
                  </a:lnTo>
                  <a:lnTo>
                    <a:pt x="5" y="10"/>
                  </a:lnTo>
                  <a:lnTo>
                    <a:pt x="5" y="14"/>
                  </a:lnTo>
                  <a:lnTo>
                    <a:pt x="5" y="14"/>
                  </a:lnTo>
                  <a:lnTo>
                    <a:pt x="5" y="19"/>
                  </a:lnTo>
                  <a:lnTo>
                    <a:pt x="5" y="24"/>
                  </a:lnTo>
                  <a:lnTo>
                    <a:pt x="5" y="28"/>
                  </a:lnTo>
                  <a:lnTo>
                    <a:pt x="5" y="33"/>
                  </a:lnTo>
                  <a:lnTo>
                    <a:pt x="9" y="33"/>
                  </a:lnTo>
                  <a:lnTo>
                    <a:pt x="9" y="38"/>
                  </a:lnTo>
                  <a:lnTo>
                    <a:pt x="14" y="38"/>
                  </a:lnTo>
                  <a:lnTo>
                    <a:pt x="19" y="43"/>
                  </a:lnTo>
                  <a:lnTo>
                    <a:pt x="23" y="43"/>
                  </a:lnTo>
                  <a:lnTo>
                    <a:pt x="28" y="43"/>
                  </a:lnTo>
                  <a:lnTo>
                    <a:pt x="33" y="38"/>
                  </a:lnTo>
                  <a:lnTo>
                    <a:pt x="33" y="38"/>
                  </a:lnTo>
                  <a:lnTo>
                    <a:pt x="38" y="33"/>
                  </a:lnTo>
                  <a:lnTo>
                    <a:pt x="38" y="33"/>
                  </a:lnTo>
                  <a:lnTo>
                    <a:pt x="42" y="28"/>
                  </a:lnTo>
                  <a:lnTo>
                    <a:pt x="42" y="24"/>
                  </a:lnTo>
                  <a:lnTo>
                    <a:pt x="42" y="19"/>
                  </a:lnTo>
                  <a:lnTo>
                    <a:pt x="42" y="19"/>
                  </a:lnTo>
                  <a:close/>
                </a:path>
              </a:pathLst>
            </a:custGeom>
            <a:solidFill>
              <a:srgbClr val="FF7D7D"/>
            </a:solidFill>
            <a:ln w="9525">
              <a:noFill/>
              <a:round/>
              <a:headEnd/>
              <a:tailEnd/>
            </a:ln>
          </p:spPr>
          <p:txBody>
            <a:bodyPr/>
            <a:lstStyle/>
            <a:p>
              <a:endParaRPr lang="en-US"/>
            </a:p>
          </p:txBody>
        </p:sp>
        <p:sp>
          <p:nvSpPr>
            <p:cNvPr id="3523706" name="Freeform 122"/>
            <p:cNvSpPr>
              <a:spLocks noChangeAspect="1"/>
            </p:cNvSpPr>
            <p:nvPr/>
          </p:nvSpPr>
          <p:spPr bwMode="auto">
            <a:xfrm>
              <a:off x="2766" y="2121"/>
              <a:ext cx="37" cy="43"/>
            </a:xfrm>
            <a:custGeom>
              <a:avLst/>
              <a:gdLst/>
              <a:ahLst/>
              <a:cxnLst>
                <a:cxn ang="0">
                  <a:pos x="37" y="14"/>
                </a:cxn>
                <a:cxn ang="0">
                  <a:pos x="33" y="10"/>
                </a:cxn>
                <a:cxn ang="0">
                  <a:pos x="28" y="5"/>
                </a:cxn>
                <a:cxn ang="0">
                  <a:pos x="23" y="0"/>
                </a:cxn>
                <a:cxn ang="0">
                  <a:pos x="14" y="0"/>
                </a:cxn>
                <a:cxn ang="0">
                  <a:pos x="4" y="5"/>
                </a:cxn>
                <a:cxn ang="0">
                  <a:pos x="0" y="10"/>
                </a:cxn>
                <a:cxn ang="0">
                  <a:pos x="0" y="14"/>
                </a:cxn>
                <a:cxn ang="0">
                  <a:pos x="0" y="24"/>
                </a:cxn>
                <a:cxn ang="0">
                  <a:pos x="0" y="33"/>
                </a:cxn>
                <a:cxn ang="0">
                  <a:pos x="4" y="38"/>
                </a:cxn>
                <a:cxn ang="0">
                  <a:pos x="14" y="43"/>
                </a:cxn>
                <a:cxn ang="0">
                  <a:pos x="23" y="43"/>
                </a:cxn>
                <a:cxn ang="0">
                  <a:pos x="28" y="38"/>
                </a:cxn>
                <a:cxn ang="0">
                  <a:pos x="33" y="33"/>
                </a:cxn>
                <a:cxn ang="0">
                  <a:pos x="37" y="24"/>
                </a:cxn>
                <a:cxn ang="0">
                  <a:pos x="37" y="19"/>
                </a:cxn>
                <a:cxn ang="0">
                  <a:pos x="37" y="14"/>
                </a:cxn>
                <a:cxn ang="0">
                  <a:pos x="33" y="5"/>
                </a:cxn>
                <a:cxn ang="0">
                  <a:pos x="23" y="5"/>
                </a:cxn>
                <a:cxn ang="0">
                  <a:pos x="18" y="0"/>
                </a:cxn>
                <a:cxn ang="0">
                  <a:pos x="9" y="5"/>
                </a:cxn>
                <a:cxn ang="0">
                  <a:pos x="4" y="5"/>
                </a:cxn>
                <a:cxn ang="0">
                  <a:pos x="0" y="14"/>
                </a:cxn>
                <a:cxn ang="0">
                  <a:pos x="0" y="19"/>
                </a:cxn>
                <a:cxn ang="0">
                  <a:pos x="0" y="28"/>
                </a:cxn>
                <a:cxn ang="0">
                  <a:pos x="4" y="33"/>
                </a:cxn>
                <a:cxn ang="0">
                  <a:pos x="9" y="38"/>
                </a:cxn>
                <a:cxn ang="0">
                  <a:pos x="18" y="38"/>
                </a:cxn>
                <a:cxn ang="0">
                  <a:pos x="23" y="38"/>
                </a:cxn>
                <a:cxn ang="0">
                  <a:pos x="33" y="33"/>
                </a:cxn>
                <a:cxn ang="0">
                  <a:pos x="37" y="28"/>
                </a:cxn>
                <a:cxn ang="0">
                  <a:pos x="37" y="19"/>
                </a:cxn>
              </a:cxnLst>
              <a:rect l="0" t="0" r="r" b="b"/>
              <a:pathLst>
                <a:path w="37" h="43">
                  <a:moveTo>
                    <a:pt x="37" y="19"/>
                  </a:moveTo>
                  <a:lnTo>
                    <a:pt x="37" y="14"/>
                  </a:lnTo>
                  <a:lnTo>
                    <a:pt x="37" y="14"/>
                  </a:lnTo>
                  <a:lnTo>
                    <a:pt x="33" y="10"/>
                  </a:lnTo>
                  <a:lnTo>
                    <a:pt x="33" y="5"/>
                  </a:lnTo>
                  <a:lnTo>
                    <a:pt x="28" y="5"/>
                  </a:lnTo>
                  <a:lnTo>
                    <a:pt x="28" y="0"/>
                  </a:lnTo>
                  <a:lnTo>
                    <a:pt x="23" y="0"/>
                  </a:lnTo>
                  <a:lnTo>
                    <a:pt x="18" y="0"/>
                  </a:lnTo>
                  <a:lnTo>
                    <a:pt x="14" y="0"/>
                  </a:lnTo>
                  <a:lnTo>
                    <a:pt x="9" y="0"/>
                  </a:lnTo>
                  <a:lnTo>
                    <a:pt x="4" y="5"/>
                  </a:lnTo>
                  <a:lnTo>
                    <a:pt x="4" y="5"/>
                  </a:lnTo>
                  <a:lnTo>
                    <a:pt x="0" y="10"/>
                  </a:lnTo>
                  <a:lnTo>
                    <a:pt x="0" y="14"/>
                  </a:lnTo>
                  <a:lnTo>
                    <a:pt x="0" y="14"/>
                  </a:lnTo>
                  <a:lnTo>
                    <a:pt x="0" y="19"/>
                  </a:lnTo>
                  <a:lnTo>
                    <a:pt x="0" y="24"/>
                  </a:lnTo>
                  <a:lnTo>
                    <a:pt x="0" y="28"/>
                  </a:lnTo>
                  <a:lnTo>
                    <a:pt x="0" y="33"/>
                  </a:lnTo>
                  <a:lnTo>
                    <a:pt x="4" y="33"/>
                  </a:lnTo>
                  <a:lnTo>
                    <a:pt x="4" y="38"/>
                  </a:lnTo>
                  <a:lnTo>
                    <a:pt x="9" y="38"/>
                  </a:lnTo>
                  <a:lnTo>
                    <a:pt x="14" y="43"/>
                  </a:lnTo>
                  <a:lnTo>
                    <a:pt x="18" y="43"/>
                  </a:lnTo>
                  <a:lnTo>
                    <a:pt x="23" y="43"/>
                  </a:lnTo>
                  <a:lnTo>
                    <a:pt x="28" y="38"/>
                  </a:lnTo>
                  <a:lnTo>
                    <a:pt x="28" y="38"/>
                  </a:lnTo>
                  <a:lnTo>
                    <a:pt x="33" y="33"/>
                  </a:lnTo>
                  <a:lnTo>
                    <a:pt x="33" y="33"/>
                  </a:lnTo>
                  <a:lnTo>
                    <a:pt x="37" y="28"/>
                  </a:lnTo>
                  <a:lnTo>
                    <a:pt x="37" y="24"/>
                  </a:lnTo>
                  <a:lnTo>
                    <a:pt x="37" y="19"/>
                  </a:lnTo>
                  <a:lnTo>
                    <a:pt x="37" y="19"/>
                  </a:lnTo>
                  <a:lnTo>
                    <a:pt x="37" y="19"/>
                  </a:lnTo>
                  <a:lnTo>
                    <a:pt x="37" y="14"/>
                  </a:lnTo>
                  <a:lnTo>
                    <a:pt x="33" y="10"/>
                  </a:lnTo>
                  <a:lnTo>
                    <a:pt x="33" y="5"/>
                  </a:lnTo>
                  <a:lnTo>
                    <a:pt x="28" y="5"/>
                  </a:lnTo>
                  <a:lnTo>
                    <a:pt x="23" y="5"/>
                  </a:lnTo>
                  <a:lnTo>
                    <a:pt x="23" y="0"/>
                  </a:lnTo>
                  <a:lnTo>
                    <a:pt x="18" y="0"/>
                  </a:lnTo>
                  <a:lnTo>
                    <a:pt x="14" y="0"/>
                  </a:lnTo>
                  <a:lnTo>
                    <a:pt x="9" y="5"/>
                  </a:lnTo>
                  <a:lnTo>
                    <a:pt x="9" y="5"/>
                  </a:lnTo>
                  <a:lnTo>
                    <a:pt x="4" y="5"/>
                  </a:lnTo>
                  <a:lnTo>
                    <a:pt x="4" y="10"/>
                  </a:lnTo>
                  <a:lnTo>
                    <a:pt x="0" y="14"/>
                  </a:lnTo>
                  <a:lnTo>
                    <a:pt x="0" y="19"/>
                  </a:lnTo>
                  <a:lnTo>
                    <a:pt x="0" y="19"/>
                  </a:lnTo>
                  <a:lnTo>
                    <a:pt x="0" y="24"/>
                  </a:lnTo>
                  <a:lnTo>
                    <a:pt x="0" y="28"/>
                  </a:lnTo>
                  <a:lnTo>
                    <a:pt x="4" y="33"/>
                  </a:lnTo>
                  <a:lnTo>
                    <a:pt x="4" y="33"/>
                  </a:lnTo>
                  <a:lnTo>
                    <a:pt x="9" y="38"/>
                  </a:lnTo>
                  <a:lnTo>
                    <a:pt x="9" y="38"/>
                  </a:lnTo>
                  <a:lnTo>
                    <a:pt x="14" y="38"/>
                  </a:lnTo>
                  <a:lnTo>
                    <a:pt x="18" y="38"/>
                  </a:lnTo>
                  <a:lnTo>
                    <a:pt x="23" y="38"/>
                  </a:lnTo>
                  <a:lnTo>
                    <a:pt x="23" y="38"/>
                  </a:lnTo>
                  <a:lnTo>
                    <a:pt x="28" y="38"/>
                  </a:lnTo>
                  <a:lnTo>
                    <a:pt x="33" y="33"/>
                  </a:lnTo>
                  <a:lnTo>
                    <a:pt x="33" y="33"/>
                  </a:lnTo>
                  <a:lnTo>
                    <a:pt x="37" y="28"/>
                  </a:lnTo>
                  <a:lnTo>
                    <a:pt x="37" y="24"/>
                  </a:lnTo>
                  <a:lnTo>
                    <a:pt x="37" y="19"/>
                  </a:lnTo>
                  <a:lnTo>
                    <a:pt x="37" y="19"/>
                  </a:lnTo>
                  <a:close/>
                </a:path>
              </a:pathLst>
            </a:custGeom>
            <a:solidFill>
              <a:srgbClr val="FF8181"/>
            </a:solidFill>
            <a:ln w="9525">
              <a:noFill/>
              <a:round/>
              <a:headEnd/>
              <a:tailEnd/>
            </a:ln>
          </p:spPr>
          <p:txBody>
            <a:bodyPr/>
            <a:lstStyle/>
            <a:p>
              <a:endParaRPr lang="en-US"/>
            </a:p>
          </p:txBody>
        </p:sp>
        <p:sp>
          <p:nvSpPr>
            <p:cNvPr id="3523707" name="Freeform 123"/>
            <p:cNvSpPr>
              <a:spLocks noChangeAspect="1"/>
            </p:cNvSpPr>
            <p:nvPr/>
          </p:nvSpPr>
          <p:spPr bwMode="auto">
            <a:xfrm>
              <a:off x="2766" y="2121"/>
              <a:ext cx="37" cy="38"/>
            </a:xfrm>
            <a:custGeom>
              <a:avLst/>
              <a:gdLst/>
              <a:ahLst/>
              <a:cxnLst>
                <a:cxn ang="0">
                  <a:pos x="37" y="19"/>
                </a:cxn>
                <a:cxn ang="0">
                  <a:pos x="33" y="10"/>
                </a:cxn>
                <a:cxn ang="0">
                  <a:pos x="28" y="5"/>
                </a:cxn>
                <a:cxn ang="0">
                  <a:pos x="23" y="0"/>
                </a:cxn>
                <a:cxn ang="0">
                  <a:pos x="14" y="0"/>
                </a:cxn>
                <a:cxn ang="0">
                  <a:pos x="9" y="5"/>
                </a:cxn>
                <a:cxn ang="0">
                  <a:pos x="4" y="10"/>
                </a:cxn>
                <a:cxn ang="0">
                  <a:pos x="0" y="19"/>
                </a:cxn>
                <a:cxn ang="0">
                  <a:pos x="0" y="24"/>
                </a:cxn>
                <a:cxn ang="0">
                  <a:pos x="4" y="33"/>
                </a:cxn>
                <a:cxn ang="0">
                  <a:pos x="9" y="38"/>
                </a:cxn>
                <a:cxn ang="0">
                  <a:pos x="14" y="38"/>
                </a:cxn>
                <a:cxn ang="0">
                  <a:pos x="23" y="38"/>
                </a:cxn>
                <a:cxn ang="0">
                  <a:pos x="28" y="38"/>
                </a:cxn>
                <a:cxn ang="0">
                  <a:pos x="33" y="33"/>
                </a:cxn>
                <a:cxn ang="0">
                  <a:pos x="37" y="24"/>
                </a:cxn>
                <a:cxn ang="0">
                  <a:pos x="37" y="19"/>
                </a:cxn>
                <a:cxn ang="0">
                  <a:pos x="33" y="14"/>
                </a:cxn>
                <a:cxn ang="0">
                  <a:pos x="28" y="10"/>
                </a:cxn>
                <a:cxn ang="0">
                  <a:pos x="23" y="5"/>
                </a:cxn>
                <a:cxn ang="0">
                  <a:pos x="18" y="5"/>
                </a:cxn>
                <a:cxn ang="0">
                  <a:pos x="9" y="5"/>
                </a:cxn>
                <a:cxn ang="0">
                  <a:pos x="4" y="10"/>
                </a:cxn>
                <a:cxn ang="0">
                  <a:pos x="0" y="14"/>
                </a:cxn>
                <a:cxn ang="0">
                  <a:pos x="0" y="19"/>
                </a:cxn>
                <a:cxn ang="0">
                  <a:pos x="0" y="28"/>
                </a:cxn>
                <a:cxn ang="0">
                  <a:pos x="4" y="33"/>
                </a:cxn>
                <a:cxn ang="0">
                  <a:pos x="9" y="38"/>
                </a:cxn>
                <a:cxn ang="0">
                  <a:pos x="18" y="38"/>
                </a:cxn>
                <a:cxn ang="0">
                  <a:pos x="23" y="38"/>
                </a:cxn>
                <a:cxn ang="0">
                  <a:pos x="28" y="33"/>
                </a:cxn>
                <a:cxn ang="0">
                  <a:pos x="33" y="28"/>
                </a:cxn>
                <a:cxn ang="0">
                  <a:pos x="37" y="19"/>
                </a:cxn>
              </a:cxnLst>
              <a:rect l="0" t="0" r="r" b="b"/>
              <a:pathLst>
                <a:path w="37" h="38">
                  <a:moveTo>
                    <a:pt x="37" y="19"/>
                  </a:moveTo>
                  <a:lnTo>
                    <a:pt x="37" y="19"/>
                  </a:lnTo>
                  <a:lnTo>
                    <a:pt x="37" y="14"/>
                  </a:lnTo>
                  <a:lnTo>
                    <a:pt x="33" y="10"/>
                  </a:lnTo>
                  <a:lnTo>
                    <a:pt x="33" y="5"/>
                  </a:lnTo>
                  <a:lnTo>
                    <a:pt x="28" y="5"/>
                  </a:lnTo>
                  <a:lnTo>
                    <a:pt x="23" y="5"/>
                  </a:lnTo>
                  <a:lnTo>
                    <a:pt x="23" y="0"/>
                  </a:lnTo>
                  <a:lnTo>
                    <a:pt x="18" y="0"/>
                  </a:lnTo>
                  <a:lnTo>
                    <a:pt x="14" y="0"/>
                  </a:lnTo>
                  <a:lnTo>
                    <a:pt x="9" y="5"/>
                  </a:lnTo>
                  <a:lnTo>
                    <a:pt x="9" y="5"/>
                  </a:lnTo>
                  <a:lnTo>
                    <a:pt x="4" y="5"/>
                  </a:lnTo>
                  <a:lnTo>
                    <a:pt x="4" y="10"/>
                  </a:lnTo>
                  <a:lnTo>
                    <a:pt x="0" y="14"/>
                  </a:lnTo>
                  <a:lnTo>
                    <a:pt x="0" y="19"/>
                  </a:lnTo>
                  <a:lnTo>
                    <a:pt x="0" y="19"/>
                  </a:lnTo>
                  <a:lnTo>
                    <a:pt x="0" y="24"/>
                  </a:lnTo>
                  <a:lnTo>
                    <a:pt x="0" y="28"/>
                  </a:lnTo>
                  <a:lnTo>
                    <a:pt x="4" y="33"/>
                  </a:lnTo>
                  <a:lnTo>
                    <a:pt x="4" y="33"/>
                  </a:lnTo>
                  <a:lnTo>
                    <a:pt x="9" y="38"/>
                  </a:lnTo>
                  <a:lnTo>
                    <a:pt x="9" y="38"/>
                  </a:lnTo>
                  <a:lnTo>
                    <a:pt x="14" y="38"/>
                  </a:lnTo>
                  <a:lnTo>
                    <a:pt x="18" y="38"/>
                  </a:lnTo>
                  <a:lnTo>
                    <a:pt x="23" y="38"/>
                  </a:lnTo>
                  <a:lnTo>
                    <a:pt x="23" y="38"/>
                  </a:lnTo>
                  <a:lnTo>
                    <a:pt x="28" y="38"/>
                  </a:lnTo>
                  <a:lnTo>
                    <a:pt x="33" y="33"/>
                  </a:lnTo>
                  <a:lnTo>
                    <a:pt x="33" y="33"/>
                  </a:lnTo>
                  <a:lnTo>
                    <a:pt x="37" y="28"/>
                  </a:lnTo>
                  <a:lnTo>
                    <a:pt x="37" y="24"/>
                  </a:lnTo>
                  <a:lnTo>
                    <a:pt x="37" y="19"/>
                  </a:lnTo>
                  <a:lnTo>
                    <a:pt x="37" y="19"/>
                  </a:lnTo>
                  <a:lnTo>
                    <a:pt x="33" y="19"/>
                  </a:lnTo>
                  <a:lnTo>
                    <a:pt x="33" y="14"/>
                  </a:lnTo>
                  <a:lnTo>
                    <a:pt x="33" y="10"/>
                  </a:lnTo>
                  <a:lnTo>
                    <a:pt x="28" y="10"/>
                  </a:lnTo>
                  <a:lnTo>
                    <a:pt x="28" y="5"/>
                  </a:lnTo>
                  <a:lnTo>
                    <a:pt x="23" y="5"/>
                  </a:lnTo>
                  <a:lnTo>
                    <a:pt x="23" y="5"/>
                  </a:lnTo>
                  <a:lnTo>
                    <a:pt x="18" y="5"/>
                  </a:lnTo>
                  <a:lnTo>
                    <a:pt x="14" y="5"/>
                  </a:lnTo>
                  <a:lnTo>
                    <a:pt x="9" y="5"/>
                  </a:lnTo>
                  <a:lnTo>
                    <a:pt x="9" y="5"/>
                  </a:lnTo>
                  <a:lnTo>
                    <a:pt x="4" y="10"/>
                  </a:lnTo>
                  <a:lnTo>
                    <a:pt x="4" y="10"/>
                  </a:lnTo>
                  <a:lnTo>
                    <a:pt x="0" y="14"/>
                  </a:lnTo>
                  <a:lnTo>
                    <a:pt x="0" y="19"/>
                  </a:lnTo>
                  <a:lnTo>
                    <a:pt x="0" y="19"/>
                  </a:lnTo>
                  <a:lnTo>
                    <a:pt x="0" y="24"/>
                  </a:lnTo>
                  <a:lnTo>
                    <a:pt x="0" y="28"/>
                  </a:lnTo>
                  <a:lnTo>
                    <a:pt x="4" y="28"/>
                  </a:lnTo>
                  <a:lnTo>
                    <a:pt x="4" y="33"/>
                  </a:lnTo>
                  <a:lnTo>
                    <a:pt x="9" y="33"/>
                  </a:lnTo>
                  <a:lnTo>
                    <a:pt x="9" y="38"/>
                  </a:lnTo>
                  <a:lnTo>
                    <a:pt x="14" y="38"/>
                  </a:lnTo>
                  <a:lnTo>
                    <a:pt x="18" y="38"/>
                  </a:lnTo>
                  <a:lnTo>
                    <a:pt x="23" y="38"/>
                  </a:lnTo>
                  <a:lnTo>
                    <a:pt x="23" y="38"/>
                  </a:lnTo>
                  <a:lnTo>
                    <a:pt x="28" y="33"/>
                  </a:lnTo>
                  <a:lnTo>
                    <a:pt x="28" y="33"/>
                  </a:lnTo>
                  <a:lnTo>
                    <a:pt x="33" y="28"/>
                  </a:lnTo>
                  <a:lnTo>
                    <a:pt x="33" y="28"/>
                  </a:lnTo>
                  <a:lnTo>
                    <a:pt x="33" y="24"/>
                  </a:lnTo>
                  <a:lnTo>
                    <a:pt x="37" y="19"/>
                  </a:lnTo>
                  <a:lnTo>
                    <a:pt x="37" y="19"/>
                  </a:lnTo>
                  <a:close/>
                </a:path>
              </a:pathLst>
            </a:custGeom>
            <a:solidFill>
              <a:srgbClr val="FF8484"/>
            </a:solidFill>
            <a:ln w="9525">
              <a:noFill/>
              <a:round/>
              <a:headEnd/>
              <a:tailEnd/>
            </a:ln>
          </p:spPr>
          <p:txBody>
            <a:bodyPr/>
            <a:lstStyle/>
            <a:p>
              <a:endParaRPr lang="en-US"/>
            </a:p>
          </p:txBody>
        </p:sp>
        <p:sp>
          <p:nvSpPr>
            <p:cNvPr id="3523708" name="Freeform 124"/>
            <p:cNvSpPr>
              <a:spLocks noChangeAspect="1"/>
            </p:cNvSpPr>
            <p:nvPr/>
          </p:nvSpPr>
          <p:spPr bwMode="auto">
            <a:xfrm>
              <a:off x="2766" y="2126"/>
              <a:ext cx="37" cy="33"/>
            </a:xfrm>
            <a:custGeom>
              <a:avLst/>
              <a:gdLst/>
              <a:ahLst/>
              <a:cxnLst>
                <a:cxn ang="0">
                  <a:pos x="33" y="14"/>
                </a:cxn>
                <a:cxn ang="0">
                  <a:pos x="33" y="5"/>
                </a:cxn>
                <a:cxn ang="0">
                  <a:pos x="28" y="0"/>
                </a:cxn>
                <a:cxn ang="0">
                  <a:pos x="23" y="0"/>
                </a:cxn>
                <a:cxn ang="0">
                  <a:pos x="14" y="0"/>
                </a:cxn>
                <a:cxn ang="0">
                  <a:pos x="9" y="0"/>
                </a:cxn>
                <a:cxn ang="0">
                  <a:pos x="4" y="5"/>
                </a:cxn>
                <a:cxn ang="0">
                  <a:pos x="0" y="14"/>
                </a:cxn>
                <a:cxn ang="0">
                  <a:pos x="0" y="19"/>
                </a:cxn>
                <a:cxn ang="0">
                  <a:pos x="4" y="23"/>
                </a:cxn>
                <a:cxn ang="0">
                  <a:pos x="9" y="28"/>
                </a:cxn>
                <a:cxn ang="0">
                  <a:pos x="14" y="33"/>
                </a:cxn>
                <a:cxn ang="0">
                  <a:pos x="23" y="33"/>
                </a:cxn>
                <a:cxn ang="0">
                  <a:pos x="28" y="28"/>
                </a:cxn>
                <a:cxn ang="0">
                  <a:pos x="33" y="23"/>
                </a:cxn>
                <a:cxn ang="0">
                  <a:pos x="33" y="19"/>
                </a:cxn>
                <a:cxn ang="0">
                  <a:pos x="33" y="14"/>
                </a:cxn>
                <a:cxn ang="0">
                  <a:pos x="33" y="9"/>
                </a:cxn>
                <a:cxn ang="0">
                  <a:pos x="28" y="5"/>
                </a:cxn>
                <a:cxn ang="0">
                  <a:pos x="23" y="0"/>
                </a:cxn>
                <a:cxn ang="0">
                  <a:pos x="18" y="0"/>
                </a:cxn>
                <a:cxn ang="0">
                  <a:pos x="14" y="0"/>
                </a:cxn>
                <a:cxn ang="0">
                  <a:pos x="4" y="5"/>
                </a:cxn>
                <a:cxn ang="0">
                  <a:pos x="4" y="9"/>
                </a:cxn>
                <a:cxn ang="0">
                  <a:pos x="0" y="14"/>
                </a:cxn>
                <a:cxn ang="0">
                  <a:pos x="4" y="23"/>
                </a:cxn>
                <a:cxn ang="0">
                  <a:pos x="4" y="28"/>
                </a:cxn>
                <a:cxn ang="0">
                  <a:pos x="14" y="28"/>
                </a:cxn>
                <a:cxn ang="0">
                  <a:pos x="18" y="33"/>
                </a:cxn>
                <a:cxn ang="0">
                  <a:pos x="23" y="28"/>
                </a:cxn>
                <a:cxn ang="0">
                  <a:pos x="28" y="28"/>
                </a:cxn>
                <a:cxn ang="0">
                  <a:pos x="33" y="23"/>
                </a:cxn>
                <a:cxn ang="0">
                  <a:pos x="33" y="14"/>
                </a:cxn>
              </a:cxnLst>
              <a:rect l="0" t="0" r="r" b="b"/>
              <a:pathLst>
                <a:path w="37" h="33">
                  <a:moveTo>
                    <a:pt x="37" y="14"/>
                  </a:moveTo>
                  <a:lnTo>
                    <a:pt x="33" y="14"/>
                  </a:lnTo>
                  <a:lnTo>
                    <a:pt x="33" y="9"/>
                  </a:lnTo>
                  <a:lnTo>
                    <a:pt x="33" y="5"/>
                  </a:lnTo>
                  <a:lnTo>
                    <a:pt x="28" y="5"/>
                  </a:lnTo>
                  <a:lnTo>
                    <a:pt x="28" y="0"/>
                  </a:lnTo>
                  <a:lnTo>
                    <a:pt x="23" y="0"/>
                  </a:lnTo>
                  <a:lnTo>
                    <a:pt x="23" y="0"/>
                  </a:lnTo>
                  <a:lnTo>
                    <a:pt x="18" y="0"/>
                  </a:lnTo>
                  <a:lnTo>
                    <a:pt x="14" y="0"/>
                  </a:lnTo>
                  <a:lnTo>
                    <a:pt x="9" y="0"/>
                  </a:lnTo>
                  <a:lnTo>
                    <a:pt x="9" y="0"/>
                  </a:lnTo>
                  <a:lnTo>
                    <a:pt x="4" y="5"/>
                  </a:lnTo>
                  <a:lnTo>
                    <a:pt x="4" y="5"/>
                  </a:lnTo>
                  <a:lnTo>
                    <a:pt x="0" y="9"/>
                  </a:lnTo>
                  <a:lnTo>
                    <a:pt x="0" y="14"/>
                  </a:lnTo>
                  <a:lnTo>
                    <a:pt x="0" y="14"/>
                  </a:lnTo>
                  <a:lnTo>
                    <a:pt x="0" y="19"/>
                  </a:lnTo>
                  <a:lnTo>
                    <a:pt x="0" y="23"/>
                  </a:lnTo>
                  <a:lnTo>
                    <a:pt x="4" y="23"/>
                  </a:lnTo>
                  <a:lnTo>
                    <a:pt x="4" y="28"/>
                  </a:lnTo>
                  <a:lnTo>
                    <a:pt x="9" y="28"/>
                  </a:lnTo>
                  <a:lnTo>
                    <a:pt x="9" y="33"/>
                  </a:lnTo>
                  <a:lnTo>
                    <a:pt x="14" y="33"/>
                  </a:lnTo>
                  <a:lnTo>
                    <a:pt x="18" y="33"/>
                  </a:lnTo>
                  <a:lnTo>
                    <a:pt x="23" y="33"/>
                  </a:lnTo>
                  <a:lnTo>
                    <a:pt x="23" y="33"/>
                  </a:lnTo>
                  <a:lnTo>
                    <a:pt x="28" y="28"/>
                  </a:lnTo>
                  <a:lnTo>
                    <a:pt x="28" y="28"/>
                  </a:lnTo>
                  <a:lnTo>
                    <a:pt x="33" y="23"/>
                  </a:lnTo>
                  <a:lnTo>
                    <a:pt x="33" y="23"/>
                  </a:lnTo>
                  <a:lnTo>
                    <a:pt x="33" y="19"/>
                  </a:lnTo>
                  <a:lnTo>
                    <a:pt x="37" y="14"/>
                  </a:lnTo>
                  <a:lnTo>
                    <a:pt x="33" y="14"/>
                  </a:lnTo>
                  <a:lnTo>
                    <a:pt x="33" y="14"/>
                  </a:lnTo>
                  <a:lnTo>
                    <a:pt x="33" y="9"/>
                  </a:lnTo>
                  <a:lnTo>
                    <a:pt x="33" y="5"/>
                  </a:lnTo>
                  <a:lnTo>
                    <a:pt x="28" y="5"/>
                  </a:lnTo>
                  <a:lnTo>
                    <a:pt x="28" y="0"/>
                  </a:lnTo>
                  <a:lnTo>
                    <a:pt x="23" y="0"/>
                  </a:lnTo>
                  <a:lnTo>
                    <a:pt x="23" y="0"/>
                  </a:lnTo>
                  <a:lnTo>
                    <a:pt x="18" y="0"/>
                  </a:lnTo>
                  <a:lnTo>
                    <a:pt x="14" y="0"/>
                  </a:lnTo>
                  <a:lnTo>
                    <a:pt x="14" y="0"/>
                  </a:lnTo>
                  <a:lnTo>
                    <a:pt x="9" y="0"/>
                  </a:lnTo>
                  <a:lnTo>
                    <a:pt x="4" y="5"/>
                  </a:lnTo>
                  <a:lnTo>
                    <a:pt x="4" y="5"/>
                  </a:lnTo>
                  <a:lnTo>
                    <a:pt x="4" y="9"/>
                  </a:lnTo>
                  <a:lnTo>
                    <a:pt x="4" y="14"/>
                  </a:lnTo>
                  <a:lnTo>
                    <a:pt x="0" y="14"/>
                  </a:lnTo>
                  <a:lnTo>
                    <a:pt x="4" y="19"/>
                  </a:lnTo>
                  <a:lnTo>
                    <a:pt x="4" y="23"/>
                  </a:lnTo>
                  <a:lnTo>
                    <a:pt x="4" y="23"/>
                  </a:lnTo>
                  <a:lnTo>
                    <a:pt x="4" y="28"/>
                  </a:lnTo>
                  <a:lnTo>
                    <a:pt x="9" y="28"/>
                  </a:lnTo>
                  <a:lnTo>
                    <a:pt x="14" y="28"/>
                  </a:lnTo>
                  <a:lnTo>
                    <a:pt x="14" y="33"/>
                  </a:lnTo>
                  <a:lnTo>
                    <a:pt x="18" y="33"/>
                  </a:lnTo>
                  <a:lnTo>
                    <a:pt x="23" y="33"/>
                  </a:lnTo>
                  <a:lnTo>
                    <a:pt x="23" y="28"/>
                  </a:lnTo>
                  <a:lnTo>
                    <a:pt x="28" y="28"/>
                  </a:lnTo>
                  <a:lnTo>
                    <a:pt x="28" y="28"/>
                  </a:lnTo>
                  <a:lnTo>
                    <a:pt x="33" y="23"/>
                  </a:lnTo>
                  <a:lnTo>
                    <a:pt x="33" y="23"/>
                  </a:lnTo>
                  <a:lnTo>
                    <a:pt x="33" y="19"/>
                  </a:lnTo>
                  <a:lnTo>
                    <a:pt x="33" y="14"/>
                  </a:lnTo>
                  <a:lnTo>
                    <a:pt x="37" y="14"/>
                  </a:lnTo>
                  <a:close/>
                </a:path>
              </a:pathLst>
            </a:custGeom>
            <a:solidFill>
              <a:srgbClr val="FF8888"/>
            </a:solidFill>
            <a:ln w="9525">
              <a:noFill/>
              <a:round/>
              <a:headEnd/>
              <a:tailEnd/>
            </a:ln>
          </p:spPr>
          <p:txBody>
            <a:bodyPr/>
            <a:lstStyle/>
            <a:p>
              <a:endParaRPr lang="en-US"/>
            </a:p>
          </p:txBody>
        </p:sp>
        <p:sp>
          <p:nvSpPr>
            <p:cNvPr id="3523709" name="Freeform 125"/>
            <p:cNvSpPr>
              <a:spLocks noChangeAspect="1"/>
            </p:cNvSpPr>
            <p:nvPr/>
          </p:nvSpPr>
          <p:spPr bwMode="auto">
            <a:xfrm>
              <a:off x="2766" y="2126"/>
              <a:ext cx="33" cy="33"/>
            </a:xfrm>
            <a:custGeom>
              <a:avLst/>
              <a:gdLst/>
              <a:ahLst/>
              <a:cxnLst>
                <a:cxn ang="0">
                  <a:pos x="33" y="14"/>
                </a:cxn>
                <a:cxn ang="0">
                  <a:pos x="33" y="5"/>
                </a:cxn>
                <a:cxn ang="0">
                  <a:pos x="28" y="0"/>
                </a:cxn>
                <a:cxn ang="0">
                  <a:pos x="23" y="0"/>
                </a:cxn>
                <a:cxn ang="0">
                  <a:pos x="14" y="0"/>
                </a:cxn>
                <a:cxn ang="0">
                  <a:pos x="9" y="0"/>
                </a:cxn>
                <a:cxn ang="0">
                  <a:pos x="4" y="5"/>
                </a:cxn>
                <a:cxn ang="0">
                  <a:pos x="4" y="14"/>
                </a:cxn>
                <a:cxn ang="0">
                  <a:pos x="4" y="19"/>
                </a:cxn>
                <a:cxn ang="0">
                  <a:pos x="4" y="23"/>
                </a:cxn>
                <a:cxn ang="0">
                  <a:pos x="9" y="28"/>
                </a:cxn>
                <a:cxn ang="0">
                  <a:pos x="14" y="33"/>
                </a:cxn>
                <a:cxn ang="0">
                  <a:pos x="23" y="33"/>
                </a:cxn>
                <a:cxn ang="0">
                  <a:pos x="28" y="28"/>
                </a:cxn>
                <a:cxn ang="0">
                  <a:pos x="33" y="23"/>
                </a:cxn>
                <a:cxn ang="0">
                  <a:pos x="33" y="19"/>
                </a:cxn>
                <a:cxn ang="0">
                  <a:pos x="33" y="14"/>
                </a:cxn>
                <a:cxn ang="0">
                  <a:pos x="33" y="9"/>
                </a:cxn>
                <a:cxn ang="0">
                  <a:pos x="28" y="5"/>
                </a:cxn>
                <a:cxn ang="0">
                  <a:pos x="23" y="0"/>
                </a:cxn>
                <a:cxn ang="0">
                  <a:pos x="18" y="0"/>
                </a:cxn>
                <a:cxn ang="0">
                  <a:pos x="14" y="0"/>
                </a:cxn>
                <a:cxn ang="0">
                  <a:pos x="9" y="5"/>
                </a:cxn>
                <a:cxn ang="0">
                  <a:pos x="4" y="9"/>
                </a:cxn>
                <a:cxn ang="0">
                  <a:pos x="4" y="14"/>
                </a:cxn>
                <a:cxn ang="0">
                  <a:pos x="4" y="23"/>
                </a:cxn>
                <a:cxn ang="0">
                  <a:pos x="9" y="28"/>
                </a:cxn>
                <a:cxn ang="0">
                  <a:pos x="14" y="28"/>
                </a:cxn>
                <a:cxn ang="0">
                  <a:pos x="18" y="28"/>
                </a:cxn>
                <a:cxn ang="0">
                  <a:pos x="23" y="28"/>
                </a:cxn>
                <a:cxn ang="0">
                  <a:pos x="28" y="28"/>
                </a:cxn>
                <a:cxn ang="0">
                  <a:pos x="33" y="23"/>
                </a:cxn>
                <a:cxn ang="0">
                  <a:pos x="33" y="14"/>
                </a:cxn>
              </a:cxnLst>
              <a:rect l="0" t="0" r="r" b="b"/>
              <a:pathLst>
                <a:path w="33" h="33">
                  <a:moveTo>
                    <a:pt x="33" y="14"/>
                  </a:moveTo>
                  <a:lnTo>
                    <a:pt x="33" y="14"/>
                  </a:lnTo>
                  <a:lnTo>
                    <a:pt x="33" y="9"/>
                  </a:lnTo>
                  <a:lnTo>
                    <a:pt x="33" y="5"/>
                  </a:lnTo>
                  <a:lnTo>
                    <a:pt x="28" y="5"/>
                  </a:lnTo>
                  <a:lnTo>
                    <a:pt x="28" y="0"/>
                  </a:lnTo>
                  <a:lnTo>
                    <a:pt x="23" y="0"/>
                  </a:lnTo>
                  <a:lnTo>
                    <a:pt x="23" y="0"/>
                  </a:lnTo>
                  <a:lnTo>
                    <a:pt x="18" y="0"/>
                  </a:lnTo>
                  <a:lnTo>
                    <a:pt x="14" y="0"/>
                  </a:lnTo>
                  <a:lnTo>
                    <a:pt x="14" y="0"/>
                  </a:lnTo>
                  <a:lnTo>
                    <a:pt x="9" y="0"/>
                  </a:lnTo>
                  <a:lnTo>
                    <a:pt x="4" y="5"/>
                  </a:lnTo>
                  <a:lnTo>
                    <a:pt x="4" y="5"/>
                  </a:lnTo>
                  <a:lnTo>
                    <a:pt x="4" y="9"/>
                  </a:lnTo>
                  <a:lnTo>
                    <a:pt x="4" y="14"/>
                  </a:lnTo>
                  <a:lnTo>
                    <a:pt x="0" y="14"/>
                  </a:lnTo>
                  <a:lnTo>
                    <a:pt x="4" y="19"/>
                  </a:lnTo>
                  <a:lnTo>
                    <a:pt x="4" y="23"/>
                  </a:lnTo>
                  <a:lnTo>
                    <a:pt x="4" y="23"/>
                  </a:lnTo>
                  <a:lnTo>
                    <a:pt x="4" y="28"/>
                  </a:lnTo>
                  <a:lnTo>
                    <a:pt x="9" y="28"/>
                  </a:lnTo>
                  <a:lnTo>
                    <a:pt x="14" y="28"/>
                  </a:lnTo>
                  <a:lnTo>
                    <a:pt x="14" y="33"/>
                  </a:lnTo>
                  <a:lnTo>
                    <a:pt x="18" y="33"/>
                  </a:lnTo>
                  <a:lnTo>
                    <a:pt x="23" y="33"/>
                  </a:lnTo>
                  <a:lnTo>
                    <a:pt x="23" y="28"/>
                  </a:lnTo>
                  <a:lnTo>
                    <a:pt x="28" y="28"/>
                  </a:lnTo>
                  <a:lnTo>
                    <a:pt x="28" y="28"/>
                  </a:lnTo>
                  <a:lnTo>
                    <a:pt x="33" y="23"/>
                  </a:lnTo>
                  <a:lnTo>
                    <a:pt x="33" y="23"/>
                  </a:lnTo>
                  <a:lnTo>
                    <a:pt x="33" y="19"/>
                  </a:lnTo>
                  <a:lnTo>
                    <a:pt x="33" y="14"/>
                  </a:lnTo>
                  <a:lnTo>
                    <a:pt x="33" y="14"/>
                  </a:lnTo>
                  <a:lnTo>
                    <a:pt x="33" y="14"/>
                  </a:lnTo>
                  <a:lnTo>
                    <a:pt x="33" y="9"/>
                  </a:lnTo>
                  <a:lnTo>
                    <a:pt x="28" y="9"/>
                  </a:lnTo>
                  <a:lnTo>
                    <a:pt x="28" y="5"/>
                  </a:lnTo>
                  <a:lnTo>
                    <a:pt x="28" y="5"/>
                  </a:lnTo>
                  <a:lnTo>
                    <a:pt x="23" y="0"/>
                  </a:lnTo>
                  <a:lnTo>
                    <a:pt x="18" y="0"/>
                  </a:lnTo>
                  <a:lnTo>
                    <a:pt x="18" y="0"/>
                  </a:lnTo>
                  <a:lnTo>
                    <a:pt x="14" y="0"/>
                  </a:lnTo>
                  <a:lnTo>
                    <a:pt x="14" y="0"/>
                  </a:lnTo>
                  <a:lnTo>
                    <a:pt x="9" y="5"/>
                  </a:lnTo>
                  <a:lnTo>
                    <a:pt x="9" y="5"/>
                  </a:lnTo>
                  <a:lnTo>
                    <a:pt x="4" y="9"/>
                  </a:lnTo>
                  <a:lnTo>
                    <a:pt x="4" y="9"/>
                  </a:lnTo>
                  <a:lnTo>
                    <a:pt x="4" y="14"/>
                  </a:lnTo>
                  <a:lnTo>
                    <a:pt x="4" y="14"/>
                  </a:lnTo>
                  <a:lnTo>
                    <a:pt x="4" y="19"/>
                  </a:lnTo>
                  <a:lnTo>
                    <a:pt x="4" y="23"/>
                  </a:lnTo>
                  <a:lnTo>
                    <a:pt x="4" y="23"/>
                  </a:lnTo>
                  <a:lnTo>
                    <a:pt x="9" y="28"/>
                  </a:lnTo>
                  <a:lnTo>
                    <a:pt x="9" y="28"/>
                  </a:lnTo>
                  <a:lnTo>
                    <a:pt x="14" y="28"/>
                  </a:lnTo>
                  <a:lnTo>
                    <a:pt x="14" y="28"/>
                  </a:lnTo>
                  <a:lnTo>
                    <a:pt x="18" y="28"/>
                  </a:lnTo>
                  <a:lnTo>
                    <a:pt x="18" y="28"/>
                  </a:lnTo>
                  <a:lnTo>
                    <a:pt x="23" y="28"/>
                  </a:lnTo>
                  <a:lnTo>
                    <a:pt x="28" y="28"/>
                  </a:lnTo>
                  <a:lnTo>
                    <a:pt x="28" y="28"/>
                  </a:lnTo>
                  <a:lnTo>
                    <a:pt x="28" y="23"/>
                  </a:lnTo>
                  <a:lnTo>
                    <a:pt x="33" y="23"/>
                  </a:lnTo>
                  <a:lnTo>
                    <a:pt x="33" y="19"/>
                  </a:lnTo>
                  <a:lnTo>
                    <a:pt x="33" y="14"/>
                  </a:lnTo>
                  <a:lnTo>
                    <a:pt x="33" y="14"/>
                  </a:lnTo>
                  <a:close/>
                </a:path>
              </a:pathLst>
            </a:custGeom>
            <a:solidFill>
              <a:srgbClr val="FF8C8C"/>
            </a:solidFill>
            <a:ln w="9525">
              <a:noFill/>
              <a:round/>
              <a:headEnd/>
              <a:tailEnd/>
            </a:ln>
          </p:spPr>
          <p:txBody>
            <a:bodyPr/>
            <a:lstStyle/>
            <a:p>
              <a:endParaRPr lang="en-US"/>
            </a:p>
          </p:txBody>
        </p:sp>
        <p:sp>
          <p:nvSpPr>
            <p:cNvPr id="3523710" name="Freeform 126"/>
            <p:cNvSpPr>
              <a:spLocks noChangeAspect="1"/>
            </p:cNvSpPr>
            <p:nvPr/>
          </p:nvSpPr>
          <p:spPr bwMode="auto">
            <a:xfrm>
              <a:off x="2770" y="2126"/>
              <a:ext cx="29" cy="28"/>
            </a:xfrm>
            <a:custGeom>
              <a:avLst/>
              <a:gdLst/>
              <a:ahLst/>
              <a:cxnLst>
                <a:cxn ang="0">
                  <a:pos x="29" y="14"/>
                </a:cxn>
                <a:cxn ang="0">
                  <a:pos x="24" y="9"/>
                </a:cxn>
                <a:cxn ang="0">
                  <a:pos x="24" y="5"/>
                </a:cxn>
                <a:cxn ang="0">
                  <a:pos x="14" y="0"/>
                </a:cxn>
                <a:cxn ang="0">
                  <a:pos x="10" y="0"/>
                </a:cxn>
                <a:cxn ang="0">
                  <a:pos x="5" y="5"/>
                </a:cxn>
                <a:cxn ang="0">
                  <a:pos x="0" y="9"/>
                </a:cxn>
                <a:cxn ang="0">
                  <a:pos x="0" y="14"/>
                </a:cxn>
                <a:cxn ang="0">
                  <a:pos x="0" y="19"/>
                </a:cxn>
                <a:cxn ang="0">
                  <a:pos x="0" y="23"/>
                </a:cxn>
                <a:cxn ang="0">
                  <a:pos x="5" y="28"/>
                </a:cxn>
                <a:cxn ang="0">
                  <a:pos x="10" y="28"/>
                </a:cxn>
                <a:cxn ang="0">
                  <a:pos x="14" y="28"/>
                </a:cxn>
                <a:cxn ang="0">
                  <a:pos x="24" y="28"/>
                </a:cxn>
                <a:cxn ang="0">
                  <a:pos x="24" y="23"/>
                </a:cxn>
                <a:cxn ang="0">
                  <a:pos x="29" y="19"/>
                </a:cxn>
                <a:cxn ang="0">
                  <a:pos x="29" y="14"/>
                </a:cxn>
                <a:cxn ang="0">
                  <a:pos x="24" y="9"/>
                </a:cxn>
                <a:cxn ang="0">
                  <a:pos x="24" y="5"/>
                </a:cxn>
                <a:cxn ang="0">
                  <a:pos x="19" y="5"/>
                </a:cxn>
                <a:cxn ang="0">
                  <a:pos x="14" y="0"/>
                </a:cxn>
                <a:cxn ang="0">
                  <a:pos x="10" y="5"/>
                </a:cxn>
                <a:cxn ang="0">
                  <a:pos x="5" y="5"/>
                </a:cxn>
                <a:cxn ang="0">
                  <a:pos x="0" y="9"/>
                </a:cxn>
                <a:cxn ang="0">
                  <a:pos x="0" y="14"/>
                </a:cxn>
                <a:cxn ang="0">
                  <a:pos x="0" y="19"/>
                </a:cxn>
                <a:cxn ang="0">
                  <a:pos x="5" y="23"/>
                </a:cxn>
                <a:cxn ang="0">
                  <a:pos x="10" y="28"/>
                </a:cxn>
                <a:cxn ang="0">
                  <a:pos x="14" y="28"/>
                </a:cxn>
                <a:cxn ang="0">
                  <a:pos x="19" y="28"/>
                </a:cxn>
                <a:cxn ang="0">
                  <a:pos x="24" y="23"/>
                </a:cxn>
                <a:cxn ang="0">
                  <a:pos x="24" y="19"/>
                </a:cxn>
                <a:cxn ang="0">
                  <a:pos x="29" y="14"/>
                </a:cxn>
              </a:cxnLst>
              <a:rect l="0" t="0" r="r" b="b"/>
              <a:pathLst>
                <a:path w="29" h="28">
                  <a:moveTo>
                    <a:pt x="29" y="14"/>
                  </a:moveTo>
                  <a:lnTo>
                    <a:pt x="29" y="14"/>
                  </a:lnTo>
                  <a:lnTo>
                    <a:pt x="29" y="9"/>
                  </a:lnTo>
                  <a:lnTo>
                    <a:pt x="24" y="9"/>
                  </a:lnTo>
                  <a:lnTo>
                    <a:pt x="24" y="5"/>
                  </a:lnTo>
                  <a:lnTo>
                    <a:pt x="24" y="5"/>
                  </a:lnTo>
                  <a:lnTo>
                    <a:pt x="19" y="0"/>
                  </a:lnTo>
                  <a:lnTo>
                    <a:pt x="14" y="0"/>
                  </a:lnTo>
                  <a:lnTo>
                    <a:pt x="14" y="0"/>
                  </a:lnTo>
                  <a:lnTo>
                    <a:pt x="10" y="0"/>
                  </a:lnTo>
                  <a:lnTo>
                    <a:pt x="10" y="0"/>
                  </a:lnTo>
                  <a:lnTo>
                    <a:pt x="5" y="5"/>
                  </a:lnTo>
                  <a:lnTo>
                    <a:pt x="5" y="5"/>
                  </a:lnTo>
                  <a:lnTo>
                    <a:pt x="0" y="9"/>
                  </a:lnTo>
                  <a:lnTo>
                    <a:pt x="0" y="9"/>
                  </a:lnTo>
                  <a:lnTo>
                    <a:pt x="0" y="14"/>
                  </a:lnTo>
                  <a:lnTo>
                    <a:pt x="0" y="14"/>
                  </a:lnTo>
                  <a:lnTo>
                    <a:pt x="0" y="19"/>
                  </a:lnTo>
                  <a:lnTo>
                    <a:pt x="0" y="23"/>
                  </a:lnTo>
                  <a:lnTo>
                    <a:pt x="0" y="23"/>
                  </a:lnTo>
                  <a:lnTo>
                    <a:pt x="5" y="28"/>
                  </a:lnTo>
                  <a:lnTo>
                    <a:pt x="5" y="28"/>
                  </a:lnTo>
                  <a:lnTo>
                    <a:pt x="10" y="28"/>
                  </a:lnTo>
                  <a:lnTo>
                    <a:pt x="10" y="28"/>
                  </a:lnTo>
                  <a:lnTo>
                    <a:pt x="14" y="28"/>
                  </a:lnTo>
                  <a:lnTo>
                    <a:pt x="14" y="28"/>
                  </a:lnTo>
                  <a:lnTo>
                    <a:pt x="19" y="28"/>
                  </a:lnTo>
                  <a:lnTo>
                    <a:pt x="24" y="28"/>
                  </a:lnTo>
                  <a:lnTo>
                    <a:pt x="24" y="28"/>
                  </a:lnTo>
                  <a:lnTo>
                    <a:pt x="24" y="23"/>
                  </a:lnTo>
                  <a:lnTo>
                    <a:pt x="29" y="23"/>
                  </a:lnTo>
                  <a:lnTo>
                    <a:pt x="29" y="19"/>
                  </a:lnTo>
                  <a:lnTo>
                    <a:pt x="29" y="14"/>
                  </a:lnTo>
                  <a:lnTo>
                    <a:pt x="29" y="14"/>
                  </a:lnTo>
                  <a:lnTo>
                    <a:pt x="29" y="14"/>
                  </a:lnTo>
                  <a:lnTo>
                    <a:pt x="24" y="9"/>
                  </a:lnTo>
                  <a:lnTo>
                    <a:pt x="24" y="9"/>
                  </a:lnTo>
                  <a:lnTo>
                    <a:pt x="24" y="5"/>
                  </a:lnTo>
                  <a:lnTo>
                    <a:pt x="19" y="5"/>
                  </a:lnTo>
                  <a:lnTo>
                    <a:pt x="19" y="5"/>
                  </a:lnTo>
                  <a:lnTo>
                    <a:pt x="14" y="5"/>
                  </a:lnTo>
                  <a:lnTo>
                    <a:pt x="14" y="0"/>
                  </a:lnTo>
                  <a:lnTo>
                    <a:pt x="10" y="5"/>
                  </a:lnTo>
                  <a:lnTo>
                    <a:pt x="10" y="5"/>
                  </a:lnTo>
                  <a:lnTo>
                    <a:pt x="5" y="5"/>
                  </a:lnTo>
                  <a:lnTo>
                    <a:pt x="5" y="5"/>
                  </a:lnTo>
                  <a:lnTo>
                    <a:pt x="0" y="9"/>
                  </a:lnTo>
                  <a:lnTo>
                    <a:pt x="0" y="9"/>
                  </a:lnTo>
                  <a:lnTo>
                    <a:pt x="0" y="14"/>
                  </a:lnTo>
                  <a:lnTo>
                    <a:pt x="0" y="14"/>
                  </a:lnTo>
                  <a:lnTo>
                    <a:pt x="0" y="19"/>
                  </a:lnTo>
                  <a:lnTo>
                    <a:pt x="0" y="19"/>
                  </a:lnTo>
                  <a:lnTo>
                    <a:pt x="0" y="23"/>
                  </a:lnTo>
                  <a:lnTo>
                    <a:pt x="5" y="23"/>
                  </a:lnTo>
                  <a:lnTo>
                    <a:pt x="5" y="28"/>
                  </a:lnTo>
                  <a:lnTo>
                    <a:pt x="10" y="28"/>
                  </a:lnTo>
                  <a:lnTo>
                    <a:pt x="10" y="28"/>
                  </a:lnTo>
                  <a:lnTo>
                    <a:pt x="14" y="28"/>
                  </a:lnTo>
                  <a:lnTo>
                    <a:pt x="14" y="28"/>
                  </a:lnTo>
                  <a:lnTo>
                    <a:pt x="19" y="28"/>
                  </a:lnTo>
                  <a:lnTo>
                    <a:pt x="19" y="28"/>
                  </a:lnTo>
                  <a:lnTo>
                    <a:pt x="24" y="23"/>
                  </a:lnTo>
                  <a:lnTo>
                    <a:pt x="24" y="23"/>
                  </a:lnTo>
                  <a:lnTo>
                    <a:pt x="24" y="19"/>
                  </a:lnTo>
                  <a:lnTo>
                    <a:pt x="29" y="19"/>
                  </a:lnTo>
                  <a:lnTo>
                    <a:pt x="29" y="14"/>
                  </a:lnTo>
                  <a:lnTo>
                    <a:pt x="29" y="14"/>
                  </a:lnTo>
                  <a:close/>
                </a:path>
              </a:pathLst>
            </a:custGeom>
            <a:solidFill>
              <a:srgbClr val="FF9090"/>
            </a:solidFill>
            <a:ln w="9525">
              <a:noFill/>
              <a:round/>
              <a:headEnd/>
              <a:tailEnd/>
            </a:ln>
          </p:spPr>
          <p:txBody>
            <a:bodyPr/>
            <a:lstStyle/>
            <a:p>
              <a:endParaRPr lang="en-US"/>
            </a:p>
          </p:txBody>
        </p:sp>
        <p:sp>
          <p:nvSpPr>
            <p:cNvPr id="3523711" name="Freeform 127"/>
            <p:cNvSpPr>
              <a:spLocks noChangeAspect="1"/>
            </p:cNvSpPr>
            <p:nvPr/>
          </p:nvSpPr>
          <p:spPr bwMode="auto">
            <a:xfrm>
              <a:off x="2770" y="2126"/>
              <a:ext cx="29" cy="28"/>
            </a:xfrm>
            <a:custGeom>
              <a:avLst/>
              <a:gdLst/>
              <a:ahLst/>
              <a:cxnLst>
                <a:cxn ang="0">
                  <a:pos x="29" y="14"/>
                </a:cxn>
                <a:cxn ang="0">
                  <a:pos x="24" y="9"/>
                </a:cxn>
                <a:cxn ang="0">
                  <a:pos x="19" y="5"/>
                </a:cxn>
                <a:cxn ang="0">
                  <a:pos x="14" y="5"/>
                </a:cxn>
                <a:cxn ang="0">
                  <a:pos x="10" y="5"/>
                </a:cxn>
                <a:cxn ang="0">
                  <a:pos x="5" y="5"/>
                </a:cxn>
                <a:cxn ang="0">
                  <a:pos x="0" y="9"/>
                </a:cxn>
                <a:cxn ang="0">
                  <a:pos x="0" y="14"/>
                </a:cxn>
                <a:cxn ang="0">
                  <a:pos x="0" y="19"/>
                </a:cxn>
                <a:cxn ang="0">
                  <a:pos x="0" y="23"/>
                </a:cxn>
                <a:cxn ang="0">
                  <a:pos x="5" y="28"/>
                </a:cxn>
                <a:cxn ang="0">
                  <a:pos x="10" y="28"/>
                </a:cxn>
                <a:cxn ang="0">
                  <a:pos x="14" y="28"/>
                </a:cxn>
                <a:cxn ang="0">
                  <a:pos x="19" y="28"/>
                </a:cxn>
                <a:cxn ang="0">
                  <a:pos x="24" y="23"/>
                </a:cxn>
                <a:cxn ang="0">
                  <a:pos x="29" y="19"/>
                </a:cxn>
                <a:cxn ang="0">
                  <a:pos x="24" y="14"/>
                </a:cxn>
                <a:cxn ang="0">
                  <a:pos x="24" y="9"/>
                </a:cxn>
                <a:cxn ang="0">
                  <a:pos x="24" y="5"/>
                </a:cxn>
                <a:cxn ang="0">
                  <a:pos x="19" y="5"/>
                </a:cxn>
                <a:cxn ang="0">
                  <a:pos x="14" y="5"/>
                </a:cxn>
                <a:cxn ang="0">
                  <a:pos x="10" y="5"/>
                </a:cxn>
                <a:cxn ang="0">
                  <a:pos x="5" y="5"/>
                </a:cxn>
                <a:cxn ang="0">
                  <a:pos x="0" y="9"/>
                </a:cxn>
                <a:cxn ang="0">
                  <a:pos x="0" y="14"/>
                </a:cxn>
                <a:cxn ang="0">
                  <a:pos x="0" y="19"/>
                </a:cxn>
                <a:cxn ang="0">
                  <a:pos x="5" y="23"/>
                </a:cxn>
                <a:cxn ang="0">
                  <a:pos x="10" y="28"/>
                </a:cxn>
                <a:cxn ang="0">
                  <a:pos x="14" y="28"/>
                </a:cxn>
                <a:cxn ang="0">
                  <a:pos x="19" y="28"/>
                </a:cxn>
                <a:cxn ang="0">
                  <a:pos x="24" y="23"/>
                </a:cxn>
                <a:cxn ang="0">
                  <a:pos x="24" y="19"/>
                </a:cxn>
                <a:cxn ang="0">
                  <a:pos x="24" y="14"/>
                </a:cxn>
              </a:cxnLst>
              <a:rect l="0" t="0" r="r" b="b"/>
              <a:pathLst>
                <a:path w="29" h="28">
                  <a:moveTo>
                    <a:pt x="29" y="14"/>
                  </a:moveTo>
                  <a:lnTo>
                    <a:pt x="29" y="14"/>
                  </a:lnTo>
                  <a:lnTo>
                    <a:pt x="24" y="9"/>
                  </a:lnTo>
                  <a:lnTo>
                    <a:pt x="24" y="9"/>
                  </a:lnTo>
                  <a:lnTo>
                    <a:pt x="24" y="5"/>
                  </a:lnTo>
                  <a:lnTo>
                    <a:pt x="19" y="5"/>
                  </a:lnTo>
                  <a:lnTo>
                    <a:pt x="19" y="5"/>
                  </a:lnTo>
                  <a:lnTo>
                    <a:pt x="14" y="5"/>
                  </a:lnTo>
                  <a:lnTo>
                    <a:pt x="14" y="0"/>
                  </a:lnTo>
                  <a:lnTo>
                    <a:pt x="10" y="5"/>
                  </a:lnTo>
                  <a:lnTo>
                    <a:pt x="10" y="5"/>
                  </a:lnTo>
                  <a:lnTo>
                    <a:pt x="5" y="5"/>
                  </a:lnTo>
                  <a:lnTo>
                    <a:pt x="5" y="5"/>
                  </a:lnTo>
                  <a:lnTo>
                    <a:pt x="0" y="9"/>
                  </a:lnTo>
                  <a:lnTo>
                    <a:pt x="0" y="9"/>
                  </a:lnTo>
                  <a:lnTo>
                    <a:pt x="0" y="14"/>
                  </a:lnTo>
                  <a:lnTo>
                    <a:pt x="0" y="14"/>
                  </a:lnTo>
                  <a:lnTo>
                    <a:pt x="0" y="19"/>
                  </a:lnTo>
                  <a:lnTo>
                    <a:pt x="0" y="19"/>
                  </a:lnTo>
                  <a:lnTo>
                    <a:pt x="0" y="23"/>
                  </a:lnTo>
                  <a:lnTo>
                    <a:pt x="5" y="23"/>
                  </a:lnTo>
                  <a:lnTo>
                    <a:pt x="5" y="28"/>
                  </a:lnTo>
                  <a:lnTo>
                    <a:pt x="10" y="28"/>
                  </a:lnTo>
                  <a:lnTo>
                    <a:pt x="10" y="28"/>
                  </a:lnTo>
                  <a:lnTo>
                    <a:pt x="14" y="28"/>
                  </a:lnTo>
                  <a:lnTo>
                    <a:pt x="14" y="28"/>
                  </a:lnTo>
                  <a:lnTo>
                    <a:pt x="19" y="28"/>
                  </a:lnTo>
                  <a:lnTo>
                    <a:pt x="19" y="28"/>
                  </a:lnTo>
                  <a:lnTo>
                    <a:pt x="24" y="23"/>
                  </a:lnTo>
                  <a:lnTo>
                    <a:pt x="24" y="23"/>
                  </a:lnTo>
                  <a:lnTo>
                    <a:pt x="24" y="19"/>
                  </a:lnTo>
                  <a:lnTo>
                    <a:pt x="29" y="19"/>
                  </a:lnTo>
                  <a:lnTo>
                    <a:pt x="29" y="14"/>
                  </a:lnTo>
                  <a:lnTo>
                    <a:pt x="24" y="14"/>
                  </a:lnTo>
                  <a:lnTo>
                    <a:pt x="24" y="14"/>
                  </a:lnTo>
                  <a:lnTo>
                    <a:pt x="24" y="9"/>
                  </a:lnTo>
                  <a:lnTo>
                    <a:pt x="24" y="9"/>
                  </a:lnTo>
                  <a:lnTo>
                    <a:pt x="24" y="5"/>
                  </a:lnTo>
                  <a:lnTo>
                    <a:pt x="19" y="5"/>
                  </a:lnTo>
                  <a:lnTo>
                    <a:pt x="19" y="5"/>
                  </a:lnTo>
                  <a:lnTo>
                    <a:pt x="14" y="5"/>
                  </a:lnTo>
                  <a:lnTo>
                    <a:pt x="14" y="5"/>
                  </a:lnTo>
                  <a:lnTo>
                    <a:pt x="10" y="5"/>
                  </a:lnTo>
                  <a:lnTo>
                    <a:pt x="10" y="5"/>
                  </a:lnTo>
                  <a:lnTo>
                    <a:pt x="5" y="5"/>
                  </a:lnTo>
                  <a:lnTo>
                    <a:pt x="5" y="5"/>
                  </a:lnTo>
                  <a:lnTo>
                    <a:pt x="5" y="9"/>
                  </a:lnTo>
                  <a:lnTo>
                    <a:pt x="0" y="9"/>
                  </a:lnTo>
                  <a:lnTo>
                    <a:pt x="0" y="14"/>
                  </a:lnTo>
                  <a:lnTo>
                    <a:pt x="0" y="14"/>
                  </a:lnTo>
                  <a:lnTo>
                    <a:pt x="0" y="19"/>
                  </a:lnTo>
                  <a:lnTo>
                    <a:pt x="0" y="19"/>
                  </a:lnTo>
                  <a:lnTo>
                    <a:pt x="5" y="23"/>
                  </a:lnTo>
                  <a:lnTo>
                    <a:pt x="5" y="23"/>
                  </a:lnTo>
                  <a:lnTo>
                    <a:pt x="5" y="23"/>
                  </a:lnTo>
                  <a:lnTo>
                    <a:pt x="10" y="28"/>
                  </a:lnTo>
                  <a:lnTo>
                    <a:pt x="10" y="28"/>
                  </a:lnTo>
                  <a:lnTo>
                    <a:pt x="14" y="28"/>
                  </a:lnTo>
                  <a:lnTo>
                    <a:pt x="14" y="28"/>
                  </a:lnTo>
                  <a:lnTo>
                    <a:pt x="19" y="28"/>
                  </a:lnTo>
                  <a:lnTo>
                    <a:pt x="19" y="23"/>
                  </a:lnTo>
                  <a:lnTo>
                    <a:pt x="24" y="23"/>
                  </a:lnTo>
                  <a:lnTo>
                    <a:pt x="24" y="23"/>
                  </a:lnTo>
                  <a:lnTo>
                    <a:pt x="24" y="19"/>
                  </a:lnTo>
                  <a:lnTo>
                    <a:pt x="24" y="19"/>
                  </a:lnTo>
                  <a:lnTo>
                    <a:pt x="24" y="14"/>
                  </a:lnTo>
                  <a:lnTo>
                    <a:pt x="29" y="14"/>
                  </a:lnTo>
                  <a:close/>
                </a:path>
              </a:pathLst>
            </a:custGeom>
            <a:solidFill>
              <a:srgbClr val="FF9393"/>
            </a:solidFill>
            <a:ln w="9525">
              <a:noFill/>
              <a:round/>
              <a:headEnd/>
              <a:tailEnd/>
            </a:ln>
          </p:spPr>
          <p:txBody>
            <a:bodyPr/>
            <a:lstStyle/>
            <a:p>
              <a:endParaRPr lang="en-US"/>
            </a:p>
          </p:txBody>
        </p:sp>
        <p:sp>
          <p:nvSpPr>
            <p:cNvPr id="3523712" name="Freeform 128"/>
            <p:cNvSpPr>
              <a:spLocks noChangeAspect="1"/>
            </p:cNvSpPr>
            <p:nvPr/>
          </p:nvSpPr>
          <p:spPr bwMode="auto">
            <a:xfrm>
              <a:off x="2770" y="2131"/>
              <a:ext cx="24" cy="23"/>
            </a:xfrm>
            <a:custGeom>
              <a:avLst/>
              <a:gdLst/>
              <a:ahLst/>
              <a:cxnLst>
                <a:cxn ang="0">
                  <a:pos x="24" y="9"/>
                </a:cxn>
                <a:cxn ang="0">
                  <a:pos x="24" y="4"/>
                </a:cxn>
                <a:cxn ang="0">
                  <a:pos x="19" y="0"/>
                </a:cxn>
                <a:cxn ang="0">
                  <a:pos x="14" y="0"/>
                </a:cxn>
                <a:cxn ang="0">
                  <a:pos x="10" y="0"/>
                </a:cxn>
                <a:cxn ang="0">
                  <a:pos x="5" y="0"/>
                </a:cxn>
                <a:cxn ang="0">
                  <a:pos x="5" y="4"/>
                </a:cxn>
                <a:cxn ang="0">
                  <a:pos x="0" y="9"/>
                </a:cxn>
                <a:cxn ang="0">
                  <a:pos x="0" y="14"/>
                </a:cxn>
                <a:cxn ang="0">
                  <a:pos x="5" y="18"/>
                </a:cxn>
                <a:cxn ang="0">
                  <a:pos x="5" y="18"/>
                </a:cxn>
                <a:cxn ang="0">
                  <a:pos x="10" y="23"/>
                </a:cxn>
                <a:cxn ang="0">
                  <a:pos x="14" y="23"/>
                </a:cxn>
                <a:cxn ang="0">
                  <a:pos x="19" y="18"/>
                </a:cxn>
                <a:cxn ang="0">
                  <a:pos x="24" y="18"/>
                </a:cxn>
                <a:cxn ang="0">
                  <a:pos x="24" y="14"/>
                </a:cxn>
                <a:cxn ang="0">
                  <a:pos x="24" y="9"/>
                </a:cxn>
                <a:cxn ang="0">
                  <a:pos x="24" y="4"/>
                </a:cxn>
                <a:cxn ang="0">
                  <a:pos x="19" y="4"/>
                </a:cxn>
                <a:cxn ang="0">
                  <a:pos x="19" y="0"/>
                </a:cxn>
                <a:cxn ang="0">
                  <a:pos x="14" y="0"/>
                </a:cxn>
                <a:cxn ang="0">
                  <a:pos x="10" y="0"/>
                </a:cxn>
                <a:cxn ang="0">
                  <a:pos x="5" y="4"/>
                </a:cxn>
                <a:cxn ang="0">
                  <a:pos x="5" y="4"/>
                </a:cxn>
                <a:cxn ang="0">
                  <a:pos x="5" y="9"/>
                </a:cxn>
                <a:cxn ang="0">
                  <a:pos x="5" y="14"/>
                </a:cxn>
                <a:cxn ang="0">
                  <a:pos x="5" y="18"/>
                </a:cxn>
                <a:cxn ang="0">
                  <a:pos x="10" y="18"/>
                </a:cxn>
                <a:cxn ang="0">
                  <a:pos x="14" y="23"/>
                </a:cxn>
                <a:cxn ang="0">
                  <a:pos x="19" y="18"/>
                </a:cxn>
                <a:cxn ang="0">
                  <a:pos x="19" y="18"/>
                </a:cxn>
                <a:cxn ang="0">
                  <a:pos x="24" y="14"/>
                </a:cxn>
                <a:cxn ang="0">
                  <a:pos x="24" y="9"/>
                </a:cxn>
              </a:cxnLst>
              <a:rect l="0" t="0" r="r" b="b"/>
              <a:pathLst>
                <a:path w="24" h="23">
                  <a:moveTo>
                    <a:pt x="24" y="9"/>
                  </a:moveTo>
                  <a:lnTo>
                    <a:pt x="24" y="9"/>
                  </a:lnTo>
                  <a:lnTo>
                    <a:pt x="24" y="4"/>
                  </a:lnTo>
                  <a:lnTo>
                    <a:pt x="24" y="4"/>
                  </a:lnTo>
                  <a:lnTo>
                    <a:pt x="24" y="0"/>
                  </a:lnTo>
                  <a:lnTo>
                    <a:pt x="19" y="0"/>
                  </a:lnTo>
                  <a:lnTo>
                    <a:pt x="19" y="0"/>
                  </a:lnTo>
                  <a:lnTo>
                    <a:pt x="14" y="0"/>
                  </a:lnTo>
                  <a:lnTo>
                    <a:pt x="14" y="0"/>
                  </a:lnTo>
                  <a:lnTo>
                    <a:pt x="10" y="0"/>
                  </a:lnTo>
                  <a:lnTo>
                    <a:pt x="10" y="0"/>
                  </a:lnTo>
                  <a:lnTo>
                    <a:pt x="5" y="0"/>
                  </a:lnTo>
                  <a:lnTo>
                    <a:pt x="5" y="0"/>
                  </a:lnTo>
                  <a:lnTo>
                    <a:pt x="5" y="4"/>
                  </a:lnTo>
                  <a:lnTo>
                    <a:pt x="0" y="4"/>
                  </a:lnTo>
                  <a:lnTo>
                    <a:pt x="0" y="9"/>
                  </a:lnTo>
                  <a:lnTo>
                    <a:pt x="0" y="9"/>
                  </a:lnTo>
                  <a:lnTo>
                    <a:pt x="0" y="14"/>
                  </a:lnTo>
                  <a:lnTo>
                    <a:pt x="0" y="14"/>
                  </a:lnTo>
                  <a:lnTo>
                    <a:pt x="5" y="18"/>
                  </a:lnTo>
                  <a:lnTo>
                    <a:pt x="5" y="18"/>
                  </a:lnTo>
                  <a:lnTo>
                    <a:pt x="5" y="18"/>
                  </a:lnTo>
                  <a:lnTo>
                    <a:pt x="10" y="23"/>
                  </a:lnTo>
                  <a:lnTo>
                    <a:pt x="10" y="23"/>
                  </a:lnTo>
                  <a:lnTo>
                    <a:pt x="14" y="23"/>
                  </a:lnTo>
                  <a:lnTo>
                    <a:pt x="14" y="23"/>
                  </a:lnTo>
                  <a:lnTo>
                    <a:pt x="19" y="23"/>
                  </a:lnTo>
                  <a:lnTo>
                    <a:pt x="19" y="18"/>
                  </a:lnTo>
                  <a:lnTo>
                    <a:pt x="24" y="18"/>
                  </a:lnTo>
                  <a:lnTo>
                    <a:pt x="24" y="18"/>
                  </a:lnTo>
                  <a:lnTo>
                    <a:pt x="24" y="14"/>
                  </a:lnTo>
                  <a:lnTo>
                    <a:pt x="24" y="14"/>
                  </a:lnTo>
                  <a:lnTo>
                    <a:pt x="24" y="9"/>
                  </a:lnTo>
                  <a:lnTo>
                    <a:pt x="24" y="9"/>
                  </a:lnTo>
                  <a:lnTo>
                    <a:pt x="24" y="9"/>
                  </a:lnTo>
                  <a:lnTo>
                    <a:pt x="24" y="4"/>
                  </a:lnTo>
                  <a:lnTo>
                    <a:pt x="24" y="4"/>
                  </a:lnTo>
                  <a:lnTo>
                    <a:pt x="19" y="4"/>
                  </a:lnTo>
                  <a:lnTo>
                    <a:pt x="19" y="0"/>
                  </a:lnTo>
                  <a:lnTo>
                    <a:pt x="19" y="0"/>
                  </a:lnTo>
                  <a:lnTo>
                    <a:pt x="14" y="0"/>
                  </a:lnTo>
                  <a:lnTo>
                    <a:pt x="14" y="0"/>
                  </a:lnTo>
                  <a:lnTo>
                    <a:pt x="10" y="0"/>
                  </a:lnTo>
                  <a:lnTo>
                    <a:pt x="10" y="0"/>
                  </a:lnTo>
                  <a:lnTo>
                    <a:pt x="10" y="0"/>
                  </a:lnTo>
                  <a:lnTo>
                    <a:pt x="5" y="4"/>
                  </a:lnTo>
                  <a:lnTo>
                    <a:pt x="5" y="4"/>
                  </a:lnTo>
                  <a:lnTo>
                    <a:pt x="5" y="4"/>
                  </a:lnTo>
                  <a:lnTo>
                    <a:pt x="5" y="9"/>
                  </a:lnTo>
                  <a:lnTo>
                    <a:pt x="5" y="9"/>
                  </a:lnTo>
                  <a:lnTo>
                    <a:pt x="5" y="14"/>
                  </a:lnTo>
                  <a:lnTo>
                    <a:pt x="5" y="14"/>
                  </a:lnTo>
                  <a:lnTo>
                    <a:pt x="5" y="18"/>
                  </a:lnTo>
                  <a:lnTo>
                    <a:pt x="5" y="18"/>
                  </a:lnTo>
                  <a:lnTo>
                    <a:pt x="10" y="18"/>
                  </a:lnTo>
                  <a:lnTo>
                    <a:pt x="10" y="18"/>
                  </a:lnTo>
                  <a:lnTo>
                    <a:pt x="10" y="23"/>
                  </a:lnTo>
                  <a:lnTo>
                    <a:pt x="14" y="23"/>
                  </a:lnTo>
                  <a:lnTo>
                    <a:pt x="14" y="23"/>
                  </a:lnTo>
                  <a:lnTo>
                    <a:pt x="19" y="18"/>
                  </a:lnTo>
                  <a:lnTo>
                    <a:pt x="19" y="18"/>
                  </a:lnTo>
                  <a:lnTo>
                    <a:pt x="19" y="18"/>
                  </a:lnTo>
                  <a:lnTo>
                    <a:pt x="24" y="18"/>
                  </a:lnTo>
                  <a:lnTo>
                    <a:pt x="24" y="14"/>
                  </a:lnTo>
                  <a:lnTo>
                    <a:pt x="24" y="14"/>
                  </a:lnTo>
                  <a:lnTo>
                    <a:pt x="24" y="9"/>
                  </a:lnTo>
                  <a:lnTo>
                    <a:pt x="24" y="9"/>
                  </a:lnTo>
                  <a:close/>
                </a:path>
              </a:pathLst>
            </a:custGeom>
            <a:solidFill>
              <a:srgbClr val="FF9797"/>
            </a:solidFill>
            <a:ln w="9525">
              <a:noFill/>
              <a:round/>
              <a:headEnd/>
              <a:tailEnd/>
            </a:ln>
          </p:spPr>
          <p:txBody>
            <a:bodyPr/>
            <a:lstStyle/>
            <a:p>
              <a:endParaRPr lang="en-US"/>
            </a:p>
          </p:txBody>
        </p:sp>
        <p:sp>
          <p:nvSpPr>
            <p:cNvPr id="3523713" name="Freeform 129"/>
            <p:cNvSpPr>
              <a:spLocks noChangeAspect="1"/>
            </p:cNvSpPr>
            <p:nvPr/>
          </p:nvSpPr>
          <p:spPr bwMode="auto">
            <a:xfrm>
              <a:off x="2775" y="2131"/>
              <a:ext cx="19" cy="23"/>
            </a:xfrm>
            <a:custGeom>
              <a:avLst/>
              <a:gdLst/>
              <a:ahLst/>
              <a:cxnLst>
                <a:cxn ang="0">
                  <a:pos x="19" y="9"/>
                </a:cxn>
                <a:cxn ang="0">
                  <a:pos x="19" y="4"/>
                </a:cxn>
                <a:cxn ang="0">
                  <a:pos x="14" y="0"/>
                </a:cxn>
                <a:cxn ang="0">
                  <a:pos x="9" y="0"/>
                </a:cxn>
                <a:cxn ang="0">
                  <a:pos x="5" y="0"/>
                </a:cxn>
                <a:cxn ang="0">
                  <a:pos x="5" y="0"/>
                </a:cxn>
                <a:cxn ang="0">
                  <a:pos x="0" y="4"/>
                </a:cxn>
                <a:cxn ang="0">
                  <a:pos x="0" y="9"/>
                </a:cxn>
                <a:cxn ang="0">
                  <a:pos x="0" y="14"/>
                </a:cxn>
                <a:cxn ang="0">
                  <a:pos x="0" y="18"/>
                </a:cxn>
                <a:cxn ang="0">
                  <a:pos x="5" y="18"/>
                </a:cxn>
                <a:cxn ang="0">
                  <a:pos x="5" y="23"/>
                </a:cxn>
                <a:cxn ang="0">
                  <a:pos x="9" y="23"/>
                </a:cxn>
                <a:cxn ang="0">
                  <a:pos x="14" y="18"/>
                </a:cxn>
                <a:cxn ang="0">
                  <a:pos x="19" y="18"/>
                </a:cxn>
                <a:cxn ang="0">
                  <a:pos x="19" y="14"/>
                </a:cxn>
                <a:cxn ang="0">
                  <a:pos x="19" y="9"/>
                </a:cxn>
                <a:cxn ang="0">
                  <a:pos x="19" y="9"/>
                </a:cxn>
                <a:cxn ang="0">
                  <a:pos x="14" y="4"/>
                </a:cxn>
                <a:cxn ang="0">
                  <a:pos x="14" y="0"/>
                </a:cxn>
                <a:cxn ang="0">
                  <a:pos x="9" y="0"/>
                </a:cxn>
                <a:cxn ang="0">
                  <a:pos x="5" y="0"/>
                </a:cxn>
                <a:cxn ang="0">
                  <a:pos x="0" y="4"/>
                </a:cxn>
                <a:cxn ang="0">
                  <a:pos x="0" y="9"/>
                </a:cxn>
                <a:cxn ang="0">
                  <a:pos x="0" y="9"/>
                </a:cxn>
                <a:cxn ang="0">
                  <a:pos x="0" y="14"/>
                </a:cxn>
                <a:cxn ang="0">
                  <a:pos x="0" y="18"/>
                </a:cxn>
                <a:cxn ang="0">
                  <a:pos x="5" y="18"/>
                </a:cxn>
                <a:cxn ang="0">
                  <a:pos x="9" y="18"/>
                </a:cxn>
                <a:cxn ang="0">
                  <a:pos x="14" y="18"/>
                </a:cxn>
                <a:cxn ang="0">
                  <a:pos x="14" y="18"/>
                </a:cxn>
                <a:cxn ang="0">
                  <a:pos x="19" y="14"/>
                </a:cxn>
                <a:cxn ang="0">
                  <a:pos x="19" y="9"/>
                </a:cxn>
              </a:cxnLst>
              <a:rect l="0" t="0" r="r" b="b"/>
              <a:pathLst>
                <a:path w="19" h="23">
                  <a:moveTo>
                    <a:pt x="19" y="9"/>
                  </a:moveTo>
                  <a:lnTo>
                    <a:pt x="19" y="9"/>
                  </a:lnTo>
                  <a:lnTo>
                    <a:pt x="19" y="4"/>
                  </a:lnTo>
                  <a:lnTo>
                    <a:pt x="19" y="4"/>
                  </a:lnTo>
                  <a:lnTo>
                    <a:pt x="14" y="4"/>
                  </a:lnTo>
                  <a:lnTo>
                    <a:pt x="14" y="0"/>
                  </a:lnTo>
                  <a:lnTo>
                    <a:pt x="14" y="0"/>
                  </a:lnTo>
                  <a:lnTo>
                    <a:pt x="9" y="0"/>
                  </a:lnTo>
                  <a:lnTo>
                    <a:pt x="9" y="0"/>
                  </a:lnTo>
                  <a:lnTo>
                    <a:pt x="5" y="0"/>
                  </a:lnTo>
                  <a:lnTo>
                    <a:pt x="5" y="0"/>
                  </a:lnTo>
                  <a:lnTo>
                    <a:pt x="5" y="0"/>
                  </a:lnTo>
                  <a:lnTo>
                    <a:pt x="0" y="4"/>
                  </a:lnTo>
                  <a:lnTo>
                    <a:pt x="0" y="4"/>
                  </a:lnTo>
                  <a:lnTo>
                    <a:pt x="0" y="4"/>
                  </a:lnTo>
                  <a:lnTo>
                    <a:pt x="0" y="9"/>
                  </a:lnTo>
                  <a:lnTo>
                    <a:pt x="0" y="9"/>
                  </a:lnTo>
                  <a:lnTo>
                    <a:pt x="0" y="14"/>
                  </a:lnTo>
                  <a:lnTo>
                    <a:pt x="0" y="14"/>
                  </a:lnTo>
                  <a:lnTo>
                    <a:pt x="0" y="18"/>
                  </a:lnTo>
                  <a:lnTo>
                    <a:pt x="0" y="18"/>
                  </a:lnTo>
                  <a:lnTo>
                    <a:pt x="5" y="18"/>
                  </a:lnTo>
                  <a:lnTo>
                    <a:pt x="5" y="18"/>
                  </a:lnTo>
                  <a:lnTo>
                    <a:pt x="5" y="23"/>
                  </a:lnTo>
                  <a:lnTo>
                    <a:pt x="9" y="23"/>
                  </a:lnTo>
                  <a:lnTo>
                    <a:pt x="9" y="23"/>
                  </a:lnTo>
                  <a:lnTo>
                    <a:pt x="14" y="18"/>
                  </a:lnTo>
                  <a:lnTo>
                    <a:pt x="14" y="18"/>
                  </a:lnTo>
                  <a:lnTo>
                    <a:pt x="14" y="18"/>
                  </a:lnTo>
                  <a:lnTo>
                    <a:pt x="19" y="18"/>
                  </a:lnTo>
                  <a:lnTo>
                    <a:pt x="19" y="14"/>
                  </a:lnTo>
                  <a:lnTo>
                    <a:pt x="19" y="14"/>
                  </a:lnTo>
                  <a:lnTo>
                    <a:pt x="19" y="9"/>
                  </a:lnTo>
                  <a:lnTo>
                    <a:pt x="19" y="9"/>
                  </a:lnTo>
                  <a:lnTo>
                    <a:pt x="19" y="9"/>
                  </a:lnTo>
                  <a:lnTo>
                    <a:pt x="19" y="9"/>
                  </a:lnTo>
                  <a:lnTo>
                    <a:pt x="19" y="4"/>
                  </a:lnTo>
                  <a:lnTo>
                    <a:pt x="14" y="4"/>
                  </a:lnTo>
                  <a:lnTo>
                    <a:pt x="14" y="4"/>
                  </a:lnTo>
                  <a:lnTo>
                    <a:pt x="14" y="0"/>
                  </a:lnTo>
                  <a:lnTo>
                    <a:pt x="9" y="0"/>
                  </a:lnTo>
                  <a:lnTo>
                    <a:pt x="9" y="0"/>
                  </a:lnTo>
                  <a:lnTo>
                    <a:pt x="5" y="0"/>
                  </a:lnTo>
                  <a:lnTo>
                    <a:pt x="5" y="0"/>
                  </a:lnTo>
                  <a:lnTo>
                    <a:pt x="5" y="4"/>
                  </a:lnTo>
                  <a:lnTo>
                    <a:pt x="0" y="4"/>
                  </a:lnTo>
                  <a:lnTo>
                    <a:pt x="0" y="4"/>
                  </a:lnTo>
                  <a:lnTo>
                    <a:pt x="0" y="9"/>
                  </a:lnTo>
                  <a:lnTo>
                    <a:pt x="0" y="9"/>
                  </a:lnTo>
                  <a:lnTo>
                    <a:pt x="0" y="9"/>
                  </a:lnTo>
                  <a:lnTo>
                    <a:pt x="0" y="14"/>
                  </a:lnTo>
                  <a:lnTo>
                    <a:pt x="0" y="14"/>
                  </a:lnTo>
                  <a:lnTo>
                    <a:pt x="0" y="14"/>
                  </a:lnTo>
                  <a:lnTo>
                    <a:pt x="0" y="18"/>
                  </a:lnTo>
                  <a:lnTo>
                    <a:pt x="5" y="18"/>
                  </a:lnTo>
                  <a:lnTo>
                    <a:pt x="5" y="18"/>
                  </a:lnTo>
                  <a:lnTo>
                    <a:pt x="5" y="18"/>
                  </a:lnTo>
                  <a:lnTo>
                    <a:pt x="9" y="18"/>
                  </a:lnTo>
                  <a:lnTo>
                    <a:pt x="9" y="18"/>
                  </a:lnTo>
                  <a:lnTo>
                    <a:pt x="14" y="18"/>
                  </a:lnTo>
                  <a:lnTo>
                    <a:pt x="14" y="18"/>
                  </a:lnTo>
                  <a:lnTo>
                    <a:pt x="14" y="18"/>
                  </a:lnTo>
                  <a:lnTo>
                    <a:pt x="19" y="14"/>
                  </a:lnTo>
                  <a:lnTo>
                    <a:pt x="19" y="14"/>
                  </a:lnTo>
                  <a:lnTo>
                    <a:pt x="19" y="14"/>
                  </a:lnTo>
                  <a:lnTo>
                    <a:pt x="19" y="9"/>
                  </a:lnTo>
                  <a:lnTo>
                    <a:pt x="19" y="9"/>
                  </a:lnTo>
                  <a:close/>
                </a:path>
              </a:pathLst>
            </a:custGeom>
            <a:solidFill>
              <a:srgbClr val="FF9B9B"/>
            </a:solidFill>
            <a:ln w="9525">
              <a:noFill/>
              <a:round/>
              <a:headEnd/>
              <a:tailEnd/>
            </a:ln>
          </p:spPr>
          <p:txBody>
            <a:bodyPr/>
            <a:lstStyle/>
            <a:p>
              <a:endParaRPr lang="en-US"/>
            </a:p>
          </p:txBody>
        </p:sp>
        <p:sp>
          <p:nvSpPr>
            <p:cNvPr id="3523714" name="Freeform 130"/>
            <p:cNvSpPr>
              <a:spLocks noChangeAspect="1"/>
            </p:cNvSpPr>
            <p:nvPr/>
          </p:nvSpPr>
          <p:spPr bwMode="auto">
            <a:xfrm>
              <a:off x="2775" y="2131"/>
              <a:ext cx="19" cy="18"/>
            </a:xfrm>
            <a:custGeom>
              <a:avLst/>
              <a:gdLst/>
              <a:ahLst/>
              <a:cxnLst>
                <a:cxn ang="0">
                  <a:pos x="19" y="9"/>
                </a:cxn>
                <a:cxn ang="0">
                  <a:pos x="19" y="4"/>
                </a:cxn>
                <a:cxn ang="0">
                  <a:pos x="14" y="4"/>
                </a:cxn>
                <a:cxn ang="0">
                  <a:pos x="9" y="0"/>
                </a:cxn>
                <a:cxn ang="0">
                  <a:pos x="5" y="0"/>
                </a:cxn>
                <a:cxn ang="0">
                  <a:pos x="5" y="4"/>
                </a:cxn>
                <a:cxn ang="0">
                  <a:pos x="0" y="4"/>
                </a:cxn>
                <a:cxn ang="0">
                  <a:pos x="0" y="9"/>
                </a:cxn>
                <a:cxn ang="0">
                  <a:pos x="0" y="14"/>
                </a:cxn>
                <a:cxn ang="0">
                  <a:pos x="0" y="14"/>
                </a:cxn>
                <a:cxn ang="0">
                  <a:pos x="5" y="18"/>
                </a:cxn>
                <a:cxn ang="0">
                  <a:pos x="5" y="18"/>
                </a:cxn>
                <a:cxn ang="0">
                  <a:pos x="9" y="18"/>
                </a:cxn>
                <a:cxn ang="0">
                  <a:pos x="14" y="18"/>
                </a:cxn>
                <a:cxn ang="0">
                  <a:pos x="19" y="14"/>
                </a:cxn>
                <a:cxn ang="0">
                  <a:pos x="19" y="14"/>
                </a:cxn>
                <a:cxn ang="0">
                  <a:pos x="19" y="9"/>
                </a:cxn>
                <a:cxn ang="0">
                  <a:pos x="14" y="9"/>
                </a:cxn>
                <a:cxn ang="0">
                  <a:pos x="14" y="4"/>
                </a:cxn>
                <a:cxn ang="0">
                  <a:pos x="14" y="4"/>
                </a:cxn>
                <a:cxn ang="0">
                  <a:pos x="9" y="4"/>
                </a:cxn>
                <a:cxn ang="0">
                  <a:pos x="5" y="4"/>
                </a:cxn>
                <a:cxn ang="0">
                  <a:pos x="5" y="4"/>
                </a:cxn>
                <a:cxn ang="0">
                  <a:pos x="0" y="9"/>
                </a:cxn>
                <a:cxn ang="0">
                  <a:pos x="0" y="9"/>
                </a:cxn>
                <a:cxn ang="0">
                  <a:pos x="0" y="14"/>
                </a:cxn>
                <a:cxn ang="0">
                  <a:pos x="5" y="18"/>
                </a:cxn>
                <a:cxn ang="0">
                  <a:pos x="5" y="18"/>
                </a:cxn>
                <a:cxn ang="0">
                  <a:pos x="9" y="18"/>
                </a:cxn>
                <a:cxn ang="0">
                  <a:pos x="14" y="18"/>
                </a:cxn>
                <a:cxn ang="0">
                  <a:pos x="14" y="18"/>
                </a:cxn>
                <a:cxn ang="0">
                  <a:pos x="14" y="14"/>
                </a:cxn>
                <a:cxn ang="0">
                  <a:pos x="19" y="9"/>
                </a:cxn>
              </a:cxnLst>
              <a:rect l="0" t="0" r="r" b="b"/>
              <a:pathLst>
                <a:path w="19" h="18">
                  <a:moveTo>
                    <a:pt x="19" y="9"/>
                  </a:moveTo>
                  <a:lnTo>
                    <a:pt x="19" y="9"/>
                  </a:lnTo>
                  <a:lnTo>
                    <a:pt x="19" y="9"/>
                  </a:lnTo>
                  <a:lnTo>
                    <a:pt x="19" y="4"/>
                  </a:lnTo>
                  <a:lnTo>
                    <a:pt x="14" y="4"/>
                  </a:lnTo>
                  <a:lnTo>
                    <a:pt x="14" y="4"/>
                  </a:lnTo>
                  <a:lnTo>
                    <a:pt x="14" y="0"/>
                  </a:lnTo>
                  <a:lnTo>
                    <a:pt x="9" y="0"/>
                  </a:lnTo>
                  <a:lnTo>
                    <a:pt x="9" y="0"/>
                  </a:lnTo>
                  <a:lnTo>
                    <a:pt x="5" y="0"/>
                  </a:lnTo>
                  <a:lnTo>
                    <a:pt x="5" y="0"/>
                  </a:lnTo>
                  <a:lnTo>
                    <a:pt x="5" y="4"/>
                  </a:lnTo>
                  <a:lnTo>
                    <a:pt x="0" y="4"/>
                  </a:lnTo>
                  <a:lnTo>
                    <a:pt x="0" y="4"/>
                  </a:lnTo>
                  <a:lnTo>
                    <a:pt x="0" y="9"/>
                  </a:lnTo>
                  <a:lnTo>
                    <a:pt x="0" y="9"/>
                  </a:lnTo>
                  <a:lnTo>
                    <a:pt x="0" y="9"/>
                  </a:lnTo>
                  <a:lnTo>
                    <a:pt x="0" y="14"/>
                  </a:lnTo>
                  <a:lnTo>
                    <a:pt x="0" y="14"/>
                  </a:lnTo>
                  <a:lnTo>
                    <a:pt x="0" y="14"/>
                  </a:lnTo>
                  <a:lnTo>
                    <a:pt x="0" y="18"/>
                  </a:lnTo>
                  <a:lnTo>
                    <a:pt x="5" y="18"/>
                  </a:lnTo>
                  <a:lnTo>
                    <a:pt x="5" y="18"/>
                  </a:lnTo>
                  <a:lnTo>
                    <a:pt x="5" y="18"/>
                  </a:lnTo>
                  <a:lnTo>
                    <a:pt x="9" y="18"/>
                  </a:lnTo>
                  <a:lnTo>
                    <a:pt x="9" y="18"/>
                  </a:lnTo>
                  <a:lnTo>
                    <a:pt x="14" y="18"/>
                  </a:lnTo>
                  <a:lnTo>
                    <a:pt x="14" y="18"/>
                  </a:lnTo>
                  <a:lnTo>
                    <a:pt x="14" y="18"/>
                  </a:lnTo>
                  <a:lnTo>
                    <a:pt x="19" y="14"/>
                  </a:lnTo>
                  <a:lnTo>
                    <a:pt x="19" y="14"/>
                  </a:lnTo>
                  <a:lnTo>
                    <a:pt x="19" y="14"/>
                  </a:lnTo>
                  <a:lnTo>
                    <a:pt x="19" y="9"/>
                  </a:lnTo>
                  <a:lnTo>
                    <a:pt x="19" y="9"/>
                  </a:lnTo>
                  <a:lnTo>
                    <a:pt x="19" y="9"/>
                  </a:lnTo>
                  <a:lnTo>
                    <a:pt x="14" y="9"/>
                  </a:lnTo>
                  <a:lnTo>
                    <a:pt x="14" y="4"/>
                  </a:lnTo>
                  <a:lnTo>
                    <a:pt x="14" y="4"/>
                  </a:lnTo>
                  <a:lnTo>
                    <a:pt x="14" y="4"/>
                  </a:lnTo>
                  <a:lnTo>
                    <a:pt x="14" y="4"/>
                  </a:lnTo>
                  <a:lnTo>
                    <a:pt x="9" y="4"/>
                  </a:lnTo>
                  <a:lnTo>
                    <a:pt x="9" y="4"/>
                  </a:lnTo>
                  <a:lnTo>
                    <a:pt x="9" y="4"/>
                  </a:lnTo>
                  <a:lnTo>
                    <a:pt x="5" y="4"/>
                  </a:lnTo>
                  <a:lnTo>
                    <a:pt x="5" y="4"/>
                  </a:lnTo>
                  <a:lnTo>
                    <a:pt x="5" y="4"/>
                  </a:lnTo>
                  <a:lnTo>
                    <a:pt x="0" y="4"/>
                  </a:lnTo>
                  <a:lnTo>
                    <a:pt x="0" y="9"/>
                  </a:lnTo>
                  <a:lnTo>
                    <a:pt x="0" y="9"/>
                  </a:lnTo>
                  <a:lnTo>
                    <a:pt x="0" y="9"/>
                  </a:lnTo>
                  <a:lnTo>
                    <a:pt x="0" y="14"/>
                  </a:lnTo>
                  <a:lnTo>
                    <a:pt x="0" y="14"/>
                  </a:lnTo>
                  <a:lnTo>
                    <a:pt x="0" y="14"/>
                  </a:lnTo>
                  <a:lnTo>
                    <a:pt x="5" y="18"/>
                  </a:lnTo>
                  <a:lnTo>
                    <a:pt x="5" y="18"/>
                  </a:lnTo>
                  <a:lnTo>
                    <a:pt x="5" y="18"/>
                  </a:lnTo>
                  <a:lnTo>
                    <a:pt x="9" y="18"/>
                  </a:lnTo>
                  <a:lnTo>
                    <a:pt x="9" y="18"/>
                  </a:lnTo>
                  <a:lnTo>
                    <a:pt x="9" y="18"/>
                  </a:lnTo>
                  <a:lnTo>
                    <a:pt x="14" y="18"/>
                  </a:lnTo>
                  <a:lnTo>
                    <a:pt x="14" y="18"/>
                  </a:lnTo>
                  <a:lnTo>
                    <a:pt x="14" y="18"/>
                  </a:lnTo>
                  <a:lnTo>
                    <a:pt x="14" y="14"/>
                  </a:lnTo>
                  <a:lnTo>
                    <a:pt x="14" y="14"/>
                  </a:lnTo>
                  <a:lnTo>
                    <a:pt x="19" y="14"/>
                  </a:lnTo>
                  <a:lnTo>
                    <a:pt x="19" y="9"/>
                  </a:lnTo>
                  <a:lnTo>
                    <a:pt x="19" y="9"/>
                  </a:lnTo>
                  <a:close/>
                </a:path>
              </a:pathLst>
            </a:custGeom>
            <a:solidFill>
              <a:srgbClr val="FF9E9E"/>
            </a:solidFill>
            <a:ln w="9525">
              <a:noFill/>
              <a:round/>
              <a:headEnd/>
              <a:tailEnd/>
            </a:ln>
          </p:spPr>
          <p:txBody>
            <a:bodyPr/>
            <a:lstStyle/>
            <a:p>
              <a:endParaRPr lang="en-US"/>
            </a:p>
          </p:txBody>
        </p:sp>
        <p:sp>
          <p:nvSpPr>
            <p:cNvPr id="3523715" name="Freeform 131"/>
            <p:cNvSpPr>
              <a:spLocks noChangeAspect="1"/>
            </p:cNvSpPr>
            <p:nvPr/>
          </p:nvSpPr>
          <p:spPr bwMode="auto">
            <a:xfrm>
              <a:off x="2775" y="2135"/>
              <a:ext cx="19" cy="14"/>
            </a:xfrm>
            <a:custGeom>
              <a:avLst/>
              <a:gdLst/>
              <a:ahLst/>
              <a:cxnLst>
                <a:cxn ang="0">
                  <a:pos x="19" y="5"/>
                </a:cxn>
                <a:cxn ang="0">
                  <a:pos x="14" y="0"/>
                </a:cxn>
                <a:cxn ang="0">
                  <a:pos x="14" y="0"/>
                </a:cxn>
                <a:cxn ang="0">
                  <a:pos x="9" y="0"/>
                </a:cxn>
                <a:cxn ang="0">
                  <a:pos x="9" y="0"/>
                </a:cxn>
                <a:cxn ang="0">
                  <a:pos x="5" y="0"/>
                </a:cxn>
                <a:cxn ang="0">
                  <a:pos x="0" y="0"/>
                </a:cxn>
                <a:cxn ang="0">
                  <a:pos x="0" y="5"/>
                </a:cxn>
                <a:cxn ang="0">
                  <a:pos x="0" y="10"/>
                </a:cxn>
                <a:cxn ang="0">
                  <a:pos x="0" y="10"/>
                </a:cxn>
                <a:cxn ang="0">
                  <a:pos x="5" y="14"/>
                </a:cxn>
                <a:cxn ang="0">
                  <a:pos x="9" y="14"/>
                </a:cxn>
                <a:cxn ang="0">
                  <a:pos x="9" y="14"/>
                </a:cxn>
                <a:cxn ang="0">
                  <a:pos x="14" y="14"/>
                </a:cxn>
                <a:cxn ang="0">
                  <a:pos x="14" y="10"/>
                </a:cxn>
                <a:cxn ang="0">
                  <a:pos x="19" y="10"/>
                </a:cxn>
                <a:cxn ang="0">
                  <a:pos x="14" y="5"/>
                </a:cxn>
                <a:cxn ang="0">
                  <a:pos x="14" y="5"/>
                </a:cxn>
                <a:cxn ang="0">
                  <a:pos x="14" y="0"/>
                </a:cxn>
                <a:cxn ang="0">
                  <a:pos x="9" y="0"/>
                </a:cxn>
                <a:cxn ang="0">
                  <a:pos x="9" y="0"/>
                </a:cxn>
                <a:cxn ang="0">
                  <a:pos x="5" y="0"/>
                </a:cxn>
                <a:cxn ang="0">
                  <a:pos x="5" y="0"/>
                </a:cxn>
                <a:cxn ang="0">
                  <a:pos x="5" y="5"/>
                </a:cxn>
                <a:cxn ang="0">
                  <a:pos x="0" y="5"/>
                </a:cxn>
                <a:cxn ang="0">
                  <a:pos x="5" y="10"/>
                </a:cxn>
                <a:cxn ang="0">
                  <a:pos x="5" y="10"/>
                </a:cxn>
                <a:cxn ang="0">
                  <a:pos x="5" y="14"/>
                </a:cxn>
                <a:cxn ang="0">
                  <a:pos x="9" y="14"/>
                </a:cxn>
                <a:cxn ang="0">
                  <a:pos x="9" y="14"/>
                </a:cxn>
                <a:cxn ang="0">
                  <a:pos x="14" y="10"/>
                </a:cxn>
                <a:cxn ang="0">
                  <a:pos x="14" y="10"/>
                </a:cxn>
                <a:cxn ang="0">
                  <a:pos x="14" y="5"/>
                </a:cxn>
              </a:cxnLst>
              <a:rect l="0" t="0" r="r" b="b"/>
              <a:pathLst>
                <a:path w="19" h="14">
                  <a:moveTo>
                    <a:pt x="19" y="5"/>
                  </a:moveTo>
                  <a:lnTo>
                    <a:pt x="19" y="5"/>
                  </a:lnTo>
                  <a:lnTo>
                    <a:pt x="14" y="5"/>
                  </a:lnTo>
                  <a:lnTo>
                    <a:pt x="14" y="0"/>
                  </a:lnTo>
                  <a:lnTo>
                    <a:pt x="14" y="0"/>
                  </a:lnTo>
                  <a:lnTo>
                    <a:pt x="14" y="0"/>
                  </a:lnTo>
                  <a:lnTo>
                    <a:pt x="14" y="0"/>
                  </a:lnTo>
                  <a:lnTo>
                    <a:pt x="9" y="0"/>
                  </a:lnTo>
                  <a:lnTo>
                    <a:pt x="9" y="0"/>
                  </a:lnTo>
                  <a:lnTo>
                    <a:pt x="9" y="0"/>
                  </a:lnTo>
                  <a:lnTo>
                    <a:pt x="5" y="0"/>
                  </a:lnTo>
                  <a:lnTo>
                    <a:pt x="5" y="0"/>
                  </a:lnTo>
                  <a:lnTo>
                    <a:pt x="5" y="0"/>
                  </a:lnTo>
                  <a:lnTo>
                    <a:pt x="0" y="0"/>
                  </a:lnTo>
                  <a:lnTo>
                    <a:pt x="0" y="5"/>
                  </a:lnTo>
                  <a:lnTo>
                    <a:pt x="0" y="5"/>
                  </a:lnTo>
                  <a:lnTo>
                    <a:pt x="0" y="5"/>
                  </a:lnTo>
                  <a:lnTo>
                    <a:pt x="0" y="10"/>
                  </a:lnTo>
                  <a:lnTo>
                    <a:pt x="0" y="10"/>
                  </a:lnTo>
                  <a:lnTo>
                    <a:pt x="0" y="10"/>
                  </a:lnTo>
                  <a:lnTo>
                    <a:pt x="5" y="14"/>
                  </a:lnTo>
                  <a:lnTo>
                    <a:pt x="5" y="14"/>
                  </a:lnTo>
                  <a:lnTo>
                    <a:pt x="5" y="14"/>
                  </a:lnTo>
                  <a:lnTo>
                    <a:pt x="9" y="14"/>
                  </a:lnTo>
                  <a:lnTo>
                    <a:pt x="9" y="14"/>
                  </a:lnTo>
                  <a:lnTo>
                    <a:pt x="9" y="14"/>
                  </a:lnTo>
                  <a:lnTo>
                    <a:pt x="14" y="14"/>
                  </a:lnTo>
                  <a:lnTo>
                    <a:pt x="14" y="14"/>
                  </a:lnTo>
                  <a:lnTo>
                    <a:pt x="14" y="14"/>
                  </a:lnTo>
                  <a:lnTo>
                    <a:pt x="14" y="10"/>
                  </a:lnTo>
                  <a:lnTo>
                    <a:pt x="14" y="10"/>
                  </a:lnTo>
                  <a:lnTo>
                    <a:pt x="19" y="10"/>
                  </a:lnTo>
                  <a:lnTo>
                    <a:pt x="19" y="5"/>
                  </a:lnTo>
                  <a:lnTo>
                    <a:pt x="14" y="5"/>
                  </a:lnTo>
                  <a:lnTo>
                    <a:pt x="14" y="5"/>
                  </a:lnTo>
                  <a:lnTo>
                    <a:pt x="14" y="5"/>
                  </a:lnTo>
                  <a:lnTo>
                    <a:pt x="14" y="5"/>
                  </a:lnTo>
                  <a:lnTo>
                    <a:pt x="14" y="0"/>
                  </a:lnTo>
                  <a:lnTo>
                    <a:pt x="14" y="0"/>
                  </a:lnTo>
                  <a:lnTo>
                    <a:pt x="9" y="0"/>
                  </a:lnTo>
                  <a:lnTo>
                    <a:pt x="9" y="0"/>
                  </a:lnTo>
                  <a:lnTo>
                    <a:pt x="9" y="0"/>
                  </a:lnTo>
                  <a:lnTo>
                    <a:pt x="9" y="0"/>
                  </a:lnTo>
                  <a:lnTo>
                    <a:pt x="5" y="0"/>
                  </a:lnTo>
                  <a:lnTo>
                    <a:pt x="5" y="0"/>
                  </a:lnTo>
                  <a:lnTo>
                    <a:pt x="5" y="0"/>
                  </a:lnTo>
                  <a:lnTo>
                    <a:pt x="5" y="5"/>
                  </a:lnTo>
                  <a:lnTo>
                    <a:pt x="5" y="5"/>
                  </a:lnTo>
                  <a:lnTo>
                    <a:pt x="0" y="5"/>
                  </a:lnTo>
                  <a:lnTo>
                    <a:pt x="0" y="5"/>
                  </a:lnTo>
                  <a:lnTo>
                    <a:pt x="0" y="10"/>
                  </a:lnTo>
                  <a:lnTo>
                    <a:pt x="5" y="10"/>
                  </a:lnTo>
                  <a:lnTo>
                    <a:pt x="5" y="10"/>
                  </a:lnTo>
                  <a:lnTo>
                    <a:pt x="5" y="10"/>
                  </a:lnTo>
                  <a:lnTo>
                    <a:pt x="5" y="10"/>
                  </a:lnTo>
                  <a:lnTo>
                    <a:pt x="5" y="14"/>
                  </a:lnTo>
                  <a:lnTo>
                    <a:pt x="9" y="14"/>
                  </a:lnTo>
                  <a:lnTo>
                    <a:pt x="9" y="14"/>
                  </a:lnTo>
                  <a:lnTo>
                    <a:pt x="9" y="14"/>
                  </a:lnTo>
                  <a:lnTo>
                    <a:pt x="9" y="14"/>
                  </a:lnTo>
                  <a:lnTo>
                    <a:pt x="14" y="10"/>
                  </a:lnTo>
                  <a:lnTo>
                    <a:pt x="14" y="10"/>
                  </a:lnTo>
                  <a:lnTo>
                    <a:pt x="14" y="10"/>
                  </a:lnTo>
                  <a:lnTo>
                    <a:pt x="14" y="10"/>
                  </a:lnTo>
                  <a:lnTo>
                    <a:pt x="14" y="10"/>
                  </a:lnTo>
                  <a:lnTo>
                    <a:pt x="14" y="5"/>
                  </a:lnTo>
                  <a:lnTo>
                    <a:pt x="19" y="5"/>
                  </a:lnTo>
                  <a:close/>
                </a:path>
              </a:pathLst>
            </a:custGeom>
            <a:solidFill>
              <a:srgbClr val="FFA2A2"/>
            </a:solidFill>
            <a:ln w="9525">
              <a:noFill/>
              <a:round/>
              <a:headEnd/>
              <a:tailEnd/>
            </a:ln>
          </p:spPr>
          <p:txBody>
            <a:bodyPr/>
            <a:lstStyle/>
            <a:p>
              <a:endParaRPr lang="en-US"/>
            </a:p>
          </p:txBody>
        </p:sp>
        <p:sp>
          <p:nvSpPr>
            <p:cNvPr id="3523716" name="Freeform 132"/>
            <p:cNvSpPr>
              <a:spLocks noChangeAspect="1"/>
            </p:cNvSpPr>
            <p:nvPr/>
          </p:nvSpPr>
          <p:spPr bwMode="auto">
            <a:xfrm>
              <a:off x="2775" y="2135"/>
              <a:ext cx="14" cy="14"/>
            </a:xfrm>
            <a:custGeom>
              <a:avLst/>
              <a:gdLst/>
              <a:ahLst/>
              <a:cxnLst>
                <a:cxn ang="0">
                  <a:pos x="14" y="5"/>
                </a:cxn>
                <a:cxn ang="0">
                  <a:pos x="14" y="5"/>
                </a:cxn>
                <a:cxn ang="0">
                  <a:pos x="14" y="0"/>
                </a:cxn>
                <a:cxn ang="0">
                  <a:pos x="9" y="0"/>
                </a:cxn>
                <a:cxn ang="0">
                  <a:pos x="9" y="0"/>
                </a:cxn>
                <a:cxn ang="0">
                  <a:pos x="5" y="0"/>
                </a:cxn>
                <a:cxn ang="0">
                  <a:pos x="5" y="5"/>
                </a:cxn>
                <a:cxn ang="0">
                  <a:pos x="0" y="5"/>
                </a:cxn>
                <a:cxn ang="0">
                  <a:pos x="0" y="10"/>
                </a:cxn>
                <a:cxn ang="0">
                  <a:pos x="5" y="10"/>
                </a:cxn>
                <a:cxn ang="0">
                  <a:pos x="5" y="10"/>
                </a:cxn>
                <a:cxn ang="0">
                  <a:pos x="9" y="14"/>
                </a:cxn>
                <a:cxn ang="0">
                  <a:pos x="9" y="14"/>
                </a:cxn>
                <a:cxn ang="0">
                  <a:pos x="14" y="10"/>
                </a:cxn>
                <a:cxn ang="0">
                  <a:pos x="14" y="10"/>
                </a:cxn>
                <a:cxn ang="0">
                  <a:pos x="14" y="10"/>
                </a:cxn>
                <a:cxn ang="0">
                  <a:pos x="14" y="5"/>
                </a:cxn>
                <a:cxn ang="0">
                  <a:pos x="14" y="5"/>
                </a:cxn>
                <a:cxn ang="0">
                  <a:pos x="14" y="5"/>
                </a:cxn>
                <a:cxn ang="0">
                  <a:pos x="9" y="0"/>
                </a:cxn>
                <a:cxn ang="0">
                  <a:pos x="9" y="0"/>
                </a:cxn>
                <a:cxn ang="0">
                  <a:pos x="5" y="0"/>
                </a:cxn>
                <a:cxn ang="0">
                  <a:pos x="5" y="5"/>
                </a:cxn>
                <a:cxn ang="0">
                  <a:pos x="5" y="5"/>
                </a:cxn>
                <a:cxn ang="0">
                  <a:pos x="5" y="5"/>
                </a:cxn>
                <a:cxn ang="0">
                  <a:pos x="5" y="10"/>
                </a:cxn>
                <a:cxn ang="0">
                  <a:pos x="5" y="10"/>
                </a:cxn>
                <a:cxn ang="0">
                  <a:pos x="5" y="10"/>
                </a:cxn>
                <a:cxn ang="0">
                  <a:pos x="9" y="10"/>
                </a:cxn>
                <a:cxn ang="0">
                  <a:pos x="9" y="10"/>
                </a:cxn>
                <a:cxn ang="0">
                  <a:pos x="14" y="10"/>
                </a:cxn>
                <a:cxn ang="0">
                  <a:pos x="14" y="10"/>
                </a:cxn>
                <a:cxn ang="0">
                  <a:pos x="14" y="5"/>
                </a:cxn>
              </a:cxnLst>
              <a:rect l="0" t="0" r="r" b="b"/>
              <a:pathLst>
                <a:path w="14" h="14">
                  <a:moveTo>
                    <a:pt x="14" y="5"/>
                  </a:moveTo>
                  <a:lnTo>
                    <a:pt x="14" y="5"/>
                  </a:lnTo>
                  <a:lnTo>
                    <a:pt x="14" y="5"/>
                  </a:lnTo>
                  <a:lnTo>
                    <a:pt x="14" y="5"/>
                  </a:lnTo>
                  <a:lnTo>
                    <a:pt x="14" y="0"/>
                  </a:lnTo>
                  <a:lnTo>
                    <a:pt x="14" y="0"/>
                  </a:lnTo>
                  <a:lnTo>
                    <a:pt x="9" y="0"/>
                  </a:lnTo>
                  <a:lnTo>
                    <a:pt x="9" y="0"/>
                  </a:lnTo>
                  <a:lnTo>
                    <a:pt x="9" y="0"/>
                  </a:lnTo>
                  <a:lnTo>
                    <a:pt x="9" y="0"/>
                  </a:lnTo>
                  <a:lnTo>
                    <a:pt x="5" y="0"/>
                  </a:lnTo>
                  <a:lnTo>
                    <a:pt x="5" y="0"/>
                  </a:lnTo>
                  <a:lnTo>
                    <a:pt x="5" y="0"/>
                  </a:lnTo>
                  <a:lnTo>
                    <a:pt x="5" y="5"/>
                  </a:lnTo>
                  <a:lnTo>
                    <a:pt x="5" y="5"/>
                  </a:lnTo>
                  <a:lnTo>
                    <a:pt x="0" y="5"/>
                  </a:lnTo>
                  <a:lnTo>
                    <a:pt x="0" y="5"/>
                  </a:lnTo>
                  <a:lnTo>
                    <a:pt x="0" y="10"/>
                  </a:lnTo>
                  <a:lnTo>
                    <a:pt x="5" y="10"/>
                  </a:lnTo>
                  <a:lnTo>
                    <a:pt x="5" y="10"/>
                  </a:lnTo>
                  <a:lnTo>
                    <a:pt x="5" y="10"/>
                  </a:lnTo>
                  <a:lnTo>
                    <a:pt x="5" y="10"/>
                  </a:lnTo>
                  <a:lnTo>
                    <a:pt x="5" y="14"/>
                  </a:lnTo>
                  <a:lnTo>
                    <a:pt x="9" y="14"/>
                  </a:lnTo>
                  <a:lnTo>
                    <a:pt x="9" y="14"/>
                  </a:lnTo>
                  <a:lnTo>
                    <a:pt x="9" y="14"/>
                  </a:lnTo>
                  <a:lnTo>
                    <a:pt x="9" y="14"/>
                  </a:lnTo>
                  <a:lnTo>
                    <a:pt x="14" y="10"/>
                  </a:lnTo>
                  <a:lnTo>
                    <a:pt x="14" y="10"/>
                  </a:lnTo>
                  <a:lnTo>
                    <a:pt x="14" y="10"/>
                  </a:lnTo>
                  <a:lnTo>
                    <a:pt x="14" y="10"/>
                  </a:lnTo>
                  <a:lnTo>
                    <a:pt x="14" y="10"/>
                  </a:lnTo>
                  <a:lnTo>
                    <a:pt x="14" y="5"/>
                  </a:lnTo>
                  <a:lnTo>
                    <a:pt x="14" y="5"/>
                  </a:lnTo>
                  <a:lnTo>
                    <a:pt x="14" y="5"/>
                  </a:lnTo>
                  <a:lnTo>
                    <a:pt x="14" y="5"/>
                  </a:lnTo>
                  <a:lnTo>
                    <a:pt x="14" y="5"/>
                  </a:lnTo>
                  <a:lnTo>
                    <a:pt x="14" y="5"/>
                  </a:lnTo>
                  <a:lnTo>
                    <a:pt x="9" y="0"/>
                  </a:lnTo>
                  <a:lnTo>
                    <a:pt x="9" y="0"/>
                  </a:lnTo>
                  <a:lnTo>
                    <a:pt x="9" y="0"/>
                  </a:lnTo>
                  <a:lnTo>
                    <a:pt x="9" y="0"/>
                  </a:lnTo>
                  <a:lnTo>
                    <a:pt x="9" y="0"/>
                  </a:lnTo>
                  <a:lnTo>
                    <a:pt x="5" y="0"/>
                  </a:lnTo>
                  <a:lnTo>
                    <a:pt x="5" y="0"/>
                  </a:lnTo>
                  <a:lnTo>
                    <a:pt x="5" y="5"/>
                  </a:lnTo>
                  <a:lnTo>
                    <a:pt x="5" y="5"/>
                  </a:lnTo>
                  <a:lnTo>
                    <a:pt x="5" y="5"/>
                  </a:lnTo>
                  <a:lnTo>
                    <a:pt x="5" y="5"/>
                  </a:lnTo>
                  <a:lnTo>
                    <a:pt x="5" y="5"/>
                  </a:lnTo>
                  <a:lnTo>
                    <a:pt x="5" y="10"/>
                  </a:lnTo>
                  <a:lnTo>
                    <a:pt x="5" y="10"/>
                  </a:lnTo>
                  <a:lnTo>
                    <a:pt x="5" y="10"/>
                  </a:lnTo>
                  <a:lnTo>
                    <a:pt x="5" y="10"/>
                  </a:lnTo>
                  <a:lnTo>
                    <a:pt x="5" y="10"/>
                  </a:lnTo>
                  <a:lnTo>
                    <a:pt x="5" y="10"/>
                  </a:lnTo>
                  <a:lnTo>
                    <a:pt x="9" y="10"/>
                  </a:lnTo>
                  <a:lnTo>
                    <a:pt x="9" y="10"/>
                  </a:lnTo>
                  <a:lnTo>
                    <a:pt x="9" y="10"/>
                  </a:lnTo>
                  <a:lnTo>
                    <a:pt x="9" y="10"/>
                  </a:lnTo>
                  <a:lnTo>
                    <a:pt x="9" y="10"/>
                  </a:lnTo>
                  <a:lnTo>
                    <a:pt x="14" y="10"/>
                  </a:lnTo>
                  <a:lnTo>
                    <a:pt x="14" y="10"/>
                  </a:lnTo>
                  <a:lnTo>
                    <a:pt x="14" y="10"/>
                  </a:lnTo>
                  <a:lnTo>
                    <a:pt x="14" y="10"/>
                  </a:lnTo>
                  <a:lnTo>
                    <a:pt x="14" y="5"/>
                  </a:lnTo>
                  <a:lnTo>
                    <a:pt x="14" y="5"/>
                  </a:lnTo>
                  <a:close/>
                </a:path>
              </a:pathLst>
            </a:custGeom>
            <a:solidFill>
              <a:srgbClr val="FFA6A6"/>
            </a:solidFill>
            <a:ln w="9525">
              <a:noFill/>
              <a:round/>
              <a:headEnd/>
              <a:tailEnd/>
            </a:ln>
          </p:spPr>
          <p:txBody>
            <a:bodyPr/>
            <a:lstStyle/>
            <a:p>
              <a:endParaRPr lang="en-US"/>
            </a:p>
          </p:txBody>
        </p:sp>
        <p:sp>
          <p:nvSpPr>
            <p:cNvPr id="3523717" name="Freeform 133"/>
            <p:cNvSpPr>
              <a:spLocks noChangeAspect="1"/>
            </p:cNvSpPr>
            <p:nvPr/>
          </p:nvSpPr>
          <p:spPr bwMode="auto">
            <a:xfrm>
              <a:off x="2780" y="2135"/>
              <a:ext cx="9" cy="10"/>
            </a:xfrm>
            <a:custGeom>
              <a:avLst/>
              <a:gdLst/>
              <a:ahLst/>
              <a:cxnLst>
                <a:cxn ang="0">
                  <a:pos x="9" y="5"/>
                </a:cxn>
                <a:cxn ang="0">
                  <a:pos x="9" y="5"/>
                </a:cxn>
                <a:cxn ang="0">
                  <a:pos x="4" y="0"/>
                </a:cxn>
                <a:cxn ang="0">
                  <a:pos x="4" y="0"/>
                </a:cxn>
                <a:cxn ang="0">
                  <a:pos x="4" y="0"/>
                </a:cxn>
                <a:cxn ang="0">
                  <a:pos x="0" y="0"/>
                </a:cxn>
                <a:cxn ang="0">
                  <a:pos x="0" y="5"/>
                </a:cxn>
                <a:cxn ang="0">
                  <a:pos x="0" y="5"/>
                </a:cxn>
                <a:cxn ang="0">
                  <a:pos x="0" y="10"/>
                </a:cxn>
                <a:cxn ang="0">
                  <a:pos x="0" y="10"/>
                </a:cxn>
                <a:cxn ang="0">
                  <a:pos x="0" y="10"/>
                </a:cxn>
                <a:cxn ang="0">
                  <a:pos x="4" y="10"/>
                </a:cxn>
                <a:cxn ang="0">
                  <a:pos x="4" y="10"/>
                </a:cxn>
                <a:cxn ang="0">
                  <a:pos x="4" y="10"/>
                </a:cxn>
                <a:cxn ang="0">
                  <a:pos x="9" y="10"/>
                </a:cxn>
                <a:cxn ang="0">
                  <a:pos x="9" y="10"/>
                </a:cxn>
                <a:cxn ang="0">
                  <a:pos x="9" y="5"/>
                </a:cxn>
                <a:cxn ang="0">
                  <a:pos x="9" y="5"/>
                </a:cxn>
                <a:cxn ang="0">
                  <a:pos x="4" y="5"/>
                </a:cxn>
                <a:cxn ang="0">
                  <a:pos x="4" y="5"/>
                </a:cxn>
                <a:cxn ang="0">
                  <a:pos x="4" y="0"/>
                </a:cxn>
                <a:cxn ang="0">
                  <a:pos x="4" y="5"/>
                </a:cxn>
                <a:cxn ang="0">
                  <a:pos x="0" y="5"/>
                </a:cxn>
                <a:cxn ang="0">
                  <a:pos x="0" y="5"/>
                </a:cxn>
                <a:cxn ang="0">
                  <a:pos x="0" y="5"/>
                </a:cxn>
                <a:cxn ang="0">
                  <a:pos x="0" y="10"/>
                </a:cxn>
                <a:cxn ang="0">
                  <a:pos x="0" y="10"/>
                </a:cxn>
                <a:cxn ang="0">
                  <a:pos x="4" y="10"/>
                </a:cxn>
                <a:cxn ang="0">
                  <a:pos x="4" y="10"/>
                </a:cxn>
                <a:cxn ang="0">
                  <a:pos x="4" y="10"/>
                </a:cxn>
                <a:cxn ang="0">
                  <a:pos x="4" y="10"/>
                </a:cxn>
                <a:cxn ang="0">
                  <a:pos x="9" y="10"/>
                </a:cxn>
                <a:cxn ang="0">
                  <a:pos x="9" y="5"/>
                </a:cxn>
              </a:cxnLst>
              <a:rect l="0" t="0" r="r" b="b"/>
              <a:pathLst>
                <a:path w="9" h="10">
                  <a:moveTo>
                    <a:pt x="9" y="5"/>
                  </a:moveTo>
                  <a:lnTo>
                    <a:pt x="9" y="5"/>
                  </a:lnTo>
                  <a:lnTo>
                    <a:pt x="9" y="5"/>
                  </a:lnTo>
                  <a:lnTo>
                    <a:pt x="9" y="5"/>
                  </a:lnTo>
                  <a:lnTo>
                    <a:pt x="9" y="5"/>
                  </a:lnTo>
                  <a:lnTo>
                    <a:pt x="4" y="0"/>
                  </a:lnTo>
                  <a:lnTo>
                    <a:pt x="4" y="0"/>
                  </a:lnTo>
                  <a:lnTo>
                    <a:pt x="4" y="0"/>
                  </a:lnTo>
                  <a:lnTo>
                    <a:pt x="4" y="0"/>
                  </a:lnTo>
                  <a:lnTo>
                    <a:pt x="4" y="0"/>
                  </a:lnTo>
                  <a:lnTo>
                    <a:pt x="0" y="0"/>
                  </a:lnTo>
                  <a:lnTo>
                    <a:pt x="0" y="0"/>
                  </a:lnTo>
                  <a:lnTo>
                    <a:pt x="0" y="5"/>
                  </a:lnTo>
                  <a:lnTo>
                    <a:pt x="0" y="5"/>
                  </a:lnTo>
                  <a:lnTo>
                    <a:pt x="0" y="5"/>
                  </a:lnTo>
                  <a:lnTo>
                    <a:pt x="0" y="5"/>
                  </a:lnTo>
                  <a:lnTo>
                    <a:pt x="0" y="5"/>
                  </a:lnTo>
                  <a:lnTo>
                    <a:pt x="0" y="10"/>
                  </a:lnTo>
                  <a:lnTo>
                    <a:pt x="0" y="10"/>
                  </a:lnTo>
                  <a:lnTo>
                    <a:pt x="0" y="10"/>
                  </a:lnTo>
                  <a:lnTo>
                    <a:pt x="0" y="10"/>
                  </a:lnTo>
                  <a:lnTo>
                    <a:pt x="0" y="10"/>
                  </a:lnTo>
                  <a:lnTo>
                    <a:pt x="0" y="10"/>
                  </a:lnTo>
                  <a:lnTo>
                    <a:pt x="4" y="10"/>
                  </a:lnTo>
                  <a:lnTo>
                    <a:pt x="4" y="10"/>
                  </a:lnTo>
                  <a:lnTo>
                    <a:pt x="4" y="10"/>
                  </a:lnTo>
                  <a:lnTo>
                    <a:pt x="4" y="10"/>
                  </a:lnTo>
                  <a:lnTo>
                    <a:pt x="4" y="10"/>
                  </a:lnTo>
                  <a:lnTo>
                    <a:pt x="9" y="10"/>
                  </a:lnTo>
                  <a:lnTo>
                    <a:pt x="9" y="10"/>
                  </a:lnTo>
                  <a:lnTo>
                    <a:pt x="9" y="10"/>
                  </a:lnTo>
                  <a:lnTo>
                    <a:pt x="9" y="10"/>
                  </a:lnTo>
                  <a:lnTo>
                    <a:pt x="9" y="5"/>
                  </a:lnTo>
                  <a:lnTo>
                    <a:pt x="9" y="5"/>
                  </a:lnTo>
                  <a:lnTo>
                    <a:pt x="9" y="5"/>
                  </a:lnTo>
                  <a:lnTo>
                    <a:pt x="9" y="5"/>
                  </a:lnTo>
                  <a:lnTo>
                    <a:pt x="9" y="5"/>
                  </a:lnTo>
                  <a:lnTo>
                    <a:pt x="4" y="5"/>
                  </a:lnTo>
                  <a:lnTo>
                    <a:pt x="4" y="5"/>
                  </a:lnTo>
                  <a:lnTo>
                    <a:pt x="4" y="5"/>
                  </a:lnTo>
                  <a:lnTo>
                    <a:pt x="4" y="0"/>
                  </a:lnTo>
                  <a:lnTo>
                    <a:pt x="4" y="0"/>
                  </a:lnTo>
                  <a:lnTo>
                    <a:pt x="4" y="0"/>
                  </a:lnTo>
                  <a:lnTo>
                    <a:pt x="4" y="5"/>
                  </a:lnTo>
                  <a:lnTo>
                    <a:pt x="0" y="5"/>
                  </a:lnTo>
                  <a:lnTo>
                    <a:pt x="0" y="5"/>
                  </a:lnTo>
                  <a:lnTo>
                    <a:pt x="0" y="5"/>
                  </a:lnTo>
                  <a:lnTo>
                    <a:pt x="0" y="5"/>
                  </a:lnTo>
                  <a:lnTo>
                    <a:pt x="0" y="5"/>
                  </a:lnTo>
                  <a:lnTo>
                    <a:pt x="0" y="5"/>
                  </a:lnTo>
                  <a:lnTo>
                    <a:pt x="0" y="5"/>
                  </a:lnTo>
                  <a:lnTo>
                    <a:pt x="0" y="10"/>
                  </a:lnTo>
                  <a:lnTo>
                    <a:pt x="0" y="10"/>
                  </a:lnTo>
                  <a:lnTo>
                    <a:pt x="0" y="10"/>
                  </a:lnTo>
                  <a:lnTo>
                    <a:pt x="0" y="10"/>
                  </a:lnTo>
                  <a:lnTo>
                    <a:pt x="4" y="10"/>
                  </a:lnTo>
                  <a:lnTo>
                    <a:pt x="4" y="10"/>
                  </a:lnTo>
                  <a:lnTo>
                    <a:pt x="4" y="10"/>
                  </a:lnTo>
                  <a:lnTo>
                    <a:pt x="4" y="10"/>
                  </a:lnTo>
                  <a:lnTo>
                    <a:pt x="4" y="10"/>
                  </a:lnTo>
                  <a:lnTo>
                    <a:pt x="4" y="10"/>
                  </a:lnTo>
                  <a:lnTo>
                    <a:pt x="4" y="10"/>
                  </a:lnTo>
                  <a:lnTo>
                    <a:pt x="9" y="10"/>
                  </a:lnTo>
                  <a:lnTo>
                    <a:pt x="9" y="10"/>
                  </a:lnTo>
                  <a:lnTo>
                    <a:pt x="9" y="5"/>
                  </a:lnTo>
                  <a:lnTo>
                    <a:pt x="9" y="5"/>
                  </a:lnTo>
                  <a:lnTo>
                    <a:pt x="9" y="5"/>
                  </a:lnTo>
                  <a:close/>
                </a:path>
              </a:pathLst>
            </a:custGeom>
            <a:solidFill>
              <a:srgbClr val="FFA9A9"/>
            </a:solidFill>
            <a:ln w="9525">
              <a:noFill/>
              <a:round/>
              <a:headEnd/>
              <a:tailEnd/>
            </a:ln>
          </p:spPr>
          <p:txBody>
            <a:bodyPr/>
            <a:lstStyle/>
            <a:p>
              <a:endParaRPr lang="en-US"/>
            </a:p>
          </p:txBody>
        </p:sp>
        <p:sp>
          <p:nvSpPr>
            <p:cNvPr id="3523718" name="Freeform 134"/>
            <p:cNvSpPr>
              <a:spLocks noChangeAspect="1"/>
            </p:cNvSpPr>
            <p:nvPr/>
          </p:nvSpPr>
          <p:spPr bwMode="auto">
            <a:xfrm>
              <a:off x="2780" y="2135"/>
              <a:ext cx="9" cy="10"/>
            </a:xfrm>
            <a:custGeom>
              <a:avLst/>
              <a:gdLst/>
              <a:ahLst/>
              <a:cxnLst>
                <a:cxn ang="0">
                  <a:pos x="9" y="5"/>
                </a:cxn>
                <a:cxn ang="0">
                  <a:pos x="9" y="5"/>
                </a:cxn>
                <a:cxn ang="0">
                  <a:pos x="4" y="5"/>
                </a:cxn>
                <a:cxn ang="0">
                  <a:pos x="4" y="0"/>
                </a:cxn>
                <a:cxn ang="0">
                  <a:pos x="4" y="0"/>
                </a:cxn>
                <a:cxn ang="0">
                  <a:pos x="0" y="5"/>
                </a:cxn>
                <a:cxn ang="0">
                  <a:pos x="0" y="5"/>
                </a:cxn>
                <a:cxn ang="0">
                  <a:pos x="0" y="5"/>
                </a:cxn>
                <a:cxn ang="0">
                  <a:pos x="0" y="5"/>
                </a:cxn>
                <a:cxn ang="0">
                  <a:pos x="0" y="10"/>
                </a:cxn>
                <a:cxn ang="0">
                  <a:pos x="0" y="10"/>
                </a:cxn>
                <a:cxn ang="0">
                  <a:pos x="4" y="10"/>
                </a:cxn>
                <a:cxn ang="0">
                  <a:pos x="4" y="10"/>
                </a:cxn>
                <a:cxn ang="0">
                  <a:pos x="4" y="10"/>
                </a:cxn>
                <a:cxn ang="0">
                  <a:pos x="9" y="10"/>
                </a:cxn>
                <a:cxn ang="0">
                  <a:pos x="9" y="5"/>
                </a:cxn>
                <a:cxn ang="0">
                  <a:pos x="4" y="5"/>
                </a:cxn>
                <a:cxn ang="0">
                  <a:pos x="4" y="5"/>
                </a:cxn>
                <a:cxn ang="0">
                  <a:pos x="4" y="5"/>
                </a:cxn>
                <a:cxn ang="0">
                  <a:pos x="4" y="5"/>
                </a:cxn>
                <a:cxn ang="0">
                  <a:pos x="4" y="5"/>
                </a:cxn>
                <a:cxn ang="0">
                  <a:pos x="4" y="5"/>
                </a:cxn>
                <a:cxn ang="0">
                  <a:pos x="0" y="5"/>
                </a:cxn>
                <a:cxn ang="0">
                  <a:pos x="0" y="5"/>
                </a:cxn>
                <a:cxn ang="0">
                  <a:pos x="0" y="5"/>
                </a:cxn>
                <a:cxn ang="0">
                  <a:pos x="0" y="10"/>
                </a:cxn>
                <a:cxn ang="0">
                  <a:pos x="0" y="10"/>
                </a:cxn>
                <a:cxn ang="0">
                  <a:pos x="4" y="10"/>
                </a:cxn>
                <a:cxn ang="0">
                  <a:pos x="4" y="10"/>
                </a:cxn>
                <a:cxn ang="0">
                  <a:pos x="4" y="10"/>
                </a:cxn>
                <a:cxn ang="0">
                  <a:pos x="4" y="10"/>
                </a:cxn>
                <a:cxn ang="0">
                  <a:pos x="4" y="10"/>
                </a:cxn>
                <a:cxn ang="0">
                  <a:pos x="4" y="5"/>
                </a:cxn>
              </a:cxnLst>
              <a:rect l="0" t="0" r="r" b="b"/>
              <a:pathLst>
                <a:path w="9" h="10">
                  <a:moveTo>
                    <a:pt x="9" y="5"/>
                  </a:moveTo>
                  <a:lnTo>
                    <a:pt x="9" y="5"/>
                  </a:lnTo>
                  <a:lnTo>
                    <a:pt x="9" y="5"/>
                  </a:lnTo>
                  <a:lnTo>
                    <a:pt x="9" y="5"/>
                  </a:lnTo>
                  <a:lnTo>
                    <a:pt x="4" y="5"/>
                  </a:lnTo>
                  <a:lnTo>
                    <a:pt x="4" y="5"/>
                  </a:lnTo>
                  <a:lnTo>
                    <a:pt x="4" y="5"/>
                  </a:lnTo>
                  <a:lnTo>
                    <a:pt x="4" y="0"/>
                  </a:lnTo>
                  <a:lnTo>
                    <a:pt x="4" y="0"/>
                  </a:lnTo>
                  <a:lnTo>
                    <a:pt x="4" y="0"/>
                  </a:lnTo>
                  <a:lnTo>
                    <a:pt x="4" y="5"/>
                  </a:lnTo>
                  <a:lnTo>
                    <a:pt x="0" y="5"/>
                  </a:lnTo>
                  <a:lnTo>
                    <a:pt x="0" y="5"/>
                  </a:lnTo>
                  <a:lnTo>
                    <a:pt x="0" y="5"/>
                  </a:lnTo>
                  <a:lnTo>
                    <a:pt x="0" y="5"/>
                  </a:lnTo>
                  <a:lnTo>
                    <a:pt x="0" y="5"/>
                  </a:lnTo>
                  <a:lnTo>
                    <a:pt x="0" y="5"/>
                  </a:lnTo>
                  <a:lnTo>
                    <a:pt x="0" y="5"/>
                  </a:lnTo>
                  <a:lnTo>
                    <a:pt x="0" y="10"/>
                  </a:lnTo>
                  <a:lnTo>
                    <a:pt x="0" y="10"/>
                  </a:lnTo>
                  <a:lnTo>
                    <a:pt x="0" y="10"/>
                  </a:lnTo>
                  <a:lnTo>
                    <a:pt x="0" y="10"/>
                  </a:lnTo>
                  <a:lnTo>
                    <a:pt x="4" y="10"/>
                  </a:lnTo>
                  <a:lnTo>
                    <a:pt x="4" y="10"/>
                  </a:lnTo>
                  <a:lnTo>
                    <a:pt x="4" y="10"/>
                  </a:lnTo>
                  <a:lnTo>
                    <a:pt x="4" y="10"/>
                  </a:lnTo>
                  <a:lnTo>
                    <a:pt x="4" y="10"/>
                  </a:lnTo>
                  <a:lnTo>
                    <a:pt x="4" y="10"/>
                  </a:lnTo>
                  <a:lnTo>
                    <a:pt x="4" y="10"/>
                  </a:lnTo>
                  <a:lnTo>
                    <a:pt x="9" y="10"/>
                  </a:lnTo>
                  <a:lnTo>
                    <a:pt x="9" y="10"/>
                  </a:lnTo>
                  <a:lnTo>
                    <a:pt x="9" y="5"/>
                  </a:lnTo>
                  <a:lnTo>
                    <a:pt x="9" y="5"/>
                  </a:lnTo>
                  <a:lnTo>
                    <a:pt x="4" y="5"/>
                  </a:lnTo>
                  <a:lnTo>
                    <a:pt x="4" y="5"/>
                  </a:lnTo>
                  <a:lnTo>
                    <a:pt x="4" y="5"/>
                  </a:lnTo>
                  <a:lnTo>
                    <a:pt x="4" y="5"/>
                  </a:lnTo>
                  <a:lnTo>
                    <a:pt x="4" y="5"/>
                  </a:lnTo>
                  <a:lnTo>
                    <a:pt x="4" y="5"/>
                  </a:lnTo>
                  <a:lnTo>
                    <a:pt x="4" y="5"/>
                  </a:lnTo>
                  <a:lnTo>
                    <a:pt x="4" y="5"/>
                  </a:lnTo>
                  <a:lnTo>
                    <a:pt x="4" y="5"/>
                  </a:lnTo>
                  <a:lnTo>
                    <a:pt x="4" y="5"/>
                  </a:lnTo>
                  <a:lnTo>
                    <a:pt x="4" y="5"/>
                  </a:lnTo>
                  <a:lnTo>
                    <a:pt x="4" y="5"/>
                  </a:lnTo>
                  <a:lnTo>
                    <a:pt x="0" y="5"/>
                  </a:lnTo>
                  <a:lnTo>
                    <a:pt x="0" y="5"/>
                  </a:lnTo>
                  <a:lnTo>
                    <a:pt x="0" y="5"/>
                  </a:lnTo>
                  <a:lnTo>
                    <a:pt x="0" y="5"/>
                  </a:lnTo>
                  <a:lnTo>
                    <a:pt x="0" y="5"/>
                  </a:lnTo>
                  <a:lnTo>
                    <a:pt x="0" y="5"/>
                  </a:lnTo>
                  <a:lnTo>
                    <a:pt x="0" y="10"/>
                  </a:lnTo>
                  <a:lnTo>
                    <a:pt x="0" y="10"/>
                  </a:lnTo>
                  <a:lnTo>
                    <a:pt x="0" y="10"/>
                  </a:lnTo>
                  <a:lnTo>
                    <a:pt x="4" y="10"/>
                  </a:lnTo>
                  <a:lnTo>
                    <a:pt x="4" y="10"/>
                  </a:lnTo>
                  <a:lnTo>
                    <a:pt x="4" y="10"/>
                  </a:lnTo>
                  <a:lnTo>
                    <a:pt x="4" y="10"/>
                  </a:lnTo>
                  <a:lnTo>
                    <a:pt x="4" y="10"/>
                  </a:lnTo>
                  <a:lnTo>
                    <a:pt x="4" y="10"/>
                  </a:lnTo>
                  <a:lnTo>
                    <a:pt x="4" y="10"/>
                  </a:lnTo>
                  <a:lnTo>
                    <a:pt x="4" y="10"/>
                  </a:lnTo>
                  <a:lnTo>
                    <a:pt x="4" y="10"/>
                  </a:lnTo>
                  <a:lnTo>
                    <a:pt x="4" y="10"/>
                  </a:lnTo>
                  <a:lnTo>
                    <a:pt x="4" y="5"/>
                  </a:lnTo>
                  <a:lnTo>
                    <a:pt x="4" y="5"/>
                  </a:lnTo>
                  <a:lnTo>
                    <a:pt x="9" y="5"/>
                  </a:lnTo>
                  <a:close/>
                </a:path>
              </a:pathLst>
            </a:custGeom>
            <a:solidFill>
              <a:srgbClr val="FFADAD"/>
            </a:solidFill>
            <a:ln w="9525">
              <a:noFill/>
              <a:round/>
              <a:headEnd/>
              <a:tailEnd/>
            </a:ln>
          </p:spPr>
          <p:txBody>
            <a:bodyPr/>
            <a:lstStyle/>
            <a:p>
              <a:endParaRPr lang="en-US"/>
            </a:p>
          </p:txBody>
        </p:sp>
        <p:sp>
          <p:nvSpPr>
            <p:cNvPr id="3523719" name="Freeform 135"/>
            <p:cNvSpPr>
              <a:spLocks noChangeAspect="1"/>
            </p:cNvSpPr>
            <p:nvPr/>
          </p:nvSpPr>
          <p:spPr bwMode="auto">
            <a:xfrm>
              <a:off x="2780" y="2140"/>
              <a:ext cx="4" cy="5"/>
            </a:xfrm>
            <a:custGeom>
              <a:avLst/>
              <a:gdLst/>
              <a:ahLst/>
              <a:cxnLst>
                <a:cxn ang="0">
                  <a:pos x="4" y="0"/>
                </a:cxn>
                <a:cxn ang="0">
                  <a:pos x="4" y="0"/>
                </a:cxn>
                <a:cxn ang="0">
                  <a:pos x="4" y="0"/>
                </a:cxn>
                <a:cxn ang="0">
                  <a:pos x="4" y="0"/>
                </a:cxn>
                <a:cxn ang="0">
                  <a:pos x="4" y="0"/>
                </a:cxn>
                <a:cxn ang="0">
                  <a:pos x="4" y="0"/>
                </a:cxn>
                <a:cxn ang="0">
                  <a:pos x="4" y="0"/>
                </a:cxn>
                <a:cxn ang="0">
                  <a:pos x="4" y="0"/>
                </a:cxn>
                <a:cxn ang="0">
                  <a:pos x="4" y="0"/>
                </a:cxn>
                <a:cxn ang="0">
                  <a:pos x="4" y="0"/>
                </a:cxn>
                <a:cxn ang="0">
                  <a:pos x="4" y="0"/>
                </a:cxn>
                <a:cxn ang="0">
                  <a:pos x="4" y="0"/>
                </a:cxn>
                <a:cxn ang="0">
                  <a:pos x="0" y="0"/>
                </a:cxn>
                <a:cxn ang="0">
                  <a:pos x="0" y="0"/>
                </a:cxn>
                <a:cxn ang="0">
                  <a:pos x="0" y="0"/>
                </a:cxn>
                <a:cxn ang="0">
                  <a:pos x="0" y="0"/>
                </a:cxn>
                <a:cxn ang="0">
                  <a:pos x="0" y="0"/>
                </a:cxn>
                <a:cxn ang="0">
                  <a:pos x="0" y="0"/>
                </a:cxn>
                <a:cxn ang="0">
                  <a:pos x="0" y="5"/>
                </a:cxn>
                <a:cxn ang="0">
                  <a:pos x="0" y="5"/>
                </a:cxn>
                <a:cxn ang="0">
                  <a:pos x="0" y="5"/>
                </a:cxn>
                <a:cxn ang="0">
                  <a:pos x="4" y="5"/>
                </a:cxn>
                <a:cxn ang="0">
                  <a:pos x="4" y="5"/>
                </a:cxn>
                <a:cxn ang="0">
                  <a:pos x="4" y="5"/>
                </a:cxn>
                <a:cxn ang="0">
                  <a:pos x="4" y="5"/>
                </a:cxn>
                <a:cxn ang="0">
                  <a:pos x="4" y="5"/>
                </a:cxn>
                <a:cxn ang="0">
                  <a:pos x="4" y="5"/>
                </a:cxn>
                <a:cxn ang="0">
                  <a:pos x="4" y="5"/>
                </a:cxn>
                <a:cxn ang="0">
                  <a:pos x="4" y="5"/>
                </a:cxn>
                <a:cxn ang="0">
                  <a:pos x="4" y="5"/>
                </a:cxn>
                <a:cxn ang="0">
                  <a:pos x="4" y="5"/>
                </a:cxn>
                <a:cxn ang="0">
                  <a:pos x="4" y="0"/>
                </a:cxn>
                <a:cxn ang="0">
                  <a:pos x="4" y="0"/>
                </a:cxn>
              </a:cxnLst>
              <a:rect l="0" t="0" r="r" b="b"/>
              <a:pathLst>
                <a:path w="4" h="5">
                  <a:moveTo>
                    <a:pt x="4" y="0"/>
                  </a:moveTo>
                  <a:lnTo>
                    <a:pt x="4" y="0"/>
                  </a:lnTo>
                  <a:lnTo>
                    <a:pt x="4" y="0"/>
                  </a:lnTo>
                  <a:lnTo>
                    <a:pt x="4" y="0"/>
                  </a:lnTo>
                  <a:lnTo>
                    <a:pt x="4" y="0"/>
                  </a:lnTo>
                  <a:lnTo>
                    <a:pt x="4" y="0"/>
                  </a:lnTo>
                  <a:lnTo>
                    <a:pt x="4" y="0"/>
                  </a:lnTo>
                  <a:lnTo>
                    <a:pt x="4" y="0"/>
                  </a:lnTo>
                  <a:lnTo>
                    <a:pt x="4" y="0"/>
                  </a:lnTo>
                  <a:lnTo>
                    <a:pt x="4" y="0"/>
                  </a:lnTo>
                  <a:lnTo>
                    <a:pt x="4" y="0"/>
                  </a:lnTo>
                  <a:lnTo>
                    <a:pt x="4" y="0"/>
                  </a:lnTo>
                  <a:lnTo>
                    <a:pt x="0" y="0"/>
                  </a:lnTo>
                  <a:lnTo>
                    <a:pt x="0" y="0"/>
                  </a:lnTo>
                  <a:lnTo>
                    <a:pt x="0" y="0"/>
                  </a:lnTo>
                  <a:lnTo>
                    <a:pt x="0" y="0"/>
                  </a:lnTo>
                  <a:lnTo>
                    <a:pt x="0" y="0"/>
                  </a:lnTo>
                  <a:lnTo>
                    <a:pt x="0" y="0"/>
                  </a:lnTo>
                  <a:lnTo>
                    <a:pt x="0" y="5"/>
                  </a:lnTo>
                  <a:lnTo>
                    <a:pt x="0" y="5"/>
                  </a:lnTo>
                  <a:lnTo>
                    <a:pt x="0" y="5"/>
                  </a:lnTo>
                  <a:lnTo>
                    <a:pt x="4" y="5"/>
                  </a:lnTo>
                  <a:lnTo>
                    <a:pt x="4" y="5"/>
                  </a:lnTo>
                  <a:lnTo>
                    <a:pt x="4" y="5"/>
                  </a:lnTo>
                  <a:lnTo>
                    <a:pt x="4" y="5"/>
                  </a:lnTo>
                  <a:lnTo>
                    <a:pt x="4" y="5"/>
                  </a:lnTo>
                  <a:lnTo>
                    <a:pt x="4" y="5"/>
                  </a:lnTo>
                  <a:lnTo>
                    <a:pt x="4" y="5"/>
                  </a:lnTo>
                  <a:lnTo>
                    <a:pt x="4" y="5"/>
                  </a:lnTo>
                  <a:lnTo>
                    <a:pt x="4" y="5"/>
                  </a:lnTo>
                  <a:lnTo>
                    <a:pt x="4" y="5"/>
                  </a:lnTo>
                  <a:lnTo>
                    <a:pt x="4" y="0"/>
                  </a:lnTo>
                  <a:lnTo>
                    <a:pt x="4" y="0"/>
                  </a:lnTo>
                  <a:close/>
                </a:path>
              </a:pathLst>
            </a:custGeom>
            <a:solidFill>
              <a:srgbClr val="FFB1B1"/>
            </a:solidFill>
            <a:ln w="9525">
              <a:noFill/>
              <a:round/>
              <a:headEnd/>
              <a:tailEnd/>
            </a:ln>
          </p:spPr>
          <p:txBody>
            <a:bodyPr/>
            <a:lstStyle/>
            <a:p>
              <a:endParaRPr lang="en-US"/>
            </a:p>
          </p:txBody>
        </p:sp>
        <p:sp>
          <p:nvSpPr>
            <p:cNvPr id="3523720" name="Freeform 136"/>
            <p:cNvSpPr>
              <a:spLocks noChangeAspect="1"/>
            </p:cNvSpPr>
            <p:nvPr/>
          </p:nvSpPr>
          <p:spPr bwMode="auto">
            <a:xfrm>
              <a:off x="2784" y="2140"/>
              <a:ext cx="1" cy="5"/>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Lst>
              <a:rect l="0" t="0" r="r" b="b"/>
              <a:pathLst>
                <a:path h="5">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close/>
                </a:path>
              </a:pathLst>
            </a:custGeom>
            <a:solidFill>
              <a:srgbClr val="FFB5B5"/>
            </a:solidFill>
            <a:ln w="9525">
              <a:noFill/>
              <a:round/>
              <a:headEnd/>
              <a:tailEnd/>
            </a:ln>
          </p:spPr>
          <p:txBody>
            <a:bodyPr/>
            <a:lstStyle/>
            <a:p>
              <a:endParaRPr lang="en-US"/>
            </a:p>
          </p:txBody>
        </p:sp>
        <p:sp>
          <p:nvSpPr>
            <p:cNvPr id="3523721" name="Freeform 137"/>
            <p:cNvSpPr>
              <a:spLocks noChangeAspect="1"/>
            </p:cNvSpPr>
            <p:nvPr/>
          </p:nvSpPr>
          <p:spPr bwMode="auto">
            <a:xfrm>
              <a:off x="2761" y="2041"/>
              <a:ext cx="56" cy="85"/>
            </a:xfrm>
            <a:custGeom>
              <a:avLst/>
              <a:gdLst/>
              <a:ahLst/>
              <a:cxnLst>
                <a:cxn ang="0">
                  <a:pos x="28" y="85"/>
                </a:cxn>
                <a:cxn ang="0">
                  <a:pos x="0" y="0"/>
                </a:cxn>
                <a:cxn ang="0">
                  <a:pos x="28" y="61"/>
                </a:cxn>
                <a:cxn ang="0">
                  <a:pos x="56" y="0"/>
                </a:cxn>
                <a:cxn ang="0">
                  <a:pos x="0" y="0"/>
                </a:cxn>
                <a:cxn ang="0">
                  <a:pos x="28" y="85"/>
                </a:cxn>
              </a:cxnLst>
              <a:rect l="0" t="0" r="r" b="b"/>
              <a:pathLst>
                <a:path w="56" h="85">
                  <a:moveTo>
                    <a:pt x="28" y="85"/>
                  </a:moveTo>
                  <a:lnTo>
                    <a:pt x="0" y="0"/>
                  </a:lnTo>
                  <a:lnTo>
                    <a:pt x="28" y="61"/>
                  </a:lnTo>
                  <a:lnTo>
                    <a:pt x="56" y="0"/>
                  </a:lnTo>
                  <a:lnTo>
                    <a:pt x="0" y="0"/>
                  </a:lnTo>
                  <a:lnTo>
                    <a:pt x="28" y="85"/>
                  </a:lnTo>
                  <a:close/>
                </a:path>
              </a:pathLst>
            </a:custGeom>
            <a:solidFill>
              <a:srgbClr val="000000"/>
            </a:solidFill>
            <a:ln w="9525">
              <a:noFill/>
              <a:round/>
              <a:headEnd/>
              <a:tailEnd/>
            </a:ln>
          </p:spPr>
          <p:txBody>
            <a:bodyPr/>
            <a:lstStyle/>
            <a:p>
              <a:endParaRPr lang="en-US"/>
            </a:p>
          </p:txBody>
        </p:sp>
        <p:sp>
          <p:nvSpPr>
            <p:cNvPr id="3523722" name="Freeform 138"/>
            <p:cNvSpPr>
              <a:spLocks noChangeAspect="1"/>
            </p:cNvSpPr>
            <p:nvPr/>
          </p:nvSpPr>
          <p:spPr bwMode="auto">
            <a:xfrm>
              <a:off x="2784" y="1819"/>
              <a:ext cx="336" cy="222"/>
            </a:xfrm>
            <a:custGeom>
              <a:avLst/>
              <a:gdLst/>
              <a:ahLst/>
              <a:cxnLst>
                <a:cxn ang="0">
                  <a:pos x="5" y="217"/>
                </a:cxn>
                <a:cxn ang="0">
                  <a:pos x="5" y="208"/>
                </a:cxn>
                <a:cxn ang="0">
                  <a:pos x="0" y="203"/>
                </a:cxn>
                <a:cxn ang="0">
                  <a:pos x="0" y="194"/>
                </a:cxn>
                <a:cxn ang="0">
                  <a:pos x="5" y="189"/>
                </a:cxn>
                <a:cxn ang="0">
                  <a:pos x="10" y="184"/>
                </a:cxn>
                <a:cxn ang="0">
                  <a:pos x="19" y="179"/>
                </a:cxn>
                <a:cxn ang="0">
                  <a:pos x="33" y="175"/>
                </a:cxn>
                <a:cxn ang="0">
                  <a:pos x="62" y="165"/>
                </a:cxn>
                <a:cxn ang="0">
                  <a:pos x="67" y="161"/>
                </a:cxn>
                <a:cxn ang="0">
                  <a:pos x="67" y="142"/>
                </a:cxn>
                <a:cxn ang="0">
                  <a:pos x="71" y="132"/>
                </a:cxn>
                <a:cxn ang="0">
                  <a:pos x="76" y="128"/>
                </a:cxn>
                <a:cxn ang="0">
                  <a:pos x="76" y="118"/>
                </a:cxn>
                <a:cxn ang="0">
                  <a:pos x="81" y="113"/>
                </a:cxn>
                <a:cxn ang="0">
                  <a:pos x="85" y="104"/>
                </a:cxn>
                <a:cxn ang="0">
                  <a:pos x="90" y="99"/>
                </a:cxn>
                <a:cxn ang="0">
                  <a:pos x="100" y="99"/>
                </a:cxn>
                <a:cxn ang="0">
                  <a:pos x="109" y="99"/>
                </a:cxn>
                <a:cxn ang="0">
                  <a:pos x="118" y="99"/>
                </a:cxn>
                <a:cxn ang="0">
                  <a:pos x="128" y="99"/>
                </a:cxn>
                <a:cxn ang="0">
                  <a:pos x="142" y="104"/>
                </a:cxn>
                <a:cxn ang="0">
                  <a:pos x="142" y="113"/>
                </a:cxn>
                <a:cxn ang="0">
                  <a:pos x="151" y="113"/>
                </a:cxn>
                <a:cxn ang="0">
                  <a:pos x="156" y="118"/>
                </a:cxn>
                <a:cxn ang="0">
                  <a:pos x="161" y="123"/>
                </a:cxn>
                <a:cxn ang="0">
                  <a:pos x="166" y="128"/>
                </a:cxn>
                <a:cxn ang="0">
                  <a:pos x="180" y="132"/>
                </a:cxn>
                <a:cxn ang="0">
                  <a:pos x="189" y="132"/>
                </a:cxn>
                <a:cxn ang="0">
                  <a:pos x="203" y="132"/>
                </a:cxn>
                <a:cxn ang="0">
                  <a:pos x="218" y="132"/>
                </a:cxn>
                <a:cxn ang="0">
                  <a:pos x="227" y="128"/>
                </a:cxn>
                <a:cxn ang="0">
                  <a:pos x="227" y="118"/>
                </a:cxn>
                <a:cxn ang="0">
                  <a:pos x="227" y="109"/>
                </a:cxn>
                <a:cxn ang="0">
                  <a:pos x="227" y="99"/>
                </a:cxn>
                <a:cxn ang="0">
                  <a:pos x="213" y="94"/>
                </a:cxn>
                <a:cxn ang="0">
                  <a:pos x="203" y="90"/>
                </a:cxn>
                <a:cxn ang="0">
                  <a:pos x="189" y="85"/>
                </a:cxn>
                <a:cxn ang="0">
                  <a:pos x="194" y="57"/>
                </a:cxn>
                <a:cxn ang="0">
                  <a:pos x="199" y="47"/>
                </a:cxn>
                <a:cxn ang="0">
                  <a:pos x="208" y="43"/>
                </a:cxn>
                <a:cxn ang="0">
                  <a:pos x="213" y="38"/>
                </a:cxn>
                <a:cxn ang="0">
                  <a:pos x="218" y="33"/>
                </a:cxn>
                <a:cxn ang="0">
                  <a:pos x="222" y="28"/>
                </a:cxn>
                <a:cxn ang="0">
                  <a:pos x="227" y="19"/>
                </a:cxn>
                <a:cxn ang="0">
                  <a:pos x="236" y="19"/>
                </a:cxn>
                <a:cxn ang="0">
                  <a:pos x="241" y="10"/>
                </a:cxn>
                <a:cxn ang="0">
                  <a:pos x="246" y="5"/>
                </a:cxn>
                <a:cxn ang="0">
                  <a:pos x="251" y="0"/>
                </a:cxn>
                <a:cxn ang="0">
                  <a:pos x="288" y="0"/>
                </a:cxn>
                <a:cxn ang="0">
                  <a:pos x="293" y="5"/>
                </a:cxn>
                <a:cxn ang="0">
                  <a:pos x="303" y="5"/>
                </a:cxn>
                <a:cxn ang="0">
                  <a:pos x="312" y="14"/>
                </a:cxn>
                <a:cxn ang="0">
                  <a:pos x="321" y="19"/>
                </a:cxn>
                <a:cxn ang="0">
                  <a:pos x="326" y="24"/>
                </a:cxn>
                <a:cxn ang="0">
                  <a:pos x="331" y="28"/>
                </a:cxn>
              </a:cxnLst>
              <a:rect l="0" t="0" r="r" b="b"/>
              <a:pathLst>
                <a:path w="336" h="222">
                  <a:moveTo>
                    <a:pt x="5" y="222"/>
                  </a:moveTo>
                  <a:lnTo>
                    <a:pt x="5" y="217"/>
                  </a:lnTo>
                  <a:lnTo>
                    <a:pt x="5" y="212"/>
                  </a:lnTo>
                  <a:lnTo>
                    <a:pt x="5" y="208"/>
                  </a:lnTo>
                  <a:lnTo>
                    <a:pt x="0" y="208"/>
                  </a:lnTo>
                  <a:lnTo>
                    <a:pt x="0" y="203"/>
                  </a:lnTo>
                  <a:lnTo>
                    <a:pt x="0" y="198"/>
                  </a:lnTo>
                  <a:lnTo>
                    <a:pt x="0" y="194"/>
                  </a:lnTo>
                  <a:lnTo>
                    <a:pt x="0" y="189"/>
                  </a:lnTo>
                  <a:lnTo>
                    <a:pt x="5" y="189"/>
                  </a:lnTo>
                  <a:lnTo>
                    <a:pt x="5" y="184"/>
                  </a:lnTo>
                  <a:lnTo>
                    <a:pt x="10" y="184"/>
                  </a:lnTo>
                  <a:lnTo>
                    <a:pt x="10" y="179"/>
                  </a:lnTo>
                  <a:lnTo>
                    <a:pt x="19" y="179"/>
                  </a:lnTo>
                  <a:lnTo>
                    <a:pt x="24" y="175"/>
                  </a:lnTo>
                  <a:lnTo>
                    <a:pt x="33" y="175"/>
                  </a:lnTo>
                  <a:lnTo>
                    <a:pt x="33" y="170"/>
                  </a:lnTo>
                  <a:lnTo>
                    <a:pt x="62" y="165"/>
                  </a:lnTo>
                  <a:lnTo>
                    <a:pt x="62" y="161"/>
                  </a:lnTo>
                  <a:lnTo>
                    <a:pt x="67" y="161"/>
                  </a:lnTo>
                  <a:lnTo>
                    <a:pt x="67" y="156"/>
                  </a:lnTo>
                  <a:lnTo>
                    <a:pt x="67" y="142"/>
                  </a:lnTo>
                  <a:lnTo>
                    <a:pt x="71" y="142"/>
                  </a:lnTo>
                  <a:lnTo>
                    <a:pt x="71" y="132"/>
                  </a:lnTo>
                  <a:lnTo>
                    <a:pt x="76" y="132"/>
                  </a:lnTo>
                  <a:lnTo>
                    <a:pt x="76" y="128"/>
                  </a:lnTo>
                  <a:lnTo>
                    <a:pt x="76" y="123"/>
                  </a:lnTo>
                  <a:lnTo>
                    <a:pt x="76" y="118"/>
                  </a:lnTo>
                  <a:lnTo>
                    <a:pt x="76" y="113"/>
                  </a:lnTo>
                  <a:lnTo>
                    <a:pt x="81" y="113"/>
                  </a:lnTo>
                  <a:lnTo>
                    <a:pt x="81" y="104"/>
                  </a:lnTo>
                  <a:lnTo>
                    <a:pt x="85" y="104"/>
                  </a:lnTo>
                  <a:lnTo>
                    <a:pt x="90" y="104"/>
                  </a:lnTo>
                  <a:lnTo>
                    <a:pt x="90" y="99"/>
                  </a:lnTo>
                  <a:lnTo>
                    <a:pt x="95" y="99"/>
                  </a:lnTo>
                  <a:lnTo>
                    <a:pt x="100" y="99"/>
                  </a:lnTo>
                  <a:lnTo>
                    <a:pt x="104" y="99"/>
                  </a:lnTo>
                  <a:lnTo>
                    <a:pt x="109" y="99"/>
                  </a:lnTo>
                  <a:lnTo>
                    <a:pt x="114" y="99"/>
                  </a:lnTo>
                  <a:lnTo>
                    <a:pt x="118" y="99"/>
                  </a:lnTo>
                  <a:lnTo>
                    <a:pt x="123" y="99"/>
                  </a:lnTo>
                  <a:lnTo>
                    <a:pt x="128" y="99"/>
                  </a:lnTo>
                  <a:lnTo>
                    <a:pt x="128" y="104"/>
                  </a:lnTo>
                  <a:lnTo>
                    <a:pt x="142" y="104"/>
                  </a:lnTo>
                  <a:lnTo>
                    <a:pt x="142" y="109"/>
                  </a:lnTo>
                  <a:lnTo>
                    <a:pt x="142" y="113"/>
                  </a:lnTo>
                  <a:lnTo>
                    <a:pt x="147" y="113"/>
                  </a:lnTo>
                  <a:lnTo>
                    <a:pt x="151" y="113"/>
                  </a:lnTo>
                  <a:lnTo>
                    <a:pt x="151" y="118"/>
                  </a:lnTo>
                  <a:lnTo>
                    <a:pt x="156" y="118"/>
                  </a:lnTo>
                  <a:lnTo>
                    <a:pt x="161" y="118"/>
                  </a:lnTo>
                  <a:lnTo>
                    <a:pt x="161" y="123"/>
                  </a:lnTo>
                  <a:lnTo>
                    <a:pt x="166" y="123"/>
                  </a:lnTo>
                  <a:lnTo>
                    <a:pt x="166" y="128"/>
                  </a:lnTo>
                  <a:lnTo>
                    <a:pt x="180" y="128"/>
                  </a:lnTo>
                  <a:lnTo>
                    <a:pt x="180" y="132"/>
                  </a:lnTo>
                  <a:lnTo>
                    <a:pt x="185" y="132"/>
                  </a:lnTo>
                  <a:lnTo>
                    <a:pt x="189" y="132"/>
                  </a:lnTo>
                  <a:lnTo>
                    <a:pt x="194" y="132"/>
                  </a:lnTo>
                  <a:lnTo>
                    <a:pt x="203" y="132"/>
                  </a:lnTo>
                  <a:lnTo>
                    <a:pt x="213" y="132"/>
                  </a:lnTo>
                  <a:lnTo>
                    <a:pt x="218" y="132"/>
                  </a:lnTo>
                  <a:lnTo>
                    <a:pt x="227" y="132"/>
                  </a:lnTo>
                  <a:lnTo>
                    <a:pt x="227" y="128"/>
                  </a:lnTo>
                  <a:lnTo>
                    <a:pt x="227" y="123"/>
                  </a:lnTo>
                  <a:lnTo>
                    <a:pt x="227" y="118"/>
                  </a:lnTo>
                  <a:lnTo>
                    <a:pt x="227" y="113"/>
                  </a:lnTo>
                  <a:lnTo>
                    <a:pt x="227" y="109"/>
                  </a:lnTo>
                  <a:lnTo>
                    <a:pt x="227" y="104"/>
                  </a:lnTo>
                  <a:lnTo>
                    <a:pt x="227" y="99"/>
                  </a:lnTo>
                  <a:lnTo>
                    <a:pt x="213" y="99"/>
                  </a:lnTo>
                  <a:lnTo>
                    <a:pt x="213" y="94"/>
                  </a:lnTo>
                  <a:lnTo>
                    <a:pt x="208" y="90"/>
                  </a:lnTo>
                  <a:lnTo>
                    <a:pt x="203" y="90"/>
                  </a:lnTo>
                  <a:lnTo>
                    <a:pt x="203" y="85"/>
                  </a:lnTo>
                  <a:lnTo>
                    <a:pt x="189" y="85"/>
                  </a:lnTo>
                  <a:lnTo>
                    <a:pt x="189" y="57"/>
                  </a:lnTo>
                  <a:lnTo>
                    <a:pt x="194" y="57"/>
                  </a:lnTo>
                  <a:lnTo>
                    <a:pt x="194" y="52"/>
                  </a:lnTo>
                  <a:lnTo>
                    <a:pt x="199" y="47"/>
                  </a:lnTo>
                  <a:lnTo>
                    <a:pt x="199" y="43"/>
                  </a:lnTo>
                  <a:lnTo>
                    <a:pt x="208" y="43"/>
                  </a:lnTo>
                  <a:lnTo>
                    <a:pt x="213" y="43"/>
                  </a:lnTo>
                  <a:lnTo>
                    <a:pt x="213" y="38"/>
                  </a:lnTo>
                  <a:lnTo>
                    <a:pt x="213" y="33"/>
                  </a:lnTo>
                  <a:lnTo>
                    <a:pt x="218" y="33"/>
                  </a:lnTo>
                  <a:lnTo>
                    <a:pt x="222" y="33"/>
                  </a:lnTo>
                  <a:lnTo>
                    <a:pt x="222" y="28"/>
                  </a:lnTo>
                  <a:lnTo>
                    <a:pt x="222" y="24"/>
                  </a:lnTo>
                  <a:lnTo>
                    <a:pt x="227" y="19"/>
                  </a:lnTo>
                  <a:lnTo>
                    <a:pt x="232" y="19"/>
                  </a:lnTo>
                  <a:lnTo>
                    <a:pt x="236" y="19"/>
                  </a:lnTo>
                  <a:lnTo>
                    <a:pt x="236" y="10"/>
                  </a:lnTo>
                  <a:lnTo>
                    <a:pt x="241" y="10"/>
                  </a:lnTo>
                  <a:lnTo>
                    <a:pt x="241" y="5"/>
                  </a:lnTo>
                  <a:lnTo>
                    <a:pt x="246" y="5"/>
                  </a:lnTo>
                  <a:lnTo>
                    <a:pt x="246" y="0"/>
                  </a:lnTo>
                  <a:lnTo>
                    <a:pt x="251" y="0"/>
                  </a:lnTo>
                  <a:lnTo>
                    <a:pt x="284" y="0"/>
                  </a:lnTo>
                  <a:lnTo>
                    <a:pt x="288" y="0"/>
                  </a:lnTo>
                  <a:lnTo>
                    <a:pt x="293" y="0"/>
                  </a:lnTo>
                  <a:lnTo>
                    <a:pt x="293" y="5"/>
                  </a:lnTo>
                  <a:lnTo>
                    <a:pt x="298" y="5"/>
                  </a:lnTo>
                  <a:lnTo>
                    <a:pt x="303" y="5"/>
                  </a:lnTo>
                  <a:lnTo>
                    <a:pt x="307" y="10"/>
                  </a:lnTo>
                  <a:lnTo>
                    <a:pt x="312" y="14"/>
                  </a:lnTo>
                  <a:lnTo>
                    <a:pt x="321" y="14"/>
                  </a:lnTo>
                  <a:lnTo>
                    <a:pt x="321" y="19"/>
                  </a:lnTo>
                  <a:lnTo>
                    <a:pt x="326" y="19"/>
                  </a:lnTo>
                  <a:lnTo>
                    <a:pt x="326" y="24"/>
                  </a:lnTo>
                  <a:lnTo>
                    <a:pt x="331" y="24"/>
                  </a:lnTo>
                  <a:lnTo>
                    <a:pt x="331" y="28"/>
                  </a:lnTo>
                  <a:lnTo>
                    <a:pt x="336" y="28"/>
                  </a:lnTo>
                </a:path>
              </a:pathLst>
            </a:custGeom>
            <a:noFill/>
            <a:ln w="19050" cmpd="sng">
              <a:solidFill>
                <a:srgbClr val="000000"/>
              </a:solidFill>
              <a:prstDash val="solid"/>
              <a:round/>
              <a:headEnd/>
              <a:tailEnd/>
            </a:ln>
          </p:spPr>
          <p:txBody>
            <a:bodyPr/>
            <a:lstStyle/>
            <a:p>
              <a:endParaRPr lang="en-US"/>
            </a:p>
          </p:txBody>
        </p:sp>
        <p:sp>
          <p:nvSpPr>
            <p:cNvPr id="3523723" name="Freeform 139"/>
            <p:cNvSpPr>
              <a:spLocks noChangeAspect="1"/>
            </p:cNvSpPr>
            <p:nvPr/>
          </p:nvSpPr>
          <p:spPr bwMode="auto">
            <a:xfrm>
              <a:off x="3058" y="2154"/>
              <a:ext cx="222" cy="430"/>
            </a:xfrm>
            <a:custGeom>
              <a:avLst/>
              <a:gdLst/>
              <a:ahLst/>
              <a:cxnLst>
                <a:cxn ang="0">
                  <a:pos x="217" y="430"/>
                </a:cxn>
                <a:cxn ang="0">
                  <a:pos x="203" y="430"/>
                </a:cxn>
                <a:cxn ang="0">
                  <a:pos x="194" y="425"/>
                </a:cxn>
                <a:cxn ang="0">
                  <a:pos x="184" y="420"/>
                </a:cxn>
                <a:cxn ang="0">
                  <a:pos x="165" y="420"/>
                </a:cxn>
                <a:cxn ang="0">
                  <a:pos x="161" y="416"/>
                </a:cxn>
                <a:cxn ang="0">
                  <a:pos x="156" y="411"/>
                </a:cxn>
                <a:cxn ang="0">
                  <a:pos x="151" y="359"/>
                </a:cxn>
                <a:cxn ang="0">
                  <a:pos x="151" y="349"/>
                </a:cxn>
                <a:cxn ang="0">
                  <a:pos x="142" y="340"/>
                </a:cxn>
                <a:cxn ang="0">
                  <a:pos x="132" y="335"/>
                </a:cxn>
                <a:cxn ang="0">
                  <a:pos x="123" y="331"/>
                </a:cxn>
                <a:cxn ang="0">
                  <a:pos x="104" y="331"/>
                </a:cxn>
                <a:cxn ang="0">
                  <a:pos x="85" y="331"/>
                </a:cxn>
                <a:cxn ang="0">
                  <a:pos x="71" y="326"/>
                </a:cxn>
                <a:cxn ang="0">
                  <a:pos x="66" y="321"/>
                </a:cxn>
                <a:cxn ang="0">
                  <a:pos x="57" y="316"/>
                </a:cxn>
                <a:cxn ang="0">
                  <a:pos x="52" y="307"/>
                </a:cxn>
                <a:cxn ang="0">
                  <a:pos x="47" y="288"/>
                </a:cxn>
                <a:cxn ang="0">
                  <a:pos x="47" y="279"/>
                </a:cxn>
                <a:cxn ang="0">
                  <a:pos x="43" y="269"/>
                </a:cxn>
                <a:cxn ang="0">
                  <a:pos x="43" y="255"/>
                </a:cxn>
                <a:cxn ang="0">
                  <a:pos x="43" y="246"/>
                </a:cxn>
                <a:cxn ang="0">
                  <a:pos x="47" y="241"/>
                </a:cxn>
                <a:cxn ang="0">
                  <a:pos x="52" y="231"/>
                </a:cxn>
                <a:cxn ang="0">
                  <a:pos x="57" y="222"/>
                </a:cxn>
                <a:cxn ang="0">
                  <a:pos x="62" y="217"/>
                </a:cxn>
                <a:cxn ang="0">
                  <a:pos x="66" y="203"/>
                </a:cxn>
                <a:cxn ang="0">
                  <a:pos x="52" y="156"/>
                </a:cxn>
                <a:cxn ang="0">
                  <a:pos x="29" y="118"/>
                </a:cxn>
                <a:cxn ang="0">
                  <a:pos x="10" y="76"/>
                </a:cxn>
                <a:cxn ang="0">
                  <a:pos x="0" y="28"/>
                </a:cxn>
              </a:cxnLst>
              <a:rect l="0" t="0" r="r" b="b"/>
              <a:pathLst>
                <a:path w="222" h="430">
                  <a:moveTo>
                    <a:pt x="222" y="430"/>
                  </a:moveTo>
                  <a:lnTo>
                    <a:pt x="217" y="430"/>
                  </a:lnTo>
                  <a:lnTo>
                    <a:pt x="213" y="430"/>
                  </a:lnTo>
                  <a:lnTo>
                    <a:pt x="203" y="430"/>
                  </a:lnTo>
                  <a:lnTo>
                    <a:pt x="198" y="425"/>
                  </a:lnTo>
                  <a:lnTo>
                    <a:pt x="194" y="425"/>
                  </a:lnTo>
                  <a:lnTo>
                    <a:pt x="184" y="425"/>
                  </a:lnTo>
                  <a:lnTo>
                    <a:pt x="184" y="420"/>
                  </a:lnTo>
                  <a:lnTo>
                    <a:pt x="180" y="420"/>
                  </a:lnTo>
                  <a:lnTo>
                    <a:pt x="165" y="420"/>
                  </a:lnTo>
                  <a:lnTo>
                    <a:pt x="165" y="416"/>
                  </a:lnTo>
                  <a:lnTo>
                    <a:pt x="161" y="416"/>
                  </a:lnTo>
                  <a:lnTo>
                    <a:pt x="161" y="411"/>
                  </a:lnTo>
                  <a:lnTo>
                    <a:pt x="156" y="411"/>
                  </a:lnTo>
                  <a:lnTo>
                    <a:pt x="156" y="359"/>
                  </a:lnTo>
                  <a:lnTo>
                    <a:pt x="151" y="359"/>
                  </a:lnTo>
                  <a:lnTo>
                    <a:pt x="151" y="354"/>
                  </a:lnTo>
                  <a:lnTo>
                    <a:pt x="151" y="349"/>
                  </a:lnTo>
                  <a:lnTo>
                    <a:pt x="142" y="349"/>
                  </a:lnTo>
                  <a:lnTo>
                    <a:pt x="142" y="340"/>
                  </a:lnTo>
                  <a:lnTo>
                    <a:pt x="137" y="335"/>
                  </a:lnTo>
                  <a:lnTo>
                    <a:pt x="132" y="335"/>
                  </a:lnTo>
                  <a:lnTo>
                    <a:pt x="128" y="331"/>
                  </a:lnTo>
                  <a:lnTo>
                    <a:pt x="123" y="331"/>
                  </a:lnTo>
                  <a:lnTo>
                    <a:pt x="113" y="331"/>
                  </a:lnTo>
                  <a:lnTo>
                    <a:pt x="104" y="331"/>
                  </a:lnTo>
                  <a:lnTo>
                    <a:pt x="95" y="331"/>
                  </a:lnTo>
                  <a:lnTo>
                    <a:pt x="85" y="331"/>
                  </a:lnTo>
                  <a:lnTo>
                    <a:pt x="76" y="326"/>
                  </a:lnTo>
                  <a:lnTo>
                    <a:pt x="71" y="326"/>
                  </a:lnTo>
                  <a:lnTo>
                    <a:pt x="66" y="326"/>
                  </a:lnTo>
                  <a:lnTo>
                    <a:pt x="66" y="321"/>
                  </a:lnTo>
                  <a:lnTo>
                    <a:pt x="57" y="321"/>
                  </a:lnTo>
                  <a:lnTo>
                    <a:pt x="57" y="316"/>
                  </a:lnTo>
                  <a:lnTo>
                    <a:pt x="52" y="312"/>
                  </a:lnTo>
                  <a:lnTo>
                    <a:pt x="52" y="307"/>
                  </a:lnTo>
                  <a:lnTo>
                    <a:pt x="47" y="307"/>
                  </a:lnTo>
                  <a:lnTo>
                    <a:pt x="47" y="288"/>
                  </a:lnTo>
                  <a:lnTo>
                    <a:pt x="47" y="283"/>
                  </a:lnTo>
                  <a:lnTo>
                    <a:pt x="47" y="279"/>
                  </a:lnTo>
                  <a:lnTo>
                    <a:pt x="47" y="274"/>
                  </a:lnTo>
                  <a:lnTo>
                    <a:pt x="43" y="269"/>
                  </a:lnTo>
                  <a:lnTo>
                    <a:pt x="43" y="264"/>
                  </a:lnTo>
                  <a:lnTo>
                    <a:pt x="43" y="255"/>
                  </a:lnTo>
                  <a:lnTo>
                    <a:pt x="43" y="250"/>
                  </a:lnTo>
                  <a:lnTo>
                    <a:pt x="43" y="246"/>
                  </a:lnTo>
                  <a:lnTo>
                    <a:pt x="47" y="246"/>
                  </a:lnTo>
                  <a:lnTo>
                    <a:pt x="47" y="241"/>
                  </a:lnTo>
                  <a:lnTo>
                    <a:pt x="52" y="236"/>
                  </a:lnTo>
                  <a:lnTo>
                    <a:pt x="52" y="231"/>
                  </a:lnTo>
                  <a:lnTo>
                    <a:pt x="57" y="227"/>
                  </a:lnTo>
                  <a:lnTo>
                    <a:pt x="57" y="222"/>
                  </a:lnTo>
                  <a:lnTo>
                    <a:pt x="57" y="217"/>
                  </a:lnTo>
                  <a:lnTo>
                    <a:pt x="62" y="217"/>
                  </a:lnTo>
                  <a:lnTo>
                    <a:pt x="62" y="203"/>
                  </a:lnTo>
                  <a:lnTo>
                    <a:pt x="66" y="203"/>
                  </a:lnTo>
                  <a:lnTo>
                    <a:pt x="66" y="180"/>
                  </a:lnTo>
                  <a:lnTo>
                    <a:pt x="52" y="156"/>
                  </a:lnTo>
                  <a:lnTo>
                    <a:pt x="38" y="137"/>
                  </a:lnTo>
                  <a:lnTo>
                    <a:pt x="29" y="118"/>
                  </a:lnTo>
                  <a:lnTo>
                    <a:pt x="19" y="95"/>
                  </a:lnTo>
                  <a:lnTo>
                    <a:pt x="10" y="76"/>
                  </a:lnTo>
                  <a:lnTo>
                    <a:pt x="5" y="52"/>
                  </a:lnTo>
                  <a:lnTo>
                    <a:pt x="0" y="28"/>
                  </a:lnTo>
                  <a:lnTo>
                    <a:pt x="0" y="0"/>
                  </a:lnTo>
                </a:path>
              </a:pathLst>
            </a:custGeom>
            <a:noFill/>
            <a:ln w="19050" cmpd="sng">
              <a:solidFill>
                <a:srgbClr val="000000"/>
              </a:solidFill>
              <a:prstDash val="solid"/>
              <a:round/>
              <a:headEnd/>
              <a:tailEnd/>
            </a:ln>
          </p:spPr>
          <p:txBody>
            <a:bodyPr/>
            <a:lstStyle/>
            <a:p>
              <a:endParaRPr lang="en-US"/>
            </a:p>
          </p:txBody>
        </p:sp>
        <p:sp>
          <p:nvSpPr>
            <p:cNvPr id="3523724" name="Freeform 140"/>
            <p:cNvSpPr>
              <a:spLocks noChangeAspect="1"/>
            </p:cNvSpPr>
            <p:nvPr/>
          </p:nvSpPr>
          <p:spPr bwMode="auto">
            <a:xfrm>
              <a:off x="3030" y="2069"/>
              <a:ext cx="57" cy="90"/>
            </a:xfrm>
            <a:custGeom>
              <a:avLst/>
              <a:gdLst/>
              <a:ahLst/>
              <a:cxnLst>
                <a:cxn ang="0">
                  <a:pos x="28" y="0"/>
                </a:cxn>
                <a:cxn ang="0">
                  <a:pos x="0" y="90"/>
                </a:cxn>
                <a:cxn ang="0">
                  <a:pos x="28" y="29"/>
                </a:cxn>
                <a:cxn ang="0">
                  <a:pos x="57" y="90"/>
                </a:cxn>
                <a:cxn ang="0">
                  <a:pos x="0" y="90"/>
                </a:cxn>
                <a:cxn ang="0">
                  <a:pos x="28" y="0"/>
                </a:cxn>
              </a:cxnLst>
              <a:rect l="0" t="0" r="r" b="b"/>
              <a:pathLst>
                <a:path w="57" h="90">
                  <a:moveTo>
                    <a:pt x="28" y="0"/>
                  </a:moveTo>
                  <a:lnTo>
                    <a:pt x="0" y="90"/>
                  </a:lnTo>
                  <a:lnTo>
                    <a:pt x="28" y="29"/>
                  </a:lnTo>
                  <a:lnTo>
                    <a:pt x="57" y="90"/>
                  </a:lnTo>
                  <a:lnTo>
                    <a:pt x="0" y="90"/>
                  </a:lnTo>
                  <a:lnTo>
                    <a:pt x="28" y="0"/>
                  </a:lnTo>
                  <a:close/>
                </a:path>
              </a:pathLst>
            </a:custGeom>
            <a:solidFill>
              <a:srgbClr val="000000"/>
            </a:solidFill>
            <a:ln w="9525">
              <a:noFill/>
              <a:round/>
              <a:headEnd/>
              <a:tailEnd/>
            </a:ln>
          </p:spPr>
          <p:txBody>
            <a:bodyPr/>
            <a:lstStyle/>
            <a:p>
              <a:endParaRPr lang="en-US"/>
            </a:p>
          </p:txBody>
        </p:sp>
        <p:sp>
          <p:nvSpPr>
            <p:cNvPr id="3523725" name="Freeform 141"/>
            <p:cNvSpPr>
              <a:spLocks noChangeAspect="1"/>
            </p:cNvSpPr>
            <p:nvPr/>
          </p:nvSpPr>
          <p:spPr bwMode="auto">
            <a:xfrm>
              <a:off x="3275" y="2522"/>
              <a:ext cx="85" cy="85"/>
            </a:xfrm>
            <a:custGeom>
              <a:avLst/>
              <a:gdLst/>
              <a:ahLst/>
              <a:cxnLst>
                <a:cxn ang="0">
                  <a:pos x="85" y="43"/>
                </a:cxn>
                <a:cxn ang="0">
                  <a:pos x="81" y="24"/>
                </a:cxn>
                <a:cxn ang="0">
                  <a:pos x="71" y="14"/>
                </a:cxn>
                <a:cxn ang="0">
                  <a:pos x="57" y="5"/>
                </a:cxn>
                <a:cxn ang="0">
                  <a:pos x="43" y="0"/>
                </a:cxn>
                <a:cxn ang="0">
                  <a:pos x="24" y="5"/>
                </a:cxn>
                <a:cxn ang="0">
                  <a:pos x="14" y="14"/>
                </a:cxn>
                <a:cxn ang="0">
                  <a:pos x="5" y="24"/>
                </a:cxn>
                <a:cxn ang="0">
                  <a:pos x="0" y="43"/>
                </a:cxn>
                <a:cxn ang="0">
                  <a:pos x="5" y="57"/>
                </a:cxn>
                <a:cxn ang="0">
                  <a:pos x="14" y="71"/>
                </a:cxn>
                <a:cxn ang="0">
                  <a:pos x="24" y="81"/>
                </a:cxn>
                <a:cxn ang="0">
                  <a:pos x="43" y="85"/>
                </a:cxn>
                <a:cxn ang="0">
                  <a:pos x="57" y="81"/>
                </a:cxn>
                <a:cxn ang="0">
                  <a:pos x="71" y="71"/>
                </a:cxn>
                <a:cxn ang="0">
                  <a:pos x="81" y="57"/>
                </a:cxn>
                <a:cxn ang="0">
                  <a:pos x="85" y="43"/>
                </a:cxn>
                <a:cxn ang="0">
                  <a:pos x="85" y="43"/>
                </a:cxn>
                <a:cxn ang="0">
                  <a:pos x="85" y="48"/>
                </a:cxn>
                <a:cxn ang="0">
                  <a:pos x="81" y="52"/>
                </a:cxn>
                <a:cxn ang="0">
                  <a:pos x="81" y="57"/>
                </a:cxn>
                <a:cxn ang="0">
                  <a:pos x="76" y="66"/>
                </a:cxn>
                <a:cxn ang="0">
                  <a:pos x="62" y="76"/>
                </a:cxn>
                <a:cxn ang="0">
                  <a:pos x="48" y="85"/>
                </a:cxn>
                <a:cxn ang="0">
                  <a:pos x="33" y="85"/>
                </a:cxn>
                <a:cxn ang="0">
                  <a:pos x="19" y="76"/>
                </a:cxn>
                <a:cxn ang="0">
                  <a:pos x="5" y="62"/>
                </a:cxn>
                <a:cxn ang="0">
                  <a:pos x="0" y="48"/>
                </a:cxn>
                <a:cxn ang="0">
                  <a:pos x="0" y="33"/>
                </a:cxn>
                <a:cxn ang="0">
                  <a:pos x="10" y="19"/>
                </a:cxn>
                <a:cxn ang="0">
                  <a:pos x="19" y="5"/>
                </a:cxn>
                <a:cxn ang="0">
                  <a:pos x="38" y="0"/>
                </a:cxn>
                <a:cxn ang="0">
                  <a:pos x="52" y="0"/>
                </a:cxn>
                <a:cxn ang="0">
                  <a:pos x="66" y="10"/>
                </a:cxn>
                <a:cxn ang="0">
                  <a:pos x="76" y="14"/>
                </a:cxn>
                <a:cxn ang="0">
                  <a:pos x="81" y="24"/>
                </a:cxn>
                <a:cxn ang="0">
                  <a:pos x="85" y="38"/>
                </a:cxn>
              </a:cxnLst>
              <a:rect l="0" t="0" r="r" b="b"/>
              <a:pathLst>
                <a:path w="85" h="85">
                  <a:moveTo>
                    <a:pt x="85" y="43"/>
                  </a:moveTo>
                  <a:lnTo>
                    <a:pt x="85" y="43"/>
                  </a:lnTo>
                  <a:lnTo>
                    <a:pt x="85" y="33"/>
                  </a:lnTo>
                  <a:lnTo>
                    <a:pt x="81" y="24"/>
                  </a:lnTo>
                  <a:lnTo>
                    <a:pt x="76" y="19"/>
                  </a:lnTo>
                  <a:lnTo>
                    <a:pt x="71" y="14"/>
                  </a:lnTo>
                  <a:lnTo>
                    <a:pt x="66" y="10"/>
                  </a:lnTo>
                  <a:lnTo>
                    <a:pt x="57" y="5"/>
                  </a:lnTo>
                  <a:lnTo>
                    <a:pt x="52" y="0"/>
                  </a:lnTo>
                  <a:lnTo>
                    <a:pt x="43" y="0"/>
                  </a:lnTo>
                  <a:lnTo>
                    <a:pt x="33" y="0"/>
                  </a:lnTo>
                  <a:lnTo>
                    <a:pt x="24" y="5"/>
                  </a:lnTo>
                  <a:lnTo>
                    <a:pt x="19" y="10"/>
                  </a:lnTo>
                  <a:lnTo>
                    <a:pt x="14" y="14"/>
                  </a:lnTo>
                  <a:lnTo>
                    <a:pt x="10" y="19"/>
                  </a:lnTo>
                  <a:lnTo>
                    <a:pt x="5" y="24"/>
                  </a:lnTo>
                  <a:lnTo>
                    <a:pt x="0" y="33"/>
                  </a:lnTo>
                  <a:lnTo>
                    <a:pt x="0" y="43"/>
                  </a:lnTo>
                  <a:lnTo>
                    <a:pt x="0" y="52"/>
                  </a:lnTo>
                  <a:lnTo>
                    <a:pt x="5" y="57"/>
                  </a:lnTo>
                  <a:lnTo>
                    <a:pt x="10" y="66"/>
                  </a:lnTo>
                  <a:lnTo>
                    <a:pt x="14" y="71"/>
                  </a:lnTo>
                  <a:lnTo>
                    <a:pt x="19" y="76"/>
                  </a:lnTo>
                  <a:lnTo>
                    <a:pt x="24" y="81"/>
                  </a:lnTo>
                  <a:lnTo>
                    <a:pt x="33" y="85"/>
                  </a:lnTo>
                  <a:lnTo>
                    <a:pt x="43" y="85"/>
                  </a:lnTo>
                  <a:lnTo>
                    <a:pt x="52" y="85"/>
                  </a:lnTo>
                  <a:lnTo>
                    <a:pt x="57" y="81"/>
                  </a:lnTo>
                  <a:lnTo>
                    <a:pt x="66" y="76"/>
                  </a:lnTo>
                  <a:lnTo>
                    <a:pt x="71" y="71"/>
                  </a:lnTo>
                  <a:lnTo>
                    <a:pt x="76" y="66"/>
                  </a:lnTo>
                  <a:lnTo>
                    <a:pt x="81" y="57"/>
                  </a:lnTo>
                  <a:lnTo>
                    <a:pt x="85" y="52"/>
                  </a:lnTo>
                  <a:lnTo>
                    <a:pt x="85" y="43"/>
                  </a:lnTo>
                  <a:lnTo>
                    <a:pt x="85" y="43"/>
                  </a:lnTo>
                  <a:lnTo>
                    <a:pt x="85" y="43"/>
                  </a:lnTo>
                  <a:lnTo>
                    <a:pt x="85" y="48"/>
                  </a:lnTo>
                  <a:lnTo>
                    <a:pt x="85" y="48"/>
                  </a:lnTo>
                  <a:lnTo>
                    <a:pt x="85" y="52"/>
                  </a:lnTo>
                  <a:lnTo>
                    <a:pt x="81" y="52"/>
                  </a:lnTo>
                  <a:lnTo>
                    <a:pt x="81" y="57"/>
                  </a:lnTo>
                  <a:lnTo>
                    <a:pt x="81" y="57"/>
                  </a:lnTo>
                  <a:lnTo>
                    <a:pt x="81" y="62"/>
                  </a:lnTo>
                  <a:lnTo>
                    <a:pt x="76" y="66"/>
                  </a:lnTo>
                  <a:lnTo>
                    <a:pt x="71" y="71"/>
                  </a:lnTo>
                  <a:lnTo>
                    <a:pt x="62" y="76"/>
                  </a:lnTo>
                  <a:lnTo>
                    <a:pt x="57" y="81"/>
                  </a:lnTo>
                  <a:lnTo>
                    <a:pt x="48" y="85"/>
                  </a:lnTo>
                  <a:lnTo>
                    <a:pt x="43" y="85"/>
                  </a:lnTo>
                  <a:lnTo>
                    <a:pt x="33" y="85"/>
                  </a:lnTo>
                  <a:lnTo>
                    <a:pt x="24" y="81"/>
                  </a:lnTo>
                  <a:lnTo>
                    <a:pt x="19" y="76"/>
                  </a:lnTo>
                  <a:lnTo>
                    <a:pt x="10" y="71"/>
                  </a:lnTo>
                  <a:lnTo>
                    <a:pt x="5" y="62"/>
                  </a:lnTo>
                  <a:lnTo>
                    <a:pt x="5" y="57"/>
                  </a:lnTo>
                  <a:lnTo>
                    <a:pt x="0" y="48"/>
                  </a:lnTo>
                  <a:lnTo>
                    <a:pt x="0" y="43"/>
                  </a:lnTo>
                  <a:lnTo>
                    <a:pt x="0" y="33"/>
                  </a:lnTo>
                  <a:lnTo>
                    <a:pt x="5" y="24"/>
                  </a:lnTo>
                  <a:lnTo>
                    <a:pt x="10" y="19"/>
                  </a:lnTo>
                  <a:lnTo>
                    <a:pt x="14" y="10"/>
                  </a:lnTo>
                  <a:lnTo>
                    <a:pt x="19" y="5"/>
                  </a:lnTo>
                  <a:lnTo>
                    <a:pt x="29" y="5"/>
                  </a:lnTo>
                  <a:lnTo>
                    <a:pt x="38" y="0"/>
                  </a:lnTo>
                  <a:lnTo>
                    <a:pt x="43" y="0"/>
                  </a:lnTo>
                  <a:lnTo>
                    <a:pt x="52" y="0"/>
                  </a:lnTo>
                  <a:lnTo>
                    <a:pt x="62" y="5"/>
                  </a:lnTo>
                  <a:lnTo>
                    <a:pt x="66" y="10"/>
                  </a:lnTo>
                  <a:lnTo>
                    <a:pt x="71" y="10"/>
                  </a:lnTo>
                  <a:lnTo>
                    <a:pt x="76" y="14"/>
                  </a:lnTo>
                  <a:lnTo>
                    <a:pt x="76" y="19"/>
                  </a:lnTo>
                  <a:lnTo>
                    <a:pt x="81" y="24"/>
                  </a:lnTo>
                  <a:lnTo>
                    <a:pt x="81" y="29"/>
                  </a:lnTo>
                  <a:lnTo>
                    <a:pt x="85" y="38"/>
                  </a:lnTo>
                  <a:lnTo>
                    <a:pt x="85" y="43"/>
                  </a:lnTo>
                  <a:close/>
                </a:path>
              </a:pathLst>
            </a:custGeom>
            <a:solidFill>
              <a:srgbClr val="FF4242"/>
            </a:solidFill>
            <a:ln w="9525">
              <a:noFill/>
              <a:round/>
              <a:headEnd/>
              <a:tailEnd/>
            </a:ln>
          </p:spPr>
          <p:txBody>
            <a:bodyPr/>
            <a:lstStyle/>
            <a:p>
              <a:endParaRPr lang="en-US"/>
            </a:p>
          </p:txBody>
        </p:sp>
        <p:sp>
          <p:nvSpPr>
            <p:cNvPr id="3523726" name="Freeform 142"/>
            <p:cNvSpPr>
              <a:spLocks noChangeAspect="1"/>
            </p:cNvSpPr>
            <p:nvPr/>
          </p:nvSpPr>
          <p:spPr bwMode="auto">
            <a:xfrm>
              <a:off x="3275" y="2522"/>
              <a:ext cx="85" cy="85"/>
            </a:xfrm>
            <a:custGeom>
              <a:avLst/>
              <a:gdLst/>
              <a:ahLst/>
              <a:cxnLst>
                <a:cxn ang="0">
                  <a:pos x="85" y="33"/>
                </a:cxn>
                <a:cxn ang="0">
                  <a:pos x="76" y="19"/>
                </a:cxn>
                <a:cxn ang="0">
                  <a:pos x="66" y="10"/>
                </a:cxn>
                <a:cxn ang="0">
                  <a:pos x="52" y="0"/>
                </a:cxn>
                <a:cxn ang="0">
                  <a:pos x="33" y="0"/>
                </a:cxn>
                <a:cxn ang="0">
                  <a:pos x="19" y="10"/>
                </a:cxn>
                <a:cxn ang="0">
                  <a:pos x="10" y="19"/>
                </a:cxn>
                <a:cxn ang="0">
                  <a:pos x="0" y="33"/>
                </a:cxn>
                <a:cxn ang="0">
                  <a:pos x="0" y="52"/>
                </a:cxn>
                <a:cxn ang="0">
                  <a:pos x="10" y="66"/>
                </a:cxn>
                <a:cxn ang="0">
                  <a:pos x="19" y="76"/>
                </a:cxn>
                <a:cxn ang="0">
                  <a:pos x="33" y="85"/>
                </a:cxn>
                <a:cxn ang="0">
                  <a:pos x="52" y="85"/>
                </a:cxn>
                <a:cxn ang="0">
                  <a:pos x="66" y="76"/>
                </a:cxn>
                <a:cxn ang="0">
                  <a:pos x="76" y="66"/>
                </a:cxn>
                <a:cxn ang="0">
                  <a:pos x="85" y="52"/>
                </a:cxn>
                <a:cxn ang="0">
                  <a:pos x="81" y="43"/>
                </a:cxn>
                <a:cxn ang="0">
                  <a:pos x="81" y="29"/>
                </a:cxn>
                <a:cxn ang="0">
                  <a:pos x="71" y="14"/>
                </a:cxn>
                <a:cxn ang="0">
                  <a:pos x="57" y="5"/>
                </a:cxn>
                <a:cxn ang="0">
                  <a:pos x="43" y="0"/>
                </a:cxn>
                <a:cxn ang="0">
                  <a:pos x="29" y="5"/>
                </a:cxn>
                <a:cxn ang="0">
                  <a:pos x="14" y="14"/>
                </a:cxn>
                <a:cxn ang="0">
                  <a:pos x="5" y="29"/>
                </a:cxn>
                <a:cxn ang="0">
                  <a:pos x="0" y="43"/>
                </a:cxn>
                <a:cxn ang="0">
                  <a:pos x="5" y="57"/>
                </a:cxn>
                <a:cxn ang="0">
                  <a:pos x="14" y="71"/>
                </a:cxn>
                <a:cxn ang="0">
                  <a:pos x="29" y="81"/>
                </a:cxn>
                <a:cxn ang="0">
                  <a:pos x="43" y="81"/>
                </a:cxn>
                <a:cxn ang="0">
                  <a:pos x="57" y="81"/>
                </a:cxn>
                <a:cxn ang="0">
                  <a:pos x="71" y="71"/>
                </a:cxn>
                <a:cxn ang="0">
                  <a:pos x="81" y="57"/>
                </a:cxn>
                <a:cxn ang="0">
                  <a:pos x="81" y="43"/>
                </a:cxn>
              </a:cxnLst>
              <a:rect l="0" t="0" r="r" b="b"/>
              <a:pathLst>
                <a:path w="85" h="85">
                  <a:moveTo>
                    <a:pt x="85" y="43"/>
                  </a:moveTo>
                  <a:lnTo>
                    <a:pt x="85" y="33"/>
                  </a:lnTo>
                  <a:lnTo>
                    <a:pt x="81" y="24"/>
                  </a:lnTo>
                  <a:lnTo>
                    <a:pt x="76" y="19"/>
                  </a:lnTo>
                  <a:lnTo>
                    <a:pt x="71" y="14"/>
                  </a:lnTo>
                  <a:lnTo>
                    <a:pt x="66" y="10"/>
                  </a:lnTo>
                  <a:lnTo>
                    <a:pt x="57" y="5"/>
                  </a:lnTo>
                  <a:lnTo>
                    <a:pt x="52" y="0"/>
                  </a:lnTo>
                  <a:lnTo>
                    <a:pt x="43" y="0"/>
                  </a:lnTo>
                  <a:lnTo>
                    <a:pt x="33" y="0"/>
                  </a:lnTo>
                  <a:lnTo>
                    <a:pt x="24" y="5"/>
                  </a:lnTo>
                  <a:lnTo>
                    <a:pt x="19" y="10"/>
                  </a:lnTo>
                  <a:lnTo>
                    <a:pt x="14" y="14"/>
                  </a:lnTo>
                  <a:lnTo>
                    <a:pt x="10" y="19"/>
                  </a:lnTo>
                  <a:lnTo>
                    <a:pt x="5" y="24"/>
                  </a:lnTo>
                  <a:lnTo>
                    <a:pt x="0" y="33"/>
                  </a:lnTo>
                  <a:lnTo>
                    <a:pt x="0" y="43"/>
                  </a:lnTo>
                  <a:lnTo>
                    <a:pt x="0" y="52"/>
                  </a:lnTo>
                  <a:lnTo>
                    <a:pt x="5" y="57"/>
                  </a:lnTo>
                  <a:lnTo>
                    <a:pt x="10" y="66"/>
                  </a:lnTo>
                  <a:lnTo>
                    <a:pt x="14" y="71"/>
                  </a:lnTo>
                  <a:lnTo>
                    <a:pt x="19" y="76"/>
                  </a:lnTo>
                  <a:lnTo>
                    <a:pt x="24" y="81"/>
                  </a:lnTo>
                  <a:lnTo>
                    <a:pt x="33" y="85"/>
                  </a:lnTo>
                  <a:lnTo>
                    <a:pt x="43" y="85"/>
                  </a:lnTo>
                  <a:lnTo>
                    <a:pt x="52" y="85"/>
                  </a:lnTo>
                  <a:lnTo>
                    <a:pt x="57" y="81"/>
                  </a:lnTo>
                  <a:lnTo>
                    <a:pt x="66" y="76"/>
                  </a:lnTo>
                  <a:lnTo>
                    <a:pt x="71" y="71"/>
                  </a:lnTo>
                  <a:lnTo>
                    <a:pt x="76" y="66"/>
                  </a:lnTo>
                  <a:lnTo>
                    <a:pt x="81" y="57"/>
                  </a:lnTo>
                  <a:lnTo>
                    <a:pt x="85" y="52"/>
                  </a:lnTo>
                  <a:lnTo>
                    <a:pt x="85" y="43"/>
                  </a:lnTo>
                  <a:lnTo>
                    <a:pt x="81" y="43"/>
                  </a:lnTo>
                  <a:lnTo>
                    <a:pt x="81" y="33"/>
                  </a:lnTo>
                  <a:lnTo>
                    <a:pt x="81" y="29"/>
                  </a:lnTo>
                  <a:lnTo>
                    <a:pt x="76" y="19"/>
                  </a:lnTo>
                  <a:lnTo>
                    <a:pt x="71" y="14"/>
                  </a:lnTo>
                  <a:lnTo>
                    <a:pt x="66" y="10"/>
                  </a:lnTo>
                  <a:lnTo>
                    <a:pt x="57" y="5"/>
                  </a:lnTo>
                  <a:lnTo>
                    <a:pt x="52" y="5"/>
                  </a:lnTo>
                  <a:lnTo>
                    <a:pt x="43" y="0"/>
                  </a:lnTo>
                  <a:lnTo>
                    <a:pt x="33" y="5"/>
                  </a:lnTo>
                  <a:lnTo>
                    <a:pt x="29" y="5"/>
                  </a:lnTo>
                  <a:lnTo>
                    <a:pt x="19" y="10"/>
                  </a:lnTo>
                  <a:lnTo>
                    <a:pt x="14" y="14"/>
                  </a:lnTo>
                  <a:lnTo>
                    <a:pt x="10" y="19"/>
                  </a:lnTo>
                  <a:lnTo>
                    <a:pt x="5" y="29"/>
                  </a:lnTo>
                  <a:lnTo>
                    <a:pt x="5" y="33"/>
                  </a:lnTo>
                  <a:lnTo>
                    <a:pt x="0" y="43"/>
                  </a:lnTo>
                  <a:lnTo>
                    <a:pt x="5" y="52"/>
                  </a:lnTo>
                  <a:lnTo>
                    <a:pt x="5" y="57"/>
                  </a:lnTo>
                  <a:lnTo>
                    <a:pt x="10" y="66"/>
                  </a:lnTo>
                  <a:lnTo>
                    <a:pt x="14" y="71"/>
                  </a:lnTo>
                  <a:lnTo>
                    <a:pt x="19" y="76"/>
                  </a:lnTo>
                  <a:lnTo>
                    <a:pt x="29" y="81"/>
                  </a:lnTo>
                  <a:lnTo>
                    <a:pt x="33" y="81"/>
                  </a:lnTo>
                  <a:lnTo>
                    <a:pt x="43" y="81"/>
                  </a:lnTo>
                  <a:lnTo>
                    <a:pt x="52" y="81"/>
                  </a:lnTo>
                  <a:lnTo>
                    <a:pt x="57" y="81"/>
                  </a:lnTo>
                  <a:lnTo>
                    <a:pt x="66" y="76"/>
                  </a:lnTo>
                  <a:lnTo>
                    <a:pt x="71" y="71"/>
                  </a:lnTo>
                  <a:lnTo>
                    <a:pt x="76" y="66"/>
                  </a:lnTo>
                  <a:lnTo>
                    <a:pt x="81" y="57"/>
                  </a:lnTo>
                  <a:lnTo>
                    <a:pt x="81" y="52"/>
                  </a:lnTo>
                  <a:lnTo>
                    <a:pt x="81" y="43"/>
                  </a:lnTo>
                  <a:lnTo>
                    <a:pt x="85" y="43"/>
                  </a:lnTo>
                  <a:close/>
                </a:path>
              </a:pathLst>
            </a:custGeom>
            <a:solidFill>
              <a:srgbClr val="FF4646"/>
            </a:solidFill>
            <a:ln w="9525">
              <a:noFill/>
              <a:round/>
              <a:headEnd/>
              <a:tailEnd/>
            </a:ln>
          </p:spPr>
          <p:txBody>
            <a:bodyPr/>
            <a:lstStyle/>
            <a:p>
              <a:endParaRPr lang="en-US"/>
            </a:p>
          </p:txBody>
        </p:sp>
        <p:sp>
          <p:nvSpPr>
            <p:cNvPr id="3523727" name="Freeform 143"/>
            <p:cNvSpPr>
              <a:spLocks noChangeAspect="1"/>
            </p:cNvSpPr>
            <p:nvPr/>
          </p:nvSpPr>
          <p:spPr bwMode="auto">
            <a:xfrm>
              <a:off x="3275" y="2522"/>
              <a:ext cx="81" cy="81"/>
            </a:xfrm>
            <a:custGeom>
              <a:avLst/>
              <a:gdLst/>
              <a:ahLst/>
              <a:cxnLst>
                <a:cxn ang="0">
                  <a:pos x="81" y="33"/>
                </a:cxn>
                <a:cxn ang="0">
                  <a:pos x="76" y="19"/>
                </a:cxn>
                <a:cxn ang="0">
                  <a:pos x="66" y="10"/>
                </a:cxn>
                <a:cxn ang="0">
                  <a:pos x="52" y="5"/>
                </a:cxn>
                <a:cxn ang="0">
                  <a:pos x="33" y="5"/>
                </a:cxn>
                <a:cxn ang="0">
                  <a:pos x="19" y="10"/>
                </a:cxn>
                <a:cxn ang="0">
                  <a:pos x="10" y="19"/>
                </a:cxn>
                <a:cxn ang="0">
                  <a:pos x="5" y="33"/>
                </a:cxn>
                <a:cxn ang="0">
                  <a:pos x="5" y="52"/>
                </a:cxn>
                <a:cxn ang="0">
                  <a:pos x="10" y="66"/>
                </a:cxn>
                <a:cxn ang="0">
                  <a:pos x="19" y="76"/>
                </a:cxn>
                <a:cxn ang="0">
                  <a:pos x="33" y="81"/>
                </a:cxn>
                <a:cxn ang="0">
                  <a:pos x="52" y="81"/>
                </a:cxn>
                <a:cxn ang="0">
                  <a:pos x="66" y="76"/>
                </a:cxn>
                <a:cxn ang="0">
                  <a:pos x="76" y="66"/>
                </a:cxn>
                <a:cxn ang="0">
                  <a:pos x="81" y="52"/>
                </a:cxn>
                <a:cxn ang="0">
                  <a:pos x="81" y="43"/>
                </a:cxn>
                <a:cxn ang="0">
                  <a:pos x="81" y="29"/>
                </a:cxn>
                <a:cxn ang="0">
                  <a:pos x="71" y="14"/>
                </a:cxn>
                <a:cxn ang="0">
                  <a:pos x="57" y="5"/>
                </a:cxn>
                <a:cxn ang="0">
                  <a:pos x="43" y="5"/>
                </a:cxn>
                <a:cxn ang="0">
                  <a:pos x="29" y="5"/>
                </a:cxn>
                <a:cxn ang="0">
                  <a:pos x="14" y="14"/>
                </a:cxn>
                <a:cxn ang="0">
                  <a:pos x="5" y="29"/>
                </a:cxn>
                <a:cxn ang="0">
                  <a:pos x="5" y="43"/>
                </a:cxn>
                <a:cxn ang="0">
                  <a:pos x="5" y="57"/>
                </a:cxn>
                <a:cxn ang="0">
                  <a:pos x="14" y="71"/>
                </a:cxn>
                <a:cxn ang="0">
                  <a:pos x="29" y="81"/>
                </a:cxn>
                <a:cxn ang="0">
                  <a:pos x="43" y="81"/>
                </a:cxn>
                <a:cxn ang="0">
                  <a:pos x="57" y="81"/>
                </a:cxn>
                <a:cxn ang="0">
                  <a:pos x="71" y="71"/>
                </a:cxn>
                <a:cxn ang="0">
                  <a:pos x="81" y="57"/>
                </a:cxn>
                <a:cxn ang="0">
                  <a:pos x="81" y="43"/>
                </a:cxn>
              </a:cxnLst>
              <a:rect l="0" t="0" r="r" b="b"/>
              <a:pathLst>
                <a:path w="81" h="81">
                  <a:moveTo>
                    <a:pt x="81" y="43"/>
                  </a:moveTo>
                  <a:lnTo>
                    <a:pt x="81" y="33"/>
                  </a:lnTo>
                  <a:lnTo>
                    <a:pt x="81" y="29"/>
                  </a:lnTo>
                  <a:lnTo>
                    <a:pt x="76" y="19"/>
                  </a:lnTo>
                  <a:lnTo>
                    <a:pt x="71" y="14"/>
                  </a:lnTo>
                  <a:lnTo>
                    <a:pt x="66" y="10"/>
                  </a:lnTo>
                  <a:lnTo>
                    <a:pt x="57" y="5"/>
                  </a:lnTo>
                  <a:lnTo>
                    <a:pt x="52" y="5"/>
                  </a:lnTo>
                  <a:lnTo>
                    <a:pt x="43" y="0"/>
                  </a:lnTo>
                  <a:lnTo>
                    <a:pt x="33" y="5"/>
                  </a:lnTo>
                  <a:lnTo>
                    <a:pt x="29" y="5"/>
                  </a:lnTo>
                  <a:lnTo>
                    <a:pt x="19" y="10"/>
                  </a:lnTo>
                  <a:lnTo>
                    <a:pt x="14" y="14"/>
                  </a:lnTo>
                  <a:lnTo>
                    <a:pt x="10" y="19"/>
                  </a:lnTo>
                  <a:lnTo>
                    <a:pt x="5" y="29"/>
                  </a:lnTo>
                  <a:lnTo>
                    <a:pt x="5" y="33"/>
                  </a:lnTo>
                  <a:lnTo>
                    <a:pt x="0" y="43"/>
                  </a:lnTo>
                  <a:lnTo>
                    <a:pt x="5" y="52"/>
                  </a:lnTo>
                  <a:lnTo>
                    <a:pt x="5" y="57"/>
                  </a:lnTo>
                  <a:lnTo>
                    <a:pt x="10" y="66"/>
                  </a:lnTo>
                  <a:lnTo>
                    <a:pt x="14" y="71"/>
                  </a:lnTo>
                  <a:lnTo>
                    <a:pt x="19" y="76"/>
                  </a:lnTo>
                  <a:lnTo>
                    <a:pt x="29" y="81"/>
                  </a:lnTo>
                  <a:lnTo>
                    <a:pt x="33" y="81"/>
                  </a:lnTo>
                  <a:lnTo>
                    <a:pt x="43" y="81"/>
                  </a:lnTo>
                  <a:lnTo>
                    <a:pt x="52" y="81"/>
                  </a:lnTo>
                  <a:lnTo>
                    <a:pt x="57" y="81"/>
                  </a:lnTo>
                  <a:lnTo>
                    <a:pt x="66" y="76"/>
                  </a:lnTo>
                  <a:lnTo>
                    <a:pt x="71" y="71"/>
                  </a:lnTo>
                  <a:lnTo>
                    <a:pt x="76" y="66"/>
                  </a:lnTo>
                  <a:lnTo>
                    <a:pt x="81" y="57"/>
                  </a:lnTo>
                  <a:lnTo>
                    <a:pt x="81" y="52"/>
                  </a:lnTo>
                  <a:lnTo>
                    <a:pt x="81" y="43"/>
                  </a:lnTo>
                  <a:lnTo>
                    <a:pt x="81" y="43"/>
                  </a:lnTo>
                  <a:lnTo>
                    <a:pt x="81" y="33"/>
                  </a:lnTo>
                  <a:lnTo>
                    <a:pt x="81" y="29"/>
                  </a:lnTo>
                  <a:lnTo>
                    <a:pt x="76" y="19"/>
                  </a:lnTo>
                  <a:lnTo>
                    <a:pt x="71" y="14"/>
                  </a:lnTo>
                  <a:lnTo>
                    <a:pt x="66" y="10"/>
                  </a:lnTo>
                  <a:lnTo>
                    <a:pt x="57" y="5"/>
                  </a:lnTo>
                  <a:lnTo>
                    <a:pt x="52" y="5"/>
                  </a:lnTo>
                  <a:lnTo>
                    <a:pt x="43" y="5"/>
                  </a:lnTo>
                  <a:lnTo>
                    <a:pt x="33" y="5"/>
                  </a:lnTo>
                  <a:lnTo>
                    <a:pt x="29" y="5"/>
                  </a:lnTo>
                  <a:lnTo>
                    <a:pt x="19" y="10"/>
                  </a:lnTo>
                  <a:lnTo>
                    <a:pt x="14" y="14"/>
                  </a:lnTo>
                  <a:lnTo>
                    <a:pt x="10" y="19"/>
                  </a:lnTo>
                  <a:lnTo>
                    <a:pt x="5" y="29"/>
                  </a:lnTo>
                  <a:lnTo>
                    <a:pt x="5" y="33"/>
                  </a:lnTo>
                  <a:lnTo>
                    <a:pt x="5" y="43"/>
                  </a:lnTo>
                  <a:lnTo>
                    <a:pt x="5" y="52"/>
                  </a:lnTo>
                  <a:lnTo>
                    <a:pt x="5" y="57"/>
                  </a:lnTo>
                  <a:lnTo>
                    <a:pt x="10" y="66"/>
                  </a:lnTo>
                  <a:lnTo>
                    <a:pt x="14" y="71"/>
                  </a:lnTo>
                  <a:lnTo>
                    <a:pt x="19" y="76"/>
                  </a:lnTo>
                  <a:lnTo>
                    <a:pt x="29" y="81"/>
                  </a:lnTo>
                  <a:lnTo>
                    <a:pt x="33" y="81"/>
                  </a:lnTo>
                  <a:lnTo>
                    <a:pt x="43" y="81"/>
                  </a:lnTo>
                  <a:lnTo>
                    <a:pt x="52" y="81"/>
                  </a:lnTo>
                  <a:lnTo>
                    <a:pt x="57" y="81"/>
                  </a:lnTo>
                  <a:lnTo>
                    <a:pt x="66" y="76"/>
                  </a:lnTo>
                  <a:lnTo>
                    <a:pt x="71" y="71"/>
                  </a:lnTo>
                  <a:lnTo>
                    <a:pt x="76" y="66"/>
                  </a:lnTo>
                  <a:lnTo>
                    <a:pt x="81" y="57"/>
                  </a:lnTo>
                  <a:lnTo>
                    <a:pt x="81" y="52"/>
                  </a:lnTo>
                  <a:lnTo>
                    <a:pt x="81" y="43"/>
                  </a:lnTo>
                  <a:lnTo>
                    <a:pt x="81" y="43"/>
                  </a:lnTo>
                  <a:close/>
                </a:path>
              </a:pathLst>
            </a:custGeom>
            <a:solidFill>
              <a:srgbClr val="FF4949"/>
            </a:solidFill>
            <a:ln w="9525">
              <a:noFill/>
              <a:round/>
              <a:headEnd/>
              <a:tailEnd/>
            </a:ln>
          </p:spPr>
          <p:txBody>
            <a:bodyPr/>
            <a:lstStyle/>
            <a:p>
              <a:endParaRPr lang="en-US"/>
            </a:p>
          </p:txBody>
        </p:sp>
        <p:sp>
          <p:nvSpPr>
            <p:cNvPr id="3523728" name="Freeform 144"/>
            <p:cNvSpPr>
              <a:spLocks noChangeAspect="1"/>
            </p:cNvSpPr>
            <p:nvPr/>
          </p:nvSpPr>
          <p:spPr bwMode="auto">
            <a:xfrm>
              <a:off x="3280" y="2527"/>
              <a:ext cx="76" cy="76"/>
            </a:xfrm>
            <a:custGeom>
              <a:avLst/>
              <a:gdLst/>
              <a:ahLst/>
              <a:cxnLst>
                <a:cxn ang="0">
                  <a:pos x="76" y="28"/>
                </a:cxn>
                <a:cxn ang="0">
                  <a:pos x="71" y="14"/>
                </a:cxn>
                <a:cxn ang="0">
                  <a:pos x="61" y="5"/>
                </a:cxn>
                <a:cxn ang="0">
                  <a:pos x="47" y="0"/>
                </a:cxn>
                <a:cxn ang="0">
                  <a:pos x="28" y="0"/>
                </a:cxn>
                <a:cxn ang="0">
                  <a:pos x="14" y="5"/>
                </a:cxn>
                <a:cxn ang="0">
                  <a:pos x="5" y="14"/>
                </a:cxn>
                <a:cxn ang="0">
                  <a:pos x="0" y="28"/>
                </a:cxn>
                <a:cxn ang="0">
                  <a:pos x="0" y="47"/>
                </a:cxn>
                <a:cxn ang="0">
                  <a:pos x="5" y="61"/>
                </a:cxn>
                <a:cxn ang="0">
                  <a:pos x="14" y="71"/>
                </a:cxn>
                <a:cxn ang="0">
                  <a:pos x="28" y="76"/>
                </a:cxn>
                <a:cxn ang="0">
                  <a:pos x="47" y="76"/>
                </a:cxn>
                <a:cxn ang="0">
                  <a:pos x="61" y="71"/>
                </a:cxn>
                <a:cxn ang="0">
                  <a:pos x="71" y="61"/>
                </a:cxn>
                <a:cxn ang="0">
                  <a:pos x="76" y="47"/>
                </a:cxn>
                <a:cxn ang="0">
                  <a:pos x="76" y="38"/>
                </a:cxn>
                <a:cxn ang="0">
                  <a:pos x="71" y="24"/>
                </a:cxn>
                <a:cxn ang="0">
                  <a:pos x="66" y="9"/>
                </a:cxn>
                <a:cxn ang="0">
                  <a:pos x="52" y="5"/>
                </a:cxn>
                <a:cxn ang="0">
                  <a:pos x="38" y="0"/>
                </a:cxn>
                <a:cxn ang="0">
                  <a:pos x="24" y="5"/>
                </a:cxn>
                <a:cxn ang="0">
                  <a:pos x="9" y="9"/>
                </a:cxn>
                <a:cxn ang="0">
                  <a:pos x="5" y="24"/>
                </a:cxn>
                <a:cxn ang="0">
                  <a:pos x="0" y="38"/>
                </a:cxn>
                <a:cxn ang="0">
                  <a:pos x="5" y="52"/>
                </a:cxn>
                <a:cxn ang="0">
                  <a:pos x="9" y="66"/>
                </a:cxn>
                <a:cxn ang="0">
                  <a:pos x="24" y="71"/>
                </a:cxn>
                <a:cxn ang="0">
                  <a:pos x="38" y="76"/>
                </a:cxn>
                <a:cxn ang="0">
                  <a:pos x="52" y="71"/>
                </a:cxn>
                <a:cxn ang="0">
                  <a:pos x="66" y="66"/>
                </a:cxn>
                <a:cxn ang="0">
                  <a:pos x="71" y="52"/>
                </a:cxn>
                <a:cxn ang="0">
                  <a:pos x="76" y="38"/>
                </a:cxn>
              </a:cxnLst>
              <a:rect l="0" t="0" r="r" b="b"/>
              <a:pathLst>
                <a:path w="76" h="76">
                  <a:moveTo>
                    <a:pt x="76" y="38"/>
                  </a:moveTo>
                  <a:lnTo>
                    <a:pt x="76" y="28"/>
                  </a:lnTo>
                  <a:lnTo>
                    <a:pt x="76" y="24"/>
                  </a:lnTo>
                  <a:lnTo>
                    <a:pt x="71" y="14"/>
                  </a:lnTo>
                  <a:lnTo>
                    <a:pt x="66" y="9"/>
                  </a:lnTo>
                  <a:lnTo>
                    <a:pt x="61" y="5"/>
                  </a:lnTo>
                  <a:lnTo>
                    <a:pt x="52" y="0"/>
                  </a:lnTo>
                  <a:lnTo>
                    <a:pt x="47" y="0"/>
                  </a:lnTo>
                  <a:lnTo>
                    <a:pt x="38" y="0"/>
                  </a:lnTo>
                  <a:lnTo>
                    <a:pt x="28" y="0"/>
                  </a:lnTo>
                  <a:lnTo>
                    <a:pt x="24" y="0"/>
                  </a:lnTo>
                  <a:lnTo>
                    <a:pt x="14" y="5"/>
                  </a:lnTo>
                  <a:lnTo>
                    <a:pt x="9" y="9"/>
                  </a:lnTo>
                  <a:lnTo>
                    <a:pt x="5" y="14"/>
                  </a:lnTo>
                  <a:lnTo>
                    <a:pt x="0" y="24"/>
                  </a:lnTo>
                  <a:lnTo>
                    <a:pt x="0" y="28"/>
                  </a:lnTo>
                  <a:lnTo>
                    <a:pt x="0" y="38"/>
                  </a:lnTo>
                  <a:lnTo>
                    <a:pt x="0" y="47"/>
                  </a:lnTo>
                  <a:lnTo>
                    <a:pt x="0" y="52"/>
                  </a:lnTo>
                  <a:lnTo>
                    <a:pt x="5" y="61"/>
                  </a:lnTo>
                  <a:lnTo>
                    <a:pt x="9" y="66"/>
                  </a:lnTo>
                  <a:lnTo>
                    <a:pt x="14" y="71"/>
                  </a:lnTo>
                  <a:lnTo>
                    <a:pt x="24" y="76"/>
                  </a:lnTo>
                  <a:lnTo>
                    <a:pt x="28" y="76"/>
                  </a:lnTo>
                  <a:lnTo>
                    <a:pt x="38" y="76"/>
                  </a:lnTo>
                  <a:lnTo>
                    <a:pt x="47" y="76"/>
                  </a:lnTo>
                  <a:lnTo>
                    <a:pt x="52" y="76"/>
                  </a:lnTo>
                  <a:lnTo>
                    <a:pt x="61" y="71"/>
                  </a:lnTo>
                  <a:lnTo>
                    <a:pt x="66" y="66"/>
                  </a:lnTo>
                  <a:lnTo>
                    <a:pt x="71" y="61"/>
                  </a:lnTo>
                  <a:lnTo>
                    <a:pt x="76" y="52"/>
                  </a:lnTo>
                  <a:lnTo>
                    <a:pt x="76" y="47"/>
                  </a:lnTo>
                  <a:lnTo>
                    <a:pt x="76" y="38"/>
                  </a:lnTo>
                  <a:lnTo>
                    <a:pt x="76" y="38"/>
                  </a:lnTo>
                  <a:lnTo>
                    <a:pt x="76" y="28"/>
                  </a:lnTo>
                  <a:lnTo>
                    <a:pt x="71" y="24"/>
                  </a:lnTo>
                  <a:lnTo>
                    <a:pt x="71" y="14"/>
                  </a:lnTo>
                  <a:lnTo>
                    <a:pt x="66" y="9"/>
                  </a:lnTo>
                  <a:lnTo>
                    <a:pt x="57" y="5"/>
                  </a:lnTo>
                  <a:lnTo>
                    <a:pt x="52" y="5"/>
                  </a:lnTo>
                  <a:lnTo>
                    <a:pt x="47" y="0"/>
                  </a:lnTo>
                  <a:lnTo>
                    <a:pt x="38" y="0"/>
                  </a:lnTo>
                  <a:lnTo>
                    <a:pt x="28" y="0"/>
                  </a:lnTo>
                  <a:lnTo>
                    <a:pt x="24" y="5"/>
                  </a:lnTo>
                  <a:lnTo>
                    <a:pt x="14" y="5"/>
                  </a:lnTo>
                  <a:lnTo>
                    <a:pt x="9" y="9"/>
                  </a:lnTo>
                  <a:lnTo>
                    <a:pt x="5" y="14"/>
                  </a:lnTo>
                  <a:lnTo>
                    <a:pt x="5" y="24"/>
                  </a:lnTo>
                  <a:lnTo>
                    <a:pt x="0" y="28"/>
                  </a:lnTo>
                  <a:lnTo>
                    <a:pt x="0" y="38"/>
                  </a:lnTo>
                  <a:lnTo>
                    <a:pt x="0" y="47"/>
                  </a:lnTo>
                  <a:lnTo>
                    <a:pt x="5" y="52"/>
                  </a:lnTo>
                  <a:lnTo>
                    <a:pt x="5" y="57"/>
                  </a:lnTo>
                  <a:lnTo>
                    <a:pt x="9" y="66"/>
                  </a:lnTo>
                  <a:lnTo>
                    <a:pt x="14" y="71"/>
                  </a:lnTo>
                  <a:lnTo>
                    <a:pt x="24" y="71"/>
                  </a:lnTo>
                  <a:lnTo>
                    <a:pt x="28" y="76"/>
                  </a:lnTo>
                  <a:lnTo>
                    <a:pt x="38" y="76"/>
                  </a:lnTo>
                  <a:lnTo>
                    <a:pt x="47" y="76"/>
                  </a:lnTo>
                  <a:lnTo>
                    <a:pt x="52" y="71"/>
                  </a:lnTo>
                  <a:lnTo>
                    <a:pt x="57" y="71"/>
                  </a:lnTo>
                  <a:lnTo>
                    <a:pt x="66" y="66"/>
                  </a:lnTo>
                  <a:lnTo>
                    <a:pt x="71" y="57"/>
                  </a:lnTo>
                  <a:lnTo>
                    <a:pt x="71" y="52"/>
                  </a:lnTo>
                  <a:lnTo>
                    <a:pt x="76" y="47"/>
                  </a:lnTo>
                  <a:lnTo>
                    <a:pt x="76" y="38"/>
                  </a:lnTo>
                  <a:lnTo>
                    <a:pt x="76" y="38"/>
                  </a:lnTo>
                  <a:close/>
                </a:path>
              </a:pathLst>
            </a:custGeom>
            <a:solidFill>
              <a:srgbClr val="FF4D4D"/>
            </a:solidFill>
            <a:ln w="9525">
              <a:noFill/>
              <a:round/>
              <a:headEnd/>
              <a:tailEnd/>
            </a:ln>
          </p:spPr>
          <p:txBody>
            <a:bodyPr/>
            <a:lstStyle/>
            <a:p>
              <a:endParaRPr lang="en-US"/>
            </a:p>
          </p:txBody>
        </p:sp>
        <p:sp>
          <p:nvSpPr>
            <p:cNvPr id="3523729" name="Freeform 145"/>
            <p:cNvSpPr>
              <a:spLocks noChangeAspect="1"/>
            </p:cNvSpPr>
            <p:nvPr/>
          </p:nvSpPr>
          <p:spPr bwMode="auto">
            <a:xfrm>
              <a:off x="3280" y="2527"/>
              <a:ext cx="76" cy="76"/>
            </a:xfrm>
            <a:custGeom>
              <a:avLst/>
              <a:gdLst/>
              <a:ahLst/>
              <a:cxnLst>
                <a:cxn ang="0">
                  <a:pos x="76" y="28"/>
                </a:cxn>
                <a:cxn ang="0">
                  <a:pos x="71" y="14"/>
                </a:cxn>
                <a:cxn ang="0">
                  <a:pos x="57" y="5"/>
                </a:cxn>
                <a:cxn ang="0">
                  <a:pos x="47" y="0"/>
                </a:cxn>
                <a:cxn ang="0">
                  <a:pos x="28" y="0"/>
                </a:cxn>
                <a:cxn ang="0">
                  <a:pos x="14" y="5"/>
                </a:cxn>
                <a:cxn ang="0">
                  <a:pos x="5" y="14"/>
                </a:cxn>
                <a:cxn ang="0">
                  <a:pos x="0" y="28"/>
                </a:cxn>
                <a:cxn ang="0">
                  <a:pos x="0" y="47"/>
                </a:cxn>
                <a:cxn ang="0">
                  <a:pos x="5" y="57"/>
                </a:cxn>
                <a:cxn ang="0">
                  <a:pos x="14" y="71"/>
                </a:cxn>
                <a:cxn ang="0">
                  <a:pos x="28" y="76"/>
                </a:cxn>
                <a:cxn ang="0">
                  <a:pos x="47" y="76"/>
                </a:cxn>
                <a:cxn ang="0">
                  <a:pos x="57" y="71"/>
                </a:cxn>
                <a:cxn ang="0">
                  <a:pos x="71" y="57"/>
                </a:cxn>
                <a:cxn ang="0">
                  <a:pos x="76" y="47"/>
                </a:cxn>
                <a:cxn ang="0">
                  <a:pos x="76" y="38"/>
                </a:cxn>
                <a:cxn ang="0">
                  <a:pos x="71" y="24"/>
                </a:cxn>
                <a:cxn ang="0">
                  <a:pos x="61" y="9"/>
                </a:cxn>
                <a:cxn ang="0">
                  <a:pos x="52" y="5"/>
                </a:cxn>
                <a:cxn ang="0">
                  <a:pos x="38" y="0"/>
                </a:cxn>
                <a:cxn ang="0">
                  <a:pos x="24" y="5"/>
                </a:cxn>
                <a:cxn ang="0">
                  <a:pos x="9" y="9"/>
                </a:cxn>
                <a:cxn ang="0">
                  <a:pos x="5" y="24"/>
                </a:cxn>
                <a:cxn ang="0">
                  <a:pos x="0" y="38"/>
                </a:cxn>
                <a:cxn ang="0">
                  <a:pos x="5" y="52"/>
                </a:cxn>
                <a:cxn ang="0">
                  <a:pos x="9" y="61"/>
                </a:cxn>
                <a:cxn ang="0">
                  <a:pos x="24" y="71"/>
                </a:cxn>
                <a:cxn ang="0">
                  <a:pos x="38" y="76"/>
                </a:cxn>
                <a:cxn ang="0">
                  <a:pos x="52" y="71"/>
                </a:cxn>
                <a:cxn ang="0">
                  <a:pos x="61" y="61"/>
                </a:cxn>
                <a:cxn ang="0">
                  <a:pos x="71" y="52"/>
                </a:cxn>
                <a:cxn ang="0">
                  <a:pos x="76" y="38"/>
                </a:cxn>
              </a:cxnLst>
              <a:rect l="0" t="0" r="r" b="b"/>
              <a:pathLst>
                <a:path w="76" h="76">
                  <a:moveTo>
                    <a:pt x="76" y="38"/>
                  </a:moveTo>
                  <a:lnTo>
                    <a:pt x="76" y="28"/>
                  </a:lnTo>
                  <a:lnTo>
                    <a:pt x="71" y="24"/>
                  </a:lnTo>
                  <a:lnTo>
                    <a:pt x="71" y="14"/>
                  </a:lnTo>
                  <a:lnTo>
                    <a:pt x="66" y="9"/>
                  </a:lnTo>
                  <a:lnTo>
                    <a:pt x="57" y="5"/>
                  </a:lnTo>
                  <a:lnTo>
                    <a:pt x="52" y="5"/>
                  </a:lnTo>
                  <a:lnTo>
                    <a:pt x="47" y="0"/>
                  </a:lnTo>
                  <a:lnTo>
                    <a:pt x="38" y="0"/>
                  </a:lnTo>
                  <a:lnTo>
                    <a:pt x="28" y="0"/>
                  </a:lnTo>
                  <a:lnTo>
                    <a:pt x="24" y="5"/>
                  </a:lnTo>
                  <a:lnTo>
                    <a:pt x="14" y="5"/>
                  </a:lnTo>
                  <a:lnTo>
                    <a:pt x="9" y="9"/>
                  </a:lnTo>
                  <a:lnTo>
                    <a:pt x="5" y="14"/>
                  </a:lnTo>
                  <a:lnTo>
                    <a:pt x="5" y="24"/>
                  </a:lnTo>
                  <a:lnTo>
                    <a:pt x="0" y="28"/>
                  </a:lnTo>
                  <a:lnTo>
                    <a:pt x="0" y="38"/>
                  </a:lnTo>
                  <a:lnTo>
                    <a:pt x="0" y="47"/>
                  </a:lnTo>
                  <a:lnTo>
                    <a:pt x="5" y="52"/>
                  </a:lnTo>
                  <a:lnTo>
                    <a:pt x="5" y="57"/>
                  </a:lnTo>
                  <a:lnTo>
                    <a:pt x="9" y="66"/>
                  </a:lnTo>
                  <a:lnTo>
                    <a:pt x="14" y="71"/>
                  </a:lnTo>
                  <a:lnTo>
                    <a:pt x="24" y="71"/>
                  </a:lnTo>
                  <a:lnTo>
                    <a:pt x="28" y="76"/>
                  </a:lnTo>
                  <a:lnTo>
                    <a:pt x="38" y="76"/>
                  </a:lnTo>
                  <a:lnTo>
                    <a:pt x="47" y="76"/>
                  </a:lnTo>
                  <a:lnTo>
                    <a:pt x="52" y="71"/>
                  </a:lnTo>
                  <a:lnTo>
                    <a:pt x="57" y="71"/>
                  </a:lnTo>
                  <a:lnTo>
                    <a:pt x="66" y="66"/>
                  </a:lnTo>
                  <a:lnTo>
                    <a:pt x="71" y="57"/>
                  </a:lnTo>
                  <a:lnTo>
                    <a:pt x="71" y="52"/>
                  </a:lnTo>
                  <a:lnTo>
                    <a:pt x="76" y="47"/>
                  </a:lnTo>
                  <a:lnTo>
                    <a:pt x="76" y="38"/>
                  </a:lnTo>
                  <a:lnTo>
                    <a:pt x="76" y="38"/>
                  </a:lnTo>
                  <a:lnTo>
                    <a:pt x="71" y="28"/>
                  </a:lnTo>
                  <a:lnTo>
                    <a:pt x="71" y="24"/>
                  </a:lnTo>
                  <a:lnTo>
                    <a:pt x="66" y="19"/>
                  </a:lnTo>
                  <a:lnTo>
                    <a:pt x="61" y="9"/>
                  </a:lnTo>
                  <a:lnTo>
                    <a:pt x="57" y="9"/>
                  </a:lnTo>
                  <a:lnTo>
                    <a:pt x="52" y="5"/>
                  </a:lnTo>
                  <a:lnTo>
                    <a:pt x="43" y="0"/>
                  </a:lnTo>
                  <a:lnTo>
                    <a:pt x="38" y="0"/>
                  </a:lnTo>
                  <a:lnTo>
                    <a:pt x="28" y="0"/>
                  </a:lnTo>
                  <a:lnTo>
                    <a:pt x="24" y="5"/>
                  </a:lnTo>
                  <a:lnTo>
                    <a:pt x="19" y="9"/>
                  </a:lnTo>
                  <a:lnTo>
                    <a:pt x="9" y="9"/>
                  </a:lnTo>
                  <a:lnTo>
                    <a:pt x="9" y="19"/>
                  </a:lnTo>
                  <a:lnTo>
                    <a:pt x="5" y="24"/>
                  </a:lnTo>
                  <a:lnTo>
                    <a:pt x="0" y="28"/>
                  </a:lnTo>
                  <a:lnTo>
                    <a:pt x="0" y="38"/>
                  </a:lnTo>
                  <a:lnTo>
                    <a:pt x="0" y="43"/>
                  </a:lnTo>
                  <a:lnTo>
                    <a:pt x="5" y="52"/>
                  </a:lnTo>
                  <a:lnTo>
                    <a:pt x="9" y="57"/>
                  </a:lnTo>
                  <a:lnTo>
                    <a:pt x="9" y="61"/>
                  </a:lnTo>
                  <a:lnTo>
                    <a:pt x="19" y="66"/>
                  </a:lnTo>
                  <a:lnTo>
                    <a:pt x="24" y="71"/>
                  </a:lnTo>
                  <a:lnTo>
                    <a:pt x="28" y="71"/>
                  </a:lnTo>
                  <a:lnTo>
                    <a:pt x="38" y="76"/>
                  </a:lnTo>
                  <a:lnTo>
                    <a:pt x="43" y="71"/>
                  </a:lnTo>
                  <a:lnTo>
                    <a:pt x="52" y="71"/>
                  </a:lnTo>
                  <a:lnTo>
                    <a:pt x="57" y="66"/>
                  </a:lnTo>
                  <a:lnTo>
                    <a:pt x="61" y="61"/>
                  </a:lnTo>
                  <a:lnTo>
                    <a:pt x="66" y="57"/>
                  </a:lnTo>
                  <a:lnTo>
                    <a:pt x="71" y="52"/>
                  </a:lnTo>
                  <a:lnTo>
                    <a:pt x="71" y="43"/>
                  </a:lnTo>
                  <a:lnTo>
                    <a:pt x="76" y="38"/>
                  </a:lnTo>
                  <a:lnTo>
                    <a:pt x="76" y="38"/>
                  </a:lnTo>
                  <a:close/>
                </a:path>
              </a:pathLst>
            </a:custGeom>
            <a:solidFill>
              <a:srgbClr val="FF5151"/>
            </a:solidFill>
            <a:ln w="9525">
              <a:noFill/>
              <a:round/>
              <a:headEnd/>
              <a:tailEnd/>
            </a:ln>
          </p:spPr>
          <p:txBody>
            <a:bodyPr/>
            <a:lstStyle/>
            <a:p>
              <a:endParaRPr lang="en-US"/>
            </a:p>
          </p:txBody>
        </p:sp>
        <p:sp>
          <p:nvSpPr>
            <p:cNvPr id="3523730" name="Freeform 146"/>
            <p:cNvSpPr>
              <a:spLocks noChangeAspect="1"/>
            </p:cNvSpPr>
            <p:nvPr/>
          </p:nvSpPr>
          <p:spPr bwMode="auto">
            <a:xfrm>
              <a:off x="3280" y="2527"/>
              <a:ext cx="76" cy="76"/>
            </a:xfrm>
            <a:custGeom>
              <a:avLst/>
              <a:gdLst/>
              <a:ahLst/>
              <a:cxnLst>
                <a:cxn ang="0">
                  <a:pos x="71" y="28"/>
                </a:cxn>
                <a:cxn ang="0">
                  <a:pos x="66" y="19"/>
                </a:cxn>
                <a:cxn ang="0">
                  <a:pos x="57" y="9"/>
                </a:cxn>
                <a:cxn ang="0">
                  <a:pos x="43" y="0"/>
                </a:cxn>
                <a:cxn ang="0">
                  <a:pos x="28" y="0"/>
                </a:cxn>
                <a:cxn ang="0">
                  <a:pos x="19" y="9"/>
                </a:cxn>
                <a:cxn ang="0">
                  <a:pos x="9" y="19"/>
                </a:cxn>
                <a:cxn ang="0">
                  <a:pos x="0" y="28"/>
                </a:cxn>
                <a:cxn ang="0">
                  <a:pos x="0" y="43"/>
                </a:cxn>
                <a:cxn ang="0">
                  <a:pos x="9" y="57"/>
                </a:cxn>
                <a:cxn ang="0">
                  <a:pos x="19" y="66"/>
                </a:cxn>
                <a:cxn ang="0">
                  <a:pos x="28" y="71"/>
                </a:cxn>
                <a:cxn ang="0">
                  <a:pos x="43" y="71"/>
                </a:cxn>
                <a:cxn ang="0">
                  <a:pos x="57" y="66"/>
                </a:cxn>
                <a:cxn ang="0">
                  <a:pos x="66" y="57"/>
                </a:cxn>
                <a:cxn ang="0">
                  <a:pos x="71" y="43"/>
                </a:cxn>
                <a:cxn ang="0">
                  <a:pos x="71" y="38"/>
                </a:cxn>
                <a:cxn ang="0">
                  <a:pos x="71" y="24"/>
                </a:cxn>
                <a:cxn ang="0">
                  <a:pos x="61" y="14"/>
                </a:cxn>
                <a:cxn ang="0">
                  <a:pos x="52" y="5"/>
                </a:cxn>
                <a:cxn ang="0">
                  <a:pos x="38" y="0"/>
                </a:cxn>
                <a:cxn ang="0">
                  <a:pos x="24" y="5"/>
                </a:cxn>
                <a:cxn ang="0">
                  <a:pos x="14" y="14"/>
                </a:cxn>
                <a:cxn ang="0">
                  <a:pos x="5" y="24"/>
                </a:cxn>
                <a:cxn ang="0">
                  <a:pos x="5" y="38"/>
                </a:cxn>
                <a:cxn ang="0">
                  <a:pos x="5" y="52"/>
                </a:cxn>
                <a:cxn ang="0">
                  <a:pos x="14" y="61"/>
                </a:cxn>
                <a:cxn ang="0">
                  <a:pos x="24" y="71"/>
                </a:cxn>
                <a:cxn ang="0">
                  <a:pos x="38" y="71"/>
                </a:cxn>
                <a:cxn ang="0">
                  <a:pos x="52" y="71"/>
                </a:cxn>
                <a:cxn ang="0">
                  <a:pos x="61" y="61"/>
                </a:cxn>
                <a:cxn ang="0">
                  <a:pos x="71" y="52"/>
                </a:cxn>
                <a:cxn ang="0">
                  <a:pos x="71" y="38"/>
                </a:cxn>
              </a:cxnLst>
              <a:rect l="0" t="0" r="r" b="b"/>
              <a:pathLst>
                <a:path w="76" h="76">
                  <a:moveTo>
                    <a:pt x="76" y="38"/>
                  </a:moveTo>
                  <a:lnTo>
                    <a:pt x="71" y="28"/>
                  </a:lnTo>
                  <a:lnTo>
                    <a:pt x="71" y="24"/>
                  </a:lnTo>
                  <a:lnTo>
                    <a:pt x="66" y="19"/>
                  </a:lnTo>
                  <a:lnTo>
                    <a:pt x="61" y="9"/>
                  </a:lnTo>
                  <a:lnTo>
                    <a:pt x="57" y="9"/>
                  </a:lnTo>
                  <a:lnTo>
                    <a:pt x="52" y="5"/>
                  </a:lnTo>
                  <a:lnTo>
                    <a:pt x="43" y="0"/>
                  </a:lnTo>
                  <a:lnTo>
                    <a:pt x="38" y="0"/>
                  </a:lnTo>
                  <a:lnTo>
                    <a:pt x="28" y="0"/>
                  </a:lnTo>
                  <a:lnTo>
                    <a:pt x="24" y="5"/>
                  </a:lnTo>
                  <a:lnTo>
                    <a:pt x="19" y="9"/>
                  </a:lnTo>
                  <a:lnTo>
                    <a:pt x="9" y="9"/>
                  </a:lnTo>
                  <a:lnTo>
                    <a:pt x="9" y="19"/>
                  </a:lnTo>
                  <a:lnTo>
                    <a:pt x="5" y="24"/>
                  </a:lnTo>
                  <a:lnTo>
                    <a:pt x="0" y="28"/>
                  </a:lnTo>
                  <a:lnTo>
                    <a:pt x="0" y="38"/>
                  </a:lnTo>
                  <a:lnTo>
                    <a:pt x="0" y="43"/>
                  </a:lnTo>
                  <a:lnTo>
                    <a:pt x="5" y="52"/>
                  </a:lnTo>
                  <a:lnTo>
                    <a:pt x="9" y="57"/>
                  </a:lnTo>
                  <a:lnTo>
                    <a:pt x="9" y="61"/>
                  </a:lnTo>
                  <a:lnTo>
                    <a:pt x="19" y="66"/>
                  </a:lnTo>
                  <a:lnTo>
                    <a:pt x="24" y="71"/>
                  </a:lnTo>
                  <a:lnTo>
                    <a:pt x="28" y="71"/>
                  </a:lnTo>
                  <a:lnTo>
                    <a:pt x="38" y="76"/>
                  </a:lnTo>
                  <a:lnTo>
                    <a:pt x="43" y="71"/>
                  </a:lnTo>
                  <a:lnTo>
                    <a:pt x="52" y="71"/>
                  </a:lnTo>
                  <a:lnTo>
                    <a:pt x="57" y="66"/>
                  </a:lnTo>
                  <a:lnTo>
                    <a:pt x="61" y="61"/>
                  </a:lnTo>
                  <a:lnTo>
                    <a:pt x="66" y="57"/>
                  </a:lnTo>
                  <a:lnTo>
                    <a:pt x="71" y="52"/>
                  </a:lnTo>
                  <a:lnTo>
                    <a:pt x="71" y="43"/>
                  </a:lnTo>
                  <a:lnTo>
                    <a:pt x="76" y="38"/>
                  </a:lnTo>
                  <a:lnTo>
                    <a:pt x="71" y="38"/>
                  </a:lnTo>
                  <a:lnTo>
                    <a:pt x="71" y="28"/>
                  </a:lnTo>
                  <a:lnTo>
                    <a:pt x="71" y="24"/>
                  </a:lnTo>
                  <a:lnTo>
                    <a:pt x="66" y="19"/>
                  </a:lnTo>
                  <a:lnTo>
                    <a:pt x="61" y="14"/>
                  </a:lnTo>
                  <a:lnTo>
                    <a:pt x="57" y="9"/>
                  </a:lnTo>
                  <a:lnTo>
                    <a:pt x="52" y="5"/>
                  </a:lnTo>
                  <a:lnTo>
                    <a:pt x="43" y="5"/>
                  </a:lnTo>
                  <a:lnTo>
                    <a:pt x="38" y="0"/>
                  </a:lnTo>
                  <a:lnTo>
                    <a:pt x="28" y="5"/>
                  </a:lnTo>
                  <a:lnTo>
                    <a:pt x="24" y="5"/>
                  </a:lnTo>
                  <a:lnTo>
                    <a:pt x="19" y="9"/>
                  </a:lnTo>
                  <a:lnTo>
                    <a:pt x="14" y="14"/>
                  </a:lnTo>
                  <a:lnTo>
                    <a:pt x="9" y="19"/>
                  </a:lnTo>
                  <a:lnTo>
                    <a:pt x="5" y="24"/>
                  </a:lnTo>
                  <a:lnTo>
                    <a:pt x="5" y="28"/>
                  </a:lnTo>
                  <a:lnTo>
                    <a:pt x="5" y="38"/>
                  </a:lnTo>
                  <a:lnTo>
                    <a:pt x="5" y="43"/>
                  </a:lnTo>
                  <a:lnTo>
                    <a:pt x="5" y="52"/>
                  </a:lnTo>
                  <a:lnTo>
                    <a:pt x="9" y="57"/>
                  </a:lnTo>
                  <a:lnTo>
                    <a:pt x="14" y="61"/>
                  </a:lnTo>
                  <a:lnTo>
                    <a:pt x="19" y="66"/>
                  </a:lnTo>
                  <a:lnTo>
                    <a:pt x="24" y="71"/>
                  </a:lnTo>
                  <a:lnTo>
                    <a:pt x="28" y="71"/>
                  </a:lnTo>
                  <a:lnTo>
                    <a:pt x="38" y="71"/>
                  </a:lnTo>
                  <a:lnTo>
                    <a:pt x="43" y="71"/>
                  </a:lnTo>
                  <a:lnTo>
                    <a:pt x="52" y="71"/>
                  </a:lnTo>
                  <a:lnTo>
                    <a:pt x="57" y="66"/>
                  </a:lnTo>
                  <a:lnTo>
                    <a:pt x="61" y="61"/>
                  </a:lnTo>
                  <a:lnTo>
                    <a:pt x="66" y="57"/>
                  </a:lnTo>
                  <a:lnTo>
                    <a:pt x="71" y="52"/>
                  </a:lnTo>
                  <a:lnTo>
                    <a:pt x="71" y="43"/>
                  </a:lnTo>
                  <a:lnTo>
                    <a:pt x="71" y="38"/>
                  </a:lnTo>
                  <a:lnTo>
                    <a:pt x="76" y="38"/>
                  </a:lnTo>
                  <a:close/>
                </a:path>
              </a:pathLst>
            </a:custGeom>
            <a:solidFill>
              <a:srgbClr val="FF5454"/>
            </a:solidFill>
            <a:ln w="9525">
              <a:noFill/>
              <a:round/>
              <a:headEnd/>
              <a:tailEnd/>
            </a:ln>
          </p:spPr>
          <p:txBody>
            <a:bodyPr/>
            <a:lstStyle/>
            <a:p>
              <a:endParaRPr lang="en-US"/>
            </a:p>
          </p:txBody>
        </p:sp>
        <p:sp>
          <p:nvSpPr>
            <p:cNvPr id="3523731" name="Freeform 147"/>
            <p:cNvSpPr>
              <a:spLocks noChangeAspect="1"/>
            </p:cNvSpPr>
            <p:nvPr/>
          </p:nvSpPr>
          <p:spPr bwMode="auto">
            <a:xfrm>
              <a:off x="3285" y="2527"/>
              <a:ext cx="66" cy="71"/>
            </a:xfrm>
            <a:custGeom>
              <a:avLst/>
              <a:gdLst/>
              <a:ahLst/>
              <a:cxnLst>
                <a:cxn ang="0">
                  <a:pos x="66" y="28"/>
                </a:cxn>
                <a:cxn ang="0">
                  <a:pos x="61" y="19"/>
                </a:cxn>
                <a:cxn ang="0">
                  <a:pos x="52" y="9"/>
                </a:cxn>
                <a:cxn ang="0">
                  <a:pos x="38" y="5"/>
                </a:cxn>
                <a:cxn ang="0">
                  <a:pos x="23" y="5"/>
                </a:cxn>
                <a:cxn ang="0">
                  <a:pos x="14" y="9"/>
                </a:cxn>
                <a:cxn ang="0">
                  <a:pos x="4" y="19"/>
                </a:cxn>
                <a:cxn ang="0">
                  <a:pos x="0" y="28"/>
                </a:cxn>
                <a:cxn ang="0">
                  <a:pos x="0" y="43"/>
                </a:cxn>
                <a:cxn ang="0">
                  <a:pos x="4" y="57"/>
                </a:cxn>
                <a:cxn ang="0">
                  <a:pos x="14" y="66"/>
                </a:cxn>
                <a:cxn ang="0">
                  <a:pos x="23" y="71"/>
                </a:cxn>
                <a:cxn ang="0">
                  <a:pos x="38" y="71"/>
                </a:cxn>
                <a:cxn ang="0">
                  <a:pos x="52" y="66"/>
                </a:cxn>
                <a:cxn ang="0">
                  <a:pos x="61" y="57"/>
                </a:cxn>
                <a:cxn ang="0">
                  <a:pos x="66" y="43"/>
                </a:cxn>
                <a:cxn ang="0">
                  <a:pos x="66" y="38"/>
                </a:cxn>
                <a:cxn ang="0">
                  <a:pos x="61" y="24"/>
                </a:cxn>
                <a:cxn ang="0">
                  <a:pos x="56" y="14"/>
                </a:cxn>
                <a:cxn ang="0">
                  <a:pos x="47" y="5"/>
                </a:cxn>
                <a:cxn ang="0">
                  <a:pos x="33" y="5"/>
                </a:cxn>
                <a:cxn ang="0">
                  <a:pos x="19" y="5"/>
                </a:cxn>
                <a:cxn ang="0">
                  <a:pos x="9" y="14"/>
                </a:cxn>
                <a:cxn ang="0">
                  <a:pos x="0" y="24"/>
                </a:cxn>
                <a:cxn ang="0">
                  <a:pos x="0" y="38"/>
                </a:cxn>
                <a:cxn ang="0">
                  <a:pos x="0" y="52"/>
                </a:cxn>
                <a:cxn ang="0">
                  <a:pos x="9" y="61"/>
                </a:cxn>
                <a:cxn ang="0">
                  <a:pos x="19" y="66"/>
                </a:cxn>
                <a:cxn ang="0">
                  <a:pos x="33" y="71"/>
                </a:cxn>
                <a:cxn ang="0">
                  <a:pos x="47" y="66"/>
                </a:cxn>
                <a:cxn ang="0">
                  <a:pos x="56" y="61"/>
                </a:cxn>
                <a:cxn ang="0">
                  <a:pos x="61" y="52"/>
                </a:cxn>
                <a:cxn ang="0">
                  <a:pos x="66" y="38"/>
                </a:cxn>
              </a:cxnLst>
              <a:rect l="0" t="0" r="r" b="b"/>
              <a:pathLst>
                <a:path w="66" h="71">
                  <a:moveTo>
                    <a:pt x="66" y="38"/>
                  </a:moveTo>
                  <a:lnTo>
                    <a:pt x="66" y="28"/>
                  </a:lnTo>
                  <a:lnTo>
                    <a:pt x="66" y="24"/>
                  </a:lnTo>
                  <a:lnTo>
                    <a:pt x="61" y="19"/>
                  </a:lnTo>
                  <a:lnTo>
                    <a:pt x="56" y="14"/>
                  </a:lnTo>
                  <a:lnTo>
                    <a:pt x="52" y="9"/>
                  </a:lnTo>
                  <a:lnTo>
                    <a:pt x="47" y="5"/>
                  </a:lnTo>
                  <a:lnTo>
                    <a:pt x="38" y="5"/>
                  </a:lnTo>
                  <a:lnTo>
                    <a:pt x="33" y="0"/>
                  </a:lnTo>
                  <a:lnTo>
                    <a:pt x="23" y="5"/>
                  </a:lnTo>
                  <a:lnTo>
                    <a:pt x="19" y="5"/>
                  </a:lnTo>
                  <a:lnTo>
                    <a:pt x="14" y="9"/>
                  </a:lnTo>
                  <a:lnTo>
                    <a:pt x="9" y="14"/>
                  </a:lnTo>
                  <a:lnTo>
                    <a:pt x="4" y="19"/>
                  </a:lnTo>
                  <a:lnTo>
                    <a:pt x="0" y="24"/>
                  </a:lnTo>
                  <a:lnTo>
                    <a:pt x="0" y="28"/>
                  </a:lnTo>
                  <a:lnTo>
                    <a:pt x="0" y="38"/>
                  </a:lnTo>
                  <a:lnTo>
                    <a:pt x="0" y="43"/>
                  </a:lnTo>
                  <a:lnTo>
                    <a:pt x="0" y="52"/>
                  </a:lnTo>
                  <a:lnTo>
                    <a:pt x="4" y="57"/>
                  </a:lnTo>
                  <a:lnTo>
                    <a:pt x="9" y="61"/>
                  </a:lnTo>
                  <a:lnTo>
                    <a:pt x="14" y="66"/>
                  </a:lnTo>
                  <a:lnTo>
                    <a:pt x="19" y="71"/>
                  </a:lnTo>
                  <a:lnTo>
                    <a:pt x="23" y="71"/>
                  </a:lnTo>
                  <a:lnTo>
                    <a:pt x="33" y="71"/>
                  </a:lnTo>
                  <a:lnTo>
                    <a:pt x="38" y="71"/>
                  </a:lnTo>
                  <a:lnTo>
                    <a:pt x="47" y="71"/>
                  </a:lnTo>
                  <a:lnTo>
                    <a:pt x="52" y="66"/>
                  </a:lnTo>
                  <a:lnTo>
                    <a:pt x="56" y="61"/>
                  </a:lnTo>
                  <a:lnTo>
                    <a:pt x="61" y="57"/>
                  </a:lnTo>
                  <a:lnTo>
                    <a:pt x="66" y="52"/>
                  </a:lnTo>
                  <a:lnTo>
                    <a:pt x="66" y="43"/>
                  </a:lnTo>
                  <a:lnTo>
                    <a:pt x="66" y="38"/>
                  </a:lnTo>
                  <a:lnTo>
                    <a:pt x="66" y="38"/>
                  </a:lnTo>
                  <a:lnTo>
                    <a:pt x="66" y="28"/>
                  </a:lnTo>
                  <a:lnTo>
                    <a:pt x="61" y="24"/>
                  </a:lnTo>
                  <a:lnTo>
                    <a:pt x="61" y="19"/>
                  </a:lnTo>
                  <a:lnTo>
                    <a:pt x="56" y="14"/>
                  </a:lnTo>
                  <a:lnTo>
                    <a:pt x="52" y="9"/>
                  </a:lnTo>
                  <a:lnTo>
                    <a:pt x="47" y="5"/>
                  </a:lnTo>
                  <a:lnTo>
                    <a:pt x="38" y="5"/>
                  </a:lnTo>
                  <a:lnTo>
                    <a:pt x="33" y="5"/>
                  </a:lnTo>
                  <a:lnTo>
                    <a:pt x="23" y="5"/>
                  </a:lnTo>
                  <a:lnTo>
                    <a:pt x="19" y="5"/>
                  </a:lnTo>
                  <a:lnTo>
                    <a:pt x="14" y="9"/>
                  </a:lnTo>
                  <a:lnTo>
                    <a:pt x="9" y="14"/>
                  </a:lnTo>
                  <a:lnTo>
                    <a:pt x="4" y="19"/>
                  </a:lnTo>
                  <a:lnTo>
                    <a:pt x="0" y="24"/>
                  </a:lnTo>
                  <a:lnTo>
                    <a:pt x="0" y="28"/>
                  </a:lnTo>
                  <a:lnTo>
                    <a:pt x="0" y="38"/>
                  </a:lnTo>
                  <a:lnTo>
                    <a:pt x="0" y="43"/>
                  </a:lnTo>
                  <a:lnTo>
                    <a:pt x="0" y="52"/>
                  </a:lnTo>
                  <a:lnTo>
                    <a:pt x="4" y="57"/>
                  </a:lnTo>
                  <a:lnTo>
                    <a:pt x="9" y="61"/>
                  </a:lnTo>
                  <a:lnTo>
                    <a:pt x="14" y="66"/>
                  </a:lnTo>
                  <a:lnTo>
                    <a:pt x="19" y="66"/>
                  </a:lnTo>
                  <a:lnTo>
                    <a:pt x="23" y="71"/>
                  </a:lnTo>
                  <a:lnTo>
                    <a:pt x="33" y="71"/>
                  </a:lnTo>
                  <a:lnTo>
                    <a:pt x="38" y="71"/>
                  </a:lnTo>
                  <a:lnTo>
                    <a:pt x="47" y="66"/>
                  </a:lnTo>
                  <a:lnTo>
                    <a:pt x="52" y="66"/>
                  </a:lnTo>
                  <a:lnTo>
                    <a:pt x="56" y="61"/>
                  </a:lnTo>
                  <a:lnTo>
                    <a:pt x="61" y="57"/>
                  </a:lnTo>
                  <a:lnTo>
                    <a:pt x="61" y="52"/>
                  </a:lnTo>
                  <a:lnTo>
                    <a:pt x="66" y="43"/>
                  </a:lnTo>
                  <a:lnTo>
                    <a:pt x="66" y="38"/>
                  </a:lnTo>
                  <a:lnTo>
                    <a:pt x="66" y="38"/>
                  </a:lnTo>
                  <a:close/>
                </a:path>
              </a:pathLst>
            </a:custGeom>
            <a:solidFill>
              <a:srgbClr val="FF5858"/>
            </a:solidFill>
            <a:ln w="9525">
              <a:noFill/>
              <a:round/>
              <a:headEnd/>
              <a:tailEnd/>
            </a:ln>
          </p:spPr>
          <p:txBody>
            <a:bodyPr/>
            <a:lstStyle/>
            <a:p>
              <a:endParaRPr lang="en-US"/>
            </a:p>
          </p:txBody>
        </p:sp>
        <p:sp>
          <p:nvSpPr>
            <p:cNvPr id="3523732" name="Freeform 148"/>
            <p:cNvSpPr>
              <a:spLocks noChangeAspect="1"/>
            </p:cNvSpPr>
            <p:nvPr/>
          </p:nvSpPr>
          <p:spPr bwMode="auto">
            <a:xfrm>
              <a:off x="3285" y="2532"/>
              <a:ext cx="66" cy="66"/>
            </a:xfrm>
            <a:custGeom>
              <a:avLst/>
              <a:gdLst/>
              <a:ahLst/>
              <a:cxnLst>
                <a:cxn ang="0">
                  <a:pos x="66" y="23"/>
                </a:cxn>
                <a:cxn ang="0">
                  <a:pos x="61" y="14"/>
                </a:cxn>
                <a:cxn ang="0">
                  <a:pos x="52" y="4"/>
                </a:cxn>
                <a:cxn ang="0">
                  <a:pos x="38" y="0"/>
                </a:cxn>
                <a:cxn ang="0">
                  <a:pos x="23" y="0"/>
                </a:cxn>
                <a:cxn ang="0">
                  <a:pos x="14" y="4"/>
                </a:cxn>
                <a:cxn ang="0">
                  <a:pos x="4" y="14"/>
                </a:cxn>
                <a:cxn ang="0">
                  <a:pos x="0" y="23"/>
                </a:cxn>
                <a:cxn ang="0">
                  <a:pos x="0" y="38"/>
                </a:cxn>
                <a:cxn ang="0">
                  <a:pos x="4" y="52"/>
                </a:cxn>
                <a:cxn ang="0">
                  <a:pos x="14" y="61"/>
                </a:cxn>
                <a:cxn ang="0">
                  <a:pos x="23" y="66"/>
                </a:cxn>
                <a:cxn ang="0">
                  <a:pos x="38" y="66"/>
                </a:cxn>
                <a:cxn ang="0">
                  <a:pos x="52" y="61"/>
                </a:cxn>
                <a:cxn ang="0">
                  <a:pos x="61" y="52"/>
                </a:cxn>
                <a:cxn ang="0">
                  <a:pos x="66" y="38"/>
                </a:cxn>
                <a:cxn ang="0">
                  <a:pos x="66" y="33"/>
                </a:cxn>
                <a:cxn ang="0">
                  <a:pos x="61" y="19"/>
                </a:cxn>
                <a:cxn ang="0">
                  <a:pos x="56" y="9"/>
                </a:cxn>
                <a:cxn ang="0">
                  <a:pos x="47" y="4"/>
                </a:cxn>
                <a:cxn ang="0">
                  <a:pos x="33" y="0"/>
                </a:cxn>
                <a:cxn ang="0">
                  <a:pos x="19" y="4"/>
                </a:cxn>
                <a:cxn ang="0">
                  <a:pos x="9" y="9"/>
                </a:cxn>
                <a:cxn ang="0">
                  <a:pos x="4" y="19"/>
                </a:cxn>
                <a:cxn ang="0">
                  <a:pos x="0" y="33"/>
                </a:cxn>
                <a:cxn ang="0">
                  <a:pos x="4" y="47"/>
                </a:cxn>
                <a:cxn ang="0">
                  <a:pos x="9" y="56"/>
                </a:cxn>
                <a:cxn ang="0">
                  <a:pos x="19" y="61"/>
                </a:cxn>
                <a:cxn ang="0">
                  <a:pos x="33" y="66"/>
                </a:cxn>
                <a:cxn ang="0">
                  <a:pos x="47" y="61"/>
                </a:cxn>
                <a:cxn ang="0">
                  <a:pos x="56" y="56"/>
                </a:cxn>
                <a:cxn ang="0">
                  <a:pos x="61" y="47"/>
                </a:cxn>
                <a:cxn ang="0">
                  <a:pos x="66" y="33"/>
                </a:cxn>
              </a:cxnLst>
              <a:rect l="0" t="0" r="r" b="b"/>
              <a:pathLst>
                <a:path w="66" h="66">
                  <a:moveTo>
                    <a:pt x="66" y="33"/>
                  </a:moveTo>
                  <a:lnTo>
                    <a:pt x="66" y="23"/>
                  </a:lnTo>
                  <a:lnTo>
                    <a:pt x="61" y="19"/>
                  </a:lnTo>
                  <a:lnTo>
                    <a:pt x="61" y="14"/>
                  </a:lnTo>
                  <a:lnTo>
                    <a:pt x="56" y="9"/>
                  </a:lnTo>
                  <a:lnTo>
                    <a:pt x="52" y="4"/>
                  </a:lnTo>
                  <a:lnTo>
                    <a:pt x="47" y="0"/>
                  </a:lnTo>
                  <a:lnTo>
                    <a:pt x="38" y="0"/>
                  </a:lnTo>
                  <a:lnTo>
                    <a:pt x="33" y="0"/>
                  </a:lnTo>
                  <a:lnTo>
                    <a:pt x="23" y="0"/>
                  </a:lnTo>
                  <a:lnTo>
                    <a:pt x="19" y="0"/>
                  </a:lnTo>
                  <a:lnTo>
                    <a:pt x="14" y="4"/>
                  </a:lnTo>
                  <a:lnTo>
                    <a:pt x="9" y="9"/>
                  </a:lnTo>
                  <a:lnTo>
                    <a:pt x="4" y="14"/>
                  </a:lnTo>
                  <a:lnTo>
                    <a:pt x="0" y="19"/>
                  </a:lnTo>
                  <a:lnTo>
                    <a:pt x="0" y="23"/>
                  </a:lnTo>
                  <a:lnTo>
                    <a:pt x="0" y="33"/>
                  </a:lnTo>
                  <a:lnTo>
                    <a:pt x="0" y="38"/>
                  </a:lnTo>
                  <a:lnTo>
                    <a:pt x="0" y="47"/>
                  </a:lnTo>
                  <a:lnTo>
                    <a:pt x="4" y="52"/>
                  </a:lnTo>
                  <a:lnTo>
                    <a:pt x="9" y="56"/>
                  </a:lnTo>
                  <a:lnTo>
                    <a:pt x="14" y="61"/>
                  </a:lnTo>
                  <a:lnTo>
                    <a:pt x="19" y="61"/>
                  </a:lnTo>
                  <a:lnTo>
                    <a:pt x="23" y="66"/>
                  </a:lnTo>
                  <a:lnTo>
                    <a:pt x="33" y="66"/>
                  </a:lnTo>
                  <a:lnTo>
                    <a:pt x="38" y="66"/>
                  </a:lnTo>
                  <a:lnTo>
                    <a:pt x="47" y="61"/>
                  </a:lnTo>
                  <a:lnTo>
                    <a:pt x="52" y="61"/>
                  </a:lnTo>
                  <a:lnTo>
                    <a:pt x="56" y="56"/>
                  </a:lnTo>
                  <a:lnTo>
                    <a:pt x="61" y="52"/>
                  </a:lnTo>
                  <a:lnTo>
                    <a:pt x="61" y="47"/>
                  </a:lnTo>
                  <a:lnTo>
                    <a:pt x="66" y="38"/>
                  </a:lnTo>
                  <a:lnTo>
                    <a:pt x="66" y="33"/>
                  </a:lnTo>
                  <a:lnTo>
                    <a:pt x="66" y="33"/>
                  </a:lnTo>
                  <a:lnTo>
                    <a:pt x="66" y="28"/>
                  </a:lnTo>
                  <a:lnTo>
                    <a:pt x="61" y="19"/>
                  </a:lnTo>
                  <a:lnTo>
                    <a:pt x="61" y="14"/>
                  </a:lnTo>
                  <a:lnTo>
                    <a:pt x="56" y="9"/>
                  </a:lnTo>
                  <a:lnTo>
                    <a:pt x="52" y="4"/>
                  </a:lnTo>
                  <a:lnTo>
                    <a:pt x="47" y="4"/>
                  </a:lnTo>
                  <a:lnTo>
                    <a:pt x="38" y="0"/>
                  </a:lnTo>
                  <a:lnTo>
                    <a:pt x="33" y="0"/>
                  </a:lnTo>
                  <a:lnTo>
                    <a:pt x="28" y="0"/>
                  </a:lnTo>
                  <a:lnTo>
                    <a:pt x="19" y="4"/>
                  </a:lnTo>
                  <a:lnTo>
                    <a:pt x="14" y="4"/>
                  </a:lnTo>
                  <a:lnTo>
                    <a:pt x="9" y="9"/>
                  </a:lnTo>
                  <a:lnTo>
                    <a:pt x="4" y="14"/>
                  </a:lnTo>
                  <a:lnTo>
                    <a:pt x="4" y="19"/>
                  </a:lnTo>
                  <a:lnTo>
                    <a:pt x="0" y="28"/>
                  </a:lnTo>
                  <a:lnTo>
                    <a:pt x="0" y="33"/>
                  </a:lnTo>
                  <a:lnTo>
                    <a:pt x="0" y="38"/>
                  </a:lnTo>
                  <a:lnTo>
                    <a:pt x="4" y="47"/>
                  </a:lnTo>
                  <a:lnTo>
                    <a:pt x="4" y="52"/>
                  </a:lnTo>
                  <a:lnTo>
                    <a:pt x="9" y="56"/>
                  </a:lnTo>
                  <a:lnTo>
                    <a:pt x="14" y="61"/>
                  </a:lnTo>
                  <a:lnTo>
                    <a:pt x="19" y="61"/>
                  </a:lnTo>
                  <a:lnTo>
                    <a:pt x="28" y="66"/>
                  </a:lnTo>
                  <a:lnTo>
                    <a:pt x="33" y="66"/>
                  </a:lnTo>
                  <a:lnTo>
                    <a:pt x="38" y="66"/>
                  </a:lnTo>
                  <a:lnTo>
                    <a:pt x="47" y="61"/>
                  </a:lnTo>
                  <a:lnTo>
                    <a:pt x="52" y="61"/>
                  </a:lnTo>
                  <a:lnTo>
                    <a:pt x="56" y="56"/>
                  </a:lnTo>
                  <a:lnTo>
                    <a:pt x="61" y="52"/>
                  </a:lnTo>
                  <a:lnTo>
                    <a:pt x="61" y="47"/>
                  </a:lnTo>
                  <a:lnTo>
                    <a:pt x="66" y="38"/>
                  </a:lnTo>
                  <a:lnTo>
                    <a:pt x="66" y="33"/>
                  </a:lnTo>
                  <a:lnTo>
                    <a:pt x="66" y="33"/>
                  </a:lnTo>
                  <a:close/>
                </a:path>
              </a:pathLst>
            </a:custGeom>
            <a:solidFill>
              <a:srgbClr val="FF5C5C"/>
            </a:solidFill>
            <a:ln w="9525">
              <a:noFill/>
              <a:round/>
              <a:headEnd/>
              <a:tailEnd/>
            </a:ln>
          </p:spPr>
          <p:txBody>
            <a:bodyPr/>
            <a:lstStyle/>
            <a:p>
              <a:endParaRPr lang="en-US"/>
            </a:p>
          </p:txBody>
        </p:sp>
        <p:sp>
          <p:nvSpPr>
            <p:cNvPr id="3523733" name="Freeform 149"/>
            <p:cNvSpPr>
              <a:spLocks noChangeAspect="1"/>
            </p:cNvSpPr>
            <p:nvPr/>
          </p:nvSpPr>
          <p:spPr bwMode="auto">
            <a:xfrm>
              <a:off x="3285" y="2532"/>
              <a:ext cx="66" cy="66"/>
            </a:xfrm>
            <a:custGeom>
              <a:avLst/>
              <a:gdLst/>
              <a:ahLst/>
              <a:cxnLst>
                <a:cxn ang="0">
                  <a:pos x="66" y="28"/>
                </a:cxn>
                <a:cxn ang="0">
                  <a:pos x="61" y="14"/>
                </a:cxn>
                <a:cxn ang="0">
                  <a:pos x="52" y="4"/>
                </a:cxn>
                <a:cxn ang="0">
                  <a:pos x="38" y="0"/>
                </a:cxn>
                <a:cxn ang="0">
                  <a:pos x="28" y="0"/>
                </a:cxn>
                <a:cxn ang="0">
                  <a:pos x="14" y="4"/>
                </a:cxn>
                <a:cxn ang="0">
                  <a:pos x="4" y="14"/>
                </a:cxn>
                <a:cxn ang="0">
                  <a:pos x="0" y="28"/>
                </a:cxn>
                <a:cxn ang="0">
                  <a:pos x="0" y="38"/>
                </a:cxn>
                <a:cxn ang="0">
                  <a:pos x="4" y="52"/>
                </a:cxn>
                <a:cxn ang="0">
                  <a:pos x="14" y="61"/>
                </a:cxn>
                <a:cxn ang="0">
                  <a:pos x="28" y="66"/>
                </a:cxn>
                <a:cxn ang="0">
                  <a:pos x="38" y="66"/>
                </a:cxn>
                <a:cxn ang="0">
                  <a:pos x="52" y="61"/>
                </a:cxn>
                <a:cxn ang="0">
                  <a:pos x="61" y="52"/>
                </a:cxn>
                <a:cxn ang="0">
                  <a:pos x="66" y="38"/>
                </a:cxn>
                <a:cxn ang="0">
                  <a:pos x="61" y="33"/>
                </a:cxn>
                <a:cxn ang="0">
                  <a:pos x="61" y="19"/>
                </a:cxn>
                <a:cxn ang="0">
                  <a:pos x="56" y="9"/>
                </a:cxn>
                <a:cxn ang="0">
                  <a:pos x="42" y="4"/>
                </a:cxn>
                <a:cxn ang="0">
                  <a:pos x="33" y="0"/>
                </a:cxn>
                <a:cxn ang="0">
                  <a:pos x="19" y="4"/>
                </a:cxn>
                <a:cxn ang="0">
                  <a:pos x="9" y="9"/>
                </a:cxn>
                <a:cxn ang="0">
                  <a:pos x="4" y="19"/>
                </a:cxn>
                <a:cxn ang="0">
                  <a:pos x="0" y="33"/>
                </a:cxn>
                <a:cxn ang="0">
                  <a:pos x="4" y="42"/>
                </a:cxn>
                <a:cxn ang="0">
                  <a:pos x="9" y="56"/>
                </a:cxn>
                <a:cxn ang="0">
                  <a:pos x="19" y="61"/>
                </a:cxn>
                <a:cxn ang="0">
                  <a:pos x="33" y="61"/>
                </a:cxn>
                <a:cxn ang="0">
                  <a:pos x="42" y="61"/>
                </a:cxn>
                <a:cxn ang="0">
                  <a:pos x="56" y="56"/>
                </a:cxn>
                <a:cxn ang="0">
                  <a:pos x="61" y="42"/>
                </a:cxn>
                <a:cxn ang="0">
                  <a:pos x="61" y="33"/>
                </a:cxn>
              </a:cxnLst>
              <a:rect l="0" t="0" r="r" b="b"/>
              <a:pathLst>
                <a:path w="66" h="66">
                  <a:moveTo>
                    <a:pt x="66" y="33"/>
                  </a:moveTo>
                  <a:lnTo>
                    <a:pt x="66" y="28"/>
                  </a:lnTo>
                  <a:lnTo>
                    <a:pt x="61" y="19"/>
                  </a:lnTo>
                  <a:lnTo>
                    <a:pt x="61" y="14"/>
                  </a:lnTo>
                  <a:lnTo>
                    <a:pt x="56" y="9"/>
                  </a:lnTo>
                  <a:lnTo>
                    <a:pt x="52" y="4"/>
                  </a:lnTo>
                  <a:lnTo>
                    <a:pt x="47" y="4"/>
                  </a:lnTo>
                  <a:lnTo>
                    <a:pt x="38" y="0"/>
                  </a:lnTo>
                  <a:lnTo>
                    <a:pt x="33" y="0"/>
                  </a:lnTo>
                  <a:lnTo>
                    <a:pt x="28" y="0"/>
                  </a:lnTo>
                  <a:lnTo>
                    <a:pt x="19" y="4"/>
                  </a:lnTo>
                  <a:lnTo>
                    <a:pt x="14" y="4"/>
                  </a:lnTo>
                  <a:lnTo>
                    <a:pt x="9" y="9"/>
                  </a:lnTo>
                  <a:lnTo>
                    <a:pt x="4" y="14"/>
                  </a:lnTo>
                  <a:lnTo>
                    <a:pt x="4" y="19"/>
                  </a:lnTo>
                  <a:lnTo>
                    <a:pt x="0" y="28"/>
                  </a:lnTo>
                  <a:lnTo>
                    <a:pt x="0" y="33"/>
                  </a:lnTo>
                  <a:lnTo>
                    <a:pt x="0" y="38"/>
                  </a:lnTo>
                  <a:lnTo>
                    <a:pt x="4" y="47"/>
                  </a:lnTo>
                  <a:lnTo>
                    <a:pt x="4" y="52"/>
                  </a:lnTo>
                  <a:lnTo>
                    <a:pt x="9" y="56"/>
                  </a:lnTo>
                  <a:lnTo>
                    <a:pt x="14" y="61"/>
                  </a:lnTo>
                  <a:lnTo>
                    <a:pt x="19" y="61"/>
                  </a:lnTo>
                  <a:lnTo>
                    <a:pt x="28" y="66"/>
                  </a:lnTo>
                  <a:lnTo>
                    <a:pt x="33" y="66"/>
                  </a:lnTo>
                  <a:lnTo>
                    <a:pt x="38" y="66"/>
                  </a:lnTo>
                  <a:lnTo>
                    <a:pt x="47" y="61"/>
                  </a:lnTo>
                  <a:lnTo>
                    <a:pt x="52" y="61"/>
                  </a:lnTo>
                  <a:lnTo>
                    <a:pt x="56" y="56"/>
                  </a:lnTo>
                  <a:lnTo>
                    <a:pt x="61" y="52"/>
                  </a:lnTo>
                  <a:lnTo>
                    <a:pt x="61" y="47"/>
                  </a:lnTo>
                  <a:lnTo>
                    <a:pt x="66" y="38"/>
                  </a:lnTo>
                  <a:lnTo>
                    <a:pt x="66" y="33"/>
                  </a:lnTo>
                  <a:lnTo>
                    <a:pt x="61" y="33"/>
                  </a:lnTo>
                  <a:lnTo>
                    <a:pt x="61" y="28"/>
                  </a:lnTo>
                  <a:lnTo>
                    <a:pt x="61" y="19"/>
                  </a:lnTo>
                  <a:lnTo>
                    <a:pt x="56" y="14"/>
                  </a:lnTo>
                  <a:lnTo>
                    <a:pt x="56" y="9"/>
                  </a:lnTo>
                  <a:lnTo>
                    <a:pt x="52" y="4"/>
                  </a:lnTo>
                  <a:lnTo>
                    <a:pt x="42" y="4"/>
                  </a:lnTo>
                  <a:lnTo>
                    <a:pt x="38" y="0"/>
                  </a:lnTo>
                  <a:lnTo>
                    <a:pt x="33" y="0"/>
                  </a:lnTo>
                  <a:lnTo>
                    <a:pt x="28" y="0"/>
                  </a:lnTo>
                  <a:lnTo>
                    <a:pt x="19" y="4"/>
                  </a:lnTo>
                  <a:lnTo>
                    <a:pt x="14" y="4"/>
                  </a:lnTo>
                  <a:lnTo>
                    <a:pt x="9" y="9"/>
                  </a:lnTo>
                  <a:lnTo>
                    <a:pt x="4" y="14"/>
                  </a:lnTo>
                  <a:lnTo>
                    <a:pt x="4" y="19"/>
                  </a:lnTo>
                  <a:lnTo>
                    <a:pt x="0" y="28"/>
                  </a:lnTo>
                  <a:lnTo>
                    <a:pt x="0" y="33"/>
                  </a:lnTo>
                  <a:lnTo>
                    <a:pt x="0" y="38"/>
                  </a:lnTo>
                  <a:lnTo>
                    <a:pt x="4" y="42"/>
                  </a:lnTo>
                  <a:lnTo>
                    <a:pt x="4" y="52"/>
                  </a:lnTo>
                  <a:lnTo>
                    <a:pt x="9" y="56"/>
                  </a:lnTo>
                  <a:lnTo>
                    <a:pt x="14" y="56"/>
                  </a:lnTo>
                  <a:lnTo>
                    <a:pt x="19" y="61"/>
                  </a:lnTo>
                  <a:lnTo>
                    <a:pt x="28" y="61"/>
                  </a:lnTo>
                  <a:lnTo>
                    <a:pt x="33" y="61"/>
                  </a:lnTo>
                  <a:lnTo>
                    <a:pt x="38" y="61"/>
                  </a:lnTo>
                  <a:lnTo>
                    <a:pt x="42" y="61"/>
                  </a:lnTo>
                  <a:lnTo>
                    <a:pt x="52" y="56"/>
                  </a:lnTo>
                  <a:lnTo>
                    <a:pt x="56" y="56"/>
                  </a:lnTo>
                  <a:lnTo>
                    <a:pt x="56" y="52"/>
                  </a:lnTo>
                  <a:lnTo>
                    <a:pt x="61" y="42"/>
                  </a:lnTo>
                  <a:lnTo>
                    <a:pt x="61" y="38"/>
                  </a:lnTo>
                  <a:lnTo>
                    <a:pt x="61" y="33"/>
                  </a:lnTo>
                  <a:lnTo>
                    <a:pt x="66" y="33"/>
                  </a:lnTo>
                  <a:close/>
                </a:path>
              </a:pathLst>
            </a:custGeom>
            <a:solidFill>
              <a:srgbClr val="FF6060"/>
            </a:solidFill>
            <a:ln w="9525">
              <a:noFill/>
              <a:round/>
              <a:headEnd/>
              <a:tailEnd/>
            </a:ln>
          </p:spPr>
          <p:txBody>
            <a:bodyPr/>
            <a:lstStyle/>
            <a:p>
              <a:endParaRPr lang="en-US"/>
            </a:p>
          </p:txBody>
        </p:sp>
        <p:sp>
          <p:nvSpPr>
            <p:cNvPr id="3523734" name="Freeform 150"/>
            <p:cNvSpPr>
              <a:spLocks noChangeAspect="1"/>
            </p:cNvSpPr>
            <p:nvPr/>
          </p:nvSpPr>
          <p:spPr bwMode="auto">
            <a:xfrm>
              <a:off x="3285" y="2532"/>
              <a:ext cx="61" cy="61"/>
            </a:xfrm>
            <a:custGeom>
              <a:avLst/>
              <a:gdLst/>
              <a:ahLst/>
              <a:cxnLst>
                <a:cxn ang="0">
                  <a:pos x="61" y="28"/>
                </a:cxn>
                <a:cxn ang="0">
                  <a:pos x="56" y="14"/>
                </a:cxn>
                <a:cxn ang="0">
                  <a:pos x="52" y="4"/>
                </a:cxn>
                <a:cxn ang="0">
                  <a:pos x="38" y="0"/>
                </a:cxn>
                <a:cxn ang="0">
                  <a:pos x="28" y="0"/>
                </a:cxn>
                <a:cxn ang="0">
                  <a:pos x="14" y="4"/>
                </a:cxn>
                <a:cxn ang="0">
                  <a:pos x="4" y="14"/>
                </a:cxn>
                <a:cxn ang="0">
                  <a:pos x="0" y="28"/>
                </a:cxn>
                <a:cxn ang="0">
                  <a:pos x="0" y="38"/>
                </a:cxn>
                <a:cxn ang="0">
                  <a:pos x="4" y="52"/>
                </a:cxn>
                <a:cxn ang="0">
                  <a:pos x="14" y="56"/>
                </a:cxn>
                <a:cxn ang="0">
                  <a:pos x="28" y="61"/>
                </a:cxn>
                <a:cxn ang="0">
                  <a:pos x="38" y="61"/>
                </a:cxn>
                <a:cxn ang="0">
                  <a:pos x="52" y="56"/>
                </a:cxn>
                <a:cxn ang="0">
                  <a:pos x="56" y="52"/>
                </a:cxn>
                <a:cxn ang="0">
                  <a:pos x="61" y="38"/>
                </a:cxn>
                <a:cxn ang="0">
                  <a:pos x="61" y="33"/>
                </a:cxn>
                <a:cxn ang="0">
                  <a:pos x="61" y="19"/>
                </a:cxn>
                <a:cxn ang="0">
                  <a:pos x="52" y="9"/>
                </a:cxn>
                <a:cxn ang="0">
                  <a:pos x="42" y="4"/>
                </a:cxn>
                <a:cxn ang="0">
                  <a:pos x="33" y="4"/>
                </a:cxn>
                <a:cxn ang="0">
                  <a:pos x="19" y="4"/>
                </a:cxn>
                <a:cxn ang="0">
                  <a:pos x="9" y="9"/>
                </a:cxn>
                <a:cxn ang="0">
                  <a:pos x="4" y="19"/>
                </a:cxn>
                <a:cxn ang="0">
                  <a:pos x="4" y="33"/>
                </a:cxn>
                <a:cxn ang="0">
                  <a:pos x="4" y="42"/>
                </a:cxn>
                <a:cxn ang="0">
                  <a:pos x="9" y="52"/>
                </a:cxn>
                <a:cxn ang="0">
                  <a:pos x="19" y="61"/>
                </a:cxn>
                <a:cxn ang="0">
                  <a:pos x="33" y="61"/>
                </a:cxn>
                <a:cxn ang="0">
                  <a:pos x="42" y="61"/>
                </a:cxn>
                <a:cxn ang="0">
                  <a:pos x="52" y="52"/>
                </a:cxn>
                <a:cxn ang="0">
                  <a:pos x="61" y="42"/>
                </a:cxn>
                <a:cxn ang="0">
                  <a:pos x="61" y="33"/>
                </a:cxn>
              </a:cxnLst>
              <a:rect l="0" t="0" r="r" b="b"/>
              <a:pathLst>
                <a:path w="61" h="61">
                  <a:moveTo>
                    <a:pt x="61" y="33"/>
                  </a:moveTo>
                  <a:lnTo>
                    <a:pt x="61" y="28"/>
                  </a:lnTo>
                  <a:lnTo>
                    <a:pt x="61" y="19"/>
                  </a:lnTo>
                  <a:lnTo>
                    <a:pt x="56" y="14"/>
                  </a:lnTo>
                  <a:lnTo>
                    <a:pt x="56" y="9"/>
                  </a:lnTo>
                  <a:lnTo>
                    <a:pt x="52" y="4"/>
                  </a:lnTo>
                  <a:lnTo>
                    <a:pt x="42" y="4"/>
                  </a:lnTo>
                  <a:lnTo>
                    <a:pt x="38" y="0"/>
                  </a:lnTo>
                  <a:lnTo>
                    <a:pt x="33" y="0"/>
                  </a:lnTo>
                  <a:lnTo>
                    <a:pt x="28" y="0"/>
                  </a:lnTo>
                  <a:lnTo>
                    <a:pt x="19" y="4"/>
                  </a:lnTo>
                  <a:lnTo>
                    <a:pt x="14" y="4"/>
                  </a:lnTo>
                  <a:lnTo>
                    <a:pt x="9" y="9"/>
                  </a:lnTo>
                  <a:lnTo>
                    <a:pt x="4" y="14"/>
                  </a:lnTo>
                  <a:lnTo>
                    <a:pt x="4" y="19"/>
                  </a:lnTo>
                  <a:lnTo>
                    <a:pt x="0" y="28"/>
                  </a:lnTo>
                  <a:lnTo>
                    <a:pt x="0" y="33"/>
                  </a:lnTo>
                  <a:lnTo>
                    <a:pt x="0" y="38"/>
                  </a:lnTo>
                  <a:lnTo>
                    <a:pt x="4" y="42"/>
                  </a:lnTo>
                  <a:lnTo>
                    <a:pt x="4" y="52"/>
                  </a:lnTo>
                  <a:lnTo>
                    <a:pt x="9" y="56"/>
                  </a:lnTo>
                  <a:lnTo>
                    <a:pt x="14" y="56"/>
                  </a:lnTo>
                  <a:lnTo>
                    <a:pt x="19" y="61"/>
                  </a:lnTo>
                  <a:lnTo>
                    <a:pt x="28" y="61"/>
                  </a:lnTo>
                  <a:lnTo>
                    <a:pt x="33" y="61"/>
                  </a:lnTo>
                  <a:lnTo>
                    <a:pt x="38" y="61"/>
                  </a:lnTo>
                  <a:lnTo>
                    <a:pt x="42" y="61"/>
                  </a:lnTo>
                  <a:lnTo>
                    <a:pt x="52" y="56"/>
                  </a:lnTo>
                  <a:lnTo>
                    <a:pt x="56" y="56"/>
                  </a:lnTo>
                  <a:lnTo>
                    <a:pt x="56" y="52"/>
                  </a:lnTo>
                  <a:lnTo>
                    <a:pt x="61" y="42"/>
                  </a:lnTo>
                  <a:lnTo>
                    <a:pt x="61" y="38"/>
                  </a:lnTo>
                  <a:lnTo>
                    <a:pt x="61" y="33"/>
                  </a:lnTo>
                  <a:lnTo>
                    <a:pt x="61" y="33"/>
                  </a:lnTo>
                  <a:lnTo>
                    <a:pt x="61" y="28"/>
                  </a:lnTo>
                  <a:lnTo>
                    <a:pt x="61" y="19"/>
                  </a:lnTo>
                  <a:lnTo>
                    <a:pt x="56" y="14"/>
                  </a:lnTo>
                  <a:lnTo>
                    <a:pt x="52" y="9"/>
                  </a:lnTo>
                  <a:lnTo>
                    <a:pt x="47" y="9"/>
                  </a:lnTo>
                  <a:lnTo>
                    <a:pt x="42" y="4"/>
                  </a:lnTo>
                  <a:lnTo>
                    <a:pt x="38" y="4"/>
                  </a:lnTo>
                  <a:lnTo>
                    <a:pt x="33" y="4"/>
                  </a:lnTo>
                  <a:lnTo>
                    <a:pt x="28" y="4"/>
                  </a:lnTo>
                  <a:lnTo>
                    <a:pt x="19" y="4"/>
                  </a:lnTo>
                  <a:lnTo>
                    <a:pt x="14" y="9"/>
                  </a:lnTo>
                  <a:lnTo>
                    <a:pt x="9" y="9"/>
                  </a:lnTo>
                  <a:lnTo>
                    <a:pt x="9" y="14"/>
                  </a:lnTo>
                  <a:lnTo>
                    <a:pt x="4" y="19"/>
                  </a:lnTo>
                  <a:lnTo>
                    <a:pt x="4" y="28"/>
                  </a:lnTo>
                  <a:lnTo>
                    <a:pt x="4" y="33"/>
                  </a:lnTo>
                  <a:lnTo>
                    <a:pt x="4" y="38"/>
                  </a:lnTo>
                  <a:lnTo>
                    <a:pt x="4" y="42"/>
                  </a:lnTo>
                  <a:lnTo>
                    <a:pt x="9" y="47"/>
                  </a:lnTo>
                  <a:lnTo>
                    <a:pt x="9" y="52"/>
                  </a:lnTo>
                  <a:lnTo>
                    <a:pt x="14" y="56"/>
                  </a:lnTo>
                  <a:lnTo>
                    <a:pt x="19" y="61"/>
                  </a:lnTo>
                  <a:lnTo>
                    <a:pt x="28" y="61"/>
                  </a:lnTo>
                  <a:lnTo>
                    <a:pt x="33" y="61"/>
                  </a:lnTo>
                  <a:lnTo>
                    <a:pt x="38" y="61"/>
                  </a:lnTo>
                  <a:lnTo>
                    <a:pt x="42" y="61"/>
                  </a:lnTo>
                  <a:lnTo>
                    <a:pt x="47" y="56"/>
                  </a:lnTo>
                  <a:lnTo>
                    <a:pt x="52" y="52"/>
                  </a:lnTo>
                  <a:lnTo>
                    <a:pt x="56" y="47"/>
                  </a:lnTo>
                  <a:lnTo>
                    <a:pt x="61" y="42"/>
                  </a:lnTo>
                  <a:lnTo>
                    <a:pt x="61" y="38"/>
                  </a:lnTo>
                  <a:lnTo>
                    <a:pt x="61" y="33"/>
                  </a:lnTo>
                  <a:lnTo>
                    <a:pt x="61" y="33"/>
                  </a:lnTo>
                  <a:close/>
                </a:path>
              </a:pathLst>
            </a:custGeom>
            <a:solidFill>
              <a:srgbClr val="FF6363"/>
            </a:solidFill>
            <a:ln w="9525">
              <a:noFill/>
              <a:round/>
              <a:headEnd/>
              <a:tailEnd/>
            </a:ln>
          </p:spPr>
          <p:txBody>
            <a:bodyPr/>
            <a:lstStyle/>
            <a:p>
              <a:endParaRPr lang="en-US"/>
            </a:p>
          </p:txBody>
        </p:sp>
        <p:sp>
          <p:nvSpPr>
            <p:cNvPr id="3523735" name="Freeform 151"/>
            <p:cNvSpPr>
              <a:spLocks noChangeAspect="1"/>
            </p:cNvSpPr>
            <p:nvPr/>
          </p:nvSpPr>
          <p:spPr bwMode="auto">
            <a:xfrm>
              <a:off x="3289" y="2536"/>
              <a:ext cx="57" cy="57"/>
            </a:xfrm>
            <a:custGeom>
              <a:avLst/>
              <a:gdLst/>
              <a:ahLst/>
              <a:cxnLst>
                <a:cxn ang="0">
                  <a:pos x="57" y="24"/>
                </a:cxn>
                <a:cxn ang="0">
                  <a:pos x="52" y="10"/>
                </a:cxn>
                <a:cxn ang="0">
                  <a:pos x="43" y="5"/>
                </a:cxn>
                <a:cxn ang="0">
                  <a:pos x="34" y="0"/>
                </a:cxn>
                <a:cxn ang="0">
                  <a:pos x="24" y="0"/>
                </a:cxn>
                <a:cxn ang="0">
                  <a:pos x="10" y="5"/>
                </a:cxn>
                <a:cxn ang="0">
                  <a:pos x="5" y="10"/>
                </a:cxn>
                <a:cxn ang="0">
                  <a:pos x="0" y="24"/>
                </a:cxn>
                <a:cxn ang="0">
                  <a:pos x="0" y="34"/>
                </a:cxn>
                <a:cxn ang="0">
                  <a:pos x="5" y="43"/>
                </a:cxn>
                <a:cxn ang="0">
                  <a:pos x="10" y="52"/>
                </a:cxn>
                <a:cxn ang="0">
                  <a:pos x="24" y="57"/>
                </a:cxn>
                <a:cxn ang="0">
                  <a:pos x="34" y="57"/>
                </a:cxn>
                <a:cxn ang="0">
                  <a:pos x="43" y="52"/>
                </a:cxn>
                <a:cxn ang="0">
                  <a:pos x="52" y="43"/>
                </a:cxn>
                <a:cxn ang="0">
                  <a:pos x="57" y="34"/>
                </a:cxn>
                <a:cxn ang="0">
                  <a:pos x="57" y="29"/>
                </a:cxn>
                <a:cxn ang="0">
                  <a:pos x="52" y="19"/>
                </a:cxn>
                <a:cxn ang="0">
                  <a:pos x="48" y="10"/>
                </a:cxn>
                <a:cxn ang="0">
                  <a:pos x="38" y="0"/>
                </a:cxn>
                <a:cxn ang="0">
                  <a:pos x="29" y="0"/>
                </a:cxn>
                <a:cxn ang="0">
                  <a:pos x="19" y="0"/>
                </a:cxn>
                <a:cxn ang="0">
                  <a:pos x="10" y="10"/>
                </a:cxn>
                <a:cxn ang="0">
                  <a:pos x="0" y="19"/>
                </a:cxn>
                <a:cxn ang="0">
                  <a:pos x="0" y="29"/>
                </a:cxn>
                <a:cxn ang="0">
                  <a:pos x="0" y="38"/>
                </a:cxn>
                <a:cxn ang="0">
                  <a:pos x="10" y="48"/>
                </a:cxn>
                <a:cxn ang="0">
                  <a:pos x="19" y="52"/>
                </a:cxn>
                <a:cxn ang="0">
                  <a:pos x="29" y="57"/>
                </a:cxn>
                <a:cxn ang="0">
                  <a:pos x="38" y="52"/>
                </a:cxn>
                <a:cxn ang="0">
                  <a:pos x="48" y="48"/>
                </a:cxn>
                <a:cxn ang="0">
                  <a:pos x="52" y="38"/>
                </a:cxn>
                <a:cxn ang="0">
                  <a:pos x="57" y="29"/>
                </a:cxn>
              </a:cxnLst>
              <a:rect l="0" t="0" r="r" b="b"/>
              <a:pathLst>
                <a:path w="57" h="57">
                  <a:moveTo>
                    <a:pt x="57" y="29"/>
                  </a:moveTo>
                  <a:lnTo>
                    <a:pt x="57" y="24"/>
                  </a:lnTo>
                  <a:lnTo>
                    <a:pt x="57" y="15"/>
                  </a:lnTo>
                  <a:lnTo>
                    <a:pt x="52" y="10"/>
                  </a:lnTo>
                  <a:lnTo>
                    <a:pt x="48" y="5"/>
                  </a:lnTo>
                  <a:lnTo>
                    <a:pt x="43" y="5"/>
                  </a:lnTo>
                  <a:lnTo>
                    <a:pt x="38" y="0"/>
                  </a:lnTo>
                  <a:lnTo>
                    <a:pt x="34" y="0"/>
                  </a:lnTo>
                  <a:lnTo>
                    <a:pt x="29" y="0"/>
                  </a:lnTo>
                  <a:lnTo>
                    <a:pt x="24" y="0"/>
                  </a:lnTo>
                  <a:lnTo>
                    <a:pt x="15" y="0"/>
                  </a:lnTo>
                  <a:lnTo>
                    <a:pt x="10" y="5"/>
                  </a:lnTo>
                  <a:lnTo>
                    <a:pt x="5" y="5"/>
                  </a:lnTo>
                  <a:lnTo>
                    <a:pt x="5" y="10"/>
                  </a:lnTo>
                  <a:lnTo>
                    <a:pt x="0" y="15"/>
                  </a:lnTo>
                  <a:lnTo>
                    <a:pt x="0" y="24"/>
                  </a:lnTo>
                  <a:lnTo>
                    <a:pt x="0" y="29"/>
                  </a:lnTo>
                  <a:lnTo>
                    <a:pt x="0" y="34"/>
                  </a:lnTo>
                  <a:lnTo>
                    <a:pt x="0" y="38"/>
                  </a:lnTo>
                  <a:lnTo>
                    <a:pt x="5" y="43"/>
                  </a:lnTo>
                  <a:lnTo>
                    <a:pt x="5" y="48"/>
                  </a:lnTo>
                  <a:lnTo>
                    <a:pt x="10" y="52"/>
                  </a:lnTo>
                  <a:lnTo>
                    <a:pt x="15" y="57"/>
                  </a:lnTo>
                  <a:lnTo>
                    <a:pt x="24" y="57"/>
                  </a:lnTo>
                  <a:lnTo>
                    <a:pt x="29" y="57"/>
                  </a:lnTo>
                  <a:lnTo>
                    <a:pt x="34" y="57"/>
                  </a:lnTo>
                  <a:lnTo>
                    <a:pt x="38" y="57"/>
                  </a:lnTo>
                  <a:lnTo>
                    <a:pt x="43" y="52"/>
                  </a:lnTo>
                  <a:lnTo>
                    <a:pt x="48" y="48"/>
                  </a:lnTo>
                  <a:lnTo>
                    <a:pt x="52" y="43"/>
                  </a:lnTo>
                  <a:lnTo>
                    <a:pt x="57" y="38"/>
                  </a:lnTo>
                  <a:lnTo>
                    <a:pt x="57" y="34"/>
                  </a:lnTo>
                  <a:lnTo>
                    <a:pt x="57" y="29"/>
                  </a:lnTo>
                  <a:lnTo>
                    <a:pt x="57" y="29"/>
                  </a:lnTo>
                  <a:lnTo>
                    <a:pt x="57" y="24"/>
                  </a:lnTo>
                  <a:lnTo>
                    <a:pt x="52" y="19"/>
                  </a:lnTo>
                  <a:lnTo>
                    <a:pt x="52" y="15"/>
                  </a:lnTo>
                  <a:lnTo>
                    <a:pt x="48" y="10"/>
                  </a:lnTo>
                  <a:lnTo>
                    <a:pt x="43" y="5"/>
                  </a:lnTo>
                  <a:lnTo>
                    <a:pt x="38" y="0"/>
                  </a:lnTo>
                  <a:lnTo>
                    <a:pt x="34" y="0"/>
                  </a:lnTo>
                  <a:lnTo>
                    <a:pt x="29" y="0"/>
                  </a:lnTo>
                  <a:lnTo>
                    <a:pt x="24" y="0"/>
                  </a:lnTo>
                  <a:lnTo>
                    <a:pt x="19" y="0"/>
                  </a:lnTo>
                  <a:lnTo>
                    <a:pt x="15" y="5"/>
                  </a:lnTo>
                  <a:lnTo>
                    <a:pt x="10" y="10"/>
                  </a:lnTo>
                  <a:lnTo>
                    <a:pt x="5" y="15"/>
                  </a:lnTo>
                  <a:lnTo>
                    <a:pt x="0" y="19"/>
                  </a:lnTo>
                  <a:lnTo>
                    <a:pt x="0" y="24"/>
                  </a:lnTo>
                  <a:lnTo>
                    <a:pt x="0" y="29"/>
                  </a:lnTo>
                  <a:lnTo>
                    <a:pt x="0" y="34"/>
                  </a:lnTo>
                  <a:lnTo>
                    <a:pt x="0" y="38"/>
                  </a:lnTo>
                  <a:lnTo>
                    <a:pt x="5" y="43"/>
                  </a:lnTo>
                  <a:lnTo>
                    <a:pt x="10" y="48"/>
                  </a:lnTo>
                  <a:lnTo>
                    <a:pt x="15" y="52"/>
                  </a:lnTo>
                  <a:lnTo>
                    <a:pt x="19" y="52"/>
                  </a:lnTo>
                  <a:lnTo>
                    <a:pt x="24" y="57"/>
                  </a:lnTo>
                  <a:lnTo>
                    <a:pt x="29" y="57"/>
                  </a:lnTo>
                  <a:lnTo>
                    <a:pt x="34" y="57"/>
                  </a:lnTo>
                  <a:lnTo>
                    <a:pt x="38" y="52"/>
                  </a:lnTo>
                  <a:lnTo>
                    <a:pt x="43" y="52"/>
                  </a:lnTo>
                  <a:lnTo>
                    <a:pt x="48" y="48"/>
                  </a:lnTo>
                  <a:lnTo>
                    <a:pt x="52" y="43"/>
                  </a:lnTo>
                  <a:lnTo>
                    <a:pt x="52" y="38"/>
                  </a:lnTo>
                  <a:lnTo>
                    <a:pt x="57" y="34"/>
                  </a:lnTo>
                  <a:lnTo>
                    <a:pt x="57" y="29"/>
                  </a:lnTo>
                  <a:lnTo>
                    <a:pt x="57" y="29"/>
                  </a:lnTo>
                  <a:close/>
                </a:path>
              </a:pathLst>
            </a:custGeom>
            <a:solidFill>
              <a:srgbClr val="FF6767"/>
            </a:solidFill>
            <a:ln w="9525">
              <a:noFill/>
              <a:round/>
              <a:headEnd/>
              <a:tailEnd/>
            </a:ln>
          </p:spPr>
          <p:txBody>
            <a:bodyPr/>
            <a:lstStyle/>
            <a:p>
              <a:endParaRPr lang="en-US"/>
            </a:p>
          </p:txBody>
        </p:sp>
        <p:sp>
          <p:nvSpPr>
            <p:cNvPr id="3523736" name="Freeform 152"/>
            <p:cNvSpPr>
              <a:spLocks noChangeAspect="1"/>
            </p:cNvSpPr>
            <p:nvPr/>
          </p:nvSpPr>
          <p:spPr bwMode="auto">
            <a:xfrm>
              <a:off x="3289" y="2536"/>
              <a:ext cx="57" cy="57"/>
            </a:xfrm>
            <a:custGeom>
              <a:avLst/>
              <a:gdLst/>
              <a:ahLst/>
              <a:cxnLst>
                <a:cxn ang="0">
                  <a:pos x="57" y="24"/>
                </a:cxn>
                <a:cxn ang="0">
                  <a:pos x="52" y="15"/>
                </a:cxn>
                <a:cxn ang="0">
                  <a:pos x="43" y="5"/>
                </a:cxn>
                <a:cxn ang="0">
                  <a:pos x="34" y="0"/>
                </a:cxn>
                <a:cxn ang="0">
                  <a:pos x="24" y="0"/>
                </a:cxn>
                <a:cxn ang="0">
                  <a:pos x="15" y="5"/>
                </a:cxn>
                <a:cxn ang="0">
                  <a:pos x="5" y="15"/>
                </a:cxn>
                <a:cxn ang="0">
                  <a:pos x="0" y="24"/>
                </a:cxn>
                <a:cxn ang="0">
                  <a:pos x="0" y="34"/>
                </a:cxn>
                <a:cxn ang="0">
                  <a:pos x="5" y="43"/>
                </a:cxn>
                <a:cxn ang="0">
                  <a:pos x="15" y="52"/>
                </a:cxn>
                <a:cxn ang="0">
                  <a:pos x="24" y="57"/>
                </a:cxn>
                <a:cxn ang="0">
                  <a:pos x="34" y="57"/>
                </a:cxn>
                <a:cxn ang="0">
                  <a:pos x="43" y="52"/>
                </a:cxn>
                <a:cxn ang="0">
                  <a:pos x="52" y="43"/>
                </a:cxn>
                <a:cxn ang="0">
                  <a:pos x="57" y="34"/>
                </a:cxn>
                <a:cxn ang="0">
                  <a:pos x="57" y="29"/>
                </a:cxn>
                <a:cxn ang="0">
                  <a:pos x="52" y="19"/>
                </a:cxn>
                <a:cxn ang="0">
                  <a:pos x="48" y="10"/>
                </a:cxn>
                <a:cxn ang="0">
                  <a:pos x="38" y="5"/>
                </a:cxn>
                <a:cxn ang="0">
                  <a:pos x="29" y="0"/>
                </a:cxn>
                <a:cxn ang="0">
                  <a:pos x="19" y="5"/>
                </a:cxn>
                <a:cxn ang="0">
                  <a:pos x="10" y="10"/>
                </a:cxn>
                <a:cxn ang="0">
                  <a:pos x="5" y="19"/>
                </a:cxn>
                <a:cxn ang="0">
                  <a:pos x="0" y="29"/>
                </a:cxn>
                <a:cxn ang="0">
                  <a:pos x="5" y="38"/>
                </a:cxn>
                <a:cxn ang="0">
                  <a:pos x="10" y="48"/>
                </a:cxn>
                <a:cxn ang="0">
                  <a:pos x="19" y="52"/>
                </a:cxn>
                <a:cxn ang="0">
                  <a:pos x="29" y="57"/>
                </a:cxn>
                <a:cxn ang="0">
                  <a:pos x="38" y="52"/>
                </a:cxn>
                <a:cxn ang="0">
                  <a:pos x="48" y="48"/>
                </a:cxn>
                <a:cxn ang="0">
                  <a:pos x="52" y="38"/>
                </a:cxn>
                <a:cxn ang="0">
                  <a:pos x="57" y="29"/>
                </a:cxn>
              </a:cxnLst>
              <a:rect l="0" t="0" r="r" b="b"/>
              <a:pathLst>
                <a:path w="57" h="57">
                  <a:moveTo>
                    <a:pt x="57" y="29"/>
                  </a:moveTo>
                  <a:lnTo>
                    <a:pt x="57" y="24"/>
                  </a:lnTo>
                  <a:lnTo>
                    <a:pt x="52" y="19"/>
                  </a:lnTo>
                  <a:lnTo>
                    <a:pt x="52" y="15"/>
                  </a:lnTo>
                  <a:lnTo>
                    <a:pt x="48" y="10"/>
                  </a:lnTo>
                  <a:lnTo>
                    <a:pt x="43" y="5"/>
                  </a:lnTo>
                  <a:lnTo>
                    <a:pt x="38" y="0"/>
                  </a:lnTo>
                  <a:lnTo>
                    <a:pt x="34" y="0"/>
                  </a:lnTo>
                  <a:lnTo>
                    <a:pt x="29" y="0"/>
                  </a:lnTo>
                  <a:lnTo>
                    <a:pt x="24" y="0"/>
                  </a:lnTo>
                  <a:lnTo>
                    <a:pt x="19" y="0"/>
                  </a:lnTo>
                  <a:lnTo>
                    <a:pt x="15" y="5"/>
                  </a:lnTo>
                  <a:lnTo>
                    <a:pt x="10" y="10"/>
                  </a:lnTo>
                  <a:lnTo>
                    <a:pt x="5" y="15"/>
                  </a:lnTo>
                  <a:lnTo>
                    <a:pt x="0" y="19"/>
                  </a:lnTo>
                  <a:lnTo>
                    <a:pt x="0" y="24"/>
                  </a:lnTo>
                  <a:lnTo>
                    <a:pt x="0" y="29"/>
                  </a:lnTo>
                  <a:lnTo>
                    <a:pt x="0" y="34"/>
                  </a:lnTo>
                  <a:lnTo>
                    <a:pt x="0" y="38"/>
                  </a:lnTo>
                  <a:lnTo>
                    <a:pt x="5" y="43"/>
                  </a:lnTo>
                  <a:lnTo>
                    <a:pt x="10" y="48"/>
                  </a:lnTo>
                  <a:lnTo>
                    <a:pt x="15" y="52"/>
                  </a:lnTo>
                  <a:lnTo>
                    <a:pt x="19" y="52"/>
                  </a:lnTo>
                  <a:lnTo>
                    <a:pt x="24" y="57"/>
                  </a:lnTo>
                  <a:lnTo>
                    <a:pt x="29" y="57"/>
                  </a:lnTo>
                  <a:lnTo>
                    <a:pt x="34" y="57"/>
                  </a:lnTo>
                  <a:lnTo>
                    <a:pt x="38" y="52"/>
                  </a:lnTo>
                  <a:lnTo>
                    <a:pt x="43" y="52"/>
                  </a:lnTo>
                  <a:lnTo>
                    <a:pt x="48" y="48"/>
                  </a:lnTo>
                  <a:lnTo>
                    <a:pt x="52" y="43"/>
                  </a:lnTo>
                  <a:lnTo>
                    <a:pt x="52" y="38"/>
                  </a:lnTo>
                  <a:lnTo>
                    <a:pt x="57" y="34"/>
                  </a:lnTo>
                  <a:lnTo>
                    <a:pt x="57" y="29"/>
                  </a:lnTo>
                  <a:lnTo>
                    <a:pt x="57" y="29"/>
                  </a:lnTo>
                  <a:lnTo>
                    <a:pt x="57" y="24"/>
                  </a:lnTo>
                  <a:lnTo>
                    <a:pt x="52" y="19"/>
                  </a:lnTo>
                  <a:lnTo>
                    <a:pt x="52" y="15"/>
                  </a:lnTo>
                  <a:lnTo>
                    <a:pt x="48" y="10"/>
                  </a:lnTo>
                  <a:lnTo>
                    <a:pt x="43" y="5"/>
                  </a:lnTo>
                  <a:lnTo>
                    <a:pt x="38" y="5"/>
                  </a:lnTo>
                  <a:lnTo>
                    <a:pt x="34" y="0"/>
                  </a:lnTo>
                  <a:lnTo>
                    <a:pt x="29" y="0"/>
                  </a:lnTo>
                  <a:lnTo>
                    <a:pt x="24" y="0"/>
                  </a:lnTo>
                  <a:lnTo>
                    <a:pt x="19" y="5"/>
                  </a:lnTo>
                  <a:lnTo>
                    <a:pt x="15" y="5"/>
                  </a:lnTo>
                  <a:lnTo>
                    <a:pt x="10" y="10"/>
                  </a:lnTo>
                  <a:lnTo>
                    <a:pt x="5" y="15"/>
                  </a:lnTo>
                  <a:lnTo>
                    <a:pt x="5" y="19"/>
                  </a:lnTo>
                  <a:lnTo>
                    <a:pt x="0" y="24"/>
                  </a:lnTo>
                  <a:lnTo>
                    <a:pt x="0" y="29"/>
                  </a:lnTo>
                  <a:lnTo>
                    <a:pt x="0" y="34"/>
                  </a:lnTo>
                  <a:lnTo>
                    <a:pt x="5" y="38"/>
                  </a:lnTo>
                  <a:lnTo>
                    <a:pt x="5" y="43"/>
                  </a:lnTo>
                  <a:lnTo>
                    <a:pt x="10" y="48"/>
                  </a:lnTo>
                  <a:lnTo>
                    <a:pt x="15" y="52"/>
                  </a:lnTo>
                  <a:lnTo>
                    <a:pt x="19" y="52"/>
                  </a:lnTo>
                  <a:lnTo>
                    <a:pt x="24" y="57"/>
                  </a:lnTo>
                  <a:lnTo>
                    <a:pt x="29" y="57"/>
                  </a:lnTo>
                  <a:lnTo>
                    <a:pt x="34" y="57"/>
                  </a:lnTo>
                  <a:lnTo>
                    <a:pt x="38" y="52"/>
                  </a:lnTo>
                  <a:lnTo>
                    <a:pt x="43" y="52"/>
                  </a:lnTo>
                  <a:lnTo>
                    <a:pt x="48" y="48"/>
                  </a:lnTo>
                  <a:lnTo>
                    <a:pt x="52" y="43"/>
                  </a:lnTo>
                  <a:lnTo>
                    <a:pt x="52" y="38"/>
                  </a:lnTo>
                  <a:lnTo>
                    <a:pt x="57" y="34"/>
                  </a:lnTo>
                  <a:lnTo>
                    <a:pt x="57" y="29"/>
                  </a:lnTo>
                  <a:lnTo>
                    <a:pt x="57" y="29"/>
                  </a:lnTo>
                  <a:close/>
                </a:path>
              </a:pathLst>
            </a:custGeom>
            <a:solidFill>
              <a:srgbClr val="FF6B6B"/>
            </a:solidFill>
            <a:ln w="9525">
              <a:noFill/>
              <a:round/>
              <a:headEnd/>
              <a:tailEnd/>
            </a:ln>
          </p:spPr>
          <p:txBody>
            <a:bodyPr/>
            <a:lstStyle/>
            <a:p>
              <a:endParaRPr lang="en-US"/>
            </a:p>
          </p:txBody>
        </p:sp>
        <p:sp>
          <p:nvSpPr>
            <p:cNvPr id="3523737" name="Freeform 153"/>
            <p:cNvSpPr>
              <a:spLocks noChangeAspect="1"/>
            </p:cNvSpPr>
            <p:nvPr/>
          </p:nvSpPr>
          <p:spPr bwMode="auto">
            <a:xfrm>
              <a:off x="3289" y="2536"/>
              <a:ext cx="57" cy="57"/>
            </a:xfrm>
            <a:custGeom>
              <a:avLst/>
              <a:gdLst/>
              <a:ahLst/>
              <a:cxnLst>
                <a:cxn ang="0">
                  <a:pos x="57" y="24"/>
                </a:cxn>
                <a:cxn ang="0">
                  <a:pos x="52" y="15"/>
                </a:cxn>
                <a:cxn ang="0">
                  <a:pos x="43" y="5"/>
                </a:cxn>
                <a:cxn ang="0">
                  <a:pos x="34" y="0"/>
                </a:cxn>
                <a:cxn ang="0">
                  <a:pos x="24" y="0"/>
                </a:cxn>
                <a:cxn ang="0">
                  <a:pos x="15" y="5"/>
                </a:cxn>
                <a:cxn ang="0">
                  <a:pos x="5" y="15"/>
                </a:cxn>
                <a:cxn ang="0">
                  <a:pos x="0" y="24"/>
                </a:cxn>
                <a:cxn ang="0">
                  <a:pos x="0" y="34"/>
                </a:cxn>
                <a:cxn ang="0">
                  <a:pos x="5" y="43"/>
                </a:cxn>
                <a:cxn ang="0">
                  <a:pos x="15" y="52"/>
                </a:cxn>
                <a:cxn ang="0">
                  <a:pos x="24" y="57"/>
                </a:cxn>
                <a:cxn ang="0">
                  <a:pos x="34" y="57"/>
                </a:cxn>
                <a:cxn ang="0">
                  <a:pos x="43" y="52"/>
                </a:cxn>
                <a:cxn ang="0">
                  <a:pos x="52" y="43"/>
                </a:cxn>
                <a:cxn ang="0">
                  <a:pos x="57" y="34"/>
                </a:cxn>
                <a:cxn ang="0">
                  <a:pos x="52" y="29"/>
                </a:cxn>
                <a:cxn ang="0">
                  <a:pos x="52" y="19"/>
                </a:cxn>
                <a:cxn ang="0">
                  <a:pos x="48" y="10"/>
                </a:cxn>
                <a:cxn ang="0">
                  <a:pos x="38" y="5"/>
                </a:cxn>
                <a:cxn ang="0">
                  <a:pos x="29" y="0"/>
                </a:cxn>
                <a:cxn ang="0">
                  <a:pos x="19" y="5"/>
                </a:cxn>
                <a:cxn ang="0">
                  <a:pos x="10" y="10"/>
                </a:cxn>
                <a:cxn ang="0">
                  <a:pos x="5" y="19"/>
                </a:cxn>
                <a:cxn ang="0">
                  <a:pos x="0" y="29"/>
                </a:cxn>
                <a:cxn ang="0">
                  <a:pos x="5" y="38"/>
                </a:cxn>
                <a:cxn ang="0">
                  <a:pos x="10" y="48"/>
                </a:cxn>
                <a:cxn ang="0">
                  <a:pos x="19" y="52"/>
                </a:cxn>
                <a:cxn ang="0">
                  <a:pos x="29" y="52"/>
                </a:cxn>
                <a:cxn ang="0">
                  <a:pos x="38" y="52"/>
                </a:cxn>
                <a:cxn ang="0">
                  <a:pos x="48" y="48"/>
                </a:cxn>
                <a:cxn ang="0">
                  <a:pos x="52" y="38"/>
                </a:cxn>
                <a:cxn ang="0">
                  <a:pos x="52" y="29"/>
                </a:cxn>
              </a:cxnLst>
              <a:rect l="0" t="0" r="r" b="b"/>
              <a:pathLst>
                <a:path w="57" h="57">
                  <a:moveTo>
                    <a:pt x="57" y="29"/>
                  </a:moveTo>
                  <a:lnTo>
                    <a:pt x="57" y="24"/>
                  </a:lnTo>
                  <a:lnTo>
                    <a:pt x="52" y="19"/>
                  </a:lnTo>
                  <a:lnTo>
                    <a:pt x="52" y="15"/>
                  </a:lnTo>
                  <a:lnTo>
                    <a:pt x="48" y="10"/>
                  </a:lnTo>
                  <a:lnTo>
                    <a:pt x="43" y="5"/>
                  </a:lnTo>
                  <a:lnTo>
                    <a:pt x="38" y="5"/>
                  </a:lnTo>
                  <a:lnTo>
                    <a:pt x="34" y="0"/>
                  </a:lnTo>
                  <a:lnTo>
                    <a:pt x="29" y="0"/>
                  </a:lnTo>
                  <a:lnTo>
                    <a:pt x="24" y="0"/>
                  </a:lnTo>
                  <a:lnTo>
                    <a:pt x="19" y="5"/>
                  </a:lnTo>
                  <a:lnTo>
                    <a:pt x="15" y="5"/>
                  </a:lnTo>
                  <a:lnTo>
                    <a:pt x="10" y="10"/>
                  </a:lnTo>
                  <a:lnTo>
                    <a:pt x="5" y="15"/>
                  </a:lnTo>
                  <a:lnTo>
                    <a:pt x="5" y="19"/>
                  </a:lnTo>
                  <a:lnTo>
                    <a:pt x="0" y="24"/>
                  </a:lnTo>
                  <a:lnTo>
                    <a:pt x="0" y="29"/>
                  </a:lnTo>
                  <a:lnTo>
                    <a:pt x="0" y="34"/>
                  </a:lnTo>
                  <a:lnTo>
                    <a:pt x="5" y="38"/>
                  </a:lnTo>
                  <a:lnTo>
                    <a:pt x="5" y="43"/>
                  </a:lnTo>
                  <a:lnTo>
                    <a:pt x="10" y="48"/>
                  </a:lnTo>
                  <a:lnTo>
                    <a:pt x="15" y="52"/>
                  </a:lnTo>
                  <a:lnTo>
                    <a:pt x="19" y="52"/>
                  </a:lnTo>
                  <a:lnTo>
                    <a:pt x="24" y="57"/>
                  </a:lnTo>
                  <a:lnTo>
                    <a:pt x="29" y="57"/>
                  </a:lnTo>
                  <a:lnTo>
                    <a:pt x="34" y="57"/>
                  </a:lnTo>
                  <a:lnTo>
                    <a:pt x="38" y="52"/>
                  </a:lnTo>
                  <a:lnTo>
                    <a:pt x="43" y="52"/>
                  </a:lnTo>
                  <a:lnTo>
                    <a:pt x="48" y="48"/>
                  </a:lnTo>
                  <a:lnTo>
                    <a:pt x="52" y="43"/>
                  </a:lnTo>
                  <a:lnTo>
                    <a:pt x="52" y="38"/>
                  </a:lnTo>
                  <a:lnTo>
                    <a:pt x="57" y="34"/>
                  </a:lnTo>
                  <a:lnTo>
                    <a:pt x="57" y="29"/>
                  </a:lnTo>
                  <a:lnTo>
                    <a:pt x="52" y="29"/>
                  </a:lnTo>
                  <a:lnTo>
                    <a:pt x="52" y="24"/>
                  </a:lnTo>
                  <a:lnTo>
                    <a:pt x="52" y="19"/>
                  </a:lnTo>
                  <a:lnTo>
                    <a:pt x="48" y="15"/>
                  </a:lnTo>
                  <a:lnTo>
                    <a:pt x="48" y="10"/>
                  </a:lnTo>
                  <a:lnTo>
                    <a:pt x="43" y="5"/>
                  </a:lnTo>
                  <a:lnTo>
                    <a:pt x="38" y="5"/>
                  </a:lnTo>
                  <a:lnTo>
                    <a:pt x="34" y="5"/>
                  </a:lnTo>
                  <a:lnTo>
                    <a:pt x="29" y="0"/>
                  </a:lnTo>
                  <a:lnTo>
                    <a:pt x="24" y="5"/>
                  </a:lnTo>
                  <a:lnTo>
                    <a:pt x="19" y="5"/>
                  </a:lnTo>
                  <a:lnTo>
                    <a:pt x="15" y="5"/>
                  </a:lnTo>
                  <a:lnTo>
                    <a:pt x="10" y="10"/>
                  </a:lnTo>
                  <a:lnTo>
                    <a:pt x="5" y="15"/>
                  </a:lnTo>
                  <a:lnTo>
                    <a:pt x="5" y="19"/>
                  </a:lnTo>
                  <a:lnTo>
                    <a:pt x="5" y="24"/>
                  </a:lnTo>
                  <a:lnTo>
                    <a:pt x="0" y="29"/>
                  </a:lnTo>
                  <a:lnTo>
                    <a:pt x="5" y="34"/>
                  </a:lnTo>
                  <a:lnTo>
                    <a:pt x="5" y="38"/>
                  </a:lnTo>
                  <a:lnTo>
                    <a:pt x="5" y="43"/>
                  </a:lnTo>
                  <a:lnTo>
                    <a:pt x="10" y="48"/>
                  </a:lnTo>
                  <a:lnTo>
                    <a:pt x="15" y="48"/>
                  </a:lnTo>
                  <a:lnTo>
                    <a:pt x="19" y="52"/>
                  </a:lnTo>
                  <a:lnTo>
                    <a:pt x="24" y="52"/>
                  </a:lnTo>
                  <a:lnTo>
                    <a:pt x="29" y="52"/>
                  </a:lnTo>
                  <a:lnTo>
                    <a:pt x="34" y="52"/>
                  </a:lnTo>
                  <a:lnTo>
                    <a:pt x="38" y="52"/>
                  </a:lnTo>
                  <a:lnTo>
                    <a:pt x="43" y="48"/>
                  </a:lnTo>
                  <a:lnTo>
                    <a:pt x="48" y="48"/>
                  </a:lnTo>
                  <a:lnTo>
                    <a:pt x="48" y="43"/>
                  </a:lnTo>
                  <a:lnTo>
                    <a:pt x="52" y="38"/>
                  </a:lnTo>
                  <a:lnTo>
                    <a:pt x="52" y="34"/>
                  </a:lnTo>
                  <a:lnTo>
                    <a:pt x="52" y="29"/>
                  </a:lnTo>
                  <a:lnTo>
                    <a:pt x="57" y="29"/>
                  </a:lnTo>
                  <a:close/>
                </a:path>
              </a:pathLst>
            </a:custGeom>
            <a:solidFill>
              <a:srgbClr val="FF6E6E"/>
            </a:solidFill>
            <a:ln w="9525">
              <a:noFill/>
              <a:round/>
              <a:headEnd/>
              <a:tailEnd/>
            </a:ln>
          </p:spPr>
          <p:txBody>
            <a:bodyPr/>
            <a:lstStyle/>
            <a:p>
              <a:endParaRPr lang="en-US"/>
            </a:p>
          </p:txBody>
        </p:sp>
        <p:sp>
          <p:nvSpPr>
            <p:cNvPr id="3523738" name="Freeform 154"/>
            <p:cNvSpPr>
              <a:spLocks noChangeAspect="1"/>
            </p:cNvSpPr>
            <p:nvPr/>
          </p:nvSpPr>
          <p:spPr bwMode="auto">
            <a:xfrm>
              <a:off x="3289" y="2536"/>
              <a:ext cx="52" cy="52"/>
            </a:xfrm>
            <a:custGeom>
              <a:avLst/>
              <a:gdLst/>
              <a:ahLst/>
              <a:cxnLst>
                <a:cxn ang="0">
                  <a:pos x="52" y="24"/>
                </a:cxn>
                <a:cxn ang="0">
                  <a:pos x="48" y="15"/>
                </a:cxn>
                <a:cxn ang="0">
                  <a:pos x="43" y="5"/>
                </a:cxn>
                <a:cxn ang="0">
                  <a:pos x="34" y="5"/>
                </a:cxn>
                <a:cxn ang="0">
                  <a:pos x="24" y="5"/>
                </a:cxn>
                <a:cxn ang="0">
                  <a:pos x="15" y="5"/>
                </a:cxn>
                <a:cxn ang="0">
                  <a:pos x="5" y="15"/>
                </a:cxn>
                <a:cxn ang="0">
                  <a:pos x="5" y="24"/>
                </a:cxn>
                <a:cxn ang="0">
                  <a:pos x="5" y="34"/>
                </a:cxn>
                <a:cxn ang="0">
                  <a:pos x="5" y="43"/>
                </a:cxn>
                <a:cxn ang="0">
                  <a:pos x="15" y="48"/>
                </a:cxn>
                <a:cxn ang="0">
                  <a:pos x="24" y="52"/>
                </a:cxn>
                <a:cxn ang="0">
                  <a:pos x="34" y="52"/>
                </a:cxn>
                <a:cxn ang="0">
                  <a:pos x="43" y="48"/>
                </a:cxn>
                <a:cxn ang="0">
                  <a:pos x="48" y="43"/>
                </a:cxn>
                <a:cxn ang="0">
                  <a:pos x="52" y="34"/>
                </a:cxn>
                <a:cxn ang="0">
                  <a:pos x="52" y="29"/>
                </a:cxn>
                <a:cxn ang="0">
                  <a:pos x="52" y="19"/>
                </a:cxn>
                <a:cxn ang="0">
                  <a:pos x="48" y="10"/>
                </a:cxn>
                <a:cxn ang="0">
                  <a:pos x="38" y="5"/>
                </a:cxn>
                <a:cxn ang="0">
                  <a:pos x="29" y="5"/>
                </a:cxn>
                <a:cxn ang="0">
                  <a:pos x="19" y="5"/>
                </a:cxn>
                <a:cxn ang="0">
                  <a:pos x="10" y="10"/>
                </a:cxn>
                <a:cxn ang="0">
                  <a:pos x="5" y="19"/>
                </a:cxn>
                <a:cxn ang="0">
                  <a:pos x="5" y="29"/>
                </a:cxn>
                <a:cxn ang="0">
                  <a:pos x="5" y="38"/>
                </a:cxn>
                <a:cxn ang="0">
                  <a:pos x="10" y="48"/>
                </a:cxn>
                <a:cxn ang="0">
                  <a:pos x="19" y="52"/>
                </a:cxn>
                <a:cxn ang="0">
                  <a:pos x="29" y="52"/>
                </a:cxn>
                <a:cxn ang="0">
                  <a:pos x="38" y="52"/>
                </a:cxn>
                <a:cxn ang="0">
                  <a:pos x="48" y="48"/>
                </a:cxn>
                <a:cxn ang="0">
                  <a:pos x="52" y="38"/>
                </a:cxn>
                <a:cxn ang="0">
                  <a:pos x="52" y="29"/>
                </a:cxn>
              </a:cxnLst>
              <a:rect l="0" t="0" r="r" b="b"/>
              <a:pathLst>
                <a:path w="52" h="52">
                  <a:moveTo>
                    <a:pt x="52" y="29"/>
                  </a:moveTo>
                  <a:lnTo>
                    <a:pt x="52" y="24"/>
                  </a:lnTo>
                  <a:lnTo>
                    <a:pt x="52" y="19"/>
                  </a:lnTo>
                  <a:lnTo>
                    <a:pt x="48" y="15"/>
                  </a:lnTo>
                  <a:lnTo>
                    <a:pt x="48" y="10"/>
                  </a:lnTo>
                  <a:lnTo>
                    <a:pt x="43" y="5"/>
                  </a:lnTo>
                  <a:lnTo>
                    <a:pt x="38" y="5"/>
                  </a:lnTo>
                  <a:lnTo>
                    <a:pt x="34" y="5"/>
                  </a:lnTo>
                  <a:lnTo>
                    <a:pt x="29" y="0"/>
                  </a:lnTo>
                  <a:lnTo>
                    <a:pt x="24" y="5"/>
                  </a:lnTo>
                  <a:lnTo>
                    <a:pt x="19" y="5"/>
                  </a:lnTo>
                  <a:lnTo>
                    <a:pt x="15" y="5"/>
                  </a:lnTo>
                  <a:lnTo>
                    <a:pt x="10" y="10"/>
                  </a:lnTo>
                  <a:lnTo>
                    <a:pt x="5" y="15"/>
                  </a:lnTo>
                  <a:lnTo>
                    <a:pt x="5" y="19"/>
                  </a:lnTo>
                  <a:lnTo>
                    <a:pt x="5" y="24"/>
                  </a:lnTo>
                  <a:lnTo>
                    <a:pt x="0" y="29"/>
                  </a:lnTo>
                  <a:lnTo>
                    <a:pt x="5" y="34"/>
                  </a:lnTo>
                  <a:lnTo>
                    <a:pt x="5" y="38"/>
                  </a:lnTo>
                  <a:lnTo>
                    <a:pt x="5" y="43"/>
                  </a:lnTo>
                  <a:lnTo>
                    <a:pt x="10" y="48"/>
                  </a:lnTo>
                  <a:lnTo>
                    <a:pt x="15" y="48"/>
                  </a:lnTo>
                  <a:lnTo>
                    <a:pt x="19" y="52"/>
                  </a:lnTo>
                  <a:lnTo>
                    <a:pt x="24" y="52"/>
                  </a:lnTo>
                  <a:lnTo>
                    <a:pt x="29" y="52"/>
                  </a:lnTo>
                  <a:lnTo>
                    <a:pt x="34" y="52"/>
                  </a:lnTo>
                  <a:lnTo>
                    <a:pt x="38" y="52"/>
                  </a:lnTo>
                  <a:lnTo>
                    <a:pt x="43" y="48"/>
                  </a:lnTo>
                  <a:lnTo>
                    <a:pt x="48" y="48"/>
                  </a:lnTo>
                  <a:lnTo>
                    <a:pt x="48" y="43"/>
                  </a:lnTo>
                  <a:lnTo>
                    <a:pt x="52" y="38"/>
                  </a:lnTo>
                  <a:lnTo>
                    <a:pt x="52" y="34"/>
                  </a:lnTo>
                  <a:lnTo>
                    <a:pt x="52" y="29"/>
                  </a:lnTo>
                  <a:lnTo>
                    <a:pt x="52" y="29"/>
                  </a:lnTo>
                  <a:lnTo>
                    <a:pt x="52" y="24"/>
                  </a:lnTo>
                  <a:lnTo>
                    <a:pt x="52" y="19"/>
                  </a:lnTo>
                  <a:lnTo>
                    <a:pt x="48" y="15"/>
                  </a:lnTo>
                  <a:lnTo>
                    <a:pt x="48" y="10"/>
                  </a:lnTo>
                  <a:lnTo>
                    <a:pt x="43" y="10"/>
                  </a:lnTo>
                  <a:lnTo>
                    <a:pt x="38" y="5"/>
                  </a:lnTo>
                  <a:lnTo>
                    <a:pt x="34" y="5"/>
                  </a:lnTo>
                  <a:lnTo>
                    <a:pt x="29" y="5"/>
                  </a:lnTo>
                  <a:lnTo>
                    <a:pt x="24" y="5"/>
                  </a:lnTo>
                  <a:lnTo>
                    <a:pt x="19" y="5"/>
                  </a:lnTo>
                  <a:lnTo>
                    <a:pt x="15" y="10"/>
                  </a:lnTo>
                  <a:lnTo>
                    <a:pt x="10" y="10"/>
                  </a:lnTo>
                  <a:lnTo>
                    <a:pt x="10" y="15"/>
                  </a:lnTo>
                  <a:lnTo>
                    <a:pt x="5" y="19"/>
                  </a:lnTo>
                  <a:lnTo>
                    <a:pt x="5" y="24"/>
                  </a:lnTo>
                  <a:lnTo>
                    <a:pt x="5" y="29"/>
                  </a:lnTo>
                  <a:lnTo>
                    <a:pt x="5" y="34"/>
                  </a:lnTo>
                  <a:lnTo>
                    <a:pt x="5" y="38"/>
                  </a:lnTo>
                  <a:lnTo>
                    <a:pt x="10" y="43"/>
                  </a:lnTo>
                  <a:lnTo>
                    <a:pt x="10" y="48"/>
                  </a:lnTo>
                  <a:lnTo>
                    <a:pt x="15" y="48"/>
                  </a:lnTo>
                  <a:lnTo>
                    <a:pt x="19" y="52"/>
                  </a:lnTo>
                  <a:lnTo>
                    <a:pt x="24" y="52"/>
                  </a:lnTo>
                  <a:lnTo>
                    <a:pt x="29" y="52"/>
                  </a:lnTo>
                  <a:lnTo>
                    <a:pt x="34" y="52"/>
                  </a:lnTo>
                  <a:lnTo>
                    <a:pt x="38" y="52"/>
                  </a:lnTo>
                  <a:lnTo>
                    <a:pt x="43" y="48"/>
                  </a:lnTo>
                  <a:lnTo>
                    <a:pt x="48" y="48"/>
                  </a:lnTo>
                  <a:lnTo>
                    <a:pt x="48" y="43"/>
                  </a:lnTo>
                  <a:lnTo>
                    <a:pt x="52" y="38"/>
                  </a:lnTo>
                  <a:lnTo>
                    <a:pt x="52" y="34"/>
                  </a:lnTo>
                  <a:lnTo>
                    <a:pt x="52" y="29"/>
                  </a:lnTo>
                  <a:lnTo>
                    <a:pt x="52" y="29"/>
                  </a:lnTo>
                  <a:close/>
                </a:path>
              </a:pathLst>
            </a:custGeom>
            <a:solidFill>
              <a:srgbClr val="FF7272"/>
            </a:solidFill>
            <a:ln w="9525">
              <a:noFill/>
              <a:round/>
              <a:headEnd/>
              <a:tailEnd/>
            </a:ln>
          </p:spPr>
          <p:txBody>
            <a:bodyPr/>
            <a:lstStyle/>
            <a:p>
              <a:endParaRPr lang="en-US"/>
            </a:p>
          </p:txBody>
        </p:sp>
        <p:sp>
          <p:nvSpPr>
            <p:cNvPr id="3523739" name="Freeform 155"/>
            <p:cNvSpPr>
              <a:spLocks noChangeAspect="1"/>
            </p:cNvSpPr>
            <p:nvPr/>
          </p:nvSpPr>
          <p:spPr bwMode="auto">
            <a:xfrm>
              <a:off x="3294" y="2541"/>
              <a:ext cx="47" cy="47"/>
            </a:xfrm>
            <a:custGeom>
              <a:avLst/>
              <a:gdLst/>
              <a:ahLst/>
              <a:cxnLst>
                <a:cxn ang="0">
                  <a:pos x="47" y="19"/>
                </a:cxn>
                <a:cxn ang="0">
                  <a:pos x="43" y="10"/>
                </a:cxn>
                <a:cxn ang="0">
                  <a:pos x="38" y="5"/>
                </a:cxn>
                <a:cxn ang="0">
                  <a:pos x="29" y="0"/>
                </a:cxn>
                <a:cxn ang="0">
                  <a:pos x="19" y="0"/>
                </a:cxn>
                <a:cxn ang="0">
                  <a:pos x="10" y="5"/>
                </a:cxn>
                <a:cxn ang="0">
                  <a:pos x="5" y="10"/>
                </a:cxn>
                <a:cxn ang="0">
                  <a:pos x="0" y="19"/>
                </a:cxn>
                <a:cxn ang="0">
                  <a:pos x="0" y="29"/>
                </a:cxn>
                <a:cxn ang="0">
                  <a:pos x="5" y="38"/>
                </a:cxn>
                <a:cxn ang="0">
                  <a:pos x="10" y="43"/>
                </a:cxn>
                <a:cxn ang="0">
                  <a:pos x="19" y="47"/>
                </a:cxn>
                <a:cxn ang="0">
                  <a:pos x="29" y="47"/>
                </a:cxn>
                <a:cxn ang="0">
                  <a:pos x="38" y="43"/>
                </a:cxn>
                <a:cxn ang="0">
                  <a:pos x="43" y="38"/>
                </a:cxn>
                <a:cxn ang="0">
                  <a:pos x="47" y="29"/>
                </a:cxn>
                <a:cxn ang="0">
                  <a:pos x="47" y="24"/>
                </a:cxn>
                <a:cxn ang="0">
                  <a:pos x="43" y="14"/>
                </a:cxn>
                <a:cxn ang="0">
                  <a:pos x="38" y="5"/>
                </a:cxn>
                <a:cxn ang="0">
                  <a:pos x="33" y="0"/>
                </a:cxn>
                <a:cxn ang="0">
                  <a:pos x="24" y="0"/>
                </a:cxn>
                <a:cxn ang="0">
                  <a:pos x="14" y="0"/>
                </a:cxn>
                <a:cxn ang="0">
                  <a:pos x="5" y="5"/>
                </a:cxn>
                <a:cxn ang="0">
                  <a:pos x="0" y="14"/>
                </a:cxn>
                <a:cxn ang="0">
                  <a:pos x="0" y="24"/>
                </a:cxn>
                <a:cxn ang="0">
                  <a:pos x="0" y="33"/>
                </a:cxn>
                <a:cxn ang="0">
                  <a:pos x="5" y="38"/>
                </a:cxn>
                <a:cxn ang="0">
                  <a:pos x="14" y="43"/>
                </a:cxn>
                <a:cxn ang="0">
                  <a:pos x="24" y="47"/>
                </a:cxn>
                <a:cxn ang="0">
                  <a:pos x="33" y="43"/>
                </a:cxn>
                <a:cxn ang="0">
                  <a:pos x="38" y="38"/>
                </a:cxn>
                <a:cxn ang="0">
                  <a:pos x="43" y="33"/>
                </a:cxn>
                <a:cxn ang="0">
                  <a:pos x="47" y="24"/>
                </a:cxn>
              </a:cxnLst>
              <a:rect l="0" t="0" r="r" b="b"/>
              <a:pathLst>
                <a:path w="47" h="47">
                  <a:moveTo>
                    <a:pt x="47" y="24"/>
                  </a:moveTo>
                  <a:lnTo>
                    <a:pt x="47" y="19"/>
                  </a:lnTo>
                  <a:lnTo>
                    <a:pt x="47" y="14"/>
                  </a:lnTo>
                  <a:lnTo>
                    <a:pt x="43" y="10"/>
                  </a:lnTo>
                  <a:lnTo>
                    <a:pt x="43" y="5"/>
                  </a:lnTo>
                  <a:lnTo>
                    <a:pt x="38" y="5"/>
                  </a:lnTo>
                  <a:lnTo>
                    <a:pt x="33" y="0"/>
                  </a:lnTo>
                  <a:lnTo>
                    <a:pt x="29" y="0"/>
                  </a:lnTo>
                  <a:lnTo>
                    <a:pt x="24" y="0"/>
                  </a:lnTo>
                  <a:lnTo>
                    <a:pt x="19" y="0"/>
                  </a:lnTo>
                  <a:lnTo>
                    <a:pt x="14" y="0"/>
                  </a:lnTo>
                  <a:lnTo>
                    <a:pt x="10" y="5"/>
                  </a:lnTo>
                  <a:lnTo>
                    <a:pt x="5" y="5"/>
                  </a:lnTo>
                  <a:lnTo>
                    <a:pt x="5" y="10"/>
                  </a:lnTo>
                  <a:lnTo>
                    <a:pt x="0" y="14"/>
                  </a:lnTo>
                  <a:lnTo>
                    <a:pt x="0" y="19"/>
                  </a:lnTo>
                  <a:lnTo>
                    <a:pt x="0" y="24"/>
                  </a:lnTo>
                  <a:lnTo>
                    <a:pt x="0" y="29"/>
                  </a:lnTo>
                  <a:lnTo>
                    <a:pt x="0" y="33"/>
                  </a:lnTo>
                  <a:lnTo>
                    <a:pt x="5" y="38"/>
                  </a:lnTo>
                  <a:lnTo>
                    <a:pt x="5" y="43"/>
                  </a:lnTo>
                  <a:lnTo>
                    <a:pt x="10" y="43"/>
                  </a:lnTo>
                  <a:lnTo>
                    <a:pt x="14" y="47"/>
                  </a:lnTo>
                  <a:lnTo>
                    <a:pt x="19" y="47"/>
                  </a:lnTo>
                  <a:lnTo>
                    <a:pt x="24" y="47"/>
                  </a:lnTo>
                  <a:lnTo>
                    <a:pt x="29" y="47"/>
                  </a:lnTo>
                  <a:lnTo>
                    <a:pt x="33" y="47"/>
                  </a:lnTo>
                  <a:lnTo>
                    <a:pt x="38" y="43"/>
                  </a:lnTo>
                  <a:lnTo>
                    <a:pt x="43" y="43"/>
                  </a:lnTo>
                  <a:lnTo>
                    <a:pt x="43" y="38"/>
                  </a:lnTo>
                  <a:lnTo>
                    <a:pt x="47" y="33"/>
                  </a:lnTo>
                  <a:lnTo>
                    <a:pt x="47" y="29"/>
                  </a:lnTo>
                  <a:lnTo>
                    <a:pt x="47" y="24"/>
                  </a:lnTo>
                  <a:lnTo>
                    <a:pt x="47" y="24"/>
                  </a:lnTo>
                  <a:lnTo>
                    <a:pt x="47" y="19"/>
                  </a:lnTo>
                  <a:lnTo>
                    <a:pt x="43" y="14"/>
                  </a:lnTo>
                  <a:lnTo>
                    <a:pt x="43" y="10"/>
                  </a:lnTo>
                  <a:lnTo>
                    <a:pt x="38" y="5"/>
                  </a:lnTo>
                  <a:lnTo>
                    <a:pt x="38" y="5"/>
                  </a:lnTo>
                  <a:lnTo>
                    <a:pt x="33" y="0"/>
                  </a:lnTo>
                  <a:lnTo>
                    <a:pt x="29" y="0"/>
                  </a:lnTo>
                  <a:lnTo>
                    <a:pt x="24" y="0"/>
                  </a:lnTo>
                  <a:lnTo>
                    <a:pt x="19" y="0"/>
                  </a:lnTo>
                  <a:lnTo>
                    <a:pt x="14" y="0"/>
                  </a:lnTo>
                  <a:lnTo>
                    <a:pt x="10" y="5"/>
                  </a:lnTo>
                  <a:lnTo>
                    <a:pt x="5" y="5"/>
                  </a:lnTo>
                  <a:lnTo>
                    <a:pt x="5" y="10"/>
                  </a:lnTo>
                  <a:lnTo>
                    <a:pt x="0" y="14"/>
                  </a:lnTo>
                  <a:lnTo>
                    <a:pt x="0" y="19"/>
                  </a:lnTo>
                  <a:lnTo>
                    <a:pt x="0" y="24"/>
                  </a:lnTo>
                  <a:lnTo>
                    <a:pt x="0" y="29"/>
                  </a:lnTo>
                  <a:lnTo>
                    <a:pt x="0" y="33"/>
                  </a:lnTo>
                  <a:lnTo>
                    <a:pt x="5" y="38"/>
                  </a:lnTo>
                  <a:lnTo>
                    <a:pt x="5" y="38"/>
                  </a:lnTo>
                  <a:lnTo>
                    <a:pt x="10" y="43"/>
                  </a:lnTo>
                  <a:lnTo>
                    <a:pt x="14" y="43"/>
                  </a:lnTo>
                  <a:lnTo>
                    <a:pt x="19" y="47"/>
                  </a:lnTo>
                  <a:lnTo>
                    <a:pt x="24" y="47"/>
                  </a:lnTo>
                  <a:lnTo>
                    <a:pt x="29" y="47"/>
                  </a:lnTo>
                  <a:lnTo>
                    <a:pt x="33" y="43"/>
                  </a:lnTo>
                  <a:lnTo>
                    <a:pt x="38" y="43"/>
                  </a:lnTo>
                  <a:lnTo>
                    <a:pt x="38" y="38"/>
                  </a:lnTo>
                  <a:lnTo>
                    <a:pt x="43" y="38"/>
                  </a:lnTo>
                  <a:lnTo>
                    <a:pt x="43" y="33"/>
                  </a:lnTo>
                  <a:lnTo>
                    <a:pt x="47" y="29"/>
                  </a:lnTo>
                  <a:lnTo>
                    <a:pt x="47" y="24"/>
                  </a:lnTo>
                  <a:lnTo>
                    <a:pt x="47" y="24"/>
                  </a:lnTo>
                  <a:close/>
                </a:path>
              </a:pathLst>
            </a:custGeom>
            <a:solidFill>
              <a:srgbClr val="FF7676"/>
            </a:solidFill>
            <a:ln w="9525">
              <a:noFill/>
              <a:round/>
              <a:headEnd/>
              <a:tailEnd/>
            </a:ln>
          </p:spPr>
          <p:txBody>
            <a:bodyPr/>
            <a:lstStyle/>
            <a:p>
              <a:endParaRPr lang="en-US"/>
            </a:p>
          </p:txBody>
        </p:sp>
        <p:sp>
          <p:nvSpPr>
            <p:cNvPr id="3523740" name="Freeform 156"/>
            <p:cNvSpPr>
              <a:spLocks noChangeAspect="1"/>
            </p:cNvSpPr>
            <p:nvPr/>
          </p:nvSpPr>
          <p:spPr bwMode="auto">
            <a:xfrm>
              <a:off x="3294" y="2541"/>
              <a:ext cx="47" cy="47"/>
            </a:xfrm>
            <a:custGeom>
              <a:avLst/>
              <a:gdLst/>
              <a:ahLst/>
              <a:cxnLst>
                <a:cxn ang="0">
                  <a:pos x="47" y="19"/>
                </a:cxn>
                <a:cxn ang="0">
                  <a:pos x="43" y="10"/>
                </a:cxn>
                <a:cxn ang="0">
                  <a:pos x="38" y="5"/>
                </a:cxn>
                <a:cxn ang="0">
                  <a:pos x="29" y="0"/>
                </a:cxn>
                <a:cxn ang="0">
                  <a:pos x="19" y="0"/>
                </a:cxn>
                <a:cxn ang="0">
                  <a:pos x="10" y="5"/>
                </a:cxn>
                <a:cxn ang="0">
                  <a:pos x="5" y="10"/>
                </a:cxn>
                <a:cxn ang="0">
                  <a:pos x="0" y="19"/>
                </a:cxn>
                <a:cxn ang="0">
                  <a:pos x="0" y="29"/>
                </a:cxn>
                <a:cxn ang="0">
                  <a:pos x="5" y="38"/>
                </a:cxn>
                <a:cxn ang="0">
                  <a:pos x="10" y="43"/>
                </a:cxn>
                <a:cxn ang="0">
                  <a:pos x="19" y="47"/>
                </a:cxn>
                <a:cxn ang="0">
                  <a:pos x="29" y="47"/>
                </a:cxn>
                <a:cxn ang="0">
                  <a:pos x="38" y="43"/>
                </a:cxn>
                <a:cxn ang="0">
                  <a:pos x="43" y="38"/>
                </a:cxn>
                <a:cxn ang="0">
                  <a:pos x="47" y="29"/>
                </a:cxn>
                <a:cxn ang="0">
                  <a:pos x="43" y="24"/>
                </a:cxn>
                <a:cxn ang="0">
                  <a:pos x="43" y="14"/>
                </a:cxn>
                <a:cxn ang="0">
                  <a:pos x="38" y="10"/>
                </a:cxn>
                <a:cxn ang="0">
                  <a:pos x="33" y="5"/>
                </a:cxn>
                <a:cxn ang="0">
                  <a:pos x="24" y="0"/>
                </a:cxn>
                <a:cxn ang="0">
                  <a:pos x="14" y="5"/>
                </a:cxn>
                <a:cxn ang="0">
                  <a:pos x="10" y="10"/>
                </a:cxn>
                <a:cxn ang="0">
                  <a:pos x="5" y="14"/>
                </a:cxn>
                <a:cxn ang="0">
                  <a:pos x="0" y="24"/>
                </a:cxn>
                <a:cxn ang="0">
                  <a:pos x="5" y="33"/>
                </a:cxn>
                <a:cxn ang="0">
                  <a:pos x="10" y="38"/>
                </a:cxn>
                <a:cxn ang="0">
                  <a:pos x="14" y="43"/>
                </a:cxn>
                <a:cxn ang="0">
                  <a:pos x="24" y="43"/>
                </a:cxn>
                <a:cxn ang="0">
                  <a:pos x="33" y="43"/>
                </a:cxn>
                <a:cxn ang="0">
                  <a:pos x="38" y="38"/>
                </a:cxn>
                <a:cxn ang="0">
                  <a:pos x="43" y="33"/>
                </a:cxn>
                <a:cxn ang="0">
                  <a:pos x="43" y="24"/>
                </a:cxn>
              </a:cxnLst>
              <a:rect l="0" t="0" r="r" b="b"/>
              <a:pathLst>
                <a:path w="47" h="47">
                  <a:moveTo>
                    <a:pt x="47" y="24"/>
                  </a:moveTo>
                  <a:lnTo>
                    <a:pt x="47" y="19"/>
                  </a:lnTo>
                  <a:lnTo>
                    <a:pt x="43" y="14"/>
                  </a:lnTo>
                  <a:lnTo>
                    <a:pt x="43" y="10"/>
                  </a:lnTo>
                  <a:lnTo>
                    <a:pt x="38" y="5"/>
                  </a:lnTo>
                  <a:lnTo>
                    <a:pt x="38" y="5"/>
                  </a:lnTo>
                  <a:lnTo>
                    <a:pt x="33" y="0"/>
                  </a:lnTo>
                  <a:lnTo>
                    <a:pt x="29" y="0"/>
                  </a:lnTo>
                  <a:lnTo>
                    <a:pt x="24" y="0"/>
                  </a:lnTo>
                  <a:lnTo>
                    <a:pt x="19" y="0"/>
                  </a:lnTo>
                  <a:lnTo>
                    <a:pt x="14" y="0"/>
                  </a:lnTo>
                  <a:lnTo>
                    <a:pt x="10" y="5"/>
                  </a:lnTo>
                  <a:lnTo>
                    <a:pt x="5" y="5"/>
                  </a:lnTo>
                  <a:lnTo>
                    <a:pt x="5" y="10"/>
                  </a:lnTo>
                  <a:lnTo>
                    <a:pt x="0" y="14"/>
                  </a:lnTo>
                  <a:lnTo>
                    <a:pt x="0" y="19"/>
                  </a:lnTo>
                  <a:lnTo>
                    <a:pt x="0" y="24"/>
                  </a:lnTo>
                  <a:lnTo>
                    <a:pt x="0" y="29"/>
                  </a:lnTo>
                  <a:lnTo>
                    <a:pt x="0" y="33"/>
                  </a:lnTo>
                  <a:lnTo>
                    <a:pt x="5" y="38"/>
                  </a:lnTo>
                  <a:lnTo>
                    <a:pt x="5" y="38"/>
                  </a:lnTo>
                  <a:lnTo>
                    <a:pt x="10" y="43"/>
                  </a:lnTo>
                  <a:lnTo>
                    <a:pt x="14" y="43"/>
                  </a:lnTo>
                  <a:lnTo>
                    <a:pt x="19" y="47"/>
                  </a:lnTo>
                  <a:lnTo>
                    <a:pt x="24" y="47"/>
                  </a:lnTo>
                  <a:lnTo>
                    <a:pt x="29" y="47"/>
                  </a:lnTo>
                  <a:lnTo>
                    <a:pt x="33" y="43"/>
                  </a:lnTo>
                  <a:lnTo>
                    <a:pt x="38" y="43"/>
                  </a:lnTo>
                  <a:lnTo>
                    <a:pt x="38" y="38"/>
                  </a:lnTo>
                  <a:lnTo>
                    <a:pt x="43" y="38"/>
                  </a:lnTo>
                  <a:lnTo>
                    <a:pt x="43" y="33"/>
                  </a:lnTo>
                  <a:lnTo>
                    <a:pt x="47" y="29"/>
                  </a:lnTo>
                  <a:lnTo>
                    <a:pt x="47" y="24"/>
                  </a:lnTo>
                  <a:lnTo>
                    <a:pt x="43" y="24"/>
                  </a:lnTo>
                  <a:lnTo>
                    <a:pt x="43" y="19"/>
                  </a:lnTo>
                  <a:lnTo>
                    <a:pt x="43" y="14"/>
                  </a:lnTo>
                  <a:lnTo>
                    <a:pt x="43" y="10"/>
                  </a:lnTo>
                  <a:lnTo>
                    <a:pt x="38" y="10"/>
                  </a:lnTo>
                  <a:lnTo>
                    <a:pt x="33" y="5"/>
                  </a:lnTo>
                  <a:lnTo>
                    <a:pt x="33" y="5"/>
                  </a:lnTo>
                  <a:lnTo>
                    <a:pt x="29" y="0"/>
                  </a:lnTo>
                  <a:lnTo>
                    <a:pt x="24" y="0"/>
                  </a:lnTo>
                  <a:lnTo>
                    <a:pt x="19" y="0"/>
                  </a:lnTo>
                  <a:lnTo>
                    <a:pt x="14" y="5"/>
                  </a:lnTo>
                  <a:lnTo>
                    <a:pt x="10" y="5"/>
                  </a:lnTo>
                  <a:lnTo>
                    <a:pt x="10" y="10"/>
                  </a:lnTo>
                  <a:lnTo>
                    <a:pt x="5" y="10"/>
                  </a:lnTo>
                  <a:lnTo>
                    <a:pt x="5" y="14"/>
                  </a:lnTo>
                  <a:lnTo>
                    <a:pt x="0" y="19"/>
                  </a:lnTo>
                  <a:lnTo>
                    <a:pt x="0" y="24"/>
                  </a:lnTo>
                  <a:lnTo>
                    <a:pt x="0" y="29"/>
                  </a:lnTo>
                  <a:lnTo>
                    <a:pt x="5" y="33"/>
                  </a:lnTo>
                  <a:lnTo>
                    <a:pt x="5" y="33"/>
                  </a:lnTo>
                  <a:lnTo>
                    <a:pt x="10" y="38"/>
                  </a:lnTo>
                  <a:lnTo>
                    <a:pt x="10" y="43"/>
                  </a:lnTo>
                  <a:lnTo>
                    <a:pt x="14" y="43"/>
                  </a:lnTo>
                  <a:lnTo>
                    <a:pt x="19" y="43"/>
                  </a:lnTo>
                  <a:lnTo>
                    <a:pt x="24" y="43"/>
                  </a:lnTo>
                  <a:lnTo>
                    <a:pt x="29" y="43"/>
                  </a:lnTo>
                  <a:lnTo>
                    <a:pt x="33" y="43"/>
                  </a:lnTo>
                  <a:lnTo>
                    <a:pt x="33" y="43"/>
                  </a:lnTo>
                  <a:lnTo>
                    <a:pt x="38" y="38"/>
                  </a:lnTo>
                  <a:lnTo>
                    <a:pt x="43" y="33"/>
                  </a:lnTo>
                  <a:lnTo>
                    <a:pt x="43" y="33"/>
                  </a:lnTo>
                  <a:lnTo>
                    <a:pt x="43" y="29"/>
                  </a:lnTo>
                  <a:lnTo>
                    <a:pt x="43" y="24"/>
                  </a:lnTo>
                  <a:lnTo>
                    <a:pt x="47" y="24"/>
                  </a:lnTo>
                  <a:close/>
                </a:path>
              </a:pathLst>
            </a:custGeom>
            <a:solidFill>
              <a:srgbClr val="FF7979"/>
            </a:solidFill>
            <a:ln w="9525">
              <a:noFill/>
              <a:round/>
              <a:headEnd/>
              <a:tailEnd/>
            </a:ln>
          </p:spPr>
          <p:txBody>
            <a:bodyPr/>
            <a:lstStyle/>
            <a:p>
              <a:endParaRPr lang="en-US"/>
            </a:p>
          </p:txBody>
        </p:sp>
        <p:sp>
          <p:nvSpPr>
            <p:cNvPr id="3523741" name="Freeform 157"/>
            <p:cNvSpPr>
              <a:spLocks noChangeAspect="1"/>
            </p:cNvSpPr>
            <p:nvPr/>
          </p:nvSpPr>
          <p:spPr bwMode="auto">
            <a:xfrm>
              <a:off x="3294" y="2541"/>
              <a:ext cx="43" cy="43"/>
            </a:xfrm>
            <a:custGeom>
              <a:avLst/>
              <a:gdLst/>
              <a:ahLst/>
              <a:cxnLst>
                <a:cxn ang="0">
                  <a:pos x="43" y="19"/>
                </a:cxn>
                <a:cxn ang="0">
                  <a:pos x="43" y="10"/>
                </a:cxn>
                <a:cxn ang="0">
                  <a:pos x="33" y="5"/>
                </a:cxn>
                <a:cxn ang="0">
                  <a:pos x="29" y="0"/>
                </a:cxn>
                <a:cxn ang="0">
                  <a:pos x="19" y="0"/>
                </a:cxn>
                <a:cxn ang="0">
                  <a:pos x="10" y="5"/>
                </a:cxn>
                <a:cxn ang="0">
                  <a:pos x="5" y="10"/>
                </a:cxn>
                <a:cxn ang="0">
                  <a:pos x="0" y="19"/>
                </a:cxn>
                <a:cxn ang="0">
                  <a:pos x="0" y="29"/>
                </a:cxn>
                <a:cxn ang="0">
                  <a:pos x="5" y="33"/>
                </a:cxn>
                <a:cxn ang="0">
                  <a:pos x="10" y="43"/>
                </a:cxn>
                <a:cxn ang="0">
                  <a:pos x="19" y="43"/>
                </a:cxn>
                <a:cxn ang="0">
                  <a:pos x="29" y="43"/>
                </a:cxn>
                <a:cxn ang="0">
                  <a:pos x="33" y="43"/>
                </a:cxn>
                <a:cxn ang="0">
                  <a:pos x="43" y="33"/>
                </a:cxn>
                <a:cxn ang="0">
                  <a:pos x="43" y="29"/>
                </a:cxn>
                <a:cxn ang="0">
                  <a:pos x="43" y="24"/>
                </a:cxn>
                <a:cxn ang="0">
                  <a:pos x="43" y="14"/>
                </a:cxn>
                <a:cxn ang="0">
                  <a:pos x="38" y="10"/>
                </a:cxn>
                <a:cxn ang="0">
                  <a:pos x="33" y="5"/>
                </a:cxn>
                <a:cxn ang="0">
                  <a:pos x="24" y="5"/>
                </a:cxn>
                <a:cxn ang="0">
                  <a:pos x="14" y="5"/>
                </a:cxn>
                <a:cxn ang="0">
                  <a:pos x="10" y="10"/>
                </a:cxn>
                <a:cxn ang="0">
                  <a:pos x="5" y="14"/>
                </a:cxn>
                <a:cxn ang="0">
                  <a:pos x="5" y="24"/>
                </a:cxn>
                <a:cxn ang="0">
                  <a:pos x="5" y="33"/>
                </a:cxn>
                <a:cxn ang="0">
                  <a:pos x="10" y="38"/>
                </a:cxn>
                <a:cxn ang="0">
                  <a:pos x="14" y="43"/>
                </a:cxn>
                <a:cxn ang="0">
                  <a:pos x="24" y="43"/>
                </a:cxn>
                <a:cxn ang="0">
                  <a:pos x="33" y="43"/>
                </a:cxn>
                <a:cxn ang="0">
                  <a:pos x="38" y="38"/>
                </a:cxn>
                <a:cxn ang="0">
                  <a:pos x="43" y="33"/>
                </a:cxn>
                <a:cxn ang="0">
                  <a:pos x="43" y="24"/>
                </a:cxn>
              </a:cxnLst>
              <a:rect l="0" t="0" r="r" b="b"/>
              <a:pathLst>
                <a:path w="43" h="43">
                  <a:moveTo>
                    <a:pt x="43" y="24"/>
                  </a:moveTo>
                  <a:lnTo>
                    <a:pt x="43" y="19"/>
                  </a:lnTo>
                  <a:lnTo>
                    <a:pt x="43" y="14"/>
                  </a:lnTo>
                  <a:lnTo>
                    <a:pt x="43" y="10"/>
                  </a:lnTo>
                  <a:lnTo>
                    <a:pt x="38" y="10"/>
                  </a:lnTo>
                  <a:lnTo>
                    <a:pt x="33" y="5"/>
                  </a:lnTo>
                  <a:lnTo>
                    <a:pt x="33" y="5"/>
                  </a:lnTo>
                  <a:lnTo>
                    <a:pt x="29" y="0"/>
                  </a:lnTo>
                  <a:lnTo>
                    <a:pt x="24" y="0"/>
                  </a:lnTo>
                  <a:lnTo>
                    <a:pt x="19" y="0"/>
                  </a:lnTo>
                  <a:lnTo>
                    <a:pt x="14" y="5"/>
                  </a:lnTo>
                  <a:lnTo>
                    <a:pt x="10" y="5"/>
                  </a:lnTo>
                  <a:lnTo>
                    <a:pt x="10" y="10"/>
                  </a:lnTo>
                  <a:lnTo>
                    <a:pt x="5" y="10"/>
                  </a:lnTo>
                  <a:lnTo>
                    <a:pt x="5" y="14"/>
                  </a:lnTo>
                  <a:lnTo>
                    <a:pt x="0" y="19"/>
                  </a:lnTo>
                  <a:lnTo>
                    <a:pt x="0" y="24"/>
                  </a:lnTo>
                  <a:lnTo>
                    <a:pt x="0" y="29"/>
                  </a:lnTo>
                  <a:lnTo>
                    <a:pt x="5" y="33"/>
                  </a:lnTo>
                  <a:lnTo>
                    <a:pt x="5" y="33"/>
                  </a:lnTo>
                  <a:lnTo>
                    <a:pt x="10" y="38"/>
                  </a:lnTo>
                  <a:lnTo>
                    <a:pt x="10" y="43"/>
                  </a:lnTo>
                  <a:lnTo>
                    <a:pt x="14" y="43"/>
                  </a:lnTo>
                  <a:lnTo>
                    <a:pt x="19" y="43"/>
                  </a:lnTo>
                  <a:lnTo>
                    <a:pt x="24" y="43"/>
                  </a:lnTo>
                  <a:lnTo>
                    <a:pt x="29" y="43"/>
                  </a:lnTo>
                  <a:lnTo>
                    <a:pt x="33" y="43"/>
                  </a:lnTo>
                  <a:lnTo>
                    <a:pt x="33" y="43"/>
                  </a:lnTo>
                  <a:lnTo>
                    <a:pt x="38" y="38"/>
                  </a:lnTo>
                  <a:lnTo>
                    <a:pt x="43" y="33"/>
                  </a:lnTo>
                  <a:lnTo>
                    <a:pt x="43" y="33"/>
                  </a:lnTo>
                  <a:lnTo>
                    <a:pt x="43" y="29"/>
                  </a:lnTo>
                  <a:lnTo>
                    <a:pt x="43" y="24"/>
                  </a:lnTo>
                  <a:lnTo>
                    <a:pt x="43" y="24"/>
                  </a:lnTo>
                  <a:lnTo>
                    <a:pt x="43" y="19"/>
                  </a:lnTo>
                  <a:lnTo>
                    <a:pt x="43" y="14"/>
                  </a:lnTo>
                  <a:lnTo>
                    <a:pt x="38" y="14"/>
                  </a:lnTo>
                  <a:lnTo>
                    <a:pt x="38" y="10"/>
                  </a:lnTo>
                  <a:lnTo>
                    <a:pt x="33" y="5"/>
                  </a:lnTo>
                  <a:lnTo>
                    <a:pt x="33" y="5"/>
                  </a:lnTo>
                  <a:lnTo>
                    <a:pt x="29" y="5"/>
                  </a:lnTo>
                  <a:lnTo>
                    <a:pt x="24" y="5"/>
                  </a:lnTo>
                  <a:lnTo>
                    <a:pt x="19" y="5"/>
                  </a:lnTo>
                  <a:lnTo>
                    <a:pt x="14" y="5"/>
                  </a:lnTo>
                  <a:lnTo>
                    <a:pt x="14" y="5"/>
                  </a:lnTo>
                  <a:lnTo>
                    <a:pt x="10" y="10"/>
                  </a:lnTo>
                  <a:lnTo>
                    <a:pt x="5" y="14"/>
                  </a:lnTo>
                  <a:lnTo>
                    <a:pt x="5" y="14"/>
                  </a:lnTo>
                  <a:lnTo>
                    <a:pt x="5" y="19"/>
                  </a:lnTo>
                  <a:lnTo>
                    <a:pt x="5" y="24"/>
                  </a:lnTo>
                  <a:lnTo>
                    <a:pt x="5" y="29"/>
                  </a:lnTo>
                  <a:lnTo>
                    <a:pt x="5" y="33"/>
                  </a:lnTo>
                  <a:lnTo>
                    <a:pt x="5" y="33"/>
                  </a:lnTo>
                  <a:lnTo>
                    <a:pt x="10" y="38"/>
                  </a:lnTo>
                  <a:lnTo>
                    <a:pt x="14" y="38"/>
                  </a:lnTo>
                  <a:lnTo>
                    <a:pt x="14" y="43"/>
                  </a:lnTo>
                  <a:lnTo>
                    <a:pt x="19" y="43"/>
                  </a:lnTo>
                  <a:lnTo>
                    <a:pt x="24" y="43"/>
                  </a:lnTo>
                  <a:lnTo>
                    <a:pt x="29" y="43"/>
                  </a:lnTo>
                  <a:lnTo>
                    <a:pt x="33" y="43"/>
                  </a:lnTo>
                  <a:lnTo>
                    <a:pt x="33" y="38"/>
                  </a:lnTo>
                  <a:lnTo>
                    <a:pt x="38" y="38"/>
                  </a:lnTo>
                  <a:lnTo>
                    <a:pt x="38" y="33"/>
                  </a:lnTo>
                  <a:lnTo>
                    <a:pt x="43" y="33"/>
                  </a:lnTo>
                  <a:lnTo>
                    <a:pt x="43" y="29"/>
                  </a:lnTo>
                  <a:lnTo>
                    <a:pt x="43" y="24"/>
                  </a:lnTo>
                  <a:lnTo>
                    <a:pt x="43" y="24"/>
                  </a:lnTo>
                  <a:close/>
                </a:path>
              </a:pathLst>
            </a:custGeom>
            <a:solidFill>
              <a:srgbClr val="FF7D7D"/>
            </a:solidFill>
            <a:ln w="9525">
              <a:noFill/>
              <a:round/>
              <a:headEnd/>
              <a:tailEnd/>
            </a:ln>
          </p:spPr>
          <p:txBody>
            <a:bodyPr/>
            <a:lstStyle/>
            <a:p>
              <a:endParaRPr lang="en-US"/>
            </a:p>
          </p:txBody>
        </p:sp>
        <p:sp>
          <p:nvSpPr>
            <p:cNvPr id="3523742" name="Freeform 158"/>
            <p:cNvSpPr>
              <a:spLocks noChangeAspect="1"/>
            </p:cNvSpPr>
            <p:nvPr/>
          </p:nvSpPr>
          <p:spPr bwMode="auto">
            <a:xfrm>
              <a:off x="3299" y="2546"/>
              <a:ext cx="38" cy="38"/>
            </a:xfrm>
            <a:custGeom>
              <a:avLst/>
              <a:gdLst/>
              <a:ahLst/>
              <a:cxnLst>
                <a:cxn ang="0">
                  <a:pos x="38" y="14"/>
                </a:cxn>
                <a:cxn ang="0">
                  <a:pos x="33" y="9"/>
                </a:cxn>
                <a:cxn ang="0">
                  <a:pos x="28" y="0"/>
                </a:cxn>
                <a:cxn ang="0">
                  <a:pos x="24" y="0"/>
                </a:cxn>
                <a:cxn ang="0">
                  <a:pos x="14" y="0"/>
                </a:cxn>
                <a:cxn ang="0">
                  <a:pos x="9" y="0"/>
                </a:cxn>
                <a:cxn ang="0">
                  <a:pos x="0" y="9"/>
                </a:cxn>
                <a:cxn ang="0">
                  <a:pos x="0" y="14"/>
                </a:cxn>
                <a:cxn ang="0">
                  <a:pos x="0" y="24"/>
                </a:cxn>
                <a:cxn ang="0">
                  <a:pos x="0" y="28"/>
                </a:cxn>
                <a:cxn ang="0">
                  <a:pos x="9" y="33"/>
                </a:cxn>
                <a:cxn ang="0">
                  <a:pos x="14" y="38"/>
                </a:cxn>
                <a:cxn ang="0">
                  <a:pos x="24" y="38"/>
                </a:cxn>
                <a:cxn ang="0">
                  <a:pos x="28" y="33"/>
                </a:cxn>
                <a:cxn ang="0">
                  <a:pos x="33" y="28"/>
                </a:cxn>
                <a:cxn ang="0">
                  <a:pos x="38" y="24"/>
                </a:cxn>
                <a:cxn ang="0">
                  <a:pos x="38" y="19"/>
                </a:cxn>
                <a:cxn ang="0">
                  <a:pos x="38" y="9"/>
                </a:cxn>
                <a:cxn ang="0">
                  <a:pos x="33" y="5"/>
                </a:cxn>
                <a:cxn ang="0">
                  <a:pos x="24" y="0"/>
                </a:cxn>
                <a:cxn ang="0">
                  <a:pos x="19" y="0"/>
                </a:cxn>
                <a:cxn ang="0">
                  <a:pos x="9" y="0"/>
                </a:cxn>
                <a:cxn ang="0">
                  <a:pos x="5" y="5"/>
                </a:cxn>
                <a:cxn ang="0">
                  <a:pos x="0" y="9"/>
                </a:cxn>
                <a:cxn ang="0">
                  <a:pos x="0" y="19"/>
                </a:cxn>
                <a:cxn ang="0">
                  <a:pos x="0" y="24"/>
                </a:cxn>
                <a:cxn ang="0">
                  <a:pos x="5" y="33"/>
                </a:cxn>
                <a:cxn ang="0">
                  <a:pos x="9" y="38"/>
                </a:cxn>
                <a:cxn ang="0">
                  <a:pos x="19" y="38"/>
                </a:cxn>
                <a:cxn ang="0">
                  <a:pos x="24" y="38"/>
                </a:cxn>
                <a:cxn ang="0">
                  <a:pos x="33" y="33"/>
                </a:cxn>
                <a:cxn ang="0">
                  <a:pos x="38" y="24"/>
                </a:cxn>
                <a:cxn ang="0">
                  <a:pos x="38" y="19"/>
                </a:cxn>
              </a:cxnLst>
              <a:rect l="0" t="0" r="r" b="b"/>
              <a:pathLst>
                <a:path w="38" h="38">
                  <a:moveTo>
                    <a:pt x="38" y="19"/>
                  </a:moveTo>
                  <a:lnTo>
                    <a:pt x="38" y="14"/>
                  </a:lnTo>
                  <a:lnTo>
                    <a:pt x="38" y="9"/>
                  </a:lnTo>
                  <a:lnTo>
                    <a:pt x="33" y="9"/>
                  </a:lnTo>
                  <a:lnTo>
                    <a:pt x="33" y="5"/>
                  </a:lnTo>
                  <a:lnTo>
                    <a:pt x="28" y="0"/>
                  </a:lnTo>
                  <a:lnTo>
                    <a:pt x="28" y="0"/>
                  </a:lnTo>
                  <a:lnTo>
                    <a:pt x="24" y="0"/>
                  </a:lnTo>
                  <a:lnTo>
                    <a:pt x="19" y="0"/>
                  </a:lnTo>
                  <a:lnTo>
                    <a:pt x="14" y="0"/>
                  </a:lnTo>
                  <a:lnTo>
                    <a:pt x="9" y="0"/>
                  </a:lnTo>
                  <a:lnTo>
                    <a:pt x="9" y="0"/>
                  </a:lnTo>
                  <a:lnTo>
                    <a:pt x="5" y="5"/>
                  </a:lnTo>
                  <a:lnTo>
                    <a:pt x="0" y="9"/>
                  </a:lnTo>
                  <a:lnTo>
                    <a:pt x="0" y="9"/>
                  </a:lnTo>
                  <a:lnTo>
                    <a:pt x="0" y="14"/>
                  </a:lnTo>
                  <a:lnTo>
                    <a:pt x="0" y="19"/>
                  </a:lnTo>
                  <a:lnTo>
                    <a:pt x="0" y="24"/>
                  </a:lnTo>
                  <a:lnTo>
                    <a:pt x="0" y="28"/>
                  </a:lnTo>
                  <a:lnTo>
                    <a:pt x="0" y="28"/>
                  </a:lnTo>
                  <a:lnTo>
                    <a:pt x="5" y="33"/>
                  </a:lnTo>
                  <a:lnTo>
                    <a:pt x="9" y="33"/>
                  </a:lnTo>
                  <a:lnTo>
                    <a:pt x="9" y="38"/>
                  </a:lnTo>
                  <a:lnTo>
                    <a:pt x="14" y="38"/>
                  </a:lnTo>
                  <a:lnTo>
                    <a:pt x="19" y="38"/>
                  </a:lnTo>
                  <a:lnTo>
                    <a:pt x="24" y="38"/>
                  </a:lnTo>
                  <a:lnTo>
                    <a:pt x="28" y="38"/>
                  </a:lnTo>
                  <a:lnTo>
                    <a:pt x="28" y="33"/>
                  </a:lnTo>
                  <a:lnTo>
                    <a:pt x="33" y="33"/>
                  </a:lnTo>
                  <a:lnTo>
                    <a:pt x="33" y="28"/>
                  </a:lnTo>
                  <a:lnTo>
                    <a:pt x="38" y="28"/>
                  </a:lnTo>
                  <a:lnTo>
                    <a:pt x="38" y="24"/>
                  </a:lnTo>
                  <a:lnTo>
                    <a:pt x="38" y="19"/>
                  </a:lnTo>
                  <a:lnTo>
                    <a:pt x="38" y="19"/>
                  </a:lnTo>
                  <a:lnTo>
                    <a:pt x="38" y="14"/>
                  </a:lnTo>
                  <a:lnTo>
                    <a:pt x="38" y="9"/>
                  </a:lnTo>
                  <a:lnTo>
                    <a:pt x="33" y="9"/>
                  </a:lnTo>
                  <a:lnTo>
                    <a:pt x="33" y="5"/>
                  </a:lnTo>
                  <a:lnTo>
                    <a:pt x="28" y="5"/>
                  </a:lnTo>
                  <a:lnTo>
                    <a:pt x="24" y="0"/>
                  </a:lnTo>
                  <a:lnTo>
                    <a:pt x="24" y="0"/>
                  </a:lnTo>
                  <a:lnTo>
                    <a:pt x="19" y="0"/>
                  </a:lnTo>
                  <a:lnTo>
                    <a:pt x="14" y="0"/>
                  </a:lnTo>
                  <a:lnTo>
                    <a:pt x="9" y="0"/>
                  </a:lnTo>
                  <a:lnTo>
                    <a:pt x="9" y="5"/>
                  </a:lnTo>
                  <a:lnTo>
                    <a:pt x="5" y="5"/>
                  </a:lnTo>
                  <a:lnTo>
                    <a:pt x="5" y="9"/>
                  </a:lnTo>
                  <a:lnTo>
                    <a:pt x="0" y="9"/>
                  </a:lnTo>
                  <a:lnTo>
                    <a:pt x="0" y="14"/>
                  </a:lnTo>
                  <a:lnTo>
                    <a:pt x="0" y="19"/>
                  </a:lnTo>
                  <a:lnTo>
                    <a:pt x="0" y="24"/>
                  </a:lnTo>
                  <a:lnTo>
                    <a:pt x="0" y="24"/>
                  </a:lnTo>
                  <a:lnTo>
                    <a:pt x="5" y="28"/>
                  </a:lnTo>
                  <a:lnTo>
                    <a:pt x="5" y="33"/>
                  </a:lnTo>
                  <a:lnTo>
                    <a:pt x="9" y="33"/>
                  </a:lnTo>
                  <a:lnTo>
                    <a:pt x="9" y="38"/>
                  </a:lnTo>
                  <a:lnTo>
                    <a:pt x="14" y="38"/>
                  </a:lnTo>
                  <a:lnTo>
                    <a:pt x="19" y="38"/>
                  </a:lnTo>
                  <a:lnTo>
                    <a:pt x="24" y="38"/>
                  </a:lnTo>
                  <a:lnTo>
                    <a:pt x="24" y="38"/>
                  </a:lnTo>
                  <a:lnTo>
                    <a:pt x="28" y="33"/>
                  </a:lnTo>
                  <a:lnTo>
                    <a:pt x="33" y="33"/>
                  </a:lnTo>
                  <a:lnTo>
                    <a:pt x="33" y="28"/>
                  </a:lnTo>
                  <a:lnTo>
                    <a:pt x="38" y="24"/>
                  </a:lnTo>
                  <a:lnTo>
                    <a:pt x="38" y="24"/>
                  </a:lnTo>
                  <a:lnTo>
                    <a:pt x="38" y="19"/>
                  </a:lnTo>
                  <a:lnTo>
                    <a:pt x="38" y="19"/>
                  </a:lnTo>
                  <a:close/>
                </a:path>
              </a:pathLst>
            </a:custGeom>
            <a:solidFill>
              <a:srgbClr val="FF8181"/>
            </a:solidFill>
            <a:ln w="9525">
              <a:noFill/>
              <a:round/>
              <a:headEnd/>
              <a:tailEnd/>
            </a:ln>
          </p:spPr>
          <p:txBody>
            <a:bodyPr/>
            <a:lstStyle/>
            <a:p>
              <a:endParaRPr lang="en-US"/>
            </a:p>
          </p:txBody>
        </p:sp>
        <p:sp>
          <p:nvSpPr>
            <p:cNvPr id="3523743" name="Freeform 159"/>
            <p:cNvSpPr>
              <a:spLocks noChangeAspect="1"/>
            </p:cNvSpPr>
            <p:nvPr/>
          </p:nvSpPr>
          <p:spPr bwMode="auto">
            <a:xfrm>
              <a:off x="3299" y="2546"/>
              <a:ext cx="38" cy="38"/>
            </a:xfrm>
            <a:custGeom>
              <a:avLst/>
              <a:gdLst/>
              <a:ahLst/>
              <a:cxnLst>
                <a:cxn ang="0">
                  <a:pos x="38" y="14"/>
                </a:cxn>
                <a:cxn ang="0">
                  <a:pos x="33" y="9"/>
                </a:cxn>
                <a:cxn ang="0">
                  <a:pos x="28" y="5"/>
                </a:cxn>
                <a:cxn ang="0">
                  <a:pos x="24" y="0"/>
                </a:cxn>
                <a:cxn ang="0">
                  <a:pos x="14" y="0"/>
                </a:cxn>
                <a:cxn ang="0">
                  <a:pos x="9" y="5"/>
                </a:cxn>
                <a:cxn ang="0">
                  <a:pos x="5" y="9"/>
                </a:cxn>
                <a:cxn ang="0">
                  <a:pos x="0" y="14"/>
                </a:cxn>
                <a:cxn ang="0">
                  <a:pos x="0" y="24"/>
                </a:cxn>
                <a:cxn ang="0">
                  <a:pos x="5" y="28"/>
                </a:cxn>
                <a:cxn ang="0">
                  <a:pos x="9" y="33"/>
                </a:cxn>
                <a:cxn ang="0">
                  <a:pos x="14" y="38"/>
                </a:cxn>
                <a:cxn ang="0">
                  <a:pos x="24" y="38"/>
                </a:cxn>
                <a:cxn ang="0">
                  <a:pos x="28" y="33"/>
                </a:cxn>
                <a:cxn ang="0">
                  <a:pos x="33" y="28"/>
                </a:cxn>
                <a:cxn ang="0">
                  <a:pos x="38" y="24"/>
                </a:cxn>
                <a:cxn ang="0">
                  <a:pos x="38" y="19"/>
                </a:cxn>
                <a:cxn ang="0">
                  <a:pos x="33" y="9"/>
                </a:cxn>
                <a:cxn ang="0">
                  <a:pos x="33" y="5"/>
                </a:cxn>
                <a:cxn ang="0">
                  <a:pos x="24" y="0"/>
                </a:cxn>
                <a:cxn ang="0">
                  <a:pos x="19" y="0"/>
                </a:cxn>
                <a:cxn ang="0">
                  <a:pos x="9" y="0"/>
                </a:cxn>
                <a:cxn ang="0">
                  <a:pos x="5" y="5"/>
                </a:cxn>
                <a:cxn ang="0">
                  <a:pos x="0" y="9"/>
                </a:cxn>
                <a:cxn ang="0">
                  <a:pos x="0" y="19"/>
                </a:cxn>
                <a:cxn ang="0">
                  <a:pos x="0" y="24"/>
                </a:cxn>
                <a:cxn ang="0">
                  <a:pos x="5" y="33"/>
                </a:cxn>
                <a:cxn ang="0">
                  <a:pos x="9" y="33"/>
                </a:cxn>
                <a:cxn ang="0">
                  <a:pos x="19" y="38"/>
                </a:cxn>
                <a:cxn ang="0">
                  <a:pos x="24" y="33"/>
                </a:cxn>
                <a:cxn ang="0">
                  <a:pos x="33" y="33"/>
                </a:cxn>
                <a:cxn ang="0">
                  <a:pos x="33" y="24"/>
                </a:cxn>
                <a:cxn ang="0">
                  <a:pos x="38" y="19"/>
                </a:cxn>
              </a:cxnLst>
              <a:rect l="0" t="0" r="r" b="b"/>
              <a:pathLst>
                <a:path w="38" h="38">
                  <a:moveTo>
                    <a:pt x="38" y="19"/>
                  </a:moveTo>
                  <a:lnTo>
                    <a:pt x="38" y="14"/>
                  </a:lnTo>
                  <a:lnTo>
                    <a:pt x="38" y="9"/>
                  </a:lnTo>
                  <a:lnTo>
                    <a:pt x="33" y="9"/>
                  </a:lnTo>
                  <a:lnTo>
                    <a:pt x="33" y="5"/>
                  </a:lnTo>
                  <a:lnTo>
                    <a:pt x="28" y="5"/>
                  </a:lnTo>
                  <a:lnTo>
                    <a:pt x="24" y="0"/>
                  </a:lnTo>
                  <a:lnTo>
                    <a:pt x="24" y="0"/>
                  </a:lnTo>
                  <a:lnTo>
                    <a:pt x="19" y="0"/>
                  </a:lnTo>
                  <a:lnTo>
                    <a:pt x="14" y="0"/>
                  </a:lnTo>
                  <a:lnTo>
                    <a:pt x="9" y="0"/>
                  </a:lnTo>
                  <a:lnTo>
                    <a:pt x="9" y="5"/>
                  </a:lnTo>
                  <a:lnTo>
                    <a:pt x="5" y="5"/>
                  </a:lnTo>
                  <a:lnTo>
                    <a:pt x="5" y="9"/>
                  </a:lnTo>
                  <a:lnTo>
                    <a:pt x="0" y="9"/>
                  </a:lnTo>
                  <a:lnTo>
                    <a:pt x="0" y="14"/>
                  </a:lnTo>
                  <a:lnTo>
                    <a:pt x="0" y="19"/>
                  </a:lnTo>
                  <a:lnTo>
                    <a:pt x="0" y="24"/>
                  </a:lnTo>
                  <a:lnTo>
                    <a:pt x="0" y="24"/>
                  </a:lnTo>
                  <a:lnTo>
                    <a:pt x="5" y="28"/>
                  </a:lnTo>
                  <a:lnTo>
                    <a:pt x="5" y="33"/>
                  </a:lnTo>
                  <a:lnTo>
                    <a:pt x="9" y="33"/>
                  </a:lnTo>
                  <a:lnTo>
                    <a:pt x="9" y="38"/>
                  </a:lnTo>
                  <a:lnTo>
                    <a:pt x="14" y="38"/>
                  </a:lnTo>
                  <a:lnTo>
                    <a:pt x="19" y="38"/>
                  </a:lnTo>
                  <a:lnTo>
                    <a:pt x="24" y="38"/>
                  </a:lnTo>
                  <a:lnTo>
                    <a:pt x="24" y="38"/>
                  </a:lnTo>
                  <a:lnTo>
                    <a:pt x="28" y="33"/>
                  </a:lnTo>
                  <a:lnTo>
                    <a:pt x="33" y="33"/>
                  </a:lnTo>
                  <a:lnTo>
                    <a:pt x="33" y="28"/>
                  </a:lnTo>
                  <a:lnTo>
                    <a:pt x="38" y="24"/>
                  </a:lnTo>
                  <a:lnTo>
                    <a:pt x="38" y="24"/>
                  </a:lnTo>
                  <a:lnTo>
                    <a:pt x="38" y="19"/>
                  </a:lnTo>
                  <a:lnTo>
                    <a:pt x="38" y="19"/>
                  </a:lnTo>
                  <a:lnTo>
                    <a:pt x="38" y="14"/>
                  </a:lnTo>
                  <a:lnTo>
                    <a:pt x="33" y="9"/>
                  </a:lnTo>
                  <a:lnTo>
                    <a:pt x="33" y="9"/>
                  </a:lnTo>
                  <a:lnTo>
                    <a:pt x="33" y="5"/>
                  </a:lnTo>
                  <a:lnTo>
                    <a:pt x="28" y="5"/>
                  </a:lnTo>
                  <a:lnTo>
                    <a:pt x="24" y="0"/>
                  </a:lnTo>
                  <a:lnTo>
                    <a:pt x="24" y="0"/>
                  </a:lnTo>
                  <a:lnTo>
                    <a:pt x="19" y="0"/>
                  </a:lnTo>
                  <a:lnTo>
                    <a:pt x="14" y="0"/>
                  </a:lnTo>
                  <a:lnTo>
                    <a:pt x="9" y="0"/>
                  </a:lnTo>
                  <a:lnTo>
                    <a:pt x="9" y="5"/>
                  </a:lnTo>
                  <a:lnTo>
                    <a:pt x="5" y="5"/>
                  </a:lnTo>
                  <a:lnTo>
                    <a:pt x="5" y="9"/>
                  </a:lnTo>
                  <a:lnTo>
                    <a:pt x="0" y="9"/>
                  </a:lnTo>
                  <a:lnTo>
                    <a:pt x="0" y="14"/>
                  </a:lnTo>
                  <a:lnTo>
                    <a:pt x="0" y="19"/>
                  </a:lnTo>
                  <a:lnTo>
                    <a:pt x="0" y="24"/>
                  </a:lnTo>
                  <a:lnTo>
                    <a:pt x="0" y="24"/>
                  </a:lnTo>
                  <a:lnTo>
                    <a:pt x="5" y="28"/>
                  </a:lnTo>
                  <a:lnTo>
                    <a:pt x="5" y="33"/>
                  </a:lnTo>
                  <a:lnTo>
                    <a:pt x="9" y="33"/>
                  </a:lnTo>
                  <a:lnTo>
                    <a:pt x="9" y="33"/>
                  </a:lnTo>
                  <a:lnTo>
                    <a:pt x="14" y="38"/>
                  </a:lnTo>
                  <a:lnTo>
                    <a:pt x="19" y="38"/>
                  </a:lnTo>
                  <a:lnTo>
                    <a:pt x="24" y="38"/>
                  </a:lnTo>
                  <a:lnTo>
                    <a:pt x="24" y="33"/>
                  </a:lnTo>
                  <a:lnTo>
                    <a:pt x="28" y="33"/>
                  </a:lnTo>
                  <a:lnTo>
                    <a:pt x="33" y="33"/>
                  </a:lnTo>
                  <a:lnTo>
                    <a:pt x="33" y="28"/>
                  </a:lnTo>
                  <a:lnTo>
                    <a:pt x="33" y="24"/>
                  </a:lnTo>
                  <a:lnTo>
                    <a:pt x="38" y="24"/>
                  </a:lnTo>
                  <a:lnTo>
                    <a:pt x="38" y="19"/>
                  </a:lnTo>
                  <a:lnTo>
                    <a:pt x="38" y="19"/>
                  </a:lnTo>
                  <a:close/>
                </a:path>
              </a:pathLst>
            </a:custGeom>
            <a:solidFill>
              <a:srgbClr val="FF8484"/>
            </a:solidFill>
            <a:ln w="9525">
              <a:noFill/>
              <a:round/>
              <a:headEnd/>
              <a:tailEnd/>
            </a:ln>
          </p:spPr>
          <p:txBody>
            <a:bodyPr/>
            <a:lstStyle/>
            <a:p>
              <a:endParaRPr lang="en-US"/>
            </a:p>
          </p:txBody>
        </p:sp>
        <p:sp>
          <p:nvSpPr>
            <p:cNvPr id="3523744" name="Freeform 160"/>
            <p:cNvSpPr>
              <a:spLocks noChangeAspect="1"/>
            </p:cNvSpPr>
            <p:nvPr/>
          </p:nvSpPr>
          <p:spPr bwMode="auto">
            <a:xfrm>
              <a:off x="3299" y="2546"/>
              <a:ext cx="38" cy="38"/>
            </a:xfrm>
            <a:custGeom>
              <a:avLst/>
              <a:gdLst/>
              <a:ahLst/>
              <a:cxnLst>
                <a:cxn ang="0">
                  <a:pos x="38" y="14"/>
                </a:cxn>
                <a:cxn ang="0">
                  <a:pos x="33" y="9"/>
                </a:cxn>
                <a:cxn ang="0">
                  <a:pos x="28" y="5"/>
                </a:cxn>
                <a:cxn ang="0">
                  <a:pos x="24" y="0"/>
                </a:cxn>
                <a:cxn ang="0">
                  <a:pos x="14" y="0"/>
                </a:cxn>
                <a:cxn ang="0">
                  <a:pos x="9" y="5"/>
                </a:cxn>
                <a:cxn ang="0">
                  <a:pos x="5" y="9"/>
                </a:cxn>
                <a:cxn ang="0">
                  <a:pos x="0" y="14"/>
                </a:cxn>
                <a:cxn ang="0">
                  <a:pos x="0" y="24"/>
                </a:cxn>
                <a:cxn ang="0">
                  <a:pos x="5" y="28"/>
                </a:cxn>
                <a:cxn ang="0">
                  <a:pos x="9" y="33"/>
                </a:cxn>
                <a:cxn ang="0">
                  <a:pos x="14" y="38"/>
                </a:cxn>
                <a:cxn ang="0">
                  <a:pos x="24" y="38"/>
                </a:cxn>
                <a:cxn ang="0">
                  <a:pos x="28" y="33"/>
                </a:cxn>
                <a:cxn ang="0">
                  <a:pos x="33" y="28"/>
                </a:cxn>
                <a:cxn ang="0">
                  <a:pos x="38" y="24"/>
                </a:cxn>
                <a:cxn ang="0">
                  <a:pos x="33" y="19"/>
                </a:cxn>
                <a:cxn ang="0">
                  <a:pos x="33" y="14"/>
                </a:cxn>
                <a:cxn ang="0">
                  <a:pos x="28" y="5"/>
                </a:cxn>
                <a:cxn ang="0">
                  <a:pos x="24" y="5"/>
                </a:cxn>
                <a:cxn ang="0">
                  <a:pos x="19" y="0"/>
                </a:cxn>
                <a:cxn ang="0">
                  <a:pos x="14" y="5"/>
                </a:cxn>
                <a:cxn ang="0">
                  <a:pos x="5" y="5"/>
                </a:cxn>
                <a:cxn ang="0">
                  <a:pos x="5" y="14"/>
                </a:cxn>
                <a:cxn ang="0">
                  <a:pos x="0" y="19"/>
                </a:cxn>
                <a:cxn ang="0">
                  <a:pos x="5" y="24"/>
                </a:cxn>
                <a:cxn ang="0">
                  <a:pos x="5" y="28"/>
                </a:cxn>
                <a:cxn ang="0">
                  <a:pos x="14" y="33"/>
                </a:cxn>
                <a:cxn ang="0">
                  <a:pos x="19" y="33"/>
                </a:cxn>
                <a:cxn ang="0">
                  <a:pos x="24" y="33"/>
                </a:cxn>
                <a:cxn ang="0">
                  <a:pos x="28" y="28"/>
                </a:cxn>
                <a:cxn ang="0">
                  <a:pos x="33" y="24"/>
                </a:cxn>
                <a:cxn ang="0">
                  <a:pos x="33" y="19"/>
                </a:cxn>
              </a:cxnLst>
              <a:rect l="0" t="0" r="r" b="b"/>
              <a:pathLst>
                <a:path w="38" h="38">
                  <a:moveTo>
                    <a:pt x="38" y="19"/>
                  </a:moveTo>
                  <a:lnTo>
                    <a:pt x="38" y="14"/>
                  </a:lnTo>
                  <a:lnTo>
                    <a:pt x="33" y="9"/>
                  </a:lnTo>
                  <a:lnTo>
                    <a:pt x="33" y="9"/>
                  </a:lnTo>
                  <a:lnTo>
                    <a:pt x="33" y="5"/>
                  </a:lnTo>
                  <a:lnTo>
                    <a:pt x="28" y="5"/>
                  </a:lnTo>
                  <a:lnTo>
                    <a:pt x="24" y="0"/>
                  </a:lnTo>
                  <a:lnTo>
                    <a:pt x="24" y="0"/>
                  </a:lnTo>
                  <a:lnTo>
                    <a:pt x="19" y="0"/>
                  </a:lnTo>
                  <a:lnTo>
                    <a:pt x="14" y="0"/>
                  </a:lnTo>
                  <a:lnTo>
                    <a:pt x="9" y="0"/>
                  </a:lnTo>
                  <a:lnTo>
                    <a:pt x="9" y="5"/>
                  </a:lnTo>
                  <a:lnTo>
                    <a:pt x="5" y="5"/>
                  </a:lnTo>
                  <a:lnTo>
                    <a:pt x="5" y="9"/>
                  </a:lnTo>
                  <a:lnTo>
                    <a:pt x="0" y="9"/>
                  </a:lnTo>
                  <a:lnTo>
                    <a:pt x="0" y="14"/>
                  </a:lnTo>
                  <a:lnTo>
                    <a:pt x="0" y="19"/>
                  </a:lnTo>
                  <a:lnTo>
                    <a:pt x="0" y="24"/>
                  </a:lnTo>
                  <a:lnTo>
                    <a:pt x="0" y="24"/>
                  </a:lnTo>
                  <a:lnTo>
                    <a:pt x="5" y="28"/>
                  </a:lnTo>
                  <a:lnTo>
                    <a:pt x="5" y="33"/>
                  </a:lnTo>
                  <a:lnTo>
                    <a:pt x="9" y="33"/>
                  </a:lnTo>
                  <a:lnTo>
                    <a:pt x="9" y="33"/>
                  </a:lnTo>
                  <a:lnTo>
                    <a:pt x="14" y="38"/>
                  </a:lnTo>
                  <a:lnTo>
                    <a:pt x="19" y="38"/>
                  </a:lnTo>
                  <a:lnTo>
                    <a:pt x="24" y="38"/>
                  </a:lnTo>
                  <a:lnTo>
                    <a:pt x="24" y="33"/>
                  </a:lnTo>
                  <a:lnTo>
                    <a:pt x="28" y="33"/>
                  </a:lnTo>
                  <a:lnTo>
                    <a:pt x="33" y="33"/>
                  </a:lnTo>
                  <a:lnTo>
                    <a:pt x="33" y="28"/>
                  </a:lnTo>
                  <a:lnTo>
                    <a:pt x="33" y="24"/>
                  </a:lnTo>
                  <a:lnTo>
                    <a:pt x="38" y="24"/>
                  </a:lnTo>
                  <a:lnTo>
                    <a:pt x="38" y="19"/>
                  </a:lnTo>
                  <a:lnTo>
                    <a:pt x="33" y="19"/>
                  </a:lnTo>
                  <a:lnTo>
                    <a:pt x="33" y="14"/>
                  </a:lnTo>
                  <a:lnTo>
                    <a:pt x="33" y="14"/>
                  </a:lnTo>
                  <a:lnTo>
                    <a:pt x="33" y="9"/>
                  </a:lnTo>
                  <a:lnTo>
                    <a:pt x="28" y="5"/>
                  </a:lnTo>
                  <a:lnTo>
                    <a:pt x="28" y="5"/>
                  </a:lnTo>
                  <a:lnTo>
                    <a:pt x="24" y="5"/>
                  </a:lnTo>
                  <a:lnTo>
                    <a:pt x="24" y="5"/>
                  </a:lnTo>
                  <a:lnTo>
                    <a:pt x="19" y="0"/>
                  </a:lnTo>
                  <a:lnTo>
                    <a:pt x="14" y="5"/>
                  </a:lnTo>
                  <a:lnTo>
                    <a:pt x="14" y="5"/>
                  </a:lnTo>
                  <a:lnTo>
                    <a:pt x="9" y="5"/>
                  </a:lnTo>
                  <a:lnTo>
                    <a:pt x="5" y="5"/>
                  </a:lnTo>
                  <a:lnTo>
                    <a:pt x="5" y="9"/>
                  </a:lnTo>
                  <a:lnTo>
                    <a:pt x="5" y="14"/>
                  </a:lnTo>
                  <a:lnTo>
                    <a:pt x="5" y="14"/>
                  </a:lnTo>
                  <a:lnTo>
                    <a:pt x="0" y="19"/>
                  </a:lnTo>
                  <a:lnTo>
                    <a:pt x="5" y="24"/>
                  </a:lnTo>
                  <a:lnTo>
                    <a:pt x="5" y="24"/>
                  </a:lnTo>
                  <a:lnTo>
                    <a:pt x="5" y="28"/>
                  </a:lnTo>
                  <a:lnTo>
                    <a:pt x="5" y="28"/>
                  </a:lnTo>
                  <a:lnTo>
                    <a:pt x="9" y="33"/>
                  </a:lnTo>
                  <a:lnTo>
                    <a:pt x="14" y="33"/>
                  </a:lnTo>
                  <a:lnTo>
                    <a:pt x="14" y="33"/>
                  </a:lnTo>
                  <a:lnTo>
                    <a:pt x="19" y="33"/>
                  </a:lnTo>
                  <a:lnTo>
                    <a:pt x="24" y="33"/>
                  </a:lnTo>
                  <a:lnTo>
                    <a:pt x="24" y="33"/>
                  </a:lnTo>
                  <a:lnTo>
                    <a:pt x="28" y="33"/>
                  </a:lnTo>
                  <a:lnTo>
                    <a:pt x="28" y="28"/>
                  </a:lnTo>
                  <a:lnTo>
                    <a:pt x="33" y="28"/>
                  </a:lnTo>
                  <a:lnTo>
                    <a:pt x="33" y="24"/>
                  </a:lnTo>
                  <a:lnTo>
                    <a:pt x="33" y="24"/>
                  </a:lnTo>
                  <a:lnTo>
                    <a:pt x="33" y="19"/>
                  </a:lnTo>
                  <a:lnTo>
                    <a:pt x="38" y="19"/>
                  </a:lnTo>
                  <a:close/>
                </a:path>
              </a:pathLst>
            </a:custGeom>
            <a:solidFill>
              <a:srgbClr val="FF8888"/>
            </a:solidFill>
            <a:ln w="9525">
              <a:noFill/>
              <a:round/>
              <a:headEnd/>
              <a:tailEnd/>
            </a:ln>
          </p:spPr>
          <p:txBody>
            <a:bodyPr/>
            <a:lstStyle/>
            <a:p>
              <a:endParaRPr lang="en-US"/>
            </a:p>
          </p:txBody>
        </p:sp>
        <p:sp>
          <p:nvSpPr>
            <p:cNvPr id="3523745" name="Freeform 161"/>
            <p:cNvSpPr>
              <a:spLocks noChangeAspect="1"/>
            </p:cNvSpPr>
            <p:nvPr/>
          </p:nvSpPr>
          <p:spPr bwMode="auto">
            <a:xfrm>
              <a:off x="3299" y="2546"/>
              <a:ext cx="33" cy="33"/>
            </a:xfrm>
            <a:custGeom>
              <a:avLst/>
              <a:gdLst/>
              <a:ahLst/>
              <a:cxnLst>
                <a:cxn ang="0">
                  <a:pos x="33" y="14"/>
                </a:cxn>
                <a:cxn ang="0">
                  <a:pos x="33" y="9"/>
                </a:cxn>
                <a:cxn ang="0">
                  <a:pos x="28" y="5"/>
                </a:cxn>
                <a:cxn ang="0">
                  <a:pos x="24" y="5"/>
                </a:cxn>
                <a:cxn ang="0">
                  <a:pos x="14" y="5"/>
                </a:cxn>
                <a:cxn ang="0">
                  <a:pos x="9" y="5"/>
                </a:cxn>
                <a:cxn ang="0">
                  <a:pos x="5" y="9"/>
                </a:cxn>
                <a:cxn ang="0">
                  <a:pos x="5" y="14"/>
                </a:cxn>
                <a:cxn ang="0">
                  <a:pos x="5" y="24"/>
                </a:cxn>
                <a:cxn ang="0">
                  <a:pos x="5" y="28"/>
                </a:cxn>
                <a:cxn ang="0">
                  <a:pos x="9" y="33"/>
                </a:cxn>
                <a:cxn ang="0">
                  <a:pos x="14" y="33"/>
                </a:cxn>
                <a:cxn ang="0">
                  <a:pos x="24" y="33"/>
                </a:cxn>
                <a:cxn ang="0">
                  <a:pos x="28" y="33"/>
                </a:cxn>
                <a:cxn ang="0">
                  <a:pos x="33" y="28"/>
                </a:cxn>
                <a:cxn ang="0">
                  <a:pos x="33" y="24"/>
                </a:cxn>
                <a:cxn ang="0">
                  <a:pos x="33" y="19"/>
                </a:cxn>
                <a:cxn ang="0">
                  <a:pos x="33" y="14"/>
                </a:cxn>
                <a:cxn ang="0">
                  <a:pos x="28" y="9"/>
                </a:cxn>
                <a:cxn ang="0">
                  <a:pos x="24" y="5"/>
                </a:cxn>
                <a:cxn ang="0">
                  <a:pos x="19" y="5"/>
                </a:cxn>
                <a:cxn ang="0">
                  <a:pos x="14" y="5"/>
                </a:cxn>
                <a:cxn ang="0">
                  <a:pos x="9" y="9"/>
                </a:cxn>
                <a:cxn ang="0">
                  <a:pos x="5" y="14"/>
                </a:cxn>
                <a:cxn ang="0">
                  <a:pos x="5" y="19"/>
                </a:cxn>
                <a:cxn ang="0">
                  <a:pos x="5" y="24"/>
                </a:cxn>
                <a:cxn ang="0">
                  <a:pos x="9" y="28"/>
                </a:cxn>
                <a:cxn ang="0">
                  <a:pos x="14" y="33"/>
                </a:cxn>
                <a:cxn ang="0">
                  <a:pos x="19" y="33"/>
                </a:cxn>
                <a:cxn ang="0">
                  <a:pos x="24" y="33"/>
                </a:cxn>
                <a:cxn ang="0">
                  <a:pos x="28" y="28"/>
                </a:cxn>
                <a:cxn ang="0">
                  <a:pos x="33" y="24"/>
                </a:cxn>
                <a:cxn ang="0">
                  <a:pos x="33" y="19"/>
                </a:cxn>
              </a:cxnLst>
              <a:rect l="0" t="0" r="r" b="b"/>
              <a:pathLst>
                <a:path w="33" h="33">
                  <a:moveTo>
                    <a:pt x="33" y="19"/>
                  </a:moveTo>
                  <a:lnTo>
                    <a:pt x="33" y="14"/>
                  </a:lnTo>
                  <a:lnTo>
                    <a:pt x="33" y="14"/>
                  </a:lnTo>
                  <a:lnTo>
                    <a:pt x="33" y="9"/>
                  </a:lnTo>
                  <a:lnTo>
                    <a:pt x="28" y="5"/>
                  </a:lnTo>
                  <a:lnTo>
                    <a:pt x="28" y="5"/>
                  </a:lnTo>
                  <a:lnTo>
                    <a:pt x="24" y="5"/>
                  </a:lnTo>
                  <a:lnTo>
                    <a:pt x="24" y="5"/>
                  </a:lnTo>
                  <a:lnTo>
                    <a:pt x="19" y="0"/>
                  </a:lnTo>
                  <a:lnTo>
                    <a:pt x="14" y="5"/>
                  </a:lnTo>
                  <a:lnTo>
                    <a:pt x="14" y="5"/>
                  </a:lnTo>
                  <a:lnTo>
                    <a:pt x="9" y="5"/>
                  </a:lnTo>
                  <a:lnTo>
                    <a:pt x="5" y="5"/>
                  </a:lnTo>
                  <a:lnTo>
                    <a:pt x="5" y="9"/>
                  </a:lnTo>
                  <a:lnTo>
                    <a:pt x="5" y="14"/>
                  </a:lnTo>
                  <a:lnTo>
                    <a:pt x="5" y="14"/>
                  </a:lnTo>
                  <a:lnTo>
                    <a:pt x="0" y="19"/>
                  </a:lnTo>
                  <a:lnTo>
                    <a:pt x="5" y="24"/>
                  </a:lnTo>
                  <a:lnTo>
                    <a:pt x="5" y="24"/>
                  </a:lnTo>
                  <a:lnTo>
                    <a:pt x="5" y="28"/>
                  </a:lnTo>
                  <a:lnTo>
                    <a:pt x="5" y="28"/>
                  </a:lnTo>
                  <a:lnTo>
                    <a:pt x="9" y="33"/>
                  </a:lnTo>
                  <a:lnTo>
                    <a:pt x="14" y="33"/>
                  </a:lnTo>
                  <a:lnTo>
                    <a:pt x="14" y="33"/>
                  </a:lnTo>
                  <a:lnTo>
                    <a:pt x="19" y="33"/>
                  </a:lnTo>
                  <a:lnTo>
                    <a:pt x="24" y="33"/>
                  </a:lnTo>
                  <a:lnTo>
                    <a:pt x="24" y="33"/>
                  </a:lnTo>
                  <a:lnTo>
                    <a:pt x="28" y="33"/>
                  </a:lnTo>
                  <a:lnTo>
                    <a:pt x="28" y="28"/>
                  </a:lnTo>
                  <a:lnTo>
                    <a:pt x="33" y="28"/>
                  </a:lnTo>
                  <a:lnTo>
                    <a:pt x="33" y="24"/>
                  </a:lnTo>
                  <a:lnTo>
                    <a:pt x="33" y="24"/>
                  </a:lnTo>
                  <a:lnTo>
                    <a:pt x="33" y="19"/>
                  </a:lnTo>
                  <a:lnTo>
                    <a:pt x="33" y="19"/>
                  </a:lnTo>
                  <a:lnTo>
                    <a:pt x="33" y="14"/>
                  </a:lnTo>
                  <a:lnTo>
                    <a:pt x="33" y="14"/>
                  </a:lnTo>
                  <a:lnTo>
                    <a:pt x="33" y="9"/>
                  </a:lnTo>
                  <a:lnTo>
                    <a:pt x="28" y="9"/>
                  </a:lnTo>
                  <a:lnTo>
                    <a:pt x="28" y="5"/>
                  </a:lnTo>
                  <a:lnTo>
                    <a:pt x="24" y="5"/>
                  </a:lnTo>
                  <a:lnTo>
                    <a:pt x="24" y="5"/>
                  </a:lnTo>
                  <a:lnTo>
                    <a:pt x="19" y="5"/>
                  </a:lnTo>
                  <a:lnTo>
                    <a:pt x="14" y="5"/>
                  </a:lnTo>
                  <a:lnTo>
                    <a:pt x="14" y="5"/>
                  </a:lnTo>
                  <a:lnTo>
                    <a:pt x="9" y="5"/>
                  </a:lnTo>
                  <a:lnTo>
                    <a:pt x="9" y="9"/>
                  </a:lnTo>
                  <a:lnTo>
                    <a:pt x="5" y="9"/>
                  </a:lnTo>
                  <a:lnTo>
                    <a:pt x="5" y="14"/>
                  </a:lnTo>
                  <a:lnTo>
                    <a:pt x="5" y="14"/>
                  </a:lnTo>
                  <a:lnTo>
                    <a:pt x="5" y="19"/>
                  </a:lnTo>
                  <a:lnTo>
                    <a:pt x="5" y="24"/>
                  </a:lnTo>
                  <a:lnTo>
                    <a:pt x="5" y="24"/>
                  </a:lnTo>
                  <a:lnTo>
                    <a:pt x="5" y="28"/>
                  </a:lnTo>
                  <a:lnTo>
                    <a:pt x="9" y="28"/>
                  </a:lnTo>
                  <a:lnTo>
                    <a:pt x="9" y="33"/>
                  </a:lnTo>
                  <a:lnTo>
                    <a:pt x="14" y="33"/>
                  </a:lnTo>
                  <a:lnTo>
                    <a:pt x="14" y="33"/>
                  </a:lnTo>
                  <a:lnTo>
                    <a:pt x="19" y="33"/>
                  </a:lnTo>
                  <a:lnTo>
                    <a:pt x="24" y="33"/>
                  </a:lnTo>
                  <a:lnTo>
                    <a:pt x="24" y="33"/>
                  </a:lnTo>
                  <a:lnTo>
                    <a:pt x="28" y="33"/>
                  </a:lnTo>
                  <a:lnTo>
                    <a:pt x="28" y="28"/>
                  </a:lnTo>
                  <a:lnTo>
                    <a:pt x="33" y="28"/>
                  </a:lnTo>
                  <a:lnTo>
                    <a:pt x="33" y="24"/>
                  </a:lnTo>
                  <a:lnTo>
                    <a:pt x="33" y="24"/>
                  </a:lnTo>
                  <a:lnTo>
                    <a:pt x="33" y="19"/>
                  </a:lnTo>
                  <a:lnTo>
                    <a:pt x="33" y="19"/>
                  </a:lnTo>
                  <a:close/>
                </a:path>
              </a:pathLst>
            </a:custGeom>
            <a:solidFill>
              <a:srgbClr val="FF8C8C"/>
            </a:solidFill>
            <a:ln w="9525">
              <a:noFill/>
              <a:round/>
              <a:headEnd/>
              <a:tailEnd/>
            </a:ln>
          </p:spPr>
          <p:txBody>
            <a:bodyPr/>
            <a:lstStyle/>
            <a:p>
              <a:endParaRPr lang="en-US"/>
            </a:p>
          </p:txBody>
        </p:sp>
        <p:sp>
          <p:nvSpPr>
            <p:cNvPr id="3523746" name="Freeform 162"/>
            <p:cNvSpPr>
              <a:spLocks noChangeAspect="1"/>
            </p:cNvSpPr>
            <p:nvPr/>
          </p:nvSpPr>
          <p:spPr bwMode="auto">
            <a:xfrm>
              <a:off x="3304" y="2551"/>
              <a:ext cx="28" cy="28"/>
            </a:xfrm>
            <a:custGeom>
              <a:avLst/>
              <a:gdLst/>
              <a:ahLst/>
              <a:cxnLst>
                <a:cxn ang="0">
                  <a:pos x="28" y="9"/>
                </a:cxn>
                <a:cxn ang="0">
                  <a:pos x="28" y="4"/>
                </a:cxn>
                <a:cxn ang="0">
                  <a:pos x="23" y="0"/>
                </a:cxn>
                <a:cxn ang="0">
                  <a:pos x="19" y="0"/>
                </a:cxn>
                <a:cxn ang="0">
                  <a:pos x="9" y="0"/>
                </a:cxn>
                <a:cxn ang="0">
                  <a:pos x="4" y="0"/>
                </a:cxn>
                <a:cxn ang="0">
                  <a:pos x="0" y="4"/>
                </a:cxn>
                <a:cxn ang="0">
                  <a:pos x="0" y="9"/>
                </a:cxn>
                <a:cxn ang="0">
                  <a:pos x="0" y="19"/>
                </a:cxn>
                <a:cxn ang="0">
                  <a:pos x="0" y="23"/>
                </a:cxn>
                <a:cxn ang="0">
                  <a:pos x="4" y="28"/>
                </a:cxn>
                <a:cxn ang="0">
                  <a:pos x="9" y="28"/>
                </a:cxn>
                <a:cxn ang="0">
                  <a:pos x="19" y="28"/>
                </a:cxn>
                <a:cxn ang="0">
                  <a:pos x="23" y="28"/>
                </a:cxn>
                <a:cxn ang="0">
                  <a:pos x="28" y="23"/>
                </a:cxn>
                <a:cxn ang="0">
                  <a:pos x="28" y="19"/>
                </a:cxn>
                <a:cxn ang="0">
                  <a:pos x="28" y="14"/>
                </a:cxn>
                <a:cxn ang="0">
                  <a:pos x="28" y="9"/>
                </a:cxn>
                <a:cxn ang="0">
                  <a:pos x="23" y="4"/>
                </a:cxn>
                <a:cxn ang="0">
                  <a:pos x="19" y="0"/>
                </a:cxn>
                <a:cxn ang="0">
                  <a:pos x="14" y="0"/>
                </a:cxn>
                <a:cxn ang="0">
                  <a:pos x="9" y="0"/>
                </a:cxn>
                <a:cxn ang="0">
                  <a:pos x="4" y="4"/>
                </a:cxn>
                <a:cxn ang="0">
                  <a:pos x="0" y="9"/>
                </a:cxn>
                <a:cxn ang="0">
                  <a:pos x="0" y="14"/>
                </a:cxn>
                <a:cxn ang="0">
                  <a:pos x="0" y="19"/>
                </a:cxn>
                <a:cxn ang="0">
                  <a:pos x="4" y="23"/>
                </a:cxn>
                <a:cxn ang="0">
                  <a:pos x="9" y="28"/>
                </a:cxn>
                <a:cxn ang="0">
                  <a:pos x="14" y="28"/>
                </a:cxn>
                <a:cxn ang="0">
                  <a:pos x="19" y="28"/>
                </a:cxn>
                <a:cxn ang="0">
                  <a:pos x="23" y="23"/>
                </a:cxn>
                <a:cxn ang="0">
                  <a:pos x="28" y="19"/>
                </a:cxn>
                <a:cxn ang="0">
                  <a:pos x="28" y="14"/>
                </a:cxn>
              </a:cxnLst>
              <a:rect l="0" t="0" r="r" b="b"/>
              <a:pathLst>
                <a:path w="28" h="28">
                  <a:moveTo>
                    <a:pt x="28" y="14"/>
                  </a:moveTo>
                  <a:lnTo>
                    <a:pt x="28" y="9"/>
                  </a:lnTo>
                  <a:lnTo>
                    <a:pt x="28" y="9"/>
                  </a:lnTo>
                  <a:lnTo>
                    <a:pt x="28" y="4"/>
                  </a:lnTo>
                  <a:lnTo>
                    <a:pt x="23" y="4"/>
                  </a:lnTo>
                  <a:lnTo>
                    <a:pt x="23" y="0"/>
                  </a:lnTo>
                  <a:lnTo>
                    <a:pt x="19" y="0"/>
                  </a:lnTo>
                  <a:lnTo>
                    <a:pt x="19" y="0"/>
                  </a:lnTo>
                  <a:lnTo>
                    <a:pt x="14" y="0"/>
                  </a:lnTo>
                  <a:lnTo>
                    <a:pt x="9" y="0"/>
                  </a:lnTo>
                  <a:lnTo>
                    <a:pt x="9" y="0"/>
                  </a:lnTo>
                  <a:lnTo>
                    <a:pt x="4" y="0"/>
                  </a:lnTo>
                  <a:lnTo>
                    <a:pt x="4" y="4"/>
                  </a:lnTo>
                  <a:lnTo>
                    <a:pt x="0" y="4"/>
                  </a:lnTo>
                  <a:lnTo>
                    <a:pt x="0" y="9"/>
                  </a:lnTo>
                  <a:lnTo>
                    <a:pt x="0" y="9"/>
                  </a:lnTo>
                  <a:lnTo>
                    <a:pt x="0" y="14"/>
                  </a:lnTo>
                  <a:lnTo>
                    <a:pt x="0" y="19"/>
                  </a:lnTo>
                  <a:lnTo>
                    <a:pt x="0" y="19"/>
                  </a:lnTo>
                  <a:lnTo>
                    <a:pt x="0" y="23"/>
                  </a:lnTo>
                  <a:lnTo>
                    <a:pt x="4" y="23"/>
                  </a:lnTo>
                  <a:lnTo>
                    <a:pt x="4" y="28"/>
                  </a:lnTo>
                  <a:lnTo>
                    <a:pt x="9" y="28"/>
                  </a:lnTo>
                  <a:lnTo>
                    <a:pt x="9" y="28"/>
                  </a:lnTo>
                  <a:lnTo>
                    <a:pt x="14" y="28"/>
                  </a:lnTo>
                  <a:lnTo>
                    <a:pt x="19" y="28"/>
                  </a:lnTo>
                  <a:lnTo>
                    <a:pt x="19" y="28"/>
                  </a:lnTo>
                  <a:lnTo>
                    <a:pt x="23" y="28"/>
                  </a:lnTo>
                  <a:lnTo>
                    <a:pt x="23" y="23"/>
                  </a:lnTo>
                  <a:lnTo>
                    <a:pt x="28" y="23"/>
                  </a:lnTo>
                  <a:lnTo>
                    <a:pt x="28" y="19"/>
                  </a:lnTo>
                  <a:lnTo>
                    <a:pt x="28" y="19"/>
                  </a:lnTo>
                  <a:lnTo>
                    <a:pt x="28" y="14"/>
                  </a:lnTo>
                  <a:lnTo>
                    <a:pt x="28" y="14"/>
                  </a:lnTo>
                  <a:lnTo>
                    <a:pt x="28" y="9"/>
                  </a:lnTo>
                  <a:lnTo>
                    <a:pt x="28" y="9"/>
                  </a:lnTo>
                  <a:lnTo>
                    <a:pt x="23" y="4"/>
                  </a:lnTo>
                  <a:lnTo>
                    <a:pt x="23" y="4"/>
                  </a:lnTo>
                  <a:lnTo>
                    <a:pt x="23" y="4"/>
                  </a:lnTo>
                  <a:lnTo>
                    <a:pt x="19" y="0"/>
                  </a:lnTo>
                  <a:lnTo>
                    <a:pt x="14" y="0"/>
                  </a:lnTo>
                  <a:lnTo>
                    <a:pt x="14" y="0"/>
                  </a:lnTo>
                  <a:lnTo>
                    <a:pt x="9" y="0"/>
                  </a:lnTo>
                  <a:lnTo>
                    <a:pt x="9" y="0"/>
                  </a:lnTo>
                  <a:lnTo>
                    <a:pt x="4" y="4"/>
                  </a:lnTo>
                  <a:lnTo>
                    <a:pt x="4" y="4"/>
                  </a:lnTo>
                  <a:lnTo>
                    <a:pt x="4" y="4"/>
                  </a:lnTo>
                  <a:lnTo>
                    <a:pt x="0" y="9"/>
                  </a:lnTo>
                  <a:lnTo>
                    <a:pt x="0" y="9"/>
                  </a:lnTo>
                  <a:lnTo>
                    <a:pt x="0" y="14"/>
                  </a:lnTo>
                  <a:lnTo>
                    <a:pt x="0" y="14"/>
                  </a:lnTo>
                  <a:lnTo>
                    <a:pt x="0" y="19"/>
                  </a:lnTo>
                  <a:lnTo>
                    <a:pt x="4" y="23"/>
                  </a:lnTo>
                  <a:lnTo>
                    <a:pt x="4" y="23"/>
                  </a:lnTo>
                  <a:lnTo>
                    <a:pt x="4" y="23"/>
                  </a:lnTo>
                  <a:lnTo>
                    <a:pt x="9" y="28"/>
                  </a:lnTo>
                  <a:lnTo>
                    <a:pt x="9" y="28"/>
                  </a:lnTo>
                  <a:lnTo>
                    <a:pt x="14" y="28"/>
                  </a:lnTo>
                  <a:lnTo>
                    <a:pt x="14" y="28"/>
                  </a:lnTo>
                  <a:lnTo>
                    <a:pt x="19" y="28"/>
                  </a:lnTo>
                  <a:lnTo>
                    <a:pt x="23" y="23"/>
                  </a:lnTo>
                  <a:lnTo>
                    <a:pt x="23" y="23"/>
                  </a:lnTo>
                  <a:lnTo>
                    <a:pt x="23" y="23"/>
                  </a:lnTo>
                  <a:lnTo>
                    <a:pt x="28" y="19"/>
                  </a:lnTo>
                  <a:lnTo>
                    <a:pt x="28" y="14"/>
                  </a:lnTo>
                  <a:lnTo>
                    <a:pt x="28" y="14"/>
                  </a:lnTo>
                  <a:lnTo>
                    <a:pt x="28" y="14"/>
                  </a:lnTo>
                  <a:close/>
                </a:path>
              </a:pathLst>
            </a:custGeom>
            <a:solidFill>
              <a:srgbClr val="FF9090"/>
            </a:solidFill>
            <a:ln w="9525">
              <a:noFill/>
              <a:round/>
              <a:headEnd/>
              <a:tailEnd/>
            </a:ln>
          </p:spPr>
          <p:txBody>
            <a:bodyPr/>
            <a:lstStyle/>
            <a:p>
              <a:endParaRPr lang="en-US"/>
            </a:p>
          </p:txBody>
        </p:sp>
        <p:sp>
          <p:nvSpPr>
            <p:cNvPr id="3523747" name="Freeform 163"/>
            <p:cNvSpPr>
              <a:spLocks noChangeAspect="1"/>
            </p:cNvSpPr>
            <p:nvPr/>
          </p:nvSpPr>
          <p:spPr bwMode="auto">
            <a:xfrm>
              <a:off x="3304" y="2551"/>
              <a:ext cx="28" cy="28"/>
            </a:xfrm>
            <a:custGeom>
              <a:avLst/>
              <a:gdLst/>
              <a:ahLst/>
              <a:cxnLst>
                <a:cxn ang="0">
                  <a:pos x="28" y="9"/>
                </a:cxn>
                <a:cxn ang="0">
                  <a:pos x="23" y="4"/>
                </a:cxn>
                <a:cxn ang="0">
                  <a:pos x="23" y="4"/>
                </a:cxn>
                <a:cxn ang="0">
                  <a:pos x="14" y="0"/>
                </a:cxn>
                <a:cxn ang="0">
                  <a:pos x="9" y="0"/>
                </a:cxn>
                <a:cxn ang="0">
                  <a:pos x="4" y="4"/>
                </a:cxn>
                <a:cxn ang="0">
                  <a:pos x="4" y="4"/>
                </a:cxn>
                <a:cxn ang="0">
                  <a:pos x="0" y="9"/>
                </a:cxn>
                <a:cxn ang="0">
                  <a:pos x="0" y="14"/>
                </a:cxn>
                <a:cxn ang="0">
                  <a:pos x="4" y="23"/>
                </a:cxn>
                <a:cxn ang="0">
                  <a:pos x="4" y="23"/>
                </a:cxn>
                <a:cxn ang="0">
                  <a:pos x="9" y="28"/>
                </a:cxn>
                <a:cxn ang="0">
                  <a:pos x="14" y="28"/>
                </a:cxn>
                <a:cxn ang="0">
                  <a:pos x="23" y="23"/>
                </a:cxn>
                <a:cxn ang="0">
                  <a:pos x="23" y="23"/>
                </a:cxn>
                <a:cxn ang="0">
                  <a:pos x="28" y="14"/>
                </a:cxn>
                <a:cxn ang="0">
                  <a:pos x="23" y="14"/>
                </a:cxn>
                <a:cxn ang="0">
                  <a:pos x="23" y="9"/>
                </a:cxn>
                <a:cxn ang="0">
                  <a:pos x="23" y="4"/>
                </a:cxn>
                <a:cxn ang="0">
                  <a:pos x="19" y="4"/>
                </a:cxn>
                <a:cxn ang="0">
                  <a:pos x="14" y="0"/>
                </a:cxn>
                <a:cxn ang="0">
                  <a:pos x="9" y="4"/>
                </a:cxn>
                <a:cxn ang="0">
                  <a:pos x="4" y="4"/>
                </a:cxn>
                <a:cxn ang="0">
                  <a:pos x="4" y="9"/>
                </a:cxn>
                <a:cxn ang="0">
                  <a:pos x="0" y="14"/>
                </a:cxn>
                <a:cxn ang="0">
                  <a:pos x="4" y="19"/>
                </a:cxn>
                <a:cxn ang="0">
                  <a:pos x="4" y="23"/>
                </a:cxn>
                <a:cxn ang="0">
                  <a:pos x="9" y="23"/>
                </a:cxn>
                <a:cxn ang="0">
                  <a:pos x="14" y="23"/>
                </a:cxn>
                <a:cxn ang="0">
                  <a:pos x="19" y="23"/>
                </a:cxn>
                <a:cxn ang="0">
                  <a:pos x="23" y="23"/>
                </a:cxn>
                <a:cxn ang="0">
                  <a:pos x="23" y="19"/>
                </a:cxn>
                <a:cxn ang="0">
                  <a:pos x="23" y="14"/>
                </a:cxn>
              </a:cxnLst>
              <a:rect l="0" t="0" r="r" b="b"/>
              <a:pathLst>
                <a:path w="28" h="28">
                  <a:moveTo>
                    <a:pt x="28" y="14"/>
                  </a:moveTo>
                  <a:lnTo>
                    <a:pt x="28" y="9"/>
                  </a:lnTo>
                  <a:lnTo>
                    <a:pt x="28" y="9"/>
                  </a:lnTo>
                  <a:lnTo>
                    <a:pt x="23" y="4"/>
                  </a:lnTo>
                  <a:lnTo>
                    <a:pt x="23" y="4"/>
                  </a:lnTo>
                  <a:lnTo>
                    <a:pt x="23" y="4"/>
                  </a:lnTo>
                  <a:lnTo>
                    <a:pt x="19" y="0"/>
                  </a:lnTo>
                  <a:lnTo>
                    <a:pt x="14" y="0"/>
                  </a:lnTo>
                  <a:lnTo>
                    <a:pt x="14" y="0"/>
                  </a:lnTo>
                  <a:lnTo>
                    <a:pt x="9" y="0"/>
                  </a:lnTo>
                  <a:lnTo>
                    <a:pt x="9" y="0"/>
                  </a:lnTo>
                  <a:lnTo>
                    <a:pt x="4" y="4"/>
                  </a:lnTo>
                  <a:lnTo>
                    <a:pt x="4" y="4"/>
                  </a:lnTo>
                  <a:lnTo>
                    <a:pt x="4" y="4"/>
                  </a:lnTo>
                  <a:lnTo>
                    <a:pt x="0" y="9"/>
                  </a:lnTo>
                  <a:lnTo>
                    <a:pt x="0" y="9"/>
                  </a:lnTo>
                  <a:lnTo>
                    <a:pt x="0" y="14"/>
                  </a:lnTo>
                  <a:lnTo>
                    <a:pt x="0" y="14"/>
                  </a:lnTo>
                  <a:lnTo>
                    <a:pt x="0" y="19"/>
                  </a:lnTo>
                  <a:lnTo>
                    <a:pt x="4" y="23"/>
                  </a:lnTo>
                  <a:lnTo>
                    <a:pt x="4" y="23"/>
                  </a:lnTo>
                  <a:lnTo>
                    <a:pt x="4" y="23"/>
                  </a:lnTo>
                  <a:lnTo>
                    <a:pt x="9" y="28"/>
                  </a:lnTo>
                  <a:lnTo>
                    <a:pt x="9" y="28"/>
                  </a:lnTo>
                  <a:lnTo>
                    <a:pt x="14" y="28"/>
                  </a:lnTo>
                  <a:lnTo>
                    <a:pt x="14" y="28"/>
                  </a:lnTo>
                  <a:lnTo>
                    <a:pt x="19" y="28"/>
                  </a:lnTo>
                  <a:lnTo>
                    <a:pt x="23" y="23"/>
                  </a:lnTo>
                  <a:lnTo>
                    <a:pt x="23" y="23"/>
                  </a:lnTo>
                  <a:lnTo>
                    <a:pt x="23" y="23"/>
                  </a:lnTo>
                  <a:lnTo>
                    <a:pt x="28" y="19"/>
                  </a:lnTo>
                  <a:lnTo>
                    <a:pt x="28" y="14"/>
                  </a:lnTo>
                  <a:lnTo>
                    <a:pt x="28" y="14"/>
                  </a:lnTo>
                  <a:lnTo>
                    <a:pt x="23" y="14"/>
                  </a:lnTo>
                  <a:lnTo>
                    <a:pt x="23" y="9"/>
                  </a:lnTo>
                  <a:lnTo>
                    <a:pt x="23" y="9"/>
                  </a:lnTo>
                  <a:lnTo>
                    <a:pt x="23" y="4"/>
                  </a:lnTo>
                  <a:lnTo>
                    <a:pt x="23" y="4"/>
                  </a:lnTo>
                  <a:lnTo>
                    <a:pt x="19" y="4"/>
                  </a:lnTo>
                  <a:lnTo>
                    <a:pt x="19" y="4"/>
                  </a:lnTo>
                  <a:lnTo>
                    <a:pt x="14" y="0"/>
                  </a:lnTo>
                  <a:lnTo>
                    <a:pt x="14" y="0"/>
                  </a:lnTo>
                  <a:lnTo>
                    <a:pt x="9" y="0"/>
                  </a:lnTo>
                  <a:lnTo>
                    <a:pt x="9" y="4"/>
                  </a:lnTo>
                  <a:lnTo>
                    <a:pt x="4" y="4"/>
                  </a:lnTo>
                  <a:lnTo>
                    <a:pt x="4" y="4"/>
                  </a:lnTo>
                  <a:lnTo>
                    <a:pt x="4" y="4"/>
                  </a:lnTo>
                  <a:lnTo>
                    <a:pt x="4" y="9"/>
                  </a:lnTo>
                  <a:lnTo>
                    <a:pt x="0" y="9"/>
                  </a:lnTo>
                  <a:lnTo>
                    <a:pt x="0" y="14"/>
                  </a:lnTo>
                  <a:lnTo>
                    <a:pt x="0" y="14"/>
                  </a:lnTo>
                  <a:lnTo>
                    <a:pt x="4" y="19"/>
                  </a:lnTo>
                  <a:lnTo>
                    <a:pt x="4" y="19"/>
                  </a:lnTo>
                  <a:lnTo>
                    <a:pt x="4" y="23"/>
                  </a:lnTo>
                  <a:lnTo>
                    <a:pt x="4" y="23"/>
                  </a:lnTo>
                  <a:lnTo>
                    <a:pt x="9" y="23"/>
                  </a:lnTo>
                  <a:lnTo>
                    <a:pt x="9" y="23"/>
                  </a:lnTo>
                  <a:lnTo>
                    <a:pt x="14" y="23"/>
                  </a:lnTo>
                  <a:lnTo>
                    <a:pt x="14" y="23"/>
                  </a:lnTo>
                  <a:lnTo>
                    <a:pt x="19" y="23"/>
                  </a:lnTo>
                  <a:lnTo>
                    <a:pt x="19" y="23"/>
                  </a:lnTo>
                  <a:lnTo>
                    <a:pt x="23" y="23"/>
                  </a:lnTo>
                  <a:lnTo>
                    <a:pt x="23" y="19"/>
                  </a:lnTo>
                  <a:lnTo>
                    <a:pt x="23" y="19"/>
                  </a:lnTo>
                  <a:lnTo>
                    <a:pt x="23" y="14"/>
                  </a:lnTo>
                  <a:lnTo>
                    <a:pt x="23" y="14"/>
                  </a:lnTo>
                  <a:lnTo>
                    <a:pt x="28" y="14"/>
                  </a:lnTo>
                  <a:close/>
                </a:path>
              </a:pathLst>
            </a:custGeom>
            <a:solidFill>
              <a:srgbClr val="FF9393"/>
            </a:solidFill>
            <a:ln w="9525">
              <a:noFill/>
              <a:round/>
              <a:headEnd/>
              <a:tailEnd/>
            </a:ln>
          </p:spPr>
          <p:txBody>
            <a:bodyPr/>
            <a:lstStyle/>
            <a:p>
              <a:endParaRPr lang="en-US"/>
            </a:p>
          </p:txBody>
        </p:sp>
        <p:sp>
          <p:nvSpPr>
            <p:cNvPr id="3523748" name="Freeform 164"/>
            <p:cNvSpPr>
              <a:spLocks noChangeAspect="1"/>
            </p:cNvSpPr>
            <p:nvPr/>
          </p:nvSpPr>
          <p:spPr bwMode="auto">
            <a:xfrm>
              <a:off x="3304" y="2551"/>
              <a:ext cx="23" cy="23"/>
            </a:xfrm>
            <a:custGeom>
              <a:avLst/>
              <a:gdLst/>
              <a:ahLst/>
              <a:cxnLst>
                <a:cxn ang="0">
                  <a:pos x="23" y="9"/>
                </a:cxn>
                <a:cxn ang="0">
                  <a:pos x="23" y="4"/>
                </a:cxn>
                <a:cxn ang="0">
                  <a:pos x="19" y="4"/>
                </a:cxn>
                <a:cxn ang="0">
                  <a:pos x="14" y="0"/>
                </a:cxn>
                <a:cxn ang="0">
                  <a:pos x="9" y="0"/>
                </a:cxn>
                <a:cxn ang="0">
                  <a:pos x="4" y="4"/>
                </a:cxn>
                <a:cxn ang="0">
                  <a:pos x="4" y="4"/>
                </a:cxn>
                <a:cxn ang="0">
                  <a:pos x="0" y="9"/>
                </a:cxn>
                <a:cxn ang="0">
                  <a:pos x="0" y="14"/>
                </a:cxn>
                <a:cxn ang="0">
                  <a:pos x="4" y="19"/>
                </a:cxn>
                <a:cxn ang="0">
                  <a:pos x="4" y="23"/>
                </a:cxn>
                <a:cxn ang="0">
                  <a:pos x="9" y="23"/>
                </a:cxn>
                <a:cxn ang="0">
                  <a:pos x="14" y="23"/>
                </a:cxn>
                <a:cxn ang="0">
                  <a:pos x="19" y="23"/>
                </a:cxn>
                <a:cxn ang="0">
                  <a:pos x="23" y="19"/>
                </a:cxn>
                <a:cxn ang="0">
                  <a:pos x="23" y="14"/>
                </a:cxn>
                <a:cxn ang="0">
                  <a:pos x="23" y="14"/>
                </a:cxn>
                <a:cxn ang="0">
                  <a:pos x="23" y="9"/>
                </a:cxn>
                <a:cxn ang="0">
                  <a:pos x="23" y="4"/>
                </a:cxn>
                <a:cxn ang="0">
                  <a:pos x="19" y="4"/>
                </a:cxn>
                <a:cxn ang="0">
                  <a:pos x="14" y="4"/>
                </a:cxn>
                <a:cxn ang="0">
                  <a:pos x="9" y="4"/>
                </a:cxn>
                <a:cxn ang="0">
                  <a:pos x="4" y="4"/>
                </a:cxn>
                <a:cxn ang="0">
                  <a:pos x="4" y="9"/>
                </a:cxn>
                <a:cxn ang="0">
                  <a:pos x="4" y="14"/>
                </a:cxn>
                <a:cxn ang="0">
                  <a:pos x="4" y="19"/>
                </a:cxn>
                <a:cxn ang="0">
                  <a:pos x="4" y="23"/>
                </a:cxn>
                <a:cxn ang="0">
                  <a:pos x="9" y="23"/>
                </a:cxn>
                <a:cxn ang="0">
                  <a:pos x="14" y="23"/>
                </a:cxn>
                <a:cxn ang="0">
                  <a:pos x="19" y="23"/>
                </a:cxn>
                <a:cxn ang="0">
                  <a:pos x="23" y="23"/>
                </a:cxn>
                <a:cxn ang="0">
                  <a:pos x="23" y="19"/>
                </a:cxn>
                <a:cxn ang="0">
                  <a:pos x="23" y="14"/>
                </a:cxn>
              </a:cxnLst>
              <a:rect l="0" t="0" r="r" b="b"/>
              <a:pathLst>
                <a:path w="23" h="23">
                  <a:moveTo>
                    <a:pt x="23" y="14"/>
                  </a:moveTo>
                  <a:lnTo>
                    <a:pt x="23" y="9"/>
                  </a:lnTo>
                  <a:lnTo>
                    <a:pt x="23" y="9"/>
                  </a:lnTo>
                  <a:lnTo>
                    <a:pt x="23" y="4"/>
                  </a:lnTo>
                  <a:lnTo>
                    <a:pt x="23" y="4"/>
                  </a:lnTo>
                  <a:lnTo>
                    <a:pt x="19" y="4"/>
                  </a:lnTo>
                  <a:lnTo>
                    <a:pt x="19" y="4"/>
                  </a:lnTo>
                  <a:lnTo>
                    <a:pt x="14" y="0"/>
                  </a:lnTo>
                  <a:lnTo>
                    <a:pt x="14" y="0"/>
                  </a:lnTo>
                  <a:lnTo>
                    <a:pt x="9" y="0"/>
                  </a:lnTo>
                  <a:lnTo>
                    <a:pt x="9" y="4"/>
                  </a:lnTo>
                  <a:lnTo>
                    <a:pt x="4" y="4"/>
                  </a:lnTo>
                  <a:lnTo>
                    <a:pt x="4" y="4"/>
                  </a:lnTo>
                  <a:lnTo>
                    <a:pt x="4" y="4"/>
                  </a:lnTo>
                  <a:lnTo>
                    <a:pt x="4" y="9"/>
                  </a:lnTo>
                  <a:lnTo>
                    <a:pt x="0" y="9"/>
                  </a:lnTo>
                  <a:lnTo>
                    <a:pt x="0" y="14"/>
                  </a:lnTo>
                  <a:lnTo>
                    <a:pt x="0" y="14"/>
                  </a:lnTo>
                  <a:lnTo>
                    <a:pt x="4" y="19"/>
                  </a:lnTo>
                  <a:lnTo>
                    <a:pt x="4" y="19"/>
                  </a:lnTo>
                  <a:lnTo>
                    <a:pt x="4" y="23"/>
                  </a:lnTo>
                  <a:lnTo>
                    <a:pt x="4" y="23"/>
                  </a:lnTo>
                  <a:lnTo>
                    <a:pt x="9" y="23"/>
                  </a:lnTo>
                  <a:lnTo>
                    <a:pt x="9" y="23"/>
                  </a:lnTo>
                  <a:lnTo>
                    <a:pt x="14" y="23"/>
                  </a:lnTo>
                  <a:lnTo>
                    <a:pt x="14" y="23"/>
                  </a:lnTo>
                  <a:lnTo>
                    <a:pt x="19" y="23"/>
                  </a:lnTo>
                  <a:lnTo>
                    <a:pt x="19" y="23"/>
                  </a:lnTo>
                  <a:lnTo>
                    <a:pt x="23" y="23"/>
                  </a:lnTo>
                  <a:lnTo>
                    <a:pt x="23" y="19"/>
                  </a:lnTo>
                  <a:lnTo>
                    <a:pt x="23" y="19"/>
                  </a:lnTo>
                  <a:lnTo>
                    <a:pt x="23" y="14"/>
                  </a:lnTo>
                  <a:lnTo>
                    <a:pt x="23" y="14"/>
                  </a:lnTo>
                  <a:lnTo>
                    <a:pt x="23" y="14"/>
                  </a:lnTo>
                  <a:lnTo>
                    <a:pt x="23" y="9"/>
                  </a:lnTo>
                  <a:lnTo>
                    <a:pt x="23" y="9"/>
                  </a:lnTo>
                  <a:lnTo>
                    <a:pt x="23" y="9"/>
                  </a:lnTo>
                  <a:lnTo>
                    <a:pt x="23" y="4"/>
                  </a:lnTo>
                  <a:lnTo>
                    <a:pt x="19" y="4"/>
                  </a:lnTo>
                  <a:lnTo>
                    <a:pt x="19" y="4"/>
                  </a:lnTo>
                  <a:lnTo>
                    <a:pt x="14" y="4"/>
                  </a:lnTo>
                  <a:lnTo>
                    <a:pt x="14" y="4"/>
                  </a:lnTo>
                  <a:lnTo>
                    <a:pt x="9" y="4"/>
                  </a:lnTo>
                  <a:lnTo>
                    <a:pt x="9" y="4"/>
                  </a:lnTo>
                  <a:lnTo>
                    <a:pt x="9" y="4"/>
                  </a:lnTo>
                  <a:lnTo>
                    <a:pt x="4" y="4"/>
                  </a:lnTo>
                  <a:lnTo>
                    <a:pt x="4" y="9"/>
                  </a:lnTo>
                  <a:lnTo>
                    <a:pt x="4" y="9"/>
                  </a:lnTo>
                  <a:lnTo>
                    <a:pt x="4" y="9"/>
                  </a:lnTo>
                  <a:lnTo>
                    <a:pt x="4" y="14"/>
                  </a:lnTo>
                  <a:lnTo>
                    <a:pt x="4" y="14"/>
                  </a:lnTo>
                  <a:lnTo>
                    <a:pt x="4" y="19"/>
                  </a:lnTo>
                  <a:lnTo>
                    <a:pt x="4" y="19"/>
                  </a:lnTo>
                  <a:lnTo>
                    <a:pt x="4" y="23"/>
                  </a:lnTo>
                  <a:lnTo>
                    <a:pt x="9" y="23"/>
                  </a:lnTo>
                  <a:lnTo>
                    <a:pt x="9" y="23"/>
                  </a:lnTo>
                  <a:lnTo>
                    <a:pt x="9" y="23"/>
                  </a:lnTo>
                  <a:lnTo>
                    <a:pt x="14" y="23"/>
                  </a:lnTo>
                  <a:lnTo>
                    <a:pt x="14" y="23"/>
                  </a:lnTo>
                  <a:lnTo>
                    <a:pt x="19" y="23"/>
                  </a:lnTo>
                  <a:lnTo>
                    <a:pt x="19" y="23"/>
                  </a:lnTo>
                  <a:lnTo>
                    <a:pt x="23" y="23"/>
                  </a:lnTo>
                  <a:lnTo>
                    <a:pt x="23" y="19"/>
                  </a:lnTo>
                  <a:lnTo>
                    <a:pt x="23" y="19"/>
                  </a:lnTo>
                  <a:lnTo>
                    <a:pt x="23" y="14"/>
                  </a:lnTo>
                  <a:lnTo>
                    <a:pt x="23" y="14"/>
                  </a:lnTo>
                  <a:lnTo>
                    <a:pt x="23" y="14"/>
                  </a:lnTo>
                  <a:close/>
                </a:path>
              </a:pathLst>
            </a:custGeom>
            <a:solidFill>
              <a:srgbClr val="FF9797"/>
            </a:solidFill>
            <a:ln w="9525">
              <a:noFill/>
              <a:round/>
              <a:headEnd/>
              <a:tailEnd/>
            </a:ln>
          </p:spPr>
          <p:txBody>
            <a:bodyPr/>
            <a:lstStyle/>
            <a:p>
              <a:endParaRPr lang="en-US"/>
            </a:p>
          </p:txBody>
        </p:sp>
        <p:sp>
          <p:nvSpPr>
            <p:cNvPr id="3523749" name="Freeform 165"/>
            <p:cNvSpPr>
              <a:spLocks noChangeAspect="1"/>
            </p:cNvSpPr>
            <p:nvPr/>
          </p:nvSpPr>
          <p:spPr bwMode="auto">
            <a:xfrm>
              <a:off x="3308" y="2555"/>
              <a:ext cx="19" cy="19"/>
            </a:xfrm>
            <a:custGeom>
              <a:avLst/>
              <a:gdLst/>
              <a:ahLst/>
              <a:cxnLst>
                <a:cxn ang="0">
                  <a:pos x="19" y="5"/>
                </a:cxn>
                <a:cxn ang="0">
                  <a:pos x="19" y="5"/>
                </a:cxn>
                <a:cxn ang="0">
                  <a:pos x="15" y="0"/>
                </a:cxn>
                <a:cxn ang="0">
                  <a:pos x="10" y="0"/>
                </a:cxn>
                <a:cxn ang="0">
                  <a:pos x="5" y="0"/>
                </a:cxn>
                <a:cxn ang="0">
                  <a:pos x="5" y="0"/>
                </a:cxn>
                <a:cxn ang="0">
                  <a:pos x="0" y="5"/>
                </a:cxn>
                <a:cxn ang="0">
                  <a:pos x="0" y="5"/>
                </a:cxn>
                <a:cxn ang="0">
                  <a:pos x="0" y="10"/>
                </a:cxn>
                <a:cxn ang="0">
                  <a:pos x="0" y="15"/>
                </a:cxn>
                <a:cxn ang="0">
                  <a:pos x="5" y="19"/>
                </a:cxn>
                <a:cxn ang="0">
                  <a:pos x="5" y="19"/>
                </a:cxn>
                <a:cxn ang="0">
                  <a:pos x="10" y="19"/>
                </a:cxn>
                <a:cxn ang="0">
                  <a:pos x="15" y="19"/>
                </a:cxn>
                <a:cxn ang="0">
                  <a:pos x="19" y="15"/>
                </a:cxn>
                <a:cxn ang="0">
                  <a:pos x="19" y="10"/>
                </a:cxn>
                <a:cxn ang="0">
                  <a:pos x="19" y="10"/>
                </a:cxn>
                <a:cxn ang="0">
                  <a:pos x="19" y="5"/>
                </a:cxn>
                <a:cxn ang="0">
                  <a:pos x="15" y="5"/>
                </a:cxn>
                <a:cxn ang="0">
                  <a:pos x="15" y="0"/>
                </a:cxn>
                <a:cxn ang="0">
                  <a:pos x="10" y="0"/>
                </a:cxn>
                <a:cxn ang="0">
                  <a:pos x="5" y="0"/>
                </a:cxn>
                <a:cxn ang="0">
                  <a:pos x="5" y="5"/>
                </a:cxn>
                <a:cxn ang="0">
                  <a:pos x="0" y="5"/>
                </a:cxn>
                <a:cxn ang="0">
                  <a:pos x="0" y="10"/>
                </a:cxn>
                <a:cxn ang="0">
                  <a:pos x="0" y="15"/>
                </a:cxn>
                <a:cxn ang="0">
                  <a:pos x="5" y="15"/>
                </a:cxn>
                <a:cxn ang="0">
                  <a:pos x="5" y="19"/>
                </a:cxn>
                <a:cxn ang="0">
                  <a:pos x="10" y="19"/>
                </a:cxn>
                <a:cxn ang="0">
                  <a:pos x="15" y="19"/>
                </a:cxn>
                <a:cxn ang="0">
                  <a:pos x="15" y="15"/>
                </a:cxn>
                <a:cxn ang="0">
                  <a:pos x="19" y="15"/>
                </a:cxn>
                <a:cxn ang="0">
                  <a:pos x="19" y="10"/>
                </a:cxn>
              </a:cxnLst>
              <a:rect l="0" t="0" r="r" b="b"/>
              <a:pathLst>
                <a:path w="19" h="19">
                  <a:moveTo>
                    <a:pt x="19" y="10"/>
                  </a:moveTo>
                  <a:lnTo>
                    <a:pt x="19" y="5"/>
                  </a:lnTo>
                  <a:lnTo>
                    <a:pt x="19" y="5"/>
                  </a:lnTo>
                  <a:lnTo>
                    <a:pt x="19" y="5"/>
                  </a:lnTo>
                  <a:lnTo>
                    <a:pt x="19" y="0"/>
                  </a:lnTo>
                  <a:lnTo>
                    <a:pt x="15" y="0"/>
                  </a:lnTo>
                  <a:lnTo>
                    <a:pt x="15" y="0"/>
                  </a:lnTo>
                  <a:lnTo>
                    <a:pt x="10" y="0"/>
                  </a:lnTo>
                  <a:lnTo>
                    <a:pt x="10" y="0"/>
                  </a:lnTo>
                  <a:lnTo>
                    <a:pt x="5" y="0"/>
                  </a:lnTo>
                  <a:lnTo>
                    <a:pt x="5" y="0"/>
                  </a:lnTo>
                  <a:lnTo>
                    <a:pt x="5" y="0"/>
                  </a:lnTo>
                  <a:lnTo>
                    <a:pt x="0" y="0"/>
                  </a:lnTo>
                  <a:lnTo>
                    <a:pt x="0" y="5"/>
                  </a:lnTo>
                  <a:lnTo>
                    <a:pt x="0" y="5"/>
                  </a:lnTo>
                  <a:lnTo>
                    <a:pt x="0" y="5"/>
                  </a:lnTo>
                  <a:lnTo>
                    <a:pt x="0" y="10"/>
                  </a:lnTo>
                  <a:lnTo>
                    <a:pt x="0" y="10"/>
                  </a:lnTo>
                  <a:lnTo>
                    <a:pt x="0" y="15"/>
                  </a:lnTo>
                  <a:lnTo>
                    <a:pt x="0" y="15"/>
                  </a:lnTo>
                  <a:lnTo>
                    <a:pt x="0" y="19"/>
                  </a:lnTo>
                  <a:lnTo>
                    <a:pt x="5" y="19"/>
                  </a:lnTo>
                  <a:lnTo>
                    <a:pt x="5" y="19"/>
                  </a:lnTo>
                  <a:lnTo>
                    <a:pt x="5" y="19"/>
                  </a:lnTo>
                  <a:lnTo>
                    <a:pt x="10" y="19"/>
                  </a:lnTo>
                  <a:lnTo>
                    <a:pt x="10" y="19"/>
                  </a:lnTo>
                  <a:lnTo>
                    <a:pt x="15" y="19"/>
                  </a:lnTo>
                  <a:lnTo>
                    <a:pt x="15" y="19"/>
                  </a:lnTo>
                  <a:lnTo>
                    <a:pt x="19" y="19"/>
                  </a:lnTo>
                  <a:lnTo>
                    <a:pt x="19" y="15"/>
                  </a:lnTo>
                  <a:lnTo>
                    <a:pt x="19" y="15"/>
                  </a:lnTo>
                  <a:lnTo>
                    <a:pt x="19" y="10"/>
                  </a:lnTo>
                  <a:lnTo>
                    <a:pt x="19" y="10"/>
                  </a:lnTo>
                  <a:lnTo>
                    <a:pt x="19" y="10"/>
                  </a:lnTo>
                  <a:lnTo>
                    <a:pt x="19" y="10"/>
                  </a:lnTo>
                  <a:lnTo>
                    <a:pt x="19" y="5"/>
                  </a:lnTo>
                  <a:lnTo>
                    <a:pt x="19" y="5"/>
                  </a:lnTo>
                  <a:lnTo>
                    <a:pt x="15" y="5"/>
                  </a:lnTo>
                  <a:lnTo>
                    <a:pt x="15" y="0"/>
                  </a:lnTo>
                  <a:lnTo>
                    <a:pt x="15" y="0"/>
                  </a:lnTo>
                  <a:lnTo>
                    <a:pt x="10" y="0"/>
                  </a:lnTo>
                  <a:lnTo>
                    <a:pt x="10" y="0"/>
                  </a:lnTo>
                  <a:lnTo>
                    <a:pt x="10" y="0"/>
                  </a:lnTo>
                  <a:lnTo>
                    <a:pt x="5" y="0"/>
                  </a:lnTo>
                  <a:lnTo>
                    <a:pt x="5" y="0"/>
                  </a:lnTo>
                  <a:lnTo>
                    <a:pt x="5" y="5"/>
                  </a:lnTo>
                  <a:lnTo>
                    <a:pt x="0" y="5"/>
                  </a:lnTo>
                  <a:lnTo>
                    <a:pt x="0" y="5"/>
                  </a:lnTo>
                  <a:lnTo>
                    <a:pt x="0" y="10"/>
                  </a:lnTo>
                  <a:lnTo>
                    <a:pt x="0" y="10"/>
                  </a:lnTo>
                  <a:lnTo>
                    <a:pt x="0" y="10"/>
                  </a:lnTo>
                  <a:lnTo>
                    <a:pt x="0" y="15"/>
                  </a:lnTo>
                  <a:lnTo>
                    <a:pt x="0" y="15"/>
                  </a:lnTo>
                  <a:lnTo>
                    <a:pt x="5" y="15"/>
                  </a:lnTo>
                  <a:lnTo>
                    <a:pt x="5" y="19"/>
                  </a:lnTo>
                  <a:lnTo>
                    <a:pt x="5" y="19"/>
                  </a:lnTo>
                  <a:lnTo>
                    <a:pt x="10" y="19"/>
                  </a:lnTo>
                  <a:lnTo>
                    <a:pt x="10" y="19"/>
                  </a:lnTo>
                  <a:lnTo>
                    <a:pt x="10" y="19"/>
                  </a:lnTo>
                  <a:lnTo>
                    <a:pt x="15" y="19"/>
                  </a:lnTo>
                  <a:lnTo>
                    <a:pt x="15" y="19"/>
                  </a:lnTo>
                  <a:lnTo>
                    <a:pt x="15" y="15"/>
                  </a:lnTo>
                  <a:lnTo>
                    <a:pt x="19" y="15"/>
                  </a:lnTo>
                  <a:lnTo>
                    <a:pt x="19" y="15"/>
                  </a:lnTo>
                  <a:lnTo>
                    <a:pt x="19" y="10"/>
                  </a:lnTo>
                  <a:lnTo>
                    <a:pt x="19" y="10"/>
                  </a:lnTo>
                  <a:lnTo>
                    <a:pt x="19" y="10"/>
                  </a:lnTo>
                  <a:close/>
                </a:path>
              </a:pathLst>
            </a:custGeom>
            <a:solidFill>
              <a:srgbClr val="FF9B9B"/>
            </a:solidFill>
            <a:ln w="9525">
              <a:noFill/>
              <a:round/>
              <a:headEnd/>
              <a:tailEnd/>
            </a:ln>
          </p:spPr>
          <p:txBody>
            <a:bodyPr/>
            <a:lstStyle/>
            <a:p>
              <a:endParaRPr lang="en-US"/>
            </a:p>
          </p:txBody>
        </p:sp>
        <p:sp>
          <p:nvSpPr>
            <p:cNvPr id="3523750" name="Freeform 166"/>
            <p:cNvSpPr>
              <a:spLocks noChangeAspect="1"/>
            </p:cNvSpPr>
            <p:nvPr/>
          </p:nvSpPr>
          <p:spPr bwMode="auto">
            <a:xfrm>
              <a:off x="3308" y="2555"/>
              <a:ext cx="19" cy="19"/>
            </a:xfrm>
            <a:custGeom>
              <a:avLst/>
              <a:gdLst/>
              <a:ahLst/>
              <a:cxnLst>
                <a:cxn ang="0">
                  <a:pos x="19" y="10"/>
                </a:cxn>
                <a:cxn ang="0">
                  <a:pos x="19" y="5"/>
                </a:cxn>
                <a:cxn ang="0">
                  <a:pos x="15" y="0"/>
                </a:cxn>
                <a:cxn ang="0">
                  <a:pos x="10" y="0"/>
                </a:cxn>
                <a:cxn ang="0">
                  <a:pos x="10" y="0"/>
                </a:cxn>
                <a:cxn ang="0">
                  <a:pos x="5" y="0"/>
                </a:cxn>
                <a:cxn ang="0">
                  <a:pos x="0" y="5"/>
                </a:cxn>
                <a:cxn ang="0">
                  <a:pos x="0" y="10"/>
                </a:cxn>
                <a:cxn ang="0">
                  <a:pos x="0" y="10"/>
                </a:cxn>
                <a:cxn ang="0">
                  <a:pos x="0" y="15"/>
                </a:cxn>
                <a:cxn ang="0">
                  <a:pos x="5" y="19"/>
                </a:cxn>
                <a:cxn ang="0">
                  <a:pos x="10" y="19"/>
                </a:cxn>
                <a:cxn ang="0">
                  <a:pos x="10" y="19"/>
                </a:cxn>
                <a:cxn ang="0">
                  <a:pos x="15" y="19"/>
                </a:cxn>
                <a:cxn ang="0">
                  <a:pos x="19" y="15"/>
                </a:cxn>
                <a:cxn ang="0">
                  <a:pos x="19" y="10"/>
                </a:cxn>
                <a:cxn ang="0">
                  <a:pos x="19" y="10"/>
                </a:cxn>
                <a:cxn ang="0">
                  <a:pos x="15" y="5"/>
                </a:cxn>
                <a:cxn ang="0">
                  <a:pos x="15" y="5"/>
                </a:cxn>
                <a:cxn ang="0">
                  <a:pos x="15" y="0"/>
                </a:cxn>
                <a:cxn ang="0">
                  <a:pos x="10" y="0"/>
                </a:cxn>
                <a:cxn ang="0">
                  <a:pos x="5" y="0"/>
                </a:cxn>
                <a:cxn ang="0">
                  <a:pos x="5" y="5"/>
                </a:cxn>
                <a:cxn ang="0">
                  <a:pos x="0" y="5"/>
                </a:cxn>
                <a:cxn ang="0">
                  <a:pos x="0" y="10"/>
                </a:cxn>
                <a:cxn ang="0">
                  <a:pos x="0" y="15"/>
                </a:cxn>
                <a:cxn ang="0">
                  <a:pos x="5" y="15"/>
                </a:cxn>
                <a:cxn ang="0">
                  <a:pos x="5" y="15"/>
                </a:cxn>
                <a:cxn ang="0">
                  <a:pos x="10" y="19"/>
                </a:cxn>
                <a:cxn ang="0">
                  <a:pos x="15" y="15"/>
                </a:cxn>
                <a:cxn ang="0">
                  <a:pos x="15" y="15"/>
                </a:cxn>
                <a:cxn ang="0">
                  <a:pos x="15" y="15"/>
                </a:cxn>
                <a:cxn ang="0">
                  <a:pos x="19" y="10"/>
                </a:cxn>
              </a:cxnLst>
              <a:rect l="0" t="0" r="r" b="b"/>
              <a:pathLst>
                <a:path w="19" h="19">
                  <a:moveTo>
                    <a:pt x="19" y="10"/>
                  </a:moveTo>
                  <a:lnTo>
                    <a:pt x="19" y="10"/>
                  </a:lnTo>
                  <a:lnTo>
                    <a:pt x="19" y="5"/>
                  </a:lnTo>
                  <a:lnTo>
                    <a:pt x="19" y="5"/>
                  </a:lnTo>
                  <a:lnTo>
                    <a:pt x="15" y="5"/>
                  </a:lnTo>
                  <a:lnTo>
                    <a:pt x="15" y="0"/>
                  </a:lnTo>
                  <a:lnTo>
                    <a:pt x="15" y="0"/>
                  </a:lnTo>
                  <a:lnTo>
                    <a:pt x="10" y="0"/>
                  </a:lnTo>
                  <a:lnTo>
                    <a:pt x="10" y="0"/>
                  </a:lnTo>
                  <a:lnTo>
                    <a:pt x="10" y="0"/>
                  </a:lnTo>
                  <a:lnTo>
                    <a:pt x="5" y="0"/>
                  </a:lnTo>
                  <a:lnTo>
                    <a:pt x="5" y="0"/>
                  </a:lnTo>
                  <a:lnTo>
                    <a:pt x="5" y="5"/>
                  </a:lnTo>
                  <a:lnTo>
                    <a:pt x="0" y="5"/>
                  </a:lnTo>
                  <a:lnTo>
                    <a:pt x="0" y="5"/>
                  </a:lnTo>
                  <a:lnTo>
                    <a:pt x="0" y="10"/>
                  </a:lnTo>
                  <a:lnTo>
                    <a:pt x="0" y="10"/>
                  </a:lnTo>
                  <a:lnTo>
                    <a:pt x="0" y="10"/>
                  </a:lnTo>
                  <a:lnTo>
                    <a:pt x="0" y="15"/>
                  </a:lnTo>
                  <a:lnTo>
                    <a:pt x="0" y="15"/>
                  </a:lnTo>
                  <a:lnTo>
                    <a:pt x="5" y="15"/>
                  </a:lnTo>
                  <a:lnTo>
                    <a:pt x="5" y="19"/>
                  </a:lnTo>
                  <a:lnTo>
                    <a:pt x="5" y="19"/>
                  </a:lnTo>
                  <a:lnTo>
                    <a:pt x="10" y="19"/>
                  </a:lnTo>
                  <a:lnTo>
                    <a:pt x="10" y="19"/>
                  </a:lnTo>
                  <a:lnTo>
                    <a:pt x="10" y="19"/>
                  </a:lnTo>
                  <a:lnTo>
                    <a:pt x="15" y="19"/>
                  </a:lnTo>
                  <a:lnTo>
                    <a:pt x="15" y="19"/>
                  </a:lnTo>
                  <a:lnTo>
                    <a:pt x="15" y="15"/>
                  </a:lnTo>
                  <a:lnTo>
                    <a:pt x="19" y="15"/>
                  </a:lnTo>
                  <a:lnTo>
                    <a:pt x="19" y="15"/>
                  </a:lnTo>
                  <a:lnTo>
                    <a:pt x="19" y="10"/>
                  </a:lnTo>
                  <a:lnTo>
                    <a:pt x="19" y="10"/>
                  </a:lnTo>
                  <a:lnTo>
                    <a:pt x="19" y="10"/>
                  </a:lnTo>
                  <a:lnTo>
                    <a:pt x="19" y="10"/>
                  </a:lnTo>
                  <a:lnTo>
                    <a:pt x="15" y="5"/>
                  </a:lnTo>
                  <a:lnTo>
                    <a:pt x="15" y="5"/>
                  </a:lnTo>
                  <a:lnTo>
                    <a:pt x="15" y="5"/>
                  </a:lnTo>
                  <a:lnTo>
                    <a:pt x="15" y="0"/>
                  </a:lnTo>
                  <a:lnTo>
                    <a:pt x="15" y="0"/>
                  </a:lnTo>
                  <a:lnTo>
                    <a:pt x="10" y="0"/>
                  </a:lnTo>
                  <a:lnTo>
                    <a:pt x="10" y="0"/>
                  </a:lnTo>
                  <a:lnTo>
                    <a:pt x="10" y="0"/>
                  </a:lnTo>
                  <a:lnTo>
                    <a:pt x="5" y="0"/>
                  </a:lnTo>
                  <a:lnTo>
                    <a:pt x="5" y="0"/>
                  </a:lnTo>
                  <a:lnTo>
                    <a:pt x="5" y="5"/>
                  </a:lnTo>
                  <a:lnTo>
                    <a:pt x="0" y="5"/>
                  </a:lnTo>
                  <a:lnTo>
                    <a:pt x="0" y="5"/>
                  </a:lnTo>
                  <a:lnTo>
                    <a:pt x="0" y="10"/>
                  </a:lnTo>
                  <a:lnTo>
                    <a:pt x="0" y="10"/>
                  </a:lnTo>
                  <a:lnTo>
                    <a:pt x="0" y="10"/>
                  </a:lnTo>
                  <a:lnTo>
                    <a:pt x="0" y="15"/>
                  </a:lnTo>
                  <a:lnTo>
                    <a:pt x="0" y="15"/>
                  </a:lnTo>
                  <a:lnTo>
                    <a:pt x="5" y="15"/>
                  </a:lnTo>
                  <a:lnTo>
                    <a:pt x="5" y="15"/>
                  </a:lnTo>
                  <a:lnTo>
                    <a:pt x="5" y="15"/>
                  </a:lnTo>
                  <a:lnTo>
                    <a:pt x="10" y="19"/>
                  </a:lnTo>
                  <a:lnTo>
                    <a:pt x="10" y="19"/>
                  </a:lnTo>
                  <a:lnTo>
                    <a:pt x="10" y="19"/>
                  </a:lnTo>
                  <a:lnTo>
                    <a:pt x="15" y="15"/>
                  </a:lnTo>
                  <a:lnTo>
                    <a:pt x="15" y="15"/>
                  </a:lnTo>
                  <a:lnTo>
                    <a:pt x="15" y="15"/>
                  </a:lnTo>
                  <a:lnTo>
                    <a:pt x="15" y="15"/>
                  </a:lnTo>
                  <a:lnTo>
                    <a:pt x="15" y="15"/>
                  </a:lnTo>
                  <a:lnTo>
                    <a:pt x="19" y="10"/>
                  </a:lnTo>
                  <a:lnTo>
                    <a:pt x="19" y="10"/>
                  </a:lnTo>
                  <a:lnTo>
                    <a:pt x="19" y="10"/>
                  </a:lnTo>
                  <a:close/>
                </a:path>
              </a:pathLst>
            </a:custGeom>
            <a:solidFill>
              <a:srgbClr val="FF9E9E"/>
            </a:solidFill>
            <a:ln w="9525">
              <a:noFill/>
              <a:round/>
              <a:headEnd/>
              <a:tailEnd/>
            </a:ln>
          </p:spPr>
          <p:txBody>
            <a:bodyPr/>
            <a:lstStyle/>
            <a:p>
              <a:endParaRPr lang="en-US"/>
            </a:p>
          </p:txBody>
        </p:sp>
        <p:sp>
          <p:nvSpPr>
            <p:cNvPr id="3523751" name="Freeform 167"/>
            <p:cNvSpPr>
              <a:spLocks noChangeAspect="1"/>
            </p:cNvSpPr>
            <p:nvPr/>
          </p:nvSpPr>
          <p:spPr bwMode="auto">
            <a:xfrm>
              <a:off x="3308" y="2555"/>
              <a:ext cx="19" cy="19"/>
            </a:xfrm>
            <a:custGeom>
              <a:avLst/>
              <a:gdLst/>
              <a:ahLst/>
              <a:cxnLst>
                <a:cxn ang="0">
                  <a:pos x="19" y="10"/>
                </a:cxn>
                <a:cxn ang="0">
                  <a:pos x="15" y="5"/>
                </a:cxn>
                <a:cxn ang="0">
                  <a:pos x="15" y="0"/>
                </a:cxn>
                <a:cxn ang="0">
                  <a:pos x="10" y="0"/>
                </a:cxn>
                <a:cxn ang="0">
                  <a:pos x="10" y="0"/>
                </a:cxn>
                <a:cxn ang="0">
                  <a:pos x="5" y="0"/>
                </a:cxn>
                <a:cxn ang="0">
                  <a:pos x="0" y="5"/>
                </a:cxn>
                <a:cxn ang="0">
                  <a:pos x="0" y="10"/>
                </a:cxn>
                <a:cxn ang="0">
                  <a:pos x="0" y="10"/>
                </a:cxn>
                <a:cxn ang="0">
                  <a:pos x="0" y="15"/>
                </a:cxn>
                <a:cxn ang="0">
                  <a:pos x="5" y="15"/>
                </a:cxn>
                <a:cxn ang="0">
                  <a:pos x="10" y="19"/>
                </a:cxn>
                <a:cxn ang="0">
                  <a:pos x="10" y="19"/>
                </a:cxn>
                <a:cxn ang="0">
                  <a:pos x="15" y="15"/>
                </a:cxn>
                <a:cxn ang="0">
                  <a:pos x="15" y="15"/>
                </a:cxn>
                <a:cxn ang="0">
                  <a:pos x="19" y="10"/>
                </a:cxn>
                <a:cxn ang="0">
                  <a:pos x="15" y="10"/>
                </a:cxn>
                <a:cxn ang="0">
                  <a:pos x="15" y="5"/>
                </a:cxn>
                <a:cxn ang="0">
                  <a:pos x="15" y="5"/>
                </a:cxn>
                <a:cxn ang="0">
                  <a:pos x="10" y="5"/>
                </a:cxn>
                <a:cxn ang="0">
                  <a:pos x="10" y="0"/>
                </a:cxn>
                <a:cxn ang="0">
                  <a:pos x="5" y="5"/>
                </a:cxn>
                <a:cxn ang="0">
                  <a:pos x="5" y="5"/>
                </a:cxn>
                <a:cxn ang="0">
                  <a:pos x="5" y="5"/>
                </a:cxn>
                <a:cxn ang="0">
                  <a:pos x="0" y="10"/>
                </a:cxn>
                <a:cxn ang="0">
                  <a:pos x="5" y="10"/>
                </a:cxn>
                <a:cxn ang="0">
                  <a:pos x="5" y="15"/>
                </a:cxn>
                <a:cxn ang="0">
                  <a:pos x="5" y="15"/>
                </a:cxn>
                <a:cxn ang="0">
                  <a:pos x="10" y="15"/>
                </a:cxn>
                <a:cxn ang="0">
                  <a:pos x="10" y="15"/>
                </a:cxn>
                <a:cxn ang="0">
                  <a:pos x="15" y="15"/>
                </a:cxn>
                <a:cxn ang="0">
                  <a:pos x="15" y="10"/>
                </a:cxn>
                <a:cxn ang="0">
                  <a:pos x="15" y="10"/>
                </a:cxn>
              </a:cxnLst>
              <a:rect l="0" t="0" r="r" b="b"/>
              <a:pathLst>
                <a:path w="19" h="19">
                  <a:moveTo>
                    <a:pt x="19" y="10"/>
                  </a:moveTo>
                  <a:lnTo>
                    <a:pt x="19" y="10"/>
                  </a:lnTo>
                  <a:lnTo>
                    <a:pt x="15" y="5"/>
                  </a:lnTo>
                  <a:lnTo>
                    <a:pt x="15" y="5"/>
                  </a:lnTo>
                  <a:lnTo>
                    <a:pt x="15" y="5"/>
                  </a:lnTo>
                  <a:lnTo>
                    <a:pt x="15" y="0"/>
                  </a:lnTo>
                  <a:lnTo>
                    <a:pt x="15" y="0"/>
                  </a:lnTo>
                  <a:lnTo>
                    <a:pt x="10" y="0"/>
                  </a:lnTo>
                  <a:lnTo>
                    <a:pt x="10" y="0"/>
                  </a:lnTo>
                  <a:lnTo>
                    <a:pt x="10" y="0"/>
                  </a:lnTo>
                  <a:lnTo>
                    <a:pt x="5" y="0"/>
                  </a:lnTo>
                  <a:lnTo>
                    <a:pt x="5" y="0"/>
                  </a:lnTo>
                  <a:lnTo>
                    <a:pt x="5" y="5"/>
                  </a:lnTo>
                  <a:lnTo>
                    <a:pt x="0" y="5"/>
                  </a:lnTo>
                  <a:lnTo>
                    <a:pt x="0" y="5"/>
                  </a:lnTo>
                  <a:lnTo>
                    <a:pt x="0" y="10"/>
                  </a:lnTo>
                  <a:lnTo>
                    <a:pt x="0" y="10"/>
                  </a:lnTo>
                  <a:lnTo>
                    <a:pt x="0" y="10"/>
                  </a:lnTo>
                  <a:lnTo>
                    <a:pt x="0" y="15"/>
                  </a:lnTo>
                  <a:lnTo>
                    <a:pt x="0" y="15"/>
                  </a:lnTo>
                  <a:lnTo>
                    <a:pt x="5" y="15"/>
                  </a:lnTo>
                  <a:lnTo>
                    <a:pt x="5" y="15"/>
                  </a:lnTo>
                  <a:lnTo>
                    <a:pt x="5" y="15"/>
                  </a:lnTo>
                  <a:lnTo>
                    <a:pt x="10" y="19"/>
                  </a:lnTo>
                  <a:lnTo>
                    <a:pt x="10" y="19"/>
                  </a:lnTo>
                  <a:lnTo>
                    <a:pt x="10" y="19"/>
                  </a:lnTo>
                  <a:lnTo>
                    <a:pt x="15" y="15"/>
                  </a:lnTo>
                  <a:lnTo>
                    <a:pt x="15" y="15"/>
                  </a:lnTo>
                  <a:lnTo>
                    <a:pt x="15" y="15"/>
                  </a:lnTo>
                  <a:lnTo>
                    <a:pt x="15" y="15"/>
                  </a:lnTo>
                  <a:lnTo>
                    <a:pt x="15" y="15"/>
                  </a:lnTo>
                  <a:lnTo>
                    <a:pt x="19" y="10"/>
                  </a:lnTo>
                  <a:lnTo>
                    <a:pt x="19" y="10"/>
                  </a:lnTo>
                  <a:lnTo>
                    <a:pt x="15" y="10"/>
                  </a:lnTo>
                  <a:lnTo>
                    <a:pt x="15" y="10"/>
                  </a:lnTo>
                  <a:lnTo>
                    <a:pt x="15" y="5"/>
                  </a:lnTo>
                  <a:lnTo>
                    <a:pt x="15" y="5"/>
                  </a:lnTo>
                  <a:lnTo>
                    <a:pt x="15" y="5"/>
                  </a:lnTo>
                  <a:lnTo>
                    <a:pt x="15" y="5"/>
                  </a:lnTo>
                  <a:lnTo>
                    <a:pt x="10" y="5"/>
                  </a:lnTo>
                  <a:lnTo>
                    <a:pt x="10" y="5"/>
                  </a:lnTo>
                  <a:lnTo>
                    <a:pt x="10" y="0"/>
                  </a:lnTo>
                  <a:lnTo>
                    <a:pt x="10" y="5"/>
                  </a:lnTo>
                  <a:lnTo>
                    <a:pt x="5" y="5"/>
                  </a:lnTo>
                  <a:lnTo>
                    <a:pt x="5" y="5"/>
                  </a:lnTo>
                  <a:lnTo>
                    <a:pt x="5" y="5"/>
                  </a:lnTo>
                  <a:lnTo>
                    <a:pt x="5" y="5"/>
                  </a:lnTo>
                  <a:lnTo>
                    <a:pt x="5" y="5"/>
                  </a:lnTo>
                  <a:lnTo>
                    <a:pt x="5" y="10"/>
                  </a:lnTo>
                  <a:lnTo>
                    <a:pt x="0" y="10"/>
                  </a:lnTo>
                  <a:lnTo>
                    <a:pt x="5" y="10"/>
                  </a:lnTo>
                  <a:lnTo>
                    <a:pt x="5" y="10"/>
                  </a:lnTo>
                  <a:lnTo>
                    <a:pt x="5" y="15"/>
                  </a:lnTo>
                  <a:lnTo>
                    <a:pt x="5" y="15"/>
                  </a:lnTo>
                  <a:lnTo>
                    <a:pt x="5" y="15"/>
                  </a:lnTo>
                  <a:lnTo>
                    <a:pt x="5" y="15"/>
                  </a:lnTo>
                  <a:lnTo>
                    <a:pt x="10" y="15"/>
                  </a:lnTo>
                  <a:lnTo>
                    <a:pt x="10" y="15"/>
                  </a:lnTo>
                  <a:lnTo>
                    <a:pt x="10" y="15"/>
                  </a:lnTo>
                  <a:lnTo>
                    <a:pt x="10" y="15"/>
                  </a:lnTo>
                  <a:lnTo>
                    <a:pt x="15" y="15"/>
                  </a:lnTo>
                  <a:lnTo>
                    <a:pt x="15" y="15"/>
                  </a:lnTo>
                  <a:lnTo>
                    <a:pt x="15" y="15"/>
                  </a:lnTo>
                  <a:lnTo>
                    <a:pt x="15" y="10"/>
                  </a:lnTo>
                  <a:lnTo>
                    <a:pt x="15" y="10"/>
                  </a:lnTo>
                  <a:lnTo>
                    <a:pt x="15" y="10"/>
                  </a:lnTo>
                  <a:lnTo>
                    <a:pt x="19" y="10"/>
                  </a:lnTo>
                  <a:close/>
                </a:path>
              </a:pathLst>
            </a:custGeom>
            <a:solidFill>
              <a:srgbClr val="FFA2A2"/>
            </a:solidFill>
            <a:ln w="9525">
              <a:noFill/>
              <a:round/>
              <a:headEnd/>
              <a:tailEnd/>
            </a:ln>
          </p:spPr>
          <p:txBody>
            <a:bodyPr/>
            <a:lstStyle/>
            <a:p>
              <a:endParaRPr lang="en-US"/>
            </a:p>
          </p:txBody>
        </p:sp>
        <p:sp>
          <p:nvSpPr>
            <p:cNvPr id="3523752" name="Freeform 168"/>
            <p:cNvSpPr>
              <a:spLocks noChangeAspect="1"/>
            </p:cNvSpPr>
            <p:nvPr/>
          </p:nvSpPr>
          <p:spPr bwMode="auto">
            <a:xfrm>
              <a:off x="3308" y="2555"/>
              <a:ext cx="15" cy="15"/>
            </a:xfrm>
            <a:custGeom>
              <a:avLst/>
              <a:gdLst/>
              <a:ahLst/>
              <a:cxnLst>
                <a:cxn ang="0">
                  <a:pos x="15" y="10"/>
                </a:cxn>
                <a:cxn ang="0">
                  <a:pos x="15" y="5"/>
                </a:cxn>
                <a:cxn ang="0">
                  <a:pos x="15" y="5"/>
                </a:cxn>
                <a:cxn ang="0">
                  <a:pos x="10" y="5"/>
                </a:cxn>
                <a:cxn ang="0">
                  <a:pos x="10" y="5"/>
                </a:cxn>
                <a:cxn ang="0">
                  <a:pos x="5" y="5"/>
                </a:cxn>
                <a:cxn ang="0">
                  <a:pos x="5" y="5"/>
                </a:cxn>
                <a:cxn ang="0">
                  <a:pos x="5" y="10"/>
                </a:cxn>
                <a:cxn ang="0">
                  <a:pos x="5" y="10"/>
                </a:cxn>
                <a:cxn ang="0">
                  <a:pos x="5" y="15"/>
                </a:cxn>
                <a:cxn ang="0">
                  <a:pos x="5" y="15"/>
                </a:cxn>
                <a:cxn ang="0">
                  <a:pos x="10" y="15"/>
                </a:cxn>
                <a:cxn ang="0">
                  <a:pos x="10" y="15"/>
                </a:cxn>
                <a:cxn ang="0">
                  <a:pos x="15" y="15"/>
                </a:cxn>
                <a:cxn ang="0">
                  <a:pos x="15" y="15"/>
                </a:cxn>
                <a:cxn ang="0">
                  <a:pos x="15" y="10"/>
                </a:cxn>
                <a:cxn ang="0">
                  <a:pos x="15" y="10"/>
                </a:cxn>
                <a:cxn ang="0">
                  <a:pos x="15" y="5"/>
                </a:cxn>
                <a:cxn ang="0">
                  <a:pos x="15" y="5"/>
                </a:cxn>
                <a:cxn ang="0">
                  <a:pos x="10" y="5"/>
                </a:cxn>
                <a:cxn ang="0">
                  <a:pos x="10" y="5"/>
                </a:cxn>
                <a:cxn ang="0">
                  <a:pos x="5" y="5"/>
                </a:cxn>
                <a:cxn ang="0">
                  <a:pos x="5" y="5"/>
                </a:cxn>
                <a:cxn ang="0">
                  <a:pos x="5" y="5"/>
                </a:cxn>
                <a:cxn ang="0">
                  <a:pos x="5" y="10"/>
                </a:cxn>
                <a:cxn ang="0">
                  <a:pos x="5" y="10"/>
                </a:cxn>
                <a:cxn ang="0">
                  <a:pos x="5" y="15"/>
                </a:cxn>
                <a:cxn ang="0">
                  <a:pos x="5" y="15"/>
                </a:cxn>
                <a:cxn ang="0">
                  <a:pos x="10" y="15"/>
                </a:cxn>
                <a:cxn ang="0">
                  <a:pos x="10" y="15"/>
                </a:cxn>
                <a:cxn ang="0">
                  <a:pos x="15" y="15"/>
                </a:cxn>
                <a:cxn ang="0">
                  <a:pos x="15" y="10"/>
                </a:cxn>
                <a:cxn ang="0">
                  <a:pos x="15" y="10"/>
                </a:cxn>
              </a:cxnLst>
              <a:rect l="0" t="0" r="r" b="b"/>
              <a:pathLst>
                <a:path w="15" h="15">
                  <a:moveTo>
                    <a:pt x="15" y="10"/>
                  </a:moveTo>
                  <a:lnTo>
                    <a:pt x="15" y="10"/>
                  </a:lnTo>
                  <a:lnTo>
                    <a:pt x="15" y="5"/>
                  </a:lnTo>
                  <a:lnTo>
                    <a:pt x="15" y="5"/>
                  </a:lnTo>
                  <a:lnTo>
                    <a:pt x="15" y="5"/>
                  </a:lnTo>
                  <a:lnTo>
                    <a:pt x="15" y="5"/>
                  </a:lnTo>
                  <a:lnTo>
                    <a:pt x="10" y="5"/>
                  </a:lnTo>
                  <a:lnTo>
                    <a:pt x="10" y="5"/>
                  </a:lnTo>
                  <a:lnTo>
                    <a:pt x="10" y="0"/>
                  </a:lnTo>
                  <a:lnTo>
                    <a:pt x="10" y="5"/>
                  </a:lnTo>
                  <a:lnTo>
                    <a:pt x="5" y="5"/>
                  </a:lnTo>
                  <a:lnTo>
                    <a:pt x="5" y="5"/>
                  </a:lnTo>
                  <a:lnTo>
                    <a:pt x="5" y="5"/>
                  </a:lnTo>
                  <a:lnTo>
                    <a:pt x="5" y="5"/>
                  </a:lnTo>
                  <a:lnTo>
                    <a:pt x="5" y="5"/>
                  </a:lnTo>
                  <a:lnTo>
                    <a:pt x="5" y="10"/>
                  </a:lnTo>
                  <a:lnTo>
                    <a:pt x="0" y="10"/>
                  </a:lnTo>
                  <a:lnTo>
                    <a:pt x="5" y="10"/>
                  </a:lnTo>
                  <a:lnTo>
                    <a:pt x="5" y="10"/>
                  </a:lnTo>
                  <a:lnTo>
                    <a:pt x="5" y="15"/>
                  </a:lnTo>
                  <a:lnTo>
                    <a:pt x="5" y="15"/>
                  </a:lnTo>
                  <a:lnTo>
                    <a:pt x="5" y="15"/>
                  </a:lnTo>
                  <a:lnTo>
                    <a:pt x="5" y="15"/>
                  </a:lnTo>
                  <a:lnTo>
                    <a:pt x="10" y="15"/>
                  </a:lnTo>
                  <a:lnTo>
                    <a:pt x="10" y="15"/>
                  </a:lnTo>
                  <a:lnTo>
                    <a:pt x="10" y="15"/>
                  </a:lnTo>
                  <a:lnTo>
                    <a:pt x="10" y="15"/>
                  </a:lnTo>
                  <a:lnTo>
                    <a:pt x="15" y="15"/>
                  </a:lnTo>
                  <a:lnTo>
                    <a:pt x="15" y="15"/>
                  </a:lnTo>
                  <a:lnTo>
                    <a:pt x="15" y="15"/>
                  </a:lnTo>
                  <a:lnTo>
                    <a:pt x="15" y="10"/>
                  </a:lnTo>
                  <a:lnTo>
                    <a:pt x="15" y="10"/>
                  </a:lnTo>
                  <a:lnTo>
                    <a:pt x="15" y="10"/>
                  </a:lnTo>
                  <a:lnTo>
                    <a:pt x="15" y="10"/>
                  </a:lnTo>
                  <a:lnTo>
                    <a:pt x="15" y="10"/>
                  </a:lnTo>
                  <a:lnTo>
                    <a:pt x="15" y="5"/>
                  </a:lnTo>
                  <a:lnTo>
                    <a:pt x="15" y="5"/>
                  </a:lnTo>
                  <a:lnTo>
                    <a:pt x="15" y="5"/>
                  </a:lnTo>
                  <a:lnTo>
                    <a:pt x="15" y="5"/>
                  </a:lnTo>
                  <a:lnTo>
                    <a:pt x="10" y="5"/>
                  </a:lnTo>
                  <a:lnTo>
                    <a:pt x="10" y="5"/>
                  </a:lnTo>
                  <a:lnTo>
                    <a:pt x="10" y="5"/>
                  </a:lnTo>
                  <a:lnTo>
                    <a:pt x="10" y="5"/>
                  </a:lnTo>
                  <a:lnTo>
                    <a:pt x="5" y="5"/>
                  </a:lnTo>
                  <a:lnTo>
                    <a:pt x="5" y="5"/>
                  </a:lnTo>
                  <a:lnTo>
                    <a:pt x="5" y="5"/>
                  </a:lnTo>
                  <a:lnTo>
                    <a:pt x="5" y="5"/>
                  </a:lnTo>
                  <a:lnTo>
                    <a:pt x="5" y="5"/>
                  </a:lnTo>
                  <a:lnTo>
                    <a:pt x="5" y="10"/>
                  </a:lnTo>
                  <a:lnTo>
                    <a:pt x="5" y="10"/>
                  </a:lnTo>
                  <a:lnTo>
                    <a:pt x="5" y="10"/>
                  </a:lnTo>
                  <a:lnTo>
                    <a:pt x="5" y="10"/>
                  </a:lnTo>
                  <a:lnTo>
                    <a:pt x="5" y="15"/>
                  </a:lnTo>
                  <a:lnTo>
                    <a:pt x="5" y="15"/>
                  </a:lnTo>
                  <a:lnTo>
                    <a:pt x="5" y="15"/>
                  </a:lnTo>
                  <a:lnTo>
                    <a:pt x="5" y="15"/>
                  </a:lnTo>
                  <a:lnTo>
                    <a:pt x="10" y="15"/>
                  </a:lnTo>
                  <a:lnTo>
                    <a:pt x="10" y="15"/>
                  </a:lnTo>
                  <a:lnTo>
                    <a:pt x="10" y="15"/>
                  </a:lnTo>
                  <a:lnTo>
                    <a:pt x="10" y="15"/>
                  </a:lnTo>
                  <a:lnTo>
                    <a:pt x="15" y="15"/>
                  </a:lnTo>
                  <a:lnTo>
                    <a:pt x="15" y="15"/>
                  </a:lnTo>
                  <a:lnTo>
                    <a:pt x="15" y="15"/>
                  </a:lnTo>
                  <a:lnTo>
                    <a:pt x="15" y="10"/>
                  </a:lnTo>
                  <a:lnTo>
                    <a:pt x="15" y="10"/>
                  </a:lnTo>
                  <a:lnTo>
                    <a:pt x="15" y="10"/>
                  </a:lnTo>
                  <a:lnTo>
                    <a:pt x="15" y="10"/>
                  </a:lnTo>
                  <a:close/>
                </a:path>
              </a:pathLst>
            </a:custGeom>
            <a:solidFill>
              <a:srgbClr val="FFA6A6"/>
            </a:solidFill>
            <a:ln w="9525">
              <a:noFill/>
              <a:round/>
              <a:headEnd/>
              <a:tailEnd/>
            </a:ln>
          </p:spPr>
          <p:txBody>
            <a:bodyPr/>
            <a:lstStyle/>
            <a:p>
              <a:endParaRPr lang="en-US"/>
            </a:p>
          </p:txBody>
        </p:sp>
        <p:sp>
          <p:nvSpPr>
            <p:cNvPr id="3523753" name="Freeform 169"/>
            <p:cNvSpPr>
              <a:spLocks noChangeAspect="1"/>
            </p:cNvSpPr>
            <p:nvPr/>
          </p:nvSpPr>
          <p:spPr bwMode="auto">
            <a:xfrm>
              <a:off x="3313" y="2560"/>
              <a:ext cx="10" cy="10"/>
            </a:xfrm>
            <a:custGeom>
              <a:avLst/>
              <a:gdLst/>
              <a:ahLst/>
              <a:cxnLst>
                <a:cxn ang="0">
                  <a:pos x="10" y="5"/>
                </a:cxn>
                <a:cxn ang="0">
                  <a:pos x="10" y="0"/>
                </a:cxn>
                <a:cxn ang="0">
                  <a:pos x="10" y="0"/>
                </a:cxn>
                <a:cxn ang="0">
                  <a:pos x="5" y="0"/>
                </a:cxn>
                <a:cxn ang="0">
                  <a:pos x="5" y="0"/>
                </a:cxn>
                <a:cxn ang="0">
                  <a:pos x="0" y="0"/>
                </a:cxn>
                <a:cxn ang="0">
                  <a:pos x="0" y="0"/>
                </a:cxn>
                <a:cxn ang="0">
                  <a:pos x="0" y="5"/>
                </a:cxn>
                <a:cxn ang="0">
                  <a:pos x="0" y="5"/>
                </a:cxn>
                <a:cxn ang="0">
                  <a:pos x="0" y="10"/>
                </a:cxn>
                <a:cxn ang="0">
                  <a:pos x="0" y="10"/>
                </a:cxn>
                <a:cxn ang="0">
                  <a:pos x="5" y="10"/>
                </a:cxn>
                <a:cxn ang="0">
                  <a:pos x="5" y="10"/>
                </a:cxn>
                <a:cxn ang="0">
                  <a:pos x="10" y="10"/>
                </a:cxn>
                <a:cxn ang="0">
                  <a:pos x="10" y="10"/>
                </a:cxn>
                <a:cxn ang="0">
                  <a:pos x="10" y="5"/>
                </a:cxn>
                <a:cxn ang="0">
                  <a:pos x="10" y="5"/>
                </a:cxn>
                <a:cxn ang="0">
                  <a:pos x="10" y="5"/>
                </a:cxn>
                <a:cxn ang="0">
                  <a:pos x="10" y="0"/>
                </a:cxn>
                <a:cxn ang="0">
                  <a:pos x="5" y="0"/>
                </a:cxn>
                <a:cxn ang="0">
                  <a:pos x="5" y="0"/>
                </a:cxn>
                <a:cxn ang="0">
                  <a:pos x="5" y="0"/>
                </a:cxn>
                <a:cxn ang="0">
                  <a:pos x="0" y="0"/>
                </a:cxn>
                <a:cxn ang="0">
                  <a:pos x="0" y="5"/>
                </a:cxn>
                <a:cxn ang="0">
                  <a:pos x="0" y="5"/>
                </a:cxn>
                <a:cxn ang="0">
                  <a:pos x="0" y="5"/>
                </a:cxn>
                <a:cxn ang="0">
                  <a:pos x="0" y="10"/>
                </a:cxn>
                <a:cxn ang="0">
                  <a:pos x="5" y="10"/>
                </a:cxn>
                <a:cxn ang="0">
                  <a:pos x="5" y="10"/>
                </a:cxn>
                <a:cxn ang="0">
                  <a:pos x="5" y="10"/>
                </a:cxn>
                <a:cxn ang="0">
                  <a:pos x="10" y="10"/>
                </a:cxn>
                <a:cxn ang="0">
                  <a:pos x="10" y="5"/>
                </a:cxn>
                <a:cxn ang="0">
                  <a:pos x="10" y="5"/>
                </a:cxn>
              </a:cxnLst>
              <a:rect l="0" t="0" r="r" b="b"/>
              <a:pathLst>
                <a:path w="10" h="10">
                  <a:moveTo>
                    <a:pt x="10" y="5"/>
                  </a:moveTo>
                  <a:lnTo>
                    <a:pt x="10" y="5"/>
                  </a:lnTo>
                  <a:lnTo>
                    <a:pt x="10" y="0"/>
                  </a:lnTo>
                  <a:lnTo>
                    <a:pt x="10" y="0"/>
                  </a:lnTo>
                  <a:lnTo>
                    <a:pt x="10" y="0"/>
                  </a:lnTo>
                  <a:lnTo>
                    <a:pt x="10" y="0"/>
                  </a:lnTo>
                  <a:lnTo>
                    <a:pt x="5" y="0"/>
                  </a:lnTo>
                  <a:lnTo>
                    <a:pt x="5" y="0"/>
                  </a:lnTo>
                  <a:lnTo>
                    <a:pt x="5" y="0"/>
                  </a:lnTo>
                  <a:lnTo>
                    <a:pt x="5" y="0"/>
                  </a:lnTo>
                  <a:lnTo>
                    <a:pt x="0" y="0"/>
                  </a:lnTo>
                  <a:lnTo>
                    <a:pt x="0" y="0"/>
                  </a:lnTo>
                  <a:lnTo>
                    <a:pt x="0" y="0"/>
                  </a:lnTo>
                  <a:lnTo>
                    <a:pt x="0" y="0"/>
                  </a:lnTo>
                  <a:lnTo>
                    <a:pt x="0" y="0"/>
                  </a:lnTo>
                  <a:lnTo>
                    <a:pt x="0" y="5"/>
                  </a:lnTo>
                  <a:lnTo>
                    <a:pt x="0" y="5"/>
                  </a:lnTo>
                  <a:lnTo>
                    <a:pt x="0" y="5"/>
                  </a:lnTo>
                  <a:lnTo>
                    <a:pt x="0" y="5"/>
                  </a:lnTo>
                  <a:lnTo>
                    <a:pt x="0" y="10"/>
                  </a:lnTo>
                  <a:lnTo>
                    <a:pt x="0" y="10"/>
                  </a:lnTo>
                  <a:lnTo>
                    <a:pt x="0" y="10"/>
                  </a:lnTo>
                  <a:lnTo>
                    <a:pt x="0" y="10"/>
                  </a:lnTo>
                  <a:lnTo>
                    <a:pt x="5" y="10"/>
                  </a:lnTo>
                  <a:lnTo>
                    <a:pt x="5" y="10"/>
                  </a:lnTo>
                  <a:lnTo>
                    <a:pt x="5" y="10"/>
                  </a:lnTo>
                  <a:lnTo>
                    <a:pt x="5" y="10"/>
                  </a:lnTo>
                  <a:lnTo>
                    <a:pt x="10" y="10"/>
                  </a:lnTo>
                  <a:lnTo>
                    <a:pt x="10" y="10"/>
                  </a:lnTo>
                  <a:lnTo>
                    <a:pt x="10" y="10"/>
                  </a:lnTo>
                  <a:lnTo>
                    <a:pt x="10" y="5"/>
                  </a:lnTo>
                  <a:lnTo>
                    <a:pt x="10" y="5"/>
                  </a:lnTo>
                  <a:lnTo>
                    <a:pt x="10" y="5"/>
                  </a:lnTo>
                  <a:lnTo>
                    <a:pt x="10" y="5"/>
                  </a:lnTo>
                  <a:lnTo>
                    <a:pt x="10" y="5"/>
                  </a:lnTo>
                  <a:lnTo>
                    <a:pt x="10" y="5"/>
                  </a:lnTo>
                  <a:lnTo>
                    <a:pt x="10" y="0"/>
                  </a:lnTo>
                  <a:lnTo>
                    <a:pt x="10" y="0"/>
                  </a:lnTo>
                  <a:lnTo>
                    <a:pt x="5" y="0"/>
                  </a:lnTo>
                  <a:lnTo>
                    <a:pt x="5" y="0"/>
                  </a:lnTo>
                  <a:lnTo>
                    <a:pt x="5" y="0"/>
                  </a:lnTo>
                  <a:lnTo>
                    <a:pt x="5" y="0"/>
                  </a:lnTo>
                  <a:lnTo>
                    <a:pt x="5" y="0"/>
                  </a:lnTo>
                  <a:lnTo>
                    <a:pt x="5" y="0"/>
                  </a:lnTo>
                  <a:lnTo>
                    <a:pt x="0" y="0"/>
                  </a:lnTo>
                  <a:lnTo>
                    <a:pt x="0" y="0"/>
                  </a:lnTo>
                  <a:lnTo>
                    <a:pt x="0" y="0"/>
                  </a:lnTo>
                  <a:lnTo>
                    <a:pt x="0" y="5"/>
                  </a:lnTo>
                  <a:lnTo>
                    <a:pt x="0" y="5"/>
                  </a:lnTo>
                  <a:lnTo>
                    <a:pt x="0" y="5"/>
                  </a:lnTo>
                  <a:lnTo>
                    <a:pt x="0" y="5"/>
                  </a:lnTo>
                  <a:lnTo>
                    <a:pt x="0" y="5"/>
                  </a:lnTo>
                  <a:lnTo>
                    <a:pt x="0" y="5"/>
                  </a:lnTo>
                  <a:lnTo>
                    <a:pt x="0" y="10"/>
                  </a:lnTo>
                  <a:lnTo>
                    <a:pt x="0" y="10"/>
                  </a:lnTo>
                  <a:lnTo>
                    <a:pt x="5" y="10"/>
                  </a:lnTo>
                  <a:lnTo>
                    <a:pt x="5" y="10"/>
                  </a:lnTo>
                  <a:lnTo>
                    <a:pt x="5" y="10"/>
                  </a:lnTo>
                  <a:lnTo>
                    <a:pt x="5" y="10"/>
                  </a:lnTo>
                  <a:lnTo>
                    <a:pt x="5" y="10"/>
                  </a:lnTo>
                  <a:lnTo>
                    <a:pt x="5" y="10"/>
                  </a:lnTo>
                  <a:lnTo>
                    <a:pt x="10" y="10"/>
                  </a:lnTo>
                  <a:lnTo>
                    <a:pt x="10" y="5"/>
                  </a:lnTo>
                  <a:lnTo>
                    <a:pt x="10" y="5"/>
                  </a:lnTo>
                  <a:lnTo>
                    <a:pt x="10" y="5"/>
                  </a:lnTo>
                  <a:lnTo>
                    <a:pt x="10" y="5"/>
                  </a:lnTo>
                  <a:lnTo>
                    <a:pt x="10" y="5"/>
                  </a:lnTo>
                  <a:close/>
                </a:path>
              </a:pathLst>
            </a:custGeom>
            <a:solidFill>
              <a:srgbClr val="FFA9A9"/>
            </a:solidFill>
            <a:ln w="9525">
              <a:noFill/>
              <a:round/>
              <a:headEnd/>
              <a:tailEnd/>
            </a:ln>
          </p:spPr>
          <p:txBody>
            <a:bodyPr/>
            <a:lstStyle/>
            <a:p>
              <a:endParaRPr lang="en-US"/>
            </a:p>
          </p:txBody>
        </p:sp>
        <p:sp>
          <p:nvSpPr>
            <p:cNvPr id="3523754" name="Freeform 170"/>
            <p:cNvSpPr>
              <a:spLocks noChangeAspect="1"/>
            </p:cNvSpPr>
            <p:nvPr/>
          </p:nvSpPr>
          <p:spPr bwMode="auto">
            <a:xfrm>
              <a:off x="3313" y="2560"/>
              <a:ext cx="10" cy="10"/>
            </a:xfrm>
            <a:custGeom>
              <a:avLst/>
              <a:gdLst/>
              <a:ahLst/>
              <a:cxnLst>
                <a:cxn ang="0">
                  <a:pos x="10" y="5"/>
                </a:cxn>
                <a:cxn ang="0">
                  <a:pos x="10" y="0"/>
                </a:cxn>
                <a:cxn ang="0">
                  <a:pos x="5" y="0"/>
                </a:cxn>
                <a:cxn ang="0">
                  <a:pos x="5" y="0"/>
                </a:cxn>
                <a:cxn ang="0">
                  <a:pos x="5" y="0"/>
                </a:cxn>
                <a:cxn ang="0">
                  <a:pos x="0" y="0"/>
                </a:cxn>
                <a:cxn ang="0">
                  <a:pos x="0" y="0"/>
                </a:cxn>
                <a:cxn ang="0">
                  <a:pos x="0" y="5"/>
                </a:cxn>
                <a:cxn ang="0">
                  <a:pos x="0" y="5"/>
                </a:cxn>
                <a:cxn ang="0">
                  <a:pos x="0" y="5"/>
                </a:cxn>
                <a:cxn ang="0">
                  <a:pos x="0" y="10"/>
                </a:cxn>
                <a:cxn ang="0">
                  <a:pos x="5" y="10"/>
                </a:cxn>
                <a:cxn ang="0">
                  <a:pos x="5" y="10"/>
                </a:cxn>
                <a:cxn ang="0">
                  <a:pos x="5" y="10"/>
                </a:cxn>
                <a:cxn ang="0">
                  <a:pos x="10" y="5"/>
                </a:cxn>
                <a:cxn ang="0">
                  <a:pos x="10" y="5"/>
                </a:cxn>
                <a:cxn ang="0">
                  <a:pos x="5" y="5"/>
                </a:cxn>
                <a:cxn ang="0">
                  <a:pos x="5" y="5"/>
                </a:cxn>
                <a:cxn ang="0">
                  <a:pos x="5" y="5"/>
                </a:cxn>
                <a:cxn ang="0">
                  <a:pos x="5" y="0"/>
                </a:cxn>
                <a:cxn ang="0">
                  <a:pos x="5" y="0"/>
                </a:cxn>
                <a:cxn ang="0">
                  <a:pos x="5" y="0"/>
                </a:cxn>
                <a:cxn ang="0">
                  <a:pos x="5" y="5"/>
                </a:cxn>
                <a:cxn ang="0">
                  <a:pos x="0" y="5"/>
                </a:cxn>
                <a:cxn ang="0">
                  <a:pos x="0" y="5"/>
                </a:cxn>
                <a:cxn ang="0">
                  <a:pos x="0" y="5"/>
                </a:cxn>
                <a:cxn ang="0">
                  <a:pos x="5" y="5"/>
                </a:cxn>
                <a:cxn ang="0">
                  <a:pos x="5" y="5"/>
                </a:cxn>
                <a:cxn ang="0">
                  <a:pos x="5" y="5"/>
                </a:cxn>
                <a:cxn ang="0">
                  <a:pos x="5" y="5"/>
                </a:cxn>
                <a:cxn ang="0">
                  <a:pos x="5" y="5"/>
                </a:cxn>
                <a:cxn ang="0">
                  <a:pos x="5" y="5"/>
                </a:cxn>
                <a:cxn ang="0">
                  <a:pos x="5" y="5"/>
                </a:cxn>
              </a:cxnLst>
              <a:rect l="0" t="0" r="r" b="b"/>
              <a:pathLst>
                <a:path w="10" h="10">
                  <a:moveTo>
                    <a:pt x="10" y="5"/>
                  </a:moveTo>
                  <a:lnTo>
                    <a:pt x="10" y="5"/>
                  </a:lnTo>
                  <a:lnTo>
                    <a:pt x="10" y="5"/>
                  </a:lnTo>
                  <a:lnTo>
                    <a:pt x="10" y="0"/>
                  </a:lnTo>
                  <a:lnTo>
                    <a:pt x="10" y="0"/>
                  </a:lnTo>
                  <a:lnTo>
                    <a:pt x="5" y="0"/>
                  </a:lnTo>
                  <a:lnTo>
                    <a:pt x="5" y="0"/>
                  </a:lnTo>
                  <a:lnTo>
                    <a:pt x="5" y="0"/>
                  </a:lnTo>
                  <a:lnTo>
                    <a:pt x="5" y="0"/>
                  </a:lnTo>
                  <a:lnTo>
                    <a:pt x="5" y="0"/>
                  </a:lnTo>
                  <a:lnTo>
                    <a:pt x="5" y="0"/>
                  </a:lnTo>
                  <a:lnTo>
                    <a:pt x="0" y="0"/>
                  </a:lnTo>
                  <a:lnTo>
                    <a:pt x="0" y="0"/>
                  </a:lnTo>
                  <a:lnTo>
                    <a:pt x="0" y="0"/>
                  </a:lnTo>
                  <a:lnTo>
                    <a:pt x="0" y="5"/>
                  </a:lnTo>
                  <a:lnTo>
                    <a:pt x="0" y="5"/>
                  </a:lnTo>
                  <a:lnTo>
                    <a:pt x="0" y="5"/>
                  </a:lnTo>
                  <a:lnTo>
                    <a:pt x="0" y="5"/>
                  </a:lnTo>
                  <a:lnTo>
                    <a:pt x="0" y="5"/>
                  </a:lnTo>
                  <a:lnTo>
                    <a:pt x="0" y="5"/>
                  </a:lnTo>
                  <a:lnTo>
                    <a:pt x="0" y="10"/>
                  </a:lnTo>
                  <a:lnTo>
                    <a:pt x="0" y="10"/>
                  </a:lnTo>
                  <a:lnTo>
                    <a:pt x="5" y="10"/>
                  </a:lnTo>
                  <a:lnTo>
                    <a:pt x="5" y="10"/>
                  </a:lnTo>
                  <a:lnTo>
                    <a:pt x="5" y="10"/>
                  </a:lnTo>
                  <a:lnTo>
                    <a:pt x="5" y="10"/>
                  </a:lnTo>
                  <a:lnTo>
                    <a:pt x="5" y="10"/>
                  </a:lnTo>
                  <a:lnTo>
                    <a:pt x="5" y="10"/>
                  </a:lnTo>
                  <a:lnTo>
                    <a:pt x="10" y="10"/>
                  </a:lnTo>
                  <a:lnTo>
                    <a:pt x="10" y="5"/>
                  </a:lnTo>
                  <a:lnTo>
                    <a:pt x="10" y="5"/>
                  </a:lnTo>
                  <a:lnTo>
                    <a:pt x="10" y="5"/>
                  </a:lnTo>
                  <a:lnTo>
                    <a:pt x="10"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10" y="5"/>
                  </a:lnTo>
                  <a:close/>
                </a:path>
              </a:pathLst>
            </a:custGeom>
            <a:solidFill>
              <a:srgbClr val="FFADAD"/>
            </a:solidFill>
            <a:ln w="9525">
              <a:noFill/>
              <a:round/>
              <a:headEnd/>
              <a:tailEnd/>
            </a:ln>
          </p:spPr>
          <p:txBody>
            <a:bodyPr/>
            <a:lstStyle/>
            <a:p>
              <a:endParaRPr lang="en-US"/>
            </a:p>
          </p:txBody>
        </p:sp>
        <p:sp>
          <p:nvSpPr>
            <p:cNvPr id="3523755" name="Freeform 171"/>
            <p:cNvSpPr>
              <a:spLocks noChangeAspect="1"/>
            </p:cNvSpPr>
            <p:nvPr/>
          </p:nvSpPr>
          <p:spPr bwMode="auto">
            <a:xfrm>
              <a:off x="3313" y="2560"/>
              <a:ext cx="5" cy="5"/>
            </a:xfrm>
            <a:custGeom>
              <a:avLst/>
              <a:gdLst/>
              <a:ahLst/>
              <a:cxnLst>
                <a:cxn ang="0">
                  <a:pos x="5" y="5"/>
                </a:cxn>
                <a:cxn ang="0">
                  <a:pos x="5" y="5"/>
                </a:cxn>
                <a:cxn ang="0">
                  <a:pos x="5" y="5"/>
                </a:cxn>
                <a:cxn ang="0">
                  <a:pos x="5" y="5"/>
                </a:cxn>
                <a:cxn ang="0">
                  <a:pos x="5" y="5"/>
                </a:cxn>
                <a:cxn ang="0">
                  <a:pos x="5" y="0"/>
                </a:cxn>
                <a:cxn ang="0">
                  <a:pos x="5" y="0"/>
                </a:cxn>
                <a:cxn ang="0">
                  <a:pos x="5" y="0"/>
                </a:cxn>
                <a:cxn ang="0">
                  <a:pos x="5" y="0"/>
                </a:cxn>
                <a:cxn ang="0">
                  <a:pos x="5" y="0"/>
                </a:cxn>
                <a:cxn ang="0">
                  <a:pos x="5" y="0"/>
                </a:cxn>
                <a:cxn ang="0">
                  <a:pos x="5" y="0"/>
                </a:cxn>
                <a:cxn ang="0">
                  <a:pos x="5" y="5"/>
                </a:cxn>
                <a:cxn ang="0">
                  <a:pos x="0" y="5"/>
                </a:cxn>
                <a:cxn ang="0">
                  <a:pos x="0" y="5"/>
                </a:cxn>
                <a:cxn ang="0">
                  <a:pos x="0" y="5"/>
                </a:cxn>
                <a:cxn ang="0">
                  <a:pos x="0" y="5"/>
                </a:cxn>
                <a:cxn ang="0">
                  <a:pos x="0" y="5"/>
                </a:cxn>
                <a:cxn ang="0">
                  <a:pos x="0" y="5"/>
                </a:cxn>
                <a:cxn ang="0">
                  <a:pos x="0" y="5"/>
                </a:cxn>
                <a:cxn ang="0">
                  <a:pos x="5" y="5"/>
                </a:cxn>
                <a:cxn ang="0">
                  <a:pos x="5" y="5"/>
                </a:cxn>
                <a:cxn ang="0">
                  <a:pos x="5" y="5"/>
                </a:cxn>
                <a:cxn ang="0">
                  <a:pos x="5" y="5"/>
                </a:cxn>
                <a:cxn ang="0">
                  <a:pos x="5" y="5"/>
                </a:cxn>
                <a:cxn ang="0">
                  <a:pos x="5" y="5"/>
                </a:cxn>
                <a:cxn ang="0">
                  <a:pos x="5" y="5"/>
                </a:cxn>
                <a:cxn ang="0">
                  <a:pos x="5" y="5"/>
                </a:cxn>
                <a:cxn ang="0">
                  <a:pos x="5" y="5"/>
                </a:cxn>
                <a:cxn ang="0">
                  <a:pos x="5" y="5"/>
                </a:cxn>
                <a:cxn ang="0">
                  <a:pos x="5" y="5"/>
                </a:cxn>
                <a:cxn ang="0">
                  <a:pos x="5" y="5"/>
                </a:cxn>
                <a:cxn ang="0">
                  <a:pos x="5" y="5"/>
                </a:cxn>
              </a:cxnLst>
              <a:rect l="0" t="0" r="r" b="b"/>
              <a:pathLst>
                <a:path w="5" h="5">
                  <a:moveTo>
                    <a:pt x="5" y="5"/>
                  </a:moveTo>
                  <a:lnTo>
                    <a:pt x="5" y="5"/>
                  </a:lnTo>
                  <a:lnTo>
                    <a:pt x="5" y="5"/>
                  </a:lnTo>
                  <a:lnTo>
                    <a:pt x="5" y="5"/>
                  </a:lnTo>
                  <a:lnTo>
                    <a:pt x="5" y="5"/>
                  </a:lnTo>
                  <a:lnTo>
                    <a:pt x="5" y="0"/>
                  </a:lnTo>
                  <a:lnTo>
                    <a:pt x="5" y="0"/>
                  </a:lnTo>
                  <a:lnTo>
                    <a:pt x="5" y="0"/>
                  </a:lnTo>
                  <a:lnTo>
                    <a:pt x="5" y="0"/>
                  </a:lnTo>
                  <a:lnTo>
                    <a:pt x="5" y="0"/>
                  </a:lnTo>
                  <a:lnTo>
                    <a:pt x="5" y="0"/>
                  </a:lnTo>
                  <a:lnTo>
                    <a:pt x="5" y="0"/>
                  </a:lnTo>
                  <a:lnTo>
                    <a:pt x="5"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close/>
                </a:path>
              </a:pathLst>
            </a:custGeom>
            <a:solidFill>
              <a:srgbClr val="FFB1B1"/>
            </a:solidFill>
            <a:ln w="9525">
              <a:noFill/>
              <a:round/>
              <a:headEnd/>
              <a:tailEnd/>
            </a:ln>
          </p:spPr>
          <p:txBody>
            <a:bodyPr/>
            <a:lstStyle/>
            <a:p>
              <a:endParaRPr lang="en-US"/>
            </a:p>
          </p:txBody>
        </p:sp>
        <p:sp>
          <p:nvSpPr>
            <p:cNvPr id="3523756" name="Freeform 172"/>
            <p:cNvSpPr>
              <a:spLocks noChangeAspect="1"/>
            </p:cNvSpPr>
            <p:nvPr/>
          </p:nvSpPr>
          <p:spPr bwMode="auto">
            <a:xfrm>
              <a:off x="3318" y="2565"/>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FFB5B5"/>
            </a:solidFill>
            <a:ln w="9525">
              <a:noFill/>
              <a:round/>
              <a:headEnd/>
              <a:tailEnd/>
            </a:ln>
          </p:spPr>
          <p:txBody>
            <a:bodyPr/>
            <a:lstStyle/>
            <a:p>
              <a:endParaRPr lang="en-US"/>
            </a:p>
          </p:txBody>
        </p:sp>
        <p:sp>
          <p:nvSpPr>
            <p:cNvPr id="3523757" name="Freeform 173"/>
            <p:cNvSpPr>
              <a:spLocks noChangeAspect="1"/>
            </p:cNvSpPr>
            <p:nvPr/>
          </p:nvSpPr>
          <p:spPr bwMode="auto">
            <a:xfrm>
              <a:off x="2256" y="1791"/>
              <a:ext cx="85" cy="85"/>
            </a:xfrm>
            <a:custGeom>
              <a:avLst/>
              <a:gdLst/>
              <a:ahLst/>
              <a:cxnLst>
                <a:cxn ang="0">
                  <a:pos x="85" y="42"/>
                </a:cxn>
                <a:cxn ang="0">
                  <a:pos x="80" y="28"/>
                </a:cxn>
                <a:cxn ang="0">
                  <a:pos x="71" y="14"/>
                </a:cxn>
                <a:cxn ang="0">
                  <a:pos x="61" y="4"/>
                </a:cxn>
                <a:cxn ang="0">
                  <a:pos x="42" y="0"/>
                </a:cxn>
                <a:cxn ang="0">
                  <a:pos x="28" y="4"/>
                </a:cxn>
                <a:cxn ang="0">
                  <a:pos x="14" y="14"/>
                </a:cxn>
                <a:cxn ang="0">
                  <a:pos x="4" y="28"/>
                </a:cxn>
                <a:cxn ang="0">
                  <a:pos x="0" y="42"/>
                </a:cxn>
                <a:cxn ang="0">
                  <a:pos x="4" y="56"/>
                </a:cxn>
                <a:cxn ang="0">
                  <a:pos x="14" y="71"/>
                </a:cxn>
                <a:cxn ang="0">
                  <a:pos x="28" y="80"/>
                </a:cxn>
                <a:cxn ang="0">
                  <a:pos x="42" y="85"/>
                </a:cxn>
                <a:cxn ang="0">
                  <a:pos x="61" y="80"/>
                </a:cxn>
                <a:cxn ang="0">
                  <a:pos x="71" y="71"/>
                </a:cxn>
                <a:cxn ang="0">
                  <a:pos x="80" y="56"/>
                </a:cxn>
                <a:cxn ang="0">
                  <a:pos x="85" y="42"/>
                </a:cxn>
                <a:cxn ang="0">
                  <a:pos x="85" y="42"/>
                </a:cxn>
                <a:cxn ang="0">
                  <a:pos x="85" y="47"/>
                </a:cxn>
                <a:cxn ang="0">
                  <a:pos x="85" y="52"/>
                </a:cxn>
                <a:cxn ang="0">
                  <a:pos x="80" y="56"/>
                </a:cxn>
                <a:cxn ang="0">
                  <a:pos x="75" y="66"/>
                </a:cxn>
                <a:cxn ang="0">
                  <a:pos x="66" y="80"/>
                </a:cxn>
                <a:cxn ang="0">
                  <a:pos x="52" y="85"/>
                </a:cxn>
                <a:cxn ang="0">
                  <a:pos x="33" y="85"/>
                </a:cxn>
                <a:cxn ang="0">
                  <a:pos x="19" y="75"/>
                </a:cxn>
                <a:cxn ang="0">
                  <a:pos x="9" y="66"/>
                </a:cxn>
                <a:cxn ang="0">
                  <a:pos x="4" y="47"/>
                </a:cxn>
                <a:cxn ang="0">
                  <a:pos x="4" y="33"/>
                </a:cxn>
                <a:cxn ang="0">
                  <a:pos x="9" y="19"/>
                </a:cxn>
                <a:cxn ang="0">
                  <a:pos x="23" y="4"/>
                </a:cxn>
                <a:cxn ang="0">
                  <a:pos x="38" y="0"/>
                </a:cxn>
                <a:cxn ang="0">
                  <a:pos x="52" y="0"/>
                </a:cxn>
                <a:cxn ang="0">
                  <a:pos x="66" y="9"/>
                </a:cxn>
                <a:cxn ang="0">
                  <a:pos x="75" y="14"/>
                </a:cxn>
                <a:cxn ang="0">
                  <a:pos x="80" y="23"/>
                </a:cxn>
                <a:cxn ang="0">
                  <a:pos x="85" y="38"/>
                </a:cxn>
              </a:cxnLst>
              <a:rect l="0" t="0" r="r" b="b"/>
              <a:pathLst>
                <a:path w="85" h="85">
                  <a:moveTo>
                    <a:pt x="85" y="42"/>
                  </a:moveTo>
                  <a:lnTo>
                    <a:pt x="85" y="42"/>
                  </a:lnTo>
                  <a:lnTo>
                    <a:pt x="85" y="33"/>
                  </a:lnTo>
                  <a:lnTo>
                    <a:pt x="80" y="28"/>
                  </a:lnTo>
                  <a:lnTo>
                    <a:pt x="80" y="19"/>
                  </a:lnTo>
                  <a:lnTo>
                    <a:pt x="71" y="14"/>
                  </a:lnTo>
                  <a:lnTo>
                    <a:pt x="66" y="9"/>
                  </a:lnTo>
                  <a:lnTo>
                    <a:pt x="61" y="4"/>
                  </a:lnTo>
                  <a:lnTo>
                    <a:pt x="52" y="0"/>
                  </a:lnTo>
                  <a:lnTo>
                    <a:pt x="42" y="0"/>
                  </a:lnTo>
                  <a:lnTo>
                    <a:pt x="33" y="0"/>
                  </a:lnTo>
                  <a:lnTo>
                    <a:pt x="28" y="4"/>
                  </a:lnTo>
                  <a:lnTo>
                    <a:pt x="19" y="9"/>
                  </a:lnTo>
                  <a:lnTo>
                    <a:pt x="14" y="14"/>
                  </a:lnTo>
                  <a:lnTo>
                    <a:pt x="9" y="19"/>
                  </a:lnTo>
                  <a:lnTo>
                    <a:pt x="4" y="28"/>
                  </a:lnTo>
                  <a:lnTo>
                    <a:pt x="4" y="33"/>
                  </a:lnTo>
                  <a:lnTo>
                    <a:pt x="0" y="42"/>
                  </a:lnTo>
                  <a:lnTo>
                    <a:pt x="4" y="52"/>
                  </a:lnTo>
                  <a:lnTo>
                    <a:pt x="4" y="56"/>
                  </a:lnTo>
                  <a:lnTo>
                    <a:pt x="9" y="66"/>
                  </a:lnTo>
                  <a:lnTo>
                    <a:pt x="14" y="71"/>
                  </a:lnTo>
                  <a:lnTo>
                    <a:pt x="19" y="75"/>
                  </a:lnTo>
                  <a:lnTo>
                    <a:pt x="28" y="80"/>
                  </a:lnTo>
                  <a:lnTo>
                    <a:pt x="33" y="85"/>
                  </a:lnTo>
                  <a:lnTo>
                    <a:pt x="42" y="85"/>
                  </a:lnTo>
                  <a:lnTo>
                    <a:pt x="52" y="85"/>
                  </a:lnTo>
                  <a:lnTo>
                    <a:pt x="61" y="80"/>
                  </a:lnTo>
                  <a:lnTo>
                    <a:pt x="66" y="75"/>
                  </a:lnTo>
                  <a:lnTo>
                    <a:pt x="71" y="71"/>
                  </a:lnTo>
                  <a:lnTo>
                    <a:pt x="80" y="66"/>
                  </a:lnTo>
                  <a:lnTo>
                    <a:pt x="80" y="56"/>
                  </a:lnTo>
                  <a:lnTo>
                    <a:pt x="85" y="52"/>
                  </a:lnTo>
                  <a:lnTo>
                    <a:pt x="85" y="42"/>
                  </a:lnTo>
                  <a:lnTo>
                    <a:pt x="85" y="42"/>
                  </a:lnTo>
                  <a:lnTo>
                    <a:pt x="85" y="42"/>
                  </a:lnTo>
                  <a:lnTo>
                    <a:pt x="85" y="47"/>
                  </a:lnTo>
                  <a:lnTo>
                    <a:pt x="85" y="47"/>
                  </a:lnTo>
                  <a:lnTo>
                    <a:pt x="85" y="52"/>
                  </a:lnTo>
                  <a:lnTo>
                    <a:pt x="85" y="52"/>
                  </a:lnTo>
                  <a:lnTo>
                    <a:pt x="85" y="56"/>
                  </a:lnTo>
                  <a:lnTo>
                    <a:pt x="80" y="56"/>
                  </a:lnTo>
                  <a:lnTo>
                    <a:pt x="80" y="61"/>
                  </a:lnTo>
                  <a:lnTo>
                    <a:pt x="75" y="66"/>
                  </a:lnTo>
                  <a:lnTo>
                    <a:pt x="71" y="75"/>
                  </a:lnTo>
                  <a:lnTo>
                    <a:pt x="66" y="80"/>
                  </a:lnTo>
                  <a:lnTo>
                    <a:pt x="56" y="80"/>
                  </a:lnTo>
                  <a:lnTo>
                    <a:pt x="52" y="85"/>
                  </a:lnTo>
                  <a:lnTo>
                    <a:pt x="42" y="85"/>
                  </a:lnTo>
                  <a:lnTo>
                    <a:pt x="33" y="85"/>
                  </a:lnTo>
                  <a:lnTo>
                    <a:pt x="28" y="80"/>
                  </a:lnTo>
                  <a:lnTo>
                    <a:pt x="19" y="75"/>
                  </a:lnTo>
                  <a:lnTo>
                    <a:pt x="14" y="71"/>
                  </a:lnTo>
                  <a:lnTo>
                    <a:pt x="9" y="66"/>
                  </a:lnTo>
                  <a:lnTo>
                    <a:pt x="4" y="56"/>
                  </a:lnTo>
                  <a:lnTo>
                    <a:pt x="4" y="47"/>
                  </a:lnTo>
                  <a:lnTo>
                    <a:pt x="0" y="42"/>
                  </a:lnTo>
                  <a:lnTo>
                    <a:pt x="4" y="33"/>
                  </a:lnTo>
                  <a:lnTo>
                    <a:pt x="4" y="23"/>
                  </a:lnTo>
                  <a:lnTo>
                    <a:pt x="9" y="19"/>
                  </a:lnTo>
                  <a:lnTo>
                    <a:pt x="14" y="9"/>
                  </a:lnTo>
                  <a:lnTo>
                    <a:pt x="23" y="4"/>
                  </a:lnTo>
                  <a:lnTo>
                    <a:pt x="28" y="4"/>
                  </a:lnTo>
                  <a:lnTo>
                    <a:pt x="38" y="0"/>
                  </a:lnTo>
                  <a:lnTo>
                    <a:pt x="47" y="0"/>
                  </a:lnTo>
                  <a:lnTo>
                    <a:pt x="52" y="0"/>
                  </a:lnTo>
                  <a:lnTo>
                    <a:pt x="61" y="4"/>
                  </a:lnTo>
                  <a:lnTo>
                    <a:pt x="66" y="9"/>
                  </a:lnTo>
                  <a:lnTo>
                    <a:pt x="71" y="9"/>
                  </a:lnTo>
                  <a:lnTo>
                    <a:pt x="75" y="14"/>
                  </a:lnTo>
                  <a:lnTo>
                    <a:pt x="80" y="19"/>
                  </a:lnTo>
                  <a:lnTo>
                    <a:pt x="80" y="23"/>
                  </a:lnTo>
                  <a:lnTo>
                    <a:pt x="85" y="33"/>
                  </a:lnTo>
                  <a:lnTo>
                    <a:pt x="85" y="38"/>
                  </a:lnTo>
                  <a:lnTo>
                    <a:pt x="85" y="42"/>
                  </a:lnTo>
                  <a:close/>
                </a:path>
              </a:pathLst>
            </a:custGeom>
            <a:solidFill>
              <a:srgbClr val="FF4242"/>
            </a:solidFill>
            <a:ln w="9525">
              <a:noFill/>
              <a:round/>
              <a:headEnd/>
              <a:tailEnd/>
            </a:ln>
          </p:spPr>
          <p:txBody>
            <a:bodyPr/>
            <a:lstStyle/>
            <a:p>
              <a:endParaRPr lang="en-US"/>
            </a:p>
          </p:txBody>
        </p:sp>
        <p:sp>
          <p:nvSpPr>
            <p:cNvPr id="3523758" name="Freeform 174"/>
            <p:cNvSpPr>
              <a:spLocks noChangeAspect="1"/>
            </p:cNvSpPr>
            <p:nvPr/>
          </p:nvSpPr>
          <p:spPr bwMode="auto">
            <a:xfrm>
              <a:off x="2256" y="1791"/>
              <a:ext cx="85" cy="85"/>
            </a:xfrm>
            <a:custGeom>
              <a:avLst/>
              <a:gdLst/>
              <a:ahLst/>
              <a:cxnLst>
                <a:cxn ang="0">
                  <a:pos x="85" y="33"/>
                </a:cxn>
                <a:cxn ang="0">
                  <a:pos x="80" y="19"/>
                </a:cxn>
                <a:cxn ang="0">
                  <a:pos x="66" y="9"/>
                </a:cxn>
                <a:cxn ang="0">
                  <a:pos x="52" y="0"/>
                </a:cxn>
                <a:cxn ang="0">
                  <a:pos x="33" y="0"/>
                </a:cxn>
                <a:cxn ang="0">
                  <a:pos x="19" y="9"/>
                </a:cxn>
                <a:cxn ang="0">
                  <a:pos x="9" y="19"/>
                </a:cxn>
                <a:cxn ang="0">
                  <a:pos x="4" y="33"/>
                </a:cxn>
                <a:cxn ang="0">
                  <a:pos x="4" y="52"/>
                </a:cxn>
                <a:cxn ang="0">
                  <a:pos x="9" y="66"/>
                </a:cxn>
                <a:cxn ang="0">
                  <a:pos x="19" y="75"/>
                </a:cxn>
                <a:cxn ang="0">
                  <a:pos x="33" y="85"/>
                </a:cxn>
                <a:cxn ang="0">
                  <a:pos x="52" y="85"/>
                </a:cxn>
                <a:cxn ang="0">
                  <a:pos x="66" y="75"/>
                </a:cxn>
                <a:cxn ang="0">
                  <a:pos x="80" y="66"/>
                </a:cxn>
                <a:cxn ang="0">
                  <a:pos x="85" y="52"/>
                </a:cxn>
                <a:cxn ang="0">
                  <a:pos x="85" y="42"/>
                </a:cxn>
                <a:cxn ang="0">
                  <a:pos x="80" y="28"/>
                </a:cxn>
                <a:cxn ang="0">
                  <a:pos x="71" y="14"/>
                </a:cxn>
                <a:cxn ang="0">
                  <a:pos x="61" y="4"/>
                </a:cxn>
                <a:cxn ang="0">
                  <a:pos x="42" y="0"/>
                </a:cxn>
                <a:cxn ang="0">
                  <a:pos x="28" y="4"/>
                </a:cxn>
                <a:cxn ang="0">
                  <a:pos x="14" y="14"/>
                </a:cxn>
                <a:cxn ang="0">
                  <a:pos x="4" y="28"/>
                </a:cxn>
                <a:cxn ang="0">
                  <a:pos x="4" y="42"/>
                </a:cxn>
                <a:cxn ang="0">
                  <a:pos x="4" y="56"/>
                </a:cxn>
                <a:cxn ang="0">
                  <a:pos x="14" y="71"/>
                </a:cxn>
                <a:cxn ang="0">
                  <a:pos x="28" y="80"/>
                </a:cxn>
                <a:cxn ang="0">
                  <a:pos x="42" y="85"/>
                </a:cxn>
                <a:cxn ang="0">
                  <a:pos x="61" y="80"/>
                </a:cxn>
                <a:cxn ang="0">
                  <a:pos x="71" y="71"/>
                </a:cxn>
                <a:cxn ang="0">
                  <a:pos x="80" y="56"/>
                </a:cxn>
                <a:cxn ang="0">
                  <a:pos x="85" y="42"/>
                </a:cxn>
              </a:cxnLst>
              <a:rect l="0" t="0" r="r" b="b"/>
              <a:pathLst>
                <a:path w="85" h="85">
                  <a:moveTo>
                    <a:pt x="85" y="42"/>
                  </a:moveTo>
                  <a:lnTo>
                    <a:pt x="85" y="33"/>
                  </a:lnTo>
                  <a:lnTo>
                    <a:pt x="80" y="28"/>
                  </a:lnTo>
                  <a:lnTo>
                    <a:pt x="80" y="19"/>
                  </a:lnTo>
                  <a:lnTo>
                    <a:pt x="71" y="14"/>
                  </a:lnTo>
                  <a:lnTo>
                    <a:pt x="66" y="9"/>
                  </a:lnTo>
                  <a:lnTo>
                    <a:pt x="61" y="4"/>
                  </a:lnTo>
                  <a:lnTo>
                    <a:pt x="52" y="0"/>
                  </a:lnTo>
                  <a:lnTo>
                    <a:pt x="42" y="0"/>
                  </a:lnTo>
                  <a:lnTo>
                    <a:pt x="33" y="0"/>
                  </a:lnTo>
                  <a:lnTo>
                    <a:pt x="28" y="4"/>
                  </a:lnTo>
                  <a:lnTo>
                    <a:pt x="19" y="9"/>
                  </a:lnTo>
                  <a:lnTo>
                    <a:pt x="14" y="14"/>
                  </a:lnTo>
                  <a:lnTo>
                    <a:pt x="9" y="19"/>
                  </a:lnTo>
                  <a:lnTo>
                    <a:pt x="4" y="28"/>
                  </a:lnTo>
                  <a:lnTo>
                    <a:pt x="4" y="33"/>
                  </a:lnTo>
                  <a:lnTo>
                    <a:pt x="0" y="42"/>
                  </a:lnTo>
                  <a:lnTo>
                    <a:pt x="4" y="52"/>
                  </a:lnTo>
                  <a:lnTo>
                    <a:pt x="4" y="56"/>
                  </a:lnTo>
                  <a:lnTo>
                    <a:pt x="9" y="66"/>
                  </a:lnTo>
                  <a:lnTo>
                    <a:pt x="14" y="71"/>
                  </a:lnTo>
                  <a:lnTo>
                    <a:pt x="19" y="75"/>
                  </a:lnTo>
                  <a:lnTo>
                    <a:pt x="28" y="80"/>
                  </a:lnTo>
                  <a:lnTo>
                    <a:pt x="33" y="85"/>
                  </a:lnTo>
                  <a:lnTo>
                    <a:pt x="42" y="85"/>
                  </a:lnTo>
                  <a:lnTo>
                    <a:pt x="52" y="85"/>
                  </a:lnTo>
                  <a:lnTo>
                    <a:pt x="61" y="80"/>
                  </a:lnTo>
                  <a:lnTo>
                    <a:pt x="66" y="75"/>
                  </a:lnTo>
                  <a:lnTo>
                    <a:pt x="71" y="71"/>
                  </a:lnTo>
                  <a:lnTo>
                    <a:pt x="80" y="66"/>
                  </a:lnTo>
                  <a:lnTo>
                    <a:pt x="80" y="56"/>
                  </a:lnTo>
                  <a:lnTo>
                    <a:pt x="85" y="52"/>
                  </a:lnTo>
                  <a:lnTo>
                    <a:pt x="85" y="42"/>
                  </a:lnTo>
                  <a:lnTo>
                    <a:pt x="85" y="42"/>
                  </a:lnTo>
                  <a:lnTo>
                    <a:pt x="85" y="33"/>
                  </a:lnTo>
                  <a:lnTo>
                    <a:pt x="80" y="28"/>
                  </a:lnTo>
                  <a:lnTo>
                    <a:pt x="75" y="19"/>
                  </a:lnTo>
                  <a:lnTo>
                    <a:pt x="71" y="14"/>
                  </a:lnTo>
                  <a:lnTo>
                    <a:pt x="66" y="9"/>
                  </a:lnTo>
                  <a:lnTo>
                    <a:pt x="61" y="4"/>
                  </a:lnTo>
                  <a:lnTo>
                    <a:pt x="52" y="4"/>
                  </a:lnTo>
                  <a:lnTo>
                    <a:pt x="42" y="0"/>
                  </a:lnTo>
                  <a:lnTo>
                    <a:pt x="38" y="4"/>
                  </a:lnTo>
                  <a:lnTo>
                    <a:pt x="28" y="4"/>
                  </a:lnTo>
                  <a:lnTo>
                    <a:pt x="19" y="9"/>
                  </a:lnTo>
                  <a:lnTo>
                    <a:pt x="14" y="14"/>
                  </a:lnTo>
                  <a:lnTo>
                    <a:pt x="9" y="19"/>
                  </a:lnTo>
                  <a:lnTo>
                    <a:pt x="4" y="28"/>
                  </a:lnTo>
                  <a:lnTo>
                    <a:pt x="4" y="33"/>
                  </a:lnTo>
                  <a:lnTo>
                    <a:pt x="4" y="42"/>
                  </a:lnTo>
                  <a:lnTo>
                    <a:pt x="4" y="52"/>
                  </a:lnTo>
                  <a:lnTo>
                    <a:pt x="4" y="56"/>
                  </a:lnTo>
                  <a:lnTo>
                    <a:pt x="9" y="66"/>
                  </a:lnTo>
                  <a:lnTo>
                    <a:pt x="14" y="71"/>
                  </a:lnTo>
                  <a:lnTo>
                    <a:pt x="19" y="75"/>
                  </a:lnTo>
                  <a:lnTo>
                    <a:pt x="28" y="80"/>
                  </a:lnTo>
                  <a:lnTo>
                    <a:pt x="38" y="80"/>
                  </a:lnTo>
                  <a:lnTo>
                    <a:pt x="42" y="85"/>
                  </a:lnTo>
                  <a:lnTo>
                    <a:pt x="52" y="80"/>
                  </a:lnTo>
                  <a:lnTo>
                    <a:pt x="61" y="80"/>
                  </a:lnTo>
                  <a:lnTo>
                    <a:pt x="66" y="75"/>
                  </a:lnTo>
                  <a:lnTo>
                    <a:pt x="71" y="71"/>
                  </a:lnTo>
                  <a:lnTo>
                    <a:pt x="75" y="66"/>
                  </a:lnTo>
                  <a:lnTo>
                    <a:pt x="80" y="56"/>
                  </a:lnTo>
                  <a:lnTo>
                    <a:pt x="85" y="52"/>
                  </a:lnTo>
                  <a:lnTo>
                    <a:pt x="85" y="42"/>
                  </a:lnTo>
                  <a:lnTo>
                    <a:pt x="85" y="42"/>
                  </a:lnTo>
                  <a:close/>
                </a:path>
              </a:pathLst>
            </a:custGeom>
            <a:solidFill>
              <a:srgbClr val="FF4646"/>
            </a:solidFill>
            <a:ln w="9525">
              <a:noFill/>
              <a:round/>
              <a:headEnd/>
              <a:tailEnd/>
            </a:ln>
          </p:spPr>
          <p:txBody>
            <a:bodyPr/>
            <a:lstStyle/>
            <a:p>
              <a:endParaRPr lang="en-US"/>
            </a:p>
          </p:txBody>
        </p:sp>
        <p:sp>
          <p:nvSpPr>
            <p:cNvPr id="3523759" name="Freeform 175"/>
            <p:cNvSpPr>
              <a:spLocks noChangeAspect="1"/>
            </p:cNvSpPr>
            <p:nvPr/>
          </p:nvSpPr>
          <p:spPr bwMode="auto">
            <a:xfrm>
              <a:off x="2260" y="1791"/>
              <a:ext cx="81" cy="85"/>
            </a:xfrm>
            <a:custGeom>
              <a:avLst/>
              <a:gdLst/>
              <a:ahLst/>
              <a:cxnLst>
                <a:cxn ang="0">
                  <a:pos x="81" y="33"/>
                </a:cxn>
                <a:cxn ang="0">
                  <a:pos x="71" y="19"/>
                </a:cxn>
                <a:cxn ang="0">
                  <a:pos x="62" y="9"/>
                </a:cxn>
                <a:cxn ang="0">
                  <a:pos x="48" y="4"/>
                </a:cxn>
                <a:cxn ang="0">
                  <a:pos x="34" y="4"/>
                </a:cxn>
                <a:cxn ang="0">
                  <a:pos x="15" y="9"/>
                </a:cxn>
                <a:cxn ang="0">
                  <a:pos x="5" y="19"/>
                </a:cxn>
                <a:cxn ang="0">
                  <a:pos x="0" y="33"/>
                </a:cxn>
                <a:cxn ang="0">
                  <a:pos x="0" y="52"/>
                </a:cxn>
                <a:cxn ang="0">
                  <a:pos x="5" y="66"/>
                </a:cxn>
                <a:cxn ang="0">
                  <a:pos x="15" y="75"/>
                </a:cxn>
                <a:cxn ang="0">
                  <a:pos x="34" y="80"/>
                </a:cxn>
                <a:cxn ang="0">
                  <a:pos x="48" y="80"/>
                </a:cxn>
                <a:cxn ang="0">
                  <a:pos x="62" y="75"/>
                </a:cxn>
                <a:cxn ang="0">
                  <a:pos x="71" y="66"/>
                </a:cxn>
                <a:cxn ang="0">
                  <a:pos x="81" y="52"/>
                </a:cxn>
                <a:cxn ang="0">
                  <a:pos x="81" y="42"/>
                </a:cxn>
                <a:cxn ang="0">
                  <a:pos x="76" y="28"/>
                </a:cxn>
                <a:cxn ang="0">
                  <a:pos x="67" y="14"/>
                </a:cxn>
                <a:cxn ang="0">
                  <a:pos x="52" y="4"/>
                </a:cxn>
                <a:cxn ang="0">
                  <a:pos x="38" y="4"/>
                </a:cxn>
                <a:cxn ang="0">
                  <a:pos x="24" y="4"/>
                </a:cxn>
                <a:cxn ang="0">
                  <a:pos x="10" y="14"/>
                </a:cxn>
                <a:cxn ang="0">
                  <a:pos x="5" y="28"/>
                </a:cxn>
                <a:cxn ang="0">
                  <a:pos x="0" y="42"/>
                </a:cxn>
                <a:cxn ang="0">
                  <a:pos x="5" y="56"/>
                </a:cxn>
                <a:cxn ang="0">
                  <a:pos x="10" y="71"/>
                </a:cxn>
                <a:cxn ang="0">
                  <a:pos x="24" y="80"/>
                </a:cxn>
                <a:cxn ang="0">
                  <a:pos x="38" y="80"/>
                </a:cxn>
                <a:cxn ang="0">
                  <a:pos x="52" y="80"/>
                </a:cxn>
                <a:cxn ang="0">
                  <a:pos x="67" y="71"/>
                </a:cxn>
                <a:cxn ang="0">
                  <a:pos x="76" y="56"/>
                </a:cxn>
                <a:cxn ang="0">
                  <a:pos x="81" y="42"/>
                </a:cxn>
              </a:cxnLst>
              <a:rect l="0" t="0" r="r" b="b"/>
              <a:pathLst>
                <a:path w="81" h="85">
                  <a:moveTo>
                    <a:pt x="81" y="42"/>
                  </a:moveTo>
                  <a:lnTo>
                    <a:pt x="81" y="33"/>
                  </a:lnTo>
                  <a:lnTo>
                    <a:pt x="76" y="28"/>
                  </a:lnTo>
                  <a:lnTo>
                    <a:pt x="71" y="19"/>
                  </a:lnTo>
                  <a:lnTo>
                    <a:pt x="67" y="14"/>
                  </a:lnTo>
                  <a:lnTo>
                    <a:pt x="62" y="9"/>
                  </a:lnTo>
                  <a:lnTo>
                    <a:pt x="57" y="4"/>
                  </a:lnTo>
                  <a:lnTo>
                    <a:pt x="48" y="4"/>
                  </a:lnTo>
                  <a:lnTo>
                    <a:pt x="38" y="0"/>
                  </a:lnTo>
                  <a:lnTo>
                    <a:pt x="34" y="4"/>
                  </a:lnTo>
                  <a:lnTo>
                    <a:pt x="24" y="4"/>
                  </a:lnTo>
                  <a:lnTo>
                    <a:pt x="15" y="9"/>
                  </a:lnTo>
                  <a:lnTo>
                    <a:pt x="10" y="14"/>
                  </a:lnTo>
                  <a:lnTo>
                    <a:pt x="5" y="19"/>
                  </a:lnTo>
                  <a:lnTo>
                    <a:pt x="0" y="28"/>
                  </a:lnTo>
                  <a:lnTo>
                    <a:pt x="0" y="33"/>
                  </a:lnTo>
                  <a:lnTo>
                    <a:pt x="0" y="42"/>
                  </a:lnTo>
                  <a:lnTo>
                    <a:pt x="0" y="52"/>
                  </a:lnTo>
                  <a:lnTo>
                    <a:pt x="0" y="56"/>
                  </a:lnTo>
                  <a:lnTo>
                    <a:pt x="5" y="66"/>
                  </a:lnTo>
                  <a:lnTo>
                    <a:pt x="10" y="71"/>
                  </a:lnTo>
                  <a:lnTo>
                    <a:pt x="15" y="75"/>
                  </a:lnTo>
                  <a:lnTo>
                    <a:pt x="24" y="80"/>
                  </a:lnTo>
                  <a:lnTo>
                    <a:pt x="34" y="80"/>
                  </a:lnTo>
                  <a:lnTo>
                    <a:pt x="38" y="85"/>
                  </a:lnTo>
                  <a:lnTo>
                    <a:pt x="48" y="80"/>
                  </a:lnTo>
                  <a:lnTo>
                    <a:pt x="57" y="80"/>
                  </a:lnTo>
                  <a:lnTo>
                    <a:pt x="62" y="75"/>
                  </a:lnTo>
                  <a:lnTo>
                    <a:pt x="67" y="71"/>
                  </a:lnTo>
                  <a:lnTo>
                    <a:pt x="71" y="66"/>
                  </a:lnTo>
                  <a:lnTo>
                    <a:pt x="76" y="56"/>
                  </a:lnTo>
                  <a:lnTo>
                    <a:pt x="81" y="52"/>
                  </a:lnTo>
                  <a:lnTo>
                    <a:pt x="81" y="42"/>
                  </a:lnTo>
                  <a:lnTo>
                    <a:pt x="81" y="42"/>
                  </a:lnTo>
                  <a:lnTo>
                    <a:pt x="76" y="33"/>
                  </a:lnTo>
                  <a:lnTo>
                    <a:pt x="76" y="28"/>
                  </a:lnTo>
                  <a:lnTo>
                    <a:pt x="71" y="19"/>
                  </a:lnTo>
                  <a:lnTo>
                    <a:pt x="67" y="14"/>
                  </a:lnTo>
                  <a:lnTo>
                    <a:pt x="62" y="9"/>
                  </a:lnTo>
                  <a:lnTo>
                    <a:pt x="52" y="4"/>
                  </a:lnTo>
                  <a:lnTo>
                    <a:pt x="48" y="4"/>
                  </a:lnTo>
                  <a:lnTo>
                    <a:pt x="38" y="4"/>
                  </a:lnTo>
                  <a:lnTo>
                    <a:pt x="34" y="4"/>
                  </a:lnTo>
                  <a:lnTo>
                    <a:pt x="24" y="4"/>
                  </a:lnTo>
                  <a:lnTo>
                    <a:pt x="19" y="9"/>
                  </a:lnTo>
                  <a:lnTo>
                    <a:pt x="10" y="14"/>
                  </a:lnTo>
                  <a:lnTo>
                    <a:pt x="5" y="19"/>
                  </a:lnTo>
                  <a:lnTo>
                    <a:pt x="5" y="28"/>
                  </a:lnTo>
                  <a:lnTo>
                    <a:pt x="0" y="33"/>
                  </a:lnTo>
                  <a:lnTo>
                    <a:pt x="0" y="42"/>
                  </a:lnTo>
                  <a:lnTo>
                    <a:pt x="0" y="52"/>
                  </a:lnTo>
                  <a:lnTo>
                    <a:pt x="5" y="56"/>
                  </a:lnTo>
                  <a:lnTo>
                    <a:pt x="5" y="66"/>
                  </a:lnTo>
                  <a:lnTo>
                    <a:pt x="10" y="71"/>
                  </a:lnTo>
                  <a:lnTo>
                    <a:pt x="19" y="75"/>
                  </a:lnTo>
                  <a:lnTo>
                    <a:pt x="24" y="80"/>
                  </a:lnTo>
                  <a:lnTo>
                    <a:pt x="34" y="80"/>
                  </a:lnTo>
                  <a:lnTo>
                    <a:pt x="38" y="80"/>
                  </a:lnTo>
                  <a:lnTo>
                    <a:pt x="48" y="80"/>
                  </a:lnTo>
                  <a:lnTo>
                    <a:pt x="52" y="80"/>
                  </a:lnTo>
                  <a:lnTo>
                    <a:pt x="62" y="75"/>
                  </a:lnTo>
                  <a:lnTo>
                    <a:pt x="67" y="71"/>
                  </a:lnTo>
                  <a:lnTo>
                    <a:pt x="71" y="66"/>
                  </a:lnTo>
                  <a:lnTo>
                    <a:pt x="76" y="56"/>
                  </a:lnTo>
                  <a:lnTo>
                    <a:pt x="76" y="52"/>
                  </a:lnTo>
                  <a:lnTo>
                    <a:pt x="81" y="42"/>
                  </a:lnTo>
                  <a:lnTo>
                    <a:pt x="81" y="42"/>
                  </a:lnTo>
                  <a:close/>
                </a:path>
              </a:pathLst>
            </a:custGeom>
            <a:solidFill>
              <a:srgbClr val="FF4949"/>
            </a:solidFill>
            <a:ln w="9525">
              <a:noFill/>
              <a:round/>
              <a:headEnd/>
              <a:tailEnd/>
            </a:ln>
          </p:spPr>
          <p:txBody>
            <a:bodyPr/>
            <a:lstStyle/>
            <a:p>
              <a:endParaRPr lang="en-US"/>
            </a:p>
          </p:txBody>
        </p:sp>
        <p:sp>
          <p:nvSpPr>
            <p:cNvPr id="3523760" name="Freeform 176"/>
            <p:cNvSpPr>
              <a:spLocks noChangeAspect="1"/>
            </p:cNvSpPr>
            <p:nvPr/>
          </p:nvSpPr>
          <p:spPr bwMode="auto">
            <a:xfrm>
              <a:off x="2260" y="1795"/>
              <a:ext cx="81" cy="76"/>
            </a:xfrm>
            <a:custGeom>
              <a:avLst/>
              <a:gdLst/>
              <a:ahLst/>
              <a:cxnLst>
                <a:cxn ang="0">
                  <a:pos x="76" y="29"/>
                </a:cxn>
                <a:cxn ang="0">
                  <a:pos x="71" y="15"/>
                </a:cxn>
                <a:cxn ang="0">
                  <a:pos x="62" y="5"/>
                </a:cxn>
                <a:cxn ang="0">
                  <a:pos x="48" y="0"/>
                </a:cxn>
                <a:cxn ang="0">
                  <a:pos x="34" y="0"/>
                </a:cxn>
                <a:cxn ang="0">
                  <a:pos x="19" y="5"/>
                </a:cxn>
                <a:cxn ang="0">
                  <a:pos x="5" y="15"/>
                </a:cxn>
                <a:cxn ang="0">
                  <a:pos x="0" y="29"/>
                </a:cxn>
                <a:cxn ang="0">
                  <a:pos x="0" y="48"/>
                </a:cxn>
                <a:cxn ang="0">
                  <a:pos x="5" y="62"/>
                </a:cxn>
                <a:cxn ang="0">
                  <a:pos x="19" y="71"/>
                </a:cxn>
                <a:cxn ang="0">
                  <a:pos x="34" y="76"/>
                </a:cxn>
                <a:cxn ang="0">
                  <a:pos x="48" y="76"/>
                </a:cxn>
                <a:cxn ang="0">
                  <a:pos x="62" y="71"/>
                </a:cxn>
                <a:cxn ang="0">
                  <a:pos x="71" y="62"/>
                </a:cxn>
                <a:cxn ang="0">
                  <a:pos x="76" y="48"/>
                </a:cxn>
                <a:cxn ang="0">
                  <a:pos x="76" y="38"/>
                </a:cxn>
                <a:cxn ang="0">
                  <a:pos x="76" y="24"/>
                </a:cxn>
                <a:cxn ang="0">
                  <a:pos x="67" y="10"/>
                </a:cxn>
                <a:cxn ang="0">
                  <a:pos x="52" y="5"/>
                </a:cxn>
                <a:cxn ang="0">
                  <a:pos x="38" y="0"/>
                </a:cxn>
                <a:cxn ang="0">
                  <a:pos x="24" y="5"/>
                </a:cxn>
                <a:cxn ang="0">
                  <a:pos x="15" y="10"/>
                </a:cxn>
                <a:cxn ang="0">
                  <a:pos x="5" y="24"/>
                </a:cxn>
                <a:cxn ang="0">
                  <a:pos x="0" y="38"/>
                </a:cxn>
                <a:cxn ang="0">
                  <a:pos x="5" y="52"/>
                </a:cxn>
                <a:cxn ang="0">
                  <a:pos x="15" y="67"/>
                </a:cxn>
                <a:cxn ang="0">
                  <a:pos x="24" y="71"/>
                </a:cxn>
                <a:cxn ang="0">
                  <a:pos x="38" y="76"/>
                </a:cxn>
                <a:cxn ang="0">
                  <a:pos x="52" y="71"/>
                </a:cxn>
                <a:cxn ang="0">
                  <a:pos x="67" y="67"/>
                </a:cxn>
                <a:cxn ang="0">
                  <a:pos x="76" y="52"/>
                </a:cxn>
                <a:cxn ang="0">
                  <a:pos x="76" y="38"/>
                </a:cxn>
              </a:cxnLst>
              <a:rect l="0" t="0" r="r" b="b"/>
              <a:pathLst>
                <a:path w="81" h="76">
                  <a:moveTo>
                    <a:pt x="81" y="38"/>
                  </a:moveTo>
                  <a:lnTo>
                    <a:pt x="76" y="29"/>
                  </a:lnTo>
                  <a:lnTo>
                    <a:pt x="76" y="24"/>
                  </a:lnTo>
                  <a:lnTo>
                    <a:pt x="71" y="15"/>
                  </a:lnTo>
                  <a:lnTo>
                    <a:pt x="67" y="10"/>
                  </a:lnTo>
                  <a:lnTo>
                    <a:pt x="62" y="5"/>
                  </a:lnTo>
                  <a:lnTo>
                    <a:pt x="52" y="0"/>
                  </a:lnTo>
                  <a:lnTo>
                    <a:pt x="48" y="0"/>
                  </a:lnTo>
                  <a:lnTo>
                    <a:pt x="38" y="0"/>
                  </a:lnTo>
                  <a:lnTo>
                    <a:pt x="34" y="0"/>
                  </a:lnTo>
                  <a:lnTo>
                    <a:pt x="24" y="0"/>
                  </a:lnTo>
                  <a:lnTo>
                    <a:pt x="19" y="5"/>
                  </a:lnTo>
                  <a:lnTo>
                    <a:pt x="10" y="10"/>
                  </a:lnTo>
                  <a:lnTo>
                    <a:pt x="5" y="15"/>
                  </a:lnTo>
                  <a:lnTo>
                    <a:pt x="5" y="24"/>
                  </a:lnTo>
                  <a:lnTo>
                    <a:pt x="0" y="29"/>
                  </a:lnTo>
                  <a:lnTo>
                    <a:pt x="0" y="38"/>
                  </a:lnTo>
                  <a:lnTo>
                    <a:pt x="0" y="48"/>
                  </a:lnTo>
                  <a:lnTo>
                    <a:pt x="5" y="52"/>
                  </a:lnTo>
                  <a:lnTo>
                    <a:pt x="5" y="62"/>
                  </a:lnTo>
                  <a:lnTo>
                    <a:pt x="10" y="67"/>
                  </a:lnTo>
                  <a:lnTo>
                    <a:pt x="19" y="71"/>
                  </a:lnTo>
                  <a:lnTo>
                    <a:pt x="24" y="76"/>
                  </a:lnTo>
                  <a:lnTo>
                    <a:pt x="34" y="76"/>
                  </a:lnTo>
                  <a:lnTo>
                    <a:pt x="38" y="76"/>
                  </a:lnTo>
                  <a:lnTo>
                    <a:pt x="48" y="76"/>
                  </a:lnTo>
                  <a:lnTo>
                    <a:pt x="52" y="76"/>
                  </a:lnTo>
                  <a:lnTo>
                    <a:pt x="62" y="71"/>
                  </a:lnTo>
                  <a:lnTo>
                    <a:pt x="67" y="67"/>
                  </a:lnTo>
                  <a:lnTo>
                    <a:pt x="71" y="62"/>
                  </a:lnTo>
                  <a:lnTo>
                    <a:pt x="76" y="52"/>
                  </a:lnTo>
                  <a:lnTo>
                    <a:pt x="76" y="48"/>
                  </a:lnTo>
                  <a:lnTo>
                    <a:pt x="81" y="38"/>
                  </a:lnTo>
                  <a:lnTo>
                    <a:pt x="76" y="38"/>
                  </a:lnTo>
                  <a:lnTo>
                    <a:pt x="76" y="29"/>
                  </a:lnTo>
                  <a:lnTo>
                    <a:pt x="76" y="24"/>
                  </a:lnTo>
                  <a:lnTo>
                    <a:pt x="71" y="19"/>
                  </a:lnTo>
                  <a:lnTo>
                    <a:pt x="67" y="10"/>
                  </a:lnTo>
                  <a:lnTo>
                    <a:pt x="62" y="5"/>
                  </a:lnTo>
                  <a:lnTo>
                    <a:pt x="52" y="5"/>
                  </a:lnTo>
                  <a:lnTo>
                    <a:pt x="48" y="0"/>
                  </a:lnTo>
                  <a:lnTo>
                    <a:pt x="38" y="0"/>
                  </a:lnTo>
                  <a:lnTo>
                    <a:pt x="34" y="0"/>
                  </a:lnTo>
                  <a:lnTo>
                    <a:pt x="24" y="5"/>
                  </a:lnTo>
                  <a:lnTo>
                    <a:pt x="19" y="5"/>
                  </a:lnTo>
                  <a:lnTo>
                    <a:pt x="15" y="10"/>
                  </a:lnTo>
                  <a:lnTo>
                    <a:pt x="10" y="19"/>
                  </a:lnTo>
                  <a:lnTo>
                    <a:pt x="5" y="24"/>
                  </a:lnTo>
                  <a:lnTo>
                    <a:pt x="0" y="29"/>
                  </a:lnTo>
                  <a:lnTo>
                    <a:pt x="0" y="38"/>
                  </a:lnTo>
                  <a:lnTo>
                    <a:pt x="0" y="48"/>
                  </a:lnTo>
                  <a:lnTo>
                    <a:pt x="5" y="52"/>
                  </a:lnTo>
                  <a:lnTo>
                    <a:pt x="10" y="57"/>
                  </a:lnTo>
                  <a:lnTo>
                    <a:pt x="15" y="67"/>
                  </a:lnTo>
                  <a:lnTo>
                    <a:pt x="19" y="71"/>
                  </a:lnTo>
                  <a:lnTo>
                    <a:pt x="24" y="71"/>
                  </a:lnTo>
                  <a:lnTo>
                    <a:pt x="34" y="76"/>
                  </a:lnTo>
                  <a:lnTo>
                    <a:pt x="38" y="76"/>
                  </a:lnTo>
                  <a:lnTo>
                    <a:pt x="48" y="76"/>
                  </a:lnTo>
                  <a:lnTo>
                    <a:pt x="52" y="71"/>
                  </a:lnTo>
                  <a:lnTo>
                    <a:pt x="62" y="71"/>
                  </a:lnTo>
                  <a:lnTo>
                    <a:pt x="67" y="67"/>
                  </a:lnTo>
                  <a:lnTo>
                    <a:pt x="71" y="57"/>
                  </a:lnTo>
                  <a:lnTo>
                    <a:pt x="76" y="52"/>
                  </a:lnTo>
                  <a:lnTo>
                    <a:pt x="76" y="48"/>
                  </a:lnTo>
                  <a:lnTo>
                    <a:pt x="76" y="38"/>
                  </a:lnTo>
                  <a:lnTo>
                    <a:pt x="81" y="38"/>
                  </a:lnTo>
                  <a:close/>
                </a:path>
              </a:pathLst>
            </a:custGeom>
            <a:solidFill>
              <a:srgbClr val="FF4D4D"/>
            </a:solidFill>
            <a:ln w="9525">
              <a:noFill/>
              <a:round/>
              <a:headEnd/>
              <a:tailEnd/>
            </a:ln>
          </p:spPr>
          <p:txBody>
            <a:bodyPr/>
            <a:lstStyle/>
            <a:p>
              <a:endParaRPr lang="en-US"/>
            </a:p>
          </p:txBody>
        </p:sp>
        <p:sp>
          <p:nvSpPr>
            <p:cNvPr id="3523761" name="Freeform 177"/>
            <p:cNvSpPr>
              <a:spLocks noChangeAspect="1"/>
            </p:cNvSpPr>
            <p:nvPr/>
          </p:nvSpPr>
          <p:spPr bwMode="auto">
            <a:xfrm>
              <a:off x="2260" y="1795"/>
              <a:ext cx="76" cy="76"/>
            </a:xfrm>
            <a:custGeom>
              <a:avLst/>
              <a:gdLst/>
              <a:ahLst/>
              <a:cxnLst>
                <a:cxn ang="0">
                  <a:pos x="76" y="29"/>
                </a:cxn>
                <a:cxn ang="0">
                  <a:pos x="71" y="19"/>
                </a:cxn>
                <a:cxn ang="0">
                  <a:pos x="62" y="5"/>
                </a:cxn>
                <a:cxn ang="0">
                  <a:pos x="48" y="0"/>
                </a:cxn>
                <a:cxn ang="0">
                  <a:pos x="34" y="0"/>
                </a:cxn>
                <a:cxn ang="0">
                  <a:pos x="19" y="5"/>
                </a:cxn>
                <a:cxn ang="0">
                  <a:pos x="10" y="19"/>
                </a:cxn>
                <a:cxn ang="0">
                  <a:pos x="0" y="29"/>
                </a:cxn>
                <a:cxn ang="0">
                  <a:pos x="0" y="48"/>
                </a:cxn>
                <a:cxn ang="0">
                  <a:pos x="10" y="57"/>
                </a:cxn>
                <a:cxn ang="0">
                  <a:pos x="19" y="71"/>
                </a:cxn>
                <a:cxn ang="0">
                  <a:pos x="34" y="76"/>
                </a:cxn>
                <a:cxn ang="0">
                  <a:pos x="48" y="76"/>
                </a:cxn>
                <a:cxn ang="0">
                  <a:pos x="62" y="71"/>
                </a:cxn>
                <a:cxn ang="0">
                  <a:pos x="71" y="57"/>
                </a:cxn>
                <a:cxn ang="0">
                  <a:pos x="76" y="48"/>
                </a:cxn>
                <a:cxn ang="0">
                  <a:pos x="76" y="38"/>
                </a:cxn>
                <a:cxn ang="0">
                  <a:pos x="71" y="24"/>
                </a:cxn>
                <a:cxn ang="0">
                  <a:pos x="67" y="15"/>
                </a:cxn>
                <a:cxn ang="0">
                  <a:pos x="52" y="5"/>
                </a:cxn>
                <a:cxn ang="0">
                  <a:pos x="38" y="0"/>
                </a:cxn>
                <a:cxn ang="0">
                  <a:pos x="24" y="5"/>
                </a:cxn>
                <a:cxn ang="0">
                  <a:pos x="15" y="15"/>
                </a:cxn>
                <a:cxn ang="0">
                  <a:pos x="5" y="24"/>
                </a:cxn>
                <a:cxn ang="0">
                  <a:pos x="5" y="38"/>
                </a:cxn>
                <a:cxn ang="0">
                  <a:pos x="5" y="52"/>
                </a:cxn>
                <a:cxn ang="0">
                  <a:pos x="15" y="62"/>
                </a:cxn>
                <a:cxn ang="0">
                  <a:pos x="24" y="71"/>
                </a:cxn>
                <a:cxn ang="0">
                  <a:pos x="38" y="76"/>
                </a:cxn>
                <a:cxn ang="0">
                  <a:pos x="52" y="71"/>
                </a:cxn>
                <a:cxn ang="0">
                  <a:pos x="67" y="62"/>
                </a:cxn>
                <a:cxn ang="0">
                  <a:pos x="71" y="52"/>
                </a:cxn>
                <a:cxn ang="0">
                  <a:pos x="76" y="38"/>
                </a:cxn>
              </a:cxnLst>
              <a:rect l="0" t="0" r="r" b="b"/>
              <a:pathLst>
                <a:path w="76" h="76">
                  <a:moveTo>
                    <a:pt x="76" y="38"/>
                  </a:moveTo>
                  <a:lnTo>
                    <a:pt x="76" y="29"/>
                  </a:lnTo>
                  <a:lnTo>
                    <a:pt x="76" y="24"/>
                  </a:lnTo>
                  <a:lnTo>
                    <a:pt x="71" y="19"/>
                  </a:lnTo>
                  <a:lnTo>
                    <a:pt x="67" y="10"/>
                  </a:lnTo>
                  <a:lnTo>
                    <a:pt x="62" y="5"/>
                  </a:lnTo>
                  <a:lnTo>
                    <a:pt x="52" y="5"/>
                  </a:lnTo>
                  <a:lnTo>
                    <a:pt x="48" y="0"/>
                  </a:lnTo>
                  <a:lnTo>
                    <a:pt x="38" y="0"/>
                  </a:lnTo>
                  <a:lnTo>
                    <a:pt x="34" y="0"/>
                  </a:lnTo>
                  <a:lnTo>
                    <a:pt x="24" y="5"/>
                  </a:lnTo>
                  <a:lnTo>
                    <a:pt x="19" y="5"/>
                  </a:lnTo>
                  <a:lnTo>
                    <a:pt x="15" y="10"/>
                  </a:lnTo>
                  <a:lnTo>
                    <a:pt x="10" y="19"/>
                  </a:lnTo>
                  <a:lnTo>
                    <a:pt x="5" y="24"/>
                  </a:lnTo>
                  <a:lnTo>
                    <a:pt x="0" y="29"/>
                  </a:lnTo>
                  <a:lnTo>
                    <a:pt x="0" y="38"/>
                  </a:lnTo>
                  <a:lnTo>
                    <a:pt x="0" y="48"/>
                  </a:lnTo>
                  <a:lnTo>
                    <a:pt x="5" y="52"/>
                  </a:lnTo>
                  <a:lnTo>
                    <a:pt x="10" y="57"/>
                  </a:lnTo>
                  <a:lnTo>
                    <a:pt x="15" y="67"/>
                  </a:lnTo>
                  <a:lnTo>
                    <a:pt x="19" y="71"/>
                  </a:lnTo>
                  <a:lnTo>
                    <a:pt x="24" y="71"/>
                  </a:lnTo>
                  <a:lnTo>
                    <a:pt x="34" y="76"/>
                  </a:lnTo>
                  <a:lnTo>
                    <a:pt x="38" y="76"/>
                  </a:lnTo>
                  <a:lnTo>
                    <a:pt x="48" y="76"/>
                  </a:lnTo>
                  <a:lnTo>
                    <a:pt x="52" y="71"/>
                  </a:lnTo>
                  <a:lnTo>
                    <a:pt x="62" y="71"/>
                  </a:lnTo>
                  <a:lnTo>
                    <a:pt x="67" y="67"/>
                  </a:lnTo>
                  <a:lnTo>
                    <a:pt x="71" y="57"/>
                  </a:lnTo>
                  <a:lnTo>
                    <a:pt x="76" y="52"/>
                  </a:lnTo>
                  <a:lnTo>
                    <a:pt x="76" y="48"/>
                  </a:lnTo>
                  <a:lnTo>
                    <a:pt x="76" y="38"/>
                  </a:lnTo>
                  <a:lnTo>
                    <a:pt x="76" y="38"/>
                  </a:lnTo>
                  <a:lnTo>
                    <a:pt x="76" y="29"/>
                  </a:lnTo>
                  <a:lnTo>
                    <a:pt x="71" y="24"/>
                  </a:lnTo>
                  <a:lnTo>
                    <a:pt x="71" y="19"/>
                  </a:lnTo>
                  <a:lnTo>
                    <a:pt x="67" y="15"/>
                  </a:lnTo>
                  <a:lnTo>
                    <a:pt x="62" y="10"/>
                  </a:lnTo>
                  <a:lnTo>
                    <a:pt x="52" y="5"/>
                  </a:lnTo>
                  <a:lnTo>
                    <a:pt x="48" y="0"/>
                  </a:lnTo>
                  <a:lnTo>
                    <a:pt x="38" y="0"/>
                  </a:lnTo>
                  <a:lnTo>
                    <a:pt x="34" y="0"/>
                  </a:lnTo>
                  <a:lnTo>
                    <a:pt x="24" y="5"/>
                  </a:lnTo>
                  <a:lnTo>
                    <a:pt x="19" y="10"/>
                  </a:lnTo>
                  <a:lnTo>
                    <a:pt x="15" y="15"/>
                  </a:lnTo>
                  <a:lnTo>
                    <a:pt x="10" y="19"/>
                  </a:lnTo>
                  <a:lnTo>
                    <a:pt x="5" y="24"/>
                  </a:lnTo>
                  <a:lnTo>
                    <a:pt x="5" y="29"/>
                  </a:lnTo>
                  <a:lnTo>
                    <a:pt x="5" y="38"/>
                  </a:lnTo>
                  <a:lnTo>
                    <a:pt x="5" y="48"/>
                  </a:lnTo>
                  <a:lnTo>
                    <a:pt x="5" y="52"/>
                  </a:lnTo>
                  <a:lnTo>
                    <a:pt x="10" y="57"/>
                  </a:lnTo>
                  <a:lnTo>
                    <a:pt x="15" y="62"/>
                  </a:lnTo>
                  <a:lnTo>
                    <a:pt x="19" y="67"/>
                  </a:lnTo>
                  <a:lnTo>
                    <a:pt x="24" y="71"/>
                  </a:lnTo>
                  <a:lnTo>
                    <a:pt x="34" y="76"/>
                  </a:lnTo>
                  <a:lnTo>
                    <a:pt x="38" y="76"/>
                  </a:lnTo>
                  <a:lnTo>
                    <a:pt x="48" y="76"/>
                  </a:lnTo>
                  <a:lnTo>
                    <a:pt x="52" y="71"/>
                  </a:lnTo>
                  <a:lnTo>
                    <a:pt x="62" y="67"/>
                  </a:lnTo>
                  <a:lnTo>
                    <a:pt x="67" y="62"/>
                  </a:lnTo>
                  <a:lnTo>
                    <a:pt x="71" y="57"/>
                  </a:lnTo>
                  <a:lnTo>
                    <a:pt x="71" y="52"/>
                  </a:lnTo>
                  <a:lnTo>
                    <a:pt x="76" y="48"/>
                  </a:lnTo>
                  <a:lnTo>
                    <a:pt x="76" y="38"/>
                  </a:lnTo>
                  <a:lnTo>
                    <a:pt x="76" y="38"/>
                  </a:lnTo>
                  <a:close/>
                </a:path>
              </a:pathLst>
            </a:custGeom>
            <a:solidFill>
              <a:srgbClr val="FF5151"/>
            </a:solidFill>
            <a:ln w="9525">
              <a:noFill/>
              <a:round/>
              <a:headEnd/>
              <a:tailEnd/>
            </a:ln>
          </p:spPr>
          <p:txBody>
            <a:bodyPr/>
            <a:lstStyle/>
            <a:p>
              <a:endParaRPr lang="en-US"/>
            </a:p>
          </p:txBody>
        </p:sp>
        <p:sp>
          <p:nvSpPr>
            <p:cNvPr id="3523762" name="Freeform 178"/>
            <p:cNvSpPr>
              <a:spLocks noChangeAspect="1"/>
            </p:cNvSpPr>
            <p:nvPr/>
          </p:nvSpPr>
          <p:spPr bwMode="auto">
            <a:xfrm>
              <a:off x="2265" y="1795"/>
              <a:ext cx="71" cy="76"/>
            </a:xfrm>
            <a:custGeom>
              <a:avLst/>
              <a:gdLst/>
              <a:ahLst/>
              <a:cxnLst>
                <a:cxn ang="0">
                  <a:pos x="71" y="29"/>
                </a:cxn>
                <a:cxn ang="0">
                  <a:pos x="66" y="19"/>
                </a:cxn>
                <a:cxn ang="0">
                  <a:pos x="57" y="10"/>
                </a:cxn>
                <a:cxn ang="0">
                  <a:pos x="43" y="0"/>
                </a:cxn>
                <a:cxn ang="0">
                  <a:pos x="29" y="0"/>
                </a:cxn>
                <a:cxn ang="0">
                  <a:pos x="14" y="10"/>
                </a:cxn>
                <a:cxn ang="0">
                  <a:pos x="5" y="19"/>
                </a:cxn>
                <a:cxn ang="0">
                  <a:pos x="0" y="29"/>
                </a:cxn>
                <a:cxn ang="0">
                  <a:pos x="0" y="48"/>
                </a:cxn>
                <a:cxn ang="0">
                  <a:pos x="5" y="57"/>
                </a:cxn>
                <a:cxn ang="0">
                  <a:pos x="14" y="67"/>
                </a:cxn>
                <a:cxn ang="0">
                  <a:pos x="29" y="76"/>
                </a:cxn>
                <a:cxn ang="0">
                  <a:pos x="43" y="76"/>
                </a:cxn>
                <a:cxn ang="0">
                  <a:pos x="57" y="67"/>
                </a:cxn>
                <a:cxn ang="0">
                  <a:pos x="66" y="57"/>
                </a:cxn>
                <a:cxn ang="0">
                  <a:pos x="71" y="48"/>
                </a:cxn>
                <a:cxn ang="0">
                  <a:pos x="71" y="38"/>
                </a:cxn>
                <a:cxn ang="0">
                  <a:pos x="66" y="24"/>
                </a:cxn>
                <a:cxn ang="0">
                  <a:pos x="57" y="15"/>
                </a:cxn>
                <a:cxn ang="0">
                  <a:pos x="47" y="5"/>
                </a:cxn>
                <a:cxn ang="0">
                  <a:pos x="33" y="5"/>
                </a:cxn>
                <a:cxn ang="0">
                  <a:pos x="19" y="5"/>
                </a:cxn>
                <a:cxn ang="0">
                  <a:pos x="10" y="15"/>
                </a:cxn>
                <a:cxn ang="0">
                  <a:pos x="0" y="24"/>
                </a:cxn>
                <a:cxn ang="0">
                  <a:pos x="0" y="38"/>
                </a:cxn>
                <a:cxn ang="0">
                  <a:pos x="0" y="52"/>
                </a:cxn>
                <a:cxn ang="0">
                  <a:pos x="10" y="62"/>
                </a:cxn>
                <a:cxn ang="0">
                  <a:pos x="19" y="71"/>
                </a:cxn>
                <a:cxn ang="0">
                  <a:pos x="33" y="71"/>
                </a:cxn>
                <a:cxn ang="0">
                  <a:pos x="47" y="71"/>
                </a:cxn>
                <a:cxn ang="0">
                  <a:pos x="57" y="62"/>
                </a:cxn>
                <a:cxn ang="0">
                  <a:pos x="66" y="52"/>
                </a:cxn>
                <a:cxn ang="0">
                  <a:pos x="71" y="38"/>
                </a:cxn>
              </a:cxnLst>
              <a:rect l="0" t="0" r="r" b="b"/>
              <a:pathLst>
                <a:path w="71" h="76">
                  <a:moveTo>
                    <a:pt x="71" y="38"/>
                  </a:moveTo>
                  <a:lnTo>
                    <a:pt x="71" y="29"/>
                  </a:lnTo>
                  <a:lnTo>
                    <a:pt x="66" y="24"/>
                  </a:lnTo>
                  <a:lnTo>
                    <a:pt x="66" y="19"/>
                  </a:lnTo>
                  <a:lnTo>
                    <a:pt x="62" y="15"/>
                  </a:lnTo>
                  <a:lnTo>
                    <a:pt x="57" y="10"/>
                  </a:lnTo>
                  <a:lnTo>
                    <a:pt x="47" y="5"/>
                  </a:lnTo>
                  <a:lnTo>
                    <a:pt x="43" y="0"/>
                  </a:lnTo>
                  <a:lnTo>
                    <a:pt x="33" y="0"/>
                  </a:lnTo>
                  <a:lnTo>
                    <a:pt x="29" y="0"/>
                  </a:lnTo>
                  <a:lnTo>
                    <a:pt x="19" y="5"/>
                  </a:lnTo>
                  <a:lnTo>
                    <a:pt x="14" y="10"/>
                  </a:lnTo>
                  <a:lnTo>
                    <a:pt x="10" y="15"/>
                  </a:lnTo>
                  <a:lnTo>
                    <a:pt x="5" y="19"/>
                  </a:lnTo>
                  <a:lnTo>
                    <a:pt x="0" y="24"/>
                  </a:lnTo>
                  <a:lnTo>
                    <a:pt x="0" y="29"/>
                  </a:lnTo>
                  <a:lnTo>
                    <a:pt x="0" y="38"/>
                  </a:lnTo>
                  <a:lnTo>
                    <a:pt x="0" y="48"/>
                  </a:lnTo>
                  <a:lnTo>
                    <a:pt x="0" y="52"/>
                  </a:lnTo>
                  <a:lnTo>
                    <a:pt x="5" y="57"/>
                  </a:lnTo>
                  <a:lnTo>
                    <a:pt x="10" y="62"/>
                  </a:lnTo>
                  <a:lnTo>
                    <a:pt x="14" y="67"/>
                  </a:lnTo>
                  <a:lnTo>
                    <a:pt x="19" y="71"/>
                  </a:lnTo>
                  <a:lnTo>
                    <a:pt x="29" y="76"/>
                  </a:lnTo>
                  <a:lnTo>
                    <a:pt x="33" y="76"/>
                  </a:lnTo>
                  <a:lnTo>
                    <a:pt x="43" y="76"/>
                  </a:lnTo>
                  <a:lnTo>
                    <a:pt x="47" y="71"/>
                  </a:lnTo>
                  <a:lnTo>
                    <a:pt x="57" y="67"/>
                  </a:lnTo>
                  <a:lnTo>
                    <a:pt x="62" y="62"/>
                  </a:lnTo>
                  <a:lnTo>
                    <a:pt x="66" y="57"/>
                  </a:lnTo>
                  <a:lnTo>
                    <a:pt x="66" y="52"/>
                  </a:lnTo>
                  <a:lnTo>
                    <a:pt x="71" y="48"/>
                  </a:lnTo>
                  <a:lnTo>
                    <a:pt x="71" y="38"/>
                  </a:lnTo>
                  <a:lnTo>
                    <a:pt x="71" y="38"/>
                  </a:lnTo>
                  <a:lnTo>
                    <a:pt x="71" y="29"/>
                  </a:lnTo>
                  <a:lnTo>
                    <a:pt x="66" y="24"/>
                  </a:lnTo>
                  <a:lnTo>
                    <a:pt x="62" y="19"/>
                  </a:lnTo>
                  <a:lnTo>
                    <a:pt x="57" y="15"/>
                  </a:lnTo>
                  <a:lnTo>
                    <a:pt x="52" y="10"/>
                  </a:lnTo>
                  <a:lnTo>
                    <a:pt x="47" y="5"/>
                  </a:lnTo>
                  <a:lnTo>
                    <a:pt x="43" y="5"/>
                  </a:lnTo>
                  <a:lnTo>
                    <a:pt x="33" y="5"/>
                  </a:lnTo>
                  <a:lnTo>
                    <a:pt x="29" y="5"/>
                  </a:lnTo>
                  <a:lnTo>
                    <a:pt x="19" y="5"/>
                  </a:lnTo>
                  <a:lnTo>
                    <a:pt x="14" y="10"/>
                  </a:lnTo>
                  <a:lnTo>
                    <a:pt x="10" y="15"/>
                  </a:lnTo>
                  <a:lnTo>
                    <a:pt x="5" y="19"/>
                  </a:lnTo>
                  <a:lnTo>
                    <a:pt x="0" y="24"/>
                  </a:lnTo>
                  <a:lnTo>
                    <a:pt x="0" y="29"/>
                  </a:lnTo>
                  <a:lnTo>
                    <a:pt x="0" y="38"/>
                  </a:lnTo>
                  <a:lnTo>
                    <a:pt x="0" y="43"/>
                  </a:lnTo>
                  <a:lnTo>
                    <a:pt x="0" y="52"/>
                  </a:lnTo>
                  <a:lnTo>
                    <a:pt x="5" y="57"/>
                  </a:lnTo>
                  <a:lnTo>
                    <a:pt x="10" y="62"/>
                  </a:lnTo>
                  <a:lnTo>
                    <a:pt x="14" y="67"/>
                  </a:lnTo>
                  <a:lnTo>
                    <a:pt x="19" y="71"/>
                  </a:lnTo>
                  <a:lnTo>
                    <a:pt x="29" y="71"/>
                  </a:lnTo>
                  <a:lnTo>
                    <a:pt x="33" y="71"/>
                  </a:lnTo>
                  <a:lnTo>
                    <a:pt x="43" y="71"/>
                  </a:lnTo>
                  <a:lnTo>
                    <a:pt x="47" y="71"/>
                  </a:lnTo>
                  <a:lnTo>
                    <a:pt x="52" y="67"/>
                  </a:lnTo>
                  <a:lnTo>
                    <a:pt x="57" y="62"/>
                  </a:lnTo>
                  <a:lnTo>
                    <a:pt x="62" y="57"/>
                  </a:lnTo>
                  <a:lnTo>
                    <a:pt x="66" y="52"/>
                  </a:lnTo>
                  <a:lnTo>
                    <a:pt x="71" y="43"/>
                  </a:lnTo>
                  <a:lnTo>
                    <a:pt x="71" y="38"/>
                  </a:lnTo>
                  <a:lnTo>
                    <a:pt x="71" y="38"/>
                  </a:lnTo>
                  <a:close/>
                </a:path>
              </a:pathLst>
            </a:custGeom>
            <a:solidFill>
              <a:srgbClr val="FF5454"/>
            </a:solidFill>
            <a:ln w="9525">
              <a:noFill/>
              <a:round/>
              <a:headEnd/>
              <a:tailEnd/>
            </a:ln>
          </p:spPr>
          <p:txBody>
            <a:bodyPr/>
            <a:lstStyle/>
            <a:p>
              <a:endParaRPr lang="en-US"/>
            </a:p>
          </p:txBody>
        </p:sp>
        <p:sp>
          <p:nvSpPr>
            <p:cNvPr id="3523763" name="Freeform 179"/>
            <p:cNvSpPr>
              <a:spLocks noChangeAspect="1"/>
            </p:cNvSpPr>
            <p:nvPr/>
          </p:nvSpPr>
          <p:spPr bwMode="auto">
            <a:xfrm>
              <a:off x="2265" y="1800"/>
              <a:ext cx="71" cy="66"/>
            </a:xfrm>
            <a:custGeom>
              <a:avLst/>
              <a:gdLst/>
              <a:ahLst/>
              <a:cxnLst>
                <a:cxn ang="0">
                  <a:pos x="71" y="24"/>
                </a:cxn>
                <a:cxn ang="0">
                  <a:pos x="62" y="14"/>
                </a:cxn>
                <a:cxn ang="0">
                  <a:pos x="52" y="5"/>
                </a:cxn>
                <a:cxn ang="0">
                  <a:pos x="43" y="0"/>
                </a:cxn>
                <a:cxn ang="0">
                  <a:pos x="29" y="0"/>
                </a:cxn>
                <a:cxn ang="0">
                  <a:pos x="14" y="5"/>
                </a:cxn>
                <a:cxn ang="0">
                  <a:pos x="5" y="14"/>
                </a:cxn>
                <a:cxn ang="0">
                  <a:pos x="0" y="24"/>
                </a:cxn>
                <a:cxn ang="0">
                  <a:pos x="0" y="38"/>
                </a:cxn>
                <a:cxn ang="0">
                  <a:pos x="5" y="52"/>
                </a:cxn>
                <a:cxn ang="0">
                  <a:pos x="14" y="62"/>
                </a:cxn>
                <a:cxn ang="0">
                  <a:pos x="29" y="66"/>
                </a:cxn>
                <a:cxn ang="0">
                  <a:pos x="43" y="66"/>
                </a:cxn>
                <a:cxn ang="0">
                  <a:pos x="52" y="62"/>
                </a:cxn>
                <a:cxn ang="0">
                  <a:pos x="62" y="52"/>
                </a:cxn>
                <a:cxn ang="0">
                  <a:pos x="71" y="38"/>
                </a:cxn>
                <a:cxn ang="0">
                  <a:pos x="66" y="33"/>
                </a:cxn>
                <a:cxn ang="0">
                  <a:pos x="66" y="19"/>
                </a:cxn>
                <a:cxn ang="0">
                  <a:pos x="57" y="10"/>
                </a:cxn>
                <a:cxn ang="0">
                  <a:pos x="47" y="0"/>
                </a:cxn>
                <a:cxn ang="0">
                  <a:pos x="33" y="0"/>
                </a:cxn>
                <a:cxn ang="0">
                  <a:pos x="19" y="0"/>
                </a:cxn>
                <a:cxn ang="0">
                  <a:pos x="10" y="10"/>
                </a:cxn>
                <a:cxn ang="0">
                  <a:pos x="5" y="19"/>
                </a:cxn>
                <a:cxn ang="0">
                  <a:pos x="0" y="33"/>
                </a:cxn>
                <a:cxn ang="0">
                  <a:pos x="5" y="47"/>
                </a:cxn>
                <a:cxn ang="0">
                  <a:pos x="10" y="57"/>
                </a:cxn>
                <a:cxn ang="0">
                  <a:pos x="19" y="66"/>
                </a:cxn>
                <a:cxn ang="0">
                  <a:pos x="33" y="66"/>
                </a:cxn>
                <a:cxn ang="0">
                  <a:pos x="47" y="66"/>
                </a:cxn>
                <a:cxn ang="0">
                  <a:pos x="57" y="57"/>
                </a:cxn>
                <a:cxn ang="0">
                  <a:pos x="66" y="47"/>
                </a:cxn>
                <a:cxn ang="0">
                  <a:pos x="66" y="33"/>
                </a:cxn>
              </a:cxnLst>
              <a:rect l="0" t="0" r="r" b="b"/>
              <a:pathLst>
                <a:path w="71" h="66">
                  <a:moveTo>
                    <a:pt x="71" y="33"/>
                  </a:moveTo>
                  <a:lnTo>
                    <a:pt x="71" y="24"/>
                  </a:lnTo>
                  <a:lnTo>
                    <a:pt x="66" y="19"/>
                  </a:lnTo>
                  <a:lnTo>
                    <a:pt x="62" y="14"/>
                  </a:lnTo>
                  <a:lnTo>
                    <a:pt x="57" y="10"/>
                  </a:lnTo>
                  <a:lnTo>
                    <a:pt x="52" y="5"/>
                  </a:lnTo>
                  <a:lnTo>
                    <a:pt x="47" y="0"/>
                  </a:lnTo>
                  <a:lnTo>
                    <a:pt x="43" y="0"/>
                  </a:lnTo>
                  <a:lnTo>
                    <a:pt x="33" y="0"/>
                  </a:lnTo>
                  <a:lnTo>
                    <a:pt x="29" y="0"/>
                  </a:lnTo>
                  <a:lnTo>
                    <a:pt x="19" y="0"/>
                  </a:lnTo>
                  <a:lnTo>
                    <a:pt x="14" y="5"/>
                  </a:lnTo>
                  <a:lnTo>
                    <a:pt x="10" y="10"/>
                  </a:lnTo>
                  <a:lnTo>
                    <a:pt x="5" y="14"/>
                  </a:lnTo>
                  <a:lnTo>
                    <a:pt x="0" y="19"/>
                  </a:lnTo>
                  <a:lnTo>
                    <a:pt x="0" y="24"/>
                  </a:lnTo>
                  <a:lnTo>
                    <a:pt x="0" y="33"/>
                  </a:lnTo>
                  <a:lnTo>
                    <a:pt x="0" y="38"/>
                  </a:lnTo>
                  <a:lnTo>
                    <a:pt x="0" y="47"/>
                  </a:lnTo>
                  <a:lnTo>
                    <a:pt x="5" y="52"/>
                  </a:lnTo>
                  <a:lnTo>
                    <a:pt x="10" y="57"/>
                  </a:lnTo>
                  <a:lnTo>
                    <a:pt x="14" y="62"/>
                  </a:lnTo>
                  <a:lnTo>
                    <a:pt x="19" y="66"/>
                  </a:lnTo>
                  <a:lnTo>
                    <a:pt x="29" y="66"/>
                  </a:lnTo>
                  <a:lnTo>
                    <a:pt x="33" y="66"/>
                  </a:lnTo>
                  <a:lnTo>
                    <a:pt x="43" y="66"/>
                  </a:lnTo>
                  <a:lnTo>
                    <a:pt x="47" y="66"/>
                  </a:lnTo>
                  <a:lnTo>
                    <a:pt x="52" y="62"/>
                  </a:lnTo>
                  <a:lnTo>
                    <a:pt x="57" y="57"/>
                  </a:lnTo>
                  <a:lnTo>
                    <a:pt x="62" y="52"/>
                  </a:lnTo>
                  <a:lnTo>
                    <a:pt x="66" y="47"/>
                  </a:lnTo>
                  <a:lnTo>
                    <a:pt x="71" y="38"/>
                  </a:lnTo>
                  <a:lnTo>
                    <a:pt x="71" y="33"/>
                  </a:lnTo>
                  <a:lnTo>
                    <a:pt x="66" y="33"/>
                  </a:lnTo>
                  <a:lnTo>
                    <a:pt x="66" y="29"/>
                  </a:lnTo>
                  <a:lnTo>
                    <a:pt x="66" y="19"/>
                  </a:lnTo>
                  <a:lnTo>
                    <a:pt x="62" y="14"/>
                  </a:lnTo>
                  <a:lnTo>
                    <a:pt x="57" y="10"/>
                  </a:lnTo>
                  <a:lnTo>
                    <a:pt x="52" y="5"/>
                  </a:lnTo>
                  <a:lnTo>
                    <a:pt x="47" y="0"/>
                  </a:lnTo>
                  <a:lnTo>
                    <a:pt x="43" y="0"/>
                  </a:lnTo>
                  <a:lnTo>
                    <a:pt x="33" y="0"/>
                  </a:lnTo>
                  <a:lnTo>
                    <a:pt x="29" y="0"/>
                  </a:lnTo>
                  <a:lnTo>
                    <a:pt x="19" y="0"/>
                  </a:lnTo>
                  <a:lnTo>
                    <a:pt x="14" y="5"/>
                  </a:lnTo>
                  <a:lnTo>
                    <a:pt x="10" y="10"/>
                  </a:lnTo>
                  <a:lnTo>
                    <a:pt x="5" y="14"/>
                  </a:lnTo>
                  <a:lnTo>
                    <a:pt x="5" y="19"/>
                  </a:lnTo>
                  <a:lnTo>
                    <a:pt x="0" y="29"/>
                  </a:lnTo>
                  <a:lnTo>
                    <a:pt x="0" y="33"/>
                  </a:lnTo>
                  <a:lnTo>
                    <a:pt x="0" y="38"/>
                  </a:lnTo>
                  <a:lnTo>
                    <a:pt x="5" y="47"/>
                  </a:lnTo>
                  <a:lnTo>
                    <a:pt x="5" y="52"/>
                  </a:lnTo>
                  <a:lnTo>
                    <a:pt x="10" y="57"/>
                  </a:lnTo>
                  <a:lnTo>
                    <a:pt x="14" y="62"/>
                  </a:lnTo>
                  <a:lnTo>
                    <a:pt x="19" y="66"/>
                  </a:lnTo>
                  <a:lnTo>
                    <a:pt x="29" y="66"/>
                  </a:lnTo>
                  <a:lnTo>
                    <a:pt x="33" y="66"/>
                  </a:lnTo>
                  <a:lnTo>
                    <a:pt x="43" y="66"/>
                  </a:lnTo>
                  <a:lnTo>
                    <a:pt x="47" y="66"/>
                  </a:lnTo>
                  <a:lnTo>
                    <a:pt x="52" y="62"/>
                  </a:lnTo>
                  <a:lnTo>
                    <a:pt x="57" y="57"/>
                  </a:lnTo>
                  <a:lnTo>
                    <a:pt x="62" y="52"/>
                  </a:lnTo>
                  <a:lnTo>
                    <a:pt x="66" y="47"/>
                  </a:lnTo>
                  <a:lnTo>
                    <a:pt x="66" y="38"/>
                  </a:lnTo>
                  <a:lnTo>
                    <a:pt x="66" y="33"/>
                  </a:lnTo>
                  <a:lnTo>
                    <a:pt x="71" y="33"/>
                  </a:lnTo>
                  <a:close/>
                </a:path>
              </a:pathLst>
            </a:custGeom>
            <a:solidFill>
              <a:srgbClr val="FF5858"/>
            </a:solidFill>
            <a:ln w="9525">
              <a:noFill/>
              <a:round/>
              <a:headEnd/>
              <a:tailEnd/>
            </a:ln>
          </p:spPr>
          <p:txBody>
            <a:bodyPr/>
            <a:lstStyle/>
            <a:p>
              <a:endParaRPr lang="en-US"/>
            </a:p>
          </p:txBody>
        </p:sp>
        <p:sp>
          <p:nvSpPr>
            <p:cNvPr id="3523764" name="Freeform 180"/>
            <p:cNvSpPr>
              <a:spLocks noChangeAspect="1"/>
            </p:cNvSpPr>
            <p:nvPr/>
          </p:nvSpPr>
          <p:spPr bwMode="auto">
            <a:xfrm>
              <a:off x="2265" y="1800"/>
              <a:ext cx="66" cy="66"/>
            </a:xfrm>
            <a:custGeom>
              <a:avLst/>
              <a:gdLst/>
              <a:ahLst/>
              <a:cxnLst>
                <a:cxn ang="0">
                  <a:pos x="66" y="29"/>
                </a:cxn>
                <a:cxn ang="0">
                  <a:pos x="62" y="14"/>
                </a:cxn>
                <a:cxn ang="0">
                  <a:pos x="52" y="5"/>
                </a:cxn>
                <a:cxn ang="0">
                  <a:pos x="43" y="0"/>
                </a:cxn>
                <a:cxn ang="0">
                  <a:pos x="29" y="0"/>
                </a:cxn>
                <a:cxn ang="0">
                  <a:pos x="14" y="5"/>
                </a:cxn>
                <a:cxn ang="0">
                  <a:pos x="5" y="14"/>
                </a:cxn>
                <a:cxn ang="0">
                  <a:pos x="0" y="29"/>
                </a:cxn>
                <a:cxn ang="0">
                  <a:pos x="0" y="38"/>
                </a:cxn>
                <a:cxn ang="0">
                  <a:pos x="5" y="52"/>
                </a:cxn>
                <a:cxn ang="0">
                  <a:pos x="14" y="62"/>
                </a:cxn>
                <a:cxn ang="0">
                  <a:pos x="29" y="66"/>
                </a:cxn>
                <a:cxn ang="0">
                  <a:pos x="43" y="66"/>
                </a:cxn>
                <a:cxn ang="0">
                  <a:pos x="52" y="62"/>
                </a:cxn>
                <a:cxn ang="0">
                  <a:pos x="62" y="52"/>
                </a:cxn>
                <a:cxn ang="0">
                  <a:pos x="66" y="38"/>
                </a:cxn>
                <a:cxn ang="0">
                  <a:pos x="66" y="33"/>
                </a:cxn>
                <a:cxn ang="0">
                  <a:pos x="66" y="19"/>
                </a:cxn>
                <a:cxn ang="0">
                  <a:pos x="57" y="10"/>
                </a:cxn>
                <a:cxn ang="0">
                  <a:pos x="47" y="5"/>
                </a:cxn>
                <a:cxn ang="0">
                  <a:pos x="33" y="0"/>
                </a:cxn>
                <a:cxn ang="0">
                  <a:pos x="24" y="5"/>
                </a:cxn>
                <a:cxn ang="0">
                  <a:pos x="10" y="10"/>
                </a:cxn>
                <a:cxn ang="0">
                  <a:pos x="5" y="19"/>
                </a:cxn>
                <a:cxn ang="0">
                  <a:pos x="0" y="33"/>
                </a:cxn>
                <a:cxn ang="0">
                  <a:pos x="5" y="47"/>
                </a:cxn>
                <a:cxn ang="0">
                  <a:pos x="10" y="57"/>
                </a:cxn>
                <a:cxn ang="0">
                  <a:pos x="24" y="62"/>
                </a:cxn>
                <a:cxn ang="0">
                  <a:pos x="33" y="66"/>
                </a:cxn>
                <a:cxn ang="0">
                  <a:pos x="47" y="62"/>
                </a:cxn>
                <a:cxn ang="0">
                  <a:pos x="57" y="57"/>
                </a:cxn>
                <a:cxn ang="0">
                  <a:pos x="66" y="47"/>
                </a:cxn>
                <a:cxn ang="0">
                  <a:pos x="66" y="33"/>
                </a:cxn>
              </a:cxnLst>
              <a:rect l="0" t="0" r="r" b="b"/>
              <a:pathLst>
                <a:path w="66" h="66">
                  <a:moveTo>
                    <a:pt x="66" y="33"/>
                  </a:moveTo>
                  <a:lnTo>
                    <a:pt x="66" y="29"/>
                  </a:lnTo>
                  <a:lnTo>
                    <a:pt x="66" y="19"/>
                  </a:lnTo>
                  <a:lnTo>
                    <a:pt x="62" y="14"/>
                  </a:lnTo>
                  <a:lnTo>
                    <a:pt x="57" y="10"/>
                  </a:lnTo>
                  <a:lnTo>
                    <a:pt x="52" y="5"/>
                  </a:lnTo>
                  <a:lnTo>
                    <a:pt x="47" y="0"/>
                  </a:lnTo>
                  <a:lnTo>
                    <a:pt x="43" y="0"/>
                  </a:lnTo>
                  <a:lnTo>
                    <a:pt x="33" y="0"/>
                  </a:lnTo>
                  <a:lnTo>
                    <a:pt x="29" y="0"/>
                  </a:lnTo>
                  <a:lnTo>
                    <a:pt x="19" y="0"/>
                  </a:lnTo>
                  <a:lnTo>
                    <a:pt x="14" y="5"/>
                  </a:lnTo>
                  <a:lnTo>
                    <a:pt x="10" y="10"/>
                  </a:lnTo>
                  <a:lnTo>
                    <a:pt x="5" y="14"/>
                  </a:lnTo>
                  <a:lnTo>
                    <a:pt x="5" y="19"/>
                  </a:lnTo>
                  <a:lnTo>
                    <a:pt x="0" y="29"/>
                  </a:lnTo>
                  <a:lnTo>
                    <a:pt x="0" y="33"/>
                  </a:lnTo>
                  <a:lnTo>
                    <a:pt x="0" y="38"/>
                  </a:lnTo>
                  <a:lnTo>
                    <a:pt x="5" y="47"/>
                  </a:lnTo>
                  <a:lnTo>
                    <a:pt x="5" y="52"/>
                  </a:lnTo>
                  <a:lnTo>
                    <a:pt x="10" y="57"/>
                  </a:lnTo>
                  <a:lnTo>
                    <a:pt x="14" y="62"/>
                  </a:lnTo>
                  <a:lnTo>
                    <a:pt x="19" y="66"/>
                  </a:lnTo>
                  <a:lnTo>
                    <a:pt x="29" y="66"/>
                  </a:lnTo>
                  <a:lnTo>
                    <a:pt x="33" y="66"/>
                  </a:lnTo>
                  <a:lnTo>
                    <a:pt x="43" y="66"/>
                  </a:lnTo>
                  <a:lnTo>
                    <a:pt x="47" y="66"/>
                  </a:lnTo>
                  <a:lnTo>
                    <a:pt x="52" y="62"/>
                  </a:lnTo>
                  <a:lnTo>
                    <a:pt x="57" y="57"/>
                  </a:lnTo>
                  <a:lnTo>
                    <a:pt x="62" y="52"/>
                  </a:lnTo>
                  <a:lnTo>
                    <a:pt x="66" y="47"/>
                  </a:lnTo>
                  <a:lnTo>
                    <a:pt x="66" y="38"/>
                  </a:lnTo>
                  <a:lnTo>
                    <a:pt x="66" y="33"/>
                  </a:lnTo>
                  <a:lnTo>
                    <a:pt x="66" y="33"/>
                  </a:lnTo>
                  <a:lnTo>
                    <a:pt x="66" y="29"/>
                  </a:lnTo>
                  <a:lnTo>
                    <a:pt x="66" y="19"/>
                  </a:lnTo>
                  <a:lnTo>
                    <a:pt x="62" y="14"/>
                  </a:lnTo>
                  <a:lnTo>
                    <a:pt x="57" y="10"/>
                  </a:lnTo>
                  <a:lnTo>
                    <a:pt x="52" y="5"/>
                  </a:lnTo>
                  <a:lnTo>
                    <a:pt x="47" y="5"/>
                  </a:lnTo>
                  <a:lnTo>
                    <a:pt x="43" y="0"/>
                  </a:lnTo>
                  <a:lnTo>
                    <a:pt x="33" y="0"/>
                  </a:lnTo>
                  <a:lnTo>
                    <a:pt x="29" y="0"/>
                  </a:lnTo>
                  <a:lnTo>
                    <a:pt x="24" y="5"/>
                  </a:lnTo>
                  <a:lnTo>
                    <a:pt x="14" y="5"/>
                  </a:lnTo>
                  <a:lnTo>
                    <a:pt x="10" y="10"/>
                  </a:lnTo>
                  <a:lnTo>
                    <a:pt x="10" y="14"/>
                  </a:lnTo>
                  <a:lnTo>
                    <a:pt x="5" y="19"/>
                  </a:lnTo>
                  <a:lnTo>
                    <a:pt x="5" y="29"/>
                  </a:lnTo>
                  <a:lnTo>
                    <a:pt x="0" y="33"/>
                  </a:lnTo>
                  <a:lnTo>
                    <a:pt x="5" y="38"/>
                  </a:lnTo>
                  <a:lnTo>
                    <a:pt x="5" y="47"/>
                  </a:lnTo>
                  <a:lnTo>
                    <a:pt x="10" y="52"/>
                  </a:lnTo>
                  <a:lnTo>
                    <a:pt x="10" y="57"/>
                  </a:lnTo>
                  <a:lnTo>
                    <a:pt x="14" y="62"/>
                  </a:lnTo>
                  <a:lnTo>
                    <a:pt x="24" y="62"/>
                  </a:lnTo>
                  <a:lnTo>
                    <a:pt x="29" y="66"/>
                  </a:lnTo>
                  <a:lnTo>
                    <a:pt x="33" y="66"/>
                  </a:lnTo>
                  <a:lnTo>
                    <a:pt x="43" y="66"/>
                  </a:lnTo>
                  <a:lnTo>
                    <a:pt x="47" y="62"/>
                  </a:lnTo>
                  <a:lnTo>
                    <a:pt x="52" y="62"/>
                  </a:lnTo>
                  <a:lnTo>
                    <a:pt x="57" y="57"/>
                  </a:lnTo>
                  <a:lnTo>
                    <a:pt x="62" y="52"/>
                  </a:lnTo>
                  <a:lnTo>
                    <a:pt x="66" y="47"/>
                  </a:lnTo>
                  <a:lnTo>
                    <a:pt x="66" y="38"/>
                  </a:lnTo>
                  <a:lnTo>
                    <a:pt x="66" y="33"/>
                  </a:lnTo>
                  <a:lnTo>
                    <a:pt x="66" y="33"/>
                  </a:lnTo>
                  <a:close/>
                </a:path>
              </a:pathLst>
            </a:custGeom>
            <a:solidFill>
              <a:srgbClr val="FF5C5C"/>
            </a:solidFill>
            <a:ln w="9525">
              <a:noFill/>
              <a:round/>
              <a:headEnd/>
              <a:tailEnd/>
            </a:ln>
          </p:spPr>
          <p:txBody>
            <a:bodyPr/>
            <a:lstStyle/>
            <a:p>
              <a:endParaRPr lang="en-US"/>
            </a:p>
          </p:txBody>
        </p:sp>
        <p:sp>
          <p:nvSpPr>
            <p:cNvPr id="3523765" name="Freeform 181"/>
            <p:cNvSpPr>
              <a:spLocks noChangeAspect="1"/>
            </p:cNvSpPr>
            <p:nvPr/>
          </p:nvSpPr>
          <p:spPr bwMode="auto">
            <a:xfrm>
              <a:off x="2265" y="1800"/>
              <a:ext cx="66" cy="66"/>
            </a:xfrm>
            <a:custGeom>
              <a:avLst/>
              <a:gdLst/>
              <a:ahLst/>
              <a:cxnLst>
                <a:cxn ang="0">
                  <a:pos x="66" y="29"/>
                </a:cxn>
                <a:cxn ang="0">
                  <a:pos x="62" y="14"/>
                </a:cxn>
                <a:cxn ang="0">
                  <a:pos x="52" y="5"/>
                </a:cxn>
                <a:cxn ang="0">
                  <a:pos x="43" y="0"/>
                </a:cxn>
                <a:cxn ang="0">
                  <a:pos x="29" y="0"/>
                </a:cxn>
                <a:cxn ang="0">
                  <a:pos x="14" y="5"/>
                </a:cxn>
                <a:cxn ang="0">
                  <a:pos x="10" y="14"/>
                </a:cxn>
                <a:cxn ang="0">
                  <a:pos x="5" y="29"/>
                </a:cxn>
                <a:cxn ang="0">
                  <a:pos x="5" y="38"/>
                </a:cxn>
                <a:cxn ang="0">
                  <a:pos x="10" y="52"/>
                </a:cxn>
                <a:cxn ang="0">
                  <a:pos x="14" y="62"/>
                </a:cxn>
                <a:cxn ang="0">
                  <a:pos x="29" y="66"/>
                </a:cxn>
                <a:cxn ang="0">
                  <a:pos x="43" y="66"/>
                </a:cxn>
                <a:cxn ang="0">
                  <a:pos x="52" y="62"/>
                </a:cxn>
                <a:cxn ang="0">
                  <a:pos x="62" y="52"/>
                </a:cxn>
                <a:cxn ang="0">
                  <a:pos x="66" y="38"/>
                </a:cxn>
                <a:cxn ang="0">
                  <a:pos x="66" y="33"/>
                </a:cxn>
                <a:cxn ang="0">
                  <a:pos x="62" y="19"/>
                </a:cxn>
                <a:cxn ang="0">
                  <a:pos x="57" y="10"/>
                </a:cxn>
                <a:cxn ang="0">
                  <a:pos x="47" y="5"/>
                </a:cxn>
                <a:cxn ang="0">
                  <a:pos x="33" y="0"/>
                </a:cxn>
                <a:cxn ang="0">
                  <a:pos x="24" y="5"/>
                </a:cxn>
                <a:cxn ang="0">
                  <a:pos x="14" y="10"/>
                </a:cxn>
                <a:cxn ang="0">
                  <a:pos x="5" y="19"/>
                </a:cxn>
                <a:cxn ang="0">
                  <a:pos x="5" y="33"/>
                </a:cxn>
                <a:cxn ang="0">
                  <a:pos x="5" y="47"/>
                </a:cxn>
                <a:cxn ang="0">
                  <a:pos x="14" y="57"/>
                </a:cxn>
                <a:cxn ang="0">
                  <a:pos x="24" y="62"/>
                </a:cxn>
                <a:cxn ang="0">
                  <a:pos x="33" y="66"/>
                </a:cxn>
                <a:cxn ang="0">
                  <a:pos x="47" y="62"/>
                </a:cxn>
                <a:cxn ang="0">
                  <a:pos x="57" y="57"/>
                </a:cxn>
                <a:cxn ang="0">
                  <a:pos x="62" y="47"/>
                </a:cxn>
                <a:cxn ang="0">
                  <a:pos x="66" y="33"/>
                </a:cxn>
              </a:cxnLst>
              <a:rect l="0" t="0" r="r" b="b"/>
              <a:pathLst>
                <a:path w="66" h="66">
                  <a:moveTo>
                    <a:pt x="66" y="33"/>
                  </a:moveTo>
                  <a:lnTo>
                    <a:pt x="66" y="29"/>
                  </a:lnTo>
                  <a:lnTo>
                    <a:pt x="66" y="19"/>
                  </a:lnTo>
                  <a:lnTo>
                    <a:pt x="62" y="14"/>
                  </a:lnTo>
                  <a:lnTo>
                    <a:pt x="57" y="10"/>
                  </a:lnTo>
                  <a:lnTo>
                    <a:pt x="52" y="5"/>
                  </a:lnTo>
                  <a:lnTo>
                    <a:pt x="47" y="5"/>
                  </a:lnTo>
                  <a:lnTo>
                    <a:pt x="43" y="0"/>
                  </a:lnTo>
                  <a:lnTo>
                    <a:pt x="33" y="0"/>
                  </a:lnTo>
                  <a:lnTo>
                    <a:pt x="29" y="0"/>
                  </a:lnTo>
                  <a:lnTo>
                    <a:pt x="24" y="5"/>
                  </a:lnTo>
                  <a:lnTo>
                    <a:pt x="14" y="5"/>
                  </a:lnTo>
                  <a:lnTo>
                    <a:pt x="10" y="10"/>
                  </a:lnTo>
                  <a:lnTo>
                    <a:pt x="10" y="14"/>
                  </a:lnTo>
                  <a:lnTo>
                    <a:pt x="5" y="19"/>
                  </a:lnTo>
                  <a:lnTo>
                    <a:pt x="5" y="29"/>
                  </a:lnTo>
                  <a:lnTo>
                    <a:pt x="0" y="33"/>
                  </a:lnTo>
                  <a:lnTo>
                    <a:pt x="5" y="38"/>
                  </a:lnTo>
                  <a:lnTo>
                    <a:pt x="5" y="47"/>
                  </a:lnTo>
                  <a:lnTo>
                    <a:pt x="10" y="52"/>
                  </a:lnTo>
                  <a:lnTo>
                    <a:pt x="10" y="57"/>
                  </a:lnTo>
                  <a:lnTo>
                    <a:pt x="14" y="62"/>
                  </a:lnTo>
                  <a:lnTo>
                    <a:pt x="24" y="62"/>
                  </a:lnTo>
                  <a:lnTo>
                    <a:pt x="29" y="66"/>
                  </a:lnTo>
                  <a:lnTo>
                    <a:pt x="33" y="66"/>
                  </a:lnTo>
                  <a:lnTo>
                    <a:pt x="43" y="66"/>
                  </a:lnTo>
                  <a:lnTo>
                    <a:pt x="47" y="62"/>
                  </a:lnTo>
                  <a:lnTo>
                    <a:pt x="52" y="62"/>
                  </a:lnTo>
                  <a:lnTo>
                    <a:pt x="57" y="57"/>
                  </a:lnTo>
                  <a:lnTo>
                    <a:pt x="62" y="52"/>
                  </a:lnTo>
                  <a:lnTo>
                    <a:pt x="66" y="47"/>
                  </a:lnTo>
                  <a:lnTo>
                    <a:pt x="66" y="38"/>
                  </a:lnTo>
                  <a:lnTo>
                    <a:pt x="66" y="33"/>
                  </a:lnTo>
                  <a:lnTo>
                    <a:pt x="66" y="33"/>
                  </a:lnTo>
                  <a:lnTo>
                    <a:pt x="66" y="29"/>
                  </a:lnTo>
                  <a:lnTo>
                    <a:pt x="62" y="19"/>
                  </a:lnTo>
                  <a:lnTo>
                    <a:pt x="62" y="14"/>
                  </a:lnTo>
                  <a:lnTo>
                    <a:pt x="57" y="10"/>
                  </a:lnTo>
                  <a:lnTo>
                    <a:pt x="52" y="10"/>
                  </a:lnTo>
                  <a:lnTo>
                    <a:pt x="47" y="5"/>
                  </a:lnTo>
                  <a:lnTo>
                    <a:pt x="43" y="5"/>
                  </a:lnTo>
                  <a:lnTo>
                    <a:pt x="33" y="0"/>
                  </a:lnTo>
                  <a:lnTo>
                    <a:pt x="29" y="5"/>
                  </a:lnTo>
                  <a:lnTo>
                    <a:pt x="24" y="5"/>
                  </a:lnTo>
                  <a:lnTo>
                    <a:pt x="19" y="10"/>
                  </a:lnTo>
                  <a:lnTo>
                    <a:pt x="14" y="10"/>
                  </a:lnTo>
                  <a:lnTo>
                    <a:pt x="10" y="14"/>
                  </a:lnTo>
                  <a:lnTo>
                    <a:pt x="5" y="19"/>
                  </a:lnTo>
                  <a:lnTo>
                    <a:pt x="5" y="29"/>
                  </a:lnTo>
                  <a:lnTo>
                    <a:pt x="5" y="33"/>
                  </a:lnTo>
                  <a:lnTo>
                    <a:pt x="5" y="38"/>
                  </a:lnTo>
                  <a:lnTo>
                    <a:pt x="5" y="47"/>
                  </a:lnTo>
                  <a:lnTo>
                    <a:pt x="10" y="52"/>
                  </a:lnTo>
                  <a:lnTo>
                    <a:pt x="14" y="57"/>
                  </a:lnTo>
                  <a:lnTo>
                    <a:pt x="19" y="57"/>
                  </a:lnTo>
                  <a:lnTo>
                    <a:pt x="24" y="62"/>
                  </a:lnTo>
                  <a:lnTo>
                    <a:pt x="29" y="62"/>
                  </a:lnTo>
                  <a:lnTo>
                    <a:pt x="33" y="66"/>
                  </a:lnTo>
                  <a:lnTo>
                    <a:pt x="43" y="62"/>
                  </a:lnTo>
                  <a:lnTo>
                    <a:pt x="47" y="62"/>
                  </a:lnTo>
                  <a:lnTo>
                    <a:pt x="52" y="57"/>
                  </a:lnTo>
                  <a:lnTo>
                    <a:pt x="57" y="57"/>
                  </a:lnTo>
                  <a:lnTo>
                    <a:pt x="62" y="52"/>
                  </a:lnTo>
                  <a:lnTo>
                    <a:pt x="62" y="47"/>
                  </a:lnTo>
                  <a:lnTo>
                    <a:pt x="66" y="38"/>
                  </a:lnTo>
                  <a:lnTo>
                    <a:pt x="66" y="33"/>
                  </a:lnTo>
                  <a:lnTo>
                    <a:pt x="66" y="33"/>
                  </a:lnTo>
                  <a:close/>
                </a:path>
              </a:pathLst>
            </a:custGeom>
            <a:solidFill>
              <a:srgbClr val="FF6060"/>
            </a:solidFill>
            <a:ln w="9525">
              <a:noFill/>
              <a:round/>
              <a:headEnd/>
              <a:tailEnd/>
            </a:ln>
          </p:spPr>
          <p:txBody>
            <a:bodyPr/>
            <a:lstStyle/>
            <a:p>
              <a:endParaRPr lang="en-US"/>
            </a:p>
          </p:txBody>
        </p:sp>
        <p:sp>
          <p:nvSpPr>
            <p:cNvPr id="3523766" name="Freeform 182"/>
            <p:cNvSpPr>
              <a:spLocks noChangeAspect="1"/>
            </p:cNvSpPr>
            <p:nvPr/>
          </p:nvSpPr>
          <p:spPr bwMode="auto">
            <a:xfrm>
              <a:off x="2270" y="1800"/>
              <a:ext cx="61" cy="66"/>
            </a:xfrm>
            <a:custGeom>
              <a:avLst/>
              <a:gdLst/>
              <a:ahLst/>
              <a:cxnLst>
                <a:cxn ang="0">
                  <a:pos x="61" y="29"/>
                </a:cxn>
                <a:cxn ang="0">
                  <a:pos x="57" y="14"/>
                </a:cxn>
                <a:cxn ang="0">
                  <a:pos x="47" y="10"/>
                </a:cxn>
                <a:cxn ang="0">
                  <a:pos x="38" y="5"/>
                </a:cxn>
                <a:cxn ang="0">
                  <a:pos x="24" y="5"/>
                </a:cxn>
                <a:cxn ang="0">
                  <a:pos x="14" y="10"/>
                </a:cxn>
                <a:cxn ang="0">
                  <a:pos x="5" y="14"/>
                </a:cxn>
                <a:cxn ang="0">
                  <a:pos x="0" y="29"/>
                </a:cxn>
                <a:cxn ang="0">
                  <a:pos x="0" y="38"/>
                </a:cxn>
                <a:cxn ang="0">
                  <a:pos x="5" y="52"/>
                </a:cxn>
                <a:cxn ang="0">
                  <a:pos x="14" y="57"/>
                </a:cxn>
                <a:cxn ang="0">
                  <a:pos x="24" y="62"/>
                </a:cxn>
                <a:cxn ang="0">
                  <a:pos x="38" y="62"/>
                </a:cxn>
                <a:cxn ang="0">
                  <a:pos x="47" y="57"/>
                </a:cxn>
                <a:cxn ang="0">
                  <a:pos x="57" y="52"/>
                </a:cxn>
                <a:cxn ang="0">
                  <a:pos x="61" y="38"/>
                </a:cxn>
                <a:cxn ang="0">
                  <a:pos x="61" y="33"/>
                </a:cxn>
                <a:cxn ang="0">
                  <a:pos x="57" y="24"/>
                </a:cxn>
                <a:cxn ang="0">
                  <a:pos x="52" y="14"/>
                </a:cxn>
                <a:cxn ang="0">
                  <a:pos x="42" y="5"/>
                </a:cxn>
                <a:cxn ang="0">
                  <a:pos x="28" y="5"/>
                </a:cxn>
                <a:cxn ang="0">
                  <a:pos x="19" y="5"/>
                </a:cxn>
                <a:cxn ang="0">
                  <a:pos x="9" y="14"/>
                </a:cxn>
                <a:cxn ang="0">
                  <a:pos x="0" y="24"/>
                </a:cxn>
                <a:cxn ang="0">
                  <a:pos x="0" y="33"/>
                </a:cxn>
                <a:cxn ang="0">
                  <a:pos x="0" y="43"/>
                </a:cxn>
                <a:cxn ang="0">
                  <a:pos x="9" y="52"/>
                </a:cxn>
                <a:cxn ang="0">
                  <a:pos x="19" y="62"/>
                </a:cxn>
                <a:cxn ang="0">
                  <a:pos x="28" y="62"/>
                </a:cxn>
                <a:cxn ang="0">
                  <a:pos x="42" y="62"/>
                </a:cxn>
                <a:cxn ang="0">
                  <a:pos x="52" y="52"/>
                </a:cxn>
                <a:cxn ang="0">
                  <a:pos x="57" y="43"/>
                </a:cxn>
                <a:cxn ang="0">
                  <a:pos x="61" y="33"/>
                </a:cxn>
              </a:cxnLst>
              <a:rect l="0" t="0" r="r" b="b"/>
              <a:pathLst>
                <a:path w="61" h="66">
                  <a:moveTo>
                    <a:pt x="61" y="33"/>
                  </a:moveTo>
                  <a:lnTo>
                    <a:pt x="61" y="29"/>
                  </a:lnTo>
                  <a:lnTo>
                    <a:pt x="57" y="19"/>
                  </a:lnTo>
                  <a:lnTo>
                    <a:pt x="57" y="14"/>
                  </a:lnTo>
                  <a:lnTo>
                    <a:pt x="52" y="10"/>
                  </a:lnTo>
                  <a:lnTo>
                    <a:pt x="47" y="10"/>
                  </a:lnTo>
                  <a:lnTo>
                    <a:pt x="42" y="5"/>
                  </a:lnTo>
                  <a:lnTo>
                    <a:pt x="38" y="5"/>
                  </a:lnTo>
                  <a:lnTo>
                    <a:pt x="28" y="0"/>
                  </a:lnTo>
                  <a:lnTo>
                    <a:pt x="24" y="5"/>
                  </a:lnTo>
                  <a:lnTo>
                    <a:pt x="19" y="5"/>
                  </a:lnTo>
                  <a:lnTo>
                    <a:pt x="14" y="10"/>
                  </a:lnTo>
                  <a:lnTo>
                    <a:pt x="9" y="10"/>
                  </a:lnTo>
                  <a:lnTo>
                    <a:pt x="5" y="14"/>
                  </a:lnTo>
                  <a:lnTo>
                    <a:pt x="0" y="19"/>
                  </a:lnTo>
                  <a:lnTo>
                    <a:pt x="0" y="29"/>
                  </a:lnTo>
                  <a:lnTo>
                    <a:pt x="0" y="33"/>
                  </a:lnTo>
                  <a:lnTo>
                    <a:pt x="0" y="38"/>
                  </a:lnTo>
                  <a:lnTo>
                    <a:pt x="0" y="47"/>
                  </a:lnTo>
                  <a:lnTo>
                    <a:pt x="5" y="52"/>
                  </a:lnTo>
                  <a:lnTo>
                    <a:pt x="9" y="57"/>
                  </a:lnTo>
                  <a:lnTo>
                    <a:pt x="14" y="57"/>
                  </a:lnTo>
                  <a:lnTo>
                    <a:pt x="19" y="62"/>
                  </a:lnTo>
                  <a:lnTo>
                    <a:pt x="24" y="62"/>
                  </a:lnTo>
                  <a:lnTo>
                    <a:pt x="28" y="66"/>
                  </a:lnTo>
                  <a:lnTo>
                    <a:pt x="38" y="62"/>
                  </a:lnTo>
                  <a:lnTo>
                    <a:pt x="42" y="62"/>
                  </a:lnTo>
                  <a:lnTo>
                    <a:pt x="47" y="57"/>
                  </a:lnTo>
                  <a:lnTo>
                    <a:pt x="52" y="57"/>
                  </a:lnTo>
                  <a:lnTo>
                    <a:pt x="57" y="52"/>
                  </a:lnTo>
                  <a:lnTo>
                    <a:pt x="57" y="47"/>
                  </a:lnTo>
                  <a:lnTo>
                    <a:pt x="61" y="38"/>
                  </a:lnTo>
                  <a:lnTo>
                    <a:pt x="61" y="33"/>
                  </a:lnTo>
                  <a:lnTo>
                    <a:pt x="61" y="33"/>
                  </a:lnTo>
                  <a:lnTo>
                    <a:pt x="57" y="29"/>
                  </a:lnTo>
                  <a:lnTo>
                    <a:pt x="57" y="24"/>
                  </a:lnTo>
                  <a:lnTo>
                    <a:pt x="52" y="14"/>
                  </a:lnTo>
                  <a:lnTo>
                    <a:pt x="52" y="14"/>
                  </a:lnTo>
                  <a:lnTo>
                    <a:pt x="47" y="10"/>
                  </a:lnTo>
                  <a:lnTo>
                    <a:pt x="42" y="5"/>
                  </a:lnTo>
                  <a:lnTo>
                    <a:pt x="38" y="5"/>
                  </a:lnTo>
                  <a:lnTo>
                    <a:pt x="28" y="5"/>
                  </a:lnTo>
                  <a:lnTo>
                    <a:pt x="24" y="5"/>
                  </a:lnTo>
                  <a:lnTo>
                    <a:pt x="19" y="5"/>
                  </a:lnTo>
                  <a:lnTo>
                    <a:pt x="14" y="10"/>
                  </a:lnTo>
                  <a:lnTo>
                    <a:pt x="9" y="14"/>
                  </a:lnTo>
                  <a:lnTo>
                    <a:pt x="5" y="14"/>
                  </a:lnTo>
                  <a:lnTo>
                    <a:pt x="0" y="24"/>
                  </a:lnTo>
                  <a:lnTo>
                    <a:pt x="0" y="29"/>
                  </a:lnTo>
                  <a:lnTo>
                    <a:pt x="0" y="33"/>
                  </a:lnTo>
                  <a:lnTo>
                    <a:pt x="0" y="38"/>
                  </a:lnTo>
                  <a:lnTo>
                    <a:pt x="0" y="43"/>
                  </a:lnTo>
                  <a:lnTo>
                    <a:pt x="5" y="47"/>
                  </a:lnTo>
                  <a:lnTo>
                    <a:pt x="9" y="52"/>
                  </a:lnTo>
                  <a:lnTo>
                    <a:pt x="14" y="57"/>
                  </a:lnTo>
                  <a:lnTo>
                    <a:pt x="19" y="62"/>
                  </a:lnTo>
                  <a:lnTo>
                    <a:pt x="24" y="62"/>
                  </a:lnTo>
                  <a:lnTo>
                    <a:pt x="28" y="62"/>
                  </a:lnTo>
                  <a:lnTo>
                    <a:pt x="38" y="62"/>
                  </a:lnTo>
                  <a:lnTo>
                    <a:pt x="42" y="62"/>
                  </a:lnTo>
                  <a:lnTo>
                    <a:pt x="47" y="57"/>
                  </a:lnTo>
                  <a:lnTo>
                    <a:pt x="52" y="52"/>
                  </a:lnTo>
                  <a:lnTo>
                    <a:pt x="52" y="47"/>
                  </a:lnTo>
                  <a:lnTo>
                    <a:pt x="57" y="43"/>
                  </a:lnTo>
                  <a:lnTo>
                    <a:pt x="57" y="38"/>
                  </a:lnTo>
                  <a:lnTo>
                    <a:pt x="61" y="33"/>
                  </a:lnTo>
                  <a:lnTo>
                    <a:pt x="61" y="33"/>
                  </a:lnTo>
                  <a:close/>
                </a:path>
              </a:pathLst>
            </a:custGeom>
            <a:solidFill>
              <a:srgbClr val="FF6363"/>
            </a:solidFill>
            <a:ln w="9525">
              <a:noFill/>
              <a:round/>
              <a:headEnd/>
              <a:tailEnd/>
            </a:ln>
          </p:spPr>
          <p:txBody>
            <a:bodyPr/>
            <a:lstStyle/>
            <a:p>
              <a:endParaRPr lang="en-US"/>
            </a:p>
          </p:txBody>
        </p:sp>
        <p:sp>
          <p:nvSpPr>
            <p:cNvPr id="3523767" name="Freeform 183"/>
            <p:cNvSpPr>
              <a:spLocks noChangeAspect="1"/>
            </p:cNvSpPr>
            <p:nvPr/>
          </p:nvSpPr>
          <p:spPr bwMode="auto">
            <a:xfrm>
              <a:off x="2270" y="1805"/>
              <a:ext cx="61" cy="57"/>
            </a:xfrm>
            <a:custGeom>
              <a:avLst/>
              <a:gdLst/>
              <a:ahLst/>
              <a:cxnLst>
                <a:cxn ang="0">
                  <a:pos x="57" y="24"/>
                </a:cxn>
                <a:cxn ang="0">
                  <a:pos x="52" y="9"/>
                </a:cxn>
                <a:cxn ang="0">
                  <a:pos x="47" y="5"/>
                </a:cxn>
                <a:cxn ang="0">
                  <a:pos x="38" y="0"/>
                </a:cxn>
                <a:cxn ang="0">
                  <a:pos x="24" y="0"/>
                </a:cxn>
                <a:cxn ang="0">
                  <a:pos x="14" y="5"/>
                </a:cxn>
                <a:cxn ang="0">
                  <a:pos x="5" y="9"/>
                </a:cxn>
                <a:cxn ang="0">
                  <a:pos x="0" y="24"/>
                </a:cxn>
                <a:cxn ang="0">
                  <a:pos x="0" y="33"/>
                </a:cxn>
                <a:cxn ang="0">
                  <a:pos x="5" y="42"/>
                </a:cxn>
                <a:cxn ang="0">
                  <a:pos x="14" y="52"/>
                </a:cxn>
                <a:cxn ang="0">
                  <a:pos x="24" y="57"/>
                </a:cxn>
                <a:cxn ang="0">
                  <a:pos x="38" y="57"/>
                </a:cxn>
                <a:cxn ang="0">
                  <a:pos x="47" y="52"/>
                </a:cxn>
                <a:cxn ang="0">
                  <a:pos x="52" y="42"/>
                </a:cxn>
                <a:cxn ang="0">
                  <a:pos x="57" y="33"/>
                </a:cxn>
                <a:cxn ang="0">
                  <a:pos x="57" y="28"/>
                </a:cxn>
                <a:cxn ang="0">
                  <a:pos x="57" y="19"/>
                </a:cxn>
                <a:cxn ang="0">
                  <a:pos x="47" y="9"/>
                </a:cxn>
                <a:cxn ang="0">
                  <a:pos x="42" y="0"/>
                </a:cxn>
                <a:cxn ang="0">
                  <a:pos x="28" y="0"/>
                </a:cxn>
                <a:cxn ang="0">
                  <a:pos x="19" y="0"/>
                </a:cxn>
                <a:cxn ang="0">
                  <a:pos x="9" y="9"/>
                </a:cxn>
                <a:cxn ang="0">
                  <a:pos x="5" y="19"/>
                </a:cxn>
                <a:cxn ang="0">
                  <a:pos x="0" y="28"/>
                </a:cxn>
                <a:cxn ang="0">
                  <a:pos x="5" y="38"/>
                </a:cxn>
                <a:cxn ang="0">
                  <a:pos x="9" y="47"/>
                </a:cxn>
                <a:cxn ang="0">
                  <a:pos x="19" y="57"/>
                </a:cxn>
                <a:cxn ang="0">
                  <a:pos x="28" y="57"/>
                </a:cxn>
                <a:cxn ang="0">
                  <a:pos x="42" y="57"/>
                </a:cxn>
                <a:cxn ang="0">
                  <a:pos x="47" y="47"/>
                </a:cxn>
                <a:cxn ang="0">
                  <a:pos x="57" y="38"/>
                </a:cxn>
                <a:cxn ang="0">
                  <a:pos x="57" y="28"/>
                </a:cxn>
              </a:cxnLst>
              <a:rect l="0" t="0" r="r" b="b"/>
              <a:pathLst>
                <a:path w="61" h="57">
                  <a:moveTo>
                    <a:pt x="61" y="28"/>
                  </a:moveTo>
                  <a:lnTo>
                    <a:pt x="57" y="24"/>
                  </a:lnTo>
                  <a:lnTo>
                    <a:pt x="57" y="19"/>
                  </a:lnTo>
                  <a:lnTo>
                    <a:pt x="52" y="9"/>
                  </a:lnTo>
                  <a:lnTo>
                    <a:pt x="52" y="9"/>
                  </a:lnTo>
                  <a:lnTo>
                    <a:pt x="47" y="5"/>
                  </a:lnTo>
                  <a:lnTo>
                    <a:pt x="42" y="0"/>
                  </a:lnTo>
                  <a:lnTo>
                    <a:pt x="38" y="0"/>
                  </a:lnTo>
                  <a:lnTo>
                    <a:pt x="28" y="0"/>
                  </a:lnTo>
                  <a:lnTo>
                    <a:pt x="24" y="0"/>
                  </a:lnTo>
                  <a:lnTo>
                    <a:pt x="19" y="0"/>
                  </a:lnTo>
                  <a:lnTo>
                    <a:pt x="14" y="5"/>
                  </a:lnTo>
                  <a:lnTo>
                    <a:pt x="9" y="9"/>
                  </a:lnTo>
                  <a:lnTo>
                    <a:pt x="5" y="9"/>
                  </a:lnTo>
                  <a:lnTo>
                    <a:pt x="0" y="19"/>
                  </a:lnTo>
                  <a:lnTo>
                    <a:pt x="0" y="24"/>
                  </a:lnTo>
                  <a:lnTo>
                    <a:pt x="0" y="28"/>
                  </a:lnTo>
                  <a:lnTo>
                    <a:pt x="0" y="33"/>
                  </a:lnTo>
                  <a:lnTo>
                    <a:pt x="0" y="38"/>
                  </a:lnTo>
                  <a:lnTo>
                    <a:pt x="5" y="42"/>
                  </a:lnTo>
                  <a:lnTo>
                    <a:pt x="9" y="47"/>
                  </a:lnTo>
                  <a:lnTo>
                    <a:pt x="14" y="52"/>
                  </a:lnTo>
                  <a:lnTo>
                    <a:pt x="19" y="57"/>
                  </a:lnTo>
                  <a:lnTo>
                    <a:pt x="24" y="57"/>
                  </a:lnTo>
                  <a:lnTo>
                    <a:pt x="28" y="57"/>
                  </a:lnTo>
                  <a:lnTo>
                    <a:pt x="38" y="57"/>
                  </a:lnTo>
                  <a:lnTo>
                    <a:pt x="42" y="57"/>
                  </a:lnTo>
                  <a:lnTo>
                    <a:pt x="47" y="52"/>
                  </a:lnTo>
                  <a:lnTo>
                    <a:pt x="52" y="47"/>
                  </a:lnTo>
                  <a:lnTo>
                    <a:pt x="52" y="42"/>
                  </a:lnTo>
                  <a:lnTo>
                    <a:pt x="57" y="38"/>
                  </a:lnTo>
                  <a:lnTo>
                    <a:pt x="57" y="33"/>
                  </a:lnTo>
                  <a:lnTo>
                    <a:pt x="61" y="28"/>
                  </a:lnTo>
                  <a:lnTo>
                    <a:pt x="57" y="28"/>
                  </a:lnTo>
                  <a:lnTo>
                    <a:pt x="57" y="24"/>
                  </a:lnTo>
                  <a:lnTo>
                    <a:pt x="57" y="19"/>
                  </a:lnTo>
                  <a:lnTo>
                    <a:pt x="52" y="14"/>
                  </a:lnTo>
                  <a:lnTo>
                    <a:pt x="47" y="9"/>
                  </a:lnTo>
                  <a:lnTo>
                    <a:pt x="47" y="5"/>
                  </a:lnTo>
                  <a:lnTo>
                    <a:pt x="42" y="0"/>
                  </a:lnTo>
                  <a:lnTo>
                    <a:pt x="33" y="0"/>
                  </a:lnTo>
                  <a:lnTo>
                    <a:pt x="28" y="0"/>
                  </a:lnTo>
                  <a:lnTo>
                    <a:pt x="24" y="0"/>
                  </a:lnTo>
                  <a:lnTo>
                    <a:pt x="19" y="0"/>
                  </a:lnTo>
                  <a:lnTo>
                    <a:pt x="14" y="5"/>
                  </a:lnTo>
                  <a:lnTo>
                    <a:pt x="9" y="9"/>
                  </a:lnTo>
                  <a:lnTo>
                    <a:pt x="5" y="14"/>
                  </a:lnTo>
                  <a:lnTo>
                    <a:pt x="5" y="19"/>
                  </a:lnTo>
                  <a:lnTo>
                    <a:pt x="0" y="24"/>
                  </a:lnTo>
                  <a:lnTo>
                    <a:pt x="0" y="28"/>
                  </a:lnTo>
                  <a:lnTo>
                    <a:pt x="0" y="33"/>
                  </a:lnTo>
                  <a:lnTo>
                    <a:pt x="5" y="38"/>
                  </a:lnTo>
                  <a:lnTo>
                    <a:pt x="5" y="42"/>
                  </a:lnTo>
                  <a:lnTo>
                    <a:pt x="9" y="47"/>
                  </a:lnTo>
                  <a:lnTo>
                    <a:pt x="14" y="52"/>
                  </a:lnTo>
                  <a:lnTo>
                    <a:pt x="19" y="57"/>
                  </a:lnTo>
                  <a:lnTo>
                    <a:pt x="24" y="57"/>
                  </a:lnTo>
                  <a:lnTo>
                    <a:pt x="28" y="57"/>
                  </a:lnTo>
                  <a:lnTo>
                    <a:pt x="33" y="57"/>
                  </a:lnTo>
                  <a:lnTo>
                    <a:pt x="42" y="57"/>
                  </a:lnTo>
                  <a:lnTo>
                    <a:pt x="47" y="52"/>
                  </a:lnTo>
                  <a:lnTo>
                    <a:pt x="47" y="47"/>
                  </a:lnTo>
                  <a:lnTo>
                    <a:pt x="52" y="42"/>
                  </a:lnTo>
                  <a:lnTo>
                    <a:pt x="57" y="38"/>
                  </a:lnTo>
                  <a:lnTo>
                    <a:pt x="57" y="33"/>
                  </a:lnTo>
                  <a:lnTo>
                    <a:pt x="57" y="28"/>
                  </a:lnTo>
                  <a:lnTo>
                    <a:pt x="61" y="28"/>
                  </a:lnTo>
                  <a:close/>
                </a:path>
              </a:pathLst>
            </a:custGeom>
            <a:solidFill>
              <a:srgbClr val="FF6767"/>
            </a:solidFill>
            <a:ln w="9525">
              <a:noFill/>
              <a:round/>
              <a:headEnd/>
              <a:tailEnd/>
            </a:ln>
          </p:spPr>
          <p:txBody>
            <a:bodyPr/>
            <a:lstStyle/>
            <a:p>
              <a:endParaRPr lang="en-US"/>
            </a:p>
          </p:txBody>
        </p:sp>
        <p:sp>
          <p:nvSpPr>
            <p:cNvPr id="3523768" name="Freeform 184"/>
            <p:cNvSpPr>
              <a:spLocks noChangeAspect="1"/>
            </p:cNvSpPr>
            <p:nvPr/>
          </p:nvSpPr>
          <p:spPr bwMode="auto">
            <a:xfrm>
              <a:off x="2270" y="1805"/>
              <a:ext cx="57" cy="57"/>
            </a:xfrm>
            <a:custGeom>
              <a:avLst/>
              <a:gdLst/>
              <a:ahLst/>
              <a:cxnLst>
                <a:cxn ang="0">
                  <a:pos x="57" y="24"/>
                </a:cxn>
                <a:cxn ang="0">
                  <a:pos x="52" y="14"/>
                </a:cxn>
                <a:cxn ang="0">
                  <a:pos x="47" y="5"/>
                </a:cxn>
                <a:cxn ang="0">
                  <a:pos x="33" y="0"/>
                </a:cxn>
                <a:cxn ang="0">
                  <a:pos x="24" y="0"/>
                </a:cxn>
                <a:cxn ang="0">
                  <a:pos x="14" y="5"/>
                </a:cxn>
                <a:cxn ang="0">
                  <a:pos x="5" y="14"/>
                </a:cxn>
                <a:cxn ang="0">
                  <a:pos x="0" y="24"/>
                </a:cxn>
                <a:cxn ang="0">
                  <a:pos x="0" y="33"/>
                </a:cxn>
                <a:cxn ang="0">
                  <a:pos x="5" y="42"/>
                </a:cxn>
                <a:cxn ang="0">
                  <a:pos x="14" y="52"/>
                </a:cxn>
                <a:cxn ang="0">
                  <a:pos x="24" y="57"/>
                </a:cxn>
                <a:cxn ang="0">
                  <a:pos x="33" y="57"/>
                </a:cxn>
                <a:cxn ang="0">
                  <a:pos x="47" y="52"/>
                </a:cxn>
                <a:cxn ang="0">
                  <a:pos x="52" y="42"/>
                </a:cxn>
                <a:cxn ang="0">
                  <a:pos x="57" y="33"/>
                </a:cxn>
                <a:cxn ang="0">
                  <a:pos x="57" y="28"/>
                </a:cxn>
                <a:cxn ang="0">
                  <a:pos x="57" y="19"/>
                </a:cxn>
                <a:cxn ang="0">
                  <a:pos x="47" y="9"/>
                </a:cxn>
                <a:cxn ang="0">
                  <a:pos x="38" y="5"/>
                </a:cxn>
                <a:cxn ang="0">
                  <a:pos x="28" y="0"/>
                </a:cxn>
                <a:cxn ang="0">
                  <a:pos x="19" y="5"/>
                </a:cxn>
                <a:cxn ang="0">
                  <a:pos x="9" y="9"/>
                </a:cxn>
                <a:cxn ang="0">
                  <a:pos x="5" y="19"/>
                </a:cxn>
                <a:cxn ang="0">
                  <a:pos x="5" y="28"/>
                </a:cxn>
                <a:cxn ang="0">
                  <a:pos x="5" y="38"/>
                </a:cxn>
                <a:cxn ang="0">
                  <a:pos x="9" y="47"/>
                </a:cxn>
                <a:cxn ang="0">
                  <a:pos x="19" y="52"/>
                </a:cxn>
                <a:cxn ang="0">
                  <a:pos x="28" y="57"/>
                </a:cxn>
                <a:cxn ang="0">
                  <a:pos x="38" y="52"/>
                </a:cxn>
                <a:cxn ang="0">
                  <a:pos x="47" y="47"/>
                </a:cxn>
                <a:cxn ang="0">
                  <a:pos x="57" y="38"/>
                </a:cxn>
                <a:cxn ang="0">
                  <a:pos x="57" y="28"/>
                </a:cxn>
              </a:cxnLst>
              <a:rect l="0" t="0" r="r" b="b"/>
              <a:pathLst>
                <a:path w="57" h="57">
                  <a:moveTo>
                    <a:pt x="57" y="28"/>
                  </a:moveTo>
                  <a:lnTo>
                    <a:pt x="57" y="24"/>
                  </a:lnTo>
                  <a:lnTo>
                    <a:pt x="57" y="19"/>
                  </a:lnTo>
                  <a:lnTo>
                    <a:pt x="52" y="14"/>
                  </a:lnTo>
                  <a:lnTo>
                    <a:pt x="47" y="9"/>
                  </a:lnTo>
                  <a:lnTo>
                    <a:pt x="47" y="5"/>
                  </a:lnTo>
                  <a:lnTo>
                    <a:pt x="42" y="0"/>
                  </a:lnTo>
                  <a:lnTo>
                    <a:pt x="33" y="0"/>
                  </a:lnTo>
                  <a:lnTo>
                    <a:pt x="28" y="0"/>
                  </a:lnTo>
                  <a:lnTo>
                    <a:pt x="24" y="0"/>
                  </a:lnTo>
                  <a:lnTo>
                    <a:pt x="19" y="0"/>
                  </a:lnTo>
                  <a:lnTo>
                    <a:pt x="14" y="5"/>
                  </a:lnTo>
                  <a:lnTo>
                    <a:pt x="9" y="9"/>
                  </a:lnTo>
                  <a:lnTo>
                    <a:pt x="5" y="14"/>
                  </a:lnTo>
                  <a:lnTo>
                    <a:pt x="5" y="19"/>
                  </a:lnTo>
                  <a:lnTo>
                    <a:pt x="0" y="24"/>
                  </a:lnTo>
                  <a:lnTo>
                    <a:pt x="0" y="28"/>
                  </a:lnTo>
                  <a:lnTo>
                    <a:pt x="0" y="33"/>
                  </a:lnTo>
                  <a:lnTo>
                    <a:pt x="5" y="38"/>
                  </a:lnTo>
                  <a:lnTo>
                    <a:pt x="5" y="42"/>
                  </a:lnTo>
                  <a:lnTo>
                    <a:pt x="9" y="47"/>
                  </a:lnTo>
                  <a:lnTo>
                    <a:pt x="14" y="52"/>
                  </a:lnTo>
                  <a:lnTo>
                    <a:pt x="19" y="57"/>
                  </a:lnTo>
                  <a:lnTo>
                    <a:pt x="24" y="57"/>
                  </a:lnTo>
                  <a:lnTo>
                    <a:pt x="28" y="57"/>
                  </a:lnTo>
                  <a:lnTo>
                    <a:pt x="33" y="57"/>
                  </a:lnTo>
                  <a:lnTo>
                    <a:pt x="42" y="57"/>
                  </a:lnTo>
                  <a:lnTo>
                    <a:pt x="47" y="52"/>
                  </a:lnTo>
                  <a:lnTo>
                    <a:pt x="47" y="47"/>
                  </a:lnTo>
                  <a:lnTo>
                    <a:pt x="52" y="42"/>
                  </a:lnTo>
                  <a:lnTo>
                    <a:pt x="57" y="38"/>
                  </a:lnTo>
                  <a:lnTo>
                    <a:pt x="57" y="33"/>
                  </a:lnTo>
                  <a:lnTo>
                    <a:pt x="57" y="28"/>
                  </a:lnTo>
                  <a:lnTo>
                    <a:pt x="57" y="28"/>
                  </a:lnTo>
                  <a:lnTo>
                    <a:pt x="57" y="24"/>
                  </a:lnTo>
                  <a:lnTo>
                    <a:pt x="57" y="19"/>
                  </a:lnTo>
                  <a:lnTo>
                    <a:pt x="52" y="14"/>
                  </a:lnTo>
                  <a:lnTo>
                    <a:pt x="47" y="9"/>
                  </a:lnTo>
                  <a:lnTo>
                    <a:pt x="42" y="5"/>
                  </a:lnTo>
                  <a:lnTo>
                    <a:pt x="38" y="5"/>
                  </a:lnTo>
                  <a:lnTo>
                    <a:pt x="33" y="0"/>
                  </a:lnTo>
                  <a:lnTo>
                    <a:pt x="28" y="0"/>
                  </a:lnTo>
                  <a:lnTo>
                    <a:pt x="24" y="0"/>
                  </a:lnTo>
                  <a:lnTo>
                    <a:pt x="19" y="5"/>
                  </a:lnTo>
                  <a:lnTo>
                    <a:pt x="14" y="5"/>
                  </a:lnTo>
                  <a:lnTo>
                    <a:pt x="9" y="9"/>
                  </a:lnTo>
                  <a:lnTo>
                    <a:pt x="9" y="14"/>
                  </a:lnTo>
                  <a:lnTo>
                    <a:pt x="5" y="19"/>
                  </a:lnTo>
                  <a:lnTo>
                    <a:pt x="5" y="24"/>
                  </a:lnTo>
                  <a:lnTo>
                    <a:pt x="5" y="28"/>
                  </a:lnTo>
                  <a:lnTo>
                    <a:pt x="5" y="33"/>
                  </a:lnTo>
                  <a:lnTo>
                    <a:pt x="5" y="38"/>
                  </a:lnTo>
                  <a:lnTo>
                    <a:pt x="9" y="42"/>
                  </a:lnTo>
                  <a:lnTo>
                    <a:pt x="9" y="47"/>
                  </a:lnTo>
                  <a:lnTo>
                    <a:pt x="14" y="52"/>
                  </a:lnTo>
                  <a:lnTo>
                    <a:pt x="19" y="52"/>
                  </a:lnTo>
                  <a:lnTo>
                    <a:pt x="24" y="57"/>
                  </a:lnTo>
                  <a:lnTo>
                    <a:pt x="28" y="57"/>
                  </a:lnTo>
                  <a:lnTo>
                    <a:pt x="33" y="57"/>
                  </a:lnTo>
                  <a:lnTo>
                    <a:pt x="38" y="52"/>
                  </a:lnTo>
                  <a:lnTo>
                    <a:pt x="42" y="52"/>
                  </a:lnTo>
                  <a:lnTo>
                    <a:pt x="47" y="47"/>
                  </a:lnTo>
                  <a:lnTo>
                    <a:pt x="52" y="42"/>
                  </a:lnTo>
                  <a:lnTo>
                    <a:pt x="57" y="38"/>
                  </a:lnTo>
                  <a:lnTo>
                    <a:pt x="57" y="33"/>
                  </a:lnTo>
                  <a:lnTo>
                    <a:pt x="57" y="28"/>
                  </a:lnTo>
                  <a:lnTo>
                    <a:pt x="57" y="28"/>
                  </a:lnTo>
                  <a:close/>
                </a:path>
              </a:pathLst>
            </a:custGeom>
            <a:solidFill>
              <a:srgbClr val="FF6B6B"/>
            </a:solidFill>
            <a:ln w="9525">
              <a:noFill/>
              <a:round/>
              <a:headEnd/>
              <a:tailEnd/>
            </a:ln>
          </p:spPr>
          <p:txBody>
            <a:bodyPr/>
            <a:lstStyle/>
            <a:p>
              <a:endParaRPr lang="en-US"/>
            </a:p>
          </p:txBody>
        </p:sp>
        <p:sp>
          <p:nvSpPr>
            <p:cNvPr id="3523769" name="Freeform 185"/>
            <p:cNvSpPr>
              <a:spLocks noChangeAspect="1"/>
            </p:cNvSpPr>
            <p:nvPr/>
          </p:nvSpPr>
          <p:spPr bwMode="auto">
            <a:xfrm>
              <a:off x="2275" y="1805"/>
              <a:ext cx="52" cy="57"/>
            </a:xfrm>
            <a:custGeom>
              <a:avLst/>
              <a:gdLst/>
              <a:ahLst/>
              <a:cxnLst>
                <a:cxn ang="0">
                  <a:pos x="52" y="24"/>
                </a:cxn>
                <a:cxn ang="0">
                  <a:pos x="47" y="14"/>
                </a:cxn>
                <a:cxn ang="0">
                  <a:pos x="37" y="5"/>
                </a:cxn>
                <a:cxn ang="0">
                  <a:pos x="28" y="0"/>
                </a:cxn>
                <a:cxn ang="0">
                  <a:pos x="19" y="0"/>
                </a:cxn>
                <a:cxn ang="0">
                  <a:pos x="9" y="5"/>
                </a:cxn>
                <a:cxn ang="0">
                  <a:pos x="4" y="14"/>
                </a:cxn>
                <a:cxn ang="0">
                  <a:pos x="0" y="24"/>
                </a:cxn>
                <a:cxn ang="0">
                  <a:pos x="0" y="33"/>
                </a:cxn>
                <a:cxn ang="0">
                  <a:pos x="4" y="42"/>
                </a:cxn>
                <a:cxn ang="0">
                  <a:pos x="9" y="52"/>
                </a:cxn>
                <a:cxn ang="0">
                  <a:pos x="19" y="57"/>
                </a:cxn>
                <a:cxn ang="0">
                  <a:pos x="28" y="57"/>
                </a:cxn>
                <a:cxn ang="0">
                  <a:pos x="37" y="52"/>
                </a:cxn>
                <a:cxn ang="0">
                  <a:pos x="47" y="42"/>
                </a:cxn>
                <a:cxn ang="0">
                  <a:pos x="52" y="33"/>
                </a:cxn>
                <a:cxn ang="0">
                  <a:pos x="52" y="28"/>
                </a:cxn>
                <a:cxn ang="0">
                  <a:pos x="47" y="19"/>
                </a:cxn>
                <a:cxn ang="0">
                  <a:pos x="42" y="9"/>
                </a:cxn>
                <a:cxn ang="0">
                  <a:pos x="33" y="5"/>
                </a:cxn>
                <a:cxn ang="0">
                  <a:pos x="23" y="5"/>
                </a:cxn>
                <a:cxn ang="0">
                  <a:pos x="14" y="5"/>
                </a:cxn>
                <a:cxn ang="0">
                  <a:pos x="4" y="9"/>
                </a:cxn>
                <a:cxn ang="0">
                  <a:pos x="0" y="19"/>
                </a:cxn>
                <a:cxn ang="0">
                  <a:pos x="0" y="28"/>
                </a:cxn>
                <a:cxn ang="0">
                  <a:pos x="0" y="38"/>
                </a:cxn>
                <a:cxn ang="0">
                  <a:pos x="4" y="47"/>
                </a:cxn>
                <a:cxn ang="0">
                  <a:pos x="14" y="52"/>
                </a:cxn>
                <a:cxn ang="0">
                  <a:pos x="23" y="52"/>
                </a:cxn>
                <a:cxn ang="0">
                  <a:pos x="33" y="52"/>
                </a:cxn>
                <a:cxn ang="0">
                  <a:pos x="42" y="47"/>
                </a:cxn>
                <a:cxn ang="0">
                  <a:pos x="47" y="38"/>
                </a:cxn>
                <a:cxn ang="0">
                  <a:pos x="52" y="28"/>
                </a:cxn>
              </a:cxnLst>
              <a:rect l="0" t="0" r="r" b="b"/>
              <a:pathLst>
                <a:path w="52" h="57">
                  <a:moveTo>
                    <a:pt x="52" y="28"/>
                  </a:moveTo>
                  <a:lnTo>
                    <a:pt x="52" y="24"/>
                  </a:lnTo>
                  <a:lnTo>
                    <a:pt x="52" y="19"/>
                  </a:lnTo>
                  <a:lnTo>
                    <a:pt x="47" y="14"/>
                  </a:lnTo>
                  <a:lnTo>
                    <a:pt x="42" y="9"/>
                  </a:lnTo>
                  <a:lnTo>
                    <a:pt x="37" y="5"/>
                  </a:lnTo>
                  <a:lnTo>
                    <a:pt x="33" y="5"/>
                  </a:lnTo>
                  <a:lnTo>
                    <a:pt x="28" y="0"/>
                  </a:lnTo>
                  <a:lnTo>
                    <a:pt x="23" y="0"/>
                  </a:lnTo>
                  <a:lnTo>
                    <a:pt x="19" y="0"/>
                  </a:lnTo>
                  <a:lnTo>
                    <a:pt x="14" y="5"/>
                  </a:lnTo>
                  <a:lnTo>
                    <a:pt x="9" y="5"/>
                  </a:lnTo>
                  <a:lnTo>
                    <a:pt x="4" y="9"/>
                  </a:lnTo>
                  <a:lnTo>
                    <a:pt x="4" y="14"/>
                  </a:lnTo>
                  <a:lnTo>
                    <a:pt x="0" y="19"/>
                  </a:lnTo>
                  <a:lnTo>
                    <a:pt x="0" y="24"/>
                  </a:lnTo>
                  <a:lnTo>
                    <a:pt x="0" y="28"/>
                  </a:lnTo>
                  <a:lnTo>
                    <a:pt x="0" y="33"/>
                  </a:lnTo>
                  <a:lnTo>
                    <a:pt x="0" y="38"/>
                  </a:lnTo>
                  <a:lnTo>
                    <a:pt x="4" y="42"/>
                  </a:lnTo>
                  <a:lnTo>
                    <a:pt x="4" y="47"/>
                  </a:lnTo>
                  <a:lnTo>
                    <a:pt x="9" y="52"/>
                  </a:lnTo>
                  <a:lnTo>
                    <a:pt x="14" y="52"/>
                  </a:lnTo>
                  <a:lnTo>
                    <a:pt x="19" y="57"/>
                  </a:lnTo>
                  <a:lnTo>
                    <a:pt x="23" y="57"/>
                  </a:lnTo>
                  <a:lnTo>
                    <a:pt x="28" y="57"/>
                  </a:lnTo>
                  <a:lnTo>
                    <a:pt x="33" y="52"/>
                  </a:lnTo>
                  <a:lnTo>
                    <a:pt x="37" y="52"/>
                  </a:lnTo>
                  <a:lnTo>
                    <a:pt x="42" y="47"/>
                  </a:lnTo>
                  <a:lnTo>
                    <a:pt x="47" y="42"/>
                  </a:lnTo>
                  <a:lnTo>
                    <a:pt x="52" y="38"/>
                  </a:lnTo>
                  <a:lnTo>
                    <a:pt x="52" y="33"/>
                  </a:lnTo>
                  <a:lnTo>
                    <a:pt x="52" y="28"/>
                  </a:lnTo>
                  <a:lnTo>
                    <a:pt x="52" y="28"/>
                  </a:lnTo>
                  <a:lnTo>
                    <a:pt x="52" y="24"/>
                  </a:lnTo>
                  <a:lnTo>
                    <a:pt x="47" y="19"/>
                  </a:lnTo>
                  <a:lnTo>
                    <a:pt x="47" y="14"/>
                  </a:lnTo>
                  <a:lnTo>
                    <a:pt x="42" y="9"/>
                  </a:lnTo>
                  <a:lnTo>
                    <a:pt x="37" y="5"/>
                  </a:lnTo>
                  <a:lnTo>
                    <a:pt x="33" y="5"/>
                  </a:lnTo>
                  <a:lnTo>
                    <a:pt x="28" y="5"/>
                  </a:lnTo>
                  <a:lnTo>
                    <a:pt x="23" y="5"/>
                  </a:lnTo>
                  <a:lnTo>
                    <a:pt x="19" y="5"/>
                  </a:lnTo>
                  <a:lnTo>
                    <a:pt x="14" y="5"/>
                  </a:lnTo>
                  <a:lnTo>
                    <a:pt x="9" y="5"/>
                  </a:lnTo>
                  <a:lnTo>
                    <a:pt x="4" y="9"/>
                  </a:lnTo>
                  <a:lnTo>
                    <a:pt x="4" y="14"/>
                  </a:lnTo>
                  <a:lnTo>
                    <a:pt x="0" y="19"/>
                  </a:lnTo>
                  <a:lnTo>
                    <a:pt x="0" y="24"/>
                  </a:lnTo>
                  <a:lnTo>
                    <a:pt x="0" y="28"/>
                  </a:lnTo>
                  <a:lnTo>
                    <a:pt x="0" y="33"/>
                  </a:lnTo>
                  <a:lnTo>
                    <a:pt x="0" y="38"/>
                  </a:lnTo>
                  <a:lnTo>
                    <a:pt x="4" y="42"/>
                  </a:lnTo>
                  <a:lnTo>
                    <a:pt x="4" y="47"/>
                  </a:lnTo>
                  <a:lnTo>
                    <a:pt x="9" y="47"/>
                  </a:lnTo>
                  <a:lnTo>
                    <a:pt x="14" y="52"/>
                  </a:lnTo>
                  <a:lnTo>
                    <a:pt x="19" y="52"/>
                  </a:lnTo>
                  <a:lnTo>
                    <a:pt x="23" y="52"/>
                  </a:lnTo>
                  <a:lnTo>
                    <a:pt x="28" y="52"/>
                  </a:lnTo>
                  <a:lnTo>
                    <a:pt x="33" y="52"/>
                  </a:lnTo>
                  <a:lnTo>
                    <a:pt x="37" y="47"/>
                  </a:lnTo>
                  <a:lnTo>
                    <a:pt x="42" y="47"/>
                  </a:lnTo>
                  <a:lnTo>
                    <a:pt x="47" y="42"/>
                  </a:lnTo>
                  <a:lnTo>
                    <a:pt x="47" y="38"/>
                  </a:lnTo>
                  <a:lnTo>
                    <a:pt x="52" y="33"/>
                  </a:lnTo>
                  <a:lnTo>
                    <a:pt x="52" y="28"/>
                  </a:lnTo>
                  <a:lnTo>
                    <a:pt x="52" y="28"/>
                  </a:lnTo>
                  <a:close/>
                </a:path>
              </a:pathLst>
            </a:custGeom>
            <a:solidFill>
              <a:srgbClr val="FF6E6E"/>
            </a:solidFill>
            <a:ln w="9525">
              <a:noFill/>
              <a:round/>
              <a:headEnd/>
              <a:tailEnd/>
            </a:ln>
          </p:spPr>
          <p:txBody>
            <a:bodyPr/>
            <a:lstStyle/>
            <a:p>
              <a:endParaRPr lang="en-US"/>
            </a:p>
          </p:txBody>
        </p:sp>
        <p:sp>
          <p:nvSpPr>
            <p:cNvPr id="3523770" name="Freeform 186"/>
            <p:cNvSpPr>
              <a:spLocks noChangeAspect="1"/>
            </p:cNvSpPr>
            <p:nvPr/>
          </p:nvSpPr>
          <p:spPr bwMode="auto">
            <a:xfrm>
              <a:off x="2275" y="1810"/>
              <a:ext cx="52" cy="47"/>
            </a:xfrm>
            <a:custGeom>
              <a:avLst/>
              <a:gdLst/>
              <a:ahLst/>
              <a:cxnLst>
                <a:cxn ang="0">
                  <a:pos x="52" y="19"/>
                </a:cxn>
                <a:cxn ang="0">
                  <a:pos x="47" y="9"/>
                </a:cxn>
                <a:cxn ang="0">
                  <a:pos x="37" y="0"/>
                </a:cxn>
                <a:cxn ang="0">
                  <a:pos x="28" y="0"/>
                </a:cxn>
                <a:cxn ang="0">
                  <a:pos x="19" y="0"/>
                </a:cxn>
                <a:cxn ang="0">
                  <a:pos x="9" y="0"/>
                </a:cxn>
                <a:cxn ang="0">
                  <a:pos x="4" y="9"/>
                </a:cxn>
                <a:cxn ang="0">
                  <a:pos x="0" y="19"/>
                </a:cxn>
                <a:cxn ang="0">
                  <a:pos x="0" y="28"/>
                </a:cxn>
                <a:cxn ang="0">
                  <a:pos x="4" y="37"/>
                </a:cxn>
                <a:cxn ang="0">
                  <a:pos x="9" y="42"/>
                </a:cxn>
                <a:cxn ang="0">
                  <a:pos x="19" y="47"/>
                </a:cxn>
                <a:cxn ang="0">
                  <a:pos x="28" y="47"/>
                </a:cxn>
                <a:cxn ang="0">
                  <a:pos x="37" y="42"/>
                </a:cxn>
                <a:cxn ang="0">
                  <a:pos x="47" y="37"/>
                </a:cxn>
                <a:cxn ang="0">
                  <a:pos x="52" y="28"/>
                </a:cxn>
                <a:cxn ang="0">
                  <a:pos x="47" y="23"/>
                </a:cxn>
                <a:cxn ang="0">
                  <a:pos x="47" y="14"/>
                </a:cxn>
                <a:cxn ang="0">
                  <a:pos x="42" y="4"/>
                </a:cxn>
                <a:cxn ang="0">
                  <a:pos x="33" y="0"/>
                </a:cxn>
                <a:cxn ang="0">
                  <a:pos x="23" y="0"/>
                </a:cxn>
                <a:cxn ang="0">
                  <a:pos x="14" y="0"/>
                </a:cxn>
                <a:cxn ang="0">
                  <a:pos x="9" y="4"/>
                </a:cxn>
                <a:cxn ang="0">
                  <a:pos x="4" y="14"/>
                </a:cxn>
                <a:cxn ang="0">
                  <a:pos x="0" y="23"/>
                </a:cxn>
                <a:cxn ang="0">
                  <a:pos x="4" y="33"/>
                </a:cxn>
                <a:cxn ang="0">
                  <a:pos x="9" y="42"/>
                </a:cxn>
                <a:cxn ang="0">
                  <a:pos x="14" y="47"/>
                </a:cxn>
                <a:cxn ang="0">
                  <a:pos x="23" y="47"/>
                </a:cxn>
                <a:cxn ang="0">
                  <a:pos x="33" y="47"/>
                </a:cxn>
                <a:cxn ang="0">
                  <a:pos x="42" y="42"/>
                </a:cxn>
                <a:cxn ang="0">
                  <a:pos x="47" y="33"/>
                </a:cxn>
                <a:cxn ang="0">
                  <a:pos x="47" y="23"/>
                </a:cxn>
              </a:cxnLst>
              <a:rect l="0" t="0" r="r" b="b"/>
              <a:pathLst>
                <a:path w="52" h="47">
                  <a:moveTo>
                    <a:pt x="52" y="23"/>
                  </a:moveTo>
                  <a:lnTo>
                    <a:pt x="52" y="19"/>
                  </a:lnTo>
                  <a:lnTo>
                    <a:pt x="47" y="14"/>
                  </a:lnTo>
                  <a:lnTo>
                    <a:pt x="47" y="9"/>
                  </a:lnTo>
                  <a:lnTo>
                    <a:pt x="42" y="4"/>
                  </a:lnTo>
                  <a:lnTo>
                    <a:pt x="37" y="0"/>
                  </a:lnTo>
                  <a:lnTo>
                    <a:pt x="33" y="0"/>
                  </a:lnTo>
                  <a:lnTo>
                    <a:pt x="28" y="0"/>
                  </a:lnTo>
                  <a:lnTo>
                    <a:pt x="23" y="0"/>
                  </a:lnTo>
                  <a:lnTo>
                    <a:pt x="19" y="0"/>
                  </a:lnTo>
                  <a:lnTo>
                    <a:pt x="14" y="0"/>
                  </a:lnTo>
                  <a:lnTo>
                    <a:pt x="9" y="0"/>
                  </a:lnTo>
                  <a:lnTo>
                    <a:pt x="4" y="4"/>
                  </a:lnTo>
                  <a:lnTo>
                    <a:pt x="4" y="9"/>
                  </a:lnTo>
                  <a:lnTo>
                    <a:pt x="0" y="14"/>
                  </a:lnTo>
                  <a:lnTo>
                    <a:pt x="0" y="19"/>
                  </a:lnTo>
                  <a:lnTo>
                    <a:pt x="0" y="23"/>
                  </a:lnTo>
                  <a:lnTo>
                    <a:pt x="0" y="28"/>
                  </a:lnTo>
                  <a:lnTo>
                    <a:pt x="0" y="33"/>
                  </a:lnTo>
                  <a:lnTo>
                    <a:pt x="4" y="37"/>
                  </a:lnTo>
                  <a:lnTo>
                    <a:pt x="4" y="42"/>
                  </a:lnTo>
                  <a:lnTo>
                    <a:pt x="9" y="42"/>
                  </a:lnTo>
                  <a:lnTo>
                    <a:pt x="14" y="47"/>
                  </a:lnTo>
                  <a:lnTo>
                    <a:pt x="19" y="47"/>
                  </a:lnTo>
                  <a:lnTo>
                    <a:pt x="23" y="47"/>
                  </a:lnTo>
                  <a:lnTo>
                    <a:pt x="28" y="47"/>
                  </a:lnTo>
                  <a:lnTo>
                    <a:pt x="33" y="47"/>
                  </a:lnTo>
                  <a:lnTo>
                    <a:pt x="37" y="42"/>
                  </a:lnTo>
                  <a:lnTo>
                    <a:pt x="42" y="42"/>
                  </a:lnTo>
                  <a:lnTo>
                    <a:pt x="47" y="37"/>
                  </a:lnTo>
                  <a:lnTo>
                    <a:pt x="47" y="33"/>
                  </a:lnTo>
                  <a:lnTo>
                    <a:pt x="52" y="28"/>
                  </a:lnTo>
                  <a:lnTo>
                    <a:pt x="52" y="23"/>
                  </a:lnTo>
                  <a:lnTo>
                    <a:pt x="47" y="23"/>
                  </a:lnTo>
                  <a:lnTo>
                    <a:pt x="47" y="19"/>
                  </a:lnTo>
                  <a:lnTo>
                    <a:pt x="47" y="14"/>
                  </a:lnTo>
                  <a:lnTo>
                    <a:pt x="47" y="9"/>
                  </a:lnTo>
                  <a:lnTo>
                    <a:pt x="42" y="4"/>
                  </a:lnTo>
                  <a:lnTo>
                    <a:pt x="37" y="4"/>
                  </a:lnTo>
                  <a:lnTo>
                    <a:pt x="33" y="0"/>
                  </a:lnTo>
                  <a:lnTo>
                    <a:pt x="28" y="0"/>
                  </a:lnTo>
                  <a:lnTo>
                    <a:pt x="23" y="0"/>
                  </a:lnTo>
                  <a:lnTo>
                    <a:pt x="19" y="0"/>
                  </a:lnTo>
                  <a:lnTo>
                    <a:pt x="14" y="0"/>
                  </a:lnTo>
                  <a:lnTo>
                    <a:pt x="9" y="4"/>
                  </a:lnTo>
                  <a:lnTo>
                    <a:pt x="9" y="4"/>
                  </a:lnTo>
                  <a:lnTo>
                    <a:pt x="4" y="9"/>
                  </a:lnTo>
                  <a:lnTo>
                    <a:pt x="4" y="14"/>
                  </a:lnTo>
                  <a:lnTo>
                    <a:pt x="0" y="19"/>
                  </a:lnTo>
                  <a:lnTo>
                    <a:pt x="0" y="23"/>
                  </a:lnTo>
                  <a:lnTo>
                    <a:pt x="0" y="28"/>
                  </a:lnTo>
                  <a:lnTo>
                    <a:pt x="4" y="33"/>
                  </a:lnTo>
                  <a:lnTo>
                    <a:pt x="4" y="37"/>
                  </a:lnTo>
                  <a:lnTo>
                    <a:pt x="9" y="42"/>
                  </a:lnTo>
                  <a:lnTo>
                    <a:pt x="9" y="42"/>
                  </a:lnTo>
                  <a:lnTo>
                    <a:pt x="14" y="47"/>
                  </a:lnTo>
                  <a:lnTo>
                    <a:pt x="19" y="47"/>
                  </a:lnTo>
                  <a:lnTo>
                    <a:pt x="23" y="47"/>
                  </a:lnTo>
                  <a:lnTo>
                    <a:pt x="28" y="47"/>
                  </a:lnTo>
                  <a:lnTo>
                    <a:pt x="33" y="47"/>
                  </a:lnTo>
                  <a:lnTo>
                    <a:pt x="37" y="42"/>
                  </a:lnTo>
                  <a:lnTo>
                    <a:pt x="42" y="42"/>
                  </a:lnTo>
                  <a:lnTo>
                    <a:pt x="47" y="37"/>
                  </a:lnTo>
                  <a:lnTo>
                    <a:pt x="47" y="33"/>
                  </a:lnTo>
                  <a:lnTo>
                    <a:pt x="47" y="28"/>
                  </a:lnTo>
                  <a:lnTo>
                    <a:pt x="47" y="23"/>
                  </a:lnTo>
                  <a:lnTo>
                    <a:pt x="52" y="23"/>
                  </a:lnTo>
                  <a:close/>
                </a:path>
              </a:pathLst>
            </a:custGeom>
            <a:solidFill>
              <a:srgbClr val="FF7272"/>
            </a:solidFill>
            <a:ln w="9525">
              <a:noFill/>
              <a:round/>
              <a:headEnd/>
              <a:tailEnd/>
            </a:ln>
          </p:spPr>
          <p:txBody>
            <a:bodyPr/>
            <a:lstStyle/>
            <a:p>
              <a:endParaRPr lang="en-US"/>
            </a:p>
          </p:txBody>
        </p:sp>
        <p:sp>
          <p:nvSpPr>
            <p:cNvPr id="3523771" name="Freeform 187"/>
            <p:cNvSpPr>
              <a:spLocks noChangeAspect="1"/>
            </p:cNvSpPr>
            <p:nvPr/>
          </p:nvSpPr>
          <p:spPr bwMode="auto">
            <a:xfrm>
              <a:off x="2275" y="1810"/>
              <a:ext cx="47" cy="47"/>
            </a:xfrm>
            <a:custGeom>
              <a:avLst/>
              <a:gdLst/>
              <a:ahLst/>
              <a:cxnLst>
                <a:cxn ang="0">
                  <a:pos x="47" y="19"/>
                </a:cxn>
                <a:cxn ang="0">
                  <a:pos x="47" y="9"/>
                </a:cxn>
                <a:cxn ang="0">
                  <a:pos x="37" y="4"/>
                </a:cxn>
                <a:cxn ang="0">
                  <a:pos x="28" y="0"/>
                </a:cxn>
                <a:cxn ang="0">
                  <a:pos x="19" y="0"/>
                </a:cxn>
                <a:cxn ang="0">
                  <a:pos x="9" y="4"/>
                </a:cxn>
                <a:cxn ang="0">
                  <a:pos x="4" y="9"/>
                </a:cxn>
                <a:cxn ang="0">
                  <a:pos x="0" y="19"/>
                </a:cxn>
                <a:cxn ang="0">
                  <a:pos x="0" y="28"/>
                </a:cxn>
                <a:cxn ang="0">
                  <a:pos x="4" y="37"/>
                </a:cxn>
                <a:cxn ang="0">
                  <a:pos x="9" y="42"/>
                </a:cxn>
                <a:cxn ang="0">
                  <a:pos x="19" y="47"/>
                </a:cxn>
                <a:cxn ang="0">
                  <a:pos x="28" y="47"/>
                </a:cxn>
                <a:cxn ang="0">
                  <a:pos x="37" y="42"/>
                </a:cxn>
                <a:cxn ang="0">
                  <a:pos x="47" y="37"/>
                </a:cxn>
                <a:cxn ang="0">
                  <a:pos x="47" y="28"/>
                </a:cxn>
                <a:cxn ang="0">
                  <a:pos x="47" y="23"/>
                </a:cxn>
                <a:cxn ang="0">
                  <a:pos x="47" y="14"/>
                </a:cxn>
                <a:cxn ang="0">
                  <a:pos x="42" y="9"/>
                </a:cxn>
                <a:cxn ang="0">
                  <a:pos x="33" y="4"/>
                </a:cxn>
                <a:cxn ang="0">
                  <a:pos x="23" y="0"/>
                </a:cxn>
                <a:cxn ang="0">
                  <a:pos x="14" y="4"/>
                </a:cxn>
                <a:cxn ang="0">
                  <a:pos x="9" y="9"/>
                </a:cxn>
                <a:cxn ang="0">
                  <a:pos x="4" y="14"/>
                </a:cxn>
                <a:cxn ang="0">
                  <a:pos x="0" y="23"/>
                </a:cxn>
                <a:cxn ang="0">
                  <a:pos x="4" y="33"/>
                </a:cxn>
                <a:cxn ang="0">
                  <a:pos x="9" y="37"/>
                </a:cxn>
                <a:cxn ang="0">
                  <a:pos x="14" y="42"/>
                </a:cxn>
                <a:cxn ang="0">
                  <a:pos x="23" y="47"/>
                </a:cxn>
                <a:cxn ang="0">
                  <a:pos x="33" y="42"/>
                </a:cxn>
                <a:cxn ang="0">
                  <a:pos x="42" y="37"/>
                </a:cxn>
                <a:cxn ang="0">
                  <a:pos x="47" y="33"/>
                </a:cxn>
                <a:cxn ang="0">
                  <a:pos x="47" y="23"/>
                </a:cxn>
              </a:cxnLst>
              <a:rect l="0" t="0" r="r" b="b"/>
              <a:pathLst>
                <a:path w="47" h="47">
                  <a:moveTo>
                    <a:pt x="47" y="23"/>
                  </a:moveTo>
                  <a:lnTo>
                    <a:pt x="47" y="19"/>
                  </a:lnTo>
                  <a:lnTo>
                    <a:pt x="47" y="14"/>
                  </a:lnTo>
                  <a:lnTo>
                    <a:pt x="47" y="9"/>
                  </a:lnTo>
                  <a:lnTo>
                    <a:pt x="42" y="4"/>
                  </a:lnTo>
                  <a:lnTo>
                    <a:pt x="37" y="4"/>
                  </a:lnTo>
                  <a:lnTo>
                    <a:pt x="33" y="0"/>
                  </a:lnTo>
                  <a:lnTo>
                    <a:pt x="28" y="0"/>
                  </a:lnTo>
                  <a:lnTo>
                    <a:pt x="23" y="0"/>
                  </a:lnTo>
                  <a:lnTo>
                    <a:pt x="19" y="0"/>
                  </a:lnTo>
                  <a:lnTo>
                    <a:pt x="14" y="0"/>
                  </a:lnTo>
                  <a:lnTo>
                    <a:pt x="9" y="4"/>
                  </a:lnTo>
                  <a:lnTo>
                    <a:pt x="9" y="4"/>
                  </a:lnTo>
                  <a:lnTo>
                    <a:pt x="4" y="9"/>
                  </a:lnTo>
                  <a:lnTo>
                    <a:pt x="4" y="14"/>
                  </a:lnTo>
                  <a:lnTo>
                    <a:pt x="0" y="19"/>
                  </a:lnTo>
                  <a:lnTo>
                    <a:pt x="0" y="23"/>
                  </a:lnTo>
                  <a:lnTo>
                    <a:pt x="0" y="28"/>
                  </a:lnTo>
                  <a:lnTo>
                    <a:pt x="4" y="33"/>
                  </a:lnTo>
                  <a:lnTo>
                    <a:pt x="4" y="37"/>
                  </a:lnTo>
                  <a:lnTo>
                    <a:pt x="9" y="42"/>
                  </a:lnTo>
                  <a:lnTo>
                    <a:pt x="9" y="42"/>
                  </a:lnTo>
                  <a:lnTo>
                    <a:pt x="14" y="47"/>
                  </a:lnTo>
                  <a:lnTo>
                    <a:pt x="19" y="47"/>
                  </a:lnTo>
                  <a:lnTo>
                    <a:pt x="23" y="47"/>
                  </a:lnTo>
                  <a:lnTo>
                    <a:pt x="28" y="47"/>
                  </a:lnTo>
                  <a:lnTo>
                    <a:pt x="33" y="47"/>
                  </a:lnTo>
                  <a:lnTo>
                    <a:pt x="37" y="42"/>
                  </a:lnTo>
                  <a:lnTo>
                    <a:pt x="42" y="42"/>
                  </a:lnTo>
                  <a:lnTo>
                    <a:pt x="47" y="37"/>
                  </a:lnTo>
                  <a:lnTo>
                    <a:pt x="47" y="33"/>
                  </a:lnTo>
                  <a:lnTo>
                    <a:pt x="47" y="28"/>
                  </a:lnTo>
                  <a:lnTo>
                    <a:pt x="47" y="23"/>
                  </a:lnTo>
                  <a:lnTo>
                    <a:pt x="47" y="23"/>
                  </a:lnTo>
                  <a:lnTo>
                    <a:pt x="47" y="19"/>
                  </a:lnTo>
                  <a:lnTo>
                    <a:pt x="47" y="14"/>
                  </a:lnTo>
                  <a:lnTo>
                    <a:pt x="42" y="9"/>
                  </a:lnTo>
                  <a:lnTo>
                    <a:pt x="42" y="9"/>
                  </a:lnTo>
                  <a:lnTo>
                    <a:pt x="37" y="4"/>
                  </a:lnTo>
                  <a:lnTo>
                    <a:pt x="33" y="4"/>
                  </a:lnTo>
                  <a:lnTo>
                    <a:pt x="28" y="0"/>
                  </a:lnTo>
                  <a:lnTo>
                    <a:pt x="23" y="0"/>
                  </a:lnTo>
                  <a:lnTo>
                    <a:pt x="19" y="0"/>
                  </a:lnTo>
                  <a:lnTo>
                    <a:pt x="14" y="4"/>
                  </a:lnTo>
                  <a:lnTo>
                    <a:pt x="14" y="4"/>
                  </a:lnTo>
                  <a:lnTo>
                    <a:pt x="9" y="9"/>
                  </a:lnTo>
                  <a:lnTo>
                    <a:pt x="4" y="9"/>
                  </a:lnTo>
                  <a:lnTo>
                    <a:pt x="4" y="14"/>
                  </a:lnTo>
                  <a:lnTo>
                    <a:pt x="0" y="19"/>
                  </a:lnTo>
                  <a:lnTo>
                    <a:pt x="0" y="23"/>
                  </a:lnTo>
                  <a:lnTo>
                    <a:pt x="0" y="28"/>
                  </a:lnTo>
                  <a:lnTo>
                    <a:pt x="4" y="33"/>
                  </a:lnTo>
                  <a:lnTo>
                    <a:pt x="4" y="37"/>
                  </a:lnTo>
                  <a:lnTo>
                    <a:pt x="9" y="37"/>
                  </a:lnTo>
                  <a:lnTo>
                    <a:pt x="14" y="42"/>
                  </a:lnTo>
                  <a:lnTo>
                    <a:pt x="14" y="42"/>
                  </a:lnTo>
                  <a:lnTo>
                    <a:pt x="19" y="47"/>
                  </a:lnTo>
                  <a:lnTo>
                    <a:pt x="23" y="47"/>
                  </a:lnTo>
                  <a:lnTo>
                    <a:pt x="28" y="47"/>
                  </a:lnTo>
                  <a:lnTo>
                    <a:pt x="33" y="42"/>
                  </a:lnTo>
                  <a:lnTo>
                    <a:pt x="37" y="42"/>
                  </a:lnTo>
                  <a:lnTo>
                    <a:pt x="42" y="37"/>
                  </a:lnTo>
                  <a:lnTo>
                    <a:pt x="42" y="37"/>
                  </a:lnTo>
                  <a:lnTo>
                    <a:pt x="47" y="33"/>
                  </a:lnTo>
                  <a:lnTo>
                    <a:pt x="47" y="28"/>
                  </a:lnTo>
                  <a:lnTo>
                    <a:pt x="47" y="23"/>
                  </a:lnTo>
                  <a:lnTo>
                    <a:pt x="47" y="23"/>
                  </a:lnTo>
                  <a:close/>
                </a:path>
              </a:pathLst>
            </a:custGeom>
            <a:solidFill>
              <a:srgbClr val="FF7676"/>
            </a:solidFill>
            <a:ln w="9525">
              <a:noFill/>
              <a:round/>
              <a:headEnd/>
              <a:tailEnd/>
            </a:ln>
          </p:spPr>
          <p:txBody>
            <a:bodyPr/>
            <a:lstStyle/>
            <a:p>
              <a:endParaRPr lang="en-US"/>
            </a:p>
          </p:txBody>
        </p:sp>
        <p:sp>
          <p:nvSpPr>
            <p:cNvPr id="3523772" name="Freeform 188"/>
            <p:cNvSpPr>
              <a:spLocks noChangeAspect="1"/>
            </p:cNvSpPr>
            <p:nvPr/>
          </p:nvSpPr>
          <p:spPr bwMode="auto">
            <a:xfrm>
              <a:off x="2275" y="1810"/>
              <a:ext cx="47" cy="47"/>
            </a:xfrm>
            <a:custGeom>
              <a:avLst/>
              <a:gdLst/>
              <a:ahLst/>
              <a:cxnLst>
                <a:cxn ang="0">
                  <a:pos x="47" y="19"/>
                </a:cxn>
                <a:cxn ang="0">
                  <a:pos x="42" y="9"/>
                </a:cxn>
                <a:cxn ang="0">
                  <a:pos x="37" y="4"/>
                </a:cxn>
                <a:cxn ang="0">
                  <a:pos x="28" y="0"/>
                </a:cxn>
                <a:cxn ang="0">
                  <a:pos x="19" y="0"/>
                </a:cxn>
                <a:cxn ang="0">
                  <a:pos x="14" y="4"/>
                </a:cxn>
                <a:cxn ang="0">
                  <a:pos x="4" y="9"/>
                </a:cxn>
                <a:cxn ang="0">
                  <a:pos x="0" y="19"/>
                </a:cxn>
                <a:cxn ang="0">
                  <a:pos x="0" y="28"/>
                </a:cxn>
                <a:cxn ang="0">
                  <a:pos x="4" y="37"/>
                </a:cxn>
                <a:cxn ang="0">
                  <a:pos x="14" y="42"/>
                </a:cxn>
                <a:cxn ang="0">
                  <a:pos x="19" y="47"/>
                </a:cxn>
                <a:cxn ang="0">
                  <a:pos x="28" y="47"/>
                </a:cxn>
                <a:cxn ang="0">
                  <a:pos x="37" y="42"/>
                </a:cxn>
                <a:cxn ang="0">
                  <a:pos x="42" y="37"/>
                </a:cxn>
                <a:cxn ang="0">
                  <a:pos x="47" y="28"/>
                </a:cxn>
                <a:cxn ang="0">
                  <a:pos x="47" y="23"/>
                </a:cxn>
                <a:cxn ang="0">
                  <a:pos x="42" y="14"/>
                </a:cxn>
                <a:cxn ang="0">
                  <a:pos x="37" y="9"/>
                </a:cxn>
                <a:cxn ang="0">
                  <a:pos x="33" y="4"/>
                </a:cxn>
                <a:cxn ang="0">
                  <a:pos x="23" y="0"/>
                </a:cxn>
                <a:cxn ang="0">
                  <a:pos x="14" y="4"/>
                </a:cxn>
                <a:cxn ang="0">
                  <a:pos x="9" y="9"/>
                </a:cxn>
                <a:cxn ang="0">
                  <a:pos x="4" y="14"/>
                </a:cxn>
                <a:cxn ang="0">
                  <a:pos x="4" y="23"/>
                </a:cxn>
                <a:cxn ang="0">
                  <a:pos x="4" y="33"/>
                </a:cxn>
                <a:cxn ang="0">
                  <a:pos x="9" y="37"/>
                </a:cxn>
                <a:cxn ang="0">
                  <a:pos x="14" y="42"/>
                </a:cxn>
                <a:cxn ang="0">
                  <a:pos x="23" y="47"/>
                </a:cxn>
                <a:cxn ang="0">
                  <a:pos x="33" y="42"/>
                </a:cxn>
                <a:cxn ang="0">
                  <a:pos x="37" y="37"/>
                </a:cxn>
                <a:cxn ang="0">
                  <a:pos x="42" y="33"/>
                </a:cxn>
                <a:cxn ang="0">
                  <a:pos x="47" y="23"/>
                </a:cxn>
              </a:cxnLst>
              <a:rect l="0" t="0" r="r" b="b"/>
              <a:pathLst>
                <a:path w="47" h="47">
                  <a:moveTo>
                    <a:pt x="47" y="23"/>
                  </a:moveTo>
                  <a:lnTo>
                    <a:pt x="47" y="19"/>
                  </a:lnTo>
                  <a:lnTo>
                    <a:pt x="47" y="14"/>
                  </a:lnTo>
                  <a:lnTo>
                    <a:pt x="42" y="9"/>
                  </a:lnTo>
                  <a:lnTo>
                    <a:pt x="42" y="9"/>
                  </a:lnTo>
                  <a:lnTo>
                    <a:pt x="37" y="4"/>
                  </a:lnTo>
                  <a:lnTo>
                    <a:pt x="33" y="4"/>
                  </a:lnTo>
                  <a:lnTo>
                    <a:pt x="28" y="0"/>
                  </a:lnTo>
                  <a:lnTo>
                    <a:pt x="23" y="0"/>
                  </a:lnTo>
                  <a:lnTo>
                    <a:pt x="19" y="0"/>
                  </a:lnTo>
                  <a:lnTo>
                    <a:pt x="14" y="4"/>
                  </a:lnTo>
                  <a:lnTo>
                    <a:pt x="14" y="4"/>
                  </a:lnTo>
                  <a:lnTo>
                    <a:pt x="9" y="9"/>
                  </a:lnTo>
                  <a:lnTo>
                    <a:pt x="4" y="9"/>
                  </a:lnTo>
                  <a:lnTo>
                    <a:pt x="4" y="14"/>
                  </a:lnTo>
                  <a:lnTo>
                    <a:pt x="0" y="19"/>
                  </a:lnTo>
                  <a:lnTo>
                    <a:pt x="0" y="23"/>
                  </a:lnTo>
                  <a:lnTo>
                    <a:pt x="0" y="28"/>
                  </a:lnTo>
                  <a:lnTo>
                    <a:pt x="4" y="33"/>
                  </a:lnTo>
                  <a:lnTo>
                    <a:pt x="4" y="37"/>
                  </a:lnTo>
                  <a:lnTo>
                    <a:pt x="9" y="37"/>
                  </a:lnTo>
                  <a:lnTo>
                    <a:pt x="14" y="42"/>
                  </a:lnTo>
                  <a:lnTo>
                    <a:pt x="14" y="42"/>
                  </a:lnTo>
                  <a:lnTo>
                    <a:pt x="19" y="47"/>
                  </a:lnTo>
                  <a:lnTo>
                    <a:pt x="23" y="47"/>
                  </a:lnTo>
                  <a:lnTo>
                    <a:pt x="28" y="47"/>
                  </a:lnTo>
                  <a:lnTo>
                    <a:pt x="33" y="42"/>
                  </a:lnTo>
                  <a:lnTo>
                    <a:pt x="37" y="42"/>
                  </a:lnTo>
                  <a:lnTo>
                    <a:pt x="42" y="37"/>
                  </a:lnTo>
                  <a:lnTo>
                    <a:pt x="42" y="37"/>
                  </a:lnTo>
                  <a:lnTo>
                    <a:pt x="47" y="33"/>
                  </a:lnTo>
                  <a:lnTo>
                    <a:pt x="47" y="28"/>
                  </a:lnTo>
                  <a:lnTo>
                    <a:pt x="47" y="23"/>
                  </a:lnTo>
                  <a:lnTo>
                    <a:pt x="47" y="23"/>
                  </a:lnTo>
                  <a:lnTo>
                    <a:pt x="47" y="19"/>
                  </a:lnTo>
                  <a:lnTo>
                    <a:pt x="42" y="14"/>
                  </a:lnTo>
                  <a:lnTo>
                    <a:pt x="42" y="9"/>
                  </a:lnTo>
                  <a:lnTo>
                    <a:pt x="37" y="9"/>
                  </a:lnTo>
                  <a:lnTo>
                    <a:pt x="37" y="4"/>
                  </a:lnTo>
                  <a:lnTo>
                    <a:pt x="33" y="4"/>
                  </a:lnTo>
                  <a:lnTo>
                    <a:pt x="28" y="4"/>
                  </a:lnTo>
                  <a:lnTo>
                    <a:pt x="23" y="0"/>
                  </a:lnTo>
                  <a:lnTo>
                    <a:pt x="19" y="4"/>
                  </a:lnTo>
                  <a:lnTo>
                    <a:pt x="14" y="4"/>
                  </a:lnTo>
                  <a:lnTo>
                    <a:pt x="14" y="4"/>
                  </a:lnTo>
                  <a:lnTo>
                    <a:pt x="9" y="9"/>
                  </a:lnTo>
                  <a:lnTo>
                    <a:pt x="4" y="9"/>
                  </a:lnTo>
                  <a:lnTo>
                    <a:pt x="4" y="14"/>
                  </a:lnTo>
                  <a:lnTo>
                    <a:pt x="4" y="19"/>
                  </a:lnTo>
                  <a:lnTo>
                    <a:pt x="4" y="23"/>
                  </a:lnTo>
                  <a:lnTo>
                    <a:pt x="4" y="28"/>
                  </a:lnTo>
                  <a:lnTo>
                    <a:pt x="4" y="33"/>
                  </a:lnTo>
                  <a:lnTo>
                    <a:pt x="4" y="37"/>
                  </a:lnTo>
                  <a:lnTo>
                    <a:pt x="9" y="37"/>
                  </a:lnTo>
                  <a:lnTo>
                    <a:pt x="14" y="42"/>
                  </a:lnTo>
                  <a:lnTo>
                    <a:pt x="14" y="42"/>
                  </a:lnTo>
                  <a:lnTo>
                    <a:pt x="19" y="42"/>
                  </a:lnTo>
                  <a:lnTo>
                    <a:pt x="23" y="47"/>
                  </a:lnTo>
                  <a:lnTo>
                    <a:pt x="28" y="42"/>
                  </a:lnTo>
                  <a:lnTo>
                    <a:pt x="33" y="42"/>
                  </a:lnTo>
                  <a:lnTo>
                    <a:pt x="37" y="42"/>
                  </a:lnTo>
                  <a:lnTo>
                    <a:pt x="37" y="37"/>
                  </a:lnTo>
                  <a:lnTo>
                    <a:pt x="42" y="37"/>
                  </a:lnTo>
                  <a:lnTo>
                    <a:pt x="42" y="33"/>
                  </a:lnTo>
                  <a:lnTo>
                    <a:pt x="47" y="28"/>
                  </a:lnTo>
                  <a:lnTo>
                    <a:pt x="47" y="23"/>
                  </a:lnTo>
                  <a:lnTo>
                    <a:pt x="47" y="23"/>
                  </a:lnTo>
                  <a:close/>
                </a:path>
              </a:pathLst>
            </a:custGeom>
            <a:solidFill>
              <a:srgbClr val="FF7979"/>
            </a:solidFill>
            <a:ln w="9525">
              <a:noFill/>
              <a:round/>
              <a:headEnd/>
              <a:tailEnd/>
            </a:ln>
          </p:spPr>
          <p:txBody>
            <a:bodyPr/>
            <a:lstStyle/>
            <a:p>
              <a:endParaRPr lang="en-US"/>
            </a:p>
          </p:txBody>
        </p:sp>
        <p:sp>
          <p:nvSpPr>
            <p:cNvPr id="3523773" name="Freeform 189"/>
            <p:cNvSpPr>
              <a:spLocks noChangeAspect="1"/>
            </p:cNvSpPr>
            <p:nvPr/>
          </p:nvSpPr>
          <p:spPr bwMode="auto">
            <a:xfrm>
              <a:off x="2279" y="1810"/>
              <a:ext cx="43" cy="47"/>
            </a:xfrm>
            <a:custGeom>
              <a:avLst/>
              <a:gdLst/>
              <a:ahLst/>
              <a:cxnLst>
                <a:cxn ang="0">
                  <a:pos x="43" y="19"/>
                </a:cxn>
                <a:cxn ang="0">
                  <a:pos x="38" y="9"/>
                </a:cxn>
                <a:cxn ang="0">
                  <a:pos x="33" y="4"/>
                </a:cxn>
                <a:cxn ang="0">
                  <a:pos x="24" y="4"/>
                </a:cxn>
                <a:cxn ang="0">
                  <a:pos x="15" y="4"/>
                </a:cxn>
                <a:cxn ang="0">
                  <a:pos x="10" y="4"/>
                </a:cxn>
                <a:cxn ang="0">
                  <a:pos x="0" y="9"/>
                </a:cxn>
                <a:cxn ang="0">
                  <a:pos x="0" y="19"/>
                </a:cxn>
                <a:cxn ang="0">
                  <a:pos x="0" y="28"/>
                </a:cxn>
                <a:cxn ang="0">
                  <a:pos x="0" y="37"/>
                </a:cxn>
                <a:cxn ang="0">
                  <a:pos x="10" y="42"/>
                </a:cxn>
                <a:cxn ang="0">
                  <a:pos x="15" y="42"/>
                </a:cxn>
                <a:cxn ang="0">
                  <a:pos x="24" y="42"/>
                </a:cxn>
                <a:cxn ang="0">
                  <a:pos x="33" y="42"/>
                </a:cxn>
                <a:cxn ang="0">
                  <a:pos x="38" y="37"/>
                </a:cxn>
                <a:cxn ang="0">
                  <a:pos x="43" y="28"/>
                </a:cxn>
                <a:cxn ang="0">
                  <a:pos x="43" y="23"/>
                </a:cxn>
                <a:cxn ang="0">
                  <a:pos x="38" y="14"/>
                </a:cxn>
                <a:cxn ang="0">
                  <a:pos x="33" y="9"/>
                </a:cxn>
                <a:cxn ang="0">
                  <a:pos x="29" y="4"/>
                </a:cxn>
                <a:cxn ang="0">
                  <a:pos x="19" y="4"/>
                </a:cxn>
                <a:cxn ang="0">
                  <a:pos x="15" y="4"/>
                </a:cxn>
                <a:cxn ang="0">
                  <a:pos x="5" y="9"/>
                </a:cxn>
                <a:cxn ang="0">
                  <a:pos x="0" y="14"/>
                </a:cxn>
                <a:cxn ang="0">
                  <a:pos x="0" y="23"/>
                </a:cxn>
                <a:cxn ang="0">
                  <a:pos x="0" y="33"/>
                </a:cxn>
                <a:cxn ang="0">
                  <a:pos x="5" y="37"/>
                </a:cxn>
                <a:cxn ang="0">
                  <a:pos x="15" y="42"/>
                </a:cxn>
                <a:cxn ang="0">
                  <a:pos x="19" y="42"/>
                </a:cxn>
                <a:cxn ang="0">
                  <a:pos x="29" y="42"/>
                </a:cxn>
                <a:cxn ang="0">
                  <a:pos x="33" y="37"/>
                </a:cxn>
                <a:cxn ang="0">
                  <a:pos x="38" y="33"/>
                </a:cxn>
                <a:cxn ang="0">
                  <a:pos x="43" y="23"/>
                </a:cxn>
              </a:cxnLst>
              <a:rect l="0" t="0" r="r" b="b"/>
              <a:pathLst>
                <a:path w="43" h="47">
                  <a:moveTo>
                    <a:pt x="43" y="23"/>
                  </a:moveTo>
                  <a:lnTo>
                    <a:pt x="43" y="19"/>
                  </a:lnTo>
                  <a:lnTo>
                    <a:pt x="38" y="14"/>
                  </a:lnTo>
                  <a:lnTo>
                    <a:pt x="38" y="9"/>
                  </a:lnTo>
                  <a:lnTo>
                    <a:pt x="33" y="9"/>
                  </a:lnTo>
                  <a:lnTo>
                    <a:pt x="33" y="4"/>
                  </a:lnTo>
                  <a:lnTo>
                    <a:pt x="29" y="4"/>
                  </a:lnTo>
                  <a:lnTo>
                    <a:pt x="24" y="4"/>
                  </a:lnTo>
                  <a:lnTo>
                    <a:pt x="19" y="0"/>
                  </a:lnTo>
                  <a:lnTo>
                    <a:pt x="15" y="4"/>
                  </a:lnTo>
                  <a:lnTo>
                    <a:pt x="10" y="4"/>
                  </a:lnTo>
                  <a:lnTo>
                    <a:pt x="10" y="4"/>
                  </a:lnTo>
                  <a:lnTo>
                    <a:pt x="5" y="9"/>
                  </a:lnTo>
                  <a:lnTo>
                    <a:pt x="0" y="9"/>
                  </a:lnTo>
                  <a:lnTo>
                    <a:pt x="0" y="14"/>
                  </a:lnTo>
                  <a:lnTo>
                    <a:pt x="0" y="19"/>
                  </a:lnTo>
                  <a:lnTo>
                    <a:pt x="0" y="23"/>
                  </a:lnTo>
                  <a:lnTo>
                    <a:pt x="0" y="28"/>
                  </a:lnTo>
                  <a:lnTo>
                    <a:pt x="0" y="33"/>
                  </a:lnTo>
                  <a:lnTo>
                    <a:pt x="0" y="37"/>
                  </a:lnTo>
                  <a:lnTo>
                    <a:pt x="5" y="37"/>
                  </a:lnTo>
                  <a:lnTo>
                    <a:pt x="10" y="42"/>
                  </a:lnTo>
                  <a:lnTo>
                    <a:pt x="10" y="42"/>
                  </a:lnTo>
                  <a:lnTo>
                    <a:pt x="15" y="42"/>
                  </a:lnTo>
                  <a:lnTo>
                    <a:pt x="19" y="47"/>
                  </a:lnTo>
                  <a:lnTo>
                    <a:pt x="24" y="42"/>
                  </a:lnTo>
                  <a:lnTo>
                    <a:pt x="29" y="42"/>
                  </a:lnTo>
                  <a:lnTo>
                    <a:pt x="33" y="42"/>
                  </a:lnTo>
                  <a:lnTo>
                    <a:pt x="33" y="37"/>
                  </a:lnTo>
                  <a:lnTo>
                    <a:pt x="38" y="37"/>
                  </a:lnTo>
                  <a:lnTo>
                    <a:pt x="38" y="33"/>
                  </a:lnTo>
                  <a:lnTo>
                    <a:pt x="43" y="28"/>
                  </a:lnTo>
                  <a:lnTo>
                    <a:pt x="43" y="23"/>
                  </a:lnTo>
                  <a:lnTo>
                    <a:pt x="43" y="23"/>
                  </a:lnTo>
                  <a:lnTo>
                    <a:pt x="38" y="19"/>
                  </a:lnTo>
                  <a:lnTo>
                    <a:pt x="38" y="14"/>
                  </a:lnTo>
                  <a:lnTo>
                    <a:pt x="38" y="14"/>
                  </a:lnTo>
                  <a:lnTo>
                    <a:pt x="33" y="9"/>
                  </a:lnTo>
                  <a:lnTo>
                    <a:pt x="33" y="4"/>
                  </a:lnTo>
                  <a:lnTo>
                    <a:pt x="29" y="4"/>
                  </a:lnTo>
                  <a:lnTo>
                    <a:pt x="24" y="4"/>
                  </a:lnTo>
                  <a:lnTo>
                    <a:pt x="19" y="4"/>
                  </a:lnTo>
                  <a:lnTo>
                    <a:pt x="15" y="4"/>
                  </a:lnTo>
                  <a:lnTo>
                    <a:pt x="15" y="4"/>
                  </a:lnTo>
                  <a:lnTo>
                    <a:pt x="10" y="4"/>
                  </a:lnTo>
                  <a:lnTo>
                    <a:pt x="5" y="9"/>
                  </a:lnTo>
                  <a:lnTo>
                    <a:pt x="5" y="14"/>
                  </a:lnTo>
                  <a:lnTo>
                    <a:pt x="0" y="14"/>
                  </a:lnTo>
                  <a:lnTo>
                    <a:pt x="0" y="19"/>
                  </a:lnTo>
                  <a:lnTo>
                    <a:pt x="0" y="23"/>
                  </a:lnTo>
                  <a:lnTo>
                    <a:pt x="0" y="28"/>
                  </a:lnTo>
                  <a:lnTo>
                    <a:pt x="0" y="33"/>
                  </a:lnTo>
                  <a:lnTo>
                    <a:pt x="5" y="33"/>
                  </a:lnTo>
                  <a:lnTo>
                    <a:pt x="5" y="37"/>
                  </a:lnTo>
                  <a:lnTo>
                    <a:pt x="10" y="42"/>
                  </a:lnTo>
                  <a:lnTo>
                    <a:pt x="15" y="42"/>
                  </a:lnTo>
                  <a:lnTo>
                    <a:pt x="15" y="42"/>
                  </a:lnTo>
                  <a:lnTo>
                    <a:pt x="19" y="42"/>
                  </a:lnTo>
                  <a:lnTo>
                    <a:pt x="24" y="42"/>
                  </a:lnTo>
                  <a:lnTo>
                    <a:pt x="29" y="42"/>
                  </a:lnTo>
                  <a:lnTo>
                    <a:pt x="33" y="42"/>
                  </a:lnTo>
                  <a:lnTo>
                    <a:pt x="33" y="37"/>
                  </a:lnTo>
                  <a:lnTo>
                    <a:pt x="38" y="33"/>
                  </a:lnTo>
                  <a:lnTo>
                    <a:pt x="38" y="33"/>
                  </a:lnTo>
                  <a:lnTo>
                    <a:pt x="38" y="28"/>
                  </a:lnTo>
                  <a:lnTo>
                    <a:pt x="43" y="23"/>
                  </a:lnTo>
                  <a:lnTo>
                    <a:pt x="43" y="23"/>
                  </a:lnTo>
                  <a:close/>
                </a:path>
              </a:pathLst>
            </a:custGeom>
            <a:solidFill>
              <a:srgbClr val="FF7D7D"/>
            </a:solidFill>
            <a:ln w="9525">
              <a:noFill/>
              <a:round/>
              <a:headEnd/>
              <a:tailEnd/>
            </a:ln>
          </p:spPr>
          <p:txBody>
            <a:bodyPr/>
            <a:lstStyle/>
            <a:p>
              <a:endParaRPr lang="en-US"/>
            </a:p>
          </p:txBody>
        </p:sp>
        <p:sp>
          <p:nvSpPr>
            <p:cNvPr id="3523774" name="Freeform 190"/>
            <p:cNvSpPr>
              <a:spLocks noChangeAspect="1"/>
            </p:cNvSpPr>
            <p:nvPr/>
          </p:nvSpPr>
          <p:spPr bwMode="auto">
            <a:xfrm>
              <a:off x="2279" y="1814"/>
              <a:ext cx="43" cy="38"/>
            </a:xfrm>
            <a:custGeom>
              <a:avLst/>
              <a:gdLst/>
              <a:ahLst/>
              <a:cxnLst>
                <a:cxn ang="0">
                  <a:pos x="38" y="15"/>
                </a:cxn>
                <a:cxn ang="0">
                  <a:pos x="38" y="10"/>
                </a:cxn>
                <a:cxn ang="0">
                  <a:pos x="33" y="0"/>
                </a:cxn>
                <a:cxn ang="0">
                  <a:pos x="24" y="0"/>
                </a:cxn>
                <a:cxn ang="0">
                  <a:pos x="15" y="0"/>
                </a:cxn>
                <a:cxn ang="0">
                  <a:pos x="10" y="0"/>
                </a:cxn>
                <a:cxn ang="0">
                  <a:pos x="5" y="10"/>
                </a:cxn>
                <a:cxn ang="0">
                  <a:pos x="0" y="15"/>
                </a:cxn>
                <a:cxn ang="0">
                  <a:pos x="0" y="24"/>
                </a:cxn>
                <a:cxn ang="0">
                  <a:pos x="5" y="29"/>
                </a:cxn>
                <a:cxn ang="0">
                  <a:pos x="10" y="38"/>
                </a:cxn>
                <a:cxn ang="0">
                  <a:pos x="15" y="38"/>
                </a:cxn>
                <a:cxn ang="0">
                  <a:pos x="24" y="38"/>
                </a:cxn>
                <a:cxn ang="0">
                  <a:pos x="33" y="38"/>
                </a:cxn>
                <a:cxn ang="0">
                  <a:pos x="38" y="29"/>
                </a:cxn>
                <a:cxn ang="0">
                  <a:pos x="38" y="24"/>
                </a:cxn>
                <a:cxn ang="0">
                  <a:pos x="38" y="19"/>
                </a:cxn>
                <a:cxn ang="0">
                  <a:pos x="38" y="10"/>
                </a:cxn>
                <a:cxn ang="0">
                  <a:pos x="33" y="5"/>
                </a:cxn>
                <a:cxn ang="0">
                  <a:pos x="29" y="0"/>
                </a:cxn>
                <a:cxn ang="0">
                  <a:pos x="19" y="0"/>
                </a:cxn>
                <a:cxn ang="0">
                  <a:pos x="15" y="0"/>
                </a:cxn>
                <a:cxn ang="0">
                  <a:pos x="5" y="5"/>
                </a:cxn>
                <a:cxn ang="0">
                  <a:pos x="5" y="10"/>
                </a:cxn>
                <a:cxn ang="0">
                  <a:pos x="0" y="19"/>
                </a:cxn>
                <a:cxn ang="0">
                  <a:pos x="5" y="29"/>
                </a:cxn>
                <a:cxn ang="0">
                  <a:pos x="5" y="33"/>
                </a:cxn>
                <a:cxn ang="0">
                  <a:pos x="15" y="38"/>
                </a:cxn>
                <a:cxn ang="0">
                  <a:pos x="19" y="38"/>
                </a:cxn>
                <a:cxn ang="0">
                  <a:pos x="29" y="38"/>
                </a:cxn>
                <a:cxn ang="0">
                  <a:pos x="33" y="33"/>
                </a:cxn>
                <a:cxn ang="0">
                  <a:pos x="38" y="29"/>
                </a:cxn>
                <a:cxn ang="0">
                  <a:pos x="38" y="19"/>
                </a:cxn>
              </a:cxnLst>
              <a:rect l="0" t="0" r="r" b="b"/>
              <a:pathLst>
                <a:path w="43" h="38">
                  <a:moveTo>
                    <a:pt x="43" y="19"/>
                  </a:moveTo>
                  <a:lnTo>
                    <a:pt x="38" y="15"/>
                  </a:lnTo>
                  <a:lnTo>
                    <a:pt x="38" y="10"/>
                  </a:lnTo>
                  <a:lnTo>
                    <a:pt x="38" y="10"/>
                  </a:lnTo>
                  <a:lnTo>
                    <a:pt x="33" y="5"/>
                  </a:lnTo>
                  <a:lnTo>
                    <a:pt x="33" y="0"/>
                  </a:lnTo>
                  <a:lnTo>
                    <a:pt x="29" y="0"/>
                  </a:lnTo>
                  <a:lnTo>
                    <a:pt x="24" y="0"/>
                  </a:lnTo>
                  <a:lnTo>
                    <a:pt x="19" y="0"/>
                  </a:lnTo>
                  <a:lnTo>
                    <a:pt x="15" y="0"/>
                  </a:lnTo>
                  <a:lnTo>
                    <a:pt x="15" y="0"/>
                  </a:lnTo>
                  <a:lnTo>
                    <a:pt x="10" y="0"/>
                  </a:lnTo>
                  <a:lnTo>
                    <a:pt x="5" y="5"/>
                  </a:lnTo>
                  <a:lnTo>
                    <a:pt x="5" y="10"/>
                  </a:lnTo>
                  <a:lnTo>
                    <a:pt x="0" y="10"/>
                  </a:lnTo>
                  <a:lnTo>
                    <a:pt x="0" y="15"/>
                  </a:lnTo>
                  <a:lnTo>
                    <a:pt x="0" y="19"/>
                  </a:lnTo>
                  <a:lnTo>
                    <a:pt x="0" y="24"/>
                  </a:lnTo>
                  <a:lnTo>
                    <a:pt x="0" y="29"/>
                  </a:lnTo>
                  <a:lnTo>
                    <a:pt x="5" y="29"/>
                  </a:lnTo>
                  <a:lnTo>
                    <a:pt x="5" y="33"/>
                  </a:lnTo>
                  <a:lnTo>
                    <a:pt x="10" y="38"/>
                  </a:lnTo>
                  <a:lnTo>
                    <a:pt x="15" y="38"/>
                  </a:lnTo>
                  <a:lnTo>
                    <a:pt x="15" y="38"/>
                  </a:lnTo>
                  <a:lnTo>
                    <a:pt x="19" y="38"/>
                  </a:lnTo>
                  <a:lnTo>
                    <a:pt x="24" y="38"/>
                  </a:lnTo>
                  <a:lnTo>
                    <a:pt x="29" y="38"/>
                  </a:lnTo>
                  <a:lnTo>
                    <a:pt x="33" y="38"/>
                  </a:lnTo>
                  <a:lnTo>
                    <a:pt x="33" y="33"/>
                  </a:lnTo>
                  <a:lnTo>
                    <a:pt x="38" y="29"/>
                  </a:lnTo>
                  <a:lnTo>
                    <a:pt x="38" y="29"/>
                  </a:lnTo>
                  <a:lnTo>
                    <a:pt x="38" y="24"/>
                  </a:lnTo>
                  <a:lnTo>
                    <a:pt x="43" y="19"/>
                  </a:lnTo>
                  <a:lnTo>
                    <a:pt x="38" y="19"/>
                  </a:lnTo>
                  <a:lnTo>
                    <a:pt x="38" y="15"/>
                  </a:lnTo>
                  <a:lnTo>
                    <a:pt x="38" y="10"/>
                  </a:lnTo>
                  <a:lnTo>
                    <a:pt x="38" y="10"/>
                  </a:lnTo>
                  <a:lnTo>
                    <a:pt x="33" y="5"/>
                  </a:lnTo>
                  <a:lnTo>
                    <a:pt x="29" y="5"/>
                  </a:lnTo>
                  <a:lnTo>
                    <a:pt x="29" y="0"/>
                  </a:lnTo>
                  <a:lnTo>
                    <a:pt x="24" y="0"/>
                  </a:lnTo>
                  <a:lnTo>
                    <a:pt x="19" y="0"/>
                  </a:lnTo>
                  <a:lnTo>
                    <a:pt x="15" y="0"/>
                  </a:lnTo>
                  <a:lnTo>
                    <a:pt x="15" y="0"/>
                  </a:lnTo>
                  <a:lnTo>
                    <a:pt x="10" y="5"/>
                  </a:lnTo>
                  <a:lnTo>
                    <a:pt x="5" y="5"/>
                  </a:lnTo>
                  <a:lnTo>
                    <a:pt x="5" y="10"/>
                  </a:lnTo>
                  <a:lnTo>
                    <a:pt x="5" y="10"/>
                  </a:lnTo>
                  <a:lnTo>
                    <a:pt x="0" y="15"/>
                  </a:lnTo>
                  <a:lnTo>
                    <a:pt x="0" y="19"/>
                  </a:lnTo>
                  <a:lnTo>
                    <a:pt x="0" y="24"/>
                  </a:lnTo>
                  <a:lnTo>
                    <a:pt x="5" y="29"/>
                  </a:lnTo>
                  <a:lnTo>
                    <a:pt x="5" y="29"/>
                  </a:lnTo>
                  <a:lnTo>
                    <a:pt x="5" y="33"/>
                  </a:lnTo>
                  <a:lnTo>
                    <a:pt x="10" y="33"/>
                  </a:lnTo>
                  <a:lnTo>
                    <a:pt x="15" y="38"/>
                  </a:lnTo>
                  <a:lnTo>
                    <a:pt x="15" y="38"/>
                  </a:lnTo>
                  <a:lnTo>
                    <a:pt x="19" y="38"/>
                  </a:lnTo>
                  <a:lnTo>
                    <a:pt x="24" y="38"/>
                  </a:lnTo>
                  <a:lnTo>
                    <a:pt x="29" y="38"/>
                  </a:lnTo>
                  <a:lnTo>
                    <a:pt x="29" y="33"/>
                  </a:lnTo>
                  <a:lnTo>
                    <a:pt x="33" y="33"/>
                  </a:lnTo>
                  <a:lnTo>
                    <a:pt x="38" y="29"/>
                  </a:lnTo>
                  <a:lnTo>
                    <a:pt x="38" y="29"/>
                  </a:lnTo>
                  <a:lnTo>
                    <a:pt x="38" y="24"/>
                  </a:lnTo>
                  <a:lnTo>
                    <a:pt x="38" y="19"/>
                  </a:lnTo>
                  <a:lnTo>
                    <a:pt x="43" y="19"/>
                  </a:lnTo>
                  <a:close/>
                </a:path>
              </a:pathLst>
            </a:custGeom>
            <a:solidFill>
              <a:srgbClr val="FF8181"/>
            </a:solidFill>
            <a:ln w="9525">
              <a:noFill/>
              <a:round/>
              <a:headEnd/>
              <a:tailEnd/>
            </a:ln>
          </p:spPr>
          <p:txBody>
            <a:bodyPr/>
            <a:lstStyle/>
            <a:p>
              <a:endParaRPr lang="en-US"/>
            </a:p>
          </p:txBody>
        </p:sp>
        <p:sp>
          <p:nvSpPr>
            <p:cNvPr id="3523775" name="Freeform 191"/>
            <p:cNvSpPr>
              <a:spLocks noChangeAspect="1"/>
            </p:cNvSpPr>
            <p:nvPr/>
          </p:nvSpPr>
          <p:spPr bwMode="auto">
            <a:xfrm>
              <a:off x="2279" y="1814"/>
              <a:ext cx="38" cy="38"/>
            </a:xfrm>
            <a:custGeom>
              <a:avLst/>
              <a:gdLst/>
              <a:ahLst/>
              <a:cxnLst>
                <a:cxn ang="0">
                  <a:pos x="38" y="15"/>
                </a:cxn>
                <a:cxn ang="0">
                  <a:pos x="38" y="10"/>
                </a:cxn>
                <a:cxn ang="0">
                  <a:pos x="29" y="5"/>
                </a:cxn>
                <a:cxn ang="0">
                  <a:pos x="24" y="0"/>
                </a:cxn>
                <a:cxn ang="0">
                  <a:pos x="15" y="0"/>
                </a:cxn>
                <a:cxn ang="0">
                  <a:pos x="10" y="5"/>
                </a:cxn>
                <a:cxn ang="0">
                  <a:pos x="5" y="10"/>
                </a:cxn>
                <a:cxn ang="0">
                  <a:pos x="0" y="15"/>
                </a:cxn>
                <a:cxn ang="0">
                  <a:pos x="0" y="24"/>
                </a:cxn>
                <a:cxn ang="0">
                  <a:pos x="5" y="29"/>
                </a:cxn>
                <a:cxn ang="0">
                  <a:pos x="10" y="33"/>
                </a:cxn>
                <a:cxn ang="0">
                  <a:pos x="15" y="38"/>
                </a:cxn>
                <a:cxn ang="0">
                  <a:pos x="24" y="38"/>
                </a:cxn>
                <a:cxn ang="0">
                  <a:pos x="29" y="33"/>
                </a:cxn>
                <a:cxn ang="0">
                  <a:pos x="38" y="29"/>
                </a:cxn>
                <a:cxn ang="0">
                  <a:pos x="38" y="24"/>
                </a:cxn>
                <a:cxn ang="0">
                  <a:pos x="38" y="19"/>
                </a:cxn>
                <a:cxn ang="0">
                  <a:pos x="38" y="15"/>
                </a:cxn>
                <a:cxn ang="0">
                  <a:pos x="33" y="5"/>
                </a:cxn>
                <a:cxn ang="0">
                  <a:pos x="29" y="5"/>
                </a:cxn>
                <a:cxn ang="0">
                  <a:pos x="19" y="0"/>
                </a:cxn>
                <a:cxn ang="0">
                  <a:pos x="15" y="5"/>
                </a:cxn>
                <a:cxn ang="0">
                  <a:pos x="10" y="5"/>
                </a:cxn>
                <a:cxn ang="0">
                  <a:pos x="5" y="15"/>
                </a:cxn>
                <a:cxn ang="0">
                  <a:pos x="5" y="19"/>
                </a:cxn>
                <a:cxn ang="0">
                  <a:pos x="5" y="24"/>
                </a:cxn>
                <a:cxn ang="0">
                  <a:pos x="10" y="33"/>
                </a:cxn>
                <a:cxn ang="0">
                  <a:pos x="15" y="33"/>
                </a:cxn>
                <a:cxn ang="0">
                  <a:pos x="19" y="38"/>
                </a:cxn>
                <a:cxn ang="0">
                  <a:pos x="29" y="33"/>
                </a:cxn>
                <a:cxn ang="0">
                  <a:pos x="33" y="33"/>
                </a:cxn>
                <a:cxn ang="0">
                  <a:pos x="38" y="24"/>
                </a:cxn>
                <a:cxn ang="0">
                  <a:pos x="38" y="19"/>
                </a:cxn>
              </a:cxnLst>
              <a:rect l="0" t="0" r="r" b="b"/>
              <a:pathLst>
                <a:path w="38" h="38">
                  <a:moveTo>
                    <a:pt x="38" y="19"/>
                  </a:moveTo>
                  <a:lnTo>
                    <a:pt x="38" y="15"/>
                  </a:lnTo>
                  <a:lnTo>
                    <a:pt x="38" y="10"/>
                  </a:lnTo>
                  <a:lnTo>
                    <a:pt x="38" y="10"/>
                  </a:lnTo>
                  <a:lnTo>
                    <a:pt x="33" y="5"/>
                  </a:lnTo>
                  <a:lnTo>
                    <a:pt x="29" y="5"/>
                  </a:lnTo>
                  <a:lnTo>
                    <a:pt x="29" y="0"/>
                  </a:lnTo>
                  <a:lnTo>
                    <a:pt x="24" y="0"/>
                  </a:lnTo>
                  <a:lnTo>
                    <a:pt x="19" y="0"/>
                  </a:lnTo>
                  <a:lnTo>
                    <a:pt x="15" y="0"/>
                  </a:lnTo>
                  <a:lnTo>
                    <a:pt x="15" y="0"/>
                  </a:lnTo>
                  <a:lnTo>
                    <a:pt x="10" y="5"/>
                  </a:lnTo>
                  <a:lnTo>
                    <a:pt x="5" y="5"/>
                  </a:lnTo>
                  <a:lnTo>
                    <a:pt x="5" y="10"/>
                  </a:lnTo>
                  <a:lnTo>
                    <a:pt x="5" y="10"/>
                  </a:lnTo>
                  <a:lnTo>
                    <a:pt x="0" y="15"/>
                  </a:lnTo>
                  <a:lnTo>
                    <a:pt x="0" y="19"/>
                  </a:lnTo>
                  <a:lnTo>
                    <a:pt x="0" y="24"/>
                  </a:lnTo>
                  <a:lnTo>
                    <a:pt x="5" y="29"/>
                  </a:lnTo>
                  <a:lnTo>
                    <a:pt x="5" y="29"/>
                  </a:lnTo>
                  <a:lnTo>
                    <a:pt x="5" y="33"/>
                  </a:lnTo>
                  <a:lnTo>
                    <a:pt x="10" y="33"/>
                  </a:lnTo>
                  <a:lnTo>
                    <a:pt x="15" y="38"/>
                  </a:lnTo>
                  <a:lnTo>
                    <a:pt x="15" y="38"/>
                  </a:lnTo>
                  <a:lnTo>
                    <a:pt x="19" y="38"/>
                  </a:lnTo>
                  <a:lnTo>
                    <a:pt x="24" y="38"/>
                  </a:lnTo>
                  <a:lnTo>
                    <a:pt x="29" y="38"/>
                  </a:lnTo>
                  <a:lnTo>
                    <a:pt x="29" y="33"/>
                  </a:lnTo>
                  <a:lnTo>
                    <a:pt x="33" y="33"/>
                  </a:lnTo>
                  <a:lnTo>
                    <a:pt x="38" y="29"/>
                  </a:lnTo>
                  <a:lnTo>
                    <a:pt x="38" y="29"/>
                  </a:lnTo>
                  <a:lnTo>
                    <a:pt x="38" y="24"/>
                  </a:lnTo>
                  <a:lnTo>
                    <a:pt x="38" y="19"/>
                  </a:lnTo>
                  <a:lnTo>
                    <a:pt x="38" y="19"/>
                  </a:lnTo>
                  <a:lnTo>
                    <a:pt x="38" y="15"/>
                  </a:lnTo>
                  <a:lnTo>
                    <a:pt x="38" y="15"/>
                  </a:lnTo>
                  <a:lnTo>
                    <a:pt x="33" y="10"/>
                  </a:lnTo>
                  <a:lnTo>
                    <a:pt x="33" y="5"/>
                  </a:lnTo>
                  <a:lnTo>
                    <a:pt x="29" y="5"/>
                  </a:lnTo>
                  <a:lnTo>
                    <a:pt x="29" y="5"/>
                  </a:lnTo>
                  <a:lnTo>
                    <a:pt x="24" y="0"/>
                  </a:lnTo>
                  <a:lnTo>
                    <a:pt x="19" y="0"/>
                  </a:lnTo>
                  <a:lnTo>
                    <a:pt x="19" y="0"/>
                  </a:lnTo>
                  <a:lnTo>
                    <a:pt x="15" y="5"/>
                  </a:lnTo>
                  <a:lnTo>
                    <a:pt x="10" y="5"/>
                  </a:lnTo>
                  <a:lnTo>
                    <a:pt x="10" y="5"/>
                  </a:lnTo>
                  <a:lnTo>
                    <a:pt x="5" y="10"/>
                  </a:lnTo>
                  <a:lnTo>
                    <a:pt x="5" y="15"/>
                  </a:lnTo>
                  <a:lnTo>
                    <a:pt x="5" y="15"/>
                  </a:lnTo>
                  <a:lnTo>
                    <a:pt x="5" y="19"/>
                  </a:lnTo>
                  <a:lnTo>
                    <a:pt x="5" y="24"/>
                  </a:lnTo>
                  <a:lnTo>
                    <a:pt x="5" y="24"/>
                  </a:lnTo>
                  <a:lnTo>
                    <a:pt x="5" y="29"/>
                  </a:lnTo>
                  <a:lnTo>
                    <a:pt x="10" y="33"/>
                  </a:lnTo>
                  <a:lnTo>
                    <a:pt x="10" y="33"/>
                  </a:lnTo>
                  <a:lnTo>
                    <a:pt x="15" y="33"/>
                  </a:lnTo>
                  <a:lnTo>
                    <a:pt x="19" y="38"/>
                  </a:lnTo>
                  <a:lnTo>
                    <a:pt x="19" y="38"/>
                  </a:lnTo>
                  <a:lnTo>
                    <a:pt x="24" y="38"/>
                  </a:lnTo>
                  <a:lnTo>
                    <a:pt x="29" y="33"/>
                  </a:lnTo>
                  <a:lnTo>
                    <a:pt x="29" y="33"/>
                  </a:lnTo>
                  <a:lnTo>
                    <a:pt x="33" y="33"/>
                  </a:lnTo>
                  <a:lnTo>
                    <a:pt x="33" y="29"/>
                  </a:lnTo>
                  <a:lnTo>
                    <a:pt x="38" y="24"/>
                  </a:lnTo>
                  <a:lnTo>
                    <a:pt x="38" y="24"/>
                  </a:lnTo>
                  <a:lnTo>
                    <a:pt x="38" y="19"/>
                  </a:lnTo>
                  <a:lnTo>
                    <a:pt x="38" y="19"/>
                  </a:lnTo>
                  <a:close/>
                </a:path>
              </a:pathLst>
            </a:custGeom>
            <a:solidFill>
              <a:srgbClr val="FF8484"/>
            </a:solidFill>
            <a:ln w="9525">
              <a:noFill/>
              <a:round/>
              <a:headEnd/>
              <a:tailEnd/>
            </a:ln>
          </p:spPr>
          <p:txBody>
            <a:bodyPr/>
            <a:lstStyle/>
            <a:p>
              <a:endParaRPr lang="en-US"/>
            </a:p>
          </p:txBody>
        </p:sp>
        <p:sp>
          <p:nvSpPr>
            <p:cNvPr id="3523776" name="Freeform 192"/>
            <p:cNvSpPr>
              <a:spLocks noChangeAspect="1"/>
            </p:cNvSpPr>
            <p:nvPr/>
          </p:nvSpPr>
          <p:spPr bwMode="auto">
            <a:xfrm>
              <a:off x="2284" y="1814"/>
              <a:ext cx="33" cy="38"/>
            </a:xfrm>
            <a:custGeom>
              <a:avLst/>
              <a:gdLst/>
              <a:ahLst/>
              <a:cxnLst>
                <a:cxn ang="0">
                  <a:pos x="33" y="15"/>
                </a:cxn>
                <a:cxn ang="0">
                  <a:pos x="28" y="10"/>
                </a:cxn>
                <a:cxn ang="0">
                  <a:pos x="24" y="5"/>
                </a:cxn>
                <a:cxn ang="0">
                  <a:pos x="19" y="0"/>
                </a:cxn>
                <a:cxn ang="0">
                  <a:pos x="14" y="0"/>
                </a:cxn>
                <a:cxn ang="0">
                  <a:pos x="5" y="5"/>
                </a:cxn>
                <a:cxn ang="0">
                  <a:pos x="0" y="10"/>
                </a:cxn>
                <a:cxn ang="0">
                  <a:pos x="0" y="15"/>
                </a:cxn>
                <a:cxn ang="0">
                  <a:pos x="0" y="24"/>
                </a:cxn>
                <a:cxn ang="0">
                  <a:pos x="0" y="29"/>
                </a:cxn>
                <a:cxn ang="0">
                  <a:pos x="5" y="33"/>
                </a:cxn>
                <a:cxn ang="0">
                  <a:pos x="14" y="38"/>
                </a:cxn>
                <a:cxn ang="0">
                  <a:pos x="19" y="38"/>
                </a:cxn>
                <a:cxn ang="0">
                  <a:pos x="24" y="33"/>
                </a:cxn>
                <a:cxn ang="0">
                  <a:pos x="28" y="29"/>
                </a:cxn>
                <a:cxn ang="0">
                  <a:pos x="33" y="24"/>
                </a:cxn>
                <a:cxn ang="0">
                  <a:pos x="33" y="19"/>
                </a:cxn>
                <a:cxn ang="0">
                  <a:pos x="28" y="15"/>
                </a:cxn>
                <a:cxn ang="0">
                  <a:pos x="28" y="10"/>
                </a:cxn>
                <a:cxn ang="0">
                  <a:pos x="24" y="5"/>
                </a:cxn>
                <a:cxn ang="0">
                  <a:pos x="14" y="5"/>
                </a:cxn>
                <a:cxn ang="0">
                  <a:pos x="10" y="5"/>
                </a:cxn>
                <a:cxn ang="0">
                  <a:pos x="5" y="10"/>
                </a:cxn>
                <a:cxn ang="0">
                  <a:pos x="0" y="15"/>
                </a:cxn>
                <a:cxn ang="0">
                  <a:pos x="0" y="19"/>
                </a:cxn>
                <a:cxn ang="0">
                  <a:pos x="0" y="24"/>
                </a:cxn>
                <a:cxn ang="0">
                  <a:pos x="5" y="29"/>
                </a:cxn>
                <a:cxn ang="0">
                  <a:pos x="10" y="33"/>
                </a:cxn>
                <a:cxn ang="0">
                  <a:pos x="14" y="33"/>
                </a:cxn>
                <a:cxn ang="0">
                  <a:pos x="24" y="33"/>
                </a:cxn>
                <a:cxn ang="0">
                  <a:pos x="28" y="29"/>
                </a:cxn>
                <a:cxn ang="0">
                  <a:pos x="28" y="24"/>
                </a:cxn>
                <a:cxn ang="0">
                  <a:pos x="33" y="19"/>
                </a:cxn>
              </a:cxnLst>
              <a:rect l="0" t="0" r="r" b="b"/>
              <a:pathLst>
                <a:path w="33" h="38">
                  <a:moveTo>
                    <a:pt x="33" y="19"/>
                  </a:moveTo>
                  <a:lnTo>
                    <a:pt x="33" y="15"/>
                  </a:lnTo>
                  <a:lnTo>
                    <a:pt x="33" y="15"/>
                  </a:lnTo>
                  <a:lnTo>
                    <a:pt x="28" y="10"/>
                  </a:lnTo>
                  <a:lnTo>
                    <a:pt x="28" y="5"/>
                  </a:lnTo>
                  <a:lnTo>
                    <a:pt x="24" y="5"/>
                  </a:lnTo>
                  <a:lnTo>
                    <a:pt x="24" y="5"/>
                  </a:lnTo>
                  <a:lnTo>
                    <a:pt x="19" y="0"/>
                  </a:lnTo>
                  <a:lnTo>
                    <a:pt x="14" y="0"/>
                  </a:lnTo>
                  <a:lnTo>
                    <a:pt x="14" y="0"/>
                  </a:lnTo>
                  <a:lnTo>
                    <a:pt x="10" y="5"/>
                  </a:lnTo>
                  <a:lnTo>
                    <a:pt x="5" y="5"/>
                  </a:lnTo>
                  <a:lnTo>
                    <a:pt x="5" y="5"/>
                  </a:lnTo>
                  <a:lnTo>
                    <a:pt x="0" y="10"/>
                  </a:lnTo>
                  <a:lnTo>
                    <a:pt x="0" y="15"/>
                  </a:lnTo>
                  <a:lnTo>
                    <a:pt x="0" y="15"/>
                  </a:lnTo>
                  <a:lnTo>
                    <a:pt x="0" y="19"/>
                  </a:lnTo>
                  <a:lnTo>
                    <a:pt x="0" y="24"/>
                  </a:lnTo>
                  <a:lnTo>
                    <a:pt x="0" y="24"/>
                  </a:lnTo>
                  <a:lnTo>
                    <a:pt x="0" y="29"/>
                  </a:lnTo>
                  <a:lnTo>
                    <a:pt x="5" y="33"/>
                  </a:lnTo>
                  <a:lnTo>
                    <a:pt x="5" y="33"/>
                  </a:lnTo>
                  <a:lnTo>
                    <a:pt x="10" y="33"/>
                  </a:lnTo>
                  <a:lnTo>
                    <a:pt x="14" y="38"/>
                  </a:lnTo>
                  <a:lnTo>
                    <a:pt x="14" y="38"/>
                  </a:lnTo>
                  <a:lnTo>
                    <a:pt x="19" y="38"/>
                  </a:lnTo>
                  <a:lnTo>
                    <a:pt x="24" y="33"/>
                  </a:lnTo>
                  <a:lnTo>
                    <a:pt x="24" y="33"/>
                  </a:lnTo>
                  <a:lnTo>
                    <a:pt x="28" y="33"/>
                  </a:lnTo>
                  <a:lnTo>
                    <a:pt x="28" y="29"/>
                  </a:lnTo>
                  <a:lnTo>
                    <a:pt x="33" y="24"/>
                  </a:lnTo>
                  <a:lnTo>
                    <a:pt x="33" y="24"/>
                  </a:lnTo>
                  <a:lnTo>
                    <a:pt x="33" y="19"/>
                  </a:lnTo>
                  <a:lnTo>
                    <a:pt x="33" y="19"/>
                  </a:lnTo>
                  <a:lnTo>
                    <a:pt x="33" y="15"/>
                  </a:lnTo>
                  <a:lnTo>
                    <a:pt x="28" y="15"/>
                  </a:lnTo>
                  <a:lnTo>
                    <a:pt x="28" y="10"/>
                  </a:lnTo>
                  <a:lnTo>
                    <a:pt x="28" y="10"/>
                  </a:lnTo>
                  <a:lnTo>
                    <a:pt x="24" y="5"/>
                  </a:lnTo>
                  <a:lnTo>
                    <a:pt x="24" y="5"/>
                  </a:lnTo>
                  <a:lnTo>
                    <a:pt x="19" y="5"/>
                  </a:lnTo>
                  <a:lnTo>
                    <a:pt x="14" y="5"/>
                  </a:lnTo>
                  <a:lnTo>
                    <a:pt x="14" y="5"/>
                  </a:lnTo>
                  <a:lnTo>
                    <a:pt x="10" y="5"/>
                  </a:lnTo>
                  <a:lnTo>
                    <a:pt x="5" y="5"/>
                  </a:lnTo>
                  <a:lnTo>
                    <a:pt x="5" y="10"/>
                  </a:lnTo>
                  <a:lnTo>
                    <a:pt x="0" y="10"/>
                  </a:lnTo>
                  <a:lnTo>
                    <a:pt x="0" y="15"/>
                  </a:lnTo>
                  <a:lnTo>
                    <a:pt x="0" y="15"/>
                  </a:lnTo>
                  <a:lnTo>
                    <a:pt x="0" y="19"/>
                  </a:lnTo>
                  <a:lnTo>
                    <a:pt x="0" y="24"/>
                  </a:lnTo>
                  <a:lnTo>
                    <a:pt x="0" y="24"/>
                  </a:lnTo>
                  <a:lnTo>
                    <a:pt x="0" y="29"/>
                  </a:lnTo>
                  <a:lnTo>
                    <a:pt x="5" y="29"/>
                  </a:lnTo>
                  <a:lnTo>
                    <a:pt x="5" y="33"/>
                  </a:lnTo>
                  <a:lnTo>
                    <a:pt x="10" y="33"/>
                  </a:lnTo>
                  <a:lnTo>
                    <a:pt x="14" y="33"/>
                  </a:lnTo>
                  <a:lnTo>
                    <a:pt x="14" y="33"/>
                  </a:lnTo>
                  <a:lnTo>
                    <a:pt x="19" y="33"/>
                  </a:lnTo>
                  <a:lnTo>
                    <a:pt x="24" y="33"/>
                  </a:lnTo>
                  <a:lnTo>
                    <a:pt x="24" y="33"/>
                  </a:lnTo>
                  <a:lnTo>
                    <a:pt x="28" y="29"/>
                  </a:lnTo>
                  <a:lnTo>
                    <a:pt x="28" y="29"/>
                  </a:lnTo>
                  <a:lnTo>
                    <a:pt x="28" y="24"/>
                  </a:lnTo>
                  <a:lnTo>
                    <a:pt x="33" y="24"/>
                  </a:lnTo>
                  <a:lnTo>
                    <a:pt x="33" y="19"/>
                  </a:lnTo>
                  <a:lnTo>
                    <a:pt x="33" y="19"/>
                  </a:lnTo>
                  <a:close/>
                </a:path>
              </a:pathLst>
            </a:custGeom>
            <a:solidFill>
              <a:srgbClr val="FF8888"/>
            </a:solidFill>
            <a:ln w="9525">
              <a:noFill/>
              <a:round/>
              <a:headEnd/>
              <a:tailEnd/>
            </a:ln>
          </p:spPr>
          <p:txBody>
            <a:bodyPr/>
            <a:lstStyle/>
            <a:p>
              <a:endParaRPr lang="en-US"/>
            </a:p>
          </p:txBody>
        </p:sp>
        <p:sp>
          <p:nvSpPr>
            <p:cNvPr id="3523777" name="Freeform 193"/>
            <p:cNvSpPr>
              <a:spLocks noChangeAspect="1"/>
            </p:cNvSpPr>
            <p:nvPr/>
          </p:nvSpPr>
          <p:spPr bwMode="auto">
            <a:xfrm>
              <a:off x="2284" y="1819"/>
              <a:ext cx="33" cy="28"/>
            </a:xfrm>
            <a:custGeom>
              <a:avLst/>
              <a:gdLst/>
              <a:ahLst/>
              <a:cxnLst>
                <a:cxn ang="0">
                  <a:pos x="33" y="10"/>
                </a:cxn>
                <a:cxn ang="0">
                  <a:pos x="28" y="5"/>
                </a:cxn>
                <a:cxn ang="0">
                  <a:pos x="24" y="0"/>
                </a:cxn>
                <a:cxn ang="0">
                  <a:pos x="19" y="0"/>
                </a:cxn>
                <a:cxn ang="0">
                  <a:pos x="14" y="0"/>
                </a:cxn>
                <a:cxn ang="0">
                  <a:pos x="5" y="0"/>
                </a:cxn>
                <a:cxn ang="0">
                  <a:pos x="0" y="5"/>
                </a:cxn>
                <a:cxn ang="0">
                  <a:pos x="0" y="10"/>
                </a:cxn>
                <a:cxn ang="0">
                  <a:pos x="0" y="19"/>
                </a:cxn>
                <a:cxn ang="0">
                  <a:pos x="0" y="24"/>
                </a:cxn>
                <a:cxn ang="0">
                  <a:pos x="5" y="28"/>
                </a:cxn>
                <a:cxn ang="0">
                  <a:pos x="14" y="28"/>
                </a:cxn>
                <a:cxn ang="0">
                  <a:pos x="19" y="28"/>
                </a:cxn>
                <a:cxn ang="0">
                  <a:pos x="24" y="28"/>
                </a:cxn>
                <a:cxn ang="0">
                  <a:pos x="28" y="24"/>
                </a:cxn>
                <a:cxn ang="0">
                  <a:pos x="33" y="19"/>
                </a:cxn>
                <a:cxn ang="0">
                  <a:pos x="28" y="14"/>
                </a:cxn>
                <a:cxn ang="0">
                  <a:pos x="28" y="10"/>
                </a:cxn>
                <a:cxn ang="0">
                  <a:pos x="24" y="5"/>
                </a:cxn>
                <a:cxn ang="0">
                  <a:pos x="19" y="0"/>
                </a:cxn>
                <a:cxn ang="0">
                  <a:pos x="14" y="0"/>
                </a:cxn>
                <a:cxn ang="0">
                  <a:pos x="10" y="0"/>
                </a:cxn>
                <a:cxn ang="0">
                  <a:pos x="5" y="5"/>
                </a:cxn>
                <a:cxn ang="0">
                  <a:pos x="0" y="10"/>
                </a:cxn>
                <a:cxn ang="0">
                  <a:pos x="0" y="14"/>
                </a:cxn>
                <a:cxn ang="0">
                  <a:pos x="0" y="19"/>
                </a:cxn>
                <a:cxn ang="0">
                  <a:pos x="5" y="24"/>
                </a:cxn>
                <a:cxn ang="0">
                  <a:pos x="10" y="28"/>
                </a:cxn>
                <a:cxn ang="0">
                  <a:pos x="14" y="28"/>
                </a:cxn>
                <a:cxn ang="0">
                  <a:pos x="19" y="28"/>
                </a:cxn>
                <a:cxn ang="0">
                  <a:pos x="24" y="24"/>
                </a:cxn>
                <a:cxn ang="0">
                  <a:pos x="28" y="19"/>
                </a:cxn>
                <a:cxn ang="0">
                  <a:pos x="28" y="14"/>
                </a:cxn>
              </a:cxnLst>
              <a:rect l="0" t="0" r="r" b="b"/>
              <a:pathLst>
                <a:path w="33" h="28">
                  <a:moveTo>
                    <a:pt x="33" y="14"/>
                  </a:moveTo>
                  <a:lnTo>
                    <a:pt x="33" y="10"/>
                  </a:lnTo>
                  <a:lnTo>
                    <a:pt x="28" y="10"/>
                  </a:lnTo>
                  <a:lnTo>
                    <a:pt x="28" y="5"/>
                  </a:lnTo>
                  <a:lnTo>
                    <a:pt x="28" y="5"/>
                  </a:lnTo>
                  <a:lnTo>
                    <a:pt x="24" y="0"/>
                  </a:lnTo>
                  <a:lnTo>
                    <a:pt x="24" y="0"/>
                  </a:lnTo>
                  <a:lnTo>
                    <a:pt x="19" y="0"/>
                  </a:lnTo>
                  <a:lnTo>
                    <a:pt x="14" y="0"/>
                  </a:lnTo>
                  <a:lnTo>
                    <a:pt x="14" y="0"/>
                  </a:lnTo>
                  <a:lnTo>
                    <a:pt x="10" y="0"/>
                  </a:lnTo>
                  <a:lnTo>
                    <a:pt x="5" y="0"/>
                  </a:lnTo>
                  <a:lnTo>
                    <a:pt x="5" y="5"/>
                  </a:lnTo>
                  <a:lnTo>
                    <a:pt x="0" y="5"/>
                  </a:lnTo>
                  <a:lnTo>
                    <a:pt x="0" y="10"/>
                  </a:lnTo>
                  <a:lnTo>
                    <a:pt x="0" y="10"/>
                  </a:lnTo>
                  <a:lnTo>
                    <a:pt x="0" y="14"/>
                  </a:lnTo>
                  <a:lnTo>
                    <a:pt x="0" y="19"/>
                  </a:lnTo>
                  <a:lnTo>
                    <a:pt x="0" y="19"/>
                  </a:lnTo>
                  <a:lnTo>
                    <a:pt x="0" y="24"/>
                  </a:lnTo>
                  <a:lnTo>
                    <a:pt x="5" y="24"/>
                  </a:lnTo>
                  <a:lnTo>
                    <a:pt x="5" y="28"/>
                  </a:lnTo>
                  <a:lnTo>
                    <a:pt x="10" y="28"/>
                  </a:lnTo>
                  <a:lnTo>
                    <a:pt x="14" y="28"/>
                  </a:lnTo>
                  <a:lnTo>
                    <a:pt x="14" y="28"/>
                  </a:lnTo>
                  <a:lnTo>
                    <a:pt x="19" y="28"/>
                  </a:lnTo>
                  <a:lnTo>
                    <a:pt x="24" y="28"/>
                  </a:lnTo>
                  <a:lnTo>
                    <a:pt x="24" y="28"/>
                  </a:lnTo>
                  <a:lnTo>
                    <a:pt x="28" y="24"/>
                  </a:lnTo>
                  <a:lnTo>
                    <a:pt x="28" y="24"/>
                  </a:lnTo>
                  <a:lnTo>
                    <a:pt x="28" y="19"/>
                  </a:lnTo>
                  <a:lnTo>
                    <a:pt x="33" y="19"/>
                  </a:lnTo>
                  <a:lnTo>
                    <a:pt x="33" y="14"/>
                  </a:lnTo>
                  <a:lnTo>
                    <a:pt x="28" y="14"/>
                  </a:lnTo>
                  <a:lnTo>
                    <a:pt x="28" y="10"/>
                  </a:lnTo>
                  <a:lnTo>
                    <a:pt x="28" y="10"/>
                  </a:lnTo>
                  <a:lnTo>
                    <a:pt x="28" y="5"/>
                  </a:lnTo>
                  <a:lnTo>
                    <a:pt x="24" y="5"/>
                  </a:lnTo>
                  <a:lnTo>
                    <a:pt x="24" y="0"/>
                  </a:lnTo>
                  <a:lnTo>
                    <a:pt x="19" y="0"/>
                  </a:lnTo>
                  <a:lnTo>
                    <a:pt x="19" y="0"/>
                  </a:lnTo>
                  <a:lnTo>
                    <a:pt x="14" y="0"/>
                  </a:lnTo>
                  <a:lnTo>
                    <a:pt x="14" y="0"/>
                  </a:lnTo>
                  <a:lnTo>
                    <a:pt x="10" y="0"/>
                  </a:lnTo>
                  <a:lnTo>
                    <a:pt x="5" y="0"/>
                  </a:lnTo>
                  <a:lnTo>
                    <a:pt x="5" y="5"/>
                  </a:lnTo>
                  <a:lnTo>
                    <a:pt x="5" y="5"/>
                  </a:lnTo>
                  <a:lnTo>
                    <a:pt x="0" y="10"/>
                  </a:lnTo>
                  <a:lnTo>
                    <a:pt x="0" y="10"/>
                  </a:lnTo>
                  <a:lnTo>
                    <a:pt x="0" y="14"/>
                  </a:lnTo>
                  <a:lnTo>
                    <a:pt x="0" y="19"/>
                  </a:lnTo>
                  <a:lnTo>
                    <a:pt x="0" y="19"/>
                  </a:lnTo>
                  <a:lnTo>
                    <a:pt x="5" y="24"/>
                  </a:lnTo>
                  <a:lnTo>
                    <a:pt x="5" y="24"/>
                  </a:lnTo>
                  <a:lnTo>
                    <a:pt x="5" y="28"/>
                  </a:lnTo>
                  <a:lnTo>
                    <a:pt x="10" y="28"/>
                  </a:lnTo>
                  <a:lnTo>
                    <a:pt x="14" y="28"/>
                  </a:lnTo>
                  <a:lnTo>
                    <a:pt x="14" y="28"/>
                  </a:lnTo>
                  <a:lnTo>
                    <a:pt x="19" y="28"/>
                  </a:lnTo>
                  <a:lnTo>
                    <a:pt x="19" y="28"/>
                  </a:lnTo>
                  <a:lnTo>
                    <a:pt x="24" y="28"/>
                  </a:lnTo>
                  <a:lnTo>
                    <a:pt x="24" y="24"/>
                  </a:lnTo>
                  <a:lnTo>
                    <a:pt x="28" y="24"/>
                  </a:lnTo>
                  <a:lnTo>
                    <a:pt x="28" y="19"/>
                  </a:lnTo>
                  <a:lnTo>
                    <a:pt x="28" y="19"/>
                  </a:lnTo>
                  <a:lnTo>
                    <a:pt x="28" y="14"/>
                  </a:lnTo>
                  <a:lnTo>
                    <a:pt x="33" y="14"/>
                  </a:lnTo>
                  <a:close/>
                </a:path>
              </a:pathLst>
            </a:custGeom>
            <a:solidFill>
              <a:srgbClr val="FF8C8C"/>
            </a:solidFill>
            <a:ln w="9525">
              <a:noFill/>
              <a:round/>
              <a:headEnd/>
              <a:tailEnd/>
            </a:ln>
          </p:spPr>
          <p:txBody>
            <a:bodyPr/>
            <a:lstStyle/>
            <a:p>
              <a:endParaRPr lang="en-US"/>
            </a:p>
          </p:txBody>
        </p:sp>
        <p:sp>
          <p:nvSpPr>
            <p:cNvPr id="3523778" name="Freeform 194"/>
            <p:cNvSpPr>
              <a:spLocks noChangeAspect="1"/>
            </p:cNvSpPr>
            <p:nvPr/>
          </p:nvSpPr>
          <p:spPr bwMode="auto">
            <a:xfrm>
              <a:off x="2284" y="1819"/>
              <a:ext cx="28" cy="28"/>
            </a:xfrm>
            <a:custGeom>
              <a:avLst/>
              <a:gdLst/>
              <a:ahLst/>
              <a:cxnLst>
                <a:cxn ang="0">
                  <a:pos x="28" y="10"/>
                </a:cxn>
                <a:cxn ang="0">
                  <a:pos x="28" y="5"/>
                </a:cxn>
                <a:cxn ang="0">
                  <a:pos x="24" y="0"/>
                </a:cxn>
                <a:cxn ang="0">
                  <a:pos x="19" y="0"/>
                </a:cxn>
                <a:cxn ang="0">
                  <a:pos x="14" y="0"/>
                </a:cxn>
                <a:cxn ang="0">
                  <a:pos x="5" y="0"/>
                </a:cxn>
                <a:cxn ang="0">
                  <a:pos x="5" y="5"/>
                </a:cxn>
                <a:cxn ang="0">
                  <a:pos x="0" y="10"/>
                </a:cxn>
                <a:cxn ang="0">
                  <a:pos x="0" y="19"/>
                </a:cxn>
                <a:cxn ang="0">
                  <a:pos x="5" y="24"/>
                </a:cxn>
                <a:cxn ang="0">
                  <a:pos x="5" y="28"/>
                </a:cxn>
                <a:cxn ang="0">
                  <a:pos x="14" y="28"/>
                </a:cxn>
                <a:cxn ang="0">
                  <a:pos x="19" y="28"/>
                </a:cxn>
                <a:cxn ang="0">
                  <a:pos x="24" y="28"/>
                </a:cxn>
                <a:cxn ang="0">
                  <a:pos x="28" y="24"/>
                </a:cxn>
                <a:cxn ang="0">
                  <a:pos x="28" y="19"/>
                </a:cxn>
                <a:cxn ang="0">
                  <a:pos x="28" y="14"/>
                </a:cxn>
                <a:cxn ang="0">
                  <a:pos x="28" y="10"/>
                </a:cxn>
                <a:cxn ang="0">
                  <a:pos x="24" y="5"/>
                </a:cxn>
                <a:cxn ang="0">
                  <a:pos x="19" y="0"/>
                </a:cxn>
                <a:cxn ang="0">
                  <a:pos x="14" y="0"/>
                </a:cxn>
                <a:cxn ang="0">
                  <a:pos x="10" y="0"/>
                </a:cxn>
                <a:cxn ang="0">
                  <a:pos x="5" y="5"/>
                </a:cxn>
                <a:cxn ang="0">
                  <a:pos x="5" y="10"/>
                </a:cxn>
                <a:cxn ang="0">
                  <a:pos x="0" y="14"/>
                </a:cxn>
                <a:cxn ang="0">
                  <a:pos x="5" y="19"/>
                </a:cxn>
                <a:cxn ang="0">
                  <a:pos x="5" y="24"/>
                </a:cxn>
                <a:cxn ang="0">
                  <a:pos x="10" y="28"/>
                </a:cxn>
                <a:cxn ang="0">
                  <a:pos x="14" y="28"/>
                </a:cxn>
                <a:cxn ang="0">
                  <a:pos x="19" y="28"/>
                </a:cxn>
                <a:cxn ang="0">
                  <a:pos x="24" y="24"/>
                </a:cxn>
                <a:cxn ang="0">
                  <a:pos x="28" y="19"/>
                </a:cxn>
                <a:cxn ang="0">
                  <a:pos x="28" y="14"/>
                </a:cxn>
              </a:cxnLst>
              <a:rect l="0" t="0" r="r" b="b"/>
              <a:pathLst>
                <a:path w="28" h="28">
                  <a:moveTo>
                    <a:pt x="28" y="14"/>
                  </a:moveTo>
                  <a:lnTo>
                    <a:pt x="28" y="10"/>
                  </a:lnTo>
                  <a:lnTo>
                    <a:pt x="28" y="10"/>
                  </a:lnTo>
                  <a:lnTo>
                    <a:pt x="28" y="5"/>
                  </a:lnTo>
                  <a:lnTo>
                    <a:pt x="24" y="5"/>
                  </a:lnTo>
                  <a:lnTo>
                    <a:pt x="24" y="0"/>
                  </a:lnTo>
                  <a:lnTo>
                    <a:pt x="19" y="0"/>
                  </a:lnTo>
                  <a:lnTo>
                    <a:pt x="19" y="0"/>
                  </a:lnTo>
                  <a:lnTo>
                    <a:pt x="14" y="0"/>
                  </a:lnTo>
                  <a:lnTo>
                    <a:pt x="14" y="0"/>
                  </a:lnTo>
                  <a:lnTo>
                    <a:pt x="10" y="0"/>
                  </a:lnTo>
                  <a:lnTo>
                    <a:pt x="5" y="0"/>
                  </a:lnTo>
                  <a:lnTo>
                    <a:pt x="5" y="5"/>
                  </a:lnTo>
                  <a:lnTo>
                    <a:pt x="5" y="5"/>
                  </a:lnTo>
                  <a:lnTo>
                    <a:pt x="0" y="10"/>
                  </a:lnTo>
                  <a:lnTo>
                    <a:pt x="0" y="10"/>
                  </a:lnTo>
                  <a:lnTo>
                    <a:pt x="0" y="14"/>
                  </a:lnTo>
                  <a:lnTo>
                    <a:pt x="0" y="19"/>
                  </a:lnTo>
                  <a:lnTo>
                    <a:pt x="0" y="19"/>
                  </a:lnTo>
                  <a:lnTo>
                    <a:pt x="5" y="24"/>
                  </a:lnTo>
                  <a:lnTo>
                    <a:pt x="5" y="24"/>
                  </a:lnTo>
                  <a:lnTo>
                    <a:pt x="5" y="28"/>
                  </a:lnTo>
                  <a:lnTo>
                    <a:pt x="10" y="28"/>
                  </a:lnTo>
                  <a:lnTo>
                    <a:pt x="14" y="28"/>
                  </a:lnTo>
                  <a:lnTo>
                    <a:pt x="14" y="28"/>
                  </a:lnTo>
                  <a:lnTo>
                    <a:pt x="19" y="28"/>
                  </a:lnTo>
                  <a:lnTo>
                    <a:pt x="19" y="28"/>
                  </a:lnTo>
                  <a:lnTo>
                    <a:pt x="24" y="28"/>
                  </a:lnTo>
                  <a:lnTo>
                    <a:pt x="24" y="24"/>
                  </a:lnTo>
                  <a:lnTo>
                    <a:pt x="28" y="24"/>
                  </a:lnTo>
                  <a:lnTo>
                    <a:pt x="28" y="19"/>
                  </a:lnTo>
                  <a:lnTo>
                    <a:pt x="28" y="19"/>
                  </a:lnTo>
                  <a:lnTo>
                    <a:pt x="28" y="14"/>
                  </a:lnTo>
                  <a:lnTo>
                    <a:pt x="28" y="14"/>
                  </a:lnTo>
                  <a:lnTo>
                    <a:pt x="28" y="10"/>
                  </a:lnTo>
                  <a:lnTo>
                    <a:pt x="28" y="10"/>
                  </a:lnTo>
                  <a:lnTo>
                    <a:pt x="28" y="5"/>
                  </a:lnTo>
                  <a:lnTo>
                    <a:pt x="24" y="5"/>
                  </a:lnTo>
                  <a:lnTo>
                    <a:pt x="24" y="5"/>
                  </a:lnTo>
                  <a:lnTo>
                    <a:pt x="19" y="0"/>
                  </a:lnTo>
                  <a:lnTo>
                    <a:pt x="19" y="0"/>
                  </a:lnTo>
                  <a:lnTo>
                    <a:pt x="14" y="0"/>
                  </a:lnTo>
                  <a:lnTo>
                    <a:pt x="14" y="0"/>
                  </a:lnTo>
                  <a:lnTo>
                    <a:pt x="10" y="0"/>
                  </a:lnTo>
                  <a:lnTo>
                    <a:pt x="10" y="5"/>
                  </a:lnTo>
                  <a:lnTo>
                    <a:pt x="5" y="5"/>
                  </a:lnTo>
                  <a:lnTo>
                    <a:pt x="5" y="5"/>
                  </a:lnTo>
                  <a:lnTo>
                    <a:pt x="5" y="10"/>
                  </a:lnTo>
                  <a:lnTo>
                    <a:pt x="0" y="10"/>
                  </a:lnTo>
                  <a:lnTo>
                    <a:pt x="0" y="14"/>
                  </a:lnTo>
                  <a:lnTo>
                    <a:pt x="0" y="19"/>
                  </a:lnTo>
                  <a:lnTo>
                    <a:pt x="5" y="19"/>
                  </a:lnTo>
                  <a:lnTo>
                    <a:pt x="5" y="24"/>
                  </a:lnTo>
                  <a:lnTo>
                    <a:pt x="5" y="24"/>
                  </a:lnTo>
                  <a:lnTo>
                    <a:pt x="10" y="24"/>
                  </a:lnTo>
                  <a:lnTo>
                    <a:pt x="10" y="28"/>
                  </a:lnTo>
                  <a:lnTo>
                    <a:pt x="14" y="28"/>
                  </a:lnTo>
                  <a:lnTo>
                    <a:pt x="14" y="28"/>
                  </a:lnTo>
                  <a:lnTo>
                    <a:pt x="19" y="28"/>
                  </a:lnTo>
                  <a:lnTo>
                    <a:pt x="19" y="28"/>
                  </a:lnTo>
                  <a:lnTo>
                    <a:pt x="24" y="24"/>
                  </a:lnTo>
                  <a:lnTo>
                    <a:pt x="24" y="24"/>
                  </a:lnTo>
                  <a:lnTo>
                    <a:pt x="28" y="24"/>
                  </a:lnTo>
                  <a:lnTo>
                    <a:pt x="28" y="19"/>
                  </a:lnTo>
                  <a:lnTo>
                    <a:pt x="28" y="19"/>
                  </a:lnTo>
                  <a:lnTo>
                    <a:pt x="28" y="14"/>
                  </a:lnTo>
                  <a:lnTo>
                    <a:pt x="28" y="14"/>
                  </a:lnTo>
                  <a:close/>
                </a:path>
              </a:pathLst>
            </a:custGeom>
            <a:solidFill>
              <a:srgbClr val="FF9090"/>
            </a:solidFill>
            <a:ln w="9525">
              <a:noFill/>
              <a:round/>
              <a:headEnd/>
              <a:tailEnd/>
            </a:ln>
          </p:spPr>
          <p:txBody>
            <a:bodyPr/>
            <a:lstStyle/>
            <a:p>
              <a:endParaRPr lang="en-US"/>
            </a:p>
          </p:txBody>
        </p:sp>
        <p:sp>
          <p:nvSpPr>
            <p:cNvPr id="3523779" name="Freeform 195"/>
            <p:cNvSpPr>
              <a:spLocks noChangeAspect="1"/>
            </p:cNvSpPr>
            <p:nvPr/>
          </p:nvSpPr>
          <p:spPr bwMode="auto">
            <a:xfrm>
              <a:off x="2284" y="1819"/>
              <a:ext cx="28" cy="28"/>
            </a:xfrm>
            <a:custGeom>
              <a:avLst/>
              <a:gdLst/>
              <a:ahLst/>
              <a:cxnLst>
                <a:cxn ang="0">
                  <a:pos x="28" y="10"/>
                </a:cxn>
                <a:cxn ang="0">
                  <a:pos x="28" y="5"/>
                </a:cxn>
                <a:cxn ang="0">
                  <a:pos x="24" y="5"/>
                </a:cxn>
                <a:cxn ang="0">
                  <a:pos x="19" y="0"/>
                </a:cxn>
                <a:cxn ang="0">
                  <a:pos x="14" y="0"/>
                </a:cxn>
                <a:cxn ang="0">
                  <a:pos x="10" y="5"/>
                </a:cxn>
                <a:cxn ang="0">
                  <a:pos x="5" y="5"/>
                </a:cxn>
                <a:cxn ang="0">
                  <a:pos x="0" y="10"/>
                </a:cxn>
                <a:cxn ang="0">
                  <a:pos x="0" y="19"/>
                </a:cxn>
                <a:cxn ang="0">
                  <a:pos x="5" y="24"/>
                </a:cxn>
                <a:cxn ang="0">
                  <a:pos x="10" y="24"/>
                </a:cxn>
                <a:cxn ang="0">
                  <a:pos x="14" y="28"/>
                </a:cxn>
                <a:cxn ang="0">
                  <a:pos x="19" y="28"/>
                </a:cxn>
                <a:cxn ang="0">
                  <a:pos x="24" y="24"/>
                </a:cxn>
                <a:cxn ang="0">
                  <a:pos x="28" y="24"/>
                </a:cxn>
                <a:cxn ang="0">
                  <a:pos x="28" y="19"/>
                </a:cxn>
                <a:cxn ang="0">
                  <a:pos x="28" y="14"/>
                </a:cxn>
                <a:cxn ang="0">
                  <a:pos x="28" y="10"/>
                </a:cxn>
                <a:cxn ang="0">
                  <a:pos x="24" y="5"/>
                </a:cxn>
                <a:cxn ang="0">
                  <a:pos x="19" y="5"/>
                </a:cxn>
                <a:cxn ang="0">
                  <a:pos x="14" y="0"/>
                </a:cxn>
                <a:cxn ang="0">
                  <a:pos x="10" y="5"/>
                </a:cxn>
                <a:cxn ang="0">
                  <a:pos x="5" y="5"/>
                </a:cxn>
                <a:cxn ang="0">
                  <a:pos x="5" y="10"/>
                </a:cxn>
                <a:cxn ang="0">
                  <a:pos x="5" y="14"/>
                </a:cxn>
                <a:cxn ang="0">
                  <a:pos x="5" y="19"/>
                </a:cxn>
                <a:cxn ang="0">
                  <a:pos x="5" y="24"/>
                </a:cxn>
                <a:cxn ang="0">
                  <a:pos x="10" y="24"/>
                </a:cxn>
                <a:cxn ang="0">
                  <a:pos x="14" y="28"/>
                </a:cxn>
                <a:cxn ang="0">
                  <a:pos x="19" y="24"/>
                </a:cxn>
                <a:cxn ang="0">
                  <a:pos x="24" y="24"/>
                </a:cxn>
                <a:cxn ang="0">
                  <a:pos x="28" y="19"/>
                </a:cxn>
                <a:cxn ang="0">
                  <a:pos x="28" y="14"/>
                </a:cxn>
              </a:cxnLst>
              <a:rect l="0" t="0" r="r" b="b"/>
              <a:pathLst>
                <a:path w="28" h="28">
                  <a:moveTo>
                    <a:pt x="28" y="14"/>
                  </a:moveTo>
                  <a:lnTo>
                    <a:pt x="28" y="10"/>
                  </a:lnTo>
                  <a:lnTo>
                    <a:pt x="28" y="10"/>
                  </a:lnTo>
                  <a:lnTo>
                    <a:pt x="28" y="5"/>
                  </a:lnTo>
                  <a:lnTo>
                    <a:pt x="24" y="5"/>
                  </a:lnTo>
                  <a:lnTo>
                    <a:pt x="24" y="5"/>
                  </a:lnTo>
                  <a:lnTo>
                    <a:pt x="19" y="0"/>
                  </a:lnTo>
                  <a:lnTo>
                    <a:pt x="19" y="0"/>
                  </a:lnTo>
                  <a:lnTo>
                    <a:pt x="14" y="0"/>
                  </a:lnTo>
                  <a:lnTo>
                    <a:pt x="14" y="0"/>
                  </a:lnTo>
                  <a:lnTo>
                    <a:pt x="10" y="0"/>
                  </a:lnTo>
                  <a:lnTo>
                    <a:pt x="10" y="5"/>
                  </a:lnTo>
                  <a:lnTo>
                    <a:pt x="5" y="5"/>
                  </a:lnTo>
                  <a:lnTo>
                    <a:pt x="5" y="5"/>
                  </a:lnTo>
                  <a:lnTo>
                    <a:pt x="5" y="10"/>
                  </a:lnTo>
                  <a:lnTo>
                    <a:pt x="0" y="10"/>
                  </a:lnTo>
                  <a:lnTo>
                    <a:pt x="0" y="14"/>
                  </a:lnTo>
                  <a:lnTo>
                    <a:pt x="0" y="19"/>
                  </a:lnTo>
                  <a:lnTo>
                    <a:pt x="5" y="19"/>
                  </a:lnTo>
                  <a:lnTo>
                    <a:pt x="5" y="24"/>
                  </a:lnTo>
                  <a:lnTo>
                    <a:pt x="5" y="24"/>
                  </a:lnTo>
                  <a:lnTo>
                    <a:pt x="10" y="24"/>
                  </a:lnTo>
                  <a:lnTo>
                    <a:pt x="10" y="28"/>
                  </a:lnTo>
                  <a:lnTo>
                    <a:pt x="14" y="28"/>
                  </a:lnTo>
                  <a:lnTo>
                    <a:pt x="14" y="28"/>
                  </a:lnTo>
                  <a:lnTo>
                    <a:pt x="19" y="28"/>
                  </a:lnTo>
                  <a:lnTo>
                    <a:pt x="19" y="28"/>
                  </a:lnTo>
                  <a:lnTo>
                    <a:pt x="24" y="24"/>
                  </a:lnTo>
                  <a:lnTo>
                    <a:pt x="24" y="24"/>
                  </a:lnTo>
                  <a:lnTo>
                    <a:pt x="28" y="24"/>
                  </a:lnTo>
                  <a:lnTo>
                    <a:pt x="28" y="19"/>
                  </a:lnTo>
                  <a:lnTo>
                    <a:pt x="28" y="19"/>
                  </a:lnTo>
                  <a:lnTo>
                    <a:pt x="28" y="14"/>
                  </a:lnTo>
                  <a:lnTo>
                    <a:pt x="28" y="14"/>
                  </a:lnTo>
                  <a:lnTo>
                    <a:pt x="28" y="10"/>
                  </a:lnTo>
                  <a:lnTo>
                    <a:pt x="28" y="10"/>
                  </a:lnTo>
                  <a:lnTo>
                    <a:pt x="24" y="10"/>
                  </a:lnTo>
                  <a:lnTo>
                    <a:pt x="24" y="5"/>
                  </a:lnTo>
                  <a:lnTo>
                    <a:pt x="24" y="5"/>
                  </a:lnTo>
                  <a:lnTo>
                    <a:pt x="19" y="5"/>
                  </a:lnTo>
                  <a:lnTo>
                    <a:pt x="19" y="0"/>
                  </a:lnTo>
                  <a:lnTo>
                    <a:pt x="14" y="0"/>
                  </a:lnTo>
                  <a:lnTo>
                    <a:pt x="14" y="0"/>
                  </a:lnTo>
                  <a:lnTo>
                    <a:pt x="10" y="5"/>
                  </a:lnTo>
                  <a:lnTo>
                    <a:pt x="10" y="5"/>
                  </a:lnTo>
                  <a:lnTo>
                    <a:pt x="5" y="5"/>
                  </a:lnTo>
                  <a:lnTo>
                    <a:pt x="5" y="10"/>
                  </a:lnTo>
                  <a:lnTo>
                    <a:pt x="5" y="10"/>
                  </a:lnTo>
                  <a:lnTo>
                    <a:pt x="5" y="10"/>
                  </a:lnTo>
                  <a:lnTo>
                    <a:pt x="5" y="14"/>
                  </a:lnTo>
                  <a:lnTo>
                    <a:pt x="5" y="14"/>
                  </a:lnTo>
                  <a:lnTo>
                    <a:pt x="5" y="19"/>
                  </a:lnTo>
                  <a:lnTo>
                    <a:pt x="5" y="19"/>
                  </a:lnTo>
                  <a:lnTo>
                    <a:pt x="5" y="24"/>
                  </a:lnTo>
                  <a:lnTo>
                    <a:pt x="10" y="24"/>
                  </a:lnTo>
                  <a:lnTo>
                    <a:pt x="10" y="24"/>
                  </a:lnTo>
                  <a:lnTo>
                    <a:pt x="14" y="24"/>
                  </a:lnTo>
                  <a:lnTo>
                    <a:pt x="14" y="28"/>
                  </a:lnTo>
                  <a:lnTo>
                    <a:pt x="19" y="24"/>
                  </a:lnTo>
                  <a:lnTo>
                    <a:pt x="19" y="24"/>
                  </a:lnTo>
                  <a:lnTo>
                    <a:pt x="24" y="24"/>
                  </a:lnTo>
                  <a:lnTo>
                    <a:pt x="24" y="24"/>
                  </a:lnTo>
                  <a:lnTo>
                    <a:pt x="24" y="19"/>
                  </a:lnTo>
                  <a:lnTo>
                    <a:pt x="28" y="19"/>
                  </a:lnTo>
                  <a:lnTo>
                    <a:pt x="28" y="14"/>
                  </a:lnTo>
                  <a:lnTo>
                    <a:pt x="28" y="14"/>
                  </a:lnTo>
                  <a:lnTo>
                    <a:pt x="28" y="14"/>
                  </a:lnTo>
                  <a:close/>
                </a:path>
              </a:pathLst>
            </a:custGeom>
            <a:solidFill>
              <a:srgbClr val="FF9393"/>
            </a:solidFill>
            <a:ln w="9525">
              <a:noFill/>
              <a:round/>
              <a:headEnd/>
              <a:tailEnd/>
            </a:ln>
          </p:spPr>
          <p:txBody>
            <a:bodyPr/>
            <a:lstStyle/>
            <a:p>
              <a:endParaRPr lang="en-US"/>
            </a:p>
          </p:txBody>
        </p:sp>
        <p:sp>
          <p:nvSpPr>
            <p:cNvPr id="3523780" name="Freeform 196"/>
            <p:cNvSpPr>
              <a:spLocks noChangeAspect="1"/>
            </p:cNvSpPr>
            <p:nvPr/>
          </p:nvSpPr>
          <p:spPr bwMode="auto">
            <a:xfrm>
              <a:off x="2289" y="1819"/>
              <a:ext cx="23" cy="28"/>
            </a:xfrm>
            <a:custGeom>
              <a:avLst/>
              <a:gdLst/>
              <a:ahLst/>
              <a:cxnLst>
                <a:cxn ang="0">
                  <a:pos x="23" y="10"/>
                </a:cxn>
                <a:cxn ang="0">
                  <a:pos x="19" y="10"/>
                </a:cxn>
                <a:cxn ang="0">
                  <a:pos x="19" y="5"/>
                </a:cxn>
                <a:cxn ang="0">
                  <a:pos x="14" y="0"/>
                </a:cxn>
                <a:cxn ang="0">
                  <a:pos x="9" y="0"/>
                </a:cxn>
                <a:cxn ang="0">
                  <a:pos x="5" y="5"/>
                </a:cxn>
                <a:cxn ang="0">
                  <a:pos x="0" y="10"/>
                </a:cxn>
                <a:cxn ang="0">
                  <a:pos x="0" y="10"/>
                </a:cxn>
                <a:cxn ang="0">
                  <a:pos x="0" y="14"/>
                </a:cxn>
                <a:cxn ang="0">
                  <a:pos x="0" y="19"/>
                </a:cxn>
                <a:cxn ang="0">
                  <a:pos x="5" y="24"/>
                </a:cxn>
                <a:cxn ang="0">
                  <a:pos x="9" y="24"/>
                </a:cxn>
                <a:cxn ang="0">
                  <a:pos x="14" y="24"/>
                </a:cxn>
                <a:cxn ang="0">
                  <a:pos x="19" y="24"/>
                </a:cxn>
                <a:cxn ang="0">
                  <a:pos x="19" y="19"/>
                </a:cxn>
                <a:cxn ang="0">
                  <a:pos x="23" y="14"/>
                </a:cxn>
                <a:cxn ang="0">
                  <a:pos x="23" y="14"/>
                </a:cxn>
                <a:cxn ang="0">
                  <a:pos x="19" y="10"/>
                </a:cxn>
                <a:cxn ang="0">
                  <a:pos x="19" y="5"/>
                </a:cxn>
                <a:cxn ang="0">
                  <a:pos x="14" y="5"/>
                </a:cxn>
                <a:cxn ang="0">
                  <a:pos x="9" y="5"/>
                </a:cxn>
                <a:cxn ang="0">
                  <a:pos x="5" y="5"/>
                </a:cxn>
                <a:cxn ang="0">
                  <a:pos x="5" y="5"/>
                </a:cxn>
                <a:cxn ang="0">
                  <a:pos x="0" y="10"/>
                </a:cxn>
                <a:cxn ang="0">
                  <a:pos x="0" y="14"/>
                </a:cxn>
                <a:cxn ang="0">
                  <a:pos x="0" y="19"/>
                </a:cxn>
                <a:cxn ang="0">
                  <a:pos x="5" y="24"/>
                </a:cxn>
                <a:cxn ang="0">
                  <a:pos x="5" y="24"/>
                </a:cxn>
                <a:cxn ang="0">
                  <a:pos x="9" y="24"/>
                </a:cxn>
                <a:cxn ang="0">
                  <a:pos x="14" y="24"/>
                </a:cxn>
                <a:cxn ang="0">
                  <a:pos x="19" y="24"/>
                </a:cxn>
                <a:cxn ang="0">
                  <a:pos x="19" y="19"/>
                </a:cxn>
                <a:cxn ang="0">
                  <a:pos x="23" y="14"/>
                </a:cxn>
              </a:cxnLst>
              <a:rect l="0" t="0" r="r" b="b"/>
              <a:pathLst>
                <a:path w="23" h="28">
                  <a:moveTo>
                    <a:pt x="23" y="14"/>
                  </a:moveTo>
                  <a:lnTo>
                    <a:pt x="23" y="10"/>
                  </a:lnTo>
                  <a:lnTo>
                    <a:pt x="23" y="10"/>
                  </a:lnTo>
                  <a:lnTo>
                    <a:pt x="19" y="10"/>
                  </a:lnTo>
                  <a:lnTo>
                    <a:pt x="19" y="5"/>
                  </a:lnTo>
                  <a:lnTo>
                    <a:pt x="19" y="5"/>
                  </a:lnTo>
                  <a:lnTo>
                    <a:pt x="14" y="5"/>
                  </a:lnTo>
                  <a:lnTo>
                    <a:pt x="14" y="0"/>
                  </a:lnTo>
                  <a:lnTo>
                    <a:pt x="9" y="0"/>
                  </a:lnTo>
                  <a:lnTo>
                    <a:pt x="9" y="0"/>
                  </a:lnTo>
                  <a:lnTo>
                    <a:pt x="5" y="5"/>
                  </a:lnTo>
                  <a:lnTo>
                    <a:pt x="5" y="5"/>
                  </a:lnTo>
                  <a:lnTo>
                    <a:pt x="0" y="5"/>
                  </a:lnTo>
                  <a:lnTo>
                    <a:pt x="0" y="10"/>
                  </a:lnTo>
                  <a:lnTo>
                    <a:pt x="0" y="10"/>
                  </a:lnTo>
                  <a:lnTo>
                    <a:pt x="0" y="10"/>
                  </a:lnTo>
                  <a:lnTo>
                    <a:pt x="0" y="14"/>
                  </a:lnTo>
                  <a:lnTo>
                    <a:pt x="0" y="14"/>
                  </a:lnTo>
                  <a:lnTo>
                    <a:pt x="0" y="19"/>
                  </a:lnTo>
                  <a:lnTo>
                    <a:pt x="0" y="19"/>
                  </a:lnTo>
                  <a:lnTo>
                    <a:pt x="0" y="24"/>
                  </a:lnTo>
                  <a:lnTo>
                    <a:pt x="5" y="24"/>
                  </a:lnTo>
                  <a:lnTo>
                    <a:pt x="5" y="24"/>
                  </a:lnTo>
                  <a:lnTo>
                    <a:pt x="9" y="24"/>
                  </a:lnTo>
                  <a:lnTo>
                    <a:pt x="9" y="28"/>
                  </a:lnTo>
                  <a:lnTo>
                    <a:pt x="14" y="24"/>
                  </a:lnTo>
                  <a:lnTo>
                    <a:pt x="14" y="24"/>
                  </a:lnTo>
                  <a:lnTo>
                    <a:pt x="19" y="24"/>
                  </a:lnTo>
                  <a:lnTo>
                    <a:pt x="19" y="24"/>
                  </a:lnTo>
                  <a:lnTo>
                    <a:pt x="19" y="19"/>
                  </a:lnTo>
                  <a:lnTo>
                    <a:pt x="23" y="19"/>
                  </a:lnTo>
                  <a:lnTo>
                    <a:pt x="23" y="14"/>
                  </a:lnTo>
                  <a:lnTo>
                    <a:pt x="23" y="14"/>
                  </a:lnTo>
                  <a:lnTo>
                    <a:pt x="23" y="14"/>
                  </a:lnTo>
                  <a:lnTo>
                    <a:pt x="19" y="14"/>
                  </a:lnTo>
                  <a:lnTo>
                    <a:pt x="19" y="10"/>
                  </a:lnTo>
                  <a:lnTo>
                    <a:pt x="19" y="10"/>
                  </a:lnTo>
                  <a:lnTo>
                    <a:pt x="19" y="5"/>
                  </a:lnTo>
                  <a:lnTo>
                    <a:pt x="19" y="5"/>
                  </a:lnTo>
                  <a:lnTo>
                    <a:pt x="14" y="5"/>
                  </a:lnTo>
                  <a:lnTo>
                    <a:pt x="14" y="5"/>
                  </a:lnTo>
                  <a:lnTo>
                    <a:pt x="9" y="5"/>
                  </a:lnTo>
                  <a:lnTo>
                    <a:pt x="9" y="5"/>
                  </a:lnTo>
                  <a:lnTo>
                    <a:pt x="5" y="5"/>
                  </a:lnTo>
                  <a:lnTo>
                    <a:pt x="5" y="5"/>
                  </a:lnTo>
                  <a:lnTo>
                    <a:pt x="5" y="5"/>
                  </a:lnTo>
                  <a:lnTo>
                    <a:pt x="0" y="10"/>
                  </a:lnTo>
                  <a:lnTo>
                    <a:pt x="0" y="10"/>
                  </a:lnTo>
                  <a:lnTo>
                    <a:pt x="0" y="14"/>
                  </a:lnTo>
                  <a:lnTo>
                    <a:pt x="0" y="14"/>
                  </a:lnTo>
                  <a:lnTo>
                    <a:pt x="0" y="14"/>
                  </a:lnTo>
                  <a:lnTo>
                    <a:pt x="0" y="19"/>
                  </a:lnTo>
                  <a:lnTo>
                    <a:pt x="0" y="19"/>
                  </a:lnTo>
                  <a:lnTo>
                    <a:pt x="5" y="24"/>
                  </a:lnTo>
                  <a:lnTo>
                    <a:pt x="5" y="24"/>
                  </a:lnTo>
                  <a:lnTo>
                    <a:pt x="5" y="24"/>
                  </a:lnTo>
                  <a:lnTo>
                    <a:pt x="9" y="24"/>
                  </a:lnTo>
                  <a:lnTo>
                    <a:pt x="9" y="24"/>
                  </a:lnTo>
                  <a:lnTo>
                    <a:pt x="14" y="24"/>
                  </a:lnTo>
                  <a:lnTo>
                    <a:pt x="14" y="24"/>
                  </a:lnTo>
                  <a:lnTo>
                    <a:pt x="19" y="24"/>
                  </a:lnTo>
                  <a:lnTo>
                    <a:pt x="19" y="24"/>
                  </a:lnTo>
                  <a:lnTo>
                    <a:pt x="19" y="19"/>
                  </a:lnTo>
                  <a:lnTo>
                    <a:pt x="19" y="19"/>
                  </a:lnTo>
                  <a:lnTo>
                    <a:pt x="19" y="14"/>
                  </a:lnTo>
                  <a:lnTo>
                    <a:pt x="23" y="14"/>
                  </a:lnTo>
                  <a:lnTo>
                    <a:pt x="23" y="14"/>
                  </a:lnTo>
                  <a:close/>
                </a:path>
              </a:pathLst>
            </a:custGeom>
            <a:solidFill>
              <a:srgbClr val="FF9797"/>
            </a:solidFill>
            <a:ln w="9525">
              <a:noFill/>
              <a:round/>
              <a:headEnd/>
              <a:tailEnd/>
            </a:ln>
          </p:spPr>
          <p:txBody>
            <a:bodyPr/>
            <a:lstStyle/>
            <a:p>
              <a:endParaRPr lang="en-US"/>
            </a:p>
          </p:txBody>
        </p:sp>
        <p:sp>
          <p:nvSpPr>
            <p:cNvPr id="3523781" name="Freeform 197"/>
            <p:cNvSpPr>
              <a:spLocks noChangeAspect="1"/>
            </p:cNvSpPr>
            <p:nvPr/>
          </p:nvSpPr>
          <p:spPr bwMode="auto">
            <a:xfrm>
              <a:off x="2289" y="1824"/>
              <a:ext cx="23" cy="19"/>
            </a:xfrm>
            <a:custGeom>
              <a:avLst/>
              <a:gdLst/>
              <a:ahLst/>
              <a:cxnLst>
                <a:cxn ang="0">
                  <a:pos x="19" y="9"/>
                </a:cxn>
                <a:cxn ang="0">
                  <a:pos x="19" y="5"/>
                </a:cxn>
                <a:cxn ang="0">
                  <a:pos x="19" y="0"/>
                </a:cxn>
                <a:cxn ang="0">
                  <a:pos x="14" y="0"/>
                </a:cxn>
                <a:cxn ang="0">
                  <a:pos x="9" y="0"/>
                </a:cxn>
                <a:cxn ang="0">
                  <a:pos x="5" y="0"/>
                </a:cxn>
                <a:cxn ang="0">
                  <a:pos x="0" y="5"/>
                </a:cxn>
                <a:cxn ang="0">
                  <a:pos x="0" y="9"/>
                </a:cxn>
                <a:cxn ang="0">
                  <a:pos x="0" y="9"/>
                </a:cxn>
                <a:cxn ang="0">
                  <a:pos x="0" y="14"/>
                </a:cxn>
                <a:cxn ang="0">
                  <a:pos x="5" y="19"/>
                </a:cxn>
                <a:cxn ang="0">
                  <a:pos x="9" y="19"/>
                </a:cxn>
                <a:cxn ang="0">
                  <a:pos x="14" y="19"/>
                </a:cxn>
                <a:cxn ang="0">
                  <a:pos x="19" y="19"/>
                </a:cxn>
                <a:cxn ang="0">
                  <a:pos x="19" y="14"/>
                </a:cxn>
                <a:cxn ang="0">
                  <a:pos x="19" y="9"/>
                </a:cxn>
                <a:cxn ang="0">
                  <a:pos x="19" y="9"/>
                </a:cxn>
                <a:cxn ang="0">
                  <a:pos x="19" y="5"/>
                </a:cxn>
                <a:cxn ang="0">
                  <a:pos x="19" y="5"/>
                </a:cxn>
                <a:cxn ang="0">
                  <a:pos x="14" y="0"/>
                </a:cxn>
                <a:cxn ang="0">
                  <a:pos x="9" y="0"/>
                </a:cxn>
                <a:cxn ang="0">
                  <a:pos x="5" y="0"/>
                </a:cxn>
                <a:cxn ang="0">
                  <a:pos x="5" y="5"/>
                </a:cxn>
                <a:cxn ang="0">
                  <a:pos x="0" y="5"/>
                </a:cxn>
                <a:cxn ang="0">
                  <a:pos x="0" y="9"/>
                </a:cxn>
                <a:cxn ang="0">
                  <a:pos x="0" y="14"/>
                </a:cxn>
                <a:cxn ang="0">
                  <a:pos x="5" y="14"/>
                </a:cxn>
                <a:cxn ang="0">
                  <a:pos x="5" y="19"/>
                </a:cxn>
                <a:cxn ang="0">
                  <a:pos x="9" y="19"/>
                </a:cxn>
                <a:cxn ang="0">
                  <a:pos x="14" y="19"/>
                </a:cxn>
                <a:cxn ang="0">
                  <a:pos x="19" y="14"/>
                </a:cxn>
                <a:cxn ang="0">
                  <a:pos x="19" y="14"/>
                </a:cxn>
                <a:cxn ang="0">
                  <a:pos x="19" y="9"/>
                </a:cxn>
              </a:cxnLst>
              <a:rect l="0" t="0" r="r" b="b"/>
              <a:pathLst>
                <a:path w="23" h="19">
                  <a:moveTo>
                    <a:pt x="23" y="9"/>
                  </a:moveTo>
                  <a:lnTo>
                    <a:pt x="19" y="9"/>
                  </a:lnTo>
                  <a:lnTo>
                    <a:pt x="19" y="5"/>
                  </a:lnTo>
                  <a:lnTo>
                    <a:pt x="19" y="5"/>
                  </a:lnTo>
                  <a:lnTo>
                    <a:pt x="19" y="0"/>
                  </a:lnTo>
                  <a:lnTo>
                    <a:pt x="19" y="0"/>
                  </a:lnTo>
                  <a:lnTo>
                    <a:pt x="14" y="0"/>
                  </a:lnTo>
                  <a:lnTo>
                    <a:pt x="14" y="0"/>
                  </a:lnTo>
                  <a:lnTo>
                    <a:pt x="9" y="0"/>
                  </a:lnTo>
                  <a:lnTo>
                    <a:pt x="9" y="0"/>
                  </a:lnTo>
                  <a:lnTo>
                    <a:pt x="5" y="0"/>
                  </a:lnTo>
                  <a:lnTo>
                    <a:pt x="5" y="0"/>
                  </a:lnTo>
                  <a:lnTo>
                    <a:pt x="5" y="0"/>
                  </a:lnTo>
                  <a:lnTo>
                    <a:pt x="0" y="5"/>
                  </a:lnTo>
                  <a:lnTo>
                    <a:pt x="0" y="5"/>
                  </a:lnTo>
                  <a:lnTo>
                    <a:pt x="0" y="9"/>
                  </a:lnTo>
                  <a:lnTo>
                    <a:pt x="0" y="9"/>
                  </a:lnTo>
                  <a:lnTo>
                    <a:pt x="0" y="9"/>
                  </a:lnTo>
                  <a:lnTo>
                    <a:pt x="0" y="14"/>
                  </a:lnTo>
                  <a:lnTo>
                    <a:pt x="0" y="14"/>
                  </a:lnTo>
                  <a:lnTo>
                    <a:pt x="5" y="19"/>
                  </a:lnTo>
                  <a:lnTo>
                    <a:pt x="5" y="19"/>
                  </a:lnTo>
                  <a:lnTo>
                    <a:pt x="5" y="19"/>
                  </a:lnTo>
                  <a:lnTo>
                    <a:pt x="9" y="19"/>
                  </a:lnTo>
                  <a:lnTo>
                    <a:pt x="9" y="19"/>
                  </a:lnTo>
                  <a:lnTo>
                    <a:pt x="14" y="19"/>
                  </a:lnTo>
                  <a:lnTo>
                    <a:pt x="14" y="19"/>
                  </a:lnTo>
                  <a:lnTo>
                    <a:pt x="19" y="19"/>
                  </a:lnTo>
                  <a:lnTo>
                    <a:pt x="19" y="19"/>
                  </a:lnTo>
                  <a:lnTo>
                    <a:pt x="19" y="14"/>
                  </a:lnTo>
                  <a:lnTo>
                    <a:pt x="19" y="14"/>
                  </a:lnTo>
                  <a:lnTo>
                    <a:pt x="19" y="9"/>
                  </a:lnTo>
                  <a:lnTo>
                    <a:pt x="23" y="9"/>
                  </a:lnTo>
                  <a:lnTo>
                    <a:pt x="19" y="9"/>
                  </a:lnTo>
                  <a:lnTo>
                    <a:pt x="19" y="9"/>
                  </a:lnTo>
                  <a:lnTo>
                    <a:pt x="19" y="5"/>
                  </a:lnTo>
                  <a:lnTo>
                    <a:pt x="19" y="5"/>
                  </a:lnTo>
                  <a:lnTo>
                    <a:pt x="19" y="5"/>
                  </a:lnTo>
                  <a:lnTo>
                    <a:pt x="14" y="0"/>
                  </a:lnTo>
                  <a:lnTo>
                    <a:pt x="14" y="0"/>
                  </a:lnTo>
                  <a:lnTo>
                    <a:pt x="14" y="0"/>
                  </a:lnTo>
                  <a:lnTo>
                    <a:pt x="9" y="0"/>
                  </a:lnTo>
                  <a:lnTo>
                    <a:pt x="9" y="0"/>
                  </a:lnTo>
                  <a:lnTo>
                    <a:pt x="5" y="0"/>
                  </a:lnTo>
                  <a:lnTo>
                    <a:pt x="5" y="0"/>
                  </a:lnTo>
                  <a:lnTo>
                    <a:pt x="5" y="5"/>
                  </a:lnTo>
                  <a:lnTo>
                    <a:pt x="5" y="5"/>
                  </a:lnTo>
                  <a:lnTo>
                    <a:pt x="0" y="5"/>
                  </a:lnTo>
                  <a:lnTo>
                    <a:pt x="0" y="9"/>
                  </a:lnTo>
                  <a:lnTo>
                    <a:pt x="0" y="9"/>
                  </a:lnTo>
                  <a:lnTo>
                    <a:pt x="0" y="9"/>
                  </a:lnTo>
                  <a:lnTo>
                    <a:pt x="0" y="14"/>
                  </a:lnTo>
                  <a:lnTo>
                    <a:pt x="5" y="14"/>
                  </a:lnTo>
                  <a:lnTo>
                    <a:pt x="5" y="14"/>
                  </a:lnTo>
                  <a:lnTo>
                    <a:pt x="5" y="19"/>
                  </a:lnTo>
                  <a:lnTo>
                    <a:pt x="5" y="19"/>
                  </a:lnTo>
                  <a:lnTo>
                    <a:pt x="9" y="19"/>
                  </a:lnTo>
                  <a:lnTo>
                    <a:pt x="9" y="19"/>
                  </a:lnTo>
                  <a:lnTo>
                    <a:pt x="14" y="19"/>
                  </a:lnTo>
                  <a:lnTo>
                    <a:pt x="14" y="19"/>
                  </a:lnTo>
                  <a:lnTo>
                    <a:pt x="14" y="19"/>
                  </a:lnTo>
                  <a:lnTo>
                    <a:pt x="19" y="14"/>
                  </a:lnTo>
                  <a:lnTo>
                    <a:pt x="19" y="14"/>
                  </a:lnTo>
                  <a:lnTo>
                    <a:pt x="19" y="14"/>
                  </a:lnTo>
                  <a:lnTo>
                    <a:pt x="19" y="9"/>
                  </a:lnTo>
                  <a:lnTo>
                    <a:pt x="19" y="9"/>
                  </a:lnTo>
                  <a:lnTo>
                    <a:pt x="23" y="9"/>
                  </a:lnTo>
                  <a:close/>
                </a:path>
              </a:pathLst>
            </a:custGeom>
            <a:solidFill>
              <a:srgbClr val="FF9B9B"/>
            </a:solidFill>
            <a:ln w="9525">
              <a:noFill/>
              <a:round/>
              <a:headEnd/>
              <a:tailEnd/>
            </a:ln>
          </p:spPr>
          <p:txBody>
            <a:bodyPr/>
            <a:lstStyle/>
            <a:p>
              <a:endParaRPr lang="en-US"/>
            </a:p>
          </p:txBody>
        </p:sp>
        <p:sp>
          <p:nvSpPr>
            <p:cNvPr id="3523782" name="Freeform 198"/>
            <p:cNvSpPr>
              <a:spLocks noChangeAspect="1"/>
            </p:cNvSpPr>
            <p:nvPr/>
          </p:nvSpPr>
          <p:spPr bwMode="auto">
            <a:xfrm>
              <a:off x="2289" y="1824"/>
              <a:ext cx="19" cy="19"/>
            </a:xfrm>
            <a:custGeom>
              <a:avLst/>
              <a:gdLst/>
              <a:ahLst/>
              <a:cxnLst>
                <a:cxn ang="0">
                  <a:pos x="19" y="9"/>
                </a:cxn>
                <a:cxn ang="0">
                  <a:pos x="19" y="5"/>
                </a:cxn>
                <a:cxn ang="0">
                  <a:pos x="14" y="0"/>
                </a:cxn>
                <a:cxn ang="0">
                  <a:pos x="14" y="0"/>
                </a:cxn>
                <a:cxn ang="0">
                  <a:pos x="9" y="0"/>
                </a:cxn>
                <a:cxn ang="0">
                  <a:pos x="5" y="0"/>
                </a:cxn>
                <a:cxn ang="0">
                  <a:pos x="5" y="5"/>
                </a:cxn>
                <a:cxn ang="0">
                  <a:pos x="0" y="9"/>
                </a:cxn>
                <a:cxn ang="0">
                  <a:pos x="0" y="9"/>
                </a:cxn>
                <a:cxn ang="0">
                  <a:pos x="5" y="14"/>
                </a:cxn>
                <a:cxn ang="0">
                  <a:pos x="5" y="19"/>
                </a:cxn>
                <a:cxn ang="0">
                  <a:pos x="9" y="19"/>
                </a:cxn>
                <a:cxn ang="0">
                  <a:pos x="14" y="19"/>
                </a:cxn>
                <a:cxn ang="0">
                  <a:pos x="14" y="19"/>
                </a:cxn>
                <a:cxn ang="0">
                  <a:pos x="19" y="14"/>
                </a:cxn>
                <a:cxn ang="0">
                  <a:pos x="19" y="9"/>
                </a:cxn>
                <a:cxn ang="0">
                  <a:pos x="19" y="9"/>
                </a:cxn>
                <a:cxn ang="0">
                  <a:pos x="19" y="5"/>
                </a:cxn>
                <a:cxn ang="0">
                  <a:pos x="14" y="5"/>
                </a:cxn>
                <a:cxn ang="0">
                  <a:pos x="14" y="0"/>
                </a:cxn>
                <a:cxn ang="0">
                  <a:pos x="9" y="0"/>
                </a:cxn>
                <a:cxn ang="0">
                  <a:pos x="9" y="0"/>
                </a:cxn>
                <a:cxn ang="0">
                  <a:pos x="5" y="5"/>
                </a:cxn>
                <a:cxn ang="0">
                  <a:pos x="5" y="5"/>
                </a:cxn>
                <a:cxn ang="0">
                  <a:pos x="5" y="9"/>
                </a:cxn>
                <a:cxn ang="0">
                  <a:pos x="5" y="14"/>
                </a:cxn>
                <a:cxn ang="0">
                  <a:pos x="5" y="14"/>
                </a:cxn>
                <a:cxn ang="0">
                  <a:pos x="9" y="19"/>
                </a:cxn>
                <a:cxn ang="0">
                  <a:pos x="9" y="19"/>
                </a:cxn>
                <a:cxn ang="0">
                  <a:pos x="14" y="19"/>
                </a:cxn>
                <a:cxn ang="0">
                  <a:pos x="14" y="14"/>
                </a:cxn>
                <a:cxn ang="0">
                  <a:pos x="19" y="14"/>
                </a:cxn>
                <a:cxn ang="0">
                  <a:pos x="19" y="9"/>
                </a:cxn>
              </a:cxnLst>
              <a:rect l="0" t="0" r="r" b="b"/>
              <a:pathLst>
                <a:path w="19" h="19">
                  <a:moveTo>
                    <a:pt x="19" y="9"/>
                  </a:moveTo>
                  <a:lnTo>
                    <a:pt x="19" y="9"/>
                  </a:lnTo>
                  <a:lnTo>
                    <a:pt x="19" y="5"/>
                  </a:lnTo>
                  <a:lnTo>
                    <a:pt x="19" y="5"/>
                  </a:lnTo>
                  <a:lnTo>
                    <a:pt x="19" y="5"/>
                  </a:lnTo>
                  <a:lnTo>
                    <a:pt x="14" y="0"/>
                  </a:lnTo>
                  <a:lnTo>
                    <a:pt x="14" y="0"/>
                  </a:lnTo>
                  <a:lnTo>
                    <a:pt x="14" y="0"/>
                  </a:lnTo>
                  <a:lnTo>
                    <a:pt x="9" y="0"/>
                  </a:lnTo>
                  <a:lnTo>
                    <a:pt x="9" y="0"/>
                  </a:lnTo>
                  <a:lnTo>
                    <a:pt x="5" y="0"/>
                  </a:lnTo>
                  <a:lnTo>
                    <a:pt x="5" y="0"/>
                  </a:lnTo>
                  <a:lnTo>
                    <a:pt x="5" y="5"/>
                  </a:lnTo>
                  <a:lnTo>
                    <a:pt x="5" y="5"/>
                  </a:lnTo>
                  <a:lnTo>
                    <a:pt x="0" y="5"/>
                  </a:lnTo>
                  <a:lnTo>
                    <a:pt x="0" y="9"/>
                  </a:lnTo>
                  <a:lnTo>
                    <a:pt x="0" y="9"/>
                  </a:lnTo>
                  <a:lnTo>
                    <a:pt x="0" y="9"/>
                  </a:lnTo>
                  <a:lnTo>
                    <a:pt x="0" y="14"/>
                  </a:lnTo>
                  <a:lnTo>
                    <a:pt x="5" y="14"/>
                  </a:lnTo>
                  <a:lnTo>
                    <a:pt x="5" y="14"/>
                  </a:lnTo>
                  <a:lnTo>
                    <a:pt x="5" y="19"/>
                  </a:lnTo>
                  <a:lnTo>
                    <a:pt x="5" y="19"/>
                  </a:lnTo>
                  <a:lnTo>
                    <a:pt x="9" y="19"/>
                  </a:lnTo>
                  <a:lnTo>
                    <a:pt x="9" y="19"/>
                  </a:lnTo>
                  <a:lnTo>
                    <a:pt x="14" y="19"/>
                  </a:lnTo>
                  <a:lnTo>
                    <a:pt x="14" y="19"/>
                  </a:lnTo>
                  <a:lnTo>
                    <a:pt x="14" y="19"/>
                  </a:lnTo>
                  <a:lnTo>
                    <a:pt x="19" y="14"/>
                  </a:lnTo>
                  <a:lnTo>
                    <a:pt x="19" y="14"/>
                  </a:lnTo>
                  <a:lnTo>
                    <a:pt x="19" y="14"/>
                  </a:lnTo>
                  <a:lnTo>
                    <a:pt x="19" y="9"/>
                  </a:lnTo>
                  <a:lnTo>
                    <a:pt x="19" y="9"/>
                  </a:lnTo>
                  <a:lnTo>
                    <a:pt x="19" y="9"/>
                  </a:lnTo>
                  <a:lnTo>
                    <a:pt x="19" y="9"/>
                  </a:lnTo>
                  <a:lnTo>
                    <a:pt x="19" y="5"/>
                  </a:lnTo>
                  <a:lnTo>
                    <a:pt x="19" y="5"/>
                  </a:lnTo>
                  <a:lnTo>
                    <a:pt x="14" y="5"/>
                  </a:lnTo>
                  <a:lnTo>
                    <a:pt x="14" y="5"/>
                  </a:lnTo>
                  <a:lnTo>
                    <a:pt x="14" y="0"/>
                  </a:lnTo>
                  <a:lnTo>
                    <a:pt x="14" y="0"/>
                  </a:lnTo>
                  <a:lnTo>
                    <a:pt x="9" y="0"/>
                  </a:lnTo>
                  <a:lnTo>
                    <a:pt x="9" y="0"/>
                  </a:lnTo>
                  <a:lnTo>
                    <a:pt x="9" y="0"/>
                  </a:lnTo>
                  <a:lnTo>
                    <a:pt x="5" y="5"/>
                  </a:lnTo>
                  <a:lnTo>
                    <a:pt x="5" y="5"/>
                  </a:lnTo>
                  <a:lnTo>
                    <a:pt x="5" y="5"/>
                  </a:lnTo>
                  <a:lnTo>
                    <a:pt x="5" y="5"/>
                  </a:lnTo>
                  <a:lnTo>
                    <a:pt x="5" y="9"/>
                  </a:lnTo>
                  <a:lnTo>
                    <a:pt x="5" y="9"/>
                  </a:lnTo>
                  <a:lnTo>
                    <a:pt x="5" y="9"/>
                  </a:lnTo>
                  <a:lnTo>
                    <a:pt x="5" y="14"/>
                  </a:lnTo>
                  <a:lnTo>
                    <a:pt x="5" y="14"/>
                  </a:lnTo>
                  <a:lnTo>
                    <a:pt x="5" y="14"/>
                  </a:lnTo>
                  <a:lnTo>
                    <a:pt x="5" y="14"/>
                  </a:lnTo>
                  <a:lnTo>
                    <a:pt x="9" y="19"/>
                  </a:lnTo>
                  <a:lnTo>
                    <a:pt x="9" y="19"/>
                  </a:lnTo>
                  <a:lnTo>
                    <a:pt x="9" y="19"/>
                  </a:lnTo>
                  <a:lnTo>
                    <a:pt x="14" y="19"/>
                  </a:lnTo>
                  <a:lnTo>
                    <a:pt x="14" y="19"/>
                  </a:lnTo>
                  <a:lnTo>
                    <a:pt x="14" y="14"/>
                  </a:lnTo>
                  <a:lnTo>
                    <a:pt x="14" y="14"/>
                  </a:lnTo>
                  <a:lnTo>
                    <a:pt x="19" y="14"/>
                  </a:lnTo>
                  <a:lnTo>
                    <a:pt x="19" y="14"/>
                  </a:lnTo>
                  <a:lnTo>
                    <a:pt x="19" y="9"/>
                  </a:lnTo>
                  <a:lnTo>
                    <a:pt x="19" y="9"/>
                  </a:lnTo>
                  <a:lnTo>
                    <a:pt x="19" y="9"/>
                  </a:lnTo>
                  <a:close/>
                </a:path>
              </a:pathLst>
            </a:custGeom>
            <a:solidFill>
              <a:srgbClr val="FF9E9E"/>
            </a:solidFill>
            <a:ln w="9525">
              <a:noFill/>
              <a:round/>
              <a:headEnd/>
              <a:tailEnd/>
            </a:ln>
          </p:spPr>
          <p:txBody>
            <a:bodyPr/>
            <a:lstStyle/>
            <a:p>
              <a:endParaRPr lang="en-US"/>
            </a:p>
          </p:txBody>
        </p:sp>
        <p:sp>
          <p:nvSpPr>
            <p:cNvPr id="3523783" name="Freeform 199"/>
            <p:cNvSpPr>
              <a:spLocks noChangeAspect="1"/>
            </p:cNvSpPr>
            <p:nvPr/>
          </p:nvSpPr>
          <p:spPr bwMode="auto">
            <a:xfrm>
              <a:off x="2294" y="1824"/>
              <a:ext cx="14" cy="19"/>
            </a:xfrm>
            <a:custGeom>
              <a:avLst/>
              <a:gdLst/>
              <a:ahLst/>
              <a:cxnLst>
                <a:cxn ang="0">
                  <a:pos x="14" y="9"/>
                </a:cxn>
                <a:cxn ang="0">
                  <a:pos x="14" y="5"/>
                </a:cxn>
                <a:cxn ang="0">
                  <a:pos x="9" y="5"/>
                </a:cxn>
                <a:cxn ang="0">
                  <a:pos x="9" y="0"/>
                </a:cxn>
                <a:cxn ang="0">
                  <a:pos x="4" y="0"/>
                </a:cxn>
                <a:cxn ang="0">
                  <a:pos x="0" y="5"/>
                </a:cxn>
                <a:cxn ang="0">
                  <a:pos x="0" y="5"/>
                </a:cxn>
                <a:cxn ang="0">
                  <a:pos x="0" y="9"/>
                </a:cxn>
                <a:cxn ang="0">
                  <a:pos x="0" y="9"/>
                </a:cxn>
                <a:cxn ang="0">
                  <a:pos x="0" y="14"/>
                </a:cxn>
                <a:cxn ang="0">
                  <a:pos x="0" y="14"/>
                </a:cxn>
                <a:cxn ang="0">
                  <a:pos x="4" y="19"/>
                </a:cxn>
                <a:cxn ang="0">
                  <a:pos x="9" y="19"/>
                </a:cxn>
                <a:cxn ang="0">
                  <a:pos x="9" y="14"/>
                </a:cxn>
                <a:cxn ang="0">
                  <a:pos x="14" y="14"/>
                </a:cxn>
                <a:cxn ang="0">
                  <a:pos x="14" y="9"/>
                </a:cxn>
                <a:cxn ang="0">
                  <a:pos x="14" y="9"/>
                </a:cxn>
                <a:cxn ang="0">
                  <a:pos x="14" y="5"/>
                </a:cxn>
                <a:cxn ang="0">
                  <a:pos x="9" y="5"/>
                </a:cxn>
                <a:cxn ang="0">
                  <a:pos x="9" y="5"/>
                </a:cxn>
                <a:cxn ang="0">
                  <a:pos x="4" y="5"/>
                </a:cxn>
                <a:cxn ang="0">
                  <a:pos x="4" y="5"/>
                </a:cxn>
                <a:cxn ang="0">
                  <a:pos x="0" y="5"/>
                </a:cxn>
                <a:cxn ang="0">
                  <a:pos x="0" y="5"/>
                </a:cxn>
                <a:cxn ang="0">
                  <a:pos x="0" y="9"/>
                </a:cxn>
                <a:cxn ang="0">
                  <a:pos x="0" y="14"/>
                </a:cxn>
                <a:cxn ang="0">
                  <a:pos x="0" y="14"/>
                </a:cxn>
                <a:cxn ang="0">
                  <a:pos x="4" y="14"/>
                </a:cxn>
                <a:cxn ang="0">
                  <a:pos x="4" y="14"/>
                </a:cxn>
                <a:cxn ang="0">
                  <a:pos x="9" y="14"/>
                </a:cxn>
                <a:cxn ang="0">
                  <a:pos x="9" y="14"/>
                </a:cxn>
                <a:cxn ang="0">
                  <a:pos x="14" y="14"/>
                </a:cxn>
                <a:cxn ang="0">
                  <a:pos x="14" y="9"/>
                </a:cxn>
              </a:cxnLst>
              <a:rect l="0" t="0" r="r" b="b"/>
              <a:pathLst>
                <a:path w="14" h="19">
                  <a:moveTo>
                    <a:pt x="14" y="9"/>
                  </a:moveTo>
                  <a:lnTo>
                    <a:pt x="14" y="9"/>
                  </a:lnTo>
                  <a:lnTo>
                    <a:pt x="14" y="5"/>
                  </a:lnTo>
                  <a:lnTo>
                    <a:pt x="14" y="5"/>
                  </a:lnTo>
                  <a:lnTo>
                    <a:pt x="9" y="5"/>
                  </a:lnTo>
                  <a:lnTo>
                    <a:pt x="9" y="5"/>
                  </a:lnTo>
                  <a:lnTo>
                    <a:pt x="9" y="0"/>
                  </a:lnTo>
                  <a:lnTo>
                    <a:pt x="9" y="0"/>
                  </a:lnTo>
                  <a:lnTo>
                    <a:pt x="4" y="0"/>
                  </a:lnTo>
                  <a:lnTo>
                    <a:pt x="4" y="0"/>
                  </a:lnTo>
                  <a:lnTo>
                    <a:pt x="4" y="0"/>
                  </a:lnTo>
                  <a:lnTo>
                    <a:pt x="0" y="5"/>
                  </a:lnTo>
                  <a:lnTo>
                    <a:pt x="0" y="5"/>
                  </a:lnTo>
                  <a:lnTo>
                    <a:pt x="0" y="5"/>
                  </a:lnTo>
                  <a:lnTo>
                    <a:pt x="0" y="5"/>
                  </a:lnTo>
                  <a:lnTo>
                    <a:pt x="0" y="9"/>
                  </a:lnTo>
                  <a:lnTo>
                    <a:pt x="0" y="9"/>
                  </a:lnTo>
                  <a:lnTo>
                    <a:pt x="0" y="9"/>
                  </a:lnTo>
                  <a:lnTo>
                    <a:pt x="0" y="14"/>
                  </a:lnTo>
                  <a:lnTo>
                    <a:pt x="0" y="14"/>
                  </a:lnTo>
                  <a:lnTo>
                    <a:pt x="0" y="14"/>
                  </a:lnTo>
                  <a:lnTo>
                    <a:pt x="0" y="14"/>
                  </a:lnTo>
                  <a:lnTo>
                    <a:pt x="4" y="19"/>
                  </a:lnTo>
                  <a:lnTo>
                    <a:pt x="4" y="19"/>
                  </a:lnTo>
                  <a:lnTo>
                    <a:pt x="4" y="19"/>
                  </a:lnTo>
                  <a:lnTo>
                    <a:pt x="9" y="19"/>
                  </a:lnTo>
                  <a:lnTo>
                    <a:pt x="9" y="19"/>
                  </a:lnTo>
                  <a:lnTo>
                    <a:pt x="9" y="14"/>
                  </a:lnTo>
                  <a:lnTo>
                    <a:pt x="9" y="14"/>
                  </a:lnTo>
                  <a:lnTo>
                    <a:pt x="14" y="14"/>
                  </a:lnTo>
                  <a:lnTo>
                    <a:pt x="14" y="14"/>
                  </a:lnTo>
                  <a:lnTo>
                    <a:pt x="14" y="9"/>
                  </a:lnTo>
                  <a:lnTo>
                    <a:pt x="14" y="9"/>
                  </a:lnTo>
                  <a:lnTo>
                    <a:pt x="14" y="9"/>
                  </a:lnTo>
                  <a:lnTo>
                    <a:pt x="14" y="9"/>
                  </a:lnTo>
                  <a:lnTo>
                    <a:pt x="14" y="5"/>
                  </a:lnTo>
                  <a:lnTo>
                    <a:pt x="9" y="5"/>
                  </a:lnTo>
                  <a:lnTo>
                    <a:pt x="9" y="5"/>
                  </a:lnTo>
                  <a:lnTo>
                    <a:pt x="9" y="5"/>
                  </a:lnTo>
                  <a:lnTo>
                    <a:pt x="9" y="5"/>
                  </a:lnTo>
                  <a:lnTo>
                    <a:pt x="9" y="5"/>
                  </a:lnTo>
                  <a:lnTo>
                    <a:pt x="4" y="5"/>
                  </a:lnTo>
                  <a:lnTo>
                    <a:pt x="4" y="5"/>
                  </a:lnTo>
                  <a:lnTo>
                    <a:pt x="4" y="5"/>
                  </a:lnTo>
                  <a:lnTo>
                    <a:pt x="0" y="5"/>
                  </a:lnTo>
                  <a:lnTo>
                    <a:pt x="0" y="5"/>
                  </a:lnTo>
                  <a:lnTo>
                    <a:pt x="0" y="5"/>
                  </a:lnTo>
                  <a:lnTo>
                    <a:pt x="0" y="5"/>
                  </a:lnTo>
                  <a:lnTo>
                    <a:pt x="0" y="9"/>
                  </a:lnTo>
                  <a:lnTo>
                    <a:pt x="0" y="9"/>
                  </a:lnTo>
                  <a:lnTo>
                    <a:pt x="0" y="9"/>
                  </a:lnTo>
                  <a:lnTo>
                    <a:pt x="0" y="14"/>
                  </a:lnTo>
                  <a:lnTo>
                    <a:pt x="0" y="14"/>
                  </a:lnTo>
                  <a:lnTo>
                    <a:pt x="0" y="14"/>
                  </a:lnTo>
                  <a:lnTo>
                    <a:pt x="0" y="14"/>
                  </a:lnTo>
                  <a:lnTo>
                    <a:pt x="4" y="14"/>
                  </a:lnTo>
                  <a:lnTo>
                    <a:pt x="4" y="14"/>
                  </a:lnTo>
                  <a:lnTo>
                    <a:pt x="4" y="14"/>
                  </a:lnTo>
                  <a:lnTo>
                    <a:pt x="9" y="14"/>
                  </a:lnTo>
                  <a:lnTo>
                    <a:pt x="9" y="14"/>
                  </a:lnTo>
                  <a:lnTo>
                    <a:pt x="9" y="14"/>
                  </a:lnTo>
                  <a:lnTo>
                    <a:pt x="9" y="14"/>
                  </a:lnTo>
                  <a:lnTo>
                    <a:pt x="9" y="14"/>
                  </a:lnTo>
                  <a:lnTo>
                    <a:pt x="14" y="14"/>
                  </a:lnTo>
                  <a:lnTo>
                    <a:pt x="14" y="9"/>
                  </a:lnTo>
                  <a:lnTo>
                    <a:pt x="14" y="9"/>
                  </a:lnTo>
                  <a:lnTo>
                    <a:pt x="14" y="9"/>
                  </a:lnTo>
                  <a:close/>
                </a:path>
              </a:pathLst>
            </a:custGeom>
            <a:solidFill>
              <a:srgbClr val="FFA2A2"/>
            </a:solidFill>
            <a:ln w="9525">
              <a:noFill/>
              <a:round/>
              <a:headEnd/>
              <a:tailEnd/>
            </a:ln>
          </p:spPr>
          <p:txBody>
            <a:bodyPr/>
            <a:lstStyle/>
            <a:p>
              <a:endParaRPr lang="en-US"/>
            </a:p>
          </p:txBody>
        </p:sp>
        <p:sp>
          <p:nvSpPr>
            <p:cNvPr id="3523784" name="Freeform 200"/>
            <p:cNvSpPr>
              <a:spLocks noChangeAspect="1"/>
            </p:cNvSpPr>
            <p:nvPr/>
          </p:nvSpPr>
          <p:spPr bwMode="auto">
            <a:xfrm>
              <a:off x="2294" y="1829"/>
              <a:ext cx="14" cy="9"/>
            </a:xfrm>
            <a:custGeom>
              <a:avLst/>
              <a:gdLst/>
              <a:ahLst/>
              <a:cxnLst>
                <a:cxn ang="0">
                  <a:pos x="14" y="4"/>
                </a:cxn>
                <a:cxn ang="0">
                  <a:pos x="9" y="0"/>
                </a:cxn>
                <a:cxn ang="0">
                  <a:pos x="9" y="0"/>
                </a:cxn>
                <a:cxn ang="0">
                  <a:pos x="9" y="0"/>
                </a:cxn>
                <a:cxn ang="0">
                  <a:pos x="4" y="0"/>
                </a:cxn>
                <a:cxn ang="0">
                  <a:pos x="0" y="0"/>
                </a:cxn>
                <a:cxn ang="0">
                  <a:pos x="0" y="0"/>
                </a:cxn>
                <a:cxn ang="0">
                  <a:pos x="0" y="4"/>
                </a:cxn>
                <a:cxn ang="0">
                  <a:pos x="0" y="4"/>
                </a:cxn>
                <a:cxn ang="0">
                  <a:pos x="0" y="9"/>
                </a:cxn>
                <a:cxn ang="0">
                  <a:pos x="0" y="9"/>
                </a:cxn>
                <a:cxn ang="0">
                  <a:pos x="4" y="9"/>
                </a:cxn>
                <a:cxn ang="0">
                  <a:pos x="9" y="9"/>
                </a:cxn>
                <a:cxn ang="0">
                  <a:pos x="9" y="9"/>
                </a:cxn>
                <a:cxn ang="0">
                  <a:pos x="9" y="9"/>
                </a:cxn>
                <a:cxn ang="0">
                  <a:pos x="14" y="4"/>
                </a:cxn>
                <a:cxn ang="0">
                  <a:pos x="9" y="4"/>
                </a:cxn>
                <a:cxn ang="0">
                  <a:pos x="9" y="4"/>
                </a:cxn>
                <a:cxn ang="0">
                  <a:pos x="9" y="0"/>
                </a:cxn>
                <a:cxn ang="0">
                  <a:pos x="9" y="0"/>
                </a:cxn>
                <a:cxn ang="0">
                  <a:pos x="4" y="0"/>
                </a:cxn>
                <a:cxn ang="0">
                  <a:pos x="4" y="0"/>
                </a:cxn>
                <a:cxn ang="0">
                  <a:pos x="0" y="0"/>
                </a:cxn>
                <a:cxn ang="0">
                  <a:pos x="0" y="4"/>
                </a:cxn>
                <a:cxn ang="0">
                  <a:pos x="0" y="4"/>
                </a:cxn>
                <a:cxn ang="0">
                  <a:pos x="0" y="4"/>
                </a:cxn>
                <a:cxn ang="0">
                  <a:pos x="0" y="9"/>
                </a:cxn>
                <a:cxn ang="0">
                  <a:pos x="4" y="9"/>
                </a:cxn>
                <a:cxn ang="0">
                  <a:pos x="4" y="9"/>
                </a:cxn>
                <a:cxn ang="0">
                  <a:pos x="9" y="9"/>
                </a:cxn>
                <a:cxn ang="0">
                  <a:pos x="9" y="9"/>
                </a:cxn>
                <a:cxn ang="0">
                  <a:pos x="9" y="4"/>
                </a:cxn>
                <a:cxn ang="0">
                  <a:pos x="9" y="4"/>
                </a:cxn>
              </a:cxnLst>
              <a:rect l="0" t="0" r="r" b="b"/>
              <a:pathLst>
                <a:path w="14" h="9">
                  <a:moveTo>
                    <a:pt x="14" y="4"/>
                  </a:moveTo>
                  <a:lnTo>
                    <a:pt x="14" y="4"/>
                  </a:lnTo>
                  <a:lnTo>
                    <a:pt x="14" y="0"/>
                  </a:lnTo>
                  <a:lnTo>
                    <a:pt x="9" y="0"/>
                  </a:lnTo>
                  <a:lnTo>
                    <a:pt x="9" y="0"/>
                  </a:lnTo>
                  <a:lnTo>
                    <a:pt x="9" y="0"/>
                  </a:lnTo>
                  <a:lnTo>
                    <a:pt x="9" y="0"/>
                  </a:lnTo>
                  <a:lnTo>
                    <a:pt x="9" y="0"/>
                  </a:lnTo>
                  <a:lnTo>
                    <a:pt x="4" y="0"/>
                  </a:lnTo>
                  <a:lnTo>
                    <a:pt x="4" y="0"/>
                  </a:lnTo>
                  <a:lnTo>
                    <a:pt x="4" y="0"/>
                  </a:lnTo>
                  <a:lnTo>
                    <a:pt x="0" y="0"/>
                  </a:lnTo>
                  <a:lnTo>
                    <a:pt x="0" y="0"/>
                  </a:lnTo>
                  <a:lnTo>
                    <a:pt x="0" y="0"/>
                  </a:lnTo>
                  <a:lnTo>
                    <a:pt x="0" y="0"/>
                  </a:lnTo>
                  <a:lnTo>
                    <a:pt x="0" y="4"/>
                  </a:lnTo>
                  <a:lnTo>
                    <a:pt x="0" y="4"/>
                  </a:lnTo>
                  <a:lnTo>
                    <a:pt x="0" y="4"/>
                  </a:lnTo>
                  <a:lnTo>
                    <a:pt x="0" y="9"/>
                  </a:lnTo>
                  <a:lnTo>
                    <a:pt x="0" y="9"/>
                  </a:lnTo>
                  <a:lnTo>
                    <a:pt x="0" y="9"/>
                  </a:lnTo>
                  <a:lnTo>
                    <a:pt x="0" y="9"/>
                  </a:lnTo>
                  <a:lnTo>
                    <a:pt x="4" y="9"/>
                  </a:lnTo>
                  <a:lnTo>
                    <a:pt x="4" y="9"/>
                  </a:lnTo>
                  <a:lnTo>
                    <a:pt x="4" y="9"/>
                  </a:lnTo>
                  <a:lnTo>
                    <a:pt x="9" y="9"/>
                  </a:lnTo>
                  <a:lnTo>
                    <a:pt x="9" y="9"/>
                  </a:lnTo>
                  <a:lnTo>
                    <a:pt x="9" y="9"/>
                  </a:lnTo>
                  <a:lnTo>
                    <a:pt x="9" y="9"/>
                  </a:lnTo>
                  <a:lnTo>
                    <a:pt x="9" y="9"/>
                  </a:lnTo>
                  <a:lnTo>
                    <a:pt x="14" y="9"/>
                  </a:lnTo>
                  <a:lnTo>
                    <a:pt x="14" y="4"/>
                  </a:lnTo>
                  <a:lnTo>
                    <a:pt x="14" y="4"/>
                  </a:lnTo>
                  <a:lnTo>
                    <a:pt x="9" y="4"/>
                  </a:lnTo>
                  <a:lnTo>
                    <a:pt x="9" y="4"/>
                  </a:lnTo>
                  <a:lnTo>
                    <a:pt x="9" y="4"/>
                  </a:lnTo>
                  <a:lnTo>
                    <a:pt x="9" y="0"/>
                  </a:lnTo>
                  <a:lnTo>
                    <a:pt x="9" y="0"/>
                  </a:lnTo>
                  <a:lnTo>
                    <a:pt x="9" y="0"/>
                  </a:lnTo>
                  <a:lnTo>
                    <a:pt x="9" y="0"/>
                  </a:lnTo>
                  <a:lnTo>
                    <a:pt x="4" y="0"/>
                  </a:lnTo>
                  <a:lnTo>
                    <a:pt x="4" y="0"/>
                  </a:lnTo>
                  <a:lnTo>
                    <a:pt x="4" y="0"/>
                  </a:lnTo>
                  <a:lnTo>
                    <a:pt x="4" y="0"/>
                  </a:lnTo>
                  <a:lnTo>
                    <a:pt x="4" y="0"/>
                  </a:lnTo>
                  <a:lnTo>
                    <a:pt x="0" y="0"/>
                  </a:lnTo>
                  <a:lnTo>
                    <a:pt x="0" y="0"/>
                  </a:lnTo>
                  <a:lnTo>
                    <a:pt x="0" y="4"/>
                  </a:lnTo>
                  <a:lnTo>
                    <a:pt x="0" y="4"/>
                  </a:lnTo>
                  <a:lnTo>
                    <a:pt x="0" y="4"/>
                  </a:lnTo>
                  <a:lnTo>
                    <a:pt x="0" y="4"/>
                  </a:lnTo>
                  <a:lnTo>
                    <a:pt x="0" y="4"/>
                  </a:lnTo>
                  <a:lnTo>
                    <a:pt x="0" y="9"/>
                  </a:lnTo>
                  <a:lnTo>
                    <a:pt x="0" y="9"/>
                  </a:lnTo>
                  <a:lnTo>
                    <a:pt x="4" y="9"/>
                  </a:lnTo>
                  <a:lnTo>
                    <a:pt x="4" y="9"/>
                  </a:lnTo>
                  <a:lnTo>
                    <a:pt x="4" y="9"/>
                  </a:lnTo>
                  <a:lnTo>
                    <a:pt x="4" y="9"/>
                  </a:lnTo>
                  <a:lnTo>
                    <a:pt x="4" y="9"/>
                  </a:lnTo>
                  <a:lnTo>
                    <a:pt x="9" y="9"/>
                  </a:lnTo>
                  <a:lnTo>
                    <a:pt x="9" y="9"/>
                  </a:lnTo>
                  <a:lnTo>
                    <a:pt x="9" y="9"/>
                  </a:lnTo>
                  <a:lnTo>
                    <a:pt x="9" y="9"/>
                  </a:lnTo>
                  <a:lnTo>
                    <a:pt x="9" y="4"/>
                  </a:lnTo>
                  <a:lnTo>
                    <a:pt x="9" y="4"/>
                  </a:lnTo>
                  <a:lnTo>
                    <a:pt x="9" y="4"/>
                  </a:lnTo>
                  <a:lnTo>
                    <a:pt x="14" y="4"/>
                  </a:lnTo>
                  <a:close/>
                </a:path>
              </a:pathLst>
            </a:custGeom>
            <a:solidFill>
              <a:srgbClr val="FFA6A6"/>
            </a:solidFill>
            <a:ln w="9525">
              <a:noFill/>
              <a:round/>
              <a:headEnd/>
              <a:tailEnd/>
            </a:ln>
          </p:spPr>
          <p:txBody>
            <a:bodyPr/>
            <a:lstStyle/>
            <a:p>
              <a:endParaRPr lang="en-US"/>
            </a:p>
          </p:txBody>
        </p:sp>
        <p:sp>
          <p:nvSpPr>
            <p:cNvPr id="3523785" name="Freeform 201"/>
            <p:cNvSpPr>
              <a:spLocks noChangeAspect="1"/>
            </p:cNvSpPr>
            <p:nvPr/>
          </p:nvSpPr>
          <p:spPr bwMode="auto">
            <a:xfrm>
              <a:off x="2294" y="1829"/>
              <a:ext cx="9" cy="9"/>
            </a:xfrm>
            <a:custGeom>
              <a:avLst/>
              <a:gdLst/>
              <a:ahLst/>
              <a:cxnLst>
                <a:cxn ang="0">
                  <a:pos x="9" y="4"/>
                </a:cxn>
                <a:cxn ang="0">
                  <a:pos x="9" y="0"/>
                </a:cxn>
                <a:cxn ang="0">
                  <a:pos x="9" y="0"/>
                </a:cxn>
                <a:cxn ang="0">
                  <a:pos x="4" y="0"/>
                </a:cxn>
                <a:cxn ang="0">
                  <a:pos x="4" y="0"/>
                </a:cxn>
                <a:cxn ang="0">
                  <a:pos x="4" y="0"/>
                </a:cxn>
                <a:cxn ang="0">
                  <a:pos x="0" y="0"/>
                </a:cxn>
                <a:cxn ang="0">
                  <a:pos x="0" y="4"/>
                </a:cxn>
                <a:cxn ang="0">
                  <a:pos x="0" y="4"/>
                </a:cxn>
                <a:cxn ang="0">
                  <a:pos x="0" y="9"/>
                </a:cxn>
                <a:cxn ang="0">
                  <a:pos x="4" y="9"/>
                </a:cxn>
                <a:cxn ang="0">
                  <a:pos x="4" y="9"/>
                </a:cxn>
                <a:cxn ang="0">
                  <a:pos x="4" y="9"/>
                </a:cxn>
                <a:cxn ang="0">
                  <a:pos x="9" y="9"/>
                </a:cxn>
                <a:cxn ang="0">
                  <a:pos x="9" y="9"/>
                </a:cxn>
                <a:cxn ang="0">
                  <a:pos x="9" y="4"/>
                </a:cxn>
                <a:cxn ang="0">
                  <a:pos x="9" y="4"/>
                </a:cxn>
                <a:cxn ang="0">
                  <a:pos x="9" y="4"/>
                </a:cxn>
                <a:cxn ang="0">
                  <a:pos x="9" y="0"/>
                </a:cxn>
                <a:cxn ang="0">
                  <a:pos x="9" y="0"/>
                </a:cxn>
                <a:cxn ang="0">
                  <a:pos x="4" y="0"/>
                </a:cxn>
                <a:cxn ang="0">
                  <a:pos x="4" y="0"/>
                </a:cxn>
                <a:cxn ang="0">
                  <a:pos x="4" y="0"/>
                </a:cxn>
                <a:cxn ang="0">
                  <a:pos x="0" y="4"/>
                </a:cxn>
                <a:cxn ang="0">
                  <a:pos x="0" y="4"/>
                </a:cxn>
                <a:cxn ang="0">
                  <a:pos x="0" y="4"/>
                </a:cxn>
                <a:cxn ang="0">
                  <a:pos x="4" y="9"/>
                </a:cxn>
                <a:cxn ang="0">
                  <a:pos x="4" y="9"/>
                </a:cxn>
                <a:cxn ang="0">
                  <a:pos x="4" y="9"/>
                </a:cxn>
                <a:cxn ang="0">
                  <a:pos x="9" y="9"/>
                </a:cxn>
                <a:cxn ang="0">
                  <a:pos x="9" y="9"/>
                </a:cxn>
                <a:cxn ang="0">
                  <a:pos x="9" y="4"/>
                </a:cxn>
                <a:cxn ang="0">
                  <a:pos x="9" y="4"/>
                </a:cxn>
              </a:cxnLst>
              <a:rect l="0" t="0" r="r" b="b"/>
              <a:pathLst>
                <a:path w="9" h="9">
                  <a:moveTo>
                    <a:pt x="9" y="4"/>
                  </a:moveTo>
                  <a:lnTo>
                    <a:pt x="9" y="4"/>
                  </a:lnTo>
                  <a:lnTo>
                    <a:pt x="9" y="4"/>
                  </a:lnTo>
                  <a:lnTo>
                    <a:pt x="9" y="0"/>
                  </a:lnTo>
                  <a:lnTo>
                    <a:pt x="9" y="0"/>
                  </a:lnTo>
                  <a:lnTo>
                    <a:pt x="9" y="0"/>
                  </a:lnTo>
                  <a:lnTo>
                    <a:pt x="9" y="0"/>
                  </a:lnTo>
                  <a:lnTo>
                    <a:pt x="4" y="0"/>
                  </a:lnTo>
                  <a:lnTo>
                    <a:pt x="4" y="0"/>
                  </a:lnTo>
                  <a:lnTo>
                    <a:pt x="4" y="0"/>
                  </a:lnTo>
                  <a:lnTo>
                    <a:pt x="4" y="0"/>
                  </a:lnTo>
                  <a:lnTo>
                    <a:pt x="4" y="0"/>
                  </a:lnTo>
                  <a:lnTo>
                    <a:pt x="0" y="0"/>
                  </a:lnTo>
                  <a:lnTo>
                    <a:pt x="0" y="0"/>
                  </a:lnTo>
                  <a:lnTo>
                    <a:pt x="0" y="4"/>
                  </a:lnTo>
                  <a:lnTo>
                    <a:pt x="0" y="4"/>
                  </a:lnTo>
                  <a:lnTo>
                    <a:pt x="0" y="4"/>
                  </a:lnTo>
                  <a:lnTo>
                    <a:pt x="0" y="4"/>
                  </a:lnTo>
                  <a:lnTo>
                    <a:pt x="0" y="4"/>
                  </a:lnTo>
                  <a:lnTo>
                    <a:pt x="0" y="9"/>
                  </a:lnTo>
                  <a:lnTo>
                    <a:pt x="0" y="9"/>
                  </a:lnTo>
                  <a:lnTo>
                    <a:pt x="4" y="9"/>
                  </a:lnTo>
                  <a:lnTo>
                    <a:pt x="4" y="9"/>
                  </a:lnTo>
                  <a:lnTo>
                    <a:pt x="4" y="9"/>
                  </a:lnTo>
                  <a:lnTo>
                    <a:pt x="4" y="9"/>
                  </a:lnTo>
                  <a:lnTo>
                    <a:pt x="4" y="9"/>
                  </a:lnTo>
                  <a:lnTo>
                    <a:pt x="9" y="9"/>
                  </a:lnTo>
                  <a:lnTo>
                    <a:pt x="9" y="9"/>
                  </a:lnTo>
                  <a:lnTo>
                    <a:pt x="9" y="9"/>
                  </a:lnTo>
                  <a:lnTo>
                    <a:pt x="9" y="9"/>
                  </a:lnTo>
                  <a:lnTo>
                    <a:pt x="9" y="4"/>
                  </a:lnTo>
                  <a:lnTo>
                    <a:pt x="9" y="4"/>
                  </a:lnTo>
                  <a:lnTo>
                    <a:pt x="9" y="4"/>
                  </a:lnTo>
                  <a:lnTo>
                    <a:pt x="9" y="4"/>
                  </a:lnTo>
                  <a:lnTo>
                    <a:pt x="9" y="4"/>
                  </a:lnTo>
                  <a:lnTo>
                    <a:pt x="9" y="4"/>
                  </a:lnTo>
                  <a:lnTo>
                    <a:pt x="9" y="4"/>
                  </a:lnTo>
                  <a:lnTo>
                    <a:pt x="9" y="0"/>
                  </a:lnTo>
                  <a:lnTo>
                    <a:pt x="9" y="0"/>
                  </a:lnTo>
                  <a:lnTo>
                    <a:pt x="9" y="0"/>
                  </a:lnTo>
                  <a:lnTo>
                    <a:pt x="4" y="0"/>
                  </a:lnTo>
                  <a:lnTo>
                    <a:pt x="4" y="0"/>
                  </a:lnTo>
                  <a:lnTo>
                    <a:pt x="4" y="0"/>
                  </a:lnTo>
                  <a:lnTo>
                    <a:pt x="4" y="0"/>
                  </a:lnTo>
                  <a:lnTo>
                    <a:pt x="4" y="0"/>
                  </a:lnTo>
                  <a:lnTo>
                    <a:pt x="4" y="0"/>
                  </a:lnTo>
                  <a:lnTo>
                    <a:pt x="4" y="4"/>
                  </a:lnTo>
                  <a:lnTo>
                    <a:pt x="0" y="4"/>
                  </a:lnTo>
                  <a:lnTo>
                    <a:pt x="0" y="4"/>
                  </a:lnTo>
                  <a:lnTo>
                    <a:pt x="0" y="4"/>
                  </a:lnTo>
                  <a:lnTo>
                    <a:pt x="0" y="4"/>
                  </a:lnTo>
                  <a:lnTo>
                    <a:pt x="0" y="4"/>
                  </a:lnTo>
                  <a:lnTo>
                    <a:pt x="4" y="4"/>
                  </a:lnTo>
                  <a:lnTo>
                    <a:pt x="4" y="9"/>
                  </a:lnTo>
                  <a:lnTo>
                    <a:pt x="4" y="9"/>
                  </a:lnTo>
                  <a:lnTo>
                    <a:pt x="4" y="9"/>
                  </a:lnTo>
                  <a:lnTo>
                    <a:pt x="4" y="9"/>
                  </a:lnTo>
                  <a:lnTo>
                    <a:pt x="4" y="9"/>
                  </a:lnTo>
                  <a:lnTo>
                    <a:pt x="4" y="9"/>
                  </a:lnTo>
                  <a:lnTo>
                    <a:pt x="9" y="9"/>
                  </a:lnTo>
                  <a:lnTo>
                    <a:pt x="9" y="9"/>
                  </a:lnTo>
                  <a:lnTo>
                    <a:pt x="9" y="9"/>
                  </a:lnTo>
                  <a:lnTo>
                    <a:pt x="9" y="4"/>
                  </a:lnTo>
                  <a:lnTo>
                    <a:pt x="9" y="4"/>
                  </a:lnTo>
                  <a:lnTo>
                    <a:pt x="9" y="4"/>
                  </a:lnTo>
                  <a:lnTo>
                    <a:pt x="9" y="4"/>
                  </a:lnTo>
                  <a:lnTo>
                    <a:pt x="9" y="4"/>
                  </a:lnTo>
                  <a:close/>
                </a:path>
              </a:pathLst>
            </a:custGeom>
            <a:solidFill>
              <a:srgbClr val="FFA9A9"/>
            </a:solidFill>
            <a:ln w="9525">
              <a:noFill/>
              <a:round/>
              <a:headEnd/>
              <a:tailEnd/>
            </a:ln>
          </p:spPr>
          <p:txBody>
            <a:bodyPr/>
            <a:lstStyle/>
            <a:p>
              <a:endParaRPr lang="en-US"/>
            </a:p>
          </p:txBody>
        </p:sp>
        <p:sp>
          <p:nvSpPr>
            <p:cNvPr id="3523786" name="Freeform 202"/>
            <p:cNvSpPr>
              <a:spLocks noChangeAspect="1"/>
            </p:cNvSpPr>
            <p:nvPr/>
          </p:nvSpPr>
          <p:spPr bwMode="auto">
            <a:xfrm>
              <a:off x="2294" y="1829"/>
              <a:ext cx="9" cy="9"/>
            </a:xfrm>
            <a:custGeom>
              <a:avLst/>
              <a:gdLst/>
              <a:ahLst/>
              <a:cxnLst>
                <a:cxn ang="0">
                  <a:pos x="9" y="4"/>
                </a:cxn>
                <a:cxn ang="0">
                  <a:pos x="9" y="4"/>
                </a:cxn>
                <a:cxn ang="0">
                  <a:pos x="9" y="0"/>
                </a:cxn>
                <a:cxn ang="0">
                  <a:pos x="4" y="0"/>
                </a:cxn>
                <a:cxn ang="0">
                  <a:pos x="4" y="0"/>
                </a:cxn>
                <a:cxn ang="0">
                  <a:pos x="4" y="0"/>
                </a:cxn>
                <a:cxn ang="0">
                  <a:pos x="4" y="4"/>
                </a:cxn>
                <a:cxn ang="0">
                  <a:pos x="0" y="4"/>
                </a:cxn>
                <a:cxn ang="0">
                  <a:pos x="0" y="4"/>
                </a:cxn>
                <a:cxn ang="0">
                  <a:pos x="4" y="4"/>
                </a:cxn>
                <a:cxn ang="0">
                  <a:pos x="4" y="9"/>
                </a:cxn>
                <a:cxn ang="0">
                  <a:pos x="4" y="9"/>
                </a:cxn>
                <a:cxn ang="0">
                  <a:pos x="4" y="9"/>
                </a:cxn>
                <a:cxn ang="0">
                  <a:pos x="9" y="9"/>
                </a:cxn>
                <a:cxn ang="0">
                  <a:pos x="9" y="4"/>
                </a:cxn>
                <a:cxn ang="0">
                  <a:pos x="9" y="4"/>
                </a:cxn>
                <a:cxn ang="0">
                  <a:pos x="9" y="4"/>
                </a:cxn>
                <a:cxn ang="0">
                  <a:pos x="9" y="4"/>
                </a:cxn>
                <a:cxn ang="0">
                  <a:pos x="9" y="4"/>
                </a:cxn>
                <a:cxn ang="0">
                  <a:pos x="4" y="0"/>
                </a:cxn>
                <a:cxn ang="0">
                  <a:pos x="4" y="0"/>
                </a:cxn>
                <a:cxn ang="0">
                  <a:pos x="4" y="0"/>
                </a:cxn>
                <a:cxn ang="0">
                  <a:pos x="4" y="4"/>
                </a:cxn>
                <a:cxn ang="0">
                  <a:pos x="4" y="4"/>
                </a:cxn>
                <a:cxn ang="0">
                  <a:pos x="4" y="4"/>
                </a:cxn>
                <a:cxn ang="0">
                  <a:pos x="4" y="4"/>
                </a:cxn>
                <a:cxn ang="0">
                  <a:pos x="4" y="4"/>
                </a:cxn>
                <a:cxn ang="0">
                  <a:pos x="4" y="9"/>
                </a:cxn>
                <a:cxn ang="0">
                  <a:pos x="4" y="9"/>
                </a:cxn>
                <a:cxn ang="0">
                  <a:pos x="4" y="9"/>
                </a:cxn>
                <a:cxn ang="0">
                  <a:pos x="9" y="4"/>
                </a:cxn>
                <a:cxn ang="0">
                  <a:pos x="9" y="4"/>
                </a:cxn>
                <a:cxn ang="0">
                  <a:pos x="9" y="4"/>
                </a:cxn>
              </a:cxnLst>
              <a:rect l="0" t="0" r="r" b="b"/>
              <a:pathLst>
                <a:path w="9" h="9">
                  <a:moveTo>
                    <a:pt x="9" y="4"/>
                  </a:moveTo>
                  <a:lnTo>
                    <a:pt x="9" y="4"/>
                  </a:lnTo>
                  <a:lnTo>
                    <a:pt x="9" y="4"/>
                  </a:lnTo>
                  <a:lnTo>
                    <a:pt x="9" y="4"/>
                  </a:lnTo>
                  <a:lnTo>
                    <a:pt x="9" y="0"/>
                  </a:lnTo>
                  <a:lnTo>
                    <a:pt x="9" y="0"/>
                  </a:lnTo>
                  <a:lnTo>
                    <a:pt x="9" y="0"/>
                  </a:lnTo>
                  <a:lnTo>
                    <a:pt x="4" y="0"/>
                  </a:lnTo>
                  <a:lnTo>
                    <a:pt x="4" y="0"/>
                  </a:lnTo>
                  <a:lnTo>
                    <a:pt x="4" y="0"/>
                  </a:lnTo>
                  <a:lnTo>
                    <a:pt x="4" y="0"/>
                  </a:lnTo>
                  <a:lnTo>
                    <a:pt x="4" y="0"/>
                  </a:lnTo>
                  <a:lnTo>
                    <a:pt x="4" y="0"/>
                  </a:lnTo>
                  <a:lnTo>
                    <a:pt x="4" y="4"/>
                  </a:lnTo>
                  <a:lnTo>
                    <a:pt x="0" y="4"/>
                  </a:lnTo>
                  <a:lnTo>
                    <a:pt x="0" y="4"/>
                  </a:lnTo>
                  <a:lnTo>
                    <a:pt x="0" y="4"/>
                  </a:lnTo>
                  <a:lnTo>
                    <a:pt x="0" y="4"/>
                  </a:lnTo>
                  <a:lnTo>
                    <a:pt x="0" y="4"/>
                  </a:lnTo>
                  <a:lnTo>
                    <a:pt x="4" y="4"/>
                  </a:lnTo>
                  <a:lnTo>
                    <a:pt x="4" y="9"/>
                  </a:lnTo>
                  <a:lnTo>
                    <a:pt x="4" y="9"/>
                  </a:lnTo>
                  <a:lnTo>
                    <a:pt x="4" y="9"/>
                  </a:lnTo>
                  <a:lnTo>
                    <a:pt x="4" y="9"/>
                  </a:lnTo>
                  <a:lnTo>
                    <a:pt x="4" y="9"/>
                  </a:lnTo>
                  <a:lnTo>
                    <a:pt x="4" y="9"/>
                  </a:lnTo>
                  <a:lnTo>
                    <a:pt x="9" y="9"/>
                  </a:lnTo>
                  <a:lnTo>
                    <a:pt x="9" y="9"/>
                  </a:lnTo>
                  <a:lnTo>
                    <a:pt x="9" y="9"/>
                  </a:lnTo>
                  <a:lnTo>
                    <a:pt x="9" y="4"/>
                  </a:lnTo>
                  <a:lnTo>
                    <a:pt x="9" y="4"/>
                  </a:lnTo>
                  <a:lnTo>
                    <a:pt x="9" y="4"/>
                  </a:lnTo>
                  <a:lnTo>
                    <a:pt x="9" y="4"/>
                  </a:lnTo>
                  <a:lnTo>
                    <a:pt x="9" y="4"/>
                  </a:lnTo>
                  <a:lnTo>
                    <a:pt x="9" y="4"/>
                  </a:lnTo>
                  <a:lnTo>
                    <a:pt x="9" y="4"/>
                  </a:lnTo>
                  <a:lnTo>
                    <a:pt x="9" y="4"/>
                  </a:lnTo>
                  <a:lnTo>
                    <a:pt x="9" y="4"/>
                  </a:lnTo>
                  <a:lnTo>
                    <a:pt x="9" y="4"/>
                  </a:lnTo>
                  <a:lnTo>
                    <a:pt x="4" y="0"/>
                  </a:lnTo>
                  <a:lnTo>
                    <a:pt x="4" y="0"/>
                  </a:lnTo>
                  <a:lnTo>
                    <a:pt x="4" y="0"/>
                  </a:lnTo>
                  <a:lnTo>
                    <a:pt x="4" y="0"/>
                  </a:lnTo>
                  <a:lnTo>
                    <a:pt x="4" y="0"/>
                  </a:lnTo>
                  <a:lnTo>
                    <a:pt x="4" y="4"/>
                  </a:lnTo>
                  <a:lnTo>
                    <a:pt x="4" y="4"/>
                  </a:lnTo>
                  <a:lnTo>
                    <a:pt x="4" y="4"/>
                  </a:lnTo>
                  <a:lnTo>
                    <a:pt x="4" y="4"/>
                  </a:lnTo>
                  <a:lnTo>
                    <a:pt x="4" y="4"/>
                  </a:lnTo>
                  <a:lnTo>
                    <a:pt x="4" y="4"/>
                  </a:lnTo>
                  <a:lnTo>
                    <a:pt x="4" y="4"/>
                  </a:lnTo>
                  <a:lnTo>
                    <a:pt x="4" y="4"/>
                  </a:lnTo>
                  <a:lnTo>
                    <a:pt x="4" y="4"/>
                  </a:lnTo>
                  <a:lnTo>
                    <a:pt x="4" y="4"/>
                  </a:lnTo>
                  <a:lnTo>
                    <a:pt x="4" y="4"/>
                  </a:lnTo>
                  <a:lnTo>
                    <a:pt x="4" y="9"/>
                  </a:lnTo>
                  <a:lnTo>
                    <a:pt x="4" y="9"/>
                  </a:lnTo>
                  <a:lnTo>
                    <a:pt x="4" y="9"/>
                  </a:lnTo>
                  <a:lnTo>
                    <a:pt x="4" y="9"/>
                  </a:lnTo>
                  <a:lnTo>
                    <a:pt x="4" y="9"/>
                  </a:lnTo>
                  <a:lnTo>
                    <a:pt x="9" y="4"/>
                  </a:lnTo>
                  <a:lnTo>
                    <a:pt x="9" y="4"/>
                  </a:lnTo>
                  <a:lnTo>
                    <a:pt x="9" y="4"/>
                  </a:lnTo>
                  <a:lnTo>
                    <a:pt x="9" y="4"/>
                  </a:lnTo>
                  <a:lnTo>
                    <a:pt x="9" y="4"/>
                  </a:lnTo>
                  <a:lnTo>
                    <a:pt x="9" y="4"/>
                  </a:lnTo>
                  <a:lnTo>
                    <a:pt x="9" y="4"/>
                  </a:lnTo>
                  <a:close/>
                </a:path>
              </a:pathLst>
            </a:custGeom>
            <a:solidFill>
              <a:srgbClr val="FFADAD"/>
            </a:solidFill>
            <a:ln w="9525">
              <a:noFill/>
              <a:round/>
              <a:headEnd/>
              <a:tailEnd/>
            </a:ln>
          </p:spPr>
          <p:txBody>
            <a:bodyPr/>
            <a:lstStyle/>
            <a:p>
              <a:endParaRPr lang="en-US"/>
            </a:p>
          </p:txBody>
        </p:sp>
        <p:sp>
          <p:nvSpPr>
            <p:cNvPr id="3523787" name="Freeform 203"/>
            <p:cNvSpPr>
              <a:spLocks noChangeAspect="1"/>
            </p:cNvSpPr>
            <p:nvPr/>
          </p:nvSpPr>
          <p:spPr bwMode="auto">
            <a:xfrm>
              <a:off x="2298" y="1829"/>
              <a:ext cx="5" cy="9"/>
            </a:xfrm>
            <a:custGeom>
              <a:avLst/>
              <a:gdLst/>
              <a:ahLst/>
              <a:cxnLst>
                <a:cxn ang="0">
                  <a:pos x="5" y="4"/>
                </a:cxn>
                <a:cxn ang="0">
                  <a:pos x="5" y="4"/>
                </a:cxn>
                <a:cxn ang="0">
                  <a:pos x="5" y="4"/>
                </a:cxn>
                <a:cxn ang="0">
                  <a:pos x="5" y="4"/>
                </a:cxn>
                <a:cxn ang="0">
                  <a:pos x="5" y="4"/>
                </a:cxn>
                <a:cxn ang="0">
                  <a:pos x="5" y="4"/>
                </a:cxn>
                <a:cxn ang="0">
                  <a:pos x="0" y="0"/>
                </a:cxn>
                <a:cxn ang="0">
                  <a:pos x="0" y="0"/>
                </a:cxn>
                <a:cxn ang="0">
                  <a:pos x="0" y="0"/>
                </a:cxn>
                <a:cxn ang="0">
                  <a:pos x="0" y="0"/>
                </a:cxn>
                <a:cxn ang="0">
                  <a:pos x="0" y="0"/>
                </a:cxn>
                <a:cxn ang="0">
                  <a:pos x="0" y="4"/>
                </a:cxn>
                <a:cxn ang="0">
                  <a:pos x="0" y="4"/>
                </a:cxn>
                <a:cxn ang="0">
                  <a:pos x="0" y="4"/>
                </a:cxn>
                <a:cxn ang="0">
                  <a:pos x="0" y="4"/>
                </a:cxn>
                <a:cxn ang="0">
                  <a:pos x="0" y="4"/>
                </a:cxn>
                <a:cxn ang="0">
                  <a:pos x="0" y="4"/>
                </a:cxn>
                <a:cxn ang="0">
                  <a:pos x="0" y="4"/>
                </a:cxn>
                <a:cxn ang="0">
                  <a:pos x="0" y="4"/>
                </a:cxn>
                <a:cxn ang="0">
                  <a:pos x="0" y="4"/>
                </a:cxn>
                <a:cxn ang="0">
                  <a:pos x="0" y="4"/>
                </a:cxn>
                <a:cxn ang="0">
                  <a:pos x="0" y="4"/>
                </a:cxn>
                <a:cxn ang="0">
                  <a:pos x="0" y="9"/>
                </a:cxn>
                <a:cxn ang="0">
                  <a:pos x="0" y="9"/>
                </a:cxn>
                <a:cxn ang="0">
                  <a:pos x="0" y="9"/>
                </a:cxn>
                <a:cxn ang="0">
                  <a:pos x="0" y="9"/>
                </a:cxn>
                <a:cxn ang="0">
                  <a:pos x="0" y="9"/>
                </a:cxn>
                <a:cxn ang="0">
                  <a:pos x="5" y="4"/>
                </a:cxn>
                <a:cxn ang="0">
                  <a:pos x="5" y="4"/>
                </a:cxn>
                <a:cxn ang="0">
                  <a:pos x="5" y="4"/>
                </a:cxn>
                <a:cxn ang="0">
                  <a:pos x="5" y="4"/>
                </a:cxn>
                <a:cxn ang="0">
                  <a:pos x="5" y="4"/>
                </a:cxn>
                <a:cxn ang="0">
                  <a:pos x="5" y="4"/>
                </a:cxn>
              </a:cxnLst>
              <a:rect l="0" t="0" r="r" b="b"/>
              <a:pathLst>
                <a:path w="5" h="9">
                  <a:moveTo>
                    <a:pt x="5" y="4"/>
                  </a:moveTo>
                  <a:lnTo>
                    <a:pt x="5" y="4"/>
                  </a:lnTo>
                  <a:lnTo>
                    <a:pt x="5" y="4"/>
                  </a:lnTo>
                  <a:lnTo>
                    <a:pt x="5" y="4"/>
                  </a:lnTo>
                  <a:lnTo>
                    <a:pt x="5" y="4"/>
                  </a:lnTo>
                  <a:lnTo>
                    <a:pt x="5" y="4"/>
                  </a:lnTo>
                  <a:lnTo>
                    <a:pt x="0" y="0"/>
                  </a:lnTo>
                  <a:lnTo>
                    <a:pt x="0" y="0"/>
                  </a:lnTo>
                  <a:lnTo>
                    <a:pt x="0" y="0"/>
                  </a:lnTo>
                  <a:lnTo>
                    <a:pt x="0" y="0"/>
                  </a:lnTo>
                  <a:lnTo>
                    <a:pt x="0" y="0"/>
                  </a:lnTo>
                  <a:lnTo>
                    <a:pt x="0" y="4"/>
                  </a:lnTo>
                  <a:lnTo>
                    <a:pt x="0" y="4"/>
                  </a:lnTo>
                  <a:lnTo>
                    <a:pt x="0" y="4"/>
                  </a:lnTo>
                  <a:lnTo>
                    <a:pt x="0" y="4"/>
                  </a:lnTo>
                  <a:lnTo>
                    <a:pt x="0" y="4"/>
                  </a:lnTo>
                  <a:lnTo>
                    <a:pt x="0" y="4"/>
                  </a:lnTo>
                  <a:lnTo>
                    <a:pt x="0" y="4"/>
                  </a:lnTo>
                  <a:lnTo>
                    <a:pt x="0" y="4"/>
                  </a:lnTo>
                  <a:lnTo>
                    <a:pt x="0" y="4"/>
                  </a:lnTo>
                  <a:lnTo>
                    <a:pt x="0" y="4"/>
                  </a:lnTo>
                  <a:lnTo>
                    <a:pt x="0" y="4"/>
                  </a:lnTo>
                  <a:lnTo>
                    <a:pt x="0" y="9"/>
                  </a:lnTo>
                  <a:lnTo>
                    <a:pt x="0" y="9"/>
                  </a:lnTo>
                  <a:lnTo>
                    <a:pt x="0" y="9"/>
                  </a:lnTo>
                  <a:lnTo>
                    <a:pt x="0" y="9"/>
                  </a:lnTo>
                  <a:lnTo>
                    <a:pt x="0" y="9"/>
                  </a:lnTo>
                  <a:lnTo>
                    <a:pt x="5" y="4"/>
                  </a:lnTo>
                  <a:lnTo>
                    <a:pt x="5" y="4"/>
                  </a:lnTo>
                  <a:lnTo>
                    <a:pt x="5" y="4"/>
                  </a:lnTo>
                  <a:lnTo>
                    <a:pt x="5" y="4"/>
                  </a:lnTo>
                  <a:lnTo>
                    <a:pt x="5" y="4"/>
                  </a:lnTo>
                  <a:lnTo>
                    <a:pt x="5" y="4"/>
                  </a:lnTo>
                  <a:close/>
                </a:path>
              </a:pathLst>
            </a:custGeom>
            <a:solidFill>
              <a:srgbClr val="FFB1B1"/>
            </a:solidFill>
            <a:ln w="9525">
              <a:noFill/>
              <a:round/>
              <a:headEnd/>
              <a:tailEnd/>
            </a:ln>
          </p:spPr>
          <p:txBody>
            <a:bodyPr/>
            <a:lstStyle/>
            <a:p>
              <a:endParaRPr lang="en-US"/>
            </a:p>
          </p:txBody>
        </p:sp>
        <p:sp>
          <p:nvSpPr>
            <p:cNvPr id="3523788" name="Freeform 204"/>
            <p:cNvSpPr>
              <a:spLocks noChangeAspect="1"/>
            </p:cNvSpPr>
            <p:nvPr/>
          </p:nvSpPr>
          <p:spPr bwMode="auto">
            <a:xfrm>
              <a:off x="2298" y="1833"/>
              <a:ext cx="5" cy="1"/>
            </a:xfrm>
            <a:custGeom>
              <a:avLst/>
              <a:gdLst/>
              <a:ahLst/>
              <a:cxnLst>
                <a:cxn ang="0">
                  <a:pos x="5" y="0"/>
                </a:cxn>
                <a:cxn ang="0">
                  <a:pos x="5" y="0"/>
                </a:cxn>
                <a:cxn ang="0">
                  <a:pos x="5"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5" y="0"/>
                </a:cxn>
                <a:cxn ang="0">
                  <a:pos x="5" y="0"/>
                </a:cxn>
                <a:cxn ang="0">
                  <a:pos x="5" y="0"/>
                </a:cxn>
              </a:cxnLst>
              <a:rect l="0" t="0" r="r" b="b"/>
              <a:pathLst>
                <a:path w="5">
                  <a:moveTo>
                    <a:pt x="5" y="0"/>
                  </a:moveTo>
                  <a:lnTo>
                    <a:pt x="5" y="0"/>
                  </a:lnTo>
                  <a:lnTo>
                    <a:pt x="5"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5" y="0"/>
                  </a:lnTo>
                  <a:lnTo>
                    <a:pt x="5" y="0"/>
                  </a:lnTo>
                  <a:lnTo>
                    <a:pt x="5" y="0"/>
                  </a:lnTo>
                  <a:close/>
                </a:path>
              </a:pathLst>
            </a:custGeom>
            <a:solidFill>
              <a:srgbClr val="FFB5B5"/>
            </a:solidFill>
            <a:ln w="9525">
              <a:noFill/>
              <a:round/>
              <a:headEnd/>
              <a:tailEnd/>
            </a:ln>
          </p:spPr>
          <p:txBody>
            <a:bodyPr/>
            <a:lstStyle/>
            <a:p>
              <a:endParaRPr lang="en-US"/>
            </a:p>
          </p:txBody>
        </p:sp>
        <p:sp>
          <p:nvSpPr>
            <p:cNvPr id="3523789" name="Freeform 205"/>
            <p:cNvSpPr>
              <a:spLocks noChangeAspect="1"/>
            </p:cNvSpPr>
            <p:nvPr/>
          </p:nvSpPr>
          <p:spPr bwMode="auto">
            <a:xfrm>
              <a:off x="2699" y="1663"/>
              <a:ext cx="85" cy="85"/>
            </a:xfrm>
            <a:custGeom>
              <a:avLst/>
              <a:gdLst/>
              <a:ahLst/>
              <a:cxnLst>
                <a:cxn ang="0">
                  <a:pos x="85" y="43"/>
                </a:cxn>
                <a:cxn ang="0">
                  <a:pos x="81" y="24"/>
                </a:cxn>
                <a:cxn ang="0">
                  <a:pos x="71" y="10"/>
                </a:cxn>
                <a:cxn ang="0">
                  <a:pos x="57" y="5"/>
                </a:cxn>
                <a:cxn ang="0">
                  <a:pos x="43" y="0"/>
                </a:cxn>
                <a:cxn ang="0">
                  <a:pos x="24" y="5"/>
                </a:cxn>
                <a:cxn ang="0">
                  <a:pos x="15" y="10"/>
                </a:cxn>
                <a:cxn ang="0">
                  <a:pos x="5" y="24"/>
                </a:cxn>
                <a:cxn ang="0">
                  <a:pos x="0" y="43"/>
                </a:cxn>
                <a:cxn ang="0">
                  <a:pos x="5" y="57"/>
                </a:cxn>
                <a:cxn ang="0">
                  <a:pos x="15" y="71"/>
                </a:cxn>
                <a:cxn ang="0">
                  <a:pos x="24" y="81"/>
                </a:cxn>
                <a:cxn ang="0">
                  <a:pos x="43" y="85"/>
                </a:cxn>
                <a:cxn ang="0">
                  <a:pos x="57" y="81"/>
                </a:cxn>
                <a:cxn ang="0">
                  <a:pos x="71" y="71"/>
                </a:cxn>
                <a:cxn ang="0">
                  <a:pos x="81" y="57"/>
                </a:cxn>
                <a:cxn ang="0">
                  <a:pos x="85" y="43"/>
                </a:cxn>
                <a:cxn ang="0">
                  <a:pos x="85" y="43"/>
                </a:cxn>
                <a:cxn ang="0">
                  <a:pos x="85" y="48"/>
                </a:cxn>
                <a:cxn ang="0">
                  <a:pos x="81" y="52"/>
                </a:cxn>
                <a:cxn ang="0">
                  <a:pos x="81" y="57"/>
                </a:cxn>
                <a:cxn ang="0">
                  <a:pos x="76" y="66"/>
                </a:cxn>
                <a:cxn ang="0">
                  <a:pos x="62" y="76"/>
                </a:cxn>
                <a:cxn ang="0">
                  <a:pos x="48" y="81"/>
                </a:cxn>
                <a:cxn ang="0">
                  <a:pos x="34" y="81"/>
                </a:cxn>
                <a:cxn ang="0">
                  <a:pos x="19" y="76"/>
                </a:cxn>
                <a:cxn ang="0">
                  <a:pos x="5" y="62"/>
                </a:cxn>
                <a:cxn ang="0">
                  <a:pos x="0" y="48"/>
                </a:cxn>
                <a:cxn ang="0">
                  <a:pos x="0" y="33"/>
                </a:cxn>
                <a:cxn ang="0">
                  <a:pos x="10" y="14"/>
                </a:cxn>
                <a:cxn ang="0">
                  <a:pos x="19" y="5"/>
                </a:cxn>
                <a:cxn ang="0">
                  <a:pos x="34" y="0"/>
                </a:cxn>
                <a:cxn ang="0">
                  <a:pos x="52" y="0"/>
                </a:cxn>
                <a:cxn ang="0">
                  <a:pos x="67" y="5"/>
                </a:cxn>
                <a:cxn ang="0">
                  <a:pos x="76" y="14"/>
                </a:cxn>
                <a:cxn ang="0">
                  <a:pos x="81" y="24"/>
                </a:cxn>
                <a:cxn ang="0">
                  <a:pos x="85" y="33"/>
                </a:cxn>
              </a:cxnLst>
              <a:rect l="0" t="0" r="r" b="b"/>
              <a:pathLst>
                <a:path w="85" h="85">
                  <a:moveTo>
                    <a:pt x="85" y="43"/>
                  </a:moveTo>
                  <a:lnTo>
                    <a:pt x="85" y="43"/>
                  </a:lnTo>
                  <a:lnTo>
                    <a:pt x="81" y="33"/>
                  </a:lnTo>
                  <a:lnTo>
                    <a:pt x="81" y="24"/>
                  </a:lnTo>
                  <a:lnTo>
                    <a:pt x="76" y="19"/>
                  </a:lnTo>
                  <a:lnTo>
                    <a:pt x="71" y="10"/>
                  </a:lnTo>
                  <a:lnTo>
                    <a:pt x="67" y="5"/>
                  </a:lnTo>
                  <a:lnTo>
                    <a:pt x="57" y="5"/>
                  </a:lnTo>
                  <a:lnTo>
                    <a:pt x="52" y="0"/>
                  </a:lnTo>
                  <a:lnTo>
                    <a:pt x="43" y="0"/>
                  </a:lnTo>
                  <a:lnTo>
                    <a:pt x="34" y="0"/>
                  </a:lnTo>
                  <a:lnTo>
                    <a:pt x="24" y="5"/>
                  </a:lnTo>
                  <a:lnTo>
                    <a:pt x="19" y="5"/>
                  </a:lnTo>
                  <a:lnTo>
                    <a:pt x="15" y="10"/>
                  </a:lnTo>
                  <a:lnTo>
                    <a:pt x="5" y="19"/>
                  </a:lnTo>
                  <a:lnTo>
                    <a:pt x="5" y="24"/>
                  </a:lnTo>
                  <a:lnTo>
                    <a:pt x="0" y="33"/>
                  </a:lnTo>
                  <a:lnTo>
                    <a:pt x="0" y="43"/>
                  </a:lnTo>
                  <a:lnTo>
                    <a:pt x="0" y="52"/>
                  </a:lnTo>
                  <a:lnTo>
                    <a:pt x="5" y="57"/>
                  </a:lnTo>
                  <a:lnTo>
                    <a:pt x="5" y="66"/>
                  </a:lnTo>
                  <a:lnTo>
                    <a:pt x="15" y="71"/>
                  </a:lnTo>
                  <a:lnTo>
                    <a:pt x="19" y="76"/>
                  </a:lnTo>
                  <a:lnTo>
                    <a:pt x="24" y="81"/>
                  </a:lnTo>
                  <a:lnTo>
                    <a:pt x="34" y="81"/>
                  </a:lnTo>
                  <a:lnTo>
                    <a:pt x="43" y="85"/>
                  </a:lnTo>
                  <a:lnTo>
                    <a:pt x="52" y="81"/>
                  </a:lnTo>
                  <a:lnTo>
                    <a:pt x="57" y="81"/>
                  </a:lnTo>
                  <a:lnTo>
                    <a:pt x="67" y="76"/>
                  </a:lnTo>
                  <a:lnTo>
                    <a:pt x="71" y="71"/>
                  </a:lnTo>
                  <a:lnTo>
                    <a:pt x="76" y="66"/>
                  </a:lnTo>
                  <a:lnTo>
                    <a:pt x="81" y="57"/>
                  </a:lnTo>
                  <a:lnTo>
                    <a:pt x="81" y="52"/>
                  </a:lnTo>
                  <a:lnTo>
                    <a:pt x="85" y="43"/>
                  </a:lnTo>
                  <a:lnTo>
                    <a:pt x="85" y="43"/>
                  </a:lnTo>
                  <a:lnTo>
                    <a:pt x="85" y="43"/>
                  </a:lnTo>
                  <a:lnTo>
                    <a:pt x="85" y="48"/>
                  </a:lnTo>
                  <a:lnTo>
                    <a:pt x="85" y="48"/>
                  </a:lnTo>
                  <a:lnTo>
                    <a:pt x="81" y="52"/>
                  </a:lnTo>
                  <a:lnTo>
                    <a:pt x="81" y="52"/>
                  </a:lnTo>
                  <a:lnTo>
                    <a:pt x="81" y="57"/>
                  </a:lnTo>
                  <a:lnTo>
                    <a:pt x="81" y="57"/>
                  </a:lnTo>
                  <a:lnTo>
                    <a:pt x="81" y="57"/>
                  </a:lnTo>
                  <a:lnTo>
                    <a:pt x="76" y="66"/>
                  </a:lnTo>
                  <a:lnTo>
                    <a:pt x="71" y="71"/>
                  </a:lnTo>
                  <a:lnTo>
                    <a:pt x="62" y="76"/>
                  </a:lnTo>
                  <a:lnTo>
                    <a:pt x="57" y="81"/>
                  </a:lnTo>
                  <a:lnTo>
                    <a:pt x="48" y="81"/>
                  </a:lnTo>
                  <a:lnTo>
                    <a:pt x="38" y="85"/>
                  </a:lnTo>
                  <a:lnTo>
                    <a:pt x="34" y="81"/>
                  </a:lnTo>
                  <a:lnTo>
                    <a:pt x="24" y="81"/>
                  </a:lnTo>
                  <a:lnTo>
                    <a:pt x="19" y="76"/>
                  </a:lnTo>
                  <a:lnTo>
                    <a:pt x="10" y="71"/>
                  </a:lnTo>
                  <a:lnTo>
                    <a:pt x="5" y="62"/>
                  </a:lnTo>
                  <a:lnTo>
                    <a:pt x="0" y="57"/>
                  </a:lnTo>
                  <a:lnTo>
                    <a:pt x="0" y="48"/>
                  </a:lnTo>
                  <a:lnTo>
                    <a:pt x="0" y="38"/>
                  </a:lnTo>
                  <a:lnTo>
                    <a:pt x="0" y="33"/>
                  </a:lnTo>
                  <a:lnTo>
                    <a:pt x="5" y="24"/>
                  </a:lnTo>
                  <a:lnTo>
                    <a:pt x="10" y="14"/>
                  </a:lnTo>
                  <a:lnTo>
                    <a:pt x="15" y="10"/>
                  </a:lnTo>
                  <a:lnTo>
                    <a:pt x="19" y="5"/>
                  </a:lnTo>
                  <a:lnTo>
                    <a:pt x="29" y="0"/>
                  </a:lnTo>
                  <a:lnTo>
                    <a:pt x="34" y="0"/>
                  </a:lnTo>
                  <a:lnTo>
                    <a:pt x="43" y="0"/>
                  </a:lnTo>
                  <a:lnTo>
                    <a:pt x="52" y="0"/>
                  </a:lnTo>
                  <a:lnTo>
                    <a:pt x="62" y="5"/>
                  </a:lnTo>
                  <a:lnTo>
                    <a:pt x="67" y="5"/>
                  </a:lnTo>
                  <a:lnTo>
                    <a:pt x="71" y="10"/>
                  </a:lnTo>
                  <a:lnTo>
                    <a:pt x="76" y="14"/>
                  </a:lnTo>
                  <a:lnTo>
                    <a:pt x="76" y="19"/>
                  </a:lnTo>
                  <a:lnTo>
                    <a:pt x="81" y="24"/>
                  </a:lnTo>
                  <a:lnTo>
                    <a:pt x="81" y="29"/>
                  </a:lnTo>
                  <a:lnTo>
                    <a:pt x="85" y="33"/>
                  </a:lnTo>
                  <a:lnTo>
                    <a:pt x="85" y="43"/>
                  </a:lnTo>
                  <a:close/>
                </a:path>
              </a:pathLst>
            </a:custGeom>
            <a:solidFill>
              <a:srgbClr val="FF4242"/>
            </a:solidFill>
            <a:ln w="9525">
              <a:noFill/>
              <a:round/>
              <a:headEnd/>
              <a:tailEnd/>
            </a:ln>
          </p:spPr>
          <p:txBody>
            <a:bodyPr/>
            <a:lstStyle/>
            <a:p>
              <a:endParaRPr lang="en-US"/>
            </a:p>
          </p:txBody>
        </p:sp>
        <p:sp>
          <p:nvSpPr>
            <p:cNvPr id="3523790" name="Freeform 206"/>
            <p:cNvSpPr>
              <a:spLocks noChangeAspect="1"/>
            </p:cNvSpPr>
            <p:nvPr/>
          </p:nvSpPr>
          <p:spPr bwMode="auto">
            <a:xfrm>
              <a:off x="2699" y="1663"/>
              <a:ext cx="85" cy="85"/>
            </a:xfrm>
            <a:custGeom>
              <a:avLst/>
              <a:gdLst/>
              <a:ahLst/>
              <a:cxnLst>
                <a:cxn ang="0">
                  <a:pos x="81" y="33"/>
                </a:cxn>
                <a:cxn ang="0">
                  <a:pos x="76" y="19"/>
                </a:cxn>
                <a:cxn ang="0">
                  <a:pos x="67" y="5"/>
                </a:cxn>
                <a:cxn ang="0">
                  <a:pos x="52" y="0"/>
                </a:cxn>
                <a:cxn ang="0">
                  <a:pos x="34" y="0"/>
                </a:cxn>
                <a:cxn ang="0">
                  <a:pos x="19" y="5"/>
                </a:cxn>
                <a:cxn ang="0">
                  <a:pos x="5" y="19"/>
                </a:cxn>
                <a:cxn ang="0">
                  <a:pos x="0" y="33"/>
                </a:cxn>
                <a:cxn ang="0">
                  <a:pos x="0" y="52"/>
                </a:cxn>
                <a:cxn ang="0">
                  <a:pos x="5" y="66"/>
                </a:cxn>
                <a:cxn ang="0">
                  <a:pos x="19" y="76"/>
                </a:cxn>
                <a:cxn ang="0">
                  <a:pos x="34" y="81"/>
                </a:cxn>
                <a:cxn ang="0">
                  <a:pos x="52" y="81"/>
                </a:cxn>
                <a:cxn ang="0">
                  <a:pos x="67" y="76"/>
                </a:cxn>
                <a:cxn ang="0">
                  <a:pos x="76" y="66"/>
                </a:cxn>
                <a:cxn ang="0">
                  <a:pos x="81" y="52"/>
                </a:cxn>
                <a:cxn ang="0">
                  <a:pos x="81" y="43"/>
                </a:cxn>
                <a:cxn ang="0">
                  <a:pos x="81" y="24"/>
                </a:cxn>
                <a:cxn ang="0">
                  <a:pos x="71" y="14"/>
                </a:cxn>
                <a:cxn ang="0">
                  <a:pos x="57" y="5"/>
                </a:cxn>
                <a:cxn ang="0">
                  <a:pos x="43" y="0"/>
                </a:cxn>
                <a:cxn ang="0">
                  <a:pos x="24" y="5"/>
                </a:cxn>
                <a:cxn ang="0">
                  <a:pos x="15" y="14"/>
                </a:cxn>
                <a:cxn ang="0">
                  <a:pos x="5" y="24"/>
                </a:cxn>
                <a:cxn ang="0">
                  <a:pos x="0" y="43"/>
                </a:cxn>
                <a:cxn ang="0">
                  <a:pos x="5" y="57"/>
                </a:cxn>
                <a:cxn ang="0">
                  <a:pos x="15" y="71"/>
                </a:cxn>
                <a:cxn ang="0">
                  <a:pos x="24" y="81"/>
                </a:cxn>
                <a:cxn ang="0">
                  <a:pos x="43" y="81"/>
                </a:cxn>
                <a:cxn ang="0">
                  <a:pos x="57" y="81"/>
                </a:cxn>
                <a:cxn ang="0">
                  <a:pos x="71" y="71"/>
                </a:cxn>
                <a:cxn ang="0">
                  <a:pos x="81" y="57"/>
                </a:cxn>
                <a:cxn ang="0">
                  <a:pos x="81" y="43"/>
                </a:cxn>
              </a:cxnLst>
              <a:rect l="0" t="0" r="r" b="b"/>
              <a:pathLst>
                <a:path w="85" h="85">
                  <a:moveTo>
                    <a:pt x="85" y="43"/>
                  </a:moveTo>
                  <a:lnTo>
                    <a:pt x="81" y="33"/>
                  </a:lnTo>
                  <a:lnTo>
                    <a:pt x="81" y="24"/>
                  </a:lnTo>
                  <a:lnTo>
                    <a:pt x="76" y="19"/>
                  </a:lnTo>
                  <a:lnTo>
                    <a:pt x="71" y="10"/>
                  </a:lnTo>
                  <a:lnTo>
                    <a:pt x="67" y="5"/>
                  </a:lnTo>
                  <a:lnTo>
                    <a:pt x="57" y="5"/>
                  </a:lnTo>
                  <a:lnTo>
                    <a:pt x="52" y="0"/>
                  </a:lnTo>
                  <a:lnTo>
                    <a:pt x="43" y="0"/>
                  </a:lnTo>
                  <a:lnTo>
                    <a:pt x="34" y="0"/>
                  </a:lnTo>
                  <a:lnTo>
                    <a:pt x="24" y="5"/>
                  </a:lnTo>
                  <a:lnTo>
                    <a:pt x="19" y="5"/>
                  </a:lnTo>
                  <a:lnTo>
                    <a:pt x="15" y="10"/>
                  </a:lnTo>
                  <a:lnTo>
                    <a:pt x="5" y="19"/>
                  </a:lnTo>
                  <a:lnTo>
                    <a:pt x="5" y="24"/>
                  </a:lnTo>
                  <a:lnTo>
                    <a:pt x="0" y="33"/>
                  </a:lnTo>
                  <a:lnTo>
                    <a:pt x="0" y="43"/>
                  </a:lnTo>
                  <a:lnTo>
                    <a:pt x="0" y="52"/>
                  </a:lnTo>
                  <a:lnTo>
                    <a:pt x="5" y="57"/>
                  </a:lnTo>
                  <a:lnTo>
                    <a:pt x="5" y="66"/>
                  </a:lnTo>
                  <a:lnTo>
                    <a:pt x="15" y="71"/>
                  </a:lnTo>
                  <a:lnTo>
                    <a:pt x="19" y="76"/>
                  </a:lnTo>
                  <a:lnTo>
                    <a:pt x="24" y="81"/>
                  </a:lnTo>
                  <a:lnTo>
                    <a:pt x="34" y="81"/>
                  </a:lnTo>
                  <a:lnTo>
                    <a:pt x="43" y="85"/>
                  </a:lnTo>
                  <a:lnTo>
                    <a:pt x="52" y="81"/>
                  </a:lnTo>
                  <a:lnTo>
                    <a:pt x="57" y="81"/>
                  </a:lnTo>
                  <a:lnTo>
                    <a:pt x="67" y="76"/>
                  </a:lnTo>
                  <a:lnTo>
                    <a:pt x="71" y="71"/>
                  </a:lnTo>
                  <a:lnTo>
                    <a:pt x="76" y="66"/>
                  </a:lnTo>
                  <a:lnTo>
                    <a:pt x="81" y="57"/>
                  </a:lnTo>
                  <a:lnTo>
                    <a:pt x="81" y="52"/>
                  </a:lnTo>
                  <a:lnTo>
                    <a:pt x="85" y="43"/>
                  </a:lnTo>
                  <a:lnTo>
                    <a:pt x="81" y="43"/>
                  </a:lnTo>
                  <a:lnTo>
                    <a:pt x="81" y="33"/>
                  </a:lnTo>
                  <a:lnTo>
                    <a:pt x="81" y="24"/>
                  </a:lnTo>
                  <a:lnTo>
                    <a:pt x="76" y="19"/>
                  </a:lnTo>
                  <a:lnTo>
                    <a:pt x="71" y="14"/>
                  </a:lnTo>
                  <a:lnTo>
                    <a:pt x="67" y="10"/>
                  </a:lnTo>
                  <a:lnTo>
                    <a:pt x="57" y="5"/>
                  </a:lnTo>
                  <a:lnTo>
                    <a:pt x="52" y="0"/>
                  </a:lnTo>
                  <a:lnTo>
                    <a:pt x="43" y="0"/>
                  </a:lnTo>
                  <a:lnTo>
                    <a:pt x="34" y="0"/>
                  </a:lnTo>
                  <a:lnTo>
                    <a:pt x="24" y="5"/>
                  </a:lnTo>
                  <a:lnTo>
                    <a:pt x="19" y="10"/>
                  </a:lnTo>
                  <a:lnTo>
                    <a:pt x="15" y="14"/>
                  </a:lnTo>
                  <a:lnTo>
                    <a:pt x="10" y="19"/>
                  </a:lnTo>
                  <a:lnTo>
                    <a:pt x="5" y="24"/>
                  </a:lnTo>
                  <a:lnTo>
                    <a:pt x="0" y="33"/>
                  </a:lnTo>
                  <a:lnTo>
                    <a:pt x="0" y="43"/>
                  </a:lnTo>
                  <a:lnTo>
                    <a:pt x="0" y="48"/>
                  </a:lnTo>
                  <a:lnTo>
                    <a:pt x="5" y="57"/>
                  </a:lnTo>
                  <a:lnTo>
                    <a:pt x="10" y="66"/>
                  </a:lnTo>
                  <a:lnTo>
                    <a:pt x="15" y="71"/>
                  </a:lnTo>
                  <a:lnTo>
                    <a:pt x="19" y="76"/>
                  </a:lnTo>
                  <a:lnTo>
                    <a:pt x="24" y="81"/>
                  </a:lnTo>
                  <a:lnTo>
                    <a:pt x="34" y="81"/>
                  </a:lnTo>
                  <a:lnTo>
                    <a:pt x="43" y="81"/>
                  </a:lnTo>
                  <a:lnTo>
                    <a:pt x="52" y="81"/>
                  </a:lnTo>
                  <a:lnTo>
                    <a:pt x="57" y="81"/>
                  </a:lnTo>
                  <a:lnTo>
                    <a:pt x="67" y="76"/>
                  </a:lnTo>
                  <a:lnTo>
                    <a:pt x="71" y="71"/>
                  </a:lnTo>
                  <a:lnTo>
                    <a:pt x="76" y="66"/>
                  </a:lnTo>
                  <a:lnTo>
                    <a:pt x="81" y="57"/>
                  </a:lnTo>
                  <a:lnTo>
                    <a:pt x="81" y="48"/>
                  </a:lnTo>
                  <a:lnTo>
                    <a:pt x="81" y="43"/>
                  </a:lnTo>
                  <a:lnTo>
                    <a:pt x="85" y="43"/>
                  </a:lnTo>
                  <a:close/>
                </a:path>
              </a:pathLst>
            </a:custGeom>
            <a:solidFill>
              <a:srgbClr val="FF4646"/>
            </a:solidFill>
            <a:ln w="9525">
              <a:noFill/>
              <a:round/>
              <a:headEnd/>
              <a:tailEnd/>
            </a:ln>
          </p:spPr>
          <p:txBody>
            <a:bodyPr/>
            <a:lstStyle/>
            <a:p>
              <a:endParaRPr lang="en-US"/>
            </a:p>
          </p:txBody>
        </p:sp>
        <p:sp>
          <p:nvSpPr>
            <p:cNvPr id="3523791" name="Freeform 207"/>
            <p:cNvSpPr>
              <a:spLocks noChangeAspect="1"/>
            </p:cNvSpPr>
            <p:nvPr/>
          </p:nvSpPr>
          <p:spPr bwMode="auto">
            <a:xfrm>
              <a:off x="2699" y="1663"/>
              <a:ext cx="81" cy="81"/>
            </a:xfrm>
            <a:custGeom>
              <a:avLst/>
              <a:gdLst/>
              <a:ahLst/>
              <a:cxnLst>
                <a:cxn ang="0">
                  <a:pos x="81" y="33"/>
                </a:cxn>
                <a:cxn ang="0">
                  <a:pos x="76" y="19"/>
                </a:cxn>
                <a:cxn ang="0">
                  <a:pos x="67" y="10"/>
                </a:cxn>
                <a:cxn ang="0">
                  <a:pos x="52" y="0"/>
                </a:cxn>
                <a:cxn ang="0">
                  <a:pos x="34" y="0"/>
                </a:cxn>
                <a:cxn ang="0">
                  <a:pos x="19" y="10"/>
                </a:cxn>
                <a:cxn ang="0">
                  <a:pos x="10" y="19"/>
                </a:cxn>
                <a:cxn ang="0">
                  <a:pos x="0" y="33"/>
                </a:cxn>
                <a:cxn ang="0">
                  <a:pos x="0" y="48"/>
                </a:cxn>
                <a:cxn ang="0">
                  <a:pos x="10" y="66"/>
                </a:cxn>
                <a:cxn ang="0">
                  <a:pos x="19" y="76"/>
                </a:cxn>
                <a:cxn ang="0">
                  <a:pos x="34" y="81"/>
                </a:cxn>
                <a:cxn ang="0">
                  <a:pos x="52" y="81"/>
                </a:cxn>
                <a:cxn ang="0">
                  <a:pos x="67" y="76"/>
                </a:cxn>
                <a:cxn ang="0">
                  <a:pos x="76" y="66"/>
                </a:cxn>
                <a:cxn ang="0">
                  <a:pos x="81" y="48"/>
                </a:cxn>
                <a:cxn ang="0">
                  <a:pos x="81" y="43"/>
                </a:cxn>
                <a:cxn ang="0">
                  <a:pos x="76" y="29"/>
                </a:cxn>
                <a:cxn ang="0">
                  <a:pos x="71" y="14"/>
                </a:cxn>
                <a:cxn ang="0">
                  <a:pos x="57" y="5"/>
                </a:cxn>
                <a:cxn ang="0">
                  <a:pos x="43" y="0"/>
                </a:cxn>
                <a:cxn ang="0">
                  <a:pos x="29" y="5"/>
                </a:cxn>
                <a:cxn ang="0">
                  <a:pos x="15" y="14"/>
                </a:cxn>
                <a:cxn ang="0">
                  <a:pos x="5" y="29"/>
                </a:cxn>
                <a:cxn ang="0">
                  <a:pos x="5" y="43"/>
                </a:cxn>
                <a:cxn ang="0">
                  <a:pos x="5" y="57"/>
                </a:cxn>
                <a:cxn ang="0">
                  <a:pos x="15" y="71"/>
                </a:cxn>
                <a:cxn ang="0">
                  <a:pos x="29" y="76"/>
                </a:cxn>
                <a:cxn ang="0">
                  <a:pos x="43" y="81"/>
                </a:cxn>
                <a:cxn ang="0">
                  <a:pos x="57" y="76"/>
                </a:cxn>
                <a:cxn ang="0">
                  <a:pos x="71" y="71"/>
                </a:cxn>
                <a:cxn ang="0">
                  <a:pos x="76" y="57"/>
                </a:cxn>
                <a:cxn ang="0">
                  <a:pos x="81" y="43"/>
                </a:cxn>
              </a:cxnLst>
              <a:rect l="0" t="0" r="r" b="b"/>
              <a:pathLst>
                <a:path w="81" h="81">
                  <a:moveTo>
                    <a:pt x="81" y="43"/>
                  </a:moveTo>
                  <a:lnTo>
                    <a:pt x="81" y="33"/>
                  </a:lnTo>
                  <a:lnTo>
                    <a:pt x="81" y="24"/>
                  </a:lnTo>
                  <a:lnTo>
                    <a:pt x="76" y="19"/>
                  </a:lnTo>
                  <a:lnTo>
                    <a:pt x="71" y="14"/>
                  </a:lnTo>
                  <a:lnTo>
                    <a:pt x="67" y="10"/>
                  </a:lnTo>
                  <a:lnTo>
                    <a:pt x="57" y="5"/>
                  </a:lnTo>
                  <a:lnTo>
                    <a:pt x="52" y="0"/>
                  </a:lnTo>
                  <a:lnTo>
                    <a:pt x="43" y="0"/>
                  </a:lnTo>
                  <a:lnTo>
                    <a:pt x="34" y="0"/>
                  </a:lnTo>
                  <a:lnTo>
                    <a:pt x="24" y="5"/>
                  </a:lnTo>
                  <a:lnTo>
                    <a:pt x="19" y="10"/>
                  </a:lnTo>
                  <a:lnTo>
                    <a:pt x="15" y="14"/>
                  </a:lnTo>
                  <a:lnTo>
                    <a:pt x="10" y="19"/>
                  </a:lnTo>
                  <a:lnTo>
                    <a:pt x="5" y="24"/>
                  </a:lnTo>
                  <a:lnTo>
                    <a:pt x="0" y="33"/>
                  </a:lnTo>
                  <a:lnTo>
                    <a:pt x="0" y="43"/>
                  </a:lnTo>
                  <a:lnTo>
                    <a:pt x="0" y="48"/>
                  </a:lnTo>
                  <a:lnTo>
                    <a:pt x="5" y="57"/>
                  </a:lnTo>
                  <a:lnTo>
                    <a:pt x="10" y="66"/>
                  </a:lnTo>
                  <a:lnTo>
                    <a:pt x="15" y="71"/>
                  </a:lnTo>
                  <a:lnTo>
                    <a:pt x="19" y="76"/>
                  </a:lnTo>
                  <a:lnTo>
                    <a:pt x="24" y="81"/>
                  </a:lnTo>
                  <a:lnTo>
                    <a:pt x="34" y="81"/>
                  </a:lnTo>
                  <a:lnTo>
                    <a:pt x="43" y="81"/>
                  </a:lnTo>
                  <a:lnTo>
                    <a:pt x="52" y="81"/>
                  </a:lnTo>
                  <a:lnTo>
                    <a:pt x="57" y="81"/>
                  </a:lnTo>
                  <a:lnTo>
                    <a:pt x="67" y="76"/>
                  </a:lnTo>
                  <a:lnTo>
                    <a:pt x="71" y="71"/>
                  </a:lnTo>
                  <a:lnTo>
                    <a:pt x="76" y="66"/>
                  </a:lnTo>
                  <a:lnTo>
                    <a:pt x="81" y="57"/>
                  </a:lnTo>
                  <a:lnTo>
                    <a:pt x="81" y="48"/>
                  </a:lnTo>
                  <a:lnTo>
                    <a:pt x="81" y="43"/>
                  </a:lnTo>
                  <a:lnTo>
                    <a:pt x="81" y="43"/>
                  </a:lnTo>
                  <a:lnTo>
                    <a:pt x="81" y="33"/>
                  </a:lnTo>
                  <a:lnTo>
                    <a:pt x="76" y="29"/>
                  </a:lnTo>
                  <a:lnTo>
                    <a:pt x="76" y="19"/>
                  </a:lnTo>
                  <a:lnTo>
                    <a:pt x="71" y="14"/>
                  </a:lnTo>
                  <a:lnTo>
                    <a:pt x="62" y="10"/>
                  </a:lnTo>
                  <a:lnTo>
                    <a:pt x="57" y="5"/>
                  </a:lnTo>
                  <a:lnTo>
                    <a:pt x="48" y="5"/>
                  </a:lnTo>
                  <a:lnTo>
                    <a:pt x="43" y="0"/>
                  </a:lnTo>
                  <a:lnTo>
                    <a:pt x="34" y="5"/>
                  </a:lnTo>
                  <a:lnTo>
                    <a:pt x="29" y="5"/>
                  </a:lnTo>
                  <a:lnTo>
                    <a:pt x="19" y="10"/>
                  </a:lnTo>
                  <a:lnTo>
                    <a:pt x="15" y="14"/>
                  </a:lnTo>
                  <a:lnTo>
                    <a:pt x="10" y="19"/>
                  </a:lnTo>
                  <a:lnTo>
                    <a:pt x="5" y="29"/>
                  </a:lnTo>
                  <a:lnTo>
                    <a:pt x="5" y="33"/>
                  </a:lnTo>
                  <a:lnTo>
                    <a:pt x="5" y="43"/>
                  </a:lnTo>
                  <a:lnTo>
                    <a:pt x="5" y="48"/>
                  </a:lnTo>
                  <a:lnTo>
                    <a:pt x="5" y="57"/>
                  </a:lnTo>
                  <a:lnTo>
                    <a:pt x="10" y="62"/>
                  </a:lnTo>
                  <a:lnTo>
                    <a:pt x="15" y="71"/>
                  </a:lnTo>
                  <a:lnTo>
                    <a:pt x="19" y="76"/>
                  </a:lnTo>
                  <a:lnTo>
                    <a:pt x="29" y="76"/>
                  </a:lnTo>
                  <a:lnTo>
                    <a:pt x="34" y="81"/>
                  </a:lnTo>
                  <a:lnTo>
                    <a:pt x="43" y="81"/>
                  </a:lnTo>
                  <a:lnTo>
                    <a:pt x="48" y="81"/>
                  </a:lnTo>
                  <a:lnTo>
                    <a:pt x="57" y="76"/>
                  </a:lnTo>
                  <a:lnTo>
                    <a:pt x="62" y="76"/>
                  </a:lnTo>
                  <a:lnTo>
                    <a:pt x="71" y="71"/>
                  </a:lnTo>
                  <a:lnTo>
                    <a:pt x="76" y="62"/>
                  </a:lnTo>
                  <a:lnTo>
                    <a:pt x="76" y="57"/>
                  </a:lnTo>
                  <a:lnTo>
                    <a:pt x="81" y="48"/>
                  </a:lnTo>
                  <a:lnTo>
                    <a:pt x="81" y="43"/>
                  </a:lnTo>
                  <a:lnTo>
                    <a:pt x="81" y="43"/>
                  </a:lnTo>
                  <a:close/>
                </a:path>
              </a:pathLst>
            </a:custGeom>
            <a:solidFill>
              <a:srgbClr val="FF4949"/>
            </a:solidFill>
            <a:ln w="9525">
              <a:noFill/>
              <a:round/>
              <a:headEnd/>
              <a:tailEnd/>
            </a:ln>
          </p:spPr>
          <p:txBody>
            <a:bodyPr/>
            <a:lstStyle/>
            <a:p>
              <a:endParaRPr lang="en-US"/>
            </a:p>
          </p:txBody>
        </p:sp>
        <p:sp>
          <p:nvSpPr>
            <p:cNvPr id="3523792" name="Freeform 208"/>
            <p:cNvSpPr>
              <a:spLocks noChangeAspect="1"/>
            </p:cNvSpPr>
            <p:nvPr/>
          </p:nvSpPr>
          <p:spPr bwMode="auto">
            <a:xfrm>
              <a:off x="2704" y="1663"/>
              <a:ext cx="76" cy="81"/>
            </a:xfrm>
            <a:custGeom>
              <a:avLst/>
              <a:gdLst/>
              <a:ahLst/>
              <a:cxnLst>
                <a:cxn ang="0">
                  <a:pos x="76" y="33"/>
                </a:cxn>
                <a:cxn ang="0">
                  <a:pos x="71" y="19"/>
                </a:cxn>
                <a:cxn ang="0">
                  <a:pos x="57" y="10"/>
                </a:cxn>
                <a:cxn ang="0">
                  <a:pos x="43" y="5"/>
                </a:cxn>
                <a:cxn ang="0">
                  <a:pos x="29" y="5"/>
                </a:cxn>
                <a:cxn ang="0">
                  <a:pos x="14" y="10"/>
                </a:cxn>
                <a:cxn ang="0">
                  <a:pos x="5" y="19"/>
                </a:cxn>
                <a:cxn ang="0">
                  <a:pos x="0" y="33"/>
                </a:cxn>
                <a:cxn ang="0">
                  <a:pos x="0" y="48"/>
                </a:cxn>
                <a:cxn ang="0">
                  <a:pos x="5" y="62"/>
                </a:cxn>
                <a:cxn ang="0">
                  <a:pos x="14" y="76"/>
                </a:cxn>
                <a:cxn ang="0">
                  <a:pos x="29" y="81"/>
                </a:cxn>
                <a:cxn ang="0">
                  <a:pos x="43" y="81"/>
                </a:cxn>
                <a:cxn ang="0">
                  <a:pos x="57" y="76"/>
                </a:cxn>
                <a:cxn ang="0">
                  <a:pos x="71" y="62"/>
                </a:cxn>
                <a:cxn ang="0">
                  <a:pos x="76" y="48"/>
                </a:cxn>
                <a:cxn ang="0">
                  <a:pos x="76" y="43"/>
                </a:cxn>
                <a:cxn ang="0">
                  <a:pos x="71" y="29"/>
                </a:cxn>
                <a:cxn ang="0">
                  <a:pos x="62" y="14"/>
                </a:cxn>
                <a:cxn ang="0">
                  <a:pos x="52" y="5"/>
                </a:cxn>
                <a:cxn ang="0">
                  <a:pos x="38" y="5"/>
                </a:cxn>
                <a:cxn ang="0">
                  <a:pos x="24" y="5"/>
                </a:cxn>
                <a:cxn ang="0">
                  <a:pos x="10" y="14"/>
                </a:cxn>
                <a:cxn ang="0">
                  <a:pos x="0" y="29"/>
                </a:cxn>
                <a:cxn ang="0">
                  <a:pos x="0" y="43"/>
                </a:cxn>
                <a:cxn ang="0">
                  <a:pos x="0" y="57"/>
                </a:cxn>
                <a:cxn ang="0">
                  <a:pos x="10" y="66"/>
                </a:cxn>
                <a:cxn ang="0">
                  <a:pos x="24" y="76"/>
                </a:cxn>
                <a:cxn ang="0">
                  <a:pos x="38" y="81"/>
                </a:cxn>
                <a:cxn ang="0">
                  <a:pos x="52" y="76"/>
                </a:cxn>
                <a:cxn ang="0">
                  <a:pos x="62" y="66"/>
                </a:cxn>
                <a:cxn ang="0">
                  <a:pos x="71" y="57"/>
                </a:cxn>
                <a:cxn ang="0">
                  <a:pos x="76" y="43"/>
                </a:cxn>
              </a:cxnLst>
              <a:rect l="0" t="0" r="r" b="b"/>
              <a:pathLst>
                <a:path w="76" h="81">
                  <a:moveTo>
                    <a:pt x="76" y="43"/>
                  </a:moveTo>
                  <a:lnTo>
                    <a:pt x="76" y="33"/>
                  </a:lnTo>
                  <a:lnTo>
                    <a:pt x="71" y="29"/>
                  </a:lnTo>
                  <a:lnTo>
                    <a:pt x="71" y="19"/>
                  </a:lnTo>
                  <a:lnTo>
                    <a:pt x="66" y="14"/>
                  </a:lnTo>
                  <a:lnTo>
                    <a:pt x="57" y="10"/>
                  </a:lnTo>
                  <a:lnTo>
                    <a:pt x="52" y="5"/>
                  </a:lnTo>
                  <a:lnTo>
                    <a:pt x="43" y="5"/>
                  </a:lnTo>
                  <a:lnTo>
                    <a:pt x="38" y="0"/>
                  </a:lnTo>
                  <a:lnTo>
                    <a:pt x="29" y="5"/>
                  </a:lnTo>
                  <a:lnTo>
                    <a:pt x="24" y="5"/>
                  </a:lnTo>
                  <a:lnTo>
                    <a:pt x="14" y="10"/>
                  </a:lnTo>
                  <a:lnTo>
                    <a:pt x="10" y="14"/>
                  </a:lnTo>
                  <a:lnTo>
                    <a:pt x="5" y="19"/>
                  </a:lnTo>
                  <a:lnTo>
                    <a:pt x="0" y="29"/>
                  </a:lnTo>
                  <a:lnTo>
                    <a:pt x="0" y="33"/>
                  </a:lnTo>
                  <a:lnTo>
                    <a:pt x="0" y="43"/>
                  </a:lnTo>
                  <a:lnTo>
                    <a:pt x="0" y="48"/>
                  </a:lnTo>
                  <a:lnTo>
                    <a:pt x="0" y="57"/>
                  </a:lnTo>
                  <a:lnTo>
                    <a:pt x="5" y="62"/>
                  </a:lnTo>
                  <a:lnTo>
                    <a:pt x="10" y="71"/>
                  </a:lnTo>
                  <a:lnTo>
                    <a:pt x="14" y="76"/>
                  </a:lnTo>
                  <a:lnTo>
                    <a:pt x="24" y="76"/>
                  </a:lnTo>
                  <a:lnTo>
                    <a:pt x="29" y="81"/>
                  </a:lnTo>
                  <a:lnTo>
                    <a:pt x="38" y="81"/>
                  </a:lnTo>
                  <a:lnTo>
                    <a:pt x="43" y="81"/>
                  </a:lnTo>
                  <a:lnTo>
                    <a:pt x="52" y="76"/>
                  </a:lnTo>
                  <a:lnTo>
                    <a:pt x="57" y="76"/>
                  </a:lnTo>
                  <a:lnTo>
                    <a:pt x="66" y="71"/>
                  </a:lnTo>
                  <a:lnTo>
                    <a:pt x="71" y="62"/>
                  </a:lnTo>
                  <a:lnTo>
                    <a:pt x="71" y="57"/>
                  </a:lnTo>
                  <a:lnTo>
                    <a:pt x="76" y="48"/>
                  </a:lnTo>
                  <a:lnTo>
                    <a:pt x="76" y="43"/>
                  </a:lnTo>
                  <a:lnTo>
                    <a:pt x="76" y="43"/>
                  </a:lnTo>
                  <a:lnTo>
                    <a:pt x="76" y="33"/>
                  </a:lnTo>
                  <a:lnTo>
                    <a:pt x="71" y="29"/>
                  </a:lnTo>
                  <a:lnTo>
                    <a:pt x="66" y="19"/>
                  </a:lnTo>
                  <a:lnTo>
                    <a:pt x="62" y="14"/>
                  </a:lnTo>
                  <a:lnTo>
                    <a:pt x="57" y="10"/>
                  </a:lnTo>
                  <a:lnTo>
                    <a:pt x="52" y="5"/>
                  </a:lnTo>
                  <a:lnTo>
                    <a:pt x="43" y="5"/>
                  </a:lnTo>
                  <a:lnTo>
                    <a:pt x="38" y="5"/>
                  </a:lnTo>
                  <a:lnTo>
                    <a:pt x="29" y="5"/>
                  </a:lnTo>
                  <a:lnTo>
                    <a:pt x="24" y="5"/>
                  </a:lnTo>
                  <a:lnTo>
                    <a:pt x="14" y="10"/>
                  </a:lnTo>
                  <a:lnTo>
                    <a:pt x="10" y="14"/>
                  </a:lnTo>
                  <a:lnTo>
                    <a:pt x="5" y="19"/>
                  </a:lnTo>
                  <a:lnTo>
                    <a:pt x="0" y="29"/>
                  </a:lnTo>
                  <a:lnTo>
                    <a:pt x="0" y="33"/>
                  </a:lnTo>
                  <a:lnTo>
                    <a:pt x="0" y="43"/>
                  </a:lnTo>
                  <a:lnTo>
                    <a:pt x="0" y="48"/>
                  </a:lnTo>
                  <a:lnTo>
                    <a:pt x="0" y="57"/>
                  </a:lnTo>
                  <a:lnTo>
                    <a:pt x="5" y="62"/>
                  </a:lnTo>
                  <a:lnTo>
                    <a:pt x="10" y="66"/>
                  </a:lnTo>
                  <a:lnTo>
                    <a:pt x="14" y="71"/>
                  </a:lnTo>
                  <a:lnTo>
                    <a:pt x="24" y="76"/>
                  </a:lnTo>
                  <a:lnTo>
                    <a:pt x="29" y="81"/>
                  </a:lnTo>
                  <a:lnTo>
                    <a:pt x="38" y="81"/>
                  </a:lnTo>
                  <a:lnTo>
                    <a:pt x="43" y="81"/>
                  </a:lnTo>
                  <a:lnTo>
                    <a:pt x="52" y="76"/>
                  </a:lnTo>
                  <a:lnTo>
                    <a:pt x="57" y="71"/>
                  </a:lnTo>
                  <a:lnTo>
                    <a:pt x="62" y="66"/>
                  </a:lnTo>
                  <a:lnTo>
                    <a:pt x="66" y="62"/>
                  </a:lnTo>
                  <a:lnTo>
                    <a:pt x="71" y="57"/>
                  </a:lnTo>
                  <a:lnTo>
                    <a:pt x="76" y="48"/>
                  </a:lnTo>
                  <a:lnTo>
                    <a:pt x="76" y="43"/>
                  </a:lnTo>
                  <a:lnTo>
                    <a:pt x="76" y="43"/>
                  </a:lnTo>
                  <a:close/>
                </a:path>
              </a:pathLst>
            </a:custGeom>
            <a:solidFill>
              <a:srgbClr val="FF4D4D"/>
            </a:solidFill>
            <a:ln w="9525">
              <a:noFill/>
              <a:round/>
              <a:headEnd/>
              <a:tailEnd/>
            </a:ln>
          </p:spPr>
          <p:txBody>
            <a:bodyPr/>
            <a:lstStyle/>
            <a:p>
              <a:endParaRPr lang="en-US"/>
            </a:p>
          </p:txBody>
        </p:sp>
        <p:sp>
          <p:nvSpPr>
            <p:cNvPr id="3523793" name="Freeform 209"/>
            <p:cNvSpPr>
              <a:spLocks noChangeAspect="1"/>
            </p:cNvSpPr>
            <p:nvPr/>
          </p:nvSpPr>
          <p:spPr bwMode="auto">
            <a:xfrm>
              <a:off x="2704" y="1668"/>
              <a:ext cx="76" cy="76"/>
            </a:xfrm>
            <a:custGeom>
              <a:avLst/>
              <a:gdLst/>
              <a:ahLst/>
              <a:cxnLst>
                <a:cxn ang="0">
                  <a:pos x="76" y="28"/>
                </a:cxn>
                <a:cxn ang="0">
                  <a:pos x="66" y="14"/>
                </a:cxn>
                <a:cxn ang="0">
                  <a:pos x="57" y="5"/>
                </a:cxn>
                <a:cxn ang="0">
                  <a:pos x="43" y="0"/>
                </a:cxn>
                <a:cxn ang="0">
                  <a:pos x="29" y="0"/>
                </a:cxn>
                <a:cxn ang="0">
                  <a:pos x="14" y="5"/>
                </a:cxn>
                <a:cxn ang="0">
                  <a:pos x="5" y="14"/>
                </a:cxn>
                <a:cxn ang="0">
                  <a:pos x="0" y="28"/>
                </a:cxn>
                <a:cxn ang="0">
                  <a:pos x="0" y="43"/>
                </a:cxn>
                <a:cxn ang="0">
                  <a:pos x="5" y="57"/>
                </a:cxn>
                <a:cxn ang="0">
                  <a:pos x="14" y="66"/>
                </a:cxn>
                <a:cxn ang="0">
                  <a:pos x="29" y="76"/>
                </a:cxn>
                <a:cxn ang="0">
                  <a:pos x="43" y="76"/>
                </a:cxn>
                <a:cxn ang="0">
                  <a:pos x="57" y="66"/>
                </a:cxn>
                <a:cxn ang="0">
                  <a:pos x="66" y="57"/>
                </a:cxn>
                <a:cxn ang="0">
                  <a:pos x="76" y="43"/>
                </a:cxn>
                <a:cxn ang="0">
                  <a:pos x="71" y="38"/>
                </a:cxn>
                <a:cxn ang="0">
                  <a:pos x="71" y="24"/>
                </a:cxn>
                <a:cxn ang="0">
                  <a:pos x="62" y="9"/>
                </a:cxn>
                <a:cxn ang="0">
                  <a:pos x="52" y="5"/>
                </a:cxn>
                <a:cxn ang="0">
                  <a:pos x="38" y="0"/>
                </a:cxn>
                <a:cxn ang="0">
                  <a:pos x="24" y="5"/>
                </a:cxn>
                <a:cxn ang="0">
                  <a:pos x="10" y="9"/>
                </a:cxn>
                <a:cxn ang="0">
                  <a:pos x="5" y="24"/>
                </a:cxn>
                <a:cxn ang="0">
                  <a:pos x="0" y="38"/>
                </a:cxn>
                <a:cxn ang="0">
                  <a:pos x="5" y="52"/>
                </a:cxn>
                <a:cxn ang="0">
                  <a:pos x="10" y="61"/>
                </a:cxn>
                <a:cxn ang="0">
                  <a:pos x="24" y="71"/>
                </a:cxn>
                <a:cxn ang="0">
                  <a:pos x="38" y="71"/>
                </a:cxn>
                <a:cxn ang="0">
                  <a:pos x="52" y="71"/>
                </a:cxn>
                <a:cxn ang="0">
                  <a:pos x="62" y="61"/>
                </a:cxn>
                <a:cxn ang="0">
                  <a:pos x="71" y="52"/>
                </a:cxn>
                <a:cxn ang="0">
                  <a:pos x="71" y="38"/>
                </a:cxn>
              </a:cxnLst>
              <a:rect l="0" t="0" r="r" b="b"/>
              <a:pathLst>
                <a:path w="76" h="76">
                  <a:moveTo>
                    <a:pt x="76" y="38"/>
                  </a:moveTo>
                  <a:lnTo>
                    <a:pt x="76" y="28"/>
                  </a:lnTo>
                  <a:lnTo>
                    <a:pt x="71" y="24"/>
                  </a:lnTo>
                  <a:lnTo>
                    <a:pt x="66" y="14"/>
                  </a:lnTo>
                  <a:lnTo>
                    <a:pt x="62" y="9"/>
                  </a:lnTo>
                  <a:lnTo>
                    <a:pt x="57" y="5"/>
                  </a:lnTo>
                  <a:lnTo>
                    <a:pt x="52" y="0"/>
                  </a:lnTo>
                  <a:lnTo>
                    <a:pt x="43" y="0"/>
                  </a:lnTo>
                  <a:lnTo>
                    <a:pt x="38" y="0"/>
                  </a:lnTo>
                  <a:lnTo>
                    <a:pt x="29" y="0"/>
                  </a:lnTo>
                  <a:lnTo>
                    <a:pt x="24" y="0"/>
                  </a:lnTo>
                  <a:lnTo>
                    <a:pt x="14" y="5"/>
                  </a:lnTo>
                  <a:lnTo>
                    <a:pt x="10" y="9"/>
                  </a:lnTo>
                  <a:lnTo>
                    <a:pt x="5" y="14"/>
                  </a:lnTo>
                  <a:lnTo>
                    <a:pt x="0" y="24"/>
                  </a:lnTo>
                  <a:lnTo>
                    <a:pt x="0" y="28"/>
                  </a:lnTo>
                  <a:lnTo>
                    <a:pt x="0" y="38"/>
                  </a:lnTo>
                  <a:lnTo>
                    <a:pt x="0" y="43"/>
                  </a:lnTo>
                  <a:lnTo>
                    <a:pt x="0" y="52"/>
                  </a:lnTo>
                  <a:lnTo>
                    <a:pt x="5" y="57"/>
                  </a:lnTo>
                  <a:lnTo>
                    <a:pt x="10" y="61"/>
                  </a:lnTo>
                  <a:lnTo>
                    <a:pt x="14" y="66"/>
                  </a:lnTo>
                  <a:lnTo>
                    <a:pt x="24" y="71"/>
                  </a:lnTo>
                  <a:lnTo>
                    <a:pt x="29" y="76"/>
                  </a:lnTo>
                  <a:lnTo>
                    <a:pt x="38" y="76"/>
                  </a:lnTo>
                  <a:lnTo>
                    <a:pt x="43" y="76"/>
                  </a:lnTo>
                  <a:lnTo>
                    <a:pt x="52" y="71"/>
                  </a:lnTo>
                  <a:lnTo>
                    <a:pt x="57" y="66"/>
                  </a:lnTo>
                  <a:lnTo>
                    <a:pt x="62" y="61"/>
                  </a:lnTo>
                  <a:lnTo>
                    <a:pt x="66" y="57"/>
                  </a:lnTo>
                  <a:lnTo>
                    <a:pt x="71" y="52"/>
                  </a:lnTo>
                  <a:lnTo>
                    <a:pt x="76" y="43"/>
                  </a:lnTo>
                  <a:lnTo>
                    <a:pt x="76" y="38"/>
                  </a:lnTo>
                  <a:lnTo>
                    <a:pt x="71" y="38"/>
                  </a:lnTo>
                  <a:lnTo>
                    <a:pt x="71" y="28"/>
                  </a:lnTo>
                  <a:lnTo>
                    <a:pt x="71" y="24"/>
                  </a:lnTo>
                  <a:lnTo>
                    <a:pt x="66" y="14"/>
                  </a:lnTo>
                  <a:lnTo>
                    <a:pt x="62" y="9"/>
                  </a:lnTo>
                  <a:lnTo>
                    <a:pt x="57" y="5"/>
                  </a:lnTo>
                  <a:lnTo>
                    <a:pt x="52" y="5"/>
                  </a:lnTo>
                  <a:lnTo>
                    <a:pt x="43" y="0"/>
                  </a:lnTo>
                  <a:lnTo>
                    <a:pt x="38" y="0"/>
                  </a:lnTo>
                  <a:lnTo>
                    <a:pt x="29" y="0"/>
                  </a:lnTo>
                  <a:lnTo>
                    <a:pt x="24" y="5"/>
                  </a:lnTo>
                  <a:lnTo>
                    <a:pt x="14" y="5"/>
                  </a:lnTo>
                  <a:lnTo>
                    <a:pt x="10" y="9"/>
                  </a:lnTo>
                  <a:lnTo>
                    <a:pt x="5" y="14"/>
                  </a:lnTo>
                  <a:lnTo>
                    <a:pt x="5" y="24"/>
                  </a:lnTo>
                  <a:lnTo>
                    <a:pt x="0" y="28"/>
                  </a:lnTo>
                  <a:lnTo>
                    <a:pt x="0" y="38"/>
                  </a:lnTo>
                  <a:lnTo>
                    <a:pt x="0" y="43"/>
                  </a:lnTo>
                  <a:lnTo>
                    <a:pt x="5" y="52"/>
                  </a:lnTo>
                  <a:lnTo>
                    <a:pt x="5" y="57"/>
                  </a:lnTo>
                  <a:lnTo>
                    <a:pt x="10" y="61"/>
                  </a:lnTo>
                  <a:lnTo>
                    <a:pt x="14" y="66"/>
                  </a:lnTo>
                  <a:lnTo>
                    <a:pt x="24" y="71"/>
                  </a:lnTo>
                  <a:lnTo>
                    <a:pt x="29" y="71"/>
                  </a:lnTo>
                  <a:lnTo>
                    <a:pt x="38" y="71"/>
                  </a:lnTo>
                  <a:lnTo>
                    <a:pt x="43" y="71"/>
                  </a:lnTo>
                  <a:lnTo>
                    <a:pt x="52" y="71"/>
                  </a:lnTo>
                  <a:lnTo>
                    <a:pt x="57" y="66"/>
                  </a:lnTo>
                  <a:lnTo>
                    <a:pt x="62" y="61"/>
                  </a:lnTo>
                  <a:lnTo>
                    <a:pt x="66" y="57"/>
                  </a:lnTo>
                  <a:lnTo>
                    <a:pt x="71" y="52"/>
                  </a:lnTo>
                  <a:lnTo>
                    <a:pt x="71" y="43"/>
                  </a:lnTo>
                  <a:lnTo>
                    <a:pt x="71" y="38"/>
                  </a:lnTo>
                  <a:lnTo>
                    <a:pt x="76" y="38"/>
                  </a:lnTo>
                  <a:close/>
                </a:path>
              </a:pathLst>
            </a:custGeom>
            <a:solidFill>
              <a:srgbClr val="FF5151"/>
            </a:solidFill>
            <a:ln w="9525">
              <a:noFill/>
              <a:round/>
              <a:headEnd/>
              <a:tailEnd/>
            </a:ln>
          </p:spPr>
          <p:txBody>
            <a:bodyPr/>
            <a:lstStyle/>
            <a:p>
              <a:endParaRPr lang="en-US"/>
            </a:p>
          </p:txBody>
        </p:sp>
        <p:sp>
          <p:nvSpPr>
            <p:cNvPr id="3523794" name="Freeform 210"/>
            <p:cNvSpPr>
              <a:spLocks noChangeAspect="1"/>
            </p:cNvSpPr>
            <p:nvPr/>
          </p:nvSpPr>
          <p:spPr bwMode="auto">
            <a:xfrm>
              <a:off x="2704" y="1668"/>
              <a:ext cx="71" cy="71"/>
            </a:xfrm>
            <a:custGeom>
              <a:avLst/>
              <a:gdLst/>
              <a:ahLst/>
              <a:cxnLst>
                <a:cxn ang="0">
                  <a:pos x="71" y="28"/>
                </a:cxn>
                <a:cxn ang="0">
                  <a:pos x="66" y="14"/>
                </a:cxn>
                <a:cxn ang="0">
                  <a:pos x="57" y="5"/>
                </a:cxn>
                <a:cxn ang="0">
                  <a:pos x="43" y="0"/>
                </a:cxn>
                <a:cxn ang="0">
                  <a:pos x="29" y="0"/>
                </a:cxn>
                <a:cxn ang="0">
                  <a:pos x="14" y="5"/>
                </a:cxn>
                <a:cxn ang="0">
                  <a:pos x="5" y="14"/>
                </a:cxn>
                <a:cxn ang="0">
                  <a:pos x="0" y="28"/>
                </a:cxn>
                <a:cxn ang="0">
                  <a:pos x="0" y="43"/>
                </a:cxn>
                <a:cxn ang="0">
                  <a:pos x="5" y="57"/>
                </a:cxn>
                <a:cxn ang="0">
                  <a:pos x="14" y="66"/>
                </a:cxn>
                <a:cxn ang="0">
                  <a:pos x="29" y="71"/>
                </a:cxn>
                <a:cxn ang="0">
                  <a:pos x="43" y="71"/>
                </a:cxn>
                <a:cxn ang="0">
                  <a:pos x="57" y="66"/>
                </a:cxn>
                <a:cxn ang="0">
                  <a:pos x="66" y="57"/>
                </a:cxn>
                <a:cxn ang="0">
                  <a:pos x="71" y="43"/>
                </a:cxn>
                <a:cxn ang="0">
                  <a:pos x="71" y="38"/>
                </a:cxn>
                <a:cxn ang="0">
                  <a:pos x="71" y="24"/>
                </a:cxn>
                <a:cxn ang="0">
                  <a:pos x="62" y="9"/>
                </a:cxn>
                <a:cxn ang="0">
                  <a:pos x="52" y="5"/>
                </a:cxn>
                <a:cxn ang="0">
                  <a:pos x="38" y="0"/>
                </a:cxn>
                <a:cxn ang="0">
                  <a:pos x="24" y="5"/>
                </a:cxn>
                <a:cxn ang="0">
                  <a:pos x="14" y="9"/>
                </a:cxn>
                <a:cxn ang="0">
                  <a:pos x="5" y="24"/>
                </a:cxn>
                <a:cxn ang="0">
                  <a:pos x="0" y="38"/>
                </a:cxn>
                <a:cxn ang="0">
                  <a:pos x="5" y="52"/>
                </a:cxn>
                <a:cxn ang="0">
                  <a:pos x="14" y="61"/>
                </a:cxn>
                <a:cxn ang="0">
                  <a:pos x="24" y="71"/>
                </a:cxn>
                <a:cxn ang="0">
                  <a:pos x="38" y="71"/>
                </a:cxn>
                <a:cxn ang="0">
                  <a:pos x="52" y="71"/>
                </a:cxn>
                <a:cxn ang="0">
                  <a:pos x="62" y="61"/>
                </a:cxn>
                <a:cxn ang="0">
                  <a:pos x="71" y="52"/>
                </a:cxn>
                <a:cxn ang="0">
                  <a:pos x="71" y="38"/>
                </a:cxn>
              </a:cxnLst>
              <a:rect l="0" t="0" r="r" b="b"/>
              <a:pathLst>
                <a:path w="71" h="71">
                  <a:moveTo>
                    <a:pt x="71" y="38"/>
                  </a:moveTo>
                  <a:lnTo>
                    <a:pt x="71" y="28"/>
                  </a:lnTo>
                  <a:lnTo>
                    <a:pt x="71" y="24"/>
                  </a:lnTo>
                  <a:lnTo>
                    <a:pt x="66" y="14"/>
                  </a:lnTo>
                  <a:lnTo>
                    <a:pt x="62" y="9"/>
                  </a:lnTo>
                  <a:lnTo>
                    <a:pt x="57" y="5"/>
                  </a:lnTo>
                  <a:lnTo>
                    <a:pt x="52" y="5"/>
                  </a:lnTo>
                  <a:lnTo>
                    <a:pt x="43" y="0"/>
                  </a:lnTo>
                  <a:lnTo>
                    <a:pt x="38" y="0"/>
                  </a:lnTo>
                  <a:lnTo>
                    <a:pt x="29" y="0"/>
                  </a:lnTo>
                  <a:lnTo>
                    <a:pt x="24" y="5"/>
                  </a:lnTo>
                  <a:lnTo>
                    <a:pt x="14" y="5"/>
                  </a:lnTo>
                  <a:lnTo>
                    <a:pt x="10" y="9"/>
                  </a:lnTo>
                  <a:lnTo>
                    <a:pt x="5" y="14"/>
                  </a:lnTo>
                  <a:lnTo>
                    <a:pt x="5" y="24"/>
                  </a:lnTo>
                  <a:lnTo>
                    <a:pt x="0" y="28"/>
                  </a:lnTo>
                  <a:lnTo>
                    <a:pt x="0" y="38"/>
                  </a:lnTo>
                  <a:lnTo>
                    <a:pt x="0" y="43"/>
                  </a:lnTo>
                  <a:lnTo>
                    <a:pt x="5" y="52"/>
                  </a:lnTo>
                  <a:lnTo>
                    <a:pt x="5" y="57"/>
                  </a:lnTo>
                  <a:lnTo>
                    <a:pt x="10" y="61"/>
                  </a:lnTo>
                  <a:lnTo>
                    <a:pt x="14" y="66"/>
                  </a:lnTo>
                  <a:lnTo>
                    <a:pt x="24" y="71"/>
                  </a:lnTo>
                  <a:lnTo>
                    <a:pt x="29" y="71"/>
                  </a:lnTo>
                  <a:lnTo>
                    <a:pt x="38" y="71"/>
                  </a:lnTo>
                  <a:lnTo>
                    <a:pt x="43" y="71"/>
                  </a:lnTo>
                  <a:lnTo>
                    <a:pt x="52" y="71"/>
                  </a:lnTo>
                  <a:lnTo>
                    <a:pt x="57" y="66"/>
                  </a:lnTo>
                  <a:lnTo>
                    <a:pt x="62" y="61"/>
                  </a:lnTo>
                  <a:lnTo>
                    <a:pt x="66" y="57"/>
                  </a:lnTo>
                  <a:lnTo>
                    <a:pt x="71" y="52"/>
                  </a:lnTo>
                  <a:lnTo>
                    <a:pt x="71" y="43"/>
                  </a:lnTo>
                  <a:lnTo>
                    <a:pt x="71" y="38"/>
                  </a:lnTo>
                  <a:lnTo>
                    <a:pt x="71" y="38"/>
                  </a:lnTo>
                  <a:lnTo>
                    <a:pt x="71" y="28"/>
                  </a:lnTo>
                  <a:lnTo>
                    <a:pt x="71" y="24"/>
                  </a:lnTo>
                  <a:lnTo>
                    <a:pt x="66" y="19"/>
                  </a:lnTo>
                  <a:lnTo>
                    <a:pt x="62" y="9"/>
                  </a:lnTo>
                  <a:lnTo>
                    <a:pt x="57" y="9"/>
                  </a:lnTo>
                  <a:lnTo>
                    <a:pt x="52" y="5"/>
                  </a:lnTo>
                  <a:lnTo>
                    <a:pt x="43" y="0"/>
                  </a:lnTo>
                  <a:lnTo>
                    <a:pt x="38" y="0"/>
                  </a:lnTo>
                  <a:lnTo>
                    <a:pt x="29" y="0"/>
                  </a:lnTo>
                  <a:lnTo>
                    <a:pt x="24" y="5"/>
                  </a:lnTo>
                  <a:lnTo>
                    <a:pt x="19" y="9"/>
                  </a:lnTo>
                  <a:lnTo>
                    <a:pt x="14" y="9"/>
                  </a:lnTo>
                  <a:lnTo>
                    <a:pt x="10" y="19"/>
                  </a:lnTo>
                  <a:lnTo>
                    <a:pt x="5" y="24"/>
                  </a:lnTo>
                  <a:lnTo>
                    <a:pt x="5" y="28"/>
                  </a:lnTo>
                  <a:lnTo>
                    <a:pt x="0" y="38"/>
                  </a:lnTo>
                  <a:lnTo>
                    <a:pt x="5" y="43"/>
                  </a:lnTo>
                  <a:lnTo>
                    <a:pt x="5" y="52"/>
                  </a:lnTo>
                  <a:lnTo>
                    <a:pt x="10" y="57"/>
                  </a:lnTo>
                  <a:lnTo>
                    <a:pt x="14" y="61"/>
                  </a:lnTo>
                  <a:lnTo>
                    <a:pt x="19" y="66"/>
                  </a:lnTo>
                  <a:lnTo>
                    <a:pt x="24" y="71"/>
                  </a:lnTo>
                  <a:lnTo>
                    <a:pt x="29" y="71"/>
                  </a:lnTo>
                  <a:lnTo>
                    <a:pt x="38" y="71"/>
                  </a:lnTo>
                  <a:lnTo>
                    <a:pt x="43" y="71"/>
                  </a:lnTo>
                  <a:lnTo>
                    <a:pt x="52" y="71"/>
                  </a:lnTo>
                  <a:lnTo>
                    <a:pt x="57" y="66"/>
                  </a:lnTo>
                  <a:lnTo>
                    <a:pt x="62" y="61"/>
                  </a:lnTo>
                  <a:lnTo>
                    <a:pt x="66" y="57"/>
                  </a:lnTo>
                  <a:lnTo>
                    <a:pt x="71" y="52"/>
                  </a:lnTo>
                  <a:lnTo>
                    <a:pt x="71" y="43"/>
                  </a:lnTo>
                  <a:lnTo>
                    <a:pt x="71" y="38"/>
                  </a:lnTo>
                  <a:lnTo>
                    <a:pt x="71" y="38"/>
                  </a:lnTo>
                  <a:close/>
                </a:path>
              </a:pathLst>
            </a:custGeom>
            <a:solidFill>
              <a:srgbClr val="FF5454"/>
            </a:solidFill>
            <a:ln w="9525">
              <a:noFill/>
              <a:round/>
              <a:headEnd/>
              <a:tailEnd/>
            </a:ln>
          </p:spPr>
          <p:txBody>
            <a:bodyPr/>
            <a:lstStyle/>
            <a:p>
              <a:endParaRPr lang="en-US"/>
            </a:p>
          </p:txBody>
        </p:sp>
        <p:sp>
          <p:nvSpPr>
            <p:cNvPr id="3523795" name="Freeform 211"/>
            <p:cNvSpPr>
              <a:spLocks noChangeAspect="1"/>
            </p:cNvSpPr>
            <p:nvPr/>
          </p:nvSpPr>
          <p:spPr bwMode="auto">
            <a:xfrm>
              <a:off x="2704" y="1668"/>
              <a:ext cx="71" cy="71"/>
            </a:xfrm>
            <a:custGeom>
              <a:avLst/>
              <a:gdLst/>
              <a:ahLst/>
              <a:cxnLst>
                <a:cxn ang="0">
                  <a:pos x="71" y="28"/>
                </a:cxn>
                <a:cxn ang="0">
                  <a:pos x="66" y="19"/>
                </a:cxn>
                <a:cxn ang="0">
                  <a:pos x="57" y="9"/>
                </a:cxn>
                <a:cxn ang="0">
                  <a:pos x="43" y="0"/>
                </a:cxn>
                <a:cxn ang="0">
                  <a:pos x="29" y="0"/>
                </a:cxn>
                <a:cxn ang="0">
                  <a:pos x="19" y="9"/>
                </a:cxn>
                <a:cxn ang="0">
                  <a:pos x="10" y="19"/>
                </a:cxn>
                <a:cxn ang="0">
                  <a:pos x="5" y="28"/>
                </a:cxn>
                <a:cxn ang="0">
                  <a:pos x="5" y="43"/>
                </a:cxn>
                <a:cxn ang="0">
                  <a:pos x="10" y="57"/>
                </a:cxn>
                <a:cxn ang="0">
                  <a:pos x="19" y="66"/>
                </a:cxn>
                <a:cxn ang="0">
                  <a:pos x="29" y="71"/>
                </a:cxn>
                <a:cxn ang="0">
                  <a:pos x="43" y="71"/>
                </a:cxn>
                <a:cxn ang="0">
                  <a:pos x="57" y="66"/>
                </a:cxn>
                <a:cxn ang="0">
                  <a:pos x="66" y="57"/>
                </a:cxn>
                <a:cxn ang="0">
                  <a:pos x="71" y="43"/>
                </a:cxn>
                <a:cxn ang="0">
                  <a:pos x="71" y="38"/>
                </a:cxn>
                <a:cxn ang="0">
                  <a:pos x="66" y="24"/>
                </a:cxn>
                <a:cxn ang="0">
                  <a:pos x="62" y="14"/>
                </a:cxn>
                <a:cxn ang="0">
                  <a:pos x="52" y="5"/>
                </a:cxn>
                <a:cxn ang="0">
                  <a:pos x="38" y="5"/>
                </a:cxn>
                <a:cxn ang="0">
                  <a:pos x="24" y="5"/>
                </a:cxn>
                <a:cxn ang="0">
                  <a:pos x="14" y="14"/>
                </a:cxn>
                <a:cxn ang="0">
                  <a:pos x="5" y="24"/>
                </a:cxn>
                <a:cxn ang="0">
                  <a:pos x="5" y="38"/>
                </a:cxn>
                <a:cxn ang="0">
                  <a:pos x="5" y="52"/>
                </a:cxn>
                <a:cxn ang="0">
                  <a:pos x="14" y="61"/>
                </a:cxn>
                <a:cxn ang="0">
                  <a:pos x="24" y="66"/>
                </a:cxn>
                <a:cxn ang="0">
                  <a:pos x="38" y="71"/>
                </a:cxn>
                <a:cxn ang="0">
                  <a:pos x="52" y="66"/>
                </a:cxn>
                <a:cxn ang="0">
                  <a:pos x="62" y="61"/>
                </a:cxn>
                <a:cxn ang="0">
                  <a:pos x="66" y="52"/>
                </a:cxn>
                <a:cxn ang="0">
                  <a:pos x="71" y="38"/>
                </a:cxn>
              </a:cxnLst>
              <a:rect l="0" t="0" r="r" b="b"/>
              <a:pathLst>
                <a:path w="71" h="71">
                  <a:moveTo>
                    <a:pt x="71" y="38"/>
                  </a:moveTo>
                  <a:lnTo>
                    <a:pt x="71" y="28"/>
                  </a:lnTo>
                  <a:lnTo>
                    <a:pt x="71" y="24"/>
                  </a:lnTo>
                  <a:lnTo>
                    <a:pt x="66" y="19"/>
                  </a:lnTo>
                  <a:lnTo>
                    <a:pt x="62" y="9"/>
                  </a:lnTo>
                  <a:lnTo>
                    <a:pt x="57" y="9"/>
                  </a:lnTo>
                  <a:lnTo>
                    <a:pt x="52" y="5"/>
                  </a:lnTo>
                  <a:lnTo>
                    <a:pt x="43" y="0"/>
                  </a:lnTo>
                  <a:lnTo>
                    <a:pt x="38" y="0"/>
                  </a:lnTo>
                  <a:lnTo>
                    <a:pt x="29" y="0"/>
                  </a:lnTo>
                  <a:lnTo>
                    <a:pt x="24" y="5"/>
                  </a:lnTo>
                  <a:lnTo>
                    <a:pt x="19" y="9"/>
                  </a:lnTo>
                  <a:lnTo>
                    <a:pt x="14" y="9"/>
                  </a:lnTo>
                  <a:lnTo>
                    <a:pt x="10" y="19"/>
                  </a:lnTo>
                  <a:lnTo>
                    <a:pt x="5" y="24"/>
                  </a:lnTo>
                  <a:lnTo>
                    <a:pt x="5" y="28"/>
                  </a:lnTo>
                  <a:lnTo>
                    <a:pt x="0" y="38"/>
                  </a:lnTo>
                  <a:lnTo>
                    <a:pt x="5" y="43"/>
                  </a:lnTo>
                  <a:lnTo>
                    <a:pt x="5" y="52"/>
                  </a:lnTo>
                  <a:lnTo>
                    <a:pt x="10" y="57"/>
                  </a:lnTo>
                  <a:lnTo>
                    <a:pt x="14" y="61"/>
                  </a:lnTo>
                  <a:lnTo>
                    <a:pt x="19" y="66"/>
                  </a:lnTo>
                  <a:lnTo>
                    <a:pt x="24" y="71"/>
                  </a:lnTo>
                  <a:lnTo>
                    <a:pt x="29" y="71"/>
                  </a:lnTo>
                  <a:lnTo>
                    <a:pt x="38" y="71"/>
                  </a:lnTo>
                  <a:lnTo>
                    <a:pt x="43" y="71"/>
                  </a:lnTo>
                  <a:lnTo>
                    <a:pt x="52" y="71"/>
                  </a:lnTo>
                  <a:lnTo>
                    <a:pt x="57" y="66"/>
                  </a:lnTo>
                  <a:lnTo>
                    <a:pt x="62" y="61"/>
                  </a:lnTo>
                  <a:lnTo>
                    <a:pt x="66" y="57"/>
                  </a:lnTo>
                  <a:lnTo>
                    <a:pt x="71" y="52"/>
                  </a:lnTo>
                  <a:lnTo>
                    <a:pt x="71" y="43"/>
                  </a:lnTo>
                  <a:lnTo>
                    <a:pt x="71" y="38"/>
                  </a:lnTo>
                  <a:lnTo>
                    <a:pt x="71" y="38"/>
                  </a:lnTo>
                  <a:lnTo>
                    <a:pt x="71" y="28"/>
                  </a:lnTo>
                  <a:lnTo>
                    <a:pt x="66" y="24"/>
                  </a:lnTo>
                  <a:lnTo>
                    <a:pt x="66" y="19"/>
                  </a:lnTo>
                  <a:lnTo>
                    <a:pt x="62" y="14"/>
                  </a:lnTo>
                  <a:lnTo>
                    <a:pt x="57" y="9"/>
                  </a:lnTo>
                  <a:lnTo>
                    <a:pt x="52" y="5"/>
                  </a:lnTo>
                  <a:lnTo>
                    <a:pt x="43" y="5"/>
                  </a:lnTo>
                  <a:lnTo>
                    <a:pt x="38" y="5"/>
                  </a:lnTo>
                  <a:lnTo>
                    <a:pt x="29" y="5"/>
                  </a:lnTo>
                  <a:lnTo>
                    <a:pt x="24" y="5"/>
                  </a:lnTo>
                  <a:lnTo>
                    <a:pt x="19" y="9"/>
                  </a:lnTo>
                  <a:lnTo>
                    <a:pt x="14" y="14"/>
                  </a:lnTo>
                  <a:lnTo>
                    <a:pt x="10" y="19"/>
                  </a:lnTo>
                  <a:lnTo>
                    <a:pt x="5" y="24"/>
                  </a:lnTo>
                  <a:lnTo>
                    <a:pt x="5" y="28"/>
                  </a:lnTo>
                  <a:lnTo>
                    <a:pt x="5" y="38"/>
                  </a:lnTo>
                  <a:lnTo>
                    <a:pt x="5" y="43"/>
                  </a:lnTo>
                  <a:lnTo>
                    <a:pt x="5" y="52"/>
                  </a:lnTo>
                  <a:lnTo>
                    <a:pt x="10" y="57"/>
                  </a:lnTo>
                  <a:lnTo>
                    <a:pt x="14" y="61"/>
                  </a:lnTo>
                  <a:lnTo>
                    <a:pt x="19" y="66"/>
                  </a:lnTo>
                  <a:lnTo>
                    <a:pt x="24" y="66"/>
                  </a:lnTo>
                  <a:lnTo>
                    <a:pt x="29" y="71"/>
                  </a:lnTo>
                  <a:lnTo>
                    <a:pt x="38" y="71"/>
                  </a:lnTo>
                  <a:lnTo>
                    <a:pt x="43" y="71"/>
                  </a:lnTo>
                  <a:lnTo>
                    <a:pt x="52" y="66"/>
                  </a:lnTo>
                  <a:lnTo>
                    <a:pt x="57" y="66"/>
                  </a:lnTo>
                  <a:lnTo>
                    <a:pt x="62" y="61"/>
                  </a:lnTo>
                  <a:lnTo>
                    <a:pt x="66" y="57"/>
                  </a:lnTo>
                  <a:lnTo>
                    <a:pt x="66" y="52"/>
                  </a:lnTo>
                  <a:lnTo>
                    <a:pt x="71" y="43"/>
                  </a:lnTo>
                  <a:lnTo>
                    <a:pt x="71" y="38"/>
                  </a:lnTo>
                  <a:lnTo>
                    <a:pt x="71" y="38"/>
                  </a:lnTo>
                  <a:close/>
                </a:path>
              </a:pathLst>
            </a:custGeom>
            <a:solidFill>
              <a:srgbClr val="FF5858"/>
            </a:solidFill>
            <a:ln w="9525">
              <a:noFill/>
              <a:round/>
              <a:headEnd/>
              <a:tailEnd/>
            </a:ln>
          </p:spPr>
          <p:txBody>
            <a:bodyPr/>
            <a:lstStyle/>
            <a:p>
              <a:endParaRPr lang="en-US"/>
            </a:p>
          </p:txBody>
        </p:sp>
        <p:sp>
          <p:nvSpPr>
            <p:cNvPr id="3523796" name="Freeform 212"/>
            <p:cNvSpPr>
              <a:spLocks noChangeAspect="1"/>
            </p:cNvSpPr>
            <p:nvPr/>
          </p:nvSpPr>
          <p:spPr bwMode="auto">
            <a:xfrm>
              <a:off x="2709" y="1673"/>
              <a:ext cx="66" cy="66"/>
            </a:xfrm>
            <a:custGeom>
              <a:avLst/>
              <a:gdLst/>
              <a:ahLst/>
              <a:cxnLst>
                <a:cxn ang="0">
                  <a:pos x="66" y="23"/>
                </a:cxn>
                <a:cxn ang="0">
                  <a:pos x="61" y="14"/>
                </a:cxn>
                <a:cxn ang="0">
                  <a:pos x="52" y="4"/>
                </a:cxn>
                <a:cxn ang="0">
                  <a:pos x="38" y="0"/>
                </a:cxn>
                <a:cxn ang="0">
                  <a:pos x="24" y="0"/>
                </a:cxn>
                <a:cxn ang="0">
                  <a:pos x="14" y="4"/>
                </a:cxn>
                <a:cxn ang="0">
                  <a:pos x="5" y="14"/>
                </a:cxn>
                <a:cxn ang="0">
                  <a:pos x="0" y="23"/>
                </a:cxn>
                <a:cxn ang="0">
                  <a:pos x="0" y="38"/>
                </a:cxn>
                <a:cxn ang="0">
                  <a:pos x="5" y="52"/>
                </a:cxn>
                <a:cxn ang="0">
                  <a:pos x="14" y="61"/>
                </a:cxn>
                <a:cxn ang="0">
                  <a:pos x="24" y="66"/>
                </a:cxn>
                <a:cxn ang="0">
                  <a:pos x="38" y="66"/>
                </a:cxn>
                <a:cxn ang="0">
                  <a:pos x="52" y="61"/>
                </a:cxn>
                <a:cxn ang="0">
                  <a:pos x="61" y="52"/>
                </a:cxn>
                <a:cxn ang="0">
                  <a:pos x="66" y="38"/>
                </a:cxn>
                <a:cxn ang="0">
                  <a:pos x="66" y="33"/>
                </a:cxn>
                <a:cxn ang="0">
                  <a:pos x="61" y="19"/>
                </a:cxn>
                <a:cxn ang="0">
                  <a:pos x="57" y="9"/>
                </a:cxn>
                <a:cxn ang="0">
                  <a:pos x="42" y="0"/>
                </a:cxn>
                <a:cxn ang="0">
                  <a:pos x="33" y="0"/>
                </a:cxn>
                <a:cxn ang="0">
                  <a:pos x="19" y="0"/>
                </a:cxn>
                <a:cxn ang="0">
                  <a:pos x="9" y="9"/>
                </a:cxn>
                <a:cxn ang="0">
                  <a:pos x="0" y="19"/>
                </a:cxn>
                <a:cxn ang="0">
                  <a:pos x="0" y="33"/>
                </a:cxn>
                <a:cxn ang="0">
                  <a:pos x="0" y="42"/>
                </a:cxn>
                <a:cxn ang="0">
                  <a:pos x="9" y="56"/>
                </a:cxn>
                <a:cxn ang="0">
                  <a:pos x="19" y="61"/>
                </a:cxn>
                <a:cxn ang="0">
                  <a:pos x="33" y="66"/>
                </a:cxn>
                <a:cxn ang="0">
                  <a:pos x="42" y="61"/>
                </a:cxn>
                <a:cxn ang="0">
                  <a:pos x="57" y="56"/>
                </a:cxn>
                <a:cxn ang="0">
                  <a:pos x="61" y="42"/>
                </a:cxn>
                <a:cxn ang="0">
                  <a:pos x="66" y="33"/>
                </a:cxn>
              </a:cxnLst>
              <a:rect l="0" t="0" r="r" b="b"/>
              <a:pathLst>
                <a:path w="66" h="66">
                  <a:moveTo>
                    <a:pt x="66" y="33"/>
                  </a:moveTo>
                  <a:lnTo>
                    <a:pt x="66" y="23"/>
                  </a:lnTo>
                  <a:lnTo>
                    <a:pt x="61" y="19"/>
                  </a:lnTo>
                  <a:lnTo>
                    <a:pt x="61" y="14"/>
                  </a:lnTo>
                  <a:lnTo>
                    <a:pt x="57" y="9"/>
                  </a:lnTo>
                  <a:lnTo>
                    <a:pt x="52" y="4"/>
                  </a:lnTo>
                  <a:lnTo>
                    <a:pt x="47" y="0"/>
                  </a:lnTo>
                  <a:lnTo>
                    <a:pt x="38" y="0"/>
                  </a:lnTo>
                  <a:lnTo>
                    <a:pt x="33" y="0"/>
                  </a:lnTo>
                  <a:lnTo>
                    <a:pt x="24" y="0"/>
                  </a:lnTo>
                  <a:lnTo>
                    <a:pt x="19" y="0"/>
                  </a:lnTo>
                  <a:lnTo>
                    <a:pt x="14" y="4"/>
                  </a:lnTo>
                  <a:lnTo>
                    <a:pt x="9" y="9"/>
                  </a:lnTo>
                  <a:lnTo>
                    <a:pt x="5" y="14"/>
                  </a:lnTo>
                  <a:lnTo>
                    <a:pt x="0" y="19"/>
                  </a:lnTo>
                  <a:lnTo>
                    <a:pt x="0" y="23"/>
                  </a:lnTo>
                  <a:lnTo>
                    <a:pt x="0" y="33"/>
                  </a:lnTo>
                  <a:lnTo>
                    <a:pt x="0" y="38"/>
                  </a:lnTo>
                  <a:lnTo>
                    <a:pt x="0" y="47"/>
                  </a:lnTo>
                  <a:lnTo>
                    <a:pt x="5" y="52"/>
                  </a:lnTo>
                  <a:lnTo>
                    <a:pt x="9" y="56"/>
                  </a:lnTo>
                  <a:lnTo>
                    <a:pt x="14" y="61"/>
                  </a:lnTo>
                  <a:lnTo>
                    <a:pt x="19" y="61"/>
                  </a:lnTo>
                  <a:lnTo>
                    <a:pt x="24" y="66"/>
                  </a:lnTo>
                  <a:lnTo>
                    <a:pt x="33" y="66"/>
                  </a:lnTo>
                  <a:lnTo>
                    <a:pt x="38" y="66"/>
                  </a:lnTo>
                  <a:lnTo>
                    <a:pt x="47" y="61"/>
                  </a:lnTo>
                  <a:lnTo>
                    <a:pt x="52" y="61"/>
                  </a:lnTo>
                  <a:lnTo>
                    <a:pt x="57" y="56"/>
                  </a:lnTo>
                  <a:lnTo>
                    <a:pt x="61" y="52"/>
                  </a:lnTo>
                  <a:lnTo>
                    <a:pt x="61" y="47"/>
                  </a:lnTo>
                  <a:lnTo>
                    <a:pt x="66" y="38"/>
                  </a:lnTo>
                  <a:lnTo>
                    <a:pt x="66" y="33"/>
                  </a:lnTo>
                  <a:lnTo>
                    <a:pt x="66" y="33"/>
                  </a:lnTo>
                  <a:lnTo>
                    <a:pt x="61" y="23"/>
                  </a:lnTo>
                  <a:lnTo>
                    <a:pt x="61" y="19"/>
                  </a:lnTo>
                  <a:lnTo>
                    <a:pt x="57" y="14"/>
                  </a:lnTo>
                  <a:lnTo>
                    <a:pt x="57" y="9"/>
                  </a:lnTo>
                  <a:lnTo>
                    <a:pt x="52" y="4"/>
                  </a:lnTo>
                  <a:lnTo>
                    <a:pt x="42" y="0"/>
                  </a:lnTo>
                  <a:lnTo>
                    <a:pt x="38" y="0"/>
                  </a:lnTo>
                  <a:lnTo>
                    <a:pt x="33" y="0"/>
                  </a:lnTo>
                  <a:lnTo>
                    <a:pt x="24" y="0"/>
                  </a:lnTo>
                  <a:lnTo>
                    <a:pt x="19" y="0"/>
                  </a:lnTo>
                  <a:lnTo>
                    <a:pt x="14" y="4"/>
                  </a:lnTo>
                  <a:lnTo>
                    <a:pt x="9" y="9"/>
                  </a:lnTo>
                  <a:lnTo>
                    <a:pt x="5" y="14"/>
                  </a:lnTo>
                  <a:lnTo>
                    <a:pt x="0" y="19"/>
                  </a:lnTo>
                  <a:lnTo>
                    <a:pt x="0" y="23"/>
                  </a:lnTo>
                  <a:lnTo>
                    <a:pt x="0" y="33"/>
                  </a:lnTo>
                  <a:lnTo>
                    <a:pt x="0" y="38"/>
                  </a:lnTo>
                  <a:lnTo>
                    <a:pt x="0" y="42"/>
                  </a:lnTo>
                  <a:lnTo>
                    <a:pt x="5" y="52"/>
                  </a:lnTo>
                  <a:lnTo>
                    <a:pt x="9" y="56"/>
                  </a:lnTo>
                  <a:lnTo>
                    <a:pt x="14" y="56"/>
                  </a:lnTo>
                  <a:lnTo>
                    <a:pt x="19" y="61"/>
                  </a:lnTo>
                  <a:lnTo>
                    <a:pt x="24" y="61"/>
                  </a:lnTo>
                  <a:lnTo>
                    <a:pt x="33" y="66"/>
                  </a:lnTo>
                  <a:lnTo>
                    <a:pt x="38" y="61"/>
                  </a:lnTo>
                  <a:lnTo>
                    <a:pt x="42" y="61"/>
                  </a:lnTo>
                  <a:lnTo>
                    <a:pt x="52" y="56"/>
                  </a:lnTo>
                  <a:lnTo>
                    <a:pt x="57" y="56"/>
                  </a:lnTo>
                  <a:lnTo>
                    <a:pt x="57" y="52"/>
                  </a:lnTo>
                  <a:lnTo>
                    <a:pt x="61" y="42"/>
                  </a:lnTo>
                  <a:lnTo>
                    <a:pt x="61" y="38"/>
                  </a:lnTo>
                  <a:lnTo>
                    <a:pt x="66" y="33"/>
                  </a:lnTo>
                  <a:lnTo>
                    <a:pt x="66" y="33"/>
                  </a:lnTo>
                  <a:close/>
                </a:path>
              </a:pathLst>
            </a:custGeom>
            <a:solidFill>
              <a:srgbClr val="FF5C5C"/>
            </a:solidFill>
            <a:ln w="9525">
              <a:noFill/>
              <a:round/>
              <a:headEnd/>
              <a:tailEnd/>
            </a:ln>
          </p:spPr>
          <p:txBody>
            <a:bodyPr/>
            <a:lstStyle/>
            <a:p>
              <a:endParaRPr lang="en-US"/>
            </a:p>
          </p:txBody>
        </p:sp>
        <p:sp>
          <p:nvSpPr>
            <p:cNvPr id="3523797" name="Freeform 213"/>
            <p:cNvSpPr>
              <a:spLocks noChangeAspect="1"/>
            </p:cNvSpPr>
            <p:nvPr/>
          </p:nvSpPr>
          <p:spPr bwMode="auto">
            <a:xfrm>
              <a:off x="2709" y="1673"/>
              <a:ext cx="66" cy="66"/>
            </a:xfrm>
            <a:custGeom>
              <a:avLst/>
              <a:gdLst/>
              <a:ahLst/>
              <a:cxnLst>
                <a:cxn ang="0">
                  <a:pos x="61" y="23"/>
                </a:cxn>
                <a:cxn ang="0">
                  <a:pos x="57" y="14"/>
                </a:cxn>
                <a:cxn ang="0">
                  <a:pos x="52" y="4"/>
                </a:cxn>
                <a:cxn ang="0">
                  <a:pos x="38" y="0"/>
                </a:cxn>
                <a:cxn ang="0">
                  <a:pos x="24" y="0"/>
                </a:cxn>
                <a:cxn ang="0">
                  <a:pos x="14" y="4"/>
                </a:cxn>
                <a:cxn ang="0">
                  <a:pos x="5" y="14"/>
                </a:cxn>
                <a:cxn ang="0">
                  <a:pos x="0" y="23"/>
                </a:cxn>
                <a:cxn ang="0">
                  <a:pos x="0" y="38"/>
                </a:cxn>
                <a:cxn ang="0">
                  <a:pos x="5" y="52"/>
                </a:cxn>
                <a:cxn ang="0">
                  <a:pos x="14" y="56"/>
                </a:cxn>
                <a:cxn ang="0">
                  <a:pos x="24" y="61"/>
                </a:cxn>
                <a:cxn ang="0">
                  <a:pos x="38" y="61"/>
                </a:cxn>
                <a:cxn ang="0">
                  <a:pos x="52" y="56"/>
                </a:cxn>
                <a:cxn ang="0">
                  <a:pos x="57" y="52"/>
                </a:cxn>
                <a:cxn ang="0">
                  <a:pos x="61" y="38"/>
                </a:cxn>
                <a:cxn ang="0">
                  <a:pos x="61" y="33"/>
                </a:cxn>
                <a:cxn ang="0">
                  <a:pos x="61" y="19"/>
                </a:cxn>
                <a:cxn ang="0">
                  <a:pos x="52" y="9"/>
                </a:cxn>
                <a:cxn ang="0">
                  <a:pos x="42" y="4"/>
                </a:cxn>
                <a:cxn ang="0">
                  <a:pos x="33" y="0"/>
                </a:cxn>
                <a:cxn ang="0">
                  <a:pos x="19" y="4"/>
                </a:cxn>
                <a:cxn ang="0">
                  <a:pos x="9" y="9"/>
                </a:cxn>
                <a:cxn ang="0">
                  <a:pos x="5" y="19"/>
                </a:cxn>
                <a:cxn ang="0">
                  <a:pos x="0" y="33"/>
                </a:cxn>
                <a:cxn ang="0">
                  <a:pos x="5" y="42"/>
                </a:cxn>
                <a:cxn ang="0">
                  <a:pos x="9" y="52"/>
                </a:cxn>
                <a:cxn ang="0">
                  <a:pos x="19" y="61"/>
                </a:cxn>
                <a:cxn ang="0">
                  <a:pos x="33" y="61"/>
                </a:cxn>
                <a:cxn ang="0">
                  <a:pos x="42" y="61"/>
                </a:cxn>
                <a:cxn ang="0">
                  <a:pos x="52" y="52"/>
                </a:cxn>
                <a:cxn ang="0">
                  <a:pos x="61" y="42"/>
                </a:cxn>
                <a:cxn ang="0">
                  <a:pos x="61" y="33"/>
                </a:cxn>
              </a:cxnLst>
              <a:rect l="0" t="0" r="r" b="b"/>
              <a:pathLst>
                <a:path w="66" h="66">
                  <a:moveTo>
                    <a:pt x="66" y="33"/>
                  </a:moveTo>
                  <a:lnTo>
                    <a:pt x="61" y="23"/>
                  </a:lnTo>
                  <a:lnTo>
                    <a:pt x="61" y="19"/>
                  </a:lnTo>
                  <a:lnTo>
                    <a:pt x="57" y="14"/>
                  </a:lnTo>
                  <a:lnTo>
                    <a:pt x="57" y="9"/>
                  </a:lnTo>
                  <a:lnTo>
                    <a:pt x="52" y="4"/>
                  </a:lnTo>
                  <a:lnTo>
                    <a:pt x="42" y="0"/>
                  </a:lnTo>
                  <a:lnTo>
                    <a:pt x="38" y="0"/>
                  </a:lnTo>
                  <a:lnTo>
                    <a:pt x="33" y="0"/>
                  </a:lnTo>
                  <a:lnTo>
                    <a:pt x="24" y="0"/>
                  </a:lnTo>
                  <a:lnTo>
                    <a:pt x="19" y="0"/>
                  </a:lnTo>
                  <a:lnTo>
                    <a:pt x="14" y="4"/>
                  </a:lnTo>
                  <a:lnTo>
                    <a:pt x="9" y="9"/>
                  </a:lnTo>
                  <a:lnTo>
                    <a:pt x="5" y="14"/>
                  </a:lnTo>
                  <a:lnTo>
                    <a:pt x="0" y="19"/>
                  </a:lnTo>
                  <a:lnTo>
                    <a:pt x="0" y="23"/>
                  </a:lnTo>
                  <a:lnTo>
                    <a:pt x="0" y="33"/>
                  </a:lnTo>
                  <a:lnTo>
                    <a:pt x="0" y="38"/>
                  </a:lnTo>
                  <a:lnTo>
                    <a:pt x="0" y="42"/>
                  </a:lnTo>
                  <a:lnTo>
                    <a:pt x="5" y="52"/>
                  </a:lnTo>
                  <a:lnTo>
                    <a:pt x="9" y="56"/>
                  </a:lnTo>
                  <a:lnTo>
                    <a:pt x="14" y="56"/>
                  </a:lnTo>
                  <a:lnTo>
                    <a:pt x="19" y="61"/>
                  </a:lnTo>
                  <a:lnTo>
                    <a:pt x="24" y="61"/>
                  </a:lnTo>
                  <a:lnTo>
                    <a:pt x="33" y="66"/>
                  </a:lnTo>
                  <a:lnTo>
                    <a:pt x="38" y="61"/>
                  </a:lnTo>
                  <a:lnTo>
                    <a:pt x="42" y="61"/>
                  </a:lnTo>
                  <a:lnTo>
                    <a:pt x="52" y="56"/>
                  </a:lnTo>
                  <a:lnTo>
                    <a:pt x="57" y="56"/>
                  </a:lnTo>
                  <a:lnTo>
                    <a:pt x="57" y="52"/>
                  </a:lnTo>
                  <a:lnTo>
                    <a:pt x="61" y="42"/>
                  </a:lnTo>
                  <a:lnTo>
                    <a:pt x="61" y="38"/>
                  </a:lnTo>
                  <a:lnTo>
                    <a:pt x="66" y="33"/>
                  </a:lnTo>
                  <a:lnTo>
                    <a:pt x="61" y="33"/>
                  </a:lnTo>
                  <a:lnTo>
                    <a:pt x="61" y="23"/>
                  </a:lnTo>
                  <a:lnTo>
                    <a:pt x="61" y="19"/>
                  </a:lnTo>
                  <a:lnTo>
                    <a:pt x="57" y="14"/>
                  </a:lnTo>
                  <a:lnTo>
                    <a:pt x="52" y="9"/>
                  </a:lnTo>
                  <a:lnTo>
                    <a:pt x="47" y="4"/>
                  </a:lnTo>
                  <a:lnTo>
                    <a:pt x="42" y="4"/>
                  </a:lnTo>
                  <a:lnTo>
                    <a:pt x="38" y="0"/>
                  </a:lnTo>
                  <a:lnTo>
                    <a:pt x="33" y="0"/>
                  </a:lnTo>
                  <a:lnTo>
                    <a:pt x="24" y="0"/>
                  </a:lnTo>
                  <a:lnTo>
                    <a:pt x="19" y="4"/>
                  </a:lnTo>
                  <a:lnTo>
                    <a:pt x="14" y="4"/>
                  </a:lnTo>
                  <a:lnTo>
                    <a:pt x="9" y="9"/>
                  </a:lnTo>
                  <a:lnTo>
                    <a:pt x="5" y="14"/>
                  </a:lnTo>
                  <a:lnTo>
                    <a:pt x="5" y="19"/>
                  </a:lnTo>
                  <a:lnTo>
                    <a:pt x="0" y="23"/>
                  </a:lnTo>
                  <a:lnTo>
                    <a:pt x="0" y="33"/>
                  </a:lnTo>
                  <a:lnTo>
                    <a:pt x="0" y="38"/>
                  </a:lnTo>
                  <a:lnTo>
                    <a:pt x="5" y="42"/>
                  </a:lnTo>
                  <a:lnTo>
                    <a:pt x="5" y="47"/>
                  </a:lnTo>
                  <a:lnTo>
                    <a:pt x="9" y="52"/>
                  </a:lnTo>
                  <a:lnTo>
                    <a:pt x="14" y="56"/>
                  </a:lnTo>
                  <a:lnTo>
                    <a:pt x="19" y="61"/>
                  </a:lnTo>
                  <a:lnTo>
                    <a:pt x="24" y="61"/>
                  </a:lnTo>
                  <a:lnTo>
                    <a:pt x="33" y="61"/>
                  </a:lnTo>
                  <a:lnTo>
                    <a:pt x="38" y="61"/>
                  </a:lnTo>
                  <a:lnTo>
                    <a:pt x="42" y="61"/>
                  </a:lnTo>
                  <a:lnTo>
                    <a:pt x="47" y="56"/>
                  </a:lnTo>
                  <a:lnTo>
                    <a:pt x="52" y="52"/>
                  </a:lnTo>
                  <a:lnTo>
                    <a:pt x="57" y="47"/>
                  </a:lnTo>
                  <a:lnTo>
                    <a:pt x="61" y="42"/>
                  </a:lnTo>
                  <a:lnTo>
                    <a:pt x="61" y="38"/>
                  </a:lnTo>
                  <a:lnTo>
                    <a:pt x="61" y="33"/>
                  </a:lnTo>
                  <a:lnTo>
                    <a:pt x="66" y="33"/>
                  </a:lnTo>
                  <a:close/>
                </a:path>
              </a:pathLst>
            </a:custGeom>
            <a:solidFill>
              <a:srgbClr val="FF6060"/>
            </a:solidFill>
            <a:ln w="9525">
              <a:noFill/>
              <a:round/>
              <a:headEnd/>
              <a:tailEnd/>
            </a:ln>
          </p:spPr>
          <p:txBody>
            <a:bodyPr/>
            <a:lstStyle/>
            <a:p>
              <a:endParaRPr lang="en-US"/>
            </a:p>
          </p:txBody>
        </p:sp>
        <p:sp>
          <p:nvSpPr>
            <p:cNvPr id="3523798" name="Freeform 214"/>
            <p:cNvSpPr>
              <a:spLocks noChangeAspect="1"/>
            </p:cNvSpPr>
            <p:nvPr/>
          </p:nvSpPr>
          <p:spPr bwMode="auto">
            <a:xfrm>
              <a:off x="2709" y="1673"/>
              <a:ext cx="61" cy="61"/>
            </a:xfrm>
            <a:custGeom>
              <a:avLst/>
              <a:gdLst/>
              <a:ahLst/>
              <a:cxnLst>
                <a:cxn ang="0">
                  <a:pos x="61" y="23"/>
                </a:cxn>
                <a:cxn ang="0">
                  <a:pos x="57" y="14"/>
                </a:cxn>
                <a:cxn ang="0">
                  <a:pos x="47" y="4"/>
                </a:cxn>
                <a:cxn ang="0">
                  <a:pos x="38" y="0"/>
                </a:cxn>
                <a:cxn ang="0">
                  <a:pos x="24" y="0"/>
                </a:cxn>
                <a:cxn ang="0">
                  <a:pos x="14" y="4"/>
                </a:cxn>
                <a:cxn ang="0">
                  <a:pos x="5" y="14"/>
                </a:cxn>
                <a:cxn ang="0">
                  <a:pos x="0" y="23"/>
                </a:cxn>
                <a:cxn ang="0">
                  <a:pos x="0" y="38"/>
                </a:cxn>
                <a:cxn ang="0">
                  <a:pos x="5" y="47"/>
                </a:cxn>
                <a:cxn ang="0">
                  <a:pos x="14" y="56"/>
                </a:cxn>
                <a:cxn ang="0">
                  <a:pos x="24" y="61"/>
                </a:cxn>
                <a:cxn ang="0">
                  <a:pos x="38" y="61"/>
                </a:cxn>
                <a:cxn ang="0">
                  <a:pos x="47" y="56"/>
                </a:cxn>
                <a:cxn ang="0">
                  <a:pos x="57" y="47"/>
                </a:cxn>
                <a:cxn ang="0">
                  <a:pos x="61" y="38"/>
                </a:cxn>
                <a:cxn ang="0">
                  <a:pos x="61" y="33"/>
                </a:cxn>
                <a:cxn ang="0">
                  <a:pos x="61" y="19"/>
                </a:cxn>
                <a:cxn ang="0">
                  <a:pos x="52" y="9"/>
                </a:cxn>
                <a:cxn ang="0">
                  <a:pos x="42" y="4"/>
                </a:cxn>
                <a:cxn ang="0">
                  <a:pos x="33" y="0"/>
                </a:cxn>
                <a:cxn ang="0">
                  <a:pos x="19" y="4"/>
                </a:cxn>
                <a:cxn ang="0">
                  <a:pos x="9" y="9"/>
                </a:cxn>
                <a:cxn ang="0">
                  <a:pos x="5" y="19"/>
                </a:cxn>
                <a:cxn ang="0">
                  <a:pos x="5" y="33"/>
                </a:cxn>
                <a:cxn ang="0">
                  <a:pos x="5" y="42"/>
                </a:cxn>
                <a:cxn ang="0">
                  <a:pos x="9" y="52"/>
                </a:cxn>
                <a:cxn ang="0">
                  <a:pos x="19" y="61"/>
                </a:cxn>
                <a:cxn ang="0">
                  <a:pos x="33" y="61"/>
                </a:cxn>
                <a:cxn ang="0">
                  <a:pos x="42" y="61"/>
                </a:cxn>
                <a:cxn ang="0">
                  <a:pos x="52" y="52"/>
                </a:cxn>
                <a:cxn ang="0">
                  <a:pos x="61" y="42"/>
                </a:cxn>
                <a:cxn ang="0">
                  <a:pos x="61" y="33"/>
                </a:cxn>
              </a:cxnLst>
              <a:rect l="0" t="0" r="r" b="b"/>
              <a:pathLst>
                <a:path w="61" h="61">
                  <a:moveTo>
                    <a:pt x="61" y="33"/>
                  </a:moveTo>
                  <a:lnTo>
                    <a:pt x="61" y="23"/>
                  </a:lnTo>
                  <a:lnTo>
                    <a:pt x="61" y="19"/>
                  </a:lnTo>
                  <a:lnTo>
                    <a:pt x="57" y="14"/>
                  </a:lnTo>
                  <a:lnTo>
                    <a:pt x="52" y="9"/>
                  </a:lnTo>
                  <a:lnTo>
                    <a:pt x="47" y="4"/>
                  </a:lnTo>
                  <a:lnTo>
                    <a:pt x="42" y="4"/>
                  </a:lnTo>
                  <a:lnTo>
                    <a:pt x="38" y="0"/>
                  </a:lnTo>
                  <a:lnTo>
                    <a:pt x="33" y="0"/>
                  </a:lnTo>
                  <a:lnTo>
                    <a:pt x="24" y="0"/>
                  </a:lnTo>
                  <a:lnTo>
                    <a:pt x="19" y="4"/>
                  </a:lnTo>
                  <a:lnTo>
                    <a:pt x="14" y="4"/>
                  </a:lnTo>
                  <a:lnTo>
                    <a:pt x="9" y="9"/>
                  </a:lnTo>
                  <a:lnTo>
                    <a:pt x="5" y="14"/>
                  </a:lnTo>
                  <a:lnTo>
                    <a:pt x="5" y="19"/>
                  </a:lnTo>
                  <a:lnTo>
                    <a:pt x="0" y="23"/>
                  </a:lnTo>
                  <a:lnTo>
                    <a:pt x="0" y="33"/>
                  </a:lnTo>
                  <a:lnTo>
                    <a:pt x="0" y="38"/>
                  </a:lnTo>
                  <a:lnTo>
                    <a:pt x="5" y="42"/>
                  </a:lnTo>
                  <a:lnTo>
                    <a:pt x="5" y="47"/>
                  </a:lnTo>
                  <a:lnTo>
                    <a:pt x="9" y="52"/>
                  </a:lnTo>
                  <a:lnTo>
                    <a:pt x="14" y="56"/>
                  </a:lnTo>
                  <a:lnTo>
                    <a:pt x="19" y="61"/>
                  </a:lnTo>
                  <a:lnTo>
                    <a:pt x="24" y="61"/>
                  </a:lnTo>
                  <a:lnTo>
                    <a:pt x="33" y="61"/>
                  </a:lnTo>
                  <a:lnTo>
                    <a:pt x="38" y="61"/>
                  </a:lnTo>
                  <a:lnTo>
                    <a:pt x="42" y="61"/>
                  </a:lnTo>
                  <a:lnTo>
                    <a:pt x="47" y="56"/>
                  </a:lnTo>
                  <a:lnTo>
                    <a:pt x="52" y="52"/>
                  </a:lnTo>
                  <a:lnTo>
                    <a:pt x="57" y="47"/>
                  </a:lnTo>
                  <a:lnTo>
                    <a:pt x="61" y="42"/>
                  </a:lnTo>
                  <a:lnTo>
                    <a:pt x="61" y="38"/>
                  </a:lnTo>
                  <a:lnTo>
                    <a:pt x="61" y="33"/>
                  </a:lnTo>
                  <a:lnTo>
                    <a:pt x="61" y="33"/>
                  </a:lnTo>
                  <a:lnTo>
                    <a:pt x="61" y="23"/>
                  </a:lnTo>
                  <a:lnTo>
                    <a:pt x="61" y="19"/>
                  </a:lnTo>
                  <a:lnTo>
                    <a:pt x="57" y="14"/>
                  </a:lnTo>
                  <a:lnTo>
                    <a:pt x="52" y="9"/>
                  </a:lnTo>
                  <a:lnTo>
                    <a:pt x="47" y="9"/>
                  </a:lnTo>
                  <a:lnTo>
                    <a:pt x="42" y="4"/>
                  </a:lnTo>
                  <a:lnTo>
                    <a:pt x="38" y="4"/>
                  </a:lnTo>
                  <a:lnTo>
                    <a:pt x="33" y="0"/>
                  </a:lnTo>
                  <a:lnTo>
                    <a:pt x="28" y="4"/>
                  </a:lnTo>
                  <a:lnTo>
                    <a:pt x="19" y="4"/>
                  </a:lnTo>
                  <a:lnTo>
                    <a:pt x="14" y="9"/>
                  </a:lnTo>
                  <a:lnTo>
                    <a:pt x="9" y="9"/>
                  </a:lnTo>
                  <a:lnTo>
                    <a:pt x="9" y="14"/>
                  </a:lnTo>
                  <a:lnTo>
                    <a:pt x="5" y="19"/>
                  </a:lnTo>
                  <a:lnTo>
                    <a:pt x="5" y="23"/>
                  </a:lnTo>
                  <a:lnTo>
                    <a:pt x="5" y="33"/>
                  </a:lnTo>
                  <a:lnTo>
                    <a:pt x="5" y="38"/>
                  </a:lnTo>
                  <a:lnTo>
                    <a:pt x="5" y="42"/>
                  </a:lnTo>
                  <a:lnTo>
                    <a:pt x="9" y="47"/>
                  </a:lnTo>
                  <a:lnTo>
                    <a:pt x="9" y="52"/>
                  </a:lnTo>
                  <a:lnTo>
                    <a:pt x="14" y="56"/>
                  </a:lnTo>
                  <a:lnTo>
                    <a:pt x="19" y="61"/>
                  </a:lnTo>
                  <a:lnTo>
                    <a:pt x="28" y="61"/>
                  </a:lnTo>
                  <a:lnTo>
                    <a:pt x="33" y="61"/>
                  </a:lnTo>
                  <a:lnTo>
                    <a:pt x="38" y="61"/>
                  </a:lnTo>
                  <a:lnTo>
                    <a:pt x="42" y="61"/>
                  </a:lnTo>
                  <a:lnTo>
                    <a:pt x="47" y="56"/>
                  </a:lnTo>
                  <a:lnTo>
                    <a:pt x="52" y="52"/>
                  </a:lnTo>
                  <a:lnTo>
                    <a:pt x="57" y="47"/>
                  </a:lnTo>
                  <a:lnTo>
                    <a:pt x="61" y="42"/>
                  </a:lnTo>
                  <a:lnTo>
                    <a:pt x="61" y="38"/>
                  </a:lnTo>
                  <a:lnTo>
                    <a:pt x="61" y="33"/>
                  </a:lnTo>
                  <a:lnTo>
                    <a:pt x="61" y="33"/>
                  </a:lnTo>
                  <a:close/>
                </a:path>
              </a:pathLst>
            </a:custGeom>
            <a:solidFill>
              <a:srgbClr val="FF6363"/>
            </a:solidFill>
            <a:ln w="9525">
              <a:noFill/>
              <a:round/>
              <a:headEnd/>
              <a:tailEnd/>
            </a:ln>
          </p:spPr>
          <p:txBody>
            <a:bodyPr/>
            <a:lstStyle/>
            <a:p>
              <a:endParaRPr lang="en-US"/>
            </a:p>
          </p:txBody>
        </p:sp>
        <p:sp>
          <p:nvSpPr>
            <p:cNvPr id="3523799" name="Freeform 215"/>
            <p:cNvSpPr>
              <a:spLocks noChangeAspect="1"/>
            </p:cNvSpPr>
            <p:nvPr/>
          </p:nvSpPr>
          <p:spPr bwMode="auto">
            <a:xfrm>
              <a:off x="2714" y="1673"/>
              <a:ext cx="56" cy="61"/>
            </a:xfrm>
            <a:custGeom>
              <a:avLst/>
              <a:gdLst/>
              <a:ahLst/>
              <a:cxnLst>
                <a:cxn ang="0">
                  <a:pos x="56" y="23"/>
                </a:cxn>
                <a:cxn ang="0">
                  <a:pos x="52" y="14"/>
                </a:cxn>
                <a:cxn ang="0">
                  <a:pos x="42" y="9"/>
                </a:cxn>
                <a:cxn ang="0">
                  <a:pos x="33" y="4"/>
                </a:cxn>
                <a:cxn ang="0">
                  <a:pos x="23" y="4"/>
                </a:cxn>
                <a:cxn ang="0">
                  <a:pos x="9" y="9"/>
                </a:cxn>
                <a:cxn ang="0">
                  <a:pos x="4" y="14"/>
                </a:cxn>
                <a:cxn ang="0">
                  <a:pos x="0" y="23"/>
                </a:cxn>
                <a:cxn ang="0">
                  <a:pos x="0" y="38"/>
                </a:cxn>
                <a:cxn ang="0">
                  <a:pos x="4" y="47"/>
                </a:cxn>
                <a:cxn ang="0">
                  <a:pos x="9" y="56"/>
                </a:cxn>
                <a:cxn ang="0">
                  <a:pos x="23" y="61"/>
                </a:cxn>
                <a:cxn ang="0">
                  <a:pos x="33" y="61"/>
                </a:cxn>
                <a:cxn ang="0">
                  <a:pos x="42" y="56"/>
                </a:cxn>
                <a:cxn ang="0">
                  <a:pos x="52" y="47"/>
                </a:cxn>
                <a:cxn ang="0">
                  <a:pos x="56" y="38"/>
                </a:cxn>
                <a:cxn ang="0">
                  <a:pos x="56" y="33"/>
                </a:cxn>
                <a:cxn ang="0">
                  <a:pos x="52" y="19"/>
                </a:cxn>
                <a:cxn ang="0">
                  <a:pos x="47" y="14"/>
                </a:cxn>
                <a:cxn ang="0">
                  <a:pos x="37" y="4"/>
                </a:cxn>
                <a:cxn ang="0">
                  <a:pos x="28" y="4"/>
                </a:cxn>
                <a:cxn ang="0">
                  <a:pos x="14" y="4"/>
                </a:cxn>
                <a:cxn ang="0">
                  <a:pos x="9" y="14"/>
                </a:cxn>
                <a:cxn ang="0">
                  <a:pos x="0" y="19"/>
                </a:cxn>
                <a:cxn ang="0">
                  <a:pos x="0" y="33"/>
                </a:cxn>
                <a:cxn ang="0">
                  <a:pos x="0" y="42"/>
                </a:cxn>
                <a:cxn ang="0">
                  <a:pos x="9" y="52"/>
                </a:cxn>
                <a:cxn ang="0">
                  <a:pos x="14" y="56"/>
                </a:cxn>
                <a:cxn ang="0">
                  <a:pos x="28" y="61"/>
                </a:cxn>
                <a:cxn ang="0">
                  <a:pos x="37" y="56"/>
                </a:cxn>
                <a:cxn ang="0">
                  <a:pos x="47" y="52"/>
                </a:cxn>
                <a:cxn ang="0">
                  <a:pos x="52" y="42"/>
                </a:cxn>
                <a:cxn ang="0">
                  <a:pos x="56" y="33"/>
                </a:cxn>
              </a:cxnLst>
              <a:rect l="0" t="0" r="r" b="b"/>
              <a:pathLst>
                <a:path w="56" h="61">
                  <a:moveTo>
                    <a:pt x="56" y="33"/>
                  </a:moveTo>
                  <a:lnTo>
                    <a:pt x="56" y="23"/>
                  </a:lnTo>
                  <a:lnTo>
                    <a:pt x="56" y="19"/>
                  </a:lnTo>
                  <a:lnTo>
                    <a:pt x="52" y="14"/>
                  </a:lnTo>
                  <a:lnTo>
                    <a:pt x="47" y="9"/>
                  </a:lnTo>
                  <a:lnTo>
                    <a:pt x="42" y="9"/>
                  </a:lnTo>
                  <a:lnTo>
                    <a:pt x="37" y="4"/>
                  </a:lnTo>
                  <a:lnTo>
                    <a:pt x="33" y="4"/>
                  </a:lnTo>
                  <a:lnTo>
                    <a:pt x="28" y="0"/>
                  </a:lnTo>
                  <a:lnTo>
                    <a:pt x="23" y="4"/>
                  </a:lnTo>
                  <a:lnTo>
                    <a:pt x="14" y="4"/>
                  </a:lnTo>
                  <a:lnTo>
                    <a:pt x="9" y="9"/>
                  </a:lnTo>
                  <a:lnTo>
                    <a:pt x="4" y="9"/>
                  </a:lnTo>
                  <a:lnTo>
                    <a:pt x="4" y="14"/>
                  </a:lnTo>
                  <a:lnTo>
                    <a:pt x="0" y="19"/>
                  </a:lnTo>
                  <a:lnTo>
                    <a:pt x="0" y="23"/>
                  </a:lnTo>
                  <a:lnTo>
                    <a:pt x="0" y="33"/>
                  </a:lnTo>
                  <a:lnTo>
                    <a:pt x="0" y="38"/>
                  </a:lnTo>
                  <a:lnTo>
                    <a:pt x="0" y="42"/>
                  </a:lnTo>
                  <a:lnTo>
                    <a:pt x="4" y="47"/>
                  </a:lnTo>
                  <a:lnTo>
                    <a:pt x="4" y="52"/>
                  </a:lnTo>
                  <a:lnTo>
                    <a:pt x="9" y="56"/>
                  </a:lnTo>
                  <a:lnTo>
                    <a:pt x="14" y="61"/>
                  </a:lnTo>
                  <a:lnTo>
                    <a:pt x="23" y="61"/>
                  </a:lnTo>
                  <a:lnTo>
                    <a:pt x="28" y="61"/>
                  </a:lnTo>
                  <a:lnTo>
                    <a:pt x="33" y="61"/>
                  </a:lnTo>
                  <a:lnTo>
                    <a:pt x="37" y="61"/>
                  </a:lnTo>
                  <a:lnTo>
                    <a:pt x="42" y="56"/>
                  </a:lnTo>
                  <a:lnTo>
                    <a:pt x="47" y="52"/>
                  </a:lnTo>
                  <a:lnTo>
                    <a:pt x="52" y="47"/>
                  </a:lnTo>
                  <a:lnTo>
                    <a:pt x="56" y="42"/>
                  </a:lnTo>
                  <a:lnTo>
                    <a:pt x="56" y="38"/>
                  </a:lnTo>
                  <a:lnTo>
                    <a:pt x="56" y="33"/>
                  </a:lnTo>
                  <a:lnTo>
                    <a:pt x="56" y="33"/>
                  </a:lnTo>
                  <a:lnTo>
                    <a:pt x="56" y="28"/>
                  </a:lnTo>
                  <a:lnTo>
                    <a:pt x="52" y="19"/>
                  </a:lnTo>
                  <a:lnTo>
                    <a:pt x="52" y="14"/>
                  </a:lnTo>
                  <a:lnTo>
                    <a:pt x="47" y="14"/>
                  </a:lnTo>
                  <a:lnTo>
                    <a:pt x="42" y="9"/>
                  </a:lnTo>
                  <a:lnTo>
                    <a:pt x="37" y="4"/>
                  </a:lnTo>
                  <a:lnTo>
                    <a:pt x="33" y="4"/>
                  </a:lnTo>
                  <a:lnTo>
                    <a:pt x="28" y="4"/>
                  </a:lnTo>
                  <a:lnTo>
                    <a:pt x="23" y="4"/>
                  </a:lnTo>
                  <a:lnTo>
                    <a:pt x="14" y="4"/>
                  </a:lnTo>
                  <a:lnTo>
                    <a:pt x="9" y="9"/>
                  </a:lnTo>
                  <a:lnTo>
                    <a:pt x="9" y="14"/>
                  </a:lnTo>
                  <a:lnTo>
                    <a:pt x="4" y="14"/>
                  </a:lnTo>
                  <a:lnTo>
                    <a:pt x="0" y="19"/>
                  </a:lnTo>
                  <a:lnTo>
                    <a:pt x="0" y="28"/>
                  </a:lnTo>
                  <a:lnTo>
                    <a:pt x="0" y="33"/>
                  </a:lnTo>
                  <a:lnTo>
                    <a:pt x="0" y="38"/>
                  </a:lnTo>
                  <a:lnTo>
                    <a:pt x="0" y="42"/>
                  </a:lnTo>
                  <a:lnTo>
                    <a:pt x="4" y="47"/>
                  </a:lnTo>
                  <a:lnTo>
                    <a:pt x="9" y="52"/>
                  </a:lnTo>
                  <a:lnTo>
                    <a:pt x="9" y="56"/>
                  </a:lnTo>
                  <a:lnTo>
                    <a:pt x="14" y="56"/>
                  </a:lnTo>
                  <a:lnTo>
                    <a:pt x="23" y="61"/>
                  </a:lnTo>
                  <a:lnTo>
                    <a:pt x="28" y="61"/>
                  </a:lnTo>
                  <a:lnTo>
                    <a:pt x="33" y="61"/>
                  </a:lnTo>
                  <a:lnTo>
                    <a:pt x="37" y="56"/>
                  </a:lnTo>
                  <a:lnTo>
                    <a:pt x="42" y="56"/>
                  </a:lnTo>
                  <a:lnTo>
                    <a:pt x="47" y="52"/>
                  </a:lnTo>
                  <a:lnTo>
                    <a:pt x="52" y="47"/>
                  </a:lnTo>
                  <a:lnTo>
                    <a:pt x="52" y="42"/>
                  </a:lnTo>
                  <a:lnTo>
                    <a:pt x="56" y="38"/>
                  </a:lnTo>
                  <a:lnTo>
                    <a:pt x="56" y="33"/>
                  </a:lnTo>
                  <a:lnTo>
                    <a:pt x="56" y="33"/>
                  </a:lnTo>
                  <a:close/>
                </a:path>
              </a:pathLst>
            </a:custGeom>
            <a:solidFill>
              <a:srgbClr val="FF6767"/>
            </a:solidFill>
            <a:ln w="9525">
              <a:noFill/>
              <a:round/>
              <a:headEnd/>
              <a:tailEnd/>
            </a:ln>
          </p:spPr>
          <p:txBody>
            <a:bodyPr/>
            <a:lstStyle/>
            <a:p>
              <a:endParaRPr lang="en-US"/>
            </a:p>
          </p:txBody>
        </p:sp>
        <p:sp>
          <p:nvSpPr>
            <p:cNvPr id="3523800" name="Freeform 216"/>
            <p:cNvSpPr>
              <a:spLocks noChangeAspect="1"/>
            </p:cNvSpPr>
            <p:nvPr/>
          </p:nvSpPr>
          <p:spPr bwMode="auto">
            <a:xfrm>
              <a:off x="2714" y="1677"/>
              <a:ext cx="56" cy="57"/>
            </a:xfrm>
            <a:custGeom>
              <a:avLst/>
              <a:gdLst/>
              <a:ahLst/>
              <a:cxnLst>
                <a:cxn ang="0">
                  <a:pos x="56" y="24"/>
                </a:cxn>
                <a:cxn ang="0">
                  <a:pos x="52" y="10"/>
                </a:cxn>
                <a:cxn ang="0">
                  <a:pos x="42" y="5"/>
                </a:cxn>
                <a:cxn ang="0">
                  <a:pos x="33" y="0"/>
                </a:cxn>
                <a:cxn ang="0">
                  <a:pos x="23" y="0"/>
                </a:cxn>
                <a:cxn ang="0">
                  <a:pos x="9" y="5"/>
                </a:cxn>
                <a:cxn ang="0">
                  <a:pos x="4" y="10"/>
                </a:cxn>
                <a:cxn ang="0">
                  <a:pos x="0" y="24"/>
                </a:cxn>
                <a:cxn ang="0">
                  <a:pos x="0" y="34"/>
                </a:cxn>
                <a:cxn ang="0">
                  <a:pos x="4" y="43"/>
                </a:cxn>
                <a:cxn ang="0">
                  <a:pos x="9" y="52"/>
                </a:cxn>
                <a:cxn ang="0">
                  <a:pos x="23" y="57"/>
                </a:cxn>
                <a:cxn ang="0">
                  <a:pos x="33" y="57"/>
                </a:cxn>
                <a:cxn ang="0">
                  <a:pos x="42" y="52"/>
                </a:cxn>
                <a:cxn ang="0">
                  <a:pos x="52" y="43"/>
                </a:cxn>
                <a:cxn ang="0">
                  <a:pos x="56" y="34"/>
                </a:cxn>
                <a:cxn ang="0">
                  <a:pos x="52" y="29"/>
                </a:cxn>
                <a:cxn ang="0">
                  <a:pos x="52" y="19"/>
                </a:cxn>
                <a:cxn ang="0">
                  <a:pos x="47" y="10"/>
                </a:cxn>
                <a:cxn ang="0">
                  <a:pos x="37" y="0"/>
                </a:cxn>
                <a:cxn ang="0">
                  <a:pos x="28" y="0"/>
                </a:cxn>
                <a:cxn ang="0">
                  <a:pos x="19" y="0"/>
                </a:cxn>
                <a:cxn ang="0">
                  <a:pos x="9" y="10"/>
                </a:cxn>
                <a:cxn ang="0">
                  <a:pos x="4" y="19"/>
                </a:cxn>
                <a:cxn ang="0">
                  <a:pos x="0" y="29"/>
                </a:cxn>
                <a:cxn ang="0">
                  <a:pos x="4" y="38"/>
                </a:cxn>
                <a:cxn ang="0">
                  <a:pos x="9" y="48"/>
                </a:cxn>
                <a:cxn ang="0">
                  <a:pos x="19" y="52"/>
                </a:cxn>
                <a:cxn ang="0">
                  <a:pos x="28" y="52"/>
                </a:cxn>
                <a:cxn ang="0">
                  <a:pos x="37" y="52"/>
                </a:cxn>
                <a:cxn ang="0">
                  <a:pos x="47" y="48"/>
                </a:cxn>
                <a:cxn ang="0">
                  <a:pos x="52" y="38"/>
                </a:cxn>
                <a:cxn ang="0">
                  <a:pos x="52" y="29"/>
                </a:cxn>
              </a:cxnLst>
              <a:rect l="0" t="0" r="r" b="b"/>
              <a:pathLst>
                <a:path w="56" h="57">
                  <a:moveTo>
                    <a:pt x="56" y="29"/>
                  </a:moveTo>
                  <a:lnTo>
                    <a:pt x="56" y="24"/>
                  </a:lnTo>
                  <a:lnTo>
                    <a:pt x="52" y="15"/>
                  </a:lnTo>
                  <a:lnTo>
                    <a:pt x="52" y="10"/>
                  </a:lnTo>
                  <a:lnTo>
                    <a:pt x="47" y="10"/>
                  </a:lnTo>
                  <a:lnTo>
                    <a:pt x="42" y="5"/>
                  </a:lnTo>
                  <a:lnTo>
                    <a:pt x="37" y="0"/>
                  </a:lnTo>
                  <a:lnTo>
                    <a:pt x="33" y="0"/>
                  </a:lnTo>
                  <a:lnTo>
                    <a:pt x="28" y="0"/>
                  </a:lnTo>
                  <a:lnTo>
                    <a:pt x="23" y="0"/>
                  </a:lnTo>
                  <a:lnTo>
                    <a:pt x="14" y="0"/>
                  </a:lnTo>
                  <a:lnTo>
                    <a:pt x="9" y="5"/>
                  </a:lnTo>
                  <a:lnTo>
                    <a:pt x="9" y="10"/>
                  </a:lnTo>
                  <a:lnTo>
                    <a:pt x="4" y="10"/>
                  </a:lnTo>
                  <a:lnTo>
                    <a:pt x="0" y="15"/>
                  </a:lnTo>
                  <a:lnTo>
                    <a:pt x="0" y="24"/>
                  </a:lnTo>
                  <a:lnTo>
                    <a:pt x="0" y="29"/>
                  </a:lnTo>
                  <a:lnTo>
                    <a:pt x="0" y="34"/>
                  </a:lnTo>
                  <a:lnTo>
                    <a:pt x="0" y="38"/>
                  </a:lnTo>
                  <a:lnTo>
                    <a:pt x="4" y="43"/>
                  </a:lnTo>
                  <a:lnTo>
                    <a:pt x="9" y="48"/>
                  </a:lnTo>
                  <a:lnTo>
                    <a:pt x="9" y="52"/>
                  </a:lnTo>
                  <a:lnTo>
                    <a:pt x="14" y="52"/>
                  </a:lnTo>
                  <a:lnTo>
                    <a:pt x="23" y="57"/>
                  </a:lnTo>
                  <a:lnTo>
                    <a:pt x="28" y="57"/>
                  </a:lnTo>
                  <a:lnTo>
                    <a:pt x="33" y="57"/>
                  </a:lnTo>
                  <a:lnTo>
                    <a:pt x="37" y="52"/>
                  </a:lnTo>
                  <a:lnTo>
                    <a:pt x="42" y="52"/>
                  </a:lnTo>
                  <a:lnTo>
                    <a:pt x="47" y="48"/>
                  </a:lnTo>
                  <a:lnTo>
                    <a:pt x="52" y="43"/>
                  </a:lnTo>
                  <a:lnTo>
                    <a:pt x="52" y="38"/>
                  </a:lnTo>
                  <a:lnTo>
                    <a:pt x="56" y="34"/>
                  </a:lnTo>
                  <a:lnTo>
                    <a:pt x="56" y="29"/>
                  </a:lnTo>
                  <a:lnTo>
                    <a:pt x="52" y="29"/>
                  </a:lnTo>
                  <a:lnTo>
                    <a:pt x="52" y="24"/>
                  </a:lnTo>
                  <a:lnTo>
                    <a:pt x="52" y="19"/>
                  </a:lnTo>
                  <a:lnTo>
                    <a:pt x="52" y="15"/>
                  </a:lnTo>
                  <a:lnTo>
                    <a:pt x="47" y="10"/>
                  </a:lnTo>
                  <a:lnTo>
                    <a:pt x="42" y="5"/>
                  </a:lnTo>
                  <a:lnTo>
                    <a:pt x="37" y="0"/>
                  </a:lnTo>
                  <a:lnTo>
                    <a:pt x="33" y="0"/>
                  </a:lnTo>
                  <a:lnTo>
                    <a:pt x="28" y="0"/>
                  </a:lnTo>
                  <a:lnTo>
                    <a:pt x="23" y="0"/>
                  </a:lnTo>
                  <a:lnTo>
                    <a:pt x="19" y="0"/>
                  </a:lnTo>
                  <a:lnTo>
                    <a:pt x="14" y="5"/>
                  </a:lnTo>
                  <a:lnTo>
                    <a:pt x="9" y="10"/>
                  </a:lnTo>
                  <a:lnTo>
                    <a:pt x="4" y="15"/>
                  </a:lnTo>
                  <a:lnTo>
                    <a:pt x="4" y="19"/>
                  </a:lnTo>
                  <a:lnTo>
                    <a:pt x="0" y="24"/>
                  </a:lnTo>
                  <a:lnTo>
                    <a:pt x="0" y="29"/>
                  </a:lnTo>
                  <a:lnTo>
                    <a:pt x="0" y="34"/>
                  </a:lnTo>
                  <a:lnTo>
                    <a:pt x="4" y="38"/>
                  </a:lnTo>
                  <a:lnTo>
                    <a:pt x="4" y="43"/>
                  </a:lnTo>
                  <a:lnTo>
                    <a:pt x="9" y="48"/>
                  </a:lnTo>
                  <a:lnTo>
                    <a:pt x="14" y="48"/>
                  </a:lnTo>
                  <a:lnTo>
                    <a:pt x="19" y="52"/>
                  </a:lnTo>
                  <a:lnTo>
                    <a:pt x="23" y="52"/>
                  </a:lnTo>
                  <a:lnTo>
                    <a:pt x="28" y="52"/>
                  </a:lnTo>
                  <a:lnTo>
                    <a:pt x="33" y="52"/>
                  </a:lnTo>
                  <a:lnTo>
                    <a:pt x="37" y="52"/>
                  </a:lnTo>
                  <a:lnTo>
                    <a:pt x="42" y="48"/>
                  </a:lnTo>
                  <a:lnTo>
                    <a:pt x="47" y="48"/>
                  </a:lnTo>
                  <a:lnTo>
                    <a:pt x="52" y="43"/>
                  </a:lnTo>
                  <a:lnTo>
                    <a:pt x="52" y="38"/>
                  </a:lnTo>
                  <a:lnTo>
                    <a:pt x="52" y="34"/>
                  </a:lnTo>
                  <a:lnTo>
                    <a:pt x="52" y="29"/>
                  </a:lnTo>
                  <a:lnTo>
                    <a:pt x="56" y="29"/>
                  </a:lnTo>
                  <a:close/>
                </a:path>
              </a:pathLst>
            </a:custGeom>
            <a:solidFill>
              <a:srgbClr val="FF6B6B"/>
            </a:solidFill>
            <a:ln w="9525">
              <a:noFill/>
              <a:round/>
              <a:headEnd/>
              <a:tailEnd/>
            </a:ln>
          </p:spPr>
          <p:txBody>
            <a:bodyPr/>
            <a:lstStyle/>
            <a:p>
              <a:endParaRPr lang="en-US"/>
            </a:p>
          </p:txBody>
        </p:sp>
        <p:sp>
          <p:nvSpPr>
            <p:cNvPr id="3523801" name="Freeform 217"/>
            <p:cNvSpPr>
              <a:spLocks noChangeAspect="1"/>
            </p:cNvSpPr>
            <p:nvPr/>
          </p:nvSpPr>
          <p:spPr bwMode="auto">
            <a:xfrm>
              <a:off x="2714" y="1677"/>
              <a:ext cx="52" cy="52"/>
            </a:xfrm>
            <a:custGeom>
              <a:avLst/>
              <a:gdLst/>
              <a:ahLst/>
              <a:cxnLst>
                <a:cxn ang="0">
                  <a:pos x="52" y="24"/>
                </a:cxn>
                <a:cxn ang="0">
                  <a:pos x="52" y="15"/>
                </a:cxn>
                <a:cxn ang="0">
                  <a:pos x="42" y="5"/>
                </a:cxn>
                <a:cxn ang="0">
                  <a:pos x="33" y="0"/>
                </a:cxn>
                <a:cxn ang="0">
                  <a:pos x="23" y="0"/>
                </a:cxn>
                <a:cxn ang="0">
                  <a:pos x="14" y="5"/>
                </a:cxn>
                <a:cxn ang="0">
                  <a:pos x="4" y="15"/>
                </a:cxn>
                <a:cxn ang="0">
                  <a:pos x="0" y="24"/>
                </a:cxn>
                <a:cxn ang="0">
                  <a:pos x="0" y="34"/>
                </a:cxn>
                <a:cxn ang="0">
                  <a:pos x="4" y="43"/>
                </a:cxn>
                <a:cxn ang="0">
                  <a:pos x="14" y="48"/>
                </a:cxn>
                <a:cxn ang="0">
                  <a:pos x="23" y="52"/>
                </a:cxn>
                <a:cxn ang="0">
                  <a:pos x="33" y="52"/>
                </a:cxn>
                <a:cxn ang="0">
                  <a:pos x="42" y="48"/>
                </a:cxn>
                <a:cxn ang="0">
                  <a:pos x="52" y="43"/>
                </a:cxn>
                <a:cxn ang="0">
                  <a:pos x="52" y="34"/>
                </a:cxn>
                <a:cxn ang="0">
                  <a:pos x="52" y="29"/>
                </a:cxn>
                <a:cxn ang="0">
                  <a:pos x="52" y="19"/>
                </a:cxn>
                <a:cxn ang="0">
                  <a:pos x="47" y="10"/>
                </a:cxn>
                <a:cxn ang="0">
                  <a:pos x="37" y="5"/>
                </a:cxn>
                <a:cxn ang="0">
                  <a:pos x="28" y="0"/>
                </a:cxn>
                <a:cxn ang="0">
                  <a:pos x="19" y="5"/>
                </a:cxn>
                <a:cxn ang="0">
                  <a:pos x="9" y="10"/>
                </a:cxn>
                <a:cxn ang="0">
                  <a:pos x="4" y="19"/>
                </a:cxn>
                <a:cxn ang="0">
                  <a:pos x="0" y="29"/>
                </a:cxn>
                <a:cxn ang="0">
                  <a:pos x="4" y="38"/>
                </a:cxn>
                <a:cxn ang="0">
                  <a:pos x="9" y="48"/>
                </a:cxn>
                <a:cxn ang="0">
                  <a:pos x="19" y="52"/>
                </a:cxn>
                <a:cxn ang="0">
                  <a:pos x="28" y="52"/>
                </a:cxn>
                <a:cxn ang="0">
                  <a:pos x="37" y="52"/>
                </a:cxn>
                <a:cxn ang="0">
                  <a:pos x="47" y="48"/>
                </a:cxn>
                <a:cxn ang="0">
                  <a:pos x="52" y="38"/>
                </a:cxn>
                <a:cxn ang="0">
                  <a:pos x="52" y="29"/>
                </a:cxn>
              </a:cxnLst>
              <a:rect l="0" t="0" r="r" b="b"/>
              <a:pathLst>
                <a:path w="52" h="52">
                  <a:moveTo>
                    <a:pt x="52" y="29"/>
                  </a:moveTo>
                  <a:lnTo>
                    <a:pt x="52" y="24"/>
                  </a:lnTo>
                  <a:lnTo>
                    <a:pt x="52" y="19"/>
                  </a:lnTo>
                  <a:lnTo>
                    <a:pt x="52" y="15"/>
                  </a:lnTo>
                  <a:lnTo>
                    <a:pt x="47" y="10"/>
                  </a:lnTo>
                  <a:lnTo>
                    <a:pt x="42" y="5"/>
                  </a:lnTo>
                  <a:lnTo>
                    <a:pt x="37" y="0"/>
                  </a:lnTo>
                  <a:lnTo>
                    <a:pt x="33" y="0"/>
                  </a:lnTo>
                  <a:lnTo>
                    <a:pt x="28" y="0"/>
                  </a:lnTo>
                  <a:lnTo>
                    <a:pt x="23" y="0"/>
                  </a:lnTo>
                  <a:lnTo>
                    <a:pt x="19" y="0"/>
                  </a:lnTo>
                  <a:lnTo>
                    <a:pt x="14" y="5"/>
                  </a:lnTo>
                  <a:lnTo>
                    <a:pt x="9" y="10"/>
                  </a:lnTo>
                  <a:lnTo>
                    <a:pt x="4" y="15"/>
                  </a:lnTo>
                  <a:lnTo>
                    <a:pt x="4" y="19"/>
                  </a:lnTo>
                  <a:lnTo>
                    <a:pt x="0" y="24"/>
                  </a:lnTo>
                  <a:lnTo>
                    <a:pt x="0" y="29"/>
                  </a:lnTo>
                  <a:lnTo>
                    <a:pt x="0" y="34"/>
                  </a:lnTo>
                  <a:lnTo>
                    <a:pt x="4" y="38"/>
                  </a:lnTo>
                  <a:lnTo>
                    <a:pt x="4" y="43"/>
                  </a:lnTo>
                  <a:lnTo>
                    <a:pt x="9" y="48"/>
                  </a:lnTo>
                  <a:lnTo>
                    <a:pt x="14" y="48"/>
                  </a:lnTo>
                  <a:lnTo>
                    <a:pt x="19" y="52"/>
                  </a:lnTo>
                  <a:lnTo>
                    <a:pt x="23" y="52"/>
                  </a:lnTo>
                  <a:lnTo>
                    <a:pt x="28" y="52"/>
                  </a:lnTo>
                  <a:lnTo>
                    <a:pt x="33" y="52"/>
                  </a:lnTo>
                  <a:lnTo>
                    <a:pt x="37" y="52"/>
                  </a:lnTo>
                  <a:lnTo>
                    <a:pt x="42" y="48"/>
                  </a:lnTo>
                  <a:lnTo>
                    <a:pt x="47" y="48"/>
                  </a:lnTo>
                  <a:lnTo>
                    <a:pt x="52" y="43"/>
                  </a:lnTo>
                  <a:lnTo>
                    <a:pt x="52" y="38"/>
                  </a:lnTo>
                  <a:lnTo>
                    <a:pt x="52" y="34"/>
                  </a:lnTo>
                  <a:lnTo>
                    <a:pt x="52" y="29"/>
                  </a:lnTo>
                  <a:lnTo>
                    <a:pt x="52" y="29"/>
                  </a:lnTo>
                  <a:lnTo>
                    <a:pt x="52" y="24"/>
                  </a:lnTo>
                  <a:lnTo>
                    <a:pt x="52" y="19"/>
                  </a:lnTo>
                  <a:lnTo>
                    <a:pt x="47" y="15"/>
                  </a:lnTo>
                  <a:lnTo>
                    <a:pt x="47" y="10"/>
                  </a:lnTo>
                  <a:lnTo>
                    <a:pt x="42" y="5"/>
                  </a:lnTo>
                  <a:lnTo>
                    <a:pt x="37" y="5"/>
                  </a:lnTo>
                  <a:lnTo>
                    <a:pt x="33" y="0"/>
                  </a:lnTo>
                  <a:lnTo>
                    <a:pt x="28" y="0"/>
                  </a:lnTo>
                  <a:lnTo>
                    <a:pt x="23" y="0"/>
                  </a:lnTo>
                  <a:lnTo>
                    <a:pt x="19" y="5"/>
                  </a:lnTo>
                  <a:lnTo>
                    <a:pt x="14" y="5"/>
                  </a:lnTo>
                  <a:lnTo>
                    <a:pt x="9" y="10"/>
                  </a:lnTo>
                  <a:lnTo>
                    <a:pt x="4" y="15"/>
                  </a:lnTo>
                  <a:lnTo>
                    <a:pt x="4" y="19"/>
                  </a:lnTo>
                  <a:lnTo>
                    <a:pt x="0" y="24"/>
                  </a:lnTo>
                  <a:lnTo>
                    <a:pt x="0" y="29"/>
                  </a:lnTo>
                  <a:lnTo>
                    <a:pt x="0" y="34"/>
                  </a:lnTo>
                  <a:lnTo>
                    <a:pt x="4" y="38"/>
                  </a:lnTo>
                  <a:lnTo>
                    <a:pt x="4" y="43"/>
                  </a:lnTo>
                  <a:lnTo>
                    <a:pt x="9" y="48"/>
                  </a:lnTo>
                  <a:lnTo>
                    <a:pt x="14" y="48"/>
                  </a:lnTo>
                  <a:lnTo>
                    <a:pt x="19" y="52"/>
                  </a:lnTo>
                  <a:lnTo>
                    <a:pt x="23" y="52"/>
                  </a:lnTo>
                  <a:lnTo>
                    <a:pt x="28" y="52"/>
                  </a:lnTo>
                  <a:lnTo>
                    <a:pt x="33" y="52"/>
                  </a:lnTo>
                  <a:lnTo>
                    <a:pt x="37" y="52"/>
                  </a:lnTo>
                  <a:lnTo>
                    <a:pt x="42" y="48"/>
                  </a:lnTo>
                  <a:lnTo>
                    <a:pt x="47" y="48"/>
                  </a:lnTo>
                  <a:lnTo>
                    <a:pt x="47" y="43"/>
                  </a:lnTo>
                  <a:lnTo>
                    <a:pt x="52" y="38"/>
                  </a:lnTo>
                  <a:lnTo>
                    <a:pt x="52" y="34"/>
                  </a:lnTo>
                  <a:lnTo>
                    <a:pt x="52" y="29"/>
                  </a:lnTo>
                  <a:lnTo>
                    <a:pt x="52" y="29"/>
                  </a:lnTo>
                  <a:close/>
                </a:path>
              </a:pathLst>
            </a:custGeom>
            <a:solidFill>
              <a:srgbClr val="FF6E6E"/>
            </a:solidFill>
            <a:ln w="9525">
              <a:noFill/>
              <a:round/>
              <a:headEnd/>
              <a:tailEnd/>
            </a:ln>
          </p:spPr>
          <p:txBody>
            <a:bodyPr/>
            <a:lstStyle/>
            <a:p>
              <a:endParaRPr lang="en-US"/>
            </a:p>
          </p:txBody>
        </p:sp>
        <p:sp>
          <p:nvSpPr>
            <p:cNvPr id="3523802" name="Freeform 218"/>
            <p:cNvSpPr>
              <a:spLocks noChangeAspect="1"/>
            </p:cNvSpPr>
            <p:nvPr/>
          </p:nvSpPr>
          <p:spPr bwMode="auto">
            <a:xfrm>
              <a:off x="2714" y="1677"/>
              <a:ext cx="52" cy="52"/>
            </a:xfrm>
            <a:custGeom>
              <a:avLst/>
              <a:gdLst/>
              <a:ahLst/>
              <a:cxnLst>
                <a:cxn ang="0">
                  <a:pos x="52" y="24"/>
                </a:cxn>
                <a:cxn ang="0">
                  <a:pos x="47" y="15"/>
                </a:cxn>
                <a:cxn ang="0">
                  <a:pos x="42" y="5"/>
                </a:cxn>
                <a:cxn ang="0">
                  <a:pos x="33" y="0"/>
                </a:cxn>
                <a:cxn ang="0">
                  <a:pos x="23" y="0"/>
                </a:cxn>
                <a:cxn ang="0">
                  <a:pos x="14" y="5"/>
                </a:cxn>
                <a:cxn ang="0">
                  <a:pos x="4" y="15"/>
                </a:cxn>
                <a:cxn ang="0">
                  <a:pos x="0" y="24"/>
                </a:cxn>
                <a:cxn ang="0">
                  <a:pos x="0" y="34"/>
                </a:cxn>
                <a:cxn ang="0">
                  <a:pos x="4" y="43"/>
                </a:cxn>
                <a:cxn ang="0">
                  <a:pos x="14" y="48"/>
                </a:cxn>
                <a:cxn ang="0">
                  <a:pos x="23" y="52"/>
                </a:cxn>
                <a:cxn ang="0">
                  <a:pos x="33" y="52"/>
                </a:cxn>
                <a:cxn ang="0">
                  <a:pos x="42" y="48"/>
                </a:cxn>
                <a:cxn ang="0">
                  <a:pos x="47" y="43"/>
                </a:cxn>
                <a:cxn ang="0">
                  <a:pos x="52" y="34"/>
                </a:cxn>
                <a:cxn ang="0">
                  <a:pos x="52" y="29"/>
                </a:cxn>
                <a:cxn ang="0">
                  <a:pos x="52" y="19"/>
                </a:cxn>
                <a:cxn ang="0">
                  <a:pos x="42" y="10"/>
                </a:cxn>
                <a:cxn ang="0">
                  <a:pos x="37" y="5"/>
                </a:cxn>
                <a:cxn ang="0">
                  <a:pos x="28" y="5"/>
                </a:cxn>
                <a:cxn ang="0">
                  <a:pos x="19" y="5"/>
                </a:cxn>
                <a:cxn ang="0">
                  <a:pos x="9" y="10"/>
                </a:cxn>
                <a:cxn ang="0">
                  <a:pos x="4" y="19"/>
                </a:cxn>
                <a:cxn ang="0">
                  <a:pos x="4" y="29"/>
                </a:cxn>
                <a:cxn ang="0">
                  <a:pos x="4" y="38"/>
                </a:cxn>
                <a:cxn ang="0">
                  <a:pos x="9" y="43"/>
                </a:cxn>
                <a:cxn ang="0">
                  <a:pos x="19" y="48"/>
                </a:cxn>
                <a:cxn ang="0">
                  <a:pos x="28" y="52"/>
                </a:cxn>
                <a:cxn ang="0">
                  <a:pos x="37" y="48"/>
                </a:cxn>
                <a:cxn ang="0">
                  <a:pos x="42" y="43"/>
                </a:cxn>
                <a:cxn ang="0">
                  <a:pos x="52" y="38"/>
                </a:cxn>
                <a:cxn ang="0">
                  <a:pos x="52" y="29"/>
                </a:cxn>
              </a:cxnLst>
              <a:rect l="0" t="0" r="r" b="b"/>
              <a:pathLst>
                <a:path w="52" h="52">
                  <a:moveTo>
                    <a:pt x="52" y="29"/>
                  </a:moveTo>
                  <a:lnTo>
                    <a:pt x="52" y="24"/>
                  </a:lnTo>
                  <a:lnTo>
                    <a:pt x="52" y="19"/>
                  </a:lnTo>
                  <a:lnTo>
                    <a:pt x="47" y="15"/>
                  </a:lnTo>
                  <a:lnTo>
                    <a:pt x="47" y="10"/>
                  </a:lnTo>
                  <a:lnTo>
                    <a:pt x="42" y="5"/>
                  </a:lnTo>
                  <a:lnTo>
                    <a:pt x="37" y="5"/>
                  </a:lnTo>
                  <a:lnTo>
                    <a:pt x="33" y="0"/>
                  </a:lnTo>
                  <a:lnTo>
                    <a:pt x="28" y="0"/>
                  </a:lnTo>
                  <a:lnTo>
                    <a:pt x="23" y="0"/>
                  </a:lnTo>
                  <a:lnTo>
                    <a:pt x="19" y="5"/>
                  </a:lnTo>
                  <a:lnTo>
                    <a:pt x="14" y="5"/>
                  </a:lnTo>
                  <a:lnTo>
                    <a:pt x="9" y="10"/>
                  </a:lnTo>
                  <a:lnTo>
                    <a:pt x="4" y="15"/>
                  </a:lnTo>
                  <a:lnTo>
                    <a:pt x="4" y="19"/>
                  </a:lnTo>
                  <a:lnTo>
                    <a:pt x="0" y="24"/>
                  </a:lnTo>
                  <a:lnTo>
                    <a:pt x="0" y="29"/>
                  </a:lnTo>
                  <a:lnTo>
                    <a:pt x="0" y="34"/>
                  </a:lnTo>
                  <a:lnTo>
                    <a:pt x="4" y="38"/>
                  </a:lnTo>
                  <a:lnTo>
                    <a:pt x="4" y="43"/>
                  </a:lnTo>
                  <a:lnTo>
                    <a:pt x="9" y="48"/>
                  </a:lnTo>
                  <a:lnTo>
                    <a:pt x="14" y="48"/>
                  </a:lnTo>
                  <a:lnTo>
                    <a:pt x="19" y="52"/>
                  </a:lnTo>
                  <a:lnTo>
                    <a:pt x="23" y="52"/>
                  </a:lnTo>
                  <a:lnTo>
                    <a:pt x="28" y="52"/>
                  </a:lnTo>
                  <a:lnTo>
                    <a:pt x="33" y="52"/>
                  </a:lnTo>
                  <a:lnTo>
                    <a:pt x="37" y="52"/>
                  </a:lnTo>
                  <a:lnTo>
                    <a:pt x="42" y="48"/>
                  </a:lnTo>
                  <a:lnTo>
                    <a:pt x="47" y="48"/>
                  </a:lnTo>
                  <a:lnTo>
                    <a:pt x="47" y="43"/>
                  </a:lnTo>
                  <a:lnTo>
                    <a:pt x="52" y="38"/>
                  </a:lnTo>
                  <a:lnTo>
                    <a:pt x="52" y="34"/>
                  </a:lnTo>
                  <a:lnTo>
                    <a:pt x="52" y="29"/>
                  </a:lnTo>
                  <a:lnTo>
                    <a:pt x="52" y="29"/>
                  </a:lnTo>
                  <a:lnTo>
                    <a:pt x="52" y="24"/>
                  </a:lnTo>
                  <a:lnTo>
                    <a:pt x="52" y="19"/>
                  </a:lnTo>
                  <a:lnTo>
                    <a:pt x="47" y="15"/>
                  </a:lnTo>
                  <a:lnTo>
                    <a:pt x="42" y="10"/>
                  </a:lnTo>
                  <a:lnTo>
                    <a:pt x="42" y="5"/>
                  </a:lnTo>
                  <a:lnTo>
                    <a:pt x="37" y="5"/>
                  </a:lnTo>
                  <a:lnTo>
                    <a:pt x="33" y="5"/>
                  </a:lnTo>
                  <a:lnTo>
                    <a:pt x="28" y="5"/>
                  </a:lnTo>
                  <a:lnTo>
                    <a:pt x="23" y="5"/>
                  </a:lnTo>
                  <a:lnTo>
                    <a:pt x="19" y="5"/>
                  </a:lnTo>
                  <a:lnTo>
                    <a:pt x="14" y="5"/>
                  </a:lnTo>
                  <a:lnTo>
                    <a:pt x="9" y="10"/>
                  </a:lnTo>
                  <a:lnTo>
                    <a:pt x="9" y="15"/>
                  </a:lnTo>
                  <a:lnTo>
                    <a:pt x="4" y="19"/>
                  </a:lnTo>
                  <a:lnTo>
                    <a:pt x="4" y="24"/>
                  </a:lnTo>
                  <a:lnTo>
                    <a:pt x="4" y="29"/>
                  </a:lnTo>
                  <a:lnTo>
                    <a:pt x="4" y="34"/>
                  </a:lnTo>
                  <a:lnTo>
                    <a:pt x="4" y="38"/>
                  </a:lnTo>
                  <a:lnTo>
                    <a:pt x="9" y="43"/>
                  </a:lnTo>
                  <a:lnTo>
                    <a:pt x="9" y="43"/>
                  </a:lnTo>
                  <a:lnTo>
                    <a:pt x="14" y="48"/>
                  </a:lnTo>
                  <a:lnTo>
                    <a:pt x="19" y="48"/>
                  </a:lnTo>
                  <a:lnTo>
                    <a:pt x="23" y="52"/>
                  </a:lnTo>
                  <a:lnTo>
                    <a:pt x="28" y="52"/>
                  </a:lnTo>
                  <a:lnTo>
                    <a:pt x="33" y="52"/>
                  </a:lnTo>
                  <a:lnTo>
                    <a:pt x="37" y="48"/>
                  </a:lnTo>
                  <a:lnTo>
                    <a:pt x="42" y="48"/>
                  </a:lnTo>
                  <a:lnTo>
                    <a:pt x="42" y="43"/>
                  </a:lnTo>
                  <a:lnTo>
                    <a:pt x="47" y="43"/>
                  </a:lnTo>
                  <a:lnTo>
                    <a:pt x="52" y="38"/>
                  </a:lnTo>
                  <a:lnTo>
                    <a:pt x="52" y="34"/>
                  </a:lnTo>
                  <a:lnTo>
                    <a:pt x="52" y="29"/>
                  </a:lnTo>
                  <a:lnTo>
                    <a:pt x="52" y="29"/>
                  </a:lnTo>
                  <a:close/>
                </a:path>
              </a:pathLst>
            </a:custGeom>
            <a:solidFill>
              <a:srgbClr val="FF7272"/>
            </a:solidFill>
            <a:ln w="9525">
              <a:noFill/>
              <a:round/>
              <a:headEnd/>
              <a:tailEnd/>
            </a:ln>
          </p:spPr>
          <p:txBody>
            <a:bodyPr/>
            <a:lstStyle/>
            <a:p>
              <a:endParaRPr lang="en-US"/>
            </a:p>
          </p:txBody>
        </p:sp>
        <p:sp>
          <p:nvSpPr>
            <p:cNvPr id="3523803" name="Freeform 219"/>
            <p:cNvSpPr>
              <a:spLocks noChangeAspect="1"/>
            </p:cNvSpPr>
            <p:nvPr/>
          </p:nvSpPr>
          <p:spPr bwMode="auto">
            <a:xfrm>
              <a:off x="2718" y="1682"/>
              <a:ext cx="48" cy="47"/>
            </a:xfrm>
            <a:custGeom>
              <a:avLst/>
              <a:gdLst/>
              <a:ahLst/>
              <a:cxnLst>
                <a:cxn ang="0">
                  <a:pos x="48" y="19"/>
                </a:cxn>
                <a:cxn ang="0">
                  <a:pos x="43" y="10"/>
                </a:cxn>
                <a:cxn ang="0">
                  <a:pos x="38" y="0"/>
                </a:cxn>
                <a:cxn ang="0">
                  <a:pos x="29" y="0"/>
                </a:cxn>
                <a:cxn ang="0">
                  <a:pos x="19" y="0"/>
                </a:cxn>
                <a:cxn ang="0">
                  <a:pos x="10" y="0"/>
                </a:cxn>
                <a:cxn ang="0">
                  <a:pos x="5" y="10"/>
                </a:cxn>
                <a:cxn ang="0">
                  <a:pos x="0" y="19"/>
                </a:cxn>
                <a:cxn ang="0">
                  <a:pos x="0" y="29"/>
                </a:cxn>
                <a:cxn ang="0">
                  <a:pos x="5" y="38"/>
                </a:cxn>
                <a:cxn ang="0">
                  <a:pos x="10" y="43"/>
                </a:cxn>
                <a:cxn ang="0">
                  <a:pos x="19" y="47"/>
                </a:cxn>
                <a:cxn ang="0">
                  <a:pos x="29" y="47"/>
                </a:cxn>
                <a:cxn ang="0">
                  <a:pos x="38" y="43"/>
                </a:cxn>
                <a:cxn ang="0">
                  <a:pos x="43" y="38"/>
                </a:cxn>
                <a:cxn ang="0">
                  <a:pos x="48" y="29"/>
                </a:cxn>
                <a:cxn ang="0">
                  <a:pos x="48" y="24"/>
                </a:cxn>
                <a:cxn ang="0">
                  <a:pos x="43" y="14"/>
                </a:cxn>
                <a:cxn ang="0">
                  <a:pos x="38" y="5"/>
                </a:cxn>
                <a:cxn ang="0">
                  <a:pos x="33" y="0"/>
                </a:cxn>
                <a:cxn ang="0">
                  <a:pos x="24" y="0"/>
                </a:cxn>
                <a:cxn ang="0">
                  <a:pos x="15" y="0"/>
                </a:cxn>
                <a:cxn ang="0">
                  <a:pos x="5" y="5"/>
                </a:cxn>
                <a:cxn ang="0">
                  <a:pos x="0" y="14"/>
                </a:cxn>
                <a:cxn ang="0">
                  <a:pos x="0" y="24"/>
                </a:cxn>
                <a:cxn ang="0">
                  <a:pos x="0" y="33"/>
                </a:cxn>
                <a:cxn ang="0">
                  <a:pos x="5" y="38"/>
                </a:cxn>
                <a:cxn ang="0">
                  <a:pos x="15" y="43"/>
                </a:cxn>
                <a:cxn ang="0">
                  <a:pos x="24" y="47"/>
                </a:cxn>
                <a:cxn ang="0">
                  <a:pos x="33" y="43"/>
                </a:cxn>
                <a:cxn ang="0">
                  <a:pos x="38" y="38"/>
                </a:cxn>
                <a:cxn ang="0">
                  <a:pos x="43" y="33"/>
                </a:cxn>
                <a:cxn ang="0">
                  <a:pos x="48" y="24"/>
                </a:cxn>
              </a:cxnLst>
              <a:rect l="0" t="0" r="r" b="b"/>
              <a:pathLst>
                <a:path w="48" h="47">
                  <a:moveTo>
                    <a:pt x="48" y="24"/>
                  </a:moveTo>
                  <a:lnTo>
                    <a:pt x="48" y="19"/>
                  </a:lnTo>
                  <a:lnTo>
                    <a:pt x="48" y="14"/>
                  </a:lnTo>
                  <a:lnTo>
                    <a:pt x="43" y="10"/>
                  </a:lnTo>
                  <a:lnTo>
                    <a:pt x="38" y="5"/>
                  </a:lnTo>
                  <a:lnTo>
                    <a:pt x="38" y="0"/>
                  </a:lnTo>
                  <a:lnTo>
                    <a:pt x="33" y="0"/>
                  </a:lnTo>
                  <a:lnTo>
                    <a:pt x="29" y="0"/>
                  </a:lnTo>
                  <a:lnTo>
                    <a:pt x="24" y="0"/>
                  </a:lnTo>
                  <a:lnTo>
                    <a:pt x="19" y="0"/>
                  </a:lnTo>
                  <a:lnTo>
                    <a:pt x="15" y="0"/>
                  </a:lnTo>
                  <a:lnTo>
                    <a:pt x="10" y="0"/>
                  </a:lnTo>
                  <a:lnTo>
                    <a:pt x="5" y="5"/>
                  </a:lnTo>
                  <a:lnTo>
                    <a:pt x="5" y="10"/>
                  </a:lnTo>
                  <a:lnTo>
                    <a:pt x="0" y="14"/>
                  </a:lnTo>
                  <a:lnTo>
                    <a:pt x="0" y="19"/>
                  </a:lnTo>
                  <a:lnTo>
                    <a:pt x="0" y="24"/>
                  </a:lnTo>
                  <a:lnTo>
                    <a:pt x="0" y="29"/>
                  </a:lnTo>
                  <a:lnTo>
                    <a:pt x="0" y="33"/>
                  </a:lnTo>
                  <a:lnTo>
                    <a:pt x="5" y="38"/>
                  </a:lnTo>
                  <a:lnTo>
                    <a:pt x="5" y="38"/>
                  </a:lnTo>
                  <a:lnTo>
                    <a:pt x="10" y="43"/>
                  </a:lnTo>
                  <a:lnTo>
                    <a:pt x="15" y="43"/>
                  </a:lnTo>
                  <a:lnTo>
                    <a:pt x="19" y="47"/>
                  </a:lnTo>
                  <a:lnTo>
                    <a:pt x="24" y="47"/>
                  </a:lnTo>
                  <a:lnTo>
                    <a:pt x="29" y="47"/>
                  </a:lnTo>
                  <a:lnTo>
                    <a:pt x="33" y="43"/>
                  </a:lnTo>
                  <a:lnTo>
                    <a:pt x="38" y="43"/>
                  </a:lnTo>
                  <a:lnTo>
                    <a:pt x="38" y="38"/>
                  </a:lnTo>
                  <a:lnTo>
                    <a:pt x="43" y="38"/>
                  </a:lnTo>
                  <a:lnTo>
                    <a:pt x="48" y="33"/>
                  </a:lnTo>
                  <a:lnTo>
                    <a:pt x="48" y="29"/>
                  </a:lnTo>
                  <a:lnTo>
                    <a:pt x="48" y="24"/>
                  </a:lnTo>
                  <a:lnTo>
                    <a:pt x="48" y="24"/>
                  </a:lnTo>
                  <a:lnTo>
                    <a:pt x="48" y="19"/>
                  </a:lnTo>
                  <a:lnTo>
                    <a:pt x="43" y="14"/>
                  </a:lnTo>
                  <a:lnTo>
                    <a:pt x="43" y="10"/>
                  </a:lnTo>
                  <a:lnTo>
                    <a:pt x="38" y="5"/>
                  </a:lnTo>
                  <a:lnTo>
                    <a:pt x="33" y="5"/>
                  </a:lnTo>
                  <a:lnTo>
                    <a:pt x="33" y="0"/>
                  </a:lnTo>
                  <a:lnTo>
                    <a:pt x="29" y="0"/>
                  </a:lnTo>
                  <a:lnTo>
                    <a:pt x="24" y="0"/>
                  </a:lnTo>
                  <a:lnTo>
                    <a:pt x="19" y="0"/>
                  </a:lnTo>
                  <a:lnTo>
                    <a:pt x="15" y="0"/>
                  </a:lnTo>
                  <a:lnTo>
                    <a:pt x="10" y="5"/>
                  </a:lnTo>
                  <a:lnTo>
                    <a:pt x="5" y="5"/>
                  </a:lnTo>
                  <a:lnTo>
                    <a:pt x="5" y="10"/>
                  </a:lnTo>
                  <a:lnTo>
                    <a:pt x="0" y="14"/>
                  </a:lnTo>
                  <a:lnTo>
                    <a:pt x="0" y="19"/>
                  </a:lnTo>
                  <a:lnTo>
                    <a:pt x="0" y="24"/>
                  </a:lnTo>
                  <a:lnTo>
                    <a:pt x="0" y="29"/>
                  </a:lnTo>
                  <a:lnTo>
                    <a:pt x="0" y="33"/>
                  </a:lnTo>
                  <a:lnTo>
                    <a:pt x="5" y="33"/>
                  </a:lnTo>
                  <a:lnTo>
                    <a:pt x="5" y="38"/>
                  </a:lnTo>
                  <a:lnTo>
                    <a:pt x="10" y="43"/>
                  </a:lnTo>
                  <a:lnTo>
                    <a:pt x="15" y="43"/>
                  </a:lnTo>
                  <a:lnTo>
                    <a:pt x="19" y="43"/>
                  </a:lnTo>
                  <a:lnTo>
                    <a:pt x="24" y="47"/>
                  </a:lnTo>
                  <a:lnTo>
                    <a:pt x="29" y="43"/>
                  </a:lnTo>
                  <a:lnTo>
                    <a:pt x="33" y="43"/>
                  </a:lnTo>
                  <a:lnTo>
                    <a:pt x="33" y="43"/>
                  </a:lnTo>
                  <a:lnTo>
                    <a:pt x="38" y="38"/>
                  </a:lnTo>
                  <a:lnTo>
                    <a:pt x="43" y="33"/>
                  </a:lnTo>
                  <a:lnTo>
                    <a:pt x="43" y="33"/>
                  </a:lnTo>
                  <a:lnTo>
                    <a:pt x="48" y="29"/>
                  </a:lnTo>
                  <a:lnTo>
                    <a:pt x="48" y="24"/>
                  </a:lnTo>
                  <a:lnTo>
                    <a:pt x="48" y="24"/>
                  </a:lnTo>
                  <a:close/>
                </a:path>
              </a:pathLst>
            </a:custGeom>
            <a:solidFill>
              <a:srgbClr val="FF7676"/>
            </a:solidFill>
            <a:ln w="9525">
              <a:noFill/>
              <a:round/>
              <a:headEnd/>
              <a:tailEnd/>
            </a:ln>
          </p:spPr>
          <p:txBody>
            <a:bodyPr/>
            <a:lstStyle/>
            <a:p>
              <a:endParaRPr lang="en-US"/>
            </a:p>
          </p:txBody>
        </p:sp>
        <p:sp>
          <p:nvSpPr>
            <p:cNvPr id="3523804" name="Freeform 220"/>
            <p:cNvSpPr>
              <a:spLocks noChangeAspect="1"/>
            </p:cNvSpPr>
            <p:nvPr/>
          </p:nvSpPr>
          <p:spPr bwMode="auto">
            <a:xfrm>
              <a:off x="2718" y="1682"/>
              <a:ext cx="48" cy="47"/>
            </a:xfrm>
            <a:custGeom>
              <a:avLst/>
              <a:gdLst/>
              <a:ahLst/>
              <a:cxnLst>
                <a:cxn ang="0">
                  <a:pos x="48" y="19"/>
                </a:cxn>
                <a:cxn ang="0">
                  <a:pos x="43" y="10"/>
                </a:cxn>
                <a:cxn ang="0">
                  <a:pos x="33" y="5"/>
                </a:cxn>
                <a:cxn ang="0">
                  <a:pos x="29" y="0"/>
                </a:cxn>
                <a:cxn ang="0">
                  <a:pos x="19" y="0"/>
                </a:cxn>
                <a:cxn ang="0">
                  <a:pos x="10" y="5"/>
                </a:cxn>
                <a:cxn ang="0">
                  <a:pos x="5" y="10"/>
                </a:cxn>
                <a:cxn ang="0">
                  <a:pos x="0" y="19"/>
                </a:cxn>
                <a:cxn ang="0">
                  <a:pos x="0" y="29"/>
                </a:cxn>
                <a:cxn ang="0">
                  <a:pos x="5" y="33"/>
                </a:cxn>
                <a:cxn ang="0">
                  <a:pos x="10" y="43"/>
                </a:cxn>
                <a:cxn ang="0">
                  <a:pos x="19" y="43"/>
                </a:cxn>
                <a:cxn ang="0">
                  <a:pos x="29" y="43"/>
                </a:cxn>
                <a:cxn ang="0">
                  <a:pos x="33" y="43"/>
                </a:cxn>
                <a:cxn ang="0">
                  <a:pos x="43" y="33"/>
                </a:cxn>
                <a:cxn ang="0">
                  <a:pos x="48" y="29"/>
                </a:cxn>
                <a:cxn ang="0">
                  <a:pos x="43" y="24"/>
                </a:cxn>
                <a:cxn ang="0">
                  <a:pos x="43" y="14"/>
                </a:cxn>
                <a:cxn ang="0">
                  <a:pos x="38" y="10"/>
                </a:cxn>
                <a:cxn ang="0">
                  <a:pos x="33" y="5"/>
                </a:cxn>
                <a:cxn ang="0">
                  <a:pos x="24" y="0"/>
                </a:cxn>
                <a:cxn ang="0">
                  <a:pos x="15" y="5"/>
                </a:cxn>
                <a:cxn ang="0">
                  <a:pos x="10" y="10"/>
                </a:cxn>
                <a:cxn ang="0">
                  <a:pos x="5" y="14"/>
                </a:cxn>
                <a:cxn ang="0">
                  <a:pos x="0" y="24"/>
                </a:cxn>
                <a:cxn ang="0">
                  <a:pos x="5" y="33"/>
                </a:cxn>
                <a:cxn ang="0">
                  <a:pos x="10" y="38"/>
                </a:cxn>
                <a:cxn ang="0">
                  <a:pos x="15" y="43"/>
                </a:cxn>
                <a:cxn ang="0">
                  <a:pos x="24" y="43"/>
                </a:cxn>
                <a:cxn ang="0">
                  <a:pos x="33" y="43"/>
                </a:cxn>
                <a:cxn ang="0">
                  <a:pos x="38" y="38"/>
                </a:cxn>
                <a:cxn ang="0">
                  <a:pos x="43" y="33"/>
                </a:cxn>
                <a:cxn ang="0">
                  <a:pos x="43" y="24"/>
                </a:cxn>
              </a:cxnLst>
              <a:rect l="0" t="0" r="r" b="b"/>
              <a:pathLst>
                <a:path w="48" h="47">
                  <a:moveTo>
                    <a:pt x="48" y="24"/>
                  </a:moveTo>
                  <a:lnTo>
                    <a:pt x="48" y="19"/>
                  </a:lnTo>
                  <a:lnTo>
                    <a:pt x="43" y="14"/>
                  </a:lnTo>
                  <a:lnTo>
                    <a:pt x="43" y="10"/>
                  </a:lnTo>
                  <a:lnTo>
                    <a:pt x="38" y="5"/>
                  </a:lnTo>
                  <a:lnTo>
                    <a:pt x="33" y="5"/>
                  </a:lnTo>
                  <a:lnTo>
                    <a:pt x="33" y="0"/>
                  </a:lnTo>
                  <a:lnTo>
                    <a:pt x="29" y="0"/>
                  </a:lnTo>
                  <a:lnTo>
                    <a:pt x="24" y="0"/>
                  </a:lnTo>
                  <a:lnTo>
                    <a:pt x="19" y="0"/>
                  </a:lnTo>
                  <a:lnTo>
                    <a:pt x="15" y="0"/>
                  </a:lnTo>
                  <a:lnTo>
                    <a:pt x="10" y="5"/>
                  </a:lnTo>
                  <a:lnTo>
                    <a:pt x="5" y="5"/>
                  </a:lnTo>
                  <a:lnTo>
                    <a:pt x="5" y="10"/>
                  </a:lnTo>
                  <a:lnTo>
                    <a:pt x="0" y="14"/>
                  </a:lnTo>
                  <a:lnTo>
                    <a:pt x="0" y="19"/>
                  </a:lnTo>
                  <a:lnTo>
                    <a:pt x="0" y="24"/>
                  </a:lnTo>
                  <a:lnTo>
                    <a:pt x="0" y="29"/>
                  </a:lnTo>
                  <a:lnTo>
                    <a:pt x="0" y="33"/>
                  </a:lnTo>
                  <a:lnTo>
                    <a:pt x="5" y="33"/>
                  </a:lnTo>
                  <a:lnTo>
                    <a:pt x="5" y="38"/>
                  </a:lnTo>
                  <a:lnTo>
                    <a:pt x="10" y="43"/>
                  </a:lnTo>
                  <a:lnTo>
                    <a:pt x="15" y="43"/>
                  </a:lnTo>
                  <a:lnTo>
                    <a:pt x="19" y="43"/>
                  </a:lnTo>
                  <a:lnTo>
                    <a:pt x="24" y="47"/>
                  </a:lnTo>
                  <a:lnTo>
                    <a:pt x="29" y="43"/>
                  </a:lnTo>
                  <a:lnTo>
                    <a:pt x="33" y="43"/>
                  </a:lnTo>
                  <a:lnTo>
                    <a:pt x="33" y="43"/>
                  </a:lnTo>
                  <a:lnTo>
                    <a:pt x="38" y="38"/>
                  </a:lnTo>
                  <a:lnTo>
                    <a:pt x="43" y="33"/>
                  </a:lnTo>
                  <a:lnTo>
                    <a:pt x="43" y="33"/>
                  </a:lnTo>
                  <a:lnTo>
                    <a:pt x="48" y="29"/>
                  </a:lnTo>
                  <a:lnTo>
                    <a:pt x="48" y="24"/>
                  </a:lnTo>
                  <a:lnTo>
                    <a:pt x="43" y="24"/>
                  </a:lnTo>
                  <a:lnTo>
                    <a:pt x="43" y="19"/>
                  </a:lnTo>
                  <a:lnTo>
                    <a:pt x="43" y="14"/>
                  </a:lnTo>
                  <a:lnTo>
                    <a:pt x="43" y="10"/>
                  </a:lnTo>
                  <a:lnTo>
                    <a:pt x="38" y="10"/>
                  </a:lnTo>
                  <a:lnTo>
                    <a:pt x="33" y="5"/>
                  </a:lnTo>
                  <a:lnTo>
                    <a:pt x="33" y="5"/>
                  </a:lnTo>
                  <a:lnTo>
                    <a:pt x="29" y="0"/>
                  </a:lnTo>
                  <a:lnTo>
                    <a:pt x="24" y="0"/>
                  </a:lnTo>
                  <a:lnTo>
                    <a:pt x="19" y="0"/>
                  </a:lnTo>
                  <a:lnTo>
                    <a:pt x="15" y="5"/>
                  </a:lnTo>
                  <a:lnTo>
                    <a:pt x="10" y="5"/>
                  </a:lnTo>
                  <a:lnTo>
                    <a:pt x="10" y="10"/>
                  </a:lnTo>
                  <a:lnTo>
                    <a:pt x="5" y="10"/>
                  </a:lnTo>
                  <a:lnTo>
                    <a:pt x="5" y="14"/>
                  </a:lnTo>
                  <a:lnTo>
                    <a:pt x="0" y="19"/>
                  </a:lnTo>
                  <a:lnTo>
                    <a:pt x="0" y="24"/>
                  </a:lnTo>
                  <a:lnTo>
                    <a:pt x="0" y="29"/>
                  </a:lnTo>
                  <a:lnTo>
                    <a:pt x="5" y="33"/>
                  </a:lnTo>
                  <a:lnTo>
                    <a:pt x="5" y="33"/>
                  </a:lnTo>
                  <a:lnTo>
                    <a:pt x="10" y="38"/>
                  </a:lnTo>
                  <a:lnTo>
                    <a:pt x="10" y="43"/>
                  </a:lnTo>
                  <a:lnTo>
                    <a:pt x="15" y="43"/>
                  </a:lnTo>
                  <a:lnTo>
                    <a:pt x="19" y="43"/>
                  </a:lnTo>
                  <a:lnTo>
                    <a:pt x="24" y="43"/>
                  </a:lnTo>
                  <a:lnTo>
                    <a:pt x="29" y="43"/>
                  </a:lnTo>
                  <a:lnTo>
                    <a:pt x="33" y="43"/>
                  </a:lnTo>
                  <a:lnTo>
                    <a:pt x="33" y="43"/>
                  </a:lnTo>
                  <a:lnTo>
                    <a:pt x="38" y="38"/>
                  </a:lnTo>
                  <a:lnTo>
                    <a:pt x="43" y="33"/>
                  </a:lnTo>
                  <a:lnTo>
                    <a:pt x="43" y="33"/>
                  </a:lnTo>
                  <a:lnTo>
                    <a:pt x="43" y="29"/>
                  </a:lnTo>
                  <a:lnTo>
                    <a:pt x="43" y="24"/>
                  </a:lnTo>
                  <a:lnTo>
                    <a:pt x="48" y="24"/>
                  </a:lnTo>
                  <a:close/>
                </a:path>
              </a:pathLst>
            </a:custGeom>
            <a:solidFill>
              <a:srgbClr val="FF7979"/>
            </a:solidFill>
            <a:ln w="9525">
              <a:noFill/>
              <a:round/>
              <a:headEnd/>
              <a:tailEnd/>
            </a:ln>
          </p:spPr>
          <p:txBody>
            <a:bodyPr/>
            <a:lstStyle/>
            <a:p>
              <a:endParaRPr lang="en-US"/>
            </a:p>
          </p:txBody>
        </p:sp>
        <p:sp>
          <p:nvSpPr>
            <p:cNvPr id="3523805" name="Freeform 221"/>
            <p:cNvSpPr>
              <a:spLocks noChangeAspect="1"/>
            </p:cNvSpPr>
            <p:nvPr/>
          </p:nvSpPr>
          <p:spPr bwMode="auto">
            <a:xfrm>
              <a:off x="2718" y="1682"/>
              <a:ext cx="43" cy="43"/>
            </a:xfrm>
            <a:custGeom>
              <a:avLst/>
              <a:gdLst/>
              <a:ahLst/>
              <a:cxnLst>
                <a:cxn ang="0">
                  <a:pos x="43" y="19"/>
                </a:cxn>
                <a:cxn ang="0">
                  <a:pos x="43" y="10"/>
                </a:cxn>
                <a:cxn ang="0">
                  <a:pos x="33" y="5"/>
                </a:cxn>
                <a:cxn ang="0">
                  <a:pos x="29" y="0"/>
                </a:cxn>
                <a:cxn ang="0">
                  <a:pos x="19" y="0"/>
                </a:cxn>
                <a:cxn ang="0">
                  <a:pos x="10" y="5"/>
                </a:cxn>
                <a:cxn ang="0">
                  <a:pos x="5" y="10"/>
                </a:cxn>
                <a:cxn ang="0">
                  <a:pos x="0" y="19"/>
                </a:cxn>
                <a:cxn ang="0">
                  <a:pos x="0" y="29"/>
                </a:cxn>
                <a:cxn ang="0">
                  <a:pos x="5" y="33"/>
                </a:cxn>
                <a:cxn ang="0">
                  <a:pos x="10" y="43"/>
                </a:cxn>
                <a:cxn ang="0">
                  <a:pos x="19" y="43"/>
                </a:cxn>
                <a:cxn ang="0">
                  <a:pos x="29" y="43"/>
                </a:cxn>
                <a:cxn ang="0">
                  <a:pos x="33" y="43"/>
                </a:cxn>
                <a:cxn ang="0">
                  <a:pos x="43" y="33"/>
                </a:cxn>
                <a:cxn ang="0">
                  <a:pos x="43" y="29"/>
                </a:cxn>
                <a:cxn ang="0">
                  <a:pos x="43" y="24"/>
                </a:cxn>
                <a:cxn ang="0">
                  <a:pos x="43" y="14"/>
                </a:cxn>
                <a:cxn ang="0">
                  <a:pos x="38" y="10"/>
                </a:cxn>
                <a:cxn ang="0">
                  <a:pos x="29" y="5"/>
                </a:cxn>
                <a:cxn ang="0">
                  <a:pos x="24" y="0"/>
                </a:cxn>
                <a:cxn ang="0">
                  <a:pos x="15" y="5"/>
                </a:cxn>
                <a:cxn ang="0">
                  <a:pos x="10" y="10"/>
                </a:cxn>
                <a:cxn ang="0">
                  <a:pos x="5" y="14"/>
                </a:cxn>
                <a:cxn ang="0">
                  <a:pos x="5" y="24"/>
                </a:cxn>
                <a:cxn ang="0">
                  <a:pos x="5" y="29"/>
                </a:cxn>
                <a:cxn ang="0">
                  <a:pos x="10" y="38"/>
                </a:cxn>
                <a:cxn ang="0">
                  <a:pos x="15" y="43"/>
                </a:cxn>
                <a:cxn ang="0">
                  <a:pos x="24" y="43"/>
                </a:cxn>
                <a:cxn ang="0">
                  <a:pos x="29" y="43"/>
                </a:cxn>
                <a:cxn ang="0">
                  <a:pos x="38" y="38"/>
                </a:cxn>
                <a:cxn ang="0">
                  <a:pos x="43" y="29"/>
                </a:cxn>
                <a:cxn ang="0">
                  <a:pos x="43" y="24"/>
                </a:cxn>
              </a:cxnLst>
              <a:rect l="0" t="0" r="r" b="b"/>
              <a:pathLst>
                <a:path w="43" h="43">
                  <a:moveTo>
                    <a:pt x="43" y="24"/>
                  </a:moveTo>
                  <a:lnTo>
                    <a:pt x="43" y="19"/>
                  </a:lnTo>
                  <a:lnTo>
                    <a:pt x="43" y="14"/>
                  </a:lnTo>
                  <a:lnTo>
                    <a:pt x="43" y="10"/>
                  </a:lnTo>
                  <a:lnTo>
                    <a:pt x="38" y="10"/>
                  </a:lnTo>
                  <a:lnTo>
                    <a:pt x="33" y="5"/>
                  </a:lnTo>
                  <a:lnTo>
                    <a:pt x="33" y="5"/>
                  </a:lnTo>
                  <a:lnTo>
                    <a:pt x="29" y="0"/>
                  </a:lnTo>
                  <a:lnTo>
                    <a:pt x="24" y="0"/>
                  </a:lnTo>
                  <a:lnTo>
                    <a:pt x="19" y="0"/>
                  </a:lnTo>
                  <a:lnTo>
                    <a:pt x="15" y="5"/>
                  </a:lnTo>
                  <a:lnTo>
                    <a:pt x="10" y="5"/>
                  </a:lnTo>
                  <a:lnTo>
                    <a:pt x="10" y="10"/>
                  </a:lnTo>
                  <a:lnTo>
                    <a:pt x="5" y="10"/>
                  </a:lnTo>
                  <a:lnTo>
                    <a:pt x="5" y="14"/>
                  </a:lnTo>
                  <a:lnTo>
                    <a:pt x="0" y="19"/>
                  </a:lnTo>
                  <a:lnTo>
                    <a:pt x="0" y="24"/>
                  </a:lnTo>
                  <a:lnTo>
                    <a:pt x="0" y="29"/>
                  </a:lnTo>
                  <a:lnTo>
                    <a:pt x="5" y="33"/>
                  </a:lnTo>
                  <a:lnTo>
                    <a:pt x="5" y="33"/>
                  </a:lnTo>
                  <a:lnTo>
                    <a:pt x="10" y="38"/>
                  </a:lnTo>
                  <a:lnTo>
                    <a:pt x="10" y="43"/>
                  </a:lnTo>
                  <a:lnTo>
                    <a:pt x="15" y="43"/>
                  </a:lnTo>
                  <a:lnTo>
                    <a:pt x="19" y="43"/>
                  </a:lnTo>
                  <a:lnTo>
                    <a:pt x="24" y="43"/>
                  </a:lnTo>
                  <a:lnTo>
                    <a:pt x="29" y="43"/>
                  </a:lnTo>
                  <a:lnTo>
                    <a:pt x="33" y="43"/>
                  </a:lnTo>
                  <a:lnTo>
                    <a:pt x="33" y="43"/>
                  </a:lnTo>
                  <a:lnTo>
                    <a:pt x="38" y="38"/>
                  </a:lnTo>
                  <a:lnTo>
                    <a:pt x="43" y="33"/>
                  </a:lnTo>
                  <a:lnTo>
                    <a:pt x="43" y="33"/>
                  </a:lnTo>
                  <a:lnTo>
                    <a:pt x="43" y="29"/>
                  </a:lnTo>
                  <a:lnTo>
                    <a:pt x="43" y="24"/>
                  </a:lnTo>
                  <a:lnTo>
                    <a:pt x="43" y="24"/>
                  </a:lnTo>
                  <a:lnTo>
                    <a:pt x="43" y="19"/>
                  </a:lnTo>
                  <a:lnTo>
                    <a:pt x="43" y="14"/>
                  </a:lnTo>
                  <a:lnTo>
                    <a:pt x="38" y="10"/>
                  </a:lnTo>
                  <a:lnTo>
                    <a:pt x="38" y="10"/>
                  </a:lnTo>
                  <a:lnTo>
                    <a:pt x="33" y="5"/>
                  </a:lnTo>
                  <a:lnTo>
                    <a:pt x="29" y="5"/>
                  </a:lnTo>
                  <a:lnTo>
                    <a:pt x="29" y="5"/>
                  </a:lnTo>
                  <a:lnTo>
                    <a:pt x="24" y="0"/>
                  </a:lnTo>
                  <a:lnTo>
                    <a:pt x="19" y="5"/>
                  </a:lnTo>
                  <a:lnTo>
                    <a:pt x="15" y="5"/>
                  </a:lnTo>
                  <a:lnTo>
                    <a:pt x="10" y="5"/>
                  </a:lnTo>
                  <a:lnTo>
                    <a:pt x="10" y="10"/>
                  </a:lnTo>
                  <a:lnTo>
                    <a:pt x="5" y="10"/>
                  </a:lnTo>
                  <a:lnTo>
                    <a:pt x="5" y="14"/>
                  </a:lnTo>
                  <a:lnTo>
                    <a:pt x="5" y="19"/>
                  </a:lnTo>
                  <a:lnTo>
                    <a:pt x="5" y="24"/>
                  </a:lnTo>
                  <a:lnTo>
                    <a:pt x="5" y="29"/>
                  </a:lnTo>
                  <a:lnTo>
                    <a:pt x="5" y="29"/>
                  </a:lnTo>
                  <a:lnTo>
                    <a:pt x="5" y="33"/>
                  </a:lnTo>
                  <a:lnTo>
                    <a:pt x="10" y="38"/>
                  </a:lnTo>
                  <a:lnTo>
                    <a:pt x="10" y="38"/>
                  </a:lnTo>
                  <a:lnTo>
                    <a:pt x="15" y="43"/>
                  </a:lnTo>
                  <a:lnTo>
                    <a:pt x="19" y="43"/>
                  </a:lnTo>
                  <a:lnTo>
                    <a:pt x="24" y="43"/>
                  </a:lnTo>
                  <a:lnTo>
                    <a:pt x="29" y="43"/>
                  </a:lnTo>
                  <a:lnTo>
                    <a:pt x="29" y="43"/>
                  </a:lnTo>
                  <a:lnTo>
                    <a:pt x="33" y="38"/>
                  </a:lnTo>
                  <a:lnTo>
                    <a:pt x="38" y="38"/>
                  </a:lnTo>
                  <a:lnTo>
                    <a:pt x="38" y="33"/>
                  </a:lnTo>
                  <a:lnTo>
                    <a:pt x="43" y="29"/>
                  </a:lnTo>
                  <a:lnTo>
                    <a:pt x="43" y="29"/>
                  </a:lnTo>
                  <a:lnTo>
                    <a:pt x="43" y="24"/>
                  </a:lnTo>
                  <a:lnTo>
                    <a:pt x="43" y="24"/>
                  </a:lnTo>
                  <a:close/>
                </a:path>
              </a:pathLst>
            </a:custGeom>
            <a:solidFill>
              <a:srgbClr val="FF7D7D"/>
            </a:solidFill>
            <a:ln w="9525">
              <a:noFill/>
              <a:round/>
              <a:headEnd/>
              <a:tailEnd/>
            </a:ln>
          </p:spPr>
          <p:txBody>
            <a:bodyPr/>
            <a:lstStyle/>
            <a:p>
              <a:endParaRPr lang="en-US"/>
            </a:p>
          </p:txBody>
        </p:sp>
        <p:sp>
          <p:nvSpPr>
            <p:cNvPr id="3523806" name="Freeform 222"/>
            <p:cNvSpPr>
              <a:spLocks noChangeAspect="1"/>
            </p:cNvSpPr>
            <p:nvPr/>
          </p:nvSpPr>
          <p:spPr bwMode="auto">
            <a:xfrm>
              <a:off x="2723" y="1682"/>
              <a:ext cx="38" cy="43"/>
            </a:xfrm>
            <a:custGeom>
              <a:avLst/>
              <a:gdLst/>
              <a:ahLst/>
              <a:cxnLst>
                <a:cxn ang="0">
                  <a:pos x="38" y="19"/>
                </a:cxn>
                <a:cxn ang="0">
                  <a:pos x="33" y="10"/>
                </a:cxn>
                <a:cxn ang="0">
                  <a:pos x="28" y="5"/>
                </a:cxn>
                <a:cxn ang="0">
                  <a:pos x="24" y="5"/>
                </a:cxn>
                <a:cxn ang="0">
                  <a:pos x="14" y="5"/>
                </a:cxn>
                <a:cxn ang="0">
                  <a:pos x="5" y="5"/>
                </a:cxn>
                <a:cxn ang="0">
                  <a:pos x="0" y="10"/>
                </a:cxn>
                <a:cxn ang="0">
                  <a:pos x="0" y="19"/>
                </a:cxn>
                <a:cxn ang="0">
                  <a:pos x="0" y="29"/>
                </a:cxn>
                <a:cxn ang="0">
                  <a:pos x="0" y="33"/>
                </a:cxn>
                <a:cxn ang="0">
                  <a:pos x="5" y="38"/>
                </a:cxn>
                <a:cxn ang="0">
                  <a:pos x="14" y="43"/>
                </a:cxn>
                <a:cxn ang="0">
                  <a:pos x="24" y="43"/>
                </a:cxn>
                <a:cxn ang="0">
                  <a:pos x="28" y="38"/>
                </a:cxn>
                <a:cxn ang="0">
                  <a:pos x="33" y="33"/>
                </a:cxn>
                <a:cxn ang="0">
                  <a:pos x="38" y="29"/>
                </a:cxn>
                <a:cxn ang="0">
                  <a:pos x="38" y="24"/>
                </a:cxn>
                <a:cxn ang="0">
                  <a:pos x="33" y="14"/>
                </a:cxn>
                <a:cxn ang="0">
                  <a:pos x="33" y="10"/>
                </a:cxn>
                <a:cxn ang="0">
                  <a:pos x="24" y="5"/>
                </a:cxn>
                <a:cxn ang="0">
                  <a:pos x="19" y="5"/>
                </a:cxn>
                <a:cxn ang="0">
                  <a:pos x="10" y="5"/>
                </a:cxn>
                <a:cxn ang="0">
                  <a:pos x="5" y="10"/>
                </a:cxn>
                <a:cxn ang="0">
                  <a:pos x="0" y="14"/>
                </a:cxn>
                <a:cxn ang="0">
                  <a:pos x="0" y="24"/>
                </a:cxn>
                <a:cxn ang="0">
                  <a:pos x="0" y="29"/>
                </a:cxn>
                <a:cxn ang="0">
                  <a:pos x="5" y="38"/>
                </a:cxn>
                <a:cxn ang="0">
                  <a:pos x="10" y="38"/>
                </a:cxn>
                <a:cxn ang="0">
                  <a:pos x="19" y="43"/>
                </a:cxn>
                <a:cxn ang="0">
                  <a:pos x="24" y="38"/>
                </a:cxn>
                <a:cxn ang="0">
                  <a:pos x="33" y="38"/>
                </a:cxn>
                <a:cxn ang="0">
                  <a:pos x="33" y="29"/>
                </a:cxn>
                <a:cxn ang="0">
                  <a:pos x="38" y="24"/>
                </a:cxn>
              </a:cxnLst>
              <a:rect l="0" t="0" r="r" b="b"/>
              <a:pathLst>
                <a:path w="38" h="43">
                  <a:moveTo>
                    <a:pt x="38" y="24"/>
                  </a:moveTo>
                  <a:lnTo>
                    <a:pt x="38" y="19"/>
                  </a:lnTo>
                  <a:lnTo>
                    <a:pt x="38" y="14"/>
                  </a:lnTo>
                  <a:lnTo>
                    <a:pt x="33" y="10"/>
                  </a:lnTo>
                  <a:lnTo>
                    <a:pt x="33" y="10"/>
                  </a:lnTo>
                  <a:lnTo>
                    <a:pt x="28" y="5"/>
                  </a:lnTo>
                  <a:lnTo>
                    <a:pt x="24" y="5"/>
                  </a:lnTo>
                  <a:lnTo>
                    <a:pt x="24" y="5"/>
                  </a:lnTo>
                  <a:lnTo>
                    <a:pt x="19" y="0"/>
                  </a:lnTo>
                  <a:lnTo>
                    <a:pt x="14" y="5"/>
                  </a:lnTo>
                  <a:lnTo>
                    <a:pt x="10" y="5"/>
                  </a:lnTo>
                  <a:lnTo>
                    <a:pt x="5" y="5"/>
                  </a:lnTo>
                  <a:lnTo>
                    <a:pt x="5" y="10"/>
                  </a:lnTo>
                  <a:lnTo>
                    <a:pt x="0" y="10"/>
                  </a:lnTo>
                  <a:lnTo>
                    <a:pt x="0" y="14"/>
                  </a:lnTo>
                  <a:lnTo>
                    <a:pt x="0" y="19"/>
                  </a:lnTo>
                  <a:lnTo>
                    <a:pt x="0" y="24"/>
                  </a:lnTo>
                  <a:lnTo>
                    <a:pt x="0" y="29"/>
                  </a:lnTo>
                  <a:lnTo>
                    <a:pt x="0" y="29"/>
                  </a:lnTo>
                  <a:lnTo>
                    <a:pt x="0" y="33"/>
                  </a:lnTo>
                  <a:lnTo>
                    <a:pt x="5" y="38"/>
                  </a:lnTo>
                  <a:lnTo>
                    <a:pt x="5" y="38"/>
                  </a:lnTo>
                  <a:lnTo>
                    <a:pt x="10" y="43"/>
                  </a:lnTo>
                  <a:lnTo>
                    <a:pt x="14" y="43"/>
                  </a:lnTo>
                  <a:lnTo>
                    <a:pt x="19" y="43"/>
                  </a:lnTo>
                  <a:lnTo>
                    <a:pt x="24" y="43"/>
                  </a:lnTo>
                  <a:lnTo>
                    <a:pt x="24" y="43"/>
                  </a:lnTo>
                  <a:lnTo>
                    <a:pt x="28" y="38"/>
                  </a:lnTo>
                  <a:lnTo>
                    <a:pt x="33" y="38"/>
                  </a:lnTo>
                  <a:lnTo>
                    <a:pt x="33" y="33"/>
                  </a:lnTo>
                  <a:lnTo>
                    <a:pt x="38" y="29"/>
                  </a:lnTo>
                  <a:lnTo>
                    <a:pt x="38" y="29"/>
                  </a:lnTo>
                  <a:lnTo>
                    <a:pt x="38" y="24"/>
                  </a:lnTo>
                  <a:lnTo>
                    <a:pt x="38" y="24"/>
                  </a:lnTo>
                  <a:lnTo>
                    <a:pt x="38" y="19"/>
                  </a:lnTo>
                  <a:lnTo>
                    <a:pt x="33" y="14"/>
                  </a:lnTo>
                  <a:lnTo>
                    <a:pt x="33" y="14"/>
                  </a:lnTo>
                  <a:lnTo>
                    <a:pt x="33" y="10"/>
                  </a:lnTo>
                  <a:lnTo>
                    <a:pt x="28" y="5"/>
                  </a:lnTo>
                  <a:lnTo>
                    <a:pt x="24" y="5"/>
                  </a:lnTo>
                  <a:lnTo>
                    <a:pt x="24" y="5"/>
                  </a:lnTo>
                  <a:lnTo>
                    <a:pt x="19" y="5"/>
                  </a:lnTo>
                  <a:lnTo>
                    <a:pt x="14" y="5"/>
                  </a:lnTo>
                  <a:lnTo>
                    <a:pt x="10" y="5"/>
                  </a:lnTo>
                  <a:lnTo>
                    <a:pt x="10" y="5"/>
                  </a:lnTo>
                  <a:lnTo>
                    <a:pt x="5" y="10"/>
                  </a:lnTo>
                  <a:lnTo>
                    <a:pt x="0" y="14"/>
                  </a:lnTo>
                  <a:lnTo>
                    <a:pt x="0" y="14"/>
                  </a:lnTo>
                  <a:lnTo>
                    <a:pt x="0" y="19"/>
                  </a:lnTo>
                  <a:lnTo>
                    <a:pt x="0" y="24"/>
                  </a:lnTo>
                  <a:lnTo>
                    <a:pt x="0" y="29"/>
                  </a:lnTo>
                  <a:lnTo>
                    <a:pt x="0" y="29"/>
                  </a:lnTo>
                  <a:lnTo>
                    <a:pt x="0" y="33"/>
                  </a:lnTo>
                  <a:lnTo>
                    <a:pt x="5" y="38"/>
                  </a:lnTo>
                  <a:lnTo>
                    <a:pt x="10" y="38"/>
                  </a:lnTo>
                  <a:lnTo>
                    <a:pt x="10" y="38"/>
                  </a:lnTo>
                  <a:lnTo>
                    <a:pt x="14" y="43"/>
                  </a:lnTo>
                  <a:lnTo>
                    <a:pt x="19" y="43"/>
                  </a:lnTo>
                  <a:lnTo>
                    <a:pt x="24" y="43"/>
                  </a:lnTo>
                  <a:lnTo>
                    <a:pt x="24" y="38"/>
                  </a:lnTo>
                  <a:lnTo>
                    <a:pt x="28" y="38"/>
                  </a:lnTo>
                  <a:lnTo>
                    <a:pt x="33" y="38"/>
                  </a:lnTo>
                  <a:lnTo>
                    <a:pt x="33" y="33"/>
                  </a:lnTo>
                  <a:lnTo>
                    <a:pt x="33" y="29"/>
                  </a:lnTo>
                  <a:lnTo>
                    <a:pt x="38" y="29"/>
                  </a:lnTo>
                  <a:lnTo>
                    <a:pt x="38" y="24"/>
                  </a:lnTo>
                  <a:lnTo>
                    <a:pt x="38" y="24"/>
                  </a:lnTo>
                  <a:close/>
                </a:path>
              </a:pathLst>
            </a:custGeom>
            <a:solidFill>
              <a:srgbClr val="FF8181"/>
            </a:solidFill>
            <a:ln w="9525">
              <a:noFill/>
              <a:round/>
              <a:headEnd/>
              <a:tailEnd/>
            </a:ln>
          </p:spPr>
          <p:txBody>
            <a:bodyPr/>
            <a:lstStyle/>
            <a:p>
              <a:endParaRPr lang="en-US"/>
            </a:p>
          </p:txBody>
        </p:sp>
        <p:sp>
          <p:nvSpPr>
            <p:cNvPr id="3523807" name="Freeform 223"/>
            <p:cNvSpPr>
              <a:spLocks noChangeAspect="1"/>
            </p:cNvSpPr>
            <p:nvPr/>
          </p:nvSpPr>
          <p:spPr bwMode="auto">
            <a:xfrm>
              <a:off x="2723" y="1687"/>
              <a:ext cx="38" cy="38"/>
            </a:xfrm>
            <a:custGeom>
              <a:avLst/>
              <a:gdLst/>
              <a:ahLst/>
              <a:cxnLst>
                <a:cxn ang="0">
                  <a:pos x="38" y="14"/>
                </a:cxn>
                <a:cxn ang="0">
                  <a:pos x="33" y="9"/>
                </a:cxn>
                <a:cxn ang="0">
                  <a:pos x="28" y="0"/>
                </a:cxn>
                <a:cxn ang="0">
                  <a:pos x="24" y="0"/>
                </a:cxn>
                <a:cxn ang="0">
                  <a:pos x="14" y="0"/>
                </a:cxn>
                <a:cxn ang="0">
                  <a:pos x="10" y="0"/>
                </a:cxn>
                <a:cxn ang="0">
                  <a:pos x="0" y="9"/>
                </a:cxn>
                <a:cxn ang="0">
                  <a:pos x="0" y="14"/>
                </a:cxn>
                <a:cxn ang="0">
                  <a:pos x="0" y="24"/>
                </a:cxn>
                <a:cxn ang="0">
                  <a:pos x="0" y="28"/>
                </a:cxn>
                <a:cxn ang="0">
                  <a:pos x="10" y="33"/>
                </a:cxn>
                <a:cxn ang="0">
                  <a:pos x="14" y="38"/>
                </a:cxn>
                <a:cxn ang="0">
                  <a:pos x="24" y="38"/>
                </a:cxn>
                <a:cxn ang="0">
                  <a:pos x="28" y="33"/>
                </a:cxn>
                <a:cxn ang="0">
                  <a:pos x="33" y="28"/>
                </a:cxn>
                <a:cxn ang="0">
                  <a:pos x="38" y="24"/>
                </a:cxn>
                <a:cxn ang="0">
                  <a:pos x="33" y="19"/>
                </a:cxn>
                <a:cxn ang="0">
                  <a:pos x="33" y="9"/>
                </a:cxn>
                <a:cxn ang="0">
                  <a:pos x="28" y="5"/>
                </a:cxn>
                <a:cxn ang="0">
                  <a:pos x="24" y="0"/>
                </a:cxn>
                <a:cxn ang="0">
                  <a:pos x="19" y="0"/>
                </a:cxn>
                <a:cxn ang="0">
                  <a:pos x="10" y="0"/>
                </a:cxn>
                <a:cxn ang="0">
                  <a:pos x="5" y="5"/>
                </a:cxn>
                <a:cxn ang="0">
                  <a:pos x="0" y="9"/>
                </a:cxn>
                <a:cxn ang="0">
                  <a:pos x="0" y="19"/>
                </a:cxn>
                <a:cxn ang="0">
                  <a:pos x="0" y="24"/>
                </a:cxn>
                <a:cxn ang="0">
                  <a:pos x="5" y="28"/>
                </a:cxn>
                <a:cxn ang="0">
                  <a:pos x="10" y="33"/>
                </a:cxn>
                <a:cxn ang="0">
                  <a:pos x="19" y="33"/>
                </a:cxn>
                <a:cxn ang="0">
                  <a:pos x="24" y="33"/>
                </a:cxn>
                <a:cxn ang="0">
                  <a:pos x="28" y="28"/>
                </a:cxn>
                <a:cxn ang="0">
                  <a:pos x="33" y="24"/>
                </a:cxn>
                <a:cxn ang="0">
                  <a:pos x="33" y="19"/>
                </a:cxn>
              </a:cxnLst>
              <a:rect l="0" t="0" r="r" b="b"/>
              <a:pathLst>
                <a:path w="38" h="38">
                  <a:moveTo>
                    <a:pt x="38" y="19"/>
                  </a:moveTo>
                  <a:lnTo>
                    <a:pt x="38" y="14"/>
                  </a:lnTo>
                  <a:lnTo>
                    <a:pt x="33" y="9"/>
                  </a:lnTo>
                  <a:lnTo>
                    <a:pt x="33" y="9"/>
                  </a:lnTo>
                  <a:lnTo>
                    <a:pt x="33" y="5"/>
                  </a:lnTo>
                  <a:lnTo>
                    <a:pt x="28" y="0"/>
                  </a:lnTo>
                  <a:lnTo>
                    <a:pt x="24" y="0"/>
                  </a:lnTo>
                  <a:lnTo>
                    <a:pt x="24" y="0"/>
                  </a:lnTo>
                  <a:lnTo>
                    <a:pt x="19" y="0"/>
                  </a:lnTo>
                  <a:lnTo>
                    <a:pt x="14" y="0"/>
                  </a:lnTo>
                  <a:lnTo>
                    <a:pt x="10" y="0"/>
                  </a:lnTo>
                  <a:lnTo>
                    <a:pt x="10" y="0"/>
                  </a:lnTo>
                  <a:lnTo>
                    <a:pt x="5" y="5"/>
                  </a:lnTo>
                  <a:lnTo>
                    <a:pt x="0" y="9"/>
                  </a:lnTo>
                  <a:lnTo>
                    <a:pt x="0" y="9"/>
                  </a:lnTo>
                  <a:lnTo>
                    <a:pt x="0" y="14"/>
                  </a:lnTo>
                  <a:lnTo>
                    <a:pt x="0" y="19"/>
                  </a:lnTo>
                  <a:lnTo>
                    <a:pt x="0" y="24"/>
                  </a:lnTo>
                  <a:lnTo>
                    <a:pt x="0" y="24"/>
                  </a:lnTo>
                  <a:lnTo>
                    <a:pt x="0" y="28"/>
                  </a:lnTo>
                  <a:lnTo>
                    <a:pt x="5" y="33"/>
                  </a:lnTo>
                  <a:lnTo>
                    <a:pt x="10" y="33"/>
                  </a:lnTo>
                  <a:lnTo>
                    <a:pt x="10" y="33"/>
                  </a:lnTo>
                  <a:lnTo>
                    <a:pt x="14" y="38"/>
                  </a:lnTo>
                  <a:lnTo>
                    <a:pt x="19" y="38"/>
                  </a:lnTo>
                  <a:lnTo>
                    <a:pt x="24" y="38"/>
                  </a:lnTo>
                  <a:lnTo>
                    <a:pt x="24" y="33"/>
                  </a:lnTo>
                  <a:lnTo>
                    <a:pt x="28" y="33"/>
                  </a:lnTo>
                  <a:lnTo>
                    <a:pt x="33" y="33"/>
                  </a:lnTo>
                  <a:lnTo>
                    <a:pt x="33" y="28"/>
                  </a:lnTo>
                  <a:lnTo>
                    <a:pt x="33" y="24"/>
                  </a:lnTo>
                  <a:lnTo>
                    <a:pt x="38" y="24"/>
                  </a:lnTo>
                  <a:lnTo>
                    <a:pt x="38" y="19"/>
                  </a:lnTo>
                  <a:lnTo>
                    <a:pt x="33" y="19"/>
                  </a:lnTo>
                  <a:lnTo>
                    <a:pt x="33" y="14"/>
                  </a:lnTo>
                  <a:lnTo>
                    <a:pt x="33" y="9"/>
                  </a:lnTo>
                  <a:lnTo>
                    <a:pt x="33" y="9"/>
                  </a:lnTo>
                  <a:lnTo>
                    <a:pt x="28" y="5"/>
                  </a:lnTo>
                  <a:lnTo>
                    <a:pt x="28" y="5"/>
                  </a:lnTo>
                  <a:lnTo>
                    <a:pt x="24" y="0"/>
                  </a:lnTo>
                  <a:lnTo>
                    <a:pt x="24" y="0"/>
                  </a:lnTo>
                  <a:lnTo>
                    <a:pt x="19" y="0"/>
                  </a:lnTo>
                  <a:lnTo>
                    <a:pt x="14" y="0"/>
                  </a:lnTo>
                  <a:lnTo>
                    <a:pt x="10" y="0"/>
                  </a:lnTo>
                  <a:lnTo>
                    <a:pt x="10" y="5"/>
                  </a:lnTo>
                  <a:lnTo>
                    <a:pt x="5" y="5"/>
                  </a:lnTo>
                  <a:lnTo>
                    <a:pt x="5" y="9"/>
                  </a:lnTo>
                  <a:lnTo>
                    <a:pt x="0" y="9"/>
                  </a:lnTo>
                  <a:lnTo>
                    <a:pt x="0" y="14"/>
                  </a:lnTo>
                  <a:lnTo>
                    <a:pt x="0" y="19"/>
                  </a:lnTo>
                  <a:lnTo>
                    <a:pt x="0" y="19"/>
                  </a:lnTo>
                  <a:lnTo>
                    <a:pt x="0" y="24"/>
                  </a:lnTo>
                  <a:lnTo>
                    <a:pt x="5" y="28"/>
                  </a:lnTo>
                  <a:lnTo>
                    <a:pt x="5" y="28"/>
                  </a:lnTo>
                  <a:lnTo>
                    <a:pt x="10" y="33"/>
                  </a:lnTo>
                  <a:lnTo>
                    <a:pt x="10" y="33"/>
                  </a:lnTo>
                  <a:lnTo>
                    <a:pt x="14" y="33"/>
                  </a:lnTo>
                  <a:lnTo>
                    <a:pt x="19" y="33"/>
                  </a:lnTo>
                  <a:lnTo>
                    <a:pt x="24" y="33"/>
                  </a:lnTo>
                  <a:lnTo>
                    <a:pt x="24" y="33"/>
                  </a:lnTo>
                  <a:lnTo>
                    <a:pt x="28" y="33"/>
                  </a:lnTo>
                  <a:lnTo>
                    <a:pt x="28" y="28"/>
                  </a:lnTo>
                  <a:lnTo>
                    <a:pt x="33" y="28"/>
                  </a:lnTo>
                  <a:lnTo>
                    <a:pt x="33" y="24"/>
                  </a:lnTo>
                  <a:lnTo>
                    <a:pt x="33" y="19"/>
                  </a:lnTo>
                  <a:lnTo>
                    <a:pt x="33" y="19"/>
                  </a:lnTo>
                  <a:lnTo>
                    <a:pt x="38" y="19"/>
                  </a:lnTo>
                  <a:close/>
                </a:path>
              </a:pathLst>
            </a:custGeom>
            <a:solidFill>
              <a:srgbClr val="FF8484"/>
            </a:solidFill>
            <a:ln w="9525">
              <a:noFill/>
              <a:round/>
              <a:headEnd/>
              <a:tailEnd/>
            </a:ln>
          </p:spPr>
          <p:txBody>
            <a:bodyPr/>
            <a:lstStyle/>
            <a:p>
              <a:endParaRPr lang="en-US"/>
            </a:p>
          </p:txBody>
        </p:sp>
        <p:sp>
          <p:nvSpPr>
            <p:cNvPr id="3523808" name="Freeform 224"/>
            <p:cNvSpPr>
              <a:spLocks noChangeAspect="1"/>
            </p:cNvSpPr>
            <p:nvPr/>
          </p:nvSpPr>
          <p:spPr bwMode="auto">
            <a:xfrm>
              <a:off x="2723" y="1687"/>
              <a:ext cx="33" cy="33"/>
            </a:xfrm>
            <a:custGeom>
              <a:avLst/>
              <a:gdLst/>
              <a:ahLst/>
              <a:cxnLst>
                <a:cxn ang="0">
                  <a:pos x="33" y="14"/>
                </a:cxn>
                <a:cxn ang="0">
                  <a:pos x="33" y="9"/>
                </a:cxn>
                <a:cxn ang="0">
                  <a:pos x="28" y="5"/>
                </a:cxn>
                <a:cxn ang="0">
                  <a:pos x="24" y="0"/>
                </a:cxn>
                <a:cxn ang="0">
                  <a:pos x="14" y="0"/>
                </a:cxn>
                <a:cxn ang="0">
                  <a:pos x="10" y="5"/>
                </a:cxn>
                <a:cxn ang="0">
                  <a:pos x="5" y="9"/>
                </a:cxn>
                <a:cxn ang="0">
                  <a:pos x="0" y="14"/>
                </a:cxn>
                <a:cxn ang="0">
                  <a:pos x="0" y="19"/>
                </a:cxn>
                <a:cxn ang="0">
                  <a:pos x="5" y="28"/>
                </a:cxn>
                <a:cxn ang="0">
                  <a:pos x="10" y="33"/>
                </a:cxn>
                <a:cxn ang="0">
                  <a:pos x="14" y="33"/>
                </a:cxn>
                <a:cxn ang="0">
                  <a:pos x="24" y="33"/>
                </a:cxn>
                <a:cxn ang="0">
                  <a:pos x="28" y="33"/>
                </a:cxn>
                <a:cxn ang="0">
                  <a:pos x="33" y="28"/>
                </a:cxn>
                <a:cxn ang="0">
                  <a:pos x="33" y="19"/>
                </a:cxn>
                <a:cxn ang="0">
                  <a:pos x="33" y="19"/>
                </a:cxn>
                <a:cxn ang="0">
                  <a:pos x="33" y="9"/>
                </a:cxn>
                <a:cxn ang="0">
                  <a:pos x="28" y="5"/>
                </a:cxn>
                <a:cxn ang="0">
                  <a:pos x="24" y="5"/>
                </a:cxn>
                <a:cxn ang="0">
                  <a:pos x="19" y="0"/>
                </a:cxn>
                <a:cxn ang="0">
                  <a:pos x="10" y="5"/>
                </a:cxn>
                <a:cxn ang="0">
                  <a:pos x="5" y="5"/>
                </a:cxn>
                <a:cxn ang="0">
                  <a:pos x="5" y="9"/>
                </a:cxn>
                <a:cxn ang="0">
                  <a:pos x="0" y="19"/>
                </a:cxn>
                <a:cxn ang="0">
                  <a:pos x="5" y="24"/>
                </a:cxn>
                <a:cxn ang="0">
                  <a:pos x="5" y="28"/>
                </a:cxn>
                <a:cxn ang="0">
                  <a:pos x="10" y="33"/>
                </a:cxn>
                <a:cxn ang="0">
                  <a:pos x="19" y="33"/>
                </a:cxn>
                <a:cxn ang="0">
                  <a:pos x="24" y="33"/>
                </a:cxn>
                <a:cxn ang="0">
                  <a:pos x="28" y="28"/>
                </a:cxn>
                <a:cxn ang="0">
                  <a:pos x="33" y="24"/>
                </a:cxn>
                <a:cxn ang="0">
                  <a:pos x="33" y="19"/>
                </a:cxn>
              </a:cxnLst>
              <a:rect l="0" t="0" r="r" b="b"/>
              <a:pathLst>
                <a:path w="33" h="33">
                  <a:moveTo>
                    <a:pt x="33" y="19"/>
                  </a:moveTo>
                  <a:lnTo>
                    <a:pt x="33" y="14"/>
                  </a:lnTo>
                  <a:lnTo>
                    <a:pt x="33" y="9"/>
                  </a:lnTo>
                  <a:lnTo>
                    <a:pt x="33" y="9"/>
                  </a:lnTo>
                  <a:lnTo>
                    <a:pt x="28" y="5"/>
                  </a:lnTo>
                  <a:lnTo>
                    <a:pt x="28" y="5"/>
                  </a:lnTo>
                  <a:lnTo>
                    <a:pt x="24" y="0"/>
                  </a:lnTo>
                  <a:lnTo>
                    <a:pt x="24" y="0"/>
                  </a:lnTo>
                  <a:lnTo>
                    <a:pt x="19" y="0"/>
                  </a:lnTo>
                  <a:lnTo>
                    <a:pt x="14" y="0"/>
                  </a:lnTo>
                  <a:lnTo>
                    <a:pt x="10" y="0"/>
                  </a:lnTo>
                  <a:lnTo>
                    <a:pt x="10" y="5"/>
                  </a:lnTo>
                  <a:lnTo>
                    <a:pt x="5" y="5"/>
                  </a:lnTo>
                  <a:lnTo>
                    <a:pt x="5" y="9"/>
                  </a:lnTo>
                  <a:lnTo>
                    <a:pt x="0" y="9"/>
                  </a:lnTo>
                  <a:lnTo>
                    <a:pt x="0" y="14"/>
                  </a:lnTo>
                  <a:lnTo>
                    <a:pt x="0" y="19"/>
                  </a:lnTo>
                  <a:lnTo>
                    <a:pt x="0" y="19"/>
                  </a:lnTo>
                  <a:lnTo>
                    <a:pt x="0" y="24"/>
                  </a:lnTo>
                  <a:lnTo>
                    <a:pt x="5" y="28"/>
                  </a:lnTo>
                  <a:lnTo>
                    <a:pt x="5" y="28"/>
                  </a:lnTo>
                  <a:lnTo>
                    <a:pt x="10" y="33"/>
                  </a:lnTo>
                  <a:lnTo>
                    <a:pt x="10" y="33"/>
                  </a:lnTo>
                  <a:lnTo>
                    <a:pt x="14" y="33"/>
                  </a:lnTo>
                  <a:lnTo>
                    <a:pt x="19" y="33"/>
                  </a:lnTo>
                  <a:lnTo>
                    <a:pt x="24" y="33"/>
                  </a:lnTo>
                  <a:lnTo>
                    <a:pt x="24" y="33"/>
                  </a:lnTo>
                  <a:lnTo>
                    <a:pt x="28" y="33"/>
                  </a:lnTo>
                  <a:lnTo>
                    <a:pt x="28" y="28"/>
                  </a:lnTo>
                  <a:lnTo>
                    <a:pt x="33" y="28"/>
                  </a:lnTo>
                  <a:lnTo>
                    <a:pt x="33" y="24"/>
                  </a:lnTo>
                  <a:lnTo>
                    <a:pt x="33" y="19"/>
                  </a:lnTo>
                  <a:lnTo>
                    <a:pt x="33" y="19"/>
                  </a:lnTo>
                  <a:lnTo>
                    <a:pt x="33" y="19"/>
                  </a:lnTo>
                  <a:lnTo>
                    <a:pt x="33" y="14"/>
                  </a:lnTo>
                  <a:lnTo>
                    <a:pt x="33" y="9"/>
                  </a:lnTo>
                  <a:lnTo>
                    <a:pt x="33" y="9"/>
                  </a:lnTo>
                  <a:lnTo>
                    <a:pt x="28" y="5"/>
                  </a:lnTo>
                  <a:lnTo>
                    <a:pt x="28" y="5"/>
                  </a:lnTo>
                  <a:lnTo>
                    <a:pt x="24" y="5"/>
                  </a:lnTo>
                  <a:lnTo>
                    <a:pt x="19" y="0"/>
                  </a:lnTo>
                  <a:lnTo>
                    <a:pt x="19" y="0"/>
                  </a:lnTo>
                  <a:lnTo>
                    <a:pt x="14" y="0"/>
                  </a:lnTo>
                  <a:lnTo>
                    <a:pt x="10" y="5"/>
                  </a:lnTo>
                  <a:lnTo>
                    <a:pt x="10" y="5"/>
                  </a:lnTo>
                  <a:lnTo>
                    <a:pt x="5" y="5"/>
                  </a:lnTo>
                  <a:lnTo>
                    <a:pt x="5" y="9"/>
                  </a:lnTo>
                  <a:lnTo>
                    <a:pt x="5" y="9"/>
                  </a:lnTo>
                  <a:lnTo>
                    <a:pt x="0" y="14"/>
                  </a:lnTo>
                  <a:lnTo>
                    <a:pt x="0" y="19"/>
                  </a:lnTo>
                  <a:lnTo>
                    <a:pt x="0" y="19"/>
                  </a:lnTo>
                  <a:lnTo>
                    <a:pt x="5" y="24"/>
                  </a:lnTo>
                  <a:lnTo>
                    <a:pt x="5" y="28"/>
                  </a:lnTo>
                  <a:lnTo>
                    <a:pt x="5" y="28"/>
                  </a:lnTo>
                  <a:lnTo>
                    <a:pt x="10" y="33"/>
                  </a:lnTo>
                  <a:lnTo>
                    <a:pt x="10" y="33"/>
                  </a:lnTo>
                  <a:lnTo>
                    <a:pt x="14" y="33"/>
                  </a:lnTo>
                  <a:lnTo>
                    <a:pt x="19" y="33"/>
                  </a:lnTo>
                  <a:lnTo>
                    <a:pt x="19" y="33"/>
                  </a:lnTo>
                  <a:lnTo>
                    <a:pt x="24" y="33"/>
                  </a:lnTo>
                  <a:lnTo>
                    <a:pt x="28" y="33"/>
                  </a:lnTo>
                  <a:lnTo>
                    <a:pt x="28" y="28"/>
                  </a:lnTo>
                  <a:lnTo>
                    <a:pt x="33" y="28"/>
                  </a:lnTo>
                  <a:lnTo>
                    <a:pt x="33" y="24"/>
                  </a:lnTo>
                  <a:lnTo>
                    <a:pt x="33" y="19"/>
                  </a:lnTo>
                  <a:lnTo>
                    <a:pt x="33" y="19"/>
                  </a:lnTo>
                  <a:lnTo>
                    <a:pt x="33" y="19"/>
                  </a:lnTo>
                  <a:close/>
                </a:path>
              </a:pathLst>
            </a:custGeom>
            <a:solidFill>
              <a:srgbClr val="FF8888"/>
            </a:solidFill>
            <a:ln w="9525">
              <a:noFill/>
              <a:round/>
              <a:headEnd/>
              <a:tailEnd/>
            </a:ln>
          </p:spPr>
          <p:txBody>
            <a:bodyPr/>
            <a:lstStyle/>
            <a:p>
              <a:endParaRPr lang="en-US"/>
            </a:p>
          </p:txBody>
        </p:sp>
        <p:sp>
          <p:nvSpPr>
            <p:cNvPr id="3523809" name="Freeform 225"/>
            <p:cNvSpPr>
              <a:spLocks noChangeAspect="1"/>
            </p:cNvSpPr>
            <p:nvPr/>
          </p:nvSpPr>
          <p:spPr bwMode="auto">
            <a:xfrm>
              <a:off x="2723" y="1687"/>
              <a:ext cx="33" cy="33"/>
            </a:xfrm>
            <a:custGeom>
              <a:avLst/>
              <a:gdLst/>
              <a:ahLst/>
              <a:cxnLst>
                <a:cxn ang="0">
                  <a:pos x="33" y="14"/>
                </a:cxn>
                <a:cxn ang="0">
                  <a:pos x="33" y="9"/>
                </a:cxn>
                <a:cxn ang="0">
                  <a:pos x="28" y="5"/>
                </a:cxn>
                <a:cxn ang="0">
                  <a:pos x="19" y="0"/>
                </a:cxn>
                <a:cxn ang="0">
                  <a:pos x="14" y="0"/>
                </a:cxn>
                <a:cxn ang="0">
                  <a:pos x="10" y="5"/>
                </a:cxn>
                <a:cxn ang="0">
                  <a:pos x="5" y="9"/>
                </a:cxn>
                <a:cxn ang="0">
                  <a:pos x="0" y="14"/>
                </a:cxn>
                <a:cxn ang="0">
                  <a:pos x="0" y="19"/>
                </a:cxn>
                <a:cxn ang="0">
                  <a:pos x="5" y="28"/>
                </a:cxn>
                <a:cxn ang="0">
                  <a:pos x="10" y="33"/>
                </a:cxn>
                <a:cxn ang="0">
                  <a:pos x="14" y="33"/>
                </a:cxn>
                <a:cxn ang="0">
                  <a:pos x="19" y="33"/>
                </a:cxn>
                <a:cxn ang="0">
                  <a:pos x="28" y="33"/>
                </a:cxn>
                <a:cxn ang="0">
                  <a:pos x="33" y="28"/>
                </a:cxn>
                <a:cxn ang="0">
                  <a:pos x="33" y="19"/>
                </a:cxn>
                <a:cxn ang="0">
                  <a:pos x="33" y="19"/>
                </a:cxn>
                <a:cxn ang="0">
                  <a:pos x="33" y="14"/>
                </a:cxn>
                <a:cxn ang="0">
                  <a:pos x="28" y="9"/>
                </a:cxn>
                <a:cxn ang="0">
                  <a:pos x="24" y="5"/>
                </a:cxn>
                <a:cxn ang="0">
                  <a:pos x="19" y="5"/>
                </a:cxn>
                <a:cxn ang="0">
                  <a:pos x="14" y="5"/>
                </a:cxn>
                <a:cxn ang="0">
                  <a:pos x="10" y="9"/>
                </a:cxn>
                <a:cxn ang="0">
                  <a:pos x="5" y="14"/>
                </a:cxn>
                <a:cxn ang="0">
                  <a:pos x="5" y="19"/>
                </a:cxn>
                <a:cxn ang="0">
                  <a:pos x="5" y="24"/>
                </a:cxn>
                <a:cxn ang="0">
                  <a:pos x="10" y="28"/>
                </a:cxn>
                <a:cxn ang="0">
                  <a:pos x="14" y="33"/>
                </a:cxn>
                <a:cxn ang="0">
                  <a:pos x="19" y="33"/>
                </a:cxn>
                <a:cxn ang="0">
                  <a:pos x="24" y="33"/>
                </a:cxn>
                <a:cxn ang="0">
                  <a:pos x="28" y="28"/>
                </a:cxn>
                <a:cxn ang="0">
                  <a:pos x="33" y="24"/>
                </a:cxn>
                <a:cxn ang="0">
                  <a:pos x="33" y="19"/>
                </a:cxn>
              </a:cxnLst>
              <a:rect l="0" t="0" r="r" b="b"/>
              <a:pathLst>
                <a:path w="33" h="33">
                  <a:moveTo>
                    <a:pt x="33" y="19"/>
                  </a:moveTo>
                  <a:lnTo>
                    <a:pt x="33" y="14"/>
                  </a:lnTo>
                  <a:lnTo>
                    <a:pt x="33" y="9"/>
                  </a:lnTo>
                  <a:lnTo>
                    <a:pt x="33" y="9"/>
                  </a:lnTo>
                  <a:lnTo>
                    <a:pt x="28" y="5"/>
                  </a:lnTo>
                  <a:lnTo>
                    <a:pt x="28" y="5"/>
                  </a:lnTo>
                  <a:lnTo>
                    <a:pt x="24" y="5"/>
                  </a:lnTo>
                  <a:lnTo>
                    <a:pt x="19" y="0"/>
                  </a:lnTo>
                  <a:lnTo>
                    <a:pt x="19" y="0"/>
                  </a:lnTo>
                  <a:lnTo>
                    <a:pt x="14" y="0"/>
                  </a:lnTo>
                  <a:lnTo>
                    <a:pt x="10" y="5"/>
                  </a:lnTo>
                  <a:lnTo>
                    <a:pt x="10" y="5"/>
                  </a:lnTo>
                  <a:lnTo>
                    <a:pt x="5" y="5"/>
                  </a:lnTo>
                  <a:lnTo>
                    <a:pt x="5" y="9"/>
                  </a:lnTo>
                  <a:lnTo>
                    <a:pt x="5" y="9"/>
                  </a:lnTo>
                  <a:lnTo>
                    <a:pt x="0" y="14"/>
                  </a:lnTo>
                  <a:lnTo>
                    <a:pt x="0" y="19"/>
                  </a:lnTo>
                  <a:lnTo>
                    <a:pt x="0" y="19"/>
                  </a:lnTo>
                  <a:lnTo>
                    <a:pt x="5" y="24"/>
                  </a:lnTo>
                  <a:lnTo>
                    <a:pt x="5" y="28"/>
                  </a:lnTo>
                  <a:lnTo>
                    <a:pt x="5" y="28"/>
                  </a:lnTo>
                  <a:lnTo>
                    <a:pt x="10" y="33"/>
                  </a:lnTo>
                  <a:lnTo>
                    <a:pt x="10" y="33"/>
                  </a:lnTo>
                  <a:lnTo>
                    <a:pt x="14" y="33"/>
                  </a:lnTo>
                  <a:lnTo>
                    <a:pt x="19" y="33"/>
                  </a:lnTo>
                  <a:lnTo>
                    <a:pt x="19" y="33"/>
                  </a:lnTo>
                  <a:lnTo>
                    <a:pt x="24" y="33"/>
                  </a:lnTo>
                  <a:lnTo>
                    <a:pt x="28" y="33"/>
                  </a:lnTo>
                  <a:lnTo>
                    <a:pt x="28" y="28"/>
                  </a:lnTo>
                  <a:lnTo>
                    <a:pt x="33" y="28"/>
                  </a:lnTo>
                  <a:lnTo>
                    <a:pt x="33" y="24"/>
                  </a:lnTo>
                  <a:lnTo>
                    <a:pt x="33" y="19"/>
                  </a:lnTo>
                  <a:lnTo>
                    <a:pt x="33" y="19"/>
                  </a:lnTo>
                  <a:lnTo>
                    <a:pt x="33" y="19"/>
                  </a:lnTo>
                  <a:lnTo>
                    <a:pt x="33" y="14"/>
                  </a:lnTo>
                  <a:lnTo>
                    <a:pt x="33" y="14"/>
                  </a:lnTo>
                  <a:lnTo>
                    <a:pt x="28" y="9"/>
                  </a:lnTo>
                  <a:lnTo>
                    <a:pt x="28" y="9"/>
                  </a:lnTo>
                  <a:lnTo>
                    <a:pt x="28" y="5"/>
                  </a:lnTo>
                  <a:lnTo>
                    <a:pt x="24" y="5"/>
                  </a:lnTo>
                  <a:lnTo>
                    <a:pt x="19" y="5"/>
                  </a:lnTo>
                  <a:lnTo>
                    <a:pt x="19" y="5"/>
                  </a:lnTo>
                  <a:lnTo>
                    <a:pt x="14" y="5"/>
                  </a:lnTo>
                  <a:lnTo>
                    <a:pt x="14" y="5"/>
                  </a:lnTo>
                  <a:lnTo>
                    <a:pt x="10" y="5"/>
                  </a:lnTo>
                  <a:lnTo>
                    <a:pt x="10" y="9"/>
                  </a:lnTo>
                  <a:lnTo>
                    <a:pt x="5" y="9"/>
                  </a:lnTo>
                  <a:lnTo>
                    <a:pt x="5" y="14"/>
                  </a:lnTo>
                  <a:lnTo>
                    <a:pt x="5" y="14"/>
                  </a:lnTo>
                  <a:lnTo>
                    <a:pt x="5" y="19"/>
                  </a:lnTo>
                  <a:lnTo>
                    <a:pt x="5" y="19"/>
                  </a:lnTo>
                  <a:lnTo>
                    <a:pt x="5" y="24"/>
                  </a:lnTo>
                  <a:lnTo>
                    <a:pt x="5" y="24"/>
                  </a:lnTo>
                  <a:lnTo>
                    <a:pt x="10" y="28"/>
                  </a:lnTo>
                  <a:lnTo>
                    <a:pt x="10" y="28"/>
                  </a:lnTo>
                  <a:lnTo>
                    <a:pt x="14" y="33"/>
                  </a:lnTo>
                  <a:lnTo>
                    <a:pt x="14" y="33"/>
                  </a:lnTo>
                  <a:lnTo>
                    <a:pt x="19" y="33"/>
                  </a:lnTo>
                  <a:lnTo>
                    <a:pt x="19" y="33"/>
                  </a:lnTo>
                  <a:lnTo>
                    <a:pt x="24" y="33"/>
                  </a:lnTo>
                  <a:lnTo>
                    <a:pt x="28" y="28"/>
                  </a:lnTo>
                  <a:lnTo>
                    <a:pt x="28" y="28"/>
                  </a:lnTo>
                  <a:lnTo>
                    <a:pt x="28" y="24"/>
                  </a:lnTo>
                  <a:lnTo>
                    <a:pt x="33" y="24"/>
                  </a:lnTo>
                  <a:lnTo>
                    <a:pt x="33" y="19"/>
                  </a:lnTo>
                  <a:lnTo>
                    <a:pt x="33" y="19"/>
                  </a:lnTo>
                  <a:lnTo>
                    <a:pt x="33" y="19"/>
                  </a:lnTo>
                  <a:close/>
                </a:path>
              </a:pathLst>
            </a:custGeom>
            <a:solidFill>
              <a:srgbClr val="FF8C8C"/>
            </a:solidFill>
            <a:ln w="9525">
              <a:noFill/>
              <a:round/>
              <a:headEnd/>
              <a:tailEnd/>
            </a:ln>
          </p:spPr>
          <p:txBody>
            <a:bodyPr/>
            <a:lstStyle/>
            <a:p>
              <a:endParaRPr lang="en-US"/>
            </a:p>
          </p:txBody>
        </p:sp>
        <p:sp>
          <p:nvSpPr>
            <p:cNvPr id="3523810" name="Freeform 226"/>
            <p:cNvSpPr>
              <a:spLocks noChangeAspect="1"/>
            </p:cNvSpPr>
            <p:nvPr/>
          </p:nvSpPr>
          <p:spPr bwMode="auto">
            <a:xfrm>
              <a:off x="2728" y="1692"/>
              <a:ext cx="28" cy="28"/>
            </a:xfrm>
            <a:custGeom>
              <a:avLst/>
              <a:gdLst/>
              <a:ahLst/>
              <a:cxnLst>
                <a:cxn ang="0">
                  <a:pos x="28" y="9"/>
                </a:cxn>
                <a:cxn ang="0">
                  <a:pos x="23" y="4"/>
                </a:cxn>
                <a:cxn ang="0">
                  <a:pos x="23" y="0"/>
                </a:cxn>
                <a:cxn ang="0">
                  <a:pos x="14" y="0"/>
                </a:cxn>
                <a:cxn ang="0">
                  <a:pos x="9" y="0"/>
                </a:cxn>
                <a:cxn ang="0">
                  <a:pos x="5" y="0"/>
                </a:cxn>
                <a:cxn ang="0">
                  <a:pos x="0" y="4"/>
                </a:cxn>
                <a:cxn ang="0">
                  <a:pos x="0" y="9"/>
                </a:cxn>
                <a:cxn ang="0">
                  <a:pos x="0" y="14"/>
                </a:cxn>
                <a:cxn ang="0">
                  <a:pos x="0" y="19"/>
                </a:cxn>
                <a:cxn ang="0">
                  <a:pos x="5" y="23"/>
                </a:cxn>
                <a:cxn ang="0">
                  <a:pos x="9" y="28"/>
                </a:cxn>
                <a:cxn ang="0">
                  <a:pos x="14" y="28"/>
                </a:cxn>
                <a:cxn ang="0">
                  <a:pos x="23" y="23"/>
                </a:cxn>
                <a:cxn ang="0">
                  <a:pos x="23" y="19"/>
                </a:cxn>
                <a:cxn ang="0">
                  <a:pos x="28" y="14"/>
                </a:cxn>
                <a:cxn ang="0">
                  <a:pos x="28" y="14"/>
                </a:cxn>
                <a:cxn ang="0">
                  <a:pos x="23" y="9"/>
                </a:cxn>
                <a:cxn ang="0">
                  <a:pos x="23" y="4"/>
                </a:cxn>
                <a:cxn ang="0">
                  <a:pos x="19" y="0"/>
                </a:cxn>
                <a:cxn ang="0">
                  <a:pos x="14" y="0"/>
                </a:cxn>
                <a:cxn ang="0">
                  <a:pos x="9" y="0"/>
                </a:cxn>
                <a:cxn ang="0">
                  <a:pos x="5" y="4"/>
                </a:cxn>
                <a:cxn ang="0">
                  <a:pos x="0" y="9"/>
                </a:cxn>
                <a:cxn ang="0">
                  <a:pos x="0" y="14"/>
                </a:cxn>
                <a:cxn ang="0">
                  <a:pos x="0" y="19"/>
                </a:cxn>
                <a:cxn ang="0">
                  <a:pos x="5" y="23"/>
                </a:cxn>
                <a:cxn ang="0">
                  <a:pos x="9" y="23"/>
                </a:cxn>
                <a:cxn ang="0">
                  <a:pos x="14" y="28"/>
                </a:cxn>
                <a:cxn ang="0">
                  <a:pos x="19" y="23"/>
                </a:cxn>
                <a:cxn ang="0">
                  <a:pos x="23" y="23"/>
                </a:cxn>
                <a:cxn ang="0">
                  <a:pos x="23" y="19"/>
                </a:cxn>
                <a:cxn ang="0">
                  <a:pos x="28" y="14"/>
                </a:cxn>
              </a:cxnLst>
              <a:rect l="0" t="0" r="r" b="b"/>
              <a:pathLst>
                <a:path w="28" h="28">
                  <a:moveTo>
                    <a:pt x="28" y="14"/>
                  </a:moveTo>
                  <a:lnTo>
                    <a:pt x="28" y="9"/>
                  </a:lnTo>
                  <a:lnTo>
                    <a:pt x="28" y="9"/>
                  </a:lnTo>
                  <a:lnTo>
                    <a:pt x="23" y="4"/>
                  </a:lnTo>
                  <a:lnTo>
                    <a:pt x="23" y="4"/>
                  </a:lnTo>
                  <a:lnTo>
                    <a:pt x="23" y="0"/>
                  </a:lnTo>
                  <a:lnTo>
                    <a:pt x="19" y="0"/>
                  </a:lnTo>
                  <a:lnTo>
                    <a:pt x="14" y="0"/>
                  </a:lnTo>
                  <a:lnTo>
                    <a:pt x="14" y="0"/>
                  </a:lnTo>
                  <a:lnTo>
                    <a:pt x="9" y="0"/>
                  </a:lnTo>
                  <a:lnTo>
                    <a:pt x="9" y="0"/>
                  </a:lnTo>
                  <a:lnTo>
                    <a:pt x="5" y="0"/>
                  </a:lnTo>
                  <a:lnTo>
                    <a:pt x="5" y="4"/>
                  </a:lnTo>
                  <a:lnTo>
                    <a:pt x="0" y="4"/>
                  </a:lnTo>
                  <a:lnTo>
                    <a:pt x="0" y="9"/>
                  </a:lnTo>
                  <a:lnTo>
                    <a:pt x="0" y="9"/>
                  </a:lnTo>
                  <a:lnTo>
                    <a:pt x="0" y="14"/>
                  </a:lnTo>
                  <a:lnTo>
                    <a:pt x="0" y="14"/>
                  </a:lnTo>
                  <a:lnTo>
                    <a:pt x="0" y="19"/>
                  </a:lnTo>
                  <a:lnTo>
                    <a:pt x="0" y="19"/>
                  </a:lnTo>
                  <a:lnTo>
                    <a:pt x="5" y="23"/>
                  </a:lnTo>
                  <a:lnTo>
                    <a:pt x="5" y="23"/>
                  </a:lnTo>
                  <a:lnTo>
                    <a:pt x="9" y="28"/>
                  </a:lnTo>
                  <a:lnTo>
                    <a:pt x="9" y="28"/>
                  </a:lnTo>
                  <a:lnTo>
                    <a:pt x="14" y="28"/>
                  </a:lnTo>
                  <a:lnTo>
                    <a:pt x="14" y="28"/>
                  </a:lnTo>
                  <a:lnTo>
                    <a:pt x="19" y="28"/>
                  </a:lnTo>
                  <a:lnTo>
                    <a:pt x="23" y="23"/>
                  </a:lnTo>
                  <a:lnTo>
                    <a:pt x="23" y="23"/>
                  </a:lnTo>
                  <a:lnTo>
                    <a:pt x="23" y="19"/>
                  </a:lnTo>
                  <a:lnTo>
                    <a:pt x="28" y="19"/>
                  </a:lnTo>
                  <a:lnTo>
                    <a:pt x="28" y="14"/>
                  </a:lnTo>
                  <a:lnTo>
                    <a:pt x="28" y="14"/>
                  </a:lnTo>
                  <a:lnTo>
                    <a:pt x="28" y="14"/>
                  </a:lnTo>
                  <a:lnTo>
                    <a:pt x="28" y="9"/>
                  </a:lnTo>
                  <a:lnTo>
                    <a:pt x="23" y="9"/>
                  </a:lnTo>
                  <a:lnTo>
                    <a:pt x="23" y="4"/>
                  </a:lnTo>
                  <a:lnTo>
                    <a:pt x="23" y="4"/>
                  </a:lnTo>
                  <a:lnTo>
                    <a:pt x="19" y="0"/>
                  </a:lnTo>
                  <a:lnTo>
                    <a:pt x="19" y="0"/>
                  </a:lnTo>
                  <a:lnTo>
                    <a:pt x="14" y="0"/>
                  </a:lnTo>
                  <a:lnTo>
                    <a:pt x="14" y="0"/>
                  </a:lnTo>
                  <a:lnTo>
                    <a:pt x="9" y="0"/>
                  </a:lnTo>
                  <a:lnTo>
                    <a:pt x="9" y="0"/>
                  </a:lnTo>
                  <a:lnTo>
                    <a:pt x="5" y="0"/>
                  </a:lnTo>
                  <a:lnTo>
                    <a:pt x="5" y="4"/>
                  </a:lnTo>
                  <a:lnTo>
                    <a:pt x="0" y="4"/>
                  </a:lnTo>
                  <a:lnTo>
                    <a:pt x="0" y="9"/>
                  </a:lnTo>
                  <a:lnTo>
                    <a:pt x="0" y="9"/>
                  </a:lnTo>
                  <a:lnTo>
                    <a:pt x="0" y="14"/>
                  </a:lnTo>
                  <a:lnTo>
                    <a:pt x="0" y="14"/>
                  </a:lnTo>
                  <a:lnTo>
                    <a:pt x="0" y="19"/>
                  </a:lnTo>
                  <a:lnTo>
                    <a:pt x="0" y="19"/>
                  </a:lnTo>
                  <a:lnTo>
                    <a:pt x="5" y="23"/>
                  </a:lnTo>
                  <a:lnTo>
                    <a:pt x="5" y="23"/>
                  </a:lnTo>
                  <a:lnTo>
                    <a:pt x="9" y="23"/>
                  </a:lnTo>
                  <a:lnTo>
                    <a:pt x="9" y="28"/>
                  </a:lnTo>
                  <a:lnTo>
                    <a:pt x="14" y="28"/>
                  </a:lnTo>
                  <a:lnTo>
                    <a:pt x="14" y="28"/>
                  </a:lnTo>
                  <a:lnTo>
                    <a:pt x="19" y="23"/>
                  </a:lnTo>
                  <a:lnTo>
                    <a:pt x="19" y="23"/>
                  </a:lnTo>
                  <a:lnTo>
                    <a:pt x="23" y="23"/>
                  </a:lnTo>
                  <a:lnTo>
                    <a:pt x="23" y="19"/>
                  </a:lnTo>
                  <a:lnTo>
                    <a:pt x="23" y="19"/>
                  </a:lnTo>
                  <a:lnTo>
                    <a:pt x="28" y="14"/>
                  </a:lnTo>
                  <a:lnTo>
                    <a:pt x="28" y="14"/>
                  </a:lnTo>
                  <a:lnTo>
                    <a:pt x="28" y="14"/>
                  </a:lnTo>
                  <a:close/>
                </a:path>
              </a:pathLst>
            </a:custGeom>
            <a:solidFill>
              <a:srgbClr val="FF9090"/>
            </a:solidFill>
            <a:ln w="9525">
              <a:noFill/>
              <a:round/>
              <a:headEnd/>
              <a:tailEnd/>
            </a:ln>
          </p:spPr>
          <p:txBody>
            <a:bodyPr/>
            <a:lstStyle/>
            <a:p>
              <a:endParaRPr lang="en-US"/>
            </a:p>
          </p:txBody>
        </p:sp>
        <p:sp>
          <p:nvSpPr>
            <p:cNvPr id="3523811" name="Freeform 227"/>
            <p:cNvSpPr>
              <a:spLocks noChangeAspect="1"/>
            </p:cNvSpPr>
            <p:nvPr/>
          </p:nvSpPr>
          <p:spPr bwMode="auto">
            <a:xfrm>
              <a:off x="2728" y="1692"/>
              <a:ext cx="28" cy="28"/>
            </a:xfrm>
            <a:custGeom>
              <a:avLst/>
              <a:gdLst/>
              <a:ahLst/>
              <a:cxnLst>
                <a:cxn ang="0">
                  <a:pos x="28" y="9"/>
                </a:cxn>
                <a:cxn ang="0">
                  <a:pos x="23" y="4"/>
                </a:cxn>
                <a:cxn ang="0">
                  <a:pos x="19" y="0"/>
                </a:cxn>
                <a:cxn ang="0">
                  <a:pos x="14" y="0"/>
                </a:cxn>
                <a:cxn ang="0">
                  <a:pos x="9" y="0"/>
                </a:cxn>
                <a:cxn ang="0">
                  <a:pos x="5" y="0"/>
                </a:cxn>
                <a:cxn ang="0">
                  <a:pos x="0" y="4"/>
                </a:cxn>
                <a:cxn ang="0">
                  <a:pos x="0" y="9"/>
                </a:cxn>
                <a:cxn ang="0">
                  <a:pos x="0" y="14"/>
                </a:cxn>
                <a:cxn ang="0">
                  <a:pos x="0" y="19"/>
                </a:cxn>
                <a:cxn ang="0">
                  <a:pos x="5" y="23"/>
                </a:cxn>
                <a:cxn ang="0">
                  <a:pos x="9" y="28"/>
                </a:cxn>
                <a:cxn ang="0">
                  <a:pos x="14" y="28"/>
                </a:cxn>
                <a:cxn ang="0">
                  <a:pos x="19" y="23"/>
                </a:cxn>
                <a:cxn ang="0">
                  <a:pos x="23" y="19"/>
                </a:cxn>
                <a:cxn ang="0">
                  <a:pos x="28" y="14"/>
                </a:cxn>
                <a:cxn ang="0">
                  <a:pos x="23" y="14"/>
                </a:cxn>
                <a:cxn ang="0">
                  <a:pos x="23" y="9"/>
                </a:cxn>
                <a:cxn ang="0">
                  <a:pos x="23" y="4"/>
                </a:cxn>
                <a:cxn ang="0">
                  <a:pos x="19" y="0"/>
                </a:cxn>
                <a:cxn ang="0">
                  <a:pos x="14" y="0"/>
                </a:cxn>
                <a:cxn ang="0">
                  <a:pos x="9" y="0"/>
                </a:cxn>
                <a:cxn ang="0">
                  <a:pos x="5" y="4"/>
                </a:cxn>
                <a:cxn ang="0">
                  <a:pos x="0" y="9"/>
                </a:cxn>
                <a:cxn ang="0">
                  <a:pos x="0" y="14"/>
                </a:cxn>
                <a:cxn ang="0">
                  <a:pos x="0" y="19"/>
                </a:cxn>
                <a:cxn ang="0">
                  <a:pos x="5" y="23"/>
                </a:cxn>
                <a:cxn ang="0">
                  <a:pos x="9" y="23"/>
                </a:cxn>
                <a:cxn ang="0">
                  <a:pos x="14" y="23"/>
                </a:cxn>
                <a:cxn ang="0">
                  <a:pos x="19" y="23"/>
                </a:cxn>
                <a:cxn ang="0">
                  <a:pos x="23" y="23"/>
                </a:cxn>
                <a:cxn ang="0">
                  <a:pos x="23" y="19"/>
                </a:cxn>
                <a:cxn ang="0">
                  <a:pos x="23" y="14"/>
                </a:cxn>
              </a:cxnLst>
              <a:rect l="0" t="0" r="r" b="b"/>
              <a:pathLst>
                <a:path w="28" h="28">
                  <a:moveTo>
                    <a:pt x="28" y="14"/>
                  </a:moveTo>
                  <a:lnTo>
                    <a:pt x="28" y="9"/>
                  </a:lnTo>
                  <a:lnTo>
                    <a:pt x="23" y="9"/>
                  </a:lnTo>
                  <a:lnTo>
                    <a:pt x="23" y="4"/>
                  </a:lnTo>
                  <a:lnTo>
                    <a:pt x="23" y="4"/>
                  </a:lnTo>
                  <a:lnTo>
                    <a:pt x="19" y="0"/>
                  </a:lnTo>
                  <a:lnTo>
                    <a:pt x="19" y="0"/>
                  </a:lnTo>
                  <a:lnTo>
                    <a:pt x="14" y="0"/>
                  </a:lnTo>
                  <a:lnTo>
                    <a:pt x="14" y="0"/>
                  </a:lnTo>
                  <a:lnTo>
                    <a:pt x="9" y="0"/>
                  </a:lnTo>
                  <a:lnTo>
                    <a:pt x="9" y="0"/>
                  </a:lnTo>
                  <a:lnTo>
                    <a:pt x="5" y="0"/>
                  </a:lnTo>
                  <a:lnTo>
                    <a:pt x="5" y="4"/>
                  </a:lnTo>
                  <a:lnTo>
                    <a:pt x="0" y="4"/>
                  </a:lnTo>
                  <a:lnTo>
                    <a:pt x="0" y="9"/>
                  </a:lnTo>
                  <a:lnTo>
                    <a:pt x="0" y="9"/>
                  </a:lnTo>
                  <a:lnTo>
                    <a:pt x="0" y="14"/>
                  </a:lnTo>
                  <a:lnTo>
                    <a:pt x="0" y="14"/>
                  </a:lnTo>
                  <a:lnTo>
                    <a:pt x="0" y="19"/>
                  </a:lnTo>
                  <a:lnTo>
                    <a:pt x="0" y="19"/>
                  </a:lnTo>
                  <a:lnTo>
                    <a:pt x="5" y="23"/>
                  </a:lnTo>
                  <a:lnTo>
                    <a:pt x="5" y="23"/>
                  </a:lnTo>
                  <a:lnTo>
                    <a:pt x="9" y="23"/>
                  </a:lnTo>
                  <a:lnTo>
                    <a:pt x="9" y="28"/>
                  </a:lnTo>
                  <a:lnTo>
                    <a:pt x="14" y="28"/>
                  </a:lnTo>
                  <a:lnTo>
                    <a:pt x="14" y="28"/>
                  </a:lnTo>
                  <a:lnTo>
                    <a:pt x="19" y="23"/>
                  </a:lnTo>
                  <a:lnTo>
                    <a:pt x="19" y="23"/>
                  </a:lnTo>
                  <a:lnTo>
                    <a:pt x="23" y="23"/>
                  </a:lnTo>
                  <a:lnTo>
                    <a:pt x="23" y="19"/>
                  </a:lnTo>
                  <a:lnTo>
                    <a:pt x="23" y="19"/>
                  </a:lnTo>
                  <a:lnTo>
                    <a:pt x="28" y="14"/>
                  </a:lnTo>
                  <a:lnTo>
                    <a:pt x="28" y="14"/>
                  </a:lnTo>
                  <a:lnTo>
                    <a:pt x="23" y="14"/>
                  </a:lnTo>
                  <a:lnTo>
                    <a:pt x="23" y="9"/>
                  </a:lnTo>
                  <a:lnTo>
                    <a:pt x="23" y="9"/>
                  </a:lnTo>
                  <a:lnTo>
                    <a:pt x="23" y="4"/>
                  </a:lnTo>
                  <a:lnTo>
                    <a:pt x="23" y="4"/>
                  </a:lnTo>
                  <a:lnTo>
                    <a:pt x="19" y="4"/>
                  </a:lnTo>
                  <a:lnTo>
                    <a:pt x="19" y="0"/>
                  </a:lnTo>
                  <a:lnTo>
                    <a:pt x="14" y="0"/>
                  </a:lnTo>
                  <a:lnTo>
                    <a:pt x="14" y="0"/>
                  </a:lnTo>
                  <a:lnTo>
                    <a:pt x="9" y="0"/>
                  </a:lnTo>
                  <a:lnTo>
                    <a:pt x="9" y="0"/>
                  </a:lnTo>
                  <a:lnTo>
                    <a:pt x="5" y="4"/>
                  </a:lnTo>
                  <a:lnTo>
                    <a:pt x="5" y="4"/>
                  </a:lnTo>
                  <a:lnTo>
                    <a:pt x="5" y="4"/>
                  </a:lnTo>
                  <a:lnTo>
                    <a:pt x="0" y="9"/>
                  </a:lnTo>
                  <a:lnTo>
                    <a:pt x="0" y="9"/>
                  </a:lnTo>
                  <a:lnTo>
                    <a:pt x="0" y="14"/>
                  </a:lnTo>
                  <a:lnTo>
                    <a:pt x="0" y="14"/>
                  </a:lnTo>
                  <a:lnTo>
                    <a:pt x="0" y="19"/>
                  </a:lnTo>
                  <a:lnTo>
                    <a:pt x="5" y="19"/>
                  </a:lnTo>
                  <a:lnTo>
                    <a:pt x="5" y="23"/>
                  </a:lnTo>
                  <a:lnTo>
                    <a:pt x="5" y="23"/>
                  </a:lnTo>
                  <a:lnTo>
                    <a:pt x="9" y="23"/>
                  </a:lnTo>
                  <a:lnTo>
                    <a:pt x="9" y="23"/>
                  </a:lnTo>
                  <a:lnTo>
                    <a:pt x="14" y="23"/>
                  </a:lnTo>
                  <a:lnTo>
                    <a:pt x="14" y="23"/>
                  </a:lnTo>
                  <a:lnTo>
                    <a:pt x="19" y="23"/>
                  </a:lnTo>
                  <a:lnTo>
                    <a:pt x="19" y="23"/>
                  </a:lnTo>
                  <a:lnTo>
                    <a:pt x="23" y="23"/>
                  </a:lnTo>
                  <a:lnTo>
                    <a:pt x="23" y="19"/>
                  </a:lnTo>
                  <a:lnTo>
                    <a:pt x="23" y="19"/>
                  </a:lnTo>
                  <a:lnTo>
                    <a:pt x="23" y="14"/>
                  </a:lnTo>
                  <a:lnTo>
                    <a:pt x="23" y="14"/>
                  </a:lnTo>
                  <a:lnTo>
                    <a:pt x="28" y="14"/>
                  </a:lnTo>
                  <a:close/>
                </a:path>
              </a:pathLst>
            </a:custGeom>
            <a:solidFill>
              <a:srgbClr val="FF9393"/>
            </a:solidFill>
            <a:ln w="9525">
              <a:noFill/>
              <a:round/>
              <a:headEnd/>
              <a:tailEnd/>
            </a:ln>
          </p:spPr>
          <p:txBody>
            <a:bodyPr/>
            <a:lstStyle/>
            <a:p>
              <a:endParaRPr lang="en-US"/>
            </a:p>
          </p:txBody>
        </p:sp>
        <p:sp>
          <p:nvSpPr>
            <p:cNvPr id="3523812" name="Freeform 228"/>
            <p:cNvSpPr>
              <a:spLocks noChangeAspect="1"/>
            </p:cNvSpPr>
            <p:nvPr/>
          </p:nvSpPr>
          <p:spPr bwMode="auto">
            <a:xfrm>
              <a:off x="2728" y="1692"/>
              <a:ext cx="23" cy="23"/>
            </a:xfrm>
            <a:custGeom>
              <a:avLst/>
              <a:gdLst/>
              <a:ahLst/>
              <a:cxnLst>
                <a:cxn ang="0">
                  <a:pos x="23" y="9"/>
                </a:cxn>
                <a:cxn ang="0">
                  <a:pos x="23" y="4"/>
                </a:cxn>
                <a:cxn ang="0">
                  <a:pos x="19" y="4"/>
                </a:cxn>
                <a:cxn ang="0">
                  <a:pos x="14" y="0"/>
                </a:cxn>
                <a:cxn ang="0">
                  <a:pos x="9" y="0"/>
                </a:cxn>
                <a:cxn ang="0">
                  <a:pos x="5" y="4"/>
                </a:cxn>
                <a:cxn ang="0">
                  <a:pos x="5" y="4"/>
                </a:cxn>
                <a:cxn ang="0">
                  <a:pos x="0" y="9"/>
                </a:cxn>
                <a:cxn ang="0">
                  <a:pos x="0" y="14"/>
                </a:cxn>
                <a:cxn ang="0">
                  <a:pos x="5" y="19"/>
                </a:cxn>
                <a:cxn ang="0">
                  <a:pos x="5" y="23"/>
                </a:cxn>
                <a:cxn ang="0">
                  <a:pos x="9" y="23"/>
                </a:cxn>
                <a:cxn ang="0">
                  <a:pos x="14" y="23"/>
                </a:cxn>
                <a:cxn ang="0">
                  <a:pos x="19" y="23"/>
                </a:cxn>
                <a:cxn ang="0">
                  <a:pos x="23" y="19"/>
                </a:cxn>
                <a:cxn ang="0">
                  <a:pos x="23" y="14"/>
                </a:cxn>
                <a:cxn ang="0">
                  <a:pos x="23" y="14"/>
                </a:cxn>
                <a:cxn ang="0">
                  <a:pos x="23" y="9"/>
                </a:cxn>
                <a:cxn ang="0">
                  <a:pos x="19" y="4"/>
                </a:cxn>
                <a:cxn ang="0">
                  <a:pos x="19" y="4"/>
                </a:cxn>
                <a:cxn ang="0">
                  <a:pos x="14" y="0"/>
                </a:cxn>
                <a:cxn ang="0">
                  <a:pos x="9" y="4"/>
                </a:cxn>
                <a:cxn ang="0">
                  <a:pos x="5" y="4"/>
                </a:cxn>
                <a:cxn ang="0">
                  <a:pos x="5" y="9"/>
                </a:cxn>
                <a:cxn ang="0">
                  <a:pos x="5" y="14"/>
                </a:cxn>
                <a:cxn ang="0">
                  <a:pos x="5" y="19"/>
                </a:cxn>
                <a:cxn ang="0">
                  <a:pos x="5" y="19"/>
                </a:cxn>
                <a:cxn ang="0">
                  <a:pos x="9" y="23"/>
                </a:cxn>
                <a:cxn ang="0">
                  <a:pos x="14" y="23"/>
                </a:cxn>
                <a:cxn ang="0">
                  <a:pos x="19" y="23"/>
                </a:cxn>
                <a:cxn ang="0">
                  <a:pos x="19" y="19"/>
                </a:cxn>
                <a:cxn ang="0">
                  <a:pos x="23" y="19"/>
                </a:cxn>
                <a:cxn ang="0">
                  <a:pos x="23" y="14"/>
                </a:cxn>
              </a:cxnLst>
              <a:rect l="0" t="0" r="r" b="b"/>
              <a:pathLst>
                <a:path w="23" h="23">
                  <a:moveTo>
                    <a:pt x="23" y="14"/>
                  </a:moveTo>
                  <a:lnTo>
                    <a:pt x="23" y="9"/>
                  </a:lnTo>
                  <a:lnTo>
                    <a:pt x="23" y="9"/>
                  </a:lnTo>
                  <a:lnTo>
                    <a:pt x="23" y="4"/>
                  </a:lnTo>
                  <a:lnTo>
                    <a:pt x="23" y="4"/>
                  </a:lnTo>
                  <a:lnTo>
                    <a:pt x="19" y="4"/>
                  </a:lnTo>
                  <a:lnTo>
                    <a:pt x="19" y="0"/>
                  </a:lnTo>
                  <a:lnTo>
                    <a:pt x="14" y="0"/>
                  </a:lnTo>
                  <a:lnTo>
                    <a:pt x="14" y="0"/>
                  </a:lnTo>
                  <a:lnTo>
                    <a:pt x="9" y="0"/>
                  </a:lnTo>
                  <a:lnTo>
                    <a:pt x="9" y="0"/>
                  </a:lnTo>
                  <a:lnTo>
                    <a:pt x="5" y="4"/>
                  </a:lnTo>
                  <a:lnTo>
                    <a:pt x="5" y="4"/>
                  </a:lnTo>
                  <a:lnTo>
                    <a:pt x="5" y="4"/>
                  </a:lnTo>
                  <a:lnTo>
                    <a:pt x="0" y="9"/>
                  </a:lnTo>
                  <a:lnTo>
                    <a:pt x="0" y="9"/>
                  </a:lnTo>
                  <a:lnTo>
                    <a:pt x="0" y="14"/>
                  </a:lnTo>
                  <a:lnTo>
                    <a:pt x="0" y="14"/>
                  </a:lnTo>
                  <a:lnTo>
                    <a:pt x="0" y="19"/>
                  </a:lnTo>
                  <a:lnTo>
                    <a:pt x="5" y="19"/>
                  </a:lnTo>
                  <a:lnTo>
                    <a:pt x="5" y="23"/>
                  </a:lnTo>
                  <a:lnTo>
                    <a:pt x="5" y="23"/>
                  </a:lnTo>
                  <a:lnTo>
                    <a:pt x="9" y="23"/>
                  </a:lnTo>
                  <a:lnTo>
                    <a:pt x="9" y="23"/>
                  </a:lnTo>
                  <a:lnTo>
                    <a:pt x="14" y="23"/>
                  </a:lnTo>
                  <a:lnTo>
                    <a:pt x="14" y="23"/>
                  </a:lnTo>
                  <a:lnTo>
                    <a:pt x="19" y="23"/>
                  </a:lnTo>
                  <a:lnTo>
                    <a:pt x="19" y="23"/>
                  </a:lnTo>
                  <a:lnTo>
                    <a:pt x="23" y="23"/>
                  </a:lnTo>
                  <a:lnTo>
                    <a:pt x="23" y="19"/>
                  </a:lnTo>
                  <a:lnTo>
                    <a:pt x="23" y="19"/>
                  </a:lnTo>
                  <a:lnTo>
                    <a:pt x="23" y="14"/>
                  </a:lnTo>
                  <a:lnTo>
                    <a:pt x="23" y="14"/>
                  </a:lnTo>
                  <a:lnTo>
                    <a:pt x="23" y="14"/>
                  </a:lnTo>
                  <a:lnTo>
                    <a:pt x="23" y="9"/>
                  </a:lnTo>
                  <a:lnTo>
                    <a:pt x="23" y="9"/>
                  </a:lnTo>
                  <a:lnTo>
                    <a:pt x="23" y="4"/>
                  </a:lnTo>
                  <a:lnTo>
                    <a:pt x="19" y="4"/>
                  </a:lnTo>
                  <a:lnTo>
                    <a:pt x="19" y="4"/>
                  </a:lnTo>
                  <a:lnTo>
                    <a:pt x="19" y="4"/>
                  </a:lnTo>
                  <a:lnTo>
                    <a:pt x="14" y="4"/>
                  </a:lnTo>
                  <a:lnTo>
                    <a:pt x="14" y="0"/>
                  </a:lnTo>
                  <a:lnTo>
                    <a:pt x="9" y="4"/>
                  </a:lnTo>
                  <a:lnTo>
                    <a:pt x="9" y="4"/>
                  </a:lnTo>
                  <a:lnTo>
                    <a:pt x="9" y="4"/>
                  </a:lnTo>
                  <a:lnTo>
                    <a:pt x="5" y="4"/>
                  </a:lnTo>
                  <a:lnTo>
                    <a:pt x="5" y="4"/>
                  </a:lnTo>
                  <a:lnTo>
                    <a:pt x="5" y="9"/>
                  </a:lnTo>
                  <a:lnTo>
                    <a:pt x="5" y="9"/>
                  </a:lnTo>
                  <a:lnTo>
                    <a:pt x="5" y="14"/>
                  </a:lnTo>
                  <a:lnTo>
                    <a:pt x="5" y="14"/>
                  </a:lnTo>
                  <a:lnTo>
                    <a:pt x="5" y="19"/>
                  </a:lnTo>
                  <a:lnTo>
                    <a:pt x="5" y="19"/>
                  </a:lnTo>
                  <a:lnTo>
                    <a:pt x="5" y="19"/>
                  </a:lnTo>
                  <a:lnTo>
                    <a:pt x="9" y="23"/>
                  </a:lnTo>
                  <a:lnTo>
                    <a:pt x="9" y="23"/>
                  </a:lnTo>
                  <a:lnTo>
                    <a:pt x="9" y="23"/>
                  </a:lnTo>
                  <a:lnTo>
                    <a:pt x="14" y="23"/>
                  </a:lnTo>
                  <a:lnTo>
                    <a:pt x="14" y="23"/>
                  </a:lnTo>
                  <a:lnTo>
                    <a:pt x="19" y="23"/>
                  </a:lnTo>
                  <a:lnTo>
                    <a:pt x="19" y="23"/>
                  </a:lnTo>
                  <a:lnTo>
                    <a:pt x="19" y="19"/>
                  </a:lnTo>
                  <a:lnTo>
                    <a:pt x="23" y="19"/>
                  </a:lnTo>
                  <a:lnTo>
                    <a:pt x="23" y="19"/>
                  </a:lnTo>
                  <a:lnTo>
                    <a:pt x="23" y="14"/>
                  </a:lnTo>
                  <a:lnTo>
                    <a:pt x="23" y="14"/>
                  </a:lnTo>
                  <a:lnTo>
                    <a:pt x="23" y="14"/>
                  </a:lnTo>
                  <a:close/>
                </a:path>
              </a:pathLst>
            </a:custGeom>
            <a:solidFill>
              <a:srgbClr val="FF9797"/>
            </a:solidFill>
            <a:ln w="9525">
              <a:noFill/>
              <a:round/>
              <a:headEnd/>
              <a:tailEnd/>
            </a:ln>
          </p:spPr>
          <p:txBody>
            <a:bodyPr/>
            <a:lstStyle/>
            <a:p>
              <a:endParaRPr lang="en-US"/>
            </a:p>
          </p:txBody>
        </p:sp>
        <p:sp>
          <p:nvSpPr>
            <p:cNvPr id="3523813" name="Freeform 229"/>
            <p:cNvSpPr>
              <a:spLocks noChangeAspect="1"/>
            </p:cNvSpPr>
            <p:nvPr/>
          </p:nvSpPr>
          <p:spPr bwMode="auto">
            <a:xfrm>
              <a:off x="2733" y="1692"/>
              <a:ext cx="18" cy="23"/>
            </a:xfrm>
            <a:custGeom>
              <a:avLst/>
              <a:gdLst/>
              <a:ahLst/>
              <a:cxnLst>
                <a:cxn ang="0">
                  <a:pos x="18" y="9"/>
                </a:cxn>
                <a:cxn ang="0">
                  <a:pos x="18" y="4"/>
                </a:cxn>
                <a:cxn ang="0">
                  <a:pos x="14" y="4"/>
                </a:cxn>
                <a:cxn ang="0">
                  <a:pos x="9" y="4"/>
                </a:cxn>
                <a:cxn ang="0">
                  <a:pos x="4" y="4"/>
                </a:cxn>
                <a:cxn ang="0">
                  <a:pos x="4" y="4"/>
                </a:cxn>
                <a:cxn ang="0">
                  <a:pos x="0" y="4"/>
                </a:cxn>
                <a:cxn ang="0">
                  <a:pos x="0" y="9"/>
                </a:cxn>
                <a:cxn ang="0">
                  <a:pos x="0" y="14"/>
                </a:cxn>
                <a:cxn ang="0">
                  <a:pos x="0" y="19"/>
                </a:cxn>
                <a:cxn ang="0">
                  <a:pos x="4" y="23"/>
                </a:cxn>
                <a:cxn ang="0">
                  <a:pos x="4" y="23"/>
                </a:cxn>
                <a:cxn ang="0">
                  <a:pos x="9" y="23"/>
                </a:cxn>
                <a:cxn ang="0">
                  <a:pos x="14" y="23"/>
                </a:cxn>
                <a:cxn ang="0">
                  <a:pos x="18" y="19"/>
                </a:cxn>
                <a:cxn ang="0">
                  <a:pos x="18" y="14"/>
                </a:cxn>
                <a:cxn ang="0">
                  <a:pos x="18" y="14"/>
                </a:cxn>
                <a:cxn ang="0">
                  <a:pos x="18" y="9"/>
                </a:cxn>
                <a:cxn ang="0">
                  <a:pos x="14" y="4"/>
                </a:cxn>
                <a:cxn ang="0">
                  <a:pos x="14" y="4"/>
                </a:cxn>
                <a:cxn ang="0">
                  <a:pos x="9" y="4"/>
                </a:cxn>
                <a:cxn ang="0">
                  <a:pos x="4" y="4"/>
                </a:cxn>
                <a:cxn ang="0">
                  <a:pos x="0" y="4"/>
                </a:cxn>
                <a:cxn ang="0">
                  <a:pos x="0" y="9"/>
                </a:cxn>
                <a:cxn ang="0">
                  <a:pos x="0" y="14"/>
                </a:cxn>
                <a:cxn ang="0">
                  <a:pos x="0" y="19"/>
                </a:cxn>
                <a:cxn ang="0">
                  <a:pos x="0" y="19"/>
                </a:cxn>
                <a:cxn ang="0">
                  <a:pos x="4" y="23"/>
                </a:cxn>
                <a:cxn ang="0">
                  <a:pos x="9" y="23"/>
                </a:cxn>
                <a:cxn ang="0">
                  <a:pos x="14" y="23"/>
                </a:cxn>
                <a:cxn ang="0">
                  <a:pos x="14" y="19"/>
                </a:cxn>
                <a:cxn ang="0">
                  <a:pos x="18" y="19"/>
                </a:cxn>
                <a:cxn ang="0">
                  <a:pos x="18" y="14"/>
                </a:cxn>
              </a:cxnLst>
              <a:rect l="0" t="0" r="r" b="b"/>
              <a:pathLst>
                <a:path w="18" h="23">
                  <a:moveTo>
                    <a:pt x="18" y="14"/>
                  </a:moveTo>
                  <a:lnTo>
                    <a:pt x="18" y="9"/>
                  </a:lnTo>
                  <a:lnTo>
                    <a:pt x="18" y="9"/>
                  </a:lnTo>
                  <a:lnTo>
                    <a:pt x="18" y="4"/>
                  </a:lnTo>
                  <a:lnTo>
                    <a:pt x="14" y="4"/>
                  </a:lnTo>
                  <a:lnTo>
                    <a:pt x="14" y="4"/>
                  </a:lnTo>
                  <a:lnTo>
                    <a:pt x="14" y="4"/>
                  </a:lnTo>
                  <a:lnTo>
                    <a:pt x="9" y="4"/>
                  </a:lnTo>
                  <a:lnTo>
                    <a:pt x="9" y="0"/>
                  </a:lnTo>
                  <a:lnTo>
                    <a:pt x="4" y="4"/>
                  </a:lnTo>
                  <a:lnTo>
                    <a:pt x="4" y="4"/>
                  </a:lnTo>
                  <a:lnTo>
                    <a:pt x="4" y="4"/>
                  </a:lnTo>
                  <a:lnTo>
                    <a:pt x="0" y="4"/>
                  </a:lnTo>
                  <a:lnTo>
                    <a:pt x="0" y="4"/>
                  </a:lnTo>
                  <a:lnTo>
                    <a:pt x="0" y="9"/>
                  </a:lnTo>
                  <a:lnTo>
                    <a:pt x="0" y="9"/>
                  </a:lnTo>
                  <a:lnTo>
                    <a:pt x="0" y="14"/>
                  </a:lnTo>
                  <a:lnTo>
                    <a:pt x="0" y="14"/>
                  </a:lnTo>
                  <a:lnTo>
                    <a:pt x="0" y="19"/>
                  </a:lnTo>
                  <a:lnTo>
                    <a:pt x="0" y="19"/>
                  </a:lnTo>
                  <a:lnTo>
                    <a:pt x="0" y="19"/>
                  </a:lnTo>
                  <a:lnTo>
                    <a:pt x="4" y="23"/>
                  </a:lnTo>
                  <a:lnTo>
                    <a:pt x="4" y="23"/>
                  </a:lnTo>
                  <a:lnTo>
                    <a:pt x="4" y="23"/>
                  </a:lnTo>
                  <a:lnTo>
                    <a:pt x="9" y="23"/>
                  </a:lnTo>
                  <a:lnTo>
                    <a:pt x="9" y="23"/>
                  </a:lnTo>
                  <a:lnTo>
                    <a:pt x="14" y="23"/>
                  </a:lnTo>
                  <a:lnTo>
                    <a:pt x="14" y="23"/>
                  </a:lnTo>
                  <a:lnTo>
                    <a:pt x="14" y="19"/>
                  </a:lnTo>
                  <a:lnTo>
                    <a:pt x="18" y="19"/>
                  </a:lnTo>
                  <a:lnTo>
                    <a:pt x="18" y="19"/>
                  </a:lnTo>
                  <a:lnTo>
                    <a:pt x="18" y="14"/>
                  </a:lnTo>
                  <a:lnTo>
                    <a:pt x="18" y="14"/>
                  </a:lnTo>
                  <a:lnTo>
                    <a:pt x="18" y="14"/>
                  </a:lnTo>
                  <a:lnTo>
                    <a:pt x="18" y="9"/>
                  </a:lnTo>
                  <a:lnTo>
                    <a:pt x="18" y="9"/>
                  </a:lnTo>
                  <a:lnTo>
                    <a:pt x="14" y="9"/>
                  </a:lnTo>
                  <a:lnTo>
                    <a:pt x="14" y="4"/>
                  </a:lnTo>
                  <a:lnTo>
                    <a:pt x="14" y="4"/>
                  </a:lnTo>
                  <a:lnTo>
                    <a:pt x="14" y="4"/>
                  </a:lnTo>
                  <a:lnTo>
                    <a:pt x="9" y="4"/>
                  </a:lnTo>
                  <a:lnTo>
                    <a:pt x="9" y="4"/>
                  </a:lnTo>
                  <a:lnTo>
                    <a:pt x="4" y="4"/>
                  </a:lnTo>
                  <a:lnTo>
                    <a:pt x="4" y="4"/>
                  </a:lnTo>
                  <a:lnTo>
                    <a:pt x="4" y="4"/>
                  </a:lnTo>
                  <a:lnTo>
                    <a:pt x="0" y="4"/>
                  </a:lnTo>
                  <a:lnTo>
                    <a:pt x="0" y="9"/>
                  </a:lnTo>
                  <a:lnTo>
                    <a:pt x="0" y="9"/>
                  </a:lnTo>
                  <a:lnTo>
                    <a:pt x="0" y="9"/>
                  </a:lnTo>
                  <a:lnTo>
                    <a:pt x="0" y="14"/>
                  </a:lnTo>
                  <a:lnTo>
                    <a:pt x="0" y="14"/>
                  </a:lnTo>
                  <a:lnTo>
                    <a:pt x="0" y="19"/>
                  </a:lnTo>
                  <a:lnTo>
                    <a:pt x="0" y="19"/>
                  </a:lnTo>
                  <a:lnTo>
                    <a:pt x="0" y="19"/>
                  </a:lnTo>
                  <a:lnTo>
                    <a:pt x="4" y="19"/>
                  </a:lnTo>
                  <a:lnTo>
                    <a:pt x="4" y="23"/>
                  </a:lnTo>
                  <a:lnTo>
                    <a:pt x="4" y="23"/>
                  </a:lnTo>
                  <a:lnTo>
                    <a:pt x="9" y="23"/>
                  </a:lnTo>
                  <a:lnTo>
                    <a:pt x="9" y="23"/>
                  </a:lnTo>
                  <a:lnTo>
                    <a:pt x="14" y="23"/>
                  </a:lnTo>
                  <a:lnTo>
                    <a:pt x="14" y="19"/>
                  </a:lnTo>
                  <a:lnTo>
                    <a:pt x="14" y="19"/>
                  </a:lnTo>
                  <a:lnTo>
                    <a:pt x="14" y="19"/>
                  </a:lnTo>
                  <a:lnTo>
                    <a:pt x="18" y="19"/>
                  </a:lnTo>
                  <a:lnTo>
                    <a:pt x="18" y="14"/>
                  </a:lnTo>
                  <a:lnTo>
                    <a:pt x="18" y="14"/>
                  </a:lnTo>
                  <a:lnTo>
                    <a:pt x="18" y="14"/>
                  </a:lnTo>
                  <a:close/>
                </a:path>
              </a:pathLst>
            </a:custGeom>
            <a:solidFill>
              <a:srgbClr val="FF9B9B"/>
            </a:solidFill>
            <a:ln w="9525">
              <a:noFill/>
              <a:round/>
              <a:headEnd/>
              <a:tailEnd/>
            </a:ln>
          </p:spPr>
          <p:txBody>
            <a:bodyPr/>
            <a:lstStyle/>
            <a:p>
              <a:endParaRPr lang="en-US"/>
            </a:p>
          </p:txBody>
        </p:sp>
        <p:sp>
          <p:nvSpPr>
            <p:cNvPr id="3523814" name="Freeform 230"/>
            <p:cNvSpPr>
              <a:spLocks noChangeAspect="1"/>
            </p:cNvSpPr>
            <p:nvPr/>
          </p:nvSpPr>
          <p:spPr bwMode="auto">
            <a:xfrm>
              <a:off x="2733" y="1696"/>
              <a:ext cx="18" cy="19"/>
            </a:xfrm>
            <a:custGeom>
              <a:avLst/>
              <a:gdLst/>
              <a:ahLst/>
              <a:cxnLst>
                <a:cxn ang="0">
                  <a:pos x="18" y="5"/>
                </a:cxn>
                <a:cxn ang="0">
                  <a:pos x="14" y="5"/>
                </a:cxn>
                <a:cxn ang="0">
                  <a:pos x="14" y="0"/>
                </a:cxn>
                <a:cxn ang="0">
                  <a:pos x="9" y="0"/>
                </a:cxn>
                <a:cxn ang="0">
                  <a:pos x="4" y="0"/>
                </a:cxn>
                <a:cxn ang="0">
                  <a:pos x="4" y="0"/>
                </a:cxn>
                <a:cxn ang="0">
                  <a:pos x="0" y="5"/>
                </a:cxn>
                <a:cxn ang="0">
                  <a:pos x="0" y="5"/>
                </a:cxn>
                <a:cxn ang="0">
                  <a:pos x="0" y="10"/>
                </a:cxn>
                <a:cxn ang="0">
                  <a:pos x="0" y="15"/>
                </a:cxn>
                <a:cxn ang="0">
                  <a:pos x="4" y="15"/>
                </a:cxn>
                <a:cxn ang="0">
                  <a:pos x="4" y="19"/>
                </a:cxn>
                <a:cxn ang="0">
                  <a:pos x="9" y="19"/>
                </a:cxn>
                <a:cxn ang="0">
                  <a:pos x="14" y="15"/>
                </a:cxn>
                <a:cxn ang="0">
                  <a:pos x="14" y="15"/>
                </a:cxn>
                <a:cxn ang="0">
                  <a:pos x="18" y="10"/>
                </a:cxn>
                <a:cxn ang="0">
                  <a:pos x="14" y="10"/>
                </a:cxn>
                <a:cxn ang="0">
                  <a:pos x="14" y="5"/>
                </a:cxn>
                <a:cxn ang="0">
                  <a:pos x="14" y="5"/>
                </a:cxn>
                <a:cxn ang="0">
                  <a:pos x="9" y="0"/>
                </a:cxn>
                <a:cxn ang="0">
                  <a:pos x="9" y="0"/>
                </a:cxn>
                <a:cxn ang="0">
                  <a:pos x="4" y="0"/>
                </a:cxn>
                <a:cxn ang="0">
                  <a:pos x="4" y="5"/>
                </a:cxn>
                <a:cxn ang="0">
                  <a:pos x="0" y="5"/>
                </a:cxn>
                <a:cxn ang="0">
                  <a:pos x="0" y="10"/>
                </a:cxn>
                <a:cxn ang="0">
                  <a:pos x="0" y="10"/>
                </a:cxn>
                <a:cxn ang="0">
                  <a:pos x="4" y="15"/>
                </a:cxn>
                <a:cxn ang="0">
                  <a:pos x="4" y="15"/>
                </a:cxn>
                <a:cxn ang="0">
                  <a:pos x="9" y="15"/>
                </a:cxn>
                <a:cxn ang="0">
                  <a:pos x="9" y="15"/>
                </a:cxn>
                <a:cxn ang="0">
                  <a:pos x="14" y="15"/>
                </a:cxn>
                <a:cxn ang="0">
                  <a:pos x="14" y="10"/>
                </a:cxn>
                <a:cxn ang="0">
                  <a:pos x="14" y="10"/>
                </a:cxn>
              </a:cxnLst>
              <a:rect l="0" t="0" r="r" b="b"/>
              <a:pathLst>
                <a:path w="18" h="19">
                  <a:moveTo>
                    <a:pt x="18" y="10"/>
                  </a:moveTo>
                  <a:lnTo>
                    <a:pt x="18" y="5"/>
                  </a:lnTo>
                  <a:lnTo>
                    <a:pt x="18" y="5"/>
                  </a:lnTo>
                  <a:lnTo>
                    <a:pt x="14" y="5"/>
                  </a:lnTo>
                  <a:lnTo>
                    <a:pt x="14" y="0"/>
                  </a:lnTo>
                  <a:lnTo>
                    <a:pt x="14" y="0"/>
                  </a:lnTo>
                  <a:lnTo>
                    <a:pt x="14" y="0"/>
                  </a:lnTo>
                  <a:lnTo>
                    <a:pt x="9" y="0"/>
                  </a:lnTo>
                  <a:lnTo>
                    <a:pt x="9" y="0"/>
                  </a:lnTo>
                  <a:lnTo>
                    <a:pt x="4" y="0"/>
                  </a:lnTo>
                  <a:lnTo>
                    <a:pt x="4" y="0"/>
                  </a:lnTo>
                  <a:lnTo>
                    <a:pt x="4" y="0"/>
                  </a:lnTo>
                  <a:lnTo>
                    <a:pt x="0" y="0"/>
                  </a:lnTo>
                  <a:lnTo>
                    <a:pt x="0" y="5"/>
                  </a:lnTo>
                  <a:lnTo>
                    <a:pt x="0" y="5"/>
                  </a:lnTo>
                  <a:lnTo>
                    <a:pt x="0" y="5"/>
                  </a:lnTo>
                  <a:lnTo>
                    <a:pt x="0" y="10"/>
                  </a:lnTo>
                  <a:lnTo>
                    <a:pt x="0" y="10"/>
                  </a:lnTo>
                  <a:lnTo>
                    <a:pt x="0" y="15"/>
                  </a:lnTo>
                  <a:lnTo>
                    <a:pt x="0" y="15"/>
                  </a:lnTo>
                  <a:lnTo>
                    <a:pt x="0" y="15"/>
                  </a:lnTo>
                  <a:lnTo>
                    <a:pt x="4" y="15"/>
                  </a:lnTo>
                  <a:lnTo>
                    <a:pt x="4" y="19"/>
                  </a:lnTo>
                  <a:lnTo>
                    <a:pt x="4" y="19"/>
                  </a:lnTo>
                  <a:lnTo>
                    <a:pt x="9" y="19"/>
                  </a:lnTo>
                  <a:lnTo>
                    <a:pt x="9" y="19"/>
                  </a:lnTo>
                  <a:lnTo>
                    <a:pt x="14" y="19"/>
                  </a:lnTo>
                  <a:lnTo>
                    <a:pt x="14" y="15"/>
                  </a:lnTo>
                  <a:lnTo>
                    <a:pt x="14" y="15"/>
                  </a:lnTo>
                  <a:lnTo>
                    <a:pt x="14" y="15"/>
                  </a:lnTo>
                  <a:lnTo>
                    <a:pt x="18" y="15"/>
                  </a:lnTo>
                  <a:lnTo>
                    <a:pt x="18" y="10"/>
                  </a:lnTo>
                  <a:lnTo>
                    <a:pt x="18" y="10"/>
                  </a:lnTo>
                  <a:lnTo>
                    <a:pt x="14" y="10"/>
                  </a:lnTo>
                  <a:lnTo>
                    <a:pt x="14" y="5"/>
                  </a:lnTo>
                  <a:lnTo>
                    <a:pt x="14" y="5"/>
                  </a:lnTo>
                  <a:lnTo>
                    <a:pt x="14" y="5"/>
                  </a:lnTo>
                  <a:lnTo>
                    <a:pt x="14" y="5"/>
                  </a:lnTo>
                  <a:lnTo>
                    <a:pt x="14" y="0"/>
                  </a:lnTo>
                  <a:lnTo>
                    <a:pt x="9" y="0"/>
                  </a:lnTo>
                  <a:lnTo>
                    <a:pt x="9" y="0"/>
                  </a:lnTo>
                  <a:lnTo>
                    <a:pt x="9" y="0"/>
                  </a:lnTo>
                  <a:lnTo>
                    <a:pt x="4" y="0"/>
                  </a:lnTo>
                  <a:lnTo>
                    <a:pt x="4" y="0"/>
                  </a:lnTo>
                  <a:lnTo>
                    <a:pt x="4" y="0"/>
                  </a:lnTo>
                  <a:lnTo>
                    <a:pt x="4" y="5"/>
                  </a:lnTo>
                  <a:lnTo>
                    <a:pt x="0" y="5"/>
                  </a:lnTo>
                  <a:lnTo>
                    <a:pt x="0" y="5"/>
                  </a:lnTo>
                  <a:lnTo>
                    <a:pt x="0" y="5"/>
                  </a:lnTo>
                  <a:lnTo>
                    <a:pt x="0" y="10"/>
                  </a:lnTo>
                  <a:lnTo>
                    <a:pt x="0" y="10"/>
                  </a:lnTo>
                  <a:lnTo>
                    <a:pt x="0" y="10"/>
                  </a:lnTo>
                  <a:lnTo>
                    <a:pt x="0" y="15"/>
                  </a:lnTo>
                  <a:lnTo>
                    <a:pt x="4" y="15"/>
                  </a:lnTo>
                  <a:lnTo>
                    <a:pt x="4" y="15"/>
                  </a:lnTo>
                  <a:lnTo>
                    <a:pt x="4" y="15"/>
                  </a:lnTo>
                  <a:lnTo>
                    <a:pt x="4" y="15"/>
                  </a:lnTo>
                  <a:lnTo>
                    <a:pt x="9" y="15"/>
                  </a:lnTo>
                  <a:lnTo>
                    <a:pt x="9" y="15"/>
                  </a:lnTo>
                  <a:lnTo>
                    <a:pt x="9" y="15"/>
                  </a:lnTo>
                  <a:lnTo>
                    <a:pt x="14" y="15"/>
                  </a:lnTo>
                  <a:lnTo>
                    <a:pt x="14" y="15"/>
                  </a:lnTo>
                  <a:lnTo>
                    <a:pt x="14" y="15"/>
                  </a:lnTo>
                  <a:lnTo>
                    <a:pt x="14" y="10"/>
                  </a:lnTo>
                  <a:lnTo>
                    <a:pt x="14" y="10"/>
                  </a:lnTo>
                  <a:lnTo>
                    <a:pt x="14" y="10"/>
                  </a:lnTo>
                  <a:lnTo>
                    <a:pt x="18" y="10"/>
                  </a:lnTo>
                  <a:close/>
                </a:path>
              </a:pathLst>
            </a:custGeom>
            <a:solidFill>
              <a:srgbClr val="FF9E9E"/>
            </a:solidFill>
            <a:ln w="9525">
              <a:noFill/>
              <a:round/>
              <a:headEnd/>
              <a:tailEnd/>
            </a:ln>
          </p:spPr>
          <p:txBody>
            <a:bodyPr/>
            <a:lstStyle/>
            <a:p>
              <a:endParaRPr lang="en-US"/>
            </a:p>
          </p:txBody>
        </p:sp>
        <p:sp>
          <p:nvSpPr>
            <p:cNvPr id="3523815" name="Freeform 231"/>
            <p:cNvSpPr>
              <a:spLocks noChangeAspect="1"/>
            </p:cNvSpPr>
            <p:nvPr/>
          </p:nvSpPr>
          <p:spPr bwMode="auto">
            <a:xfrm>
              <a:off x="2733" y="1696"/>
              <a:ext cx="14" cy="15"/>
            </a:xfrm>
            <a:custGeom>
              <a:avLst/>
              <a:gdLst/>
              <a:ahLst/>
              <a:cxnLst>
                <a:cxn ang="0">
                  <a:pos x="14" y="5"/>
                </a:cxn>
                <a:cxn ang="0">
                  <a:pos x="14" y="5"/>
                </a:cxn>
                <a:cxn ang="0">
                  <a:pos x="14" y="0"/>
                </a:cxn>
                <a:cxn ang="0">
                  <a:pos x="9" y="0"/>
                </a:cxn>
                <a:cxn ang="0">
                  <a:pos x="4" y="0"/>
                </a:cxn>
                <a:cxn ang="0">
                  <a:pos x="4" y="0"/>
                </a:cxn>
                <a:cxn ang="0">
                  <a:pos x="0" y="5"/>
                </a:cxn>
                <a:cxn ang="0">
                  <a:pos x="0" y="5"/>
                </a:cxn>
                <a:cxn ang="0">
                  <a:pos x="0" y="10"/>
                </a:cxn>
                <a:cxn ang="0">
                  <a:pos x="0" y="15"/>
                </a:cxn>
                <a:cxn ang="0">
                  <a:pos x="4" y="15"/>
                </a:cxn>
                <a:cxn ang="0">
                  <a:pos x="4" y="15"/>
                </a:cxn>
                <a:cxn ang="0">
                  <a:pos x="9" y="15"/>
                </a:cxn>
                <a:cxn ang="0">
                  <a:pos x="14" y="15"/>
                </a:cxn>
                <a:cxn ang="0">
                  <a:pos x="14" y="15"/>
                </a:cxn>
                <a:cxn ang="0">
                  <a:pos x="14" y="10"/>
                </a:cxn>
                <a:cxn ang="0">
                  <a:pos x="14" y="10"/>
                </a:cxn>
                <a:cxn ang="0">
                  <a:pos x="14" y="5"/>
                </a:cxn>
                <a:cxn ang="0">
                  <a:pos x="14" y="5"/>
                </a:cxn>
                <a:cxn ang="0">
                  <a:pos x="9" y="0"/>
                </a:cxn>
                <a:cxn ang="0">
                  <a:pos x="9" y="0"/>
                </a:cxn>
                <a:cxn ang="0">
                  <a:pos x="4" y="0"/>
                </a:cxn>
                <a:cxn ang="0">
                  <a:pos x="4" y="5"/>
                </a:cxn>
                <a:cxn ang="0">
                  <a:pos x="0" y="5"/>
                </a:cxn>
                <a:cxn ang="0">
                  <a:pos x="0" y="10"/>
                </a:cxn>
                <a:cxn ang="0">
                  <a:pos x="0" y="10"/>
                </a:cxn>
                <a:cxn ang="0">
                  <a:pos x="4" y="15"/>
                </a:cxn>
                <a:cxn ang="0">
                  <a:pos x="4" y="15"/>
                </a:cxn>
                <a:cxn ang="0">
                  <a:pos x="9" y="15"/>
                </a:cxn>
                <a:cxn ang="0">
                  <a:pos x="9" y="15"/>
                </a:cxn>
                <a:cxn ang="0">
                  <a:pos x="14" y="15"/>
                </a:cxn>
                <a:cxn ang="0">
                  <a:pos x="14" y="10"/>
                </a:cxn>
                <a:cxn ang="0">
                  <a:pos x="14" y="10"/>
                </a:cxn>
              </a:cxnLst>
              <a:rect l="0" t="0" r="r" b="b"/>
              <a:pathLst>
                <a:path w="14" h="15">
                  <a:moveTo>
                    <a:pt x="14" y="10"/>
                  </a:moveTo>
                  <a:lnTo>
                    <a:pt x="14" y="5"/>
                  </a:lnTo>
                  <a:lnTo>
                    <a:pt x="14" y="5"/>
                  </a:lnTo>
                  <a:lnTo>
                    <a:pt x="14" y="5"/>
                  </a:lnTo>
                  <a:lnTo>
                    <a:pt x="14" y="5"/>
                  </a:lnTo>
                  <a:lnTo>
                    <a:pt x="14" y="0"/>
                  </a:lnTo>
                  <a:lnTo>
                    <a:pt x="9" y="0"/>
                  </a:lnTo>
                  <a:lnTo>
                    <a:pt x="9" y="0"/>
                  </a:lnTo>
                  <a:lnTo>
                    <a:pt x="9" y="0"/>
                  </a:lnTo>
                  <a:lnTo>
                    <a:pt x="4" y="0"/>
                  </a:lnTo>
                  <a:lnTo>
                    <a:pt x="4" y="0"/>
                  </a:lnTo>
                  <a:lnTo>
                    <a:pt x="4" y="0"/>
                  </a:lnTo>
                  <a:lnTo>
                    <a:pt x="4" y="5"/>
                  </a:lnTo>
                  <a:lnTo>
                    <a:pt x="0" y="5"/>
                  </a:lnTo>
                  <a:lnTo>
                    <a:pt x="0" y="5"/>
                  </a:lnTo>
                  <a:lnTo>
                    <a:pt x="0" y="5"/>
                  </a:lnTo>
                  <a:lnTo>
                    <a:pt x="0" y="10"/>
                  </a:lnTo>
                  <a:lnTo>
                    <a:pt x="0" y="10"/>
                  </a:lnTo>
                  <a:lnTo>
                    <a:pt x="0" y="10"/>
                  </a:lnTo>
                  <a:lnTo>
                    <a:pt x="0" y="15"/>
                  </a:lnTo>
                  <a:lnTo>
                    <a:pt x="4" y="15"/>
                  </a:lnTo>
                  <a:lnTo>
                    <a:pt x="4" y="15"/>
                  </a:lnTo>
                  <a:lnTo>
                    <a:pt x="4" y="15"/>
                  </a:lnTo>
                  <a:lnTo>
                    <a:pt x="4" y="15"/>
                  </a:lnTo>
                  <a:lnTo>
                    <a:pt x="9" y="15"/>
                  </a:lnTo>
                  <a:lnTo>
                    <a:pt x="9" y="15"/>
                  </a:lnTo>
                  <a:lnTo>
                    <a:pt x="9" y="15"/>
                  </a:lnTo>
                  <a:lnTo>
                    <a:pt x="14" y="15"/>
                  </a:lnTo>
                  <a:lnTo>
                    <a:pt x="14" y="15"/>
                  </a:lnTo>
                  <a:lnTo>
                    <a:pt x="14" y="15"/>
                  </a:lnTo>
                  <a:lnTo>
                    <a:pt x="14" y="10"/>
                  </a:lnTo>
                  <a:lnTo>
                    <a:pt x="14" y="10"/>
                  </a:lnTo>
                  <a:lnTo>
                    <a:pt x="14" y="10"/>
                  </a:lnTo>
                  <a:lnTo>
                    <a:pt x="14" y="10"/>
                  </a:lnTo>
                  <a:lnTo>
                    <a:pt x="14" y="5"/>
                  </a:lnTo>
                  <a:lnTo>
                    <a:pt x="14" y="5"/>
                  </a:lnTo>
                  <a:lnTo>
                    <a:pt x="14" y="5"/>
                  </a:lnTo>
                  <a:lnTo>
                    <a:pt x="14" y="5"/>
                  </a:lnTo>
                  <a:lnTo>
                    <a:pt x="14" y="5"/>
                  </a:lnTo>
                  <a:lnTo>
                    <a:pt x="9" y="0"/>
                  </a:lnTo>
                  <a:lnTo>
                    <a:pt x="9" y="0"/>
                  </a:lnTo>
                  <a:lnTo>
                    <a:pt x="9" y="0"/>
                  </a:lnTo>
                  <a:lnTo>
                    <a:pt x="4" y="0"/>
                  </a:lnTo>
                  <a:lnTo>
                    <a:pt x="4" y="0"/>
                  </a:lnTo>
                  <a:lnTo>
                    <a:pt x="4" y="5"/>
                  </a:lnTo>
                  <a:lnTo>
                    <a:pt x="4" y="5"/>
                  </a:lnTo>
                  <a:lnTo>
                    <a:pt x="4" y="5"/>
                  </a:lnTo>
                  <a:lnTo>
                    <a:pt x="0" y="5"/>
                  </a:lnTo>
                  <a:lnTo>
                    <a:pt x="0" y="5"/>
                  </a:lnTo>
                  <a:lnTo>
                    <a:pt x="0" y="10"/>
                  </a:lnTo>
                  <a:lnTo>
                    <a:pt x="0" y="10"/>
                  </a:lnTo>
                  <a:lnTo>
                    <a:pt x="0" y="10"/>
                  </a:lnTo>
                  <a:lnTo>
                    <a:pt x="4" y="15"/>
                  </a:lnTo>
                  <a:lnTo>
                    <a:pt x="4" y="15"/>
                  </a:lnTo>
                  <a:lnTo>
                    <a:pt x="4" y="15"/>
                  </a:lnTo>
                  <a:lnTo>
                    <a:pt x="4" y="15"/>
                  </a:lnTo>
                  <a:lnTo>
                    <a:pt x="4" y="15"/>
                  </a:lnTo>
                  <a:lnTo>
                    <a:pt x="9" y="15"/>
                  </a:lnTo>
                  <a:lnTo>
                    <a:pt x="9" y="15"/>
                  </a:lnTo>
                  <a:lnTo>
                    <a:pt x="9" y="15"/>
                  </a:lnTo>
                  <a:lnTo>
                    <a:pt x="14" y="15"/>
                  </a:lnTo>
                  <a:lnTo>
                    <a:pt x="14" y="15"/>
                  </a:lnTo>
                  <a:lnTo>
                    <a:pt x="14" y="15"/>
                  </a:lnTo>
                  <a:lnTo>
                    <a:pt x="14" y="10"/>
                  </a:lnTo>
                  <a:lnTo>
                    <a:pt x="14" y="10"/>
                  </a:lnTo>
                  <a:lnTo>
                    <a:pt x="14" y="10"/>
                  </a:lnTo>
                  <a:lnTo>
                    <a:pt x="14" y="10"/>
                  </a:lnTo>
                  <a:close/>
                </a:path>
              </a:pathLst>
            </a:custGeom>
            <a:solidFill>
              <a:srgbClr val="FFA2A2"/>
            </a:solidFill>
            <a:ln w="9525">
              <a:noFill/>
              <a:round/>
              <a:headEnd/>
              <a:tailEnd/>
            </a:ln>
          </p:spPr>
          <p:txBody>
            <a:bodyPr/>
            <a:lstStyle/>
            <a:p>
              <a:endParaRPr lang="en-US"/>
            </a:p>
          </p:txBody>
        </p:sp>
        <p:sp>
          <p:nvSpPr>
            <p:cNvPr id="3523816" name="Freeform 232"/>
            <p:cNvSpPr>
              <a:spLocks noChangeAspect="1"/>
            </p:cNvSpPr>
            <p:nvPr/>
          </p:nvSpPr>
          <p:spPr bwMode="auto">
            <a:xfrm>
              <a:off x="2733" y="1696"/>
              <a:ext cx="14" cy="15"/>
            </a:xfrm>
            <a:custGeom>
              <a:avLst/>
              <a:gdLst/>
              <a:ahLst/>
              <a:cxnLst>
                <a:cxn ang="0">
                  <a:pos x="14" y="5"/>
                </a:cxn>
                <a:cxn ang="0">
                  <a:pos x="14" y="5"/>
                </a:cxn>
                <a:cxn ang="0">
                  <a:pos x="14" y="5"/>
                </a:cxn>
                <a:cxn ang="0">
                  <a:pos x="9" y="0"/>
                </a:cxn>
                <a:cxn ang="0">
                  <a:pos x="4" y="0"/>
                </a:cxn>
                <a:cxn ang="0">
                  <a:pos x="4" y="5"/>
                </a:cxn>
                <a:cxn ang="0">
                  <a:pos x="4" y="5"/>
                </a:cxn>
                <a:cxn ang="0">
                  <a:pos x="0" y="5"/>
                </a:cxn>
                <a:cxn ang="0">
                  <a:pos x="0" y="10"/>
                </a:cxn>
                <a:cxn ang="0">
                  <a:pos x="4" y="15"/>
                </a:cxn>
                <a:cxn ang="0">
                  <a:pos x="4" y="15"/>
                </a:cxn>
                <a:cxn ang="0">
                  <a:pos x="4" y="15"/>
                </a:cxn>
                <a:cxn ang="0">
                  <a:pos x="9" y="15"/>
                </a:cxn>
                <a:cxn ang="0">
                  <a:pos x="14" y="15"/>
                </a:cxn>
                <a:cxn ang="0">
                  <a:pos x="14" y="15"/>
                </a:cxn>
                <a:cxn ang="0">
                  <a:pos x="14" y="10"/>
                </a:cxn>
                <a:cxn ang="0">
                  <a:pos x="14" y="10"/>
                </a:cxn>
                <a:cxn ang="0">
                  <a:pos x="14" y="5"/>
                </a:cxn>
                <a:cxn ang="0">
                  <a:pos x="14" y="5"/>
                </a:cxn>
                <a:cxn ang="0">
                  <a:pos x="9" y="5"/>
                </a:cxn>
                <a:cxn ang="0">
                  <a:pos x="9" y="5"/>
                </a:cxn>
                <a:cxn ang="0">
                  <a:pos x="4" y="5"/>
                </a:cxn>
                <a:cxn ang="0">
                  <a:pos x="4" y="5"/>
                </a:cxn>
                <a:cxn ang="0">
                  <a:pos x="4" y="5"/>
                </a:cxn>
                <a:cxn ang="0">
                  <a:pos x="4" y="10"/>
                </a:cxn>
                <a:cxn ang="0">
                  <a:pos x="4" y="10"/>
                </a:cxn>
                <a:cxn ang="0">
                  <a:pos x="4" y="15"/>
                </a:cxn>
                <a:cxn ang="0">
                  <a:pos x="4" y="15"/>
                </a:cxn>
                <a:cxn ang="0">
                  <a:pos x="9" y="15"/>
                </a:cxn>
                <a:cxn ang="0">
                  <a:pos x="9" y="15"/>
                </a:cxn>
                <a:cxn ang="0">
                  <a:pos x="14" y="15"/>
                </a:cxn>
                <a:cxn ang="0">
                  <a:pos x="14" y="10"/>
                </a:cxn>
                <a:cxn ang="0">
                  <a:pos x="14" y="10"/>
                </a:cxn>
              </a:cxnLst>
              <a:rect l="0" t="0" r="r" b="b"/>
              <a:pathLst>
                <a:path w="14" h="15">
                  <a:moveTo>
                    <a:pt x="14" y="10"/>
                  </a:moveTo>
                  <a:lnTo>
                    <a:pt x="14" y="5"/>
                  </a:lnTo>
                  <a:lnTo>
                    <a:pt x="14" y="5"/>
                  </a:lnTo>
                  <a:lnTo>
                    <a:pt x="14" y="5"/>
                  </a:lnTo>
                  <a:lnTo>
                    <a:pt x="14" y="5"/>
                  </a:lnTo>
                  <a:lnTo>
                    <a:pt x="14" y="5"/>
                  </a:lnTo>
                  <a:lnTo>
                    <a:pt x="9" y="0"/>
                  </a:lnTo>
                  <a:lnTo>
                    <a:pt x="9" y="0"/>
                  </a:lnTo>
                  <a:lnTo>
                    <a:pt x="9" y="0"/>
                  </a:lnTo>
                  <a:lnTo>
                    <a:pt x="4" y="0"/>
                  </a:lnTo>
                  <a:lnTo>
                    <a:pt x="4" y="0"/>
                  </a:lnTo>
                  <a:lnTo>
                    <a:pt x="4" y="5"/>
                  </a:lnTo>
                  <a:lnTo>
                    <a:pt x="4" y="5"/>
                  </a:lnTo>
                  <a:lnTo>
                    <a:pt x="4" y="5"/>
                  </a:lnTo>
                  <a:lnTo>
                    <a:pt x="0" y="5"/>
                  </a:lnTo>
                  <a:lnTo>
                    <a:pt x="0" y="5"/>
                  </a:lnTo>
                  <a:lnTo>
                    <a:pt x="0" y="10"/>
                  </a:lnTo>
                  <a:lnTo>
                    <a:pt x="0" y="10"/>
                  </a:lnTo>
                  <a:lnTo>
                    <a:pt x="0" y="10"/>
                  </a:lnTo>
                  <a:lnTo>
                    <a:pt x="4" y="15"/>
                  </a:lnTo>
                  <a:lnTo>
                    <a:pt x="4" y="15"/>
                  </a:lnTo>
                  <a:lnTo>
                    <a:pt x="4" y="15"/>
                  </a:lnTo>
                  <a:lnTo>
                    <a:pt x="4" y="15"/>
                  </a:lnTo>
                  <a:lnTo>
                    <a:pt x="4" y="15"/>
                  </a:lnTo>
                  <a:lnTo>
                    <a:pt x="9" y="15"/>
                  </a:lnTo>
                  <a:lnTo>
                    <a:pt x="9" y="15"/>
                  </a:lnTo>
                  <a:lnTo>
                    <a:pt x="9" y="15"/>
                  </a:lnTo>
                  <a:lnTo>
                    <a:pt x="14" y="15"/>
                  </a:lnTo>
                  <a:lnTo>
                    <a:pt x="14" y="15"/>
                  </a:lnTo>
                  <a:lnTo>
                    <a:pt x="14" y="15"/>
                  </a:lnTo>
                  <a:lnTo>
                    <a:pt x="14" y="10"/>
                  </a:lnTo>
                  <a:lnTo>
                    <a:pt x="14" y="10"/>
                  </a:lnTo>
                  <a:lnTo>
                    <a:pt x="14" y="10"/>
                  </a:lnTo>
                  <a:lnTo>
                    <a:pt x="14" y="10"/>
                  </a:lnTo>
                  <a:lnTo>
                    <a:pt x="14" y="10"/>
                  </a:lnTo>
                  <a:lnTo>
                    <a:pt x="14" y="5"/>
                  </a:lnTo>
                  <a:lnTo>
                    <a:pt x="14" y="5"/>
                  </a:lnTo>
                  <a:lnTo>
                    <a:pt x="14" y="5"/>
                  </a:lnTo>
                  <a:lnTo>
                    <a:pt x="9" y="5"/>
                  </a:lnTo>
                  <a:lnTo>
                    <a:pt x="9" y="5"/>
                  </a:lnTo>
                  <a:lnTo>
                    <a:pt x="9" y="5"/>
                  </a:lnTo>
                  <a:lnTo>
                    <a:pt x="9" y="5"/>
                  </a:lnTo>
                  <a:lnTo>
                    <a:pt x="9" y="5"/>
                  </a:lnTo>
                  <a:lnTo>
                    <a:pt x="4" y="5"/>
                  </a:lnTo>
                  <a:lnTo>
                    <a:pt x="4" y="5"/>
                  </a:lnTo>
                  <a:lnTo>
                    <a:pt x="4" y="5"/>
                  </a:lnTo>
                  <a:lnTo>
                    <a:pt x="4" y="5"/>
                  </a:lnTo>
                  <a:lnTo>
                    <a:pt x="4" y="5"/>
                  </a:lnTo>
                  <a:lnTo>
                    <a:pt x="4" y="10"/>
                  </a:lnTo>
                  <a:lnTo>
                    <a:pt x="4" y="10"/>
                  </a:lnTo>
                  <a:lnTo>
                    <a:pt x="4" y="10"/>
                  </a:lnTo>
                  <a:lnTo>
                    <a:pt x="4" y="10"/>
                  </a:lnTo>
                  <a:lnTo>
                    <a:pt x="4" y="10"/>
                  </a:lnTo>
                  <a:lnTo>
                    <a:pt x="4" y="15"/>
                  </a:lnTo>
                  <a:lnTo>
                    <a:pt x="4" y="15"/>
                  </a:lnTo>
                  <a:lnTo>
                    <a:pt x="4" y="15"/>
                  </a:lnTo>
                  <a:lnTo>
                    <a:pt x="9" y="15"/>
                  </a:lnTo>
                  <a:lnTo>
                    <a:pt x="9" y="15"/>
                  </a:lnTo>
                  <a:lnTo>
                    <a:pt x="9" y="15"/>
                  </a:lnTo>
                  <a:lnTo>
                    <a:pt x="9" y="15"/>
                  </a:lnTo>
                  <a:lnTo>
                    <a:pt x="9" y="15"/>
                  </a:lnTo>
                  <a:lnTo>
                    <a:pt x="14" y="15"/>
                  </a:lnTo>
                  <a:lnTo>
                    <a:pt x="14" y="10"/>
                  </a:lnTo>
                  <a:lnTo>
                    <a:pt x="14" y="10"/>
                  </a:lnTo>
                  <a:lnTo>
                    <a:pt x="14" y="10"/>
                  </a:lnTo>
                  <a:lnTo>
                    <a:pt x="14" y="10"/>
                  </a:lnTo>
                  <a:lnTo>
                    <a:pt x="14" y="10"/>
                  </a:lnTo>
                  <a:close/>
                </a:path>
              </a:pathLst>
            </a:custGeom>
            <a:solidFill>
              <a:srgbClr val="FFA6A6"/>
            </a:solidFill>
            <a:ln w="9525">
              <a:noFill/>
              <a:round/>
              <a:headEnd/>
              <a:tailEnd/>
            </a:ln>
          </p:spPr>
          <p:txBody>
            <a:bodyPr/>
            <a:lstStyle/>
            <a:p>
              <a:endParaRPr lang="en-US"/>
            </a:p>
          </p:txBody>
        </p:sp>
        <p:sp>
          <p:nvSpPr>
            <p:cNvPr id="3523817" name="Freeform 233"/>
            <p:cNvSpPr>
              <a:spLocks noChangeAspect="1"/>
            </p:cNvSpPr>
            <p:nvPr/>
          </p:nvSpPr>
          <p:spPr bwMode="auto">
            <a:xfrm>
              <a:off x="2737" y="1701"/>
              <a:ext cx="10" cy="10"/>
            </a:xfrm>
            <a:custGeom>
              <a:avLst/>
              <a:gdLst/>
              <a:ahLst/>
              <a:cxnLst>
                <a:cxn ang="0">
                  <a:pos x="10" y="5"/>
                </a:cxn>
                <a:cxn ang="0">
                  <a:pos x="10" y="0"/>
                </a:cxn>
                <a:cxn ang="0">
                  <a:pos x="5" y="0"/>
                </a:cxn>
                <a:cxn ang="0">
                  <a:pos x="5" y="0"/>
                </a:cxn>
                <a:cxn ang="0">
                  <a:pos x="5" y="0"/>
                </a:cxn>
                <a:cxn ang="0">
                  <a:pos x="0" y="0"/>
                </a:cxn>
                <a:cxn ang="0">
                  <a:pos x="0" y="0"/>
                </a:cxn>
                <a:cxn ang="0">
                  <a:pos x="0" y="5"/>
                </a:cxn>
                <a:cxn ang="0">
                  <a:pos x="0" y="5"/>
                </a:cxn>
                <a:cxn ang="0">
                  <a:pos x="0" y="5"/>
                </a:cxn>
                <a:cxn ang="0">
                  <a:pos x="0" y="10"/>
                </a:cxn>
                <a:cxn ang="0">
                  <a:pos x="5" y="10"/>
                </a:cxn>
                <a:cxn ang="0">
                  <a:pos x="5" y="10"/>
                </a:cxn>
                <a:cxn ang="0">
                  <a:pos x="5" y="10"/>
                </a:cxn>
                <a:cxn ang="0">
                  <a:pos x="10" y="5"/>
                </a:cxn>
                <a:cxn ang="0">
                  <a:pos x="10" y="5"/>
                </a:cxn>
                <a:cxn ang="0">
                  <a:pos x="10" y="5"/>
                </a:cxn>
                <a:cxn ang="0">
                  <a:pos x="10" y="0"/>
                </a:cxn>
                <a:cxn ang="0">
                  <a:pos x="5" y="0"/>
                </a:cxn>
                <a:cxn ang="0">
                  <a:pos x="5" y="0"/>
                </a:cxn>
                <a:cxn ang="0">
                  <a:pos x="5" y="0"/>
                </a:cxn>
                <a:cxn ang="0">
                  <a:pos x="0" y="0"/>
                </a:cxn>
                <a:cxn ang="0">
                  <a:pos x="0" y="0"/>
                </a:cxn>
                <a:cxn ang="0">
                  <a:pos x="0" y="0"/>
                </a:cxn>
                <a:cxn ang="0">
                  <a:pos x="0" y="5"/>
                </a:cxn>
                <a:cxn ang="0">
                  <a:pos x="0" y="5"/>
                </a:cxn>
                <a:cxn ang="0">
                  <a:pos x="0" y="5"/>
                </a:cxn>
                <a:cxn ang="0">
                  <a:pos x="0" y="10"/>
                </a:cxn>
                <a:cxn ang="0">
                  <a:pos x="5" y="10"/>
                </a:cxn>
                <a:cxn ang="0">
                  <a:pos x="5" y="10"/>
                </a:cxn>
                <a:cxn ang="0">
                  <a:pos x="5" y="5"/>
                </a:cxn>
                <a:cxn ang="0">
                  <a:pos x="10" y="5"/>
                </a:cxn>
                <a:cxn ang="0">
                  <a:pos x="10" y="5"/>
                </a:cxn>
              </a:cxnLst>
              <a:rect l="0" t="0" r="r" b="b"/>
              <a:pathLst>
                <a:path w="10" h="10">
                  <a:moveTo>
                    <a:pt x="10" y="5"/>
                  </a:moveTo>
                  <a:lnTo>
                    <a:pt x="10" y="5"/>
                  </a:lnTo>
                  <a:lnTo>
                    <a:pt x="10" y="0"/>
                  </a:lnTo>
                  <a:lnTo>
                    <a:pt x="10" y="0"/>
                  </a:lnTo>
                  <a:lnTo>
                    <a:pt x="10" y="0"/>
                  </a:lnTo>
                  <a:lnTo>
                    <a:pt x="5" y="0"/>
                  </a:lnTo>
                  <a:lnTo>
                    <a:pt x="5" y="0"/>
                  </a:lnTo>
                  <a:lnTo>
                    <a:pt x="5" y="0"/>
                  </a:lnTo>
                  <a:lnTo>
                    <a:pt x="5" y="0"/>
                  </a:lnTo>
                  <a:lnTo>
                    <a:pt x="5" y="0"/>
                  </a:lnTo>
                  <a:lnTo>
                    <a:pt x="0" y="0"/>
                  </a:lnTo>
                  <a:lnTo>
                    <a:pt x="0" y="0"/>
                  </a:lnTo>
                  <a:lnTo>
                    <a:pt x="0" y="0"/>
                  </a:lnTo>
                  <a:lnTo>
                    <a:pt x="0" y="0"/>
                  </a:lnTo>
                  <a:lnTo>
                    <a:pt x="0" y="0"/>
                  </a:lnTo>
                  <a:lnTo>
                    <a:pt x="0" y="5"/>
                  </a:lnTo>
                  <a:lnTo>
                    <a:pt x="0" y="5"/>
                  </a:lnTo>
                  <a:lnTo>
                    <a:pt x="0" y="5"/>
                  </a:lnTo>
                  <a:lnTo>
                    <a:pt x="0" y="5"/>
                  </a:lnTo>
                  <a:lnTo>
                    <a:pt x="0" y="5"/>
                  </a:lnTo>
                  <a:lnTo>
                    <a:pt x="0" y="10"/>
                  </a:lnTo>
                  <a:lnTo>
                    <a:pt x="0" y="10"/>
                  </a:lnTo>
                  <a:lnTo>
                    <a:pt x="0" y="10"/>
                  </a:lnTo>
                  <a:lnTo>
                    <a:pt x="5" y="10"/>
                  </a:lnTo>
                  <a:lnTo>
                    <a:pt x="5" y="10"/>
                  </a:lnTo>
                  <a:lnTo>
                    <a:pt x="5" y="10"/>
                  </a:lnTo>
                  <a:lnTo>
                    <a:pt x="5" y="10"/>
                  </a:lnTo>
                  <a:lnTo>
                    <a:pt x="5" y="10"/>
                  </a:lnTo>
                  <a:lnTo>
                    <a:pt x="10" y="10"/>
                  </a:lnTo>
                  <a:lnTo>
                    <a:pt x="10" y="5"/>
                  </a:lnTo>
                  <a:lnTo>
                    <a:pt x="10" y="5"/>
                  </a:lnTo>
                  <a:lnTo>
                    <a:pt x="10" y="5"/>
                  </a:lnTo>
                  <a:lnTo>
                    <a:pt x="10" y="5"/>
                  </a:lnTo>
                  <a:lnTo>
                    <a:pt x="10" y="5"/>
                  </a:lnTo>
                  <a:lnTo>
                    <a:pt x="10" y="5"/>
                  </a:lnTo>
                  <a:lnTo>
                    <a:pt x="10" y="0"/>
                  </a:lnTo>
                  <a:lnTo>
                    <a:pt x="5" y="0"/>
                  </a:lnTo>
                  <a:lnTo>
                    <a:pt x="5" y="0"/>
                  </a:lnTo>
                  <a:lnTo>
                    <a:pt x="5" y="0"/>
                  </a:lnTo>
                  <a:lnTo>
                    <a:pt x="5" y="0"/>
                  </a:lnTo>
                  <a:lnTo>
                    <a:pt x="5" y="0"/>
                  </a:lnTo>
                  <a:lnTo>
                    <a:pt x="5" y="0"/>
                  </a:lnTo>
                  <a:lnTo>
                    <a:pt x="5" y="0"/>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10"/>
                  </a:lnTo>
                  <a:lnTo>
                    <a:pt x="5" y="10"/>
                  </a:lnTo>
                  <a:lnTo>
                    <a:pt x="5" y="10"/>
                  </a:lnTo>
                  <a:lnTo>
                    <a:pt x="5" y="10"/>
                  </a:lnTo>
                  <a:lnTo>
                    <a:pt x="5" y="10"/>
                  </a:lnTo>
                  <a:lnTo>
                    <a:pt x="5" y="5"/>
                  </a:lnTo>
                  <a:lnTo>
                    <a:pt x="5" y="5"/>
                  </a:lnTo>
                  <a:lnTo>
                    <a:pt x="5" y="5"/>
                  </a:lnTo>
                  <a:lnTo>
                    <a:pt x="10" y="5"/>
                  </a:lnTo>
                  <a:lnTo>
                    <a:pt x="10" y="5"/>
                  </a:lnTo>
                  <a:lnTo>
                    <a:pt x="10" y="5"/>
                  </a:lnTo>
                  <a:lnTo>
                    <a:pt x="10" y="5"/>
                  </a:lnTo>
                  <a:close/>
                </a:path>
              </a:pathLst>
            </a:custGeom>
            <a:solidFill>
              <a:srgbClr val="FFA9A9"/>
            </a:solidFill>
            <a:ln w="9525">
              <a:noFill/>
              <a:round/>
              <a:headEnd/>
              <a:tailEnd/>
            </a:ln>
          </p:spPr>
          <p:txBody>
            <a:bodyPr/>
            <a:lstStyle/>
            <a:p>
              <a:endParaRPr lang="en-US"/>
            </a:p>
          </p:txBody>
        </p:sp>
        <p:sp>
          <p:nvSpPr>
            <p:cNvPr id="3523818" name="Freeform 234"/>
            <p:cNvSpPr>
              <a:spLocks noChangeAspect="1"/>
            </p:cNvSpPr>
            <p:nvPr/>
          </p:nvSpPr>
          <p:spPr bwMode="auto">
            <a:xfrm>
              <a:off x="2737" y="1701"/>
              <a:ext cx="10" cy="10"/>
            </a:xfrm>
            <a:custGeom>
              <a:avLst/>
              <a:gdLst/>
              <a:ahLst/>
              <a:cxnLst>
                <a:cxn ang="0">
                  <a:pos x="10" y="5"/>
                </a:cxn>
                <a:cxn ang="0">
                  <a:pos x="5" y="0"/>
                </a:cxn>
                <a:cxn ang="0">
                  <a:pos x="5" y="0"/>
                </a:cxn>
                <a:cxn ang="0">
                  <a:pos x="5" y="0"/>
                </a:cxn>
                <a:cxn ang="0">
                  <a:pos x="5" y="0"/>
                </a:cxn>
                <a:cxn ang="0">
                  <a:pos x="0" y="0"/>
                </a:cxn>
                <a:cxn ang="0">
                  <a:pos x="0" y="0"/>
                </a:cxn>
                <a:cxn ang="0">
                  <a:pos x="0" y="5"/>
                </a:cxn>
                <a:cxn ang="0">
                  <a:pos x="0" y="5"/>
                </a:cxn>
                <a:cxn ang="0">
                  <a:pos x="0" y="5"/>
                </a:cxn>
                <a:cxn ang="0">
                  <a:pos x="0" y="5"/>
                </a:cxn>
                <a:cxn ang="0">
                  <a:pos x="5" y="10"/>
                </a:cxn>
                <a:cxn ang="0">
                  <a:pos x="5" y="10"/>
                </a:cxn>
                <a:cxn ang="0">
                  <a:pos x="5" y="5"/>
                </a:cxn>
                <a:cxn ang="0">
                  <a:pos x="5" y="5"/>
                </a:cxn>
                <a:cxn ang="0">
                  <a:pos x="10" y="5"/>
                </a:cxn>
                <a:cxn ang="0">
                  <a:pos x="5" y="5"/>
                </a:cxn>
                <a:cxn ang="0">
                  <a:pos x="5" y="5"/>
                </a:cxn>
                <a:cxn ang="0">
                  <a:pos x="5" y="0"/>
                </a:cxn>
                <a:cxn ang="0">
                  <a:pos x="5" y="0"/>
                </a:cxn>
                <a:cxn ang="0">
                  <a:pos x="5" y="0"/>
                </a:cxn>
                <a:cxn ang="0">
                  <a:pos x="5" y="0"/>
                </a:cxn>
                <a:cxn ang="0">
                  <a:pos x="0" y="0"/>
                </a:cxn>
                <a:cxn ang="0">
                  <a:pos x="0" y="5"/>
                </a:cxn>
                <a:cxn ang="0">
                  <a:pos x="0" y="5"/>
                </a:cxn>
                <a:cxn ang="0">
                  <a:pos x="0" y="5"/>
                </a:cxn>
                <a:cxn ang="0">
                  <a:pos x="0" y="5"/>
                </a:cxn>
                <a:cxn ang="0">
                  <a:pos x="5" y="5"/>
                </a:cxn>
                <a:cxn ang="0">
                  <a:pos x="5" y="5"/>
                </a:cxn>
                <a:cxn ang="0">
                  <a:pos x="5" y="5"/>
                </a:cxn>
                <a:cxn ang="0">
                  <a:pos x="5" y="5"/>
                </a:cxn>
                <a:cxn ang="0">
                  <a:pos x="5" y="5"/>
                </a:cxn>
                <a:cxn ang="0">
                  <a:pos x="5" y="5"/>
                </a:cxn>
              </a:cxnLst>
              <a:rect l="0" t="0" r="r" b="b"/>
              <a:pathLst>
                <a:path w="10" h="10">
                  <a:moveTo>
                    <a:pt x="10" y="5"/>
                  </a:moveTo>
                  <a:lnTo>
                    <a:pt x="10" y="5"/>
                  </a:lnTo>
                  <a:lnTo>
                    <a:pt x="10" y="0"/>
                  </a:lnTo>
                  <a:lnTo>
                    <a:pt x="5" y="0"/>
                  </a:lnTo>
                  <a:lnTo>
                    <a:pt x="5" y="0"/>
                  </a:lnTo>
                  <a:lnTo>
                    <a:pt x="5" y="0"/>
                  </a:lnTo>
                  <a:lnTo>
                    <a:pt x="5" y="0"/>
                  </a:lnTo>
                  <a:lnTo>
                    <a:pt x="5" y="0"/>
                  </a:lnTo>
                  <a:lnTo>
                    <a:pt x="5" y="0"/>
                  </a:lnTo>
                  <a:lnTo>
                    <a:pt x="5" y="0"/>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10"/>
                  </a:lnTo>
                  <a:lnTo>
                    <a:pt x="5" y="10"/>
                  </a:lnTo>
                  <a:lnTo>
                    <a:pt x="5" y="10"/>
                  </a:lnTo>
                  <a:lnTo>
                    <a:pt x="5" y="10"/>
                  </a:lnTo>
                  <a:lnTo>
                    <a:pt x="5" y="10"/>
                  </a:lnTo>
                  <a:lnTo>
                    <a:pt x="5" y="5"/>
                  </a:lnTo>
                  <a:lnTo>
                    <a:pt x="5" y="5"/>
                  </a:lnTo>
                  <a:lnTo>
                    <a:pt x="5" y="5"/>
                  </a:lnTo>
                  <a:lnTo>
                    <a:pt x="10" y="5"/>
                  </a:lnTo>
                  <a:lnTo>
                    <a:pt x="10" y="5"/>
                  </a:lnTo>
                  <a:lnTo>
                    <a:pt x="10" y="5"/>
                  </a:lnTo>
                  <a:lnTo>
                    <a:pt x="5" y="5"/>
                  </a:lnTo>
                  <a:lnTo>
                    <a:pt x="5" y="5"/>
                  </a:lnTo>
                  <a:lnTo>
                    <a:pt x="5" y="5"/>
                  </a:lnTo>
                  <a:lnTo>
                    <a:pt x="5" y="0"/>
                  </a:lnTo>
                  <a:lnTo>
                    <a:pt x="5" y="0"/>
                  </a:lnTo>
                  <a:lnTo>
                    <a:pt x="5" y="0"/>
                  </a:lnTo>
                  <a:lnTo>
                    <a:pt x="5" y="0"/>
                  </a:lnTo>
                  <a:lnTo>
                    <a:pt x="5" y="0"/>
                  </a:lnTo>
                  <a:lnTo>
                    <a:pt x="5" y="0"/>
                  </a:lnTo>
                  <a:lnTo>
                    <a:pt x="5" y="0"/>
                  </a:lnTo>
                  <a:lnTo>
                    <a:pt x="5" y="0"/>
                  </a:lnTo>
                  <a:lnTo>
                    <a:pt x="0" y="0"/>
                  </a:lnTo>
                  <a:lnTo>
                    <a:pt x="0" y="0"/>
                  </a:lnTo>
                  <a:lnTo>
                    <a:pt x="0" y="0"/>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5"/>
                  </a:lnTo>
                  <a:lnTo>
                    <a:pt x="5" y="5"/>
                  </a:lnTo>
                  <a:lnTo>
                    <a:pt x="5" y="5"/>
                  </a:lnTo>
                  <a:lnTo>
                    <a:pt x="10" y="5"/>
                  </a:lnTo>
                  <a:close/>
                </a:path>
              </a:pathLst>
            </a:custGeom>
            <a:solidFill>
              <a:srgbClr val="FFADAD"/>
            </a:solidFill>
            <a:ln w="9525">
              <a:noFill/>
              <a:round/>
              <a:headEnd/>
              <a:tailEnd/>
            </a:ln>
          </p:spPr>
          <p:txBody>
            <a:bodyPr/>
            <a:lstStyle/>
            <a:p>
              <a:endParaRPr lang="en-US"/>
            </a:p>
          </p:txBody>
        </p:sp>
        <p:sp>
          <p:nvSpPr>
            <p:cNvPr id="3523819" name="Freeform 235"/>
            <p:cNvSpPr>
              <a:spLocks noChangeAspect="1"/>
            </p:cNvSpPr>
            <p:nvPr/>
          </p:nvSpPr>
          <p:spPr bwMode="auto">
            <a:xfrm>
              <a:off x="2737" y="1701"/>
              <a:ext cx="5" cy="5"/>
            </a:xfrm>
            <a:custGeom>
              <a:avLst/>
              <a:gdLst/>
              <a:ahLst/>
              <a:cxnLst>
                <a:cxn ang="0">
                  <a:pos x="5" y="5"/>
                </a:cxn>
                <a:cxn ang="0">
                  <a:pos x="5" y="5"/>
                </a:cxn>
                <a:cxn ang="0">
                  <a:pos x="5" y="5"/>
                </a:cxn>
                <a:cxn ang="0">
                  <a:pos x="5" y="0"/>
                </a:cxn>
                <a:cxn ang="0">
                  <a:pos x="5" y="0"/>
                </a:cxn>
                <a:cxn ang="0">
                  <a:pos x="5" y="0"/>
                </a:cxn>
                <a:cxn ang="0">
                  <a:pos x="5" y="0"/>
                </a:cxn>
                <a:cxn ang="0">
                  <a:pos x="5" y="0"/>
                </a:cxn>
                <a:cxn ang="0">
                  <a:pos x="5" y="0"/>
                </a:cxn>
                <a:cxn ang="0">
                  <a:pos x="5" y="0"/>
                </a:cxn>
                <a:cxn ang="0">
                  <a:pos x="5"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5" y="5"/>
                </a:cxn>
                <a:cxn ang="0">
                  <a:pos x="5" y="5"/>
                </a:cxn>
                <a:cxn ang="0">
                  <a:pos x="5" y="5"/>
                </a:cxn>
                <a:cxn ang="0">
                  <a:pos x="5" y="5"/>
                </a:cxn>
                <a:cxn ang="0">
                  <a:pos x="5" y="5"/>
                </a:cxn>
                <a:cxn ang="0">
                  <a:pos x="5" y="5"/>
                </a:cxn>
                <a:cxn ang="0">
                  <a:pos x="5" y="5"/>
                </a:cxn>
                <a:cxn ang="0">
                  <a:pos x="5" y="5"/>
                </a:cxn>
                <a:cxn ang="0">
                  <a:pos x="5" y="5"/>
                </a:cxn>
                <a:cxn ang="0">
                  <a:pos x="5" y="5"/>
                </a:cxn>
                <a:cxn ang="0">
                  <a:pos x="5" y="5"/>
                </a:cxn>
              </a:cxnLst>
              <a:rect l="0" t="0" r="r" b="b"/>
              <a:pathLst>
                <a:path w="5" h="5">
                  <a:moveTo>
                    <a:pt x="5" y="5"/>
                  </a:moveTo>
                  <a:lnTo>
                    <a:pt x="5" y="5"/>
                  </a:lnTo>
                  <a:lnTo>
                    <a:pt x="5" y="5"/>
                  </a:lnTo>
                  <a:lnTo>
                    <a:pt x="5" y="0"/>
                  </a:lnTo>
                  <a:lnTo>
                    <a:pt x="5" y="0"/>
                  </a:lnTo>
                  <a:lnTo>
                    <a:pt x="5" y="0"/>
                  </a:lnTo>
                  <a:lnTo>
                    <a:pt x="5" y="0"/>
                  </a:lnTo>
                  <a:lnTo>
                    <a:pt x="5" y="0"/>
                  </a:lnTo>
                  <a:lnTo>
                    <a:pt x="5" y="0"/>
                  </a:lnTo>
                  <a:lnTo>
                    <a:pt x="5" y="0"/>
                  </a:lnTo>
                  <a:lnTo>
                    <a:pt x="5" y="0"/>
                  </a:lnTo>
                  <a:lnTo>
                    <a:pt x="0" y="0"/>
                  </a:lnTo>
                  <a:lnTo>
                    <a:pt x="0" y="0"/>
                  </a:lnTo>
                  <a:lnTo>
                    <a:pt x="0" y="0"/>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5"/>
                  </a:lnTo>
                  <a:lnTo>
                    <a:pt x="5" y="5"/>
                  </a:lnTo>
                  <a:lnTo>
                    <a:pt x="5" y="5"/>
                  </a:lnTo>
                  <a:close/>
                </a:path>
              </a:pathLst>
            </a:custGeom>
            <a:solidFill>
              <a:srgbClr val="FFB1B1"/>
            </a:solidFill>
            <a:ln w="9525">
              <a:noFill/>
              <a:round/>
              <a:headEnd/>
              <a:tailEnd/>
            </a:ln>
          </p:spPr>
          <p:txBody>
            <a:bodyPr/>
            <a:lstStyle/>
            <a:p>
              <a:endParaRPr lang="en-US"/>
            </a:p>
          </p:txBody>
        </p:sp>
        <p:sp>
          <p:nvSpPr>
            <p:cNvPr id="3523820" name="Freeform 236"/>
            <p:cNvSpPr>
              <a:spLocks noChangeAspect="1"/>
            </p:cNvSpPr>
            <p:nvPr/>
          </p:nvSpPr>
          <p:spPr bwMode="auto">
            <a:xfrm>
              <a:off x="2742" y="1701"/>
              <a:ext cx="1" cy="5"/>
            </a:xfrm>
            <a:custGeom>
              <a:avLst/>
              <a:gdLst/>
              <a:ahLst/>
              <a:cxnLst>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FFB5B5"/>
            </a:solidFill>
            <a:ln w="9525">
              <a:noFill/>
              <a:round/>
              <a:headEnd/>
              <a:tailEnd/>
            </a:ln>
          </p:spPr>
          <p:txBody>
            <a:bodyPr/>
            <a:lstStyle/>
            <a:p>
              <a:endParaRPr lang="en-US"/>
            </a:p>
          </p:txBody>
        </p:sp>
        <p:sp>
          <p:nvSpPr>
            <p:cNvPr id="3523821" name="Freeform 237"/>
            <p:cNvSpPr>
              <a:spLocks noChangeAspect="1"/>
            </p:cNvSpPr>
            <p:nvPr/>
          </p:nvSpPr>
          <p:spPr bwMode="auto">
            <a:xfrm>
              <a:off x="2548" y="1663"/>
              <a:ext cx="166" cy="166"/>
            </a:xfrm>
            <a:custGeom>
              <a:avLst/>
              <a:gdLst/>
              <a:ahLst/>
              <a:cxnLst>
                <a:cxn ang="0">
                  <a:pos x="166" y="81"/>
                </a:cxn>
                <a:cxn ang="0">
                  <a:pos x="161" y="52"/>
                </a:cxn>
                <a:cxn ang="0">
                  <a:pos x="142" y="24"/>
                </a:cxn>
                <a:cxn ang="0">
                  <a:pos x="114" y="5"/>
                </a:cxn>
                <a:cxn ang="0">
                  <a:pos x="85" y="0"/>
                </a:cxn>
                <a:cxn ang="0">
                  <a:pos x="52" y="5"/>
                </a:cxn>
                <a:cxn ang="0">
                  <a:pos x="24" y="24"/>
                </a:cxn>
                <a:cxn ang="0">
                  <a:pos x="5" y="52"/>
                </a:cxn>
                <a:cxn ang="0">
                  <a:pos x="0" y="81"/>
                </a:cxn>
                <a:cxn ang="0">
                  <a:pos x="5" y="114"/>
                </a:cxn>
                <a:cxn ang="0">
                  <a:pos x="24" y="142"/>
                </a:cxn>
                <a:cxn ang="0">
                  <a:pos x="52" y="161"/>
                </a:cxn>
                <a:cxn ang="0">
                  <a:pos x="85" y="166"/>
                </a:cxn>
                <a:cxn ang="0">
                  <a:pos x="114" y="161"/>
                </a:cxn>
                <a:cxn ang="0">
                  <a:pos x="142" y="142"/>
                </a:cxn>
                <a:cxn ang="0">
                  <a:pos x="161" y="114"/>
                </a:cxn>
                <a:cxn ang="0">
                  <a:pos x="166" y="81"/>
                </a:cxn>
                <a:cxn ang="0">
                  <a:pos x="166" y="99"/>
                </a:cxn>
                <a:cxn ang="0">
                  <a:pos x="151" y="128"/>
                </a:cxn>
                <a:cxn ang="0">
                  <a:pos x="128" y="151"/>
                </a:cxn>
                <a:cxn ang="0">
                  <a:pos x="100" y="166"/>
                </a:cxn>
                <a:cxn ang="0">
                  <a:pos x="66" y="166"/>
                </a:cxn>
                <a:cxn ang="0">
                  <a:pos x="38" y="151"/>
                </a:cxn>
                <a:cxn ang="0">
                  <a:pos x="15" y="128"/>
                </a:cxn>
                <a:cxn ang="0">
                  <a:pos x="0" y="99"/>
                </a:cxn>
                <a:cxn ang="0">
                  <a:pos x="0" y="66"/>
                </a:cxn>
                <a:cxn ang="0">
                  <a:pos x="15" y="38"/>
                </a:cxn>
                <a:cxn ang="0">
                  <a:pos x="38" y="14"/>
                </a:cxn>
                <a:cxn ang="0">
                  <a:pos x="66" y="0"/>
                </a:cxn>
                <a:cxn ang="0">
                  <a:pos x="100" y="0"/>
                </a:cxn>
                <a:cxn ang="0">
                  <a:pos x="128" y="14"/>
                </a:cxn>
                <a:cxn ang="0">
                  <a:pos x="151" y="38"/>
                </a:cxn>
                <a:cxn ang="0">
                  <a:pos x="166" y="66"/>
                </a:cxn>
              </a:cxnLst>
              <a:rect l="0" t="0" r="r" b="b"/>
              <a:pathLst>
                <a:path w="166" h="166">
                  <a:moveTo>
                    <a:pt x="166" y="81"/>
                  </a:moveTo>
                  <a:lnTo>
                    <a:pt x="166" y="81"/>
                  </a:lnTo>
                  <a:lnTo>
                    <a:pt x="166" y="66"/>
                  </a:lnTo>
                  <a:lnTo>
                    <a:pt x="161" y="52"/>
                  </a:lnTo>
                  <a:lnTo>
                    <a:pt x="151" y="38"/>
                  </a:lnTo>
                  <a:lnTo>
                    <a:pt x="142" y="24"/>
                  </a:lnTo>
                  <a:lnTo>
                    <a:pt x="128" y="14"/>
                  </a:lnTo>
                  <a:lnTo>
                    <a:pt x="114" y="5"/>
                  </a:lnTo>
                  <a:lnTo>
                    <a:pt x="100" y="0"/>
                  </a:lnTo>
                  <a:lnTo>
                    <a:pt x="85" y="0"/>
                  </a:lnTo>
                  <a:lnTo>
                    <a:pt x="66" y="0"/>
                  </a:lnTo>
                  <a:lnTo>
                    <a:pt x="52" y="5"/>
                  </a:lnTo>
                  <a:lnTo>
                    <a:pt x="38" y="14"/>
                  </a:lnTo>
                  <a:lnTo>
                    <a:pt x="24" y="24"/>
                  </a:lnTo>
                  <a:lnTo>
                    <a:pt x="15" y="38"/>
                  </a:lnTo>
                  <a:lnTo>
                    <a:pt x="5" y="52"/>
                  </a:lnTo>
                  <a:lnTo>
                    <a:pt x="0" y="66"/>
                  </a:lnTo>
                  <a:lnTo>
                    <a:pt x="0" y="81"/>
                  </a:lnTo>
                  <a:lnTo>
                    <a:pt x="0" y="99"/>
                  </a:lnTo>
                  <a:lnTo>
                    <a:pt x="5" y="114"/>
                  </a:lnTo>
                  <a:lnTo>
                    <a:pt x="15" y="128"/>
                  </a:lnTo>
                  <a:lnTo>
                    <a:pt x="24" y="142"/>
                  </a:lnTo>
                  <a:lnTo>
                    <a:pt x="38" y="151"/>
                  </a:lnTo>
                  <a:lnTo>
                    <a:pt x="52" y="161"/>
                  </a:lnTo>
                  <a:lnTo>
                    <a:pt x="66" y="166"/>
                  </a:lnTo>
                  <a:lnTo>
                    <a:pt x="85" y="166"/>
                  </a:lnTo>
                  <a:lnTo>
                    <a:pt x="100" y="166"/>
                  </a:lnTo>
                  <a:lnTo>
                    <a:pt x="114" y="161"/>
                  </a:lnTo>
                  <a:lnTo>
                    <a:pt x="128" y="151"/>
                  </a:lnTo>
                  <a:lnTo>
                    <a:pt x="142" y="142"/>
                  </a:lnTo>
                  <a:lnTo>
                    <a:pt x="151" y="128"/>
                  </a:lnTo>
                  <a:lnTo>
                    <a:pt x="161" y="114"/>
                  </a:lnTo>
                  <a:lnTo>
                    <a:pt x="166" y="99"/>
                  </a:lnTo>
                  <a:lnTo>
                    <a:pt x="166" y="81"/>
                  </a:lnTo>
                  <a:lnTo>
                    <a:pt x="166" y="81"/>
                  </a:lnTo>
                  <a:lnTo>
                    <a:pt x="166" y="99"/>
                  </a:lnTo>
                  <a:lnTo>
                    <a:pt x="161" y="114"/>
                  </a:lnTo>
                  <a:lnTo>
                    <a:pt x="151" y="128"/>
                  </a:lnTo>
                  <a:lnTo>
                    <a:pt x="142" y="142"/>
                  </a:lnTo>
                  <a:lnTo>
                    <a:pt x="128" y="151"/>
                  </a:lnTo>
                  <a:lnTo>
                    <a:pt x="114" y="161"/>
                  </a:lnTo>
                  <a:lnTo>
                    <a:pt x="100" y="166"/>
                  </a:lnTo>
                  <a:lnTo>
                    <a:pt x="85" y="166"/>
                  </a:lnTo>
                  <a:lnTo>
                    <a:pt x="66" y="166"/>
                  </a:lnTo>
                  <a:lnTo>
                    <a:pt x="52" y="161"/>
                  </a:lnTo>
                  <a:lnTo>
                    <a:pt x="38" y="151"/>
                  </a:lnTo>
                  <a:lnTo>
                    <a:pt x="24" y="142"/>
                  </a:lnTo>
                  <a:lnTo>
                    <a:pt x="15" y="128"/>
                  </a:lnTo>
                  <a:lnTo>
                    <a:pt x="5" y="114"/>
                  </a:lnTo>
                  <a:lnTo>
                    <a:pt x="0" y="99"/>
                  </a:lnTo>
                  <a:lnTo>
                    <a:pt x="0" y="81"/>
                  </a:lnTo>
                  <a:lnTo>
                    <a:pt x="0" y="66"/>
                  </a:lnTo>
                  <a:lnTo>
                    <a:pt x="5" y="52"/>
                  </a:lnTo>
                  <a:lnTo>
                    <a:pt x="15" y="38"/>
                  </a:lnTo>
                  <a:lnTo>
                    <a:pt x="24" y="24"/>
                  </a:lnTo>
                  <a:lnTo>
                    <a:pt x="38" y="14"/>
                  </a:lnTo>
                  <a:lnTo>
                    <a:pt x="52" y="5"/>
                  </a:lnTo>
                  <a:lnTo>
                    <a:pt x="66" y="0"/>
                  </a:lnTo>
                  <a:lnTo>
                    <a:pt x="85" y="0"/>
                  </a:lnTo>
                  <a:lnTo>
                    <a:pt x="100" y="0"/>
                  </a:lnTo>
                  <a:lnTo>
                    <a:pt x="114" y="5"/>
                  </a:lnTo>
                  <a:lnTo>
                    <a:pt x="128" y="14"/>
                  </a:lnTo>
                  <a:lnTo>
                    <a:pt x="142" y="24"/>
                  </a:lnTo>
                  <a:lnTo>
                    <a:pt x="151" y="38"/>
                  </a:lnTo>
                  <a:lnTo>
                    <a:pt x="161" y="52"/>
                  </a:lnTo>
                  <a:lnTo>
                    <a:pt x="166" y="66"/>
                  </a:lnTo>
                  <a:lnTo>
                    <a:pt x="166" y="81"/>
                  </a:lnTo>
                  <a:close/>
                </a:path>
              </a:pathLst>
            </a:custGeom>
            <a:solidFill>
              <a:srgbClr val="2851A6"/>
            </a:solidFill>
            <a:ln w="9525">
              <a:noFill/>
              <a:round/>
              <a:headEnd/>
              <a:tailEnd/>
            </a:ln>
          </p:spPr>
          <p:txBody>
            <a:bodyPr/>
            <a:lstStyle/>
            <a:p>
              <a:endParaRPr lang="en-US"/>
            </a:p>
          </p:txBody>
        </p:sp>
        <p:sp>
          <p:nvSpPr>
            <p:cNvPr id="3523822" name="Freeform 238"/>
            <p:cNvSpPr>
              <a:spLocks noChangeAspect="1"/>
            </p:cNvSpPr>
            <p:nvPr/>
          </p:nvSpPr>
          <p:spPr bwMode="auto">
            <a:xfrm>
              <a:off x="2548" y="1663"/>
              <a:ext cx="166" cy="166"/>
            </a:xfrm>
            <a:custGeom>
              <a:avLst/>
              <a:gdLst/>
              <a:ahLst/>
              <a:cxnLst>
                <a:cxn ang="0">
                  <a:pos x="166" y="66"/>
                </a:cxn>
                <a:cxn ang="0">
                  <a:pos x="151" y="38"/>
                </a:cxn>
                <a:cxn ang="0">
                  <a:pos x="128" y="14"/>
                </a:cxn>
                <a:cxn ang="0">
                  <a:pos x="100" y="0"/>
                </a:cxn>
                <a:cxn ang="0">
                  <a:pos x="66" y="0"/>
                </a:cxn>
                <a:cxn ang="0">
                  <a:pos x="38" y="14"/>
                </a:cxn>
                <a:cxn ang="0">
                  <a:pos x="15" y="38"/>
                </a:cxn>
                <a:cxn ang="0">
                  <a:pos x="0" y="66"/>
                </a:cxn>
                <a:cxn ang="0">
                  <a:pos x="0" y="99"/>
                </a:cxn>
                <a:cxn ang="0">
                  <a:pos x="15" y="128"/>
                </a:cxn>
                <a:cxn ang="0">
                  <a:pos x="38" y="151"/>
                </a:cxn>
                <a:cxn ang="0">
                  <a:pos x="66" y="166"/>
                </a:cxn>
                <a:cxn ang="0">
                  <a:pos x="100" y="166"/>
                </a:cxn>
                <a:cxn ang="0">
                  <a:pos x="128" y="151"/>
                </a:cxn>
                <a:cxn ang="0">
                  <a:pos x="151" y="128"/>
                </a:cxn>
                <a:cxn ang="0">
                  <a:pos x="166" y="99"/>
                </a:cxn>
                <a:cxn ang="0">
                  <a:pos x="166" y="81"/>
                </a:cxn>
                <a:cxn ang="0">
                  <a:pos x="156" y="52"/>
                </a:cxn>
                <a:cxn ang="0">
                  <a:pos x="142" y="24"/>
                </a:cxn>
                <a:cxn ang="0">
                  <a:pos x="114" y="10"/>
                </a:cxn>
                <a:cxn ang="0">
                  <a:pos x="85" y="0"/>
                </a:cxn>
                <a:cxn ang="0">
                  <a:pos x="52" y="10"/>
                </a:cxn>
                <a:cxn ang="0">
                  <a:pos x="24" y="24"/>
                </a:cxn>
                <a:cxn ang="0">
                  <a:pos x="10" y="52"/>
                </a:cxn>
                <a:cxn ang="0">
                  <a:pos x="5" y="81"/>
                </a:cxn>
                <a:cxn ang="0">
                  <a:pos x="10" y="114"/>
                </a:cxn>
                <a:cxn ang="0">
                  <a:pos x="24" y="137"/>
                </a:cxn>
                <a:cxn ang="0">
                  <a:pos x="52" y="156"/>
                </a:cxn>
                <a:cxn ang="0">
                  <a:pos x="85" y="161"/>
                </a:cxn>
                <a:cxn ang="0">
                  <a:pos x="114" y="156"/>
                </a:cxn>
                <a:cxn ang="0">
                  <a:pos x="142" y="137"/>
                </a:cxn>
                <a:cxn ang="0">
                  <a:pos x="156" y="114"/>
                </a:cxn>
                <a:cxn ang="0">
                  <a:pos x="166" y="81"/>
                </a:cxn>
              </a:cxnLst>
              <a:rect l="0" t="0" r="r" b="b"/>
              <a:pathLst>
                <a:path w="166" h="166">
                  <a:moveTo>
                    <a:pt x="166" y="81"/>
                  </a:moveTo>
                  <a:lnTo>
                    <a:pt x="166" y="66"/>
                  </a:lnTo>
                  <a:lnTo>
                    <a:pt x="161" y="52"/>
                  </a:lnTo>
                  <a:lnTo>
                    <a:pt x="151" y="38"/>
                  </a:lnTo>
                  <a:lnTo>
                    <a:pt x="142" y="24"/>
                  </a:lnTo>
                  <a:lnTo>
                    <a:pt x="128" y="14"/>
                  </a:lnTo>
                  <a:lnTo>
                    <a:pt x="114" y="5"/>
                  </a:lnTo>
                  <a:lnTo>
                    <a:pt x="100" y="0"/>
                  </a:lnTo>
                  <a:lnTo>
                    <a:pt x="85" y="0"/>
                  </a:lnTo>
                  <a:lnTo>
                    <a:pt x="66" y="0"/>
                  </a:lnTo>
                  <a:lnTo>
                    <a:pt x="52" y="5"/>
                  </a:lnTo>
                  <a:lnTo>
                    <a:pt x="38" y="14"/>
                  </a:lnTo>
                  <a:lnTo>
                    <a:pt x="24" y="24"/>
                  </a:lnTo>
                  <a:lnTo>
                    <a:pt x="15" y="38"/>
                  </a:lnTo>
                  <a:lnTo>
                    <a:pt x="5" y="52"/>
                  </a:lnTo>
                  <a:lnTo>
                    <a:pt x="0" y="66"/>
                  </a:lnTo>
                  <a:lnTo>
                    <a:pt x="0" y="81"/>
                  </a:lnTo>
                  <a:lnTo>
                    <a:pt x="0" y="99"/>
                  </a:lnTo>
                  <a:lnTo>
                    <a:pt x="5" y="114"/>
                  </a:lnTo>
                  <a:lnTo>
                    <a:pt x="15" y="128"/>
                  </a:lnTo>
                  <a:lnTo>
                    <a:pt x="24" y="142"/>
                  </a:lnTo>
                  <a:lnTo>
                    <a:pt x="38" y="151"/>
                  </a:lnTo>
                  <a:lnTo>
                    <a:pt x="52" y="161"/>
                  </a:lnTo>
                  <a:lnTo>
                    <a:pt x="66" y="166"/>
                  </a:lnTo>
                  <a:lnTo>
                    <a:pt x="85" y="166"/>
                  </a:lnTo>
                  <a:lnTo>
                    <a:pt x="100" y="166"/>
                  </a:lnTo>
                  <a:lnTo>
                    <a:pt x="114" y="161"/>
                  </a:lnTo>
                  <a:lnTo>
                    <a:pt x="128" y="151"/>
                  </a:lnTo>
                  <a:lnTo>
                    <a:pt x="142" y="142"/>
                  </a:lnTo>
                  <a:lnTo>
                    <a:pt x="151" y="128"/>
                  </a:lnTo>
                  <a:lnTo>
                    <a:pt x="161" y="114"/>
                  </a:lnTo>
                  <a:lnTo>
                    <a:pt x="166" y="99"/>
                  </a:lnTo>
                  <a:lnTo>
                    <a:pt x="166" y="81"/>
                  </a:lnTo>
                  <a:lnTo>
                    <a:pt x="166" y="81"/>
                  </a:lnTo>
                  <a:lnTo>
                    <a:pt x="161" y="66"/>
                  </a:lnTo>
                  <a:lnTo>
                    <a:pt x="156" y="52"/>
                  </a:lnTo>
                  <a:lnTo>
                    <a:pt x="151" y="38"/>
                  </a:lnTo>
                  <a:lnTo>
                    <a:pt x="142" y="24"/>
                  </a:lnTo>
                  <a:lnTo>
                    <a:pt x="128" y="14"/>
                  </a:lnTo>
                  <a:lnTo>
                    <a:pt x="114" y="10"/>
                  </a:lnTo>
                  <a:lnTo>
                    <a:pt x="100" y="5"/>
                  </a:lnTo>
                  <a:lnTo>
                    <a:pt x="85" y="0"/>
                  </a:lnTo>
                  <a:lnTo>
                    <a:pt x="66" y="5"/>
                  </a:lnTo>
                  <a:lnTo>
                    <a:pt x="52" y="10"/>
                  </a:lnTo>
                  <a:lnTo>
                    <a:pt x="38" y="14"/>
                  </a:lnTo>
                  <a:lnTo>
                    <a:pt x="24" y="24"/>
                  </a:lnTo>
                  <a:lnTo>
                    <a:pt x="15" y="38"/>
                  </a:lnTo>
                  <a:lnTo>
                    <a:pt x="10" y="52"/>
                  </a:lnTo>
                  <a:lnTo>
                    <a:pt x="5" y="66"/>
                  </a:lnTo>
                  <a:lnTo>
                    <a:pt x="5" y="81"/>
                  </a:lnTo>
                  <a:lnTo>
                    <a:pt x="5" y="99"/>
                  </a:lnTo>
                  <a:lnTo>
                    <a:pt x="10" y="114"/>
                  </a:lnTo>
                  <a:lnTo>
                    <a:pt x="15" y="128"/>
                  </a:lnTo>
                  <a:lnTo>
                    <a:pt x="24" y="137"/>
                  </a:lnTo>
                  <a:lnTo>
                    <a:pt x="38" y="151"/>
                  </a:lnTo>
                  <a:lnTo>
                    <a:pt x="52" y="156"/>
                  </a:lnTo>
                  <a:lnTo>
                    <a:pt x="66" y="161"/>
                  </a:lnTo>
                  <a:lnTo>
                    <a:pt x="85" y="161"/>
                  </a:lnTo>
                  <a:lnTo>
                    <a:pt x="100" y="161"/>
                  </a:lnTo>
                  <a:lnTo>
                    <a:pt x="114" y="156"/>
                  </a:lnTo>
                  <a:lnTo>
                    <a:pt x="128" y="151"/>
                  </a:lnTo>
                  <a:lnTo>
                    <a:pt x="142" y="137"/>
                  </a:lnTo>
                  <a:lnTo>
                    <a:pt x="151" y="128"/>
                  </a:lnTo>
                  <a:lnTo>
                    <a:pt x="156" y="114"/>
                  </a:lnTo>
                  <a:lnTo>
                    <a:pt x="161" y="99"/>
                  </a:lnTo>
                  <a:lnTo>
                    <a:pt x="166" y="81"/>
                  </a:lnTo>
                  <a:lnTo>
                    <a:pt x="166" y="81"/>
                  </a:lnTo>
                  <a:close/>
                </a:path>
              </a:pathLst>
            </a:custGeom>
            <a:solidFill>
              <a:srgbClr val="2A53A7"/>
            </a:solidFill>
            <a:ln w="9525">
              <a:noFill/>
              <a:round/>
              <a:headEnd/>
              <a:tailEnd/>
            </a:ln>
          </p:spPr>
          <p:txBody>
            <a:bodyPr/>
            <a:lstStyle/>
            <a:p>
              <a:endParaRPr lang="en-US"/>
            </a:p>
          </p:txBody>
        </p:sp>
        <p:sp>
          <p:nvSpPr>
            <p:cNvPr id="3523823" name="Freeform 239"/>
            <p:cNvSpPr>
              <a:spLocks noChangeAspect="1"/>
            </p:cNvSpPr>
            <p:nvPr/>
          </p:nvSpPr>
          <p:spPr bwMode="auto">
            <a:xfrm>
              <a:off x="2553" y="1663"/>
              <a:ext cx="161" cy="161"/>
            </a:xfrm>
            <a:custGeom>
              <a:avLst/>
              <a:gdLst/>
              <a:ahLst/>
              <a:cxnLst>
                <a:cxn ang="0">
                  <a:pos x="156" y="66"/>
                </a:cxn>
                <a:cxn ang="0">
                  <a:pos x="146" y="38"/>
                </a:cxn>
                <a:cxn ang="0">
                  <a:pos x="123" y="14"/>
                </a:cxn>
                <a:cxn ang="0">
                  <a:pos x="95" y="5"/>
                </a:cxn>
                <a:cxn ang="0">
                  <a:pos x="61" y="5"/>
                </a:cxn>
                <a:cxn ang="0">
                  <a:pos x="33" y="14"/>
                </a:cxn>
                <a:cxn ang="0">
                  <a:pos x="10" y="38"/>
                </a:cxn>
                <a:cxn ang="0">
                  <a:pos x="0" y="66"/>
                </a:cxn>
                <a:cxn ang="0">
                  <a:pos x="0" y="99"/>
                </a:cxn>
                <a:cxn ang="0">
                  <a:pos x="10" y="128"/>
                </a:cxn>
                <a:cxn ang="0">
                  <a:pos x="33" y="151"/>
                </a:cxn>
                <a:cxn ang="0">
                  <a:pos x="61" y="161"/>
                </a:cxn>
                <a:cxn ang="0">
                  <a:pos x="95" y="161"/>
                </a:cxn>
                <a:cxn ang="0">
                  <a:pos x="123" y="151"/>
                </a:cxn>
                <a:cxn ang="0">
                  <a:pos x="146" y="128"/>
                </a:cxn>
                <a:cxn ang="0">
                  <a:pos x="156" y="99"/>
                </a:cxn>
                <a:cxn ang="0">
                  <a:pos x="156" y="81"/>
                </a:cxn>
                <a:cxn ang="0">
                  <a:pos x="151" y="52"/>
                </a:cxn>
                <a:cxn ang="0">
                  <a:pos x="132" y="29"/>
                </a:cxn>
                <a:cxn ang="0">
                  <a:pos x="109" y="10"/>
                </a:cxn>
                <a:cxn ang="0">
                  <a:pos x="80" y="5"/>
                </a:cxn>
                <a:cxn ang="0">
                  <a:pos x="47" y="10"/>
                </a:cxn>
                <a:cxn ang="0">
                  <a:pos x="24" y="29"/>
                </a:cxn>
                <a:cxn ang="0">
                  <a:pos x="5" y="52"/>
                </a:cxn>
                <a:cxn ang="0">
                  <a:pos x="0" y="81"/>
                </a:cxn>
                <a:cxn ang="0">
                  <a:pos x="5" y="114"/>
                </a:cxn>
                <a:cxn ang="0">
                  <a:pos x="24" y="137"/>
                </a:cxn>
                <a:cxn ang="0">
                  <a:pos x="47" y="156"/>
                </a:cxn>
                <a:cxn ang="0">
                  <a:pos x="80" y="161"/>
                </a:cxn>
                <a:cxn ang="0">
                  <a:pos x="109" y="156"/>
                </a:cxn>
                <a:cxn ang="0">
                  <a:pos x="132" y="137"/>
                </a:cxn>
                <a:cxn ang="0">
                  <a:pos x="151" y="114"/>
                </a:cxn>
                <a:cxn ang="0">
                  <a:pos x="156" y="81"/>
                </a:cxn>
              </a:cxnLst>
              <a:rect l="0" t="0" r="r" b="b"/>
              <a:pathLst>
                <a:path w="161" h="161">
                  <a:moveTo>
                    <a:pt x="161" y="81"/>
                  </a:moveTo>
                  <a:lnTo>
                    <a:pt x="156" y="66"/>
                  </a:lnTo>
                  <a:lnTo>
                    <a:pt x="151" y="52"/>
                  </a:lnTo>
                  <a:lnTo>
                    <a:pt x="146" y="38"/>
                  </a:lnTo>
                  <a:lnTo>
                    <a:pt x="137" y="24"/>
                  </a:lnTo>
                  <a:lnTo>
                    <a:pt x="123" y="14"/>
                  </a:lnTo>
                  <a:lnTo>
                    <a:pt x="109" y="10"/>
                  </a:lnTo>
                  <a:lnTo>
                    <a:pt x="95" y="5"/>
                  </a:lnTo>
                  <a:lnTo>
                    <a:pt x="80" y="0"/>
                  </a:lnTo>
                  <a:lnTo>
                    <a:pt x="61" y="5"/>
                  </a:lnTo>
                  <a:lnTo>
                    <a:pt x="47" y="10"/>
                  </a:lnTo>
                  <a:lnTo>
                    <a:pt x="33" y="14"/>
                  </a:lnTo>
                  <a:lnTo>
                    <a:pt x="19" y="24"/>
                  </a:lnTo>
                  <a:lnTo>
                    <a:pt x="10" y="38"/>
                  </a:lnTo>
                  <a:lnTo>
                    <a:pt x="5" y="52"/>
                  </a:lnTo>
                  <a:lnTo>
                    <a:pt x="0" y="66"/>
                  </a:lnTo>
                  <a:lnTo>
                    <a:pt x="0" y="81"/>
                  </a:lnTo>
                  <a:lnTo>
                    <a:pt x="0" y="99"/>
                  </a:lnTo>
                  <a:lnTo>
                    <a:pt x="5" y="114"/>
                  </a:lnTo>
                  <a:lnTo>
                    <a:pt x="10" y="128"/>
                  </a:lnTo>
                  <a:lnTo>
                    <a:pt x="19" y="137"/>
                  </a:lnTo>
                  <a:lnTo>
                    <a:pt x="33" y="151"/>
                  </a:lnTo>
                  <a:lnTo>
                    <a:pt x="47" y="156"/>
                  </a:lnTo>
                  <a:lnTo>
                    <a:pt x="61" y="161"/>
                  </a:lnTo>
                  <a:lnTo>
                    <a:pt x="80" y="161"/>
                  </a:lnTo>
                  <a:lnTo>
                    <a:pt x="95" y="161"/>
                  </a:lnTo>
                  <a:lnTo>
                    <a:pt x="109" y="156"/>
                  </a:lnTo>
                  <a:lnTo>
                    <a:pt x="123" y="151"/>
                  </a:lnTo>
                  <a:lnTo>
                    <a:pt x="137" y="137"/>
                  </a:lnTo>
                  <a:lnTo>
                    <a:pt x="146" y="128"/>
                  </a:lnTo>
                  <a:lnTo>
                    <a:pt x="151" y="114"/>
                  </a:lnTo>
                  <a:lnTo>
                    <a:pt x="156" y="99"/>
                  </a:lnTo>
                  <a:lnTo>
                    <a:pt x="161" y="81"/>
                  </a:lnTo>
                  <a:lnTo>
                    <a:pt x="156" y="81"/>
                  </a:lnTo>
                  <a:lnTo>
                    <a:pt x="156" y="66"/>
                  </a:lnTo>
                  <a:lnTo>
                    <a:pt x="151" y="52"/>
                  </a:lnTo>
                  <a:lnTo>
                    <a:pt x="142" y="38"/>
                  </a:lnTo>
                  <a:lnTo>
                    <a:pt x="132" y="29"/>
                  </a:lnTo>
                  <a:lnTo>
                    <a:pt x="123" y="19"/>
                  </a:lnTo>
                  <a:lnTo>
                    <a:pt x="109" y="10"/>
                  </a:lnTo>
                  <a:lnTo>
                    <a:pt x="95" y="5"/>
                  </a:lnTo>
                  <a:lnTo>
                    <a:pt x="80" y="5"/>
                  </a:lnTo>
                  <a:lnTo>
                    <a:pt x="61" y="5"/>
                  </a:lnTo>
                  <a:lnTo>
                    <a:pt x="47" y="10"/>
                  </a:lnTo>
                  <a:lnTo>
                    <a:pt x="33" y="19"/>
                  </a:lnTo>
                  <a:lnTo>
                    <a:pt x="24" y="29"/>
                  </a:lnTo>
                  <a:lnTo>
                    <a:pt x="14" y="38"/>
                  </a:lnTo>
                  <a:lnTo>
                    <a:pt x="5" y="52"/>
                  </a:lnTo>
                  <a:lnTo>
                    <a:pt x="0" y="66"/>
                  </a:lnTo>
                  <a:lnTo>
                    <a:pt x="0" y="81"/>
                  </a:lnTo>
                  <a:lnTo>
                    <a:pt x="0" y="99"/>
                  </a:lnTo>
                  <a:lnTo>
                    <a:pt x="5" y="114"/>
                  </a:lnTo>
                  <a:lnTo>
                    <a:pt x="14" y="128"/>
                  </a:lnTo>
                  <a:lnTo>
                    <a:pt x="24" y="137"/>
                  </a:lnTo>
                  <a:lnTo>
                    <a:pt x="33" y="147"/>
                  </a:lnTo>
                  <a:lnTo>
                    <a:pt x="47" y="156"/>
                  </a:lnTo>
                  <a:lnTo>
                    <a:pt x="61" y="161"/>
                  </a:lnTo>
                  <a:lnTo>
                    <a:pt x="80" y="161"/>
                  </a:lnTo>
                  <a:lnTo>
                    <a:pt x="95" y="161"/>
                  </a:lnTo>
                  <a:lnTo>
                    <a:pt x="109" y="156"/>
                  </a:lnTo>
                  <a:lnTo>
                    <a:pt x="123" y="147"/>
                  </a:lnTo>
                  <a:lnTo>
                    <a:pt x="132" y="137"/>
                  </a:lnTo>
                  <a:lnTo>
                    <a:pt x="142" y="128"/>
                  </a:lnTo>
                  <a:lnTo>
                    <a:pt x="151" y="114"/>
                  </a:lnTo>
                  <a:lnTo>
                    <a:pt x="156" y="99"/>
                  </a:lnTo>
                  <a:lnTo>
                    <a:pt x="156" y="81"/>
                  </a:lnTo>
                  <a:lnTo>
                    <a:pt x="161" y="81"/>
                  </a:lnTo>
                  <a:close/>
                </a:path>
              </a:pathLst>
            </a:custGeom>
            <a:solidFill>
              <a:srgbClr val="2D55A8"/>
            </a:solidFill>
            <a:ln w="9525">
              <a:noFill/>
              <a:round/>
              <a:headEnd/>
              <a:tailEnd/>
            </a:ln>
          </p:spPr>
          <p:txBody>
            <a:bodyPr/>
            <a:lstStyle/>
            <a:p>
              <a:endParaRPr lang="en-US"/>
            </a:p>
          </p:txBody>
        </p:sp>
        <p:sp>
          <p:nvSpPr>
            <p:cNvPr id="3523824" name="Freeform 240"/>
            <p:cNvSpPr>
              <a:spLocks noChangeAspect="1"/>
            </p:cNvSpPr>
            <p:nvPr/>
          </p:nvSpPr>
          <p:spPr bwMode="auto">
            <a:xfrm>
              <a:off x="2553" y="1668"/>
              <a:ext cx="156" cy="156"/>
            </a:xfrm>
            <a:custGeom>
              <a:avLst/>
              <a:gdLst/>
              <a:ahLst/>
              <a:cxnLst>
                <a:cxn ang="0">
                  <a:pos x="156" y="61"/>
                </a:cxn>
                <a:cxn ang="0">
                  <a:pos x="142" y="33"/>
                </a:cxn>
                <a:cxn ang="0">
                  <a:pos x="123" y="14"/>
                </a:cxn>
                <a:cxn ang="0">
                  <a:pos x="95" y="0"/>
                </a:cxn>
                <a:cxn ang="0">
                  <a:pos x="61" y="0"/>
                </a:cxn>
                <a:cxn ang="0">
                  <a:pos x="33" y="14"/>
                </a:cxn>
                <a:cxn ang="0">
                  <a:pos x="14" y="33"/>
                </a:cxn>
                <a:cxn ang="0">
                  <a:pos x="0" y="61"/>
                </a:cxn>
                <a:cxn ang="0">
                  <a:pos x="0" y="94"/>
                </a:cxn>
                <a:cxn ang="0">
                  <a:pos x="14" y="123"/>
                </a:cxn>
                <a:cxn ang="0">
                  <a:pos x="33" y="142"/>
                </a:cxn>
                <a:cxn ang="0">
                  <a:pos x="61" y="156"/>
                </a:cxn>
                <a:cxn ang="0">
                  <a:pos x="95" y="156"/>
                </a:cxn>
                <a:cxn ang="0">
                  <a:pos x="123" y="142"/>
                </a:cxn>
                <a:cxn ang="0">
                  <a:pos x="142" y="123"/>
                </a:cxn>
                <a:cxn ang="0">
                  <a:pos x="156" y="94"/>
                </a:cxn>
                <a:cxn ang="0">
                  <a:pos x="156" y="76"/>
                </a:cxn>
                <a:cxn ang="0">
                  <a:pos x="146" y="47"/>
                </a:cxn>
                <a:cxn ang="0">
                  <a:pos x="132" y="24"/>
                </a:cxn>
                <a:cxn ang="0">
                  <a:pos x="109" y="9"/>
                </a:cxn>
                <a:cxn ang="0">
                  <a:pos x="80" y="0"/>
                </a:cxn>
                <a:cxn ang="0">
                  <a:pos x="47" y="9"/>
                </a:cxn>
                <a:cxn ang="0">
                  <a:pos x="24" y="24"/>
                </a:cxn>
                <a:cxn ang="0">
                  <a:pos x="10" y="47"/>
                </a:cxn>
                <a:cxn ang="0">
                  <a:pos x="5" y="76"/>
                </a:cxn>
                <a:cxn ang="0">
                  <a:pos x="10" y="109"/>
                </a:cxn>
                <a:cxn ang="0">
                  <a:pos x="24" y="132"/>
                </a:cxn>
                <a:cxn ang="0">
                  <a:pos x="47" y="146"/>
                </a:cxn>
                <a:cxn ang="0">
                  <a:pos x="80" y="151"/>
                </a:cxn>
                <a:cxn ang="0">
                  <a:pos x="109" y="146"/>
                </a:cxn>
                <a:cxn ang="0">
                  <a:pos x="132" y="132"/>
                </a:cxn>
                <a:cxn ang="0">
                  <a:pos x="146" y="109"/>
                </a:cxn>
                <a:cxn ang="0">
                  <a:pos x="156" y="76"/>
                </a:cxn>
              </a:cxnLst>
              <a:rect l="0" t="0" r="r" b="b"/>
              <a:pathLst>
                <a:path w="156" h="156">
                  <a:moveTo>
                    <a:pt x="156" y="76"/>
                  </a:moveTo>
                  <a:lnTo>
                    <a:pt x="156" y="61"/>
                  </a:lnTo>
                  <a:lnTo>
                    <a:pt x="151" y="47"/>
                  </a:lnTo>
                  <a:lnTo>
                    <a:pt x="142" y="33"/>
                  </a:lnTo>
                  <a:lnTo>
                    <a:pt x="132" y="24"/>
                  </a:lnTo>
                  <a:lnTo>
                    <a:pt x="123" y="14"/>
                  </a:lnTo>
                  <a:lnTo>
                    <a:pt x="109" y="5"/>
                  </a:lnTo>
                  <a:lnTo>
                    <a:pt x="95" y="0"/>
                  </a:lnTo>
                  <a:lnTo>
                    <a:pt x="80" y="0"/>
                  </a:lnTo>
                  <a:lnTo>
                    <a:pt x="61" y="0"/>
                  </a:lnTo>
                  <a:lnTo>
                    <a:pt x="47" y="5"/>
                  </a:lnTo>
                  <a:lnTo>
                    <a:pt x="33" y="14"/>
                  </a:lnTo>
                  <a:lnTo>
                    <a:pt x="24" y="24"/>
                  </a:lnTo>
                  <a:lnTo>
                    <a:pt x="14" y="33"/>
                  </a:lnTo>
                  <a:lnTo>
                    <a:pt x="5" y="47"/>
                  </a:lnTo>
                  <a:lnTo>
                    <a:pt x="0" y="61"/>
                  </a:lnTo>
                  <a:lnTo>
                    <a:pt x="0" y="76"/>
                  </a:lnTo>
                  <a:lnTo>
                    <a:pt x="0" y="94"/>
                  </a:lnTo>
                  <a:lnTo>
                    <a:pt x="5" y="109"/>
                  </a:lnTo>
                  <a:lnTo>
                    <a:pt x="14" y="123"/>
                  </a:lnTo>
                  <a:lnTo>
                    <a:pt x="24" y="132"/>
                  </a:lnTo>
                  <a:lnTo>
                    <a:pt x="33" y="142"/>
                  </a:lnTo>
                  <a:lnTo>
                    <a:pt x="47" y="151"/>
                  </a:lnTo>
                  <a:lnTo>
                    <a:pt x="61" y="156"/>
                  </a:lnTo>
                  <a:lnTo>
                    <a:pt x="80" y="156"/>
                  </a:lnTo>
                  <a:lnTo>
                    <a:pt x="95" y="156"/>
                  </a:lnTo>
                  <a:lnTo>
                    <a:pt x="109" y="151"/>
                  </a:lnTo>
                  <a:lnTo>
                    <a:pt x="123" y="142"/>
                  </a:lnTo>
                  <a:lnTo>
                    <a:pt x="132" y="132"/>
                  </a:lnTo>
                  <a:lnTo>
                    <a:pt x="142" y="123"/>
                  </a:lnTo>
                  <a:lnTo>
                    <a:pt x="151" y="109"/>
                  </a:lnTo>
                  <a:lnTo>
                    <a:pt x="156" y="94"/>
                  </a:lnTo>
                  <a:lnTo>
                    <a:pt x="156" y="76"/>
                  </a:lnTo>
                  <a:lnTo>
                    <a:pt x="156" y="76"/>
                  </a:lnTo>
                  <a:lnTo>
                    <a:pt x="151" y="61"/>
                  </a:lnTo>
                  <a:lnTo>
                    <a:pt x="146" y="47"/>
                  </a:lnTo>
                  <a:lnTo>
                    <a:pt x="142" y="33"/>
                  </a:lnTo>
                  <a:lnTo>
                    <a:pt x="132" y="24"/>
                  </a:lnTo>
                  <a:lnTo>
                    <a:pt x="118" y="14"/>
                  </a:lnTo>
                  <a:lnTo>
                    <a:pt x="109" y="9"/>
                  </a:lnTo>
                  <a:lnTo>
                    <a:pt x="95" y="5"/>
                  </a:lnTo>
                  <a:lnTo>
                    <a:pt x="80" y="0"/>
                  </a:lnTo>
                  <a:lnTo>
                    <a:pt x="61" y="5"/>
                  </a:lnTo>
                  <a:lnTo>
                    <a:pt x="47" y="9"/>
                  </a:lnTo>
                  <a:lnTo>
                    <a:pt x="38" y="14"/>
                  </a:lnTo>
                  <a:lnTo>
                    <a:pt x="24" y="24"/>
                  </a:lnTo>
                  <a:lnTo>
                    <a:pt x="14" y="33"/>
                  </a:lnTo>
                  <a:lnTo>
                    <a:pt x="10" y="47"/>
                  </a:lnTo>
                  <a:lnTo>
                    <a:pt x="5" y="61"/>
                  </a:lnTo>
                  <a:lnTo>
                    <a:pt x="5" y="76"/>
                  </a:lnTo>
                  <a:lnTo>
                    <a:pt x="5" y="94"/>
                  </a:lnTo>
                  <a:lnTo>
                    <a:pt x="10" y="109"/>
                  </a:lnTo>
                  <a:lnTo>
                    <a:pt x="14" y="118"/>
                  </a:lnTo>
                  <a:lnTo>
                    <a:pt x="24" y="132"/>
                  </a:lnTo>
                  <a:lnTo>
                    <a:pt x="38" y="142"/>
                  </a:lnTo>
                  <a:lnTo>
                    <a:pt x="47" y="146"/>
                  </a:lnTo>
                  <a:lnTo>
                    <a:pt x="61" y="151"/>
                  </a:lnTo>
                  <a:lnTo>
                    <a:pt x="80" y="151"/>
                  </a:lnTo>
                  <a:lnTo>
                    <a:pt x="95" y="151"/>
                  </a:lnTo>
                  <a:lnTo>
                    <a:pt x="109" y="146"/>
                  </a:lnTo>
                  <a:lnTo>
                    <a:pt x="118" y="142"/>
                  </a:lnTo>
                  <a:lnTo>
                    <a:pt x="132" y="132"/>
                  </a:lnTo>
                  <a:lnTo>
                    <a:pt x="142" y="118"/>
                  </a:lnTo>
                  <a:lnTo>
                    <a:pt x="146" y="109"/>
                  </a:lnTo>
                  <a:lnTo>
                    <a:pt x="151" y="94"/>
                  </a:lnTo>
                  <a:lnTo>
                    <a:pt x="156" y="76"/>
                  </a:lnTo>
                  <a:lnTo>
                    <a:pt x="156" y="76"/>
                  </a:lnTo>
                  <a:close/>
                </a:path>
              </a:pathLst>
            </a:custGeom>
            <a:solidFill>
              <a:srgbClr val="3058A8"/>
            </a:solidFill>
            <a:ln w="9525">
              <a:noFill/>
              <a:round/>
              <a:headEnd/>
              <a:tailEnd/>
            </a:ln>
          </p:spPr>
          <p:txBody>
            <a:bodyPr/>
            <a:lstStyle/>
            <a:p>
              <a:endParaRPr lang="en-US"/>
            </a:p>
          </p:txBody>
        </p:sp>
        <p:sp>
          <p:nvSpPr>
            <p:cNvPr id="3523825" name="Freeform 241"/>
            <p:cNvSpPr>
              <a:spLocks noChangeAspect="1"/>
            </p:cNvSpPr>
            <p:nvPr/>
          </p:nvSpPr>
          <p:spPr bwMode="auto">
            <a:xfrm>
              <a:off x="2558" y="1668"/>
              <a:ext cx="151" cy="151"/>
            </a:xfrm>
            <a:custGeom>
              <a:avLst/>
              <a:gdLst/>
              <a:ahLst/>
              <a:cxnLst>
                <a:cxn ang="0">
                  <a:pos x="146" y="61"/>
                </a:cxn>
                <a:cxn ang="0">
                  <a:pos x="137" y="33"/>
                </a:cxn>
                <a:cxn ang="0">
                  <a:pos x="113" y="14"/>
                </a:cxn>
                <a:cxn ang="0">
                  <a:pos x="90" y="5"/>
                </a:cxn>
                <a:cxn ang="0">
                  <a:pos x="56" y="5"/>
                </a:cxn>
                <a:cxn ang="0">
                  <a:pos x="33" y="14"/>
                </a:cxn>
                <a:cxn ang="0">
                  <a:pos x="9" y="33"/>
                </a:cxn>
                <a:cxn ang="0">
                  <a:pos x="0" y="61"/>
                </a:cxn>
                <a:cxn ang="0">
                  <a:pos x="0" y="94"/>
                </a:cxn>
                <a:cxn ang="0">
                  <a:pos x="9" y="118"/>
                </a:cxn>
                <a:cxn ang="0">
                  <a:pos x="33" y="142"/>
                </a:cxn>
                <a:cxn ang="0">
                  <a:pos x="56" y="151"/>
                </a:cxn>
                <a:cxn ang="0">
                  <a:pos x="90" y="151"/>
                </a:cxn>
                <a:cxn ang="0">
                  <a:pos x="113" y="142"/>
                </a:cxn>
                <a:cxn ang="0">
                  <a:pos x="137" y="118"/>
                </a:cxn>
                <a:cxn ang="0">
                  <a:pos x="146" y="94"/>
                </a:cxn>
                <a:cxn ang="0">
                  <a:pos x="146" y="76"/>
                </a:cxn>
                <a:cxn ang="0">
                  <a:pos x="141" y="47"/>
                </a:cxn>
                <a:cxn ang="0">
                  <a:pos x="127" y="24"/>
                </a:cxn>
                <a:cxn ang="0">
                  <a:pos x="104" y="9"/>
                </a:cxn>
                <a:cxn ang="0">
                  <a:pos x="75" y="5"/>
                </a:cxn>
                <a:cxn ang="0">
                  <a:pos x="42" y="9"/>
                </a:cxn>
                <a:cxn ang="0">
                  <a:pos x="23" y="24"/>
                </a:cxn>
                <a:cxn ang="0">
                  <a:pos x="5" y="47"/>
                </a:cxn>
                <a:cxn ang="0">
                  <a:pos x="0" y="76"/>
                </a:cxn>
                <a:cxn ang="0">
                  <a:pos x="5" y="104"/>
                </a:cxn>
                <a:cxn ang="0">
                  <a:pos x="23" y="127"/>
                </a:cxn>
                <a:cxn ang="0">
                  <a:pos x="42" y="146"/>
                </a:cxn>
                <a:cxn ang="0">
                  <a:pos x="75" y="151"/>
                </a:cxn>
                <a:cxn ang="0">
                  <a:pos x="104" y="146"/>
                </a:cxn>
                <a:cxn ang="0">
                  <a:pos x="127" y="127"/>
                </a:cxn>
                <a:cxn ang="0">
                  <a:pos x="141" y="104"/>
                </a:cxn>
                <a:cxn ang="0">
                  <a:pos x="146" y="76"/>
                </a:cxn>
              </a:cxnLst>
              <a:rect l="0" t="0" r="r" b="b"/>
              <a:pathLst>
                <a:path w="151" h="151">
                  <a:moveTo>
                    <a:pt x="151" y="76"/>
                  </a:moveTo>
                  <a:lnTo>
                    <a:pt x="146" y="61"/>
                  </a:lnTo>
                  <a:lnTo>
                    <a:pt x="141" y="47"/>
                  </a:lnTo>
                  <a:lnTo>
                    <a:pt x="137" y="33"/>
                  </a:lnTo>
                  <a:lnTo>
                    <a:pt x="127" y="24"/>
                  </a:lnTo>
                  <a:lnTo>
                    <a:pt x="113" y="14"/>
                  </a:lnTo>
                  <a:lnTo>
                    <a:pt x="104" y="9"/>
                  </a:lnTo>
                  <a:lnTo>
                    <a:pt x="90" y="5"/>
                  </a:lnTo>
                  <a:lnTo>
                    <a:pt x="75" y="0"/>
                  </a:lnTo>
                  <a:lnTo>
                    <a:pt x="56" y="5"/>
                  </a:lnTo>
                  <a:lnTo>
                    <a:pt x="42" y="9"/>
                  </a:lnTo>
                  <a:lnTo>
                    <a:pt x="33" y="14"/>
                  </a:lnTo>
                  <a:lnTo>
                    <a:pt x="19" y="24"/>
                  </a:lnTo>
                  <a:lnTo>
                    <a:pt x="9" y="33"/>
                  </a:lnTo>
                  <a:lnTo>
                    <a:pt x="5" y="47"/>
                  </a:lnTo>
                  <a:lnTo>
                    <a:pt x="0" y="61"/>
                  </a:lnTo>
                  <a:lnTo>
                    <a:pt x="0" y="76"/>
                  </a:lnTo>
                  <a:lnTo>
                    <a:pt x="0" y="94"/>
                  </a:lnTo>
                  <a:lnTo>
                    <a:pt x="5" y="109"/>
                  </a:lnTo>
                  <a:lnTo>
                    <a:pt x="9" y="118"/>
                  </a:lnTo>
                  <a:lnTo>
                    <a:pt x="19" y="132"/>
                  </a:lnTo>
                  <a:lnTo>
                    <a:pt x="33" y="142"/>
                  </a:lnTo>
                  <a:lnTo>
                    <a:pt x="42" y="146"/>
                  </a:lnTo>
                  <a:lnTo>
                    <a:pt x="56" y="151"/>
                  </a:lnTo>
                  <a:lnTo>
                    <a:pt x="75" y="151"/>
                  </a:lnTo>
                  <a:lnTo>
                    <a:pt x="90" y="151"/>
                  </a:lnTo>
                  <a:lnTo>
                    <a:pt x="104" y="146"/>
                  </a:lnTo>
                  <a:lnTo>
                    <a:pt x="113" y="142"/>
                  </a:lnTo>
                  <a:lnTo>
                    <a:pt x="127" y="132"/>
                  </a:lnTo>
                  <a:lnTo>
                    <a:pt x="137" y="118"/>
                  </a:lnTo>
                  <a:lnTo>
                    <a:pt x="141" y="109"/>
                  </a:lnTo>
                  <a:lnTo>
                    <a:pt x="146" y="94"/>
                  </a:lnTo>
                  <a:lnTo>
                    <a:pt x="151" y="76"/>
                  </a:lnTo>
                  <a:lnTo>
                    <a:pt x="146" y="76"/>
                  </a:lnTo>
                  <a:lnTo>
                    <a:pt x="146" y="61"/>
                  </a:lnTo>
                  <a:lnTo>
                    <a:pt x="141" y="47"/>
                  </a:lnTo>
                  <a:lnTo>
                    <a:pt x="132" y="38"/>
                  </a:lnTo>
                  <a:lnTo>
                    <a:pt x="127" y="24"/>
                  </a:lnTo>
                  <a:lnTo>
                    <a:pt x="113" y="19"/>
                  </a:lnTo>
                  <a:lnTo>
                    <a:pt x="104" y="9"/>
                  </a:lnTo>
                  <a:lnTo>
                    <a:pt x="90" y="5"/>
                  </a:lnTo>
                  <a:lnTo>
                    <a:pt x="75" y="5"/>
                  </a:lnTo>
                  <a:lnTo>
                    <a:pt x="56" y="5"/>
                  </a:lnTo>
                  <a:lnTo>
                    <a:pt x="42" y="9"/>
                  </a:lnTo>
                  <a:lnTo>
                    <a:pt x="33" y="19"/>
                  </a:lnTo>
                  <a:lnTo>
                    <a:pt x="23" y="24"/>
                  </a:lnTo>
                  <a:lnTo>
                    <a:pt x="14" y="38"/>
                  </a:lnTo>
                  <a:lnTo>
                    <a:pt x="5" y="47"/>
                  </a:lnTo>
                  <a:lnTo>
                    <a:pt x="0" y="61"/>
                  </a:lnTo>
                  <a:lnTo>
                    <a:pt x="0" y="76"/>
                  </a:lnTo>
                  <a:lnTo>
                    <a:pt x="0" y="94"/>
                  </a:lnTo>
                  <a:lnTo>
                    <a:pt x="5" y="104"/>
                  </a:lnTo>
                  <a:lnTo>
                    <a:pt x="14" y="118"/>
                  </a:lnTo>
                  <a:lnTo>
                    <a:pt x="23" y="127"/>
                  </a:lnTo>
                  <a:lnTo>
                    <a:pt x="33" y="137"/>
                  </a:lnTo>
                  <a:lnTo>
                    <a:pt x="42" y="146"/>
                  </a:lnTo>
                  <a:lnTo>
                    <a:pt x="56" y="151"/>
                  </a:lnTo>
                  <a:lnTo>
                    <a:pt x="75" y="151"/>
                  </a:lnTo>
                  <a:lnTo>
                    <a:pt x="90" y="151"/>
                  </a:lnTo>
                  <a:lnTo>
                    <a:pt x="104" y="146"/>
                  </a:lnTo>
                  <a:lnTo>
                    <a:pt x="113" y="137"/>
                  </a:lnTo>
                  <a:lnTo>
                    <a:pt x="127" y="127"/>
                  </a:lnTo>
                  <a:lnTo>
                    <a:pt x="132" y="118"/>
                  </a:lnTo>
                  <a:lnTo>
                    <a:pt x="141" y="104"/>
                  </a:lnTo>
                  <a:lnTo>
                    <a:pt x="146" y="94"/>
                  </a:lnTo>
                  <a:lnTo>
                    <a:pt x="146" y="76"/>
                  </a:lnTo>
                  <a:lnTo>
                    <a:pt x="151" y="76"/>
                  </a:lnTo>
                  <a:close/>
                </a:path>
              </a:pathLst>
            </a:custGeom>
            <a:solidFill>
              <a:srgbClr val="335AA9"/>
            </a:solidFill>
            <a:ln w="9525">
              <a:noFill/>
              <a:round/>
              <a:headEnd/>
              <a:tailEnd/>
            </a:ln>
          </p:spPr>
          <p:txBody>
            <a:bodyPr/>
            <a:lstStyle/>
            <a:p>
              <a:endParaRPr lang="en-US"/>
            </a:p>
          </p:txBody>
        </p:sp>
        <p:sp>
          <p:nvSpPr>
            <p:cNvPr id="3523826" name="Freeform 242"/>
            <p:cNvSpPr>
              <a:spLocks noChangeAspect="1"/>
            </p:cNvSpPr>
            <p:nvPr/>
          </p:nvSpPr>
          <p:spPr bwMode="auto">
            <a:xfrm>
              <a:off x="2558" y="1673"/>
              <a:ext cx="146" cy="146"/>
            </a:xfrm>
            <a:custGeom>
              <a:avLst/>
              <a:gdLst/>
              <a:ahLst/>
              <a:cxnLst>
                <a:cxn ang="0">
                  <a:pos x="146" y="56"/>
                </a:cxn>
                <a:cxn ang="0">
                  <a:pos x="132" y="33"/>
                </a:cxn>
                <a:cxn ang="0">
                  <a:pos x="113" y="14"/>
                </a:cxn>
                <a:cxn ang="0">
                  <a:pos x="90" y="0"/>
                </a:cxn>
                <a:cxn ang="0">
                  <a:pos x="56" y="0"/>
                </a:cxn>
                <a:cxn ang="0">
                  <a:pos x="33" y="14"/>
                </a:cxn>
                <a:cxn ang="0">
                  <a:pos x="14" y="33"/>
                </a:cxn>
                <a:cxn ang="0">
                  <a:pos x="0" y="56"/>
                </a:cxn>
                <a:cxn ang="0">
                  <a:pos x="0" y="89"/>
                </a:cxn>
                <a:cxn ang="0">
                  <a:pos x="14" y="113"/>
                </a:cxn>
                <a:cxn ang="0">
                  <a:pos x="33" y="132"/>
                </a:cxn>
                <a:cxn ang="0">
                  <a:pos x="56" y="146"/>
                </a:cxn>
                <a:cxn ang="0">
                  <a:pos x="90" y="146"/>
                </a:cxn>
                <a:cxn ang="0">
                  <a:pos x="113" y="132"/>
                </a:cxn>
                <a:cxn ang="0">
                  <a:pos x="132" y="113"/>
                </a:cxn>
                <a:cxn ang="0">
                  <a:pos x="146" y="89"/>
                </a:cxn>
                <a:cxn ang="0">
                  <a:pos x="146" y="71"/>
                </a:cxn>
                <a:cxn ang="0">
                  <a:pos x="137" y="47"/>
                </a:cxn>
                <a:cxn ang="0">
                  <a:pos x="123" y="23"/>
                </a:cxn>
                <a:cxn ang="0">
                  <a:pos x="99" y="9"/>
                </a:cxn>
                <a:cxn ang="0">
                  <a:pos x="75" y="0"/>
                </a:cxn>
                <a:cxn ang="0">
                  <a:pos x="47" y="9"/>
                </a:cxn>
                <a:cxn ang="0">
                  <a:pos x="23" y="23"/>
                </a:cxn>
                <a:cxn ang="0">
                  <a:pos x="9" y="47"/>
                </a:cxn>
                <a:cxn ang="0">
                  <a:pos x="5" y="71"/>
                </a:cxn>
                <a:cxn ang="0">
                  <a:pos x="9" y="99"/>
                </a:cxn>
                <a:cxn ang="0">
                  <a:pos x="23" y="122"/>
                </a:cxn>
                <a:cxn ang="0">
                  <a:pos x="47" y="137"/>
                </a:cxn>
                <a:cxn ang="0">
                  <a:pos x="75" y="141"/>
                </a:cxn>
                <a:cxn ang="0">
                  <a:pos x="99" y="137"/>
                </a:cxn>
                <a:cxn ang="0">
                  <a:pos x="123" y="122"/>
                </a:cxn>
                <a:cxn ang="0">
                  <a:pos x="137" y="99"/>
                </a:cxn>
                <a:cxn ang="0">
                  <a:pos x="146" y="71"/>
                </a:cxn>
              </a:cxnLst>
              <a:rect l="0" t="0" r="r" b="b"/>
              <a:pathLst>
                <a:path w="146" h="146">
                  <a:moveTo>
                    <a:pt x="146" y="71"/>
                  </a:moveTo>
                  <a:lnTo>
                    <a:pt x="146" y="56"/>
                  </a:lnTo>
                  <a:lnTo>
                    <a:pt x="141" y="42"/>
                  </a:lnTo>
                  <a:lnTo>
                    <a:pt x="132" y="33"/>
                  </a:lnTo>
                  <a:lnTo>
                    <a:pt x="127" y="19"/>
                  </a:lnTo>
                  <a:lnTo>
                    <a:pt x="113" y="14"/>
                  </a:lnTo>
                  <a:lnTo>
                    <a:pt x="104" y="4"/>
                  </a:lnTo>
                  <a:lnTo>
                    <a:pt x="90" y="0"/>
                  </a:lnTo>
                  <a:lnTo>
                    <a:pt x="75" y="0"/>
                  </a:lnTo>
                  <a:lnTo>
                    <a:pt x="56" y="0"/>
                  </a:lnTo>
                  <a:lnTo>
                    <a:pt x="42" y="4"/>
                  </a:lnTo>
                  <a:lnTo>
                    <a:pt x="33" y="14"/>
                  </a:lnTo>
                  <a:lnTo>
                    <a:pt x="23" y="19"/>
                  </a:lnTo>
                  <a:lnTo>
                    <a:pt x="14" y="33"/>
                  </a:lnTo>
                  <a:lnTo>
                    <a:pt x="5" y="42"/>
                  </a:lnTo>
                  <a:lnTo>
                    <a:pt x="0" y="56"/>
                  </a:lnTo>
                  <a:lnTo>
                    <a:pt x="0" y="71"/>
                  </a:lnTo>
                  <a:lnTo>
                    <a:pt x="0" y="89"/>
                  </a:lnTo>
                  <a:lnTo>
                    <a:pt x="5" y="99"/>
                  </a:lnTo>
                  <a:lnTo>
                    <a:pt x="14" y="113"/>
                  </a:lnTo>
                  <a:lnTo>
                    <a:pt x="23" y="122"/>
                  </a:lnTo>
                  <a:lnTo>
                    <a:pt x="33" y="132"/>
                  </a:lnTo>
                  <a:lnTo>
                    <a:pt x="42" y="141"/>
                  </a:lnTo>
                  <a:lnTo>
                    <a:pt x="56" y="146"/>
                  </a:lnTo>
                  <a:lnTo>
                    <a:pt x="75" y="146"/>
                  </a:lnTo>
                  <a:lnTo>
                    <a:pt x="90" y="146"/>
                  </a:lnTo>
                  <a:lnTo>
                    <a:pt x="104" y="141"/>
                  </a:lnTo>
                  <a:lnTo>
                    <a:pt x="113" y="132"/>
                  </a:lnTo>
                  <a:lnTo>
                    <a:pt x="127" y="122"/>
                  </a:lnTo>
                  <a:lnTo>
                    <a:pt x="132" y="113"/>
                  </a:lnTo>
                  <a:lnTo>
                    <a:pt x="141" y="99"/>
                  </a:lnTo>
                  <a:lnTo>
                    <a:pt x="146" y="89"/>
                  </a:lnTo>
                  <a:lnTo>
                    <a:pt x="146" y="71"/>
                  </a:lnTo>
                  <a:lnTo>
                    <a:pt x="146" y="71"/>
                  </a:lnTo>
                  <a:lnTo>
                    <a:pt x="141" y="56"/>
                  </a:lnTo>
                  <a:lnTo>
                    <a:pt x="137" y="47"/>
                  </a:lnTo>
                  <a:lnTo>
                    <a:pt x="132" y="33"/>
                  </a:lnTo>
                  <a:lnTo>
                    <a:pt x="123" y="23"/>
                  </a:lnTo>
                  <a:lnTo>
                    <a:pt x="113" y="14"/>
                  </a:lnTo>
                  <a:lnTo>
                    <a:pt x="99" y="9"/>
                  </a:lnTo>
                  <a:lnTo>
                    <a:pt x="90" y="4"/>
                  </a:lnTo>
                  <a:lnTo>
                    <a:pt x="75" y="0"/>
                  </a:lnTo>
                  <a:lnTo>
                    <a:pt x="61" y="4"/>
                  </a:lnTo>
                  <a:lnTo>
                    <a:pt x="47" y="9"/>
                  </a:lnTo>
                  <a:lnTo>
                    <a:pt x="33" y="14"/>
                  </a:lnTo>
                  <a:lnTo>
                    <a:pt x="23" y="23"/>
                  </a:lnTo>
                  <a:lnTo>
                    <a:pt x="14" y="33"/>
                  </a:lnTo>
                  <a:lnTo>
                    <a:pt x="9" y="47"/>
                  </a:lnTo>
                  <a:lnTo>
                    <a:pt x="5" y="56"/>
                  </a:lnTo>
                  <a:lnTo>
                    <a:pt x="5" y="71"/>
                  </a:lnTo>
                  <a:lnTo>
                    <a:pt x="5" y="85"/>
                  </a:lnTo>
                  <a:lnTo>
                    <a:pt x="9" y="99"/>
                  </a:lnTo>
                  <a:lnTo>
                    <a:pt x="14" y="113"/>
                  </a:lnTo>
                  <a:lnTo>
                    <a:pt x="23" y="122"/>
                  </a:lnTo>
                  <a:lnTo>
                    <a:pt x="33" y="132"/>
                  </a:lnTo>
                  <a:lnTo>
                    <a:pt x="47" y="137"/>
                  </a:lnTo>
                  <a:lnTo>
                    <a:pt x="61" y="141"/>
                  </a:lnTo>
                  <a:lnTo>
                    <a:pt x="75" y="141"/>
                  </a:lnTo>
                  <a:lnTo>
                    <a:pt x="90" y="141"/>
                  </a:lnTo>
                  <a:lnTo>
                    <a:pt x="99" y="137"/>
                  </a:lnTo>
                  <a:lnTo>
                    <a:pt x="113" y="132"/>
                  </a:lnTo>
                  <a:lnTo>
                    <a:pt x="123" y="122"/>
                  </a:lnTo>
                  <a:lnTo>
                    <a:pt x="132" y="113"/>
                  </a:lnTo>
                  <a:lnTo>
                    <a:pt x="137" y="99"/>
                  </a:lnTo>
                  <a:lnTo>
                    <a:pt x="141" y="85"/>
                  </a:lnTo>
                  <a:lnTo>
                    <a:pt x="146" y="71"/>
                  </a:lnTo>
                  <a:lnTo>
                    <a:pt x="146" y="71"/>
                  </a:lnTo>
                  <a:close/>
                </a:path>
              </a:pathLst>
            </a:custGeom>
            <a:solidFill>
              <a:srgbClr val="365CAA"/>
            </a:solidFill>
            <a:ln w="9525">
              <a:noFill/>
              <a:round/>
              <a:headEnd/>
              <a:tailEnd/>
            </a:ln>
          </p:spPr>
          <p:txBody>
            <a:bodyPr/>
            <a:lstStyle/>
            <a:p>
              <a:endParaRPr lang="en-US"/>
            </a:p>
          </p:txBody>
        </p:sp>
        <p:sp>
          <p:nvSpPr>
            <p:cNvPr id="3523827" name="Freeform 243"/>
            <p:cNvSpPr>
              <a:spLocks noChangeAspect="1"/>
            </p:cNvSpPr>
            <p:nvPr/>
          </p:nvSpPr>
          <p:spPr bwMode="auto">
            <a:xfrm>
              <a:off x="2563" y="1673"/>
              <a:ext cx="141" cy="141"/>
            </a:xfrm>
            <a:custGeom>
              <a:avLst/>
              <a:gdLst/>
              <a:ahLst/>
              <a:cxnLst>
                <a:cxn ang="0">
                  <a:pos x="136" y="56"/>
                </a:cxn>
                <a:cxn ang="0">
                  <a:pos x="127" y="33"/>
                </a:cxn>
                <a:cxn ang="0">
                  <a:pos x="108" y="14"/>
                </a:cxn>
                <a:cxn ang="0">
                  <a:pos x="85" y="4"/>
                </a:cxn>
                <a:cxn ang="0">
                  <a:pos x="56" y="4"/>
                </a:cxn>
                <a:cxn ang="0">
                  <a:pos x="28" y="14"/>
                </a:cxn>
                <a:cxn ang="0">
                  <a:pos x="9" y="33"/>
                </a:cxn>
                <a:cxn ang="0">
                  <a:pos x="0" y="56"/>
                </a:cxn>
                <a:cxn ang="0">
                  <a:pos x="0" y="85"/>
                </a:cxn>
                <a:cxn ang="0">
                  <a:pos x="9" y="113"/>
                </a:cxn>
                <a:cxn ang="0">
                  <a:pos x="28" y="132"/>
                </a:cxn>
                <a:cxn ang="0">
                  <a:pos x="56" y="141"/>
                </a:cxn>
                <a:cxn ang="0">
                  <a:pos x="85" y="141"/>
                </a:cxn>
                <a:cxn ang="0">
                  <a:pos x="108" y="132"/>
                </a:cxn>
                <a:cxn ang="0">
                  <a:pos x="127" y="113"/>
                </a:cxn>
                <a:cxn ang="0">
                  <a:pos x="136" y="85"/>
                </a:cxn>
                <a:cxn ang="0">
                  <a:pos x="136" y="71"/>
                </a:cxn>
                <a:cxn ang="0">
                  <a:pos x="132" y="47"/>
                </a:cxn>
                <a:cxn ang="0">
                  <a:pos x="118" y="23"/>
                </a:cxn>
                <a:cxn ang="0">
                  <a:pos x="94" y="9"/>
                </a:cxn>
                <a:cxn ang="0">
                  <a:pos x="70" y="4"/>
                </a:cxn>
                <a:cxn ang="0">
                  <a:pos x="42" y="9"/>
                </a:cxn>
                <a:cxn ang="0">
                  <a:pos x="18" y="23"/>
                </a:cxn>
                <a:cxn ang="0">
                  <a:pos x="4" y="47"/>
                </a:cxn>
                <a:cxn ang="0">
                  <a:pos x="0" y="71"/>
                </a:cxn>
                <a:cxn ang="0">
                  <a:pos x="4" y="99"/>
                </a:cxn>
                <a:cxn ang="0">
                  <a:pos x="18" y="122"/>
                </a:cxn>
                <a:cxn ang="0">
                  <a:pos x="42" y="137"/>
                </a:cxn>
                <a:cxn ang="0">
                  <a:pos x="70" y="141"/>
                </a:cxn>
                <a:cxn ang="0">
                  <a:pos x="94" y="137"/>
                </a:cxn>
                <a:cxn ang="0">
                  <a:pos x="118" y="122"/>
                </a:cxn>
                <a:cxn ang="0">
                  <a:pos x="132" y="99"/>
                </a:cxn>
                <a:cxn ang="0">
                  <a:pos x="136" y="71"/>
                </a:cxn>
              </a:cxnLst>
              <a:rect l="0" t="0" r="r" b="b"/>
              <a:pathLst>
                <a:path w="141" h="141">
                  <a:moveTo>
                    <a:pt x="141" y="71"/>
                  </a:moveTo>
                  <a:lnTo>
                    <a:pt x="136" y="56"/>
                  </a:lnTo>
                  <a:lnTo>
                    <a:pt x="132" y="47"/>
                  </a:lnTo>
                  <a:lnTo>
                    <a:pt x="127" y="33"/>
                  </a:lnTo>
                  <a:lnTo>
                    <a:pt x="118" y="23"/>
                  </a:lnTo>
                  <a:lnTo>
                    <a:pt x="108" y="14"/>
                  </a:lnTo>
                  <a:lnTo>
                    <a:pt x="94" y="9"/>
                  </a:lnTo>
                  <a:lnTo>
                    <a:pt x="85" y="4"/>
                  </a:lnTo>
                  <a:lnTo>
                    <a:pt x="70" y="0"/>
                  </a:lnTo>
                  <a:lnTo>
                    <a:pt x="56" y="4"/>
                  </a:lnTo>
                  <a:lnTo>
                    <a:pt x="42" y="9"/>
                  </a:lnTo>
                  <a:lnTo>
                    <a:pt x="28" y="14"/>
                  </a:lnTo>
                  <a:lnTo>
                    <a:pt x="18" y="23"/>
                  </a:lnTo>
                  <a:lnTo>
                    <a:pt x="9" y="33"/>
                  </a:lnTo>
                  <a:lnTo>
                    <a:pt x="4" y="47"/>
                  </a:lnTo>
                  <a:lnTo>
                    <a:pt x="0" y="56"/>
                  </a:lnTo>
                  <a:lnTo>
                    <a:pt x="0" y="71"/>
                  </a:lnTo>
                  <a:lnTo>
                    <a:pt x="0" y="85"/>
                  </a:lnTo>
                  <a:lnTo>
                    <a:pt x="4" y="99"/>
                  </a:lnTo>
                  <a:lnTo>
                    <a:pt x="9" y="113"/>
                  </a:lnTo>
                  <a:lnTo>
                    <a:pt x="18" y="122"/>
                  </a:lnTo>
                  <a:lnTo>
                    <a:pt x="28" y="132"/>
                  </a:lnTo>
                  <a:lnTo>
                    <a:pt x="42" y="137"/>
                  </a:lnTo>
                  <a:lnTo>
                    <a:pt x="56" y="141"/>
                  </a:lnTo>
                  <a:lnTo>
                    <a:pt x="70" y="141"/>
                  </a:lnTo>
                  <a:lnTo>
                    <a:pt x="85" y="141"/>
                  </a:lnTo>
                  <a:lnTo>
                    <a:pt x="94" y="137"/>
                  </a:lnTo>
                  <a:lnTo>
                    <a:pt x="108" y="132"/>
                  </a:lnTo>
                  <a:lnTo>
                    <a:pt x="118" y="122"/>
                  </a:lnTo>
                  <a:lnTo>
                    <a:pt x="127" y="113"/>
                  </a:lnTo>
                  <a:lnTo>
                    <a:pt x="132" y="99"/>
                  </a:lnTo>
                  <a:lnTo>
                    <a:pt x="136" y="85"/>
                  </a:lnTo>
                  <a:lnTo>
                    <a:pt x="141" y="71"/>
                  </a:lnTo>
                  <a:lnTo>
                    <a:pt x="136" y="71"/>
                  </a:lnTo>
                  <a:lnTo>
                    <a:pt x="136" y="56"/>
                  </a:lnTo>
                  <a:lnTo>
                    <a:pt x="132" y="47"/>
                  </a:lnTo>
                  <a:lnTo>
                    <a:pt x="127" y="33"/>
                  </a:lnTo>
                  <a:lnTo>
                    <a:pt x="118" y="23"/>
                  </a:lnTo>
                  <a:lnTo>
                    <a:pt x="108" y="14"/>
                  </a:lnTo>
                  <a:lnTo>
                    <a:pt x="94" y="9"/>
                  </a:lnTo>
                  <a:lnTo>
                    <a:pt x="80" y="4"/>
                  </a:lnTo>
                  <a:lnTo>
                    <a:pt x="70" y="4"/>
                  </a:lnTo>
                  <a:lnTo>
                    <a:pt x="56" y="4"/>
                  </a:lnTo>
                  <a:lnTo>
                    <a:pt x="42" y="9"/>
                  </a:lnTo>
                  <a:lnTo>
                    <a:pt x="28" y="14"/>
                  </a:lnTo>
                  <a:lnTo>
                    <a:pt x="18" y="23"/>
                  </a:lnTo>
                  <a:lnTo>
                    <a:pt x="9" y="33"/>
                  </a:lnTo>
                  <a:lnTo>
                    <a:pt x="4" y="47"/>
                  </a:lnTo>
                  <a:lnTo>
                    <a:pt x="0" y="56"/>
                  </a:lnTo>
                  <a:lnTo>
                    <a:pt x="0" y="71"/>
                  </a:lnTo>
                  <a:lnTo>
                    <a:pt x="0" y="85"/>
                  </a:lnTo>
                  <a:lnTo>
                    <a:pt x="4" y="99"/>
                  </a:lnTo>
                  <a:lnTo>
                    <a:pt x="9" y="113"/>
                  </a:lnTo>
                  <a:lnTo>
                    <a:pt x="18" y="122"/>
                  </a:lnTo>
                  <a:lnTo>
                    <a:pt x="28" y="127"/>
                  </a:lnTo>
                  <a:lnTo>
                    <a:pt x="42" y="137"/>
                  </a:lnTo>
                  <a:lnTo>
                    <a:pt x="56" y="141"/>
                  </a:lnTo>
                  <a:lnTo>
                    <a:pt x="70" y="141"/>
                  </a:lnTo>
                  <a:lnTo>
                    <a:pt x="80" y="141"/>
                  </a:lnTo>
                  <a:lnTo>
                    <a:pt x="94" y="137"/>
                  </a:lnTo>
                  <a:lnTo>
                    <a:pt x="108" y="127"/>
                  </a:lnTo>
                  <a:lnTo>
                    <a:pt x="118" y="122"/>
                  </a:lnTo>
                  <a:lnTo>
                    <a:pt x="127" y="113"/>
                  </a:lnTo>
                  <a:lnTo>
                    <a:pt x="132" y="99"/>
                  </a:lnTo>
                  <a:lnTo>
                    <a:pt x="136" y="85"/>
                  </a:lnTo>
                  <a:lnTo>
                    <a:pt x="136" y="71"/>
                  </a:lnTo>
                  <a:lnTo>
                    <a:pt x="141" y="71"/>
                  </a:lnTo>
                  <a:close/>
                </a:path>
              </a:pathLst>
            </a:custGeom>
            <a:solidFill>
              <a:srgbClr val="395EAB"/>
            </a:solidFill>
            <a:ln w="9525">
              <a:noFill/>
              <a:round/>
              <a:headEnd/>
              <a:tailEnd/>
            </a:ln>
          </p:spPr>
          <p:txBody>
            <a:bodyPr/>
            <a:lstStyle/>
            <a:p>
              <a:endParaRPr lang="en-US"/>
            </a:p>
          </p:txBody>
        </p:sp>
        <p:sp>
          <p:nvSpPr>
            <p:cNvPr id="3523828" name="Freeform 244"/>
            <p:cNvSpPr>
              <a:spLocks noChangeAspect="1"/>
            </p:cNvSpPr>
            <p:nvPr/>
          </p:nvSpPr>
          <p:spPr bwMode="auto">
            <a:xfrm>
              <a:off x="2563" y="1677"/>
              <a:ext cx="136" cy="137"/>
            </a:xfrm>
            <a:custGeom>
              <a:avLst/>
              <a:gdLst/>
              <a:ahLst/>
              <a:cxnLst>
                <a:cxn ang="0">
                  <a:pos x="136" y="52"/>
                </a:cxn>
                <a:cxn ang="0">
                  <a:pos x="127" y="29"/>
                </a:cxn>
                <a:cxn ang="0">
                  <a:pos x="108" y="10"/>
                </a:cxn>
                <a:cxn ang="0">
                  <a:pos x="80" y="0"/>
                </a:cxn>
                <a:cxn ang="0">
                  <a:pos x="56" y="0"/>
                </a:cxn>
                <a:cxn ang="0">
                  <a:pos x="28" y="10"/>
                </a:cxn>
                <a:cxn ang="0">
                  <a:pos x="9" y="29"/>
                </a:cxn>
                <a:cxn ang="0">
                  <a:pos x="0" y="52"/>
                </a:cxn>
                <a:cxn ang="0">
                  <a:pos x="0" y="81"/>
                </a:cxn>
                <a:cxn ang="0">
                  <a:pos x="9" y="109"/>
                </a:cxn>
                <a:cxn ang="0">
                  <a:pos x="28" y="123"/>
                </a:cxn>
                <a:cxn ang="0">
                  <a:pos x="56" y="137"/>
                </a:cxn>
                <a:cxn ang="0">
                  <a:pos x="80" y="137"/>
                </a:cxn>
                <a:cxn ang="0">
                  <a:pos x="108" y="123"/>
                </a:cxn>
                <a:cxn ang="0">
                  <a:pos x="127" y="109"/>
                </a:cxn>
                <a:cxn ang="0">
                  <a:pos x="136" y="81"/>
                </a:cxn>
                <a:cxn ang="0">
                  <a:pos x="136" y="67"/>
                </a:cxn>
                <a:cxn ang="0">
                  <a:pos x="127" y="43"/>
                </a:cxn>
                <a:cxn ang="0">
                  <a:pos x="113" y="19"/>
                </a:cxn>
                <a:cxn ang="0">
                  <a:pos x="94" y="5"/>
                </a:cxn>
                <a:cxn ang="0">
                  <a:pos x="70" y="0"/>
                </a:cxn>
                <a:cxn ang="0">
                  <a:pos x="42" y="5"/>
                </a:cxn>
                <a:cxn ang="0">
                  <a:pos x="23" y="19"/>
                </a:cxn>
                <a:cxn ang="0">
                  <a:pos x="9" y="43"/>
                </a:cxn>
                <a:cxn ang="0">
                  <a:pos x="4" y="67"/>
                </a:cxn>
                <a:cxn ang="0">
                  <a:pos x="9" y="95"/>
                </a:cxn>
                <a:cxn ang="0">
                  <a:pos x="23" y="114"/>
                </a:cxn>
                <a:cxn ang="0">
                  <a:pos x="42" y="128"/>
                </a:cxn>
                <a:cxn ang="0">
                  <a:pos x="70" y="133"/>
                </a:cxn>
                <a:cxn ang="0">
                  <a:pos x="94" y="128"/>
                </a:cxn>
                <a:cxn ang="0">
                  <a:pos x="113" y="114"/>
                </a:cxn>
                <a:cxn ang="0">
                  <a:pos x="127" y="95"/>
                </a:cxn>
                <a:cxn ang="0">
                  <a:pos x="136" y="67"/>
                </a:cxn>
              </a:cxnLst>
              <a:rect l="0" t="0" r="r" b="b"/>
              <a:pathLst>
                <a:path w="136" h="137">
                  <a:moveTo>
                    <a:pt x="136" y="67"/>
                  </a:moveTo>
                  <a:lnTo>
                    <a:pt x="136" y="52"/>
                  </a:lnTo>
                  <a:lnTo>
                    <a:pt x="132" y="43"/>
                  </a:lnTo>
                  <a:lnTo>
                    <a:pt x="127" y="29"/>
                  </a:lnTo>
                  <a:lnTo>
                    <a:pt x="118" y="19"/>
                  </a:lnTo>
                  <a:lnTo>
                    <a:pt x="108" y="10"/>
                  </a:lnTo>
                  <a:lnTo>
                    <a:pt x="94" y="5"/>
                  </a:lnTo>
                  <a:lnTo>
                    <a:pt x="80" y="0"/>
                  </a:lnTo>
                  <a:lnTo>
                    <a:pt x="70" y="0"/>
                  </a:lnTo>
                  <a:lnTo>
                    <a:pt x="56" y="0"/>
                  </a:lnTo>
                  <a:lnTo>
                    <a:pt x="42" y="5"/>
                  </a:lnTo>
                  <a:lnTo>
                    <a:pt x="28" y="10"/>
                  </a:lnTo>
                  <a:lnTo>
                    <a:pt x="18" y="19"/>
                  </a:lnTo>
                  <a:lnTo>
                    <a:pt x="9" y="29"/>
                  </a:lnTo>
                  <a:lnTo>
                    <a:pt x="4" y="43"/>
                  </a:lnTo>
                  <a:lnTo>
                    <a:pt x="0" y="52"/>
                  </a:lnTo>
                  <a:lnTo>
                    <a:pt x="0" y="67"/>
                  </a:lnTo>
                  <a:lnTo>
                    <a:pt x="0" y="81"/>
                  </a:lnTo>
                  <a:lnTo>
                    <a:pt x="4" y="95"/>
                  </a:lnTo>
                  <a:lnTo>
                    <a:pt x="9" y="109"/>
                  </a:lnTo>
                  <a:lnTo>
                    <a:pt x="18" y="118"/>
                  </a:lnTo>
                  <a:lnTo>
                    <a:pt x="28" y="123"/>
                  </a:lnTo>
                  <a:lnTo>
                    <a:pt x="42" y="133"/>
                  </a:lnTo>
                  <a:lnTo>
                    <a:pt x="56" y="137"/>
                  </a:lnTo>
                  <a:lnTo>
                    <a:pt x="70" y="137"/>
                  </a:lnTo>
                  <a:lnTo>
                    <a:pt x="80" y="137"/>
                  </a:lnTo>
                  <a:lnTo>
                    <a:pt x="94" y="133"/>
                  </a:lnTo>
                  <a:lnTo>
                    <a:pt x="108" y="123"/>
                  </a:lnTo>
                  <a:lnTo>
                    <a:pt x="118" y="118"/>
                  </a:lnTo>
                  <a:lnTo>
                    <a:pt x="127" y="109"/>
                  </a:lnTo>
                  <a:lnTo>
                    <a:pt x="132" y="95"/>
                  </a:lnTo>
                  <a:lnTo>
                    <a:pt x="136" y="81"/>
                  </a:lnTo>
                  <a:lnTo>
                    <a:pt x="136" y="67"/>
                  </a:lnTo>
                  <a:lnTo>
                    <a:pt x="136" y="67"/>
                  </a:lnTo>
                  <a:lnTo>
                    <a:pt x="132" y="57"/>
                  </a:lnTo>
                  <a:lnTo>
                    <a:pt x="127" y="43"/>
                  </a:lnTo>
                  <a:lnTo>
                    <a:pt x="122" y="34"/>
                  </a:lnTo>
                  <a:lnTo>
                    <a:pt x="113" y="19"/>
                  </a:lnTo>
                  <a:lnTo>
                    <a:pt x="103" y="15"/>
                  </a:lnTo>
                  <a:lnTo>
                    <a:pt x="94" y="5"/>
                  </a:lnTo>
                  <a:lnTo>
                    <a:pt x="80" y="5"/>
                  </a:lnTo>
                  <a:lnTo>
                    <a:pt x="70" y="0"/>
                  </a:lnTo>
                  <a:lnTo>
                    <a:pt x="56" y="5"/>
                  </a:lnTo>
                  <a:lnTo>
                    <a:pt x="42" y="5"/>
                  </a:lnTo>
                  <a:lnTo>
                    <a:pt x="33" y="15"/>
                  </a:lnTo>
                  <a:lnTo>
                    <a:pt x="23" y="19"/>
                  </a:lnTo>
                  <a:lnTo>
                    <a:pt x="14" y="34"/>
                  </a:lnTo>
                  <a:lnTo>
                    <a:pt x="9" y="43"/>
                  </a:lnTo>
                  <a:lnTo>
                    <a:pt x="4" y="57"/>
                  </a:lnTo>
                  <a:lnTo>
                    <a:pt x="4" y="67"/>
                  </a:lnTo>
                  <a:lnTo>
                    <a:pt x="4" y="81"/>
                  </a:lnTo>
                  <a:lnTo>
                    <a:pt x="9" y="95"/>
                  </a:lnTo>
                  <a:lnTo>
                    <a:pt x="14" y="104"/>
                  </a:lnTo>
                  <a:lnTo>
                    <a:pt x="23" y="114"/>
                  </a:lnTo>
                  <a:lnTo>
                    <a:pt x="33" y="123"/>
                  </a:lnTo>
                  <a:lnTo>
                    <a:pt x="42" y="128"/>
                  </a:lnTo>
                  <a:lnTo>
                    <a:pt x="56" y="133"/>
                  </a:lnTo>
                  <a:lnTo>
                    <a:pt x="70" y="133"/>
                  </a:lnTo>
                  <a:lnTo>
                    <a:pt x="80" y="133"/>
                  </a:lnTo>
                  <a:lnTo>
                    <a:pt x="94" y="128"/>
                  </a:lnTo>
                  <a:lnTo>
                    <a:pt x="103" y="123"/>
                  </a:lnTo>
                  <a:lnTo>
                    <a:pt x="113" y="114"/>
                  </a:lnTo>
                  <a:lnTo>
                    <a:pt x="122" y="104"/>
                  </a:lnTo>
                  <a:lnTo>
                    <a:pt x="127" y="95"/>
                  </a:lnTo>
                  <a:lnTo>
                    <a:pt x="132" y="81"/>
                  </a:lnTo>
                  <a:lnTo>
                    <a:pt x="136" y="67"/>
                  </a:lnTo>
                  <a:lnTo>
                    <a:pt x="136" y="67"/>
                  </a:lnTo>
                  <a:close/>
                </a:path>
              </a:pathLst>
            </a:custGeom>
            <a:solidFill>
              <a:srgbClr val="3C60AC"/>
            </a:solidFill>
            <a:ln w="9525">
              <a:noFill/>
              <a:round/>
              <a:headEnd/>
              <a:tailEnd/>
            </a:ln>
          </p:spPr>
          <p:txBody>
            <a:bodyPr/>
            <a:lstStyle/>
            <a:p>
              <a:endParaRPr lang="en-US"/>
            </a:p>
          </p:txBody>
        </p:sp>
        <p:sp>
          <p:nvSpPr>
            <p:cNvPr id="3523829" name="Freeform 245"/>
            <p:cNvSpPr>
              <a:spLocks noChangeAspect="1"/>
            </p:cNvSpPr>
            <p:nvPr/>
          </p:nvSpPr>
          <p:spPr bwMode="auto">
            <a:xfrm>
              <a:off x="2567" y="1677"/>
              <a:ext cx="132" cy="133"/>
            </a:xfrm>
            <a:custGeom>
              <a:avLst/>
              <a:gdLst/>
              <a:ahLst/>
              <a:cxnLst>
                <a:cxn ang="0">
                  <a:pos x="128" y="57"/>
                </a:cxn>
                <a:cxn ang="0">
                  <a:pos x="118" y="34"/>
                </a:cxn>
                <a:cxn ang="0">
                  <a:pos x="99" y="15"/>
                </a:cxn>
                <a:cxn ang="0">
                  <a:pos x="76" y="5"/>
                </a:cxn>
                <a:cxn ang="0">
                  <a:pos x="52" y="5"/>
                </a:cxn>
                <a:cxn ang="0">
                  <a:pos x="29" y="15"/>
                </a:cxn>
                <a:cxn ang="0">
                  <a:pos x="10" y="34"/>
                </a:cxn>
                <a:cxn ang="0">
                  <a:pos x="0" y="57"/>
                </a:cxn>
                <a:cxn ang="0">
                  <a:pos x="0" y="81"/>
                </a:cxn>
                <a:cxn ang="0">
                  <a:pos x="10" y="104"/>
                </a:cxn>
                <a:cxn ang="0">
                  <a:pos x="29" y="123"/>
                </a:cxn>
                <a:cxn ang="0">
                  <a:pos x="52" y="133"/>
                </a:cxn>
                <a:cxn ang="0">
                  <a:pos x="76" y="133"/>
                </a:cxn>
                <a:cxn ang="0">
                  <a:pos x="99" y="123"/>
                </a:cxn>
                <a:cxn ang="0">
                  <a:pos x="118" y="104"/>
                </a:cxn>
                <a:cxn ang="0">
                  <a:pos x="128" y="81"/>
                </a:cxn>
                <a:cxn ang="0">
                  <a:pos x="128" y="67"/>
                </a:cxn>
                <a:cxn ang="0">
                  <a:pos x="123" y="43"/>
                </a:cxn>
                <a:cxn ang="0">
                  <a:pos x="109" y="24"/>
                </a:cxn>
                <a:cxn ang="0">
                  <a:pos x="90" y="10"/>
                </a:cxn>
                <a:cxn ang="0">
                  <a:pos x="66" y="5"/>
                </a:cxn>
                <a:cxn ang="0">
                  <a:pos x="38" y="10"/>
                </a:cxn>
                <a:cxn ang="0">
                  <a:pos x="19" y="24"/>
                </a:cxn>
                <a:cxn ang="0">
                  <a:pos x="5" y="43"/>
                </a:cxn>
                <a:cxn ang="0">
                  <a:pos x="0" y="67"/>
                </a:cxn>
                <a:cxn ang="0">
                  <a:pos x="5" y="95"/>
                </a:cxn>
                <a:cxn ang="0">
                  <a:pos x="19" y="114"/>
                </a:cxn>
                <a:cxn ang="0">
                  <a:pos x="38" y="128"/>
                </a:cxn>
                <a:cxn ang="0">
                  <a:pos x="66" y="133"/>
                </a:cxn>
                <a:cxn ang="0">
                  <a:pos x="90" y="128"/>
                </a:cxn>
                <a:cxn ang="0">
                  <a:pos x="109" y="114"/>
                </a:cxn>
                <a:cxn ang="0">
                  <a:pos x="123" y="95"/>
                </a:cxn>
                <a:cxn ang="0">
                  <a:pos x="128" y="67"/>
                </a:cxn>
              </a:cxnLst>
              <a:rect l="0" t="0" r="r" b="b"/>
              <a:pathLst>
                <a:path w="132" h="133">
                  <a:moveTo>
                    <a:pt x="132" y="67"/>
                  </a:moveTo>
                  <a:lnTo>
                    <a:pt x="128" y="57"/>
                  </a:lnTo>
                  <a:lnTo>
                    <a:pt x="123" y="43"/>
                  </a:lnTo>
                  <a:lnTo>
                    <a:pt x="118" y="34"/>
                  </a:lnTo>
                  <a:lnTo>
                    <a:pt x="109" y="19"/>
                  </a:lnTo>
                  <a:lnTo>
                    <a:pt x="99" y="15"/>
                  </a:lnTo>
                  <a:lnTo>
                    <a:pt x="90" y="5"/>
                  </a:lnTo>
                  <a:lnTo>
                    <a:pt x="76" y="5"/>
                  </a:lnTo>
                  <a:lnTo>
                    <a:pt x="66" y="0"/>
                  </a:lnTo>
                  <a:lnTo>
                    <a:pt x="52" y="5"/>
                  </a:lnTo>
                  <a:lnTo>
                    <a:pt x="38" y="5"/>
                  </a:lnTo>
                  <a:lnTo>
                    <a:pt x="29" y="15"/>
                  </a:lnTo>
                  <a:lnTo>
                    <a:pt x="19" y="19"/>
                  </a:lnTo>
                  <a:lnTo>
                    <a:pt x="10" y="34"/>
                  </a:lnTo>
                  <a:lnTo>
                    <a:pt x="5" y="43"/>
                  </a:lnTo>
                  <a:lnTo>
                    <a:pt x="0" y="57"/>
                  </a:lnTo>
                  <a:lnTo>
                    <a:pt x="0" y="67"/>
                  </a:lnTo>
                  <a:lnTo>
                    <a:pt x="0" y="81"/>
                  </a:lnTo>
                  <a:lnTo>
                    <a:pt x="5" y="95"/>
                  </a:lnTo>
                  <a:lnTo>
                    <a:pt x="10" y="104"/>
                  </a:lnTo>
                  <a:lnTo>
                    <a:pt x="19" y="114"/>
                  </a:lnTo>
                  <a:lnTo>
                    <a:pt x="29" y="123"/>
                  </a:lnTo>
                  <a:lnTo>
                    <a:pt x="38" y="128"/>
                  </a:lnTo>
                  <a:lnTo>
                    <a:pt x="52" y="133"/>
                  </a:lnTo>
                  <a:lnTo>
                    <a:pt x="66" y="133"/>
                  </a:lnTo>
                  <a:lnTo>
                    <a:pt x="76" y="133"/>
                  </a:lnTo>
                  <a:lnTo>
                    <a:pt x="90" y="128"/>
                  </a:lnTo>
                  <a:lnTo>
                    <a:pt x="99" y="123"/>
                  </a:lnTo>
                  <a:lnTo>
                    <a:pt x="109" y="114"/>
                  </a:lnTo>
                  <a:lnTo>
                    <a:pt x="118" y="104"/>
                  </a:lnTo>
                  <a:lnTo>
                    <a:pt x="123" y="95"/>
                  </a:lnTo>
                  <a:lnTo>
                    <a:pt x="128" y="81"/>
                  </a:lnTo>
                  <a:lnTo>
                    <a:pt x="132" y="67"/>
                  </a:lnTo>
                  <a:lnTo>
                    <a:pt x="128" y="67"/>
                  </a:lnTo>
                  <a:lnTo>
                    <a:pt x="128" y="57"/>
                  </a:lnTo>
                  <a:lnTo>
                    <a:pt x="123" y="43"/>
                  </a:lnTo>
                  <a:lnTo>
                    <a:pt x="118" y="34"/>
                  </a:lnTo>
                  <a:lnTo>
                    <a:pt x="109" y="24"/>
                  </a:lnTo>
                  <a:lnTo>
                    <a:pt x="99" y="15"/>
                  </a:lnTo>
                  <a:lnTo>
                    <a:pt x="90" y="10"/>
                  </a:lnTo>
                  <a:lnTo>
                    <a:pt x="76" y="5"/>
                  </a:lnTo>
                  <a:lnTo>
                    <a:pt x="66" y="5"/>
                  </a:lnTo>
                  <a:lnTo>
                    <a:pt x="52" y="5"/>
                  </a:lnTo>
                  <a:lnTo>
                    <a:pt x="38" y="10"/>
                  </a:lnTo>
                  <a:lnTo>
                    <a:pt x="29" y="15"/>
                  </a:lnTo>
                  <a:lnTo>
                    <a:pt x="19" y="24"/>
                  </a:lnTo>
                  <a:lnTo>
                    <a:pt x="10" y="34"/>
                  </a:lnTo>
                  <a:lnTo>
                    <a:pt x="5" y="43"/>
                  </a:lnTo>
                  <a:lnTo>
                    <a:pt x="0" y="57"/>
                  </a:lnTo>
                  <a:lnTo>
                    <a:pt x="0" y="67"/>
                  </a:lnTo>
                  <a:lnTo>
                    <a:pt x="0" y="81"/>
                  </a:lnTo>
                  <a:lnTo>
                    <a:pt x="5" y="95"/>
                  </a:lnTo>
                  <a:lnTo>
                    <a:pt x="10" y="104"/>
                  </a:lnTo>
                  <a:lnTo>
                    <a:pt x="19" y="114"/>
                  </a:lnTo>
                  <a:lnTo>
                    <a:pt x="29" y="123"/>
                  </a:lnTo>
                  <a:lnTo>
                    <a:pt x="38" y="128"/>
                  </a:lnTo>
                  <a:lnTo>
                    <a:pt x="52" y="133"/>
                  </a:lnTo>
                  <a:lnTo>
                    <a:pt x="66" y="133"/>
                  </a:lnTo>
                  <a:lnTo>
                    <a:pt x="76" y="133"/>
                  </a:lnTo>
                  <a:lnTo>
                    <a:pt x="90" y="128"/>
                  </a:lnTo>
                  <a:lnTo>
                    <a:pt x="99" y="123"/>
                  </a:lnTo>
                  <a:lnTo>
                    <a:pt x="109" y="114"/>
                  </a:lnTo>
                  <a:lnTo>
                    <a:pt x="118" y="104"/>
                  </a:lnTo>
                  <a:lnTo>
                    <a:pt x="123" y="95"/>
                  </a:lnTo>
                  <a:lnTo>
                    <a:pt x="128" y="81"/>
                  </a:lnTo>
                  <a:lnTo>
                    <a:pt x="128" y="67"/>
                  </a:lnTo>
                  <a:lnTo>
                    <a:pt x="132" y="67"/>
                  </a:lnTo>
                  <a:close/>
                </a:path>
              </a:pathLst>
            </a:custGeom>
            <a:solidFill>
              <a:srgbClr val="3E63AD"/>
            </a:solidFill>
            <a:ln w="9525">
              <a:noFill/>
              <a:round/>
              <a:headEnd/>
              <a:tailEnd/>
            </a:ln>
          </p:spPr>
          <p:txBody>
            <a:bodyPr/>
            <a:lstStyle/>
            <a:p>
              <a:endParaRPr lang="en-US"/>
            </a:p>
          </p:txBody>
        </p:sp>
        <p:sp>
          <p:nvSpPr>
            <p:cNvPr id="3523830" name="Freeform 246"/>
            <p:cNvSpPr>
              <a:spLocks noChangeAspect="1"/>
            </p:cNvSpPr>
            <p:nvPr/>
          </p:nvSpPr>
          <p:spPr bwMode="auto">
            <a:xfrm>
              <a:off x="2567" y="1682"/>
              <a:ext cx="128" cy="128"/>
            </a:xfrm>
            <a:custGeom>
              <a:avLst/>
              <a:gdLst/>
              <a:ahLst/>
              <a:cxnLst>
                <a:cxn ang="0">
                  <a:pos x="128" y="52"/>
                </a:cxn>
                <a:cxn ang="0">
                  <a:pos x="118" y="29"/>
                </a:cxn>
                <a:cxn ang="0">
                  <a:pos x="99" y="10"/>
                </a:cxn>
                <a:cxn ang="0">
                  <a:pos x="76" y="0"/>
                </a:cxn>
                <a:cxn ang="0">
                  <a:pos x="52" y="0"/>
                </a:cxn>
                <a:cxn ang="0">
                  <a:pos x="29" y="10"/>
                </a:cxn>
                <a:cxn ang="0">
                  <a:pos x="10" y="29"/>
                </a:cxn>
                <a:cxn ang="0">
                  <a:pos x="0" y="52"/>
                </a:cxn>
                <a:cxn ang="0">
                  <a:pos x="0" y="76"/>
                </a:cxn>
                <a:cxn ang="0">
                  <a:pos x="10" y="99"/>
                </a:cxn>
                <a:cxn ang="0">
                  <a:pos x="29" y="118"/>
                </a:cxn>
                <a:cxn ang="0">
                  <a:pos x="52" y="128"/>
                </a:cxn>
                <a:cxn ang="0">
                  <a:pos x="76" y="128"/>
                </a:cxn>
                <a:cxn ang="0">
                  <a:pos x="99" y="118"/>
                </a:cxn>
                <a:cxn ang="0">
                  <a:pos x="118" y="99"/>
                </a:cxn>
                <a:cxn ang="0">
                  <a:pos x="128" y="76"/>
                </a:cxn>
                <a:cxn ang="0">
                  <a:pos x="128" y="62"/>
                </a:cxn>
                <a:cxn ang="0">
                  <a:pos x="123" y="38"/>
                </a:cxn>
                <a:cxn ang="0">
                  <a:pos x="109" y="19"/>
                </a:cxn>
                <a:cxn ang="0">
                  <a:pos x="90" y="5"/>
                </a:cxn>
                <a:cxn ang="0">
                  <a:pos x="66" y="0"/>
                </a:cxn>
                <a:cxn ang="0">
                  <a:pos x="38" y="5"/>
                </a:cxn>
                <a:cxn ang="0">
                  <a:pos x="19" y="19"/>
                </a:cxn>
                <a:cxn ang="0">
                  <a:pos x="10" y="38"/>
                </a:cxn>
                <a:cxn ang="0">
                  <a:pos x="5" y="62"/>
                </a:cxn>
                <a:cxn ang="0">
                  <a:pos x="10" y="85"/>
                </a:cxn>
                <a:cxn ang="0">
                  <a:pos x="19" y="109"/>
                </a:cxn>
                <a:cxn ang="0">
                  <a:pos x="38" y="118"/>
                </a:cxn>
                <a:cxn ang="0">
                  <a:pos x="66" y="123"/>
                </a:cxn>
                <a:cxn ang="0">
                  <a:pos x="90" y="118"/>
                </a:cxn>
                <a:cxn ang="0">
                  <a:pos x="109" y="109"/>
                </a:cxn>
                <a:cxn ang="0">
                  <a:pos x="123" y="85"/>
                </a:cxn>
                <a:cxn ang="0">
                  <a:pos x="128" y="62"/>
                </a:cxn>
              </a:cxnLst>
              <a:rect l="0" t="0" r="r" b="b"/>
              <a:pathLst>
                <a:path w="128" h="128">
                  <a:moveTo>
                    <a:pt x="128" y="62"/>
                  </a:moveTo>
                  <a:lnTo>
                    <a:pt x="128" y="52"/>
                  </a:lnTo>
                  <a:lnTo>
                    <a:pt x="123" y="38"/>
                  </a:lnTo>
                  <a:lnTo>
                    <a:pt x="118" y="29"/>
                  </a:lnTo>
                  <a:lnTo>
                    <a:pt x="109" y="19"/>
                  </a:lnTo>
                  <a:lnTo>
                    <a:pt x="99" y="10"/>
                  </a:lnTo>
                  <a:lnTo>
                    <a:pt x="90" y="5"/>
                  </a:lnTo>
                  <a:lnTo>
                    <a:pt x="76" y="0"/>
                  </a:lnTo>
                  <a:lnTo>
                    <a:pt x="66" y="0"/>
                  </a:lnTo>
                  <a:lnTo>
                    <a:pt x="52" y="0"/>
                  </a:lnTo>
                  <a:lnTo>
                    <a:pt x="38" y="5"/>
                  </a:lnTo>
                  <a:lnTo>
                    <a:pt x="29" y="10"/>
                  </a:lnTo>
                  <a:lnTo>
                    <a:pt x="19" y="19"/>
                  </a:lnTo>
                  <a:lnTo>
                    <a:pt x="10" y="29"/>
                  </a:lnTo>
                  <a:lnTo>
                    <a:pt x="5" y="38"/>
                  </a:lnTo>
                  <a:lnTo>
                    <a:pt x="0" y="52"/>
                  </a:lnTo>
                  <a:lnTo>
                    <a:pt x="0" y="62"/>
                  </a:lnTo>
                  <a:lnTo>
                    <a:pt x="0" y="76"/>
                  </a:lnTo>
                  <a:lnTo>
                    <a:pt x="5" y="90"/>
                  </a:lnTo>
                  <a:lnTo>
                    <a:pt x="10" y="99"/>
                  </a:lnTo>
                  <a:lnTo>
                    <a:pt x="19" y="109"/>
                  </a:lnTo>
                  <a:lnTo>
                    <a:pt x="29" y="118"/>
                  </a:lnTo>
                  <a:lnTo>
                    <a:pt x="38" y="123"/>
                  </a:lnTo>
                  <a:lnTo>
                    <a:pt x="52" y="128"/>
                  </a:lnTo>
                  <a:lnTo>
                    <a:pt x="66" y="128"/>
                  </a:lnTo>
                  <a:lnTo>
                    <a:pt x="76" y="128"/>
                  </a:lnTo>
                  <a:lnTo>
                    <a:pt x="90" y="123"/>
                  </a:lnTo>
                  <a:lnTo>
                    <a:pt x="99" y="118"/>
                  </a:lnTo>
                  <a:lnTo>
                    <a:pt x="109" y="109"/>
                  </a:lnTo>
                  <a:lnTo>
                    <a:pt x="118" y="99"/>
                  </a:lnTo>
                  <a:lnTo>
                    <a:pt x="123" y="90"/>
                  </a:lnTo>
                  <a:lnTo>
                    <a:pt x="128" y="76"/>
                  </a:lnTo>
                  <a:lnTo>
                    <a:pt x="128" y="62"/>
                  </a:lnTo>
                  <a:lnTo>
                    <a:pt x="128" y="62"/>
                  </a:lnTo>
                  <a:lnTo>
                    <a:pt x="123" y="52"/>
                  </a:lnTo>
                  <a:lnTo>
                    <a:pt x="123" y="38"/>
                  </a:lnTo>
                  <a:lnTo>
                    <a:pt x="114" y="29"/>
                  </a:lnTo>
                  <a:lnTo>
                    <a:pt x="109" y="19"/>
                  </a:lnTo>
                  <a:lnTo>
                    <a:pt x="99" y="14"/>
                  </a:lnTo>
                  <a:lnTo>
                    <a:pt x="90" y="5"/>
                  </a:lnTo>
                  <a:lnTo>
                    <a:pt x="76" y="5"/>
                  </a:lnTo>
                  <a:lnTo>
                    <a:pt x="66" y="0"/>
                  </a:lnTo>
                  <a:lnTo>
                    <a:pt x="52" y="5"/>
                  </a:lnTo>
                  <a:lnTo>
                    <a:pt x="38" y="5"/>
                  </a:lnTo>
                  <a:lnTo>
                    <a:pt x="29" y="14"/>
                  </a:lnTo>
                  <a:lnTo>
                    <a:pt x="19" y="19"/>
                  </a:lnTo>
                  <a:lnTo>
                    <a:pt x="14" y="29"/>
                  </a:lnTo>
                  <a:lnTo>
                    <a:pt x="10" y="38"/>
                  </a:lnTo>
                  <a:lnTo>
                    <a:pt x="5" y="52"/>
                  </a:lnTo>
                  <a:lnTo>
                    <a:pt x="5" y="62"/>
                  </a:lnTo>
                  <a:lnTo>
                    <a:pt x="5" y="76"/>
                  </a:lnTo>
                  <a:lnTo>
                    <a:pt x="10" y="85"/>
                  </a:lnTo>
                  <a:lnTo>
                    <a:pt x="14" y="99"/>
                  </a:lnTo>
                  <a:lnTo>
                    <a:pt x="19" y="109"/>
                  </a:lnTo>
                  <a:lnTo>
                    <a:pt x="29" y="113"/>
                  </a:lnTo>
                  <a:lnTo>
                    <a:pt x="38" y="118"/>
                  </a:lnTo>
                  <a:lnTo>
                    <a:pt x="52" y="123"/>
                  </a:lnTo>
                  <a:lnTo>
                    <a:pt x="66" y="123"/>
                  </a:lnTo>
                  <a:lnTo>
                    <a:pt x="76" y="123"/>
                  </a:lnTo>
                  <a:lnTo>
                    <a:pt x="90" y="118"/>
                  </a:lnTo>
                  <a:lnTo>
                    <a:pt x="99" y="113"/>
                  </a:lnTo>
                  <a:lnTo>
                    <a:pt x="109" y="109"/>
                  </a:lnTo>
                  <a:lnTo>
                    <a:pt x="114" y="99"/>
                  </a:lnTo>
                  <a:lnTo>
                    <a:pt x="123" y="85"/>
                  </a:lnTo>
                  <a:lnTo>
                    <a:pt x="123" y="76"/>
                  </a:lnTo>
                  <a:lnTo>
                    <a:pt x="128" y="62"/>
                  </a:lnTo>
                  <a:lnTo>
                    <a:pt x="128" y="62"/>
                  </a:lnTo>
                  <a:close/>
                </a:path>
              </a:pathLst>
            </a:custGeom>
            <a:solidFill>
              <a:srgbClr val="4165AE"/>
            </a:solidFill>
            <a:ln w="9525">
              <a:noFill/>
              <a:round/>
              <a:headEnd/>
              <a:tailEnd/>
            </a:ln>
          </p:spPr>
          <p:txBody>
            <a:bodyPr/>
            <a:lstStyle/>
            <a:p>
              <a:endParaRPr lang="en-US"/>
            </a:p>
          </p:txBody>
        </p:sp>
        <p:sp>
          <p:nvSpPr>
            <p:cNvPr id="3523831" name="Freeform 247"/>
            <p:cNvSpPr>
              <a:spLocks noChangeAspect="1"/>
            </p:cNvSpPr>
            <p:nvPr/>
          </p:nvSpPr>
          <p:spPr bwMode="auto">
            <a:xfrm>
              <a:off x="2572" y="1682"/>
              <a:ext cx="123" cy="123"/>
            </a:xfrm>
            <a:custGeom>
              <a:avLst/>
              <a:gdLst/>
              <a:ahLst/>
              <a:cxnLst>
                <a:cxn ang="0">
                  <a:pos x="118" y="52"/>
                </a:cxn>
                <a:cxn ang="0">
                  <a:pos x="109" y="29"/>
                </a:cxn>
                <a:cxn ang="0">
                  <a:pos x="94" y="14"/>
                </a:cxn>
                <a:cxn ang="0">
                  <a:pos x="71" y="5"/>
                </a:cxn>
                <a:cxn ang="0">
                  <a:pos x="47" y="5"/>
                </a:cxn>
                <a:cxn ang="0">
                  <a:pos x="24" y="14"/>
                </a:cxn>
                <a:cxn ang="0">
                  <a:pos x="9" y="29"/>
                </a:cxn>
                <a:cxn ang="0">
                  <a:pos x="0" y="52"/>
                </a:cxn>
                <a:cxn ang="0">
                  <a:pos x="0" y="76"/>
                </a:cxn>
                <a:cxn ang="0">
                  <a:pos x="9" y="99"/>
                </a:cxn>
                <a:cxn ang="0">
                  <a:pos x="24" y="113"/>
                </a:cxn>
                <a:cxn ang="0">
                  <a:pos x="47" y="123"/>
                </a:cxn>
                <a:cxn ang="0">
                  <a:pos x="71" y="123"/>
                </a:cxn>
                <a:cxn ang="0">
                  <a:pos x="94" y="113"/>
                </a:cxn>
                <a:cxn ang="0">
                  <a:pos x="109" y="99"/>
                </a:cxn>
                <a:cxn ang="0">
                  <a:pos x="118" y="76"/>
                </a:cxn>
                <a:cxn ang="0">
                  <a:pos x="118" y="62"/>
                </a:cxn>
                <a:cxn ang="0">
                  <a:pos x="113" y="43"/>
                </a:cxn>
                <a:cxn ang="0">
                  <a:pos x="99" y="24"/>
                </a:cxn>
                <a:cxn ang="0">
                  <a:pos x="80" y="10"/>
                </a:cxn>
                <a:cxn ang="0">
                  <a:pos x="61" y="5"/>
                </a:cxn>
                <a:cxn ang="0">
                  <a:pos x="38" y="10"/>
                </a:cxn>
                <a:cxn ang="0">
                  <a:pos x="19" y="24"/>
                </a:cxn>
                <a:cxn ang="0">
                  <a:pos x="5" y="43"/>
                </a:cxn>
                <a:cxn ang="0">
                  <a:pos x="0" y="62"/>
                </a:cxn>
                <a:cxn ang="0">
                  <a:pos x="5" y="85"/>
                </a:cxn>
                <a:cxn ang="0">
                  <a:pos x="19" y="104"/>
                </a:cxn>
                <a:cxn ang="0">
                  <a:pos x="38" y="118"/>
                </a:cxn>
                <a:cxn ang="0">
                  <a:pos x="61" y="123"/>
                </a:cxn>
                <a:cxn ang="0">
                  <a:pos x="80" y="118"/>
                </a:cxn>
                <a:cxn ang="0">
                  <a:pos x="99" y="104"/>
                </a:cxn>
                <a:cxn ang="0">
                  <a:pos x="113" y="85"/>
                </a:cxn>
                <a:cxn ang="0">
                  <a:pos x="118" y="62"/>
                </a:cxn>
              </a:cxnLst>
              <a:rect l="0" t="0" r="r" b="b"/>
              <a:pathLst>
                <a:path w="123" h="123">
                  <a:moveTo>
                    <a:pt x="123" y="62"/>
                  </a:moveTo>
                  <a:lnTo>
                    <a:pt x="118" y="52"/>
                  </a:lnTo>
                  <a:lnTo>
                    <a:pt x="118" y="38"/>
                  </a:lnTo>
                  <a:lnTo>
                    <a:pt x="109" y="29"/>
                  </a:lnTo>
                  <a:lnTo>
                    <a:pt x="104" y="19"/>
                  </a:lnTo>
                  <a:lnTo>
                    <a:pt x="94" y="14"/>
                  </a:lnTo>
                  <a:lnTo>
                    <a:pt x="85" y="5"/>
                  </a:lnTo>
                  <a:lnTo>
                    <a:pt x="71" y="5"/>
                  </a:lnTo>
                  <a:lnTo>
                    <a:pt x="61" y="0"/>
                  </a:lnTo>
                  <a:lnTo>
                    <a:pt x="47" y="5"/>
                  </a:lnTo>
                  <a:lnTo>
                    <a:pt x="33" y="5"/>
                  </a:lnTo>
                  <a:lnTo>
                    <a:pt x="24" y="14"/>
                  </a:lnTo>
                  <a:lnTo>
                    <a:pt x="14" y="19"/>
                  </a:lnTo>
                  <a:lnTo>
                    <a:pt x="9" y="29"/>
                  </a:lnTo>
                  <a:lnTo>
                    <a:pt x="5" y="38"/>
                  </a:lnTo>
                  <a:lnTo>
                    <a:pt x="0" y="52"/>
                  </a:lnTo>
                  <a:lnTo>
                    <a:pt x="0" y="62"/>
                  </a:lnTo>
                  <a:lnTo>
                    <a:pt x="0" y="76"/>
                  </a:lnTo>
                  <a:lnTo>
                    <a:pt x="5" y="85"/>
                  </a:lnTo>
                  <a:lnTo>
                    <a:pt x="9" y="99"/>
                  </a:lnTo>
                  <a:lnTo>
                    <a:pt x="14" y="109"/>
                  </a:lnTo>
                  <a:lnTo>
                    <a:pt x="24" y="113"/>
                  </a:lnTo>
                  <a:lnTo>
                    <a:pt x="33" y="118"/>
                  </a:lnTo>
                  <a:lnTo>
                    <a:pt x="47" y="123"/>
                  </a:lnTo>
                  <a:lnTo>
                    <a:pt x="61" y="123"/>
                  </a:lnTo>
                  <a:lnTo>
                    <a:pt x="71" y="123"/>
                  </a:lnTo>
                  <a:lnTo>
                    <a:pt x="85" y="118"/>
                  </a:lnTo>
                  <a:lnTo>
                    <a:pt x="94" y="113"/>
                  </a:lnTo>
                  <a:lnTo>
                    <a:pt x="104" y="109"/>
                  </a:lnTo>
                  <a:lnTo>
                    <a:pt x="109" y="99"/>
                  </a:lnTo>
                  <a:lnTo>
                    <a:pt x="118" y="85"/>
                  </a:lnTo>
                  <a:lnTo>
                    <a:pt x="118" y="76"/>
                  </a:lnTo>
                  <a:lnTo>
                    <a:pt x="123" y="62"/>
                  </a:lnTo>
                  <a:lnTo>
                    <a:pt x="118" y="62"/>
                  </a:lnTo>
                  <a:lnTo>
                    <a:pt x="118" y="52"/>
                  </a:lnTo>
                  <a:lnTo>
                    <a:pt x="113" y="43"/>
                  </a:lnTo>
                  <a:lnTo>
                    <a:pt x="109" y="29"/>
                  </a:lnTo>
                  <a:lnTo>
                    <a:pt x="99" y="24"/>
                  </a:lnTo>
                  <a:lnTo>
                    <a:pt x="94" y="14"/>
                  </a:lnTo>
                  <a:lnTo>
                    <a:pt x="80" y="10"/>
                  </a:lnTo>
                  <a:lnTo>
                    <a:pt x="71" y="5"/>
                  </a:lnTo>
                  <a:lnTo>
                    <a:pt x="61" y="5"/>
                  </a:lnTo>
                  <a:lnTo>
                    <a:pt x="47" y="5"/>
                  </a:lnTo>
                  <a:lnTo>
                    <a:pt x="38" y="10"/>
                  </a:lnTo>
                  <a:lnTo>
                    <a:pt x="28" y="14"/>
                  </a:lnTo>
                  <a:lnTo>
                    <a:pt x="19" y="24"/>
                  </a:lnTo>
                  <a:lnTo>
                    <a:pt x="9" y="29"/>
                  </a:lnTo>
                  <a:lnTo>
                    <a:pt x="5" y="43"/>
                  </a:lnTo>
                  <a:lnTo>
                    <a:pt x="0" y="52"/>
                  </a:lnTo>
                  <a:lnTo>
                    <a:pt x="0" y="62"/>
                  </a:lnTo>
                  <a:lnTo>
                    <a:pt x="0" y="76"/>
                  </a:lnTo>
                  <a:lnTo>
                    <a:pt x="5" y="85"/>
                  </a:lnTo>
                  <a:lnTo>
                    <a:pt x="9" y="95"/>
                  </a:lnTo>
                  <a:lnTo>
                    <a:pt x="19" y="104"/>
                  </a:lnTo>
                  <a:lnTo>
                    <a:pt x="28" y="113"/>
                  </a:lnTo>
                  <a:lnTo>
                    <a:pt x="38" y="118"/>
                  </a:lnTo>
                  <a:lnTo>
                    <a:pt x="47" y="123"/>
                  </a:lnTo>
                  <a:lnTo>
                    <a:pt x="61" y="123"/>
                  </a:lnTo>
                  <a:lnTo>
                    <a:pt x="71" y="123"/>
                  </a:lnTo>
                  <a:lnTo>
                    <a:pt x="80" y="118"/>
                  </a:lnTo>
                  <a:lnTo>
                    <a:pt x="94" y="113"/>
                  </a:lnTo>
                  <a:lnTo>
                    <a:pt x="99" y="104"/>
                  </a:lnTo>
                  <a:lnTo>
                    <a:pt x="109" y="95"/>
                  </a:lnTo>
                  <a:lnTo>
                    <a:pt x="113" y="85"/>
                  </a:lnTo>
                  <a:lnTo>
                    <a:pt x="118" y="76"/>
                  </a:lnTo>
                  <a:lnTo>
                    <a:pt x="118" y="62"/>
                  </a:lnTo>
                  <a:lnTo>
                    <a:pt x="123" y="62"/>
                  </a:lnTo>
                  <a:close/>
                </a:path>
              </a:pathLst>
            </a:custGeom>
            <a:solidFill>
              <a:srgbClr val="4467AF"/>
            </a:solidFill>
            <a:ln w="9525">
              <a:noFill/>
              <a:round/>
              <a:headEnd/>
              <a:tailEnd/>
            </a:ln>
          </p:spPr>
          <p:txBody>
            <a:bodyPr/>
            <a:lstStyle/>
            <a:p>
              <a:endParaRPr lang="en-US"/>
            </a:p>
          </p:txBody>
        </p:sp>
        <p:sp>
          <p:nvSpPr>
            <p:cNvPr id="3523832" name="Freeform 248"/>
            <p:cNvSpPr>
              <a:spLocks noChangeAspect="1"/>
            </p:cNvSpPr>
            <p:nvPr/>
          </p:nvSpPr>
          <p:spPr bwMode="auto">
            <a:xfrm>
              <a:off x="2572" y="1687"/>
              <a:ext cx="118" cy="118"/>
            </a:xfrm>
            <a:custGeom>
              <a:avLst/>
              <a:gdLst/>
              <a:ahLst/>
              <a:cxnLst>
                <a:cxn ang="0">
                  <a:pos x="118" y="47"/>
                </a:cxn>
                <a:cxn ang="0">
                  <a:pos x="109" y="24"/>
                </a:cxn>
                <a:cxn ang="0">
                  <a:pos x="94" y="9"/>
                </a:cxn>
                <a:cxn ang="0">
                  <a:pos x="71" y="0"/>
                </a:cxn>
                <a:cxn ang="0">
                  <a:pos x="47" y="0"/>
                </a:cxn>
                <a:cxn ang="0">
                  <a:pos x="28" y="9"/>
                </a:cxn>
                <a:cxn ang="0">
                  <a:pos x="9" y="24"/>
                </a:cxn>
                <a:cxn ang="0">
                  <a:pos x="0" y="47"/>
                </a:cxn>
                <a:cxn ang="0">
                  <a:pos x="0" y="71"/>
                </a:cxn>
                <a:cxn ang="0">
                  <a:pos x="9" y="90"/>
                </a:cxn>
                <a:cxn ang="0">
                  <a:pos x="28" y="108"/>
                </a:cxn>
                <a:cxn ang="0">
                  <a:pos x="47" y="118"/>
                </a:cxn>
                <a:cxn ang="0">
                  <a:pos x="71" y="118"/>
                </a:cxn>
                <a:cxn ang="0">
                  <a:pos x="94" y="108"/>
                </a:cxn>
                <a:cxn ang="0">
                  <a:pos x="109" y="90"/>
                </a:cxn>
                <a:cxn ang="0">
                  <a:pos x="118" y="71"/>
                </a:cxn>
                <a:cxn ang="0">
                  <a:pos x="118" y="57"/>
                </a:cxn>
                <a:cxn ang="0">
                  <a:pos x="113" y="38"/>
                </a:cxn>
                <a:cxn ang="0">
                  <a:pos x="99" y="19"/>
                </a:cxn>
                <a:cxn ang="0">
                  <a:pos x="80" y="5"/>
                </a:cxn>
                <a:cxn ang="0">
                  <a:pos x="61" y="0"/>
                </a:cxn>
                <a:cxn ang="0">
                  <a:pos x="38" y="5"/>
                </a:cxn>
                <a:cxn ang="0">
                  <a:pos x="19" y="19"/>
                </a:cxn>
                <a:cxn ang="0">
                  <a:pos x="5" y="38"/>
                </a:cxn>
                <a:cxn ang="0">
                  <a:pos x="5" y="57"/>
                </a:cxn>
                <a:cxn ang="0">
                  <a:pos x="5" y="80"/>
                </a:cxn>
                <a:cxn ang="0">
                  <a:pos x="19" y="99"/>
                </a:cxn>
                <a:cxn ang="0">
                  <a:pos x="38" y="108"/>
                </a:cxn>
                <a:cxn ang="0">
                  <a:pos x="61" y="113"/>
                </a:cxn>
                <a:cxn ang="0">
                  <a:pos x="80" y="108"/>
                </a:cxn>
                <a:cxn ang="0">
                  <a:pos x="99" y="99"/>
                </a:cxn>
                <a:cxn ang="0">
                  <a:pos x="113" y="80"/>
                </a:cxn>
                <a:cxn ang="0">
                  <a:pos x="118" y="57"/>
                </a:cxn>
              </a:cxnLst>
              <a:rect l="0" t="0" r="r" b="b"/>
              <a:pathLst>
                <a:path w="118" h="118">
                  <a:moveTo>
                    <a:pt x="118" y="57"/>
                  </a:moveTo>
                  <a:lnTo>
                    <a:pt x="118" y="47"/>
                  </a:lnTo>
                  <a:lnTo>
                    <a:pt x="113" y="38"/>
                  </a:lnTo>
                  <a:lnTo>
                    <a:pt x="109" y="24"/>
                  </a:lnTo>
                  <a:lnTo>
                    <a:pt x="99" y="19"/>
                  </a:lnTo>
                  <a:lnTo>
                    <a:pt x="94" y="9"/>
                  </a:lnTo>
                  <a:lnTo>
                    <a:pt x="80" y="5"/>
                  </a:lnTo>
                  <a:lnTo>
                    <a:pt x="71" y="0"/>
                  </a:lnTo>
                  <a:lnTo>
                    <a:pt x="61" y="0"/>
                  </a:lnTo>
                  <a:lnTo>
                    <a:pt x="47" y="0"/>
                  </a:lnTo>
                  <a:lnTo>
                    <a:pt x="38" y="5"/>
                  </a:lnTo>
                  <a:lnTo>
                    <a:pt x="28" y="9"/>
                  </a:lnTo>
                  <a:lnTo>
                    <a:pt x="19" y="19"/>
                  </a:lnTo>
                  <a:lnTo>
                    <a:pt x="9" y="24"/>
                  </a:lnTo>
                  <a:lnTo>
                    <a:pt x="5" y="38"/>
                  </a:lnTo>
                  <a:lnTo>
                    <a:pt x="0" y="47"/>
                  </a:lnTo>
                  <a:lnTo>
                    <a:pt x="0" y="57"/>
                  </a:lnTo>
                  <a:lnTo>
                    <a:pt x="0" y="71"/>
                  </a:lnTo>
                  <a:lnTo>
                    <a:pt x="5" y="80"/>
                  </a:lnTo>
                  <a:lnTo>
                    <a:pt x="9" y="90"/>
                  </a:lnTo>
                  <a:lnTo>
                    <a:pt x="19" y="99"/>
                  </a:lnTo>
                  <a:lnTo>
                    <a:pt x="28" y="108"/>
                  </a:lnTo>
                  <a:lnTo>
                    <a:pt x="38" y="113"/>
                  </a:lnTo>
                  <a:lnTo>
                    <a:pt x="47" y="118"/>
                  </a:lnTo>
                  <a:lnTo>
                    <a:pt x="61" y="118"/>
                  </a:lnTo>
                  <a:lnTo>
                    <a:pt x="71" y="118"/>
                  </a:lnTo>
                  <a:lnTo>
                    <a:pt x="80" y="113"/>
                  </a:lnTo>
                  <a:lnTo>
                    <a:pt x="94" y="108"/>
                  </a:lnTo>
                  <a:lnTo>
                    <a:pt x="99" y="99"/>
                  </a:lnTo>
                  <a:lnTo>
                    <a:pt x="109" y="90"/>
                  </a:lnTo>
                  <a:lnTo>
                    <a:pt x="113" y="80"/>
                  </a:lnTo>
                  <a:lnTo>
                    <a:pt x="118" y="71"/>
                  </a:lnTo>
                  <a:lnTo>
                    <a:pt x="118" y="57"/>
                  </a:lnTo>
                  <a:lnTo>
                    <a:pt x="118" y="57"/>
                  </a:lnTo>
                  <a:lnTo>
                    <a:pt x="113" y="47"/>
                  </a:lnTo>
                  <a:lnTo>
                    <a:pt x="113" y="38"/>
                  </a:lnTo>
                  <a:lnTo>
                    <a:pt x="104" y="28"/>
                  </a:lnTo>
                  <a:lnTo>
                    <a:pt x="99" y="19"/>
                  </a:lnTo>
                  <a:lnTo>
                    <a:pt x="90" y="9"/>
                  </a:lnTo>
                  <a:lnTo>
                    <a:pt x="80" y="5"/>
                  </a:lnTo>
                  <a:lnTo>
                    <a:pt x="71" y="5"/>
                  </a:lnTo>
                  <a:lnTo>
                    <a:pt x="61" y="0"/>
                  </a:lnTo>
                  <a:lnTo>
                    <a:pt x="47" y="5"/>
                  </a:lnTo>
                  <a:lnTo>
                    <a:pt x="38" y="5"/>
                  </a:lnTo>
                  <a:lnTo>
                    <a:pt x="28" y="9"/>
                  </a:lnTo>
                  <a:lnTo>
                    <a:pt x="19" y="19"/>
                  </a:lnTo>
                  <a:lnTo>
                    <a:pt x="14" y="28"/>
                  </a:lnTo>
                  <a:lnTo>
                    <a:pt x="5" y="38"/>
                  </a:lnTo>
                  <a:lnTo>
                    <a:pt x="5" y="47"/>
                  </a:lnTo>
                  <a:lnTo>
                    <a:pt x="5" y="57"/>
                  </a:lnTo>
                  <a:lnTo>
                    <a:pt x="5" y="71"/>
                  </a:lnTo>
                  <a:lnTo>
                    <a:pt x="5" y="80"/>
                  </a:lnTo>
                  <a:lnTo>
                    <a:pt x="14" y="90"/>
                  </a:lnTo>
                  <a:lnTo>
                    <a:pt x="19" y="99"/>
                  </a:lnTo>
                  <a:lnTo>
                    <a:pt x="28" y="104"/>
                  </a:lnTo>
                  <a:lnTo>
                    <a:pt x="38" y="108"/>
                  </a:lnTo>
                  <a:lnTo>
                    <a:pt x="47" y="113"/>
                  </a:lnTo>
                  <a:lnTo>
                    <a:pt x="61" y="113"/>
                  </a:lnTo>
                  <a:lnTo>
                    <a:pt x="71" y="113"/>
                  </a:lnTo>
                  <a:lnTo>
                    <a:pt x="80" y="108"/>
                  </a:lnTo>
                  <a:lnTo>
                    <a:pt x="90" y="104"/>
                  </a:lnTo>
                  <a:lnTo>
                    <a:pt x="99" y="99"/>
                  </a:lnTo>
                  <a:lnTo>
                    <a:pt x="104" y="90"/>
                  </a:lnTo>
                  <a:lnTo>
                    <a:pt x="113" y="80"/>
                  </a:lnTo>
                  <a:lnTo>
                    <a:pt x="113" y="71"/>
                  </a:lnTo>
                  <a:lnTo>
                    <a:pt x="118" y="57"/>
                  </a:lnTo>
                  <a:lnTo>
                    <a:pt x="118" y="57"/>
                  </a:lnTo>
                  <a:close/>
                </a:path>
              </a:pathLst>
            </a:custGeom>
            <a:solidFill>
              <a:srgbClr val="4769B0"/>
            </a:solidFill>
            <a:ln w="9525">
              <a:noFill/>
              <a:round/>
              <a:headEnd/>
              <a:tailEnd/>
            </a:ln>
          </p:spPr>
          <p:txBody>
            <a:bodyPr/>
            <a:lstStyle/>
            <a:p>
              <a:endParaRPr lang="en-US"/>
            </a:p>
          </p:txBody>
        </p:sp>
        <p:sp>
          <p:nvSpPr>
            <p:cNvPr id="3523833" name="Freeform 249"/>
            <p:cNvSpPr>
              <a:spLocks noChangeAspect="1"/>
            </p:cNvSpPr>
            <p:nvPr/>
          </p:nvSpPr>
          <p:spPr bwMode="auto">
            <a:xfrm>
              <a:off x="2577" y="1687"/>
              <a:ext cx="113" cy="113"/>
            </a:xfrm>
            <a:custGeom>
              <a:avLst/>
              <a:gdLst/>
              <a:ahLst/>
              <a:cxnLst>
                <a:cxn ang="0">
                  <a:pos x="108" y="47"/>
                </a:cxn>
                <a:cxn ang="0">
                  <a:pos x="99" y="28"/>
                </a:cxn>
                <a:cxn ang="0">
                  <a:pos x="85" y="9"/>
                </a:cxn>
                <a:cxn ang="0">
                  <a:pos x="66" y="5"/>
                </a:cxn>
                <a:cxn ang="0">
                  <a:pos x="42" y="5"/>
                </a:cxn>
                <a:cxn ang="0">
                  <a:pos x="23" y="9"/>
                </a:cxn>
                <a:cxn ang="0">
                  <a:pos x="9" y="28"/>
                </a:cxn>
                <a:cxn ang="0">
                  <a:pos x="0" y="47"/>
                </a:cxn>
                <a:cxn ang="0">
                  <a:pos x="0" y="71"/>
                </a:cxn>
                <a:cxn ang="0">
                  <a:pos x="9" y="90"/>
                </a:cxn>
                <a:cxn ang="0">
                  <a:pos x="23" y="104"/>
                </a:cxn>
                <a:cxn ang="0">
                  <a:pos x="42" y="113"/>
                </a:cxn>
                <a:cxn ang="0">
                  <a:pos x="66" y="113"/>
                </a:cxn>
                <a:cxn ang="0">
                  <a:pos x="85" y="104"/>
                </a:cxn>
                <a:cxn ang="0">
                  <a:pos x="99" y="90"/>
                </a:cxn>
                <a:cxn ang="0">
                  <a:pos x="108" y="71"/>
                </a:cxn>
                <a:cxn ang="0">
                  <a:pos x="108" y="57"/>
                </a:cxn>
                <a:cxn ang="0">
                  <a:pos x="104" y="38"/>
                </a:cxn>
                <a:cxn ang="0">
                  <a:pos x="94" y="19"/>
                </a:cxn>
                <a:cxn ang="0">
                  <a:pos x="75" y="9"/>
                </a:cxn>
                <a:cxn ang="0">
                  <a:pos x="56" y="5"/>
                </a:cxn>
                <a:cxn ang="0">
                  <a:pos x="33" y="9"/>
                </a:cxn>
                <a:cxn ang="0">
                  <a:pos x="14" y="19"/>
                </a:cxn>
                <a:cxn ang="0">
                  <a:pos x="4" y="38"/>
                </a:cxn>
                <a:cxn ang="0">
                  <a:pos x="0" y="57"/>
                </a:cxn>
                <a:cxn ang="0">
                  <a:pos x="4" y="80"/>
                </a:cxn>
                <a:cxn ang="0">
                  <a:pos x="14" y="99"/>
                </a:cxn>
                <a:cxn ang="0">
                  <a:pos x="33" y="108"/>
                </a:cxn>
                <a:cxn ang="0">
                  <a:pos x="56" y="113"/>
                </a:cxn>
                <a:cxn ang="0">
                  <a:pos x="75" y="108"/>
                </a:cxn>
                <a:cxn ang="0">
                  <a:pos x="94" y="99"/>
                </a:cxn>
                <a:cxn ang="0">
                  <a:pos x="104" y="80"/>
                </a:cxn>
                <a:cxn ang="0">
                  <a:pos x="108" y="57"/>
                </a:cxn>
              </a:cxnLst>
              <a:rect l="0" t="0" r="r" b="b"/>
              <a:pathLst>
                <a:path w="113" h="113">
                  <a:moveTo>
                    <a:pt x="113" y="57"/>
                  </a:moveTo>
                  <a:lnTo>
                    <a:pt x="108" y="47"/>
                  </a:lnTo>
                  <a:lnTo>
                    <a:pt x="108" y="38"/>
                  </a:lnTo>
                  <a:lnTo>
                    <a:pt x="99" y="28"/>
                  </a:lnTo>
                  <a:lnTo>
                    <a:pt x="94" y="19"/>
                  </a:lnTo>
                  <a:lnTo>
                    <a:pt x="85" y="9"/>
                  </a:lnTo>
                  <a:lnTo>
                    <a:pt x="75" y="5"/>
                  </a:lnTo>
                  <a:lnTo>
                    <a:pt x="66" y="5"/>
                  </a:lnTo>
                  <a:lnTo>
                    <a:pt x="56" y="0"/>
                  </a:lnTo>
                  <a:lnTo>
                    <a:pt x="42" y="5"/>
                  </a:lnTo>
                  <a:lnTo>
                    <a:pt x="33" y="5"/>
                  </a:lnTo>
                  <a:lnTo>
                    <a:pt x="23" y="9"/>
                  </a:lnTo>
                  <a:lnTo>
                    <a:pt x="14" y="19"/>
                  </a:lnTo>
                  <a:lnTo>
                    <a:pt x="9" y="28"/>
                  </a:lnTo>
                  <a:lnTo>
                    <a:pt x="0" y="38"/>
                  </a:lnTo>
                  <a:lnTo>
                    <a:pt x="0" y="47"/>
                  </a:lnTo>
                  <a:lnTo>
                    <a:pt x="0" y="57"/>
                  </a:lnTo>
                  <a:lnTo>
                    <a:pt x="0" y="71"/>
                  </a:lnTo>
                  <a:lnTo>
                    <a:pt x="0" y="80"/>
                  </a:lnTo>
                  <a:lnTo>
                    <a:pt x="9" y="90"/>
                  </a:lnTo>
                  <a:lnTo>
                    <a:pt x="14" y="99"/>
                  </a:lnTo>
                  <a:lnTo>
                    <a:pt x="23" y="104"/>
                  </a:lnTo>
                  <a:lnTo>
                    <a:pt x="33" y="108"/>
                  </a:lnTo>
                  <a:lnTo>
                    <a:pt x="42" y="113"/>
                  </a:lnTo>
                  <a:lnTo>
                    <a:pt x="56" y="113"/>
                  </a:lnTo>
                  <a:lnTo>
                    <a:pt x="66" y="113"/>
                  </a:lnTo>
                  <a:lnTo>
                    <a:pt x="75" y="108"/>
                  </a:lnTo>
                  <a:lnTo>
                    <a:pt x="85" y="104"/>
                  </a:lnTo>
                  <a:lnTo>
                    <a:pt x="94" y="99"/>
                  </a:lnTo>
                  <a:lnTo>
                    <a:pt x="99" y="90"/>
                  </a:lnTo>
                  <a:lnTo>
                    <a:pt x="108" y="80"/>
                  </a:lnTo>
                  <a:lnTo>
                    <a:pt x="108" y="71"/>
                  </a:lnTo>
                  <a:lnTo>
                    <a:pt x="113" y="57"/>
                  </a:lnTo>
                  <a:lnTo>
                    <a:pt x="108" y="57"/>
                  </a:lnTo>
                  <a:lnTo>
                    <a:pt x="108" y="47"/>
                  </a:lnTo>
                  <a:lnTo>
                    <a:pt x="104" y="38"/>
                  </a:lnTo>
                  <a:lnTo>
                    <a:pt x="99" y="28"/>
                  </a:lnTo>
                  <a:lnTo>
                    <a:pt x="94" y="19"/>
                  </a:lnTo>
                  <a:lnTo>
                    <a:pt x="85" y="14"/>
                  </a:lnTo>
                  <a:lnTo>
                    <a:pt x="75" y="9"/>
                  </a:lnTo>
                  <a:lnTo>
                    <a:pt x="66" y="5"/>
                  </a:lnTo>
                  <a:lnTo>
                    <a:pt x="56" y="5"/>
                  </a:lnTo>
                  <a:lnTo>
                    <a:pt x="42" y="5"/>
                  </a:lnTo>
                  <a:lnTo>
                    <a:pt x="33" y="9"/>
                  </a:lnTo>
                  <a:lnTo>
                    <a:pt x="23" y="14"/>
                  </a:lnTo>
                  <a:lnTo>
                    <a:pt x="14" y="19"/>
                  </a:lnTo>
                  <a:lnTo>
                    <a:pt x="9" y="28"/>
                  </a:lnTo>
                  <a:lnTo>
                    <a:pt x="4" y="38"/>
                  </a:lnTo>
                  <a:lnTo>
                    <a:pt x="0" y="47"/>
                  </a:lnTo>
                  <a:lnTo>
                    <a:pt x="0" y="57"/>
                  </a:lnTo>
                  <a:lnTo>
                    <a:pt x="0" y="71"/>
                  </a:lnTo>
                  <a:lnTo>
                    <a:pt x="4" y="80"/>
                  </a:lnTo>
                  <a:lnTo>
                    <a:pt x="9" y="90"/>
                  </a:lnTo>
                  <a:lnTo>
                    <a:pt x="14" y="99"/>
                  </a:lnTo>
                  <a:lnTo>
                    <a:pt x="23" y="104"/>
                  </a:lnTo>
                  <a:lnTo>
                    <a:pt x="33" y="108"/>
                  </a:lnTo>
                  <a:lnTo>
                    <a:pt x="42" y="113"/>
                  </a:lnTo>
                  <a:lnTo>
                    <a:pt x="56" y="113"/>
                  </a:lnTo>
                  <a:lnTo>
                    <a:pt x="66" y="113"/>
                  </a:lnTo>
                  <a:lnTo>
                    <a:pt x="75" y="108"/>
                  </a:lnTo>
                  <a:lnTo>
                    <a:pt x="85" y="104"/>
                  </a:lnTo>
                  <a:lnTo>
                    <a:pt x="94" y="99"/>
                  </a:lnTo>
                  <a:lnTo>
                    <a:pt x="99" y="90"/>
                  </a:lnTo>
                  <a:lnTo>
                    <a:pt x="104" y="80"/>
                  </a:lnTo>
                  <a:lnTo>
                    <a:pt x="108" y="71"/>
                  </a:lnTo>
                  <a:lnTo>
                    <a:pt x="108" y="57"/>
                  </a:lnTo>
                  <a:lnTo>
                    <a:pt x="113" y="57"/>
                  </a:lnTo>
                  <a:close/>
                </a:path>
              </a:pathLst>
            </a:custGeom>
            <a:solidFill>
              <a:srgbClr val="4A6BB1"/>
            </a:solidFill>
            <a:ln w="9525">
              <a:noFill/>
              <a:round/>
              <a:headEnd/>
              <a:tailEnd/>
            </a:ln>
          </p:spPr>
          <p:txBody>
            <a:bodyPr/>
            <a:lstStyle/>
            <a:p>
              <a:endParaRPr lang="en-US"/>
            </a:p>
          </p:txBody>
        </p:sp>
        <p:sp>
          <p:nvSpPr>
            <p:cNvPr id="3523834" name="Freeform 250"/>
            <p:cNvSpPr>
              <a:spLocks noChangeAspect="1"/>
            </p:cNvSpPr>
            <p:nvPr/>
          </p:nvSpPr>
          <p:spPr bwMode="auto">
            <a:xfrm>
              <a:off x="2577" y="1692"/>
              <a:ext cx="108" cy="108"/>
            </a:xfrm>
            <a:custGeom>
              <a:avLst/>
              <a:gdLst/>
              <a:ahLst/>
              <a:cxnLst>
                <a:cxn ang="0">
                  <a:pos x="108" y="42"/>
                </a:cxn>
                <a:cxn ang="0">
                  <a:pos x="99" y="23"/>
                </a:cxn>
                <a:cxn ang="0">
                  <a:pos x="85" y="9"/>
                </a:cxn>
                <a:cxn ang="0">
                  <a:pos x="66" y="0"/>
                </a:cxn>
                <a:cxn ang="0">
                  <a:pos x="42" y="0"/>
                </a:cxn>
                <a:cxn ang="0">
                  <a:pos x="23" y="9"/>
                </a:cxn>
                <a:cxn ang="0">
                  <a:pos x="9" y="23"/>
                </a:cxn>
                <a:cxn ang="0">
                  <a:pos x="0" y="42"/>
                </a:cxn>
                <a:cxn ang="0">
                  <a:pos x="0" y="66"/>
                </a:cxn>
                <a:cxn ang="0">
                  <a:pos x="9" y="85"/>
                </a:cxn>
                <a:cxn ang="0">
                  <a:pos x="23" y="99"/>
                </a:cxn>
                <a:cxn ang="0">
                  <a:pos x="42" y="108"/>
                </a:cxn>
                <a:cxn ang="0">
                  <a:pos x="66" y="108"/>
                </a:cxn>
                <a:cxn ang="0">
                  <a:pos x="85" y="99"/>
                </a:cxn>
                <a:cxn ang="0">
                  <a:pos x="99" y="85"/>
                </a:cxn>
                <a:cxn ang="0">
                  <a:pos x="108" y="66"/>
                </a:cxn>
                <a:cxn ang="0">
                  <a:pos x="108" y="52"/>
                </a:cxn>
                <a:cxn ang="0">
                  <a:pos x="104" y="33"/>
                </a:cxn>
                <a:cxn ang="0">
                  <a:pos x="89" y="19"/>
                </a:cxn>
                <a:cxn ang="0">
                  <a:pos x="75" y="4"/>
                </a:cxn>
                <a:cxn ang="0">
                  <a:pos x="56" y="0"/>
                </a:cxn>
                <a:cxn ang="0">
                  <a:pos x="33" y="4"/>
                </a:cxn>
                <a:cxn ang="0">
                  <a:pos x="19" y="19"/>
                </a:cxn>
                <a:cxn ang="0">
                  <a:pos x="4" y="33"/>
                </a:cxn>
                <a:cxn ang="0">
                  <a:pos x="4" y="52"/>
                </a:cxn>
                <a:cxn ang="0">
                  <a:pos x="4" y="75"/>
                </a:cxn>
                <a:cxn ang="0">
                  <a:pos x="19" y="89"/>
                </a:cxn>
                <a:cxn ang="0">
                  <a:pos x="33" y="103"/>
                </a:cxn>
                <a:cxn ang="0">
                  <a:pos x="56" y="103"/>
                </a:cxn>
                <a:cxn ang="0">
                  <a:pos x="75" y="103"/>
                </a:cxn>
                <a:cxn ang="0">
                  <a:pos x="89" y="89"/>
                </a:cxn>
                <a:cxn ang="0">
                  <a:pos x="104" y="75"/>
                </a:cxn>
                <a:cxn ang="0">
                  <a:pos x="108" y="52"/>
                </a:cxn>
              </a:cxnLst>
              <a:rect l="0" t="0" r="r" b="b"/>
              <a:pathLst>
                <a:path w="108" h="108">
                  <a:moveTo>
                    <a:pt x="108" y="52"/>
                  </a:moveTo>
                  <a:lnTo>
                    <a:pt x="108" y="42"/>
                  </a:lnTo>
                  <a:lnTo>
                    <a:pt x="104" y="33"/>
                  </a:lnTo>
                  <a:lnTo>
                    <a:pt x="99" y="23"/>
                  </a:lnTo>
                  <a:lnTo>
                    <a:pt x="94" y="14"/>
                  </a:lnTo>
                  <a:lnTo>
                    <a:pt x="85" y="9"/>
                  </a:lnTo>
                  <a:lnTo>
                    <a:pt x="75" y="4"/>
                  </a:lnTo>
                  <a:lnTo>
                    <a:pt x="66" y="0"/>
                  </a:lnTo>
                  <a:lnTo>
                    <a:pt x="56" y="0"/>
                  </a:lnTo>
                  <a:lnTo>
                    <a:pt x="42" y="0"/>
                  </a:lnTo>
                  <a:lnTo>
                    <a:pt x="33" y="4"/>
                  </a:lnTo>
                  <a:lnTo>
                    <a:pt x="23" y="9"/>
                  </a:lnTo>
                  <a:lnTo>
                    <a:pt x="14" y="14"/>
                  </a:lnTo>
                  <a:lnTo>
                    <a:pt x="9" y="23"/>
                  </a:lnTo>
                  <a:lnTo>
                    <a:pt x="4" y="33"/>
                  </a:lnTo>
                  <a:lnTo>
                    <a:pt x="0" y="42"/>
                  </a:lnTo>
                  <a:lnTo>
                    <a:pt x="0" y="52"/>
                  </a:lnTo>
                  <a:lnTo>
                    <a:pt x="0" y="66"/>
                  </a:lnTo>
                  <a:lnTo>
                    <a:pt x="4" y="75"/>
                  </a:lnTo>
                  <a:lnTo>
                    <a:pt x="9" y="85"/>
                  </a:lnTo>
                  <a:lnTo>
                    <a:pt x="14" y="94"/>
                  </a:lnTo>
                  <a:lnTo>
                    <a:pt x="23" y="99"/>
                  </a:lnTo>
                  <a:lnTo>
                    <a:pt x="33" y="103"/>
                  </a:lnTo>
                  <a:lnTo>
                    <a:pt x="42" y="108"/>
                  </a:lnTo>
                  <a:lnTo>
                    <a:pt x="56" y="108"/>
                  </a:lnTo>
                  <a:lnTo>
                    <a:pt x="66" y="108"/>
                  </a:lnTo>
                  <a:lnTo>
                    <a:pt x="75" y="103"/>
                  </a:lnTo>
                  <a:lnTo>
                    <a:pt x="85" y="99"/>
                  </a:lnTo>
                  <a:lnTo>
                    <a:pt x="94" y="94"/>
                  </a:lnTo>
                  <a:lnTo>
                    <a:pt x="99" y="85"/>
                  </a:lnTo>
                  <a:lnTo>
                    <a:pt x="104" y="75"/>
                  </a:lnTo>
                  <a:lnTo>
                    <a:pt x="108" y="66"/>
                  </a:lnTo>
                  <a:lnTo>
                    <a:pt x="108" y="52"/>
                  </a:lnTo>
                  <a:lnTo>
                    <a:pt x="108" y="52"/>
                  </a:lnTo>
                  <a:lnTo>
                    <a:pt x="104" y="42"/>
                  </a:lnTo>
                  <a:lnTo>
                    <a:pt x="104" y="33"/>
                  </a:lnTo>
                  <a:lnTo>
                    <a:pt x="99" y="23"/>
                  </a:lnTo>
                  <a:lnTo>
                    <a:pt x="89" y="19"/>
                  </a:lnTo>
                  <a:lnTo>
                    <a:pt x="85" y="9"/>
                  </a:lnTo>
                  <a:lnTo>
                    <a:pt x="75" y="4"/>
                  </a:lnTo>
                  <a:lnTo>
                    <a:pt x="66" y="4"/>
                  </a:lnTo>
                  <a:lnTo>
                    <a:pt x="56" y="0"/>
                  </a:lnTo>
                  <a:lnTo>
                    <a:pt x="42" y="4"/>
                  </a:lnTo>
                  <a:lnTo>
                    <a:pt x="33" y="4"/>
                  </a:lnTo>
                  <a:lnTo>
                    <a:pt x="23" y="9"/>
                  </a:lnTo>
                  <a:lnTo>
                    <a:pt x="19" y="19"/>
                  </a:lnTo>
                  <a:lnTo>
                    <a:pt x="9" y="23"/>
                  </a:lnTo>
                  <a:lnTo>
                    <a:pt x="4" y="33"/>
                  </a:lnTo>
                  <a:lnTo>
                    <a:pt x="4" y="42"/>
                  </a:lnTo>
                  <a:lnTo>
                    <a:pt x="4" y="52"/>
                  </a:lnTo>
                  <a:lnTo>
                    <a:pt x="4" y="66"/>
                  </a:lnTo>
                  <a:lnTo>
                    <a:pt x="4" y="75"/>
                  </a:lnTo>
                  <a:lnTo>
                    <a:pt x="9" y="85"/>
                  </a:lnTo>
                  <a:lnTo>
                    <a:pt x="19" y="89"/>
                  </a:lnTo>
                  <a:lnTo>
                    <a:pt x="23" y="99"/>
                  </a:lnTo>
                  <a:lnTo>
                    <a:pt x="33" y="103"/>
                  </a:lnTo>
                  <a:lnTo>
                    <a:pt x="42" y="103"/>
                  </a:lnTo>
                  <a:lnTo>
                    <a:pt x="56" y="103"/>
                  </a:lnTo>
                  <a:lnTo>
                    <a:pt x="66" y="103"/>
                  </a:lnTo>
                  <a:lnTo>
                    <a:pt x="75" y="103"/>
                  </a:lnTo>
                  <a:lnTo>
                    <a:pt x="85" y="99"/>
                  </a:lnTo>
                  <a:lnTo>
                    <a:pt x="89" y="89"/>
                  </a:lnTo>
                  <a:lnTo>
                    <a:pt x="99" y="85"/>
                  </a:lnTo>
                  <a:lnTo>
                    <a:pt x="104" y="75"/>
                  </a:lnTo>
                  <a:lnTo>
                    <a:pt x="104" y="66"/>
                  </a:lnTo>
                  <a:lnTo>
                    <a:pt x="108" y="52"/>
                  </a:lnTo>
                  <a:lnTo>
                    <a:pt x="108" y="52"/>
                  </a:lnTo>
                  <a:close/>
                </a:path>
              </a:pathLst>
            </a:custGeom>
            <a:solidFill>
              <a:srgbClr val="4D6DB2"/>
            </a:solidFill>
            <a:ln w="9525">
              <a:noFill/>
              <a:round/>
              <a:headEnd/>
              <a:tailEnd/>
            </a:ln>
          </p:spPr>
          <p:txBody>
            <a:bodyPr/>
            <a:lstStyle/>
            <a:p>
              <a:endParaRPr lang="en-US"/>
            </a:p>
          </p:txBody>
        </p:sp>
        <p:sp>
          <p:nvSpPr>
            <p:cNvPr id="3523835" name="Freeform 251"/>
            <p:cNvSpPr>
              <a:spLocks noChangeAspect="1"/>
            </p:cNvSpPr>
            <p:nvPr/>
          </p:nvSpPr>
          <p:spPr bwMode="auto">
            <a:xfrm>
              <a:off x="2581" y="1692"/>
              <a:ext cx="104" cy="103"/>
            </a:xfrm>
            <a:custGeom>
              <a:avLst/>
              <a:gdLst/>
              <a:ahLst/>
              <a:cxnLst>
                <a:cxn ang="0">
                  <a:pos x="100" y="42"/>
                </a:cxn>
                <a:cxn ang="0">
                  <a:pos x="95" y="23"/>
                </a:cxn>
                <a:cxn ang="0">
                  <a:pos x="81" y="9"/>
                </a:cxn>
                <a:cxn ang="0">
                  <a:pos x="62" y="4"/>
                </a:cxn>
                <a:cxn ang="0">
                  <a:pos x="38" y="4"/>
                </a:cxn>
                <a:cxn ang="0">
                  <a:pos x="19" y="9"/>
                </a:cxn>
                <a:cxn ang="0">
                  <a:pos x="5" y="23"/>
                </a:cxn>
                <a:cxn ang="0">
                  <a:pos x="0" y="42"/>
                </a:cxn>
                <a:cxn ang="0">
                  <a:pos x="0" y="66"/>
                </a:cxn>
                <a:cxn ang="0">
                  <a:pos x="5" y="85"/>
                </a:cxn>
                <a:cxn ang="0">
                  <a:pos x="19" y="99"/>
                </a:cxn>
                <a:cxn ang="0">
                  <a:pos x="38" y="103"/>
                </a:cxn>
                <a:cxn ang="0">
                  <a:pos x="62" y="103"/>
                </a:cxn>
                <a:cxn ang="0">
                  <a:pos x="81" y="99"/>
                </a:cxn>
                <a:cxn ang="0">
                  <a:pos x="95" y="85"/>
                </a:cxn>
                <a:cxn ang="0">
                  <a:pos x="100" y="66"/>
                </a:cxn>
                <a:cxn ang="0">
                  <a:pos x="100" y="52"/>
                </a:cxn>
                <a:cxn ang="0">
                  <a:pos x="95" y="33"/>
                </a:cxn>
                <a:cxn ang="0">
                  <a:pos x="85" y="19"/>
                </a:cxn>
                <a:cxn ang="0">
                  <a:pos x="71" y="9"/>
                </a:cxn>
                <a:cxn ang="0">
                  <a:pos x="52" y="4"/>
                </a:cxn>
                <a:cxn ang="0">
                  <a:pos x="29" y="9"/>
                </a:cxn>
                <a:cxn ang="0">
                  <a:pos x="15" y="19"/>
                </a:cxn>
                <a:cxn ang="0">
                  <a:pos x="5" y="33"/>
                </a:cxn>
                <a:cxn ang="0">
                  <a:pos x="0" y="52"/>
                </a:cxn>
                <a:cxn ang="0">
                  <a:pos x="5" y="70"/>
                </a:cxn>
                <a:cxn ang="0">
                  <a:pos x="15" y="89"/>
                </a:cxn>
                <a:cxn ang="0">
                  <a:pos x="29" y="99"/>
                </a:cxn>
                <a:cxn ang="0">
                  <a:pos x="52" y="103"/>
                </a:cxn>
                <a:cxn ang="0">
                  <a:pos x="71" y="99"/>
                </a:cxn>
                <a:cxn ang="0">
                  <a:pos x="85" y="89"/>
                </a:cxn>
                <a:cxn ang="0">
                  <a:pos x="95" y="70"/>
                </a:cxn>
                <a:cxn ang="0">
                  <a:pos x="100" y="52"/>
                </a:cxn>
              </a:cxnLst>
              <a:rect l="0" t="0" r="r" b="b"/>
              <a:pathLst>
                <a:path w="104" h="103">
                  <a:moveTo>
                    <a:pt x="104" y="52"/>
                  </a:moveTo>
                  <a:lnTo>
                    <a:pt x="100" y="42"/>
                  </a:lnTo>
                  <a:lnTo>
                    <a:pt x="100" y="33"/>
                  </a:lnTo>
                  <a:lnTo>
                    <a:pt x="95" y="23"/>
                  </a:lnTo>
                  <a:lnTo>
                    <a:pt x="85" y="19"/>
                  </a:lnTo>
                  <a:lnTo>
                    <a:pt x="81" y="9"/>
                  </a:lnTo>
                  <a:lnTo>
                    <a:pt x="71" y="4"/>
                  </a:lnTo>
                  <a:lnTo>
                    <a:pt x="62" y="4"/>
                  </a:lnTo>
                  <a:lnTo>
                    <a:pt x="52" y="0"/>
                  </a:lnTo>
                  <a:lnTo>
                    <a:pt x="38" y="4"/>
                  </a:lnTo>
                  <a:lnTo>
                    <a:pt x="29" y="4"/>
                  </a:lnTo>
                  <a:lnTo>
                    <a:pt x="19" y="9"/>
                  </a:lnTo>
                  <a:lnTo>
                    <a:pt x="15" y="19"/>
                  </a:lnTo>
                  <a:lnTo>
                    <a:pt x="5" y="23"/>
                  </a:lnTo>
                  <a:lnTo>
                    <a:pt x="0" y="33"/>
                  </a:lnTo>
                  <a:lnTo>
                    <a:pt x="0" y="42"/>
                  </a:lnTo>
                  <a:lnTo>
                    <a:pt x="0" y="52"/>
                  </a:lnTo>
                  <a:lnTo>
                    <a:pt x="0" y="66"/>
                  </a:lnTo>
                  <a:lnTo>
                    <a:pt x="0" y="75"/>
                  </a:lnTo>
                  <a:lnTo>
                    <a:pt x="5" y="85"/>
                  </a:lnTo>
                  <a:lnTo>
                    <a:pt x="15" y="89"/>
                  </a:lnTo>
                  <a:lnTo>
                    <a:pt x="19" y="99"/>
                  </a:lnTo>
                  <a:lnTo>
                    <a:pt x="29" y="103"/>
                  </a:lnTo>
                  <a:lnTo>
                    <a:pt x="38" y="103"/>
                  </a:lnTo>
                  <a:lnTo>
                    <a:pt x="52" y="103"/>
                  </a:lnTo>
                  <a:lnTo>
                    <a:pt x="62" y="103"/>
                  </a:lnTo>
                  <a:lnTo>
                    <a:pt x="71" y="103"/>
                  </a:lnTo>
                  <a:lnTo>
                    <a:pt x="81" y="99"/>
                  </a:lnTo>
                  <a:lnTo>
                    <a:pt x="85" y="89"/>
                  </a:lnTo>
                  <a:lnTo>
                    <a:pt x="95" y="85"/>
                  </a:lnTo>
                  <a:lnTo>
                    <a:pt x="100" y="75"/>
                  </a:lnTo>
                  <a:lnTo>
                    <a:pt x="100" y="66"/>
                  </a:lnTo>
                  <a:lnTo>
                    <a:pt x="104" y="52"/>
                  </a:lnTo>
                  <a:lnTo>
                    <a:pt x="100" y="52"/>
                  </a:lnTo>
                  <a:lnTo>
                    <a:pt x="100" y="42"/>
                  </a:lnTo>
                  <a:lnTo>
                    <a:pt x="95" y="33"/>
                  </a:lnTo>
                  <a:lnTo>
                    <a:pt x="90" y="28"/>
                  </a:lnTo>
                  <a:lnTo>
                    <a:pt x="85" y="19"/>
                  </a:lnTo>
                  <a:lnTo>
                    <a:pt x="76" y="14"/>
                  </a:lnTo>
                  <a:lnTo>
                    <a:pt x="71" y="9"/>
                  </a:lnTo>
                  <a:lnTo>
                    <a:pt x="62" y="4"/>
                  </a:lnTo>
                  <a:lnTo>
                    <a:pt x="52" y="4"/>
                  </a:lnTo>
                  <a:lnTo>
                    <a:pt x="38" y="4"/>
                  </a:lnTo>
                  <a:lnTo>
                    <a:pt x="29" y="9"/>
                  </a:lnTo>
                  <a:lnTo>
                    <a:pt x="24" y="14"/>
                  </a:lnTo>
                  <a:lnTo>
                    <a:pt x="15" y="19"/>
                  </a:lnTo>
                  <a:lnTo>
                    <a:pt x="10" y="28"/>
                  </a:lnTo>
                  <a:lnTo>
                    <a:pt x="5" y="33"/>
                  </a:lnTo>
                  <a:lnTo>
                    <a:pt x="0" y="42"/>
                  </a:lnTo>
                  <a:lnTo>
                    <a:pt x="0" y="52"/>
                  </a:lnTo>
                  <a:lnTo>
                    <a:pt x="0" y="66"/>
                  </a:lnTo>
                  <a:lnTo>
                    <a:pt x="5" y="70"/>
                  </a:lnTo>
                  <a:lnTo>
                    <a:pt x="10" y="80"/>
                  </a:lnTo>
                  <a:lnTo>
                    <a:pt x="15" y="89"/>
                  </a:lnTo>
                  <a:lnTo>
                    <a:pt x="24" y="94"/>
                  </a:lnTo>
                  <a:lnTo>
                    <a:pt x="29" y="99"/>
                  </a:lnTo>
                  <a:lnTo>
                    <a:pt x="38" y="103"/>
                  </a:lnTo>
                  <a:lnTo>
                    <a:pt x="52" y="103"/>
                  </a:lnTo>
                  <a:lnTo>
                    <a:pt x="62" y="103"/>
                  </a:lnTo>
                  <a:lnTo>
                    <a:pt x="71" y="99"/>
                  </a:lnTo>
                  <a:lnTo>
                    <a:pt x="76" y="94"/>
                  </a:lnTo>
                  <a:lnTo>
                    <a:pt x="85" y="89"/>
                  </a:lnTo>
                  <a:lnTo>
                    <a:pt x="90" y="80"/>
                  </a:lnTo>
                  <a:lnTo>
                    <a:pt x="95" y="70"/>
                  </a:lnTo>
                  <a:lnTo>
                    <a:pt x="100" y="66"/>
                  </a:lnTo>
                  <a:lnTo>
                    <a:pt x="100" y="52"/>
                  </a:lnTo>
                  <a:lnTo>
                    <a:pt x="104" y="52"/>
                  </a:lnTo>
                  <a:close/>
                </a:path>
              </a:pathLst>
            </a:custGeom>
            <a:solidFill>
              <a:srgbClr val="5070B3"/>
            </a:solidFill>
            <a:ln w="9525">
              <a:noFill/>
              <a:round/>
              <a:headEnd/>
              <a:tailEnd/>
            </a:ln>
          </p:spPr>
          <p:txBody>
            <a:bodyPr/>
            <a:lstStyle/>
            <a:p>
              <a:endParaRPr lang="en-US"/>
            </a:p>
          </p:txBody>
        </p:sp>
        <p:sp>
          <p:nvSpPr>
            <p:cNvPr id="3523836" name="Freeform 252"/>
            <p:cNvSpPr>
              <a:spLocks noChangeAspect="1"/>
            </p:cNvSpPr>
            <p:nvPr/>
          </p:nvSpPr>
          <p:spPr bwMode="auto">
            <a:xfrm>
              <a:off x="2581" y="1696"/>
              <a:ext cx="100" cy="99"/>
            </a:xfrm>
            <a:custGeom>
              <a:avLst/>
              <a:gdLst/>
              <a:ahLst/>
              <a:cxnLst>
                <a:cxn ang="0">
                  <a:pos x="100" y="38"/>
                </a:cxn>
                <a:cxn ang="0">
                  <a:pos x="90" y="24"/>
                </a:cxn>
                <a:cxn ang="0">
                  <a:pos x="76" y="10"/>
                </a:cxn>
                <a:cxn ang="0">
                  <a:pos x="62" y="0"/>
                </a:cxn>
                <a:cxn ang="0">
                  <a:pos x="38" y="0"/>
                </a:cxn>
                <a:cxn ang="0">
                  <a:pos x="24" y="10"/>
                </a:cxn>
                <a:cxn ang="0">
                  <a:pos x="10" y="24"/>
                </a:cxn>
                <a:cxn ang="0">
                  <a:pos x="0" y="38"/>
                </a:cxn>
                <a:cxn ang="0">
                  <a:pos x="0" y="62"/>
                </a:cxn>
                <a:cxn ang="0">
                  <a:pos x="10" y="76"/>
                </a:cxn>
                <a:cxn ang="0">
                  <a:pos x="24" y="90"/>
                </a:cxn>
                <a:cxn ang="0">
                  <a:pos x="38" y="99"/>
                </a:cxn>
                <a:cxn ang="0">
                  <a:pos x="62" y="99"/>
                </a:cxn>
                <a:cxn ang="0">
                  <a:pos x="76" y="90"/>
                </a:cxn>
                <a:cxn ang="0">
                  <a:pos x="90" y="76"/>
                </a:cxn>
                <a:cxn ang="0">
                  <a:pos x="100" y="62"/>
                </a:cxn>
                <a:cxn ang="0">
                  <a:pos x="100" y="48"/>
                </a:cxn>
                <a:cxn ang="0">
                  <a:pos x="95" y="29"/>
                </a:cxn>
                <a:cxn ang="0">
                  <a:pos x="85" y="15"/>
                </a:cxn>
                <a:cxn ang="0">
                  <a:pos x="67" y="5"/>
                </a:cxn>
                <a:cxn ang="0">
                  <a:pos x="52" y="0"/>
                </a:cxn>
                <a:cxn ang="0">
                  <a:pos x="33" y="5"/>
                </a:cxn>
                <a:cxn ang="0">
                  <a:pos x="15" y="15"/>
                </a:cxn>
                <a:cxn ang="0">
                  <a:pos x="5" y="29"/>
                </a:cxn>
                <a:cxn ang="0">
                  <a:pos x="5" y="48"/>
                </a:cxn>
                <a:cxn ang="0">
                  <a:pos x="5" y="66"/>
                </a:cxn>
                <a:cxn ang="0">
                  <a:pos x="15" y="81"/>
                </a:cxn>
                <a:cxn ang="0">
                  <a:pos x="33" y="95"/>
                </a:cxn>
                <a:cxn ang="0">
                  <a:pos x="52" y="95"/>
                </a:cxn>
                <a:cxn ang="0">
                  <a:pos x="67" y="95"/>
                </a:cxn>
                <a:cxn ang="0">
                  <a:pos x="85" y="81"/>
                </a:cxn>
                <a:cxn ang="0">
                  <a:pos x="95" y="66"/>
                </a:cxn>
                <a:cxn ang="0">
                  <a:pos x="100" y="48"/>
                </a:cxn>
              </a:cxnLst>
              <a:rect l="0" t="0" r="r" b="b"/>
              <a:pathLst>
                <a:path w="100" h="99">
                  <a:moveTo>
                    <a:pt x="100" y="48"/>
                  </a:moveTo>
                  <a:lnTo>
                    <a:pt x="100" y="38"/>
                  </a:lnTo>
                  <a:lnTo>
                    <a:pt x="95" y="29"/>
                  </a:lnTo>
                  <a:lnTo>
                    <a:pt x="90" y="24"/>
                  </a:lnTo>
                  <a:lnTo>
                    <a:pt x="85" y="15"/>
                  </a:lnTo>
                  <a:lnTo>
                    <a:pt x="76" y="10"/>
                  </a:lnTo>
                  <a:lnTo>
                    <a:pt x="71" y="5"/>
                  </a:lnTo>
                  <a:lnTo>
                    <a:pt x="62" y="0"/>
                  </a:lnTo>
                  <a:lnTo>
                    <a:pt x="52" y="0"/>
                  </a:lnTo>
                  <a:lnTo>
                    <a:pt x="38" y="0"/>
                  </a:lnTo>
                  <a:lnTo>
                    <a:pt x="29" y="5"/>
                  </a:lnTo>
                  <a:lnTo>
                    <a:pt x="24" y="10"/>
                  </a:lnTo>
                  <a:lnTo>
                    <a:pt x="15" y="15"/>
                  </a:lnTo>
                  <a:lnTo>
                    <a:pt x="10" y="24"/>
                  </a:lnTo>
                  <a:lnTo>
                    <a:pt x="5" y="29"/>
                  </a:lnTo>
                  <a:lnTo>
                    <a:pt x="0" y="38"/>
                  </a:lnTo>
                  <a:lnTo>
                    <a:pt x="0" y="48"/>
                  </a:lnTo>
                  <a:lnTo>
                    <a:pt x="0" y="62"/>
                  </a:lnTo>
                  <a:lnTo>
                    <a:pt x="5" y="66"/>
                  </a:lnTo>
                  <a:lnTo>
                    <a:pt x="10" y="76"/>
                  </a:lnTo>
                  <a:lnTo>
                    <a:pt x="15" y="85"/>
                  </a:lnTo>
                  <a:lnTo>
                    <a:pt x="24" y="90"/>
                  </a:lnTo>
                  <a:lnTo>
                    <a:pt x="29" y="95"/>
                  </a:lnTo>
                  <a:lnTo>
                    <a:pt x="38" y="99"/>
                  </a:lnTo>
                  <a:lnTo>
                    <a:pt x="52" y="99"/>
                  </a:lnTo>
                  <a:lnTo>
                    <a:pt x="62" y="99"/>
                  </a:lnTo>
                  <a:lnTo>
                    <a:pt x="71" y="95"/>
                  </a:lnTo>
                  <a:lnTo>
                    <a:pt x="76" y="90"/>
                  </a:lnTo>
                  <a:lnTo>
                    <a:pt x="85" y="85"/>
                  </a:lnTo>
                  <a:lnTo>
                    <a:pt x="90" y="76"/>
                  </a:lnTo>
                  <a:lnTo>
                    <a:pt x="95" y="66"/>
                  </a:lnTo>
                  <a:lnTo>
                    <a:pt x="100" y="62"/>
                  </a:lnTo>
                  <a:lnTo>
                    <a:pt x="100" y="48"/>
                  </a:lnTo>
                  <a:lnTo>
                    <a:pt x="100" y="48"/>
                  </a:lnTo>
                  <a:lnTo>
                    <a:pt x="95" y="38"/>
                  </a:lnTo>
                  <a:lnTo>
                    <a:pt x="95" y="29"/>
                  </a:lnTo>
                  <a:lnTo>
                    <a:pt x="90" y="24"/>
                  </a:lnTo>
                  <a:lnTo>
                    <a:pt x="85" y="15"/>
                  </a:lnTo>
                  <a:lnTo>
                    <a:pt x="76" y="10"/>
                  </a:lnTo>
                  <a:lnTo>
                    <a:pt x="67" y="5"/>
                  </a:lnTo>
                  <a:lnTo>
                    <a:pt x="62" y="5"/>
                  </a:lnTo>
                  <a:lnTo>
                    <a:pt x="52" y="0"/>
                  </a:lnTo>
                  <a:lnTo>
                    <a:pt x="43" y="5"/>
                  </a:lnTo>
                  <a:lnTo>
                    <a:pt x="33" y="5"/>
                  </a:lnTo>
                  <a:lnTo>
                    <a:pt x="24" y="10"/>
                  </a:lnTo>
                  <a:lnTo>
                    <a:pt x="15" y="15"/>
                  </a:lnTo>
                  <a:lnTo>
                    <a:pt x="10" y="24"/>
                  </a:lnTo>
                  <a:lnTo>
                    <a:pt x="5" y="29"/>
                  </a:lnTo>
                  <a:lnTo>
                    <a:pt x="5" y="38"/>
                  </a:lnTo>
                  <a:lnTo>
                    <a:pt x="5" y="48"/>
                  </a:lnTo>
                  <a:lnTo>
                    <a:pt x="5" y="57"/>
                  </a:lnTo>
                  <a:lnTo>
                    <a:pt x="5" y="66"/>
                  </a:lnTo>
                  <a:lnTo>
                    <a:pt x="10" y="76"/>
                  </a:lnTo>
                  <a:lnTo>
                    <a:pt x="15" y="81"/>
                  </a:lnTo>
                  <a:lnTo>
                    <a:pt x="24" y="90"/>
                  </a:lnTo>
                  <a:lnTo>
                    <a:pt x="33" y="95"/>
                  </a:lnTo>
                  <a:lnTo>
                    <a:pt x="43" y="95"/>
                  </a:lnTo>
                  <a:lnTo>
                    <a:pt x="52" y="95"/>
                  </a:lnTo>
                  <a:lnTo>
                    <a:pt x="62" y="95"/>
                  </a:lnTo>
                  <a:lnTo>
                    <a:pt x="67" y="95"/>
                  </a:lnTo>
                  <a:lnTo>
                    <a:pt x="76" y="90"/>
                  </a:lnTo>
                  <a:lnTo>
                    <a:pt x="85" y="81"/>
                  </a:lnTo>
                  <a:lnTo>
                    <a:pt x="90" y="76"/>
                  </a:lnTo>
                  <a:lnTo>
                    <a:pt x="95" y="66"/>
                  </a:lnTo>
                  <a:lnTo>
                    <a:pt x="95" y="57"/>
                  </a:lnTo>
                  <a:lnTo>
                    <a:pt x="100" y="48"/>
                  </a:lnTo>
                  <a:lnTo>
                    <a:pt x="100" y="48"/>
                  </a:lnTo>
                  <a:close/>
                </a:path>
              </a:pathLst>
            </a:custGeom>
            <a:solidFill>
              <a:srgbClr val="5272B4"/>
            </a:solidFill>
            <a:ln w="9525">
              <a:noFill/>
              <a:round/>
              <a:headEnd/>
              <a:tailEnd/>
            </a:ln>
          </p:spPr>
          <p:txBody>
            <a:bodyPr/>
            <a:lstStyle/>
            <a:p>
              <a:endParaRPr lang="en-US"/>
            </a:p>
          </p:txBody>
        </p:sp>
        <p:sp>
          <p:nvSpPr>
            <p:cNvPr id="3523837" name="Freeform 253"/>
            <p:cNvSpPr>
              <a:spLocks noChangeAspect="1"/>
            </p:cNvSpPr>
            <p:nvPr/>
          </p:nvSpPr>
          <p:spPr bwMode="auto">
            <a:xfrm>
              <a:off x="2586" y="1696"/>
              <a:ext cx="95" cy="95"/>
            </a:xfrm>
            <a:custGeom>
              <a:avLst/>
              <a:gdLst/>
              <a:ahLst/>
              <a:cxnLst>
                <a:cxn ang="0">
                  <a:pos x="90" y="38"/>
                </a:cxn>
                <a:cxn ang="0">
                  <a:pos x="85" y="24"/>
                </a:cxn>
                <a:cxn ang="0">
                  <a:pos x="71" y="10"/>
                </a:cxn>
                <a:cxn ang="0">
                  <a:pos x="57" y="5"/>
                </a:cxn>
                <a:cxn ang="0">
                  <a:pos x="38" y="5"/>
                </a:cxn>
                <a:cxn ang="0">
                  <a:pos x="19" y="10"/>
                </a:cxn>
                <a:cxn ang="0">
                  <a:pos x="5" y="24"/>
                </a:cxn>
                <a:cxn ang="0">
                  <a:pos x="0" y="38"/>
                </a:cxn>
                <a:cxn ang="0">
                  <a:pos x="0" y="57"/>
                </a:cxn>
                <a:cxn ang="0">
                  <a:pos x="5" y="76"/>
                </a:cxn>
                <a:cxn ang="0">
                  <a:pos x="19" y="90"/>
                </a:cxn>
                <a:cxn ang="0">
                  <a:pos x="38" y="95"/>
                </a:cxn>
                <a:cxn ang="0">
                  <a:pos x="57" y="95"/>
                </a:cxn>
                <a:cxn ang="0">
                  <a:pos x="71" y="90"/>
                </a:cxn>
                <a:cxn ang="0">
                  <a:pos x="85" y="76"/>
                </a:cxn>
                <a:cxn ang="0">
                  <a:pos x="90" y="57"/>
                </a:cxn>
                <a:cxn ang="0">
                  <a:pos x="90" y="48"/>
                </a:cxn>
                <a:cxn ang="0">
                  <a:pos x="85" y="33"/>
                </a:cxn>
                <a:cxn ang="0">
                  <a:pos x="76" y="19"/>
                </a:cxn>
                <a:cxn ang="0">
                  <a:pos x="62" y="10"/>
                </a:cxn>
                <a:cxn ang="0">
                  <a:pos x="47" y="5"/>
                </a:cxn>
                <a:cxn ang="0">
                  <a:pos x="28" y="10"/>
                </a:cxn>
                <a:cxn ang="0">
                  <a:pos x="14" y="19"/>
                </a:cxn>
                <a:cxn ang="0">
                  <a:pos x="5" y="33"/>
                </a:cxn>
                <a:cxn ang="0">
                  <a:pos x="0" y="48"/>
                </a:cxn>
                <a:cxn ang="0">
                  <a:pos x="5" y="66"/>
                </a:cxn>
                <a:cxn ang="0">
                  <a:pos x="14" y="81"/>
                </a:cxn>
                <a:cxn ang="0">
                  <a:pos x="28" y="90"/>
                </a:cxn>
                <a:cxn ang="0">
                  <a:pos x="47" y="95"/>
                </a:cxn>
                <a:cxn ang="0">
                  <a:pos x="62" y="90"/>
                </a:cxn>
                <a:cxn ang="0">
                  <a:pos x="76" y="81"/>
                </a:cxn>
                <a:cxn ang="0">
                  <a:pos x="85" y="66"/>
                </a:cxn>
                <a:cxn ang="0">
                  <a:pos x="90" y="48"/>
                </a:cxn>
              </a:cxnLst>
              <a:rect l="0" t="0" r="r" b="b"/>
              <a:pathLst>
                <a:path w="95" h="95">
                  <a:moveTo>
                    <a:pt x="95" y="48"/>
                  </a:moveTo>
                  <a:lnTo>
                    <a:pt x="90" y="38"/>
                  </a:lnTo>
                  <a:lnTo>
                    <a:pt x="90" y="29"/>
                  </a:lnTo>
                  <a:lnTo>
                    <a:pt x="85" y="24"/>
                  </a:lnTo>
                  <a:lnTo>
                    <a:pt x="80" y="15"/>
                  </a:lnTo>
                  <a:lnTo>
                    <a:pt x="71" y="10"/>
                  </a:lnTo>
                  <a:lnTo>
                    <a:pt x="62" y="5"/>
                  </a:lnTo>
                  <a:lnTo>
                    <a:pt x="57" y="5"/>
                  </a:lnTo>
                  <a:lnTo>
                    <a:pt x="47" y="0"/>
                  </a:lnTo>
                  <a:lnTo>
                    <a:pt x="38" y="5"/>
                  </a:lnTo>
                  <a:lnTo>
                    <a:pt x="28" y="5"/>
                  </a:lnTo>
                  <a:lnTo>
                    <a:pt x="19" y="10"/>
                  </a:lnTo>
                  <a:lnTo>
                    <a:pt x="10" y="15"/>
                  </a:lnTo>
                  <a:lnTo>
                    <a:pt x="5" y="24"/>
                  </a:lnTo>
                  <a:lnTo>
                    <a:pt x="0" y="29"/>
                  </a:lnTo>
                  <a:lnTo>
                    <a:pt x="0" y="38"/>
                  </a:lnTo>
                  <a:lnTo>
                    <a:pt x="0" y="48"/>
                  </a:lnTo>
                  <a:lnTo>
                    <a:pt x="0" y="57"/>
                  </a:lnTo>
                  <a:lnTo>
                    <a:pt x="0" y="66"/>
                  </a:lnTo>
                  <a:lnTo>
                    <a:pt x="5" y="76"/>
                  </a:lnTo>
                  <a:lnTo>
                    <a:pt x="10" y="81"/>
                  </a:lnTo>
                  <a:lnTo>
                    <a:pt x="19" y="90"/>
                  </a:lnTo>
                  <a:lnTo>
                    <a:pt x="28" y="95"/>
                  </a:lnTo>
                  <a:lnTo>
                    <a:pt x="38" y="95"/>
                  </a:lnTo>
                  <a:lnTo>
                    <a:pt x="47" y="95"/>
                  </a:lnTo>
                  <a:lnTo>
                    <a:pt x="57" y="95"/>
                  </a:lnTo>
                  <a:lnTo>
                    <a:pt x="62" y="95"/>
                  </a:lnTo>
                  <a:lnTo>
                    <a:pt x="71" y="90"/>
                  </a:lnTo>
                  <a:lnTo>
                    <a:pt x="80" y="81"/>
                  </a:lnTo>
                  <a:lnTo>
                    <a:pt x="85" y="76"/>
                  </a:lnTo>
                  <a:lnTo>
                    <a:pt x="90" y="66"/>
                  </a:lnTo>
                  <a:lnTo>
                    <a:pt x="90" y="57"/>
                  </a:lnTo>
                  <a:lnTo>
                    <a:pt x="95" y="48"/>
                  </a:lnTo>
                  <a:lnTo>
                    <a:pt x="90" y="48"/>
                  </a:lnTo>
                  <a:lnTo>
                    <a:pt x="90" y="38"/>
                  </a:lnTo>
                  <a:lnTo>
                    <a:pt x="85" y="33"/>
                  </a:lnTo>
                  <a:lnTo>
                    <a:pt x="80" y="24"/>
                  </a:lnTo>
                  <a:lnTo>
                    <a:pt x="76" y="19"/>
                  </a:lnTo>
                  <a:lnTo>
                    <a:pt x="71" y="15"/>
                  </a:lnTo>
                  <a:lnTo>
                    <a:pt x="62" y="10"/>
                  </a:lnTo>
                  <a:lnTo>
                    <a:pt x="52" y="5"/>
                  </a:lnTo>
                  <a:lnTo>
                    <a:pt x="47" y="5"/>
                  </a:lnTo>
                  <a:lnTo>
                    <a:pt x="38" y="5"/>
                  </a:lnTo>
                  <a:lnTo>
                    <a:pt x="28" y="10"/>
                  </a:lnTo>
                  <a:lnTo>
                    <a:pt x="19" y="15"/>
                  </a:lnTo>
                  <a:lnTo>
                    <a:pt x="14" y="19"/>
                  </a:lnTo>
                  <a:lnTo>
                    <a:pt x="10" y="24"/>
                  </a:lnTo>
                  <a:lnTo>
                    <a:pt x="5" y="33"/>
                  </a:lnTo>
                  <a:lnTo>
                    <a:pt x="0" y="38"/>
                  </a:lnTo>
                  <a:lnTo>
                    <a:pt x="0" y="48"/>
                  </a:lnTo>
                  <a:lnTo>
                    <a:pt x="0" y="57"/>
                  </a:lnTo>
                  <a:lnTo>
                    <a:pt x="5" y="66"/>
                  </a:lnTo>
                  <a:lnTo>
                    <a:pt x="10" y="76"/>
                  </a:lnTo>
                  <a:lnTo>
                    <a:pt x="14" y="81"/>
                  </a:lnTo>
                  <a:lnTo>
                    <a:pt x="19" y="85"/>
                  </a:lnTo>
                  <a:lnTo>
                    <a:pt x="28" y="90"/>
                  </a:lnTo>
                  <a:lnTo>
                    <a:pt x="38" y="95"/>
                  </a:lnTo>
                  <a:lnTo>
                    <a:pt x="47" y="95"/>
                  </a:lnTo>
                  <a:lnTo>
                    <a:pt x="52" y="95"/>
                  </a:lnTo>
                  <a:lnTo>
                    <a:pt x="62" y="90"/>
                  </a:lnTo>
                  <a:lnTo>
                    <a:pt x="71" y="85"/>
                  </a:lnTo>
                  <a:lnTo>
                    <a:pt x="76" y="81"/>
                  </a:lnTo>
                  <a:lnTo>
                    <a:pt x="80" y="76"/>
                  </a:lnTo>
                  <a:lnTo>
                    <a:pt x="85" y="66"/>
                  </a:lnTo>
                  <a:lnTo>
                    <a:pt x="90" y="57"/>
                  </a:lnTo>
                  <a:lnTo>
                    <a:pt x="90" y="48"/>
                  </a:lnTo>
                  <a:lnTo>
                    <a:pt x="95" y="48"/>
                  </a:lnTo>
                  <a:close/>
                </a:path>
              </a:pathLst>
            </a:custGeom>
            <a:solidFill>
              <a:srgbClr val="5574B5"/>
            </a:solidFill>
            <a:ln w="9525">
              <a:noFill/>
              <a:round/>
              <a:headEnd/>
              <a:tailEnd/>
            </a:ln>
          </p:spPr>
          <p:txBody>
            <a:bodyPr/>
            <a:lstStyle/>
            <a:p>
              <a:endParaRPr lang="en-US"/>
            </a:p>
          </p:txBody>
        </p:sp>
        <p:sp>
          <p:nvSpPr>
            <p:cNvPr id="3523838" name="Freeform 254"/>
            <p:cNvSpPr>
              <a:spLocks noChangeAspect="1"/>
            </p:cNvSpPr>
            <p:nvPr/>
          </p:nvSpPr>
          <p:spPr bwMode="auto">
            <a:xfrm>
              <a:off x="2586" y="1701"/>
              <a:ext cx="90" cy="90"/>
            </a:xfrm>
            <a:custGeom>
              <a:avLst/>
              <a:gdLst/>
              <a:ahLst/>
              <a:cxnLst>
                <a:cxn ang="0">
                  <a:pos x="90" y="33"/>
                </a:cxn>
                <a:cxn ang="0">
                  <a:pos x="80" y="19"/>
                </a:cxn>
                <a:cxn ang="0">
                  <a:pos x="71" y="10"/>
                </a:cxn>
                <a:cxn ang="0">
                  <a:pos x="52" y="0"/>
                </a:cxn>
                <a:cxn ang="0">
                  <a:pos x="38" y="0"/>
                </a:cxn>
                <a:cxn ang="0">
                  <a:pos x="19" y="10"/>
                </a:cxn>
                <a:cxn ang="0">
                  <a:pos x="10" y="19"/>
                </a:cxn>
                <a:cxn ang="0">
                  <a:pos x="0" y="33"/>
                </a:cxn>
                <a:cxn ang="0">
                  <a:pos x="0" y="52"/>
                </a:cxn>
                <a:cxn ang="0">
                  <a:pos x="10" y="71"/>
                </a:cxn>
                <a:cxn ang="0">
                  <a:pos x="19" y="80"/>
                </a:cxn>
                <a:cxn ang="0">
                  <a:pos x="38" y="90"/>
                </a:cxn>
                <a:cxn ang="0">
                  <a:pos x="52" y="90"/>
                </a:cxn>
                <a:cxn ang="0">
                  <a:pos x="71" y="80"/>
                </a:cxn>
                <a:cxn ang="0">
                  <a:pos x="80" y="71"/>
                </a:cxn>
                <a:cxn ang="0">
                  <a:pos x="90" y="52"/>
                </a:cxn>
                <a:cxn ang="0">
                  <a:pos x="90" y="43"/>
                </a:cxn>
                <a:cxn ang="0">
                  <a:pos x="85" y="28"/>
                </a:cxn>
                <a:cxn ang="0">
                  <a:pos x="76" y="14"/>
                </a:cxn>
                <a:cxn ang="0">
                  <a:pos x="62" y="5"/>
                </a:cxn>
                <a:cxn ang="0">
                  <a:pos x="47" y="0"/>
                </a:cxn>
                <a:cxn ang="0">
                  <a:pos x="28" y="5"/>
                </a:cxn>
                <a:cxn ang="0">
                  <a:pos x="14" y="14"/>
                </a:cxn>
                <a:cxn ang="0">
                  <a:pos x="5" y="28"/>
                </a:cxn>
                <a:cxn ang="0">
                  <a:pos x="5" y="43"/>
                </a:cxn>
                <a:cxn ang="0">
                  <a:pos x="5" y="61"/>
                </a:cxn>
                <a:cxn ang="0">
                  <a:pos x="14" y="76"/>
                </a:cxn>
                <a:cxn ang="0">
                  <a:pos x="28" y="85"/>
                </a:cxn>
                <a:cxn ang="0">
                  <a:pos x="47" y="85"/>
                </a:cxn>
                <a:cxn ang="0">
                  <a:pos x="62" y="85"/>
                </a:cxn>
                <a:cxn ang="0">
                  <a:pos x="76" y="76"/>
                </a:cxn>
                <a:cxn ang="0">
                  <a:pos x="85" y="61"/>
                </a:cxn>
                <a:cxn ang="0">
                  <a:pos x="90" y="43"/>
                </a:cxn>
              </a:cxnLst>
              <a:rect l="0" t="0" r="r" b="b"/>
              <a:pathLst>
                <a:path w="90" h="90">
                  <a:moveTo>
                    <a:pt x="90" y="43"/>
                  </a:moveTo>
                  <a:lnTo>
                    <a:pt x="90" y="33"/>
                  </a:lnTo>
                  <a:lnTo>
                    <a:pt x="85" y="28"/>
                  </a:lnTo>
                  <a:lnTo>
                    <a:pt x="80" y="19"/>
                  </a:lnTo>
                  <a:lnTo>
                    <a:pt x="76" y="14"/>
                  </a:lnTo>
                  <a:lnTo>
                    <a:pt x="71" y="10"/>
                  </a:lnTo>
                  <a:lnTo>
                    <a:pt x="62" y="5"/>
                  </a:lnTo>
                  <a:lnTo>
                    <a:pt x="52" y="0"/>
                  </a:lnTo>
                  <a:lnTo>
                    <a:pt x="47" y="0"/>
                  </a:lnTo>
                  <a:lnTo>
                    <a:pt x="38" y="0"/>
                  </a:lnTo>
                  <a:lnTo>
                    <a:pt x="28" y="5"/>
                  </a:lnTo>
                  <a:lnTo>
                    <a:pt x="19" y="10"/>
                  </a:lnTo>
                  <a:lnTo>
                    <a:pt x="14" y="14"/>
                  </a:lnTo>
                  <a:lnTo>
                    <a:pt x="10" y="19"/>
                  </a:lnTo>
                  <a:lnTo>
                    <a:pt x="5" y="28"/>
                  </a:lnTo>
                  <a:lnTo>
                    <a:pt x="0" y="33"/>
                  </a:lnTo>
                  <a:lnTo>
                    <a:pt x="0" y="43"/>
                  </a:lnTo>
                  <a:lnTo>
                    <a:pt x="0" y="52"/>
                  </a:lnTo>
                  <a:lnTo>
                    <a:pt x="5" y="61"/>
                  </a:lnTo>
                  <a:lnTo>
                    <a:pt x="10" y="71"/>
                  </a:lnTo>
                  <a:lnTo>
                    <a:pt x="14" y="76"/>
                  </a:lnTo>
                  <a:lnTo>
                    <a:pt x="19" y="80"/>
                  </a:lnTo>
                  <a:lnTo>
                    <a:pt x="28" y="85"/>
                  </a:lnTo>
                  <a:lnTo>
                    <a:pt x="38" y="90"/>
                  </a:lnTo>
                  <a:lnTo>
                    <a:pt x="47" y="90"/>
                  </a:lnTo>
                  <a:lnTo>
                    <a:pt x="52" y="90"/>
                  </a:lnTo>
                  <a:lnTo>
                    <a:pt x="62" y="85"/>
                  </a:lnTo>
                  <a:lnTo>
                    <a:pt x="71" y="80"/>
                  </a:lnTo>
                  <a:lnTo>
                    <a:pt x="76" y="76"/>
                  </a:lnTo>
                  <a:lnTo>
                    <a:pt x="80" y="71"/>
                  </a:lnTo>
                  <a:lnTo>
                    <a:pt x="85" y="61"/>
                  </a:lnTo>
                  <a:lnTo>
                    <a:pt x="90" y="52"/>
                  </a:lnTo>
                  <a:lnTo>
                    <a:pt x="90" y="43"/>
                  </a:lnTo>
                  <a:lnTo>
                    <a:pt x="90" y="43"/>
                  </a:lnTo>
                  <a:lnTo>
                    <a:pt x="85" y="38"/>
                  </a:lnTo>
                  <a:lnTo>
                    <a:pt x="85" y="28"/>
                  </a:lnTo>
                  <a:lnTo>
                    <a:pt x="80" y="19"/>
                  </a:lnTo>
                  <a:lnTo>
                    <a:pt x="76" y="14"/>
                  </a:lnTo>
                  <a:lnTo>
                    <a:pt x="71" y="10"/>
                  </a:lnTo>
                  <a:lnTo>
                    <a:pt x="62" y="5"/>
                  </a:lnTo>
                  <a:lnTo>
                    <a:pt x="52" y="5"/>
                  </a:lnTo>
                  <a:lnTo>
                    <a:pt x="47" y="0"/>
                  </a:lnTo>
                  <a:lnTo>
                    <a:pt x="38" y="5"/>
                  </a:lnTo>
                  <a:lnTo>
                    <a:pt x="28" y="5"/>
                  </a:lnTo>
                  <a:lnTo>
                    <a:pt x="19" y="10"/>
                  </a:lnTo>
                  <a:lnTo>
                    <a:pt x="14" y="14"/>
                  </a:lnTo>
                  <a:lnTo>
                    <a:pt x="10" y="19"/>
                  </a:lnTo>
                  <a:lnTo>
                    <a:pt x="5" y="28"/>
                  </a:lnTo>
                  <a:lnTo>
                    <a:pt x="5" y="38"/>
                  </a:lnTo>
                  <a:lnTo>
                    <a:pt x="5" y="43"/>
                  </a:lnTo>
                  <a:lnTo>
                    <a:pt x="5" y="52"/>
                  </a:lnTo>
                  <a:lnTo>
                    <a:pt x="5" y="61"/>
                  </a:lnTo>
                  <a:lnTo>
                    <a:pt x="10" y="66"/>
                  </a:lnTo>
                  <a:lnTo>
                    <a:pt x="14" y="76"/>
                  </a:lnTo>
                  <a:lnTo>
                    <a:pt x="19" y="80"/>
                  </a:lnTo>
                  <a:lnTo>
                    <a:pt x="28" y="85"/>
                  </a:lnTo>
                  <a:lnTo>
                    <a:pt x="38" y="85"/>
                  </a:lnTo>
                  <a:lnTo>
                    <a:pt x="47" y="85"/>
                  </a:lnTo>
                  <a:lnTo>
                    <a:pt x="52" y="85"/>
                  </a:lnTo>
                  <a:lnTo>
                    <a:pt x="62" y="85"/>
                  </a:lnTo>
                  <a:lnTo>
                    <a:pt x="71" y="80"/>
                  </a:lnTo>
                  <a:lnTo>
                    <a:pt x="76" y="76"/>
                  </a:lnTo>
                  <a:lnTo>
                    <a:pt x="80" y="66"/>
                  </a:lnTo>
                  <a:lnTo>
                    <a:pt x="85" y="61"/>
                  </a:lnTo>
                  <a:lnTo>
                    <a:pt x="85" y="52"/>
                  </a:lnTo>
                  <a:lnTo>
                    <a:pt x="90" y="43"/>
                  </a:lnTo>
                  <a:lnTo>
                    <a:pt x="90" y="43"/>
                  </a:lnTo>
                  <a:close/>
                </a:path>
              </a:pathLst>
            </a:custGeom>
            <a:solidFill>
              <a:srgbClr val="5876B6"/>
            </a:solidFill>
            <a:ln w="9525">
              <a:noFill/>
              <a:round/>
              <a:headEnd/>
              <a:tailEnd/>
            </a:ln>
          </p:spPr>
          <p:txBody>
            <a:bodyPr/>
            <a:lstStyle/>
            <a:p>
              <a:endParaRPr lang="en-US"/>
            </a:p>
          </p:txBody>
        </p:sp>
        <p:sp>
          <p:nvSpPr>
            <p:cNvPr id="3523839" name="Freeform 255"/>
            <p:cNvSpPr>
              <a:spLocks noChangeAspect="1"/>
            </p:cNvSpPr>
            <p:nvPr/>
          </p:nvSpPr>
          <p:spPr bwMode="auto">
            <a:xfrm>
              <a:off x="2591" y="1701"/>
              <a:ext cx="85" cy="85"/>
            </a:xfrm>
            <a:custGeom>
              <a:avLst/>
              <a:gdLst/>
              <a:ahLst/>
              <a:cxnLst>
                <a:cxn ang="0">
                  <a:pos x="80" y="38"/>
                </a:cxn>
                <a:cxn ang="0">
                  <a:pos x="75" y="19"/>
                </a:cxn>
                <a:cxn ang="0">
                  <a:pos x="66" y="10"/>
                </a:cxn>
                <a:cxn ang="0">
                  <a:pos x="47" y="5"/>
                </a:cxn>
                <a:cxn ang="0">
                  <a:pos x="33" y="5"/>
                </a:cxn>
                <a:cxn ang="0">
                  <a:pos x="14" y="10"/>
                </a:cxn>
                <a:cxn ang="0">
                  <a:pos x="5" y="19"/>
                </a:cxn>
                <a:cxn ang="0">
                  <a:pos x="0" y="38"/>
                </a:cxn>
                <a:cxn ang="0">
                  <a:pos x="0" y="52"/>
                </a:cxn>
                <a:cxn ang="0">
                  <a:pos x="5" y="66"/>
                </a:cxn>
                <a:cxn ang="0">
                  <a:pos x="14" y="80"/>
                </a:cxn>
                <a:cxn ang="0">
                  <a:pos x="33" y="85"/>
                </a:cxn>
                <a:cxn ang="0">
                  <a:pos x="47" y="85"/>
                </a:cxn>
                <a:cxn ang="0">
                  <a:pos x="66" y="80"/>
                </a:cxn>
                <a:cxn ang="0">
                  <a:pos x="75" y="66"/>
                </a:cxn>
                <a:cxn ang="0">
                  <a:pos x="80" y="52"/>
                </a:cxn>
                <a:cxn ang="0">
                  <a:pos x="80" y="43"/>
                </a:cxn>
                <a:cxn ang="0">
                  <a:pos x="75" y="28"/>
                </a:cxn>
                <a:cxn ang="0">
                  <a:pos x="71" y="14"/>
                </a:cxn>
                <a:cxn ang="0">
                  <a:pos x="57" y="10"/>
                </a:cxn>
                <a:cxn ang="0">
                  <a:pos x="42" y="5"/>
                </a:cxn>
                <a:cxn ang="0">
                  <a:pos x="23" y="10"/>
                </a:cxn>
                <a:cxn ang="0">
                  <a:pos x="14" y="14"/>
                </a:cxn>
                <a:cxn ang="0">
                  <a:pos x="5" y="28"/>
                </a:cxn>
                <a:cxn ang="0">
                  <a:pos x="0" y="43"/>
                </a:cxn>
                <a:cxn ang="0">
                  <a:pos x="5" y="61"/>
                </a:cxn>
                <a:cxn ang="0">
                  <a:pos x="14" y="71"/>
                </a:cxn>
                <a:cxn ang="0">
                  <a:pos x="23" y="80"/>
                </a:cxn>
                <a:cxn ang="0">
                  <a:pos x="42" y="85"/>
                </a:cxn>
                <a:cxn ang="0">
                  <a:pos x="57" y="80"/>
                </a:cxn>
                <a:cxn ang="0">
                  <a:pos x="71" y="71"/>
                </a:cxn>
                <a:cxn ang="0">
                  <a:pos x="75" y="61"/>
                </a:cxn>
                <a:cxn ang="0">
                  <a:pos x="80" y="43"/>
                </a:cxn>
              </a:cxnLst>
              <a:rect l="0" t="0" r="r" b="b"/>
              <a:pathLst>
                <a:path w="85" h="85">
                  <a:moveTo>
                    <a:pt x="85" y="43"/>
                  </a:moveTo>
                  <a:lnTo>
                    <a:pt x="80" y="38"/>
                  </a:lnTo>
                  <a:lnTo>
                    <a:pt x="80" y="28"/>
                  </a:lnTo>
                  <a:lnTo>
                    <a:pt x="75" y="19"/>
                  </a:lnTo>
                  <a:lnTo>
                    <a:pt x="71" y="14"/>
                  </a:lnTo>
                  <a:lnTo>
                    <a:pt x="66" y="10"/>
                  </a:lnTo>
                  <a:lnTo>
                    <a:pt x="57" y="5"/>
                  </a:lnTo>
                  <a:lnTo>
                    <a:pt x="47" y="5"/>
                  </a:lnTo>
                  <a:lnTo>
                    <a:pt x="42" y="0"/>
                  </a:lnTo>
                  <a:lnTo>
                    <a:pt x="33" y="5"/>
                  </a:lnTo>
                  <a:lnTo>
                    <a:pt x="23" y="5"/>
                  </a:lnTo>
                  <a:lnTo>
                    <a:pt x="14" y="10"/>
                  </a:lnTo>
                  <a:lnTo>
                    <a:pt x="9" y="14"/>
                  </a:lnTo>
                  <a:lnTo>
                    <a:pt x="5" y="19"/>
                  </a:lnTo>
                  <a:lnTo>
                    <a:pt x="0" y="28"/>
                  </a:lnTo>
                  <a:lnTo>
                    <a:pt x="0" y="38"/>
                  </a:lnTo>
                  <a:lnTo>
                    <a:pt x="0" y="43"/>
                  </a:lnTo>
                  <a:lnTo>
                    <a:pt x="0" y="52"/>
                  </a:lnTo>
                  <a:lnTo>
                    <a:pt x="0" y="61"/>
                  </a:lnTo>
                  <a:lnTo>
                    <a:pt x="5" y="66"/>
                  </a:lnTo>
                  <a:lnTo>
                    <a:pt x="9" y="76"/>
                  </a:lnTo>
                  <a:lnTo>
                    <a:pt x="14" y="80"/>
                  </a:lnTo>
                  <a:lnTo>
                    <a:pt x="23" y="85"/>
                  </a:lnTo>
                  <a:lnTo>
                    <a:pt x="33" y="85"/>
                  </a:lnTo>
                  <a:lnTo>
                    <a:pt x="42" y="85"/>
                  </a:lnTo>
                  <a:lnTo>
                    <a:pt x="47" y="85"/>
                  </a:lnTo>
                  <a:lnTo>
                    <a:pt x="57" y="85"/>
                  </a:lnTo>
                  <a:lnTo>
                    <a:pt x="66" y="80"/>
                  </a:lnTo>
                  <a:lnTo>
                    <a:pt x="71" y="76"/>
                  </a:lnTo>
                  <a:lnTo>
                    <a:pt x="75" y="66"/>
                  </a:lnTo>
                  <a:lnTo>
                    <a:pt x="80" y="61"/>
                  </a:lnTo>
                  <a:lnTo>
                    <a:pt x="80" y="52"/>
                  </a:lnTo>
                  <a:lnTo>
                    <a:pt x="85" y="43"/>
                  </a:lnTo>
                  <a:lnTo>
                    <a:pt x="80" y="43"/>
                  </a:lnTo>
                  <a:lnTo>
                    <a:pt x="80" y="38"/>
                  </a:lnTo>
                  <a:lnTo>
                    <a:pt x="75" y="28"/>
                  </a:lnTo>
                  <a:lnTo>
                    <a:pt x="75" y="24"/>
                  </a:lnTo>
                  <a:lnTo>
                    <a:pt x="71" y="14"/>
                  </a:lnTo>
                  <a:lnTo>
                    <a:pt x="61" y="10"/>
                  </a:lnTo>
                  <a:lnTo>
                    <a:pt x="57" y="10"/>
                  </a:lnTo>
                  <a:lnTo>
                    <a:pt x="47" y="5"/>
                  </a:lnTo>
                  <a:lnTo>
                    <a:pt x="42" y="5"/>
                  </a:lnTo>
                  <a:lnTo>
                    <a:pt x="33" y="5"/>
                  </a:lnTo>
                  <a:lnTo>
                    <a:pt x="23" y="10"/>
                  </a:lnTo>
                  <a:lnTo>
                    <a:pt x="19" y="10"/>
                  </a:lnTo>
                  <a:lnTo>
                    <a:pt x="14" y="14"/>
                  </a:lnTo>
                  <a:lnTo>
                    <a:pt x="5" y="24"/>
                  </a:lnTo>
                  <a:lnTo>
                    <a:pt x="5" y="28"/>
                  </a:lnTo>
                  <a:lnTo>
                    <a:pt x="0" y="38"/>
                  </a:lnTo>
                  <a:lnTo>
                    <a:pt x="0" y="43"/>
                  </a:lnTo>
                  <a:lnTo>
                    <a:pt x="0" y="52"/>
                  </a:lnTo>
                  <a:lnTo>
                    <a:pt x="5" y="61"/>
                  </a:lnTo>
                  <a:lnTo>
                    <a:pt x="5" y="66"/>
                  </a:lnTo>
                  <a:lnTo>
                    <a:pt x="14" y="71"/>
                  </a:lnTo>
                  <a:lnTo>
                    <a:pt x="19" y="76"/>
                  </a:lnTo>
                  <a:lnTo>
                    <a:pt x="23" y="80"/>
                  </a:lnTo>
                  <a:lnTo>
                    <a:pt x="33" y="85"/>
                  </a:lnTo>
                  <a:lnTo>
                    <a:pt x="42" y="85"/>
                  </a:lnTo>
                  <a:lnTo>
                    <a:pt x="47" y="85"/>
                  </a:lnTo>
                  <a:lnTo>
                    <a:pt x="57" y="80"/>
                  </a:lnTo>
                  <a:lnTo>
                    <a:pt x="61" y="76"/>
                  </a:lnTo>
                  <a:lnTo>
                    <a:pt x="71" y="71"/>
                  </a:lnTo>
                  <a:lnTo>
                    <a:pt x="75" y="66"/>
                  </a:lnTo>
                  <a:lnTo>
                    <a:pt x="75" y="61"/>
                  </a:lnTo>
                  <a:lnTo>
                    <a:pt x="80" y="52"/>
                  </a:lnTo>
                  <a:lnTo>
                    <a:pt x="80" y="43"/>
                  </a:lnTo>
                  <a:lnTo>
                    <a:pt x="85" y="43"/>
                  </a:lnTo>
                  <a:close/>
                </a:path>
              </a:pathLst>
            </a:custGeom>
            <a:solidFill>
              <a:srgbClr val="5B78B7"/>
            </a:solidFill>
            <a:ln w="9525">
              <a:noFill/>
              <a:round/>
              <a:headEnd/>
              <a:tailEnd/>
            </a:ln>
          </p:spPr>
          <p:txBody>
            <a:bodyPr/>
            <a:lstStyle/>
            <a:p>
              <a:endParaRPr lang="en-US"/>
            </a:p>
          </p:txBody>
        </p:sp>
        <p:sp>
          <p:nvSpPr>
            <p:cNvPr id="3523840" name="Freeform 256"/>
            <p:cNvSpPr>
              <a:spLocks noChangeAspect="1"/>
            </p:cNvSpPr>
            <p:nvPr/>
          </p:nvSpPr>
          <p:spPr bwMode="auto">
            <a:xfrm>
              <a:off x="2591" y="1706"/>
              <a:ext cx="80" cy="80"/>
            </a:xfrm>
            <a:custGeom>
              <a:avLst/>
              <a:gdLst/>
              <a:ahLst/>
              <a:cxnLst>
                <a:cxn ang="0">
                  <a:pos x="80" y="33"/>
                </a:cxn>
                <a:cxn ang="0">
                  <a:pos x="75" y="19"/>
                </a:cxn>
                <a:cxn ang="0">
                  <a:pos x="61" y="5"/>
                </a:cxn>
                <a:cxn ang="0">
                  <a:pos x="47" y="0"/>
                </a:cxn>
                <a:cxn ang="0">
                  <a:pos x="33" y="0"/>
                </a:cxn>
                <a:cxn ang="0">
                  <a:pos x="19" y="5"/>
                </a:cxn>
                <a:cxn ang="0">
                  <a:pos x="5" y="19"/>
                </a:cxn>
                <a:cxn ang="0">
                  <a:pos x="0" y="33"/>
                </a:cxn>
                <a:cxn ang="0">
                  <a:pos x="0" y="47"/>
                </a:cxn>
                <a:cxn ang="0">
                  <a:pos x="5" y="61"/>
                </a:cxn>
                <a:cxn ang="0">
                  <a:pos x="19" y="71"/>
                </a:cxn>
                <a:cxn ang="0">
                  <a:pos x="33" y="80"/>
                </a:cxn>
                <a:cxn ang="0">
                  <a:pos x="47" y="80"/>
                </a:cxn>
                <a:cxn ang="0">
                  <a:pos x="61" y="71"/>
                </a:cxn>
                <a:cxn ang="0">
                  <a:pos x="75" y="61"/>
                </a:cxn>
                <a:cxn ang="0">
                  <a:pos x="80" y="47"/>
                </a:cxn>
                <a:cxn ang="0">
                  <a:pos x="80" y="38"/>
                </a:cxn>
                <a:cxn ang="0">
                  <a:pos x="75" y="23"/>
                </a:cxn>
                <a:cxn ang="0">
                  <a:pos x="66" y="14"/>
                </a:cxn>
                <a:cxn ang="0">
                  <a:pos x="57" y="5"/>
                </a:cxn>
                <a:cxn ang="0">
                  <a:pos x="42" y="0"/>
                </a:cxn>
                <a:cxn ang="0">
                  <a:pos x="23" y="5"/>
                </a:cxn>
                <a:cxn ang="0">
                  <a:pos x="14" y="14"/>
                </a:cxn>
                <a:cxn ang="0">
                  <a:pos x="5" y="23"/>
                </a:cxn>
                <a:cxn ang="0">
                  <a:pos x="5" y="38"/>
                </a:cxn>
                <a:cxn ang="0">
                  <a:pos x="5" y="56"/>
                </a:cxn>
                <a:cxn ang="0">
                  <a:pos x="14" y="66"/>
                </a:cxn>
                <a:cxn ang="0">
                  <a:pos x="23" y="75"/>
                </a:cxn>
                <a:cxn ang="0">
                  <a:pos x="42" y="75"/>
                </a:cxn>
                <a:cxn ang="0">
                  <a:pos x="57" y="75"/>
                </a:cxn>
                <a:cxn ang="0">
                  <a:pos x="66" y="66"/>
                </a:cxn>
                <a:cxn ang="0">
                  <a:pos x="75" y="56"/>
                </a:cxn>
                <a:cxn ang="0">
                  <a:pos x="80" y="38"/>
                </a:cxn>
              </a:cxnLst>
              <a:rect l="0" t="0" r="r" b="b"/>
              <a:pathLst>
                <a:path w="80" h="80">
                  <a:moveTo>
                    <a:pt x="80" y="38"/>
                  </a:moveTo>
                  <a:lnTo>
                    <a:pt x="80" y="33"/>
                  </a:lnTo>
                  <a:lnTo>
                    <a:pt x="75" y="23"/>
                  </a:lnTo>
                  <a:lnTo>
                    <a:pt x="75" y="19"/>
                  </a:lnTo>
                  <a:lnTo>
                    <a:pt x="71" y="9"/>
                  </a:lnTo>
                  <a:lnTo>
                    <a:pt x="61" y="5"/>
                  </a:lnTo>
                  <a:lnTo>
                    <a:pt x="57" y="5"/>
                  </a:lnTo>
                  <a:lnTo>
                    <a:pt x="47" y="0"/>
                  </a:lnTo>
                  <a:lnTo>
                    <a:pt x="42" y="0"/>
                  </a:lnTo>
                  <a:lnTo>
                    <a:pt x="33" y="0"/>
                  </a:lnTo>
                  <a:lnTo>
                    <a:pt x="23" y="5"/>
                  </a:lnTo>
                  <a:lnTo>
                    <a:pt x="19" y="5"/>
                  </a:lnTo>
                  <a:lnTo>
                    <a:pt x="14" y="9"/>
                  </a:lnTo>
                  <a:lnTo>
                    <a:pt x="5" y="19"/>
                  </a:lnTo>
                  <a:lnTo>
                    <a:pt x="5" y="23"/>
                  </a:lnTo>
                  <a:lnTo>
                    <a:pt x="0" y="33"/>
                  </a:lnTo>
                  <a:lnTo>
                    <a:pt x="0" y="38"/>
                  </a:lnTo>
                  <a:lnTo>
                    <a:pt x="0" y="47"/>
                  </a:lnTo>
                  <a:lnTo>
                    <a:pt x="5" y="56"/>
                  </a:lnTo>
                  <a:lnTo>
                    <a:pt x="5" y="61"/>
                  </a:lnTo>
                  <a:lnTo>
                    <a:pt x="14" y="66"/>
                  </a:lnTo>
                  <a:lnTo>
                    <a:pt x="19" y="71"/>
                  </a:lnTo>
                  <a:lnTo>
                    <a:pt x="23" y="75"/>
                  </a:lnTo>
                  <a:lnTo>
                    <a:pt x="33" y="80"/>
                  </a:lnTo>
                  <a:lnTo>
                    <a:pt x="42" y="80"/>
                  </a:lnTo>
                  <a:lnTo>
                    <a:pt x="47" y="80"/>
                  </a:lnTo>
                  <a:lnTo>
                    <a:pt x="57" y="75"/>
                  </a:lnTo>
                  <a:lnTo>
                    <a:pt x="61" y="71"/>
                  </a:lnTo>
                  <a:lnTo>
                    <a:pt x="71" y="66"/>
                  </a:lnTo>
                  <a:lnTo>
                    <a:pt x="75" y="61"/>
                  </a:lnTo>
                  <a:lnTo>
                    <a:pt x="75" y="56"/>
                  </a:lnTo>
                  <a:lnTo>
                    <a:pt x="80" y="47"/>
                  </a:lnTo>
                  <a:lnTo>
                    <a:pt x="80" y="38"/>
                  </a:lnTo>
                  <a:lnTo>
                    <a:pt x="80" y="38"/>
                  </a:lnTo>
                  <a:lnTo>
                    <a:pt x="75" y="33"/>
                  </a:lnTo>
                  <a:lnTo>
                    <a:pt x="75" y="23"/>
                  </a:lnTo>
                  <a:lnTo>
                    <a:pt x="71" y="19"/>
                  </a:lnTo>
                  <a:lnTo>
                    <a:pt x="66" y="14"/>
                  </a:lnTo>
                  <a:lnTo>
                    <a:pt x="61" y="9"/>
                  </a:lnTo>
                  <a:lnTo>
                    <a:pt x="57" y="5"/>
                  </a:lnTo>
                  <a:lnTo>
                    <a:pt x="47" y="5"/>
                  </a:lnTo>
                  <a:lnTo>
                    <a:pt x="42" y="0"/>
                  </a:lnTo>
                  <a:lnTo>
                    <a:pt x="33" y="5"/>
                  </a:lnTo>
                  <a:lnTo>
                    <a:pt x="23" y="5"/>
                  </a:lnTo>
                  <a:lnTo>
                    <a:pt x="19" y="9"/>
                  </a:lnTo>
                  <a:lnTo>
                    <a:pt x="14" y="14"/>
                  </a:lnTo>
                  <a:lnTo>
                    <a:pt x="9" y="19"/>
                  </a:lnTo>
                  <a:lnTo>
                    <a:pt x="5" y="23"/>
                  </a:lnTo>
                  <a:lnTo>
                    <a:pt x="5" y="33"/>
                  </a:lnTo>
                  <a:lnTo>
                    <a:pt x="5" y="38"/>
                  </a:lnTo>
                  <a:lnTo>
                    <a:pt x="5" y="47"/>
                  </a:lnTo>
                  <a:lnTo>
                    <a:pt x="5" y="56"/>
                  </a:lnTo>
                  <a:lnTo>
                    <a:pt x="9" y="61"/>
                  </a:lnTo>
                  <a:lnTo>
                    <a:pt x="14" y="66"/>
                  </a:lnTo>
                  <a:lnTo>
                    <a:pt x="19" y="71"/>
                  </a:lnTo>
                  <a:lnTo>
                    <a:pt x="23" y="75"/>
                  </a:lnTo>
                  <a:lnTo>
                    <a:pt x="33" y="75"/>
                  </a:lnTo>
                  <a:lnTo>
                    <a:pt x="42" y="75"/>
                  </a:lnTo>
                  <a:lnTo>
                    <a:pt x="47" y="75"/>
                  </a:lnTo>
                  <a:lnTo>
                    <a:pt x="57" y="75"/>
                  </a:lnTo>
                  <a:lnTo>
                    <a:pt x="61" y="71"/>
                  </a:lnTo>
                  <a:lnTo>
                    <a:pt x="66" y="66"/>
                  </a:lnTo>
                  <a:lnTo>
                    <a:pt x="71" y="61"/>
                  </a:lnTo>
                  <a:lnTo>
                    <a:pt x="75" y="56"/>
                  </a:lnTo>
                  <a:lnTo>
                    <a:pt x="75" y="47"/>
                  </a:lnTo>
                  <a:lnTo>
                    <a:pt x="80" y="38"/>
                  </a:lnTo>
                  <a:lnTo>
                    <a:pt x="80" y="38"/>
                  </a:lnTo>
                  <a:close/>
                </a:path>
              </a:pathLst>
            </a:custGeom>
            <a:solidFill>
              <a:srgbClr val="5E7BB7"/>
            </a:solidFill>
            <a:ln w="9525">
              <a:noFill/>
              <a:round/>
              <a:headEnd/>
              <a:tailEnd/>
            </a:ln>
          </p:spPr>
          <p:txBody>
            <a:bodyPr/>
            <a:lstStyle/>
            <a:p>
              <a:endParaRPr lang="en-US"/>
            </a:p>
          </p:txBody>
        </p:sp>
        <p:sp>
          <p:nvSpPr>
            <p:cNvPr id="3523841" name="Freeform 257"/>
            <p:cNvSpPr>
              <a:spLocks noChangeAspect="1"/>
            </p:cNvSpPr>
            <p:nvPr/>
          </p:nvSpPr>
          <p:spPr bwMode="auto">
            <a:xfrm>
              <a:off x="2596" y="1706"/>
              <a:ext cx="75" cy="75"/>
            </a:xfrm>
            <a:custGeom>
              <a:avLst/>
              <a:gdLst/>
              <a:ahLst/>
              <a:cxnLst>
                <a:cxn ang="0">
                  <a:pos x="70" y="33"/>
                </a:cxn>
                <a:cxn ang="0">
                  <a:pos x="66" y="19"/>
                </a:cxn>
                <a:cxn ang="0">
                  <a:pos x="56" y="9"/>
                </a:cxn>
                <a:cxn ang="0">
                  <a:pos x="42" y="5"/>
                </a:cxn>
                <a:cxn ang="0">
                  <a:pos x="28" y="5"/>
                </a:cxn>
                <a:cxn ang="0">
                  <a:pos x="14" y="9"/>
                </a:cxn>
                <a:cxn ang="0">
                  <a:pos x="4" y="19"/>
                </a:cxn>
                <a:cxn ang="0">
                  <a:pos x="0" y="33"/>
                </a:cxn>
                <a:cxn ang="0">
                  <a:pos x="0" y="47"/>
                </a:cxn>
                <a:cxn ang="0">
                  <a:pos x="4" y="61"/>
                </a:cxn>
                <a:cxn ang="0">
                  <a:pos x="14" y="71"/>
                </a:cxn>
                <a:cxn ang="0">
                  <a:pos x="28" y="75"/>
                </a:cxn>
                <a:cxn ang="0">
                  <a:pos x="42" y="75"/>
                </a:cxn>
                <a:cxn ang="0">
                  <a:pos x="56" y="71"/>
                </a:cxn>
                <a:cxn ang="0">
                  <a:pos x="66" y="61"/>
                </a:cxn>
                <a:cxn ang="0">
                  <a:pos x="70" y="47"/>
                </a:cxn>
                <a:cxn ang="0">
                  <a:pos x="70" y="38"/>
                </a:cxn>
                <a:cxn ang="0">
                  <a:pos x="66" y="23"/>
                </a:cxn>
                <a:cxn ang="0">
                  <a:pos x="61" y="14"/>
                </a:cxn>
                <a:cxn ang="0">
                  <a:pos x="47" y="5"/>
                </a:cxn>
                <a:cxn ang="0">
                  <a:pos x="37" y="5"/>
                </a:cxn>
                <a:cxn ang="0">
                  <a:pos x="23" y="5"/>
                </a:cxn>
                <a:cxn ang="0">
                  <a:pos x="9" y="14"/>
                </a:cxn>
                <a:cxn ang="0">
                  <a:pos x="4" y="23"/>
                </a:cxn>
                <a:cxn ang="0">
                  <a:pos x="0" y="38"/>
                </a:cxn>
                <a:cxn ang="0">
                  <a:pos x="4" y="52"/>
                </a:cxn>
                <a:cxn ang="0">
                  <a:pos x="9" y="66"/>
                </a:cxn>
                <a:cxn ang="0">
                  <a:pos x="23" y="71"/>
                </a:cxn>
                <a:cxn ang="0">
                  <a:pos x="37" y="75"/>
                </a:cxn>
                <a:cxn ang="0">
                  <a:pos x="47" y="71"/>
                </a:cxn>
                <a:cxn ang="0">
                  <a:pos x="61" y="66"/>
                </a:cxn>
                <a:cxn ang="0">
                  <a:pos x="66" y="52"/>
                </a:cxn>
                <a:cxn ang="0">
                  <a:pos x="70" y="38"/>
                </a:cxn>
              </a:cxnLst>
              <a:rect l="0" t="0" r="r" b="b"/>
              <a:pathLst>
                <a:path w="75" h="75">
                  <a:moveTo>
                    <a:pt x="75" y="38"/>
                  </a:moveTo>
                  <a:lnTo>
                    <a:pt x="70" y="33"/>
                  </a:lnTo>
                  <a:lnTo>
                    <a:pt x="70" y="23"/>
                  </a:lnTo>
                  <a:lnTo>
                    <a:pt x="66" y="19"/>
                  </a:lnTo>
                  <a:lnTo>
                    <a:pt x="61" y="14"/>
                  </a:lnTo>
                  <a:lnTo>
                    <a:pt x="56" y="9"/>
                  </a:lnTo>
                  <a:lnTo>
                    <a:pt x="52" y="5"/>
                  </a:lnTo>
                  <a:lnTo>
                    <a:pt x="42" y="5"/>
                  </a:lnTo>
                  <a:lnTo>
                    <a:pt x="37" y="0"/>
                  </a:lnTo>
                  <a:lnTo>
                    <a:pt x="28" y="5"/>
                  </a:lnTo>
                  <a:lnTo>
                    <a:pt x="18" y="5"/>
                  </a:lnTo>
                  <a:lnTo>
                    <a:pt x="14" y="9"/>
                  </a:lnTo>
                  <a:lnTo>
                    <a:pt x="9" y="14"/>
                  </a:lnTo>
                  <a:lnTo>
                    <a:pt x="4" y="19"/>
                  </a:lnTo>
                  <a:lnTo>
                    <a:pt x="0" y="23"/>
                  </a:lnTo>
                  <a:lnTo>
                    <a:pt x="0" y="33"/>
                  </a:lnTo>
                  <a:lnTo>
                    <a:pt x="0" y="38"/>
                  </a:lnTo>
                  <a:lnTo>
                    <a:pt x="0" y="47"/>
                  </a:lnTo>
                  <a:lnTo>
                    <a:pt x="0" y="56"/>
                  </a:lnTo>
                  <a:lnTo>
                    <a:pt x="4" y="61"/>
                  </a:lnTo>
                  <a:lnTo>
                    <a:pt x="9" y="66"/>
                  </a:lnTo>
                  <a:lnTo>
                    <a:pt x="14" y="71"/>
                  </a:lnTo>
                  <a:lnTo>
                    <a:pt x="18" y="75"/>
                  </a:lnTo>
                  <a:lnTo>
                    <a:pt x="28" y="75"/>
                  </a:lnTo>
                  <a:lnTo>
                    <a:pt x="37" y="75"/>
                  </a:lnTo>
                  <a:lnTo>
                    <a:pt x="42" y="75"/>
                  </a:lnTo>
                  <a:lnTo>
                    <a:pt x="52" y="75"/>
                  </a:lnTo>
                  <a:lnTo>
                    <a:pt x="56" y="71"/>
                  </a:lnTo>
                  <a:lnTo>
                    <a:pt x="61" y="66"/>
                  </a:lnTo>
                  <a:lnTo>
                    <a:pt x="66" y="61"/>
                  </a:lnTo>
                  <a:lnTo>
                    <a:pt x="70" y="56"/>
                  </a:lnTo>
                  <a:lnTo>
                    <a:pt x="70" y="47"/>
                  </a:lnTo>
                  <a:lnTo>
                    <a:pt x="75" y="38"/>
                  </a:lnTo>
                  <a:lnTo>
                    <a:pt x="70" y="38"/>
                  </a:lnTo>
                  <a:lnTo>
                    <a:pt x="70" y="33"/>
                  </a:lnTo>
                  <a:lnTo>
                    <a:pt x="66" y="23"/>
                  </a:lnTo>
                  <a:lnTo>
                    <a:pt x="66" y="19"/>
                  </a:lnTo>
                  <a:lnTo>
                    <a:pt x="61" y="14"/>
                  </a:lnTo>
                  <a:lnTo>
                    <a:pt x="56" y="9"/>
                  </a:lnTo>
                  <a:lnTo>
                    <a:pt x="47" y="5"/>
                  </a:lnTo>
                  <a:lnTo>
                    <a:pt x="42" y="5"/>
                  </a:lnTo>
                  <a:lnTo>
                    <a:pt x="37" y="5"/>
                  </a:lnTo>
                  <a:lnTo>
                    <a:pt x="28" y="5"/>
                  </a:lnTo>
                  <a:lnTo>
                    <a:pt x="23" y="5"/>
                  </a:lnTo>
                  <a:lnTo>
                    <a:pt x="14" y="9"/>
                  </a:lnTo>
                  <a:lnTo>
                    <a:pt x="9" y="14"/>
                  </a:lnTo>
                  <a:lnTo>
                    <a:pt x="4" y="19"/>
                  </a:lnTo>
                  <a:lnTo>
                    <a:pt x="4" y="23"/>
                  </a:lnTo>
                  <a:lnTo>
                    <a:pt x="0" y="33"/>
                  </a:lnTo>
                  <a:lnTo>
                    <a:pt x="0" y="38"/>
                  </a:lnTo>
                  <a:lnTo>
                    <a:pt x="0" y="47"/>
                  </a:lnTo>
                  <a:lnTo>
                    <a:pt x="4" y="52"/>
                  </a:lnTo>
                  <a:lnTo>
                    <a:pt x="4" y="61"/>
                  </a:lnTo>
                  <a:lnTo>
                    <a:pt x="9" y="66"/>
                  </a:lnTo>
                  <a:lnTo>
                    <a:pt x="14" y="71"/>
                  </a:lnTo>
                  <a:lnTo>
                    <a:pt x="23" y="71"/>
                  </a:lnTo>
                  <a:lnTo>
                    <a:pt x="28" y="75"/>
                  </a:lnTo>
                  <a:lnTo>
                    <a:pt x="37" y="75"/>
                  </a:lnTo>
                  <a:lnTo>
                    <a:pt x="42" y="75"/>
                  </a:lnTo>
                  <a:lnTo>
                    <a:pt x="47" y="71"/>
                  </a:lnTo>
                  <a:lnTo>
                    <a:pt x="56" y="71"/>
                  </a:lnTo>
                  <a:lnTo>
                    <a:pt x="61" y="66"/>
                  </a:lnTo>
                  <a:lnTo>
                    <a:pt x="66" y="61"/>
                  </a:lnTo>
                  <a:lnTo>
                    <a:pt x="66" y="52"/>
                  </a:lnTo>
                  <a:lnTo>
                    <a:pt x="70" y="47"/>
                  </a:lnTo>
                  <a:lnTo>
                    <a:pt x="70" y="38"/>
                  </a:lnTo>
                  <a:lnTo>
                    <a:pt x="75" y="38"/>
                  </a:lnTo>
                  <a:close/>
                </a:path>
              </a:pathLst>
            </a:custGeom>
            <a:solidFill>
              <a:srgbClr val="617DB8"/>
            </a:solidFill>
            <a:ln w="9525">
              <a:noFill/>
              <a:round/>
              <a:headEnd/>
              <a:tailEnd/>
            </a:ln>
          </p:spPr>
          <p:txBody>
            <a:bodyPr/>
            <a:lstStyle/>
            <a:p>
              <a:endParaRPr lang="en-US"/>
            </a:p>
          </p:txBody>
        </p:sp>
        <p:sp>
          <p:nvSpPr>
            <p:cNvPr id="3523842" name="Freeform 258"/>
            <p:cNvSpPr>
              <a:spLocks noChangeAspect="1"/>
            </p:cNvSpPr>
            <p:nvPr/>
          </p:nvSpPr>
          <p:spPr bwMode="auto">
            <a:xfrm>
              <a:off x="2596" y="1711"/>
              <a:ext cx="70" cy="70"/>
            </a:xfrm>
            <a:custGeom>
              <a:avLst/>
              <a:gdLst/>
              <a:ahLst/>
              <a:cxnLst>
                <a:cxn ang="0">
                  <a:pos x="70" y="28"/>
                </a:cxn>
                <a:cxn ang="0">
                  <a:pos x="66" y="14"/>
                </a:cxn>
                <a:cxn ang="0">
                  <a:pos x="56" y="4"/>
                </a:cxn>
                <a:cxn ang="0">
                  <a:pos x="42" y="0"/>
                </a:cxn>
                <a:cxn ang="0">
                  <a:pos x="28" y="0"/>
                </a:cxn>
                <a:cxn ang="0">
                  <a:pos x="14" y="4"/>
                </a:cxn>
                <a:cxn ang="0">
                  <a:pos x="4" y="14"/>
                </a:cxn>
                <a:cxn ang="0">
                  <a:pos x="0" y="28"/>
                </a:cxn>
                <a:cxn ang="0">
                  <a:pos x="0" y="42"/>
                </a:cxn>
                <a:cxn ang="0">
                  <a:pos x="4" y="56"/>
                </a:cxn>
                <a:cxn ang="0">
                  <a:pos x="14" y="66"/>
                </a:cxn>
                <a:cxn ang="0">
                  <a:pos x="28" y="70"/>
                </a:cxn>
                <a:cxn ang="0">
                  <a:pos x="42" y="70"/>
                </a:cxn>
                <a:cxn ang="0">
                  <a:pos x="56" y="66"/>
                </a:cxn>
                <a:cxn ang="0">
                  <a:pos x="66" y="56"/>
                </a:cxn>
                <a:cxn ang="0">
                  <a:pos x="70" y="42"/>
                </a:cxn>
                <a:cxn ang="0">
                  <a:pos x="70" y="33"/>
                </a:cxn>
                <a:cxn ang="0">
                  <a:pos x="66" y="23"/>
                </a:cxn>
                <a:cxn ang="0">
                  <a:pos x="56" y="9"/>
                </a:cxn>
                <a:cxn ang="0">
                  <a:pos x="47" y="4"/>
                </a:cxn>
                <a:cxn ang="0">
                  <a:pos x="37" y="0"/>
                </a:cxn>
                <a:cxn ang="0">
                  <a:pos x="23" y="4"/>
                </a:cxn>
                <a:cxn ang="0">
                  <a:pos x="14" y="9"/>
                </a:cxn>
                <a:cxn ang="0">
                  <a:pos x="4" y="23"/>
                </a:cxn>
                <a:cxn ang="0">
                  <a:pos x="4" y="33"/>
                </a:cxn>
                <a:cxn ang="0">
                  <a:pos x="4" y="47"/>
                </a:cxn>
                <a:cxn ang="0">
                  <a:pos x="14" y="56"/>
                </a:cxn>
                <a:cxn ang="0">
                  <a:pos x="23" y="66"/>
                </a:cxn>
                <a:cxn ang="0">
                  <a:pos x="37" y="66"/>
                </a:cxn>
                <a:cxn ang="0">
                  <a:pos x="47" y="66"/>
                </a:cxn>
                <a:cxn ang="0">
                  <a:pos x="56" y="56"/>
                </a:cxn>
                <a:cxn ang="0">
                  <a:pos x="66" y="47"/>
                </a:cxn>
                <a:cxn ang="0">
                  <a:pos x="70" y="33"/>
                </a:cxn>
              </a:cxnLst>
              <a:rect l="0" t="0" r="r" b="b"/>
              <a:pathLst>
                <a:path w="70" h="70">
                  <a:moveTo>
                    <a:pt x="70" y="33"/>
                  </a:moveTo>
                  <a:lnTo>
                    <a:pt x="70" y="28"/>
                  </a:lnTo>
                  <a:lnTo>
                    <a:pt x="66" y="18"/>
                  </a:lnTo>
                  <a:lnTo>
                    <a:pt x="66" y="14"/>
                  </a:lnTo>
                  <a:lnTo>
                    <a:pt x="61" y="9"/>
                  </a:lnTo>
                  <a:lnTo>
                    <a:pt x="56" y="4"/>
                  </a:lnTo>
                  <a:lnTo>
                    <a:pt x="47" y="0"/>
                  </a:lnTo>
                  <a:lnTo>
                    <a:pt x="42" y="0"/>
                  </a:lnTo>
                  <a:lnTo>
                    <a:pt x="37" y="0"/>
                  </a:lnTo>
                  <a:lnTo>
                    <a:pt x="28" y="0"/>
                  </a:lnTo>
                  <a:lnTo>
                    <a:pt x="23" y="0"/>
                  </a:lnTo>
                  <a:lnTo>
                    <a:pt x="14" y="4"/>
                  </a:lnTo>
                  <a:lnTo>
                    <a:pt x="9" y="9"/>
                  </a:lnTo>
                  <a:lnTo>
                    <a:pt x="4" y="14"/>
                  </a:lnTo>
                  <a:lnTo>
                    <a:pt x="4" y="18"/>
                  </a:lnTo>
                  <a:lnTo>
                    <a:pt x="0" y="28"/>
                  </a:lnTo>
                  <a:lnTo>
                    <a:pt x="0" y="33"/>
                  </a:lnTo>
                  <a:lnTo>
                    <a:pt x="0" y="42"/>
                  </a:lnTo>
                  <a:lnTo>
                    <a:pt x="4" y="47"/>
                  </a:lnTo>
                  <a:lnTo>
                    <a:pt x="4" y="56"/>
                  </a:lnTo>
                  <a:lnTo>
                    <a:pt x="9" y="61"/>
                  </a:lnTo>
                  <a:lnTo>
                    <a:pt x="14" y="66"/>
                  </a:lnTo>
                  <a:lnTo>
                    <a:pt x="23" y="66"/>
                  </a:lnTo>
                  <a:lnTo>
                    <a:pt x="28" y="70"/>
                  </a:lnTo>
                  <a:lnTo>
                    <a:pt x="37" y="70"/>
                  </a:lnTo>
                  <a:lnTo>
                    <a:pt x="42" y="70"/>
                  </a:lnTo>
                  <a:lnTo>
                    <a:pt x="47" y="66"/>
                  </a:lnTo>
                  <a:lnTo>
                    <a:pt x="56" y="66"/>
                  </a:lnTo>
                  <a:lnTo>
                    <a:pt x="61" y="61"/>
                  </a:lnTo>
                  <a:lnTo>
                    <a:pt x="66" y="56"/>
                  </a:lnTo>
                  <a:lnTo>
                    <a:pt x="66" y="47"/>
                  </a:lnTo>
                  <a:lnTo>
                    <a:pt x="70" y="42"/>
                  </a:lnTo>
                  <a:lnTo>
                    <a:pt x="70" y="33"/>
                  </a:lnTo>
                  <a:lnTo>
                    <a:pt x="70" y="33"/>
                  </a:lnTo>
                  <a:lnTo>
                    <a:pt x="66" y="28"/>
                  </a:lnTo>
                  <a:lnTo>
                    <a:pt x="66" y="23"/>
                  </a:lnTo>
                  <a:lnTo>
                    <a:pt x="61" y="14"/>
                  </a:lnTo>
                  <a:lnTo>
                    <a:pt x="56" y="9"/>
                  </a:lnTo>
                  <a:lnTo>
                    <a:pt x="52" y="9"/>
                  </a:lnTo>
                  <a:lnTo>
                    <a:pt x="47" y="4"/>
                  </a:lnTo>
                  <a:lnTo>
                    <a:pt x="42" y="4"/>
                  </a:lnTo>
                  <a:lnTo>
                    <a:pt x="37" y="0"/>
                  </a:lnTo>
                  <a:lnTo>
                    <a:pt x="28" y="4"/>
                  </a:lnTo>
                  <a:lnTo>
                    <a:pt x="23" y="4"/>
                  </a:lnTo>
                  <a:lnTo>
                    <a:pt x="18" y="9"/>
                  </a:lnTo>
                  <a:lnTo>
                    <a:pt x="14" y="9"/>
                  </a:lnTo>
                  <a:lnTo>
                    <a:pt x="9" y="14"/>
                  </a:lnTo>
                  <a:lnTo>
                    <a:pt x="4" y="23"/>
                  </a:lnTo>
                  <a:lnTo>
                    <a:pt x="4" y="28"/>
                  </a:lnTo>
                  <a:lnTo>
                    <a:pt x="4" y="33"/>
                  </a:lnTo>
                  <a:lnTo>
                    <a:pt x="4" y="42"/>
                  </a:lnTo>
                  <a:lnTo>
                    <a:pt x="4" y="47"/>
                  </a:lnTo>
                  <a:lnTo>
                    <a:pt x="9" y="51"/>
                  </a:lnTo>
                  <a:lnTo>
                    <a:pt x="14" y="56"/>
                  </a:lnTo>
                  <a:lnTo>
                    <a:pt x="18" y="61"/>
                  </a:lnTo>
                  <a:lnTo>
                    <a:pt x="23" y="66"/>
                  </a:lnTo>
                  <a:lnTo>
                    <a:pt x="28" y="66"/>
                  </a:lnTo>
                  <a:lnTo>
                    <a:pt x="37" y="66"/>
                  </a:lnTo>
                  <a:lnTo>
                    <a:pt x="42" y="66"/>
                  </a:lnTo>
                  <a:lnTo>
                    <a:pt x="47" y="66"/>
                  </a:lnTo>
                  <a:lnTo>
                    <a:pt x="52" y="61"/>
                  </a:lnTo>
                  <a:lnTo>
                    <a:pt x="56" y="56"/>
                  </a:lnTo>
                  <a:lnTo>
                    <a:pt x="61" y="51"/>
                  </a:lnTo>
                  <a:lnTo>
                    <a:pt x="66" y="47"/>
                  </a:lnTo>
                  <a:lnTo>
                    <a:pt x="66" y="42"/>
                  </a:lnTo>
                  <a:lnTo>
                    <a:pt x="70" y="33"/>
                  </a:lnTo>
                  <a:lnTo>
                    <a:pt x="70" y="33"/>
                  </a:lnTo>
                  <a:close/>
                </a:path>
              </a:pathLst>
            </a:custGeom>
            <a:solidFill>
              <a:srgbClr val="647FB9"/>
            </a:solidFill>
            <a:ln w="9525">
              <a:noFill/>
              <a:round/>
              <a:headEnd/>
              <a:tailEnd/>
            </a:ln>
          </p:spPr>
          <p:txBody>
            <a:bodyPr/>
            <a:lstStyle/>
            <a:p>
              <a:endParaRPr lang="en-US"/>
            </a:p>
          </p:txBody>
        </p:sp>
        <p:sp>
          <p:nvSpPr>
            <p:cNvPr id="3523843" name="Freeform 259"/>
            <p:cNvSpPr>
              <a:spLocks noChangeAspect="1"/>
            </p:cNvSpPr>
            <p:nvPr/>
          </p:nvSpPr>
          <p:spPr bwMode="auto">
            <a:xfrm>
              <a:off x="2600" y="1711"/>
              <a:ext cx="66" cy="66"/>
            </a:xfrm>
            <a:custGeom>
              <a:avLst/>
              <a:gdLst/>
              <a:ahLst/>
              <a:cxnLst>
                <a:cxn ang="0">
                  <a:pos x="62" y="28"/>
                </a:cxn>
                <a:cxn ang="0">
                  <a:pos x="57" y="14"/>
                </a:cxn>
                <a:cxn ang="0">
                  <a:pos x="48" y="9"/>
                </a:cxn>
                <a:cxn ang="0">
                  <a:pos x="38" y="4"/>
                </a:cxn>
                <a:cxn ang="0">
                  <a:pos x="24" y="4"/>
                </a:cxn>
                <a:cxn ang="0">
                  <a:pos x="14" y="9"/>
                </a:cxn>
                <a:cxn ang="0">
                  <a:pos x="5" y="14"/>
                </a:cxn>
                <a:cxn ang="0">
                  <a:pos x="0" y="28"/>
                </a:cxn>
                <a:cxn ang="0">
                  <a:pos x="0" y="42"/>
                </a:cxn>
                <a:cxn ang="0">
                  <a:pos x="5" y="51"/>
                </a:cxn>
                <a:cxn ang="0">
                  <a:pos x="14" y="61"/>
                </a:cxn>
                <a:cxn ang="0">
                  <a:pos x="24" y="66"/>
                </a:cxn>
                <a:cxn ang="0">
                  <a:pos x="38" y="66"/>
                </a:cxn>
                <a:cxn ang="0">
                  <a:pos x="48" y="61"/>
                </a:cxn>
                <a:cxn ang="0">
                  <a:pos x="57" y="51"/>
                </a:cxn>
                <a:cxn ang="0">
                  <a:pos x="62" y="42"/>
                </a:cxn>
                <a:cxn ang="0">
                  <a:pos x="62" y="33"/>
                </a:cxn>
                <a:cxn ang="0">
                  <a:pos x="62" y="23"/>
                </a:cxn>
                <a:cxn ang="0">
                  <a:pos x="52" y="14"/>
                </a:cxn>
                <a:cxn ang="0">
                  <a:pos x="43" y="4"/>
                </a:cxn>
                <a:cxn ang="0">
                  <a:pos x="33" y="4"/>
                </a:cxn>
                <a:cxn ang="0">
                  <a:pos x="19" y="4"/>
                </a:cxn>
                <a:cxn ang="0">
                  <a:pos x="10" y="14"/>
                </a:cxn>
                <a:cxn ang="0">
                  <a:pos x="5" y="23"/>
                </a:cxn>
                <a:cxn ang="0">
                  <a:pos x="0" y="33"/>
                </a:cxn>
                <a:cxn ang="0">
                  <a:pos x="5" y="47"/>
                </a:cxn>
                <a:cxn ang="0">
                  <a:pos x="10" y="56"/>
                </a:cxn>
                <a:cxn ang="0">
                  <a:pos x="19" y="61"/>
                </a:cxn>
                <a:cxn ang="0">
                  <a:pos x="33" y="66"/>
                </a:cxn>
                <a:cxn ang="0">
                  <a:pos x="43" y="61"/>
                </a:cxn>
                <a:cxn ang="0">
                  <a:pos x="52" y="56"/>
                </a:cxn>
                <a:cxn ang="0">
                  <a:pos x="62" y="47"/>
                </a:cxn>
                <a:cxn ang="0">
                  <a:pos x="62" y="33"/>
                </a:cxn>
              </a:cxnLst>
              <a:rect l="0" t="0" r="r" b="b"/>
              <a:pathLst>
                <a:path w="66" h="66">
                  <a:moveTo>
                    <a:pt x="66" y="33"/>
                  </a:moveTo>
                  <a:lnTo>
                    <a:pt x="62" y="28"/>
                  </a:lnTo>
                  <a:lnTo>
                    <a:pt x="62" y="23"/>
                  </a:lnTo>
                  <a:lnTo>
                    <a:pt x="57" y="14"/>
                  </a:lnTo>
                  <a:lnTo>
                    <a:pt x="52" y="9"/>
                  </a:lnTo>
                  <a:lnTo>
                    <a:pt x="48" y="9"/>
                  </a:lnTo>
                  <a:lnTo>
                    <a:pt x="43" y="4"/>
                  </a:lnTo>
                  <a:lnTo>
                    <a:pt x="38" y="4"/>
                  </a:lnTo>
                  <a:lnTo>
                    <a:pt x="33" y="0"/>
                  </a:lnTo>
                  <a:lnTo>
                    <a:pt x="24" y="4"/>
                  </a:lnTo>
                  <a:lnTo>
                    <a:pt x="19" y="4"/>
                  </a:lnTo>
                  <a:lnTo>
                    <a:pt x="14" y="9"/>
                  </a:lnTo>
                  <a:lnTo>
                    <a:pt x="10" y="9"/>
                  </a:lnTo>
                  <a:lnTo>
                    <a:pt x="5" y="14"/>
                  </a:lnTo>
                  <a:lnTo>
                    <a:pt x="0" y="23"/>
                  </a:lnTo>
                  <a:lnTo>
                    <a:pt x="0" y="28"/>
                  </a:lnTo>
                  <a:lnTo>
                    <a:pt x="0" y="33"/>
                  </a:lnTo>
                  <a:lnTo>
                    <a:pt x="0" y="42"/>
                  </a:lnTo>
                  <a:lnTo>
                    <a:pt x="0" y="47"/>
                  </a:lnTo>
                  <a:lnTo>
                    <a:pt x="5" y="51"/>
                  </a:lnTo>
                  <a:lnTo>
                    <a:pt x="10" y="56"/>
                  </a:lnTo>
                  <a:lnTo>
                    <a:pt x="14" y="61"/>
                  </a:lnTo>
                  <a:lnTo>
                    <a:pt x="19" y="66"/>
                  </a:lnTo>
                  <a:lnTo>
                    <a:pt x="24" y="66"/>
                  </a:lnTo>
                  <a:lnTo>
                    <a:pt x="33" y="66"/>
                  </a:lnTo>
                  <a:lnTo>
                    <a:pt x="38" y="66"/>
                  </a:lnTo>
                  <a:lnTo>
                    <a:pt x="43" y="66"/>
                  </a:lnTo>
                  <a:lnTo>
                    <a:pt x="48" y="61"/>
                  </a:lnTo>
                  <a:lnTo>
                    <a:pt x="52" y="56"/>
                  </a:lnTo>
                  <a:lnTo>
                    <a:pt x="57" y="51"/>
                  </a:lnTo>
                  <a:lnTo>
                    <a:pt x="62" y="47"/>
                  </a:lnTo>
                  <a:lnTo>
                    <a:pt x="62" y="42"/>
                  </a:lnTo>
                  <a:lnTo>
                    <a:pt x="66" y="33"/>
                  </a:lnTo>
                  <a:lnTo>
                    <a:pt x="62" y="33"/>
                  </a:lnTo>
                  <a:lnTo>
                    <a:pt x="62" y="28"/>
                  </a:lnTo>
                  <a:lnTo>
                    <a:pt x="62" y="23"/>
                  </a:lnTo>
                  <a:lnTo>
                    <a:pt x="57" y="18"/>
                  </a:lnTo>
                  <a:lnTo>
                    <a:pt x="52" y="14"/>
                  </a:lnTo>
                  <a:lnTo>
                    <a:pt x="48" y="9"/>
                  </a:lnTo>
                  <a:lnTo>
                    <a:pt x="43" y="4"/>
                  </a:lnTo>
                  <a:lnTo>
                    <a:pt x="38" y="4"/>
                  </a:lnTo>
                  <a:lnTo>
                    <a:pt x="33" y="4"/>
                  </a:lnTo>
                  <a:lnTo>
                    <a:pt x="24" y="4"/>
                  </a:lnTo>
                  <a:lnTo>
                    <a:pt x="19" y="4"/>
                  </a:lnTo>
                  <a:lnTo>
                    <a:pt x="14" y="9"/>
                  </a:lnTo>
                  <a:lnTo>
                    <a:pt x="10" y="14"/>
                  </a:lnTo>
                  <a:lnTo>
                    <a:pt x="5" y="18"/>
                  </a:lnTo>
                  <a:lnTo>
                    <a:pt x="5" y="23"/>
                  </a:lnTo>
                  <a:lnTo>
                    <a:pt x="0" y="28"/>
                  </a:lnTo>
                  <a:lnTo>
                    <a:pt x="0" y="33"/>
                  </a:lnTo>
                  <a:lnTo>
                    <a:pt x="0" y="42"/>
                  </a:lnTo>
                  <a:lnTo>
                    <a:pt x="5" y="47"/>
                  </a:lnTo>
                  <a:lnTo>
                    <a:pt x="5" y="51"/>
                  </a:lnTo>
                  <a:lnTo>
                    <a:pt x="10" y="56"/>
                  </a:lnTo>
                  <a:lnTo>
                    <a:pt x="14" y="61"/>
                  </a:lnTo>
                  <a:lnTo>
                    <a:pt x="19" y="61"/>
                  </a:lnTo>
                  <a:lnTo>
                    <a:pt x="24" y="66"/>
                  </a:lnTo>
                  <a:lnTo>
                    <a:pt x="33" y="66"/>
                  </a:lnTo>
                  <a:lnTo>
                    <a:pt x="38" y="66"/>
                  </a:lnTo>
                  <a:lnTo>
                    <a:pt x="43" y="61"/>
                  </a:lnTo>
                  <a:lnTo>
                    <a:pt x="48" y="61"/>
                  </a:lnTo>
                  <a:lnTo>
                    <a:pt x="52" y="56"/>
                  </a:lnTo>
                  <a:lnTo>
                    <a:pt x="57" y="51"/>
                  </a:lnTo>
                  <a:lnTo>
                    <a:pt x="62" y="47"/>
                  </a:lnTo>
                  <a:lnTo>
                    <a:pt x="62" y="42"/>
                  </a:lnTo>
                  <a:lnTo>
                    <a:pt x="62" y="33"/>
                  </a:lnTo>
                  <a:lnTo>
                    <a:pt x="66" y="33"/>
                  </a:lnTo>
                  <a:close/>
                </a:path>
              </a:pathLst>
            </a:custGeom>
            <a:solidFill>
              <a:srgbClr val="6681BA"/>
            </a:solidFill>
            <a:ln w="9525">
              <a:noFill/>
              <a:round/>
              <a:headEnd/>
              <a:tailEnd/>
            </a:ln>
          </p:spPr>
          <p:txBody>
            <a:bodyPr/>
            <a:lstStyle/>
            <a:p>
              <a:endParaRPr lang="en-US"/>
            </a:p>
          </p:txBody>
        </p:sp>
        <p:sp>
          <p:nvSpPr>
            <p:cNvPr id="3523844" name="Freeform 260"/>
            <p:cNvSpPr>
              <a:spLocks noChangeAspect="1"/>
            </p:cNvSpPr>
            <p:nvPr/>
          </p:nvSpPr>
          <p:spPr bwMode="auto">
            <a:xfrm>
              <a:off x="2600" y="1715"/>
              <a:ext cx="62" cy="62"/>
            </a:xfrm>
            <a:custGeom>
              <a:avLst/>
              <a:gdLst/>
              <a:ahLst/>
              <a:cxnLst>
                <a:cxn ang="0">
                  <a:pos x="62" y="24"/>
                </a:cxn>
                <a:cxn ang="0">
                  <a:pos x="57" y="14"/>
                </a:cxn>
                <a:cxn ang="0">
                  <a:pos x="48" y="5"/>
                </a:cxn>
                <a:cxn ang="0">
                  <a:pos x="38" y="0"/>
                </a:cxn>
                <a:cxn ang="0">
                  <a:pos x="24" y="0"/>
                </a:cxn>
                <a:cxn ang="0">
                  <a:pos x="14" y="5"/>
                </a:cxn>
                <a:cxn ang="0">
                  <a:pos x="5" y="14"/>
                </a:cxn>
                <a:cxn ang="0">
                  <a:pos x="0" y="24"/>
                </a:cxn>
                <a:cxn ang="0">
                  <a:pos x="0" y="38"/>
                </a:cxn>
                <a:cxn ang="0">
                  <a:pos x="5" y="47"/>
                </a:cxn>
                <a:cxn ang="0">
                  <a:pos x="14" y="57"/>
                </a:cxn>
                <a:cxn ang="0">
                  <a:pos x="24" y="62"/>
                </a:cxn>
                <a:cxn ang="0">
                  <a:pos x="38" y="62"/>
                </a:cxn>
                <a:cxn ang="0">
                  <a:pos x="48" y="57"/>
                </a:cxn>
                <a:cxn ang="0">
                  <a:pos x="57" y="47"/>
                </a:cxn>
                <a:cxn ang="0">
                  <a:pos x="62" y="38"/>
                </a:cxn>
                <a:cxn ang="0">
                  <a:pos x="62" y="29"/>
                </a:cxn>
                <a:cxn ang="0">
                  <a:pos x="57" y="19"/>
                </a:cxn>
                <a:cxn ang="0">
                  <a:pos x="52" y="10"/>
                </a:cxn>
                <a:cxn ang="0">
                  <a:pos x="43" y="5"/>
                </a:cxn>
                <a:cxn ang="0">
                  <a:pos x="33" y="0"/>
                </a:cxn>
                <a:cxn ang="0">
                  <a:pos x="19" y="5"/>
                </a:cxn>
                <a:cxn ang="0">
                  <a:pos x="10" y="10"/>
                </a:cxn>
                <a:cxn ang="0">
                  <a:pos x="5" y="19"/>
                </a:cxn>
                <a:cxn ang="0">
                  <a:pos x="5" y="29"/>
                </a:cxn>
                <a:cxn ang="0">
                  <a:pos x="5" y="43"/>
                </a:cxn>
                <a:cxn ang="0">
                  <a:pos x="10" y="52"/>
                </a:cxn>
                <a:cxn ang="0">
                  <a:pos x="19" y="57"/>
                </a:cxn>
                <a:cxn ang="0">
                  <a:pos x="33" y="57"/>
                </a:cxn>
                <a:cxn ang="0">
                  <a:pos x="43" y="57"/>
                </a:cxn>
                <a:cxn ang="0">
                  <a:pos x="52" y="52"/>
                </a:cxn>
                <a:cxn ang="0">
                  <a:pos x="57" y="43"/>
                </a:cxn>
                <a:cxn ang="0">
                  <a:pos x="62" y="29"/>
                </a:cxn>
              </a:cxnLst>
              <a:rect l="0" t="0" r="r" b="b"/>
              <a:pathLst>
                <a:path w="62" h="62">
                  <a:moveTo>
                    <a:pt x="62" y="29"/>
                  </a:moveTo>
                  <a:lnTo>
                    <a:pt x="62" y="24"/>
                  </a:lnTo>
                  <a:lnTo>
                    <a:pt x="62" y="19"/>
                  </a:lnTo>
                  <a:lnTo>
                    <a:pt x="57" y="14"/>
                  </a:lnTo>
                  <a:lnTo>
                    <a:pt x="52" y="10"/>
                  </a:lnTo>
                  <a:lnTo>
                    <a:pt x="48" y="5"/>
                  </a:lnTo>
                  <a:lnTo>
                    <a:pt x="43" y="0"/>
                  </a:lnTo>
                  <a:lnTo>
                    <a:pt x="38" y="0"/>
                  </a:lnTo>
                  <a:lnTo>
                    <a:pt x="33" y="0"/>
                  </a:lnTo>
                  <a:lnTo>
                    <a:pt x="24" y="0"/>
                  </a:lnTo>
                  <a:lnTo>
                    <a:pt x="19" y="0"/>
                  </a:lnTo>
                  <a:lnTo>
                    <a:pt x="14" y="5"/>
                  </a:lnTo>
                  <a:lnTo>
                    <a:pt x="10" y="10"/>
                  </a:lnTo>
                  <a:lnTo>
                    <a:pt x="5" y="14"/>
                  </a:lnTo>
                  <a:lnTo>
                    <a:pt x="5" y="19"/>
                  </a:lnTo>
                  <a:lnTo>
                    <a:pt x="0" y="24"/>
                  </a:lnTo>
                  <a:lnTo>
                    <a:pt x="0" y="29"/>
                  </a:lnTo>
                  <a:lnTo>
                    <a:pt x="0" y="38"/>
                  </a:lnTo>
                  <a:lnTo>
                    <a:pt x="5" y="43"/>
                  </a:lnTo>
                  <a:lnTo>
                    <a:pt x="5" y="47"/>
                  </a:lnTo>
                  <a:lnTo>
                    <a:pt x="10" y="52"/>
                  </a:lnTo>
                  <a:lnTo>
                    <a:pt x="14" y="57"/>
                  </a:lnTo>
                  <a:lnTo>
                    <a:pt x="19" y="57"/>
                  </a:lnTo>
                  <a:lnTo>
                    <a:pt x="24" y="62"/>
                  </a:lnTo>
                  <a:lnTo>
                    <a:pt x="33" y="62"/>
                  </a:lnTo>
                  <a:lnTo>
                    <a:pt x="38" y="62"/>
                  </a:lnTo>
                  <a:lnTo>
                    <a:pt x="43" y="57"/>
                  </a:lnTo>
                  <a:lnTo>
                    <a:pt x="48" y="57"/>
                  </a:lnTo>
                  <a:lnTo>
                    <a:pt x="52" y="52"/>
                  </a:lnTo>
                  <a:lnTo>
                    <a:pt x="57" y="47"/>
                  </a:lnTo>
                  <a:lnTo>
                    <a:pt x="62" y="43"/>
                  </a:lnTo>
                  <a:lnTo>
                    <a:pt x="62" y="38"/>
                  </a:lnTo>
                  <a:lnTo>
                    <a:pt x="62" y="29"/>
                  </a:lnTo>
                  <a:lnTo>
                    <a:pt x="62" y="29"/>
                  </a:lnTo>
                  <a:lnTo>
                    <a:pt x="57" y="24"/>
                  </a:lnTo>
                  <a:lnTo>
                    <a:pt x="57" y="19"/>
                  </a:lnTo>
                  <a:lnTo>
                    <a:pt x="57" y="14"/>
                  </a:lnTo>
                  <a:lnTo>
                    <a:pt x="52" y="10"/>
                  </a:lnTo>
                  <a:lnTo>
                    <a:pt x="48" y="5"/>
                  </a:lnTo>
                  <a:lnTo>
                    <a:pt x="43" y="5"/>
                  </a:lnTo>
                  <a:lnTo>
                    <a:pt x="38" y="5"/>
                  </a:lnTo>
                  <a:lnTo>
                    <a:pt x="33" y="0"/>
                  </a:lnTo>
                  <a:lnTo>
                    <a:pt x="24" y="5"/>
                  </a:lnTo>
                  <a:lnTo>
                    <a:pt x="19" y="5"/>
                  </a:lnTo>
                  <a:lnTo>
                    <a:pt x="14" y="5"/>
                  </a:lnTo>
                  <a:lnTo>
                    <a:pt x="10" y="10"/>
                  </a:lnTo>
                  <a:lnTo>
                    <a:pt x="10" y="14"/>
                  </a:lnTo>
                  <a:lnTo>
                    <a:pt x="5" y="19"/>
                  </a:lnTo>
                  <a:lnTo>
                    <a:pt x="5" y="24"/>
                  </a:lnTo>
                  <a:lnTo>
                    <a:pt x="5" y="29"/>
                  </a:lnTo>
                  <a:lnTo>
                    <a:pt x="5" y="38"/>
                  </a:lnTo>
                  <a:lnTo>
                    <a:pt x="5" y="43"/>
                  </a:lnTo>
                  <a:lnTo>
                    <a:pt x="10" y="47"/>
                  </a:lnTo>
                  <a:lnTo>
                    <a:pt x="10" y="52"/>
                  </a:lnTo>
                  <a:lnTo>
                    <a:pt x="14" y="52"/>
                  </a:lnTo>
                  <a:lnTo>
                    <a:pt x="19" y="57"/>
                  </a:lnTo>
                  <a:lnTo>
                    <a:pt x="24" y="57"/>
                  </a:lnTo>
                  <a:lnTo>
                    <a:pt x="33" y="57"/>
                  </a:lnTo>
                  <a:lnTo>
                    <a:pt x="38" y="57"/>
                  </a:lnTo>
                  <a:lnTo>
                    <a:pt x="43" y="57"/>
                  </a:lnTo>
                  <a:lnTo>
                    <a:pt x="48" y="52"/>
                  </a:lnTo>
                  <a:lnTo>
                    <a:pt x="52" y="52"/>
                  </a:lnTo>
                  <a:lnTo>
                    <a:pt x="57" y="47"/>
                  </a:lnTo>
                  <a:lnTo>
                    <a:pt x="57" y="43"/>
                  </a:lnTo>
                  <a:lnTo>
                    <a:pt x="57" y="38"/>
                  </a:lnTo>
                  <a:lnTo>
                    <a:pt x="62" y="29"/>
                  </a:lnTo>
                  <a:lnTo>
                    <a:pt x="62" y="29"/>
                  </a:lnTo>
                  <a:close/>
                </a:path>
              </a:pathLst>
            </a:custGeom>
            <a:solidFill>
              <a:srgbClr val="6983BB"/>
            </a:solidFill>
            <a:ln w="9525">
              <a:noFill/>
              <a:round/>
              <a:headEnd/>
              <a:tailEnd/>
            </a:ln>
          </p:spPr>
          <p:txBody>
            <a:bodyPr/>
            <a:lstStyle/>
            <a:p>
              <a:endParaRPr lang="en-US"/>
            </a:p>
          </p:txBody>
        </p:sp>
        <p:sp>
          <p:nvSpPr>
            <p:cNvPr id="3523845" name="Freeform 261"/>
            <p:cNvSpPr>
              <a:spLocks noChangeAspect="1"/>
            </p:cNvSpPr>
            <p:nvPr/>
          </p:nvSpPr>
          <p:spPr bwMode="auto">
            <a:xfrm>
              <a:off x="2605" y="1715"/>
              <a:ext cx="57" cy="57"/>
            </a:xfrm>
            <a:custGeom>
              <a:avLst/>
              <a:gdLst/>
              <a:ahLst/>
              <a:cxnLst>
                <a:cxn ang="0">
                  <a:pos x="52" y="24"/>
                </a:cxn>
                <a:cxn ang="0">
                  <a:pos x="52" y="14"/>
                </a:cxn>
                <a:cxn ang="0">
                  <a:pos x="43" y="5"/>
                </a:cxn>
                <a:cxn ang="0">
                  <a:pos x="33" y="5"/>
                </a:cxn>
                <a:cxn ang="0">
                  <a:pos x="19" y="5"/>
                </a:cxn>
                <a:cxn ang="0">
                  <a:pos x="9" y="5"/>
                </a:cxn>
                <a:cxn ang="0">
                  <a:pos x="5" y="14"/>
                </a:cxn>
                <a:cxn ang="0">
                  <a:pos x="0" y="24"/>
                </a:cxn>
                <a:cxn ang="0">
                  <a:pos x="0" y="38"/>
                </a:cxn>
                <a:cxn ang="0">
                  <a:pos x="5" y="47"/>
                </a:cxn>
                <a:cxn ang="0">
                  <a:pos x="9" y="52"/>
                </a:cxn>
                <a:cxn ang="0">
                  <a:pos x="19" y="57"/>
                </a:cxn>
                <a:cxn ang="0">
                  <a:pos x="33" y="57"/>
                </a:cxn>
                <a:cxn ang="0">
                  <a:pos x="43" y="52"/>
                </a:cxn>
                <a:cxn ang="0">
                  <a:pos x="52" y="47"/>
                </a:cxn>
                <a:cxn ang="0">
                  <a:pos x="52" y="38"/>
                </a:cxn>
                <a:cxn ang="0">
                  <a:pos x="52" y="29"/>
                </a:cxn>
                <a:cxn ang="0">
                  <a:pos x="52" y="19"/>
                </a:cxn>
                <a:cxn ang="0">
                  <a:pos x="43" y="10"/>
                </a:cxn>
                <a:cxn ang="0">
                  <a:pos x="38" y="5"/>
                </a:cxn>
                <a:cxn ang="0">
                  <a:pos x="28" y="5"/>
                </a:cxn>
                <a:cxn ang="0">
                  <a:pos x="14" y="5"/>
                </a:cxn>
                <a:cxn ang="0">
                  <a:pos x="9" y="10"/>
                </a:cxn>
                <a:cxn ang="0">
                  <a:pos x="0" y="19"/>
                </a:cxn>
                <a:cxn ang="0">
                  <a:pos x="0" y="29"/>
                </a:cxn>
                <a:cxn ang="0">
                  <a:pos x="0" y="43"/>
                </a:cxn>
                <a:cxn ang="0">
                  <a:pos x="9" y="47"/>
                </a:cxn>
                <a:cxn ang="0">
                  <a:pos x="14" y="52"/>
                </a:cxn>
                <a:cxn ang="0">
                  <a:pos x="28" y="57"/>
                </a:cxn>
                <a:cxn ang="0">
                  <a:pos x="38" y="52"/>
                </a:cxn>
                <a:cxn ang="0">
                  <a:pos x="43" y="47"/>
                </a:cxn>
                <a:cxn ang="0">
                  <a:pos x="52" y="43"/>
                </a:cxn>
                <a:cxn ang="0">
                  <a:pos x="52" y="29"/>
                </a:cxn>
              </a:cxnLst>
              <a:rect l="0" t="0" r="r" b="b"/>
              <a:pathLst>
                <a:path w="57" h="57">
                  <a:moveTo>
                    <a:pt x="57" y="29"/>
                  </a:moveTo>
                  <a:lnTo>
                    <a:pt x="52" y="24"/>
                  </a:lnTo>
                  <a:lnTo>
                    <a:pt x="52" y="19"/>
                  </a:lnTo>
                  <a:lnTo>
                    <a:pt x="52" y="14"/>
                  </a:lnTo>
                  <a:lnTo>
                    <a:pt x="47" y="10"/>
                  </a:lnTo>
                  <a:lnTo>
                    <a:pt x="43" y="5"/>
                  </a:lnTo>
                  <a:lnTo>
                    <a:pt x="38" y="5"/>
                  </a:lnTo>
                  <a:lnTo>
                    <a:pt x="33" y="5"/>
                  </a:lnTo>
                  <a:lnTo>
                    <a:pt x="28" y="0"/>
                  </a:lnTo>
                  <a:lnTo>
                    <a:pt x="19" y="5"/>
                  </a:lnTo>
                  <a:lnTo>
                    <a:pt x="14" y="5"/>
                  </a:lnTo>
                  <a:lnTo>
                    <a:pt x="9" y="5"/>
                  </a:lnTo>
                  <a:lnTo>
                    <a:pt x="5" y="10"/>
                  </a:lnTo>
                  <a:lnTo>
                    <a:pt x="5" y="14"/>
                  </a:lnTo>
                  <a:lnTo>
                    <a:pt x="0" y="19"/>
                  </a:lnTo>
                  <a:lnTo>
                    <a:pt x="0" y="24"/>
                  </a:lnTo>
                  <a:lnTo>
                    <a:pt x="0" y="29"/>
                  </a:lnTo>
                  <a:lnTo>
                    <a:pt x="0" y="38"/>
                  </a:lnTo>
                  <a:lnTo>
                    <a:pt x="0" y="43"/>
                  </a:lnTo>
                  <a:lnTo>
                    <a:pt x="5" y="47"/>
                  </a:lnTo>
                  <a:lnTo>
                    <a:pt x="5" y="52"/>
                  </a:lnTo>
                  <a:lnTo>
                    <a:pt x="9" y="52"/>
                  </a:lnTo>
                  <a:lnTo>
                    <a:pt x="14" y="57"/>
                  </a:lnTo>
                  <a:lnTo>
                    <a:pt x="19" y="57"/>
                  </a:lnTo>
                  <a:lnTo>
                    <a:pt x="28" y="57"/>
                  </a:lnTo>
                  <a:lnTo>
                    <a:pt x="33" y="57"/>
                  </a:lnTo>
                  <a:lnTo>
                    <a:pt x="38" y="57"/>
                  </a:lnTo>
                  <a:lnTo>
                    <a:pt x="43" y="52"/>
                  </a:lnTo>
                  <a:lnTo>
                    <a:pt x="47" y="52"/>
                  </a:lnTo>
                  <a:lnTo>
                    <a:pt x="52" y="47"/>
                  </a:lnTo>
                  <a:lnTo>
                    <a:pt x="52" y="43"/>
                  </a:lnTo>
                  <a:lnTo>
                    <a:pt x="52" y="38"/>
                  </a:lnTo>
                  <a:lnTo>
                    <a:pt x="57" y="29"/>
                  </a:lnTo>
                  <a:lnTo>
                    <a:pt x="52" y="29"/>
                  </a:lnTo>
                  <a:lnTo>
                    <a:pt x="52" y="24"/>
                  </a:lnTo>
                  <a:lnTo>
                    <a:pt x="52" y="19"/>
                  </a:lnTo>
                  <a:lnTo>
                    <a:pt x="47" y="14"/>
                  </a:lnTo>
                  <a:lnTo>
                    <a:pt x="43" y="10"/>
                  </a:lnTo>
                  <a:lnTo>
                    <a:pt x="43" y="10"/>
                  </a:lnTo>
                  <a:lnTo>
                    <a:pt x="38" y="5"/>
                  </a:lnTo>
                  <a:lnTo>
                    <a:pt x="33" y="5"/>
                  </a:lnTo>
                  <a:lnTo>
                    <a:pt x="28" y="5"/>
                  </a:lnTo>
                  <a:lnTo>
                    <a:pt x="19" y="5"/>
                  </a:lnTo>
                  <a:lnTo>
                    <a:pt x="14" y="5"/>
                  </a:lnTo>
                  <a:lnTo>
                    <a:pt x="9" y="10"/>
                  </a:lnTo>
                  <a:lnTo>
                    <a:pt x="9" y="10"/>
                  </a:lnTo>
                  <a:lnTo>
                    <a:pt x="5" y="14"/>
                  </a:lnTo>
                  <a:lnTo>
                    <a:pt x="0" y="19"/>
                  </a:lnTo>
                  <a:lnTo>
                    <a:pt x="0" y="24"/>
                  </a:lnTo>
                  <a:lnTo>
                    <a:pt x="0" y="29"/>
                  </a:lnTo>
                  <a:lnTo>
                    <a:pt x="0" y="33"/>
                  </a:lnTo>
                  <a:lnTo>
                    <a:pt x="0" y="43"/>
                  </a:lnTo>
                  <a:lnTo>
                    <a:pt x="5" y="43"/>
                  </a:lnTo>
                  <a:lnTo>
                    <a:pt x="9" y="47"/>
                  </a:lnTo>
                  <a:lnTo>
                    <a:pt x="9" y="52"/>
                  </a:lnTo>
                  <a:lnTo>
                    <a:pt x="14" y="52"/>
                  </a:lnTo>
                  <a:lnTo>
                    <a:pt x="19" y="57"/>
                  </a:lnTo>
                  <a:lnTo>
                    <a:pt x="28" y="57"/>
                  </a:lnTo>
                  <a:lnTo>
                    <a:pt x="33" y="57"/>
                  </a:lnTo>
                  <a:lnTo>
                    <a:pt x="38" y="52"/>
                  </a:lnTo>
                  <a:lnTo>
                    <a:pt x="43" y="52"/>
                  </a:lnTo>
                  <a:lnTo>
                    <a:pt x="43" y="47"/>
                  </a:lnTo>
                  <a:lnTo>
                    <a:pt x="47" y="43"/>
                  </a:lnTo>
                  <a:lnTo>
                    <a:pt x="52" y="43"/>
                  </a:lnTo>
                  <a:lnTo>
                    <a:pt x="52" y="33"/>
                  </a:lnTo>
                  <a:lnTo>
                    <a:pt x="52" y="29"/>
                  </a:lnTo>
                  <a:lnTo>
                    <a:pt x="57" y="29"/>
                  </a:lnTo>
                  <a:close/>
                </a:path>
              </a:pathLst>
            </a:custGeom>
            <a:solidFill>
              <a:srgbClr val="6C85BC"/>
            </a:solidFill>
            <a:ln w="9525">
              <a:noFill/>
              <a:round/>
              <a:headEnd/>
              <a:tailEnd/>
            </a:ln>
          </p:spPr>
          <p:txBody>
            <a:bodyPr/>
            <a:lstStyle/>
            <a:p>
              <a:endParaRPr lang="en-US"/>
            </a:p>
          </p:txBody>
        </p:sp>
        <p:sp>
          <p:nvSpPr>
            <p:cNvPr id="3523846" name="Freeform 262"/>
            <p:cNvSpPr>
              <a:spLocks noChangeAspect="1"/>
            </p:cNvSpPr>
            <p:nvPr/>
          </p:nvSpPr>
          <p:spPr bwMode="auto">
            <a:xfrm>
              <a:off x="2605" y="1720"/>
              <a:ext cx="52" cy="52"/>
            </a:xfrm>
            <a:custGeom>
              <a:avLst/>
              <a:gdLst/>
              <a:ahLst/>
              <a:cxnLst>
                <a:cxn ang="0">
                  <a:pos x="52" y="19"/>
                </a:cxn>
                <a:cxn ang="0">
                  <a:pos x="47" y="9"/>
                </a:cxn>
                <a:cxn ang="0">
                  <a:pos x="43" y="5"/>
                </a:cxn>
                <a:cxn ang="0">
                  <a:pos x="33" y="0"/>
                </a:cxn>
                <a:cxn ang="0">
                  <a:pos x="19" y="0"/>
                </a:cxn>
                <a:cxn ang="0">
                  <a:pos x="9" y="5"/>
                </a:cxn>
                <a:cxn ang="0">
                  <a:pos x="5" y="9"/>
                </a:cxn>
                <a:cxn ang="0">
                  <a:pos x="0" y="19"/>
                </a:cxn>
                <a:cxn ang="0">
                  <a:pos x="0" y="28"/>
                </a:cxn>
                <a:cxn ang="0">
                  <a:pos x="5" y="38"/>
                </a:cxn>
                <a:cxn ang="0">
                  <a:pos x="9" y="47"/>
                </a:cxn>
                <a:cxn ang="0">
                  <a:pos x="19" y="52"/>
                </a:cxn>
                <a:cxn ang="0">
                  <a:pos x="33" y="52"/>
                </a:cxn>
                <a:cxn ang="0">
                  <a:pos x="43" y="47"/>
                </a:cxn>
                <a:cxn ang="0">
                  <a:pos x="47" y="38"/>
                </a:cxn>
                <a:cxn ang="0">
                  <a:pos x="52" y="28"/>
                </a:cxn>
                <a:cxn ang="0">
                  <a:pos x="52" y="24"/>
                </a:cxn>
                <a:cxn ang="0">
                  <a:pos x="47" y="14"/>
                </a:cxn>
                <a:cxn ang="0">
                  <a:pos x="43" y="9"/>
                </a:cxn>
                <a:cxn ang="0">
                  <a:pos x="33" y="5"/>
                </a:cxn>
                <a:cxn ang="0">
                  <a:pos x="28" y="0"/>
                </a:cxn>
                <a:cxn ang="0">
                  <a:pos x="19" y="5"/>
                </a:cxn>
                <a:cxn ang="0">
                  <a:pos x="9" y="9"/>
                </a:cxn>
                <a:cxn ang="0">
                  <a:pos x="5" y="14"/>
                </a:cxn>
                <a:cxn ang="0">
                  <a:pos x="5" y="24"/>
                </a:cxn>
                <a:cxn ang="0">
                  <a:pos x="5" y="33"/>
                </a:cxn>
                <a:cxn ang="0">
                  <a:pos x="9" y="42"/>
                </a:cxn>
                <a:cxn ang="0">
                  <a:pos x="19" y="47"/>
                </a:cxn>
                <a:cxn ang="0">
                  <a:pos x="28" y="47"/>
                </a:cxn>
                <a:cxn ang="0">
                  <a:pos x="33" y="47"/>
                </a:cxn>
                <a:cxn ang="0">
                  <a:pos x="43" y="42"/>
                </a:cxn>
                <a:cxn ang="0">
                  <a:pos x="47" y="33"/>
                </a:cxn>
                <a:cxn ang="0">
                  <a:pos x="52" y="24"/>
                </a:cxn>
              </a:cxnLst>
              <a:rect l="0" t="0" r="r" b="b"/>
              <a:pathLst>
                <a:path w="52" h="52">
                  <a:moveTo>
                    <a:pt x="52" y="24"/>
                  </a:moveTo>
                  <a:lnTo>
                    <a:pt x="52" y="19"/>
                  </a:lnTo>
                  <a:lnTo>
                    <a:pt x="52" y="14"/>
                  </a:lnTo>
                  <a:lnTo>
                    <a:pt x="47" y="9"/>
                  </a:lnTo>
                  <a:lnTo>
                    <a:pt x="43" y="5"/>
                  </a:lnTo>
                  <a:lnTo>
                    <a:pt x="43" y="5"/>
                  </a:lnTo>
                  <a:lnTo>
                    <a:pt x="38" y="0"/>
                  </a:lnTo>
                  <a:lnTo>
                    <a:pt x="33" y="0"/>
                  </a:lnTo>
                  <a:lnTo>
                    <a:pt x="28" y="0"/>
                  </a:lnTo>
                  <a:lnTo>
                    <a:pt x="19" y="0"/>
                  </a:lnTo>
                  <a:lnTo>
                    <a:pt x="14" y="0"/>
                  </a:lnTo>
                  <a:lnTo>
                    <a:pt x="9" y="5"/>
                  </a:lnTo>
                  <a:lnTo>
                    <a:pt x="9" y="5"/>
                  </a:lnTo>
                  <a:lnTo>
                    <a:pt x="5" y="9"/>
                  </a:lnTo>
                  <a:lnTo>
                    <a:pt x="0" y="14"/>
                  </a:lnTo>
                  <a:lnTo>
                    <a:pt x="0" y="19"/>
                  </a:lnTo>
                  <a:lnTo>
                    <a:pt x="0" y="24"/>
                  </a:lnTo>
                  <a:lnTo>
                    <a:pt x="0" y="28"/>
                  </a:lnTo>
                  <a:lnTo>
                    <a:pt x="0" y="38"/>
                  </a:lnTo>
                  <a:lnTo>
                    <a:pt x="5" y="38"/>
                  </a:lnTo>
                  <a:lnTo>
                    <a:pt x="9" y="42"/>
                  </a:lnTo>
                  <a:lnTo>
                    <a:pt x="9" y="47"/>
                  </a:lnTo>
                  <a:lnTo>
                    <a:pt x="14" y="47"/>
                  </a:lnTo>
                  <a:lnTo>
                    <a:pt x="19" y="52"/>
                  </a:lnTo>
                  <a:lnTo>
                    <a:pt x="28" y="52"/>
                  </a:lnTo>
                  <a:lnTo>
                    <a:pt x="33" y="52"/>
                  </a:lnTo>
                  <a:lnTo>
                    <a:pt x="38" y="47"/>
                  </a:lnTo>
                  <a:lnTo>
                    <a:pt x="43" y="47"/>
                  </a:lnTo>
                  <a:lnTo>
                    <a:pt x="43" y="42"/>
                  </a:lnTo>
                  <a:lnTo>
                    <a:pt x="47" y="38"/>
                  </a:lnTo>
                  <a:lnTo>
                    <a:pt x="52" y="38"/>
                  </a:lnTo>
                  <a:lnTo>
                    <a:pt x="52" y="28"/>
                  </a:lnTo>
                  <a:lnTo>
                    <a:pt x="52" y="24"/>
                  </a:lnTo>
                  <a:lnTo>
                    <a:pt x="52" y="24"/>
                  </a:lnTo>
                  <a:lnTo>
                    <a:pt x="47" y="19"/>
                  </a:lnTo>
                  <a:lnTo>
                    <a:pt x="47" y="14"/>
                  </a:lnTo>
                  <a:lnTo>
                    <a:pt x="47" y="14"/>
                  </a:lnTo>
                  <a:lnTo>
                    <a:pt x="43" y="9"/>
                  </a:lnTo>
                  <a:lnTo>
                    <a:pt x="38" y="5"/>
                  </a:lnTo>
                  <a:lnTo>
                    <a:pt x="33" y="5"/>
                  </a:lnTo>
                  <a:lnTo>
                    <a:pt x="33" y="0"/>
                  </a:lnTo>
                  <a:lnTo>
                    <a:pt x="28" y="0"/>
                  </a:lnTo>
                  <a:lnTo>
                    <a:pt x="24" y="0"/>
                  </a:lnTo>
                  <a:lnTo>
                    <a:pt x="19" y="5"/>
                  </a:lnTo>
                  <a:lnTo>
                    <a:pt x="14" y="5"/>
                  </a:lnTo>
                  <a:lnTo>
                    <a:pt x="9" y="9"/>
                  </a:lnTo>
                  <a:lnTo>
                    <a:pt x="5" y="14"/>
                  </a:lnTo>
                  <a:lnTo>
                    <a:pt x="5" y="14"/>
                  </a:lnTo>
                  <a:lnTo>
                    <a:pt x="5" y="19"/>
                  </a:lnTo>
                  <a:lnTo>
                    <a:pt x="5" y="24"/>
                  </a:lnTo>
                  <a:lnTo>
                    <a:pt x="5" y="28"/>
                  </a:lnTo>
                  <a:lnTo>
                    <a:pt x="5" y="33"/>
                  </a:lnTo>
                  <a:lnTo>
                    <a:pt x="5" y="38"/>
                  </a:lnTo>
                  <a:lnTo>
                    <a:pt x="9" y="42"/>
                  </a:lnTo>
                  <a:lnTo>
                    <a:pt x="14" y="47"/>
                  </a:lnTo>
                  <a:lnTo>
                    <a:pt x="19" y="47"/>
                  </a:lnTo>
                  <a:lnTo>
                    <a:pt x="24" y="47"/>
                  </a:lnTo>
                  <a:lnTo>
                    <a:pt x="28" y="47"/>
                  </a:lnTo>
                  <a:lnTo>
                    <a:pt x="33" y="47"/>
                  </a:lnTo>
                  <a:lnTo>
                    <a:pt x="33" y="47"/>
                  </a:lnTo>
                  <a:lnTo>
                    <a:pt x="38" y="47"/>
                  </a:lnTo>
                  <a:lnTo>
                    <a:pt x="43" y="42"/>
                  </a:lnTo>
                  <a:lnTo>
                    <a:pt x="47" y="38"/>
                  </a:lnTo>
                  <a:lnTo>
                    <a:pt x="47" y="33"/>
                  </a:lnTo>
                  <a:lnTo>
                    <a:pt x="47" y="28"/>
                  </a:lnTo>
                  <a:lnTo>
                    <a:pt x="52" y="24"/>
                  </a:lnTo>
                  <a:lnTo>
                    <a:pt x="52" y="24"/>
                  </a:lnTo>
                  <a:close/>
                </a:path>
              </a:pathLst>
            </a:custGeom>
            <a:solidFill>
              <a:srgbClr val="6F88BD"/>
            </a:solidFill>
            <a:ln w="9525">
              <a:noFill/>
              <a:round/>
              <a:headEnd/>
              <a:tailEnd/>
            </a:ln>
          </p:spPr>
          <p:txBody>
            <a:bodyPr/>
            <a:lstStyle/>
            <a:p>
              <a:endParaRPr lang="en-US"/>
            </a:p>
          </p:txBody>
        </p:sp>
        <p:sp>
          <p:nvSpPr>
            <p:cNvPr id="3523847" name="Freeform 263"/>
            <p:cNvSpPr>
              <a:spLocks noChangeAspect="1"/>
            </p:cNvSpPr>
            <p:nvPr/>
          </p:nvSpPr>
          <p:spPr bwMode="auto">
            <a:xfrm>
              <a:off x="2610" y="1720"/>
              <a:ext cx="47" cy="47"/>
            </a:xfrm>
            <a:custGeom>
              <a:avLst/>
              <a:gdLst/>
              <a:ahLst/>
              <a:cxnLst>
                <a:cxn ang="0">
                  <a:pos x="42" y="19"/>
                </a:cxn>
                <a:cxn ang="0">
                  <a:pos x="42" y="14"/>
                </a:cxn>
                <a:cxn ang="0">
                  <a:pos x="33" y="5"/>
                </a:cxn>
                <a:cxn ang="0">
                  <a:pos x="28" y="0"/>
                </a:cxn>
                <a:cxn ang="0">
                  <a:pos x="19" y="0"/>
                </a:cxn>
                <a:cxn ang="0">
                  <a:pos x="9" y="5"/>
                </a:cxn>
                <a:cxn ang="0">
                  <a:pos x="0" y="14"/>
                </a:cxn>
                <a:cxn ang="0">
                  <a:pos x="0" y="19"/>
                </a:cxn>
                <a:cxn ang="0">
                  <a:pos x="0" y="28"/>
                </a:cxn>
                <a:cxn ang="0">
                  <a:pos x="0" y="38"/>
                </a:cxn>
                <a:cxn ang="0">
                  <a:pos x="9" y="47"/>
                </a:cxn>
                <a:cxn ang="0">
                  <a:pos x="19" y="47"/>
                </a:cxn>
                <a:cxn ang="0">
                  <a:pos x="28" y="47"/>
                </a:cxn>
                <a:cxn ang="0">
                  <a:pos x="33" y="47"/>
                </a:cxn>
                <a:cxn ang="0">
                  <a:pos x="42" y="38"/>
                </a:cxn>
                <a:cxn ang="0">
                  <a:pos x="42" y="28"/>
                </a:cxn>
                <a:cxn ang="0">
                  <a:pos x="42" y="24"/>
                </a:cxn>
                <a:cxn ang="0">
                  <a:pos x="42" y="19"/>
                </a:cxn>
                <a:cxn ang="0">
                  <a:pos x="38" y="9"/>
                </a:cxn>
                <a:cxn ang="0">
                  <a:pos x="28" y="5"/>
                </a:cxn>
                <a:cxn ang="0">
                  <a:pos x="23" y="5"/>
                </a:cxn>
                <a:cxn ang="0">
                  <a:pos x="14" y="5"/>
                </a:cxn>
                <a:cxn ang="0">
                  <a:pos x="4" y="9"/>
                </a:cxn>
                <a:cxn ang="0">
                  <a:pos x="0" y="19"/>
                </a:cxn>
                <a:cxn ang="0">
                  <a:pos x="0" y="24"/>
                </a:cxn>
                <a:cxn ang="0">
                  <a:pos x="0" y="33"/>
                </a:cxn>
                <a:cxn ang="0">
                  <a:pos x="4" y="42"/>
                </a:cxn>
                <a:cxn ang="0">
                  <a:pos x="14" y="47"/>
                </a:cxn>
                <a:cxn ang="0">
                  <a:pos x="23" y="47"/>
                </a:cxn>
                <a:cxn ang="0">
                  <a:pos x="28" y="47"/>
                </a:cxn>
                <a:cxn ang="0">
                  <a:pos x="38" y="42"/>
                </a:cxn>
                <a:cxn ang="0">
                  <a:pos x="42" y="33"/>
                </a:cxn>
                <a:cxn ang="0">
                  <a:pos x="42" y="24"/>
                </a:cxn>
              </a:cxnLst>
              <a:rect l="0" t="0" r="r" b="b"/>
              <a:pathLst>
                <a:path w="47" h="47">
                  <a:moveTo>
                    <a:pt x="47" y="24"/>
                  </a:moveTo>
                  <a:lnTo>
                    <a:pt x="42" y="19"/>
                  </a:lnTo>
                  <a:lnTo>
                    <a:pt x="42" y="14"/>
                  </a:lnTo>
                  <a:lnTo>
                    <a:pt x="42" y="14"/>
                  </a:lnTo>
                  <a:lnTo>
                    <a:pt x="38" y="9"/>
                  </a:lnTo>
                  <a:lnTo>
                    <a:pt x="33" y="5"/>
                  </a:lnTo>
                  <a:lnTo>
                    <a:pt x="28" y="5"/>
                  </a:lnTo>
                  <a:lnTo>
                    <a:pt x="28" y="0"/>
                  </a:lnTo>
                  <a:lnTo>
                    <a:pt x="23" y="0"/>
                  </a:lnTo>
                  <a:lnTo>
                    <a:pt x="19" y="0"/>
                  </a:lnTo>
                  <a:lnTo>
                    <a:pt x="14" y="5"/>
                  </a:lnTo>
                  <a:lnTo>
                    <a:pt x="9" y="5"/>
                  </a:lnTo>
                  <a:lnTo>
                    <a:pt x="4" y="9"/>
                  </a:lnTo>
                  <a:lnTo>
                    <a:pt x="0" y="14"/>
                  </a:lnTo>
                  <a:lnTo>
                    <a:pt x="0" y="14"/>
                  </a:lnTo>
                  <a:lnTo>
                    <a:pt x="0" y="19"/>
                  </a:lnTo>
                  <a:lnTo>
                    <a:pt x="0" y="24"/>
                  </a:lnTo>
                  <a:lnTo>
                    <a:pt x="0" y="28"/>
                  </a:lnTo>
                  <a:lnTo>
                    <a:pt x="0" y="33"/>
                  </a:lnTo>
                  <a:lnTo>
                    <a:pt x="0" y="38"/>
                  </a:lnTo>
                  <a:lnTo>
                    <a:pt x="4" y="42"/>
                  </a:lnTo>
                  <a:lnTo>
                    <a:pt x="9" y="47"/>
                  </a:lnTo>
                  <a:lnTo>
                    <a:pt x="14" y="47"/>
                  </a:lnTo>
                  <a:lnTo>
                    <a:pt x="19" y="47"/>
                  </a:lnTo>
                  <a:lnTo>
                    <a:pt x="23" y="47"/>
                  </a:lnTo>
                  <a:lnTo>
                    <a:pt x="28" y="47"/>
                  </a:lnTo>
                  <a:lnTo>
                    <a:pt x="28" y="47"/>
                  </a:lnTo>
                  <a:lnTo>
                    <a:pt x="33" y="47"/>
                  </a:lnTo>
                  <a:lnTo>
                    <a:pt x="38" y="42"/>
                  </a:lnTo>
                  <a:lnTo>
                    <a:pt x="42" y="38"/>
                  </a:lnTo>
                  <a:lnTo>
                    <a:pt x="42" y="33"/>
                  </a:lnTo>
                  <a:lnTo>
                    <a:pt x="42" y="28"/>
                  </a:lnTo>
                  <a:lnTo>
                    <a:pt x="47" y="24"/>
                  </a:lnTo>
                  <a:lnTo>
                    <a:pt x="42" y="24"/>
                  </a:lnTo>
                  <a:lnTo>
                    <a:pt x="42" y="19"/>
                  </a:lnTo>
                  <a:lnTo>
                    <a:pt x="42" y="19"/>
                  </a:lnTo>
                  <a:lnTo>
                    <a:pt x="38" y="14"/>
                  </a:lnTo>
                  <a:lnTo>
                    <a:pt x="38" y="9"/>
                  </a:lnTo>
                  <a:lnTo>
                    <a:pt x="33" y="9"/>
                  </a:lnTo>
                  <a:lnTo>
                    <a:pt x="28" y="5"/>
                  </a:lnTo>
                  <a:lnTo>
                    <a:pt x="23" y="5"/>
                  </a:lnTo>
                  <a:lnTo>
                    <a:pt x="23" y="5"/>
                  </a:lnTo>
                  <a:lnTo>
                    <a:pt x="19" y="5"/>
                  </a:lnTo>
                  <a:lnTo>
                    <a:pt x="14" y="5"/>
                  </a:lnTo>
                  <a:lnTo>
                    <a:pt x="9" y="9"/>
                  </a:lnTo>
                  <a:lnTo>
                    <a:pt x="4" y="9"/>
                  </a:lnTo>
                  <a:lnTo>
                    <a:pt x="4" y="14"/>
                  </a:lnTo>
                  <a:lnTo>
                    <a:pt x="0" y="19"/>
                  </a:lnTo>
                  <a:lnTo>
                    <a:pt x="0" y="19"/>
                  </a:lnTo>
                  <a:lnTo>
                    <a:pt x="0" y="24"/>
                  </a:lnTo>
                  <a:lnTo>
                    <a:pt x="0" y="28"/>
                  </a:lnTo>
                  <a:lnTo>
                    <a:pt x="0" y="33"/>
                  </a:lnTo>
                  <a:lnTo>
                    <a:pt x="4" y="38"/>
                  </a:lnTo>
                  <a:lnTo>
                    <a:pt x="4" y="42"/>
                  </a:lnTo>
                  <a:lnTo>
                    <a:pt x="9" y="42"/>
                  </a:lnTo>
                  <a:lnTo>
                    <a:pt x="14" y="47"/>
                  </a:lnTo>
                  <a:lnTo>
                    <a:pt x="19" y="47"/>
                  </a:lnTo>
                  <a:lnTo>
                    <a:pt x="23" y="47"/>
                  </a:lnTo>
                  <a:lnTo>
                    <a:pt x="23" y="47"/>
                  </a:lnTo>
                  <a:lnTo>
                    <a:pt x="28" y="47"/>
                  </a:lnTo>
                  <a:lnTo>
                    <a:pt x="33" y="42"/>
                  </a:lnTo>
                  <a:lnTo>
                    <a:pt x="38" y="42"/>
                  </a:lnTo>
                  <a:lnTo>
                    <a:pt x="38" y="38"/>
                  </a:lnTo>
                  <a:lnTo>
                    <a:pt x="42" y="33"/>
                  </a:lnTo>
                  <a:lnTo>
                    <a:pt x="42" y="28"/>
                  </a:lnTo>
                  <a:lnTo>
                    <a:pt x="42" y="24"/>
                  </a:lnTo>
                  <a:lnTo>
                    <a:pt x="47" y="24"/>
                  </a:lnTo>
                  <a:close/>
                </a:path>
              </a:pathLst>
            </a:custGeom>
            <a:solidFill>
              <a:srgbClr val="728ABE"/>
            </a:solidFill>
            <a:ln w="9525">
              <a:noFill/>
              <a:round/>
              <a:headEnd/>
              <a:tailEnd/>
            </a:ln>
          </p:spPr>
          <p:txBody>
            <a:bodyPr/>
            <a:lstStyle/>
            <a:p>
              <a:endParaRPr lang="en-US"/>
            </a:p>
          </p:txBody>
        </p:sp>
        <p:sp>
          <p:nvSpPr>
            <p:cNvPr id="3523848" name="Freeform 264"/>
            <p:cNvSpPr>
              <a:spLocks noChangeAspect="1"/>
            </p:cNvSpPr>
            <p:nvPr/>
          </p:nvSpPr>
          <p:spPr bwMode="auto">
            <a:xfrm>
              <a:off x="2610" y="1725"/>
              <a:ext cx="42" cy="42"/>
            </a:xfrm>
            <a:custGeom>
              <a:avLst/>
              <a:gdLst/>
              <a:ahLst/>
              <a:cxnLst>
                <a:cxn ang="0">
                  <a:pos x="42" y="14"/>
                </a:cxn>
                <a:cxn ang="0">
                  <a:pos x="38" y="9"/>
                </a:cxn>
                <a:cxn ang="0">
                  <a:pos x="33" y="4"/>
                </a:cxn>
                <a:cxn ang="0">
                  <a:pos x="23" y="0"/>
                </a:cxn>
                <a:cxn ang="0">
                  <a:pos x="19" y="0"/>
                </a:cxn>
                <a:cxn ang="0">
                  <a:pos x="9" y="4"/>
                </a:cxn>
                <a:cxn ang="0">
                  <a:pos x="4" y="9"/>
                </a:cxn>
                <a:cxn ang="0">
                  <a:pos x="0" y="14"/>
                </a:cxn>
                <a:cxn ang="0">
                  <a:pos x="0" y="23"/>
                </a:cxn>
                <a:cxn ang="0">
                  <a:pos x="4" y="33"/>
                </a:cxn>
                <a:cxn ang="0">
                  <a:pos x="9" y="37"/>
                </a:cxn>
                <a:cxn ang="0">
                  <a:pos x="19" y="42"/>
                </a:cxn>
                <a:cxn ang="0">
                  <a:pos x="23" y="42"/>
                </a:cxn>
                <a:cxn ang="0">
                  <a:pos x="33" y="37"/>
                </a:cxn>
                <a:cxn ang="0">
                  <a:pos x="38" y="33"/>
                </a:cxn>
                <a:cxn ang="0">
                  <a:pos x="42" y="23"/>
                </a:cxn>
                <a:cxn ang="0">
                  <a:pos x="42" y="19"/>
                </a:cxn>
                <a:cxn ang="0">
                  <a:pos x="38" y="14"/>
                </a:cxn>
                <a:cxn ang="0">
                  <a:pos x="33" y="9"/>
                </a:cxn>
                <a:cxn ang="0">
                  <a:pos x="28" y="4"/>
                </a:cxn>
                <a:cxn ang="0">
                  <a:pos x="23" y="0"/>
                </a:cxn>
                <a:cxn ang="0">
                  <a:pos x="14" y="4"/>
                </a:cxn>
                <a:cxn ang="0">
                  <a:pos x="9" y="9"/>
                </a:cxn>
                <a:cxn ang="0">
                  <a:pos x="4" y="14"/>
                </a:cxn>
                <a:cxn ang="0">
                  <a:pos x="4" y="19"/>
                </a:cxn>
                <a:cxn ang="0">
                  <a:pos x="4" y="28"/>
                </a:cxn>
                <a:cxn ang="0">
                  <a:pos x="9" y="33"/>
                </a:cxn>
                <a:cxn ang="0">
                  <a:pos x="14" y="37"/>
                </a:cxn>
                <a:cxn ang="0">
                  <a:pos x="23" y="37"/>
                </a:cxn>
                <a:cxn ang="0">
                  <a:pos x="28" y="37"/>
                </a:cxn>
                <a:cxn ang="0">
                  <a:pos x="33" y="33"/>
                </a:cxn>
                <a:cxn ang="0">
                  <a:pos x="38" y="28"/>
                </a:cxn>
                <a:cxn ang="0">
                  <a:pos x="42" y="19"/>
                </a:cxn>
              </a:cxnLst>
              <a:rect l="0" t="0" r="r" b="b"/>
              <a:pathLst>
                <a:path w="42" h="42">
                  <a:moveTo>
                    <a:pt x="42" y="19"/>
                  </a:moveTo>
                  <a:lnTo>
                    <a:pt x="42" y="14"/>
                  </a:lnTo>
                  <a:lnTo>
                    <a:pt x="42" y="14"/>
                  </a:lnTo>
                  <a:lnTo>
                    <a:pt x="38" y="9"/>
                  </a:lnTo>
                  <a:lnTo>
                    <a:pt x="38" y="4"/>
                  </a:lnTo>
                  <a:lnTo>
                    <a:pt x="33" y="4"/>
                  </a:lnTo>
                  <a:lnTo>
                    <a:pt x="28" y="0"/>
                  </a:lnTo>
                  <a:lnTo>
                    <a:pt x="23" y="0"/>
                  </a:lnTo>
                  <a:lnTo>
                    <a:pt x="23" y="0"/>
                  </a:lnTo>
                  <a:lnTo>
                    <a:pt x="19" y="0"/>
                  </a:lnTo>
                  <a:lnTo>
                    <a:pt x="14" y="0"/>
                  </a:lnTo>
                  <a:lnTo>
                    <a:pt x="9" y="4"/>
                  </a:lnTo>
                  <a:lnTo>
                    <a:pt x="4" y="4"/>
                  </a:lnTo>
                  <a:lnTo>
                    <a:pt x="4" y="9"/>
                  </a:lnTo>
                  <a:lnTo>
                    <a:pt x="0" y="14"/>
                  </a:lnTo>
                  <a:lnTo>
                    <a:pt x="0" y="14"/>
                  </a:lnTo>
                  <a:lnTo>
                    <a:pt x="0" y="19"/>
                  </a:lnTo>
                  <a:lnTo>
                    <a:pt x="0" y="23"/>
                  </a:lnTo>
                  <a:lnTo>
                    <a:pt x="0" y="28"/>
                  </a:lnTo>
                  <a:lnTo>
                    <a:pt x="4" y="33"/>
                  </a:lnTo>
                  <a:lnTo>
                    <a:pt x="4" y="37"/>
                  </a:lnTo>
                  <a:lnTo>
                    <a:pt x="9" y="37"/>
                  </a:lnTo>
                  <a:lnTo>
                    <a:pt x="14" y="42"/>
                  </a:lnTo>
                  <a:lnTo>
                    <a:pt x="19" y="42"/>
                  </a:lnTo>
                  <a:lnTo>
                    <a:pt x="23" y="42"/>
                  </a:lnTo>
                  <a:lnTo>
                    <a:pt x="23" y="42"/>
                  </a:lnTo>
                  <a:lnTo>
                    <a:pt x="28" y="42"/>
                  </a:lnTo>
                  <a:lnTo>
                    <a:pt x="33" y="37"/>
                  </a:lnTo>
                  <a:lnTo>
                    <a:pt x="38" y="37"/>
                  </a:lnTo>
                  <a:lnTo>
                    <a:pt x="38" y="33"/>
                  </a:lnTo>
                  <a:lnTo>
                    <a:pt x="42" y="28"/>
                  </a:lnTo>
                  <a:lnTo>
                    <a:pt x="42" y="23"/>
                  </a:lnTo>
                  <a:lnTo>
                    <a:pt x="42" y="19"/>
                  </a:lnTo>
                  <a:lnTo>
                    <a:pt x="42" y="19"/>
                  </a:lnTo>
                  <a:lnTo>
                    <a:pt x="38" y="19"/>
                  </a:lnTo>
                  <a:lnTo>
                    <a:pt x="38" y="14"/>
                  </a:lnTo>
                  <a:lnTo>
                    <a:pt x="38" y="9"/>
                  </a:lnTo>
                  <a:lnTo>
                    <a:pt x="33" y="9"/>
                  </a:lnTo>
                  <a:lnTo>
                    <a:pt x="33" y="4"/>
                  </a:lnTo>
                  <a:lnTo>
                    <a:pt x="28" y="4"/>
                  </a:lnTo>
                  <a:lnTo>
                    <a:pt x="23" y="0"/>
                  </a:lnTo>
                  <a:lnTo>
                    <a:pt x="23" y="0"/>
                  </a:lnTo>
                  <a:lnTo>
                    <a:pt x="19" y="0"/>
                  </a:lnTo>
                  <a:lnTo>
                    <a:pt x="14" y="4"/>
                  </a:lnTo>
                  <a:lnTo>
                    <a:pt x="9" y="4"/>
                  </a:lnTo>
                  <a:lnTo>
                    <a:pt x="9" y="9"/>
                  </a:lnTo>
                  <a:lnTo>
                    <a:pt x="4" y="9"/>
                  </a:lnTo>
                  <a:lnTo>
                    <a:pt x="4" y="14"/>
                  </a:lnTo>
                  <a:lnTo>
                    <a:pt x="4" y="19"/>
                  </a:lnTo>
                  <a:lnTo>
                    <a:pt x="4" y="19"/>
                  </a:lnTo>
                  <a:lnTo>
                    <a:pt x="4" y="23"/>
                  </a:lnTo>
                  <a:lnTo>
                    <a:pt x="4" y="28"/>
                  </a:lnTo>
                  <a:lnTo>
                    <a:pt x="4" y="33"/>
                  </a:lnTo>
                  <a:lnTo>
                    <a:pt x="9" y="33"/>
                  </a:lnTo>
                  <a:lnTo>
                    <a:pt x="9" y="37"/>
                  </a:lnTo>
                  <a:lnTo>
                    <a:pt x="14" y="37"/>
                  </a:lnTo>
                  <a:lnTo>
                    <a:pt x="19" y="37"/>
                  </a:lnTo>
                  <a:lnTo>
                    <a:pt x="23" y="37"/>
                  </a:lnTo>
                  <a:lnTo>
                    <a:pt x="23" y="37"/>
                  </a:lnTo>
                  <a:lnTo>
                    <a:pt x="28" y="37"/>
                  </a:lnTo>
                  <a:lnTo>
                    <a:pt x="33" y="37"/>
                  </a:lnTo>
                  <a:lnTo>
                    <a:pt x="33" y="33"/>
                  </a:lnTo>
                  <a:lnTo>
                    <a:pt x="38" y="33"/>
                  </a:lnTo>
                  <a:lnTo>
                    <a:pt x="38" y="28"/>
                  </a:lnTo>
                  <a:lnTo>
                    <a:pt x="38" y="23"/>
                  </a:lnTo>
                  <a:lnTo>
                    <a:pt x="42" y="19"/>
                  </a:lnTo>
                  <a:lnTo>
                    <a:pt x="42" y="19"/>
                  </a:lnTo>
                  <a:close/>
                </a:path>
              </a:pathLst>
            </a:custGeom>
            <a:solidFill>
              <a:srgbClr val="758CBF"/>
            </a:solidFill>
            <a:ln w="9525">
              <a:noFill/>
              <a:round/>
              <a:headEnd/>
              <a:tailEnd/>
            </a:ln>
          </p:spPr>
          <p:txBody>
            <a:bodyPr/>
            <a:lstStyle/>
            <a:p>
              <a:endParaRPr lang="en-US"/>
            </a:p>
          </p:txBody>
        </p:sp>
        <p:sp>
          <p:nvSpPr>
            <p:cNvPr id="3523849" name="Freeform 265"/>
            <p:cNvSpPr>
              <a:spLocks noChangeAspect="1"/>
            </p:cNvSpPr>
            <p:nvPr/>
          </p:nvSpPr>
          <p:spPr bwMode="auto">
            <a:xfrm>
              <a:off x="2614" y="1725"/>
              <a:ext cx="38" cy="37"/>
            </a:xfrm>
            <a:custGeom>
              <a:avLst/>
              <a:gdLst/>
              <a:ahLst/>
              <a:cxnLst>
                <a:cxn ang="0">
                  <a:pos x="34" y="19"/>
                </a:cxn>
                <a:cxn ang="0">
                  <a:pos x="34" y="9"/>
                </a:cxn>
                <a:cxn ang="0">
                  <a:pos x="29" y="4"/>
                </a:cxn>
                <a:cxn ang="0">
                  <a:pos x="19" y="0"/>
                </a:cxn>
                <a:cxn ang="0">
                  <a:pos x="15" y="0"/>
                </a:cxn>
                <a:cxn ang="0">
                  <a:pos x="5" y="4"/>
                </a:cxn>
                <a:cxn ang="0">
                  <a:pos x="0" y="9"/>
                </a:cxn>
                <a:cxn ang="0">
                  <a:pos x="0" y="19"/>
                </a:cxn>
                <a:cxn ang="0">
                  <a:pos x="0" y="23"/>
                </a:cxn>
                <a:cxn ang="0">
                  <a:pos x="0" y="33"/>
                </a:cxn>
                <a:cxn ang="0">
                  <a:pos x="5" y="37"/>
                </a:cxn>
                <a:cxn ang="0">
                  <a:pos x="15" y="37"/>
                </a:cxn>
                <a:cxn ang="0">
                  <a:pos x="19" y="37"/>
                </a:cxn>
                <a:cxn ang="0">
                  <a:pos x="29" y="37"/>
                </a:cxn>
                <a:cxn ang="0">
                  <a:pos x="34" y="33"/>
                </a:cxn>
                <a:cxn ang="0">
                  <a:pos x="34" y="23"/>
                </a:cxn>
                <a:cxn ang="0">
                  <a:pos x="34" y="19"/>
                </a:cxn>
                <a:cxn ang="0">
                  <a:pos x="34" y="14"/>
                </a:cxn>
                <a:cxn ang="0">
                  <a:pos x="29" y="9"/>
                </a:cxn>
                <a:cxn ang="0">
                  <a:pos x="24" y="4"/>
                </a:cxn>
                <a:cxn ang="0">
                  <a:pos x="19" y="4"/>
                </a:cxn>
                <a:cxn ang="0">
                  <a:pos x="10" y="4"/>
                </a:cxn>
                <a:cxn ang="0">
                  <a:pos x="5" y="9"/>
                </a:cxn>
                <a:cxn ang="0">
                  <a:pos x="0" y="14"/>
                </a:cxn>
                <a:cxn ang="0">
                  <a:pos x="0" y="19"/>
                </a:cxn>
                <a:cxn ang="0">
                  <a:pos x="0" y="28"/>
                </a:cxn>
                <a:cxn ang="0">
                  <a:pos x="5" y="33"/>
                </a:cxn>
                <a:cxn ang="0">
                  <a:pos x="10" y="37"/>
                </a:cxn>
                <a:cxn ang="0">
                  <a:pos x="19" y="37"/>
                </a:cxn>
                <a:cxn ang="0">
                  <a:pos x="24" y="37"/>
                </a:cxn>
                <a:cxn ang="0">
                  <a:pos x="29" y="33"/>
                </a:cxn>
                <a:cxn ang="0">
                  <a:pos x="34" y="28"/>
                </a:cxn>
                <a:cxn ang="0">
                  <a:pos x="34" y="19"/>
                </a:cxn>
              </a:cxnLst>
              <a:rect l="0" t="0" r="r" b="b"/>
              <a:pathLst>
                <a:path w="38" h="37">
                  <a:moveTo>
                    <a:pt x="38" y="19"/>
                  </a:moveTo>
                  <a:lnTo>
                    <a:pt x="34" y="19"/>
                  </a:lnTo>
                  <a:lnTo>
                    <a:pt x="34" y="14"/>
                  </a:lnTo>
                  <a:lnTo>
                    <a:pt x="34" y="9"/>
                  </a:lnTo>
                  <a:lnTo>
                    <a:pt x="29" y="9"/>
                  </a:lnTo>
                  <a:lnTo>
                    <a:pt x="29" y="4"/>
                  </a:lnTo>
                  <a:lnTo>
                    <a:pt x="24" y="4"/>
                  </a:lnTo>
                  <a:lnTo>
                    <a:pt x="19" y="0"/>
                  </a:lnTo>
                  <a:lnTo>
                    <a:pt x="19" y="0"/>
                  </a:lnTo>
                  <a:lnTo>
                    <a:pt x="15" y="0"/>
                  </a:lnTo>
                  <a:lnTo>
                    <a:pt x="10" y="4"/>
                  </a:lnTo>
                  <a:lnTo>
                    <a:pt x="5" y="4"/>
                  </a:lnTo>
                  <a:lnTo>
                    <a:pt x="5" y="9"/>
                  </a:lnTo>
                  <a:lnTo>
                    <a:pt x="0" y="9"/>
                  </a:lnTo>
                  <a:lnTo>
                    <a:pt x="0" y="14"/>
                  </a:lnTo>
                  <a:lnTo>
                    <a:pt x="0" y="19"/>
                  </a:lnTo>
                  <a:lnTo>
                    <a:pt x="0" y="19"/>
                  </a:lnTo>
                  <a:lnTo>
                    <a:pt x="0" y="23"/>
                  </a:lnTo>
                  <a:lnTo>
                    <a:pt x="0" y="28"/>
                  </a:lnTo>
                  <a:lnTo>
                    <a:pt x="0" y="33"/>
                  </a:lnTo>
                  <a:lnTo>
                    <a:pt x="5" y="33"/>
                  </a:lnTo>
                  <a:lnTo>
                    <a:pt x="5" y="37"/>
                  </a:lnTo>
                  <a:lnTo>
                    <a:pt x="10" y="37"/>
                  </a:lnTo>
                  <a:lnTo>
                    <a:pt x="15" y="37"/>
                  </a:lnTo>
                  <a:lnTo>
                    <a:pt x="19" y="37"/>
                  </a:lnTo>
                  <a:lnTo>
                    <a:pt x="19" y="37"/>
                  </a:lnTo>
                  <a:lnTo>
                    <a:pt x="24" y="37"/>
                  </a:lnTo>
                  <a:lnTo>
                    <a:pt x="29" y="37"/>
                  </a:lnTo>
                  <a:lnTo>
                    <a:pt x="29" y="33"/>
                  </a:lnTo>
                  <a:lnTo>
                    <a:pt x="34" y="33"/>
                  </a:lnTo>
                  <a:lnTo>
                    <a:pt x="34" y="28"/>
                  </a:lnTo>
                  <a:lnTo>
                    <a:pt x="34" y="23"/>
                  </a:lnTo>
                  <a:lnTo>
                    <a:pt x="38" y="19"/>
                  </a:lnTo>
                  <a:lnTo>
                    <a:pt x="34" y="19"/>
                  </a:lnTo>
                  <a:lnTo>
                    <a:pt x="34" y="19"/>
                  </a:lnTo>
                  <a:lnTo>
                    <a:pt x="34" y="14"/>
                  </a:lnTo>
                  <a:lnTo>
                    <a:pt x="29" y="9"/>
                  </a:lnTo>
                  <a:lnTo>
                    <a:pt x="29" y="9"/>
                  </a:lnTo>
                  <a:lnTo>
                    <a:pt x="24" y="4"/>
                  </a:lnTo>
                  <a:lnTo>
                    <a:pt x="24" y="4"/>
                  </a:lnTo>
                  <a:lnTo>
                    <a:pt x="19" y="4"/>
                  </a:lnTo>
                  <a:lnTo>
                    <a:pt x="19" y="4"/>
                  </a:lnTo>
                  <a:lnTo>
                    <a:pt x="15" y="4"/>
                  </a:lnTo>
                  <a:lnTo>
                    <a:pt x="10" y="4"/>
                  </a:lnTo>
                  <a:lnTo>
                    <a:pt x="10" y="4"/>
                  </a:lnTo>
                  <a:lnTo>
                    <a:pt x="5" y="9"/>
                  </a:lnTo>
                  <a:lnTo>
                    <a:pt x="5" y="9"/>
                  </a:lnTo>
                  <a:lnTo>
                    <a:pt x="0" y="14"/>
                  </a:lnTo>
                  <a:lnTo>
                    <a:pt x="0" y="19"/>
                  </a:lnTo>
                  <a:lnTo>
                    <a:pt x="0" y="19"/>
                  </a:lnTo>
                  <a:lnTo>
                    <a:pt x="0" y="23"/>
                  </a:lnTo>
                  <a:lnTo>
                    <a:pt x="0" y="28"/>
                  </a:lnTo>
                  <a:lnTo>
                    <a:pt x="5" y="28"/>
                  </a:lnTo>
                  <a:lnTo>
                    <a:pt x="5" y="33"/>
                  </a:lnTo>
                  <a:lnTo>
                    <a:pt x="10" y="33"/>
                  </a:lnTo>
                  <a:lnTo>
                    <a:pt x="10" y="37"/>
                  </a:lnTo>
                  <a:lnTo>
                    <a:pt x="15" y="37"/>
                  </a:lnTo>
                  <a:lnTo>
                    <a:pt x="19" y="37"/>
                  </a:lnTo>
                  <a:lnTo>
                    <a:pt x="19" y="37"/>
                  </a:lnTo>
                  <a:lnTo>
                    <a:pt x="24" y="37"/>
                  </a:lnTo>
                  <a:lnTo>
                    <a:pt x="24" y="33"/>
                  </a:lnTo>
                  <a:lnTo>
                    <a:pt x="29" y="33"/>
                  </a:lnTo>
                  <a:lnTo>
                    <a:pt x="29" y="28"/>
                  </a:lnTo>
                  <a:lnTo>
                    <a:pt x="34" y="28"/>
                  </a:lnTo>
                  <a:lnTo>
                    <a:pt x="34" y="23"/>
                  </a:lnTo>
                  <a:lnTo>
                    <a:pt x="34" y="19"/>
                  </a:lnTo>
                  <a:lnTo>
                    <a:pt x="38" y="19"/>
                  </a:lnTo>
                  <a:close/>
                </a:path>
              </a:pathLst>
            </a:custGeom>
            <a:solidFill>
              <a:srgbClr val="788EC0"/>
            </a:solidFill>
            <a:ln w="9525">
              <a:noFill/>
              <a:round/>
              <a:headEnd/>
              <a:tailEnd/>
            </a:ln>
          </p:spPr>
          <p:txBody>
            <a:bodyPr/>
            <a:lstStyle/>
            <a:p>
              <a:endParaRPr lang="en-US"/>
            </a:p>
          </p:txBody>
        </p:sp>
        <p:sp>
          <p:nvSpPr>
            <p:cNvPr id="3523850" name="Freeform 266"/>
            <p:cNvSpPr>
              <a:spLocks noChangeAspect="1"/>
            </p:cNvSpPr>
            <p:nvPr/>
          </p:nvSpPr>
          <p:spPr bwMode="auto">
            <a:xfrm>
              <a:off x="2614" y="1729"/>
              <a:ext cx="34" cy="33"/>
            </a:xfrm>
            <a:custGeom>
              <a:avLst/>
              <a:gdLst/>
              <a:ahLst/>
              <a:cxnLst>
                <a:cxn ang="0">
                  <a:pos x="34" y="15"/>
                </a:cxn>
                <a:cxn ang="0">
                  <a:pos x="29" y="5"/>
                </a:cxn>
                <a:cxn ang="0">
                  <a:pos x="24" y="0"/>
                </a:cxn>
                <a:cxn ang="0">
                  <a:pos x="19" y="0"/>
                </a:cxn>
                <a:cxn ang="0">
                  <a:pos x="15" y="0"/>
                </a:cxn>
                <a:cxn ang="0">
                  <a:pos x="10" y="0"/>
                </a:cxn>
                <a:cxn ang="0">
                  <a:pos x="5" y="5"/>
                </a:cxn>
                <a:cxn ang="0">
                  <a:pos x="0" y="15"/>
                </a:cxn>
                <a:cxn ang="0">
                  <a:pos x="0" y="19"/>
                </a:cxn>
                <a:cxn ang="0">
                  <a:pos x="5" y="24"/>
                </a:cxn>
                <a:cxn ang="0">
                  <a:pos x="10" y="29"/>
                </a:cxn>
                <a:cxn ang="0">
                  <a:pos x="15" y="33"/>
                </a:cxn>
                <a:cxn ang="0">
                  <a:pos x="19" y="33"/>
                </a:cxn>
                <a:cxn ang="0">
                  <a:pos x="24" y="29"/>
                </a:cxn>
                <a:cxn ang="0">
                  <a:pos x="29" y="24"/>
                </a:cxn>
                <a:cxn ang="0">
                  <a:pos x="34" y="19"/>
                </a:cxn>
                <a:cxn ang="0">
                  <a:pos x="34" y="15"/>
                </a:cxn>
                <a:cxn ang="0">
                  <a:pos x="29" y="10"/>
                </a:cxn>
                <a:cxn ang="0">
                  <a:pos x="29" y="5"/>
                </a:cxn>
                <a:cxn ang="0">
                  <a:pos x="24" y="5"/>
                </a:cxn>
                <a:cxn ang="0">
                  <a:pos x="19" y="0"/>
                </a:cxn>
                <a:cxn ang="0">
                  <a:pos x="10" y="5"/>
                </a:cxn>
                <a:cxn ang="0">
                  <a:pos x="5" y="5"/>
                </a:cxn>
                <a:cxn ang="0">
                  <a:pos x="5" y="10"/>
                </a:cxn>
                <a:cxn ang="0">
                  <a:pos x="5" y="15"/>
                </a:cxn>
                <a:cxn ang="0">
                  <a:pos x="5" y="24"/>
                </a:cxn>
                <a:cxn ang="0">
                  <a:pos x="5" y="29"/>
                </a:cxn>
                <a:cxn ang="0">
                  <a:pos x="10" y="29"/>
                </a:cxn>
                <a:cxn ang="0">
                  <a:pos x="19" y="29"/>
                </a:cxn>
                <a:cxn ang="0">
                  <a:pos x="24" y="29"/>
                </a:cxn>
                <a:cxn ang="0">
                  <a:pos x="29" y="29"/>
                </a:cxn>
                <a:cxn ang="0">
                  <a:pos x="29" y="24"/>
                </a:cxn>
                <a:cxn ang="0">
                  <a:pos x="34" y="15"/>
                </a:cxn>
              </a:cxnLst>
              <a:rect l="0" t="0" r="r" b="b"/>
              <a:pathLst>
                <a:path w="34" h="33">
                  <a:moveTo>
                    <a:pt x="34" y="15"/>
                  </a:moveTo>
                  <a:lnTo>
                    <a:pt x="34" y="15"/>
                  </a:lnTo>
                  <a:lnTo>
                    <a:pt x="34" y="10"/>
                  </a:lnTo>
                  <a:lnTo>
                    <a:pt x="29" y="5"/>
                  </a:lnTo>
                  <a:lnTo>
                    <a:pt x="29" y="5"/>
                  </a:lnTo>
                  <a:lnTo>
                    <a:pt x="24" y="0"/>
                  </a:lnTo>
                  <a:lnTo>
                    <a:pt x="24" y="0"/>
                  </a:lnTo>
                  <a:lnTo>
                    <a:pt x="19" y="0"/>
                  </a:lnTo>
                  <a:lnTo>
                    <a:pt x="19" y="0"/>
                  </a:lnTo>
                  <a:lnTo>
                    <a:pt x="15" y="0"/>
                  </a:lnTo>
                  <a:lnTo>
                    <a:pt x="10" y="0"/>
                  </a:lnTo>
                  <a:lnTo>
                    <a:pt x="10" y="0"/>
                  </a:lnTo>
                  <a:lnTo>
                    <a:pt x="5" y="5"/>
                  </a:lnTo>
                  <a:lnTo>
                    <a:pt x="5" y="5"/>
                  </a:lnTo>
                  <a:lnTo>
                    <a:pt x="0" y="10"/>
                  </a:lnTo>
                  <a:lnTo>
                    <a:pt x="0" y="15"/>
                  </a:lnTo>
                  <a:lnTo>
                    <a:pt x="0" y="15"/>
                  </a:lnTo>
                  <a:lnTo>
                    <a:pt x="0" y="19"/>
                  </a:lnTo>
                  <a:lnTo>
                    <a:pt x="0" y="24"/>
                  </a:lnTo>
                  <a:lnTo>
                    <a:pt x="5" y="24"/>
                  </a:lnTo>
                  <a:lnTo>
                    <a:pt x="5" y="29"/>
                  </a:lnTo>
                  <a:lnTo>
                    <a:pt x="10" y="29"/>
                  </a:lnTo>
                  <a:lnTo>
                    <a:pt x="10" y="33"/>
                  </a:lnTo>
                  <a:lnTo>
                    <a:pt x="15" y="33"/>
                  </a:lnTo>
                  <a:lnTo>
                    <a:pt x="19" y="33"/>
                  </a:lnTo>
                  <a:lnTo>
                    <a:pt x="19" y="33"/>
                  </a:lnTo>
                  <a:lnTo>
                    <a:pt x="24" y="33"/>
                  </a:lnTo>
                  <a:lnTo>
                    <a:pt x="24" y="29"/>
                  </a:lnTo>
                  <a:lnTo>
                    <a:pt x="29" y="29"/>
                  </a:lnTo>
                  <a:lnTo>
                    <a:pt x="29" y="24"/>
                  </a:lnTo>
                  <a:lnTo>
                    <a:pt x="34" y="24"/>
                  </a:lnTo>
                  <a:lnTo>
                    <a:pt x="34" y="19"/>
                  </a:lnTo>
                  <a:lnTo>
                    <a:pt x="34" y="15"/>
                  </a:lnTo>
                  <a:lnTo>
                    <a:pt x="34" y="15"/>
                  </a:lnTo>
                  <a:lnTo>
                    <a:pt x="29" y="15"/>
                  </a:lnTo>
                  <a:lnTo>
                    <a:pt x="29" y="10"/>
                  </a:lnTo>
                  <a:lnTo>
                    <a:pt x="29" y="10"/>
                  </a:lnTo>
                  <a:lnTo>
                    <a:pt x="29" y="5"/>
                  </a:lnTo>
                  <a:lnTo>
                    <a:pt x="24" y="5"/>
                  </a:lnTo>
                  <a:lnTo>
                    <a:pt x="24" y="5"/>
                  </a:lnTo>
                  <a:lnTo>
                    <a:pt x="19" y="0"/>
                  </a:lnTo>
                  <a:lnTo>
                    <a:pt x="19" y="0"/>
                  </a:lnTo>
                  <a:lnTo>
                    <a:pt x="15" y="0"/>
                  </a:lnTo>
                  <a:lnTo>
                    <a:pt x="10" y="5"/>
                  </a:lnTo>
                  <a:lnTo>
                    <a:pt x="10" y="5"/>
                  </a:lnTo>
                  <a:lnTo>
                    <a:pt x="5" y="5"/>
                  </a:lnTo>
                  <a:lnTo>
                    <a:pt x="5" y="10"/>
                  </a:lnTo>
                  <a:lnTo>
                    <a:pt x="5" y="10"/>
                  </a:lnTo>
                  <a:lnTo>
                    <a:pt x="5" y="15"/>
                  </a:lnTo>
                  <a:lnTo>
                    <a:pt x="5" y="15"/>
                  </a:lnTo>
                  <a:lnTo>
                    <a:pt x="5" y="19"/>
                  </a:lnTo>
                  <a:lnTo>
                    <a:pt x="5" y="24"/>
                  </a:lnTo>
                  <a:lnTo>
                    <a:pt x="5" y="24"/>
                  </a:lnTo>
                  <a:lnTo>
                    <a:pt x="5" y="29"/>
                  </a:lnTo>
                  <a:lnTo>
                    <a:pt x="10" y="29"/>
                  </a:lnTo>
                  <a:lnTo>
                    <a:pt x="10" y="29"/>
                  </a:lnTo>
                  <a:lnTo>
                    <a:pt x="15" y="29"/>
                  </a:lnTo>
                  <a:lnTo>
                    <a:pt x="19" y="29"/>
                  </a:lnTo>
                  <a:lnTo>
                    <a:pt x="19" y="29"/>
                  </a:lnTo>
                  <a:lnTo>
                    <a:pt x="24" y="29"/>
                  </a:lnTo>
                  <a:lnTo>
                    <a:pt x="24" y="29"/>
                  </a:lnTo>
                  <a:lnTo>
                    <a:pt x="29" y="29"/>
                  </a:lnTo>
                  <a:lnTo>
                    <a:pt x="29" y="24"/>
                  </a:lnTo>
                  <a:lnTo>
                    <a:pt x="29" y="24"/>
                  </a:lnTo>
                  <a:lnTo>
                    <a:pt x="29" y="19"/>
                  </a:lnTo>
                  <a:lnTo>
                    <a:pt x="34" y="15"/>
                  </a:lnTo>
                  <a:lnTo>
                    <a:pt x="34" y="15"/>
                  </a:lnTo>
                  <a:close/>
                </a:path>
              </a:pathLst>
            </a:custGeom>
            <a:solidFill>
              <a:srgbClr val="7A90C1"/>
            </a:solidFill>
            <a:ln w="9525">
              <a:noFill/>
              <a:round/>
              <a:headEnd/>
              <a:tailEnd/>
            </a:ln>
          </p:spPr>
          <p:txBody>
            <a:bodyPr/>
            <a:lstStyle/>
            <a:p>
              <a:endParaRPr lang="en-US"/>
            </a:p>
          </p:txBody>
        </p:sp>
        <p:sp>
          <p:nvSpPr>
            <p:cNvPr id="3523851" name="Freeform 267"/>
            <p:cNvSpPr>
              <a:spLocks noChangeAspect="1"/>
            </p:cNvSpPr>
            <p:nvPr/>
          </p:nvSpPr>
          <p:spPr bwMode="auto">
            <a:xfrm>
              <a:off x="2619" y="1729"/>
              <a:ext cx="29" cy="29"/>
            </a:xfrm>
            <a:custGeom>
              <a:avLst/>
              <a:gdLst/>
              <a:ahLst/>
              <a:cxnLst>
                <a:cxn ang="0">
                  <a:pos x="24" y="15"/>
                </a:cxn>
                <a:cxn ang="0">
                  <a:pos x="24" y="10"/>
                </a:cxn>
                <a:cxn ang="0">
                  <a:pos x="19" y="5"/>
                </a:cxn>
                <a:cxn ang="0">
                  <a:pos x="14" y="0"/>
                </a:cxn>
                <a:cxn ang="0">
                  <a:pos x="10" y="0"/>
                </a:cxn>
                <a:cxn ang="0">
                  <a:pos x="5" y="5"/>
                </a:cxn>
                <a:cxn ang="0">
                  <a:pos x="0" y="10"/>
                </a:cxn>
                <a:cxn ang="0">
                  <a:pos x="0" y="15"/>
                </a:cxn>
                <a:cxn ang="0">
                  <a:pos x="0" y="19"/>
                </a:cxn>
                <a:cxn ang="0">
                  <a:pos x="0" y="24"/>
                </a:cxn>
                <a:cxn ang="0">
                  <a:pos x="5" y="29"/>
                </a:cxn>
                <a:cxn ang="0">
                  <a:pos x="10" y="29"/>
                </a:cxn>
                <a:cxn ang="0">
                  <a:pos x="14" y="29"/>
                </a:cxn>
                <a:cxn ang="0">
                  <a:pos x="19" y="29"/>
                </a:cxn>
                <a:cxn ang="0">
                  <a:pos x="24" y="24"/>
                </a:cxn>
                <a:cxn ang="0">
                  <a:pos x="24" y="19"/>
                </a:cxn>
                <a:cxn ang="0">
                  <a:pos x="24" y="15"/>
                </a:cxn>
                <a:cxn ang="0">
                  <a:pos x="24" y="10"/>
                </a:cxn>
                <a:cxn ang="0">
                  <a:pos x="19" y="10"/>
                </a:cxn>
                <a:cxn ang="0">
                  <a:pos x="19" y="5"/>
                </a:cxn>
                <a:cxn ang="0">
                  <a:pos x="14" y="5"/>
                </a:cxn>
                <a:cxn ang="0">
                  <a:pos x="10" y="5"/>
                </a:cxn>
                <a:cxn ang="0">
                  <a:pos x="5" y="10"/>
                </a:cxn>
                <a:cxn ang="0">
                  <a:pos x="0" y="10"/>
                </a:cxn>
                <a:cxn ang="0">
                  <a:pos x="0" y="15"/>
                </a:cxn>
                <a:cxn ang="0">
                  <a:pos x="0" y="19"/>
                </a:cxn>
                <a:cxn ang="0">
                  <a:pos x="5" y="24"/>
                </a:cxn>
                <a:cxn ang="0">
                  <a:pos x="10" y="29"/>
                </a:cxn>
                <a:cxn ang="0">
                  <a:pos x="14" y="29"/>
                </a:cxn>
                <a:cxn ang="0">
                  <a:pos x="19" y="29"/>
                </a:cxn>
                <a:cxn ang="0">
                  <a:pos x="19" y="24"/>
                </a:cxn>
                <a:cxn ang="0">
                  <a:pos x="24" y="19"/>
                </a:cxn>
                <a:cxn ang="0">
                  <a:pos x="24" y="15"/>
                </a:cxn>
              </a:cxnLst>
              <a:rect l="0" t="0" r="r" b="b"/>
              <a:pathLst>
                <a:path w="29" h="29">
                  <a:moveTo>
                    <a:pt x="29" y="15"/>
                  </a:moveTo>
                  <a:lnTo>
                    <a:pt x="24" y="15"/>
                  </a:lnTo>
                  <a:lnTo>
                    <a:pt x="24" y="10"/>
                  </a:lnTo>
                  <a:lnTo>
                    <a:pt x="24" y="10"/>
                  </a:lnTo>
                  <a:lnTo>
                    <a:pt x="24" y="5"/>
                  </a:lnTo>
                  <a:lnTo>
                    <a:pt x="19" y="5"/>
                  </a:lnTo>
                  <a:lnTo>
                    <a:pt x="19" y="5"/>
                  </a:lnTo>
                  <a:lnTo>
                    <a:pt x="14" y="0"/>
                  </a:lnTo>
                  <a:lnTo>
                    <a:pt x="14" y="0"/>
                  </a:lnTo>
                  <a:lnTo>
                    <a:pt x="10" y="0"/>
                  </a:lnTo>
                  <a:lnTo>
                    <a:pt x="5" y="5"/>
                  </a:lnTo>
                  <a:lnTo>
                    <a:pt x="5" y="5"/>
                  </a:lnTo>
                  <a:lnTo>
                    <a:pt x="0" y="5"/>
                  </a:lnTo>
                  <a:lnTo>
                    <a:pt x="0" y="10"/>
                  </a:lnTo>
                  <a:lnTo>
                    <a:pt x="0" y="10"/>
                  </a:lnTo>
                  <a:lnTo>
                    <a:pt x="0" y="15"/>
                  </a:lnTo>
                  <a:lnTo>
                    <a:pt x="0" y="15"/>
                  </a:lnTo>
                  <a:lnTo>
                    <a:pt x="0" y="19"/>
                  </a:lnTo>
                  <a:lnTo>
                    <a:pt x="0" y="24"/>
                  </a:lnTo>
                  <a:lnTo>
                    <a:pt x="0" y="24"/>
                  </a:lnTo>
                  <a:lnTo>
                    <a:pt x="0" y="29"/>
                  </a:lnTo>
                  <a:lnTo>
                    <a:pt x="5" y="29"/>
                  </a:lnTo>
                  <a:lnTo>
                    <a:pt x="5" y="29"/>
                  </a:lnTo>
                  <a:lnTo>
                    <a:pt x="10" y="29"/>
                  </a:lnTo>
                  <a:lnTo>
                    <a:pt x="14" y="29"/>
                  </a:lnTo>
                  <a:lnTo>
                    <a:pt x="14" y="29"/>
                  </a:lnTo>
                  <a:lnTo>
                    <a:pt x="19" y="29"/>
                  </a:lnTo>
                  <a:lnTo>
                    <a:pt x="19" y="29"/>
                  </a:lnTo>
                  <a:lnTo>
                    <a:pt x="24" y="29"/>
                  </a:lnTo>
                  <a:lnTo>
                    <a:pt x="24" y="24"/>
                  </a:lnTo>
                  <a:lnTo>
                    <a:pt x="24" y="24"/>
                  </a:lnTo>
                  <a:lnTo>
                    <a:pt x="24" y="19"/>
                  </a:lnTo>
                  <a:lnTo>
                    <a:pt x="29" y="15"/>
                  </a:lnTo>
                  <a:lnTo>
                    <a:pt x="24" y="15"/>
                  </a:lnTo>
                  <a:lnTo>
                    <a:pt x="24" y="15"/>
                  </a:lnTo>
                  <a:lnTo>
                    <a:pt x="24" y="10"/>
                  </a:lnTo>
                  <a:lnTo>
                    <a:pt x="24" y="10"/>
                  </a:lnTo>
                  <a:lnTo>
                    <a:pt x="19" y="10"/>
                  </a:lnTo>
                  <a:lnTo>
                    <a:pt x="19" y="5"/>
                  </a:lnTo>
                  <a:lnTo>
                    <a:pt x="19" y="5"/>
                  </a:lnTo>
                  <a:lnTo>
                    <a:pt x="14" y="5"/>
                  </a:lnTo>
                  <a:lnTo>
                    <a:pt x="14" y="5"/>
                  </a:lnTo>
                  <a:lnTo>
                    <a:pt x="10" y="5"/>
                  </a:lnTo>
                  <a:lnTo>
                    <a:pt x="10" y="5"/>
                  </a:lnTo>
                  <a:lnTo>
                    <a:pt x="5" y="5"/>
                  </a:lnTo>
                  <a:lnTo>
                    <a:pt x="5" y="10"/>
                  </a:lnTo>
                  <a:lnTo>
                    <a:pt x="0" y="10"/>
                  </a:lnTo>
                  <a:lnTo>
                    <a:pt x="0" y="10"/>
                  </a:lnTo>
                  <a:lnTo>
                    <a:pt x="0" y="15"/>
                  </a:lnTo>
                  <a:lnTo>
                    <a:pt x="0" y="15"/>
                  </a:lnTo>
                  <a:lnTo>
                    <a:pt x="0" y="19"/>
                  </a:lnTo>
                  <a:lnTo>
                    <a:pt x="0" y="19"/>
                  </a:lnTo>
                  <a:lnTo>
                    <a:pt x="0" y="24"/>
                  </a:lnTo>
                  <a:lnTo>
                    <a:pt x="5" y="24"/>
                  </a:lnTo>
                  <a:lnTo>
                    <a:pt x="5" y="24"/>
                  </a:lnTo>
                  <a:lnTo>
                    <a:pt x="10" y="29"/>
                  </a:lnTo>
                  <a:lnTo>
                    <a:pt x="10" y="29"/>
                  </a:lnTo>
                  <a:lnTo>
                    <a:pt x="14" y="29"/>
                  </a:lnTo>
                  <a:lnTo>
                    <a:pt x="14" y="29"/>
                  </a:lnTo>
                  <a:lnTo>
                    <a:pt x="19" y="29"/>
                  </a:lnTo>
                  <a:lnTo>
                    <a:pt x="19" y="24"/>
                  </a:lnTo>
                  <a:lnTo>
                    <a:pt x="19" y="24"/>
                  </a:lnTo>
                  <a:lnTo>
                    <a:pt x="24" y="24"/>
                  </a:lnTo>
                  <a:lnTo>
                    <a:pt x="24" y="19"/>
                  </a:lnTo>
                  <a:lnTo>
                    <a:pt x="24" y="19"/>
                  </a:lnTo>
                  <a:lnTo>
                    <a:pt x="24" y="15"/>
                  </a:lnTo>
                  <a:lnTo>
                    <a:pt x="29" y="15"/>
                  </a:lnTo>
                  <a:close/>
                </a:path>
              </a:pathLst>
            </a:custGeom>
            <a:solidFill>
              <a:srgbClr val="7D93C2"/>
            </a:solidFill>
            <a:ln w="9525">
              <a:noFill/>
              <a:round/>
              <a:headEnd/>
              <a:tailEnd/>
            </a:ln>
          </p:spPr>
          <p:txBody>
            <a:bodyPr/>
            <a:lstStyle/>
            <a:p>
              <a:endParaRPr lang="en-US"/>
            </a:p>
          </p:txBody>
        </p:sp>
        <p:sp>
          <p:nvSpPr>
            <p:cNvPr id="3523852" name="Freeform 268"/>
            <p:cNvSpPr>
              <a:spLocks noChangeAspect="1"/>
            </p:cNvSpPr>
            <p:nvPr/>
          </p:nvSpPr>
          <p:spPr bwMode="auto">
            <a:xfrm>
              <a:off x="2619" y="1734"/>
              <a:ext cx="24" cy="24"/>
            </a:xfrm>
            <a:custGeom>
              <a:avLst/>
              <a:gdLst/>
              <a:ahLst/>
              <a:cxnLst>
                <a:cxn ang="0">
                  <a:pos x="24" y="10"/>
                </a:cxn>
                <a:cxn ang="0">
                  <a:pos x="24" y="5"/>
                </a:cxn>
                <a:cxn ang="0">
                  <a:pos x="19" y="0"/>
                </a:cxn>
                <a:cxn ang="0">
                  <a:pos x="14" y="0"/>
                </a:cxn>
                <a:cxn ang="0">
                  <a:pos x="10" y="0"/>
                </a:cxn>
                <a:cxn ang="0">
                  <a:pos x="5" y="0"/>
                </a:cxn>
                <a:cxn ang="0">
                  <a:pos x="0" y="5"/>
                </a:cxn>
                <a:cxn ang="0">
                  <a:pos x="0" y="10"/>
                </a:cxn>
                <a:cxn ang="0">
                  <a:pos x="0" y="14"/>
                </a:cxn>
                <a:cxn ang="0">
                  <a:pos x="0" y="19"/>
                </a:cxn>
                <a:cxn ang="0">
                  <a:pos x="5" y="19"/>
                </a:cxn>
                <a:cxn ang="0">
                  <a:pos x="10" y="24"/>
                </a:cxn>
                <a:cxn ang="0">
                  <a:pos x="14" y="24"/>
                </a:cxn>
                <a:cxn ang="0">
                  <a:pos x="19" y="19"/>
                </a:cxn>
                <a:cxn ang="0">
                  <a:pos x="24" y="19"/>
                </a:cxn>
                <a:cxn ang="0">
                  <a:pos x="24" y="14"/>
                </a:cxn>
                <a:cxn ang="0">
                  <a:pos x="24" y="10"/>
                </a:cxn>
                <a:cxn ang="0">
                  <a:pos x="19" y="10"/>
                </a:cxn>
                <a:cxn ang="0">
                  <a:pos x="19" y="5"/>
                </a:cxn>
                <a:cxn ang="0">
                  <a:pos x="14" y="5"/>
                </a:cxn>
                <a:cxn ang="0">
                  <a:pos x="14" y="0"/>
                </a:cxn>
                <a:cxn ang="0">
                  <a:pos x="10" y="5"/>
                </a:cxn>
                <a:cxn ang="0">
                  <a:pos x="5" y="5"/>
                </a:cxn>
                <a:cxn ang="0">
                  <a:pos x="5" y="10"/>
                </a:cxn>
                <a:cxn ang="0">
                  <a:pos x="5" y="10"/>
                </a:cxn>
                <a:cxn ang="0">
                  <a:pos x="5" y="14"/>
                </a:cxn>
                <a:cxn ang="0">
                  <a:pos x="5" y="19"/>
                </a:cxn>
                <a:cxn ang="0">
                  <a:pos x="10" y="19"/>
                </a:cxn>
                <a:cxn ang="0">
                  <a:pos x="14" y="19"/>
                </a:cxn>
                <a:cxn ang="0">
                  <a:pos x="14" y="19"/>
                </a:cxn>
                <a:cxn ang="0">
                  <a:pos x="19" y="19"/>
                </a:cxn>
                <a:cxn ang="0">
                  <a:pos x="19" y="14"/>
                </a:cxn>
                <a:cxn ang="0">
                  <a:pos x="24" y="10"/>
                </a:cxn>
              </a:cxnLst>
              <a:rect l="0" t="0" r="r" b="b"/>
              <a:pathLst>
                <a:path w="24" h="24">
                  <a:moveTo>
                    <a:pt x="24" y="10"/>
                  </a:moveTo>
                  <a:lnTo>
                    <a:pt x="24" y="10"/>
                  </a:lnTo>
                  <a:lnTo>
                    <a:pt x="24" y="5"/>
                  </a:lnTo>
                  <a:lnTo>
                    <a:pt x="24" y="5"/>
                  </a:lnTo>
                  <a:lnTo>
                    <a:pt x="19" y="5"/>
                  </a:lnTo>
                  <a:lnTo>
                    <a:pt x="19" y="0"/>
                  </a:lnTo>
                  <a:lnTo>
                    <a:pt x="19" y="0"/>
                  </a:lnTo>
                  <a:lnTo>
                    <a:pt x="14" y="0"/>
                  </a:lnTo>
                  <a:lnTo>
                    <a:pt x="14" y="0"/>
                  </a:lnTo>
                  <a:lnTo>
                    <a:pt x="10" y="0"/>
                  </a:lnTo>
                  <a:lnTo>
                    <a:pt x="10" y="0"/>
                  </a:lnTo>
                  <a:lnTo>
                    <a:pt x="5" y="0"/>
                  </a:lnTo>
                  <a:lnTo>
                    <a:pt x="5" y="5"/>
                  </a:lnTo>
                  <a:lnTo>
                    <a:pt x="0" y="5"/>
                  </a:lnTo>
                  <a:lnTo>
                    <a:pt x="0" y="5"/>
                  </a:lnTo>
                  <a:lnTo>
                    <a:pt x="0" y="10"/>
                  </a:lnTo>
                  <a:lnTo>
                    <a:pt x="0" y="10"/>
                  </a:lnTo>
                  <a:lnTo>
                    <a:pt x="0" y="14"/>
                  </a:lnTo>
                  <a:lnTo>
                    <a:pt x="0" y="14"/>
                  </a:lnTo>
                  <a:lnTo>
                    <a:pt x="0" y="19"/>
                  </a:lnTo>
                  <a:lnTo>
                    <a:pt x="5" y="19"/>
                  </a:lnTo>
                  <a:lnTo>
                    <a:pt x="5" y="19"/>
                  </a:lnTo>
                  <a:lnTo>
                    <a:pt x="10" y="24"/>
                  </a:lnTo>
                  <a:lnTo>
                    <a:pt x="10" y="24"/>
                  </a:lnTo>
                  <a:lnTo>
                    <a:pt x="14" y="24"/>
                  </a:lnTo>
                  <a:lnTo>
                    <a:pt x="14" y="24"/>
                  </a:lnTo>
                  <a:lnTo>
                    <a:pt x="19" y="24"/>
                  </a:lnTo>
                  <a:lnTo>
                    <a:pt x="19" y="19"/>
                  </a:lnTo>
                  <a:lnTo>
                    <a:pt x="19" y="19"/>
                  </a:lnTo>
                  <a:lnTo>
                    <a:pt x="24" y="19"/>
                  </a:lnTo>
                  <a:lnTo>
                    <a:pt x="24" y="14"/>
                  </a:lnTo>
                  <a:lnTo>
                    <a:pt x="24" y="14"/>
                  </a:lnTo>
                  <a:lnTo>
                    <a:pt x="24" y="10"/>
                  </a:lnTo>
                  <a:lnTo>
                    <a:pt x="24" y="10"/>
                  </a:lnTo>
                  <a:lnTo>
                    <a:pt x="19" y="10"/>
                  </a:lnTo>
                  <a:lnTo>
                    <a:pt x="19" y="10"/>
                  </a:lnTo>
                  <a:lnTo>
                    <a:pt x="19" y="5"/>
                  </a:lnTo>
                  <a:lnTo>
                    <a:pt x="19" y="5"/>
                  </a:lnTo>
                  <a:lnTo>
                    <a:pt x="19" y="5"/>
                  </a:lnTo>
                  <a:lnTo>
                    <a:pt x="14" y="5"/>
                  </a:lnTo>
                  <a:lnTo>
                    <a:pt x="14" y="0"/>
                  </a:lnTo>
                  <a:lnTo>
                    <a:pt x="14" y="0"/>
                  </a:lnTo>
                  <a:lnTo>
                    <a:pt x="10" y="0"/>
                  </a:lnTo>
                  <a:lnTo>
                    <a:pt x="10" y="5"/>
                  </a:lnTo>
                  <a:lnTo>
                    <a:pt x="5" y="5"/>
                  </a:lnTo>
                  <a:lnTo>
                    <a:pt x="5" y="5"/>
                  </a:lnTo>
                  <a:lnTo>
                    <a:pt x="5" y="5"/>
                  </a:lnTo>
                  <a:lnTo>
                    <a:pt x="5" y="10"/>
                  </a:lnTo>
                  <a:lnTo>
                    <a:pt x="5" y="10"/>
                  </a:lnTo>
                  <a:lnTo>
                    <a:pt x="5" y="10"/>
                  </a:lnTo>
                  <a:lnTo>
                    <a:pt x="5" y="14"/>
                  </a:lnTo>
                  <a:lnTo>
                    <a:pt x="5" y="14"/>
                  </a:lnTo>
                  <a:lnTo>
                    <a:pt x="5" y="19"/>
                  </a:lnTo>
                  <a:lnTo>
                    <a:pt x="5" y="19"/>
                  </a:lnTo>
                  <a:lnTo>
                    <a:pt x="5" y="19"/>
                  </a:lnTo>
                  <a:lnTo>
                    <a:pt x="10" y="19"/>
                  </a:lnTo>
                  <a:lnTo>
                    <a:pt x="10" y="19"/>
                  </a:lnTo>
                  <a:lnTo>
                    <a:pt x="14" y="19"/>
                  </a:lnTo>
                  <a:lnTo>
                    <a:pt x="14" y="19"/>
                  </a:lnTo>
                  <a:lnTo>
                    <a:pt x="14" y="19"/>
                  </a:lnTo>
                  <a:lnTo>
                    <a:pt x="19" y="19"/>
                  </a:lnTo>
                  <a:lnTo>
                    <a:pt x="19" y="19"/>
                  </a:lnTo>
                  <a:lnTo>
                    <a:pt x="19" y="19"/>
                  </a:lnTo>
                  <a:lnTo>
                    <a:pt x="19" y="14"/>
                  </a:lnTo>
                  <a:lnTo>
                    <a:pt x="19" y="14"/>
                  </a:lnTo>
                  <a:lnTo>
                    <a:pt x="24" y="10"/>
                  </a:lnTo>
                  <a:lnTo>
                    <a:pt x="24" y="10"/>
                  </a:lnTo>
                  <a:close/>
                </a:path>
              </a:pathLst>
            </a:custGeom>
            <a:solidFill>
              <a:srgbClr val="8095C3"/>
            </a:solidFill>
            <a:ln w="9525">
              <a:noFill/>
              <a:round/>
              <a:headEnd/>
              <a:tailEnd/>
            </a:ln>
          </p:spPr>
          <p:txBody>
            <a:bodyPr/>
            <a:lstStyle/>
            <a:p>
              <a:endParaRPr lang="en-US"/>
            </a:p>
          </p:txBody>
        </p:sp>
        <p:sp>
          <p:nvSpPr>
            <p:cNvPr id="3523853" name="Freeform 269"/>
            <p:cNvSpPr>
              <a:spLocks noChangeAspect="1"/>
            </p:cNvSpPr>
            <p:nvPr/>
          </p:nvSpPr>
          <p:spPr bwMode="auto">
            <a:xfrm>
              <a:off x="2624" y="1734"/>
              <a:ext cx="19" cy="19"/>
            </a:xfrm>
            <a:custGeom>
              <a:avLst/>
              <a:gdLst/>
              <a:ahLst/>
              <a:cxnLst>
                <a:cxn ang="0">
                  <a:pos x="14" y="10"/>
                </a:cxn>
                <a:cxn ang="0">
                  <a:pos x="14" y="5"/>
                </a:cxn>
                <a:cxn ang="0">
                  <a:pos x="14" y="5"/>
                </a:cxn>
                <a:cxn ang="0">
                  <a:pos x="9" y="0"/>
                </a:cxn>
                <a:cxn ang="0">
                  <a:pos x="5" y="0"/>
                </a:cxn>
                <a:cxn ang="0">
                  <a:pos x="0" y="5"/>
                </a:cxn>
                <a:cxn ang="0">
                  <a:pos x="0" y="5"/>
                </a:cxn>
                <a:cxn ang="0">
                  <a:pos x="0" y="10"/>
                </a:cxn>
                <a:cxn ang="0">
                  <a:pos x="0" y="14"/>
                </a:cxn>
                <a:cxn ang="0">
                  <a:pos x="0" y="19"/>
                </a:cxn>
                <a:cxn ang="0">
                  <a:pos x="0" y="19"/>
                </a:cxn>
                <a:cxn ang="0">
                  <a:pos x="5" y="19"/>
                </a:cxn>
                <a:cxn ang="0">
                  <a:pos x="9" y="19"/>
                </a:cxn>
                <a:cxn ang="0">
                  <a:pos x="14" y="19"/>
                </a:cxn>
                <a:cxn ang="0">
                  <a:pos x="14" y="19"/>
                </a:cxn>
                <a:cxn ang="0">
                  <a:pos x="14" y="14"/>
                </a:cxn>
                <a:cxn ang="0">
                  <a:pos x="14" y="10"/>
                </a:cxn>
                <a:cxn ang="0">
                  <a:pos x="14" y="10"/>
                </a:cxn>
                <a:cxn ang="0">
                  <a:pos x="14" y="5"/>
                </a:cxn>
                <a:cxn ang="0">
                  <a:pos x="9" y="5"/>
                </a:cxn>
                <a:cxn ang="0">
                  <a:pos x="9" y="5"/>
                </a:cxn>
                <a:cxn ang="0">
                  <a:pos x="5" y="5"/>
                </a:cxn>
                <a:cxn ang="0">
                  <a:pos x="0" y="5"/>
                </a:cxn>
                <a:cxn ang="0">
                  <a:pos x="0" y="10"/>
                </a:cxn>
                <a:cxn ang="0">
                  <a:pos x="0" y="10"/>
                </a:cxn>
                <a:cxn ang="0">
                  <a:pos x="0" y="14"/>
                </a:cxn>
                <a:cxn ang="0">
                  <a:pos x="0" y="14"/>
                </a:cxn>
                <a:cxn ang="0">
                  <a:pos x="5" y="19"/>
                </a:cxn>
                <a:cxn ang="0">
                  <a:pos x="9" y="19"/>
                </a:cxn>
                <a:cxn ang="0">
                  <a:pos x="9" y="19"/>
                </a:cxn>
                <a:cxn ang="0">
                  <a:pos x="14" y="14"/>
                </a:cxn>
                <a:cxn ang="0">
                  <a:pos x="14" y="14"/>
                </a:cxn>
                <a:cxn ang="0">
                  <a:pos x="14" y="10"/>
                </a:cxn>
              </a:cxnLst>
              <a:rect l="0" t="0" r="r" b="b"/>
              <a:pathLst>
                <a:path w="19" h="19">
                  <a:moveTo>
                    <a:pt x="19" y="10"/>
                  </a:moveTo>
                  <a:lnTo>
                    <a:pt x="14" y="10"/>
                  </a:lnTo>
                  <a:lnTo>
                    <a:pt x="14" y="10"/>
                  </a:lnTo>
                  <a:lnTo>
                    <a:pt x="14" y="5"/>
                  </a:lnTo>
                  <a:lnTo>
                    <a:pt x="14" y="5"/>
                  </a:lnTo>
                  <a:lnTo>
                    <a:pt x="14" y="5"/>
                  </a:lnTo>
                  <a:lnTo>
                    <a:pt x="9" y="5"/>
                  </a:lnTo>
                  <a:lnTo>
                    <a:pt x="9" y="0"/>
                  </a:lnTo>
                  <a:lnTo>
                    <a:pt x="9" y="0"/>
                  </a:lnTo>
                  <a:lnTo>
                    <a:pt x="5" y="0"/>
                  </a:lnTo>
                  <a:lnTo>
                    <a:pt x="5" y="5"/>
                  </a:lnTo>
                  <a:lnTo>
                    <a:pt x="0" y="5"/>
                  </a:lnTo>
                  <a:lnTo>
                    <a:pt x="0" y="5"/>
                  </a:lnTo>
                  <a:lnTo>
                    <a:pt x="0" y="5"/>
                  </a:lnTo>
                  <a:lnTo>
                    <a:pt x="0" y="10"/>
                  </a:lnTo>
                  <a:lnTo>
                    <a:pt x="0" y="10"/>
                  </a:lnTo>
                  <a:lnTo>
                    <a:pt x="0" y="10"/>
                  </a:lnTo>
                  <a:lnTo>
                    <a:pt x="0" y="14"/>
                  </a:lnTo>
                  <a:lnTo>
                    <a:pt x="0" y="14"/>
                  </a:lnTo>
                  <a:lnTo>
                    <a:pt x="0" y="19"/>
                  </a:lnTo>
                  <a:lnTo>
                    <a:pt x="0" y="19"/>
                  </a:lnTo>
                  <a:lnTo>
                    <a:pt x="0" y="19"/>
                  </a:lnTo>
                  <a:lnTo>
                    <a:pt x="5" y="19"/>
                  </a:lnTo>
                  <a:lnTo>
                    <a:pt x="5" y="19"/>
                  </a:lnTo>
                  <a:lnTo>
                    <a:pt x="9" y="19"/>
                  </a:lnTo>
                  <a:lnTo>
                    <a:pt x="9" y="19"/>
                  </a:lnTo>
                  <a:lnTo>
                    <a:pt x="9" y="19"/>
                  </a:lnTo>
                  <a:lnTo>
                    <a:pt x="14" y="19"/>
                  </a:lnTo>
                  <a:lnTo>
                    <a:pt x="14" y="19"/>
                  </a:lnTo>
                  <a:lnTo>
                    <a:pt x="14" y="19"/>
                  </a:lnTo>
                  <a:lnTo>
                    <a:pt x="14" y="14"/>
                  </a:lnTo>
                  <a:lnTo>
                    <a:pt x="14" y="14"/>
                  </a:lnTo>
                  <a:lnTo>
                    <a:pt x="19" y="10"/>
                  </a:lnTo>
                  <a:lnTo>
                    <a:pt x="14" y="10"/>
                  </a:lnTo>
                  <a:lnTo>
                    <a:pt x="14" y="10"/>
                  </a:lnTo>
                  <a:lnTo>
                    <a:pt x="14" y="10"/>
                  </a:lnTo>
                  <a:lnTo>
                    <a:pt x="14" y="10"/>
                  </a:lnTo>
                  <a:lnTo>
                    <a:pt x="14" y="5"/>
                  </a:lnTo>
                  <a:lnTo>
                    <a:pt x="9" y="5"/>
                  </a:lnTo>
                  <a:lnTo>
                    <a:pt x="9" y="5"/>
                  </a:lnTo>
                  <a:lnTo>
                    <a:pt x="9" y="5"/>
                  </a:lnTo>
                  <a:lnTo>
                    <a:pt x="9" y="5"/>
                  </a:lnTo>
                  <a:lnTo>
                    <a:pt x="5" y="5"/>
                  </a:lnTo>
                  <a:lnTo>
                    <a:pt x="5" y="5"/>
                  </a:lnTo>
                  <a:lnTo>
                    <a:pt x="5" y="5"/>
                  </a:lnTo>
                  <a:lnTo>
                    <a:pt x="0" y="5"/>
                  </a:lnTo>
                  <a:lnTo>
                    <a:pt x="0" y="10"/>
                  </a:lnTo>
                  <a:lnTo>
                    <a:pt x="0" y="10"/>
                  </a:lnTo>
                  <a:lnTo>
                    <a:pt x="0" y="10"/>
                  </a:lnTo>
                  <a:lnTo>
                    <a:pt x="0" y="10"/>
                  </a:lnTo>
                  <a:lnTo>
                    <a:pt x="0" y="14"/>
                  </a:lnTo>
                  <a:lnTo>
                    <a:pt x="0" y="14"/>
                  </a:lnTo>
                  <a:lnTo>
                    <a:pt x="0" y="14"/>
                  </a:lnTo>
                  <a:lnTo>
                    <a:pt x="0" y="14"/>
                  </a:lnTo>
                  <a:lnTo>
                    <a:pt x="5" y="19"/>
                  </a:lnTo>
                  <a:lnTo>
                    <a:pt x="5" y="19"/>
                  </a:lnTo>
                  <a:lnTo>
                    <a:pt x="5" y="19"/>
                  </a:lnTo>
                  <a:lnTo>
                    <a:pt x="9" y="19"/>
                  </a:lnTo>
                  <a:lnTo>
                    <a:pt x="9" y="19"/>
                  </a:lnTo>
                  <a:lnTo>
                    <a:pt x="9" y="19"/>
                  </a:lnTo>
                  <a:lnTo>
                    <a:pt x="9" y="19"/>
                  </a:lnTo>
                  <a:lnTo>
                    <a:pt x="14" y="14"/>
                  </a:lnTo>
                  <a:lnTo>
                    <a:pt x="14" y="14"/>
                  </a:lnTo>
                  <a:lnTo>
                    <a:pt x="14" y="14"/>
                  </a:lnTo>
                  <a:lnTo>
                    <a:pt x="14" y="14"/>
                  </a:lnTo>
                  <a:lnTo>
                    <a:pt x="14" y="10"/>
                  </a:lnTo>
                  <a:lnTo>
                    <a:pt x="19" y="10"/>
                  </a:lnTo>
                  <a:close/>
                </a:path>
              </a:pathLst>
            </a:custGeom>
            <a:solidFill>
              <a:srgbClr val="8397C4"/>
            </a:solidFill>
            <a:ln w="9525">
              <a:noFill/>
              <a:round/>
              <a:headEnd/>
              <a:tailEnd/>
            </a:ln>
          </p:spPr>
          <p:txBody>
            <a:bodyPr/>
            <a:lstStyle/>
            <a:p>
              <a:endParaRPr lang="en-US"/>
            </a:p>
          </p:txBody>
        </p:sp>
        <p:sp>
          <p:nvSpPr>
            <p:cNvPr id="3523854" name="Freeform 270"/>
            <p:cNvSpPr>
              <a:spLocks noChangeAspect="1"/>
            </p:cNvSpPr>
            <p:nvPr/>
          </p:nvSpPr>
          <p:spPr bwMode="auto">
            <a:xfrm>
              <a:off x="2624" y="1739"/>
              <a:ext cx="14" cy="14"/>
            </a:xfrm>
            <a:custGeom>
              <a:avLst/>
              <a:gdLst/>
              <a:ahLst/>
              <a:cxnLst>
                <a:cxn ang="0">
                  <a:pos x="14" y="5"/>
                </a:cxn>
                <a:cxn ang="0">
                  <a:pos x="14" y="5"/>
                </a:cxn>
                <a:cxn ang="0">
                  <a:pos x="9" y="0"/>
                </a:cxn>
                <a:cxn ang="0">
                  <a:pos x="9" y="0"/>
                </a:cxn>
                <a:cxn ang="0">
                  <a:pos x="5" y="0"/>
                </a:cxn>
                <a:cxn ang="0">
                  <a:pos x="5" y="0"/>
                </a:cxn>
                <a:cxn ang="0">
                  <a:pos x="0" y="5"/>
                </a:cxn>
                <a:cxn ang="0">
                  <a:pos x="0" y="5"/>
                </a:cxn>
                <a:cxn ang="0">
                  <a:pos x="0" y="9"/>
                </a:cxn>
                <a:cxn ang="0">
                  <a:pos x="0" y="9"/>
                </a:cxn>
                <a:cxn ang="0">
                  <a:pos x="5" y="14"/>
                </a:cxn>
                <a:cxn ang="0">
                  <a:pos x="5" y="14"/>
                </a:cxn>
                <a:cxn ang="0">
                  <a:pos x="9" y="14"/>
                </a:cxn>
                <a:cxn ang="0">
                  <a:pos x="9" y="14"/>
                </a:cxn>
                <a:cxn ang="0">
                  <a:pos x="14" y="9"/>
                </a:cxn>
                <a:cxn ang="0">
                  <a:pos x="14" y="9"/>
                </a:cxn>
                <a:cxn ang="0">
                  <a:pos x="14" y="5"/>
                </a:cxn>
                <a:cxn ang="0">
                  <a:pos x="9" y="5"/>
                </a:cxn>
                <a:cxn ang="0">
                  <a:pos x="9" y="5"/>
                </a:cxn>
                <a:cxn ang="0">
                  <a:pos x="9" y="0"/>
                </a:cxn>
                <a:cxn ang="0">
                  <a:pos x="9" y="0"/>
                </a:cxn>
                <a:cxn ang="0">
                  <a:pos x="5" y="0"/>
                </a:cxn>
                <a:cxn ang="0">
                  <a:pos x="5" y="5"/>
                </a:cxn>
                <a:cxn ang="0">
                  <a:pos x="5" y="5"/>
                </a:cxn>
                <a:cxn ang="0">
                  <a:pos x="5" y="5"/>
                </a:cxn>
                <a:cxn ang="0">
                  <a:pos x="5" y="9"/>
                </a:cxn>
                <a:cxn ang="0">
                  <a:pos x="5" y="9"/>
                </a:cxn>
                <a:cxn ang="0">
                  <a:pos x="5" y="9"/>
                </a:cxn>
                <a:cxn ang="0">
                  <a:pos x="9" y="9"/>
                </a:cxn>
                <a:cxn ang="0">
                  <a:pos x="9" y="9"/>
                </a:cxn>
                <a:cxn ang="0">
                  <a:pos x="9" y="9"/>
                </a:cxn>
                <a:cxn ang="0">
                  <a:pos x="9" y="9"/>
                </a:cxn>
                <a:cxn ang="0">
                  <a:pos x="14" y="5"/>
                </a:cxn>
              </a:cxnLst>
              <a:rect l="0" t="0" r="r" b="b"/>
              <a:pathLst>
                <a:path w="14" h="14">
                  <a:moveTo>
                    <a:pt x="14" y="5"/>
                  </a:moveTo>
                  <a:lnTo>
                    <a:pt x="14" y="5"/>
                  </a:lnTo>
                  <a:lnTo>
                    <a:pt x="14" y="5"/>
                  </a:lnTo>
                  <a:lnTo>
                    <a:pt x="14" y="5"/>
                  </a:lnTo>
                  <a:lnTo>
                    <a:pt x="14" y="0"/>
                  </a:lnTo>
                  <a:lnTo>
                    <a:pt x="9" y="0"/>
                  </a:lnTo>
                  <a:lnTo>
                    <a:pt x="9" y="0"/>
                  </a:lnTo>
                  <a:lnTo>
                    <a:pt x="9" y="0"/>
                  </a:lnTo>
                  <a:lnTo>
                    <a:pt x="9" y="0"/>
                  </a:lnTo>
                  <a:lnTo>
                    <a:pt x="5" y="0"/>
                  </a:lnTo>
                  <a:lnTo>
                    <a:pt x="5" y="0"/>
                  </a:lnTo>
                  <a:lnTo>
                    <a:pt x="5" y="0"/>
                  </a:lnTo>
                  <a:lnTo>
                    <a:pt x="0" y="0"/>
                  </a:lnTo>
                  <a:lnTo>
                    <a:pt x="0" y="5"/>
                  </a:lnTo>
                  <a:lnTo>
                    <a:pt x="0" y="5"/>
                  </a:lnTo>
                  <a:lnTo>
                    <a:pt x="0" y="5"/>
                  </a:lnTo>
                  <a:lnTo>
                    <a:pt x="0" y="5"/>
                  </a:lnTo>
                  <a:lnTo>
                    <a:pt x="0" y="9"/>
                  </a:lnTo>
                  <a:lnTo>
                    <a:pt x="0" y="9"/>
                  </a:lnTo>
                  <a:lnTo>
                    <a:pt x="0" y="9"/>
                  </a:lnTo>
                  <a:lnTo>
                    <a:pt x="0" y="9"/>
                  </a:lnTo>
                  <a:lnTo>
                    <a:pt x="5" y="14"/>
                  </a:lnTo>
                  <a:lnTo>
                    <a:pt x="5" y="14"/>
                  </a:lnTo>
                  <a:lnTo>
                    <a:pt x="5" y="14"/>
                  </a:lnTo>
                  <a:lnTo>
                    <a:pt x="9" y="14"/>
                  </a:lnTo>
                  <a:lnTo>
                    <a:pt x="9" y="14"/>
                  </a:lnTo>
                  <a:lnTo>
                    <a:pt x="9" y="14"/>
                  </a:lnTo>
                  <a:lnTo>
                    <a:pt x="9" y="14"/>
                  </a:lnTo>
                  <a:lnTo>
                    <a:pt x="14" y="9"/>
                  </a:lnTo>
                  <a:lnTo>
                    <a:pt x="14" y="9"/>
                  </a:lnTo>
                  <a:lnTo>
                    <a:pt x="14" y="9"/>
                  </a:lnTo>
                  <a:lnTo>
                    <a:pt x="14" y="9"/>
                  </a:lnTo>
                  <a:lnTo>
                    <a:pt x="14" y="5"/>
                  </a:lnTo>
                  <a:lnTo>
                    <a:pt x="14" y="5"/>
                  </a:lnTo>
                  <a:lnTo>
                    <a:pt x="14" y="5"/>
                  </a:lnTo>
                  <a:lnTo>
                    <a:pt x="9" y="5"/>
                  </a:lnTo>
                  <a:lnTo>
                    <a:pt x="9" y="5"/>
                  </a:lnTo>
                  <a:lnTo>
                    <a:pt x="9" y="5"/>
                  </a:lnTo>
                  <a:lnTo>
                    <a:pt x="9" y="5"/>
                  </a:lnTo>
                  <a:lnTo>
                    <a:pt x="9" y="0"/>
                  </a:lnTo>
                  <a:lnTo>
                    <a:pt x="9" y="0"/>
                  </a:lnTo>
                  <a:lnTo>
                    <a:pt x="9" y="0"/>
                  </a:lnTo>
                  <a:lnTo>
                    <a:pt x="5" y="0"/>
                  </a:lnTo>
                  <a:lnTo>
                    <a:pt x="5" y="0"/>
                  </a:lnTo>
                  <a:lnTo>
                    <a:pt x="5" y="5"/>
                  </a:lnTo>
                  <a:lnTo>
                    <a:pt x="5" y="5"/>
                  </a:lnTo>
                  <a:lnTo>
                    <a:pt x="5" y="5"/>
                  </a:lnTo>
                  <a:lnTo>
                    <a:pt x="5" y="5"/>
                  </a:lnTo>
                  <a:lnTo>
                    <a:pt x="5" y="5"/>
                  </a:lnTo>
                  <a:lnTo>
                    <a:pt x="5" y="5"/>
                  </a:lnTo>
                  <a:lnTo>
                    <a:pt x="5" y="9"/>
                  </a:lnTo>
                  <a:lnTo>
                    <a:pt x="5" y="9"/>
                  </a:lnTo>
                  <a:lnTo>
                    <a:pt x="5" y="9"/>
                  </a:lnTo>
                  <a:lnTo>
                    <a:pt x="5" y="9"/>
                  </a:lnTo>
                  <a:lnTo>
                    <a:pt x="5" y="9"/>
                  </a:lnTo>
                  <a:lnTo>
                    <a:pt x="5" y="9"/>
                  </a:lnTo>
                  <a:lnTo>
                    <a:pt x="5" y="9"/>
                  </a:lnTo>
                  <a:lnTo>
                    <a:pt x="9" y="9"/>
                  </a:lnTo>
                  <a:lnTo>
                    <a:pt x="9" y="9"/>
                  </a:lnTo>
                  <a:lnTo>
                    <a:pt x="9" y="9"/>
                  </a:lnTo>
                  <a:lnTo>
                    <a:pt x="9" y="9"/>
                  </a:lnTo>
                  <a:lnTo>
                    <a:pt x="9" y="9"/>
                  </a:lnTo>
                  <a:lnTo>
                    <a:pt x="9" y="9"/>
                  </a:lnTo>
                  <a:lnTo>
                    <a:pt x="9" y="9"/>
                  </a:lnTo>
                  <a:lnTo>
                    <a:pt x="14" y="9"/>
                  </a:lnTo>
                  <a:lnTo>
                    <a:pt x="14" y="5"/>
                  </a:lnTo>
                  <a:lnTo>
                    <a:pt x="14" y="5"/>
                  </a:lnTo>
                  <a:close/>
                </a:path>
              </a:pathLst>
            </a:custGeom>
            <a:solidFill>
              <a:srgbClr val="8699C5"/>
            </a:solidFill>
            <a:ln w="9525">
              <a:noFill/>
              <a:round/>
              <a:headEnd/>
              <a:tailEnd/>
            </a:ln>
          </p:spPr>
          <p:txBody>
            <a:bodyPr/>
            <a:lstStyle/>
            <a:p>
              <a:endParaRPr lang="en-US"/>
            </a:p>
          </p:txBody>
        </p:sp>
        <p:sp>
          <p:nvSpPr>
            <p:cNvPr id="3523855" name="Freeform 271"/>
            <p:cNvSpPr>
              <a:spLocks noChangeAspect="1"/>
            </p:cNvSpPr>
            <p:nvPr/>
          </p:nvSpPr>
          <p:spPr bwMode="auto">
            <a:xfrm>
              <a:off x="2629" y="1739"/>
              <a:ext cx="9" cy="9"/>
            </a:xfrm>
            <a:custGeom>
              <a:avLst/>
              <a:gdLst/>
              <a:ahLst/>
              <a:cxnLst>
                <a:cxn ang="0">
                  <a:pos x="9" y="5"/>
                </a:cxn>
                <a:cxn ang="0">
                  <a:pos x="9" y="5"/>
                </a:cxn>
                <a:cxn ang="0">
                  <a:pos x="4" y="5"/>
                </a:cxn>
                <a:cxn ang="0">
                  <a:pos x="4" y="5"/>
                </a:cxn>
                <a:cxn ang="0">
                  <a:pos x="4" y="5"/>
                </a:cxn>
                <a:cxn ang="0">
                  <a:pos x="4" y="5"/>
                </a:cxn>
                <a:cxn ang="0">
                  <a:pos x="4" y="0"/>
                </a:cxn>
                <a:cxn ang="0">
                  <a:pos x="4" y="0"/>
                </a:cxn>
                <a:cxn ang="0">
                  <a:pos x="4" y="0"/>
                </a:cxn>
                <a:cxn ang="0">
                  <a:pos x="0" y="0"/>
                </a:cxn>
                <a:cxn ang="0">
                  <a:pos x="0" y="0"/>
                </a:cxn>
                <a:cxn ang="0">
                  <a:pos x="0" y="5"/>
                </a:cxn>
                <a:cxn ang="0">
                  <a:pos x="0" y="5"/>
                </a:cxn>
                <a:cxn ang="0">
                  <a:pos x="0" y="5"/>
                </a:cxn>
                <a:cxn ang="0">
                  <a:pos x="0" y="5"/>
                </a:cxn>
                <a:cxn ang="0">
                  <a:pos x="0" y="5"/>
                </a:cxn>
                <a:cxn ang="0">
                  <a:pos x="0" y="5"/>
                </a:cxn>
                <a:cxn ang="0">
                  <a:pos x="0" y="9"/>
                </a:cxn>
                <a:cxn ang="0">
                  <a:pos x="0" y="9"/>
                </a:cxn>
                <a:cxn ang="0">
                  <a:pos x="0" y="9"/>
                </a:cxn>
                <a:cxn ang="0">
                  <a:pos x="0" y="9"/>
                </a:cxn>
                <a:cxn ang="0">
                  <a:pos x="0" y="9"/>
                </a:cxn>
                <a:cxn ang="0">
                  <a:pos x="0" y="9"/>
                </a:cxn>
                <a:cxn ang="0">
                  <a:pos x="0" y="9"/>
                </a:cxn>
                <a:cxn ang="0">
                  <a:pos x="4" y="9"/>
                </a:cxn>
                <a:cxn ang="0">
                  <a:pos x="4" y="9"/>
                </a:cxn>
                <a:cxn ang="0">
                  <a:pos x="4" y="9"/>
                </a:cxn>
                <a:cxn ang="0">
                  <a:pos x="4" y="9"/>
                </a:cxn>
                <a:cxn ang="0">
                  <a:pos x="4" y="9"/>
                </a:cxn>
                <a:cxn ang="0">
                  <a:pos x="4" y="9"/>
                </a:cxn>
                <a:cxn ang="0">
                  <a:pos x="4" y="9"/>
                </a:cxn>
                <a:cxn ang="0">
                  <a:pos x="9" y="9"/>
                </a:cxn>
                <a:cxn ang="0">
                  <a:pos x="9" y="5"/>
                </a:cxn>
              </a:cxnLst>
              <a:rect l="0" t="0" r="r" b="b"/>
              <a:pathLst>
                <a:path w="9" h="9">
                  <a:moveTo>
                    <a:pt x="9" y="5"/>
                  </a:moveTo>
                  <a:lnTo>
                    <a:pt x="9" y="5"/>
                  </a:lnTo>
                  <a:lnTo>
                    <a:pt x="4" y="5"/>
                  </a:lnTo>
                  <a:lnTo>
                    <a:pt x="4" y="5"/>
                  </a:lnTo>
                  <a:lnTo>
                    <a:pt x="4" y="5"/>
                  </a:lnTo>
                  <a:lnTo>
                    <a:pt x="4" y="5"/>
                  </a:lnTo>
                  <a:lnTo>
                    <a:pt x="4" y="0"/>
                  </a:lnTo>
                  <a:lnTo>
                    <a:pt x="4" y="0"/>
                  </a:lnTo>
                  <a:lnTo>
                    <a:pt x="4" y="0"/>
                  </a:lnTo>
                  <a:lnTo>
                    <a:pt x="0" y="0"/>
                  </a:lnTo>
                  <a:lnTo>
                    <a:pt x="0" y="0"/>
                  </a:lnTo>
                  <a:lnTo>
                    <a:pt x="0" y="5"/>
                  </a:lnTo>
                  <a:lnTo>
                    <a:pt x="0" y="5"/>
                  </a:lnTo>
                  <a:lnTo>
                    <a:pt x="0" y="5"/>
                  </a:lnTo>
                  <a:lnTo>
                    <a:pt x="0" y="5"/>
                  </a:lnTo>
                  <a:lnTo>
                    <a:pt x="0" y="5"/>
                  </a:lnTo>
                  <a:lnTo>
                    <a:pt x="0" y="5"/>
                  </a:lnTo>
                  <a:lnTo>
                    <a:pt x="0" y="9"/>
                  </a:lnTo>
                  <a:lnTo>
                    <a:pt x="0" y="9"/>
                  </a:lnTo>
                  <a:lnTo>
                    <a:pt x="0" y="9"/>
                  </a:lnTo>
                  <a:lnTo>
                    <a:pt x="0" y="9"/>
                  </a:lnTo>
                  <a:lnTo>
                    <a:pt x="0" y="9"/>
                  </a:lnTo>
                  <a:lnTo>
                    <a:pt x="0" y="9"/>
                  </a:lnTo>
                  <a:lnTo>
                    <a:pt x="0" y="9"/>
                  </a:lnTo>
                  <a:lnTo>
                    <a:pt x="4" y="9"/>
                  </a:lnTo>
                  <a:lnTo>
                    <a:pt x="4" y="9"/>
                  </a:lnTo>
                  <a:lnTo>
                    <a:pt x="4" y="9"/>
                  </a:lnTo>
                  <a:lnTo>
                    <a:pt x="4" y="9"/>
                  </a:lnTo>
                  <a:lnTo>
                    <a:pt x="4" y="9"/>
                  </a:lnTo>
                  <a:lnTo>
                    <a:pt x="4" y="9"/>
                  </a:lnTo>
                  <a:lnTo>
                    <a:pt x="4" y="9"/>
                  </a:lnTo>
                  <a:lnTo>
                    <a:pt x="9" y="9"/>
                  </a:lnTo>
                  <a:lnTo>
                    <a:pt x="9" y="5"/>
                  </a:lnTo>
                  <a:close/>
                </a:path>
              </a:pathLst>
            </a:custGeom>
            <a:solidFill>
              <a:srgbClr val="899BC6"/>
            </a:solidFill>
            <a:ln w="9525">
              <a:noFill/>
              <a:round/>
              <a:headEnd/>
              <a:tailEnd/>
            </a:ln>
          </p:spPr>
          <p:txBody>
            <a:bodyPr/>
            <a:lstStyle/>
            <a:p>
              <a:endParaRPr lang="en-US"/>
            </a:p>
          </p:txBody>
        </p:sp>
        <p:sp>
          <p:nvSpPr>
            <p:cNvPr id="3523856" name="Freeform 272"/>
            <p:cNvSpPr>
              <a:spLocks noChangeAspect="1"/>
            </p:cNvSpPr>
            <p:nvPr/>
          </p:nvSpPr>
          <p:spPr bwMode="auto">
            <a:xfrm>
              <a:off x="2629" y="1744"/>
              <a:ext cx="4" cy="4"/>
            </a:xfrm>
            <a:custGeom>
              <a:avLst/>
              <a:gdLst/>
              <a:ahLst/>
              <a:cxnLst>
                <a:cxn ang="0">
                  <a:pos x="4" y="0"/>
                </a:cxn>
                <a:cxn ang="0">
                  <a:pos x="4" y="0"/>
                </a:cxn>
                <a:cxn ang="0">
                  <a:pos x="4" y="0"/>
                </a:cxn>
                <a:cxn ang="0">
                  <a:pos x="4" y="0"/>
                </a:cxn>
                <a:cxn ang="0">
                  <a:pos x="4" y="0"/>
                </a:cxn>
                <a:cxn ang="0">
                  <a:pos x="4" y="0"/>
                </a:cxn>
                <a:cxn ang="0">
                  <a:pos x="4" y="0"/>
                </a:cxn>
                <a:cxn ang="0">
                  <a:pos x="4" y="0"/>
                </a:cxn>
                <a:cxn ang="0">
                  <a:pos x="4" y="0"/>
                </a:cxn>
                <a:cxn ang="0">
                  <a:pos x="0" y="0"/>
                </a:cxn>
                <a:cxn ang="0">
                  <a:pos x="0" y="0"/>
                </a:cxn>
                <a:cxn ang="0">
                  <a:pos x="0" y="0"/>
                </a:cxn>
                <a:cxn ang="0">
                  <a:pos x="0" y="0"/>
                </a:cxn>
                <a:cxn ang="0">
                  <a:pos x="0" y="0"/>
                </a:cxn>
                <a:cxn ang="0">
                  <a:pos x="0" y="0"/>
                </a:cxn>
                <a:cxn ang="0">
                  <a:pos x="0" y="0"/>
                </a:cxn>
                <a:cxn ang="0">
                  <a:pos x="0" y="0"/>
                </a:cxn>
                <a:cxn ang="0">
                  <a:pos x="0" y="0"/>
                </a:cxn>
                <a:cxn ang="0">
                  <a:pos x="0" y="4"/>
                </a:cxn>
                <a:cxn ang="0">
                  <a:pos x="0" y="4"/>
                </a:cxn>
                <a:cxn ang="0">
                  <a:pos x="0" y="4"/>
                </a:cxn>
                <a:cxn ang="0">
                  <a:pos x="0" y="4"/>
                </a:cxn>
                <a:cxn ang="0">
                  <a:pos x="0" y="4"/>
                </a:cxn>
                <a:cxn ang="0">
                  <a:pos x="0" y="4"/>
                </a:cxn>
                <a:cxn ang="0">
                  <a:pos x="4" y="4"/>
                </a:cxn>
                <a:cxn ang="0">
                  <a:pos x="4" y="4"/>
                </a:cxn>
                <a:cxn ang="0">
                  <a:pos x="4" y="4"/>
                </a:cxn>
                <a:cxn ang="0">
                  <a:pos x="4" y="4"/>
                </a:cxn>
                <a:cxn ang="0">
                  <a:pos x="4" y="4"/>
                </a:cxn>
                <a:cxn ang="0">
                  <a:pos x="4" y="4"/>
                </a:cxn>
                <a:cxn ang="0">
                  <a:pos x="4" y="4"/>
                </a:cxn>
                <a:cxn ang="0">
                  <a:pos x="4" y="0"/>
                </a:cxn>
                <a:cxn ang="0">
                  <a:pos x="4" y="0"/>
                </a:cxn>
              </a:cxnLst>
              <a:rect l="0" t="0" r="r" b="b"/>
              <a:pathLst>
                <a:path w="4" h="4">
                  <a:moveTo>
                    <a:pt x="4" y="0"/>
                  </a:moveTo>
                  <a:lnTo>
                    <a:pt x="4" y="0"/>
                  </a:lnTo>
                  <a:lnTo>
                    <a:pt x="4" y="0"/>
                  </a:lnTo>
                  <a:lnTo>
                    <a:pt x="4" y="0"/>
                  </a:lnTo>
                  <a:lnTo>
                    <a:pt x="4" y="0"/>
                  </a:lnTo>
                  <a:lnTo>
                    <a:pt x="4" y="0"/>
                  </a:lnTo>
                  <a:lnTo>
                    <a:pt x="4" y="0"/>
                  </a:lnTo>
                  <a:lnTo>
                    <a:pt x="4" y="0"/>
                  </a:lnTo>
                  <a:lnTo>
                    <a:pt x="4" y="0"/>
                  </a:lnTo>
                  <a:lnTo>
                    <a:pt x="0" y="0"/>
                  </a:lnTo>
                  <a:lnTo>
                    <a:pt x="0" y="0"/>
                  </a:lnTo>
                  <a:lnTo>
                    <a:pt x="0" y="0"/>
                  </a:lnTo>
                  <a:lnTo>
                    <a:pt x="0" y="0"/>
                  </a:lnTo>
                  <a:lnTo>
                    <a:pt x="0" y="0"/>
                  </a:lnTo>
                  <a:lnTo>
                    <a:pt x="0" y="0"/>
                  </a:lnTo>
                  <a:lnTo>
                    <a:pt x="0" y="0"/>
                  </a:lnTo>
                  <a:lnTo>
                    <a:pt x="0" y="0"/>
                  </a:lnTo>
                  <a:lnTo>
                    <a:pt x="0" y="0"/>
                  </a:lnTo>
                  <a:lnTo>
                    <a:pt x="0" y="4"/>
                  </a:lnTo>
                  <a:lnTo>
                    <a:pt x="0" y="4"/>
                  </a:lnTo>
                  <a:lnTo>
                    <a:pt x="0" y="4"/>
                  </a:lnTo>
                  <a:lnTo>
                    <a:pt x="0" y="4"/>
                  </a:lnTo>
                  <a:lnTo>
                    <a:pt x="0" y="4"/>
                  </a:lnTo>
                  <a:lnTo>
                    <a:pt x="0" y="4"/>
                  </a:lnTo>
                  <a:lnTo>
                    <a:pt x="4" y="4"/>
                  </a:lnTo>
                  <a:lnTo>
                    <a:pt x="4" y="4"/>
                  </a:lnTo>
                  <a:lnTo>
                    <a:pt x="4" y="4"/>
                  </a:lnTo>
                  <a:lnTo>
                    <a:pt x="4" y="4"/>
                  </a:lnTo>
                  <a:lnTo>
                    <a:pt x="4" y="4"/>
                  </a:lnTo>
                  <a:lnTo>
                    <a:pt x="4" y="4"/>
                  </a:lnTo>
                  <a:lnTo>
                    <a:pt x="4" y="4"/>
                  </a:lnTo>
                  <a:lnTo>
                    <a:pt x="4" y="0"/>
                  </a:lnTo>
                  <a:lnTo>
                    <a:pt x="4" y="0"/>
                  </a:lnTo>
                  <a:close/>
                </a:path>
              </a:pathLst>
            </a:custGeom>
            <a:solidFill>
              <a:srgbClr val="8C9EC7"/>
            </a:solidFill>
            <a:ln w="9525">
              <a:noFill/>
              <a:round/>
              <a:headEnd/>
              <a:tailEnd/>
            </a:ln>
          </p:spPr>
          <p:txBody>
            <a:bodyPr/>
            <a:lstStyle/>
            <a:p>
              <a:endParaRPr lang="en-US"/>
            </a:p>
          </p:txBody>
        </p:sp>
        <p:sp>
          <p:nvSpPr>
            <p:cNvPr id="3523857" name="Freeform 273"/>
            <p:cNvSpPr>
              <a:spLocks noChangeAspect="1"/>
            </p:cNvSpPr>
            <p:nvPr/>
          </p:nvSpPr>
          <p:spPr bwMode="auto">
            <a:xfrm>
              <a:off x="2209" y="1640"/>
              <a:ext cx="165" cy="165"/>
            </a:xfrm>
            <a:custGeom>
              <a:avLst/>
              <a:gdLst/>
              <a:ahLst/>
              <a:cxnLst>
                <a:cxn ang="0">
                  <a:pos x="165" y="80"/>
                </a:cxn>
                <a:cxn ang="0">
                  <a:pos x="160" y="52"/>
                </a:cxn>
                <a:cxn ang="0">
                  <a:pos x="141" y="23"/>
                </a:cxn>
                <a:cxn ang="0">
                  <a:pos x="113" y="4"/>
                </a:cxn>
                <a:cxn ang="0">
                  <a:pos x="85" y="0"/>
                </a:cxn>
                <a:cxn ang="0">
                  <a:pos x="51" y="4"/>
                </a:cxn>
                <a:cxn ang="0">
                  <a:pos x="23" y="23"/>
                </a:cxn>
                <a:cxn ang="0">
                  <a:pos x="4" y="52"/>
                </a:cxn>
                <a:cxn ang="0">
                  <a:pos x="0" y="80"/>
                </a:cxn>
                <a:cxn ang="0">
                  <a:pos x="4" y="113"/>
                </a:cxn>
                <a:cxn ang="0">
                  <a:pos x="23" y="141"/>
                </a:cxn>
                <a:cxn ang="0">
                  <a:pos x="51" y="160"/>
                </a:cxn>
                <a:cxn ang="0">
                  <a:pos x="85" y="165"/>
                </a:cxn>
                <a:cxn ang="0">
                  <a:pos x="113" y="160"/>
                </a:cxn>
                <a:cxn ang="0">
                  <a:pos x="141" y="141"/>
                </a:cxn>
                <a:cxn ang="0">
                  <a:pos x="160" y="113"/>
                </a:cxn>
                <a:cxn ang="0">
                  <a:pos x="165" y="80"/>
                </a:cxn>
                <a:cxn ang="0">
                  <a:pos x="165" y="99"/>
                </a:cxn>
                <a:cxn ang="0">
                  <a:pos x="151" y="127"/>
                </a:cxn>
                <a:cxn ang="0">
                  <a:pos x="132" y="151"/>
                </a:cxn>
                <a:cxn ang="0">
                  <a:pos x="99" y="165"/>
                </a:cxn>
                <a:cxn ang="0">
                  <a:pos x="66" y="165"/>
                </a:cxn>
                <a:cxn ang="0">
                  <a:pos x="37" y="151"/>
                </a:cxn>
                <a:cxn ang="0">
                  <a:pos x="14" y="127"/>
                </a:cxn>
                <a:cxn ang="0">
                  <a:pos x="0" y="99"/>
                </a:cxn>
                <a:cxn ang="0">
                  <a:pos x="0" y="66"/>
                </a:cxn>
                <a:cxn ang="0">
                  <a:pos x="14" y="37"/>
                </a:cxn>
                <a:cxn ang="0">
                  <a:pos x="37" y="14"/>
                </a:cxn>
                <a:cxn ang="0">
                  <a:pos x="66" y="0"/>
                </a:cxn>
                <a:cxn ang="0">
                  <a:pos x="99" y="0"/>
                </a:cxn>
                <a:cxn ang="0">
                  <a:pos x="132" y="14"/>
                </a:cxn>
                <a:cxn ang="0">
                  <a:pos x="151" y="37"/>
                </a:cxn>
                <a:cxn ang="0">
                  <a:pos x="165" y="66"/>
                </a:cxn>
              </a:cxnLst>
              <a:rect l="0" t="0" r="r" b="b"/>
              <a:pathLst>
                <a:path w="165" h="165">
                  <a:moveTo>
                    <a:pt x="165" y="80"/>
                  </a:moveTo>
                  <a:lnTo>
                    <a:pt x="165" y="80"/>
                  </a:lnTo>
                  <a:lnTo>
                    <a:pt x="165" y="66"/>
                  </a:lnTo>
                  <a:lnTo>
                    <a:pt x="160" y="52"/>
                  </a:lnTo>
                  <a:lnTo>
                    <a:pt x="151" y="37"/>
                  </a:lnTo>
                  <a:lnTo>
                    <a:pt x="141" y="23"/>
                  </a:lnTo>
                  <a:lnTo>
                    <a:pt x="127" y="14"/>
                  </a:lnTo>
                  <a:lnTo>
                    <a:pt x="113" y="4"/>
                  </a:lnTo>
                  <a:lnTo>
                    <a:pt x="99" y="0"/>
                  </a:lnTo>
                  <a:lnTo>
                    <a:pt x="85" y="0"/>
                  </a:lnTo>
                  <a:lnTo>
                    <a:pt x="66" y="0"/>
                  </a:lnTo>
                  <a:lnTo>
                    <a:pt x="51" y="4"/>
                  </a:lnTo>
                  <a:lnTo>
                    <a:pt x="37" y="14"/>
                  </a:lnTo>
                  <a:lnTo>
                    <a:pt x="23" y="23"/>
                  </a:lnTo>
                  <a:lnTo>
                    <a:pt x="14" y="37"/>
                  </a:lnTo>
                  <a:lnTo>
                    <a:pt x="4" y="52"/>
                  </a:lnTo>
                  <a:lnTo>
                    <a:pt x="0" y="66"/>
                  </a:lnTo>
                  <a:lnTo>
                    <a:pt x="0" y="80"/>
                  </a:lnTo>
                  <a:lnTo>
                    <a:pt x="0" y="99"/>
                  </a:lnTo>
                  <a:lnTo>
                    <a:pt x="4" y="113"/>
                  </a:lnTo>
                  <a:lnTo>
                    <a:pt x="14" y="127"/>
                  </a:lnTo>
                  <a:lnTo>
                    <a:pt x="23" y="141"/>
                  </a:lnTo>
                  <a:lnTo>
                    <a:pt x="37" y="151"/>
                  </a:lnTo>
                  <a:lnTo>
                    <a:pt x="51" y="160"/>
                  </a:lnTo>
                  <a:lnTo>
                    <a:pt x="66" y="165"/>
                  </a:lnTo>
                  <a:lnTo>
                    <a:pt x="85" y="165"/>
                  </a:lnTo>
                  <a:lnTo>
                    <a:pt x="99" y="165"/>
                  </a:lnTo>
                  <a:lnTo>
                    <a:pt x="113" y="160"/>
                  </a:lnTo>
                  <a:lnTo>
                    <a:pt x="127" y="151"/>
                  </a:lnTo>
                  <a:lnTo>
                    <a:pt x="141" y="141"/>
                  </a:lnTo>
                  <a:lnTo>
                    <a:pt x="151" y="127"/>
                  </a:lnTo>
                  <a:lnTo>
                    <a:pt x="160" y="113"/>
                  </a:lnTo>
                  <a:lnTo>
                    <a:pt x="165" y="99"/>
                  </a:lnTo>
                  <a:lnTo>
                    <a:pt x="165" y="80"/>
                  </a:lnTo>
                  <a:lnTo>
                    <a:pt x="165" y="80"/>
                  </a:lnTo>
                  <a:lnTo>
                    <a:pt x="165" y="99"/>
                  </a:lnTo>
                  <a:lnTo>
                    <a:pt x="160" y="113"/>
                  </a:lnTo>
                  <a:lnTo>
                    <a:pt x="151" y="127"/>
                  </a:lnTo>
                  <a:lnTo>
                    <a:pt x="141" y="141"/>
                  </a:lnTo>
                  <a:lnTo>
                    <a:pt x="132" y="151"/>
                  </a:lnTo>
                  <a:lnTo>
                    <a:pt x="118" y="160"/>
                  </a:lnTo>
                  <a:lnTo>
                    <a:pt x="99" y="165"/>
                  </a:lnTo>
                  <a:lnTo>
                    <a:pt x="85" y="165"/>
                  </a:lnTo>
                  <a:lnTo>
                    <a:pt x="66" y="165"/>
                  </a:lnTo>
                  <a:lnTo>
                    <a:pt x="51" y="160"/>
                  </a:lnTo>
                  <a:lnTo>
                    <a:pt x="37" y="151"/>
                  </a:lnTo>
                  <a:lnTo>
                    <a:pt x="23" y="141"/>
                  </a:lnTo>
                  <a:lnTo>
                    <a:pt x="14" y="127"/>
                  </a:lnTo>
                  <a:lnTo>
                    <a:pt x="4" y="113"/>
                  </a:lnTo>
                  <a:lnTo>
                    <a:pt x="0" y="99"/>
                  </a:lnTo>
                  <a:lnTo>
                    <a:pt x="0" y="80"/>
                  </a:lnTo>
                  <a:lnTo>
                    <a:pt x="0" y="66"/>
                  </a:lnTo>
                  <a:lnTo>
                    <a:pt x="4" y="52"/>
                  </a:lnTo>
                  <a:lnTo>
                    <a:pt x="14" y="37"/>
                  </a:lnTo>
                  <a:lnTo>
                    <a:pt x="23" y="23"/>
                  </a:lnTo>
                  <a:lnTo>
                    <a:pt x="37" y="14"/>
                  </a:lnTo>
                  <a:lnTo>
                    <a:pt x="51" y="4"/>
                  </a:lnTo>
                  <a:lnTo>
                    <a:pt x="66" y="0"/>
                  </a:lnTo>
                  <a:lnTo>
                    <a:pt x="85" y="0"/>
                  </a:lnTo>
                  <a:lnTo>
                    <a:pt x="99" y="0"/>
                  </a:lnTo>
                  <a:lnTo>
                    <a:pt x="118" y="4"/>
                  </a:lnTo>
                  <a:lnTo>
                    <a:pt x="132" y="14"/>
                  </a:lnTo>
                  <a:lnTo>
                    <a:pt x="141" y="23"/>
                  </a:lnTo>
                  <a:lnTo>
                    <a:pt x="151" y="37"/>
                  </a:lnTo>
                  <a:lnTo>
                    <a:pt x="160" y="52"/>
                  </a:lnTo>
                  <a:lnTo>
                    <a:pt x="165" y="66"/>
                  </a:lnTo>
                  <a:lnTo>
                    <a:pt x="165" y="80"/>
                  </a:lnTo>
                  <a:close/>
                </a:path>
              </a:pathLst>
            </a:custGeom>
            <a:solidFill>
              <a:srgbClr val="2851A6"/>
            </a:solidFill>
            <a:ln w="9525">
              <a:noFill/>
              <a:round/>
              <a:headEnd/>
              <a:tailEnd/>
            </a:ln>
          </p:spPr>
          <p:txBody>
            <a:bodyPr/>
            <a:lstStyle/>
            <a:p>
              <a:endParaRPr lang="en-US"/>
            </a:p>
          </p:txBody>
        </p:sp>
        <p:sp>
          <p:nvSpPr>
            <p:cNvPr id="3523858" name="Freeform 274"/>
            <p:cNvSpPr>
              <a:spLocks noChangeAspect="1"/>
            </p:cNvSpPr>
            <p:nvPr/>
          </p:nvSpPr>
          <p:spPr bwMode="auto">
            <a:xfrm>
              <a:off x="2209" y="1640"/>
              <a:ext cx="165" cy="165"/>
            </a:xfrm>
            <a:custGeom>
              <a:avLst/>
              <a:gdLst/>
              <a:ahLst/>
              <a:cxnLst>
                <a:cxn ang="0">
                  <a:pos x="165" y="66"/>
                </a:cxn>
                <a:cxn ang="0">
                  <a:pos x="151" y="37"/>
                </a:cxn>
                <a:cxn ang="0">
                  <a:pos x="127" y="14"/>
                </a:cxn>
                <a:cxn ang="0">
                  <a:pos x="99" y="0"/>
                </a:cxn>
                <a:cxn ang="0">
                  <a:pos x="66" y="0"/>
                </a:cxn>
                <a:cxn ang="0">
                  <a:pos x="37" y="14"/>
                </a:cxn>
                <a:cxn ang="0">
                  <a:pos x="14" y="37"/>
                </a:cxn>
                <a:cxn ang="0">
                  <a:pos x="0" y="66"/>
                </a:cxn>
                <a:cxn ang="0">
                  <a:pos x="0" y="99"/>
                </a:cxn>
                <a:cxn ang="0">
                  <a:pos x="14" y="127"/>
                </a:cxn>
                <a:cxn ang="0">
                  <a:pos x="37" y="151"/>
                </a:cxn>
                <a:cxn ang="0">
                  <a:pos x="66" y="165"/>
                </a:cxn>
                <a:cxn ang="0">
                  <a:pos x="99" y="165"/>
                </a:cxn>
                <a:cxn ang="0">
                  <a:pos x="127" y="151"/>
                </a:cxn>
                <a:cxn ang="0">
                  <a:pos x="151" y="127"/>
                </a:cxn>
                <a:cxn ang="0">
                  <a:pos x="165" y="99"/>
                </a:cxn>
                <a:cxn ang="0">
                  <a:pos x="165" y="80"/>
                </a:cxn>
                <a:cxn ang="0">
                  <a:pos x="155" y="52"/>
                </a:cxn>
                <a:cxn ang="0">
                  <a:pos x="141" y="23"/>
                </a:cxn>
                <a:cxn ang="0">
                  <a:pos x="113" y="9"/>
                </a:cxn>
                <a:cxn ang="0">
                  <a:pos x="85" y="0"/>
                </a:cxn>
                <a:cxn ang="0">
                  <a:pos x="51" y="9"/>
                </a:cxn>
                <a:cxn ang="0">
                  <a:pos x="28" y="23"/>
                </a:cxn>
                <a:cxn ang="0">
                  <a:pos x="9" y="52"/>
                </a:cxn>
                <a:cxn ang="0">
                  <a:pos x="4" y="80"/>
                </a:cxn>
                <a:cxn ang="0">
                  <a:pos x="9" y="113"/>
                </a:cxn>
                <a:cxn ang="0">
                  <a:pos x="28" y="141"/>
                </a:cxn>
                <a:cxn ang="0">
                  <a:pos x="51" y="155"/>
                </a:cxn>
                <a:cxn ang="0">
                  <a:pos x="85" y="160"/>
                </a:cxn>
                <a:cxn ang="0">
                  <a:pos x="113" y="155"/>
                </a:cxn>
                <a:cxn ang="0">
                  <a:pos x="141" y="141"/>
                </a:cxn>
                <a:cxn ang="0">
                  <a:pos x="155" y="113"/>
                </a:cxn>
                <a:cxn ang="0">
                  <a:pos x="165" y="80"/>
                </a:cxn>
              </a:cxnLst>
              <a:rect l="0" t="0" r="r" b="b"/>
              <a:pathLst>
                <a:path w="165" h="165">
                  <a:moveTo>
                    <a:pt x="165" y="80"/>
                  </a:moveTo>
                  <a:lnTo>
                    <a:pt x="165" y="66"/>
                  </a:lnTo>
                  <a:lnTo>
                    <a:pt x="160" y="52"/>
                  </a:lnTo>
                  <a:lnTo>
                    <a:pt x="151" y="37"/>
                  </a:lnTo>
                  <a:lnTo>
                    <a:pt x="141" y="23"/>
                  </a:lnTo>
                  <a:lnTo>
                    <a:pt x="127" y="14"/>
                  </a:lnTo>
                  <a:lnTo>
                    <a:pt x="113" y="4"/>
                  </a:lnTo>
                  <a:lnTo>
                    <a:pt x="99" y="0"/>
                  </a:lnTo>
                  <a:lnTo>
                    <a:pt x="85" y="0"/>
                  </a:lnTo>
                  <a:lnTo>
                    <a:pt x="66" y="0"/>
                  </a:lnTo>
                  <a:lnTo>
                    <a:pt x="51" y="4"/>
                  </a:lnTo>
                  <a:lnTo>
                    <a:pt x="37" y="14"/>
                  </a:lnTo>
                  <a:lnTo>
                    <a:pt x="23" y="23"/>
                  </a:lnTo>
                  <a:lnTo>
                    <a:pt x="14" y="37"/>
                  </a:lnTo>
                  <a:lnTo>
                    <a:pt x="4" y="52"/>
                  </a:lnTo>
                  <a:lnTo>
                    <a:pt x="0" y="66"/>
                  </a:lnTo>
                  <a:lnTo>
                    <a:pt x="0" y="80"/>
                  </a:lnTo>
                  <a:lnTo>
                    <a:pt x="0" y="99"/>
                  </a:lnTo>
                  <a:lnTo>
                    <a:pt x="4" y="113"/>
                  </a:lnTo>
                  <a:lnTo>
                    <a:pt x="14" y="127"/>
                  </a:lnTo>
                  <a:lnTo>
                    <a:pt x="23" y="141"/>
                  </a:lnTo>
                  <a:lnTo>
                    <a:pt x="37" y="151"/>
                  </a:lnTo>
                  <a:lnTo>
                    <a:pt x="51" y="160"/>
                  </a:lnTo>
                  <a:lnTo>
                    <a:pt x="66" y="165"/>
                  </a:lnTo>
                  <a:lnTo>
                    <a:pt x="85" y="165"/>
                  </a:lnTo>
                  <a:lnTo>
                    <a:pt x="99" y="165"/>
                  </a:lnTo>
                  <a:lnTo>
                    <a:pt x="113" y="160"/>
                  </a:lnTo>
                  <a:lnTo>
                    <a:pt x="127" y="151"/>
                  </a:lnTo>
                  <a:lnTo>
                    <a:pt x="141" y="141"/>
                  </a:lnTo>
                  <a:lnTo>
                    <a:pt x="151" y="127"/>
                  </a:lnTo>
                  <a:lnTo>
                    <a:pt x="160" y="113"/>
                  </a:lnTo>
                  <a:lnTo>
                    <a:pt x="165" y="99"/>
                  </a:lnTo>
                  <a:lnTo>
                    <a:pt x="165" y="80"/>
                  </a:lnTo>
                  <a:lnTo>
                    <a:pt x="165" y="80"/>
                  </a:lnTo>
                  <a:lnTo>
                    <a:pt x="160" y="66"/>
                  </a:lnTo>
                  <a:lnTo>
                    <a:pt x="155" y="52"/>
                  </a:lnTo>
                  <a:lnTo>
                    <a:pt x="151" y="37"/>
                  </a:lnTo>
                  <a:lnTo>
                    <a:pt x="141" y="23"/>
                  </a:lnTo>
                  <a:lnTo>
                    <a:pt x="127" y="14"/>
                  </a:lnTo>
                  <a:lnTo>
                    <a:pt x="113" y="9"/>
                  </a:lnTo>
                  <a:lnTo>
                    <a:pt x="99" y="4"/>
                  </a:lnTo>
                  <a:lnTo>
                    <a:pt x="85" y="0"/>
                  </a:lnTo>
                  <a:lnTo>
                    <a:pt x="66" y="4"/>
                  </a:lnTo>
                  <a:lnTo>
                    <a:pt x="51" y="9"/>
                  </a:lnTo>
                  <a:lnTo>
                    <a:pt x="37" y="14"/>
                  </a:lnTo>
                  <a:lnTo>
                    <a:pt x="28" y="23"/>
                  </a:lnTo>
                  <a:lnTo>
                    <a:pt x="18" y="37"/>
                  </a:lnTo>
                  <a:lnTo>
                    <a:pt x="9" y="52"/>
                  </a:lnTo>
                  <a:lnTo>
                    <a:pt x="4" y="66"/>
                  </a:lnTo>
                  <a:lnTo>
                    <a:pt x="4" y="80"/>
                  </a:lnTo>
                  <a:lnTo>
                    <a:pt x="4" y="99"/>
                  </a:lnTo>
                  <a:lnTo>
                    <a:pt x="9" y="113"/>
                  </a:lnTo>
                  <a:lnTo>
                    <a:pt x="18" y="127"/>
                  </a:lnTo>
                  <a:lnTo>
                    <a:pt x="28" y="141"/>
                  </a:lnTo>
                  <a:lnTo>
                    <a:pt x="37" y="151"/>
                  </a:lnTo>
                  <a:lnTo>
                    <a:pt x="51" y="155"/>
                  </a:lnTo>
                  <a:lnTo>
                    <a:pt x="66" y="160"/>
                  </a:lnTo>
                  <a:lnTo>
                    <a:pt x="85" y="160"/>
                  </a:lnTo>
                  <a:lnTo>
                    <a:pt x="99" y="160"/>
                  </a:lnTo>
                  <a:lnTo>
                    <a:pt x="113" y="155"/>
                  </a:lnTo>
                  <a:lnTo>
                    <a:pt x="127" y="151"/>
                  </a:lnTo>
                  <a:lnTo>
                    <a:pt x="141" y="141"/>
                  </a:lnTo>
                  <a:lnTo>
                    <a:pt x="151" y="127"/>
                  </a:lnTo>
                  <a:lnTo>
                    <a:pt x="155" y="113"/>
                  </a:lnTo>
                  <a:lnTo>
                    <a:pt x="160" y="99"/>
                  </a:lnTo>
                  <a:lnTo>
                    <a:pt x="165" y="80"/>
                  </a:lnTo>
                  <a:lnTo>
                    <a:pt x="165" y="80"/>
                  </a:lnTo>
                  <a:close/>
                </a:path>
              </a:pathLst>
            </a:custGeom>
            <a:solidFill>
              <a:srgbClr val="2A53A7"/>
            </a:solidFill>
            <a:ln w="9525">
              <a:noFill/>
              <a:round/>
              <a:headEnd/>
              <a:tailEnd/>
            </a:ln>
          </p:spPr>
          <p:txBody>
            <a:bodyPr/>
            <a:lstStyle/>
            <a:p>
              <a:endParaRPr lang="en-US"/>
            </a:p>
          </p:txBody>
        </p:sp>
        <p:sp>
          <p:nvSpPr>
            <p:cNvPr id="3523859" name="Freeform 275"/>
            <p:cNvSpPr>
              <a:spLocks noChangeAspect="1"/>
            </p:cNvSpPr>
            <p:nvPr/>
          </p:nvSpPr>
          <p:spPr bwMode="auto">
            <a:xfrm>
              <a:off x="2213" y="1640"/>
              <a:ext cx="161" cy="160"/>
            </a:xfrm>
            <a:custGeom>
              <a:avLst/>
              <a:gdLst/>
              <a:ahLst/>
              <a:cxnLst>
                <a:cxn ang="0">
                  <a:pos x="156" y="66"/>
                </a:cxn>
                <a:cxn ang="0">
                  <a:pos x="147" y="37"/>
                </a:cxn>
                <a:cxn ang="0">
                  <a:pos x="123" y="14"/>
                </a:cxn>
                <a:cxn ang="0">
                  <a:pos x="95" y="4"/>
                </a:cxn>
                <a:cxn ang="0">
                  <a:pos x="62" y="4"/>
                </a:cxn>
                <a:cxn ang="0">
                  <a:pos x="33" y="14"/>
                </a:cxn>
                <a:cxn ang="0">
                  <a:pos x="14" y="37"/>
                </a:cxn>
                <a:cxn ang="0">
                  <a:pos x="0" y="66"/>
                </a:cxn>
                <a:cxn ang="0">
                  <a:pos x="0" y="99"/>
                </a:cxn>
                <a:cxn ang="0">
                  <a:pos x="14" y="127"/>
                </a:cxn>
                <a:cxn ang="0">
                  <a:pos x="33" y="151"/>
                </a:cxn>
                <a:cxn ang="0">
                  <a:pos x="62" y="160"/>
                </a:cxn>
                <a:cxn ang="0">
                  <a:pos x="95" y="160"/>
                </a:cxn>
                <a:cxn ang="0">
                  <a:pos x="123" y="151"/>
                </a:cxn>
                <a:cxn ang="0">
                  <a:pos x="147" y="127"/>
                </a:cxn>
                <a:cxn ang="0">
                  <a:pos x="156" y="99"/>
                </a:cxn>
                <a:cxn ang="0">
                  <a:pos x="156" y="80"/>
                </a:cxn>
                <a:cxn ang="0">
                  <a:pos x="151" y="52"/>
                </a:cxn>
                <a:cxn ang="0">
                  <a:pos x="132" y="28"/>
                </a:cxn>
                <a:cxn ang="0">
                  <a:pos x="109" y="9"/>
                </a:cxn>
                <a:cxn ang="0">
                  <a:pos x="81" y="4"/>
                </a:cxn>
                <a:cxn ang="0">
                  <a:pos x="47" y="9"/>
                </a:cxn>
                <a:cxn ang="0">
                  <a:pos x="24" y="28"/>
                </a:cxn>
                <a:cxn ang="0">
                  <a:pos x="5" y="52"/>
                </a:cxn>
                <a:cxn ang="0">
                  <a:pos x="0" y="80"/>
                </a:cxn>
                <a:cxn ang="0">
                  <a:pos x="5" y="113"/>
                </a:cxn>
                <a:cxn ang="0">
                  <a:pos x="24" y="137"/>
                </a:cxn>
                <a:cxn ang="0">
                  <a:pos x="47" y="155"/>
                </a:cxn>
                <a:cxn ang="0">
                  <a:pos x="81" y="160"/>
                </a:cxn>
                <a:cxn ang="0">
                  <a:pos x="109" y="155"/>
                </a:cxn>
                <a:cxn ang="0">
                  <a:pos x="132" y="137"/>
                </a:cxn>
                <a:cxn ang="0">
                  <a:pos x="151" y="113"/>
                </a:cxn>
                <a:cxn ang="0">
                  <a:pos x="156" y="80"/>
                </a:cxn>
              </a:cxnLst>
              <a:rect l="0" t="0" r="r" b="b"/>
              <a:pathLst>
                <a:path w="161" h="160">
                  <a:moveTo>
                    <a:pt x="161" y="80"/>
                  </a:moveTo>
                  <a:lnTo>
                    <a:pt x="156" y="66"/>
                  </a:lnTo>
                  <a:lnTo>
                    <a:pt x="151" y="52"/>
                  </a:lnTo>
                  <a:lnTo>
                    <a:pt x="147" y="37"/>
                  </a:lnTo>
                  <a:lnTo>
                    <a:pt x="137" y="23"/>
                  </a:lnTo>
                  <a:lnTo>
                    <a:pt x="123" y="14"/>
                  </a:lnTo>
                  <a:lnTo>
                    <a:pt x="109" y="9"/>
                  </a:lnTo>
                  <a:lnTo>
                    <a:pt x="95" y="4"/>
                  </a:lnTo>
                  <a:lnTo>
                    <a:pt x="81" y="0"/>
                  </a:lnTo>
                  <a:lnTo>
                    <a:pt x="62" y="4"/>
                  </a:lnTo>
                  <a:lnTo>
                    <a:pt x="47" y="9"/>
                  </a:lnTo>
                  <a:lnTo>
                    <a:pt x="33" y="14"/>
                  </a:lnTo>
                  <a:lnTo>
                    <a:pt x="24" y="23"/>
                  </a:lnTo>
                  <a:lnTo>
                    <a:pt x="14" y="37"/>
                  </a:lnTo>
                  <a:lnTo>
                    <a:pt x="5" y="52"/>
                  </a:lnTo>
                  <a:lnTo>
                    <a:pt x="0" y="66"/>
                  </a:lnTo>
                  <a:lnTo>
                    <a:pt x="0" y="80"/>
                  </a:lnTo>
                  <a:lnTo>
                    <a:pt x="0" y="99"/>
                  </a:lnTo>
                  <a:lnTo>
                    <a:pt x="5" y="113"/>
                  </a:lnTo>
                  <a:lnTo>
                    <a:pt x="14" y="127"/>
                  </a:lnTo>
                  <a:lnTo>
                    <a:pt x="24" y="141"/>
                  </a:lnTo>
                  <a:lnTo>
                    <a:pt x="33" y="151"/>
                  </a:lnTo>
                  <a:lnTo>
                    <a:pt x="47" y="155"/>
                  </a:lnTo>
                  <a:lnTo>
                    <a:pt x="62" y="160"/>
                  </a:lnTo>
                  <a:lnTo>
                    <a:pt x="81" y="160"/>
                  </a:lnTo>
                  <a:lnTo>
                    <a:pt x="95" y="160"/>
                  </a:lnTo>
                  <a:lnTo>
                    <a:pt x="109" y="155"/>
                  </a:lnTo>
                  <a:lnTo>
                    <a:pt x="123" y="151"/>
                  </a:lnTo>
                  <a:lnTo>
                    <a:pt x="137" y="141"/>
                  </a:lnTo>
                  <a:lnTo>
                    <a:pt x="147" y="127"/>
                  </a:lnTo>
                  <a:lnTo>
                    <a:pt x="151" y="113"/>
                  </a:lnTo>
                  <a:lnTo>
                    <a:pt x="156" y="99"/>
                  </a:lnTo>
                  <a:lnTo>
                    <a:pt x="161" y="80"/>
                  </a:lnTo>
                  <a:lnTo>
                    <a:pt x="156" y="80"/>
                  </a:lnTo>
                  <a:lnTo>
                    <a:pt x="156" y="66"/>
                  </a:lnTo>
                  <a:lnTo>
                    <a:pt x="151" y="52"/>
                  </a:lnTo>
                  <a:lnTo>
                    <a:pt x="142" y="37"/>
                  </a:lnTo>
                  <a:lnTo>
                    <a:pt x="132" y="28"/>
                  </a:lnTo>
                  <a:lnTo>
                    <a:pt x="123" y="19"/>
                  </a:lnTo>
                  <a:lnTo>
                    <a:pt x="109" y="9"/>
                  </a:lnTo>
                  <a:lnTo>
                    <a:pt x="95" y="4"/>
                  </a:lnTo>
                  <a:lnTo>
                    <a:pt x="81" y="4"/>
                  </a:lnTo>
                  <a:lnTo>
                    <a:pt x="62" y="4"/>
                  </a:lnTo>
                  <a:lnTo>
                    <a:pt x="47" y="9"/>
                  </a:lnTo>
                  <a:lnTo>
                    <a:pt x="33" y="19"/>
                  </a:lnTo>
                  <a:lnTo>
                    <a:pt x="24" y="28"/>
                  </a:lnTo>
                  <a:lnTo>
                    <a:pt x="14" y="37"/>
                  </a:lnTo>
                  <a:lnTo>
                    <a:pt x="5" y="52"/>
                  </a:lnTo>
                  <a:lnTo>
                    <a:pt x="0" y="66"/>
                  </a:lnTo>
                  <a:lnTo>
                    <a:pt x="0" y="80"/>
                  </a:lnTo>
                  <a:lnTo>
                    <a:pt x="0" y="99"/>
                  </a:lnTo>
                  <a:lnTo>
                    <a:pt x="5" y="113"/>
                  </a:lnTo>
                  <a:lnTo>
                    <a:pt x="14" y="127"/>
                  </a:lnTo>
                  <a:lnTo>
                    <a:pt x="24" y="137"/>
                  </a:lnTo>
                  <a:lnTo>
                    <a:pt x="33" y="146"/>
                  </a:lnTo>
                  <a:lnTo>
                    <a:pt x="47" y="155"/>
                  </a:lnTo>
                  <a:lnTo>
                    <a:pt x="62" y="160"/>
                  </a:lnTo>
                  <a:lnTo>
                    <a:pt x="81" y="160"/>
                  </a:lnTo>
                  <a:lnTo>
                    <a:pt x="95" y="160"/>
                  </a:lnTo>
                  <a:lnTo>
                    <a:pt x="109" y="155"/>
                  </a:lnTo>
                  <a:lnTo>
                    <a:pt x="123" y="146"/>
                  </a:lnTo>
                  <a:lnTo>
                    <a:pt x="132" y="137"/>
                  </a:lnTo>
                  <a:lnTo>
                    <a:pt x="142" y="127"/>
                  </a:lnTo>
                  <a:lnTo>
                    <a:pt x="151" y="113"/>
                  </a:lnTo>
                  <a:lnTo>
                    <a:pt x="156" y="99"/>
                  </a:lnTo>
                  <a:lnTo>
                    <a:pt x="156" y="80"/>
                  </a:lnTo>
                  <a:lnTo>
                    <a:pt x="161" y="80"/>
                  </a:lnTo>
                  <a:close/>
                </a:path>
              </a:pathLst>
            </a:custGeom>
            <a:solidFill>
              <a:srgbClr val="2D55A8"/>
            </a:solidFill>
            <a:ln w="9525">
              <a:noFill/>
              <a:round/>
              <a:headEnd/>
              <a:tailEnd/>
            </a:ln>
          </p:spPr>
          <p:txBody>
            <a:bodyPr/>
            <a:lstStyle/>
            <a:p>
              <a:endParaRPr lang="en-US"/>
            </a:p>
          </p:txBody>
        </p:sp>
        <p:sp>
          <p:nvSpPr>
            <p:cNvPr id="3523860" name="Freeform 276"/>
            <p:cNvSpPr>
              <a:spLocks noChangeAspect="1"/>
            </p:cNvSpPr>
            <p:nvPr/>
          </p:nvSpPr>
          <p:spPr bwMode="auto">
            <a:xfrm>
              <a:off x="2213" y="1644"/>
              <a:ext cx="156" cy="156"/>
            </a:xfrm>
            <a:custGeom>
              <a:avLst/>
              <a:gdLst/>
              <a:ahLst/>
              <a:cxnLst>
                <a:cxn ang="0">
                  <a:pos x="156" y="62"/>
                </a:cxn>
                <a:cxn ang="0">
                  <a:pos x="142" y="33"/>
                </a:cxn>
                <a:cxn ang="0">
                  <a:pos x="123" y="15"/>
                </a:cxn>
                <a:cxn ang="0">
                  <a:pos x="95" y="0"/>
                </a:cxn>
                <a:cxn ang="0">
                  <a:pos x="62" y="0"/>
                </a:cxn>
                <a:cxn ang="0">
                  <a:pos x="33" y="15"/>
                </a:cxn>
                <a:cxn ang="0">
                  <a:pos x="14" y="33"/>
                </a:cxn>
                <a:cxn ang="0">
                  <a:pos x="0" y="62"/>
                </a:cxn>
                <a:cxn ang="0">
                  <a:pos x="0" y="95"/>
                </a:cxn>
                <a:cxn ang="0">
                  <a:pos x="14" y="123"/>
                </a:cxn>
                <a:cxn ang="0">
                  <a:pos x="33" y="142"/>
                </a:cxn>
                <a:cxn ang="0">
                  <a:pos x="62" y="156"/>
                </a:cxn>
                <a:cxn ang="0">
                  <a:pos x="95" y="156"/>
                </a:cxn>
                <a:cxn ang="0">
                  <a:pos x="123" y="142"/>
                </a:cxn>
                <a:cxn ang="0">
                  <a:pos x="142" y="123"/>
                </a:cxn>
                <a:cxn ang="0">
                  <a:pos x="156" y="95"/>
                </a:cxn>
                <a:cxn ang="0">
                  <a:pos x="156" y="76"/>
                </a:cxn>
                <a:cxn ang="0">
                  <a:pos x="147" y="48"/>
                </a:cxn>
                <a:cxn ang="0">
                  <a:pos x="132" y="24"/>
                </a:cxn>
                <a:cxn ang="0">
                  <a:pos x="109" y="10"/>
                </a:cxn>
                <a:cxn ang="0">
                  <a:pos x="81" y="0"/>
                </a:cxn>
                <a:cxn ang="0">
                  <a:pos x="47" y="10"/>
                </a:cxn>
                <a:cxn ang="0">
                  <a:pos x="24" y="24"/>
                </a:cxn>
                <a:cxn ang="0">
                  <a:pos x="10" y="48"/>
                </a:cxn>
                <a:cxn ang="0">
                  <a:pos x="5" y="76"/>
                </a:cxn>
                <a:cxn ang="0">
                  <a:pos x="10" y="109"/>
                </a:cxn>
                <a:cxn ang="0">
                  <a:pos x="24" y="133"/>
                </a:cxn>
                <a:cxn ang="0">
                  <a:pos x="47" y="147"/>
                </a:cxn>
                <a:cxn ang="0">
                  <a:pos x="81" y="151"/>
                </a:cxn>
                <a:cxn ang="0">
                  <a:pos x="109" y="147"/>
                </a:cxn>
                <a:cxn ang="0">
                  <a:pos x="132" y="133"/>
                </a:cxn>
                <a:cxn ang="0">
                  <a:pos x="147" y="109"/>
                </a:cxn>
                <a:cxn ang="0">
                  <a:pos x="156" y="76"/>
                </a:cxn>
              </a:cxnLst>
              <a:rect l="0" t="0" r="r" b="b"/>
              <a:pathLst>
                <a:path w="156" h="156">
                  <a:moveTo>
                    <a:pt x="156" y="76"/>
                  </a:moveTo>
                  <a:lnTo>
                    <a:pt x="156" y="62"/>
                  </a:lnTo>
                  <a:lnTo>
                    <a:pt x="151" y="48"/>
                  </a:lnTo>
                  <a:lnTo>
                    <a:pt x="142" y="33"/>
                  </a:lnTo>
                  <a:lnTo>
                    <a:pt x="132" y="24"/>
                  </a:lnTo>
                  <a:lnTo>
                    <a:pt x="123" y="15"/>
                  </a:lnTo>
                  <a:lnTo>
                    <a:pt x="109" y="5"/>
                  </a:lnTo>
                  <a:lnTo>
                    <a:pt x="95" y="0"/>
                  </a:lnTo>
                  <a:lnTo>
                    <a:pt x="81" y="0"/>
                  </a:lnTo>
                  <a:lnTo>
                    <a:pt x="62" y="0"/>
                  </a:lnTo>
                  <a:lnTo>
                    <a:pt x="47" y="5"/>
                  </a:lnTo>
                  <a:lnTo>
                    <a:pt x="33" y="15"/>
                  </a:lnTo>
                  <a:lnTo>
                    <a:pt x="24" y="24"/>
                  </a:lnTo>
                  <a:lnTo>
                    <a:pt x="14" y="33"/>
                  </a:lnTo>
                  <a:lnTo>
                    <a:pt x="5" y="48"/>
                  </a:lnTo>
                  <a:lnTo>
                    <a:pt x="0" y="62"/>
                  </a:lnTo>
                  <a:lnTo>
                    <a:pt x="0" y="76"/>
                  </a:lnTo>
                  <a:lnTo>
                    <a:pt x="0" y="95"/>
                  </a:lnTo>
                  <a:lnTo>
                    <a:pt x="5" y="109"/>
                  </a:lnTo>
                  <a:lnTo>
                    <a:pt x="14" y="123"/>
                  </a:lnTo>
                  <a:lnTo>
                    <a:pt x="24" y="133"/>
                  </a:lnTo>
                  <a:lnTo>
                    <a:pt x="33" y="142"/>
                  </a:lnTo>
                  <a:lnTo>
                    <a:pt x="47" y="151"/>
                  </a:lnTo>
                  <a:lnTo>
                    <a:pt x="62" y="156"/>
                  </a:lnTo>
                  <a:lnTo>
                    <a:pt x="81" y="156"/>
                  </a:lnTo>
                  <a:lnTo>
                    <a:pt x="95" y="156"/>
                  </a:lnTo>
                  <a:lnTo>
                    <a:pt x="109" y="151"/>
                  </a:lnTo>
                  <a:lnTo>
                    <a:pt x="123" y="142"/>
                  </a:lnTo>
                  <a:lnTo>
                    <a:pt x="132" y="133"/>
                  </a:lnTo>
                  <a:lnTo>
                    <a:pt x="142" y="123"/>
                  </a:lnTo>
                  <a:lnTo>
                    <a:pt x="151" y="109"/>
                  </a:lnTo>
                  <a:lnTo>
                    <a:pt x="156" y="95"/>
                  </a:lnTo>
                  <a:lnTo>
                    <a:pt x="156" y="76"/>
                  </a:lnTo>
                  <a:lnTo>
                    <a:pt x="156" y="76"/>
                  </a:lnTo>
                  <a:lnTo>
                    <a:pt x="151" y="62"/>
                  </a:lnTo>
                  <a:lnTo>
                    <a:pt x="147" y="48"/>
                  </a:lnTo>
                  <a:lnTo>
                    <a:pt x="142" y="38"/>
                  </a:lnTo>
                  <a:lnTo>
                    <a:pt x="132" y="24"/>
                  </a:lnTo>
                  <a:lnTo>
                    <a:pt x="123" y="15"/>
                  </a:lnTo>
                  <a:lnTo>
                    <a:pt x="109" y="10"/>
                  </a:lnTo>
                  <a:lnTo>
                    <a:pt x="95" y="5"/>
                  </a:lnTo>
                  <a:lnTo>
                    <a:pt x="81" y="0"/>
                  </a:lnTo>
                  <a:lnTo>
                    <a:pt x="62" y="5"/>
                  </a:lnTo>
                  <a:lnTo>
                    <a:pt x="47" y="10"/>
                  </a:lnTo>
                  <a:lnTo>
                    <a:pt x="38" y="15"/>
                  </a:lnTo>
                  <a:lnTo>
                    <a:pt x="24" y="24"/>
                  </a:lnTo>
                  <a:lnTo>
                    <a:pt x="14" y="38"/>
                  </a:lnTo>
                  <a:lnTo>
                    <a:pt x="10" y="48"/>
                  </a:lnTo>
                  <a:lnTo>
                    <a:pt x="5" y="62"/>
                  </a:lnTo>
                  <a:lnTo>
                    <a:pt x="5" y="76"/>
                  </a:lnTo>
                  <a:lnTo>
                    <a:pt x="5" y="95"/>
                  </a:lnTo>
                  <a:lnTo>
                    <a:pt x="10" y="109"/>
                  </a:lnTo>
                  <a:lnTo>
                    <a:pt x="14" y="118"/>
                  </a:lnTo>
                  <a:lnTo>
                    <a:pt x="24" y="133"/>
                  </a:lnTo>
                  <a:lnTo>
                    <a:pt x="38" y="142"/>
                  </a:lnTo>
                  <a:lnTo>
                    <a:pt x="47" y="147"/>
                  </a:lnTo>
                  <a:lnTo>
                    <a:pt x="62" y="151"/>
                  </a:lnTo>
                  <a:lnTo>
                    <a:pt x="81" y="151"/>
                  </a:lnTo>
                  <a:lnTo>
                    <a:pt x="95" y="151"/>
                  </a:lnTo>
                  <a:lnTo>
                    <a:pt x="109" y="147"/>
                  </a:lnTo>
                  <a:lnTo>
                    <a:pt x="123" y="142"/>
                  </a:lnTo>
                  <a:lnTo>
                    <a:pt x="132" y="133"/>
                  </a:lnTo>
                  <a:lnTo>
                    <a:pt x="142" y="118"/>
                  </a:lnTo>
                  <a:lnTo>
                    <a:pt x="147" y="109"/>
                  </a:lnTo>
                  <a:lnTo>
                    <a:pt x="151" y="95"/>
                  </a:lnTo>
                  <a:lnTo>
                    <a:pt x="156" y="76"/>
                  </a:lnTo>
                  <a:lnTo>
                    <a:pt x="156" y="76"/>
                  </a:lnTo>
                  <a:close/>
                </a:path>
              </a:pathLst>
            </a:custGeom>
            <a:solidFill>
              <a:srgbClr val="3058A8"/>
            </a:solidFill>
            <a:ln w="9525">
              <a:noFill/>
              <a:round/>
              <a:headEnd/>
              <a:tailEnd/>
            </a:ln>
          </p:spPr>
          <p:txBody>
            <a:bodyPr/>
            <a:lstStyle/>
            <a:p>
              <a:endParaRPr lang="en-US"/>
            </a:p>
          </p:txBody>
        </p:sp>
        <p:sp>
          <p:nvSpPr>
            <p:cNvPr id="3523861" name="Freeform 277"/>
            <p:cNvSpPr>
              <a:spLocks noChangeAspect="1"/>
            </p:cNvSpPr>
            <p:nvPr/>
          </p:nvSpPr>
          <p:spPr bwMode="auto">
            <a:xfrm>
              <a:off x="2218" y="1644"/>
              <a:ext cx="151" cy="151"/>
            </a:xfrm>
            <a:custGeom>
              <a:avLst/>
              <a:gdLst/>
              <a:ahLst/>
              <a:cxnLst>
                <a:cxn ang="0">
                  <a:pos x="146" y="62"/>
                </a:cxn>
                <a:cxn ang="0">
                  <a:pos x="137" y="38"/>
                </a:cxn>
                <a:cxn ang="0">
                  <a:pos x="118" y="15"/>
                </a:cxn>
                <a:cxn ang="0">
                  <a:pos x="90" y="5"/>
                </a:cxn>
                <a:cxn ang="0">
                  <a:pos x="57" y="5"/>
                </a:cxn>
                <a:cxn ang="0">
                  <a:pos x="33" y="15"/>
                </a:cxn>
                <a:cxn ang="0">
                  <a:pos x="9" y="38"/>
                </a:cxn>
                <a:cxn ang="0">
                  <a:pos x="0" y="62"/>
                </a:cxn>
                <a:cxn ang="0">
                  <a:pos x="0" y="95"/>
                </a:cxn>
                <a:cxn ang="0">
                  <a:pos x="9" y="118"/>
                </a:cxn>
                <a:cxn ang="0">
                  <a:pos x="33" y="142"/>
                </a:cxn>
                <a:cxn ang="0">
                  <a:pos x="57" y="151"/>
                </a:cxn>
                <a:cxn ang="0">
                  <a:pos x="90" y="151"/>
                </a:cxn>
                <a:cxn ang="0">
                  <a:pos x="118" y="142"/>
                </a:cxn>
                <a:cxn ang="0">
                  <a:pos x="137" y="118"/>
                </a:cxn>
                <a:cxn ang="0">
                  <a:pos x="146" y="95"/>
                </a:cxn>
                <a:cxn ang="0">
                  <a:pos x="146" y="76"/>
                </a:cxn>
                <a:cxn ang="0">
                  <a:pos x="142" y="48"/>
                </a:cxn>
                <a:cxn ang="0">
                  <a:pos x="127" y="24"/>
                </a:cxn>
                <a:cxn ang="0">
                  <a:pos x="104" y="10"/>
                </a:cxn>
                <a:cxn ang="0">
                  <a:pos x="76" y="5"/>
                </a:cxn>
                <a:cxn ang="0">
                  <a:pos x="47" y="10"/>
                </a:cxn>
                <a:cxn ang="0">
                  <a:pos x="24" y="24"/>
                </a:cxn>
                <a:cxn ang="0">
                  <a:pos x="5" y="48"/>
                </a:cxn>
                <a:cxn ang="0">
                  <a:pos x="0" y="76"/>
                </a:cxn>
                <a:cxn ang="0">
                  <a:pos x="5" y="109"/>
                </a:cxn>
                <a:cxn ang="0">
                  <a:pos x="24" y="128"/>
                </a:cxn>
                <a:cxn ang="0">
                  <a:pos x="47" y="147"/>
                </a:cxn>
                <a:cxn ang="0">
                  <a:pos x="76" y="151"/>
                </a:cxn>
                <a:cxn ang="0">
                  <a:pos x="104" y="147"/>
                </a:cxn>
                <a:cxn ang="0">
                  <a:pos x="127" y="128"/>
                </a:cxn>
                <a:cxn ang="0">
                  <a:pos x="142" y="109"/>
                </a:cxn>
                <a:cxn ang="0">
                  <a:pos x="146" y="76"/>
                </a:cxn>
              </a:cxnLst>
              <a:rect l="0" t="0" r="r" b="b"/>
              <a:pathLst>
                <a:path w="151" h="151">
                  <a:moveTo>
                    <a:pt x="151" y="76"/>
                  </a:moveTo>
                  <a:lnTo>
                    <a:pt x="146" y="62"/>
                  </a:lnTo>
                  <a:lnTo>
                    <a:pt x="142" y="48"/>
                  </a:lnTo>
                  <a:lnTo>
                    <a:pt x="137" y="38"/>
                  </a:lnTo>
                  <a:lnTo>
                    <a:pt x="127" y="24"/>
                  </a:lnTo>
                  <a:lnTo>
                    <a:pt x="118" y="15"/>
                  </a:lnTo>
                  <a:lnTo>
                    <a:pt x="104" y="10"/>
                  </a:lnTo>
                  <a:lnTo>
                    <a:pt x="90" y="5"/>
                  </a:lnTo>
                  <a:lnTo>
                    <a:pt x="76" y="0"/>
                  </a:lnTo>
                  <a:lnTo>
                    <a:pt x="57" y="5"/>
                  </a:lnTo>
                  <a:lnTo>
                    <a:pt x="42" y="10"/>
                  </a:lnTo>
                  <a:lnTo>
                    <a:pt x="33" y="15"/>
                  </a:lnTo>
                  <a:lnTo>
                    <a:pt x="19" y="24"/>
                  </a:lnTo>
                  <a:lnTo>
                    <a:pt x="9" y="38"/>
                  </a:lnTo>
                  <a:lnTo>
                    <a:pt x="5" y="48"/>
                  </a:lnTo>
                  <a:lnTo>
                    <a:pt x="0" y="62"/>
                  </a:lnTo>
                  <a:lnTo>
                    <a:pt x="0" y="76"/>
                  </a:lnTo>
                  <a:lnTo>
                    <a:pt x="0" y="95"/>
                  </a:lnTo>
                  <a:lnTo>
                    <a:pt x="5" y="109"/>
                  </a:lnTo>
                  <a:lnTo>
                    <a:pt x="9" y="118"/>
                  </a:lnTo>
                  <a:lnTo>
                    <a:pt x="19" y="133"/>
                  </a:lnTo>
                  <a:lnTo>
                    <a:pt x="33" y="142"/>
                  </a:lnTo>
                  <a:lnTo>
                    <a:pt x="42" y="147"/>
                  </a:lnTo>
                  <a:lnTo>
                    <a:pt x="57" y="151"/>
                  </a:lnTo>
                  <a:lnTo>
                    <a:pt x="76" y="151"/>
                  </a:lnTo>
                  <a:lnTo>
                    <a:pt x="90" y="151"/>
                  </a:lnTo>
                  <a:lnTo>
                    <a:pt x="104" y="147"/>
                  </a:lnTo>
                  <a:lnTo>
                    <a:pt x="118" y="142"/>
                  </a:lnTo>
                  <a:lnTo>
                    <a:pt x="127" y="133"/>
                  </a:lnTo>
                  <a:lnTo>
                    <a:pt x="137" y="118"/>
                  </a:lnTo>
                  <a:lnTo>
                    <a:pt x="142" y="109"/>
                  </a:lnTo>
                  <a:lnTo>
                    <a:pt x="146" y="95"/>
                  </a:lnTo>
                  <a:lnTo>
                    <a:pt x="151" y="76"/>
                  </a:lnTo>
                  <a:lnTo>
                    <a:pt x="146" y="76"/>
                  </a:lnTo>
                  <a:lnTo>
                    <a:pt x="146" y="62"/>
                  </a:lnTo>
                  <a:lnTo>
                    <a:pt x="142" y="48"/>
                  </a:lnTo>
                  <a:lnTo>
                    <a:pt x="132" y="38"/>
                  </a:lnTo>
                  <a:lnTo>
                    <a:pt x="127" y="24"/>
                  </a:lnTo>
                  <a:lnTo>
                    <a:pt x="113" y="19"/>
                  </a:lnTo>
                  <a:lnTo>
                    <a:pt x="104" y="10"/>
                  </a:lnTo>
                  <a:lnTo>
                    <a:pt x="90" y="5"/>
                  </a:lnTo>
                  <a:lnTo>
                    <a:pt x="76" y="5"/>
                  </a:lnTo>
                  <a:lnTo>
                    <a:pt x="57" y="5"/>
                  </a:lnTo>
                  <a:lnTo>
                    <a:pt x="47" y="10"/>
                  </a:lnTo>
                  <a:lnTo>
                    <a:pt x="33" y="19"/>
                  </a:lnTo>
                  <a:lnTo>
                    <a:pt x="24" y="24"/>
                  </a:lnTo>
                  <a:lnTo>
                    <a:pt x="14" y="38"/>
                  </a:lnTo>
                  <a:lnTo>
                    <a:pt x="5" y="48"/>
                  </a:lnTo>
                  <a:lnTo>
                    <a:pt x="0" y="62"/>
                  </a:lnTo>
                  <a:lnTo>
                    <a:pt x="0" y="76"/>
                  </a:lnTo>
                  <a:lnTo>
                    <a:pt x="0" y="95"/>
                  </a:lnTo>
                  <a:lnTo>
                    <a:pt x="5" y="109"/>
                  </a:lnTo>
                  <a:lnTo>
                    <a:pt x="14" y="118"/>
                  </a:lnTo>
                  <a:lnTo>
                    <a:pt x="24" y="128"/>
                  </a:lnTo>
                  <a:lnTo>
                    <a:pt x="33" y="137"/>
                  </a:lnTo>
                  <a:lnTo>
                    <a:pt x="47" y="147"/>
                  </a:lnTo>
                  <a:lnTo>
                    <a:pt x="57" y="151"/>
                  </a:lnTo>
                  <a:lnTo>
                    <a:pt x="76" y="151"/>
                  </a:lnTo>
                  <a:lnTo>
                    <a:pt x="90" y="151"/>
                  </a:lnTo>
                  <a:lnTo>
                    <a:pt x="104" y="147"/>
                  </a:lnTo>
                  <a:lnTo>
                    <a:pt x="113" y="137"/>
                  </a:lnTo>
                  <a:lnTo>
                    <a:pt x="127" y="128"/>
                  </a:lnTo>
                  <a:lnTo>
                    <a:pt x="132" y="118"/>
                  </a:lnTo>
                  <a:lnTo>
                    <a:pt x="142" y="109"/>
                  </a:lnTo>
                  <a:lnTo>
                    <a:pt x="146" y="95"/>
                  </a:lnTo>
                  <a:lnTo>
                    <a:pt x="146" y="76"/>
                  </a:lnTo>
                  <a:lnTo>
                    <a:pt x="151" y="76"/>
                  </a:lnTo>
                  <a:close/>
                </a:path>
              </a:pathLst>
            </a:custGeom>
            <a:solidFill>
              <a:srgbClr val="335AA9"/>
            </a:solidFill>
            <a:ln w="9525">
              <a:noFill/>
              <a:round/>
              <a:headEnd/>
              <a:tailEnd/>
            </a:ln>
          </p:spPr>
          <p:txBody>
            <a:bodyPr/>
            <a:lstStyle/>
            <a:p>
              <a:endParaRPr lang="en-US"/>
            </a:p>
          </p:txBody>
        </p:sp>
        <p:sp>
          <p:nvSpPr>
            <p:cNvPr id="3523862" name="Freeform 278"/>
            <p:cNvSpPr>
              <a:spLocks noChangeAspect="1"/>
            </p:cNvSpPr>
            <p:nvPr/>
          </p:nvSpPr>
          <p:spPr bwMode="auto">
            <a:xfrm>
              <a:off x="2218" y="1649"/>
              <a:ext cx="146" cy="146"/>
            </a:xfrm>
            <a:custGeom>
              <a:avLst/>
              <a:gdLst/>
              <a:ahLst/>
              <a:cxnLst>
                <a:cxn ang="0">
                  <a:pos x="146" y="57"/>
                </a:cxn>
                <a:cxn ang="0">
                  <a:pos x="132" y="33"/>
                </a:cxn>
                <a:cxn ang="0">
                  <a:pos x="113" y="14"/>
                </a:cxn>
                <a:cxn ang="0">
                  <a:pos x="90" y="0"/>
                </a:cxn>
                <a:cxn ang="0">
                  <a:pos x="57" y="0"/>
                </a:cxn>
                <a:cxn ang="0">
                  <a:pos x="33" y="14"/>
                </a:cxn>
                <a:cxn ang="0">
                  <a:pos x="14" y="33"/>
                </a:cxn>
                <a:cxn ang="0">
                  <a:pos x="0" y="57"/>
                </a:cxn>
                <a:cxn ang="0">
                  <a:pos x="0" y="90"/>
                </a:cxn>
                <a:cxn ang="0">
                  <a:pos x="14" y="113"/>
                </a:cxn>
                <a:cxn ang="0">
                  <a:pos x="33" y="132"/>
                </a:cxn>
                <a:cxn ang="0">
                  <a:pos x="57" y="146"/>
                </a:cxn>
                <a:cxn ang="0">
                  <a:pos x="90" y="146"/>
                </a:cxn>
                <a:cxn ang="0">
                  <a:pos x="113" y="132"/>
                </a:cxn>
                <a:cxn ang="0">
                  <a:pos x="132" y="113"/>
                </a:cxn>
                <a:cxn ang="0">
                  <a:pos x="146" y="90"/>
                </a:cxn>
                <a:cxn ang="0">
                  <a:pos x="146" y="71"/>
                </a:cxn>
                <a:cxn ang="0">
                  <a:pos x="137" y="47"/>
                </a:cxn>
                <a:cxn ang="0">
                  <a:pos x="123" y="24"/>
                </a:cxn>
                <a:cxn ang="0">
                  <a:pos x="99" y="10"/>
                </a:cxn>
                <a:cxn ang="0">
                  <a:pos x="76" y="0"/>
                </a:cxn>
                <a:cxn ang="0">
                  <a:pos x="47" y="10"/>
                </a:cxn>
                <a:cxn ang="0">
                  <a:pos x="24" y="24"/>
                </a:cxn>
                <a:cxn ang="0">
                  <a:pos x="9" y="47"/>
                </a:cxn>
                <a:cxn ang="0">
                  <a:pos x="5" y="71"/>
                </a:cxn>
                <a:cxn ang="0">
                  <a:pos x="9" y="99"/>
                </a:cxn>
                <a:cxn ang="0">
                  <a:pos x="24" y="123"/>
                </a:cxn>
                <a:cxn ang="0">
                  <a:pos x="47" y="137"/>
                </a:cxn>
                <a:cxn ang="0">
                  <a:pos x="76" y="142"/>
                </a:cxn>
                <a:cxn ang="0">
                  <a:pos x="99" y="137"/>
                </a:cxn>
                <a:cxn ang="0">
                  <a:pos x="123" y="123"/>
                </a:cxn>
                <a:cxn ang="0">
                  <a:pos x="137" y="99"/>
                </a:cxn>
                <a:cxn ang="0">
                  <a:pos x="146" y="71"/>
                </a:cxn>
              </a:cxnLst>
              <a:rect l="0" t="0" r="r" b="b"/>
              <a:pathLst>
                <a:path w="146" h="146">
                  <a:moveTo>
                    <a:pt x="146" y="71"/>
                  </a:moveTo>
                  <a:lnTo>
                    <a:pt x="146" y="57"/>
                  </a:lnTo>
                  <a:lnTo>
                    <a:pt x="142" y="43"/>
                  </a:lnTo>
                  <a:lnTo>
                    <a:pt x="132" y="33"/>
                  </a:lnTo>
                  <a:lnTo>
                    <a:pt x="127" y="19"/>
                  </a:lnTo>
                  <a:lnTo>
                    <a:pt x="113" y="14"/>
                  </a:lnTo>
                  <a:lnTo>
                    <a:pt x="104" y="5"/>
                  </a:lnTo>
                  <a:lnTo>
                    <a:pt x="90" y="0"/>
                  </a:lnTo>
                  <a:lnTo>
                    <a:pt x="76" y="0"/>
                  </a:lnTo>
                  <a:lnTo>
                    <a:pt x="57" y="0"/>
                  </a:lnTo>
                  <a:lnTo>
                    <a:pt x="47" y="5"/>
                  </a:lnTo>
                  <a:lnTo>
                    <a:pt x="33" y="14"/>
                  </a:lnTo>
                  <a:lnTo>
                    <a:pt x="24" y="19"/>
                  </a:lnTo>
                  <a:lnTo>
                    <a:pt x="14" y="33"/>
                  </a:lnTo>
                  <a:lnTo>
                    <a:pt x="5" y="43"/>
                  </a:lnTo>
                  <a:lnTo>
                    <a:pt x="0" y="57"/>
                  </a:lnTo>
                  <a:lnTo>
                    <a:pt x="0" y="71"/>
                  </a:lnTo>
                  <a:lnTo>
                    <a:pt x="0" y="90"/>
                  </a:lnTo>
                  <a:lnTo>
                    <a:pt x="5" y="104"/>
                  </a:lnTo>
                  <a:lnTo>
                    <a:pt x="14" y="113"/>
                  </a:lnTo>
                  <a:lnTo>
                    <a:pt x="24" y="123"/>
                  </a:lnTo>
                  <a:lnTo>
                    <a:pt x="33" y="132"/>
                  </a:lnTo>
                  <a:lnTo>
                    <a:pt x="47" y="142"/>
                  </a:lnTo>
                  <a:lnTo>
                    <a:pt x="57" y="146"/>
                  </a:lnTo>
                  <a:lnTo>
                    <a:pt x="76" y="146"/>
                  </a:lnTo>
                  <a:lnTo>
                    <a:pt x="90" y="146"/>
                  </a:lnTo>
                  <a:lnTo>
                    <a:pt x="104" y="142"/>
                  </a:lnTo>
                  <a:lnTo>
                    <a:pt x="113" y="132"/>
                  </a:lnTo>
                  <a:lnTo>
                    <a:pt x="127" y="123"/>
                  </a:lnTo>
                  <a:lnTo>
                    <a:pt x="132" y="113"/>
                  </a:lnTo>
                  <a:lnTo>
                    <a:pt x="142" y="104"/>
                  </a:lnTo>
                  <a:lnTo>
                    <a:pt x="146" y="90"/>
                  </a:lnTo>
                  <a:lnTo>
                    <a:pt x="146" y="71"/>
                  </a:lnTo>
                  <a:lnTo>
                    <a:pt x="146" y="71"/>
                  </a:lnTo>
                  <a:lnTo>
                    <a:pt x="142" y="57"/>
                  </a:lnTo>
                  <a:lnTo>
                    <a:pt x="137" y="47"/>
                  </a:lnTo>
                  <a:lnTo>
                    <a:pt x="132" y="33"/>
                  </a:lnTo>
                  <a:lnTo>
                    <a:pt x="123" y="24"/>
                  </a:lnTo>
                  <a:lnTo>
                    <a:pt x="113" y="14"/>
                  </a:lnTo>
                  <a:lnTo>
                    <a:pt x="99" y="10"/>
                  </a:lnTo>
                  <a:lnTo>
                    <a:pt x="90" y="5"/>
                  </a:lnTo>
                  <a:lnTo>
                    <a:pt x="76" y="0"/>
                  </a:lnTo>
                  <a:lnTo>
                    <a:pt x="61" y="5"/>
                  </a:lnTo>
                  <a:lnTo>
                    <a:pt x="47" y="10"/>
                  </a:lnTo>
                  <a:lnTo>
                    <a:pt x="33" y="14"/>
                  </a:lnTo>
                  <a:lnTo>
                    <a:pt x="24" y="24"/>
                  </a:lnTo>
                  <a:lnTo>
                    <a:pt x="14" y="33"/>
                  </a:lnTo>
                  <a:lnTo>
                    <a:pt x="9" y="47"/>
                  </a:lnTo>
                  <a:lnTo>
                    <a:pt x="5" y="57"/>
                  </a:lnTo>
                  <a:lnTo>
                    <a:pt x="5" y="71"/>
                  </a:lnTo>
                  <a:lnTo>
                    <a:pt x="5" y="85"/>
                  </a:lnTo>
                  <a:lnTo>
                    <a:pt x="9" y="99"/>
                  </a:lnTo>
                  <a:lnTo>
                    <a:pt x="14" y="113"/>
                  </a:lnTo>
                  <a:lnTo>
                    <a:pt x="24" y="123"/>
                  </a:lnTo>
                  <a:lnTo>
                    <a:pt x="33" y="132"/>
                  </a:lnTo>
                  <a:lnTo>
                    <a:pt x="47" y="137"/>
                  </a:lnTo>
                  <a:lnTo>
                    <a:pt x="61" y="142"/>
                  </a:lnTo>
                  <a:lnTo>
                    <a:pt x="76" y="142"/>
                  </a:lnTo>
                  <a:lnTo>
                    <a:pt x="90" y="142"/>
                  </a:lnTo>
                  <a:lnTo>
                    <a:pt x="99" y="137"/>
                  </a:lnTo>
                  <a:lnTo>
                    <a:pt x="113" y="132"/>
                  </a:lnTo>
                  <a:lnTo>
                    <a:pt x="123" y="123"/>
                  </a:lnTo>
                  <a:lnTo>
                    <a:pt x="132" y="113"/>
                  </a:lnTo>
                  <a:lnTo>
                    <a:pt x="137" y="99"/>
                  </a:lnTo>
                  <a:lnTo>
                    <a:pt x="142" y="85"/>
                  </a:lnTo>
                  <a:lnTo>
                    <a:pt x="146" y="71"/>
                  </a:lnTo>
                  <a:lnTo>
                    <a:pt x="146" y="71"/>
                  </a:lnTo>
                  <a:close/>
                </a:path>
              </a:pathLst>
            </a:custGeom>
            <a:solidFill>
              <a:srgbClr val="365CAA"/>
            </a:solidFill>
            <a:ln w="9525">
              <a:noFill/>
              <a:round/>
              <a:headEnd/>
              <a:tailEnd/>
            </a:ln>
          </p:spPr>
          <p:txBody>
            <a:bodyPr/>
            <a:lstStyle/>
            <a:p>
              <a:endParaRPr lang="en-US"/>
            </a:p>
          </p:txBody>
        </p:sp>
        <p:sp>
          <p:nvSpPr>
            <p:cNvPr id="3523863" name="Freeform 279"/>
            <p:cNvSpPr>
              <a:spLocks noChangeAspect="1"/>
            </p:cNvSpPr>
            <p:nvPr/>
          </p:nvSpPr>
          <p:spPr bwMode="auto">
            <a:xfrm>
              <a:off x="2223" y="1649"/>
              <a:ext cx="141" cy="142"/>
            </a:xfrm>
            <a:custGeom>
              <a:avLst/>
              <a:gdLst/>
              <a:ahLst/>
              <a:cxnLst>
                <a:cxn ang="0">
                  <a:pos x="137" y="57"/>
                </a:cxn>
                <a:cxn ang="0">
                  <a:pos x="127" y="33"/>
                </a:cxn>
                <a:cxn ang="0">
                  <a:pos x="108" y="14"/>
                </a:cxn>
                <a:cxn ang="0">
                  <a:pos x="85" y="5"/>
                </a:cxn>
                <a:cxn ang="0">
                  <a:pos x="56" y="5"/>
                </a:cxn>
                <a:cxn ang="0">
                  <a:pos x="28" y="14"/>
                </a:cxn>
                <a:cxn ang="0">
                  <a:pos x="9" y="33"/>
                </a:cxn>
                <a:cxn ang="0">
                  <a:pos x="0" y="57"/>
                </a:cxn>
                <a:cxn ang="0">
                  <a:pos x="0" y="85"/>
                </a:cxn>
                <a:cxn ang="0">
                  <a:pos x="9" y="113"/>
                </a:cxn>
                <a:cxn ang="0">
                  <a:pos x="28" y="132"/>
                </a:cxn>
                <a:cxn ang="0">
                  <a:pos x="56" y="142"/>
                </a:cxn>
                <a:cxn ang="0">
                  <a:pos x="85" y="142"/>
                </a:cxn>
                <a:cxn ang="0">
                  <a:pos x="108" y="132"/>
                </a:cxn>
                <a:cxn ang="0">
                  <a:pos x="127" y="113"/>
                </a:cxn>
                <a:cxn ang="0">
                  <a:pos x="137" y="85"/>
                </a:cxn>
                <a:cxn ang="0">
                  <a:pos x="137" y="71"/>
                </a:cxn>
                <a:cxn ang="0">
                  <a:pos x="132" y="47"/>
                </a:cxn>
                <a:cxn ang="0">
                  <a:pos x="118" y="24"/>
                </a:cxn>
                <a:cxn ang="0">
                  <a:pos x="94" y="10"/>
                </a:cxn>
                <a:cxn ang="0">
                  <a:pos x="71" y="5"/>
                </a:cxn>
                <a:cxn ang="0">
                  <a:pos x="42" y="10"/>
                </a:cxn>
                <a:cxn ang="0">
                  <a:pos x="19" y="24"/>
                </a:cxn>
                <a:cxn ang="0">
                  <a:pos x="4" y="47"/>
                </a:cxn>
                <a:cxn ang="0">
                  <a:pos x="0" y="71"/>
                </a:cxn>
                <a:cxn ang="0">
                  <a:pos x="4" y="99"/>
                </a:cxn>
                <a:cxn ang="0">
                  <a:pos x="19" y="123"/>
                </a:cxn>
                <a:cxn ang="0">
                  <a:pos x="42" y="137"/>
                </a:cxn>
                <a:cxn ang="0">
                  <a:pos x="71" y="142"/>
                </a:cxn>
                <a:cxn ang="0">
                  <a:pos x="94" y="137"/>
                </a:cxn>
                <a:cxn ang="0">
                  <a:pos x="118" y="123"/>
                </a:cxn>
                <a:cxn ang="0">
                  <a:pos x="132" y="99"/>
                </a:cxn>
                <a:cxn ang="0">
                  <a:pos x="137" y="71"/>
                </a:cxn>
              </a:cxnLst>
              <a:rect l="0" t="0" r="r" b="b"/>
              <a:pathLst>
                <a:path w="141" h="142">
                  <a:moveTo>
                    <a:pt x="141" y="71"/>
                  </a:moveTo>
                  <a:lnTo>
                    <a:pt x="137" y="57"/>
                  </a:lnTo>
                  <a:lnTo>
                    <a:pt x="132" y="47"/>
                  </a:lnTo>
                  <a:lnTo>
                    <a:pt x="127" y="33"/>
                  </a:lnTo>
                  <a:lnTo>
                    <a:pt x="118" y="24"/>
                  </a:lnTo>
                  <a:lnTo>
                    <a:pt x="108" y="14"/>
                  </a:lnTo>
                  <a:lnTo>
                    <a:pt x="94" y="10"/>
                  </a:lnTo>
                  <a:lnTo>
                    <a:pt x="85" y="5"/>
                  </a:lnTo>
                  <a:lnTo>
                    <a:pt x="71" y="0"/>
                  </a:lnTo>
                  <a:lnTo>
                    <a:pt x="56" y="5"/>
                  </a:lnTo>
                  <a:lnTo>
                    <a:pt x="42" y="10"/>
                  </a:lnTo>
                  <a:lnTo>
                    <a:pt x="28" y="14"/>
                  </a:lnTo>
                  <a:lnTo>
                    <a:pt x="19" y="24"/>
                  </a:lnTo>
                  <a:lnTo>
                    <a:pt x="9" y="33"/>
                  </a:lnTo>
                  <a:lnTo>
                    <a:pt x="4" y="47"/>
                  </a:lnTo>
                  <a:lnTo>
                    <a:pt x="0" y="57"/>
                  </a:lnTo>
                  <a:lnTo>
                    <a:pt x="0" y="71"/>
                  </a:lnTo>
                  <a:lnTo>
                    <a:pt x="0" y="85"/>
                  </a:lnTo>
                  <a:lnTo>
                    <a:pt x="4" y="99"/>
                  </a:lnTo>
                  <a:lnTo>
                    <a:pt x="9" y="113"/>
                  </a:lnTo>
                  <a:lnTo>
                    <a:pt x="19" y="123"/>
                  </a:lnTo>
                  <a:lnTo>
                    <a:pt x="28" y="132"/>
                  </a:lnTo>
                  <a:lnTo>
                    <a:pt x="42" y="137"/>
                  </a:lnTo>
                  <a:lnTo>
                    <a:pt x="56" y="142"/>
                  </a:lnTo>
                  <a:lnTo>
                    <a:pt x="71" y="142"/>
                  </a:lnTo>
                  <a:lnTo>
                    <a:pt x="85" y="142"/>
                  </a:lnTo>
                  <a:lnTo>
                    <a:pt x="94" y="137"/>
                  </a:lnTo>
                  <a:lnTo>
                    <a:pt x="108" y="132"/>
                  </a:lnTo>
                  <a:lnTo>
                    <a:pt x="118" y="123"/>
                  </a:lnTo>
                  <a:lnTo>
                    <a:pt x="127" y="113"/>
                  </a:lnTo>
                  <a:lnTo>
                    <a:pt x="132" y="99"/>
                  </a:lnTo>
                  <a:lnTo>
                    <a:pt x="137" y="85"/>
                  </a:lnTo>
                  <a:lnTo>
                    <a:pt x="141" y="71"/>
                  </a:lnTo>
                  <a:lnTo>
                    <a:pt x="137" y="71"/>
                  </a:lnTo>
                  <a:lnTo>
                    <a:pt x="137" y="62"/>
                  </a:lnTo>
                  <a:lnTo>
                    <a:pt x="132" y="47"/>
                  </a:lnTo>
                  <a:lnTo>
                    <a:pt x="127" y="33"/>
                  </a:lnTo>
                  <a:lnTo>
                    <a:pt x="118" y="24"/>
                  </a:lnTo>
                  <a:lnTo>
                    <a:pt x="108" y="14"/>
                  </a:lnTo>
                  <a:lnTo>
                    <a:pt x="94" y="10"/>
                  </a:lnTo>
                  <a:lnTo>
                    <a:pt x="85" y="5"/>
                  </a:lnTo>
                  <a:lnTo>
                    <a:pt x="71" y="5"/>
                  </a:lnTo>
                  <a:lnTo>
                    <a:pt x="56" y="5"/>
                  </a:lnTo>
                  <a:lnTo>
                    <a:pt x="42" y="10"/>
                  </a:lnTo>
                  <a:lnTo>
                    <a:pt x="33" y="14"/>
                  </a:lnTo>
                  <a:lnTo>
                    <a:pt x="19" y="24"/>
                  </a:lnTo>
                  <a:lnTo>
                    <a:pt x="14" y="33"/>
                  </a:lnTo>
                  <a:lnTo>
                    <a:pt x="4" y="47"/>
                  </a:lnTo>
                  <a:lnTo>
                    <a:pt x="0" y="62"/>
                  </a:lnTo>
                  <a:lnTo>
                    <a:pt x="0" y="71"/>
                  </a:lnTo>
                  <a:lnTo>
                    <a:pt x="0" y="85"/>
                  </a:lnTo>
                  <a:lnTo>
                    <a:pt x="4" y="99"/>
                  </a:lnTo>
                  <a:lnTo>
                    <a:pt x="14" y="113"/>
                  </a:lnTo>
                  <a:lnTo>
                    <a:pt x="19" y="123"/>
                  </a:lnTo>
                  <a:lnTo>
                    <a:pt x="33" y="132"/>
                  </a:lnTo>
                  <a:lnTo>
                    <a:pt x="42" y="137"/>
                  </a:lnTo>
                  <a:lnTo>
                    <a:pt x="56" y="142"/>
                  </a:lnTo>
                  <a:lnTo>
                    <a:pt x="71" y="142"/>
                  </a:lnTo>
                  <a:lnTo>
                    <a:pt x="85" y="142"/>
                  </a:lnTo>
                  <a:lnTo>
                    <a:pt x="94" y="137"/>
                  </a:lnTo>
                  <a:lnTo>
                    <a:pt x="108" y="132"/>
                  </a:lnTo>
                  <a:lnTo>
                    <a:pt x="118" y="123"/>
                  </a:lnTo>
                  <a:lnTo>
                    <a:pt x="127" y="113"/>
                  </a:lnTo>
                  <a:lnTo>
                    <a:pt x="132" y="99"/>
                  </a:lnTo>
                  <a:lnTo>
                    <a:pt x="137" y="85"/>
                  </a:lnTo>
                  <a:lnTo>
                    <a:pt x="137" y="71"/>
                  </a:lnTo>
                  <a:lnTo>
                    <a:pt x="141" y="71"/>
                  </a:lnTo>
                  <a:close/>
                </a:path>
              </a:pathLst>
            </a:custGeom>
            <a:solidFill>
              <a:srgbClr val="395EAB"/>
            </a:solidFill>
            <a:ln w="9525">
              <a:noFill/>
              <a:round/>
              <a:headEnd/>
              <a:tailEnd/>
            </a:ln>
          </p:spPr>
          <p:txBody>
            <a:bodyPr/>
            <a:lstStyle/>
            <a:p>
              <a:endParaRPr lang="en-US"/>
            </a:p>
          </p:txBody>
        </p:sp>
        <p:sp>
          <p:nvSpPr>
            <p:cNvPr id="3523864" name="Freeform 280"/>
            <p:cNvSpPr>
              <a:spLocks noChangeAspect="1"/>
            </p:cNvSpPr>
            <p:nvPr/>
          </p:nvSpPr>
          <p:spPr bwMode="auto">
            <a:xfrm>
              <a:off x="2223" y="1654"/>
              <a:ext cx="137" cy="137"/>
            </a:xfrm>
            <a:custGeom>
              <a:avLst/>
              <a:gdLst/>
              <a:ahLst/>
              <a:cxnLst>
                <a:cxn ang="0">
                  <a:pos x="137" y="57"/>
                </a:cxn>
                <a:cxn ang="0">
                  <a:pos x="127" y="28"/>
                </a:cxn>
                <a:cxn ang="0">
                  <a:pos x="108" y="9"/>
                </a:cxn>
                <a:cxn ang="0">
                  <a:pos x="85" y="0"/>
                </a:cxn>
                <a:cxn ang="0">
                  <a:pos x="56" y="0"/>
                </a:cxn>
                <a:cxn ang="0">
                  <a:pos x="33" y="9"/>
                </a:cxn>
                <a:cxn ang="0">
                  <a:pos x="14" y="28"/>
                </a:cxn>
                <a:cxn ang="0">
                  <a:pos x="0" y="57"/>
                </a:cxn>
                <a:cxn ang="0">
                  <a:pos x="0" y="80"/>
                </a:cxn>
                <a:cxn ang="0">
                  <a:pos x="14" y="108"/>
                </a:cxn>
                <a:cxn ang="0">
                  <a:pos x="33" y="127"/>
                </a:cxn>
                <a:cxn ang="0">
                  <a:pos x="56" y="137"/>
                </a:cxn>
                <a:cxn ang="0">
                  <a:pos x="85" y="137"/>
                </a:cxn>
                <a:cxn ang="0">
                  <a:pos x="108" y="127"/>
                </a:cxn>
                <a:cxn ang="0">
                  <a:pos x="127" y="108"/>
                </a:cxn>
                <a:cxn ang="0">
                  <a:pos x="137" y="80"/>
                </a:cxn>
                <a:cxn ang="0">
                  <a:pos x="137" y="66"/>
                </a:cxn>
                <a:cxn ang="0">
                  <a:pos x="132" y="42"/>
                </a:cxn>
                <a:cxn ang="0">
                  <a:pos x="118" y="23"/>
                </a:cxn>
                <a:cxn ang="0">
                  <a:pos x="94" y="9"/>
                </a:cxn>
                <a:cxn ang="0">
                  <a:pos x="71" y="0"/>
                </a:cxn>
                <a:cxn ang="0">
                  <a:pos x="42" y="9"/>
                </a:cxn>
                <a:cxn ang="0">
                  <a:pos x="23" y="23"/>
                </a:cxn>
                <a:cxn ang="0">
                  <a:pos x="9" y="42"/>
                </a:cxn>
                <a:cxn ang="0">
                  <a:pos x="4" y="66"/>
                </a:cxn>
                <a:cxn ang="0">
                  <a:pos x="9" y="94"/>
                </a:cxn>
                <a:cxn ang="0">
                  <a:pos x="23" y="113"/>
                </a:cxn>
                <a:cxn ang="0">
                  <a:pos x="42" y="127"/>
                </a:cxn>
                <a:cxn ang="0">
                  <a:pos x="71" y="132"/>
                </a:cxn>
                <a:cxn ang="0">
                  <a:pos x="94" y="127"/>
                </a:cxn>
                <a:cxn ang="0">
                  <a:pos x="118" y="113"/>
                </a:cxn>
                <a:cxn ang="0">
                  <a:pos x="132" y="94"/>
                </a:cxn>
                <a:cxn ang="0">
                  <a:pos x="137" y="66"/>
                </a:cxn>
              </a:cxnLst>
              <a:rect l="0" t="0" r="r" b="b"/>
              <a:pathLst>
                <a:path w="137" h="137">
                  <a:moveTo>
                    <a:pt x="137" y="66"/>
                  </a:moveTo>
                  <a:lnTo>
                    <a:pt x="137" y="57"/>
                  </a:lnTo>
                  <a:lnTo>
                    <a:pt x="132" y="42"/>
                  </a:lnTo>
                  <a:lnTo>
                    <a:pt x="127" y="28"/>
                  </a:lnTo>
                  <a:lnTo>
                    <a:pt x="118" y="19"/>
                  </a:lnTo>
                  <a:lnTo>
                    <a:pt x="108" y="9"/>
                  </a:lnTo>
                  <a:lnTo>
                    <a:pt x="94" y="5"/>
                  </a:lnTo>
                  <a:lnTo>
                    <a:pt x="85" y="0"/>
                  </a:lnTo>
                  <a:lnTo>
                    <a:pt x="71" y="0"/>
                  </a:lnTo>
                  <a:lnTo>
                    <a:pt x="56" y="0"/>
                  </a:lnTo>
                  <a:lnTo>
                    <a:pt x="42" y="5"/>
                  </a:lnTo>
                  <a:lnTo>
                    <a:pt x="33" y="9"/>
                  </a:lnTo>
                  <a:lnTo>
                    <a:pt x="19" y="19"/>
                  </a:lnTo>
                  <a:lnTo>
                    <a:pt x="14" y="28"/>
                  </a:lnTo>
                  <a:lnTo>
                    <a:pt x="4" y="42"/>
                  </a:lnTo>
                  <a:lnTo>
                    <a:pt x="0" y="57"/>
                  </a:lnTo>
                  <a:lnTo>
                    <a:pt x="0" y="66"/>
                  </a:lnTo>
                  <a:lnTo>
                    <a:pt x="0" y="80"/>
                  </a:lnTo>
                  <a:lnTo>
                    <a:pt x="4" y="94"/>
                  </a:lnTo>
                  <a:lnTo>
                    <a:pt x="14" y="108"/>
                  </a:lnTo>
                  <a:lnTo>
                    <a:pt x="19" y="118"/>
                  </a:lnTo>
                  <a:lnTo>
                    <a:pt x="33" y="127"/>
                  </a:lnTo>
                  <a:lnTo>
                    <a:pt x="42" y="132"/>
                  </a:lnTo>
                  <a:lnTo>
                    <a:pt x="56" y="137"/>
                  </a:lnTo>
                  <a:lnTo>
                    <a:pt x="71" y="137"/>
                  </a:lnTo>
                  <a:lnTo>
                    <a:pt x="85" y="137"/>
                  </a:lnTo>
                  <a:lnTo>
                    <a:pt x="94" y="132"/>
                  </a:lnTo>
                  <a:lnTo>
                    <a:pt x="108" y="127"/>
                  </a:lnTo>
                  <a:lnTo>
                    <a:pt x="118" y="118"/>
                  </a:lnTo>
                  <a:lnTo>
                    <a:pt x="127" y="108"/>
                  </a:lnTo>
                  <a:lnTo>
                    <a:pt x="132" y="94"/>
                  </a:lnTo>
                  <a:lnTo>
                    <a:pt x="137" y="80"/>
                  </a:lnTo>
                  <a:lnTo>
                    <a:pt x="137" y="66"/>
                  </a:lnTo>
                  <a:lnTo>
                    <a:pt x="137" y="66"/>
                  </a:lnTo>
                  <a:lnTo>
                    <a:pt x="132" y="57"/>
                  </a:lnTo>
                  <a:lnTo>
                    <a:pt x="132" y="42"/>
                  </a:lnTo>
                  <a:lnTo>
                    <a:pt x="122" y="33"/>
                  </a:lnTo>
                  <a:lnTo>
                    <a:pt x="118" y="23"/>
                  </a:lnTo>
                  <a:lnTo>
                    <a:pt x="104" y="14"/>
                  </a:lnTo>
                  <a:lnTo>
                    <a:pt x="94" y="9"/>
                  </a:lnTo>
                  <a:lnTo>
                    <a:pt x="80" y="5"/>
                  </a:lnTo>
                  <a:lnTo>
                    <a:pt x="71" y="0"/>
                  </a:lnTo>
                  <a:lnTo>
                    <a:pt x="56" y="5"/>
                  </a:lnTo>
                  <a:lnTo>
                    <a:pt x="42" y="9"/>
                  </a:lnTo>
                  <a:lnTo>
                    <a:pt x="33" y="14"/>
                  </a:lnTo>
                  <a:lnTo>
                    <a:pt x="23" y="23"/>
                  </a:lnTo>
                  <a:lnTo>
                    <a:pt x="14" y="33"/>
                  </a:lnTo>
                  <a:lnTo>
                    <a:pt x="9" y="42"/>
                  </a:lnTo>
                  <a:lnTo>
                    <a:pt x="4" y="57"/>
                  </a:lnTo>
                  <a:lnTo>
                    <a:pt x="4" y="66"/>
                  </a:lnTo>
                  <a:lnTo>
                    <a:pt x="4" y="80"/>
                  </a:lnTo>
                  <a:lnTo>
                    <a:pt x="9" y="94"/>
                  </a:lnTo>
                  <a:lnTo>
                    <a:pt x="14" y="104"/>
                  </a:lnTo>
                  <a:lnTo>
                    <a:pt x="23" y="113"/>
                  </a:lnTo>
                  <a:lnTo>
                    <a:pt x="33" y="123"/>
                  </a:lnTo>
                  <a:lnTo>
                    <a:pt x="42" y="127"/>
                  </a:lnTo>
                  <a:lnTo>
                    <a:pt x="56" y="132"/>
                  </a:lnTo>
                  <a:lnTo>
                    <a:pt x="71" y="132"/>
                  </a:lnTo>
                  <a:lnTo>
                    <a:pt x="80" y="132"/>
                  </a:lnTo>
                  <a:lnTo>
                    <a:pt x="94" y="127"/>
                  </a:lnTo>
                  <a:lnTo>
                    <a:pt x="104" y="123"/>
                  </a:lnTo>
                  <a:lnTo>
                    <a:pt x="118" y="113"/>
                  </a:lnTo>
                  <a:lnTo>
                    <a:pt x="122" y="104"/>
                  </a:lnTo>
                  <a:lnTo>
                    <a:pt x="132" y="94"/>
                  </a:lnTo>
                  <a:lnTo>
                    <a:pt x="132" y="80"/>
                  </a:lnTo>
                  <a:lnTo>
                    <a:pt x="137" y="66"/>
                  </a:lnTo>
                  <a:lnTo>
                    <a:pt x="137" y="66"/>
                  </a:lnTo>
                  <a:close/>
                </a:path>
              </a:pathLst>
            </a:custGeom>
            <a:solidFill>
              <a:srgbClr val="3C60AC"/>
            </a:solidFill>
            <a:ln w="9525">
              <a:noFill/>
              <a:round/>
              <a:headEnd/>
              <a:tailEnd/>
            </a:ln>
          </p:spPr>
          <p:txBody>
            <a:bodyPr/>
            <a:lstStyle/>
            <a:p>
              <a:endParaRPr lang="en-US"/>
            </a:p>
          </p:txBody>
        </p:sp>
        <p:sp>
          <p:nvSpPr>
            <p:cNvPr id="3523865" name="Freeform 281"/>
            <p:cNvSpPr>
              <a:spLocks noChangeAspect="1"/>
            </p:cNvSpPr>
            <p:nvPr/>
          </p:nvSpPr>
          <p:spPr bwMode="auto">
            <a:xfrm>
              <a:off x="2227" y="1654"/>
              <a:ext cx="133" cy="132"/>
            </a:xfrm>
            <a:custGeom>
              <a:avLst/>
              <a:gdLst/>
              <a:ahLst/>
              <a:cxnLst>
                <a:cxn ang="0">
                  <a:pos x="128" y="57"/>
                </a:cxn>
                <a:cxn ang="0">
                  <a:pos x="118" y="33"/>
                </a:cxn>
                <a:cxn ang="0">
                  <a:pos x="100" y="14"/>
                </a:cxn>
                <a:cxn ang="0">
                  <a:pos x="76" y="5"/>
                </a:cxn>
                <a:cxn ang="0">
                  <a:pos x="52" y="5"/>
                </a:cxn>
                <a:cxn ang="0">
                  <a:pos x="29" y="14"/>
                </a:cxn>
                <a:cxn ang="0">
                  <a:pos x="10" y="33"/>
                </a:cxn>
                <a:cxn ang="0">
                  <a:pos x="0" y="57"/>
                </a:cxn>
                <a:cxn ang="0">
                  <a:pos x="0" y="80"/>
                </a:cxn>
                <a:cxn ang="0">
                  <a:pos x="10" y="104"/>
                </a:cxn>
                <a:cxn ang="0">
                  <a:pos x="29" y="123"/>
                </a:cxn>
                <a:cxn ang="0">
                  <a:pos x="52" y="132"/>
                </a:cxn>
                <a:cxn ang="0">
                  <a:pos x="76" y="132"/>
                </a:cxn>
                <a:cxn ang="0">
                  <a:pos x="100" y="123"/>
                </a:cxn>
                <a:cxn ang="0">
                  <a:pos x="118" y="104"/>
                </a:cxn>
                <a:cxn ang="0">
                  <a:pos x="128" y="80"/>
                </a:cxn>
                <a:cxn ang="0">
                  <a:pos x="128" y="66"/>
                </a:cxn>
                <a:cxn ang="0">
                  <a:pos x="123" y="42"/>
                </a:cxn>
                <a:cxn ang="0">
                  <a:pos x="109" y="23"/>
                </a:cxn>
                <a:cxn ang="0">
                  <a:pos x="90" y="9"/>
                </a:cxn>
                <a:cxn ang="0">
                  <a:pos x="67" y="5"/>
                </a:cxn>
                <a:cxn ang="0">
                  <a:pos x="38" y="9"/>
                </a:cxn>
                <a:cxn ang="0">
                  <a:pos x="19" y="23"/>
                </a:cxn>
                <a:cxn ang="0">
                  <a:pos x="5" y="42"/>
                </a:cxn>
                <a:cxn ang="0">
                  <a:pos x="0" y="66"/>
                </a:cxn>
                <a:cxn ang="0">
                  <a:pos x="5" y="94"/>
                </a:cxn>
                <a:cxn ang="0">
                  <a:pos x="19" y="113"/>
                </a:cxn>
                <a:cxn ang="0">
                  <a:pos x="38" y="127"/>
                </a:cxn>
                <a:cxn ang="0">
                  <a:pos x="67" y="132"/>
                </a:cxn>
                <a:cxn ang="0">
                  <a:pos x="90" y="127"/>
                </a:cxn>
                <a:cxn ang="0">
                  <a:pos x="109" y="113"/>
                </a:cxn>
                <a:cxn ang="0">
                  <a:pos x="123" y="94"/>
                </a:cxn>
                <a:cxn ang="0">
                  <a:pos x="128" y="66"/>
                </a:cxn>
              </a:cxnLst>
              <a:rect l="0" t="0" r="r" b="b"/>
              <a:pathLst>
                <a:path w="133" h="132">
                  <a:moveTo>
                    <a:pt x="133" y="66"/>
                  </a:moveTo>
                  <a:lnTo>
                    <a:pt x="128" y="57"/>
                  </a:lnTo>
                  <a:lnTo>
                    <a:pt x="128" y="42"/>
                  </a:lnTo>
                  <a:lnTo>
                    <a:pt x="118" y="33"/>
                  </a:lnTo>
                  <a:lnTo>
                    <a:pt x="114" y="23"/>
                  </a:lnTo>
                  <a:lnTo>
                    <a:pt x="100" y="14"/>
                  </a:lnTo>
                  <a:lnTo>
                    <a:pt x="90" y="9"/>
                  </a:lnTo>
                  <a:lnTo>
                    <a:pt x="76" y="5"/>
                  </a:lnTo>
                  <a:lnTo>
                    <a:pt x="67" y="0"/>
                  </a:lnTo>
                  <a:lnTo>
                    <a:pt x="52" y="5"/>
                  </a:lnTo>
                  <a:lnTo>
                    <a:pt x="38" y="9"/>
                  </a:lnTo>
                  <a:lnTo>
                    <a:pt x="29" y="14"/>
                  </a:lnTo>
                  <a:lnTo>
                    <a:pt x="19" y="23"/>
                  </a:lnTo>
                  <a:lnTo>
                    <a:pt x="10" y="33"/>
                  </a:lnTo>
                  <a:lnTo>
                    <a:pt x="5" y="42"/>
                  </a:lnTo>
                  <a:lnTo>
                    <a:pt x="0" y="57"/>
                  </a:lnTo>
                  <a:lnTo>
                    <a:pt x="0" y="66"/>
                  </a:lnTo>
                  <a:lnTo>
                    <a:pt x="0" y="80"/>
                  </a:lnTo>
                  <a:lnTo>
                    <a:pt x="5" y="94"/>
                  </a:lnTo>
                  <a:lnTo>
                    <a:pt x="10" y="104"/>
                  </a:lnTo>
                  <a:lnTo>
                    <a:pt x="19" y="113"/>
                  </a:lnTo>
                  <a:lnTo>
                    <a:pt x="29" y="123"/>
                  </a:lnTo>
                  <a:lnTo>
                    <a:pt x="38" y="127"/>
                  </a:lnTo>
                  <a:lnTo>
                    <a:pt x="52" y="132"/>
                  </a:lnTo>
                  <a:lnTo>
                    <a:pt x="67" y="132"/>
                  </a:lnTo>
                  <a:lnTo>
                    <a:pt x="76" y="132"/>
                  </a:lnTo>
                  <a:lnTo>
                    <a:pt x="90" y="127"/>
                  </a:lnTo>
                  <a:lnTo>
                    <a:pt x="100" y="123"/>
                  </a:lnTo>
                  <a:lnTo>
                    <a:pt x="114" y="113"/>
                  </a:lnTo>
                  <a:lnTo>
                    <a:pt x="118" y="104"/>
                  </a:lnTo>
                  <a:lnTo>
                    <a:pt x="128" y="94"/>
                  </a:lnTo>
                  <a:lnTo>
                    <a:pt x="128" y="80"/>
                  </a:lnTo>
                  <a:lnTo>
                    <a:pt x="133" y="66"/>
                  </a:lnTo>
                  <a:lnTo>
                    <a:pt x="128" y="66"/>
                  </a:lnTo>
                  <a:lnTo>
                    <a:pt x="128" y="57"/>
                  </a:lnTo>
                  <a:lnTo>
                    <a:pt x="123" y="42"/>
                  </a:lnTo>
                  <a:lnTo>
                    <a:pt x="118" y="33"/>
                  </a:lnTo>
                  <a:lnTo>
                    <a:pt x="109" y="23"/>
                  </a:lnTo>
                  <a:lnTo>
                    <a:pt x="100" y="14"/>
                  </a:lnTo>
                  <a:lnTo>
                    <a:pt x="90" y="9"/>
                  </a:lnTo>
                  <a:lnTo>
                    <a:pt x="76" y="5"/>
                  </a:lnTo>
                  <a:lnTo>
                    <a:pt x="67" y="5"/>
                  </a:lnTo>
                  <a:lnTo>
                    <a:pt x="52" y="5"/>
                  </a:lnTo>
                  <a:lnTo>
                    <a:pt x="38" y="9"/>
                  </a:lnTo>
                  <a:lnTo>
                    <a:pt x="29" y="14"/>
                  </a:lnTo>
                  <a:lnTo>
                    <a:pt x="19" y="23"/>
                  </a:lnTo>
                  <a:lnTo>
                    <a:pt x="10" y="33"/>
                  </a:lnTo>
                  <a:lnTo>
                    <a:pt x="5" y="42"/>
                  </a:lnTo>
                  <a:lnTo>
                    <a:pt x="0" y="57"/>
                  </a:lnTo>
                  <a:lnTo>
                    <a:pt x="0" y="66"/>
                  </a:lnTo>
                  <a:lnTo>
                    <a:pt x="0" y="80"/>
                  </a:lnTo>
                  <a:lnTo>
                    <a:pt x="5" y="94"/>
                  </a:lnTo>
                  <a:lnTo>
                    <a:pt x="10" y="104"/>
                  </a:lnTo>
                  <a:lnTo>
                    <a:pt x="19" y="113"/>
                  </a:lnTo>
                  <a:lnTo>
                    <a:pt x="29" y="123"/>
                  </a:lnTo>
                  <a:lnTo>
                    <a:pt x="38" y="127"/>
                  </a:lnTo>
                  <a:lnTo>
                    <a:pt x="52" y="132"/>
                  </a:lnTo>
                  <a:lnTo>
                    <a:pt x="67" y="132"/>
                  </a:lnTo>
                  <a:lnTo>
                    <a:pt x="76" y="132"/>
                  </a:lnTo>
                  <a:lnTo>
                    <a:pt x="90" y="127"/>
                  </a:lnTo>
                  <a:lnTo>
                    <a:pt x="100" y="123"/>
                  </a:lnTo>
                  <a:lnTo>
                    <a:pt x="109" y="113"/>
                  </a:lnTo>
                  <a:lnTo>
                    <a:pt x="118" y="104"/>
                  </a:lnTo>
                  <a:lnTo>
                    <a:pt x="123" y="94"/>
                  </a:lnTo>
                  <a:lnTo>
                    <a:pt x="128" y="80"/>
                  </a:lnTo>
                  <a:lnTo>
                    <a:pt x="128" y="66"/>
                  </a:lnTo>
                  <a:lnTo>
                    <a:pt x="133" y="66"/>
                  </a:lnTo>
                  <a:close/>
                </a:path>
              </a:pathLst>
            </a:custGeom>
            <a:solidFill>
              <a:srgbClr val="3E63AD"/>
            </a:solidFill>
            <a:ln w="9525">
              <a:noFill/>
              <a:round/>
              <a:headEnd/>
              <a:tailEnd/>
            </a:ln>
          </p:spPr>
          <p:txBody>
            <a:bodyPr/>
            <a:lstStyle/>
            <a:p>
              <a:endParaRPr lang="en-US"/>
            </a:p>
          </p:txBody>
        </p:sp>
        <p:sp>
          <p:nvSpPr>
            <p:cNvPr id="3523866" name="Freeform 282"/>
            <p:cNvSpPr>
              <a:spLocks noChangeAspect="1"/>
            </p:cNvSpPr>
            <p:nvPr/>
          </p:nvSpPr>
          <p:spPr bwMode="auto">
            <a:xfrm>
              <a:off x="2227" y="1659"/>
              <a:ext cx="128" cy="127"/>
            </a:xfrm>
            <a:custGeom>
              <a:avLst/>
              <a:gdLst/>
              <a:ahLst/>
              <a:cxnLst>
                <a:cxn ang="0">
                  <a:pos x="128" y="52"/>
                </a:cxn>
                <a:cxn ang="0">
                  <a:pos x="118" y="28"/>
                </a:cxn>
                <a:cxn ang="0">
                  <a:pos x="100" y="9"/>
                </a:cxn>
                <a:cxn ang="0">
                  <a:pos x="76" y="0"/>
                </a:cxn>
                <a:cxn ang="0">
                  <a:pos x="52" y="0"/>
                </a:cxn>
                <a:cxn ang="0">
                  <a:pos x="29" y="9"/>
                </a:cxn>
                <a:cxn ang="0">
                  <a:pos x="10" y="28"/>
                </a:cxn>
                <a:cxn ang="0">
                  <a:pos x="0" y="52"/>
                </a:cxn>
                <a:cxn ang="0">
                  <a:pos x="0" y="75"/>
                </a:cxn>
                <a:cxn ang="0">
                  <a:pos x="10" y="99"/>
                </a:cxn>
                <a:cxn ang="0">
                  <a:pos x="29" y="118"/>
                </a:cxn>
                <a:cxn ang="0">
                  <a:pos x="52" y="127"/>
                </a:cxn>
                <a:cxn ang="0">
                  <a:pos x="76" y="127"/>
                </a:cxn>
                <a:cxn ang="0">
                  <a:pos x="100" y="118"/>
                </a:cxn>
                <a:cxn ang="0">
                  <a:pos x="118" y="99"/>
                </a:cxn>
                <a:cxn ang="0">
                  <a:pos x="128" y="75"/>
                </a:cxn>
                <a:cxn ang="0">
                  <a:pos x="128" y="61"/>
                </a:cxn>
                <a:cxn ang="0">
                  <a:pos x="123" y="37"/>
                </a:cxn>
                <a:cxn ang="0">
                  <a:pos x="109" y="18"/>
                </a:cxn>
                <a:cxn ang="0">
                  <a:pos x="90" y="4"/>
                </a:cxn>
                <a:cxn ang="0">
                  <a:pos x="67" y="0"/>
                </a:cxn>
                <a:cxn ang="0">
                  <a:pos x="43" y="4"/>
                </a:cxn>
                <a:cxn ang="0">
                  <a:pos x="19" y="18"/>
                </a:cxn>
                <a:cxn ang="0">
                  <a:pos x="10" y="37"/>
                </a:cxn>
                <a:cxn ang="0">
                  <a:pos x="5" y="61"/>
                </a:cxn>
                <a:cxn ang="0">
                  <a:pos x="10" y="89"/>
                </a:cxn>
                <a:cxn ang="0">
                  <a:pos x="19" y="108"/>
                </a:cxn>
                <a:cxn ang="0">
                  <a:pos x="43" y="118"/>
                </a:cxn>
                <a:cxn ang="0">
                  <a:pos x="67" y="122"/>
                </a:cxn>
                <a:cxn ang="0">
                  <a:pos x="90" y="118"/>
                </a:cxn>
                <a:cxn ang="0">
                  <a:pos x="109" y="108"/>
                </a:cxn>
                <a:cxn ang="0">
                  <a:pos x="123" y="89"/>
                </a:cxn>
                <a:cxn ang="0">
                  <a:pos x="128" y="61"/>
                </a:cxn>
              </a:cxnLst>
              <a:rect l="0" t="0" r="r" b="b"/>
              <a:pathLst>
                <a:path w="128" h="127">
                  <a:moveTo>
                    <a:pt x="128" y="61"/>
                  </a:moveTo>
                  <a:lnTo>
                    <a:pt x="128" y="52"/>
                  </a:lnTo>
                  <a:lnTo>
                    <a:pt x="123" y="37"/>
                  </a:lnTo>
                  <a:lnTo>
                    <a:pt x="118" y="28"/>
                  </a:lnTo>
                  <a:lnTo>
                    <a:pt x="109" y="18"/>
                  </a:lnTo>
                  <a:lnTo>
                    <a:pt x="100" y="9"/>
                  </a:lnTo>
                  <a:lnTo>
                    <a:pt x="90" y="4"/>
                  </a:lnTo>
                  <a:lnTo>
                    <a:pt x="76" y="0"/>
                  </a:lnTo>
                  <a:lnTo>
                    <a:pt x="67" y="0"/>
                  </a:lnTo>
                  <a:lnTo>
                    <a:pt x="52" y="0"/>
                  </a:lnTo>
                  <a:lnTo>
                    <a:pt x="38" y="4"/>
                  </a:lnTo>
                  <a:lnTo>
                    <a:pt x="29" y="9"/>
                  </a:lnTo>
                  <a:lnTo>
                    <a:pt x="19" y="18"/>
                  </a:lnTo>
                  <a:lnTo>
                    <a:pt x="10" y="28"/>
                  </a:lnTo>
                  <a:lnTo>
                    <a:pt x="5" y="37"/>
                  </a:lnTo>
                  <a:lnTo>
                    <a:pt x="0" y="52"/>
                  </a:lnTo>
                  <a:lnTo>
                    <a:pt x="0" y="61"/>
                  </a:lnTo>
                  <a:lnTo>
                    <a:pt x="0" y="75"/>
                  </a:lnTo>
                  <a:lnTo>
                    <a:pt x="5" y="89"/>
                  </a:lnTo>
                  <a:lnTo>
                    <a:pt x="10" y="99"/>
                  </a:lnTo>
                  <a:lnTo>
                    <a:pt x="19" y="108"/>
                  </a:lnTo>
                  <a:lnTo>
                    <a:pt x="29" y="118"/>
                  </a:lnTo>
                  <a:lnTo>
                    <a:pt x="38" y="122"/>
                  </a:lnTo>
                  <a:lnTo>
                    <a:pt x="52" y="127"/>
                  </a:lnTo>
                  <a:lnTo>
                    <a:pt x="67" y="127"/>
                  </a:lnTo>
                  <a:lnTo>
                    <a:pt x="76" y="127"/>
                  </a:lnTo>
                  <a:lnTo>
                    <a:pt x="90" y="122"/>
                  </a:lnTo>
                  <a:lnTo>
                    <a:pt x="100" y="118"/>
                  </a:lnTo>
                  <a:lnTo>
                    <a:pt x="109" y="108"/>
                  </a:lnTo>
                  <a:lnTo>
                    <a:pt x="118" y="99"/>
                  </a:lnTo>
                  <a:lnTo>
                    <a:pt x="123" y="89"/>
                  </a:lnTo>
                  <a:lnTo>
                    <a:pt x="128" y="75"/>
                  </a:lnTo>
                  <a:lnTo>
                    <a:pt x="128" y="61"/>
                  </a:lnTo>
                  <a:lnTo>
                    <a:pt x="128" y="61"/>
                  </a:lnTo>
                  <a:lnTo>
                    <a:pt x="123" y="52"/>
                  </a:lnTo>
                  <a:lnTo>
                    <a:pt x="123" y="37"/>
                  </a:lnTo>
                  <a:lnTo>
                    <a:pt x="114" y="28"/>
                  </a:lnTo>
                  <a:lnTo>
                    <a:pt x="109" y="18"/>
                  </a:lnTo>
                  <a:lnTo>
                    <a:pt x="100" y="14"/>
                  </a:lnTo>
                  <a:lnTo>
                    <a:pt x="90" y="4"/>
                  </a:lnTo>
                  <a:lnTo>
                    <a:pt x="76" y="4"/>
                  </a:lnTo>
                  <a:lnTo>
                    <a:pt x="67" y="0"/>
                  </a:lnTo>
                  <a:lnTo>
                    <a:pt x="52" y="4"/>
                  </a:lnTo>
                  <a:lnTo>
                    <a:pt x="43" y="4"/>
                  </a:lnTo>
                  <a:lnTo>
                    <a:pt x="29" y="14"/>
                  </a:lnTo>
                  <a:lnTo>
                    <a:pt x="19" y="18"/>
                  </a:lnTo>
                  <a:lnTo>
                    <a:pt x="15" y="28"/>
                  </a:lnTo>
                  <a:lnTo>
                    <a:pt x="10" y="37"/>
                  </a:lnTo>
                  <a:lnTo>
                    <a:pt x="5" y="52"/>
                  </a:lnTo>
                  <a:lnTo>
                    <a:pt x="5" y="61"/>
                  </a:lnTo>
                  <a:lnTo>
                    <a:pt x="5" y="75"/>
                  </a:lnTo>
                  <a:lnTo>
                    <a:pt x="10" y="89"/>
                  </a:lnTo>
                  <a:lnTo>
                    <a:pt x="15" y="99"/>
                  </a:lnTo>
                  <a:lnTo>
                    <a:pt x="19" y="108"/>
                  </a:lnTo>
                  <a:lnTo>
                    <a:pt x="29" y="113"/>
                  </a:lnTo>
                  <a:lnTo>
                    <a:pt x="43" y="118"/>
                  </a:lnTo>
                  <a:lnTo>
                    <a:pt x="52" y="122"/>
                  </a:lnTo>
                  <a:lnTo>
                    <a:pt x="67" y="122"/>
                  </a:lnTo>
                  <a:lnTo>
                    <a:pt x="76" y="122"/>
                  </a:lnTo>
                  <a:lnTo>
                    <a:pt x="90" y="118"/>
                  </a:lnTo>
                  <a:lnTo>
                    <a:pt x="100" y="113"/>
                  </a:lnTo>
                  <a:lnTo>
                    <a:pt x="109" y="108"/>
                  </a:lnTo>
                  <a:lnTo>
                    <a:pt x="114" y="99"/>
                  </a:lnTo>
                  <a:lnTo>
                    <a:pt x="123" y="89"/>
                  </a:lnTo>
                  <a:lnTo>
                    <a:pt x="123" y="75"/>
                  </a:lnTo>
                  <a:lnTo>
                    <a:pt x="128" y="61"/>
                  </a:lnTo>
                  <a:lnTo>
                    <a:pt x="128" y="61"/>
                  </a:lnTo>
                  <a:close/>
                </a:path>
              </a:pathLst>
            </a:custGeom>
            <a:solidFill>
              <a:srgbClr val="4165AE"/>
            </a:solidFill>
            <a:ln w="9525">
              <a:noFill/>
              <a:round/>
              <a:headEnd/>
              <a:tailEnd/>
            </a:ln>
          </p:spPr>
          <p:txBody>
            <a:bodyPr/>
            <a:lstStyle/>
            <a:p>
              <a:endParaRPr lang="en-US"/>
            </a:p>
          </p:txBody>
        </p:sp>
        <p:sp>
          <p:nvSpPr>
            <p:cNvPr id="3523867" name="Freeform 283"/>
            <p:cNvSpPr>
              <a:spLocks noChangeAspect="1"/>
            </p:cNvSpPr>
            <p:nvPr/>
          </p:nvSpPr>
          <p:spPr bwMode="auto">
            <a:xfrm>
              <a:off x="2232" y="1659"/>
              <a:ext cx="123" cy="122"/>
            </a:xfrm>
            <a:custGeom>
              <a:avLst/>
              <a:gdLst/>
              <a:ahLst/>
              <a:cxnLst>
                <a:cxn ang="0">
                  <a:pos x="118" y="52"/>
                </a:cxn>
                <a:cxn ang="0">
                  <a:pos x="109" y="28"/>
                </a:cxn>
                <a:cxn ang="0">
                  <a:pos x="95" y="14"/>
                </a:cxn>
                <a:cxn ang="0">
                  <a:pos x="71" y="4"/>
                </a:cxn>
                <a:cxn ang="0">
                  <a:pos x="47" y="4"/>
                </a:cxn>
                <a:cxn ang="0">
                  <a:pos x="24" y="14"/>
                </a:cxn>
                <a:cxn ang="0">
                  <a:pos x="10" y="28"/>
                </a:cxn>
                <a:cxn ang="0">
                  <a:pos x="0" y="52"/>
                </a:cxn>
                <a:cxn ang="0">
                  <a:pos x="0" y="75"/>
                </a:cxn>
                <a:cxn ang="0">
                  <a:pos x="10" y="99"/>
                </a:cxn>
                <a:cxn ang="0">
                  <a:pos x="24" y="113"/>
                </a:cxn>
                <a:cxn ang="0">
                  <a:pos x="47" y="122"/>
                </a:cxn>
                <a:cxn ang="0">
                  <a:pos x="71" y="122"/>
                </a:cxn>
                <a:cxn ang="0">
                  <a:pos x="95" y="113"/>
                </a:cxn>
                <a:cxn ang="0">
                  <a:pos x="109" y="99"/>
                </a:cxn>
                <a:cxn ang="0">
                  <a:pos x="118" y="75"/>
                </a:cxn>
                <a:cxn ang="0">
                  <a:pos x="118" y="61"/>
                </a:cxn>
                <a:cxn ang="0">
                  <a:pos x="113" y="42"/>
                </a:cxn>
                <a:cxn ang="0">
                  <a:pos x="99" y="23"/>
                </a:cxn>
                <a:cxn ang="0">
                  <a:pos x="80" y="9"/>
                </a:cxn>
                <a:cxn ang="0">
                  <a:pos x="62" y="4"/>
                </a:cxn>
                <a:cxn ang="0">
                  <a:pos x="38" y="9"/>
                </a:cxn>
                <a:cxn ang="0">
                  <a:pos x="19" y="23"/>
                </a:cxn>
                <a:cxn ang="0">
                  <a:pos x="5" y="42"/>
                </a:cxn>
                <a:cxn ang="0">
                  <a:pos x="0" y="61"/>
                </a:cxn>
                <a:cxn ang="0">
                  <a:pos x="5" y="85"/>
                </a:cxn>
                <a:cxn ang="0">
                  <a:pos x="19" y="103"/>
                </a:cxn>
                <a:cxn ang="0">
                  <a:pos x="38" y="118"/>
                </a:cxn>
                <a:cxn ang="0">
                  <a:pos x="62" y="122"/>
                </a:cxn>
                <a:cxn ang="0">
                  <a:pos x="80" y="118"/>
                </a:cxn>
                <a:cxn ang="0">
                  <a:pos x="99" y="103"/>
                </a:cxn>
                <a:cxn ang="0">
                  <a:pos x="113" y="85"/>
                </a:cxn>
                <a:cxn ang="0">
                  <a:pos x="118" y="61"/>
                </a:cxn>
              </a:cxnLst>
              <a:rect l="0" t="0" r="r" b="b"/>
              <a:pathLst>
                <a:path w="123" h="122">
                  <a:moveTo>
                    <a:pt x="123" y="61"/>
                  </a:moveTo>
                  <a:lnTo>
                    <a:pt x="118" y="52"/>
                  </a:lnTo>
                  <a:lnTo>
                    <a:pt x="118" y="37"/>
                  </a:lnTo>
                  <a:lnTo>
                    <a:pt x="109" y="28"/>
                  </a:lnTo>
                  <a:lnTo>
                    <a:pt x="104" y="18"/>
                  </a:lnTo>
                  <a:lnTo>
                    <a:pt x="95" y="14"/>
                  </a:lnTo>
                  <a:lnTo>
                    <a:pt x="85" y="4"/>
                  </a:lnTo>
                  <a:lnTo>
                    <a:pt x="71" y="4"/>
                  </a:lnTo>
                  <a:lnTo>
                    <a:pt x="62" y="0"/>
                  </a:lnTo>
                  <a:lnTo>
                    <a:pt x="47" y="4"/>
                  </a:lnTo>
                  <a:lnTo>
                    <a:pt x="38" y="4"/>
                  </a:lnTo>
                  <a:lnTo>
                    <a:pt x="24" y="14"/>
                  </a:lnTo>
                  <a:lnTo>
                    <a:pt x="14" y="18"/>
                  </a:lnTo>
                  <a:lnTo>
                    <a:pt x="10" y="28"/>
                  </a:lnTo>
                  <a:lnTo>
                    <a:pt x="5" y="37"/>
                  </a:lnTo>
                  <a:lnTo>
                    <a:pt x="0" y="52"/>
                  </a:lnTo>
                  <a:lnTo>
                    <a:pt x="0" y="61"/>
                  </a:lnTo>
                  <a:lnTo>
                    <a:pt x="0" y="75"/>
                  </a:lnTo>
                  <a:lnTo>
                    <a:pt x="5" y="89"/>
                  </a:lnTo>
                  <a:lnTo>
                    <a:pt x="10" y="99"/>
                  </a:lnTo>
                  <a:lnTo>
                    <a:pt x="14" y="108"/>
                  </a:lnTo>
                  <a:lnTo>
                    <a:pt x="24" y="113"/>
                  </a:lnTo>
                  <a:lnTo>
                    <a:pt x="38" y="118"/>
                  </a:lnTo>
                  <a:lnTo>
                    <a:pt x="47" y="122"/>
                  </a:lnTo>
                  <a:lnTo>
                    <a:pt x="62" y="122"/>
                  </a:lnTo>
                  <a:lnTo>
                    <a:pt x="71" y="122"/>
                  </a:lnTo>
                  <a:lnTo>
                    <a:pt x="85" y="118"/>
                  </a:lnTo>
                  <a:lnTo>
                    <a:pt x="95" y="113"/>
                  </a:lnTo>
                  <a:lnTo>
                    <a:pt x="104" y="108"/>
                  </a:lnTo>
                  <a:lnTo>
                    <a:pt x="109" y="99"/>
                  </a:lnTo>
                  <a:lnTo>
                    <a:pt x="118" y="89"/>
                  </a:lnTo>
                  <a:lnTo>
                    <a:pt x="118" y="75"/>
                  </a:lnTo>
                  <a:lnTo>
                    <a:pt x="123" y="61"/>
                  </a:lnTo>
                  <a:lnTo>
                    <a:pt x="118" y="61"/>
                  </a:lnTo>
                  <a:lnTo>
                    <a:pt x="118" y="52"/>
                  </a:lnTo>
                  <a:lnTo>
                    <a:pt x="113" y="42"/>
                  </a:lnTo>
                  <a:lnTo>
                    <a:pt x="109" y="28"/>
                  </a:lnTo>
                  <a:lnTo>
                    <a:pt x="99" y="23"/>
                  </a:lnTo>
                  <a:lnTo>
                    <a:pt x="95" y="14"/>
                  </a:lnTo>
                  <a:lnTo>
                    <a:pt x="80" y="9"/>
                  </a:lnTo>
                  <a:lnTo>
                    <a:pt x="71" y="4"/>
                  </a:lnTo>
                  <a:lnTo>
                    <a:pt x="62" y="4"/>
                  </a:lnTo>
                  <a:lnTo>
                    <a:pt x="47" y="4"/>
                  </a:lnTo>
                  <a:lnTo>
                    <a:pt x="38" y="9"/>
                  </a:lnTo>
                  <a:lnTo>
                    <a:pt x="28" y="14"/>
                  </a:lnTo>
                  <a:lnTo>
                    <a:pt x="19" y="23"/>
                  </a:lnTo>
                  <a:lnTo>
                    <a:pt x="10" y="28"/>
                  </a:lnTo>
                  <a:lnTo>
                    <a:pt x="5" y="42"/>
                  </a:lnTo>
                  <a:lnTo>
                    <a:pt x="0" y="52"/>
                  </a:lnTo>
                  <a:lnTo>
                    <a:pt x="0" y="61"/>
                  </a:lnTo>
                  <a:lnTo>
                    <a:pt x="0" y="75"/>
                  </a:lnTo>
                  <a:lnTo>
                    <a:pt x="5" y="85"/>
                  </a:lnTo>
                  <a:lnTo>
                    <a:pt x="10" y="94"/>
                  </a:lnTo>
                  <a:lnTo>
                    <a:pt x="19" y="103"/>
                  </a:lnTo>
                  <a:lnTo>
                    <a:pt x="28" y="113"/>
                  </a:lnTo>
                  <a:lnTo>
                    <a:pt x="38" y="118"/>
                  </a:lnTo>
                  <a:lnTo>
                    <a:pt x="47" y="122"/>
                  </a:lnTo>
                  <a:lnTo>
                    <a:pt x="62" y="122"/>
                  </a:lnTo>
                  <a:lnTo>
                    <a:pt x="71" y="122"/>
                  </a:lnTo>
                  <a:lnTo>
                    <a:pt x="80" y="118"/>
                  </a:lnTo>
                  <a:lnTo>
                    <a:pt x="95" y="113"/>
                  </a:lnTo>
                  <a:lnTo>
                    <a:pt x="99" y="103"/>
                  </a:lnTo>
                  <a:lnTo>
                    <a:pt x="109" y="94"/>
                  </a:lnTo>
                  <a:lnTo>
                    <a:pt x="113" y="85"/>
                  </a:lnTo>
                  <a:lnTo>
                    <a:pt x="118" y="75"/>
                  </a:lnTo>
                  <a:lnTo>
                    <a:pt x="118" y="61"/>
                  </a:lnTo>
                  <a:lnTo>
                    <a:pt x="123" y="61"/>
                  </a:lnTo>
                  <a:close/>
                </a:path>
              </a:pathLst>
            </a:custGeom>
            <a:solidFill>
              <a:srgbClr val="4467AF"/>
            </a:solidFill>
            <a:ln w="9525">
              <a:noFill/>
              <a:round/>
              <a:headEnd/>
              <a:tailEnd/>
            </a:ln>
          </p:spPr>
          <p:txBody>
            <a:bodyPr/>
            <a:lstStyle/>
            <a:p>
              <a:endParaRPr lang="en-US"/>
            </a:p>
          </p:txBody>
        </p:sp>
        <p:sp>
          <p:nvSpPr>
            <p:cNvPr id="3523868" name="Freeform 284"/>
            <p:cNvSpPr>
              <a:spLocks noChangeAspect="1"/>
            </p:cNvSpPr>
            <p:nvPr/>
          </p:nvSpPr>
          <p:spPr bwMode="auto">
            <a:xfrm>
              <a:off x="2232" y="1663"/>
              <a:ext cx="118" cy="118"/>
            </a:xfrm>
            <a:custGeom>
              <a:avLst/>
              <a:gdLst/>
              <a:ahLst/>
              <a:cxnLst>
                <a:cxn ang="0">
                  <a:pos x="118" y="48"/>
                </a:cxn>
                <a:cxn ang="0">
                  <a:pos x="109" y="24"/>
                </a:cxn>
                <a:cxn ang="0">
                  <a:pos x="95" y="10"/>
                </a:cxn>
                <a:cxn ang="0">
                  <a:pos x="71" y="0"/>
                </a:cxn>
                <a:cxn ang="0">
                  <a:pos x="47" y="0"/>
                </a:cxn>
                <a:cxn ang="0">
                  <a:pos x="28" y="10"/>
                </a:cxn>
                <a:cxn ang="0">
                  <a:pos x="10" y="24"/>
                </a:cxn>
                <a:cxn ang="0">
                  <a:pos x="0" y="48"/>
                </a:cxn>
                <a:cxn ang="0">
                  <a:pos x="0" y="71"/>
                </a:cxn>
                <a:cxn ang="0">
                  <a:pos x="10" y="90"/>
                </a:cxn>
                <a:cxn ang="0">
                  <a:pos x="28" y="109"/>
                </a:cxn>
                <a:cxn ang="0">
                  <a:pos x="47" y="118"/>
                </a:cxn>
                <a:cxn ang="0">
                  <a:pos x="71" y="118"/>
                </a:cxn>
                <a:cxn ang="0">
                  <a:pos x="95" y="109"/>
                </a:cxn>
                <a:cxn ang="0">
                  <a:pos x="109" y="90"/>
                </a:cxn>
                <a:cxn ang="0">
                  <a:pos x="118" y="71"/>
                </a:cxn>
                <a:cxn ang="0">
                  <a:pos x="118" y="57"/>
                </a:cxn>
                <a:cxn ang="0">
                  <a:pos x="113" y="38"/>
                </a:cxn>
                <a:cxn ang="0">
                  <a:pos x="99" y="19"/>
                </a:cxn>
                <a:cxn ang="0">
                  <a:pos x="80" y="5"/>
                </a:cxn>
                <a:cxn ang="0">
                  <a:pos x="62" y="0"/>
                </a:cxn>
                <a:cxn ang="0">
                  <a:pos x="38" y="5"/>
                </a:cxn>
                <a:cxn ang="0">
                  <a:pos x="19" y="19"/>
                </a:cxn>
                <a:cxn ang="0">
                  <a:pos x="10" y="38"/>
                </a:cxn>
                <a:cxn ang="0">
                  <a:pos x="5" y="57"/>
                </a:cxn>
                <a:cxn ang="0">
                  <a:pos x="10" y="81"/>
                </a:cxn>
                <a:cxn ang="0">
                  <a:pos x="19" y="99"/>
                </a:cxn>
                <a:cxn ang="0">
                  <a:pos x="38" y="114"/>
                </a:cxn>
                <a:cxn ang="0">
                  <a:pos x="62" y="114"/>
                </a:cxn>
                <a:cxn ang="0">
                  <a:pos x="80" y="114"/>
                </a:cxn>
                <a:cxn ang="0">
                  <a:pos x="99" y="99"/>
                </a:cxn>
                <a:cxn ang="0">
                  <a:pos x="113" y="81"/>
                </a:cxn>
                <a:cxn ang="0">
                  <a:pos x="118" y="57"/>
                </a:cxn>
              </a:cxnLst>
              <a:rect l="0" t="0" r="r" b="b"/>
              <a:pathLst>
                <a:path w="118" h="118">
                  <a:moveTo>
                    <a:pt x="118" y="57"/>
                  </a:moveTo>
                  <a:lnTo>
                    <a:pt x="118" y="48"/>
                  </a:lnTo>
                  <a:lnTo>
                    <a:pt x="113" y="38"/>
                  </a:lnTo>
                  <a:lnTo>
                    <a:pt x="109" y="24"/>
                  </a:lnTo>
                  <a:lnTo>
                    <a:pt x="99" y="19"/>
                  </a:lnTo>
                  <a:lnTo>
                    <a:pt x="95" y="10"/>
                  </a:lnTo>
                  <a:lnTo>
                    <a:pt x="80" y="5"/>
                  </a:lnTo>
                  <a:lnTo>
                    <a:pt x="71" y="0"/>
                  </a:lnTo>
                  <a:lnTo>
                    <a:pt x="62" y="0"/>
                  </a:lnTo>
                  <a:lnTo>
                    <a:pt x="47" y="0"/>
                  </a:lnTo>
                  <a:lnTo>
                    <a:pt x="38" y="5"/>
                  </a:lnTo>
                  <a:lnTo>
                    <a:pt x="28" y="10"/>
                  </a:lnTo>
                  <a:lnTo>
                    <a:pt x="19" y="19"/>
                  </a:lnTo>
                  <a:lnTo>
                    <a:pt x="10" y="24"/>
                  </a:lnTo>
                  <a:lnTo>
                    <a:pt x="5" y="38"/>
                  </a:lnTo>
                  <a:lnTo>
                    <a:pt x="0" y="48"/>
                  </a:lnTo>
                  <a:lnTo>
                    <a:pt x="0" y="57"/>
                  </a:lnTo>
                  <a:lnTo>
                    <a:pt x="0" y="71"/>
                  </a:lnTo>
                  <a:lnTo>
                    <a:pt x="5" y="81"/>
                  </a:lnTo>
                  <a:lnTo>
                    <a:pt x="10" y="90"/>
                  </a:lnTo>
                  <a:lnTo>
                    <a:pt x="19" y="99"/>
                  </a:lnTo>
                  <a:lnTo>
                    <a:pt x="28" y="109"/>
                  </a:lnTo>
                  <a:lnTo>
                    <a:pt x="38" y="114"/>
                  </a:lnTo>
                  <a:lnTo>
                    <a:pt x="47" y="118"/>
                  </a:lnTo>
                  <a:lnTo>
                    <a:pt x="62" y="118"/>
                  </a:lnTo>
                  <a:lnTo>
                    <a:pt x="71" y="118"/>
                  </a:lnTo>
                  <a:lnTo>
                    <a:pt x="80" y="114"/>
                  </a:lnTo>
                  <a:lnTo>
                    <a:pt x="95" y="109"/>
                  </a:lnTo>
                  <a:lnTo>
                    <a:pt x="99" y="99"/>
                  </a:lnTo>
                  <a:lnTo>
                    <a:pt x="109" y="90"/>
                  </a:lnTo>
                  <a:lnTo>
                    <a:pt x="113" y="81"/>
                  </a:lnTo>
                  <a:lnTo>
                    <a:pt x="118" y="71"/>
                  </a:lnTo>
                  <a:lnTo>
                    <a:pt x="118" y="57"/>
                  </a:lnTo>
                  <a:lnTo>
                    <a:pt x="118" y="57"/>
                  </a:lnTo>
                  <a:lnTo>
                    <a:pt x="113" y="48"/>
                  </a:lnTo>
                  <a:lnTo>
                    <a:pt x="113" y="38"/>
                  </a:lnTo>
                  <a:lnTo>
                    <a:pt x="109" y="29"/>
                  </a:lnTo>
                  <a:lnTo>
                    <a:pt x="99" y="19"/>
                  </a:lnTo>
                  <a:lnTo>
                    <a:pt x="90" y="10"/>
                  </a:lnTo>
                  <a:lnTo>
                    <a:pt x="80" y="5"/>
                  </a:lnTo>
                  <a:lnTo>
                    <a:pt x="71" y="5"/>
                  </a:lnTo>
                  <a:lnTo>
                    <a:pt x="62" y="0"/>
                  </a:lnTo>
                  <a:lnTo>
                    <a:pt x="47" y="5"/>
                  </a:lnTo>
                  <a:lnTo>
                    <a:pt x="38" y="5"/>
                  </a:lnTo>
                  <a:lnTo>
                    <a:pt x="28" y="10"/>
                  </a:lnTo>
                  <a:lnTo>
                    <a:pt x="19" y="19"/>
                  </a:lnTo>
                  <a:lnTo>
                    <a:pt x="14" y="29"/>
                  </a:lnTo>
                  <a:lnTo>
                    <a:pt x="10" y="38"/>
                  </a:lnTo>
                  <a:lnTo>
                    <a:pt x="5" y="48"/>
                  </a:lnTo>
                  <a:lnTo>
                    <a:pt x="5" y="57"/>
                  </a:lnTo>
                  <a:lnTo>
                    <a:pt x="5" y="71"/>
                  </a:lnTo>
                  <a:lnTo>
                    <a:pt x="10" y="81"/>
                  </a:lnTo>
                  <a:lnTo>
                    <a:pt x="14" y="90"/>
                  </a:lnTo>
                  <a:lnTo>
                    <a:pt x="19" y="99"/>
                  </a:lnTo>
                  <a:lnTo>
                    <a:pt x="28" y="104"/>
                  </a:lnTo>
                  <a:lnTo>
                    <a:pt x="38" y="114"/>
                  </a:lnTo>
                  <a:lnTo>
                    <a:pt x="47" y="114"/>
                  </a:lnTo>
                  <a:lnTo>
                    <a:pt x="62" y="114"/>
                  </a:lnTo>
                  <a:lnTo>
                    <a:pt x="71" y="114"/>
                  </a:lnTo>
                  <a:lnTo>
                    <a:pt x="80" y="114"/>
                  </a:lnTo>
                  <a:lnTo>
                    <a:pt x="90" y="104"/>
                  </a:lnTo>
                  <a:lnTo>
                    <a:pt x="99" y="99"/>
                  </a:lnTo>
                  <a:lnTo>
                    <a:pt x="109" y="90"/>
                  </a:lnTo>
                  <a:lnTo>
                    <a:pt x="113" y="81"/>
                  </a:lnTo>
                  <a:lnTo>
                    <a:pt x="113" y="71"/>
                  </a:lnTo>
                  <a:lnTo>
                    <a:pt x="118" y="57"/>
                  </a:lnTo>
                  <a:lnTo>
                    <a:pt x="118" y="57"/>
                  </a:lnTo>
                  <a:close/>
                </a:path>
              </a:pathLst>
            </a:custGeom>
            <a:solidFill>
              <a:srgbClr val="4769B0"/>
            </a:solidFill>
            <a:ln w="9525">
              <a:noFill/>
              <a:round/>
              <a:headEnd/>
              <a:tailEnd/>
            </a:ln>
          </p:spPr>
          <p:txBody>
            <a:bodyPr/>
            <a:lstStyle/>
            <a:p>
              <a:endParaRPr lang="en-US"/>
            </a:p>
          </p:txBody>
        </p:sp>
        <p:sp>
          <p:nvSpPr>
            <p:cNvPr id="3523869" name="Freeform 285"/>
            <p:cNvSpPr>
              <a:spLocks noChangeAspect="1"/>
            </p:cNvSpPr>
            <p:nvPr/>
          </p:nvSpPr>
          <p:spPr bwMode="auto">
            <a:xfrm>
              <a:off x="2237" y="1663"/>
              <a:ext cx="113" cy="114"/>
            </a:xfrm>
            <a:custGeom>
              <a:avLst/>
              <a:gdLst/>
              <a:ahLst/>
              <a:cxnLst>
                <a:cxn ang="0">
                  <a:pos x="108" y="48"/>
                </a:cxn>
                <a:cxn ang="0">
                  <a:pos x="104" y="29"/>
                </a:cxn>
                <a:cxn ang="0">
                  <a:pos x="85" y="10"/>
                </a:cxn>
                <a:cxn ang="0">
                  <a:pos x="66" y="5"/>
                </a:cxn>
                <a:cxn ang="0">
                  <a:pos x="42" y="5"/>
                </a:cxn>
                <a:cxn ang="0">
                  <a:pos x="23" y="10"/>
                </a:cxn>
                <a:cxn ang="0">
                  <a:pos x="9" y="29"/>
                </a:cxn>
                <a:cxn ang="0">
                  <a:pos x="0" y="48"/>
                </a:cxn>
                <a:cxn ang="0">
                  <a:pos x="0" y="71"/>
                </a:cxn>
                <a:cxn ang="0">
                  <a:pos x="9" y="90"/>
                </a:cxn>
                <a:cxn ang="0">
                  <a:pos x="23" y="104"/>
                </a:cxn>
                <a:cxn ang="0">
                  <a:pos x="42" y="114"/>
                </a:cxn>
                <a:cxn ang="0">
                  <a:pos x="66" y="114"/>
                </a:cxn>
                <a:cxn ang="0">
                  <a:pos x="85" y="104"/>
                </a:cxn>
                <a:cxn ang="0">
                  <a:pos x="104" y="90"/>
                </a:cxn>
                <a:cxn ang="0">
                  <a:pos x="108" y="71"/>
                </a:cxn>
                <a:cxn ang="0">
                  <a:pos x="108" y="57"/>
                </a:cxn>
                <a:cxn ang="0">
                  <a:pos x="104" y="38"/>
                </a:cxn>
                <a:cxn ang="0">
                  <a:pos x="94" y="19"/>
                </a:cxn>
                <a:cxn ang="0">
                  <a:pos x="75" y="10"/>
                </a:cxn>
                <a:cxn ang="0">
                  <a:pos x="57" y="5"/>
                </a:cxn>
                <a:cxn ang="0">
                  <a:pos x="33" y="10"/>
                </a:cxn>
                <a:cxn ang="0">
                  <a:pos x="14" y="19"/>
                </a:cxn>
                <a:cxn ang="0">
                  <a:pos x="5" y="38"/>
                </a:cxn>
                <a:cxn ang="0">
                  <a:pos x="0" y="57"/>
                </a:cxn>
                <a:cxn ang="0">
                  <a:pos x="5" y="81"/>
                </a:cxn>
                <a:cxn ang="0">
                  <a:pos x="14" y="99"/>
                </a:cxn>
                <a:cxn ang="0">
                  <a:pos x="33" y="109"/>
                </a:cxn>
                <a:cxn ang="0">
                  <a:pos x="57" y="114"/>
                </a:cxn>
                <a:cxn ang="0">
                  <a:pos x="75" y="109"/>
                </a:cxn>
                <a:cxn ang="0">
                  <a:pos x="94" y="99"/>
                </a:cxn>
                <a:cxn ang="0">
                  <a:pos x="104" y="81"/>
                </a:cxn>
                <a:cxn ang="0">
                  <a:pos x="108" y="57"/>
                </a:cxn>
              </a:cxnLst>
              <a:rect l="0" t="0" r="r" b="b"/>
              <a:pathLst>
                <a:path w="113" h="114">
                  <a:moveTo>
                    <a:pt x="113" y="57"/>
                  </a:moveTo>
                  <a:lnTo>
                    <a:pt x="108" y="48"/>
                  </a:lnTo>
                  <a:lnTo>
                    <a:pt x="108" y="38"/>
                  </a:lnTo>
                  <a:lnTo>
                    <a:pt x="104" y="29"/>
                  </a:lnTo>
                  <a:lnTo>
                    <a:pt x="94" y="19"/>
                  </a:lnTo>
                  <a:lnTo>
                    <a:pt x="85" y="10"/>
                  </a:lnTo>
                  <a:lnTo>
                    <a:pt x="75" y="5"/>
                  </a:lnTo>
                  <a:lnTo>
                    <a:pt x="66" y="5"/>
                  </a:lnTo>
                  <a:lnTo>
                    <a:pt x="57" y="0"/>
                  </a:lnTo>
                  <a:lnTo>
                    <a:pt x="42" y="5"/>
                  </a:lnTo>
                  <a:lnTo>
                    <a:pt x="33" y="5"/>
                  </a:lnTo>
                  <a:lnTo>
                    <a:pt x="23" y="10"/>
                  </a:lnTo>
                  <a:lnTo>
                    <a:pt x="14" y="19"/>
                  </a:lnTo>
                  <a:lnTo>
                    <a:pt x="9" y="29"/>
                  </a:lnTo>
                  <a:lnTo>
                    <a:pt x="5" y="38"/>
                  </a:lnTo>
                  <a:lnTo>
                    <a:pt x="0" y="48"/>
                  </a:lnTo>
                  <a:lnTo>
                    <a:pt x="0" y="57"/>
                  </a:lnTo>
                  <a:lnTo>
                    <a:pt x="0" y="71"/>
                  </a:lnTo>
                  <a:lnTo>
                    <a:pt x="5" y="81"/>
                  </a:lnTo>
                  <a:lnTo>
                    <a:pt x="9" y="90"/>
                  </a:lnTo>
                  <a:lnTo>
                    <a:pt x="14" y="99"/>
                  </a:lnTo>
                  <a:lnTo>
                    <a:pt x="23" y="104"/>
                  </a:lnTo>
                  <a:lnTo>
                    <a:pt x="33" y="114"/>
                  </a:lnTo>
                  <a:lnTo>
                    <a:pt x="42" y="114"/>
                  </a:lnTo>
                  <a:lnTo>
                    <a:pt x="57" y="114"/>
                  </a:lnTo>
                  <a:lnTo>
                    <a:pt x="66" y="114"/>
                  </a:lnTo>
                  <a:lnTo>
                    <a:pt x="75" y="114"/>
                  </a:lnTo>
                  <a:lnTo>
                    <a:pt x="85" y="104"/>
                  </a:lnTo>
                  <a:lnTo>
                    <a:pt x="94" y="99"/>
                  </a:lnTo>
                  <a:lnTo>
                    <a:pt x="104" y="90"/>
                  </a:lnTo>
                  <a:lnTo>
                    <a:pt x="108" y="81"/>
                  </a:lnTo>
                  <a:lnTo>
                    <a:pt x="108" y="71"/>
                  </a:lnTo>
                  <a:lnTo>
                    <a:pt x="113" y="57"/>
                  </a:lnTo>
                  <a:lnTo>
                    <a:pt x="108" y="57"/>
                  </a:lnTo>
                  <a:lnTo>
                    <a:pt x="108" y="48"/>
                  </a:lnTo>
                  <a:lnTo>
                    <a:pt x="104" y="38"/>
                  </a:lnTo>
                  <a:lnTo>
                    <a:pt x="99" y="29"/>
                  </a:lnTo>
                  <a:lnTo>
                    <a:pt x="94" y="19"/>
                  </a:lnTo>
                  <a:lnTo>
                    <a:pt x="85" y="14"/>
                  </a:lnTo>
                  <a:lnTo>
                    <a:pt x="75" y="10"/>
                  </a:lnTo>
                  <a:lnTo>
                    <a:pt x="66" y="5"/>
                  </a:lnTo>
                  <a:lnTo>
                    <a:pt x="57" y="5"/>
                  </a:lnTo>
                  <a:lnTo>
                    <a:pt x="42" y="5"/>
                  </a:lnTo>
                  <a:lnTo>
                    <a:pt x="33" y="10"/>
                  </a:lnTo>
                  <a:lnTo>
                    <a:pt x="23" y="14"/>
                  </a:lnTo>
                  <a:lnTo>
                    <a:pt x="14" y="19"/>
                  </a:lnTo>
                  <a:lnTo>
                    <a:pt x="9" y="29"/>
                  </a:lnTo>
                  <a:lnTo>
                    <a:pt x="5" y="38"/>
                  </a:lnTo>
                  <a:lnTo>
                    <a:pt x="0" y="48"/>
                  </a:lnTo>
                  <a:lnTo>
                    <a:pt x="0" y="57"/>
                  </a:lnTo>
                  <a:lnTo>
                    <a:pt x="0" y="71"/>
                  </a:lnTo>
                  <a:lnTo>
                    <a:pt x="5" y="81"/>
                  </a:lnTo>
                  <a:lnTo>
                    <a:pt x="9" y="90"/>
                  </a:lnTo>
                  <a:lnTo>
                    <a:pt x="14" y="99"/>
                  </a:lnTo>
                  <a:lnTo>
                    <a:pt x="23" y="104"/>
                  </a:lnTo>
                  <a:lnTo>
                    <a:pt x="33" y="109"/>
                  </a:lnTo>
                  <a:lnTo>
                    <a:pt x="42" y="114"/>
                  </a:lnTo>
                  <a:lnTo>
                    <a:pt x="57" y="114"/>
                  </a:lnTo>
                  <a:lnTo>
                    <a:pt x="66" y="114"/>
                  </a:lnTo>
                  <a:lnTo>
                    <a:pt x="75" y="109"/>
                  </a:lnTo>
                  <a:lnTo>
                    <a:pt x="85" y="104"/>
                  </a:lnTo>
                  <a:lnTo>
                    <a:pt x="94" y="99"/>
                  </a:lnTo>
                  <a:lnTo>
                    <a:pt x="99" y="90"/>
                  </a:lnTo>
                  <a:lnTo>
                    <a:pt x="104" y="81"/>
                  </a:lnTo>
                  <a:lnTo>
                    <a:pt x="108" y="71"/>
                  </a:lnTo>
                  <a:lnTo>
                    <a:pt x="108" y="57"/>
                  </a:lnTo>
                  <a:lnTo>
                    <a:pt x="113" y="57"/>
                  </a:lnTo>
                  <a:close/>
                </a:path>
              </a:pathLst>
            </a:custGeom>
            <a:solidFill>
              <a:srgbClr val="4A6BB1"/>
            </a:solidFill>
            <a:ln w="9525">
              <a:noFill/>
              <a:round/>
              <a:headEnd/>
              <a:tailEnd/>
            </a:ln>
          </p:spPr>
          <p:txBody>
            <a:bodyPr/>
            <a:lstStyle/>
            <a:p>
              <a:endParaRPr lang="en-US"/>
            </a:p>
          </p:txBody>
        </p:sp>
        <p:sp>
          <p:nvSpPr>
            <p:cNvPr id="3523870" name="Freeform 286"/>
            <p:cNvSpPr>
              <a:spLocks noChangeAspect="1"/>
            </p:cNvSpPr>
            <p:nvPr/>
          </p:nvSpPr>
          <p:spPr bwMode="auto">
            <a:xfrm>
              <a:off x="2237" y="1668"/>
              <a:ext cx="108" cy="109"/>
            </a:xfrm>
            <a:custGeom>
              <a:avLst/>
              <a:gdLst/>
              <a:ahLst/>
              <a:cxnLst>
                <a:cxn ang="0">
                  <a:pos x="108" y="43"/>
                </a:cxn>
                <a:cxn ang="0">
                  <a:pos x="99" y="24"/>
                </a:cxn>
                <a:cxn ang="0">
                  <a:pos x="85" y="9"/>
                </a:cxn>
                <a:cxn ang="0">
                  <a:pos x="66" y="0"/>
                </a:cxn>
                <a:cxn ang="0">
                  <a:pos x="42" y="0"/>
                </a:cxn>
                <a:cxn ang="0">
                  <a:pos x="23" y="9"/>
                </a:cxn>
                <a:cxn ang="0">
                  <a:pos x="9" y="24"/>
                </a:cxn>
                <a:cxn ang="0">
                  <a:pos x="0" y="43"/>
                </a:cxn>
                <a:cxn ang="0">
                  <a:pos x="0" y="66"/>
                </a:cxn>
                <a:cxn ang="0">
                  <a:pos x="9" y="85"/>
                </a:cxn>
                <a:cxn ang="0">
                  <a:pos x="23" y="99"/>
                </a:cxn>
                <a:cxn ang="0">
                  <a:pos x="42" y="109"/>
                </a:cxn>
                <a:cxn ang="0">
                  <a:pos x="66" y="109"/>
                </a:cxn>
                <a:cxn ang="0">
                  <a:pos x="85" y="99"/>
                </a:cxn>
                <a:cxn ang="0">
                  <a:pos x="99" y="85"/>
                </a:cxn>
                <a:cxn ang="0">
                  <a:pos x="108" y="66"/>
                </a:cxn>
                <a:cxn ang="0">
                  <a:pos x="108" y="52"/>
                </a:cxn>
                <a:cxn ang="0">
                  <a:pos x="104" y="33"/>
                </a:cxn>
                <a:cxn ang="0">
                  <a:pos x="90" y="19"/>
                </a:cxn>
                <a:cxn ang="0">
                  <a:pos x="75" y="5"/>
                </a:cxn>
                <a:cxn ang="0">
                  <a:pos x="57" y="0"/>
                </a:cxn>
                <a:cxn ang="0">
                  <a:pos x="33" y="5"/>
                </a:cxn>
                <a:cxn ang="0">
                  <a:pos x="19" y="19"/>
                </a:cxn>
                <a:cxn ang="0">
                  <a:pos x="5" y="33"/>
                </a:cxn>
                <a:cxn ang="0">
                  <a:pos x="5" y="52"/>
                </a:cxn>
                <a:cxn ang="0">
                  <a:pos x="5" y="76"/>
                </a:cxn>
                <a:cxn ang="0">
                  <a:pos x="19" y="90"/>
                </a:cxn>
                <a:cxn ang="0">
                  <a:pos x="33" y="104"/>
                </a:cxn>
                <a:cxn ang="0">
                  <a:pos x="57" y="104"/>
                </a:cxn>
                <a:cxn ang="0">
                  <a:pos x="75" y="104"/>
                </a:cxn>
                <a:cxn ang="0">
                  <a:pos x="90" y="90"/>
                </a:cxn>
                <a:cxn ang="0">
                  <a:pos x="104" y="76"/>
                </a:cxn>
                <a:cxn ang="0">
                  <a:pos x="108" y="52"/>
                </a:cxn>
              </a:cxnLst>
              <a:rect l="0" t="0" r="r" b="b"/>
              <a:pathLst>
                <a:path w="108" h="109">
                  <a:moveTo>
                    <a:pt x="108" y="52"/>
                  </a:moveTo>
                  <a:lnTo>
                    <a:pt x="108" y="43"/>
                  </a:lnTo>
                  <a:lnTo>
                    <a:pt x="104" y="33"/>
                  </a:lnTo>
                  <a:lnTo>
                    <a:pt x="99" y="24"/>
                  </a:lnTo>
                  <a:lnTo>
                    <a:pt x="94" y="14"/>
                  </a:lnTo>
                  <a:lnTo>
                    <a:pt x="85" y="9"/>
                  </a:lnTo>
                  <a:lnTo>
                    <a:pt x="75" y="5"/>
                  </a:lnTo>
                  <a:lnTo>
                    <a:pt x="66" y="0"/>
                  </a:lnTo>
                  <a:lnTo>
                    <a:pt x="57" y="0"/>
                  </a:lnTo>
                  <a:lnTo>
                    <a:pt x="42" y="0"/>
                  </a:lnTo>
                  <a:lnTo>
                    <a:pt x="33" y="5"/>
                  </a:lnTo>
                  <a:lnTo>
                    <a:pt x="23" y="9"/>
                  </a:lnTo>
                  <a:lnTo>
                    <a:pt x="14" y="14"/>
                  </a:lnTo>
                  <a:lnTo>
                    <a:pt x="9" y="24"/>
                  </a:lnTo>
                  <a:lnTo>
                    <a:pt x="5" y="33"/>
                  </a:lnTo>
                  <a:lnTo>
                    <a:pt x="0" y="43"/>
                  </a:lnTo>
                  <a:lnTo>
                    <a:pt x="0" y="52"/>
                  </a:lnTo>
                  <a:lnTo>
                    <a:pt x="0" y="66"/>
                  </a:lnTo>
                  <a:lnTo>
                    <a:pt x="5" y="76"/>
                  </a:lnTo>
                  <a:lnTo>
                    <a:pt x="9" y="85"/>
                  </a:lnTo>
                  <a:lnTo>
                    <a:pt x="14" y="94"/>
                  </a:lnTo>
                  <a:lnTo>
                    <a:pt x="23" y="99"/>
                  </a:lnTo>
                  <a:lnTo>
                    <a:pt x="33" y="104"/>
                  </a:lnTo>
                  <a:lnTo>
                    <a:pt x="42" y="109"/>
                  </a:lnTo>
                  <a:lnTo>
                    <a:pt x="57" y="109"/>
                  </a:lnTo>
                  <a:lnTo>
                    <a:pt x="66" y="109"/>
                  </a:lnTo>
                  <a:lnTo>
                    <a:pt x="75" y="104"/>
                  </a:lnTo>
                  <a:lnTo>
                    <a:pt x="85" y="99"/>
                  </a:lnTo>
                  <a:lnTo>
                    <a:pt x="94" y="94"/>
                  </a:lnTo>
                  <a:lnTo>
                    <a:pt x="99" y="85"/>
                  </a:lnTo>
                  <a:lnTo>
                    <a:pt x="104" y="76"/>
                  </a:lnTo>
                  <a:lnTo>
                    <a:pt x="108" y="66"/>
                  </a:lnTo>
                  <a:lnTo>
                    <a:pt x="108" y="52"/>
                  </a:lnTo>
                  <a:lnTo>
                    <a:pt x="108" y="52"/>
                  </a:lnTo>
                  <a:lnTo>
                    <a:pt x="104" y="43"/>
                  </a:lnTo>
                  <a:lnTo>
                    <a:pt x="104" y="33"/>
                  </a:lnTo>
                  <a:lnTo>
                    <a:pt x="99" y="24"/>
                  </a:lnTo>
                  <a:lnTo>
                    <a:pt x="90" y="19"/>
                  </a:lnTo>
                  <a:lnTo>
                    <a:pt x="85" y="9"/>
                  </a:lnTo>
                  <a:lnTo>
                    <a:pt x="75" y="5"/>
                  </a:lnTo>
                  <a:lnTo>
                    <a:pt x="66" y="5"/>
                  </a:lnTo>
                  <a:lnTo>
                    <a:pt x="57" y="0"/>
                  </a:lnTo>
                  <a:lnTo>
                    <a:pt x="42" y="5"/>
                  </a:lnTo>
                  <a:lnTo>
                    <a:pt x="33" y="5"/>
                  </a:lnTo>
                  <a:lnTo>
                    <a:pt x="23" y="9"/>
                  </a:lnTo>
                  <a:lnTo>
                    <a:pt x="19" y="19"/>
                  </a:lnTo>
                  <a:lnTo>
                    <a:pt x="9" y="24"/>
                  </a:lnTo>
                  <a:lnTo>
                    <a:pt x="5" y="33"/>
                  </a:lnTo>
                  <a:lnTo>
                    <a:pt x="5" y="43"/>
                  </a:lnTo>
                  <a:lnTo>
                    <a:pt x="5" y="52"/>
                  </a:lnTo>
                  <a:lnTo>
                    <a:pt x="5" y="66"/>
                  </a:lnTo>
                  <a:lnTo>
                    <a:pt x="5" y="76"/>
                  </a:lnTo>
                  <a:lnTo>
                    <a:pt x="9" y="85"/>
                  </a:lnTo>
                  <a:lnTo>
                    <a:pt x="19" y="90"/>
                  </a:lnTo>
                  <a:lnTo>
                    <a:pt x="23" y="99"/>
                  </a:lnTo>
                  <a:lnTo>
                    <a:pt x="33" y="104"/>
                  </a:lnTo>
                  <a:lnTo>
                    <a:pt x="42" y="104"/>
                  </a:lnTo>
                  <a:lnTo>
                    <a:pt x="57" y="104"/>
                  </a:lnTo>
                  <a:lnTo>
                    <a:pt x="66" y="104"/>
                  </a:lnTo>
                  <a:lnTo>
                    <a:pt x="75" y="104"/>
                  </a:lnTo>
                  <a:lnTo>
                    <a:pt x="85" y="99"/>
                  </a:lnTo>
                  <a:lnTo>
                    <a:pt x="90" y="90"/>
                  </a:lnTo>
                  <a:lnTo>
                    <a:pt x="99" y="85"/>
                  </a:lnTo>
                  <a:lnTo>
                    <a:pt x="104" y="76"/>
                  </a:lnTo>
                  <a:lnTo>
                    <a:pt x="104" y="66"/>
                  </a:lnTo>
                  <a:lnTo>
                    <a:pt x="108" y="52"/>
                  </a:lnTo>
                  <a:lnTo>
                    <a:pt x="108" y="52"/>
                  </a:lnTo>
                  <a:close/>
                </a:path>
              </a:pathLst>
            </a:custGeom>
            <a:solidFill>
              <a:srgbClr val="4D6DB2"/>
            </a:solidFill>
            <a:ln w="9525">
              <a:noFill/>
              <a:round/>
              <a:headEnd/>
              <a:tailEnd/>
            </a:ln>
          </p:spPr>
          <p:txBody>
            <a:bodyPr/>
            <a:lstStyle/>
            <a:p>
              <a:endParaRPr lang="en-US"/>
            </a:p>
          </p:txBody>
        </p:sp>
        <p:sp>
          <p:nvSpPr>
            <p:cNvPr id="3523871" name="Freeform 287"/>
            <p:cNvSpPr>
              <a:spLocks noChangeAspect="1"/>
            </p:cNvSpPr>
            <p:nvPr/>
          </p:nvSpPr>
          <p:spPr bwMode="auto">
            <a:xfrm>
              <a:off x="2242" y="1668"/>
              <a:ext cx="103" cy="104"/>
            </a:xfrm>
            <a:custGeom>
              <a:avLst/>
              <a:gdLst/>
              <a:ahLst/>
              <a:cxnLst>
                <a:cxn ang="0">
                  <a:pos x="99" y="43"/>
                </a:cxn>
                <a:cxn ang="0">
                  <a:pos x="94" y="24"/>
                </a:cxn>
                <a:cxn ang="0">
                  <a:pos x="80" y="9"/>
                </a:cxn>
                <a:cxn ang="0">
                  <a:pos x="61" y="5"/>
                </a:cxn>
                <a:cxn ang="0">
                  <a:pos x="37" y="5"/>
                </a:cxn>
                <a:cxn ang="0">
                  <a:pos x="18" y="9"/>
                </a:cxn>
                <a:cxn ang="0">
                  <a:pos x="4" y="24"/>
                </a:cxn>
                <a:cxn ang="0">
                  <a:pos x="0" y="43"/>
                </a:cxn>
                <a:cxn ang="0">
                  <a:pos x="0" y="66"/>
                </a:cxn>
                <a:cxn ang="0">
                  <a:pos x="4" y="85"/>
                </a:cxn>
                <a:cxn ang="0">
                  <a:pos x="18" y="99"/>
                </a:cxn>
                <a:cxn ang="0">
                  <a:pos x="37" y="104"/>
                </a:cxn>
                <a:cxn ang="0">
                  <a:pos x="61" y="104"/>
                </a:cxn>
                <a:cxn ang="0">
                  <a:pos x="80" y="99"/>
                </a:cxn>
                <a:cxn ang="0">
                  <a:pos x="94" y="85"/>
                </a:cxn>
                <a:cxn ang="0">
                  <a:pos x="99" y="66"/>
                </a:cxn>
                <a:cxn ang="0">
                  <a:pos x="99" y="52"/>
                </a:cxn>
                <a:cxn ang="0">
                  <a:pos x="94" y="33"/>
                </a:cxn>
                <a:cxn ang="0">
                  <a:pos x="85" y="19"/>
                </a:cxn>
                <a:cxn ang="0">
                  <a:pos x="70" y="9"/>
                </a:cxn>
                <a:cxn ang="0">
                  <a:pos x="52" y="5"/>
                </a:cxn>
                <a:cxn ang="0">
                  <a:pos x="33" y="9"/>
                </a:cxn>
                <a:cxn ang="0">
                  <a:pos x="14" y="19"/>
                </a:cxn>
                <a:cxn ang="0">
                  <a:pos x="4" y="33"/>
                </a:cxn>
                <a:cxn ang="0">
                  <a:pos x="0" y="52"/>
                </a:cxn>
                <a:cxn ang="0">
                  <a:pos x="4" y="76"/>
                </a:cxn>
                <a:cxn ang="0">
                  <a:pos x="14" y="90"/>
                </a:cxn>
                <a:cxn ang="0">
                  <a:pos x="33" y="99"/>
                </a:cxn>
                <a:cxn ang="0">
                  <a:pos x="52" y="104"/>
                </a:cxn>
                <a:cxn ang="0">
                  <a:pos x="70" y="99"/>
                </a:cxn>
                <a:cxn ang="0">
                  <a:pos x="85" y="90"/>
                </a:cxn>
                <a:cxn ang="0">
                  <a:pos x="94" y="76"/>
                </a:cxn>
                <a:cxn ang="0">
                  <a:pos x="99" y="52"/>
                </a:cxn>
              </a:cxnLst>
              <a:rect l="0" t="0" r="r" b="b"/>
              <a:pathLst>
                <a:path w="103" h="104">
                  <a:moveTo>
                    <a:pt x="103" y="52"/>
                  </a:moveTo>
                  <a:lnTo>
                    <a:pt x="99" y="43"/>
                  </a:lnTo>
                  <a:lnTo>
                    <a:pt x="99" y="33"/>
                  </a:lnTo>
                  <a:lnTo>
                    <a:pt x="94" y="24"/>
                  </a:lnTo>
                  <a:lnTo>
                    <a:pt x="85" y="19"/>
                  </a:lnTo>
                  <a:lnTo>
                    <a:pt x="80" y="9"/>
                  </a:lnTo>
                  <a:lnTo>
                    <a:pt x="70" y="5"/>
                  </a:lnTo>
                  <a:lnTo>
                    <a:pt x="61" y="5"/>
                  </a:lnTo>
                  <a:lnTo>
                    <a:pt x="52" y="0"/>
                  </a:lnTo>
                  <a:lnTo>
                    <a:pt x="37" y="5"/>
                  </a:lnTo>
                  <a:lnTo>
                    <a:pt x="28" y="5"/>
                  </a:lnTo>
                  <a:lnTo>
                    <a:pt x="18" y="9"/>
                  </a:lnTo>
                  <a:lnTo>
                    <a:pt x="14" y="19"/>
                  </a:lnTo>
                  <a:lnTo>
                    <a:pt x="4" y="24"/>
                  </a:lnTo>
                  <a:lnTo>
                    <a:pt x="0" y="33"/>
                  </a:lnTo>
                  <a:lnTo>
                    <a:pt x="0" y="43"/>
                  </a:lnTo>
                  <a:lnTo>
                    <a:pt x="0" y="52"/>
                  </a:lnTo>
                  <a:lnTo>
                    <a:pt x="0" y="66"/>
                  </a:lnTo>
                  <a:lnTo>
                    <a:pt x="0" y="76"/>
                  </a:lnTo>
                  <a:lnTo>
                    <a:pt x="4" y="85"/>
                  </a:lnTo>
                  <a:lnTo>
                    <a:pt x="14" y="90"/>
                  </a:lnTo>
                  <a:lnTo>
                    <a:pt x="18" y="99"/>
                  </a:lnTo>
                  <a:lnTo>
                    <a:pt x="28" y="104"/>
                  </a:lnTo>
                  <a:lnTo>
                    <a:pt x="37" y="104"/>
                  </a:lnTo>
                  <a:lnTo>
                    <a:pt x="52" y="104"/>
                  </a:lnTo>
                  <a:lnTo>
                    <a:pt x="61" y="104"/>
                  </a:lnTo>
                  <a:lnTo>
                    <a:pt x="70" y="104"/>
                  </a:lnTo>
                  <a:lnTo>
                    <a:pt x="80" y="99"/>
                  </a:lnTo>
                  <a:lnTo>
                    <a:pt x="85" y="90"/>
                  </a:lnTo>
                  <a:lnTo>
                    <a:pt x="94" y="85"/>
                  </a:lnTo>
                  <a:lnTo>
                    <a:pt x="99" y="76"/>
                  </a:lnTo>
                  <a:lnTo>
                    <a:pt x="99" y="66"/>
                  </a:lnTo>
                  <a:lnTo>
                    <a:pt x="103" y="52"/>
                  </a:lnTo>
                  <a:lnTo>
                    <a:pt x="99" y="52"/>
                  </a:lnTo>
                  <a:lnTo>
                    <a:pt x="99" y="43"/>
                  </a:lnTo>
                  <a:lnTo>
                    <a:pt x="94" y="33"/>
                  </a:lnTo>
                  <a:lnTo>
                    <a:pt x="89" y="28"/>
                  </a:lnTo>
                  <a:lnTo>
                    <a:pt x="85" y="19"/>
                  </a:lnTo>
                  <a:lnTo>
                    <a:pt x="75" y="14"/>
                  </a:lnTo>
                  <a:lnTo>
                    <a:pt x="70" y="9"/>
                  </a:lnTo>
                  <a:lnTo>
                    <a:pt x="61" y="5"/>
                  </a:lnTo>
                  <a:lnTo>
                    <a:pt x="52" y="5"/>
                  </a:lnTo>
                  <a:lnTo>
                    <a:pt x="42" y="5"/>
                  </a:lnTo>
                  <a:lnTo>
                    <a:pt x="33" y="9"/>
                  </a:lnTo>
                  <a:lnTo>
                    <a:pt x="23" y="14"/>
                  </a:lnTo>
                  <a:lnTo>
                    <a:pt x="14" y="19"/>
                  </a:lnTo>
                  <a:lnTo>
                    <a:pt x="9" y="28"/>
                  </a:lnTo>
                  <a:lnTo>
                    <a:pt x="4" y="33"/>
                  </a:lnTo>
                  <a:lnTo>
                    <a:pt x="0" y="43"/>
                  </a:lnTo>
                  <a:lnTo>
                    <a:pt x="0" y="52"/>
                  </a:lnTo>
                  <a:lnTo>
                    <a:pt x="0" y="66"/>
                  </a:lnTo>
                  <a:lnTo>
                    <a:pt x="4" y="76"/>
                  </a:lnTo>
                  <a:lnTo>
                    <a:pt x="9" y="80"/>
                  </a:lnTo>
                  <a:lnTo>
                    <a:pt x="14" y="90"/>
                  </a:lnTo>
                  <a:lnTo>
                    <a:pt x="23" y="94"/>
                  </a:lnTo>
                  <a:lnTo>
                    <a:pt x="33" y="99"/>
                  </a:lnTo>
                  <a:lnTo>
                    <a:pt x="42" y="104"/>
                  </a:lnTo>
                  <a:lnTo>
                    <a:pt x="52" y="104"/>
                  </a:lnTo>
                  <a:lnTo>
                    <a:pt x="61" y="104"/>
                  </a:lnTo>
                  <a:lnTo>
                    <a:pt x="70" y="99"/>
                  </a:lnTo>
                  <a:lnTo>
                    <a:pt x="75" y="94"/>
                  </a:lnTo>
                  <a:lnTo>
                    <a:pt x="85" y="90"/>
                  </a:lnTo>
                  <a:lnTo>
                    <a:pt x="89" y="80"/>
                  </a:lnTo>
                  <a:lnTo>
                    <a:pt x="94" y="76"/>
                  </a:lnTo>
                  <a:lnTo>
                    <a:pt x="99" y="66"/>
                  </a:lnTo>
                  <a:lnTo>
                    <a:pt x="99" y="52"/>
                  </a:lnTo>
                  <a:lnTo>
                    <a:pt x="103" y="52"/>
                  </a:lnTo>
                  <a:close/>
                </a:path>
              </a:pathLst>
            </a:custGeom>
            <a:solidFill>
              <a:srgbClr val="5070B3"/>
            </a:solidFill>
            <a:ln w="9525">
              <a:noFill/>
              <a:round/>
              <a:headEnd/>
              <a:tailEnd/>
            </a:ln>
          </p:spPr>
          <p:txBody>
            <a:bodyPr/>
            <a:lstStyle/>
            <a:p>
              <a:endParaRPr lang="en-US"/>
            </a:p>
          </p:txBody>
        </p:sp>
        <p:sp>
          <p:nvSpPr>
            <p:cNvPr id="3523872" name="Freeform 288"/>
            <p:cNvSpPr>
              <a:spLocks noChangeAspect="1"/>
            </p:cNvSpPr>
            <p:nvPr/>
          </p:nvSpPr>
          <p:spPr bwMode="auto">
            <a:xfrm>
              <a:off x="2242" y="1673"/>
              <a:ext cx="99" cy="99"/>
            </a:xfrm>
            <a:custGeom>
              <a:avLst/>
              <a:gdLst/>
              <a:ahLst/>
              <a:cxnLst>
                <a:cxn ang="0">
                  <a:pos x="99" y="38"/>
                </a:cxn>
                <a:cxn ang="0">
                  <a:pos x="89" y="23"/>
                </a:cxn>
                <a:cxn ang="0">
                  <a:pos x="75" y="9"/>
                </a:cxn>
                <a:cxn ang="0">
                  <a:pos x="61" y="0"/>
                </a:cxn>
                <a:cxn ang="0">
                  <a:pos x="42" y="0"/>
                </a:cxn>
                <a:cxn ang="0">
                  <a:pos x="23" y="9"/>
                </a:cxn>
                <a:cxn ang="0">
                  <a:pos x="9" y="23"/>
                </a:cxn>
                <a:cxn ang="0">
                  <a:pos x="0" y="38"/>
                </a:cxn>
                <a:cxn ang="0">
                  <a:pos x="0" y="61"/>
                </a:cxn>
                <a:cxn ang="0">
                  <a:pos x="9" y="75"/>
                </a:cxn>
                <a:cxn ang="0">
                  <a:pos x="23" y="89"/>
                </a:cxn>
                <a:cxn ang="0">
                  <a:pos x="42" y="99"/>
                </a:cxn>
                <a:cxn ang="0">
                  <a:pos x="61" y="99"/>
                </a:cxn>
                <a:cxn ang="0">
                  <a:pos x="75" y="89"/>
                </a:cxn>
                <a:cxn ang="0">
                  <a:pos x="89" y="75"/>
                </a:cxn>
                <a:cxn ang="0">
                  <a:pos x="99" y="61"/>
                </a:cxn>
                <a:cxn ang="0">
                  <a:pos x="99" y="47"/>
                </a:cxn>
                <a:cxn ang="0">
                  <a:pos x="94" y="33"/>
                </a:cxn>
                <a:cxn ang="0">
                  <a:pos x="85" y="14"/>
                </a:cxn>
                <a:cxn ang="0">
                  <a:pos x="70" y="4"/>
                </a:cxn>
                <a:cxn ang="0">
                  <a:pos x="52" y="0"/>
                </a:cxn>
                <a:cxn ang="0">
                  <a:pos x="33" y="4"/>
                </a:cxn>
                <a:cxn ang="0">
                  <a:pos x="18" y="14"/>
                </a:cxn>
                <a:cxn ang="0">
                  <a:pos x="4" y="33"/>
                </a:cxn>
                <a:cxn ang="0">
                  <a:pos x="4" y="47"/>
                </a:cxn>
                <a:cxn ang="0">
                  <a:pos x="4" y="66"/>
                </a:cxn>
                <a:cxn ang="0">
                  <a:pos x="18" y="85"/>
                </a:cxn>
                <a:cxn ang="0">
                  <a:pos x="33" y="94"/>
                </a:cxn>
                <a:cxn ang="0">
                  <a:pos x="52" y="94"/>
                </a:cxn>
                <a:cxn ang="0">
                  <a:pos x="70" y="94"/>
                </a:cxn>
                <a:cxn ang="0">
                  <a:pos x="85" y="85"/>
                </a:cxn>
                <a:cxn ang="0">
                  <a:pos x="94" y="66"/>
                </a:cxn>
                <a:cxn ang="0">
                  <a:pos x="99" y="47"/>
                </a:cxn>
              </a:cxnLst>
              <a:rect l="0" t="0" r="r" b="b"/>
              <a:pathLst>
                <a:path w="99" h="99">
                  <a:moveTo>
                    <a:pt x="99" y="47"/>
                  </a:moveTo>
                  <a:lnTo>
                    <a:pt x="99" y="38"/>
                  </a:lnTo>
                  <a:lnTo>
                    <a:pt x="94" y="28"/>
                  </a:lnTo>
                  <a:lnTo>
                    <a:pt x="89" y="23"/>
                  </a:lnTo>
                  <a:lnTo>
                    <a:pt x="85" y="14"/>
                  </a:lnTo>
                  <a:lnTo>
                    <a:pt x="75" y="9"/>
                  </a:lnTo>
                  <a:lnTo>
                    <a:pt x="70" y="4"/>
                  </a:lnTo>
                  <a:lnTo>
                    <a:pt x="61" y="0"/>
                  </a:lnTo>
                  <a:lnTo>
                    <a:pt x="52" y="0"/>
                  </a:lnTo>
                  <a:lnTo>
                    <a:pt x="42" y="0"/>
                  </a:lnTo>
                  <a:lnTo>
                    <a:pt x="33" y="4"/>
                  </a:lnTo>
                  <a:lnTo>
                    <a:pt x="23" y="9"/>
                  </a:lnTo>
                  <a:lnTo>
                    <a:pt x="14" y="14"/>
                  </a:lnTo>
                  <a:lnTo>
                    <a:pt x="9" y="23"/>
                  </a:lnTo>
                  <a:lnTo>
                    <a:pt x="4" y="28"/>
                  </a:lnTo>
                  <a:lnTo>
                    <a:pt x="0" y="38"/>
                  </a:lnTo>
                  <a:lnTo>
                    <a:pt x="0" y="47"/>
                  </a:lnTo>
                  <a:lnTo>
                    <a:pt x="0" y="61"/>
                  </a:lnTo>
                  <a:lnTo>
                    <a:pt x="4" y="71"/>
                  </a:lnTo>
                  <a:lnTo>
                    <a:pt x="9" y="75"/>
                  </a:lnTo>
                  <a:lnTo>
                    <a:pt x="14" y="85"/>
                  </a:lnTo>
                  <a:lnTo>
                    <a:pt x="23" y="89"/>
                  </a:lnTo>
                  <a:lnTo>
                    <a:pt x="33" y="94"/>
                  </a:lnTo>
                  <a:lnTo>
                    <a:pt x="42" y="99"/>
                  </a:lnTo>
                  <a:lnTo>
                    <a:pt x="52" y="99"/>
                  </a:lnTo>
                  <a:lnTo>
                    <a:pt x="61" y="99"/>
                  </a:lnTo>
                  <a:lnTo>
                    <a:pt x="70" y="94"/>
                  </a:lnTo>
                  <a:lnTo>
                    <a:pt x="75" y="89"/>
                  </a:lnTo>
                  <a:lnTo>
                    <a:pt x="85" y="85"/>
                  </a:lnTo>
                  <a:lnTo>
                    <a:pt x="89" y="75"/>
                  </a:lnTo>
                  <a:lnTo>
                    <a:pt x="94" y="71"/>
                  </a:lnTo>
                  <a:lnTo>
                    <a:pt x="99" y="61"/>
                  </a:lnTo>
                  <a:lnTo>
                    <a:pt x="99" y="47"/>
                  </a:lnTo>
                  <a:lnTo>
                    <a:pt x="99" y="47"/>
                  </a:lnTo>
                  <a:lnTo>
                    <a:pt x="94" y="38"/>
                  </a:lnTo>
                  <a:lnTo>
                    <a:pt x="94" y="33"/>
                  </a:lnTo>
                  <a:lnTo>
                    <a:pt x="89" y="23"/>
                  </a:lnTo>
                  <a:lnTo>
                    <a:pt x="85" y="14"/>
                  </a:lnTo>
                  <a:lnTo>
                    <a:pt x="75" y="9"/>
                  </a:lnTo>
                  <a:lnTo>
                    <a:pt x="70" y="4"/>
                  </a:lnTo>
                  <a:lnTo>
                    <a:pt x="61" y="4"/>
                  </a:lnTo>
                  <a:lnTo>
                    <a:pt x="52" y="0"/>
                  </a:lnTo>
                  <a:lnTo>
                    <a:pt x="42" y="4"/>
                  </a:lnTo>
                  <a:lnTo>
                    <a:pt x="33" y="4"/>
                  </a:lnTo>
                  <a:lnTo>
                    <a:pt x="23" y="9"/>
                  </a:lnTo>
                  <a:lnTo>
                    <a:pt x="18" y="14"/>
                  </a:lnTo>
                  <a:lnTo>
                    <a:pt x="9" y="23"/>
                  </a:lnTo>
                  <a:lnTo>
                    <a:pt x="4" y="33"/>
                  </a:lnTo>
                  <a:lnTo>
                    <a:pt x="4" y="38"/>
                  </a:lnTo>
                  <a:lnTo>
                    <a:pt x="4" y="47"/>
                  </a:lnTo>
                  <a:lnTo>
                    <a:pt x="4" y="56"/>
                  </a:lnTo>
                  <a:lnTo>
                    <a:pt x="4" y="66"/>
                  </a:lnTo>
                  <a:lnTo>
                    <a:pt x="9" y="75"/>
                  </a:lnTo>
                  <a:lnTo>
                    <a:pt x="18" y="85"/>
                  </a:lnTo>
                  <a:lnTo>
                    <a:pt x="23" y="89"/>
                  </a:lnTo>
                  <a:lnTo>
                    <a:pt x="33" y="94"/>
                  </a:lnTo>
                  <a:lnTo>
                    <a:pt x="42" y="94"/>
                  </a:lnTo>
                  <a:lnTo>
                    <a:pt x="52" y="94"/>
                  </a:lnTo>
                  <a:lnTo>
                    <a:pt x="61" y="94"/>
                  </a:lnTo>
                  <a:lnTo>
                    <a:pt x="70" y="94"/>
                  </a:lnTo>
                  <a:lnTo>
                    <a:pt x="75" y="89"/>
                  </a:lnTo>
                  <a:lnTo>
                    <a:pt x="85" y="85"/>
                  </a:lnTo>
                  <a:lnTo>
                    <a:pt x="89" y="75"/>
                  </a:lnTo>
                  <a:lnTo>
                    <a:pt x="94" y="66"/>
                  </a:lnTo>
                  <a:lnTo>
                    <a:pt x="94" y="56"/>
                  </a:lnTo>
                  <a:lnTo>
                    <a:pt x="99" y="47"/>
                  </a:lnTo>
                  <a:lnTo>
                    <a:pt x="99" y="47"/>
                  </a:lnTo>
                  <a:close/>
                </a:path>
              </a:pathLst>
            </a:custGeom>
            <a:solidFill>
              <a:srgbClr val="5272B4"/>
            </a:solidFill>
            <a:ln w="9525">
              <a:noFill/>
              <a:round/>
              <a:headEnd/>
              <a:tailEnd/>
            </a:ln>
          </p:spPr>
          <p:txBody>
            <a:bodyPr/>
            <a:lstStyle/>
            <a:p>
              <a:endParaRPr lang="en-US"/>
            </a:p>
          </p:txBody>
        </p:sp>
        <p:sp>
          <p:nvSpPr>
            <p:cNvPr id="3523873" name="Freeform 289"/>
            <p:cNvSpPr>
              <a:spLocks noChangeAspect="1"/>
            </p:cNvSpPr>
            <p:nvPr/>
          </p:nvSpPr>
          <p:spPr bwMode="auto">
            <a:xfrm>
              <a:off x="2246" y="1673"/>
              <a:ext cx="95" cy="94"/>
            </a:xfrm>
            <a:custGeom>
              <a:avLst/>
              <a:gdLst/>
              <a:ahLst/>
              <a:cxnLst>
                <a:cxn ang="0">
                  <a:pos x="90" y="38"/>
                </a:cxn>
                <a:cxn ang="0">
                  <a:pos x="85" y="23"/>
                </a:cxn>
                <a:cxn ang="0">
                  <a:pos x="71" y="9"/>
                </a:cxn>
                <a:cxn ang="0">
                  <a:pos x="57" y="4"/>
                </a:cxn>
                <a:cxn ang="0">
                  <a:pos x="38" y="4"/>
                </a:cxn>
                <a:cxn ang="0">
                  <a:pos x="19" y="9"/>
                </a:cxn>
                <a:cxn ang="0">
                  <a:pos x="5" y="23"/>
                </a:cxn>
                <a:cxn ang="0">
                  <a:pos x="0" y="38"/>
                </a:cxn>
                <a:cxn ang="0">
                  <a:pos x="0" y="56"/>
                </a:cxn>
                <a:cxn ang="0">
                  <a:pos x="5" y="75"/>
                </a:cxn>
                <a:cxn ang="0">
                  <a:pos x="19" y="89"/>
                </a:cxn>
                <a:cxn ang="0">
                  <a:pos x="38" y="94"/>
                </a:cxn>
                <a:cxn ang="0">
                  <a:pos x="57" y="94"/>
                </a:cxn>
                <a:cxn ang="0">
                  <a:pos x="71" y="89"/>
                </a:cxn>
                <a:cxn ang="0">
                  <a:pos x="85" y="75"/>
                </a:cxn>
                <a:cxn ang="0">
                  <a:pos x="90" y="56"/>
                </a:cxn>
                <a:cxn ang="0">
                  <a:pos x="90" y="47"/>
                </a:cxn>
                <a:cxn ang="0">
                  <a:pos x="85" y="33"/>
                </a:cxn>
                <a:cxn ang="0">
                  <a:pos x="76" y="19"/>
                </a:cxn>
                <a:cxn ang="0">
                  <a:pos x="62" y="9"/>
                </a:cxn>
                <a:cxn ang="0">
                  <a:pos x="48" y="4"/>
                </a:cxn>
                <a:cxn ang="0">
                  <a:pos x="29" y="9"/>
                </a:cxn>
                <a:cxn ang="0">
                  <a:pos x="14" y="19"/>
                </a:cxn>
                <a:cxn ang="0">
                  <a:pos x="5" y="33"/>
                </a:cxn>
                <a:cxn ang="0">
                  <a:pos x="0" y="47"/>
                </a:cxn>
                <a:cxn ang="0">
                  <a:pos x="5" y="66"/>
                </a:cxn>
                <a:cxn ang="0">
                  <a:pos x="14" y="80"/>
                </a:cxn>
                <a:cxn ang="0">
                  <a:pos x="29" y="89"/>
                </a:cxn>
                <a:cxn ang="0">
                  <a:pos x="48" y="94"/>
                </a:cxn>
                <a:cxn ang="0">
                  <a:pos x="62" y="89"/>
                </a:cxn>
                <a:cxn ang="0">
                  <a:pos x="76" y="80"/>
                </a:cxn>
                <a:cxn ang="0">
                  <a:pos x="85" y="66"/>
                </a:cxn>
                <a:cxn ang="0">
                  <a:pos x="90" y="47"/>
                </a:cxn>
              </a:cxnLst>
              <a:rect l="0" t="0" r="r" b="b"/>
              <a:pathLst>
                <a:path w="95" h="94">
                  <a:moveTo>
                    <a:pt x="95" y="47"/>
                  </a:moveTo>
                  <a:lnTo>
                    <a:pt x="90" y="38"/>
                  </a:lnTo>
                  <a:lnTo>
                    <a:pt x="90" y="33"/>
                  </a:lnTo>
                  <a:lnTo>
                    <a:pt x="85" y="23"/>
                  </a:lnTo>
                  <a:lnTo>
                    <a:pt x="81" y="14"/>
                  </a:lnTo>
                  <a:lnTo>
                    <a:pt x="71" y="9"/>
                  </a:lnTo>
                  <a:lnTo>
                    <a:pt x="66" y="4"/>
                  </a:lnTo>
                  <a:lnTo>
                    <a:pt x="57" y="4"/>
                  </a:lnTo>
                  <a:lnTo>
                    <a:pt x="48" y="0"/>
                  </a:lnTo>
                  <a:lnTo>
                    <a:pt x="38" y="4"/>
                  </a:lnTo>
                  <a:lnTo>
                    <a:pt x="29" y="4"/>
                  </a:lnTo>
                  <a:lnTo>
                    <a:pt x="19" y="9"/>
                  </a:lnTo>
                  <a:lnTo>
                    <a:pt x="14" y="14"/>
                  </a:lnTo>
                  <a:lnTo>
                    <a:pt x="5" y="23"/>
                  </a:lnTo>
                  <a:lnTo>
                    <a:pt x="0" y="33"/>
                  </a:lnTo>
                  <a:lnTo>
                    <a:pt x="0" y="38"/>
                  </a:lnTo>
                  <a:lnTo>
                    <a:pt x="0" y="47"/>
                  </a:lnTo>
                  <a:lnTo>
                    <a:pt x="0" y="56"/>
                  </a:lnTo>
                  <a:lnTo>
                    <a:pt x="0" y="66"/>
                  </a:lnTo>
                  <a:lnTo>
                    <a:pt x="5" y="75"/>
                  </a:lnTo>
                  <a:lnTo>
                    <a:pt x="14" y="85"/>
                  </a:lnTo>
                  <a:lnTo>
                    <a:pt x="19" y="89"/>
                  </a:lnTo>
                  <a:lnTo>
                    <a:pt x="29" y="94"/>
                  </a:lnTo>
                  <a:lnTo>
                    <a:pt x="38" y="94"/>
                  </a:lnTo>
                  <a:lnTo>
                    <a:pt x="48" y="94"/>
                  </a:lnTo>
                  <a:lnTo>
                    <a:pt x="57" y="94"/>
                  </a:lnTo>
                  <a:lnTo>
                    <a:pt x="66" y="94"/>
                  </a:lnTo>
                  <a:lnTo>
                    <a:pt x="71" y="89"/>
                  </a:lnTo>
                  <a:lnTo>
                    <a:pt x="81" y="85"/>
                  </a:lnTo>
                  <a:lnTo>
                    <a:pt x="85" y="75"/>
                  </a:lnTo>
                  <a:lnTo>
                    <a:pt x="90" y="66"/>
                  </a:lnTo>
                  <a:lnTo>
                    <a:pt x="90" y="56"/>
                  </a:lnTo>
                  <a:lnTo>
                    <a:pt x="95" y="47"/>
                  </a:lnTo>
                  <a:lnTo>
                    <a:pt x="90" y="47"/>
                  </a:lnTo>
                  <a:lnTo>
                    <a:pt x="90" y="42"/>
                  </a:lnTo>
                  <a:lnTo>
                    <a:pt x="85" y="33"/>
                  </a:lnTo>
                  <a:lnTo>
                    <a:pt x="85" y="23"/>
                  </a:lnTo>
                  <a:lnTo>
                    <a:pt x="76" y="19"/>
                  </a:lnTo>
                  <a:lnTo>
                    <a:pt x="71" y="14"/>
                  </a:lnTo>
                  <a:lnTo>
                    <a:pt x="62" y="9"/>
                  </a:lnTo>
                  <a:lnTo>
                    <a:pt x="57" y="4"/>
                  </a:lnTo>
                  <a:lnTo>
                    <a:pt x="48" y="4"/>
                  </a:lnTo>
                  <a:lnTo>
                    <a:pt x="38" y="4"/>
                  </a:lnTo>
                  <a:lnTo>
                    <a:pt x="29" y="9"/>
                  </a:lnTo>
                  <a:lnTo>
                    <a:pt x="19" y="14"/>
                  </a:lnTo>
                  <a:lnTo>
                    <a:pt x="14" y="19"/>
                  </a:lnTo>
                  <a:lnTo>
                    <a:pt x="10" y="23"/>
                  </a:lnTo>
                  <a:lnTo>
                    <a:pt x="5" y="33"/>
                  </a:lnTo>
                  <a:lnTo>
                    <a:pt x="0" y="42"/>
                  </a:lnTo>
                  <a:lnTo>
                    <a:pt x="0" y="47"/>
                  </a:lnTo>
                  <a:lnTo>
                    <a:pt x="0" y="56"/>
                  </a:lnTo>
                  <a:lnTo>
                    <a:pt x="5" y="66"/>
                  </a:lnTo>
                  <a:lnTo>
                    <a:pt x="10" y="75"/>
                  </a:lnTo>
                  <a:lnTo>
                    <a:pt x="14" y="80"/>
                  </a:lnTo>
                  <a:lnTo>
                    <a:pt x="19" y="85"/>
                  </a:lnTo>
                  <a:lnTo>
                    <a:pt x="29" y="89"/>
                  </a:lnTo>
                  <a:lnTo>
                    <a:pt x="38" y="94"/>
                  </a:lnTo>
                  <a:lnTo>
                    <a:pt x="48" y="94"/>
                  </a:lnTo>
                  <a:lnTo>
                    <a:pt x="57" y="94"/>
                  </a:lnTo>
                  <a:lnTo>
                    <a:pt x="62" y="89"/>
                  </a:lnTo>
                  <a:lnTo>
                    <a:pt x="71" y="85"/>
                  </a:lnTo>
                  <a:lnTo>
                    <a:pt x="76" y="80"/>
                  </a:lnTo>
                  <a:lnTo>
                    <a:pt x="85" y="75"/>
                  </a:lnTo>
                  <a:lnTo>
                    <a:pt x="85" y="66"/>
                  </a:lnTo>
                  <a:lnTo>
                    <a:pt x="90" y="56"/>
                  </a:lnTo>
                  <a:lnTo>
                    <a:pt x="90" y="47"/>
                  </a:lnTo>
                  <a:lnTo>
                    <a:pt x="95" y="47"/>
                  </a:lnTo>
                  <a:close/>
                </a:path>
              </a:pathLst>
            </a:custGeom>
            <a:solidFill>
              <a:srgbClr val="5574B5"/>
            </a:solidFill>
            <a:ln w="9525">
              <a:noFill/>
              <a:round/>
              <a:headEnd/>
              <a:tailEnd/>
            </a:ln>
          </p:spPr>
          <p:txBody>
            <a:bodyPr/>
            <a:lstStyle/>
            <a:p>
              <a:endParaRPr lang="en-US"/>
            </a:p>
          </p:txBody>
        </p:sp>
        <p:sp>
          <p:nvSpPr>
            <p:cNvPr id="3523874" name="Freeform 290"/>
            <p:cNvSpPr>
              <a:spLocks noChangeAspect="1"/>
            </p:cNvSpPr>
            <p:nvPr/>
          </p:nvSpPr>
          <p:spPr bwMode="auto">
            <a:xfrm>
              <a:off x="2246" y="1677"/>
              <a:ext cx="90" cy="90"/>
            </a:xfrm>
            <a:custGeom>
              <a:avLst/>
              <a:gdLst/>
              <a:ahLst/>
              <a:cxnLst>
                <a:cxn ang="0">
                  <a:pos x="90" y="38"/>
                </a:cxn>
                <a:cxn ang="0">
                  <a:pos x="85" y="19"/>
                </a:cxn>
                <a:cxn ang="0">
                  <a:pos x="71" y="10"/>
                </a:cxn>
                <a:cxn ang="0">
                  <a:pos x="57" y="0"/>
                </a:cxn>
                <a:cxn ang="0">
                  <a:pos x="38" y="0"/>
                </a:cxn>
                <a:cxn ang="0">
                  <a:pos x="19" y="10"/>
                </a:cxn>
                <a:cxn ang="0">
                  <a:pos x="10" y="19"/>
                </a:cxn>
                <a:cxn ang="0">
                  <a:pos x="0" y="38"/>
                </a:cxn>
                <a:cxn ang="0">
                  <a:pos x="0" y="52"/>
                </a:cxn>
                <a:cxn ang="0">
                  <a:pos x="10" y="71"/>
                </a:cxn>
                <a:cxn ang="0">
                  <a:pos x="19" y="81"/>
                </a:cxn>
                <a:cxn ang="0">
                  <a:pos x="38" y="90"/>
                </a:cxn>
                <a:cxn ang="0">
                  <a:pos x="57" y="90"/>
                </a:cxn>
                <a:cxn ang="0">
                  <a:pos x="71" y="81"/>
                </a:cxn>
                <a:cxn ang="0">
                  <a:pos x="85" y="71"/>
                </a:cxn>
                <a:cxn ang="0">
                  <a:pos x="90" y="52"/>
                </a:cxn>
                <a:cxn ang="0">
                  <a:pos x="90" y="43"/>
                </a:cxn>
                <a:cxn ang="0">
                  <a:pos x="85" y="29"/>
                </a:cxn>
                <a:cxn ang="0">
                  <a:pos x="76" y="15"/>
                </a:cxn>
                <a:cxn ang="0">
                  <a:pos x="62" y="5"/>
                </a:cxn>
                <a:cxn ang="0">
                  <a:pos x="48" y="0"/>
                </a:cxn>
                <a:cxn ang="0">
                  <a:pos x="29" y="5"/>
                </a:cxn>
                <a:cxn ang="0">
                  <a:pos x="14" y="15"/>
                </a:cxn>
                <a:cxn ang="0">
                  <a:pos x="5" y="29"/>
                </a:cxn>
                <a:cxn ang="0">
                  <a:pos x="5" y="43"/>
                </a:cxn>
                <a:cxn ang="0">
                  <a:pos x="5" y="62"/>
                </a:cxn>
                <a:cxn ang="0">
                  <a:pos x="14" y="76"/>
                </a:cxn>
                <a:cxn ang="0">
                  <a:pos x="29" y="85"/>
                </a:cxn>
                <a:cxn ang="0">
                  <a:pos x="48" y="85"/>
                </a:cxn>
                <a:cxn ang="0">
                  <a:pos x="62" y="85"/>
                </a:cxn>
                <a:cxn ang="0">
                  <a:pos x="76" y="76"/>
                </a:cxn>
                <a:cxn ang="0">
                  <a:pos x="85" y="62"/>
                </a:cxn>
                <a:cxn ang="0">
                  <a:pos x="90" y="43"/>
                </a:cxn>
              </a:cxnLst>
              <a:rect l="0" t="0" r="r" b="b"/>
              <a:pathLst>
                <a:path w="90" h="90">
                  <a:moveTo>
                    <a:pt x="90" y="43"/>
                  </a:moveTo>
                  <a:lnTo>
                    <a:pt x="90" y="38"/>
                  </a:lnTo>
                  <a:lnTo>
                    <a:pt x="85" y="29"/>
                  </a:lnTo>
                  <a:lnTo>
                    <a:pt x="85" y="19"/>
                  </a:lnTo>
                  <a:lnTo>
                    <a:pt x="76" y="15"/>
                  </a:lnTo>
                  <a:lnTo>
                    <a:pt x="71" y="10"/>
                  </a:lnTo>
                  <a:lnTo>
                    <a:pt x="62" y="5"/>
                  </a:lnTo>
                  <a:lnTo>
                    <a:pt x="57" y="0"/>
                  </a:lnTo>
                  <a:lnTo>
                    <a:pt x="48" y="0"/>
                  </a:lnTo>
                  <a:lnTo>
                    <a:pt x="38" y="0"/>
                  </a:lnTo>
                  <a:lnTo>
                    <a:pt x="29" y="5"/>
                  </a:lnTo>
                  <a:lnTo>
                    <a:pt x="19" y="10"/>
                  </a:lnTo>
                  <a:lnTo>
                    <a:pt x="14" y="15"/>
                  </a:lnTo>
                  <a:lnTo>
                    <a:pt x="10" y="19"/>
                  </a:lnTo>
                  <a:lnTo>
                    <a:pt x="5" y="29"/>
                  </a:lnTo>
                  <a:lnTo>
                    <a:pt x="0" y="38"/>
                  </a:lnTo>
                  <a:lnTo>
                    <a:pt x="0" y="43"/>
                  </a:lnTo>
                  <a:lnTo>
                    <a:pt x="0" y="52"/>
                  </a:lnTo>
                  <a:lnTo>
                    <a:pt x="5" y="62"/>
                  </a:lnTo>
                  <a:lnTo>
                    <a:pt x="10" y="71"/>
                  </a:lnTo>
                  <a:lnTo>
                    <a:pt x="14" y="76"/>
                  </a:lnTo>
                  <a:lnTo>
                    <a:pt x="19" y="81"/>
                  </a:lnTo>
                  <a:lnTo>
                    <a:pt x="29" y="85"/>
                  </a:lnTo>
                  <a:lnTo>
                    <a:pt x="38" y="90"/>
                  </a:lnTo>
                  <a:lnTo>
                    <a:pt x="48" y="90"/>
                  </a:lnTo>
                  <a:lnTo>
                    <a:pt x="57" y="90"/>
                  </a:lnTo>
                  <a:lnTo>
                    <a:pt x="62" y="85"/>
                  </a:lnTo>
                  <a:lnTo>
                    <a:pt x="71" y="81"/>
                  </a:lnTo>
                  <a:lnTo>
                    <a:pt x="76" y="76"/>
                  </a:lnTo>
                  <a:lnTo>
                    <a:pt x="85" y="71"/>
                  </a:lnTo>
                  <a:lnTo>
                    <a:pt x="85" y="62"/>
                  </a:lnTo>
                  <a:lnTo>
                    <a:pt x="90" y="52"/>
                  </a:lnTo>
                  <a:lnTo>
                    <a:pt x="90" y="43"/>
                  </a:lnTo>
                  <a:lnTo>
                    <a:pt x="90" y="43"/>
                  </a:lnTo>
                  <a:lnTo>
                    <a:pt x="85" y="38"/>
                  </a:lnTo>
                  <a:lnTo>
                    <a:pt x="85" y="29"/>
                  </a:lnTo>
                  <a:lnTo>
                    <a:pt x="81" y="19"/>
                  </a:lnTo>
                  <a:lnTo>
                    <a:pt x="76" y="15"/>
                  </a:lnTo>
                  <a:lnTo>
                    <a:pt x="71" y="10"/>
                  </a:lnTo>
                  <a:lnTo>
                    <a:pt x="62" y="5"/>
                  </a:lnTo>
                  <a:lnTo>
                    <a:pt x="52" y="5"/>
                  </a:lnTo>
                  <a:lnTo>
                    <a:pt x="48" y="0"/>
                  </a:lnTo>
                  <a:lnTo>
                    <a:pt x="38" y="5"/>
                  </a:lnTo>
                  <a:lnTo>
                    <a:pt x="29" y="5"/>
                  </a:lnTo>
                  <a:lnTo>
                    <a:pt x="24" y="10"/>
                  </a:lnTo>
                  <a:lnTo>
                    <a:pt x="14" y="15"/>
                  </a:lnTo>
                  <a:lnTo>
                    <a:pt x="10" y="19"/>
                  </a:lnTo>
                  <a:lnTo>
                    <a:pt x="5" y="29"/>
                  </a:lnTo>
                  <a:lnTo>
                    <a:pt x="5" y="38"/>
                  </a:lnTo>
                  <a:lnTo>
                    <a:pt x="5" y="43"/>
                  </a:lnTo>
                  <a:lnTo>
                    <a:pt x="5" y="52"/>
                  </a:lnTo>
                  <a:lnTo>
                    <a:pt x="5" y="62"/>
                  </a:lnTo>
                  <a:lnTo>
                    <a:pt x="10" y="71"/>
                  </a:lnTo>
                  <a:lnTo>
                    <a:pt x="14" y="76"/>
                  </a:lnTo>
                  <a:lnTo>
                    <a:pt x="24" y="81"/>
                  </a:lnTo>
                  <a:lnTo>
                    <a:pt x="29" y="85"/>
                  </a:lnTo>
                  <a:lnTo>
                    <a:pt x="38" y="85"/>
                  </a:lnTo>
                  <a:lnTo>
                    <a:pt x="48" y="85"/>
                  </a:lnTo>
                  <a:lnTo>
                    <a:pt x="52" y="85"/>
                  </a:lnTo>
                  <a:lnTo>
                    <a:pt x="62" y="85"/>
                  </a:lnTo>
                  <a:lnTo>
                    <a:pt x="71" y="81"/>
                  </a:lnTo>
                  <a:lnTo>
                    <a:pt x="76" y="76"/>
                  </a:lnTo>
                  <a:lnTo>
                    <a:pt x="81" y="71"/>
                  </a:lnTo>
                  <a:lnTo>
                    <a:pt x="85" y="62"/>
                  </a:lnTo>
                  <a:lnTo>
                    <a:pt x="85" y="52"/>
                  </a:lnTo>
                  <a:lnTo>
                    <a:pt x="90" y="43"/>
                  </a:lnTo>
                  <a:lnTo>
                    <a:pt x="90" y="43"/>
                  </a:lnTo>
                  <a:close/>
                </a:path>
              </a:pathLst>
            </a:custGeom>
            <a:solidFill>
              <a:srgbClr val="5876B6"/>
            </a:solidFill>
            <a:ln w="9525">
              <a:noFill/>
              <a:round/>
              <a:headEnd/>
              <a:tailEnd/>
            </a:ln>
          </p:spPr>
          <p:txBody>
            <a:bodyPr/>
            <a:lstStyle/>
            <a:p>
              <a:endParaRPr lang="en-US"/>
            </a:p>
          </p:txBody>
        </p:sp>
        <p:sp>
          <p:nvSpPr>
            <p:cNvPr id="3523875" name="Freeform 291"/>
            <p:cNvSpPr>
              <a:spLocks noChangeAspect="1"/>
            </p:cNvSpPr>
            <p:nvPr/>
          </p:nvSpPr>
          <p:spPr bwMode="auto">
            <a:xfrm>
              <a:off x="2251" y="1677"/>
              <a:ext cx="85" cy="85"/>
            </a:xfrm>
            <a:custGeom>
              <a:avLst/>
              <a:gdLst/>
              <a:ahLst/>
              <a:cxnLst>
                <a:cxn ang="0">
                  <a:pos x="80" y="38"/>
                </a:cxn>
                <a:cxn ang="0">
                  <a:pos x="76" y="19"/>
                </a:cxn>
                <a:cxn ang="0">
                  <a:pos x="66" y="10"/>
                </a:cxn>
                <a:cxn ang="0">
                  <a:pos x="47" y="5"/>
                </a:cxn>
                <a:cxn ang="0">
                  <a:pos x="33" y="5"/>
                </a:cxn>
                <a:cxn ang="0">
                  <a:pos x="19" y="10"/>
                </a:cxn>
                <a:cxn ang="0">
                  <a:pos x="5" y="19"/>
                </a:cxn>
                <a:cxn ang="0">
                  <a:pos x="0" y="38"/>
                </a:cxn>
                <a:cxn ang="0">
                  <a:pos x="0" y="52"/>
                </a:cxn>
                <a:cxn ang="0">
                  <a:pos x="5" y="71"/>
                </a:cxn>
                <a:cxn ang="0">
                  <a:pos x="19" y="81"/>
                </a:cxn>
                <a:cxn ang="0">
                  <a:pos x="33" y="85"/>
                </a:cxn>
                <a:cxn ang="0">
                  <a:pos x="47" y="85"/>
                </a:cxn>
                <a:cxn ang="0">
                  <a:pos x="66" y="81"/>
                </a:cxn>
                <a:cxn ang="0">
                  <a:pos x="76" y="71"/>
                </a:cxn>
                <a:cxn ang="0">
                  <a:pos x="80" y="52"/>
                </a:cxn>
                <a:cxn ang="0">
                  <a:pos x="80" y="43"/>
                </a:cxn>
                <a:cxn ang="0">
                  <a:pos x="76" y="29"/>
                </a:cxn>
                <a:cxn ang="0">
                  <a:pos x="71" y="15"/>
                </a:cxn>
                <a:cxn ang="0">
                  <a:pos x="57" y="10"/>
                </a:cxn>
                <a:cxn ang="0">
                  <a:pos x="43" y="5"/>
                </a:cxn>
                <a:cxn ang="0">
                  <a:pos x="24" y="10"/>
                </a:cxn>
                <a:cxn ang="0">
                  <a:pos x="14" y="15"/>
                </a:cxn>
                <a:cxn ang="0">
                  <a:pos x="5" y="29"/>
                </a:cxn>
                <a:cxn ang="0">
                  <a:pos x="0" y="43"/>
                </a:cxn>
                <a:cxn ang="0">
                  <a:pos x="5" y="62"/>
                </a:cxn>
                <a:cxn ang="0">
                  <a:pos x="14" y="71"/>
                </a:cxn>
                <a:cxn ang="0">
                  <a:pos x="24" y="81"/>
                </a:cxn>
                <a:cxn ang="0">
                  <a:pos x="43" y="85"/>
                </a:cxn>
                <a:cxn ang="0">
                  <a:pos x="57" y="81"/>
                </a:cxn>
                <a:cxn ang="0">
                  <a:pos x="71" y="71"/>
                </a:cxn>
                <a:cxn ang="0">
                  <a:pos x="76" y="62"/>
                </a:cxn>
                <a:cxn ang="0">
                  <a:pos x="80" y="43"/>
                </a:cxn>
              </a:cxnLst>
              <a:rect l="0" t="0" r="r" b="b"/>
              <a:pathLst>
                <a:path w="85" h="85">
                  <a:moveTo>
                    <a:pt x="85" y="43"/>
                  </a:moveTo>
                  <a:lnTo>
                    <a:pt x="80" y="38"/>
                  </a:lnTo>
                  <a:lnTo>
                    <a:pt x="80" y="29"/>
                  </a:lnTo>
                  <a:lnTo>
                    <a:pt x="76" y="19"/>
                  </a:lnTo>
                  <a:lnTo>
                    <a:pt x="71" y="15"/>
                  </a:lnTo>
                  <a:lnTo>
                    <a:pt x="66" y="10"/>
                  </a:lnTo>
                  <a:lnTo>
                    <a:pt x="57" y="5"/>
                  </a:lnTo>
                  <a:lnTo>
                    <a:pt x="47" y="5"/>
                  </a:lnTo>
                  <a:lnTo>
                    <a:pt x="43" y="0"/>
                  </a:lnTo>
                  <a:lnTo>
                    <a:pt x="33" y="5"/>
                  </a:lnTo>
                  <a:lnTo>
                    <a:pt x="24" y="5"/>
                  </a:lnTo>
                  <a:lnTo>
                    <a:pt x="19" y="10"/>
                  </a:lnTo>
                  <a:lnTo>
                    <a:pt x="9" y="15"/>
                  </a:lnTo>
                  <a:lnTo>
                    <a:pt x="5" y="19"/>
                  </a:lnTo>
                  <a:lnTo>
                    <a:pt x="0" y="29"/>
                  </a:lnTo>
                  <a:lnTo>
                    <a:pt x="0" y="38"/>
                  </a:lnTo>
                  <a:lnTo>
                    <a:pt x="0" y="43"/>
                  </a:lnTo>
                  <a:lnTo>
                    <a:pt x="0" y="52"/>
                  </a:lnTo>
                  <a:lnTo>
                    <a:pt x="0" y="62"/>
                  </a:lnTo>
                  <a:lnTo>
                    <a:pt x="5" y="71"/>
                  </a:lnTo>
                  <a:lnTo>
                    <a:pt x="9" y="76"/>
                  </a:lnTo>
                  <a:lnTo>
                    <a:pt x="19" y="81"/>
                  </a:lnTo>
                  <a:lnTo>
                    <a:pt x="24" y="85"/>
                  </a:lnTo>
                  <a:lnTo>
                    <a:pt x="33" y="85"/>
                  </a:lnTo>
                  <a:lnTo>
                    <a:pt x="43" y="85"/>
                  </a:lnTo>
                  <a:lnTo>
                    <a:pt x="47" y="85"/>
                  </a:lnTo>
                  <a:lnTo>
                    <a:pt x="57" y="85"/>
                  </a:lnTo>
                  <a:lnTo>
                    <a:pt x="66" y="81"/>
                  </a:lnTo>
                  <a:lnTo>
                    <a:pt x="71" y="76"/>
                  </a:lnTo>
                  <a:lnTo>
                    <a:pt x="76" y="71"/>
                  </a:lnTo>
                  <a:lnTo>
                    <a:pt x="80" y="62"/>
                  </a:lnTo>
                  <a:lnTo>
                    <a:pt x="80" y="52"/>
                  </a:lnTo>
                  <a:lnTo>
                    <a:pt x="85" y="43"/>
                  </a:lnTo>
                  <a:lnTo>
                    <a:pt x="80" y="43"/>
                  </a:lnTo>
                  <a:lnTo>
                    <a:pt x="80" y="38"/>
                  </a:lnTo>
                  <a:lnTo>
                    <a:pt x="76" y="29"/>
                  </a:lnTo>
                  <a:lnTo>
                    <a:pt x="76" y="24"/>
                  </a:lnTo>
                  <a:lnTo>
                    <a:pt x="71" y="15"/>
                  </a:lnTo>
                  <a:lnTo>
                    <a:pt x="61" y="10"/>
                  </a:lnTo>
                  <a:lnTo>
                    <a:pt x="57" y="10"/>
                  </a:lnTo>
                  <a:lnTo>
                    <a:pt x="47" y="5"/>
                  </a:lnTo>
                  <a:lnTo>
                    <a:pt x="43" y="5"/>
                  </a:lnTo>
                  <a:lnTo>
                    <a:pt x="33" y="5"/>
                  </a:lnTo>
                  <a:lnTo>
                    <a:pt x="24" y="10"/>
                  </a:lnTo>
                  <a:lnTo>
                    <a:pt x="19" y="10"/>
                  </a:lnTo>
                  <a:lnTo>
                    <a:pt x="14" y="15"/>
                  </a:lnTo>
                  <a:lnTo>
                    <a:pt x="9" y="24"/>
                  </a:lnTo>
                  <a:lnTo>
                    <a:pt x="5" y="29"/>
                  </a:lnTo>
                  <a:lnTo>
                    <a:pt x="0" y="38"/>
                  </a:lnTo>
                  <a:lnTo>
                    <a:pt x="0" y="43"/>
                  </a:lnTo>
                  <a:lnTo>
                    <a:pt x="0" y="52"/>
                  </a:lnTo>
                  <a:lnTo>
                    <a:pt x="5" y="62"/>
                  </a:lnTo>
                  <a:lnTo>
                    <a:pt x="9" y="67"/>
                  </a:lnTo>
                  <a:lnTo>
                    <a:pt x="14" y="71"/>
                  </a:lnTo>
                  <a:lnTo>
                    <a:pt x="19" y="81"/>
                  </a:lnTo>
                  <a:lnTo>
                    <a:pt x="24" y="81"/>
                  </a:lnTo>
                  <a:lnTo>
                    <a:pt x="33" y="85"/>
                  </a:lnTo>
                  <a:lnTo>
                    <a:pt x="43" y="85"/>
                  </a:lnTo>
                  <a:lnTo>
                    <a:pt x="47" y="85"/>
                  </a:lnTo>
                  <a:lnTo>
                    <a:pt x="57" y="81"/>
                  </a:lnTo>
                  <a:lnTo>
                    <a:pt x="61" y="81"/>
                  </a:lnTo>
                  <a:lnTo>
                    <a:pt x="71" y="71"/>
                  </a:lnTo>
                  <a:lnTo>
                    <a:pt x="76" y="67"/>
                  </a:lnTo>
                  <a:lnTo>
                    <a:pt x="76" y="62"/>
                  </a:lnTo>
                  <a:lnTo>
                    <a:pt x="80" y="52"/>
                  </a:lnTo>
                  <a:lnTo>
                    <a:pt x="80" y="43"/>
                  </a:lnTo>
                  <a:lnTo>
                    <a:pt x="85" y="43"/>
                  </a:lnTo>
                  <a:close/>
                </a:path>
              </a:pathLst>
            </a:custGeom>
            <a:solidFill>
              <a:srgbClr val="5B78B7"/>
            </a:solidFill>
            <a:ln w="9525">
              <a:noFill/>
              <a:round/>
              <a:headEnd/>
              <a:tailEnd/>
            </a:ln>
          </p:spPr>
          <p:txBody>
            <a:bodyPr/>
            <a:lstStyle/>
            <a:p>
              <a:endParaRPr lang="en-US"/>
            </a:p>
          </p:txBody>
        </p:sp>
        <p:sp>
          <p:nvSpPr>
            <p:cNvPr id="3523876" name="Freeform 292"/>
            <p:cNvSpPr>
              <a:spLocks noChangeAspect="1"/>
            </p:cNvSpPr>
            <p:nvPr/>
          </p:nvSpPr>
          <p:spPr bwMode="auto">
            <a:xfrm>
              <a:off x="2251" y="1682"/>
              <a:ext cx="80" cy="80"/>
            </a:xfrm>
            <a:custGeom>
              <a:avLst/>
              <a:gdLst/>
              <a:ahLst/>
              <a:cxnLst>
                <a:cxn ang="0">
                  <a:pos x="80" y="33"/>
                </a:cxn>
                <a:cxn ang="0">
                  <a:pos x="76" y="19"/>
                </a:cxn>
                <a:cxn ang="0">
                  <a:pos x="61" y="5"/>
                </a:cxn>
                <a:cxn ang="0">
                  <a:pos x="47" y="0"/>
                </a:cxn>
                <a:cxn ang="0">
                  <a:pos x="33" y="0"/>
                </a:cxn>
                <a:cxn ang="0">
                  <a:pos x="19" y="5"/>
                </a:cxn>
                <a:cxn ang="0">
                  <a:pos x="9" y="19"/>
                </a:cxn>
                <a:cxn ang="0">
                  <a:pos x="0" y="33"/>
                </a:cxn>
                <a:cxn ang="0">
                  <a:pos x="0" y="47"/>
                </a:cxn>
                <a:cxn ang="0">
                  <a:pos x="9" y="62"/>
                </a:cxn>
                <a:cxn ang="0">
                  <a:pos x="19" y="76"/>
                </a:cxn>
                <a:cxn ang="0">
                  <a:pos x="33" y="80"/>
                </a:cxn>
                <a:cxn ang="0">
                  <a:pos x="47" y="80"/>
                </a:cxn>
                <a:cxn ang="0">
                  <a:pos x="61" y="76"/>
                </a:cxn>
                <a:cxn ang="0">
                  <a:pos x="76" y="62"/>
                </a:cxn>
                <a:cxn ang="0">
                  <a:pos x="80" y="47"/>
                </a:cxn>
                <a:cxn ang="0">
                  <a:pos x="80" y="38"/>
                </a:cxn>
                <a:cxn ang="0">
                  <a:pos x="76" y="24"/>
                </a:cxn>
                <a:cxn ang="0">
                  <a:pos x="66" y="14"/>
                </a:cxn>
                <a:cxn ang="0">
                  <a:pos x="57" y="5"/>
                </a:cxn>
                <a:cxn ang="0">
                  <a:pos x="43" y="0"/>
                </a:cxn>
                <a:cxn ang="0">
                  <a:pos x="28" y="5"/>
                </a:cxn>
                <a:cxn ang="0">
                  <a:pos x="14" y="14"/>
                </a:cxn>
                <a:cxn ang="0">
                  <a:pos x="5" y="24"/>
                </a:cxn>
                <a:cxn ang="0">
                  <a:pos x="5" y="38"/>
                </a:cxn>
                <a:cxn ang="0">
                  <a:pos x="5" y="57"/>
                </a:cxn>
                <a:cxn ang="0">
                  <a:pos x="14" y="66"/>
                </a:cxn>
                <a:cxn ang="0">
                  <a:pos x="28" y="76"/>
                </a:cxn>
                <a:cxn ang="0">
                  <a:pos x="43" y="76"/>
                </a:cxn>
                <a:cxn ang="0">
                  <a:pos x="57" y="76"/>
                </a:cxn>
                <a:cxn ang="0">
                  <a:pos x="66" y="66"/>
                </a:cxn>
                <a:cxn ang="0">
                  <a:pos x="76" y="57"/>
                </a:cxn>
                <a:cxn ang="0">
                  <a:pos x="80" y="38"/>
                </a:cxn>
              </a:cxnLst>
              <a:rect l="0" t="0" r="r" b="b"/>
              <a:pathLst>
                <a:path w="80" h="80">
                  <a:moveTo>
                    <a:pt x="80" y="38"/>
                  </a:moveTo>
                  <a:lnTo>
                    <a:pt x="80" y="33"/>
                  </a:lnTo>
                  <a:lnTo>
                    <a:pt x="76" y="24"/>
                  </a:lnTo>
                  <a:lnTo>
                    <a:pt x="76" y="19"/>
                  </a:lnTo>
                  <a:lnTo>
                    <a:pt x="71" y="10"/>
                  </a:lnTo>
                  <a:lnTo>
                    <a:pt x="61" y="5"/>
                  </a:lnTo>
                  <a:lnTo>
                    <a:pt x="57" y="5"/>
                  </a:lnTo>
                  <a:lnTo>
                    <a:pt x="47" y="0"/>
                  </a:lnTo>
                  <a:lnTo>
                    <a:pt x="43" y="0"/>
                  </a:lnTo>
                  <a:lnTo>
                    <a:pt x="33" y="0"/>
                  </a:lnTo>
                  <a:lnTo>
                    <a:pt x="24" y="5"/>
                  </a:lnTo>
                  <a:lnTo>
                    <a:pt x="19" y="5"/>
                  </a:lnTo>
                  <a:lnTo>
                    <a:pt x="14" y="10"/>
                  </a:lnTo>
                  <a:lnTo>
                    <a:pt x="9" y="19"/>
                  </a:lnTo>
                  <a:lnTo>
                    <a:pt x="5" y="24"/>
                  </a:lnTo>
                  <a:lnTo>
                    <a:pt x="0" y="33"/>
                  </a:lnTo>
                  <a:lnTo>
                    <a:pt x="0" y="38"/>
                  </a:lnTo>
                  <a:lnTo>
                    <a:pt x="0" y="47"/>
                  </a:lnTo>
                  <a:lnTo>
                    <a:pt x="5" y="57"/>
                  </a:lnTo>
                  <a:lnTo>
                    <a:pt x="9" y="62"/>
                  </a:lnTo>
                  <a:lnTo>
                    <a:pt x="14" y="66"/>
                  </a:lnTo>
                  <a:lnTo>
                    <a:pt x="19" y="76"/>
                  </a:lnTo>
                  <a:lnTo>
                    <a:pt x="24" y="76"/>
                  </a:lnTo>
                  <a:lnTo>
                    <a:pt x="33" y="80"/>
                  </a:lnTo>
                  <a:lnTo>
                    <a:pt x="43" y="80"/>
                  </a:lnTo>
                  <a:lnTo>
                    <a:pt x="47" y="80"/>
                  </a:lnTo>
                  <a:lnTo>
                    <a:pt x="57" y="76"/>
                  </a:lnTo>
                  <a:lnTo>
                    <a:pt x="61" y="76"/>
                  </a:lnTo>
                  <a:lnTo>
                    <a:pt x="71" y="66"/>
                  </a:lnTo>
                  <a:lnTo>
                    <a:pt x="76" y="62"/>
                  </a:lnTo>
                  <a:lnTo>
                    <a:pt x="76" y="57"/>
                  </a:lnTo>
                  <a:lnTo>
                    <a:pt x="80" y="47"/>
                  </a:lnTo>
                  <a:lnTo>
                    <a:pt x="80" y="38"/>
                  </a:lnTo>
                  <a:lnTo>
                    <a:pt x="80" y="38"/>
                  </a:lnTo>
                  <a:lnTo>
                    <a:pt x="76" y="33"/>
                  </a:lnTo>
                  <a:lnTo>
                    <a:pt x="76" y="24"/>
                  </a:lnTo>
                  <a:lnTo>
                    <a:pt x="71" y="19"/>
                  </a:lnTo>
                  <a:lnTo>
                    <a:pt x="66" y="14"/>
                  </a:lnTo>
                  <a:lnTo>
                    <a:pt x="61" y="10"/>
                  </a:lnTo>
                  <a:lnTo>
                    <a:pt x="57" y="5"/>
                  </a:lnTo>
                  <a:lnTo>
                    <a:pt x="47" y="5"/>
                  </a:lnTo>
                  <a:lnTo>
                    <a:pt x="43" y="0"/>
                  </a:lnTo>
                  <a:lnTo>
                    <a:pt x="33" y="5"/>
                  </a:lnTo>
                  <a:lnTo>
                    <a:pt x="28" y="5"/>
                  </a:lnTo>
                  <a:lnTo>
                    <a:pt x="19" y="10"/>
                  </a:lnTo>
                  <a:lnTo>
                    <a:pt x="14" y="14"/>
                  </a:lnTo>
                  <a:lnTo>
                    <a:pt x="9" y="19"/>
                  </a:lnTo>
                  <a:lnTo>
                    <a:pt x="5" y="24"/>
                  </a:lnTo>
                  <a:lnTo>
                    <a:pt x="5" y="33"/>
                  </a:lnTo>
                  <a:lnTo>
                    <a:pt x="5" y="38"/>
                  </a:lnTo>
                  <a:lnTo>
                    <a:pt x="5" y="47"/>
                  </a:lnTo>
                  <a:lnTo>
                    <a:pt x="5" y="57"/>
                  </a:lnTo>
                  <a:lnTo>
                    <a:pt x="9" y="62"/>
                  </a:lnTo>
                  <a:lnTo>
                    <a:pt x="14" y="66"/>
                  </a:lnTo>
                  <a:lnTo>
                    <a:pt x="19" y="71"/>
                  </a:lnTo>
                  <a:lnTo>
                    <a:pt x="28" y="76"/>
                  </a:lnTo>
                  <a:lnTo>
                    <a:pt x="33" y="76"/>
                  </a:lnTo>
                  <a:lnTo>
                    <a:pt x="43" y="76"/>
                  </a:lnTo>
                  <a:lnTo>
                    <a:pt x="47" y="76"/>
                  </a:lnTo>
                  <a:lnTo>
                    <a:pt x="57" y="76"/>
                  </a:lnTo>
                  <a:lnTo>
                    <a:pt x="61" y="71"/>
                  </a:lnTo>
                  <a:lnTo>
                    <a:pt x="66" y="66"/>
                  </a:lnTo>
                  <a:lnTo>
                    <a:pt x="71" y="62"/>
                  </a:lnTo>
                  <a:lnTo>
                    <a:pt x="76" y="57"/>
                  </a:lnTo>
                  <a:lnTo>
                    <a:pt x="76" y="47"/>
                  </a:lnTo>
                  <a:lnTo>
                    <a:pt x="80" y="38"/>
                  </a:lnTo>
                  <a:lnTo>
                    <a:pt x="80" y="38"/>
                  </a:lnTo>
                  <a:close/>
                </a:path>
              </a:pathLst>
            </a:custGeom>
            <a:solidFill>
              <a:srgbClr val="5E7BB7"/>
            </a:solidFill>
            <a:ln w="9525">
              <a:noFill/>
              <a:round/>
              <a:headEnd/>
              <a:tailEnd/>
            </a:ln>
          </p:spPr>
          <p:txBody>
            <a:bodyPr/>
            <a:lstStyle/>
            <a:p>
              <a:endParaRPr lang="en-US"/>
            </a:p>
          </p:txBody>
        </p:sp>
        <p:sp>
          <p:nvSpPr>
            <p:cNvPr id="3523877" name="Freeform 293"/>
            <p:cNvSpPr>
              <a:spLocks noChangeAspect="1"/>
            </p:cNvSpPr>
            <p:nvPr/>
          </p:nvSpPr>
          <p:spPr bwMode="auto">
            <a:xfrm>
              <a:off x="2256" y="1682"/>
              <a:ext cx="75" cy="76"/>
            </a:xfrm>
            <a:custGeom>
              <a:avLst/>
              <a:gdLst/>
              <a:ahLst/>
              <a:cxnLst>
                <a:cxn ang="0">
                  <a:pos x="71" y="33"/>
                </a:cxn>
                <a:cxn ang="0">
                  <a:pos x="66" y="19"/>
                </a:cxn>
                <a:cxn ang="0">
                  <a:pos x="56" y="10"/>
                </a:cxn>
                <a:cxn ang="0">
                  <a:pos x="42" y="5"/>
                </a:cxn>
                <a:cxn ang="0">
                  <a:pos x="28" y="5"/>
                </a:cxn>
                <a:cxn ang="0">
                  <a:pos x="14" y="10"/>
                </a:cxn>
                <a:cxn ang="0">
                  <a:pos x="4" y="19"/>
                </a:cxn>
                <a:cxn ang="0">
                  <a:pos x="0" y="33"/>
                </a:cxn>
                <a:cxn ang="0">
                  <a:pos x="0" y="47"/>
                </a:cxn>
                <a:cxn ang="0">
                  <a:pos x="4" y="62"/>
                </a:cxn>
                <a:cxn ang="0">
                  <a:pos x="14" y="71"/>
                </a:cxn>
                <a:cxn ang="0">
                  <a:pos x="28" y="76"/>
                </a:cxn>
                <a:cxn ang="0">
                  <a:pos x="42" y="76"/>
                </a:cxn>
                <a:cxn ang="0">
                  <a:pos x="56" y="71"/>
                </a:cxn>
                <a:cxn ang="0">
                  <a:pos x="66" y="62"/>
                </a:cxn>
                <a:cxn ang="0">
                  <a:pos x="71" y="47"/>
                </a:cxn>
                <a:cxn ang="0">
                  <a:pos x="71" y="38"/>
                </a:cxn>
                <a:cxn ang="0">
                  <a:pos x="71" y="29"/>
                </a:cxn>
                <a:cxn ang="0">
                  <a:pos x="61" y="14"/>
                </a:cxn>
                <a:cxn ang="0">
                  <a:pos x="52" y="10"/>
                </a:cxn>
                <a:cxn ang="0">
                  <a:pos x="38" y="5"/>
                </a:cxn>
                <a:cxn ang="0">
                  <a:pos x="23" y="10"/>
                </a:cxn>
                <a:cxn ang="0">
                  <a:pos x="9" y="14"/>
                </a:cxn>
                <a:cxn ang="0">
                  <a:pos x="4" y="29"/>
                </a:cxn>
                <a:cxn ang="0">
                  <a:pos x="0" y="38"/>
                </a:cxn>
                <a:cxn ang="0">
                  <a:pos x="4" y="52"/>
                </a:cxn>
                <a:cxn ang="0">
                  <a:pos x="9" y="66"/>
                </a:cxn>
                <a:cxn ang="0">
                  <a:pos x="23" y="71"/>
                </a:cxn>
                <a:cxn ang="0">
                  <a:pos x="38" y="76"/>
                </a:cxn>
                <a:cxn ang="0">
                  <a:pos x="52" y="71"/>
                </a:cxn>
                <a:cxn ang="0">
                  <a:pos x="61" y="66"/>
                </a:cxn>
                <a:cxn ang="0">
                  <a:pos x="71" y="52"/>
                </a:cxn>
                <a:cxn ang="0">
                  <a:pos x="71" y="38"/>
                </a:cxn>
              </a:cxnLst>
              <a:rect l="0" t="0" r="r" b="b"/>
              <a:pathLst>
                <a:path w="75" h="76">
                  <a:moveTo>
                    <a:pt x="75" y="38"/>
                  </a:moveTo>
                  <a:lnTo>
                    <a:pt x="71" y="33"/>
                  </a:lnTo>
                  <a:lnTo>
                    <a:pt x="71" y="24"/>
                  </a:lnTo>
                  <a:lnTo>
                    <a:pt x="66" y="19"/>
                  </a:lnTo>
                  <a:lnTo>
                    <a:pt x="61" y="14"/>
                  </a:lnTo>
                  <a:lnTo>
                    <a:pt x="56" y="10"/>
                  </a:lnTo>
                  <a:lnTo>
                    <a:pt x="52" y="5"/>
                  </a:lnTo>
                  <a:lnTo>
                    <a:pt x="42" y="5"/>
                  </a:lnTo>
                  <a:lnTo>
                    <a:pt x="38" y="0"/>
                  </a:lnTo>
                  <a:lnTo>
                    <a:pt x="28" y="5"/>
                  </a:lnTo>
                  <a:lnTo>
                    <a:pt x="23" y="5"/>
                  </a:lnTo>
                  <a:lnTo>
                    <a:pt x="14" y="10"/>
                  </a:lnTo>
                  <a:lnTo>
                    <a:pt x="9" y="14"/>
                  </a:lnTo>
                  <a:lnTo>
                    <a:pt x="4" y="19"/>
                  </a:lnTo>
                  <a:lnTo>
                    <a:pt x="0" y="24"/>
                  </a:lnTo>
                  <a:lnTo>
                    <a:pt x="0" y="33"/>
                  </a:lnTo>
                  <a:lnTo>
                    <a:pt x="0" y="38"/>
                  </a:lnTo>
                  <a:lnTo>
                    <a:pt x="0" y="47"/>
                  </a:lnTo>
                  <a:lnTo>
                    <a:pt x="0" y="57"/>
                  </a:lnTo>
                  <a:lnTo>
                    <a:pt x="4" y="62"/>
                  </a:lnTo>
                  <a:lnTo>
                    <a:pt x="9" y="66"/>
                  </a:lnTo>
                  <a:lnTo>
                    <a:pt x="14" y="71"/>
                  </a:lnTo>
                  <a:lnTo>
                    <a:pt x="23" y="76"/>
                  </a:lnTo>
                  <a:lnTo>
                    <a:pt x="28" y="76"/>
                  </a:lnTo>
                  <a:lnTo>
                    <a:pt x="38" y="76"/>
                  </a:lnTo>
                  <a:lnTo>
                    <a:pt x="42" y="76"/>
                  </a:lnTo>
                  <a:lnTo>
                    <a:pt x="52" y="76"/>
                  </a:lnTo>
                  <a:lnTo>
                    <a:pt x="56" y="71"/>
                  </a:lnTo>
                  <a:lnTo>
                    <a:pt x="61" y="66"/>
                  </a:lnTo>
                  <a:lnTo>
                    <a:pt x="66" y="62"/>
                  </a:lnTo>
                  <a:lnTo>
                    <a:pt x="71" y="57"/>
                  </a:lnTo>
                  <a:lnTo>
                    <a:pt x="71" y="47"/>
                  </a:lnTo>
                  <a:lnTo>
                    <a:pt x="75" y="38"/>
                  </a:lnTo>
                  <a:lnTo>
                    <a:pt x="71" y="38"/>
                  </a:lnTo>
                  <a:lnTo>
                    <a:pt x="71" y="33"/>
                  </a:lnTo>
                  <a:lnTo>
                    <a:pt x="71" y="29"/>
                  </a:lnTo>
                  <a:lnTo>
                    <a:pt x="66" y="19"/>
                  </a:lnTo>
                  <a:lnTo>
                    <a:pt x="61" y="14"/>
                  </a:lnTo>
                  <a:lnTo>
                    <a:pt x="56" y="10"/>
                  </a:lnTo>
                  <a:lnTo>
                    <a:pt x="52" y="10"/>
                  </a:lnTo>
                  <a:lnTo>
                    <a:pt x="42" y="5"/>
                  </a:lnTo>
                  <a:lnTo>
                    <a:pt x="38" y="5"/>
                  </a:lnTo>
                  <a:lnTo>
                    <a:pt x="28" y="5"/>
                  </a:lnTo>
                  <a:lnTo>
                    <a:pt x="23" y="10"/>
                  </a:lnTo>
                  <a:lnTo>
                    <a:pt x="14" y="10"/>
                  </a:lnTo>
                  <a:lnTo>
                    <a:pt x="9" y="14"/>
                  </a:lnTo>
                  <a:lnTo>
                    <a:pt x="4" y="19"/>
                  </a:lnTo>
                  <a:lnTo>
                    <a:pt x="4" y="29"/>
                  </a:lnTo>
                  <a:lnTo>
                    <a:pt x="0" y="33"/>
                  </a:lnTo>
                  <a:lnTo>
                    <a:pt x="0" y="38"/>
                  </a:lnTo>
                  <a:lnTo>
                    <a:pt x="0" y="47"/>
                  </a:lnTo>
                  <a:lnTo>
                    <a:pt x="4" y="52"/>
                  </a:lnTo>
                  <a:lnTo>
                    <a:pt x="4" y="62"/>
                  </a:lnTo>
                  <a:lnTo>
                    <a:pt x="9" y="66"/>
                  </a:lnTo>
                  <a:lnTo>
                    <a:pt x="14" y="71"/>
                  </a:lnTo>
                  <a:lnTo>
                    <a:pt x="23" y="71"/>
                  </a:lnTo>
                  <a:lnTo>
                    <a:pt x="28" y="76"/>
                  </a:lnTo>
                  <a:lnTo>
                    <a:pt x="38" y="76"/>
                  </a:lnTo>
                  <a:lnTo>
                    <a:pt x="42" y="76"/>
                  </a:lnTo>
                  <a:lnTo>
                    <a:pt x="52" y="71"/>
                  </a:lnTo>
                  <a:lnTo>
                    <a:pt x="56" y="71"/>
                  </a:lnTo>
                  <a:lnTo>
                    <a:pt x="61" y="66"/>
                  </a:lnTo>
                  <a:lnTo>
                    <a:pt x="66" y="62"/>
                  </a:lnTo>
                  <a:lnTo>
                    <a:pt x="71" y="52"/>
                  </a:lnTo>
                  <a:lnTo>
                    <a:pt x="71" y="47"/>
                  </a:lnTo>
                  <a:lnTo>
                    <a:pt x="71" y="38"/>
                  </a:lnTo>
                  <a:lnTo>
                    <a:pt x="75" y="38"/>
                  </a:lnTo>
                  <a:close/>
                </a:path>
              </a:pathLst>
            </a:custGeom>
            <a:solidFill>
              <a:srgbClr val="617DB8"/>
            </a:solidFill>
            <a:ln w="9525">
              <a:noFill/>
              <a:round/>
              <a:headEnd/>
              <a:tailEnd/>
            </a:ln>
          </p:spPr>
          <p:txBody>
            <a:bodyPr/>
            <a:lstStyle/>
            <a:p>
              <a:endParaRPr lang="en-US"/>
            </a:p>
          </p:txBody>
        </p:sp>
        <p:sp>
          <p:nvSpPr>
            <p:cNvPr id="3523878" name="Freeform 294"/>
            <p:cNvSpPr>
              <a:spLocks noChangeAspect="1"/>
            </p:cNvSpPr>
            <p:nvPr/>
          </p:nvSpPr>
          <p:spPr bwMode="auto">
            <a:xfrm>
              <a:off x="2256" y="1687"/>
              <a:ext cx="71" cy="71"/>
            </a:xfrm>
            <a:custGeom>
              <a:avLst/>
              <a:gdLst/>
              <a:ahLst/>
              <a:cxnLst>
                <a:cxn ang="0">
                  <a:pos x="71" y="28"/>
                </a:cxn>
                <a:cxn ang="0">
                  <a:pos x="66" y="14"/>
                </a:cxn>
                <a:cxn ang="0">
                  <a:pos x="56" y="5"/>
                </a:cxn>
                <a:cxn ang="0">
                  <a:pos x="42" y="0"/>
                </a:cxn>
                <a:cxn ang="0">
                  <a:pos x="28" y="0"/>
                </a:cxn>
                <a:cxn ang="0">
                  <a:pos x="14" y="5"/>
                </a:cxn>
                <a:cxn ang="0">
                  <a:pos x="4" y="14"/>
                </a:cxn>
                <a:cxn ang="0">
                  <a:pos x="0" y="28"/>
                </a:cxn>
                <a:cxn ang="0">
                  <a:pos x="0" y="42"/>
                </a:cxn>
                <a:cxn ang="0">
                  <a:pos x="4" y="57"/>
                </a:cxn>
                <a:cxn ang="0">
                  <a:pos x="14" y="66"/>
                </a:cxn>
                <a:cxn ang="0">
                  <a:pos x="28" y="71"/>
                </a:cxn>
                <a:cxn ang="0">
                  <a:pos x="42" y="71"/>
                </a:cxn>
                <a:cxn ang="0">
                  <a:pos x="56" y="66"/>
                </a:cxn>
                <a:cxn ang="0">
                  <a:pos x="66" y="57"/>
                </a:cxn>
                <a:cxn ang="0">
                  <a:pos x="71" y="42"/>
                </a:cxn>
                <a:cxn ang="0">
                  <a:pos x="71" y="33"/>
                </a:cxn>
                <a:cxn ang="0">
                  <a:pos x="66" y="24"/>
                </a:cxn>
                <a:cxn ang="0">
                  <a:pos x="61" y="14"/>
                </a:cxn>
                <a:cxn ang="0">
                  <a:pos x="47" y="5"/>
                </a:cxn>
                <a:cxn ang="0">
                  <a:pos x="38" y="0"/>
                </a:cxn>
                <a:cxn ang="0">
                  <a:pos x="23" y="5"/>
                </a:cxn>
                <a:cxn ang="0">
                  <a:pos x="14" y="14"/>
                </a:cxn>
                <a:cxn ang="0">
                  <a:pos x="4" y="24"/>
                </a:cxn>
                <a:cxn ang="0">
                  <a:pos x="4" y="33"/>
                </a:cxn>
                <a:cxn ang="0">
                  <a:pos x="4" y="47"/>
                </a:cxn>
                <a:cxn ang="0">
                  <a:pos x="14" y="57"/>
                </a:cxn>
                <a:cxn ang="0">
                  <a:pos x="23" y="66"/>
                </a:cxn>
                <a:cxn ang="0">
                  <a:pos x="38" y="66"/>
                </a:cxn>
                <a:cxn ang="0">
                  <a:pos x="47" y="66"/>
                </a:cxn>
                <a:cxn ang="0">
                  <a:pos x="61" y="57"/>
                </a:cxn>
                <a:cxn ang="0">
                  <a:pos x="66" y="47"/>
                </a:cxn>
                <a:cxn ang="0">
                  <a:pos x="71" y="33"/>
                </a:cxn>
              </a:cxnLst>
              <a:rect l="0" t="0" r="r" b="b"/>
              <a:pathLst>
                <a:path w="71" h="71">
                  <a:moveTo>
                    <a:pt x="71" y="33"/>
                  </a:moveTo>
                  <a:lnTo>
                    <a:pt x="71" y="28"/>
                  </a:lnTo>
                  <a:lnTo>
                    <a:pt x="71" y="24"/>
                  </a:lnTo>
                  <a:lnTo>
                    <a:pt x="66" y="14"/>
                  </a:lnTo>
                  <a:lnTo>
                    <a:pt x="61" y="9"/>
                  </a:lnTo>
                  <a:lnTo>
                    <a:pt x="56" y="5"/>
                  </a:lnTo>
                  <a:lnTo>
                    <a:pt x="52" y="5"/>
                  </a:lnTo>
                  <a:lnTo>
                    <a:pt x="42" y="0"/>
                  </a:lnTo>
                  <a:lnTo>
                    <a:pt x="38" y="0"/>
                  </a:lnTo>
                  <a:lnTo>
                    <a:pt x="28" y="0"/>
                  </a:lnTo>
                  <a:lnTo>
                    <a:pt x="23" y="5"/>
                  </a:lnTo>
                  <a:lnTo>
                    <a:pt x="14" y="5"/>
                  </a:lnTo>
                  <a:lnTo>
                    <a:pt x="9" y="9"/>
                  </a:lnTo>
                  <a:lnTo>
                    <a:pt x="4" y="14"/>
                  </a:lnTo>
                  <a:lnTo>
                    <a:pt x="4" y="24"/>
                  </a:lnTo>
                  <a:lnTo>
                    <a:pt x="0" y="28"/>
                  </a:lnTo>
                  <a:lnTo>
                    <a:pt x="0" y="33"/>
                  </a:lnTo>
                  <a:lnTo>
                    <a:pt x="0" y="42"/>
                  </a:lnTo>
                  <a:lnTo>
                    <a:pt x="4" y="47"/>
                  </a:lnTo>
                  <a:lnTo>
                    <a:pt x="4" y="57"/>
                  </a:lnTo>
                  <a:lnTo>
                    <a:pt x="9" y="61"/>
                  </a:lnTo>
                  <a:lnTo>
                    <a:pt x="14" y="66"/>
                  </a:lnTo>
                  <a:lnTo>
                    <a:pt x="23" y="66"/>
                  </a:lnTo>
                  <a:lnTo>
                    <a:pt x="28" y="71"/>
                  </a:lnTo>
                  <a:lnTo>
                    <a:pt x="38" y="71"/>
                  </a:lnTo>
                  <a:lnTo>
                    <a:pt x="42" y="71"/>
                  </a:lnTo>
                  <a:lnTo>
                    <a:pt x="52" y="66"/>
                  </a:lnTo>
                  <a:lnTo>
                    <a:pt x="56" y="66"/>
                  </a:lnTo>
                  <a:lnTo>
                    <a:pt x="61" y="61"/>
                  </a:lnTo>
                  <a:lnTo>
                    <a:pt x="66" y="57"/>
                  </a:lnTo>
                  <a:lnTo>
                    <a:pt x="71" y="47"/>
                  </a:lnTo>
                  <a:lnTo>
                    <a:pt x="71" y="42"/>
                  </a:lnTo>
                  <a:lnTo>
                    <a:pt x="71" y="33"/>
                  </a:lnTo>
                  <a:lnTo>
                    <a:pt x="71" y="33"/>
                  </a:lnTo>
                  <a:lnTo>
                    <a:pt x="66" y="28"/>
                  </a:lnTo>
                  <a:lnTo>
                    <a:pt x="66" y="24"/>
                  </a:lnTo>
                  <a:lnTo>
                    <a:pt x="61" y="19"/>
                  </a:lnTo>
                  <a:lnTo>
                    <a:pt x="61" y="14"/>
                  </a:lnTo>
                  <a:lnTo>
                    <a:pt x="56" y="9"/>
                  </a:lnTo>
                  <a:lnTo>
                    <a:pt x="47" y="5"/>
                  </a:lnTo>
                  <a:lnTo>
                    <a:pt x="42" y="5"/>
                  </a:lnTo>
                  <a:lnTo>
                    <a:pt x="38" y="0"/>
                  </a:lnTo>
                  <a:lnTo>
                    <a:pt x="28" y="5"/>
                  </a:lnTo>
                  <a:lnTo>
                    <a:pt x="23" y="5"/>
                  </a:lnTo>
                  <a:lnTo>
                    <a:pt x="19" y="9"/>
                  </a:lnTo>
                  <a:lnTo>
                    <a:pt x="14" y="14"/>
                  </a:lnTo>
                  <a:lnTo>
                    <a:pt x="9" y="19"/>
                  </a:lnTo>
                  <a:lnTo>
                    <a:pt x="4" y="24"/>
                  </a:lnTo>
                  <a:lnTo>
                    <a:pt x="4" y="28"/>
                  </a:lnTo>
                  <a:lnTo>
                    <a:pt x="4" y="33"/>
                  </a:lnTo>
                  <a:lnTo>
                    <a:pt x="4" y="42"/>
                  </a:lnTo>
                  <a:lnTo>
                    <a:pt x="4" y="47"/>
                  </a:lnTo>
                  <a:lnTo>
                    <a:pt x="9" y="52"/>
                  </a:lnTo>
                  <a:lnTo>
                    <a:pt x="14" y="57"/>
                  </a:lnTo>
                  <a:lnTo>
                    <a:pt x="19" y="61"/>
                  </a:lnTo>
                  <a:lnTo>
                    <a:pt x="23" y="66"/>
                  </a:lnTo>
                  <a:lnTo>
                    <a:pt x="28" y="66"/>
                  </a:lnTo>
                  <a:lnTo>
                    <a:pt x="38" y="66"/>
                  </a:lnTo>
                  <a:lnTo>
                    <a:pt x="42" y="66"/>
                  </a:lnTo>
                  <a:lnTo>
                    <a:pt x="47" y="66"/>
                  </a:lnTo>
                  <a:lnTo>
                    <a:pt x="56" y="61"/>
                  </a:lnTo>
                  <a:lnTo>
                    <a:pt x="61" y="57"/>
                  </a:lnTo>
                  <a:lnTo>
                    <a:pt x="61" y="52"/>
                  </a:lnTo>
                  <a:lnTo>
                    <a:pt x="66" y="47"/>
                  </a:lnTo>
                  <a:lnTo>
                    <a:pt x="66" y="42"/>
                  </a:lnTo>
                  <a:lnTo>
                    <a:pt x="71" y="33"/>
                  </a:lnTo>
                  <a:lnTo>
                    <a:pt x="71" y="33"/>
                  </a:lnTo>
                  <a:close/>
                </a:path>
              </a:pathLst>
            </a:custGeom>
            <a:solidFill>
              <a:srgbClr val="647FB9"/>
            </a:solidFill>
            <a:ln w="9525">
              <a:noFill/>
              <a:round/>
              <a:headEnd/>
              <a:tailEnd/>
            </a:ln>
          </p:spPr>
          <p:txBody>
            <a:bodyPr/>
            <a:lstStyle/>
            <a:p>
              <a:endParaRPr lang="en-US"/>
            </a:p>
          </p:txBody>
        </p:sp>
        <p:sp>
          <p:nvSpPr>
            <p:cNvPr id="3523879" name="Freeform 295"/>
            <p:cNvSpPr>
              <a:spLocks noChangeAspect="1"/>
            </p:cNvSpPr>
            <p:nvPr/>
          </p:nvSpPr>
          <p:spPr bwMode="auto">
            <a:xfrm>
              <a:off x="2260" y="1687"/>
              <a:ext cx="67" cy="66"/>
            </a:xfrm>
            <a:custGeom>
              <a:avLst/>
              <a:gdLst/>
              <a:ahLst/>
              <a:cxnLst>
                <a:cxn ang="0">
                  <a:pos x="62" y="28"/>
                </a:cxn>
                <a:cxn ang="0">
                  <a:pos x="57" y="19"/>
                </a:cxn>
                <a:cxn ang="0">
                  <a:pos x="52" y="9"/>
                </a:cxn>
                <a:cxn ang="0">
                  <a:pos x="38" y="5"/>
                </a:cxn>
                <a:cxn ang="0">
                  <a:pos x="24" y="5"/>
                </a:cxn>
                <a:cxn ang="0">
                  <a:pos x="15" y="9"/>
                </a:cxn>
                <a:cxn ang="0">
                  <a:pos x="5" y="19"/>
                </a:cxn>
                <a:cxn ang="0">
                  <a:pos x="0" y="28"/>
                </a:cxn>
                <a:cxn ang="0">
                  <a:pos x="0" y="42"/>
                </a:cxn>
                <a:cxn ang="0">
                  <a:pos x="5" y="52"/>
                </a:cxn>
                <a:cxn ang="0">
                  <a:pos x="15" y="61"/>
                </a:cxn>
                <a:cxn ang="0">
                  <a:pos x="24" y="66"/>
                </a:cxn>
                <a:cxn ang="0">
                  <a:pos x="38" y="66"/>
                </a:cxn>
                <a:cxn ang="0">
                  <a:pos x="52" y="61"/>
                </a:cxn>
                <a:cxn ang="0">
                  <a:pos x="57" y="52"/>
                </a:cxn>
                <a:cxn ang="0">
                  <a:pos x="62" y="42"/>
                </a:cxn>
                <a:cxn ang="0">
                  <a:pos x="62" y="33"/>
                </a:cxn>
                <a:cxn ang="0">
                  <a:pos x="62" y="24"/>
                </a:cxn>
                <a:cxn ang="0">
                  <a:pos x="52" y="14"/>
                </a:cxn>
                <a:cxn ang="0">
                  <a:pos x="43" y="5"/>
                </a:cxn>
                <a:cxn ang="0">
                  <a:pos x="34" y="5"/>
                </a:cxn>
                <a:cxn ang="0">
                  <a:pos x="19" y="5"/>
                </a:cxn>
                <a:cxn ang="0">
                  <a:pos x="10" y="14"/>
                </a:cxn>
                <a:cxn ang="0">
                  <a:pos x="5" y="24"/>
                </a:cxn>
                <a:cxn ang="0">
                  <a:pos x="0" y="33"/>
                </a:cxn>
                <a:cxn ang="0">
                  <a:pos x="5" y="47"/>
                </a:cxn>
                <a:cxn ang="0">
                  <a:pos x="10" y="57"/>
                </a:cxn>
                <a:cxn ang="0">
                  <a:pos x="19" y="61"/>
                </a:cxn>
                <a:cxn ang="0">
                  <a:pos x="34" y="66"/>
                </a:cxn>
                <a:cxn ang="0">
                  <a:pos x="43" y="61"/>
                </a:cxn>
                <a:cxn ang="0">
                  <a:pos x="52" y="57"/>
                </a:cxn>
                <a:cxn ang="0">
                  <a:pos x="62" y="47"/>
                </a:cxn>
                <a:cxn ang="0">
                  <a:pos x="62" y="33"/>
                </a:cxn>
              </a:cxnLst>
              <a:rect l="0" t="0" r="r" b="b"/>
              <a:pathLst>
                <a:path w="67" h="66">
                  <a:moveTo>
                    <a:pt x="67" y="33"/>
                  </a:moveTo>
                  <a:lnTo>
                    <a:pt x="62" y="28"/>
                  </a:lnTo>
                  <a:lnTo>
                    <a:pt x="62" y="24"/>
                  </a:lnTo>
                  <a:lnTo>
                    <a:pt x="57" y="19"/>
                  </a:lnTo>
                  <a:lnTo>
                    <a:pt x="57" y="14"/>
                  </a:lnTo>
                  <a:lnTo>
                    <a:pt x="52" y="9"/>
                  </a:lnTo>
                  <a:lnTo>
                    <a:pt x="43" y="5"/>
                  </a:lnTo>
                  <a:lnTo>
                    <a:pt x="38" y="5"/>
                  </a:lnTo>
                  <a:lnTo>
                    <a:pt x="34" y="0"/>
                  </a:lnTo>
                  <a:lnTo>
                    <a:pt x="24" y="5"/>
                  </a:lnTo>
                  <a:lnTo>
                    <a:pt x="19" y="5"/>
                  </a:lnTo>
                  <a:lnTo>
                    <a:pt x="15" y="9"/>
                  </a:lnTo>
                  <a:lnTo>
                    <a:pt x="10" y="14"/>
                  </a:lnTo>
                  <a:lnTo>
                    <a:pt x="5" y="19"/>
                  </a:lnTo>
                  <a:lnTo>
                    <a:pt x="0" y="24"/>
                  </a:lnTo>
                  <a:lnTo>
                    <a:pt x="0" y="28"/>
                  </a:lnTo>
                  <a:lnTo>
                    <a:pt x="0" y="33"/>
                  </a:lnTo>
                  <a:lnTo>
                    <a:pt x="0" y="42"/>
                  </a:lnTo>
                  <a:lnTo>
                    <a:pt x="0" y="47"/>
                  </a:lnTo>
                  <a:lnTo>
                    <a:pt x="5" y="52"/>
                  </a:lnTo>
                  <a:lnTo>
                    <a:pt x="10" y="57"/>
                  </a:lnTo>
                  <a:lnTo>
                    <a:pt x="15" y="61"/>
                  </a:lnTo>
                  <a:lnTo>
                    <a:pt x="19" y="66"/>
                  </a:lnTo>
                  <a:lnTo>
                    <a:pt x="24" y="66"/>
                  </a:lnTo>
                  <a:lnTo>
                    <a:pt x="34" y="66"/>
                  </a:lnTo>
                  <a:lnTo>
                    <a:pt x="38" y="66"/>
                  </a:lnTo>
                  <a:lnTo>
                    <a:pt x="43" y="66"/>
                  </a:lnTo>
                  <a:lnTo>
                    <a:pt x="52" y="61"/>
                  </a:lnTo>
                  <a:lnTo>
                    <a:pt x="57" y="57"/>
                  </a:lnTo>
                  <a:lnTo>
                    <a:pt x="57" y="52"/>
                  </a:lnTo>
                  <a:lnTo>
                    <a:pt x="62" y="47"/>
                  </a:lnTo>
                  <a:lnTo>
                    <a:pt x="62" y="42"/>
                  </a:lnTo>
                  <a:lnTo>
                    <a:pt x="67" y="33"/>
                  </a:lnTo>
                  <a:lnTo>
                    <a:pt x="62" y="33"/>
                  </a:lnTo>
                  <a:lnTo>
                    <a:pt x="62" y="28"/>
                  </a:lnTo>
                  <a:lnTo>
                    <a:pt x="62" y="24"/>
                  </a:lnTo>
                  <a:lnTo>
                    <a:pt x="57" y="19"/>
                  </a:lnTo>
                  <a:lnTo>
                    <a:pt x="52" y="14"/>
                  </a:lnTo>
                  <a:lnTo>
                    <a:pt x="48" y="9"/>
                  </a:lnTo>
                  <a:lnTo>
                    <a:pt x="43" y="5"/>
                  </a:lnTo>
                  <a:lnTo>
                    <a:pt x="38" y="5"/>
                  </a:lnTo>
                  <a:lnTo>
                    <a:pt x="34" y="5"/>
                  </a:lnTo>
                  <a:lnTo>
                    <a:pt x="24" y="5"/>
                  </a:lnTo>
                  <a:lnTo>
                    <a:pt x="19" y="5"/>
                  </a:lnTo>
                  <a:lnTo>
                    <a:pt x="15" y="9"/>
                  </a:lnTo>
                  <a:lnTo>
                    <a:pt x="10" y="14"/>
                  </a:lnTo>
                  <a:lnTo>
                    <a:pt x="5" y="19"/>
                  </a:lnTo>
                  <a:lnTo>
                    <a:pt x="5" y="24"/>
                  </a:lnTo>
                  <a:lnTo>
                    <a:pt x="0" y="28"/>
                  </a:lnTo>
                  <a:lnTo>
                    <a:pt x="0" y="33"/>
                  </a:lnTo>
                  <a:lnTo>
                    <a:pt x="0" y="42"/>
                  </a:lnTo>
                  <a:lnTo>
                    <a:pt x="5" y="47"/>
                  </a:lnTo>
                  <a:lnTo>
                    <a:pt x="5" y="52"/>
                  </a:lnTo>
                  <a:lnTo>
                    <a:pt x="10" y="57"/>
                  </a:lnTo>
                  <a:lnTo>
                    <a:pt x="15" y="61"/>
                  </a:lnTo>
                  <a:lnTo>
                    <a:pt x="19" y="61"/>
                  </a:lnTo>
                  <a:lnTo>
                    <a:pt x="24" y="66"/>
                  </a:lnTo>
                  <a:lnTo>
                    <a:pt x="34" y="66"/>
                  </a:lnTo>
                  <a:lnTo>
                    <a:pt x="38" y="66"/>
                  </a:lnTo>
                  <a:lnTo>
                    <a:pt x="43" y="61"/>
                  </a:lnTo>
                  <a:lnTo>
                    <a:pt x="48" y="61"/>
                  </a:lnTo>
                  <a:lnTo>
                    <a:pt x="52" y="57"/>
                  </a:lnTo>
                  <a:lnTo>
                    <a:pt x="57" y="52"/>
                  </a:lnTo>
                  <a:lnTo>
                    <a:pt x="62" y="47"/>
                  </a:lnTo>
                  <a:lnTo>
                    <a:pt x="62" y="42"/>
                  </a:lnTo>
                  <a:lnTo>
                    <a:pt x="62" y="33"/>
                  </a:lnTo>
                  <a:lnTo>
                    <a:pt x="67" y="33"/>
                  </a:lnTo>
                  <a:close/>
                </a:path>
              </a:pathLst>
            </a:custGeom>
            <a:solidFill>
              <a:srgbClr val="6681BA"/>
            </a:solidFill>
            <a:ln w="9525">
              <a:noFill/>
              <a:round/>
              <a:headEnd/>
              <a:tailEnd/>
            </a:ln>
          </p:spPr>
          <p:txBody>
            <a:bodyPr/>
            <a:lstStyle/>
            <a:p>
              <a:endParaRPr lang="en-US"/>
            </a:p>
          </p:txBody>
        </p:sp>
        <p:sp>
          <p:nvSpPr>
            <p:cNvPr id="3523880" name="Freeform 296"/>
            <p:cNvSpPr>
              <a:spLocks noChangeAspect="1"/>
            </p:cNvSpPr>
            <p:nvPr/>
          </p:nvSpPr>
          <p:spPr bwMode="auto">
            <a:xfrm>
              <a:off x="2260" y="1692"/>
              <a:ext cx="62" cy="61"/>
            </a:xfrm>
            <a:custGeom>
              <a:avLst/>
              <a:gdLst/>
              <a:ahLst/>
              <a:cxnLst>
                <a:cxn ang="0">
                  <a:pos x="62" y="23"/>
                </a:cxn>
                <a:cxn ang="0">
                  <a:pos x="57" y="14"/>
                </a:cxn>
                <a:cxn ang="0">
                  <a:pos x="48" y="4"/>
                </a:cxn>
                <a:cxn ang="0">
                  <a:pos x="38" y="0"/>
                </a:cxn>
                <a:cxn ang="0">
                  <a:pos x="24" y="0"/>
                </a:cxn>
                <a:cxn ang="0">
                  <a:pos x="15" y="4"/>
                </a:cxn>
                <a:cxn ang="0">
                  <a:pos x="5" y="14"/>
                </a:cxn>
                <a:cxn ang="0">
                  <a:pos x="0" y="23"/>
                </a:cxn>
                <a:cxn ang="0">
                  <a:pos x="0" y="37"/>
                </a:cxn>
                <a:cxn ang="0">
                  <a:pos x="5" y="47"/>
                </a:cxn>
                <a:cxn ang="0">
                  <a:pos x="15" y="56"/>
                </a:cxn>
                <a:cxn ang="0">
                  <a:pos x="24" y="61"/>
                </a:cxn>
                <a:cxn ang="0">
                  <a:pos x="38" y="61"/>
                </a:cxn>
                <a:cxn ang="0">
                  <a:pos x="48" y="56"/>
                </a:cxn>
                <a:cxn ang="0">
                  <a:pos x="57" y="47"/>
                </a:cxn>
                <a:cxn ang="0">
                  <a:pos x="62" y="37"/>
                </a:cxn>
                <a:cxn ang="0">
                  <a:pos x="62" y="28"/>
                </a:cxn>
                <a:cxn ang="0">
                  <a:pos x="57" y="19"/>
                </a:cxn>
                <a:cxn ang="0">
                  <a:pos x="52" y="9"/>
                </a:cxn>
                <a:cxn ang="0">
                  <a:pos x="43" y="4"/>
                </a:cxn>
                <a:cxn ang="0">
                  <a:pos x="34" y="0"/>
                </a:cxn>
                <a:cxn ang="0">
                  <a:pos x="19" y="4"/>
                </a:cxn>
                <a:cxn ang="0">
                  <a:pos x="10" y="9"/>
                </a:cxn>
                <a:cxn ang="0">
                  <a:pos x="5" y="19"/>
                </a:cxn>
                <a:cxn ang="0">
                  <a:pos x="5" y="28"/>
                </a:cxn>
                <a:cxn ang="0">
                  <a:pos x="5" y="42"/>
                </a:cxn>
                <a:cxn ang="0">
                  <a:pos x="10" y="52"/>
                </a:cxn>
                <a:cxn ang="0">
                  <a:pos x="19" y="56"/>
                </a:cxn>
                <a:cxn ang="0">
                  <a:pos x="34" y="56"/>
                </a:cxn>
                <a:cxn ang="0">
                  <a:pos x="43" y="56"/>
                </a:cxn>
                <a:cxn ang="0">
                  <a:pos x="52" y="52"/>
                </a:cxn>
                <a:cxn ang="0">
                  <a:pos x="57" y="42"/>
                </a:cxn>
                <a:cxn ang="0">
                  <a:pos x="62" y="28"/>
                </a:cxn>
              </a:cxnLst>
              <a:rect l="0" t="0" r="r" b="b"/>
              <a:pathLst>
                <a:path w="62" h="61">
                  <a:moveTo>
                    <a:pt x="62" y="28"/>
                  </a:moveTo>
                  <a:lnTo>
                    <a:pt x="62" y="23"/>
                  </a:lnTo>
                  <a:lnTo>
                    <a:pt x="62" y="19"/>
                  </a:lnTo>
                  <a:lnTo>
                    <a:pt x="57" y="14"/>
                  </a:lnTo>
                  <a:lnTo>
                    <a:pt x="52" y="9"/>
                  </a:lnTo>
                  <a:lnTo>
                    <a:pt x="48" y="4"/>
                  </a:lnTo>
                  <a:lnTo>
                    <a:pt x="43" y="0"/>
                  </a:lnTo>
                  <a:lnTo>
                    <a:pt x="38" y="0"/>
                  </a:lnTo>
                  <a:lnTo>
                    <a:pt x="34" y="0"/>
                  </a:lnTo>
                  <a:lnTo>
                    <a:pt x="24" y="0"/>
                  </a:lnTo>
                  <a:lnTo>
                    <a:pt x="19" y="0"/>
                  </a:lnTo>
                  <a:lnTo>
                    <a:pt x="15" y="4"/>
                  </a:lnTo>
                  <a:lnTo>
                    <a:pt x="10" y="9"/>
                  </a:lnTo>
                  <a:lnTo>
                    <a:pt x="5" y="14"/>
                  </a:lnTo>
                  <a:lnTo>
                    <a:pt x="5" y="19"/>
                  </a:lnTo>
                  <a:lnTo>
                    <a:pt x="0" y="23"/>
                  </a:lnTo>
                  <a:lnTo>
                    <a:pt x="0" y="28"/>
                  </a:lnTo>
                  <a:lnTo>
                    <a:pt x="0" y="37"/>
                  </a:lnTo>
                  <a:lnTo>
                    <a:pt x="5" y="42"/>
                  </a:lnTo>
                  <a:lnTo>
                    <a:pt x="5" y="47"/>
                  </a:lnTo>
                  <a:lnTo>
                    <a:pt x="10" y="52"/>
                  </a:lnTo>
                  <a:lnTo>
                    <a:pt x="15" y="56"/>
                  </a:lnTo>
                  <a:lnTo>
                    <a:pt x="19" y="56"/>
                  </a:lnTo>
                  <a:lnTo>
                    <a:pt x="24" y="61"/>
                  </a:lnTo>
                  <a:lnTo>
                    <a:pt x="34" y="61"/>
                  </a:lnTo>
                  <a:lnTo>
                    <a:pt x="38" y="61"/>
                  </a:lnTo>
                  <a:lnTo>
                    <a:pt x="43" y="56"/>
                  </a:lnTo>
                  <a:lnTo>
                    <a:pt x="48" y="56"/>
                  </a:lnTo>
                  <a:lnTo>
                    <a:pt x="52" y="52"/>
                  </a:lnTo>
                  <a:lnTo>
                    <a:pt x="57" y="47"/>
                  </a:lnTo>
                  <a:lnTo>
                    <a:pt x="62" y="42"/>
                  </a:lnTo>
                  <a:lnTo>
                    <a:pt x="62" y="37"/>
                  </a:lnTo>
                  <a:lnTo>
                    <a:pt x="62" y="28"/>
                  </a:lnTo>
                  <a:lnTo>
                    <a:pt x="62" y="28"/>
                  </a:lnTo>
                  <a:lnTo>
                    <a:pt x="62" y="23"/>
                  </a:lnTo>
                  <a:lnTo>
                    <a:pt x="57" y="19"/>
                  </a:lnTo>
                  <a:lnTo>
                    <a:pt x="57" y="14"/>
                  </a:lnTo>
                  <a:lnTo>
                    <a:pt x="52" y="9"/>
                  </a:lnTo>
                  <a:lnTo>
                    <a:pt x="48" y="4"/>
                  </a:lnTo>
                  <a:lnTo>
                    <a:pt x="43" y="4"/>
                  </a:lnTo>
                  <a:lnTo>
                    <a:pt x="38" y="4"/>
                  </a:lnTo>
                  <a:lnTo>
                    <a:pt x="34" y="0"/>
                  </a:lnTo>
                  <a:lnTo>
                    <a:pt x="24" y="4"/>
                  </a:lnTo>
                  <a:lnTo>
                    <a:pt x="19" y="4"/>
                  </a:lnTo>
                  <a:lnTo>
                    <a:pt x="15" y="4"/>
                  </a:lnTo>
                  <a:lnTo>
                    <a:pt x="10" y="9"/>
                  </a:lnTo>
                  <a:lnTo>
                    <a:pt x="10" y="14"/>
                  </a:lnTo>
                  <a:lnTo>
                    <a:pt x="5" y="19"/>
                  </a:lnTo>
                  <a:lnTo>
                    <a:pt x="5" y="23"/>
                  </a:lnTo>
                  <a:lnTo>
                    <a:pt x="5" y="28"/>
                  </a:lnTo>
                  <a:lnTo>
                    <a:pt x="5" y="37"/>
                  </a:lnTo>
                  <a:lnTo>
                    <a:pt x="5" y="42"/>
                  </a:lnTo>
                  <a:lnTo>
                    <a:pt x="10" y="47"/>
                  </a:lnTo>
                  <a:lnTo>
                    <a:pt x="10" y="52"/>
                  </a:lnTo>
                  <a:lnTo>
                    <a:pt x="15" y="52"/>
                  </a:lnTo>
                  <a:lnTo>
                    <a:pt x="19" y="56"/>
                  </a:lnTo>
                  <a:lnTo>
                    <a:pt x="24" y="56"/>
                  </a:lnTo>
                  <a:lnTo>
                    <a:pt x="34" y="56"/>
                  </a:lnTo>
                  <a:lnTo>
                    <a:pt x="38" y="56"/>
                  </a:lnTo>
                  <a:lnTo>
                    <a:pt x="43" y="56"/>
                  </a:lnTo>
                  <a:lnTo>
                    <a:pt x="48" y="52"/>
                  </a:lnTo>
                  <a:lnTo>
                    <a:pt x="52" y="52"/>
                  </a:lnTo>
                  <a:lnTo>
                    <a:pt x="57" y="47"/>
                  </a:lnTo>
                  <a:lnTo>
                    <a:pt x="57" y="42"/>
                  </a:lnTo>
                  <a:lnTo>
                    <a:pt x="62" y="37"/>
                  </a:lnTo>
                  <a:lnTo>
                    <a:pt x="62" y="28"/>
                  </a:lnTo>
                  <a:lnTo>
                    <a:pt x="62" y="28"/>
                  </a:lnTo>
                  <a:close/>
                </a:path>
              </a:pathLst>
            </a:custGeom>
            <a:solidFill>
              <a:srgbClr val="6983BB"/>
            </a:solidFill>
            <a:ln w="9525">
              <a:noFill/>
              <a:round/>
              <a:headEnd/>
              <a:tailEnd/>
            </a:ln>
          </p:spPr>
          <p:txBody>
            <a:bodyPr/>
            <a:lstStyle/>
            <a:p>
              <a:endParaRPr lang="en-US"/>
            </a:p>
          </p:txBody>
        </p:sp>
        <p:sp>
          <p:nvSpPr>
            <p:cNvPr id="3523881" name="Freeform 297"/>
            <p:cNvSpPr>
              <a:spLocks noChangeAspect="1"/>
            </p:cNvSpPr>
            <p:nvPr/>
          </p:nvSpPr>
          <p:spPr bwMode="auto">
            <a:xfrm>
              <a:off x="2265" y="1692"/>
              <a:ext cx="57" cy="56"/>
            </a:xfrm>
            <a:custGeom>
              <a:avLst/>
              <a:gdLst/>
              <a:ahLst/>
              <a:cxnLst>
                <a:cxn ang="0">
                  <a:pos x="57" y="23"/>
                </a:cxn>
                <a:cxn ang="0">
                  <a:pos x="52" y="14"/>
                </a:cxn>
                <a:cxn ang="0">
                  <a:pos x="43" y="4"/>
                </a:cxn>
                <a:cxn ang="0">
                  <a:pos x="33" y="4"/>
                </a:cxn>
                <a:cxn ang="0">
                  <a:pos x="19" y="4"/>
                </a:cxn>
                <a:cxn ang="0">
                  <a:pos x="10" y="4"/>
                </a:cxn>
                <a:cxn ang="0">
                  <a:pos x="5" y="14"/>
                </a:cxn>
                <a:cxn ang="0">
                  <a:pos x="0" y="23"/>
                </a:cxn>
                <a:cxn ang="0">
                  <a:pos x="0" y="37"/>
                </a:cxn>
                <a:cxn ang="0">
                  <a:pos x="5" y="47"/>
                </a:cxn>
                <a:cxn ang="0">
                  <a:pos x="10" y="52"/>
                </a:cxn>
                <a:cxn ang="0">
                  <a:pos x="19" y="56"/>
                </a:cxn>
                <a:cxn ang="0">
                  <a:pos x="33" y="56"/>
                </a:cxn>
                <a:cxn ang="0">
                  <a:pos x="43" y="52"/>
                </a:cxn>
                <a:cxn ang="0">
                  <a:pos x="52" y="47"/>
                </a:cxn>
                <a:cxn ang="0">
                  <a:pos x="57" y="37"/>
                </a:cxn>
                <a:cxn ang="0">
                  <a:pos x="52" y="28"/>
                </a:cxn>
                <a:cxn ang="0">
                  <a:pos x="52" y="19"/>
                </a:cxn>
                <a:cxn ang="0">
                  <a:pos x="47" y="14"/>
                </a:cxn>
                <a:cxn ang="0">
                  <a:pos x="38" y="4"/>
                </a:cxn>
                <a:cxn ang="0">
                  <a:pos x="29" y="4"/>
                </a:cxn>
                <a:cxn ang="0">
                  <a:pos x="14" y="4"/>
                </a:cxn>
                <a:cxn ang="0">
                  <a:pos x="10" y="14"/>
                </a:cxn>
                <a:cxn ang="0">
                  <a:pos x="5" y="19"/>
                </a:cxn>
                <a:cxn ang="0">
                  <a:pos x="0" y="28"/>
                </a:cxn>
                <a:cxn ang="0">
                  <a:pos x="5" y="42"/>
                </a:cxn>
                <a:cxn ang="0">
                  <a:pos x="10" y="47"/>
                </a:cxn>
                <a:cxn ang="0">
                  <a:pos x="14" y="56"/>
                </a:cxn>
                <a:cxn ang="0">
                  <a:pos x="29" y="56"/>
                </a:cxn>
                <a:cxn ang="0">
                  <a:pos x="38" y="56"/>
                </a:cxn>
                <a:cxn ang="0">
                  <a:pos x="47" y="47"/>
                </a:cxn>
                <a:cxn ang="0">
                  <a:pos x="52" y="42"/>
                </a:cxn>
                <a:cxn ang="0">
                  <a:pos x="52" y="28"/>
                </a:cxn>
              </a:cxnLst>
              <a:rect l="0" t="0" r="r" b="b"/>
              <a:pathLst>
                <a:path w="57" h="56">
                  <a:moveTo>
                    <a:pt x="57" y="28"/>
                  </a:moveTo>
                  <a:lnTo>
                    <a:pt x="57" y="23"/>
                  </a:lnTo>
                  <a:lnTo>
                    <a:pt x="52" y="19"/>
                  </a:lnTo>
                  <a:lnTo>
                    <a:pt x="52" y="14"/>
                  </a:lnTo>
                  <a:lnTo>
                    <a:pt x="47" y="9"/>
                  </a:lnTo>
                  <a:lnTo>
                    <a:pt x="43" y="4"/>
                  </a:lnTo>
                  <a:lnTo>
                    <a:pt x="38" y="4"/>
                  </a:lnTo>
                  <a:lnTo>
                    <a:pt x="33" y="4"/>
                  </a:lnTo>
                  <a:lnTo>
                    <a:pt x="29" y="0"/>
                  </a:lnTo>
                  <a:lnTo>
                    <a:pt x="19" y="4"/>
                  </a:lnTo>
                  <a:lnTo>
                    <a:pt x="14" y="4"/>
                  </a:lnTo>
                  <a:lnTo>
                    <a:pt x="10" y="4"/>
                  </a:lnTo>
                  <a:lnTo>
                    <a:pt x="5" y="9"/>
                  </a:lnTo>
                  <a:lnTo>
                    <a:pt x="5" y="14"/>
                  </a:lnTo>
                  <a:lnTo>
                    <a:pt x="0" y="19"/>
                  </a:lnTo>
                  <a:lnTo>
                    <a:pt x="0" y="23"/>
                  </a:lnTo>
                  <a:lnTo>
                    <a:pt x="0" y="28"/>
                  </a:lnTo>
                  <a:lnTo>
                    <a:pt x="0" y="37"/>
                  </a:lnTo>
                  <a:lnTo>
                    <a:pt x="0" y="42"/>
                  </a:lnTo>
                  <a:lnTo>
                    <a:pt x="5" y="47"/>
                  </a:lnTo>
                  <a:lnTo>
                    <a:pt x="5" y="52"/>
                  </a:lnTo>
                  <a:lnTo>
                    <a:pt x="10" y="52"/>
                  </a:lnTo>
                  <a:lnTo>
                    <a:pt x="14" y="56"/>
                  </a:lnTo>
                  <a:lnTo>
                    <a:pt x="19" y="56"/>
                  </a:lnTo>
                  <a:lnTo>
                    <a:pt x="29" y="56"/>
                  </a:lnTo>
                  <a:lnTo>
                    <a:pt x="33" y="56"/>
                  </a:lnTo>
                  <a:lnTo>
                    <a:pt x="38" y="56"/>
                  </a:lnTo>
                  <a:lnTo>
                    <a:pt x="43" y="52"/>
                  </a:lnTo>
                  <a:lnTo>
                    <a:pt x="47" y="52"/>
                  </a:lnTo>
                  <a:lnTo>
                    <a:pt x="52" y="47"/>
                  </a:lnTo>
                  <a:lnTo>
                    <a:pt x="52" y="42"/>
                  </a:lnTo>
                  <a:lnTo>
                    <a:pt x="57" y="37"/>
                  </a:lnTo>
                  <a:lnTo>
                    <a:pt x="57" y="28"/>
                  </a:lnTo>
                  <a:lnTo>
                    <a:pt x="52" y="28"/>
                  </a:lnTo>
                  <a:lnTo>
                    <a:pt x="52" y="23"/>
                  </a:lnTo>
                  <a:lnTo>
                    <a:pt x="52" y="19"/>
                  </a:lnTo>
                  <a:lnTo>
                    <a:pt x="47" y="14"/>
                  </a:lnTo>
                  <a:lnTo>
                    <a:pt x="47" y="14"/>
                  </a:lnTo>
                  <a:lnTo>
                    <a:pt x="43" y="9"/>
                  </a:lnTo>
                  <a:lnTo>
                    <a:pt x="38" y="4"/>
                  </a:lnTo>
                  <a:lnTo>
                    <a:pt x="33" y="4"/>
                  </a:lnTo>
                  <a:lnTo>
                    <a:pt x="29" y="4"/>
                  </a:lnTo>
                  <a:lnTo>
                    <a:pt x="24" y="4"/>
                  </a:lnTo>
                  <a:lnTo>
                    <a:pt x="14" y="4"/>
                  </a:lnTo>
                  <a:lnTo>
                    <a:pt x="14" y="9"/>
                  </a:lnTo>
                  <a:lnTo>
                    <a:pt x="10" y="14"/>
                  </a:lnTo>
                  <a:lnTo>
                    <a:pt x="5" y="14"/>
                  </a:lnTo>
                  <a:lnTo>
                    <a:pt x="5" y="19"/>
                  </a:lnTo>
                  <a:lnTo>
                    <a:pt x="0" y="23"/>
                  </a:lnTo>
                  <a:lnTo>
                    <a:pt x="0" y="28"/>
                  </a:lnTo>
                  <a:lnTo>
                    <a:pt x="0" y="37"/>
                  </a:lnTo>
                  <a:lnTo>
                    <a:pt x="5" y="42"/>
                  </a:lnTo>
                  <a:lnTo>
                    <a:pt x="5" y="47"/>
                  </a:lnTo>
                  <a:lnTo>
                    <a:pt x="10" y="47"/>
                  </a:lnTo>
                  <a:lnTo>
                    <a:pt x="14" y="52"/>
                  </a:lnTo>
                  <a:lnTo>
                    <a:pt x="14" y="56"/>
                  </a:lnTo>
                  <a:lnTo>
                    <a:pt x="24" y="56"/>
                  </a:lnTo>
                  <a:lnTo>
                    <a:pt x="29" y="56"/>
                  </a:lnTo>
                  <a:lnTo>
                    <a:pt x="33" y="56"/>
                  </a:lnTo>
                  <a:lnTo>
                    <a:pt x="38" y="56"/>
                  </a:lnTo>
                  <a:lnTo>
                    <a:pt x="43" y="52"/>
                  </a:lnTo>
                  <a:lnTo>
                    <a:pt x="47" y="47"/>
                  </a:lnTo>
                  <a:lnTo>
                    <a:pt x="47" y="47"/>
                  </a:lnTo>
                  <a:lnTo>
                    <a:pt x="52" y="42"/>
                  </a:lnTo>
                  <a:lnTo>
                    <a:pt x="52" y="37"/>
                  </a:lnTo>
                  <a:lnTo>
                    <a:pt x="52" y="28"/>
                  </a:lnTo>
                  <a:lnTo>
                    <a:pt x="57" y="28"/>
                  </a:lnTo>
                  <a:close/>
                </a:path>
              </a:pathLst>
            </a:custGeom>
            <a:solidFill>
              <a:srgbClr val="6C85BC"/>
            </a:solidFill>
            <a:ln w="9525">
              <a:noFill/>
              <a:round/>
              <a:headEnd/>
              <a:tailEnd/>
            </a:ln>
          </p:spPr>
          <p:txBody>
            <a:bodyPr/>
            <a:lstStyle/>
            <a:p>
              <a:endParaRPr lang="en-US"/>
            </a:p>
          </p:txBody>
        </p:sp>
        <p:sp>
          <p:nvSpPr>
            <p:cNvPr id="3523882" name="Freeform 298"/>
            <p:cNvSpPr>
              <a:spLocks noChangeAspect="1"/>
            </p:cNvSpPr>
            <p:nvPr/>
          </p:nvSpPr>
          <p:spPr bwMode="auto">
            <a:xfrm>
              <a:off x="2265" y="1696"/>
              <a:ext cx="52" cy="52"/>
            </a:xfrm>
            <a:custGeom>
              <a:avLst/>
              <a:gdLst/>
              <a:ahLst/>
              <a:cxnLst>
                <a:cxn ang="0">
                  <a:pos x="52" y="19"/>
                </a:cxn>
                <a:cxn ang="0">
                  <a:pos x="47" y="10"/>
                </a:cxn>
                <a:cxn ang="0">
                  <a:pos x="43" y="5"/>
                </a:cxn>
                <a:cxn ang="0">
                  <a:pos x="33" y="0"/>
                </a:cxn>
                <a:cxn ang="0">
                  <a:pos x="24" y="0"/>
                </a:cxn>
                <a:cxn ang="0">
                  <a:pos x="14" y="5"/>
                </a:cxn>
                <a:cxn ang="0">
                  <a:pos x="5" y="10"/>
                </a:cxn>
                <a:cxn ang="0">
                  <a:pos x="0" y="19"/>
                </a:cxn>
                <a:cxn ang="0">
                  <a:pos x="0" y="33"/>
                </a:cxn>
                <a:cxn ang="0">
                  <a:pos x="5" y="43"/>
                </a:cxn>
                <a:cxn ang="0">
                  <a:pos x="14" y="48"/>
                </a:cxn>
                <a:cxn ang="0">
                  <a:pos x="24" y="52"/>
                </a:cxn>
                <a:cxn ang="0">
                  <a:pos x="33" y="52"/>
                </a:cxn>
                <a:cxn ang="0">
                  <a:pos x="43" y="48"/>
                </a:cxn>
                <a:cxn ang="0">
                  <a:pos x="47" y="43"/>
                </a:cxn>
                <a:cxn ang="0">
                  <a:pos x="52" y="33"/>
                </a:cxn>
                <a:cxn ang="0">
                  <a:pos x="52" y="24"/>
                </a:cxn>
                <a:cxn ang="0">
                  <a:pos x="47" y="19"/>
                </a:cxn>
                <a:cxn ang="0">
                  <a:pos x="43" y="10"/>
                </a:cxn>
                <a:cxn ang="0">
                  <a:pos x="38" y="5"/>
                </a:cxn>
                <a:cxn ang="0">
                  <a:pos x="29" y="0"/>
                </a:cxn>
                <a:cxn ang="0">
                  <a:pos x="19" y="5"/>
                </a:cxn>
                <a:cxn ang="0">
                  <a:pos x="10" y="10"/>
                </a:cxn>
                <a:cxn ang="0">
                  <a:pos x="5" y="19"/>
                </a:cxn>
                <a:cxn ang="0">
                  <a:pos x="5" y="24"/>
                </a:cxn>
                <a:cxn ang="0">
                  <a:pos x="5" y="33"/>
                </a:cxn>
                <a:cxn ang="0">
                  <a:pos x="10" y="43"/>
                </a:cxn>
                <a:cxn ang="0">
                  <a:pos x="19" y="48"/>
                </a:cxn>
                <a:cxn ang="0">
                  <a:pos x="29" y="48"/>
                </a:cxn>
                <a:cxn ang="0">
                  <a:pos x="38" y="48"/>
                </a:cxn>
                <a:cxn ang="0">
                  <a:pos x="43" y="43"/>
                </a:cxn>
                <a:cxn ang="0">
                  <a:pos x="47" y="33"/>
                </a:cxn>
                <a:cxn ang="0">
                  <a:pos x="52" y="24"/>
                </a:cxn>
              </a:cxnLst>
              <a:rect l="0" t="0" r="r" b="b"/>
              <a:pathLst>
                <a:path w="52" h="52">
                  <a:moveTo>
                    <a:pt x="52" y="24"/>
                  </a:moveTo>
                  <a:lnTo>
                    <a:pt x="52" y="19"/>
                  </a:lnTo>
                  <a:lnTo>
                    <a:pt x="52" y="15"/>
                  </a:lnTo>
                  <a:lnTo>
                    <a:pt x="47" y="10"/>
                  </a:lnTo>
                  <a:lnTo>
                    <a:pt x="47" y="10"/>
                  </a:lnTo>
                  <a:lnTo>
                    <a:pt x="43" y="5"/>
                  </a:lnTo>
                  <a:lnTo>
                    <a:pt x="38" y="0"/>
                  </a:lnTo>
                  <a:lnTo>
                    <a:pt x="33" y="0"/>
                  </a:lnTo>
                  <a:lnTo>
                    <a:pt x="29" y="0"/>
                  </a:lnTo>
                  <a:lnTo>
                    <a:pt x="24" y="0"/>
                  </a:lnTo>
                  <a:lnTo>
                    <a:pt x="14" y="0"/>
                  </a:lnTo>
                  <a:lnTo>
                    <a:pt x="14" y="5"/>
                  </a:lnTo>
                  <a:lnTo>
                    <a:pt x="10" y="10"/>
                  </a:lnTo>
                  <a:lnTo>
                    <a:pt x="5" y="10"/>
                  </a:lnTo>
                  <a:lnTo>
                    <a:pt x="5" y="15"/>
                  </a:lnTo>
                  <a:lnTo>
                    <a:pt x="0" y="19"/>
                  </a:lnTo>
                  <a:lnTo>
                    <a:pt x="0" y="24"/>
                  </a:lnTo>
                  <a:lnTo>
                    <a:pt x="0" y="33"/>
                  </a:lnTo>
                  <a:lnTo>
                    <a:pt x="5" y="38"/>
                  </a:lnTo>
                  <a:lnTo>
                    <a:pt x="5" y="43"/>
                  </a:lnTo>
                  <a:lnTo>
                    <a:pt x="10" y="43"/>
                  </a:lnTo>
                  <a:lnTo>
                    <a:pt x="14" y="48"/>
                  </a:lnTo>
                  <a:lnTo>
                    <a:pt x="14" y="52"/>
                  </a:lnTo>
                  <a:lnTo>
                    <a:pt x="24" y="52"/>
                  </a:lnTo>
                  <a:lnTo>
                    <a:pt x="29" y="52"/>
                  </a:lnTo>
                  <a:lnTo>
                    <a:pt x="33" y="52"/>
                  </a:lnTo>
                  <a:lnTo>
                    <a:pt x="38" y="52"/>
                  </a:lnTo>
                  <a:lnTo>
                    <a:pt x="43" y="48"/>
                  </a:lnTo>
                  <a:lnTo>
                    <a:pt x="47" y="43"/>
                  </a:lnTo>
                  <a:lnTo>
                    <a:pt x="47" y="43"/>
                  </a:lnTo>
                  <a:lnTo>
                    <a:pt x="52" y="38"/>
                  </a:lnTo>
                  <a:lnTo>
                    <a:pt x="52" y="33"/>
                  </a:lnTo>
                  <a:lnTo>
                    <a:pt x="52" y="24"/>
                  </a:lnTo>
                  <a:lnTo>
                    <a:pt x="52" y="24"/>
                  </a:lnTo>
                  <a:lnTo>
                    <a:pt x="52" y="19"/>
                  </a:lnTo>
                  <a:lnTo>
                    <a:pt x="47" y="19"/>
                  </a:lnTo>
                  <a:lnTo>
                    <a:pt x="47" y="15"/>
                  </a:lnTo>
                  <a:lnTo>
                    <a:pt x="43" y="10"/>
                  </a:lnTo>
                  <a:lnTo>
                    <a:pt x="38" y="5"/>
                  </a:lnTo>
                  <a:lnTo>
                    <a:pt x="38" y="5"/>
                  </a:lnTo>
                  <a:lnTo>
                    <a:pt x="33" y="5"/>
                  </a:lnTo>
                  <a:lnTo>
                    <a:pt x="29" y="0"/>
                  </a:lnTo>
                  <a:lnTo>
                    <a:pt x="24" y="5"/>
                  </a:lnTo>
                  <a:lnTo>
                    <a:pt x="19" y="5"/>
                  </a:lnTo>
                  <a:lnTo>
                    <a:pt x="14" y="5"/>
                  </a:lnTo>
                  <a:lnTo>
                    <a:pt x="10" y="10"/>
                  </a:lnTo>
                  <a:lnTo>
                    <a:pt x="5" y="15"/>
                  </a:lnTo>
                  <a:lnTo>
                    <a:pt x="5" y="19"/>
                  </a:lnTo>
                  <a:lnTo>
                    <a:pt x="5" y="19"/>
                  </a:lnTo>
                  <a:lnTo>
                    <a:pt x="5" y="24"/>
                  </a:lnTo>
                  <a:lnTo>
                    <a:pt x="5" y="29"/>
                  </a:lnTo>
                  <a:lnTo>
                    <a:pt x="5" y="33"/>
                  </a:lnTo>
                  <a:lnTo>
                    <a:pt x="5" y="38"/>
                  </a:lnTo>
                  <a:lnTo>
                    <a:pt x="10" y="43"/>
                  </a:lnTo>
                  <a:lnTo>
                    <a:pt x="14" y="48"/>
                  </a:lnTo>
                  <a:lnTo>
                    <a:pt x="19" y="48"/>
                  </a:lnTo>
                  <a:lnTo>
                    <a:pt x="24" y="48"/>
                  </a:lnTo>
                  <a:lnTo>
                    <a:pt x="29" y="48"/>
                  </a:lnTo>
                  <a:lnTo>
                    <a:pt x="33" y="48"/>
                  </a:lnTo>
                  <a:lnTo>
                    <a:pt x="38" y="48"/>
                  </a:lnTo>
                  <a:lnTo>
                    <a:pt x="38" y="48"/>
                  </a:lnTo>
                  <a:lnTo>
                    <a:pt x="43" y="43"/>
                  </a:lnTo>
                  <a:lnTo>
                    <a:pt x="47" y="38"/>
                  </a:lnTo>
                  <a:lnTo>
                    <a:pt x="47" y="33"/>
                  </a:lnTo>
                  <a:lnTo>
                    <a:pt x="52" y="29"/>
                  </a:lnTo>
                  <a:lnTo>
                    <a:pt x="52" y="24"/>
                  </a:lnTo>
                  <a:lnTo>
                    <a:pt x="52" y="24"/>
                  </a:lnTo>
                  <a:close/>
                </a:path>
              </a:pathLst>
            </a:custGeom>
            <a:solidFill>
              <a:srgbClr val="6F88BD"/>
            </a:solidFill>
            <a:ln w="9525">
              <a:noFill/>
              <a:round/>
              <a:headEnd/>
              <a:tailEnd/>
            </a:ln>
          </p:spPr>
          <p:txBody>
            <a:bodyPr/>
            <a:lstStyle/>
            <a:p>
              <a:endParaRPr lang="en-US"/>
            </a:p>
          </p:txBody>
        </p:sp>
        <p:sp>
          <p:nvSpPr>
            <p:cNvPr id="3523883" name="Freeform 299"/>
            <p:cNvSpPr>
              <a:spLocks noChangeAspect="1"/>
            </p:cNvSpPr>
            <p:nvPr/>
          </p:nvSpPr>
          <p:spPr bwMode="auto">
            <a:xfrm>
              <a:off x="2270" y="1696"/>
              <a:ext cx="47" cy="48"/>
            </a:xfrm>
            <a:custGeom>
              <a:avLst/>
              <a:gdLst/>
              <a:ahLst/>
              <a:cxnLst>
                <a:cxn ang="0">
                  <a:pos x="47" y="19"/>
                </a:cxn>
                <a:cxn ang="0">
                  <a:pos x="42" y="15"/>
                </a:cxn>
                <a:cxn ang="0">
                  <a:pos x="33" y="5"/>
                </a:cxn>
                <a:cxn ang="0">
                  <a:pos x="28" y="5"/>
                </a:cxn>
                <a:cxn ang="0">
                  <a:pos x="19" y="5"/>
                </a:cxn>
                <a:cxn ang="0">
                  <a:pos x="9" y="5"/>
                </a:cxn>
                <a:cxn ang="0">
                  <a:pos x="0" y="15"/>
                </a:cxn>
                <a:cxn ang="0">
                  <a:pos x="0" y="19"/>
                </a:cxn>
                <a:cxn ang="0">
                  <a:pos x="0" y="29"/>
                </a:cxn>
                <a:cxn ang="0">
                  <a:pos x="0" y="38"/>
                </a:cxn>
                <a:cxn ang="0">
                  <a:pos x="9" y="48"/>
                </a:cxn>
                <a:cxn ang="0">
                  <a:pos x="19" y="48"/>
                </a:cxn>
                <a:cxn ang="0">
                  <a:pos x="28" y="48"/>
                </a:cxn>
                <a:cxn ang="0">
                  <a:pos x="33" y="48"/>
                </a:cxn>
                <a:cxn ang="0">
                  <a:pos x="42" y="38"/>
                </a:cxn>
                <a:cxn ang="0">
                  <a:pos x="47" y="29"/>
                </a:cxn>
                <a:cxn ang="0">
                  <a:pos x="42" y="24"/>
                </a:cxn>
                <a:cxn ang="0">
                  <a:pos x="42" y="19"/>
                </a:cxn>
                <a:cxn ang="0">
                  <a:pos x="38" y="10"/>
                </a:cxn>
                <a:cxn ang="0">
                  <a:pos x="28" y="5"/>
                </a:cxn>
                <a:cxn ang="0">
                  <a:pos x="24" y="5"/>
                </a:cxn>
                <a:cxn ang="0">
                  <a:pos x="14" y="5"/>
                </a:cxn>
                <a:cxn ang="0">
                  <a:pos x="5" y="10"/>
                </a:cxn>
                <a:cxn ang="0">
                  <a:pos x="0" y="19"/>
                </a:cxn>
                <a:cxn ang="0">
                  <a:pos x="0" y="24"/>
                </a:cxn>
                <a:cxn ang="0">
                  <a:pos x="0" y="33"/>
                </a:cxn>
                <a:cxn ang="0">
                  <a:pos x="5" y="43"/>
                </a:cxn>
                <a:cxn ang="0">
                  <a:pos x="14" y="48"/>
                </a:cxn>
                <a:cxn ang="0">
                  <a:pos x="24" y="48"/>
                </a:cxn>
                <a:cxn ang="0">
                  <a:pos x="28" y="48"/>
                </a:cxn>
                <a:cxn ang="0">
                  <a:pos x="38" y="43"/>
                </a:cxn>
                <a:cxn ang="0">
                  <a:pos x="42" y="33"/>
                </a:cxn>
                <a:cxn ang="0">
                  <a:pos x="42" y="24"/>
                </a:cxn>
              </a:cxnLst>
              <a:rect l="0" t="0" r="r" b="b"/>
              <a:pathLst>
                <a:path w="47" h="48">
                  <a:moveTo>
                    <a:pt x="47" y="24"/>
                  </a:moveTo>
                  <a:lnTo>
                    <a:pt x="47" y="19"/>
                  </a:lnTo>
                  <a:lnTo>
                    <a:pt x="42" y="19"/>
                  </a:lnTo>
                  <a:lnTo>
                    <a:pt x="42" y="15"/>
                  </a:lnTo>
                  <a:lnTo>
                    <a:pt x="38" y="10"/>
                  </a:lnTo>
                  <a:lnTo>
                    <a:pt x="33" y="5"/>
                  </a:lnTo>
                  <a:lnTo>
                    <a:pt x="33" y="5"/>
                  </a:lnTo>
                  <a:lnTo>
                    <a:pt x="28" y="5"/>
                  </a:lnTo>
                  <a:lnTo>
                    <a:pt x="24" y="0"/>
                  </a:lnTo>
                  <a:lnTo>
                    <a:pt x="19" y="5"/>
                  </a:lnTo>
                  <a:lnTo>
                    <a:pt x="14" y="5"/>
                  </a:lnTo>
                  <a:lnTo>
                    <a:pt x="9" y="5"/>
                  </a:lnTo>
                  <a:lnTo>
                    <a:pt x="5" y="10"/>
                  </a:lnTo>
                  <a:lnTo>
                    <a:pt x="0" y="15"/>
                  </a:lnTo>
                  <a:lnTo>
                    <a:pt x="0" y="19"/>
                  </a:lnTo>
                  <a:lnTo>
                    <a:pt x="0" y="19"/>
                  </a:lnTo>
                  <a:lnTo>
                    <a:pt x="0" y="24"/>
                  </a:lnTo>
                  <a:lnTo>
                    <a:pt x="0" y="29"/>
                  </a:lnTo>
                  <a:lnTo>
                    <a:pt x="0" y="33"/>
                  </a:lnTo>
                  <a:lnTo>
                    <a:pt x="0" y="38"/>
                  </a:lnTo>
                  <a:lnTo>
                    <a:pt x="5" y="43"/>
                  </a:lnTo>
                  <a:lnTo>
                    <a:pt x="9" y="48"/>
                  </a:lnTo>
                  <a:lnTo>
                    <a:pt x="14" y="48"/>
                  </a:lnTo>
                  <a:lnTo>
                    <a:pt x="19" y="48"/>
                  </a:lnTo>
                  <a:lnTo>
                    <a:pt x="24" y="48"/>
                  </a:lnTo>
                  <a:lnTo>
                    <a:pt x="28" y="48"/>
                  </a:lnTo>
                  <a:lnTo>
                    <a:pt x="33" y="48"/>
                  </a:lnTo>
                  <a:lnTo>
                    <a:pt x="33" y="48"/>
                  </a:lnTo>
                  <a:lnTo>
                    <a:pt x="38" y="43"/>
                  </a:lnTo>
                  <a:lnTo>
                    <a:pt x="42" y="38"/>
                  </a:lnTo>
                  <a:lnTo>
                    <a:pt x="42" y="33"/>
                  </a:lnTo>
                  <a:lnTo>
                    <a:pt x="47" y="29"/>
                  </a:lnTo>
                  <a:lnTo>
                    <a:pt x="47" y="24"/>
                  </a:lnTo>
                  <a:lnTo>
                    <a:pt x="42" y="24"/>
                  </a:lnTo>
                  <a:lnTo>
                    <a:pt x="42" y="24"/>
                  </a:lnTo>
                  <a:lnTo>
                    <a:pt x="42" y="19"/>
                  </a:lnTo>
                  <a:lnTo>
                    <a:pt x="38" y="15"/>
                  </a:lnTo>
                  <a:lnTo>
                    <a:pt x="38" y="10"/>
                  </a:lnTo>
                  <a:lnTo>
                    <a:pt x="33" y="10"/>
                  </a:lnTo>
                  <a:lnTo>
                    <a:pt x="28" y="5"/>
                  </a:lnTo>
                  <a:lnTo>
                    <a:pt x="28" y="5"/>
                  </a:lnTo>
                  <a:lnTo>
                    <a:pt x="24" y="5"/>
                  </a:lnTo>
                  <a:lnTo>
                    <a:pt x="19" y="5"/>
                  </a:lnTo>
                  <a:lnTo>
                    <a:pt x="14" y="5"/>
                  </a:lnTo>
                  <a:lnTo>
                    <a:pt x="9" y="10"/>
                  </a:lnTo>
                  <a:lnTo>
                    <a:pt x="5" y="10"/>
                  </a:lnTo>
                  <a:lnTo>
                    <a:pt x="5" y="15"/>
                  </a:lnTo>
                  <a:lnTo>
                    <a:pt x="0" y="19"/>
                  </a:lnTo>
                  <a:lnTo>
                    <a:pt x="0" y="24"/>
                  </a:lnTo>
                  <a:lnTo>
                    <a:pt x="0" y="24"/>
                  </a:lnTo>
                  <a:lnTo>
                    <a:pt x="0" y="29"/>
                  </a:lnTo>
                  <a:lnTo>
                    <a:pt x="0" y="33"/>
                  </a:lnTo>
                  <a:lnTo>
                    <a:pt x="5" y="38"/>
                  </a:lnTo>
                  <a:lnTo>
                    <a:pt x="5" y="43"/>
                  </a:lnTo>
                  <a:lnTo>
                    <a:pt x="9" y="43"/>
                  </a:lnTo>
                  <a:lnTo>
                    <a:pt x="14" y="48"/>
                  </a:lnTo>
                  <a:lnTo>
                    <a:pt x="19" y="48"/>
                  </a:lnTo>
                  <a:lnTo>
                    <a:pt x="24" y="48"/>
                  </a:lnTo>
                  <a:lnTo>
                    <a:pt x="28" y="48"/>
                  </a:lnTo>
                  <a:lnTo>
                    <a:pt x="28" y="48"/>
                  </a:lnTo>
                  <a:lnTo>
                    <a:pt x="33" y="43"/>
                  </a:lnTo>
                  <a:lnTo>
                    <a:pt x="38" y="43"/>
                  </a:lnTo>
                  <a:lnTo>
                    <a:pt x="38" y="38"/>
                  </a:lnTo>
                  <a:lnTo>
                    <a:pt x="42" y="33"/>
                  </a:lnTo>
                  <a:lnTo>
                    <a:pt x="42" y="29"/>
                  </a:lnTo>
                  <a:lnTo>
                    <a:pt x="42" y="24"/>
                  </a:lnTo>
                  <a:lnTo>
                    <a:pt x="47" y="24"/>
                  </a:lnTo>
                  <a:close/>
                </a:path>
              </a:pathLst>
            </a:custGeom>
            <a:solidFill>
              <a:srgbClr val="728ABE"/>
            </a:solidFill>
            <a:ln w="9525">
              <a:noFill/>
              <a:round/>
              <a:headEnd/>
              <a:tailEnd/>
            </a:ln>
          </p:spPr>
          <p:txBody>
            <a:bodyPr/>
            <a:lstStyle/>
            <a:p>
              <a:endParaRPr lang="en-US"/>
            </a:p>
          </p:txBody>
        </p:sp>
        <p:sp>
          <p:nvSpPr>
            <p:cNvPr id="3523884" name="Freeform 300"/>
            <p:cNvSpPr>
              <a:spLocks noChangeAspect="1"/>
            </p:cNvSpPr>
            <p:nvPr/>
          </p:nvSpPr>
          <p:spPr bwMode="auto">
            <a:xfrm>
              <a:off x="2270" y="1701"/>
              <a:ext cx="42" cy="43"/>
            </a:xfrm>
            <a:custGeom>
              <a:avLst/>
              <a:gdLst/>
              <a:ahLst/>
              <a:cxnLst>
                <a:cxn ang="0">
                  <a:pos x="42" y="19"/>
                </a:cxn>
                <a:cxn ang="0">
                  <a:pos x="38" y="10"/>
                </a:cxn>
                <a:cxn ang="0">
                  <a:pos x="33" y="5"/>
                </a:cxn>
                <a:cxn ang="0">
                  <a:pos x="28" y="0"/>
                </a:cxn>
                <a:cxn ang="0">
                  <a:pos x="19" y="0"/>
                </a:cxn>
                <a:cxn ang="0">
                  <a:pos x="9" y="5"/>
                </a:cxn>
                <a:cxn ang="0">
                  <a:pos x="5" y="10"/>
                </a:cxn>
                <a:cxn ang="0">
                  <a:pos x="0" y="19"/>
                </a:cxn>
                <a:cxn ang="0">
                  <a:pos x="0" y="24"/>
                </a:cxn>
                <a:cxn ang="0">
                  <a:pos x="5" y="33"/>
                </a:cxn>
                <a:cxn ang="0">
                  <a:pos x="9" y="38"/>
                </a:cxn>
                <a:cxn ang="0">
                  <a:pos x="19" y="43"/>
                </a:cxn>
                <a:cxn ang="0">
                  <a:pos x="28" y="43"/>
                </a:cxn>
                <a:cxn ang="0">
                  <a:pos x="33" y="38"/>
                </a:cxn>
                <a:cxn ang="0">
                  <a:pos x="38" y="33"/>
                </a:cxn>
                <a:cxn ang="0">
                  <a:pos x="42" y="24"/>
                </a:cxn>
                <a:cxn ang="0">
                  <a:pos x="42" y="19"/>
                </a:cxn>
                <a:cxn ang="0">
                  <a:pos x="38" y="14"/>
                </a:cxn>
                <a:cxn ang="0">
                  <a:pos x="33" y="10"/>
                </a:cxn>
                <a:cxn ang="0">
                  <a:pos x="28" y="5"/>
                </a:cxn>
                <a:cxn ang="0">
                  <a:pos x="24" y="0"/>
                </a:cxn>
                <a:cxn ang="0">
                  <a:pos x="14" y="5"/>
                </a:cxn>
                <a:cxn ang="0">
                  <a:pos x="9" y="10"/>
                </a:cxn>
                <a:cxn ang="0">
                  <a:pos x="5" y="14"/>
                </a:cxn>
                <a:cxn ang="0">
                  <a:pos x="5" y="19"/>
                </a:cxn>
                <a:cxn ang="0">
                  <a:pos x="5" y="28"/>
                </a:cxn>
                <a:cxn ang="0">
                  <a:pos x="9" y="33"/>
                </a:cxn>
                <a:cxn ang="0">
                  <a:pos x="14" y="38"/>
                </a:cxn>
                <a:cxn ang="0">
                  <a:pos x="24" y="38"/>
                </a:cxn>
                <a:cxn ang="0">
                  <a:pos x="28" y="38"/>
                </a:cxn>
                <a:cxn ang="0">
                  <a:pos x="33" y="33"/>
                </a:cxn>
                <a:cxn ang="0">
                  <a:pos x="38" y="28"/>
                </a:cxn>
                <a:cxn ang="0">
                  <a:pos x="42" y="19"/>
                </a:cxn>
              </a:cxnLst>
              <a:rect l="0" t="0" r="r" b="b"/>
              <a:pathLst>
                <a:path w="42" h="43">
                  <a:moveTo>
                    <a:pt x="42" y="19"/>
                  </a:moveTo>
                  <a:lnTo>
                    <a:pt x="42" y="19"/>
                  </a:lnTo>
                  <a:lnTo>
                    <a:pt x="42" y="14"/>
                  </a:lnTo>
                  <a:lnTo>
                    <a:pt x="38" y="10"/>
                  </a:lnTo>
                  <a:lnTo>
                    <a:pt x="38" y="5"/>
                  </a:lnTo>
                  <a:lnTo>
                    <a:pt x="33" y="5"/>
                  </a:lnTo>
                  <a:lnTo>
                    <a:pt x="28" y="0"/>
                  </a:lnTo>
                  <a:lnTo>
                    <a:pt x="28" y="0"/>
                  </a:lnTo>
                  <a:lnTo>
                    <a:pt x="24" y="0"/>
                  </a:lnTo>
                  <a:lnTo>
                    <a:pt x="19" y="0"/>
                  </a:lnTo>
                  <a:lnTo>
                    <a:pt x="14" y="0"/>
                  </a:lnTo>
                  <a:lnTo>
                    <a:pt x="9" y="5"/>
                  </a:lnTo>
                  <a:lnTo>
                    <a:pt x="5" y="5"/>
                  </a:lnTo>
                  <a:lnTo>
                    <a:pt x="5" y="10"/>
                  </a:lnTo>
                  <a:lnTo>
                    <a:pt x="0" y="14"/>
                  </a:lnTo>
                  <a:lnTo>
                    <a:pt x="0" y="19"/>
                  </a:lnTo>
                  <a:lnTo>
                    <a:pt x="0" y="19"/>
                  </a:lnTo>
                  <a:lnTo>
                    <a:pt x="0" y="24"/>
                  </a:lnTo>
                  <a:lnTo>
                    <a:pt x="0" y="28"/>
                  </a:lnTo>
                  <a:lnTo>
                    <a:pt x="5" y="33"/>
                  </a:lnTo>
                  <a:lnTo>
                    <a:pt x="5" y="38"/>
                  </a:lnTo>
                  <a:lnTo>
                    <a:pt x="9" y="38"/>
                  </a:lnTo>
                  <a:lnTo>
                    <a:pt x="14" y="43"/>
                  </a:lnTo>
                  <a:lnTo>
                    <a:pt x="19" y="43"/>
                  </a:lnTo>
                  <a:lnTo>
                    <a:pt x="24" y="43"/>
                  </a:lnTo>
                  <a:lnTo>
                    <a:pt x="28" y="43"/>
                  </a:lnTo>
                  <a:lnTo>
                    <a:pt x="28" y="43"/>
                  </a:lnTo>
                  <a:lnTo>
                    <a:pt x="33" y="38"/>
                  </a:lnTo>
                  <a:lnTo>
                    <a:pt x="38" y="38"/>
                  </a:lnTo>
                  <a:lnTo>
                    <a:pt x="38" y="33"/>
                  </a:lnTo>
                  <a:lnTo>
                    <a:pt x="42" y="28"/>
                  </a:lnTo>
                  <a:lnTo>
                    <a:pt x="42" y="24"/>
                  </a:lnTo>
                  <a:lnTo>
                    <a:pt x="42" y="19"/>
                  </a:lnTo>
                  <a:lnTo>
                    <a:pt x="42" y="19"/>
                  </a:lnTo>
                  <a:lnTo>
                    <a:pt x="42" y="19"/>
                  </a:lnTo>
                  <a:lnTo>
                    <a:pt x="38" y="14"/>
                  </a:lnTo>
                  <a:lnTo>
                    <a:pt x="38" y="10"/>
                  </a:lnTo>
                  <a:lnTo>
                    <a:pt x="33" y="10"/>
                  </a:lnTo>
                  <a:lnTo>
                    <a:pt x="33" y="5"/>
                  </a:lnTo>
                  <a:lnTo>
                    <a:pt x="28" y="5"/>
                  </a:lnTo>
                  <a:lnTo>
                    <a:pt x="24" y="5"/>
                  </a:lnTo>
                  <a:lnTo>
                    <a:pt x="24" y="0"/>
                  </a:lnTo>
                  <a:lnTo>
                    <a:pt x="19" y="5"/>
                  </a:lnTo>
                  <a:lnTo>
                    <a:pt x="14" y="5"/>
                  </a:lnTo>
                  <a:lnTo>
                    <a:pt x="9" y="5"/>
                  </a:lnTo>
                  <a:lnTo>
                    <a:pt x="9" y="10"/>
                  </a:lnTo>
                  <a:lnTo>
                    <a:pt x="5" y="10"/>
                  </a:lnTo>
                  <a:lnTo>
                    <a:pt x="5" y="14"/>
                  </a:lnTo>
                  <a:lnTo>
                    <a:pt x="5" y="19"/>
                  </a:lnTo>
                  <a:lnTo>
                    <a:pt x="5" y="19"/>
                  </a:lnTo>
                  <a:lnTo>
                    <a:pt x="5" y="24"/>
                  </a:lnTo>
                  <a:lnTo>
                    <a:pt x="5" y="28"/>
                  </a:lnTo>
                  <a:lnTo>
                    <a:pt x="5" y="33"/>
                  </a:lnTo>
                  <a:lnTo>
                    <a:pt x="9" y="33"/>
                  </a:lnTo>
                  <a:lnTo>
                    <a:pt x="9" y="38"/>
                  </a:lnTo>
                  <a:lnTo>
                    <a:pt x="14" y="38"/>
                  </a:lnTo>
                  <a:lnTo>
                    <a:pt x="19" y="38"/>
                  </a:lnTo>
                  <a:lnTo>
                    <a:pt x="24" y="38"/>
                  </a:lnTo>
                  <a:lnTo>
                    <a:pt x="24" y="38"/>
                  </a:lnTo>
                  <a:lnTo>
                    <a:pt x="28" y="38"/>
                  </a:lnTo>
                  <a:lnTo>
                    <a:pt x="33" y="38"/>
                  </a:lnTo>
                  <a:lnTo>
                    <a:pt x="33" y="33"/>
                  </a:lnTo>
                  <a:lnTo>
                    <a:pt x="38" y="33"/>
                  </a:lnTo>
                  <a:lnTo>
                    <a:pt x="38" y="28"/>
                  </a:lnTo>
                  <a:lnTo>
                    <a:pt x="42" y="24"/>
                  </a:lnTo>
                  <a:lnTo>
                    <a:pt x="42" y="19"/>
                  </a:lnTo>
                  <a:lnTo>
                    <a:pt x="42" y="19"/>
                  </a:lnTo>
                  <a:close/>
                </a:path>
              </a:pathLst>
            </a:custGeom>
            <a:solidFill>
              <a:srgbClr val="758CBF"/>
            </a:solidFill>
            <a:ln w="9525">
              <a:noFill/>
              <a:round/>
              <a:headEnd/>
              <a:tailEnd/>
            </a:ln>
          </p:spPr>
          <p:txBody>
            <a:bodyPr/>
            <a:lstStyle/>
            <a:p>
              <a:endParaRPr lang="en-US"/>
            </a:p>
          </p:txBody>
        </p:sp>
        <p:sp>
          <p:nvSpPr>
            <p:cNvPr id="3523885" name="Freeform 301"/>
            <p:cNvSpPr>
              <a:spLocks noChangeAspect="1"/>
            </p:cNvSpPr>
            <p:nvPr/>
          </p:nvSpPr>
          <p:spPr bwMode="auto">
            <a:xfrm>
              <a:off x="2275" y="1701"/>
              <a:ext cx="37" cy="38"/>
            </a:xfrm>
            <a:custGeom>
              <a:avLst/>
              <a:gdLst/>
              <a:ahLst/>
              <a:cxnLst>
                <a:cxn ang="0">
                  <a:pos x="37" y="19"/>
                </a:cxn>
                <a:cxn ang="0">
                  <a:pos x="33" y="10"/>
                </a:cxn>
                <a:cxn ang="0">
                  <a:pos x="28" y="5"/>
                </a:cxn>
                <a:cxn ang="0">
                  <a:pos x="19" y="5"/>
                </a:cxn>
                <a:cxn ang="0">
                  <a:pos x="14" y="5"/>
                </a:cxn>
                <a:cxn ang="0">
                  <a:pos x="4" y="5"/>
                </a:cxn>
                <a:cxn ang="0">
                  <a:pos x="0" y="10"/>
                </a:cxn>
                <a:cxn ang="0">
                  <a:pos x="0" y="19"/>
                </a:cxn>
                <a:cxn ang="0">
                  <a:pos x="0" y="24"/>
                </a:cxn>
                <a:cxn ang="0">
                  <a:pos x="0" y="33"/>
                </a:cxn>
                <a:cxn ang="0">
                  <a:pos x="4" y="38"/>
                </a:cxn>
                <a:cxn ang="0">
                  <a:pos x="14" y="38"/>
                </a:cxn>
                <a:cxn ang="0">
                  <a:pos x="19" y="38"/>
                </a:cxn>
                <a:cxn ang="0">
                  <a:pos x="28" y="38"/>
                </a:cxn>
                <a:cxn ang="0">
                  <a:pos x="33" y="33"/>
                </a:cxn>
                <a:cxn ang="0">
                  <a:pos x="37" y="24"/>
                </a:cxn>
                <a:cxn ang="0">
                  <a:pos x="33" y="19"/>
                </a:cxn>
                <a:cxn ang="0">
                  <a:pos x="33" y="14"/>
                </a:cxn>
                <a:cxn ang="0">
                  <a:pos x="28" y="10"/>
                </a:cxn>
                <a:cxn ang="0">
                  <a:pos x="23" y="5"/>
                </a:cxn>
                <a:cxn ang="0">
                  <a:pos x="19" y="5"/>
                </a:cxn>
                <a:cxn ang="0">
                  <a:pos x="9" y="5"/>
                </a:cxn>
                <a:cxn ang="0">
                  <a:pos x="4" y="10"/>
                </a:cxn>
                <a:cxn ang="0">
                  <a:pos x="0" y="14"/>
                </a:cxn>
                <a:cxn ang="0">
                  <a:pos x="0" y="19"/>
                </a:cxn>
                <a:cxn ang="0">
                  <a:pos x="0" y="28"/>
                </a:cxn>
                <a:cxn ang="0">
                  <a:pos x="4" y="33"/>
                </a:cxn>
                <a:cxn ang="0">
                  <a:pos x="9" y="38"/>
                </a:cxn>
                <a:cxn ang="0">
                  <a:pos x="19" y="38"/>
                </a:cxn>
                <a:cxn ang="0">
                  <a:pos x="23" y="38"/>
                </a:cxn>
                <a:cxn ang="0">
                  <a:pos x="28" y="33"/>
                </a:cxn>
                <a:cxn ang="0">
                  <a:pos x="33" y="28"/>
                </a:cxn>
                <a:cxn ang="0">
                  <a:pos x="33" y="19"/>
                </a:cxn>
              </a:cxnLst>
              <a:rect l="0" t="0" r="r" b="b"/>
              <a:pathLst>
                <a:path w="37" h="38">
                  <a:moveTo>
                    <a:pt x="37" y="19"/>
                  </a:moveTo>
                  <a:lnTo>
                    <a:pt x="37" y="19"/>
                  </a:lnTo>
                  <a:lnTo>
                    <a:pt x="33" y="14"/>
                  </a:lnTo>
                  <a:lnTo>
                    <a:pt x="33" y="10"/>
                  </a:lnTo>
                  <a:lnTo>
                    <a:pt x="28" y="10"/>
                  </a:lnTo>
                  <a:lnTo>
                    <a:pt x="28" y="5"/>
                  </a:lnTo>
                  <a:lnTo>
                    <a:pt x="23" y="5"/>
                  </a:lnTo>
                  <a:lnTo>
                    <a:pt x="19" y="5"/>
                  </a:lnTo>
                  <a:lnTo>
                    <a:pt x="19" y="0"/>
                  </a:lnTo>
                  <a:lnTo>
                    <a:pt x="14" y="5"/>
                  </a:lnTo>
                  <a:lnTo>
                    <a:pt x="9" y="5"/>
                  </a:lnTo>
                  <a:lnTo>
                    <a:pt x="4" y="5"/>
                  </a:lnTo>
                  <a:lnTo>
                    <a:pt x="4" y="10"/>
                  </a:lnTo>
                  <a:lnTo>
                    <a:pt x="0" y="10"/>
                  </a:lnTo>
                  <a:lnTo>
                    <a:pt x="0" y="14"/>
                  </a:lnTo>
                  <a:lnTo>
                    <a:pt x="0" y="19"/>
                  </a:lnTo>
                  <a:lnTo>
                    <a:pt x="0" y="19"/>
                  </a:lnTo>
                  <a:lnTo>
                    <a:pt x="0" y="24"/>
                  </a:lnTo>
                  <a:lnTo>
                    <a:pt x="0" y="28"/>
                  </a:lnTo>
                  <a:lnTo>
                    <a:pt x="0" y="33"/>
                  </a:lnTo>
                  <a:lnTo>
                    <a:pt x="4" y="33"/>
                  </a:lnTo>
                  <a:lnTo>
                    <a:pt x="4" y="38"/>
                  </a:lnTo>
                  <a:lnTo>
                    <a:pt x="9" y="38"/>
                  </a:lnTo>
                  <a:lnTo>
                    <a:pt x="14" y="38"/>
                  </a:lnTo>
                  <a:lnTo>
                    <a:pt x="19" y="38"/>
                  </a:lnTo>
                  <a:lnTo>
                    <a:pt x="19" y="38"/>
                  </a:lnTo>
                  <a:lnTo>
                    <a:pt x="23" y="38"/>
                  </a:lnTo>
                  <a:lnTo>
                    <a:pt x="28" y="38"/>
                  </a:lnTo>
                  <a:lnTo>
                    <a:pt x="28" y="33"/>
                  </a:lnTo>
                  <a:lnTo>
                    <a:pt x="33" y="33"/>
                  </a:lnTo>
                  <a:lnTo>
                    <a:pt x="33" y="28"/>
                  </a:lnTo>
                  <a:lnTo>
                    <a:pt x="37" y="24"/>
                  </a:lnTo>
                  <a:lnTo>
                    <a:pt x="37" y="19"/>
                  </a:lnTo>
                  <a:lnTo>
                    <a:pt x="33" y="19"/>
                  </a:lnTo>
                  <a:lnTo>
                    <a:pt x="33" y="19"/>
                  </a:lnTo>
                  <a:lnTo>
                    <a:pt x="33" y="14"/>
                  </a:lnTo>
                  <a:lnTo>
                    <a:pt x="33" y="14"/>
                  </a:lnTo>
                  <a:lnTo>
                    <a:pt x="28" y="10"/>
                  </a:lnTo>
                  <a:lnTo>
                    <a:pt x="28" y="10"/>
                  </a:lnTo>
                  <a:lnTo>
                    <a:pt x="23" y="5"/>
                  </a:lnTo>
                  <a:lnTo>
                    <a:pt x="19" y="5"/>
                  </a:lnTo>
                  <a:lnTo>
                    <a:pt x="19" y="5"/>
                  </a:lnTo>
                  <a:lnTo>
                    <a:pt x="14" y="5"/>
                  </a:lnTo>
                  <a:lnTo>
                    <a:pt x="9" y="5"/>
                  </a:lnTo>
                  <a:lnTo>
                    <a:pt x="9" y="10"/>
                  </a:lnTo>
                  <a:lnTo>
                    <a:pt x="4" y="10"/>
                  </a:lnTo>
                  <a:lnTo>
                    <a:pt x="4" y="14"/>
                  </a:lnTo>
                  <a:lnTo>
                    <a:pt x="0" y="14"/>
                  </a:lnTo>
                  <a:lnTo>
                    <a:pt x="0" y="19"/>
                  </a:lnTo>
                  <a:lnTo>
                    <a:pt x="0" y="19"/>
                  </a:lnTo>
                  <a:lnTo>
                    <a:pt x="0" y="24"/>
                  </a:lnTo>
                  <a:lnTo>
                    <a:pt x="0" y="28"/>
                  </a:lnTo>
                  <a:lnTo>
                    <a:pt x="4" y="28"/>
                  </a:lnTo>
                  <a:lnTo>
                    <a:pt x="4" y="33"/>
                  </a:lnTo>
                  <a:lnTo>
                    <a:pt x="9" y="33"/>
                  </a:lnTo>
                  <a:lnTo>
                    <a:pt x="9" y="38"/>
                  </a:lnTo>
                  <a:lnTo>
                    <a:pt x="14" y="38"/>
                  </a:lnTo>
                  <a:lnTo>
                    <a:pt x="19" y="38"/>
                  </a:lnTo>
                  <a:lnTo>
                    <a:pt x="19" y="38"/>
                  </a:lnTo>
                  <a:lnTo>
                    <a:pt x="23" y="38"/>
                  </a:lnTo>
                  <a:lnTo>
                    <a:pt x="28" y="33"/>
                  </a:lnTo>
                  <a:lnTo>
                    <a:pt x="28" y="33"/>
                  </a:lnTo>
                  <a:lnTo>
                    <a:pt x="33" y="28"/>
                  </a:lnTo>
                  <a:lnTo>
                    <a:pt x="33" y="28"/>
                  </a:lnTo>
                  <a:lnTo>
                    <a:pt x="33" y="24"/>
                  </a:lnTo>
                  <a:lnTo>
                    <a:pt x="33" y="19"/>
                  </a:lnTo>
                  <a:lnTo>
                    <a:pt x="37" y="19"/>
                  </a:lnTo>
                  <a:close/>
                </a:path>
              </a:pathLst>
            </a:custGeom>
            <a:solidFill>
              <a:srgbClr val="788EC0"/>
            </a:solidFill>
            <a:ln w="9525">
              <a:noFill/>
              <a:round/>
              <a:headEnd/>
              <a:tailEnd/>
            </a:ln>
          </p:spPr>
          <p:txBody>
            <a:bodyPr/>
            <a:lstStyle/>
            <a:p>
              <a:endParaRPr lang="en-US"/>
            </a:p>
          </p:txBody>
        </p:sp>
        <p:sp>
          <p:nvSpPr>
            <p:cNvPr id="3523886" name="Freeform 302"/>
            <p:cNvSpPr>
              <a:spLocks noChangeAspect="1"/>
            </p:cNvSpPr>
            <p:nvPr/>
          </p:nvSpPr>
          <p:spPr bwMode="auto">
            <a:xfrm>
              <a:off x="2275" y="1706"/>
              <a:ext cx="33" cy="33"/>
            </a:xfrm>
            <a:custGeom>
              <a:avLst/>
              <a:gdLst/>
              <a:ahLst/>
              <a:cxnLst>
                <a:cxn ang="0">
                  <a:pos x="33" y="14"/>
                </a:cxn>
                <a:cxn ang="0">
                  <a:pos x="33" y="9"/>
                </a:cxn>
                <a:cxn ang="0">
                  <a:pos x="28" y="5"/>
                </a:cxn>
                <a:cxn ang="0">
                  <a:pos x="19" y="0"/>
                </a:cxn>
                <a:cxn ang="0">
                  <a:pos x="14" y="0"/>
                </a:cxn>
                <a:cxn ang="0">
                  <a:pos x="9" y="5"/>
                </a:cxn>
                <a:cxn ang="0">
                  <a:pos x="4" y="9"/>
                </a:cxn>
                <a:cxn ang="0">
                  <a:pos x="0" y="14"/>
                </a:cxn>
                <a:cxn ang="0">
                  <a:pos x="0" y="19"/>
                </a:cxn>
                <a:cxn ang="0">
                  <a:pos x="4" y="23"/>
                </a:cxn>
                <a:cxn ang="0">
                  <a:pos x="9" y="28"/>
                </a:cxn>
                <a:cxn ang="0">
                  <a:pos x="14" y="33"/>
                </a:cxn>
                <a:cxn ang="0">
                  <a:pos x="19" y="33"/>
                </a:cxn>
                <a:cxn ang="0">
                  <a:pos x="28" y="28"/>
                </a:cxn>
                <a:cxn ang="0">
                  <a:pos x="33" y="23"/>
                </a:cxn>
                <a:cxn ang="0">
                  <a:pos x="33" y="19"/>
                </a:cxn>
                <a:cxn ang="0">
                  <a:pos x="33" y="14"/>
                </a:cxn>
                <a:cxn ang="0">
                  <a:pos x="28" y="9"/>
                </a:cxn>
                <a:cxn ang="0">
                  <a:pos x="28" y="5"/>
                </a:cxn>
                <a:cxn ang="0">
                  <a:pos x="23" y="5"/>
                </a:cxn>
                <a:cxn ang="0">
                  <a:pos x="19" y="0"/>
                </a:cxn>
                <a:cxn ang="0">
                  <a:pos x="9" y="5"/>
                </a:cxn>
                <a:cxn ang="0">
                  <a:pos x="4" y="5"/>
                </a:cxn>
                <a:cxn ang="0">
                  <a:pos x="4" y="9"/>
                </a:cxn>
                <a:cxn ang="0">
                  <a:pos x="4" y="14"/>
                </a:cxn>
                <a:cxn ang="0">
                  <a:pos x="4" y="23"/>
                </a:cxn>
                <a:cxn ang="0">
                  <a:pos x="4" y="28"/>
                </a:cxn>
                <a:cxn ang="0">
                  <a:pos x="9" y="28"/>
                </a:cxn>
                <a:cxn ang="0">
                  <a:pos x="19" y="28"/>
                </a:cxn>
                <a:cxn ang="0">
                  <a:pos x="23" y="28"/>
                </a:cxn>
                <a:cxn ang="0">
                  <a:pos x="28" y="28"/>
                </a:cxn>
                <a:cxn ang="0">
                  <a:pos x="28" y="23"/>
                </a:cxn>
                <a:cxn ang="0">
                  <a:pos x="33" y="14"/>
                </a:cxn>
              </a:cxnLst>
              <a:rect l="0" t="0" r="r" b="b"/>
              <a:pathLst>
                <a:path w="33" h="33">
                  <a:moveTo>
                    <a:pt x="33" y="14"/>
                  </a:moveTo>
                  <a:lnTo>
                    <a:pt x="33" y="14"/>
                  </a:lnTo>
                  <a:lnTo>
                    <a:pt x="33" y="9"/>
                  </a:lnTo>
                  <a:lnTo>
                    <a:pt x="33" y="9"/>
                  </a:lnTo>
                  <a:lnTo>
                    <a:pt x="28" y="5"/>
                  </a:lnTo>
                  <a:lnTo>
                    <a:pt x="28" y="5"/>
                  </a:lnTo>
                  <a:lnTo>
                    <a:pt x="23" y="0"/>
                  </a:lnTo>
                  <a:lnTo>
                    <a:pt x="19" y="0"/>
                  </a:lnTo>
                  <a:lnTo>
                    <a:pt x="19" y="0"/>
                  </a:lnTo>
                  <a:lnTo>
                    <a:pt x="14" y="0"/>
                  </a:lnTo>
                  <a:lnTo>
                    <a:pt x="9" y="0"/>
                  </a:lnTo>
                  <a:lnTo>
                    <a:pt x="9" y="5"/>
                  </a:lnTo>
                  <a:lnTo>
                    <a:pt x="4" y="5"/>
                  </a:lnTo>
                  <a:lnTo>
                    <a:pt x="4" y="9"/>
                  </a:lnTo>
                  <a:lnTo>
                    <a:pt x="0" y="9"/>
                  </a:lnTo>
                  <a:lnTo>
                    <a:pt x="0" y="14"/>
                  </a:lnTo>
                  <a:lnTo>
                    <a:pt x="0" y="14"/>
                  </a:lnTo>
                  <a:lnTo>
                    <a:pt x="0" y="19"/>
                  </a:lnTo>
                  <a:lnTo>
                    <a:pt x="0" y="23"/>
                  </a:lnTo>
                  <a:lnTo>
                    <a:pt x="4" y="23"/>
                  </a:lnTo>
                  <a:lnTo>
                    <a:pt x="4" y="28"/>
                  </a:lnTo>
                  <a:lnTo>
                    <a:pt x="9" y="28"/>
                  </a:lnTo>
                  <a:lnTo>
                    <a:pt x="9" y="33"/>
                  </a:lnTo>
                  <a:lnTo>
                    <a:pt x="14" y="33"/>
                  </a:lnTo>
                  <a:lnTo>
                    <a:pt x="19" y="33"/>
                  </a:lnTo>
                  <a:lnTo>
                    <a:pt x="19" y="33"/>
                  </a:lnTo>
                  <a:lnTo>
                    <a:pt x="23" y="33"/>
                  </a:lnTo>
                  <a:lnTo>
                    <a:pt x="28" y="28"/>
                  </a:lnTo>
                  <a:lnTo>
                    <a:pt x="28" y="28"/>
                  </a:lnTo>
                  <a:lnTo>
                    <a:pt x="33" y="23"/>
                  </a:lnTo>
                  <a:lnTo>
                    <a:pt x="33" y="23"/>
                  </a:lnTo>
                  <a:lnTo>
                    <a:pt x="33" y="19"/>
                  </a:lnTo>
                  <a:lnTo>
                    <a:pt x="33" y="14"/>
                  </a:lnTo>
                  <a:lnTo>
                    <a:pt x="33" y="14"/>
                  </a:lnTo>
                  <a:lnTo>
                    <a:pt x="33" y="14"/>
                  </a:lnTo>
                  <a:lnTo>
                    <a:pt x="28" y="9"/>
                  </a:lnTo>
                  <a:lnTo>
                    <a:pt x="28" y="9"/>
                  </a:lnTo>
                  <a:lnTo>
                    <a:pt x="28" y="5"/>
                  </a:lnTo>
                  <a:lnTo>
                    <a:pt x="23" y="5"/>
                  </a:lnTo>
                  <a:lnTo>
                    <a:pt x="23" y="5"/>
                  </a:lnTo>
                  <a:lnTo>
                    <a:pt x="19" y="5"/>
                  </a:lnTo>
                  <a:lnTo>
                    <a:pt x="19" y="0"/>
                  </a:lnTo>
                  <a:lnTo>
                    <a:pt x="14" y="5"/>
                  </a:lnTo>
                  <a:lnTo>
                    <a:pt x="9" y="5"/>
                  </a:lnTo>
                  <a:lnTo>
                    <a:pt x="9" y="5"/>
                  </a:lnTo>
                  <a:lnTo>
                    <a:pt x="4" y="5"/>
                  </a:lnTo>
                  <a:lnTo>
                    <a:pt x="4" y="9"/>
                  </a:lnTo>
                  <a:lnTo>
                    <a:pt x="4" y="9"/>
                  </a:lnTo>
                  <a:lnTo>
                    <a:pt x="4" y="14"/>
                  </a:lnTo>
                  <a:lnTo>
                    <a:pt x="4" y="14"/>
                  </a:lnTo>
                  <a:lnTo>
                    <a:pt x="4" y="19"/>
                  </a:lnTo>
                  <a:lnTo>
                    <a:pt x="4" y="23"/>
                  </a:lnTo>
                  <a:lnTo>
                    <a:pt x="4" y="23"/>
                  </a:lnTo>
                  <a:lnTo>
                    <a:pt x="4" y="28"/>
                  </a:lnTo>
                  <a:lnTo>
                    <a:pt x="9" y="28"/>
                  </a:lnTo>
                  <a:lnTo>
                    <a:pt x="9" y="28"/>
                  </a:lnTo>
                  <a:lnTo>
                    <a:pt x="14" y="28"/>
                  </a:lnTo>
                  <a:lnTo>
                    <a:pt x="19" y="28"/>
                  </a:lnTo>
                  <a:lnTo>
                    <a:pt x="19" y="28"/>
                  </a:lnTo>
                  <a:lnTo>
                    <a:pt x="23" y="28"/>
                  </a:lnTo>
                  <a:lnTo>
                    <a:pt x="23" y="28"/>
                  </a:lnTo>
                  <a:lnTo>
                    <a:pt x="28" y="28"/>
                  </a:lnTo>
                  <a:lnTo>
                    <a:pt x="28" y="23"/>
                  </a:lnTo>
                  <a:lnTo>
                    <a:pt x="28" y="23"/>
                  </a:lnTo>
                  <a:lnTo>
                    <a:pt x="33" y="19"/>
                  </a:lnTo>
                  <a:lnTo>
                    <a:pt x="33" y="14"/>
                  </a:lnTo>
                  <a:lnTo>
                    <a:pt x="33" y="14"/>
                  </a:lnTo>
                  <a:close/>
                </a:path>
              </a:pathLst>
            </a:custGeom>
            <a:solidFill>
              <a:srgbClr val="7A90C1"/>
            </a:solidFill>
            <a:ln w="9525">
              <a:noFill/>
              <a:round/>
              <a:headEnd/>
              <a:tailEnd/>
            </a:ln>
          </p:spPr>
          <p:txBody>
            <a:bodyPr/>
            <a:lstStyle/>
            <a:p>
              <a:endParaRPr lang="en-US"/>
            </a:p>
          </p:txBody>
        </p:sp>
        <p:sp>
          <p:nvSpPr>
            <p:cNvPr id="3523887" name="Freeform 303"/>
            <p:cNvSpPr>
              <a:spLocks noChangeAspect="1"/>
            </p:cNvSpPr>
            <p:nvPr/>
          </p:nvSpPr>
          <p:spPr bwMode="auto">
            <a:xfrm>
              <a:off x="2279" y="1706"/>
              <a:ext cx="29" cy="28"/>
            </a:xfrm>
            <a:custGeom>
              <a:avLst/>
              <a:gdLst/>
              <a:ahLst/>
              <a:cxnLst>
                <a:cxn ang="0">
                  <a:pos x="29" y="14"/>
                </a:cxn>
                <a:cxn ang="0">
                  <a:pos x="24" y="9"/>
                </a:cxn>
                <a:cxn ang="0">
                  <a:pos x="19" y="5"/>
                </a:cxn>
                <a:cxn ang="0">
                  <a:pos x="15" y="5"/>
                </a:cxn>
                <a:cxn ang="0">
                  <a:pos x="10" y="5"/>
                </a:cxn>
                <a:cxn ang="0">
                  <a:pos x="5" y="5"/>
                </a:cxn>
                <a:cxn ang="0">
                  <a:pos x="0" y="9"/>
                </a:cxn>
                <a:cxn ang="0">
                  <a:pos x="0" y="14"/>
                </a:cxn>
                <a:cxn ang="0">
                  <a:pos x="0" y="19"/>
                </a:cxn>
                <a:cxn ang="0">
                  <a:pos x="0" y="23"/>
                </a:cxn>
                <a:cxn ang="0">
                  <a:pos x="5" y="28"/>
                </a:cxn>
                <a:cxn ang="0">
                  <a:pos x="10" y="28"/>
                </a:cxn>
                <a:cxn ang="0">
                  <a:pos x="15" y="28"/>
                </a:cxn>
                <a:cxn ang="0">
                  <a:pos x="19" y="28"/>
                </a:cxn>
                <a:cxn ang="0">
                  <a:pos x="24" y="23"/>
                </a:cxn>
                <a:cxn ang="0">
                  <a:pos x="29" y="19"/>
                </a:cxn>
                <a:cxn ang="0">
                  <a:pos x="24" y="14"/>
                </a:cxn>
                <a:cxn ang="0">
                  <a:pos x="24" y="9"/>
                </a:cxn>
                <a:cxn ang="0">
                  <a:pos x="19" y="9"/>
                </a:cxn>
                <a:cxn ang="0">
                  <a:pos x="19" y="5"/>
                </a:cxn>
                <a:cxn ang="0">
                  <a:pos x="15" y="5"/>
                </a:cxn>
                <a:cxn ang="0">
                  <a:pos x="10" y="5"/>
                </a:cxn>
                <a:cxn ang="0">
                  <a:pos x="5" y="9"/>
                </a:cxn>
                <a:cxn ang="0">
                  <a:pos x="0" y="9"/>
                </a:cxn>
                <a:cxn ang="0">
                  <a:pos x="0" y="14"/>
                </a:cxn>
                <a:cxn ang="0">
                  <a:pos x="0" y="19"/>
                </a:cxn>
                <a:cxn ang="0">
                  <a:pos x="5" y="23"/>
                </a:cxn>
                <a:cxn ang="0">
                  <a:pos x="10" y="28"/>
                </a:cxn>
                <a:cxn ang="0">
                  <a:pos x="15" y="28"/>
                </a:cxn>
                <a:cxn ang="0">
                  <a:pos x="19" y="28"/>
                </a:cxn>
                <a:cxn ang="0">
                  <a:pos x="19" y="23"/>
                </a:cxn>
                <a:cxn ang="0">
                  <a:pos x="24" y="19"/>
                </a:cxn>
                <a:cxn ang="0">
                  <a:pos x="24" y="14"/>
                </a:cxn>
              </a:cxnLst>
              <a:rect l="0" t="0" r="r" b="b"/>
              <a:pathLst>
                <a:path w="29" h="28">
                  <a:moveTo>
                    <a:pt x="29" y="14"/>
                  </a:moveTo>
                  <a:lnTo>
                    <a:pt x="29" y="14"/>
                  </a:lnTo>
                  <a:lnTo>
                    <a:pt x="24" y="9"/>
                  </a:lnTo>
                  <a:lnTo>
                    <a:pt x="24" y="9"/>
                  </a:lnTo>
                  <a:lnTo>
                    <a:pt x="24" y="5"/>
                  </a:lnTo>
                  <a:lnTo>
                    <a:pt x="19" y="5"/>
                  </a:lnTo>
                  <a:lnTo>
                    <a:pt x="19" y="5"/>
                  </a:lnTo>
                  <a:lnTo>
                    <a:pt x="15" y="5"/>
                  </a:lnTo>
                  <a:lnTo>
                    <a:pt x="15" y="0"/>
                  </a:lnTo>
                  <a:lnTo>
                    <a:pt x="10" y="5"/>
                  </a:lnTo>
                  <a:lnTo>
                    <a:pt x="5" y="5"/>
                  </a:lnTo>
                  <a:lnTo>
                    <a:pt x="5" y="5"/>
                  </a:lnTo>
                  <a:lnTo>
                    <a:pt x="0" y="5"/>
                  </a:lnTo>
                  <a:lnTo>
                    <a:pt x="0" y="9"/>
                  </a:lnTo>
                  <a:lnTo>
                    <a:pt x="0" y="9"/>
                  </a:lnTo>
                  <a:lnTo>
                    <a:pt x="0" y="14"/>
                  </a:lnTo>
                  <a:lnTo>
                    <a:pt x="0" y="14"/>
                  </a:lnTo>
                  <a:lnTo>
                    <a:pt x="0" y="19"/>
                  </a:lnTo>
                  <a:lnTo>
                    <a:pt x="0" y="23"/>
                  </a:lnTo>
                  <a:lnTo>
                    <a:pt x="0" y="23"/>
                  </a:lnTo>
                  <a:lnTo>
                    <a:pt x="0" y="28"/>
                  </a:lnTo>
                  <a:lnTo>
                    <a:pt x="5" y="28"/>
                  </a:lnTo>
                  <a:lnTo>
                    <a:pt x="5" y="28"/>
                  </a:lnTo>
                  <a:lnTo>
                    <a:pt x="10" y="28"/>
                  </a:lnTo>
                  <a:lnTo>
                    <a:pt x="15" y="28"/>
                  </a:lnTo>
                  <a:lnTo>
                    <a:pt x="15" y="28"/>
                  </a:lnTo>
                  <a:lnTo>
                    <a:pt x="19" y="28"/>
                  </a:lnTo>
                  <a:lnTo>
                    <a:pt x="19" y="28"/>
                  </a:lnTo>
                  <a:lnTo>
                    <a:pt x="24" y="28"/>
                  </a:lnTo>
                  <a:lnTo>
                    <a:pt x="24" y="23"/>
                  </a:lnTo>
                  <a:lnTo>
                    <a:pt x="24" y="23"/>
                  </a:lnTo>
                  <a:lnTo>
                    <a:pt x="29" y="19"/>
                  </a:lnTo>
                  <a:lnTo>
                    <a:pt x="29" y="14"/>
                  </a:lnTo>
                  <a:lnTo>
                    <a:pt x="24" y="14"/>
                  </a:lnTo>
                  <a:lnTo>
                    <a:pt x="24" y="14"/>
                  </a:lnTo>
                  <a:lnTo>
                    <a:pt x="24" y="9"/>
                  </a:lnTo>
                  <a:lnTo>
                    <a:pt x="24" y="9"/>
                  </a:lnTo>
                  <a:lnTo>
                    <a:pt x="19" y="9"/>
                  </a:lnTo>
                  <a:lnTo>
                    <a:pt x="19" y="5"/>
                  </a:lnTo>
                  <a:lnTo>
                    <a:pt x="19" y="5"/>
                  </a:lnTo>
                  <a:lnTo>
                    <a:pt x="15" y="5"/>
                  </a:lnTo>
                  <a:lnTo>
                    <a:pt x="15" y="5"/>
                  </a:lnTo>
                  <a:lnTo>
                    <a:pt x="10" y="5"/>
                  </a:lnTo>
                  <a:lnTo>
                    <a:pt x="10" y="5"/>
                  </a:lnTo>
                  <a:lnTo>
                    <a:pt x="5" y="5"/>
                  </a:lnTo>
                  <a:lnTo>
                    <a:pt x="5" y="9"/>
                  </a:lnTo>
                  <a:lnTo>
                    <a:pt x="5" y="9"/>
                  </a:lnTo>
                  <a:lnTo>
                    <a:pt x="0" y="9"/>
                  </a:lnTo>
                  <a:lnTo>
                    <a:pt x="0" y="14"/>
                  </a:lnTo>
                  <a:lnTo>
                    <a:pt x="0" y="14"/>
                  </a:lnTo>
                  <a:lnTo>
                    <a:pt x="0" y="19"/>
                  </a:lnTo>
                  <a:lnTo>
                    <a:pt x="0" y="19"/>
                  </a:lnTo>
                  <a:lnTo>
                    <a:pt x="5" y="23"/>
                  </a:lnTo>
                  <a:lnTo>
                    <a:pt x="5" y="23"/>
                  </a:lnTo>
                  <a:lnTo>
                    <a:pt x="5" y="28"/>
                  </a:lnTo>
                  <a:lnTo>
                    <a:pt x="10" y="28"/>
                  </a:lnTo>
                  <a:lnTo>
                    <a:pt x="10" y="28"/>
                  </a:lnTo>
                  <a:lnTo>
                    <a:pt x="15" y="28"/>
                  </a:lnTo>
                  <a:lnTo>
                    <a:pt x="15" y="28"/>
                  </a:lnTo>
                  <a:lnTo>
                    <a:pt x="19" y="28"/>
                  </a:lnTo>
                  <a:lnTo>
                    <a:pt x="19" y="28"/>
                  </a:lnTo>
                  <a:lnTo>
                    <a:pt x="19" y="23"/>
                  </a:lnTo>
                  <a:lnTo>
                    <a:pt x="24" y="23"/>
                  </a:lnTo>
                  <a:lnTo>
                    <a:pt x="24" y="19"/>
                  </a:lnTo>
                  <a:lnTo>
                    <a:pt x="24" y="19"/>
                  </a:lnTo>
                  <a:lnTo>
                    <a:pt x="24" y="14"/>
                  </a:lnTo>
                  <a:lnTo>
                    <a:pt x="29" y="14"/>
                  </a:lnTo>
                  <a:close/>
                </a:path>
              </a:pathLst>
            </a:custGeom>
            <a:solidFill>
              <a:srgbClr val="7D93C2"/>
            </a:solidFill>
            <a:ln w="9525">
              <a:noFill/>
              <a:round/>
              <a:headEnd/>
              <a:tailEnd/>
            </a:ln>
          </p:spPr>
          <p:txBody>
            <a:bodyPr/>
            <a:lstStyle/>
            <a:p>
              <a:endParaRPr lang="en-US"/>
            </a:p>
          </p:txBody>
        </p:sp>
        <p:sp>
          <p:nvSpPr>
            <p:cNvPr id="3523888" name="Freeform 304"/>
            <p:cNvSpPr>
              <a:spLocks noChangeAspect="1"/>
            </p:cNvSpPr>
            <p:nvPr/>
          </p:nvSpPr>
          <p:spPr bwMode="auto">
            <a:xfrm>
              <a:off x="2279" y="1711"/>
              <a:ext cx="24" cy="23"/>
            </a:xfrm>
            <a:custGeom>
              <a:avLst/>
              <a:gdLst/>
              <a:ahLst/>
              <a:cxnLst>
                <a:cxn ang="0">
                  <a:pos x="24" y="9"/>
                </a:cxn>
                <a:cxn ang="0">
                  <a:pos x="24" y="4"/>
                </a:cxn>
                <a:cxn ang="0">
                  <a:pos x="19" y="0"/>
                </a:cxn>
                <a:cxn ang="0">
                  <a:pos x="15" y="0"/>
                </a:cxn>
                <a:cxn ang="0">
                  <a:pos x="10" y="0"/>
                </a:cxn>
                <a:cxn ang="0">
                  <a:pos x="5" y="0"/>
                </a:cxn>
                <a:cxn ang="0">
                  <a:pos x="5" y="4"/>
                </a:cxn>
                <a:cxn ang="0">
                  <a:pos x="0" y="9"/>
                </a:cxn>
                <a:cxn ang="0">
                  <a:pos x="0" y="14"/>
                </a:cxn>
                <a:cxn ang="0">
                  <a:pos x="5" y="18"/>
                </a:cxn>
                <a:cxn ang="0">
                  <a:pos x="5" y="23"/>
                </a:cxn>
                <a:cxn ang="0">
                  <a:pos x="10" y="23"/>
                </a:cxn>
                <a:cxn ang="0">
                  <a:pos x="15" y="23"/>
                </a:cxn>
                <a:cxn ang="0">
                  <a:pos x="19" y="23"/>
                </a:cxn>
                <a:cxn ang="0">
                  <a:pos x="24" y="18"/>
                </a:cxn>
                <a:cxn ang="0">
                  <a:pos x="24" y="14"/>
                </a:cxn>
                <a:cxn ang="0">
                  <a:pos x="24" y="9"/>
                </a:cxn>
                <a:cxn ang="0">
                  <a:pos x="19" y="9"/>
                </a:cxn>
                <a:cxn ang="0">
                  <a:pos x="19" y="4"/>
                </a:cxn>
                <a:cxn ang="0">
                  <a:pos x="15" y="4"/>
                </a:cxn>
                <a:cxn ang="0">
                  <a:pos x="15" y="0"/>
                </a:cxn>
                <a:cxn ang="0">
                  <a:pos x="10" y="4"/>
                </a:cxn>
                <a:cxn ang="0">
                  <a:pos x="5" y="4"/>
                </a:cxn>
                <a:cxn ang="0">
                  <a:pos x="5" y="9"/>
                </a:cxn>
                <a:cxn ang="0">
                  <a:pos x="5" y="9"/>
                </a:cxn>
                <a:cxn ang="0">
                  <a:pos x="5" y="14"/>
                </a:cxn>
                <a:cxn ang="0">
                  <a:pos x="5" y="18"/>
                </a:cxn>
                <a:cxn ang="0">
                  <a:pos x="10" y="18"/>
                </a:cxn>
                <a:cxn ang="0">
                  <a:pos x="15" y="18"/>
                </a:cxn>
                <a:cxn ang="0">
                  <a:pos x="15" y="18"/>
                </a:cxn>
                <a:cxn ang="0">
                  <a:pos x="19" y="18"/>
                </a:cxn>
                <a:cxn ang="0">
                  <a:pos x="19" y="14"/>
                </a:cxn>
                <a:cxn ang="0">
                  <a:pos x="24" y="9"/>
                </a:cxn>
              </a:cxnLst>
              <a:rect l="0" t="0" r="r" b="b"/>
              <a:pathLst>
                <a:path w="24" h="23">
                  <a:moveTo>
                    <a:pt x="24" y="9"/>
                  </a:moveTo>
                  <a:lnTo>
                    <a:pt x="24" y="9"/>
                  </a:lnTo>
                  <a:lnTo>
                    <a:pt x="24" y="4"/>
                  </a:lnTo>
                  <a:lnTo>
                    <a:pt x="24" y="4"/>
                  </a:lnTo>
                  <a:lnTo>
                    <a:pt x="19" y="4"/>
                  </a:lnTo>
                  <a:lnTo>
                    <a:pt x="19" y="0"/>
                  </a:lnTo>
                  <a:lnTo>
                    <a:pt x="19" y="0"/>
                  </a:lnTo>
                  <a:lnTo>
                    <a:pt x="15" y="0"/>
                  </a:lnTo>
                  <a:lnTo>
                    <a:pt x="15" y="0"/>
                  </a:lnTo>
                  <a:lnTo>
                    <a:pt x="10" y="0"/>
                  </a:lnTo>
                  <a:lnTo>
                    <a:pt x="10" y="0"/>
                  </a:lnTo>
                  <a:lnTo>
                    <a:pt x="5" y="0"/>
                  </a:lnTo>
                  <a:lnTo>
                    <a:pt x="5" y="4"/>
                  </a:lnTo>
                  <a:lnTo>
                    <a:pt x="5" y="4"/>
                  </a:lnTo>
                  <a:lnTo>
                    <a:pt x="0" y="4"/>
                  </a:lnTo>
                  <a:lnTo>
                    <a:pt x="0" y="9"/>
                  </a:lnTo>
                  <a:lnTo>
                    <a:pt x="0" y="9"/>
                  </a:lnTo>
                  <a:lnTo>
                    <a:pt x="0" y="14"/>
                  </a:lnTo>
                  <a:lnTo>
                    <a:pt x="0" y="14"/>
                  </a:lnTo>
                  <a:lnTo>
                    <a:pt x="5" y="18"/>
                  </a:lnTo>
                  <a:lnTo>
                    <a:pt x="5" y="18"/>
                  </a:lnTo>
                  <a:lnTo>
                    <a:pt x="5" y="23"/>
                  </a:lnTo>
                  <a:lnTo>
                    <a:pt x="10" y="23"/>
                  </a:lnTo>
                  <a:lnTo>
                    <a:pt x="10" y="23"/>
                  </a:lnTo>
                  <a:lnTo>
                    <a:pt x="15" y="23"/>
                  </a:lnTo>
                  <a:lnTo>
                    <a:pt x="15" y="23"/>
                  </a:lnTo>
                  <a:lnTo>
                    <a:pt x="19" y="23"/>
                  </a:lnTo>
                  <a:lnTo>
                    <a:pt x="19" y="23"/>
                  </a:lnTo>
                  <a:lnTo>
                    <a:pt x="19" y="18"/>
                  </a:lnTo>
                  <a:lnTo>
                    <a:pt x="24" y="18"/>
                  </a:lnTo>
                  <a:lnTo>
                    <a:pt x="24" y="14"/>
                  </a:lnTo>
                  <a:lnTo>
                    <a:pt x="24" y="14"/>
                  </a:lnTo>
                  <a:lnTo>
                    <a:pt x="24" y="9"/>
                  </a:lnTo>
                  <a:lnTo>
                    <a:pt x="24" y="9"/>
                  </a:lnTo>
                  <a:lnTo>
                    <a:pt x="24" y="9"/>
                  </a:lnTo>
                  <a:lnTo>
                    <a:pt x="19" y="9"/>
                  </a:lnTo>
                  <a:lnTo>
                    <a:pt x="19" y="4"/>
                  </a:lnTo>
                  <a:lnTo>
                    <a:pt x="19" y="4"/>
                  </a:lnTo>
                  <a:lnTo>
                    <a:pt x="19" y="4"/>
                  </a:lnTo>
                  <a:lnTo>
                    <a:pt x="15" y="4"/>
                  </a:lnTo>
                  <a:lnTo>
                    <a:pt x="15" y="0"/>
                  </a:lnTo>
                  <a:lnTo>
                    <a:pt x="15" y="0"/>
                  </a:lnTo>
                  <a:lnTo>
                    <a:pt x="10" y="0"/>
                  </a:lnTo>
                  <a:lnTo>
                    <a:pt x="10" y="4"/>
                  </a:lnTo>
                  <a:lnTo>
                    <a:pt x="10" y="4"/>
                  </a:lnTo>
                  <a:lnTo>
                    <a:pt x="5" y="4"/>
                  </a:lnTo>
                  <a:lnTo>
                    <a:pt x="5" y="4"/>
                  </a:lnTo>
                  <a:lnTo>
                    <a:pt x="5" y="9"/>
                  </a:lnTo>
                  <a:lnTo>
                    <a:pt x="5" y="9"/>
                  </a:lnTo>
                  <a:lnTo>
                    <a:pt x="5" y="9"/>
                  </a:lnTo>
                  <a:lnTo>
                    <a:pt x="5" y="14"/>
                  </a:lnTo>
                  <a:lnTo>
                    <a:pt x="5" y="14"/>
                  </a:lnTo>
                  <a:lnTo>
                    <a:pt x="5" y="18"/>
                  </a:lnTo>
                  <a:lnTo>
                    <a:pt x="5" y="18"/>
                  </a:lnTo>
                  <a:lnTo>
                    <a:pt x="10" y="18"/>
                  </a:lnTo>
                  <a:lnTo>
                    <a:pt x="10" y="18"/>
                  </a:lnTo>
                  <a:lnTo>
                    <a:pt x="10" y="18"/>
                  </a:lnTo>
                  <a:lnTo>
                    <a:pt x="15" y="18"/>
                  </a:lnTo>
                  <a:lnTo>
                    <a:pt x="15" y="18"/>
                  </a:lnTo>
                  <a:lnTo>
                    <a:pt x="15" y="18"/>
                  </a:lnTo>
                  <a:lnTo>
                    <a:pt x="19" y="18"/>
                  </a:lnTo>
                  <a:lnTo>
                    <a:pt x="19" y="18"/>
                  </a:lnTo>
                  <a:lnTo>
                    <a:pt x="19" y="18"/>
                  </a:lnTo>
                  <a:lnTo>
                    <a:pt x="19" y="14"/>
                  </a:lnTo>
                  <a:lnTo>
                    <a:pt x="24" y="14"/>
                  </a:lnTo>
                  <a:lnTo>
                    <a:pt x="24" y="9"/>
                  </a:lnTo>
                  <a:lnTo>
                    <a:pt x="24" y="9"/>
                  </a:lnTo>
                  <a:close/>
                </a:path>
              </a:pathLst>
            </a:custGeom>
            <a:solidFill>
              <a:srgbClr val="8095C3"/>
            </a:solidFill>
            <a:ln w="9525">
              <a:noFill/>
              <a:round/>
              <a:headEnd/>
              <a:tailEnd/>
            </a:ln>
          </p:spPr>
          <p:txBody>
            <a:bodyPr/>
            <a:lstStyle/>
            <a:p>
              <a:endParaRPr lang="en-US"/>
            </a:p>
          </p:txBody>
        </p:sp>
        <p:sp>
          <p:nvSpPr>
            <p:cNvPr id="3523889" name="Freeform 305"/>
            <p:cNvSpPr>
              <a:spLocks noChangeAspect="1"/>
            </p:cNvSpPr>
            <p:nvPr/>
          </p:nvSpPr>
          <p:spPr bwMode="auto">
            <a:xfrm>
              <a:off x="2284" y="1711"/>
              <a:ext cx="19" cy="18"/>
            </a:xfrm>
            <a:custGeom>
              <a:avLst/>
              <a:gdLst/>
              <a:ahLst/>
              <a:cxnLst>
                <a:cxn ang="0">
                  <a:pos x="19" y="9"/>
                </a:cxn>
                <a:cxn ang="0">
                  <a:pos x="14" y="4"/>
                </a:cxn>
                <a:cxn ang="0">
                  <a:pos x="14" y="4"/>
                </a:cxn>
                <a:cxn ang="0">
                  <a:pos x="10" y="0"/>
                </a:cxn>
                <a:cxn ang="0">
                  <a:pos x="5" y="0"/>
                </a:cxn>
                <a:cxn ang="0">
                  <a:pos x="5" y="4"/>
                </a:cxn>
                <a:cxn ang="0">
                  <a:pos x="0" y="4"/>
                </a:cxn>
                <a:cxn ang="0">
                  <a:pos x="0" y="9"/>
                </a:cxn>
                <a:cxn ang="0">
                  <a:pos x="0" y="14"/>
                </a:cxn>
                <a:cxn ang="0">
                  <a:pos x="0" y="18"/>
                </a:cxn>
                <a:cxn ang="0">
                  <a:pos x="5" y="18"/>
                </a:cxn>
                <a:cxn ang="0">
                  <a:pos x="5" y="18"/>
                </a:cxn>
                <a:cxn ang="0">
                  <a:pos x="10" y="18"/>
                </a:cxn>
                <a:cxn ang="0">
                  <a:pos x="14" y="18"/>
                </a:cxn>
                <a:cxn ang="0">
                  <a:pos x="14" y="18"/>
                </a:cxn>
                <a:cxn ang="0">
                  <a:pos x="19" y="14"/>
                </a:cxn>
                <a:cxn ang="0">
                  <a:pos x="14" y="9"/>
                </a:cxn>
                <a:cxn ang="0">
                  <a:pos x="14" y="9"/>
                </a:cxn>
                <a:cxn ang="0">
                  <a:pos x="14" y="4"/>
                </a:cxn>
                <a:cxn ang="0">
                  <a:pos x="10" y="4"/>
                </a:cxn>
                <a:cxn ang="0">
                  <a:pos x="10" y="4"/>
                </a:cxn>
                <a:cxn ang="0">
                  <a:pos x="5" y="4"/>
                </a:cxn>
                <a:cxn ang="0">
                  <a:pos x="5" y="4"/>
                </a:cxn>
                <a:cxn ang="0">
                  <a:pos x="0" y="9"/>
                </a:cxn>
                <a:cxn ang="0">
                  <a:pos x="0" y="9"/>
                </a:cxn>
                <a:cxn ang="0">
                  <a:pos x="0" y="14"/>
                </a:cxn>
                <a:cxn ang="0">
                  <a:pos x="5" y="18"/>
                </a:cxn>
                <a:cxn ang="0">
                  <a:pos x="5" y="18"/>
                </a:cxn>
                <a:cxn ang="0">
                  <a:pos x="10" y="18"/>
                </a:cxn>
                <a:cxn ang="0">
                  <a:pos x="10" y="18"/>
                </a:cxn>
                <a:cxn ang="0">
                  <a:pos x="14" y="18"/>
                </a:cxn>
                <a:cxn ang="0">
                  <a:pos x="14" y="14"/>
                </a:cxn>
                <a:cxn ang="0">
                  <a:pos x="14" y="9"/>
                </a:cxn>
              </a:cxnLst>
              <a:rect l="0" t="0" r="r" b="b"/>
              <a:pathLst>
                <a:path w="19" h="18">
                  <a:moveTo>
                    <a:pt x="19" y="9"/>
                  </a:moveTo>
                  <a:lnTo>
                    <a:pt x="19" y="9"/>
                  </a:lnTo>
                  <a:lnTo>
                    <a:pt x="14" y="9"/>
                  </a:lnTo>
                  <a:lnTo>
                    <a:pt x="14" y="4"/>
                  </a:lnTo>
                  <a:lnTo>
                    <a:pt x="14" y="4"/>
                  </a:lnTo>
                  <a:lnTo>
                    <a:pt x="14" y="4"/>
                  </a:lnTo>
                  <a:lnTo>
                    <a:pt x="10" y="4"/>
                  </a:lnTo>
                  <a:lnTo>
                    <a:pt x="10" y="0"/>
                  </a:lnTo>
                  <a:lnTo>
                    <a:pt x="10" y="0"/>
                  </a:lnTo>
                  <a:lnTo>
                    <a:pt x="5" y="0"/>
                  </a:lnTo>
                  <a:lnTo>
                    <a:pt x="5" y="4"/>
                  </a:lnTo>
                  <a:lnTo>
                    <a:pt x="5" y="4"/>
                  </a:lnTo>
                  <a:lnTo>
                    <a:pt x="0" y="4"/>
                  </a:lnTo>
                  <a:lnTo>
                    <a:pt x="0" y="4"/>
                  </a:lnTo>
                  <a:lnTo>
                    <a:pt x="0" y="9"/>
                  </a:lnTo>
                  <a:lnTo>
                    <a:pt x="0" y="9"/>
                  </a:lnTo>
                  <a:lnTo>
                    <a:pt x="0" y="9"/>
                  </a:lnTo>
                  <a:lnTo>
                    <a:pt x="0" y="14"/>
                  </a:lnTo>
                  <a:lnTo>
                    <a:pt x="0" y="14"/>
                  </a:lnTo>
                  <a:lnTo>
                    <a:pt x="0" y="18"/>
                  </a:lnTo>
                  <a:lnTo>
                    <a:pt x="0" y="18"/>
                  </a:lnTo>
                  <a:lnTo>
                    <a:pt x="5" y="18"/>
                  </a:lnTo>
                  <a:lnTo>
                    <a:pt x="5" y="18"/>
                  </a:lnTo>
                  <a:lnTo>
                    <a:pt x="5" y="18"/>
                  </a:lnTo>
                  <a:lnTo>
                    <a:pt x="10" y="18"/>
                  </a:lnTo>
                  <a:lnTo>
                    <a:pt x="10" y="18"/>
                  </a:lnTo>
                  <a:lnTo>
                    <a:pt x="10" y="18"/>
                  </a:lnTo>
                  <a:lnTo>
                    <a:pt x="14" y="18"/>
                  </a:lnTo>
                  <a:lnTo>
                    <a:pt x="14" y="18"/>
                  </a:lnTo>
                  <a:lnTo>
                    <a:pt x="14" y="18"/>
                  </a:lnTo>
                  <a:lnTo>
                    <a:pt x="14" y="14"/>
                  </a:lnTo>
                  <a:lnTo>
                    <a:pt x="19" y="14"/>
                  </a:lnTo>
                  <a:lnTo>
                    <a:pt x="19" y="9"/>
                  </a:lnTo>
                  <a:lnTo>
                    <a:pt x="14" y="9"/>
                  </a:lnTo>
                  <a:lnTo>
                    <a:pt x="14" y="9"/>
                  </a:lnTo>
                  <a:lnTo>
                    <a:pt x="14" y="9"/>
                  </a:lnTo>
                  <a:lnTo>
                    <a:pt x="14" y="9"/>
                  </a:lnTo>
                  <a:lnTo>
                    <a:pt x="14" y="4"/>
                  </a:lnTo>
                  <a:lnTo>
                    <a:pt x="10" y="4"/>
                  </a:lnTo>
                  <a:lnTo>
                    <a:pt x="10" y="4"/>
                  </a:lnTo>
                  <a:lnTo>
                    <a:pt x="10" y="4"/>
                  </a:lnTo>
                  <a:lnTo>
                    <a:pt x="10" y="4"/>
                  </a:lnTo>
                  <a:lnTo>
                    <a:pt x="5" y="4"/>
                  </a:lnTo>
                  <a:lnTo>
                    <a:pt x="5" y="4"/>
                  </a:lnTo>
                  <a:lnTo>
                    <a:pt x="5" y="4"/>
                  </a:lnTo>
                  <a:lnTo>
                    <a:pt x="5" y="4"/>
                  </a:lnTo>
                  <a:lnTo>
                    <a:pt x="0" y="9"/>
                  </a:lnTo>
                  <a:lnTo>
                    <a:pt x="0" y="9"/>
                  </a:lnTo>
                  <a:lnTo>
                    <a:pt x="0" y="9"/>
                  </a:lnTo>
                  <a:lnTo>
                    <a:pt x="0" y="9"/>
                  </a:lnTo>
                  <a:lnTo>
                    <a:pt x="0" y="14"/>
                  </a:lnTo>
                  <a:lnTo>
                    <a:pt x="0" y="14"/>
                  </a:lnTo>
                  <a:lnTo>
                    <a:pt x="0" y="14"/>
                  </a:lnTo>
                  <a:lnTo>
                    <a:pt x="5" y="18"/>
                  </a:lnTo>
                  <a:lnTo>
                    <a:pt x="5" y="18"/>
                  </a:lnTo>
                  <a:lnTo>
                    <a:pt x="5" y="18"/>
                  </a:lnTo>
                  <a:lnTo>
                    <a:pt x="5" y="18"/>
                  </a:lnTo>
                  <a:lnTo>
                    <a:pt x="10" y="18"/>
                  </a:lnTo>
                  <a:lnTo>
                    <a:pt x="10" y="18"/>
                  </a:lnTo>
                  <a:lnTo>
                    <a:pt x="10" y="18"/>
                  </a:lnTo>
                  <a:lnTo>
                    <a:pt x="10" y="18"/>
                  </a:lnTo>
                  <a:lnTo>
                    <a:pt x="14" y="18"/>
                  </a:lnTo>
                  <a:lnTo>
                    <a:pt x="14" y="14"/>
                  </a:lnTo>
                  <a:lnTo>
                    <a:pt x="14" y="14"/>
                  </a:lnTo>
                  <a:lnTo>
                    <a:pt x="14" y="14"/>
                  </a:lnTo>
                  <a:lnTo>
                    <a:pt x="14" y="9"/>
                  </a:lnTo>
                  <a:lnTo>
                    <a:pt x="19" y="9"/>
                  </a:lnTo>
                  <a:close/>
                </a:path>
              </a:pathLst>
            </a:custGeom>
            <a:solidFill>
              <a:srgbClr val="8397C4"/>
            </a:solidFill>
            <a:ln w="9525">
              <a:noFill/>
              <a:round/>
              <a:headEnd/>
              <a:tailEnd/>
            </a:ln>
          </p:spPr>
          <p:txBody>
            <a:bodyPr/>
            <a:lstStyle/>
            <a:p>
              <a:endParaRPr lang="en-US"/>
            </a:p>
          </p:txBody>
        </p:sp>
        <p:sp>
          <p:nvSpPr>
            <p:cNvPr id="3523890" name="Freeform 306"/>
            <p:cNvSpPr>
              <a:spLocks noChangeAspect="1"/>
            </p:cNvSpPr>
            <p:nvPr/>
          </p:nvSpPr>
          <p:spPr bwMode="auto">
            <a:xfrm>
              <a:off x="2284" y="1715"/>
              <a:ext cx="14" cy="14"/>
            </a:xfrm>
            <a:custGeom>
              <a:avLst/>
              <a:gdLst/>
              <a:ahLst/>
              <a:cxnLst>
                <a:cxn ang="0">
                  <a:pos x="14" y="5"/>
                </a:cxn>
                <a:cxn ang="0">
                  <a:pos x="14" y="5"/>
                </a:cxn>
                <a:cxn ang="0">
                  <a:pos x="10" y="0"/>
                </a:cxn>
                <a:cxn ang="0">
                  <a:pos x="10" y="0"/>
                </a:cxn>
                <a:cxn ang="0">
                  <a:pos x="5" y="0"/>
                </a:cxn>
                <a:cxn ang="0">
                  <a:pos x="5" y="0"/>
                </a:cxn>
                <a:cxn ang="0">
                  <a:pos x="0" y="5"/>
                </a:cxn>
                <a:cxn ang="0">
                  <a:pos x="0" y="5"/>
                </a:cxn>
                <a:cxn ang="0">
                  <a:pos x="0" y="10"/>
                </a:cxn>
                <a:cxn ang="0">
                  <a:pos x="0" y="10"/>
                </a:cxn>
                <a:cxn ang="0">
                  <a:pos x="5" y="14"/>
                </a:cxn>
                <a:cxn ang="0">
                  <a:pos x="5" y="14"/>
                </a:cxn>
                <a:cxn ang="0">
                  <a:pos x="10" y="14"/>
                </a:cxn>
                <a:cxn ang="0">
                  <a:pos x="10" y="14"/>
                </a:cxn>
                <a:cxn ang="0">
                  <a:pos x="14" y="10"/>
                </a:cxn>
                <a:cxn ang="0">
                  <a:pos x="14" y="10"/>
                </a:cxn>
                <a:cxn ang="0">
                  <a:pos x="14" y="5"/>
                </a:cxn>
                <a:cxn ang="0">
                  <a:pos x="14" y="5"/>
                </a:cxn>
                <a:cxn ang="0">
                  <a:pos x="10" y="5"/>
                </a:cxn>
                <a:cxn ang="0">
                  <a:pos x="10" y="5"/>
                </a:cxn>
                <a:cxn ang="0">
                  <a:pos x="10" y="0"/>
                </a:cxn>
                <a:cxn ang="0">
                  <a:pos x="5" y="5"/>
                </a:cxn>
                <a:cxn ang="0">
                  <a:pos x="5" y="5"/>
                </a:cxn>
                <a:cxn ang="0">
                  <a:pos x="5" y="5"/>
                </a:cxn>
                <a:cxn ang="0">
                  <a:pos x="5" y="5"/>
                </a:cxn>
                <a:cxn ang="0">
                  <a:pos x="5" y="10"/>
                </a:cxn>
                <a:cxn ang="0">
                  <a:pos x="5" y="10"/>
                </a:cxn>
                <a:cxn ang="0">
                  <a:pos x="5" y="10"/>
                </a:cxn>
                <a:cxn ang="0">
                  <a:pos x="10" y="10"/>
                </a:cxn>
                <a:cxn ang="0">
                  <a:pos x="10" y="10"/>
                </a:cxn>
                <a:cxn ang="0">
                  <a:pos x="10" y="10"/>
                </a:cxn>
                <a:cxn ang="0">
                  <a:pos x="14" y="10"/>
                </a:cxn>
                <a:cxn ang="0">
                  <a:pos x="14" y="5"/>
                </a:cxn>
              </a:cxnLst>
              <a:rect l="0" t="0" r="r" b="b"/>
              <a:pathLst>
                <a:path w="14" h="14">
                  <a:moveTo>
                    <a:pt x="14" y="5"/>
                  </a:moveTo>
                  <a:lnTo>
                    <a:pt x="14" y="5"/>
                  </a:lnTo>
                  <a:lnTo>
                    <a:pt x="14" y="5"/>
                  </a:lnTo>
                  <a:lnTo>
                    <a:pt x="14" y="5"/>
                  </a:lnTo>
                  <a:lnTo>
                    <a:pt x="14" y="0"/>
                  </a:lnTo>
                  <a:lnTo>
                    <a:pt x="10" y="0"/>
                  </a:lnTo>
                  <a:lnTo>
                    <a:pt x="10" y="0"/>
                  </a:lnTo>
                  <a:lnTo>
                    <a:pt x="10" y="0"/>
                  </a:lnTo>
                  <a:lnTo>
                    <a:pt x="10" y="0"/>
                  </a:lnTo>
                  <a:lnTo>
                    <a:pt x="5" y="0"/>
                  </a:lnTo>
                  <a:lnTo>
                    <a:pt x="5" y="0"/>
                  </a:lnTo>
                  <a:lnTo>
                    <a:pt x="5" y="0"/>
                  </a:lnTo>
                  <a:lnTo>
                    <a:pt x="5" y="0"/>
                  </a:lnTo>
                  <a:lnTo>
                    <a:pt x="0" y="5"/>
                  </a:lnTo>
                  <a:lnTo>
                    <a:pt x="0" y="5"/>
                  </a:lnTo>
                  <a:lnTo>
                    <a:pt x="0" y="5"/>
                  </a:lnTo>
                  <a:lnTo>
                    <a:pt x="0" y="5"/>
                  </a:lnTo>
                  <a:lnTo>
                    <a:pt x="0" y="10"/>
                  </a:lnTo>
                  <a:lnTo>
                    <a:pt x="0" y="10"/>
                  </a:lnTo>
                  <a:lnTo>
                    <a:pt x="0" y="10"/>
                  </a:lnTo>
                  <a:lnTo>
                    <a:pt x="5" y="14"/>
                  </a:lnTo>
                  <a:lnTo>
                    <a:pt x="5" y="14"/>
                  </a:lnTo>
                  <a:lnTo>
                    <a:pt x="5" y="14"/>
                  </a:lnTo>
                  <a:lnTo>
                    <a:pt x="5" y="14"/>
                  </a:lnTo>
                  <a:lnTo>
                    <a:pt x="10" y="14"/>
                  </a:lnTo>
                  <a:lnTo>
                    <a:pt x="10" y="14"/>
                  </a:lnTo>
                  <a:lnTo>
                    <a:pt x="10" y="14"/>
                  </a:lnTo>
                  <a:lnTo>
                    <a:pt x="10" y="14"/>
                  </a:lnTo>
                  <a:lnTo>
                    <a:pt x="14" y="14"/>
                  </a:lnTo>
                  <a:lnTo>
                    <a:pt x="14" y="10"/>
                  </a:lnTo>
                  <a:lnTo>
                    <a:pt x="14" y="10"/>
                  </a:lnTo>
                  <a:lnTo>
                    <a:pt x="14" y="10"/>
                  </a:lnTo>
                  <a:lnTo>
                    <a:pt x="14" y="5"/>
                  </a:lnTo>
                  <a:lnTo>
                    <a:pt x="14" y="5"/>
                  </a:lnTo>
                  <a:lnTo>
                    <a:pt x="14" y="5"/>
                  </a:lnTo>
                  <a:lnTo>
                    <a:pt x="14" y="5"/>
                  </a:lnTo>
                  <a:lnTo>
                    <a:pt x="10" y="5"/>
                  </a:lnTo>
                  <a:lnTo>
                    <a:pt x="10" y="5"/>
                  </a:lnTo>
                  <a:lnTo>
                    <a:pt x="10" y="5"/>
                  </a:lnTo>
                  <a:lnTo>
                    <a:pt x="10" y="5"/>
                  </a:lnTo>
                  <a:lnTo>
                    <a:pt x="10" y="0"/>
                  </a:lnTo>
                  <a:lnTo>
                    <a:pt x="10" y="0"/>
                  </a:lnTo>
                  <a:lnTo>
                    <a:pt x="5" y="0"/>
                  </a:lnTo>
                  <a:lnTo>
                    <a:pt x="5" y="5"/>
                  </a:lnTo>
                  <a:lnTo>
                    <a:pt x="5" y="5"/>
                  </a:lnTo>
                  <a:lnTo>
                    <a:pt x="5" y="5"/>
                  </a:lnTo>
                  <a:lnTo>
                    <a:pt x="5" y="5"/>
                  </a:lnTo>
                  <a:lnTo>
                    <a:pt x="5" y="5"/>
                  </a:lnTo>
                  <a:lnTo>
                    <a:pt x="5" y="5"/>
                  </a:lnTo>
                  <a:lnTo>
                    <a:pt x="5" y="5"/>
                  </a:lnTo>
                  <a:lnTo>
                    <a:pt x="5" y="10"/>
                  </a:lnTo>
                  <a:lnTo>
                    <a:pt x="5" y="10"/>
                  </a:lnTo>
                  <a:lnTo>
                    <a:pt x="5" y="10"/>
                  </a:lnTo>
                  <a:lnTo>
                    <a:pt x="5" y="10"/>
                  </a:lnTo>
                  <a:lnTo>
                    <a:pt x="5" y="10"/>
                  </a:lnTo>
                  <a:lnTo>
                    <a:pt x="5" y="10"/>
                  </a:lnTo>
                  <a:lnTo>
                    <a:pt x="5" y="10"/>
                  </a:lnTo>
                  <a:lnTo>
                    <a:pt x="10" y="10"/>
                  </a:lnTo>
                  <a:lnTo>
                    <a:pt x="10" y="10"/>
                  </a:lnTo>
                  <a:lnTo>
                    <a:pt x="10" y="10"/>
                  </a:lnTo>
                  <a:lnTo>
                    <a:pt x="10" y="10"/>
                  </a:lnTo>
                  <a:lnTo>
                    <a:pt x="10" y="10"/>
                  </a:lnTo>
                  <a:lnTo>
                    <a:pt x="10" y="10"/>
                  </a:lnTo>
                  <a:lnTo>
                    <a:pt x="14" y="10"/>
                  </a:lnTo>
                  <a:lnTo>
                    <a:pt x="14" y="10"/>
                  </a:lnTo>
                  <a:lnTo>
                    <a:pt x="14" y="5"/>
                  </a:lnTo>
                  <a:lnTo>
                    <a:pt x="14" y="5"/>
                  </a:lnTo>
                  <a:close/>
                </a:path>
              </a:pathLst>
            </a:custGeom>
            <a:solidFill>
              <a:srgbClr val="8699C5"/>
            </a:solidFill>
            <a:ln w="9525">
              <a:noFill/>
              <a:round/>
              <a:headEnd/>
              <a:tailEnd/>
            </a:ln>
          </p:spPr>
          <p:txBody>
            <a:bodyPr/>
            <a:lstStyle/>
            <a:p>
              <a:endParaRPr lang="en-US"/>
            </a:p>
          </p:txBody>
        </p:sp>
        <p:sp>
          <p:nvSpPr>
            <p:cNvPr id="3523891" name="Freeform 307"/>
            <p:cNvSpPr>
              <a:spLocks noChangeAspect="1"/>
            </p:cNvSpPr>
            <p:nvPr/>
          </p:nvSpPr>
          <p:spPr bwMode="auto">
            <a:xfrm>
              <a:off x="2289" y="1715"/>
              <a:ext cx="9" cy="10"/>
            </a:xfrm>
            <a:custGeom>
              <a:avLst/>
              <a:gdLst/>
              <a:ahLst/>
              <a:cxnLst>
                <a:cxn ang="0">
                  <a:pos x="9" y="5"/>
                </a:cxn>
                <a:cxn ang="0">
                  <a:pos x="9" y="5"/>
                </a:cxn>
                <a:cxn ang="0">
                  <a:pos x="9" y="5"/>
                </a:cxn>
                <a:cxn ang="0">
                  <a:pos x="5" y="5"/>
                </a:cxn>
                <a:cxn ang="0">
                  <a:pos x="5" y="5"/>
                </a:cxn>
                <a:cxn ang="0">
                  <a:pos x="5" y="5"/>
                </a:cxn>
                <a:cxn ang="0">
                  <a:pos x="5" y="5"/>
                </a:cxn>
                <a:cxn ang="0">
                  <a:pos x="5" y="0"/>
                </a:cxn>
                <a:cxn ang="0">
                  <a:pos x="5" y="0"/>
                </a:cxn>
                <a:cxn ang="0">
                  <a:pos x="0" y="0"/>
                </a:cxn>
                <a:cxn ang="0">
                  <a:pos x="0" y="5"/>
                </a:cxn>
                <a:cxn ang="0">
                  <a:pos x="0" y="5"/>
                </a:cxn>
                <a:cxn ang="0">
                  <a:pos x="0" y="5"/>
                </a:cxn>
                <a:cxn ang="0">
                  <a:pos x="0" y="5"/>
                </a:cxn>
                <a:cxn ang="0">
                  <a:pos x="0" y="5"/>
                </a:cxn>
                <a:cxn ang="0">
                  <a:pos x="0" y="5"/>
                </a:cxn>
                <a:cxn ang="0">
                  <a:pos x="0" y="5"/>
                </a:cxn>
                <a:cxn ang="0">
                  <a:pos x="0" y="10"/>
                </a:cxn>
                <a:cxn ang="0">
                  <a:pos x="0" y="10"/>
                </a:cxn>
                <a:cxn ang="0">
                  <a:pos x="0" y="10"/>
                </a:cxn>
                <a:cxn ang="0">
                  <a:pos x="0" y="10"/>
                </a:cxn>
                <a:cxn ang="0">
                  <a:pos x="0" y="10"/>
                </a:cxn>
                <a:cxn ang="0">
                  <a:pos x="0" y="10"/>
                </a:cxn>
                <a:cxn ang="0">
                  <a:pos x="0" y="10"/>
                </a:cxn>
                <a:cxn ang="0">
                  <a:pos x="5" y="10"/>
                </a:cxn>
                <a:cxn ang="0">
                  <a:pos x="5" y="10"/>
                </a:cxn>
                <a:cxn ang="0">
                  <a:pos x="5" y="10"/>
                </a:cxn>
                <a:cxn ang="0">
                  <a:pos x="5" y="10"/>
                </a:cxn>
                <a:cxn ang="0">
                  <a:pos x="5" y="10"/>
                </a:cxn>
                <a:cxn ang="0">
                  <a:pos x="5" y="10"/>
                </a:cxn>
                <a:cxn ang="0">
                  <a:pos x="9" y="10"/>
                </a:cxn>
                <a:cxn ang="0">
                  <a:pos x="9" y="10"/>
                </a:cxn>
                <a:cxn ang="0">
                  <a:pos x="9" y="5"/>
                </a:cxn>
              </a:cxnLst>
              <a:rect l="0" t="0" r="r" b="b"/>
              <a:pathLst>
                <a:path w="9" h="10">
                  <a:moveTo>
                    <a:pt x="9" y="5"/>
                  </a:moveTo>
                  <a:lnTo>
                    <a:pt x="9" y="5"/>
                  </a:lnTo>
                  <a:lnTo>
                    <a:pt x="9" y="5"/>
                  </a:lnTo>
                  <a:lnTo>
                    <a:pt x="5" y="5"/>
                  </a:lnTo>
                  <a:lnTo>
                    <a:pt x="5" y="5"/>
                  </a:lnTo>
                  <a:lnTo>
                    <a:pt x="5" y="5"/>
                  </a:lnTo>
                  <a:lnTo>
                    <a:pt x="5" y="5"/>
                  </a:lnTo>
                  <a:lnTo>
                    <a:pt x="5" y="0"/>
                  </a:lnTo>
                  <a:lnTo>
                    <a:pt x="5" y="0"/>
                  </a:lnTo>
                  <a:lnTo>
                    <a:pt x="0" y="0"/>
                  </a:lnTo>
                  <a:lnTo>
                    <a:pt x="0" y="5"/>
                  </a:lnTo>
                  <a:lnTo>
                    <a:pt x="0" y="5"/>
                  </a:lnTo>
                  <a:lnTo>
                    <a:pt x="0" y="5"/>
                  </a:lnTo>
                  <a:lnTo>
                    <a:pt x="0" y="5"/>
                  </a:lnTo>
                  <a:lnTo>
                    <a:pt x="0" y="5"/>
                  </a:lnTo>
                  <a:lnTo>
                    <a:pt x="0" y="5"/>
                  </a:lnTo>
                  <a:lnTo>
                    <a:pt x="0" y="5"/>
                  </a:lnTo>
                  <a:lnTo>
                    <a:pt x="0" y="10"/>
                  </a:lnTo>
                  <a:lnTo>
                    <a:pt x="0" y="10"/>
                  </a:lnTo>
                  <a:lnTo>
                    <a:pt x="0" y="10"/>
                  </a:lnTo>
                  <a:lnTo>
                    <a:pt x="0" y="10"/>
                  </a:lnTo>
                  <a:lnTo>
                    <a:pt x="0" y="10"/>
                  </a:lnTo>
                  <a:lnTo>
                    <a:pt x="0" y="10"/>
                  </a:lnTo>
                  <a:lnTo>
                    <a:pt x="0" y="10"/>
                  </a:lnTo>
                  <a:lnTo>
                    <a:pt x="5" y="10"/>
                  </a:lnTo>
                  <a:lnTo>
                    <a:pt x="5" y="10"/>
                  </a:lnTo>
                  <a:lnTo>
                    <a:pt x="5" y="10"/>
                  </a:lnTo>
                  <a:lnTo>
                    <a:pt x="5" y="10"/>
                  </a:lnTo>
                  <a:lnTo>
                    <a:pt x="5" y="10"/>
                  </a:lnTo>
                  <a:lnTo>
                    <a:pt x="5" y="10"/>
                  </a:lnTo>
                  <a:lnTo>
                    <a:pt x="9" y="10"/>
                  </a:lnTo>
                  <a:lnTo>
                    <a:pt x="9" y="10"/>
                  </a:lnTo>
                  <a:lnTo>
                    <a:pt x="9" y="5"/>
                  </a:lnTo>
                  <a:close/>
                </a:path>
              </a:pathLst>
            </a:custGeom>
            <a:solidFill>
              <a:srgbClr val="899BC6"/>
            </a:solidFill>
            <a:ln w="9525">
              <a:noFill/>
              <a:round/>
              <a:headEnd/>
              <a:tailEnd/>
            </a:ln>
          </p:spPr>
          <p:txBody>
            <a:bodyPr/>
            <a:lstStyle/>
            <a:p>
              <a:endParaRPr lang="en-US"/>
            </a:p>
          </p:txBody>
        </p:sp>
        <p:sp>
          <p:nvSpPr>
            <p:cNvPr id="3523892" name="Freeform 308"/>
            <p:cNvSpPr>
              <a:spLocks noChangeAspect="1"/>
            </p:cNvSpPr>
            <p:nvPr/>
          </p:nvSpPr>
          <p:spPr bwMode="auto">
            <a:xfrm>
              <a:off x="2289" y="1720"/>
              <a:ext cx="5" cy="5"/>
            </a:xfrm>
            <a:custGeom>
              <a:avLst/>
              <a:gdLst/>
              <a:ahLst/>
              <a:cxnLst>
                <a:cxn ang="0">
                  <a:pos x="5" y="0"/>
                </a:cxn>
                <a:cxn ang="0">
                  <a:pos x="5" y="0"/>
                </a:cxn>
                <a:cxn ang="0">
                  <a:pos x="5" y="0"/>
                </a:cxn>
                <a:cxn ang="0">
                  <a:pos x="5" y="0"/>
                </a:cxn>
                <a:cxn ang="0">
                  <a:pos x="5" y="0"/>
                </a:cxn>
                <a:cxn ang="0">
                  <a:pos x="5" y="0"/>
                </a:cxn>
                <a:cxn ang="0">
                  <a:pos x="5" y="0"/>
                </a:cxn>
                <a:cxn ang="0">
                  <a:pos x="5" y="0"/>
                </a:cxn>
                <a:cxn ang="0">
                  <a:pos x="5" y="0"/>
                </a:cxn>
                <a:cxn ang="0">
                  <a:pos x="5" y="0"/>
                </a:cxn>
                <a:cxn ang="0">
                  <a:pos x="0" y="0"/>
                </a:cxn>
                <a:cxn ang="0">
                  <a:pos x="0" y="0"/>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5" y="5"/>
                </a:cxn>
                <a:cxn ang="0">
                  <a:pos x="5" y="5"/>
                </a:cxn>
                <a:cxn ang="0">
                  <a:pos x="5" y="5"/>
                </a:cxn>
                <a:cxn ang="0">
                  <a:pos x="5" y="5"/>
                </a:cxn>
                <a:cxn ang="0">
                  <a:pos x="5" y="5"/>
                </a:cxn>
                <a:cxn ang="0">
                  <a:pos x="5" y="5"/>
                </a:cxn>
                <a:cxn ang="0">
                  <a:pos x="5" y="5"/>
                </a:cxn>
                <a:cxn ang="0">
                  <a:pos x="5" y="5"/>
                </a:cxn>
                <a:cxn ang="0">
                  <a:pos x="5" y="5"/>
                </a:cxn>
                <a:cxn ang="0">
                  <a:pos x="5" y="0"/>
                </a:cxn>
              </a:cxnLst>
              <a:rect l="0" t="0" r="r" b="b"/>
              <a:pathLst>
                <a:path w="5" h="5">
                  <a:moveTo>
                    <a:pt x="5" y="0"/>
                  </a:moveTo>
                  <a:lnTo>
                    <a:pt x="5" y="0"/>
                  </a:lnTo>
                  <a:lnTo>
                    <a:pt x="5" y="0"/>
                  </a:lnTo>
                  <a:lnTo>
                    <a:pt x="5" y="0"/>
                  </a:lnTo>
                  <a:lnTo>
                    <a:pt x="5" y="0"/>
                  </a:lnTo>
                  <a:lnTo>
                    <a:pt x="5" y="0"/>
                  </a:lnTo>
                  <a:lnTo>
                    <a:pt x="5" y="0"/>
                  </a:lnTo>
                  <a:lnTo>
                    <a:pt x="5" y="0"/>
                  </a:lnTo>
                  <a:lnTo>
                    <a:pt x="5" y="0"/>
                  </a:lnTo>
                  <a:lnTo>
                    <a:pt x="5" y="0"/>
                  </a:lnTo>
                  <a:lnTo>
                    <a:pt x="0" y="0"/>
                  </a:lnTo>
                  <a:lnTo>
                    <a:pt x="0" y="0"/>
                  </a:lnTo>
                  <a:lnTo>
                    <a:pt x="0" y="0"/>
                  </a:lnTo>
                  <a:lnTo>
                    <a:pt x="0" y="0"/>
                  </a:lnTo>
                  <a:lnTo>
                    <a:pt x="0" y="0"/>
                  </a:lnTo>
                  <a:lnTo>
                    <a:pt x="0" y="0"/>
                  </a:lnTo>
                  <a:lnTo>
                    <a:pt x="0" y="0"/>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5"/>
                  </a:lnTo>
                  <a:lnTo>
                    <a:pt x="5" y="0"/>
                  </a:lnTo>
                  <a:close/>
                </a:path>
              </a:pathLst>
            </a:custGeom>
            <a:solidFill>
              <a:srgbClr val="8C9EC7"/>
            </a:solidFill>
            <a:ln w="9525">
              <a:noFill/>
              <a:round/>
              <a:headEnd/>
              <a:tailEnd/>
            </a:ln>
          </p:spPr>
          <p:txBody>
            <a:bodyPr/>
            <a:lstStyle/>
            <a:p>
              <a:endParaRPr lang="en-US"/>
            </a:p>
          </p:txBody>
        </p:sp>
      </p:grpSp>
      <p:sp>
        <p:nvSpPr>
          <p:cNvPr id="3523893" name="Text Box 309"/>
          <p:cNvSpPr txBox="1">
            <a:spLocks noChangeAspect="1" noChangeArrowheads="1"/>
          </p:cNvSpPr>
          <p:nvPr/>
        </p:nvSpPr>
        <p:spPr bwMode="auto">
          <a:xfrm>
            <a:off x="3578225" y="1558925"/>
            <a:ext cx="2255838" cy="441325"/>
          </a:xfrm>
          <a:prstGeom prst="rect">
            <a:avLst/>
          </a:prstGeom>
          <a:noFill/>
          <a:ln w="12700">
            <a:noFill/>
            <a:miter lim="800000"/>
            <a:headEnd type="none" w="sm" len="sm"/>
            <a:tailEnd type="none" w="sm" len="sm"/>
          </a:ln>
          <a:effectLst/>
        </p:spPr>
        <p:txBody>
          <a:bodyPr wrap="none" lIns="104717" tIns="52359" rIns="104717" bIns="52359">
            <a:spAutoFit/>
          </a:bodyPr>
          <a:lstStyle/>
          <a:p>
            <a:pPr defTabSz="1047750"/>
            <a:r>
              <a:rPr lang="de-DE" sz="1100"/>
              <a:t>AC: compare signal w/ itself</a:t>
            </a:r>
          </a:p>
          <a:p>
            <a:pPr defTabSz="1047750"/>
            <a:r>
              <a:rPr lang="de-DE" sz="1100"/>
              <a:t>CC: compare signal w/ another</a:t>
            </a:r>
          </a:p>
        </p:txBody>
      </p:sp>
      <p:pic>
        <p:nvPicPr>
          <p:cNvPr id="3523894" name="Picture 310"/>
          <p:cNvPicPr>
            <a:picLocks noChangeAspect="1" noChangeArrowheads="1"/>
          </p:cNvPicPr>
          <p:nvPr/>
        </p:nvPicPr>
        <p:blipFill>
          <a:blip r:embed="rId11" cstate="print"/>
          <a:srcRect/>
          <a:stretch>
            <a:fillRect/>
          </a:stretch>
        </p:blipFill>
        <p:spPr bwMode="auto">
          <a:xfrm>
            <a:off x="5859463" y="3929063"/>
            <a:ext cx="2751137" cy="1049337"/>
          </a:xfrm>
          <a:prstGeom prst="rect">
            <a:avLst/>
          </a:prstGeom>
          <a:noFill/>
        </p:spPr>
      </p:pic>
      <p:pic>
        <p:nvPicPr>
          <p:cNvPr id="3523895" name="Picture 311"/>
          <p:cNvPicPr>
            <a:picLocks noChangeAspect="1" noChangeArrowheads="1"/>
          </p:cNvPicPr>
          <p:nvPr/>
        </p:nvPicPr>
        <p:blipFill>
          <a:blip r:embed="rId12" cstate="print"/>
          <a:srcRect/>
          <a:stretch>
            <a:fillRect/>
          </a:stretch>
        </p:blipFill>
        <p:spPr bwMode="auto">
          <a:xfrm>
            <a:off x="5834063" y="5072063"/>
            <a:ext cx="2776537" cy="708025"/>
          </a:xfrm>
          <a:prstGeom prst="rect">
            <a:avLst/>
          </a:prstGeom>
          <a:noFill/>
        </p:spPr>
      </p:pic>
      <p:pic>
        <p:nvPicPr>
          <p:cNvPr id="3523896" name="Picture 312"/>
          <p:cNvPicPr>
            <a:picLocks noChangeAspect="1" noChangeArrowheads="1"/>
          </p:cNvPicPr>
          <p:nvPr/>
        </p:nvPicPr>
        <p:blipFill>
          <a:blip r:embed="rId13" cstate="print"/>
          <a:srcRect/>
          <a:stretch>
            <a:fillRect/>
          </a:stretch>
        </p:blipFill>
        <p:spPr bwMode="auto">
          <a:xfrm>
            <a:off x="5884863" y="1844675"/>
            <a:ext cx="2736850" cy="1325563"/>
          </a:xfrm>
          <a:prstGeom prst="rect">
            <a:avLst/>
          </a:prstGeom>
          <a:noFill/>
        </p:spPr>
      </p:pic>
      <p:grpSp>
        <p:nvGrpSpPr>
          <p:cNvPr id="297" name="Group 157"/>
          <p:cNvGrpSpPr>
            <a:grpSpLocks/>
          </p:cNvGrpSpPr>
          <p:nvPr/>
        </p:nvGrpSpPr>
        <p:grpSpPr bwMode="auto">
          <a:xfrm>
            <a:off x="6435371" y="750210"/>
            <a:ext cx="1810457" cy="781756"/>
            <a:chOff x="4922" y="1131"/>
            <a:chExt cx="1283" cy="554"/>
          </a:xfrm>
        </p:grpSpPr>
        <p:sp>
          <p:nvSpPr>
            <p:cNvPr id="298" name="TextBox 114"/>
            <p:cNvSpPr txBox="1">
              <a:spLocks noChangeArrowheads="1"/>
            </p:cNvSpPr>
            <p:nvPr/>
          </p:nvSpPr>
          <p:spPr bwMode="auto">
            <a:xfrm>
              <a:off x="5482" y="1309"/>
              <a:ext cx="418"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u="sng" dirty="0">
                  <a:solidFill>
                    <a:srgbClr val="000000"/>
                  </a:solidFill>
                  <a:latin typeface="Symbol" panose="05050102010706020507" pitchFamily="18" charset="2"/>
                  <a:ea typeface="ＭＳ Ｐゴシック" panose="020B0600070205080204" pitchFamily="34" charset="-128"/>
                </a:rPr>
                <a:t>w</a:t>
              </a:r>
              <a:r>
                <a:rPr lang="en-US" altLang="en-US" sz="1422" u="sng"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r</a:t>
              </a:r>
              <a:r>
                <a:rPr lang="en-US" altLang="en-US" sz="1422" u="sng" baseline="30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2</a:t>
              </a:r>
            </a:p>
            <a:p>
              <a:pPr eaLnBrk="1" hangingPunct="1"/>
              <a:r>
                <a:rPr lang="en-US" altLang="en-US" sz="1422"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4</a:t>
              </a:r>
              <a:r>
                <a:rPr lang="en-US" altLang="en-US" sz="1422" dirty="0">
                  <a:solidFill>
                    <a:srgbClr val="000000"/>
                  </a:solidFill>
                  <a:latin typeface="Symbol" panose="05050102010706020507" pitchFamily="18" charset="2"/>
                  <a:ea typeface="ＭＳ Ｐゴシック" panose="020B0600070205080204" pitchFamily="34" charset="-128"/>
                  <a:cs typeface="Arial" panose="020B0604020202020204" pitchFamily="34" charset="0"/>
                </a:rPr>
                <a:t>t</a:t>
              </a:r>
              <a:r>
                <a:rPr lang="en-US" altLang="en-US" sz="1422" baseline="-25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d,i</a:t>
              </a:r>
            </a:p>
          </p:txBody>
        </p:sp>
        <p:sp>
          <p:nvSpPr>
            <p:cNvPr id="299" name="TextBox 115"/>
            <p:cNvSpPr txBox="1">
              <a:spLocks noChangeArrowheads="1"/>
            </p:cNvSpPr>
            <p:nvPr/>
          </p:nvSpPr>
          <p:spPr bwMode="auto">
            <a:xfrm>
              <a:off x="5278" y="1430"/>
              <a:ext cx="299"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a:solidFill>
                    <a:srgbClr val="000000"/>
                  </a:solidFill>
                  <a:latin typeface="Arial" panose="020B0604020202020204" pitchFamily="34" charset="0"/>
                  <a:ea typeface="ＭＳ Ｐゴシック" panose="020B0600070205080204" pitchFamily="34" charset="-128"/>
                  <a:cs typeface="Arial" panose="020B0604020202020204" pitchFamily="34" charset="0"/>
                </a:rPr>
                <a:t>D=</a:t>
              </a:r>
            </a:p>
          </p:txBody>
        </p:sp>
        <p:sp>
          <p:nvSpPr>
            <p:cNvPr id="300" name="TextBox 126"/>
            <p:cNvSpPr txBox="1">
              <a:spLocks noChangeArrowheads="1"/>
            </p:cNvSpPr>
            <p:nvPr/>
          </p:nvSpPr>
          <p:spPr bwMode="auto">
            <a:xfrm>
              <a:off x="4922" y="1131"/>
              <a:ext cx="128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Diffusion coefficient:</a:t>
              </a:r>
            </a:p>
          </p:txBody>
        </p:sp>
      </p:grpSp>
    </p:spTree>
    <p:extLst>
      <p:ext uri="{BB962C8B-B14F-4D97-AF65-F5344CB8AC3E}">
        <p14:creationId xmlns:p14="http://schemas.microsoft.com/office/powerpoint/2010/main" val="184007432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dirty="0"/>
              <a:t>Zeiss ConfoCor3: FCS Setup on a </a:t>
            </a:r>
            <a:r>
              <a:rPr lang="en-US" sz="2400" dirty="0" smtClean="0"/>
              <a:t>Laser </a:t>
            </a:r>
            <a:r>
              <a:rPr lang="en-US" sz="2400" dirty="0"/>
              <a:t>Scanning Confocal </a:t>
            </a:r>
            <a:r>
              <a:rPr lang="en-US" sz="2400" dirty="0" smtClean="0"/>
              <a:t>Microscope</a:t>
            </a:r>
            <a:endParaRPr lang="en-US" sz="2400" dirty="0"/>
          </a:p>
        </p:txBody>
      </p:sp>
      <p:pic>
        <p:nvPicPr>
          <p:cNvPr id="7"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391" y="4255911"/>
            <a:ext cx="2077201" cy="2505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4" descr="0207011001"/>
          <p:cNvPicPr>
            <a:picLocks noChangeAspect="1" noChangeArrowheads="1"/>
          </p:cNvPicPr>
          <p:nvPr/>
        </p:nvPicPr>
        <p:blipFill>
          <a:blip r:embed="rId4" cstate="print">
            <a:extLst>
              <a:ext uri="{28A0092B-C50C-407E-A947-70E740481C1C}">
                <a14:useLocalDpi xmlns:a14="http://schemas.microsoft.com/office/drawing/2010/main" val="0"/>
              </a:ext>
            </a:extLst>
          </a:blip>
          <a:srcRect t="2495"/>
          <a:stretch>
            <a:fillRect/>
          </a:stretch>
        </p:blipFill>
        <p:spPr bwMode="auto">
          <a:xfrm>
            <a:off x="436036" y="1220614"/>
            <a:ext cx="4042833" cy="2956277"/>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55"/>
          <p:cNvSpPr txBox="1">
            <a:spLocks noChangeArrowheads="1"/>
          </p:cNvSpPr>
          <p:nvPr/>
        </p:nvSpPr>
        <p:spPr bwMode="auto">
          <a:xfrm>
            <a:off x="3142592" y="6409021"/>
            <a:ext cx="161454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dirty="0" err="1">
                <a:solidFill>
                  <a:srgbClr val="000000"/>
                </a:solidFill>
                <a:ea typeface="ＭＳ Ｐゴシック" panose="020B0600070205080204" pitchFamily="34" charset="-128"/>
              </a:rPr>
              <a:t>Schwille</a:t>
            </a:r>
            <a:r>
              <a:rPr lang="en-US" altLang="en-US" sz="1000" dirty="0">
                <a:solidFill>
                  <a:srgbClr val="000000"/>
                </a:solidFill>
                <a:ea typeface="ＭＳ Ｐゴシック" panose="020B0600070205080204" pitchFamily="34" charset="-128"/>
              </a:rPr>
              <a:t> and </a:t>
            </a:r>
            <a:r>
              <a:rPr lang="en-US" altLang="en-US" sz="1000" dirty="0" err="1">
                <a:solidFill>
                  <a:srgbClr val="000000"/>
                </a:solidFill>
                <a:ea typeface="ＭＳ Ｐゴシック" panose="020B0600070205080204" pitchFamily="34" charset="-128"/>
              </a:rPr>
              <a:t>Haustein</a:t>
            </a:r>
            <a:r>
              <a:rPr lang="en-US" altLang="en-US" sz="1000" dirty="0">
                <a:solidFill>
                  <a:srgbClr val="000000"/>
                </a:solidFill>
                <a:ea typeface="ＭＳ Ｐゴシック" panose="020B0600070205080204" pitchFamily="34" charset="-128"/>
              </a:rPr>
              <a:t> 2004</a:t>
            </a:r>
          </a:p>
        </p:txBody>
      </p:sp>
      <p:sp>
        <p:nvSpPr>
          <p:cNvPr id="10" name="Rectangle 100"/>
          <p:cNvSpPr>
            <a:spLocks noChangeArrowheads="1"/>
          </p:cNvSpPr>
          <p:nvPr/>
        </p:nvSpPr>
        <p:spPr bwMode="auto">
          <a:xfrm>
            <a:off x="4468992" y="4459111"/>
            <a:ext cx="4398433" cy="1350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342900" indent="-342900">
              <a:spcBef>
                <a:spcPct val="60000"/>
              </a:spcBef>
              <a:buSzPct val="100000"/>
              <a:buChar char="•"/>
              <a:defRPr sz="3000">
                <a:solidFill>
                  <a:srgbClr val="FFFFFF"/>
                </a:solidFill>
                <a:latin typeface="Arial" panose="020B0604020202020204" pitchFamily="34" charset="0"/>
              </a:defRPr>
            </a:lvl1pPr>
            <a:lvl2pPr marL="742950" indent="-285750">
              <a:spcBef>
                <a:spcPct val="60000"/>
              </a:spcBef>
              <a:buSzPct val="100000"/>
              <a:buChar char="–"/>
              <a:defRPr sz="3000">
                <a:solidFill>
                  <a:srgbClr val="FFFFFF"/>
                </a:solidFill>
                <a:latin typeface="Arial" panose="020B0604020202020204" pitchFamily="34" charset="0"/>
              </a:defRPr>
            </a:lvl2pPr>
            <a:lvl3pPr marL="1143000" indent="-228600">
              <a:spcBef>
                <a:spcPct val="60000"/>
              </a:spcBef>
              <a:buSzPct val="100000"/>
              <a:buChar char="•"/>
              <a:defRPr sz="3000">
                <a:solidFill>
                  <a:srgbClr val="FFFFFF"/>
                </a:solidFill>
                <a:latin typeface="Arial" panose="020B0604020202020204" pitchFamily="34" charset="0"/>
              </a:defRPr>
            </a:lvl3pPr>
            <a:lvl4pPr marL="1600200" indent="-228600">
              <a:spcBef>
                <a:spcPct val="60000"/>
              </a:spcBef>
              <a:buSzPct val="100000"/>
              <a:buChar char="–"/>
              <a:defRPr sz="3000">
                <a:solidFill>
                  <a:srgbClr val="FFFFFF"/>
                </a:solidFill>
                <a:latin typeface="Arial" panose="020B0604020202020204" pitchFamily="34" charset="0"/>
              </a:defRPr>
            </a:lvl4pPr>
            <a:lvl5pPr marL="2057400" indent="-228600">
              <a:spcBef>
                <a:spcPct val="60000"/>
              </a:spcBef>
              <a:buSzPct val="100000"/>
              <a:buChar char="•"/>
              <a:defRPr sz="3000">
                <a:solidFill>
                  <a:srgbClr val="FFFFFF"/>
                </a:solidFill>
                <a:latin typeface="Arial" panose="020B0604020202020204" pitchFamily="34" charset="0"/>
              </a:defRPr>
            </a:lvl5pPr>
            <a:lvl6pPr marL="2514600" indent="-228600" fontAlgn="base">
              <a:spcBef>
                <a:spcPct val="60000"/>
              </a:spcBef>
              <a:spcAft>
                <a:spcPct val="0"/>
              </a:spcAft>
              <a:buSzPct val="100000"/>
              <a:buChar char="•"/>
              <a:defRPr sz="3000">
                <a:solidFill>
                  <a:srgbClr val="FFFFFF"/>
                </a:solidFill>
                <a:latin typeface="Arial" panose="020B0604020202020204" pitchFamily="34" charset="0"/>
              </a:defRPr>
            </a:lvl6pPr>
            <a:lvl7pPr marL="2971800" indent="-228600" fontAlgn="base">
              <a:spcBef>
                <a:spcPct val="60000"/>
              </a:spcBef>
              <a:spcAft>
                <a:spcPct val="0"/>
              </a:spcAft>
              <a:buSzPct val="100000"/>
              <a:buChar char="•"/>
              <a:defRPr sz="3000">
                <a:solidFill>
                  <a:srgbClr val="FFFFFF"/>
                </a:solidFill>
                <a:latin typeface="Arial" panose="020B0604020202020204" pitchFamily="34" charset="0"/>
              </a:defRPr>
            </a:lvl7pPr>
            <a:lvl8pPr marL="3429000" indent="-228600" fontAlgn="base">
              <a:spcBef>
                <a:spcPct val="60000"/>
              </a:spcBef>
              <a:spcAft>
                <a:spcPct val="0"/>
              </a:spcAft>
              <a:buSzPct val="100000"/>
              <a:buChar char="•"/>
              <a:defRPr sz="3000">
                <a:solidFill>
                  <a:srgbClr val="FFFFFF"/>
                </a:solidFill>
                <a:latin typeface="Arial" panose="020B0604020202020204" pitchFamily="34" charset="0"/>
              </a:defRPr>
            </a:lvl8pPr>
            <a:lvl9pPr marL="3886200" indent="-228600" fontAlgn="base">
              <a:spcBef>
                <a:spcPct val="60000"/>
              </a:spcBef>
              <a:spcAft>
                <a:spcPct val="0"/>
              </a:spcAft>
              <a:buSzPct val="100000"/>
              <a:buChar char="•"/>
              <a:defRPr sz="3000">
                <a:solidFill>
                  <a:srgbClr val="FFFFFF"/>
                </a:solidFill>
                <a:latin typeface="Arial" panose="020B0604020202020204" pitchFamily="34" charset="0"/>
              </a:defRPr>
            </a:lvl9pPr>
          </a:lstStyle>
          <a:p>
            <a:pPr eaLnBrk="1" hangingPunct="1">
              <a:lnSpc>
                <a:spcPct val="110000"/>
              </a:lnSpc>
            </a:pPr>
            <a:r>
              <a:rPr lang="en-US" altLang="en-US" sz="1778" dirty="0">
                <a:solidFill>
                  <a:srgbClr val="000000"/>
                </a:solidFill>
                <a:latin typeface="+mn-lt"/>
              </a:rPr>
              <a:t>Avalanche Photodiode Detector (APD) </a:t>
            </a:r>
          </a:p>
          <a:p>
            <a:pPr eaLnBrk="1" hangingPunct="1">
              <a:lnSpc>
                <a:spcPct val="110000"/>
              </a:lnSpc>
            </a:pPr>
            <a:r>
              <a:rPr lang="en-US" altLang="en-US" sz="1778" dirty="0">
                <a:solidFill>
                  <a:srgbClr val="000000"/>
                </a:solidFill>
                <a:latin typeface="+mn-lt"/>
              </a:rPr>
              <a:t>Single Photon Sensitivity</a:t>
            </a:r>
          </a:p>
          <a:p>
            <a:pPr eaLnBrk="1" hangingPunct="1">
              <a:lnSpc>
                <a:spcPct val="110000"/>
              </a:lnSpc>
            </a:pPr>
            <a:r>
              <a:rPr lang="en-US" altLang="en-US" sz="1778" dirty="0">
                <a:solidFill>
                  <a:srgbClr val="000000"/>
                </a:solidFill>
                <a:latin typeface="+mn-lt"/>
              </a:rPr>
              <a:t>Focus to tiny volume (</a:t>
            </a:r>
            <a:r>
              <a:rPr lang="en-US" altLang="en-US" sz="1778" u="sng" dirty="0">
                <a:solidFill>
                  <a:srgbClr val="000000"/>
                </a:solidFill>
                <a:latin typeface="+mn-lt"/>
              </a:rPr>
              <a:t>&lt;</a:t>
            </a:r>
            <a:r>
              <a:rPr lang="en-US" altLang="en-US" sz="1778" dirty="0">
                <a:solidFill>
                  <a:srgbClr val="000000"/>
                </a:solidFill>
                <a:latin typeface="+mn-lt"/>
              </a:rPr>
              <a:t>1 </a:t>
            </a:r>
            <a:r>
              <a:rPr lang="en-US" altLang="en-US" sz="1778" dirty="0" err="1">
                <a:solidFill>
                  <a:srgbClr val="000000"/>
                </a:solidFill>
                <a:latin typeface="+mn-lt"/>
              </a:rPr>
              <a:t>femtoliter</a:t>
            </a:r>
            <a:r>
              <a:rPr lang="en-US" altLang="en-US" sz="1778" dirty="0">
                <a:solidFill>
                  <a:srgbClr val="000000"/>
                </a:solidFill>
                <a:latin typeface="+mn-lt"/>
              </a:rPr>
              <a:t>)</a:t>
            </a:r>
          </a:p>
          <a:p>
            <a:pPr eaLnBrk="1" hangingPunct="1">
              <a:lnSpc>
                <a:spcPct val="110000"/>
              </a:lnSpc>
            </a:pPr>
            <a:endParaRPr lang="en-US" altLang="en-US" sz="1778" dirty="0">
              <a:solidFill>
                <a:srgbClr val="000000"/>
              </a:solidFill>
              <a:latin typeface="+mn-lt"/>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7883" y="1220613"/>
            <a:ext cx="3552301" cy="2956277"/>
          </a:xfrm>
          <a:prstGeom prst="rect">
            <a:avLst/>
          </a:prstGeom>
        </p:spPr>
      </p:pic>
      <p:sp>
        <p:nvSpPr>
          <p:cNvPr id="12" name="Rectangle 11"/>
          <p:cNvSpPr/>
          <p:nvPr/>
        </p:nvSpPr>
        <p:spPr>
          <a:xfrm>
            <a:off x="7462345" y="3972910"/>
            <a:ext cx="735724" cy="2039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ine 101"/>
          <p:cNvSpPr>
            <a:spLocks noChangeShapeType="1"/>
          </p:cNvSpPr>
          <p:nvPr/>
        </p:nvSpPr>
        <p:spPr bwMode="auto">
          <a:xfrm flipH="1">
            <a:off x="3541891" y="1896533"/>
            <a:ext cx="189089" cy="306212"/>
          </a:xfrm>
          <a:prstGeom prst="line">
            <a:avLst/>
          </a:prstGeom>
          <a:noFill/>
          <a:ln w="38100">
            <a:solidFill>
              <a:schemeClr val="accent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Tree>
    <p:extLst>
      <p:ext uri="{BB962C8B-B14F-4D97-AF65-F5344CB8AC3E}">
        <p14:creationId xmlns:p14="http://schemas.microsoft.com/office/powerpoint/2010/main" val="3785547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9555" name="Rectangle 3"/>
          <p:cNvSpPr>
            <a:spLocks noGrp="1" noChangeArrowheads="1"/>
          </p:cNvSpPr>
          <p:nvPr>
            <p:ph type="body" idx="1"/>
          </p:nvPr>
        </p:nvSpPr>
        <p:spPr>
          <a:xfrm>
            <a:off x="152400" y="1524000"/>
            <a:ext cx="7515225" cy="4460875"/>
          </a:xfrm>
          <a:noFill/>
          <a:ln/>
        </p:spPr>
        <p:txBody>
          <a:bodyPr lIns="79816" tIns="39908" rIns="79816" bIns="39908"/>
          <a:lstStyle/>
          <a:p>
            <a:pPr defTabSz="330200"/>
            <a:r>
              <a:rPr lang="en-US" dirty="0"/>
              <a:t>Diffraction limited spot</a:t>
            </a:r>
            <a:endParaRPr lang="en-US" sz="1200" b="1" dirty="0"/>
          </a:p>
        </p:txBody>
      </p:sp>
      <p:grpSp>
        <p:nvGrpSpPr>
          <p:cNvPr id="2" name="Group 4"/>
          <p:cNvGrpSpPr>
            <a:grpSpLocks/>
          </p:cNvGrpSpPr>
          <p:nvPr/>
        </p:nvGrpSpPr>
        <p:grpSpPr bwMode="auto">
          <a:xfrm>
            <a:off x="609600" y="2063750"/>
            <a:ext cx="5137150" cy="3938588"/>
            <a:chOff x="1596" y="1276"/>
            <a:chExt cx="3236" cy="2481"/>
          </a:xfrm>
        </p:grpSpPr>
        <p:grpSp>
          <p:nvGrpSpPr>
            <p:cNvPr id="3" name="Group 5"/>
            <p:cNvGrpSpPr>
              <a:grpSpLocks noChangeAspect="1"/>
            </p:cNvGrpSpPr>
            <p:nvPr/>
          </p:nvGrpSpPr>
          <p:grpSpPr bwMode="auto">
            <a:xfrm>
              <a:off x="1596" y="1276"/>
              <a:ext cx="3236" cy="2481"/>
              <a:chOff x="144" y="808"/>
              <a:chExt cx="4320" cy="3312"/>
            </a:xfrm>
          </p:grpSpPr>
          <p:pic>
            <p:nvPicPr>
              <p:cNvPr id="3479558" name="Picture 6"/>
              <p:cNvPicPr>
                <a:picLocks noChangeAspect="1" noChangeArrowheads="1"/>
              </p:cNvPicPr>
              <p:nvPr/>
            </p:nvPicPr>
            <p:blipFill>
              <a:blip r:embed="rId3" cstate="print"/>
              <a:srcRect/>
              <a:stretch>
                <a:fillRect/>
              </a:stretch>
            </p:blipFill>
            <p:spPr bwMode="auto">
              <a:xfrm>
                <a:off x="144" y="808"/>
                <a:ext cx="2439" cy="3264"/>
              </a:xfrm>
              <a:prstGeom prst="rect">
                <a:avLst/>
              </a:prstGeom>
              <a:noFill/>
              <a:ln w="9525">
                <a:noFill/>
                <a:miter lim="800000"/>
                <a:headEnd/>
                <a:tailEnd/>
              </a:ln>
              <a:effectLst/>
            </p:spPr>
          </p:pic>
          <p:sp>
            <p:nvSpPr>
              <p:cNvPr id="3479559" name="Oval 7"/>
              <p:cNvSpPr>
                <a:spLocks noChangeAspect="1" noChangeArrowheads="1"/>
              </p:cNvSpPr>
              <p:nvPr/>
            </p:nvSpPr>
            <p:spPr bwMode="auto">
              <a:xfrm>
                <a:off x="1872" y="3360"/>
                <a:ext cx="144" cy="189"/>
              </a:xfrm>
              <a:prstGeom prst="ellipse">
                <a:avLst/>
              </a:prstGeom>
              <a:noFill/>
              <a:ln w="28575">
                <a:solidFill>
                  <a:schemeClr val="tx1"/>
                </a:solidFill>
                <a:round/>
                <a:headEnd/>
                <a:tailEnd/>
              </a:ln>
              <a:effectLst/>
            </p:spPr>
            <p:txBody>
              <a:bodyPr wrap="none" lIns="91428" tIns="45715" rIns="91428" bIns="45715" anchor="ctr"/>
              <a:lstStyle/>
              <a:p>
                <a:pPr algn="ctr"/>
                <a:endParaRPr lang="en-US" sz="1800" b="0">
                  <a:latin typeface="Times New Roman" pitchFamily="18" charset="0"/>
                </a:endParaRPr>
              </a:p>
            </p:txBody>
          </p:sp>
          <p:sp>
            <p:nvSpPr>
              <p:cNvPr id="3479560" name="Line 8"/>
              <p:cNvSpPr>
                <a:spLocks noChangeAspect="1" noChangeShapeType="1"/>
              </p:cNvSpPr>
              <p:nvPr/>
            </p:nvSpPr>
            <p:spPr bwMode="auto">
              <a:xfrm flipV="1">
                <a:off x="1981" y="3114"/>
                <a:ext cx="1200" cy="246"/>
              </a:xfrm>
              <a:prstGeom prst="line">
                <a:avLst/>
              </a:prstGeom>
              <a:noFill/>
              <a:ln w="28575">
                <a:solidFill>
                  <a:schemeClr val="tx1"/>
                </a:solidFill>
                <a:round/>
                <a:headEnd/>
                <a:tailEnd/>
              </a:ln>
              <a:effectLst/>
            </p:spPr>
            <p:txBody>
              <a:bodyPr wrap="none" anchor="ctr"/>
              <a:lstStyle/>
              <a:p>
                <a:endParaRPr lang="en-US"/>
              </a:p>
            </p:txBody>
          </p:sp>
          <p:sp>
            <p:nvSpPr>
              <p:cNvPr id="3479561" name="Line 9"/>
              <p:cNvSpPr>
                <a:spLocks noChangeAspect="1" noChangeShapeType="1"/>
              </p:cNvSpPr>
              <p:nvPr/>
            </p:nvSpPr>
            <p:spPr bwMode="auto">
              <a:xfrm>
                <a:off x="1981" y="3549"/>
                <a:ext cx="1235" cy="139"/>
              </a:xfrm>
              <a:prstGeom prst="line">
                <a:avLst/>
              </a:prstGeom>
              <a:noFill/>
              <a:ln w="28575">
                <a:solidFill>
                  <a:schemeClr val="tx1"/>
                </a:solidFill>
                <a:round/>
                <a:headEnd/>
                <a:tailEnd/>
              </a:ln>
              <a:effectLst/>
            </p:spPr>
            <p:txBody>
              <a:bodyPr wrap="none" anchor="ctr"/>
              <a:lstStyle/>
              <a:p>
                <a:endParaRPr lang="en-US"/>
              </a:p>
            </p:txBody>
          </p:sp>
          <p:sp>
            <p:nvSpPr>
              <p:cNvPr id="3479562" name="Line 10"/>
              <p:cNvSpPr>
                <a:spLocks noChangeAspect="1" noChangeShapeType="1"/>
              </p:cNvSpPr>
              <p:nvPr/>
            </p:nvSpPr>
            <p:spPr bwMode="auto">
              <a:xfrm>
                <a:off x="1344" y="3448"/>
                <a:ext cx="480" cy="0"/>
              </a:xfrm>
              <a:prstGeom prst="line">
                <a:avLst/>
              </a:prstGeom>
              <a:noFill/>
              <a:ln w="12700">
                <a:solidFill>
                  <a:srgbClr val="FCFEB9"/>
                </a:solidFill>
                <a:round/>
                <a:headEnd type="none" w="sm" len="sm"/>
                <a:tailEnd type="triangle" w="sm" len="sm"/>
              </a:ln>
              <a:effectLst/>
            </p:spPr>
            <p:txBody>
              <a:bodyPr wrap="none" anchor="ctr"/>
              <a:lstStyle/>
              <a:p>
                <a:endParaRPr lang="en-US"/>
              </a:p>
            </p:txBody>
          </p:sp>
          <p:grpSp>
            <p:nvGrpSpPr>
              <p:cNvPr id="4" name="Group 11"/>
              <p:cNvGrpSpPr>
                <a:grpSpLocks noChangeAspect="1"/>
              </p:cNvGrpSpPr>
              <p:nvPr/>
            </p:nvGrpSpPr>
            <p:grpSpPr bwMode="auto">
              <a:xfrm>
                <a:off x="3168" y="2776"/>
                <a:ext cx="1296" cy="1344"/>
                <a:chOff x="3168" y="2776"/>
                <a:chExt cx="1296" cy="1344"/>
              </a:xfrm>
            </p:grpSpPr>
            <p:pic>
              <p:nvPicPr>
                <p:cNvPr id="3479564" name="Picture 12" descr="FCS"/>
                <p:cNvPicPr>
                  <a:picLocks noChangeAspect="1" noChangeArrowheads="1"/>
                </p:cNvPicPr>
                <p:nvPr/>
              </p:nvPicPr>
              <p:blipFill>
                <a:blip r:embed="rId4" cstate="print"/>
                <a:srcRect/>
                <a:stretch>
                  <a:fillRect/>
                </a:stretch>
              </p:blipFill>
              <p:spPr bwMode="auto">
                <a:xfrm>
                  <a:off x="3168" y="2776"/>
                  <a:ext cx="1296" cy="1344"/>
                </a:xfrm>
                <a:prstGeom prst="rect">
                  <a:avLst/>
                </a:prstGeom>
                <a:noFill/>
              </p:spPr>
            </p:pic>
            <p:sp>
              <p:nvSpPr>
                <p:cNvPr id="3479565" name="Rectangle 13"/>
                <p:cNvSpPr>
                  <a:spLocks noChangeAspect="1" noChangeArrowheads="1"/>
                </p:cNvSpPr>
                <p:nvPr/>
              </p:nvSpPr>
              <p:spPr bwMode="auto">
                <a:xfrm>
                  <a:off x="3672" y="3107"/>
                  <a:ext cx="315" cy="581"/>
                </a:xfrm>
                <a:prstGeom prst="rect">
                  <a:avLst/>
                </a:prstGeom>
                <a:noFill/>
                <a:ln w="3175" cap="rnd">
                  <a:solidFill>
                    <a:srgbClr val="FFFF00"/>
                  </a:solidFill>
                  <a:prstDash val="sysDot"/>
                  <a:miter lim="800000"/>
                  <a:headEnd/>
                  <a:tailEnd/>
                </a:ln>
                <a:effectLst/>
              </p:spPr>
              <p:txBody>
                <a:bodyPr wrap="none" anchor="ctr"/>
                <a:lstStyle/>
                <a:p>
                  <a:endParaRPr lang="en-US"/>
                </a:p>
              </p:txBody>
            </p:sp>
            <p:sp>
              <p:nvSpPr>
                <p:cNvPr id="3479566" name="Line 14"/>
                <p:cNvSpPr>
                  <a:spLocks noChangeAspect="1" noChangeShapeType="1"/>
                </p:cNvSpPr>
                <p:nvPr/>
              </p:nvSpPr>
              <p:spPr bwMode="auto">
                <a:xfrm flipH="1">
                  <a:off x="3984" y="3107"/>
                  <a:ext cx="0" cy="581"/>
                </a:xfrm>
                <a:prstGeom prst="line">
                  <a:avLst/>
                </a:prstGeom>
                <a:noFill/>
                <a:ln w="9525">
                  <a:solidFill>
                    <a:srgbClr val="FFFF00"/>
                  </a:solidFill>
                  <a:round/>
                  <a:headEnd type="triangle" w="med" len="med"/>
                  <a:tailEnd type="triangle" w="med" len="med"/>
                </a:ln>
                <a:effectLst/>
              </p:spPr>
              <p:txBody>
                <a:bodyPr wrap="none" anchor="ctr"/>
                <a:lstStyle/>
                <a:p>
                  <a:endParaRPr lang="en-US"/>
                </a:p>
              </p:txBody>
            </p:sp>
            <p:sp>
              <p:nvSpPr>
                <p:cNvPr id="3479567" name="Line 15"/>
                <p:cNvSpPr>
                  <a:spLocks noChangeAspect="1" noChangeShapeType="1"/>
                </p:cNvSpPr>
                <p:nvPr/>
              </p:nvSpPr>
              <p:spPr bwMode="auto">
                <a:xfrm>
                  <a:off x="3672" y="3107"/>
                  <a:ext cx="315" cy="1"/>
                </a:xfrm>
                <a:prstGeom prst="line">
                  <a:avLst/>
                </a:prstGeom>
                <a:noFill/>
                <a:ln w="9525">
                  <a:solidFill>
                    <a:srgbClr val="FFFF00"/>
                  </a:solidFill>
                  <a:round/>
                  <a:headEnd type="triangle" w="med" len="med"/>
                  <a:tailEnd type="triangle" w="med" len="med"/>
                </a:ln>
                <a:effectLst/>
              </p:spPr>
              <p:txBody>
                <a:bodyPr wrap="none" anchor="ctr"/>
                <a:lstStyle/>
                <a:p>
                  <a:endParaRPr lang="en-US"/>
                </a:p>
              </p:txBody>
            </p:sp>
            <p:sp>
              <p:nvSpPr>
                <p:cNvPr id="3479568" name="Text Box 16"/>
                <p:cNvSpPr txBox="1">
                  <a:spLocks noChangeAspect="1" noChangeArrowheads="1"/>
                </p:cNvSpPr>
                <p:nvPr/>
              </p:nvSpPr>
              <p:spPr bwMode="auto">
                <a:xfrm>
                  <a:off x="4007" y="3380"/>
                  <a:ext cx="457" cy="334"/>
                </a:xfrm>
                <a:prstGeom prst="rect">
                  <a:avLst/>
                </a:prstGeom>
                <a:noFill/>
                <a:ln w="9525">
                  <a:noFill/>
                  <a:miter lim="800000"/>
                  <a:headEnd/>
                  <a:tailEnd/>
                </a:ln>
                <a:effectLst/>
              </p:spPr>
              <p:txBody>
                <a:bodyPr lIns="91428" tIns="45715" rIns="91428" bIns="45715">
                  <a:spAutoFit/>
                </a:bodyPr>
                <a:lstStyle/>
                <a:p>
                  <a:pPr>
                    <a:spcBef>
                      <a:spcPct val="50000"/>
                    </a:spcBef>
                  </a:pPr>
                  <a:r>
                    <a:rPr lang="de-DE" sz="1000" b="0">
                      <a:solidFill>
                        <a:srgbClr val="FFFF00"/>
                      </a:solidFill>
                    </a:rPr>
                    <a:t>1,5 </a:t>
                  </a:r>
                  <a:r>
                    <a:rPr lang="de-DE" sz="1000" b="0">
                      <a:solidFill>
                        <a:srgbClr val="FFFF00"/>
                      </a:solidFill>
                      <a:sym typeface="Symbol" pitchFamily="18" charset="2"/>
                    </a:rPr>
                    <a:t>m</a:t>
                  </a:r>
                  <a:endParaRPr lang="de-DE" sz="1400" b="0">
                    <a:solidFill>
                      <a:srgbClr val="FFFF00"/>
                    </a:solidFill>
                  </a:endParaRPr>
                </a:p>
              </p:txBody>
            </p:sp>
            <p:sp>
              <p:nvSpPr>
                <p:cNvPr id="3479569" name="Text Box 17"/>
                <p:cNvSpPr txBox="1">
                  <a:spLocks noChangeAspect="1" noChangeArrowheads="1"/>
                </p:cNvSpPr>
                <p:nvPr/>
              </p:nvSpPr>
              <p:spPr bwMode="auto">
                <a:xfrm>
                  <a:off x="3680" y="2920"/>
                  <a:ext cx="448" cy="334"/>
                </a:xfrm>
                <a:prstGeom prst="rect">
                  <a:avLst/>
                </a:prstGeom>
                <a:noFill/>
                <a:ln w="9525">
                  <a:noFill/>
                  <a:miter lim="800000"/>
                  <a:headEnd/>
                  <a:tailEnd/>
                </a:ln>
                <a:effectLst/>
              </p:spPr>
              <p:txBody>
                <a:bodyPr lIns="91428" tIns="45715" rIns="91428" bIns="45715">
                  <a:spAutoFit/>
                </a:bodyPr>
                <a:lstStyle/>
                <a:p>
                  <a:pPr>
                    <a:spcBef>
                      <a:spcPct val="50000"/>
                    </a:spcBef>
                  </a:pPr>
                  <a:r>
                    <a:rPr lang="de-DE" sz="1000" b="0">
                      <a:solidFill>
                        <a:srgbClr val="FFFF00"/>
                      </a:solidFill>
                    </a:rPr>
                    <a:t>0,3 </a:t>
                  </a:r>
                  <a:r>
                    <a:rPr lang="de-DE" sz="1000" b="0">
                      <a:solidFill>
                        <a:srgbClr val="FFFF00"/>
                      </a:solidFill>
                      <a:sym typeface="Symbol" pitchFamily="18" charset="2"/>
                    </a:rPr>
                    <a:t>m</a:t>
                  </a:r>
                  <a:endParaRPr lang="de-DE" sz="1400" b="0"/>
                </a:p>
              </p:txBody>
            </p:sp>
            <p:sp>
              <p:nvSpPr>
                <p:cNvPr id="3479570" name="Line 18"/>
                <p:cNvSpPr>
                  <a:spLocks noChangeAspect="1" noChangeShapeType="1"/>
                </p:cNvSpPr>
                <p:nvPr/>
              </p:nvSpPr>
              <p:spPr bwMode="auto">
                <a:xfrm>
                  <a:off x="3168" y="3112"/>
                  <a:ext cx="1296" cy="0"/>
                </a:xfrm>
                <a:prstGeom prst="line">
                  <a:avLst/>
                </a:prstGeom>
                <a:noFill/>
                <a:ln w="19050">
                  <a:solidFill>
                    <a:schemeClr val="bg1"/>
                  </a:solidFill>
                  <a:round/>
                  <a:headEnd/>
                  <a:tailEnd/>
                </a:ln>
                <a:effectLst/>
              </p:spPr>
              <p:txBody>
                <a:bodyPr wrap="none" anchor="ctr"/>
                <a:lstStyle/>
                <a:p>
                  <a:endParaRPr lang="en-US"/>
                </a:p>
              </p:txBody>
            </p:sp>
            <p:sp>
              <p:nvSpPr>
                <p:cNvPr id="3479571" name="Line 19"/>
                <p:cNvSpPr>
                  <a:spLocks noChangeAspect="1" noChangeShapeType="1"/>
                </p:cNvSpPr>
                <p:nvPr/>
              </p:nvSpPr>
              <p:spPr bwMode="auto">
                <a:xfrm>
                  <a:off x="3168" y="3688"/>
                  <a:ext cx="1296" cy="0"/>
                </a:xfrm>
                <a:prstGeom prst="line">
                  <a:avLst/>
                </a:prstGeom>
                <a:noFill/>
                <a:ln w="19050">
                  <a:solidFill>
                    <a:schemeClr val="bg1"/>
                  </a:solidFill>
                  <a:round/>
                  <a:headEnd/>
                  <a:tailEnd/>
                </a:ln>
                <a:effectLst/>
              </p:spPr>
              <p:txBody>
                <a:bodyPr wrap="none" anchor="ctr"/>
                <a:lstStyle/>
                <a:p>
                  <a:endParaRPr lang="en-US"/>
                </a:p>
              </p:txBody>
            </p:sp>
          </p:grpSp>
        </p:grpSp>
        <p:sp>
          <p:nvSpPr>
            <p:cNvPr id="3479572" name="Text Box 20"/>
            <p:cNvSpPr txBox="1">
              <a:spLocks noChangeArrowheads="1"/>
            </p:cNvSpPr>
            <p:nvPr/>
          </p:nvSpPr>
          <p:spPr bwMode="auto">
            <a:xfrm>
              <a:off x="1992" y="3172"/>
              <a:ext cx="480" cy="173"/>
            </a:xfrm>
            <a:prstGeom prst="rect">
              <a:avLst/>
            </a:prstGeom>
            <a:noFill/>
            <a:ln w="12700">
              <a:noFill/>
              <a:miter lim="800000"/>
              <a:headEnd type="none" w="sm" len="sm"/>
              <a:tailEnd type="none" w="sm" len="sm"/>
            </a:ln>
            <a:effectLst/>
          </p:spPr>
          <p:txBody>
            <a:bodyPr lIns="91428" tIns="45715" rIns="91428" bIns="45715">
              <a:spAutoFit/>
            </a:bodyPr>
            <a:lstStyle/>
            <a:p>
              <a:pPr algn="ctr">
                <a:spcBef>
                  <a:spcPct val="50000"/>
                </a:spcBef>
              </a:pPr>
              <a:r>
                <a:rPr lang="de-DE" sz="1200" b="0">
                  <a:solidFill>
                    <a:srgbClr val="FCFEB9"/>
                  </a:solidFill>
                </a:rPr>
                <a:t>Sample</a:t>
              </a:r>
              <a:endParaRPr lang="de-DE" sz="1200" b="0"/>
            </a:p>
          </p:txBody>
        </p:sp>
      </p:grpSp>
      <p:sp>
        <p:nvSpPr>
          <p:cNvPr id="3479573" name="Rectangle 21"/>
          <p:cNvSpPr>
            <a:spLocks noChangeArrowheads="1"/>
          </p:cNvSpPr>
          <p:nvPr/>
        </p:nvSpPr>
        <p:spPr bwMode="auto">
          <a:xfrm>
            <a:off x="4743450" y="2057400"/>
            <a:ext cx="4400550" cy="1984375"/>
          </a:xfrm>
          <a:prstGeom prst="rect">
            <a:avLst/>
          </a:prstGeom>
          <a:noFill/>
          <a:ln w="12700">
            <a:noFill/>
            <a:miter lim="800000"/>
            <a:headEnd/>
            <a:tailEnd/>
          </a:ln>
          <a:effectLst/>
        </p:spPr>
        <p:txBody>
          <a:bodyPr lIns="91428" tIns="45715" rIns="91428" bIns="45715"/>
          <a:lstStyle/>
          <a:p>
            <a:pPr>
              <a:buClr>
                <a:srgbClr val="001E7E"/>
              </a:buClr>
              <a:buSzPct val="120000"/>
              <a:buFont typeface="Webdings" pitchFamily="18" charset="2"/>
              <a:buNone/>
            </a:pPr>
            <a:r>
              <a:rPr lang="en-US" b="0" dirty="0">
                <a:solidFill>
                  <a:srgbClr val="000000"/>
                </a:solidFill>
              </a:rPr>
              <a:t>Advanced </a:t>
            </a:r>
            <a:r>
              <a:rPr lang="en-US" b="0" dirty="0" err="1">
                <a:solidFill>
                  <a:srgbClr val="000000"/>
                </a:solidFill>
              </a:rPr>
              <a:t>confocal</a:t>
            </a:r>
            <a:r>
              <a:rPr lang="en-US" b="0" dirty="0">
                <a:solidFill>
                  <a:srgbClr val="000000"/>
                </a:solidFill>
              </a:rPr>
              <a:t> optics </a:t>
            </a:r>
            <a:r>
              <a:rPr lang="en-US" b="0" dirty="0" smtClean="0">
                <a:solidFill>
                  <a:srgbClr val="000000"/>
                </a:solidFill>
              </a:rPr>
              <a:t>realized </a:t>
            </a:r>
            <a:r>
              <a:rPr lang="en-US" b="0" dirty="0">
                <a:solidFill>
                  <a:srgbClr val="000000"/>
                </a:solidFill>
              </a:rPr>
              <a:t>in the </a:t>
            </a:r>
            <a:r>
              <a:rPr lang="en-US" b="0" dirty="0" err="1">
                <a:solidFill>
                  <a:srgbClr val="000000"/>
                </a:solidFill>
              </a:rPr>
              <a:t>ConfoCor</a:t>
            </a:r>
            <a:r>
              <a:rPr lang="en-US" b="0" dirty="0">
                <a:solidFill>
                  <a:srgbClr val="000000"/>
                </a:solidFill>
              </a:rPr>
              <a:t> 3 limits detection to a cylinder approximately 1,5 µm in height and 0.3 </a:t>
            </a:r>
            <a:r>
              <a:rPr lang="en-US" b="0" dirty="0">
                <a:solidFill>
                  <a:srgbClr val="000000"/>
                </a:solidFill>
                <a:latin typeface="Symbol" pitchFamily="18" charset="2"/>
              </a:rPr>
              <a:t>m</a:t>
            </a:r>
            <a:r>
              <a:rPr lang="en-US" b="0" dirty="0">
                <a:solidFill>
                  <a:srgbClr val="000000"/>
                </a:solidFill>
              </a:rPr>
              <a:t>m in diameter.</a:t>
            </a:r>
          </a:p>
          <a:p>
            <a:pPr>
              <a:buClr>
                <a:srgbClr val="001E7E"/>
              </a:buClr>
              <a:buSzPct val="120000"/>
              <a:buFont typeface="Webdings" pitchFamily="18" charset="2"/>
              <a:buNone/>
            </a:pPr>
            <a:r>
              <a:rPr lang="en-US" b="0" dirty="0">
                <a:solidFill>
                  <a:srgbClr val="000000"/>
                </a:solidFill>
              </a:rPr>
              <a:t>Focus and </a:t>
            </a:r>
            <a:r>
              <a:rPr lang="en-US" b="0" dirty="0" err="1">
                <a:solidFill>
                  <a:srgbClr val="000000"/>
                </a:solidFill>
              </a:rPr>
              <a:t>confocal</a:t>
            </a:r>
            <a:r>
              <a:rPr lang="en-US" b="0" dirty="0">
                <a:solidFill>
                  <a:srgbClr val="000000"/>
                </a:solidFill>
              </a:rPr>
              <a:t> detection define a measuring volume smaller than 1/4 </a:t>
            </a:r>
            <a:r>
              <a:rPr lang="en-US" b="0" dirty="0" err="1">
                <a:solidFill>
                  <a:srgbClr val="000000"/>
                </a:solidFill>
              </a:rPr>
              <a:t>femto</a:t>
            </a:r>
            <a:r>
              <a:rPr lang="en-US" b="0" dirty="0">
                <a:solidFill>
                  <a:srgbClr val="000000"/>
                </a:solidFill>
              </a:rPr>
              <a:t> liter (1 </a:t>
            </a:r>
            <a:r>
              <a:rPr lang="en-US" b="0" dirty="0" err="1">
                <a:solidFill>
                  <a:srgbClr val="000000"/>
                </a:solidFill>
              </a:rPr>
              <a:t>femto</a:t>
            </a:r>
            <a:r>
              <a:rPr lang="en-US" b="0" dirty="0">
                <a:solidFill>
                  <a:srgbClr val="000000"/>
                </a:solidFill>
              </a:rPr>
              <a:t> liter = 10</a:t>
            </a:r>
            <a:r>
              <a:rPr lang="en-US" b="0" baseline="30000" dirty="0">
                <a:solidFill>
                  <a:srgbClr val="000000"/>
                </a:solidFill>
              </a:rPr>
              <a:t>-15</a:t>
            </a:r>
            <a:r>
              <a:rPr lang="en-US" b="0" dirty="0">
                <a:solidFill>
                  <a:srgbClr val="000000"/>
                </a:solidFill>
              </a:rPr>
              <a:t> liter).</a:t>
            </a:r>
          </a:p>
        </p:txBody>
      </p:sp>
      <p:sp>
        <p:nvSpPr>
          <p:cNvPr id="3479575" name="Rectangle 23"/>
          <p:cNvSpPr>
            <a:spLocks noGrp="1" noChangeArrowheads="1"/>
          </p:cNvSpPr>
          <p:nvPr>
            <p:ph type="title"/>
          </p:nvPr>
        </p:nvSpPr>
        <p:spPr>
          <a:noFill/>
          <a:ln/>
        </p:spPr>
        <p:txBody>
          <a:bodyPr>
            <a:normAutofit/>
          </a:bodyPr>
          <a:lstStyle/>
          <a:p>
            <a:r>
              <a:rPr lang="en-US" dirty="0" err="1"/>
              <a:t>ConfoCor</a:t>
            </a:r>
            <a:r>
              <a:rPr lang="en-US" dirty="0"/>
              <a:t> </a:t>
            </a:r>
            <a:r>
              <a:rPr lang="en-US" dirty="0" smtClean="0"/>
              <a:t>3: </a:t>
            </a:r>
            <a:r>
              <a:rPr lang="en-US" b="0" dirty="0" smtClean="0"/>
              <a:t>Confocal </a:t>
            </a:r>
            <a:r>
              <a:rPr lang="en-US" b="0" dirty="0"/>
              <a:t>Volume</a:t>
            </a:r>
          </a:p>
        </p:txBody>
      </p:sp>
    </p:spTree>
    <p:extLst>
      <p:ext uri="{BB962C8B-B14F-4D97-AF65-F5344CB8AC3E}">
        <p14:creationId xmlns:p14="http://schemas.microsoft.com/office/powerpoint/2010/main" val="98744825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sz="3200" dirty="0">
                <a:solidFill>
                  <a:srgbClr val="000000"/>
                </a:solidFill>
              </a:rPr>
              <a:t>Fluorescence Fluctuation Spectroscopy (FFS)</a:t>
            </a:r>
            <a:endParaRPr lang="en-US"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056" y="1690689"/>
            <a:ext cx="7269130" cy="42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p:cNvSpPr txBox="1">
            <a:spLocks noChangeArrowheads="1"/>
          </p:cNvSpPr>
          <p:nvPr/>
        </p:nvSpPr>
        <p:spPr bwMode="auto">
          <a:xfrm>
            <a:off x="2788942" y="6222370"/>
            <a:ext cx="26697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err="1">
                <a:solidFill>
                  <a:srgbClr val="000000"/>
                </a:solidFill>
                <a:ea typeface="ＭＳ Ｐゴシック" panose="020B0600070205080204" pitchFamily="34" charset="-128"/>
              </a:rPr>
              <a:t>Bacia</a:t>
            </a:r>
            <a:r>
              <a:rPr lang="en-US" altLang="en-US" sz="1400" dirty="0">
                <a:solidFill>
                  <a:srgbClr val="000000"/>
                </a:solidFill>
                <a:ea typeface="ＭＳ Ｐゴシック" panose="020B0600070205080204" pitchFamily="34" charset="-128"/>
              </a:rPr>
              <a:t> et al., Nature Methods 2006</a:t>
            </a:r>
          </a:p>
        </p:txBody>
      </p:sp>
      <p:grpSp>
        <p:nvGrpSpPr>
          <p:cNvPr id="5" name="Group 157"/>
          <p:cNvGrpSpPr>
            <a:grpSpLocks/>
          </p:cNvGrpSpPr>
          <p:nvPr/>
        </p:nvGrpSpPr>
        <p:grpSpPr bwMode="auto">
          <a:xfrm>
            <a:off x="6096691" y="1097363"/>
            <a:ext cx="1810457" cy="766233"/>
            <a:chOff x="4936" y="1142"/>
            <a:chExt cx="1283" cy="543"/>
          </a:xfrm>
        </p:grpSpPr>
        <p:sp>
          <p:nvSpPr>
            <p:cNvPr id="6" name="TextBox 114"/>
            <p:cNvSpPr txBox="1">
              <a:spLocks noChangeArrowheads="1"/>
            </p:cNvSpPr>
            <p:nvPr/>
          </p:nvSpPr>
          <p:spPr bwMode="auto">
            <a:xfrm>
              <a:off x="5482" y="1309"/>
              <a:ext cx="418"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u="sng" dirty="0">
                  <a:solidFill>
                    <a:srgbClr val="000000"/>
                  </a:solidFill>
                  <a:latin typeface="Symbol" panose="05050102010706020507" pitchFamily="18" charset="2"/>
                  <a:ea typeface="ＭＳ Ｐゴシック" panose="020B0600070205080204" pitchFamily="34" charset="-128"/>
                </a:rPr>
                <a:t>w</a:t>
              </a:r>
              <a:r>
                <a:rPr lang="en-US" altLang="en-US" sz="1422" u="sng"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r</a:t>
              </a:r>
              <a:r>
                <a:rPr lang="en-US" altLang="en-US" sz="1422" u="sng" baseline="30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2</a:t>
              </a:r>
            </a:p>
            <a:p>
              <a:pPr eaLnBrk="1" hangingPunct="1"/>
              <a:r>
                <a:rPr lang="en-US" altLang="en-US" sz="1422"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4</a:t>
              </a:r>
              <a:r>
                <a:rPr lang="en-US" altLang="en-US" sz="1422" dirty="0">
                  <a:solidFill>
                    <a:srgbClr val="000000"/>
                  </a:solidFill>
                  <a:latin typeface="Symbol" panose="05050102010706020507" pitchFamily="18" charset="2"/>
                  <a:ea typeface="ＭＳ Ｐゴシック" panose="020B0600070205080204" pitchFamily="34" charset="-128"/>
                  <a:cs typeface="Arial" panose="020B0604020202020204" pitchFamily="34" charset="0"/>
                </a:rPr>
                <a:t>t</a:t>
              </a:r>
              <a:r>
                <a:rPr lang="en-US" altLang="en-US" sz="1422" baseline="-25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d,i</a:t>
              </a:r>
            </a:p>
          </p:txBody>
        </p:sp>
        <p:sp>
          <p:nvSpPr>
            <p:cNvPr id="10" name="TextBox 115"/>
            <p:cNvSpPr txBox="1">
              <a:spLocks noChangeArrowheads="1"/>
            </p:cNvSpPr>
            <p:nvPr/>
          </p:nvSpPr>
          <p:spPr bwMode="auto">
            <a:xfrm>
              <a:off x="5278" y="1430"/>
              <a:ext cx="299"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a:solidFill>
                    <a:srgbClr val="000000"/>
                  </a:solidFill>
                  <a:latin typeface="Arial" panose="020B0604020202020204" pitchFamily="34" charset="0"/>
                  <a:ea typeface="ＭＳ Ｐゴシック" panose="020B0600070205080204" pitchFamily="34" charset="-128"/>
                  <a:cs typeface="Arial" panose="020B0604020202020204" pitchFamily="34" charset="0"/>
                </a:rPr>
                <a:t>D=</a:t>
              </a:r>
            </a:p>
          </p:txBody>
        </p:sp>
        <p:sp>
          <p:nvSpPr>
            <p:cNvPr id="11" name="TextBox 126"/>
            <p:cNvSpPr txBox="1">
              <a:spLocks noChangeArrowheads="1"/>
            </p:cNvSpPr>
            <p:nvPr/>
          </p:nvSpPr>
          <p:spPr bwMode="auto">
            <a:xfrm>
              <a:off x="4936" y="1142"/>
              <a:ext cx="128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Diffusion coefficient:</a:t>
              </a:r>
            </a:p>
          </p:txBody>
        </p:sp>
      </p:grpSp>
      <p:sp>
        <p:nvSpPr>
          <p:cNvPr id="2" name="Oval 1"/>
          <p:cNvSpPr/>
          <p:nvPr/>
        </p:nvSpPr>
        <p:spPr>
          <a:xfrm>
            <a:off x="5980386" y="1870842"/>
            <a:ext cx="1765738" cy="63062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2238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Fluorescent recovery after </a:t>
            </a:r>
            <a:r>
              <a:rPr lang="en-US" sz="3200" dirty="0" err="1" smtClean="0"/>
              <a:t>photobleaching</a:t>
            </a:r>
            <a:r>
              <a:rPr lang="en-US" sz="3200" dirty="0" smtClean="0"/>
              <a:t> (FRAP)</a:t>
            </a:r>
            <a:endParaRPr lang="en-US" sz="3200" dirty="0"/>
          </a:p>
        </p:txBody>
      </p:sp>
      <p:sp>
        <p:nvSpPr>
          <p:cNvPr id="4" name="Content Placeholder 3"/>
          <p:cNvSpPr>
            <a:spLocks noGrp="1"/>
          </p:cNvSpPr>
          <p:nvPr>
            <p:ph sz="half" idx="1"/>
          </p:nvPr>
        </p:nvSpPr>
        <p:spPr/>
        <p:txBody>
          <a:bodyPr>
            <a:normAutofit/>
          </a:bodyPr>
          <a:lstStyle/>
          <a:p>
            <a:r>
              <a:rPr lang="en-US" sz="3200" dirty="0" smtClean="0"/>
              <a:t>Like FCS also used for calculating diffusion</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98270" y="2036504"/>
            <a:ext cx="2747959" cy="4351338"/>
          </a:xfrm>
        </p:spPr>
      </p:pic>
      <p:grpSp>
        <p:nvGrpSpPr>
          <p:cNvPr id="8" name="Group 157"/>
          <p:cNvGrpSpPr>
            <a:grpSpLocks/>
          </p:cNvGrpSpPr>
          <p:nvPr/>
        </p:nvGrpSpPr>
        <p:grpSpPr bwMode="auto">
          <a:xfrm>
            <a:off x="6096691" y="1097363"/>
            <a:ext cx="1810457" cy="766233"/>
            <a:chOff x="4936" y="1142"/>
            <a:chExt cx="1283" cy="543"/>
          </a:xfrm>
        </p:grpSpPr>
        <p:sp>
          <p:nvSpPr>
            <p:cNvPr id="9" name="TextBox 114"/>
            <p:cNvSpPr txBox="1">
              <a:spLocks noChangeArrowheads="1"/>
            </p:cNvSpPr>
            <p:nvPr/>
          </p:nvSpPr>
          <p:spPr bwMode="auto">
            <a:xfrm>
              <a:off x="5482" y="1309"/>
              <a:ext cx="418"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u="sng" dirty="0">
                  <a:solidFill>
                    <a:srgbClr val="000000"/>
                  </a:solidFill>
                  <a:latin typeface="Symbol" panose="05050102010706020507" pitchFamily="18" charset="2"/>
                  <a:ea typeface="ＭＳ Ｐゴシック" panose="020B0600070205080204" pitchFamily="34" charset="-128"/>
                </a:rPr>
                <a:t>w</a:t>
              </a:r>
              <a:r>
                <a:rPr lang="en-US" altLang="en-US" sz="1422" u="sng"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r</a:t>
              </a:r>
              <a:r>
                <a:rPr lang="en-US" altLang="en-US" sz="1422" u="sng" baseline="30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2</a:t>
              </a:r>
            </a:p>
            <a:p>
              <a:pPr eaLnBrk="1" hangingPunct="1"/>
              <a:r>
                <a:rPr lang="en-US" altLang="en-US" sz="1422"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4</a:t>
              </a:r>
              <a:r>
                <a:rPr lang="en-US" altLang="en-US" sz="1422" dirty="0">
                  <a:solidFill>
                    <a:srgbClr val="000000"/>
                  </a:solidFill>
                  <a:latin typeface="Symbol" panose="05050102010706020507" pitchFamily="18" charset="2"/>
                  <a:ea typeface="ＭＳ Ｐゴシック" panose="020B0600070205080204" pitchFamily="34" charset="-128"/>
                  <a:cs typeface="Arial" panose="020B0604020202020204" pitchFamily="34" charset="0"/>
                </a:rPr>
                <a:t>t</a:t>
              </a:r>
              <a:r>
                <a:rPr lang="en-US" altLang="en-US" sz="1422" baseline="-25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d,i</a:t>
              </a:r>
            </a:p>
          </p:txBody>
        </p:sp>
        <p:sp>
          <p:nvSpPr>
            <p:cNvPr id="10" name="TextBox 115"/>
            <p:cNvSpPr txBox="1">
              <a:spLocks noChangeArrowheads="1"/>
            </p:cNvSpPr>
            <p:nvPr/>
          </p:nvSpPr>
          <p:spPr bwMode="auto">
            <a:xfrm>
              <a:off x="5278" y="1430"/>
              <a:ext cx="299"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a:solidFill>
                    <a:srgbClr val="000000"/>
                  </a:solidFill>
                  <a:latin typeface="Arial" panose="020B0604020202020204" pitchFamily="34" charset="0"/>
                  <a:ea typeface="ＭＳ Ｐゴシック" panose="020B0600070205080204" pitchFamily="34" charset="-128"/>
                  <a:cs typeface="Arial" panose="020B0604020202020204" pitchFamily="34" charset="0"/>
                </a:rPr>
                <a:t>D=</a:t>
              </a:r>
            </a:p>
          </p:txBody>
        </p:sp>
        <p:sp>
          <p:nvSpPr>
            <p:cNvPr id="11" name="TextBox 126"/>
            <p:cNvSpPr txBox="1">
              <a:spLocks noChangeArrowheads="1"/>
            </p:cNvSpPr>
            <p:nvPr/>
          </p:nvSpPr>
          <p:spPr bwMode="auto">
            <a:xfrm>
              <a:off x="4936" y="1142"/>
              <a:ext cx="128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22"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Diffusion coefficient:</a:t>
              </a:r>
            </a:p>
          </p:txBody>
        </p:sp>
      </p:grpSp>
    </p:spTree>
    <p:extLst>
      <p:ext uri="{BB962C8B-B14F-4D97-AF65-F5344CB8AC3E}">
        <p14:creationId xmlns:p14="http://schemas.microsoft.com/office/powerpoint/2010/main" val="26297087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solidFill>
                  <a:srgbClr val="000000"/>
                </a:solidFill>
              </a:rPr>
              <a:t>Fluorescence Fluctuation Spectroscopy (FFS</a:t>
            </a:r>
            <a:r>
              <a:rPr lang="en-US" altLang="en-US" sz="3200" dirty="0" smtClean="0">
                <a:solidFill>
                  <a:srgbClr val="000000"/>
                </a:solidFill>
              </a:rPr>
              <a:t>)</a:t>
            </a:r>
            <a:endParaRPr lang="en-US" sz="3200" dirty="0"/>
          </a:p>
        </p:txBody>
      </p:sp>
      <p:sp>
        <p:nvSpPr>
          <p:cNvPr id="3" name="Content Placeholder 2"/>
          <p:cNvSpPr>
            <a:spLocks noGrp="1"/>
          </p:cNvSpPr>
          <p:nvPr>
            <p:ph idx="1"/>
          </p:nvPr>
        </p:nvSpPr>
        <p:spPr/>
        <p:txBody>
          <a:bodyPr/>
          <a:lstStyle/>
          <a:p>
            <a:r>
              <a:rPr lang="en-US" dirty="0"/>
              <a:t>Fluorescence Correlation Spectroscopy (FCS)</a:t>
            </a:r>
          </a:p>
          <a:p>
            <a:r>
              <a:rPr lang="en-US" dirty="0"/>
              <a:t>Photon Counting Histogram (PCH)</a:t>
            </a:r>
          </a:p>
          <a:p>
            <a:r>
              <a:rPr lang="en-US" dirty="0"/>
              <a:t>Fluorescence Cross-Correlation Spectroscopy (FCCS)</a:t>
            </a:r>
          </a:p>
          <a:p>
            <a:pPr lvl="1"/>
            <a:r>
              <a:rPr lang="en-US" dirty="0"/>
              <a:t>FCS with more than 1 </a:t>
            </a:r>
            <a:r>
              <a:rPr lang="en-US" dirty="0" smtClean="0"/>
              <a:t>color</a:t>
            </a:r>
          </a:p>
          <a:p>
            <a:r>
              <a:rPr lang="en-US" altLang="en-US" dirty="0">
                <a:solidFill>
                  <a:srgbClr val="000000"/>
                </a:solidFill>
              </a:rPr>
              <a:t>Advantages over FRAP </a:t>
            </a:r>
            <a:r>
              <a:rPr lang="en-US" altLang="en-US" dirty="0" smtClean="0">
                <a:solidFill>
                  <a:srgbClr val="000000"/>
                </a:solidFill>
              </a:rPr>
              <a:t>and FRET</a:t>
            </a:r>
            <a:endParaRPr lang="en-US" altLang="en-US" dirty="0">
              <a:solidFill>
                <a:srgbClr val="000000"/>
              </a:solidFill>
            </a:endParaRPr>
          </a:p>
        </p:txBody>
      </p:sp>
    </p:spTree>
    <p:extLst>
      <p:ext uri="{BB962C8B-B14F-4D97-AF65-F5344CB8AC3E}">
        <p14:creationId xmlns:p14="http://schemas.microsoft.com/office/powerpoint/2010/main" val="7266368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solidFill>
                  <a:srgbClr val="000000"/>
                </a:solidFill>
              </a:rPr>
              <a:t>Fluorescence Fluctuation Spectroscopy (FFS</a:t>
            </a:r>
            <a:r>
              <a:rPr lang="en-US" altLang="en-US" sz="3200" dirty="0" smtClean="0">
                <a:solidFill>
                  <a:srgbClr val="000000"/>
                </a:solidFill>
              </a:rPr>
              <a:t>)</a:t>
            </a:r>
            <a:endParaRPr lang="en-US" sz="3200" dirty="0"/>
          </a:p>
        </p:txBody>
      </p:sp>
      <p:sp>
        <p:nvSpPr>
          <p:cNvPr id="3" name="Content Placeholder 2"/>
          <p:cNvSpPr>
            <a:spLocks noGrp="1"/>
          </p:cNvSpPr>
          <p:nvPr>
            <p:ph idx="1"/>
          </p:nvPr>
        </p:nvSpPr>
        <p:spPr/>
        <p:txBody>
          <a:bodyPr/>
          <a:lstStyle/>
          <a:p>
            <a:r>
              <a:rPr lang="en-US" altLang="en-US" dirty="0" smtClean="0">
                <a:solidFill>
                  <a:srgbClr val="000000"/>
                </a:solidFill>
              </a:rPr>
              <a:t>Advantages </a:t>
            </a:r>
            <a:r>
              <a:rPr lang="en-US" altLang="en-US" dirty="0">
                <a:solidFill>
                  <a:srgbClr val="000000"/>
                </a:solidFill>
              </a:rPr>
              <a:t>over FRAP </a:t>
            </a:r>
            <a:r>
              <a:rPr lang="en-US" altLang="en-US" dirty="0" smtClean="0">
                <a:solidFill>
                  <a:srgbClr val="000000"/>
                </a:solidFill>
              </a:rPr>
              <a:t>and FRET</a:t>
            </a:r>
            <a:endParaRPr lang="en-US" altLang="en-US" dirty="0">
              <a:solidFill>
                <a:srgbClr val="000000"/>
              </a:solidFill>
            </a:endParaRP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827" y="2533004"/>
            <a:ext cx="4330993" cy="3166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7"/>
          <p:cNvSpPr txBox="1">
            <a:spLocks noChangeArrowheads="1"/>
          </p:cNvSpPr>
          <p:nvPr/>
        </p:nvSpPr>
        <p:spPr bwMode="auto">
          <a:xfrm>
            <a:off x="1987454" y="5875257"/>
            <a:ext cx="2037737"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7" dirty="0">
                <a:solidFill>
                  <a:srgbClr val="000000"/>
                </a:solidFill>
                <a:ea typeface="ＭＳ Ｐゴシック" panose="020B0600070205080204" pitchFamily="34" charset="-128"/>
              </a:rPr>
              <a:t>Table: http://www.fcsxpert.com/</a:t>
            </a:r>
          </a:p>
        </p:txBody>
      </p:sp>
    </p:spTree>
    <p:extLst>
      <p:ext uri="{BB962C8B-B14F-4D97-AF65-F5344CB8AC3E}">
        <p14:creationId xmlns:p14="http://schemas.microsoft.com/office/powerpoint/2010/main" val="35608222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do you do when FRAP and FCS give different results?</a:t>
            </a:r>
            <a:endParaRPr lang="en-US" dirty="0"/>
          </a:p>
        </p:txBody>
      </p:sp>
      <p:sp>
        <p:nvSpPr>
          <p:cNvPr id="3" name="Content Placeholder 2"/>
          <p:cNvSpPr>
            <a:spLocks noGrp="1"/>
          </p:cNvSpPr>
          <p:nvPr>
            <p:ph sz="half" idx="1"/>
          </p:nvPr>
        </p:nvSpPr>
        <p:spPr/>
        <p:txBody>
          <a:bodyPr/>
          <a:lstStyle/>
          <a:p>
            <a:r>
              <a:rPr lang="en-US" dirty="0" smtClean="0"/>
              <a:t>Drosophila </a:t>
            </a:r>
            <a:r>
              <a:rPr lang="en-US" dirty="0" err="1" smtClean="0"/>
              <a:t>bicoid</a:t>
            </a:r>
            <a:r>
              <a:rPr lang="en-US" dirty="0" smtClean="0"/>
              <a:t> protein gradient</a:t>
            </a:r>
          </a:p>
          <a:p>
            <a:r>
              <a:rPr lang="en-US" dirty="0" smtClean="0"/>
              <a:t>With FRAP measured </a:t>
            </a:r>
            <a:r>
              <a:rPr lang="en-US" i="1" dirty="0" smtClean="0"/>
              <a:t>D</a:t>
            </a:r>
            <a:r>
              <a:rPr lang="en-US" dirty="0" smtClean="0"/>
              <a:t>=0.3 </a:t>
            </a:r>
            <a:r>
              <a:rPr lang="el-GR" dirty="0"/>
              <a:t>μ</a:t>
            </a:r>
            <a:r>
              <a:rPr lang="en-US" dirty="0" smtClean="0"/>
              <a:t>m</a:t>
            </a:r>
            <a:r>
              <a:rPr lang="en-US" baseline="30000" dirty="0" smtClean="0"/>
              <a:t>2</a:t>
            </a:r>
            <a:r>
              <a:rPr lang="en-US" dirty="0" smtClean="0"/>
              <a:t>/second</a:t>
            </a:r>
          </a:p>
          <a:p>
            <a:r>
              <a:rPr lang="en-US" dirty="0" smtClean="0"/>
              <a:t>With FCS measured </a:t>
            </a:r>
            <a:r>
              <a:rPr lang="en-US" i="1" dirty="0"/>
              <a:t>D</a:t>
            </a:r>
            <a:r>
              <a:rPr lang="en-US" dirty="0"/>
              <a:t>=</a:t>
            </a:r>
            <a:r>
              <a:rPr lang="el-GR" dirty="0" smtClean="0"/>
              <a:t>∼</a:t>
            </a:r>
            <a:r>
              <a:rPr lang="el-GR" dirty="0"/>
              <a:t>7 μ</a:t>
            </a:r>
            <a:r>
              <a:rPr lang="en-US" dirty="0" smtClean="0"/>
              <a:t>m</a:t>
            </a:r>
            <a:r>
              <a:rPr lang="en-US" baseline="30000" dirty="0" smtClean="0"/>
              <a:t>2</a:t>
            </a:r>
            <a:r>
              <a:rPr lang="en-US" dirty="0" smtClean="0"/>
              <a:t>/second</a:t>
            </a:r>
          </a:p>
          <a:p>
            <a:r>
              <a:rPr lang="en-US" dirty="0" smtClean="0"/>
              <a:t>Which result do you believe?</a:t>
            </a: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07300" y="1825625"/>
            <a:ext cx="2929900" cy="4351338"/>
          </a:xfrm>
        </p:spPr>
      </p:pic>
    </p:spTree>
    <p:extLst>
      <p:ext uri="{BB962C8B-B14F-4D97-AF65-F5344CB8AC3E}">
        <p14:creationId xmlns:p14="http://schemas.microsoft.com/office/powerpoint/2010/main" val="3188699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Rectangle 2"/>
          <p:cNvSpPr>
            <a:spLocks noGrp="1" noChangeArrowheads="1"/>
          </p:cNvSpPr>
          <p:nvPr>
            <p:ph type="title"/>
          </p:nvPr>
        </p:nvSpPr>
        <p:spPr>
          <a:xfrm>
            <a:off x="730956" y="1626390"/>
            <a:ext cx="7721600" cy="1016000"/>
          </a:xfrm>
        </p:spPr>
        <p:txBody>
          <a:bodyPr>
            <a:normAutofit/>
          </a:bodyPr>
          <a:lstStyle/>
          <a:p>
            <a:r>
              <a:rPr lang="en-US" altLang="en-US" sz="2844" b="1" dirty="0" err="1">
                <a:solidFill>
                  <a:srgbClr val="000000"/>
                </a:solidFill>
              </a:rPr>
              <a:t>FlipTrap</a:t>
            </a:r>
            <a:r>
              <a:rPr lang="en-US" altLang="en-US" sz="2844" b="1" dirty="0">
                <a:solidFill>
                  <a:srgbClr val="000000"/>
                </a:solidFill>
              </a:rPr>
              <a:t> Screen; Le Trinh &amp; Scott Fraser (Caltech)</a:t>
            </a:r>
          </a:p>
        </p:txBody>
      </p:sp>
      <p:sp>
        <p:nvSpPr>
          <p:cNvPr id="831491" name="Rectangle 3"/>
          <p:cNvSpPr>
            <a:spLocks noGrp="1" noChangeArrowheads="1"/>
          </p:cNvSpPr>
          <p:nvPr>
            <p:ph idx="1"/>
          </p:nvPr>
        </p:nvSpPr>
        <p:spPr>
          <a:xfrm>
            <a:off x="677333" y="2708148"/>
            <a:ext cx="7721600" cy="3657600"/>
          </a:xfrm>
        </p:spPr>
        <p:txBody>
          <a:bodyPr>
            <a:noAutofit/>
          </a:bodyPr>
          <a:lstStyle/>
          <a:p>
            <a:pPr>
              <a:lnSpc>
                <a:spcPct val="80000"/>
              </a:lnSpc>
            </a:pPr>
            <a:r>
              <a:rPr lang="en-US" altLang="en-US" sz="2000" dirty="0">
                <a:solidFill>
                  <a:srgbClr val="000000"/>
                </a:solidFill>
              </a:rPr>
              <a:t>Transposon-based gene-trapping technology </a:t>
            </a:r>
          </a:p>
          <a:p>
            <a:pPr>
              <a:lnSpc>
                <a:spcPct val="80000"/>
              </a:lnSpc>
            </a:pPr>
            <a:r>
              <a:rPr lang="en-US" altLang="en-US" sz="2000" dirty="0">
                <a:solidFill>
                  <a:srgbClr val="000000"/>
                </a:solidFill>
              </a:rPr>
              <a:t>Gene trapping vector: Citrine (YFP) flanked by splice acceptor &amp; donor, forward orientation; </a:t>
            </a:r>
            <a:r>
              <a:rPr lang="en-US" altLang="en-US" sz="2000" dirty="0" err="1">
                <a:solidFill>
                  <a:srgbClr val="000000"/>
                </a:solidFill>
              </a:rPr>
              <a:t>mCherry</a:t>
            </a:r>
            <a:r>
              <a:rPr lang="en-US" altLang="en-US" sz="2000" dirty="0">
                <a:solidFill>
                  <a:srgbClr val="000000"/>
                </a:solidFill>
              </a:rPr>
              <a:t> (RFP) </a:t>
            </a:r>
            <a:r>
              <a:rPr lang="en-US" altLang="en-US" sz="2000" dirty="0" err="1">
                <a:solidFill>
                  <a:srgbClr val="000000"/>
                </a:solidFill>
              </a:rPr>
              <a:t>polyadenylation</a:t>
            </a:r>
            <a:r>
              <a:rPr lang="en-US" altLang="en-US" sz="2000" dirty="0">
                <a:solidFill>
                  <a:srgbClr val="000000"/>
                </a:solidFill>
              </a:rPr>
              <a:t> signal, reverse orientation; lox &amp; FRT sites</a:t>
            </a:r>
          </a:p>
          <a:p>
            <a:pPr>
              <a:lnSpc>
                <a:spcPct val="80000"/>
              </a:lnSpc>
            </a:pPr>
            <a:r>
              <a:rPr lang="en-US" altLang="en-US" sz="2000" dirty="0">
                <a:solidFill>
                  <a:srgbClr val="000000"/>
                </a:solidFill>
              </a:rPr>
              <a:t>Insertion of artificial citrine exon into intron of an actively expressed gene by Tol2-mediated transposition</a:t>
            </a:r>
          </a:p>
          <a:p>
            <a:pPr>
              <a:lnSpc>
                <a:spcPct val="80000"/>
              </a:lnSpc>
            </a:pPr>
            <a:r>
              <a:rPr lang="en-US" altLang="en-US" sz="2000" dirty="0">
                <a:solidFill>
                  <a:srgbClr val="000000"/>
                </a:solidFill>
              </a:rPr>
              <a:t>Produces full-length fluorescent fusion protein </a:t>
            </a:r>
          </a:p>
          <a:p>
            <a:pPr>
              <a:lnSpc>
                <a:spcPct val="80000"/>
              </a:lnSpc>
            </a:pPr>
            <a:r>
              <a:rPr lang="en-US" altLang="en-US" sz="2000" dirty="0">
                <a:solidFill>
                  <a:srgbClr val="000000"/>
                </a:solidFill>
              </a:rPr>
              <a:t>Endogenous expression of Citrine labeled protein</a:t>
            </a:r>
          </a:p>
          <a:p>
            <a:pPr>
              <a:lnSpc>
                <a:spcPct val="80000"/>
              </a:lnSpc>
            </a:pPr>
            <a:r>
              <a:rPr lang="en-US" altLang="en-US" sz="2000" dirty="0">
                <a:solidFill>
                  <a:srgbClr val="000000"/>
                </a:solidFill>
              </a:rPr>
              <a:t>lox sites allow </a:t>
            </a:r>
            <a:r>
              <a:rPr lang="en-US" altLang="en-US" sz="2000" dirty="0" err="1">
                <a:solidFill>
                  <a:srgbClr val="000000"/>
                </a:solidFill>
              </a:rPr>
              <a:t>Cre</a:t>
            </a:r>
            <a:r>
              <a:rPr lang="en-US" altLang="en-US" sz="2000" dirty="0">
                <a:solidFill>
                  <a:srgbClr val="000000"/>
                </a:solidFill>
              </a:rPr>
              <a:t>-mediated excision of citrine &amp; splice donor sequence, “flipping” </a:t>
            </a:r>
            <a:r>
              <a:rPr lang="en-US" altLang="en-US" sz="2000" dirty="0" err="1">
                <a:solidFill>
                  <a:srgbClr val="000000"/>
                </a:solidFill>
              </a:rPr>
              <a:t>mCherry</a:t>
            </a:r>
            <a:r>
              <a:rPr lang="en-US" altLang="en-US" sz="2000" dirty="0">
                <a:solidFill>
                  <a:srgbClr val="000000"/>
                </a:solidFill>
              </a:rPr>
              <a:t> &amp; </a:t>
            </a:r>
            <a:r>
              <a:rPr lang="en-US" altLang="en-US" sz="2000" dirty="0" err="1">
                <a:solidFill>
                  <a:srgbClr val="000000"/>
                </a:solidFill>
              </a:rPr>
              <a:t>polyA</a:t>
            </a:r>
            <a:r>
              <a:rPr lang="en-US" altLang="en-US" sz="2000" dirty="0">
                <a:solidFill>
                  <a:srgbClr val="000000"/>
                </a:solidFill>
              </a:rPr>
              <a:t> signal into forward orientation, mutating gene</a:t>
            </a:r>
          </a:p>
          <a:p>
            <a:pPr>
              <a:lnSpc>
                <a:spcPct val="80000"/>
              </a:lnSpc>
            </a:pPr>
            <a:r>
              <a:rPr lang="en-US" altLang="en-US" sz="2000" dirty="0">
                <a:solidFill>
                  <a:srgbClr val="000000"/>
                </a:solidFill>
              </a:rPr>
              <a:t>http://www.fliptrap.org</a:t>
            </a:r>
          </a:p>
          <a:p>
            <a:pPr>
              <a:lnSpc>
                <a:spcPct val="80000"/>
              </a:lnSpc>
            </a:pPr>
            <a:endParaRPr lang="en-US" altLang="en-US" sz="2000" dirty="0">
              <a:solidFill>
                <a:srgbClr val="000000"/>
              </a:solidFill>
            </a:endParaRPr>
          </a:p>
        </p:txBody>
      </p:sp>
      <p:pic>
        <p:nvPicPr>
          <p:cNvPr id="8314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1"/>
            <a:ext cx="9144000" cy="1323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70496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2"/>
          <p:cNvSpPr>
            <a:spLocks noChangeArrowheads="1"/>
          </p:cNvSpPr>
          <p:nvPr/>
        </p:nvSpPr>
        <p:spPr bwMode="auto">
          <a:xfrm>
            <a:off x="1014589" y="1818923"/>
            <a:ext cx="2736144" cy="4028722"/>
          </a:xfrm>
          <a:prstGeom prst="rect">
            <a:avLst/>
          </a:prstGeom>
          <a:solidFill>
            <a:srgbClr val="FFFF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prstClr val="white"/>
              </a:solidFill>
            </a:endParaRPr>
          </a:p>
        </p:txBody>
      </p:sp>
      <p:sp>
        <p:nvSpPr>
          <p:cNvPr id="995336" name="Text Box 8"/>
          <p:cNvSpPr txBox="1">
            <a:spLocks noChangeArrowheads="1"/>
          </p:cNvSpPr>
          <p:nvPr/>
        </p:nvSpPr>
        <p:spPr bwMode="auto">
          <a:xfrm>
            <a:off x="4480279" y="3570112"/>
            <a:ext cx="1039067" cy="25654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7">
                <a:solidFill>
                  <a:srgbClr val="FFFFFF"/>
                </a:solidFill>
                <a:ea typeface="ＭＳ Ｐゴシック" panose="020B0600070205080204" pitchFamily="34" charset="-128"/>
              </a:rPr>
              <a:t>Cell Membrane</a:t>
            </a:r>
          </a:p>
        </p:txBody>
      </p:sp>
      <p:sp>
        <p:nvSpPr>
          <p:cNvPr id="995337" name="Text Box 9"/>
          <p:cNvSpPr txBox="1">
            <a:spLocks noChangeArrowheads="1"/>
          </p:cNvSpPr>
          <p:nvPr/>
        </p:nvSpPr>
        <p:spPr bwMode="auto">
          <a:xfrm>
            <a:off x="6831190" y="3550356"/>
            <a:ext cx="534121" cy="25654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7">
                <a:solidFill>
                  <a:srgbClr val="FFFFFF"/>
                </a:solidFill>
                <a:ea typeface="ＭＳ Ｐゴシック" panose="020B0600070205080204" pitchFamily="34" charset="-128"/>
              </a:rPr>
              <a:t>Nuclei</a:t>
            </a:r>
          </a:p>
        </p:txBody>
      </p:sp>
      <p:sp>
        <p:nvSpPr>
          <p:cNvPr id="995338" name="Text Box 10"/>
          <p:cNvSpPr txBox="1">
            <a:spLocks noChangeArrowheads="1"/>
          </p:cNvSpPr>
          <p:nvPr/>
        </p:nvSpPr>
        <p:spPr bwMode="auto">
          <a:xfrm>
            <a:off x="4447822" y="1516945"/>
            <a:ext cx="1046184" cy="33855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n-US" sz="1600">
                <a:solidFill>
                  <a:srgbClr val="00FF00"/>
                </a:solidFill>
                <a:ea typeface="ＭＳ Ｐゴシック" panose="020B0600070205080204" pitchFamily="34" charset="-128"/>
                <a:cs typeface="Arial" panose="020B0604020202020204" pitchFamily="34" charset="0"/>
              </a:rPr>
              <a:t>α</a:t>
            </a:r>
            <a:r>
              <a:rPr lang="en-US" altLang="en-US" sz="1600">
                <a:solidFill>
                  <a:srgbClr val="00FF00"/>
                </a:solidFill>
                <a:ea typeface="ＭＳ Ｐゴシック" panose="020B0600070205080204" pitchFamily="34" charset="-128"/>
                <a:cs typeface="Arial" panose="020B0604020202020204" pitchFamily="34" charset="0"/>
              </a:rPr>
              <a:t>- Catenin</a:t>
            </a:r>
            <a:endParaRPr lang="el-GR" altLang="en-US" sz="1600">
              <a:solidFill>
                <a:srgbClr val="00FF00"/>
              </a:solidFill>
              <a:ea typeface="ＭＳ Ｐゴシック" panose="020B0600070205080204" pitchFamily="34" charset="-128"/>
              <a:cs typeface="Arial" panose="020B0604020202020204" pitchFamily="34" charset="0"/>
            </a:endParaRPr>
          </a:p>
        </p:txBody>
      </p:sp>
      <p:sp>
        <p:nvSpPr>
          <p:cNvPr id="995340" name="Text Box 12"/>
          <p:cNvSpPr txBox="1">
            <a:spLocks noChangeArrowheads="1"/>
          </p:cNvSpPr>
          <p:nvPr/>
        </p:nvSpPr>
        <p:spPr bwMode="auto">
          <a:xfrm>
            <a:off x="6691489" y="1516945"/>
            <a:ext cx="770788" cy="33855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rgbClr val="00FF00"/>
                </a:solidFill>
                <a:ea typeface="ＭＳ Ｐゴシック" panose="020B0600070205080204" pitchFamily="34" charset="-128"/>
                <a:cs typeface="Arial" panose="020B0604020202020204" pitchFamily="34" charset="0"/>
              </a:rPr>
              <a:t>Hmga2</a:t>
            </a:r>
            <a:endParaRPr lang="el-GR" altLang="en-US" sz="1600">
              <a:solidFill>
                <a:srgbClr val="00FF00"/>
              </a:solidFill>
              <a:ea typeface="ＭＳ Ｐゴシック" panose="020B0600070205080204" pitchFamily="34" charset="-128"/>
              <a:cs typeface="Arial" panose="020B0604020202020204" pitchFamily="34" charset="0"/>
            </a:endParaRPr>
          </a:p>
        </p:txBody>
      </p:sp>
      <p:sp>
        <p:nvSpPr>
          <p:cNvPr id="995341" name="Text Box 13"/>
          <p:cNvSpPr txBox="1">
            <a:spLocks noChangeArrowheads="1"/>
          </p:cNvSpPr>
          <p:nvPr/>
        </p:nvSpPr>
        <p:spPr bwMode="auto">
          <a:xfrm>
            <a:off x="4617156" y="3745089"/>
            <a:ext cx="752129" cy="33855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rgbClr val="00FF00"/>
                </a:solidFill>
                <a:ea typeface="ＭＳ Ｐゴシック" panose="020B0600070205080204" pitchFamily="34" charset="-128"/>
                <a:cs typeface="Arial" panose="020B0604020202020204" pitchFamily="34" charset="0"/>
              </a:rPr>
              <a:t>Rbms3</a:t>
            </a:r>
            <a:endParaRPr lang="el-GR" altLang="en-US" sz="1600">
              <a:solidFill>
                <a:srgbClr val="00FF00"/>
              </a:solidFill>
              <a:ea typeface="ＭＳ Ｐゴシック" panose="020B0600070205080204" pitchFamily="34" charset="-128"/>
              <a:cs typeface="Arial" panose="020B0604020202020204" pitchFamily="34" charset="0"/>
            </a:endParaRPr>
          </a:p>
        </p:txBody>
      </p:sp>
      <p:sp>
        <p:nvSpPr>
          <p:cNvPr id="995342" name="Text Box 14"/>
          <p:cNvSpPr txBox="1">
            <a:spLocks noChangeArrowheads="1"/>
          </p:cNvSpPr>
          <p:nvPr/>
        </p:nvSpPr>
        <p:spPr bwMode="auto">
          <a:xfrm>
            <a:off x="6719712" y="3745089"/>
            <a:ext cx="811441" cy="33855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rgbClr val="00FF00"/>
                </a:solidFill>
                <a:ea typeface="ＭＳ Ｐゴシック" panose="020B0600070205080204" pitchFamily="34" charset="-128"/>
                <a:cs typeface="Arial" panose="020B0604020202020204" pitchFamily="34" charset="0"/>
              </a:rPr>
              <a:t>Rab3ab</a:t>
            </a:r>
            <a:endParaRPr lang="el-GR" altLang="en-US" sz="1600">
              <a:solidFill>
                <a:srgbClr val="00FF00"/>
              </a:solidFill>
              <a:ea typeface="ＭＳ Ｐゴシック" panose="020B0600070205080204" pitchFamily="34" charset="-128"/>
              <a:cs typeface="Arial" panose="020B0604020202020204" pitchFamily="34" charset="0"/>
            </a:endParaRPr>
          </a:p>
        </p:txBody>
      </p:sp>
      <p:sp>
        <p:nvSpPr>
          <p:cNvPr id="995343" name="Text Box 15"/>
          <p:cNvSpPr txBox="1">
            <a:spLocks noChangeArrowheads="1"/>
          </p:cNvSpPr>
          <p:nvPr/>
        </p:nvSpPr>
        <p:spPr bwMode="auto">
          <a:xfrm>
            <a:off x="4618567" y="5788378"/>
            <a:ext cx="771365" cy="25654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7">
                <a:solidFill>
                  <a:srgbClr val="FFFFFF"/>
                </a:solidFill>
                <a:ea typeface="ＭＳ Ｐゴシック" panose="020B0600070205080204" pitchFamily="34" charset="-128"/>
              </a:rPr>
              <a:t>Cytoplasm</a:t>
            </a:r>
          </a:p>
        </p:txBody>
      </p:sp>
      <p:sp>
        <p:nvSpPr>
          <p:cNvPr id="995344" name="Text Box 16"/>
          <p:cNvSpPr txBox="1">
            <a:spLocks noChangeArrowheads="1"/>
          </p:cNvSpPr>
          <p:nvPr/>
        </p:nvSpPr>
        <p:spPr bwMode="auto">
          <a:xfrm>
            <a:off x="1032934" y="1433689"/>
            <a:ext cx="2434449" cy="33855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rgbClr val="FFFFFF"/>
                </a:solidFill>
                <a:ea typeface="ＭＳ Ｐゴシック" panose="020B0600070205080204" pitchFamily="34" charset="-128"/>
              </a:rPr>
              <a:t>Zebrafish Ear Development</a:t>
            </a:r>
          </a:p>
        </p:txBody>
      </p:sp>
      <p:sp>
        <p:nvSpPr>
          <p:cNvPr id="995345" name="Text Box 17"/>
          <p:cNvSpPr txBox="1">
            <a:spLocks noChangeArrowheads="1"/>
          </p:cNvSpPr>
          <p:nvPr/>
        </p:nvSpPr>
        <p:spPr bwMode="auto">
          <a:xfrm>
            <a:off x="6472767" y="5808134"/>
            <a:ext cx="1189749" cy="25654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7">
                <a:solidFill>
                  <a:srgbClr val="FFFFFF"/>
                </a:solidFill>
                <a:ea typeface="ＭＳ Ｐゴシック" panose="020B0600070205080204" pitchFamily="34" charset="-128"/>
              </a:rPr>
              <a:t>Cytoplasm+Nuclei</a:t>
            </a:r>
          </a:p>
        </p:txBody>
      </p:sp>
      <p:sp>
        <p:nvSpPr>
          <p:cNvPr id="995349" name="Text Box 21"/>
          <p:cNvSpPr txBox="1">
            <a:spLocks noChangeArrowheads="1"/>
          </p:cNvSpPr>
          <p:nvPr/>
        </p:nvSpPr>
        <p:spPr bwMode="auto">
          <a:xfrm>
            <a:off x="2738968" y="2332568"/>
            <a:ext cx="580415" cy="31117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22">
                <a:solidFill>
                  <a:srgbClr val="000000"/>
                </a:solidFill>
                <a:ea typeface="ＭＳ Ｐゴシック" panose="020B0600070205080204" pitchFamily="34" charset="-128"/>
              </a:rPr>
              <a:t>1 day</a:t>
            </a:r>
          </a:p>
        </p:txBody>
      </p:sp>
      <p:sp>
        <p:nvSpPr>
          <p:cNvPr id="995350" name="Text Box 22"/>
          <p:cNvSpPr txBox="1">
            <a:spLocks noChangeArrowheads="1"/>
          </p:cNvSpPr>
          <p:nvPr/>
        </p:nvSpPr>
        <p:spPr bwMode="auto">
          <a:xfrm>
            <a:off x="2738967" y="3698523"/>
            <a:ext cx="649280" cy="31117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22">
                <a:solidFill>
                  <a:srgbClr val="000000"/>
                </a:solidFill>
                <a:ea typeface="ＭＳ Ｐゴシック" panose="020B0600070205080204" pitchFamily="34" charset="-128"/>
              </a:rPr>
              <a:t>2 days</a:t>
            </a:r>
          </a:p>
        </p:txBody>
      </p:sp>
      <p:sp>
        <p:nvSpPr>
          <p:cNvPr id="995351" name="Text Box 23"/>
          <p:cNvSpPr txBox="1">
            <a:spLocks noChangeArrowheads="1"/>
          </p:cNvSpPr>
          <p:nvPr/>
        </p:nvSpPr>
        <p:spPr bwMode="auto">
          <a:xfrm>
            <a:off x="2738967" y="5027790"/>
            <a:ext cx="798360" cy="31117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22">
                <a:solidFill>
                  <a:srgbClr val="000000"/>
                </a:solidFill>
                <a:ea typeface="ＭＳ Ｐゴシック" panose="020B0600070205080204" pitchFamily="34" charset="-128"/>
              </a:rPr>
              <a:t>3-4 days</a:t>
            </a:r>
          </a:p>
        </p:txBody>
      </p:sp>
      <p:sp>
        <p:nvSpPr>
          <p:cNvPr id="995358" name="Text Box 30"/>
          <p:cNvSpPr txBox="1">
            <a:spLocks noChangeArrowheads="1"/>
          </p:cNvSpPr>
          <p:nvPr/>
        </p:nvSpPr>
        <p:spPr bwMode="auto">
          <a:xfrm>
            <a:off x="1531056" y="5595057"/>
            <a:ext cx="543739" cy="229165"/>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89">
                <a:solidFill>
                  <a:srgbClr val="FF6600"/>
                </a:solidFill>
                <a:ea typeface="ＭＳ Ｐゴシック" panose="020B0600070205080204" pitchFamily="34" charset="-128"/>
                <a:cs typeface="Arial" panose="020B0604020202020204" pitchFamily="34" charset="0"/>
              </a:rPr>
              <a:t>FM1-43</a:t>
            </a:r>
          </a:p>
        </p:txBody>
      </p:sp>
      <p:sp>
        <p:nvSpPr>
          <p:cNvPr id="995359" name="Text Box 31"/>
          <p:cNvSpPr txBox="1">
            <a:spLocks noChangeArrowheads="1"/>
          </p:cNvSpPr>
          <p:nvPr/>
        </p:nvSpPr>
        <p:spPr bwMode="auto">
          <a:xfrm>
            <a:off x="1938866" y="4255912"/>
            <a:ext cx="731290" cy="229165"/>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89">
                <a:solidFill>
                  <a:srgbClr val="FF3300"/>
                </a:solidFill>
                <a:ea typeface="ＭＳ Ｐゴシック" panose="020B0600070205080204" pitchFamily="34" charset="-128"/>
                <a:cs typeface="Arial" panose="020B0604020202020204" pitchFamily="34" charset="0"/>
              </a:rPr>
              <a:t>memCherry</a:t>
            </a:r>
          </a:p>
        </p:txBody>
      </p:sp>
      <p:sp>
        <p:nvSpPr>
          <p:cNvPr id="995360" name="Text Box 32"/>
          <p:cNvSpPr txBox="1">
            <a:spLocks noChangeArrowheads="1"/>
          </p:cNvSpPr>
          <p:nvPr/>
        </p:nvSpPr>
        <p:spPr bwMode="auto">
          <a:xfrm>
            <a:off x="1401234" y="2906889"/>
            <a:ext cx="731290" cy="229165"/>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89">
                <a:solidFill>
                  <a:srgbClr val="FF3300"/>
                </a:solidFill>
                <a:ea typeface="ＭＳ Ｐゴシック" panose="020B0600070205080204" pitchFamily="34" charset="-128"/>
                <a:cs typeface="Arial" panose="020B0604020202020204" pitchFamily="34" charset="0"/>
              </a:rPr>
              <a:t>memCherry</a:t>
            </a:r>
          </a:p>
        </p:txBody>
      </p:sp>
      <p:sp>
        <p:nvSpPr>
          <p:cNvPr id="995361" name="Text Box 33"/>
          <p:cNvSpPr txBox="1">
            <a:spLocks noChangeArrowheads="1"/>
          </p:cNvSpPr>
          <p:nvPr/>
        </p:nvSpPr>
        <p:spPr bwMode="auto">
          <a:xfrm>
            <a:off x="1401234" y="1844323"/>
            <a:ext cx="511679" cy="229165"/>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89">
                <a:solidFill>
                  <a:srgbClr val="ED7D31"/>
                </a:solidFill>
                <a:ea typeface="ＭＳ Ｐゴシック" panose="020B0600070205080204" pitchFamily="34" charset="-128"/>
                <a:cs typeface="Arial" panose="020B0604020202020204" pitchFamily="34" charset="0"/>
              </a:rPr>
              <a:t>Hmga2</a:t>
            </a:r>
          </a:p>
        </p:txBody>
      </p:sp>
      <p:sp>
        <p:nvSpPr>
          <p:cNvPr id="3" name="Title 2"/>
          <p:cNvSpPr>
            <a:spLocks noGrp="1"/>
          </p:cNvSpPr>
          <p:nvPr>
            <p:ph type="title"/>
          </p:nvPr>
        </p:nvSpPr>
        <p:spPr/>
        <p:txBody>
          <a:bodyPr anchor="t">
            <a:noAutofit/>
          </a:bodyPr>
          <a:lstStyle/>
          <a:p>
            <a:r>
              <a:rPr lang="en-US" sz="2800" dirty="0"/>
              <a:t>Flip Trap Screen Labels Endogenous Proteins:</a:t>
            </a:r>
            <a:br>
              <a:rPr lang="en-US" sz="2800" dirty="0"/>
            </a:br>
            <a:r>
              <a:rPr lang="en-US" sz="2800" dirty="0"/>
              <a:t>Different Sub-Cellular Compartments and Cell Types</a:t>
            </a:r>
            <a:br>
              <a:rPr lang="en-US" sz="2800" dirty="0"/>
            </a:br>
            <a:endParaRPr lang="en-US" sz="2800" dirty="0"/>
          </a:p>
        </p:txBody>
      </p:sp>
    </p:spTree>
    <p:extLst>
      <p:ext uri="{BB962C8B-B14F-4D97-AF65-F5344CB8AC3E}">
        <p14:creationId xmlns:p14="http://schemas.microsoft.com/office/powerpoint/2010/main" val="1645426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solidFill>
                  <a:srgbClr val="000000"/>
                </a:solidFill>
              </a:rPr>
              <a:t>Fluorescence Fluctuation Spectroscopy (FFS</a:t>
            </a:r>
            <a:r>
              <a:rPr lang="en-US" altLang="en-US" sz="3200" dirty="0" smtClean="0">
                <a:solidFill>
                  <a:srgbClr val="000000"/>
                </a:solidFill>
              </a:rPr>
              <a:t>)</a:t>
            </a:r>
            <a:endParaRPr lang="en-US" sz="3200" dirty="0"/>
          </a:p>
        </p:txBody>
      </p:sp>
      <p:sp>
        <p:nvSpPr>
          <p:cNvPr id="3" name="Content Placeholder 2"/>
          <p:cNvSpPr>
            <a:spLocks noGrp="1"/>
          </p:cNvSpPr>
          <p:nvPr>
            <p:ph idx="1"/>
          </p:nvPr>
        </p:nvSpPr>
        <p:spPr/>
        <p:txBody>
          <a:bodyPr/>
          <a:lstStyle/>
          <a:p>
            <a:r>
              <a:rPr lang="en-US" dirty="0"/>
              <a:t>Fluorescence Correlation Spectroscopy (FCS)</a:t>
            </a:r>
          </a:p>
          <a:p>
            <a:r>
              <a:rPr lang="en-US" dirty="0"/>
              <a:t>Photon Counting Histogram (PCH)</a:t>
            </a:r>
          </a:p>
          <a:p>
            <a:r>
              <a:rPr lang="en-US" dirty="0"/>
              <a:t>Fluorescence Cross-Correlation Spectroscopy (FCCS)</a:t>
            </a:r>
          </a:p>
          <a:p>
            <a:pPr lvl="1"/>
            <a:r>
              <a:rPr lang="en-US" dirty="0"/>
              <a:t>FCS with more than 1 </a:t>
            </a:r>
            <a:r>
              <a:rPr lang="en-US" dirty="0" smtClean="0"/>
              <a:t>color</a:t>
            </a:r>
          </a:p>
          <a:p>
            <a:endParaRPr lang="en-US" dirty="0"/>
          </a:p>
        </p:txBody>
      </p:sp>
    </p:spTree>
    <p:extLst>
      <p:ext uri="{BB962C8B-B14F-4D97-AF65-F5344CB8AC3E}">
        <p14:creationId xmlns:p14="http://schemas.microsoft.com/office/powerpoint/2010/main" val="12796554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9743" name="Picture 15" descr="Pos2_125b_Mod_ct159a_ct172aFig4"/>
          <p:cNvPicPr>
            <a:picLocks noChangeAspect="1" noChangeArrowheads="1"/>
          </p:cNvPicPr>
          <p:nvPr/>
        </p:nvPicPr>
        <p:blipFill>
          <a:blip r:embed="rId2" cstate="print">
            <a:extLst>
              <a:ext uri="{28A0092B-C50C-407E-A947-70E740481C1C}">
                <a14:useLocalDpi xmlns:a14="http://schemas.microsoft.com/office/drawing/2010/main" val="0"/>
              </a:ext>
            </a:extLst>
          </a:blip>
          <a:srcRect l="40178" t="629" r="20331" b="943"/>
          <a:stretch>
            <a:fillRect/>
          </a:stretch>
        </p:blipFill>
        <p:spPr bwMode="auto">
          <a:xfrm>
            <a:off x="3540479" y="1399822"/>
            <a:ext cx="4985455" cy="4978400"/>
          </a:xfrm>
          <a:prstGeom prst="rect">
            <a:avLst/>
          </a:prstGeom>
          <a:noFill/>
          <a:extLst>
            <a:ext uri="{909E8E84-426E-40DD-AFC4-6F175D3DCCD1}">
              <a14:hiddenFill xmlns:a14="http://schemas.microsoft.com/office/drawing/2010/main">
                <a:solidFill>
                  <a:srgbClr val="FFFFFF"/>
                </a:solidFill>
              </a14:hiddenFill>
            </a:ext>
          </a:extLst>
        </p:spPr>
      </p:pic>
      <p:sp>
        <p:nvSpPr>
          <p:cNvPr id="969744" name="Rectangle 16"/>
          <p:cNvSpPr>
            <a:spLocks noChangeArrowheads="1"/>
          </p:cNvSpPr>
          <p:nvPr/>
        </p:nvSpPr>
        <p:spPr bwMode="auto">
          <a:xfrm>
            <a:off x="324556" y="1384301"/>
            <a:ext cx="3119967" cy="2864556"/>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342900" indent="-342900">
              <a:spcBef>
                <a:spcPct val="60000"/>
              </a:spcBef>
              <a:buSzPct val="100000"/>
              <a:buChar char="•"/>
              <a:defRPr sz="2600">
                <a:solidFill>
                  <a:srgbClr val="FFFFFF"/>
                </a:solidFill>
                <a:latin typeface="Arial" panose="020B0604020202020204" pitchFamily="34" charset="0"/>
              </a:defRPr>
            </a:lvl1pPr>
            <a:lvl2pPr marL="742950" indent="-285750">
              <a:spcBef>
                <a:spcPct val="60000"/>
              </a:spcBef>
              <a:buSzPct val="100000"/>
              <a:buChar char="–"/>
              <a:defRPr sz="2600">
                <a:solidFill>
                  <a:srgbClr val="FFFFFF"/>
                </a:solidFill>
                <a:latin typeface="Arial" panose="020B0604020202020204" pitchFamily="34" charset="0"/>
              </a:defRPr>
            </a:lvl2pPr>
            <a:lvl3pPr marL="1143000" indent="-228600">
              <a:spcBef>
                <a:spcPct val="60000"/>
              </a:spcBef>
              <a:buSzPct val="100000"/>
              <a:buChar char="•"/>
              <a:defRPr sz="2600">
                <a:solidFill>
                  <a:srgbClr val="FFFFFF"/>
                </a:solidFill>
                <a:latin typeface="Arial" panose="020B0604020202020204" pitchFamily="34" charset="0"/>
              </a:defRPr>
            </a:lvl3pPr>
            <a:lvl4pPr marL="1600200" indent="-228600">
              <a:spcBef>
                <a:spcPct val="60000"/>
              </a:spcBef>
              <a:buSzPct val="100000"/>
              <a:buChar char="–"/>
              <a:defRPr sz="2600">
                <a:solidFill>
                  <a:srgbClr val="FFFFFF"/>
                </a:solidFill>
                <a:latin typeface="Arial" panose="020B0604020202020204" pitchFamily="34" charset="0"/>
              </a:defRPr>
            </a:lvl4pPr>
            <a:lvl5pPr marL="2057400" indent="-228600">
              <a:spcBef>
                <a:spcPct val="60000"/>
              </a:spcBef>
              <a:buSzPct val="100000"/>
              <a:buChar char="•"/>
              <a:defRPr sz="2600">
                <a:solidFill>
                  <a:srgbClr val="FFFFFF"/>
                </a:solidFill>
                <a:latin typeface="Arial" panose="020B0604020202020204" pitchFamily="34" charset="0"/>
              </a:defRPr>
            </a:lvl5pPr>
            <a:lvl6pPr marL="2514600" indent="-228600" fontAlgn="base">
              <a:spcBef>
                <a:spcPct val="60000"/>
              </a:spcBef>
              <a:spcAft>
                <a:spcPct val="0"/>
              </a:spcAft>
              <a:buSzPct val="100000"/>
              <a:buChar char="•"/>
              <a:defRPr sz="2600">
                <a:solidFill>
                  <a:srgbClr val="FFFFFF"/>
                </a:solidFill>
                <a:latin typeface="Arial" panose="020B0604020202020204" pitchFamily="34" charset="0"/>
              </a:defRPr>
            </a:lvl6pPr>
            <a:lvl7pPr marL="2971800" indent="-228600" fontAlgn="base">
              <a:spcBef>
                <a:spcPct val="60000"/>
              </a:spcBef>
              <a:spcAft>
                <a:spcPct val="0"/>
              </a:spcAft>
              <a:buSzPct val="100000"/>
              <a:buChar char="•"/>
              <a:defRPr sz="2600">
                <a:solidFill>
                  <a:srgbClr val="FFFFFF"/>
                </a:solidFill>
                <a:latin typeface="Arial" panose="020B0604020202020204" pitchFamily="34" charset="0"/>
              </a:defRPr>
            </a:lvl7pPr>
            <a:lvl8pPr marL="3429000" indent="-228600" fontAlgn="base">
              <a:spcBef>
                <a:spcPct val="60000"/>
              </a:spcBef>
              <a:spcAft>
                <a:spcPct val="0"/>
              </a:spcAft>
              <a:buSzPct val="100000"/>
              <a:buChar char="•"/>
              <a:defRPr sz="2600">
                <a:solidFill>
                  <a:srgbClr val="FFFFFF"/>
                </a:solidFill>
                <a:latin typeface="Arial" panose="020B0604020202020204" pitchFamily="34" charset="0"/>
              </a:defRPr>
            </a:lvl8pPr>
            <a:lvl9pPr marL="3886200" indent="-228600" fontAlgn="base">
              <a:spcBef>
                <a:spcPct val="60000"/>
              </a:spcBef>
              <a:spcAft>
                <a:spcPct val="0"/>
              </a:spcAft>
              <a:buSzPct val="100000"/>
              <a:buChar char="•"/>
              <a:defRPr sz="2600">
                <a:solidFill>
                  <a:srgbClr val="FFFFFF"/>
                </a:solidFill>
                <a:latin typeface="Arial" panose="020B0604020202020204" pitchFamily="34" charset="0"/>
              </a:defRPr>
            </a:lvl9pPr>
          </a:lstStyle>
          <a:p>
            <a:r>
              <a:rPr lang="en-US" altLang="en-US" sz="1511"/>
              <a:t>Rab3ab expressed in sensory hair cell nuclei and cytoplasm</a:t>
            </a:r>
          </a:p>
          <a:p>
            <a:r>
              <a:rPr lang="en-US" altLang="en-US" sz="1511"/>
              <a:t>Turns on as hair cells differentiate</a:t>
            </a:r>
          </a:p>
          <a:p>
            <a:r>
              <a:rPr lang="en-US" altLang="en-US" sz="1511"/>
              <a:t>Expressed in auditory ganglion neurons</a:t>
            </a:r>
          </a:p>
          <a:p>
            <a:r>
              <a:rPr lang="en-US" altLang="en-US" sz="1511"/>
              <a:t>Time-lapse beginning 52 hpf, 15 hrs, 40 min</a:t>
            </a:r>
          </a:p>
        </p:txBody>
      </p:sp>
      <p:grpSp>
        <p:nvGrpSpPr>
          <p:cNvPr id="969758" name="Group 30"/>
          <p:cNvGrpSpPr>
            <a:grpSpLocks/>
          </p:cNvGrpSpPr>
          <p:nvPr/>
        </p:nvGrpSpPr>
        <p:grpSpPr bwMode="auto">
          <a:xfrm>
            <a:off x="7830261" y="3275191"/>
            <a:ext cx="625123" cy="627944"/>
            <a:chOff x="5472" y="1988"/>
            <a:chExt cx="443" cy="445"/>
          </a:xfrm>
        </p:grpSpPr>
        <p:grpSp>
          <p:nvGrpSpPr>
            <p:cNvPr id="969753" name="Group 25"/>
            <p:cNvGrpSpPr>
              <a:grpSpLocks/>
            </p:cNvGrpSpPr>
            <p:nvPr/>
          </p:nvGrpSpPr>
          <p:grpSpPr bwMode="auto">
            <a:xfrm>
              <a:off x="5608" y="2122"/>
              <a:ext cx="222" cy="221"/>
              <a:chOff x="1531" y="3763"/>
              <a:chExt cx="379" cy="379"/>
            </a:xfrm>
          </p:grpSpPr>
          <p:sp>
            <p:nvSpPr>
              <p:cNvPr id="969754" name="Line 26"/>
              <p:cNvSpPr>
                <a:spLocks noChangeShapeType="1"/>
              </p:cNvSpPr>
              <p:nvPr/>
            </p:nvSpPr>
            <p:spPr bwMode="auto">
              <a:xfrm flipH="1">
                <a:off x="1531" y="4141"/>
                <a:ext cx="379" cy="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nchor="ctr"/>
              <a:lstStyle/>
              <a:p>
                <a:endParaRPr lang="en-US" sz="1600">
                  <a:solidFill>
                    <a:prstClr val="white"/>
                  </a:solidFill>
                </a:endParaRPr>
              </a:p>
            </p:txBody>
          </p:sp>
          <p:sp>
            <p:nvSpPr>
              <p:cNvPr id="969755" name="Line 27"/>
              <p:cNvSpPr>
                <a:spLocks noChangeShapeType="1"/>
              </p:cNvSpPr>
              <p:nvPr/>
            </p:nvSpPr>
            <p:spPr bwMode="auto">
              <a:xfrm rot="5400000" flipH="1">
                <a:off x="1720" y="3953"/>
                <a:ext cx="379" cy="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nchor="ctr"/>
              <a:lstStyle/>
              <a:p>
                <a:endParaRPr lang="en-US" sz="1600">
                  <a:solidFill>
                    <a:prstClr val="white"/>
                  </a:solidFill>
                </a:endParaRPr>
              </a:p>
            </p:txBody>
          </p:sp>
        </p:grpSp>
        <p:sp>
          <p:nvSpPr>
            <p:cNvPr id="969756" name="Text Box 28"/>
            <p:cNvSpPr txBox="1">
              <a:spLocks noChangeArrowheads="1"/>
            </p:cNvSpPr>
            <p:nvPr/>
          </p:nvSpPr>
          <p:spPr bwMode="auto">
            <a:xfrm>
              <a:off x="5750" y="1988"/>
              <a:ext cx="165" cy="154"/>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p>
              <a:r>
                <a:rPr lang="en-US" altLang="en-US" sz="889">
                  <a:solidFill>
                    <a:srgbClr val="000000"/>
                  </a:solidFill>
                  <a:ea typeface="ＭＳ Ｐゴシック" panose="020B0600070205080204" pitchFamily="34" charset="-128"/>
                </a:rPr>
                <a:t>D</a:t>
              </a:r>
            </a:p>
          </p:txBody>
        </p:sp>
        <p:sp>
          <p:nvSpPr>
            <p:cNvPr id="969757" name="Text Box 29"/>
            <p:cNvSpPr txBox="1">
              <a:spLocks noChangeArrowheads="1"/>
            </p:cNvSpPr>
            <p:nvPr/>
          </p:nvSpPr>
          <p:spPr bwMode="auto">
            <a:xfrm>
              <a:off x="5472" y="2279"/>
              <a:ext cx="162" cy="154"/>
            </a:xfrm>
            <a:prstGeom prst="rect">
              <a:avLst/>
            </a:prstGeom>
            <a:noFill/>
            <a:ln>
              <a:noFill/>
            </a:ln>
            <a:effectLst/>
            <a:extLst>
              <a:ext uri="{909E8E84-426E-40DD-AFC4-6F175D3DCCD1}">
                <a14:hiddenFill xmlns:a14="http://schemas.microsoft.com/office/drawing/2010/main">
                  <a:solidFill>
                    <a:srgbClr val="FDB31E"/>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434" tIns="39511" rIns="80434" bIns="39511">
              <a:spAutoFit/>
            </a:bodyPr>
            <a:lstStyle/>
            <a:p>
              <a:r>
                <a:rPr lang="en-US" altLang="en-US" sz="889">
                  <a:solidFill>
                    <a:srgbClr val="000000"/>
                  </a:solidFill>
                  <a:ea typeface="ＭＳ Ｐゴシック" panose="020B0600070205080204" pitchFamily="34" charset="-128"/>
                </a:rPr>
                <a:t>A</a:t>
              </a:r>
            </a:p>
          </p:txBody>
        </p:sp>
      </p:grpSp>
      <p:sp>
        <p:nvSpPr>
          <p:cNvPr id="2" name="Title 1"/>
          <p:cNvSpPr>
            <a:spLocks noGrp="1"/>
          </p:cNvSpPr>
          <p:nvPr>
            <p:ph type="title"/>
          </p:nvPr>
        </p:nvSpPr>
        <p:spPr/>
        <p:txBody>
          <a:bodyPr anchor="t">
            <a:normAutofit/>
          </a:bodyPr>
          <a:lstStyle/>
          <a:p>
            <a:r>
              <a:rPr lang="en-US" sz="2800" dirty="0"/>
              <a:t>Rab3ab is a </a:t>
            </a:r>
            <a:r>
              <a:rPr lang="en-US" sz="2800" dirty="0" err="1"/>
              <a:t>Ras</a:t>
            </a:r>
            <a:r>
              <a:rPr lang="en-US" sz="2800" dirty="0"/>
              <a:t> Oncogene Restricted to Hair Cells in Inner </a:t>
            </a:r>
            <a:r>
              <a:rPr lang="en-US" sz="2800" dirty="0" smtClean="0"/>
              <a:t>Ear</a:t>
            </a:r>
            <a:endParaRPr lang="en-US" sz="2800" dirty="0"/>
          </a:p>
        </p:txBody>
      </p:sp>
    </p:spTree>
    <p:extLst>
      <p:ext uri="{BB962C8B-B14F-4D97-AF65-F5344CB8AC3E}">
        <p14:creationId xmlns:p14="http://schemas.microsoft.com/office/powerpoint/2010/main" val="1454705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4087" name="Picture 7" descr="ct172a_52hrsMark3subsetHigherPower_Subset_Maximumintensityprojec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1811" y="1543755"/>
            <a:ext cx="2206978" cy="2206978"/>
          </a:xfrm>
          <a:prstGeom prst="rect">
            <a:avLst/>
          </a:prstGeom>
          <a:noFill/>
          <a:extLst>
            <a:ext uri="{909E8E84-426E-40DD-AFC4-6F175D3DCCD1}">
              <a14:hiddenFill xmlns:a14="http://schemas.microsoft.com/office/drawing/2010/main">
                <a:solidFill>
                  <a:srgbClr val="FFFFFF"/>
                </a:solidFill>
              </a14:hiddenFill>
            </a:ext>
          </a:extLst>
        </p:spPr>
      </p:pic>
      <p:sp>
        <p:nvSpPr>
          <p:cNvPr id="814093" name="Text Box 13"/>
          <p:cNvSpPr txBox="1">
            <a:spLocks noChangeArrowheads="1"/>
          </p:cNvSpPr>
          <p:nvPr/>
        </p:nvSpPr>
        <p:spPr bwMode="auto">
          <a:xfrm>
            <a:off x="3402189" y="3265311"/>
            <a:ext cx="232756" cy="283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44">
                <a:solidFill>
                  <a:prstClr val="white"/>
                </a:solidFill>
              </a:rPr>
              <a:t>f</a:t>
            </a:r>
          </a:p>
        </p:txBody>
      </p:sp>
      <p:sp>
        <p:nvSpPr>
          <p:cNvPr id="814094" name="Text Box 14"/>
          <p:cNvSpPr txBox="1">
            <a:spLocks noChangeArrowheads="1"/>
          </p:cNvSpPr>
          <p:nvPr/>
        </p:nvSpPr>
        <p:spPr bwMode="auto">
          <a:xfrm>
            <a:off x="5205590" y="2796822"/>
            <a:ext cx="256802" cy="283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44">
                <a:solidFill>
                  <a:prstClr val="white"/>
                </a:solidFill>
              </a:rPr>
              <a:t>v</a:t>
            </a:r>
          </a:p>
        </p:txBody>
      </p:sp>
      <p:sp>
        <p:nvSpPr>
          <p:cNvPr id="814095" name="Text Box 15"/>
          <p:cNvSpPr txBox="1">
            <a:spLocks noChangeArrowheads="1"/>
          </p:cNvSpPr>
          <p:nvPr/>
        </p:nvSpPr>
        <p:spPr bwMode="auto">
          <a:xfrm>
            <a:off x="3220156" y="1511301"/>
            <a:ext cx="659219" cy="3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22">
                <a:solidFill>
                  <a:prstClr val="white"/>
                </a:solidFill>
              </a:rPr>
              <a:t>50 hpf</a:t>
            </a:r>
          </a:p>
        </p:txBody>
      </p:sp>
      <p:sp>
        <p:nvSpPr>
          <p:cNvPr id="814097" name="Rectangle 17"/>
          <p:cNvSpPr>
            <a:spLocks noChangeArrowheads="1"/>
          </p:cNvSpPr>
          <p:nvPr/>
        </p:nvSpPr>
        <p:spPr bwMode="auto">
          <a:xfrm>
            <a:off x="255412" y="1535289"/>
            <a:ext cx="2913944" cy="2864556"/>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342900" indent="-342900">
              <a:spcBef>
                <a:spcPct val="60000"/>
              </a:spcBef>
              <a:buSzPct val="100000"/>
              <a:buChar char="•"/>
              <a:defRPr sz="2600">
                <a:solidFill>
                  <a:srgbClr val="FFFFFF"/>
                </a:solidFill>
                <a:latin typeface="Arial" panose="020B0604020202020204" pitchFamily="34" charset="0"/>
              </a:defRPr>
            </a:lvl1pPr>
            <a:lvl2pPr marL="742950" indent="-285750">
              <a:spcBef>
                <a:spcPct val="60000"/>
              </a:spcBef>
              <a:buSzPct val="100000"/>
              <a:buChar char="–"/>
              <a:defRPr sz="2600">
                <a:solidFill>
                  <a:srgbClr val="FFFFFF"/>
                </a:solidFill>
                <a:latin typeface="Arial" panose="020B0604020202020204" pitchFamily="34" charset="0"/>
              </a:defRPr>
            </a:lvl2pPr>
            <a:lvl3pPr marL="1143000" indent="-228600">
              <a:spcBef>
                <a:spcPct val="60000"/>
              </a:spcBef>
              <a:buSzPct val="100000"/>
              <a:buChar char="•"/>
              <a:defRPr sz="2600">
                <a:solidFill>
                  <a:srgbClr val="FFFFFF"/>
                </a:solidFill>
                <a:latin typeface="Arial" panose="020B0604020202020204" pitchFamily="34" charset="0"/>
              </a:defRPr>
            </a:lvl3pPr>
            <a:lvl4pPr marL="1600200" indent="-228600">
              <a:spcBef>
                <a:spcPct val="60000"/>
              </a:spcBef>
              <a:buSzPct val="100000"/>
              <a:buChar char="–"/>
              <a:defRPr sz="2600">
                <a:solidFill>
                  <a:srgbClr val="FFFFFF"/>
                </a:solidFill>
                <a:latin typeface="Arial" panose="020B0604020202020204" pitchFamily="34" charset="0"/>
              </a:defRPr>
            </a:lvl4pPr>
            <a:lvl5pPr marL="2057400" indent="-228600">
              <a:spcBef>
                <a:spcPct val="60000"/>
              </a:spcBef>
              <a:buSzPct val="100000"/>
              <a:buChar char="•"/>
              <a:defRPr sz="2600">
                <a:solidFill>
                  <a:srgbClr val="FFFFFF"/>
                </a:solidFill>
                <a:latin typeface="Arial" panose="020B0604020202020204" pitchFamily="34" charset="0"/>
              </a:defRPr>
            </a:lvl5pPr>
            <a:lvl6pPr marL="2514600" indent="-228600" fontAlgn="base">
              <a:spcBef>
                <a:spcPct val="60000"/>
              </a:spcBef>
              <a:spcAft>
                <a:spcPct val="0"/>
              </a:spcAft>
              <a:buSzPct val="100000"/>
              <a:buChar char="•"/>
              <a:defRPr sz="2600">
                <a:solidFill>
                  <a:srgbClr val="FFFFFF"/>
                </a:solidFill>
                <a:latin typeface="Arial" panose="020B0604020202020204" pitchFamily="34" charset="0"/>
              </a:defRPr>
            </a:lvl6pPr>
            <a:lvl7pPr marL="2971800" indent="-228600" fontAlgn="base">
              <a:spcBef>
                <a:spcPct val="60000"/>
              </a:spcBef>
              <a:spcAft>
                <a:spcPct val="0"/>
              </a:spcAft>
              <a:buSzPct val="100000"/>
              <a:buChar char="•"/>
              <a:defRPr sz="2600">
                <a:solidFill>
                  <a:srgbClr val="FFFFFF"/>
                </a:solidFill>
                <a:latin typeface="Arial" panose="020B0604020202020204" pitchFamily="34" charset="0"/>
              </a:defRPr>
            </a:lvl7pPr>
            <a:lvl8pPr marL="3429000" indent="-228600" fontAlgn="base">
              <a:spcBef>
                <a:spcPct val="60000"/>
              </a:spcBef>
              <a:spcAft>
                <a:spcPct val="0"/>
              </a:spcAft>
              <a:buSzPct val="100000"/>
              <a:buChar char="•"/>
              <a:defRPr sz="2600">
                <a:solidFill>
                  <a:srgbClr val="FFFFFF"/>
                </a:solidFill>
                <a:latin typeface="Arial" panose="020B0604020202020204" pitchFamily="34" charset="0"/>
              </a:defRPr>
            </a:lvl8pPr>
            <a:lvl9pPr marL="3886200" indent="-228600" fontAlgn="base">
              <a:spcBef>
                <a:spcPct val="60000"/>
              </a:spcBef>
              <a:spcAft>
                <a:spcPct val="0"/>
              </a:spcAft>
              <a:buSzPct val="100000"/>
              <a:buChar char="•"/>
              <a:defRPr sz="2600">
                <a:solidFill>
                  <a:srgbClr val="FFFFFF"/>
                </a:solidFill>
                <a:latin typeface="Arial" panose="020B0604020202020204" pitchFamily="34" charset="0"/>
              </a:defRPr>
            </a:lvl9pPr>
          </a:lstStyle>
          <a:p>
            <a:r>
              <a:rPr lang="en-US" altLang="en-US" sz="1511"/>
              <a:t>Heterotrimeric G proteins act as molecular switches between G-protein-coupled-receptors and transduction pathways</a:t>
            </a:r>
          </a:p>
          <a:p>
            <a:r>
              <a:rPr lang="en-US" altLang="en-US" sz="1511"/>
              <a:t>In otocyst restricted to sensory hair cell cytoplasm</a:t>
            </a:r>
          </a:p>
        </p:txBody>
      </p:sp>
      <p:pic>
        <p:nvPicPr>
          <p:cNvPr id="814106" name="Picture 26" descr="Before_ct172aPostCristHC_83hpf_Pos3ad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556" y="3883378"/>
            <a:ext cx="2466622" cy="2466622"/>
          </a:xfrm>
          <a:prstGeom prst="rect">
            <a:avLst/>
          </a:prstGeom>
          <a:noFill/>
          <a:extLst>
            <a:ext uri="{909E8E84-426E-40DD-AFC4-6F175D3DCCD1}">
              <a14:hiddenFill xmlns:a14="http://schemas.microsoft.com/office/drawing/2010/main">
                <a:solidFill>
                  <a:srgbClr val="FFFFFF"/>
                </a:solidFill>
              </a14:hiddenFill>
            </a:ext>
          </a:extLst>
        </p:spPr>
      </p:pic>
      <p:pic>
        <p:nvPicPr>
          <p:cNvPr id="814107" name="Picture 27" descr="Before_ct172aNeuronsPLG_83hpf_Pos5ad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6412" y="3884789"/>
            <a:ext cx="2466622" cy="2476500"/>
          </a:xfrm>
          <a:prstGeom prst="rect">
            <a:avLst/>
          </a:prstGeom>
          <a:noFill/>
          <a:extLst>
            <a:ext uri="{909E8E84-426E-40DD-AFC4-6F175D3DCCD1}">
              <a14:hiddenFill xmlns:a14="http://schemas.microsoft.com/office/drawing/2010/main">
                <a:solidFill>
                  <a:srgbClr val="FFFFFF"/>
                </a:solidFill>
              </a14:hiddenFill>
            </a:ext>
          </a:extLst>
        </p:spPr>
      </p:pic>
      <p:pic>
        <p:nvPicPr>
          <p:cNvPr id="814108" name="Picture 28" descr="Before_ct172aNeuronsPLG_speckles_83hpf_Pos5"/>
          <p:cNvPicPr>
            <a:picLocks noChangeAspect="1" noChangeArrowheads="1"/>
          </p:cNvPicPr>
          <p:nvPr/>
        </p:nvPicPr>
        <p:blipFill>
          <a:blip r:embed="rId5">
            <a:extLst>
              <a:ext uri="{28A0092B-C50C-407E-A947-70E740481C1C}">
                <a14:useLocalDpi xmlns:a14="http://schemas.microsoft.com/office/drawing/2010/main" val="0"/>
              </a:ext>
            </a:extLst>
          </a:blip>
          <a:srcRect b="345"/>
          <a:stretch>
            <a:fillRect/>
          </a:stretch>
        </p:blipFill>
        <p:spPr bwMode="auto">
          <a:xfrm>
            <a:off x="6128456" y="3884789"/>
            <a:ext cx="2466622" cy="2472267"/>
          </a:xfrm>
          <a:prstGeom prst="rect">
            <a:avLst/>
          </a:prstGeom>
          <a:noFill/>
          <a:extLst>
            <a:ext uri="{909E8E84-426E-40DD-AFC4-6F175D3DCCD1}">
              <a14:hiddenFill xmlns:a14="http://schemas.microsoft.com/office/drawing/2010/main">
                <a:solidFill>
                  <a:srgbClr val="FFFFFF"/>
                </a:solidFill>
              </a14:hiddenFill>
            </a:ext>
          </a:extLst>
        </p:spPr>
      </p:pic>
      <p:sp>
        <p:nvSpPr>
          <p:cNvPr id="814109" name="Text Box 29"/>
          <p:cNvSpPr txBox="1">
            <a:spLocks noChangeArrowheads="1"/>
          </p:cNvSpPr>
          <p:nvPr/>
        </p:nvSpPr>
        <p:spPr bwMode="auto">
          <a:xfrm>
            <a:off x="781756" y="3928533"/>
            <a:ext cx="93807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prstClr val="white"/>
                </a:solidFill>
              </a:rPr>
              <a:t>Hair cells</a:t>
            </a:r>
          </a:p>
        </p:txBody>
      </p:sp>
      <p:sp>
        <p:nvSpPr>
          <p:cNvPr id="814110" name="Text Box 30"/>
          <p:cNvSpPr txBox="1">
            <a:spLocks noChangeArrowheads="1"/>
          </p:cNvSpPr>
          <p:nvPr/>
        </p:nvSpPr>
        <p:spPr bwMode="auto">
          <a:xfrm>
            <a:off x="3615267" y="3928533"/>
            <a:ext cx="13436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prstClr val="white"/>
                </a:solidFill>
              </a:rPr>
              <a:t>Neurons PLLG</a:t>
            </a:r>
          </a:p>
        </p:txBody>
      </p:sp>
      <p:sp>
        <p:nvSpPr>
          <p:cNvPr id="814111" name="Text Box 31"/>
          <p:cNvSpPr txBox="1">
            <a:spLocks noChangeArrowheads="1"/>
          </p:cNvSpPr>
          <p:nvPr/>
        </p:nvSpPr>
        <p:spPr bwMode="auto">
          <a:xfrm>
            <a:off x="6862234" y="3928533"/>
            <a:ext cx="75604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prstClr val="white"/>
                </a:solidFill>
              </a:rPr>
              <a:t>Puncta</a:t>
            </a:r>
          </a:p>
        </p:txBody>
      </p:sp>
      <p:sp>
        <p:nvSpPr>
          <p:cNvPr id="814112" name="Text Box 32"/>
          <p:cNvSpPr txBox="1">
            <a:spLocks noChangeArrowheads="1"/>
          </p:cNvSpPr>
          <p:nvPr/>
        </p:nvSpPr>
        <p:spPr bwMode="auto">
          <a:xfrm>
            <a:off x="2324101" y="6088945"/>
            <a:ext cx="659219" cy="3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22">
                <a:solidFill>
                  <a:prstClr val="white"/>
                </a:solidFill>
              </a:rPr>
              <a:t>83 hpf</a:t>
            </a:r>
          </a:p>
        </p:txBody>
      </p:sp>
      <p:sp>
        <p:nvSpPr>
          <p:cNvPr id="814113" name="Text Box 33"/>
          <p:cNvSpPr txBox="1">
            <a:spLocks noChangeArrowheads="1"/>
          </p:cNvSpPr>
          <p:nvPr/>
        </p:nvSpPr>
        <p:spPr bwMode="auto">
          <a:xfrm>
            <a:off x="5284612" y="6088945"/>
            <a:ext cx="659219" cy="3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22">
                <a:solidFill>
                  <a:prstClr val="white"/>
                </a:solidFill>
              </a:rPr>
              <a:t>83 hpf</a:t>
            </a:r>
          </a:p>
        </p:txBody>
      </p:sp>
      <p:sp>
        <p:nvSpPr>
          <p:cNvPr id="814114" name="Text Box 34"/>
          <p:cNvSpPr txBox="1">
            <a:spLocks noChangeArrowheads="1"/>
          </p:cNvSpPr>
          <p:nvPr/>
        </p:nvSpPr>
        <p:spPr bwMode="auto">
          <a:xfrm>
            <a:off x="8264879" y="6088945"/>
            <a:ext cx="659219" cy="3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22">
                <a:solidFill>
                  <a:prstClr val="white"/>
                </a:solidFill>
              </a:rPr>
              <a:t>83 hpf</a:t>
            </a:r>
          </a:p>
        </p:txBody>
      </p:sp>
      <p:sp>
        <p:nvSpPr>
          <p:cNvPr id="814116" name="Rectangle 36"/>
          <p:cNvSpPr>
            <a:spLocks noChangeArrowheads="1"/>
          </p:cNvSpPr>
          <p:nvPr/>
        </p:nvSpPr>
        <p:spPr bwMode="auto">
          <a:xfrm>
            <a:off x="5503334" y="1543756"/>
            <a:ext cx="3508022" cy="2198511"/>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prstClr val="white"/>
              </a:solidFill>
            </a:endParaRPr>
          </a:p>
        </p:txBody>
      </p:sp>
      <p:grpSp>
        <p:nvGrpSpPr>
          <p:cNvPr id="814117" name="Group 37"/>
          <p:cNvGrpSpPr>
            <a:grpSpLocks/>
          </p:cNvGrpSpPr>
          <p:nvPr/>
        </p:nvGrpSpPr>
        <p:grpSpPr bwMode="auto">
          <a:xfrm>
            <a:off x="5547079" y="2068689"/>
            <a:ext cx="3479800" cy="1581856"/>
            <a:chOff x="271" y="1039"/>
            <a:chExt cx="2466" cy="1121"/>
          </a:xfrm>
        </p:grpSpPr>
        <p:cxnSp>
          <p:nvCxnSpPr>
            <p:cNvPr id="11" name="Straight Connector 10"/>
            <p:cNvCxnSpPr>
              <a:cxnSpLocks noChangeShapeType="1"/>
            </p:cNvCxnSpPr>
            <p:nvPr/>
          </p:nvCxnSpPr>
          <p:spPr bwMode="auto">
            <a:xfrm rot="10800000">
              <a:off x="483" y="1181"/>
              <a:ext cx="957" cy="354"/>
            </a:xfrm>
            <a:prstGeom prst="line">
              <a:avLst/>
            </a:prstGeom>
            <a:noFill/>
            <a:ln w="9525">
              <a:solidFill>
                <a:srgbClr val="000000"/>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a:endCxn id="814137" idx="2"/>
            </p:cNvCxnSpPr>
            <p:nvPr/>
          </p:nvCxnSpPr>
          <p:spPr bwMode="auto">
            <a:xfrm flipV="1">
              <a:off x="1445" y="1175"/>
              <a:ext cx="529" cy="362"/>
            </a:xfrm>
            <a:prstGeom prst="line">
              <a:avLst/>
            </a:prstGeom>
            <a:noFill/>
            <a:ln w="9525">
              <a:solidFill>
                <a:srgbClr val="000000"/>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3" name="Rectangle 241"/>
            <p:cNvSpPr>
              <a:spLocks noChangeArrowheads="1"/>
            </p:cNvSpPr>
            <p:nvPr/>
          </p:nvSpPr>
          <p:spPr bwMode="auto">
            <a:xfrm>
              <a:off x="1273" y="1082"/>
              <a:ext cx="526" cy="108"/>
            </a:xfrm>
            <a:prstGeom prst="rect">
              <a:avLst/>
            </a:prstGeom>
            <a:solidFill>
              <a:schemeClr val="tx1">
                <a:lumMod val="50000"/>
              </a:schemeClr>
            </a:solidFill>
            <a:ln w="9525">
              <a:noFill/>
              <a:miter lim="800000"/>
              <a:headEnd/>
              <a:tailEnd/>
            </a:ln>
          </p:spPr>
          <p:txBody>
            <a:bodyPr wrap="none" anchor="ctr"/>
            <a:lstStyle/>
            <a:p>
              <a:pPr defTabSz="406405">
                <a:defRPr/>
              </a:pPr>
              <a:endParaRPr lang="en-US" sz="1067" dirty="0">
                <a:solidFill>
                  <a:srgbClr val="262626"/>
                </a:solidFill>
                <a:latin typeface="Arial"/>
                <a:ea typeface="ＭＳ Ｐゴシック" pitchFamily="-110" charset="-128"/>
                <a:cs typeface="Arial"/>
              </a:endParaRPr>
            </a:p>
          </p:txBody>
        </p:sp>
        <p:sp>
          <p:nvSpPr>
            <p:cNvPr id="814121" name="Rectangle 242"/>
            <p:cNvSpPr>
              <a:spLocks noChangeArrowheads="1"/>
            </p:cNvSpPr>
            <p:nvPr/>
          </p:nvSpPr>
          <p:spPr bwMode="auto">
            <a:xfrm>
              <a:off x="1055" y="1085"/>
              <a:ext cx="170" cy="100"/>
            </a:xfrm>
            <a:prstGeom prst="rect">
              <a:avLst/>
            </a:prstGeom>
            <a:solidFill>
              <a:srgbClr val="FFDD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067">
                <a:solidFill>
                  <a:srgbClr val="262626"/>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814122" name="Rectangle 243"/>
            <p:cNvSpPr>
              <a:spLocks noChangeArrowheads="1"/>
            </p:cNvSpPr>
            <p:nvPr/>
          </p:nvSpPr>
          <p:spPr bwMode="auto">
            <a:xfrm>
              <a:off x="571" y="1087"/>
              <a:ext cx="140" cy="92"/>
            </a:xfrm>
            <a:prstGeom prst="rect">
              <a:avLst/>
            </a:prstGeom>
            <a:solidFill>
              <a:srgbClr val="FFDD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067">
                <a:solidFill>
                  <a:srgbClr val="262626"/>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814123" name="Text Box 245"/>
            <p:cNvSpPr txBox="1">
              <a:spLocks noChangeArrowheads="1"/>
            </p:cNvSpPr>
            <p:nvPr/>
          </p:nvSpPr>
          <p:spPr bwMode="auto">
            <a:xfrm>
              <a:off x="532" y="1044"/>
              <a:ext cx="23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67">
                  <a:solidFill>
                    <a:srgbClr val="262626"/>
                  </a:solidFill>
                  <a:latin typeface="Calibri" panose="020F0502020204030204" pitchFamily="34" charset="0"/>
                  <a:ea typeface="ＭＳ Ｐゴシック" panose="020B0600070205080204" pitchFamily="34" charset="-128"/>
                  <a:cs typeface="Arial" panose="020B0604020202020204" pitchFamily="34" charset="0"/>
                </a:rPr>
                <a:t>SA</a:t>
              </a:r>
            </a:p>
          </p:txBody>
        </p:sp>
        <p:sp>
          <p:nvSpPr>
            <p:cNvPr id="814124" name="Text Box 246"/>
            <p:cNvSpPr txBox="1">
              <a:spLocks noChangeArrowheads="1"/>
            </p:cNvSpPr>
            <p:nvPr/>
          </p:nvSpPr>
          <p:spPr bwMode="auto">
            <a:xfrm>
              <a:off x="1020" y="1051"/>
              <a:ext cx="29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67">
                  <a:solidFill>
                    <a:srgbClr val="262626"/>
                  </a:solidFill>
                  <a:latin typeface="Calibri" panose="020F0502020204030204" pitchFamily="34" charset="0"/>
                  <a:ea typeface="ＭＳ Ｐゴシック" panose="020B0600070205080204" pitchFamily="34" charset="-128"/>
                  <a:cs typeface="Arial" panose="020B0604020202020204" pitchFamily="34" charset="0"/>
                </a:rPr>
                <a:t>SD</a:t>
              </a:r>
            </a:p>
          </p:txBody>
        </p:sp>
        <p:sp>
          <p:nvSpPr>
            <p:cNvPr id="814125" name="Text Box 247"/>
            <p:cNvSpPr txBox="1">
              <a:spLocks noChangeArrowheads="1"/>
            </p:cNvSpPr>
            <p:nvPr/>
          </p:nvSpPr>
          <p:spPr bwMode="auto">
            <a:xfrm>
              <a:off x="1454" y="1070"/>
              <a:ext cx="319"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067">
                <a:solidFill>
                  <a:srgbClr val="262626"/>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814126" name="Text Box 249"/>
            <p:cNvSpPr txBox="1">
              <a:spLocks noChangeArrowheads="1"/>
            </p:cNvSpPr>
            <p:nvPr/>
          </p:nvSpPr>
          <p:spPr bwMode="auto">
            <a:xfrm rot="10800000">
              <a:off x="1229" y="1050"/>
              <a:ext cx="23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67">
                  <a:solidFill>
                    <a:srgbClr val="262626"/>
                  </a:solidFill>
                  <a:latin typeface="Calibri" panose="020F0502020204030204" pitchFamily="34" charset="0"/>
                  <a:ea typeface="Arial Unicode MS" panose="020B0604020202020204" pitchFamily="34" charset="-128"/>
                  <a:cs typeface="Arial Unicode MS" panose="020B0604020202020204" pitchFamily="34" charset="-128"/>
                </a:rPr>
                <a:t>pA</a:t>
              </a:r>
            </a:p>
          </p:txBody>
        </p:sp>
        <p:sp>
          <p:nvSpPr>
            <p:cNvPr id="814127" name="AutoShape 250"/>
            <p:cNvSpPr>
              <a:spLocks noChangeArrowheads="1"/>
            </p:cNvSpPr>
            <p:nvPr/>
          </p:nvSpPr>
          <p:spPr bwMode="auto">
            <a:xfrm rot="-5400000">
              <a:off x="650" y="1108"/>
              <a:ext cx="167" cy="48"/>
            </a:xfrm>
            <a:prstGeom prst="triangle">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067">
                <a:solidFill>
                  <a:srgbClr val="262626"/>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814128" name="AutoShape 251"/>
            <p:cNvSpPr>
              <a:spLocks noChangeArrowheads="1"/>
            </p:cNvSpPr>
            <p:nvPr/>
          </p:nvSpPr>
          <p:spPr bwMode="auto">
            <a:xfrm rot="-5400000">
              <a:off x="1169" y="1110"/>
              <a:ext cx="167" cy="44"/>
            </a:xfrm>
            <a:prstGeom prst="triangle">
              <a:avLst>
                <a:gd name="adj" fmla="val 50000"/>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067">
                <a:solidFill>
                  <a:srgbClr val="262626"/>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22" name="AutoShape 252"/>
            <p:cNvSpPr>
              <a:spLocks noChangeArrowheads="1"/>
            </p:cNvSpPr>
            <p:nvPr/>
          </p:nvSpPr>
          <p:spPr bwMode="auto">
            <a:xfrm rot="5400000" flipH="1">
              <a:off x="1733" y="1108"/>
              <a:ext cx="173" cy="48"/>
            </a:xfrm>
            <a:prstGeom prst="triangle">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defTabSz="406405">
                <a:defRPr/>
              </a:pPr>
              <a:endParaRPr lang="en-US" sz="1067" dirty="0">
                <a:solidFill>
                  <a:srgbClr val="262626"/>
                </a:solidFill>
                <a:ea typeface="Arial" pitchFamily="-105" charset="-52"/>
                <a:cs typeface="Arial" pitchFamily="-105" charset="-52"/>
              </a:endParaRPr>
            </a:p>
          </p:txBody>
        </p:sp>
        <p:sp>
          <p:nvSpPr>
            <p:cNvPr id="23" name="AutoShape 253"/>
            <p:cNvSpPr>
              <a:spLocks noChangeArrowheads="1"/>
            </p:cNvSpPr>
            <p:nvPr/>
          </p:nvSpPr>
          <p:spPr bwMode="auto">
            <a:xfrm rot="-5400000" flipH="1" flipV="1">
              <a:off x="1778" y="1110"/>
              <a:ext cx="167" cy="44"/>
            </a:xfrm>
            <a:prstGeom prst="triangle">
              <a:avLst>
                <a:gd name="adj" fmla="val 50000"/>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defTabSz="406405">
                <a:defRPr/>
              </a:pPr>
              <a:endParaRPr lang="en-US" sz="1067" dirty="0">
                <a:solidFill>
                  <a:srgbClr val="262626"/>
                </a:solidFill>
                <a:ea typeface="Arial" pitchFamily="-105" charset="-52"/>
                <a:cs typeface="Arial" pitchFamily="-105" charset="-52"/>
              </a:endParaRPr>
            </a:p>
          </p:txBody>
        </p:sp>
        <p:sp>
          <p:nvSpPr>
            <p:cNvPr id="814131" name="Rectangle 254"/>
            <p:cNvSpPr>
              <a:spLocks noChangeArrowheads="1"/>
            </p:cNvSpPr>
            <p:nvPr/>
          </p:nvSpPr>
          <p:spPr bwMode="auto">
            <a:xfrm>
              <a:off x="758" y="1085"/>
              <a:ext cx="297" cy="100"/>
            </a:xfrm>
            <a:prstGeom prst="rect">
              <a:avLst/>
            </a:prstGeom>
            <a:solidFill>
              <a:srgbClr val="A0D63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067">
                <a:solidFill>
                  <a:srgbClr val="262626"/>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814132" name="Text Box 262"/>
            <p:cNvSpPr txBox="1">
              <a:spLocks noChangeArrowheads="1"/>
            </p:cNvSpPr>
            <p:nvPr/>
          </p:nvSpPr>
          <p:spPr bwMode="auto">
            <a:xfrm flipV="1">
              <a:off x="1376" y="1055"/>
              <a:ext cx="47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67">
                  <a:solidFill>
                    <a:srgbClr val="262626"/>
                  </a:solidFill>
                  <a:latin typeface="Calibri" panose="020F0502020204030204" pitchFamily="34" charset="0"/>
                  <a:ea typeface="Arial Unicode MS" panose="020B0604020202020204" pitchFamily="34" charset="-128"/>
                  <a:cs typeface="Arial Unicode MS" panose="020B0604020202020204" pitchFamily="34" charset="-128"/>
                </a:rPr>
                <a:t>mCherry</a:t>
              </a:r>
            </a:p>
          </p:txBody>
        </p:sp>
        <p:sp>
          <p:nvSpPr>
            <p:cNvPr id="814133" name="Rectangle 20"/>
            <p:cNvSpPr>
              <a:spLocks noChangeArrowheads="1"/>
            </p:cNvSpPr>
            <p:nvPr/>
          </p:nvSpPr>
          <p:spPr bwMode="auto">
            <a:xfrm>
              <a:off x="447" y="1094"/>
              <a:ext cx="56" cy="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067">
                <a:solidFill>
                  <a:srgbClr val="262626"/>
                </a:solidFill>
                <a:latin typeface="Calibri" panose="020F0502020204030204" pitchFamily="34" charset="0"/>
                <a:ea typeface="Arial Unicode MS" panose="020B0604020202020204" pitchFamily="34" charset="-128"/>
                <a:cs typeface="Arial Unicode MS" panose="020B0604020202020204" pitchFamily="34" charset="-128"/>
              </a:endParaRPr>
            </a:p>
          </p:txBody>
        </p:sp>
        <p:sp>
          <p:nvSpPr>
            <p:cNvPr id="27" name="Isosceles Triangle 26"/>
            <p:cNvSpPr>
              <a:spLocks noChangeArrowheads="1"/>
            </p:cNvSpPr>
            <p:nvPr/>
          </p:nvSpPr>
          <p:spPr bwMode="auto">
            <a:xfrm rot="5400000">
              <a:off x="474" y="1120"/>
              <a:ext cx="158" cy="30"/>
            </a:xfrm>
            <a:prstGeom prst="triangle">
              <a:avLst>
                <a:gd name="adj" fmla="val 50000"/>
              </a:avLst>
            </a:prstGeom>
            <a:solidFill>
              <a:srgbClr val="558ED5"/>
            </a:solidFill>
            <a:ln w="9525">
              <a:solidFill>
                <a:srgbClr val="4A7EBB"/>
              </a:solidFill>
              <a:miter lim="800000"/>
              <a:headEnd/>
              <a:tailEnd/>
            </a:ln>
            <a:effectLst>
              <a:outerShdw blurRad="40000" dist="23000" dir="5400000" rotWithShape="0">
                <a:srgbClr val="808080">
                  <a:alpha val="34999"/>
                </a:srgbClr>
              </a:outerShdw>
            </a:effectLst>
          </p:spPr>
          <p:txBody>
            <a:bodyPr rot="10800000" vert="eaVert" anchor="ctr"/>
            <a:lstStyle/>
            <a:p>
              <a:pPr algn="ctr" defTabSz="406405">
                <a:defRPr/>
              </a:pPr>
              <a:endParaRPr lang="en-US" sz="1067" dirty="0">
                <a:solidFill>
                  <a:srgbClr val="262626"/>
                </a:solidFill>
                <a:latin typeface="Arial"/>
                <a:cs typeface="Arial"/>
              </a:endParaRPr>
            </a:p>
          </p:txBody>
        </p:sp>
        <p:cxnSp>
          <p:nvCxnSpPr>
            <p:cNvPr id="28" name="Straight Connector 27"/>
            <p:cNvCxnSpPr>
              <a:cxnSpLocks noChangeShapeType="1"/>
              <a:stCxn id="27" idx="3"/>
              <a:endCxn id="814133" idx="3"/>
            </p:cNvCxnSpPr>
            <p:nvPr/>
          </p:nvCxnSpPr>
          <p:spPr bwMode="auto">
            <a:xfrm rot="10800000" flipV="1">
              <a:off x="503" y="1135"/>
              <a:ext cx="35" cy="2"/>
            </a:xfrm>
            <a:prstGeom prst="line">
              <a:avLst/>
            </a:prstGeom>
            <a:noFill/>
            <a:ln w="127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9" name="Straight Connector 28"/>
            <p:cNvCxnSpPr>
              <a:cxnSpLocks noChangeShapeType="1"/>
            </p:cNvCxnSpPr>
            <p:nvPr/>
          </p:nvCxnSpPr>
          <p:spPr bwMode="auto">
            <a:xfrm rot="10800000">
              <a:off x="553" y="1135"/>
              <a:ext cx="25" cy="2"/>
            </a:xfrm>
            <a:prstGeom prst="line">
              <a:avLst/>
            </a:prstGeom>
            <a:noFill/>
            <a:ln w="127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14137" name="Rectangle 23"/>
            <p:cNvSpPr>
              <a:spLocks noChangeArrowheads="1"/>
            </p:cNvSpPr>
            <p:nvPr/>
          </p:nvSpPr>
          <p:spPr bwMode="auto">
            <a:xfrm>
              <a:off x="1947" y="1091"/>
              <a:ext cx="55" cy="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067">
                <a:solidFill>
                  <a:srgbClr val="262626"/>
                </a:solidFill>
                <a:latin typeface="Calibri" panose="020F0502020204030204" pitchFamily="34" charset="0"/>
                <a:ea typeface="Arial Unicode MS" panose="020B0604020202020204" pitchFamily="34" charset="-128"/>
                <a:cs typeface="Arial Unicode MS" panose="020B0604020202020204" pitchFamily="34" charset="-128"/>
              </a:endParaRPr>
            </a:p>
          </p:txBody>
        </p:sp>
        <p:sp>
          <p:nvSpPr>
            <p:cNvPr id="31" name="Isosceles Triangle 30"/>
            <p:cNvSpPr>
              <a:spLocks noChangeArrowheads="1"/>
            </p:cNvSpPr>
            <p:nvPr/>
          </p:nvSpPr>
          <p:spPr bwMode="auto">
            <a:xfrm rot="5400000">
              <a:off x="1838" y="1116"/>
              <a:ext cx="157" cy="31"/>
            </a:xfrm>
            <a:prstGeom prst="triangle">
              <a:avLst>
                <a:gd name="adj" fmla="val 50000"/>
              </a:avLst>
            </a:prstGeom>
            <a:solidFill>
              <a:srgbClr val="376092"/>
            </a:solidFill>
            <a:ln w="9525">
              <a:solidFill>
                <a:srgbClr val="4A7EBB"/>
              </a:solidFill>
              <a:miter lim="800000"/>
              <a:headEnd/>
              <a:tailEnd/>
            </a:ln>
            <a:effectLst>
              <a:outerShdw blurRad="40000" dist="23000" dir="5400000" rotWithShape="0">
                <a:srgbClr val="808080">
                  <a:alpha val="34999"/>
                </a:srgbClr>
              </a:outerShdw>
            </a:effectLst>
          </p:spPr>
          <p:txBody>
            <a:bodyPr rot="10800000" vert="eaVert" anchor="ctr"/>
            <a:lstStyle/>
            <a:p>
              <a:pPr algn="ctr" defTabSz="406405">
                <a:defRPr/>
              </a:pPr>
              <a:endParaRPr lang="en-US" sz="1067" dirty="0">
                <a:solidFill>
                  <a:srgbClr val="262626"/>
                </a:solidFill>
                <a:latin typeface="Arial"/>
                <a:cs typeface="Arial"/>
              </a:endParaRPr>
            </a:p>
          </p:txBody>
        </p:sp>
        <p:cxnSp>
          <p:nvCxnSpPr>
            <p:cNvPr id="32" name="Straight Connector 31"/>
            <p:cNvCxnSpPr>
              <a:cxnSpLocks noChangeShapeType="1"/>
              <a:stCxn id="31" idx="3"/>
            </p:cNvCxnSpPr>
            <p:nvPr/>
          </p:nvCxnSpPr>
          <p:spPr bwMode="auto">
            <a:xfrm rot="10800000">
              <a:off x="1873" y="1131"/>
              <a:ext cx="28" cy="0"/>
            </a:xfrm>
            <a:prstGeom prst="line">
              <a:avLst/>
            </a:prstGeom>
            <a:noFill/>
            <a:ln w="127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3" name="Straight Connector 32"/>
            <p:cNvCxnSpPr>
              <a:cxnSpLocks noChangeShapeType="1"/>
              <a:stCxn id="31" idx="0"/>
              <a:endCxn id="814137" idx="1"/>
            </p:cNvCxnSpPr>
            <p:nvPr/>
          </p:nvCxnSpPr>
          <p:spPr bwMode="auto">
            <a:xfrm>
              <a:off x="1932" y="1131"/>
              <a:ext cx="15" cy="2"/>
            </a:xfrm>
            <a:prstGeom prst="line">
              <a:avLst/>
            </a:prstGeom>
            <a:noFill/>
            <a:ln w="127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14141" name="TextBox 182"/>
            <p:cNvSpPr txBox="1">
              <a:spLocks noChangeArrowheads="1"/>
            </p:cNvSpPr>
            <p:nvPr/>
          </p:nvSpPr>
          <p:spPr bwMode="auto">
            <a:xfrm>
              <a:off x="718" y="1039"/>
              <a:ext cx="38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67">
                  <a:solidFill>
                    <a:srgbClr val="262626"/>
                  </a:solidFill>
                  <a:latin typeface="Calibri" panose="020F0502020204030204" pitchFamily="34" charset="0"/>
                  <a:ea typeface="ＭＳ Ｐゴシック" panose="020B0600070205080204" pitchFamily="34" charset="-128"/>
                </a:rPr>
                <a:t>citrine</a:t>
              </a:r>
            </a:p>
          </p:txBody>
        </p:sp>
        <p:grpSp>
          <p:nvGrpSpPr>
            <p:cNvPr id="814142" name="Group 84"/>
            <p:cNvGrpSpPr>
              <a:grpSpLocks/>
            </p:cNvGrpSpPr>
            <p:nvPr/>
          </p:nvGrpSpPr>
          <p:grpSpPr bwMode="auto">
            <a:xfrm>
              <a:off x="271" y="1532"/>
              <a:ext cx="1482" cy="141"/>
              <a:chOff x="1357475" y="3739357"/>
              <a:chExt cx="2774849" cy="243681"/>
            </a:xfrm>
          </p:grpSpPr>
          <p:grpSp>
            <p:nvGrpSpPr>
              <p:cNvPr id="814143" name="Group 38"/>
              <p:cNvGrpSpPr>
                <a:grpSpLocks/>
              </p:cNvGrpSpPr>
              <p:nvPr/>
            </p:nvGrpSpPr>
            <p:grpSpPr bwMode="auto">
              <a:xfrm>
                <a:off x="3087540" y="3749742"/>
                <a:ext cx="172258" cy="58759"/>
                <a:chOff x="2002852" y="4420064"/>
                <a:chExt cx="509057" cy="48428"/>
              </a:xfrm>
            </p:grpSpPr>
            <p:cxnSp>
              <p:nvCxnSpPr>
                <p:cNvPr id="71" name="Straight Connector 70"/>
                <p:cNvCxnSpPr>
                  <a:cxnSpLocks noChangeShapeType="1"/>
                </p:cNvCxnSpPr>
                <p:nvPr/>
              </p:nvCxnSpPr>
              <p:spPr bwMode="auto">
                <a:xfrm flipV="1">
                  <a:off x="2002852" y="4420064"/>
                  <a:ext cx="260060" cy="47005"/>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2" name="Straight Connector 71"/>
                <p:cNvCxnSpPr>
                  <a:cxnSpLocks noChangeShapeType="1"/>
                </p:cNvCxnSpPr>
                <p:nvPr/>
              </p:nvCxnSpPr>
              <p:spPr bwMode="auto">
                <a:xfrm rot="16200000" flipV="1">
                  <a:off x="2361143" y="4317726"/>
                  <a:ext cx="47004" cy="254528"/>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37" name="Rectangle 36"/>
              <p:cNvSpPr>
                <a:spLocks noChangeArrowheads="1"/>
              </p:cNvSpPr>
              <p:nvPr/>
            </p:nvSpPr>
            <p:spPr bwMode="auto">
              <a:xfrm>
                <a:off x="1357475" y="3805030"/>
                <a:ext cx="43064" cy="16591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a:defRPr/>
                </a:pPr>
                <a:endParaRPr lang="en-US" sz="1600" dirty="0">
                  <a:solidFill>
                    <a:prstClr val="white"/>
                  </a:solidFill>
                </a:endParaRPr>
              </a:p>
            </p:txBody>
          </p:sp>
          <p:sp>
            <p:nvSpPr>
              <p:cNvPr id="38" name="Rectangle 37"/>
              <p:cNvSpPr>
                <a:spLocks noChangeArrowheads="1"/>
              </p:cNvSpPr>
              <p:nvPr/>
            </p:nvSpPr>
            <p:spPr bwMode="auto">
              <a:xfrm>
                <a:off x="2488385" y="3805030"/>
                <a:ext cx="5617" cy="167639"/>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a:defRPr/>
                </a:pPr>
                <a:endParaRPr lang="en-US" sz="1600" dirty="0">
                  <a:solidFill>
                    <a:prstClr val="white"/>
                  </a:solidFill>
                </a:endParaRPr>
              </a:p>
            </p:txBody>
          </p:sp>
          <p:sp>
            <p:nvSpPr>
              <p:cNvPr id="39" name="Rectangle 38"/>
              <p:cNvSpPr>
                <a:spLocks noChangeArrowheads="1"/>
              </p:cNvSpPr>
              <p:nvPr/>
            </p:nvSpPr>
            <p:spPr bwMode="auto">
              <a:xfrm>
                <a:off x="3076309" y="3810215"/>
                <a:ext cx="24340" cy="167638"/>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a:defRPr/>
                </a:pPr>
                <a:endParaRPr lang="en-US" sz="1600" dirty="0">
                  <a:solidFill>
                    <a:prstClr val="white"/>
                  </a:solidFill>
                </a:endParaRPr>
              </a:p>
            </p:txBody>
          </p:sp>
          <p:sp>
            <p:nvSpPr>
              <p:cNvPr id="40" name="Rectangle 39"/>
              <p:cNvSpPr>
                <a:spLocks noChangeArrowheads="1"/>
              </p:cNvSpPr>
              <p:nvPr/>
            </p:nvSpPr>
            <p:spPr bwMode="auto">
              <a:xfrm>
                <a:off x="3237332" y="3811943"/>
                <a:ext cx="24340" cy="167639"/>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a:defRPr/>
                </a:pPr>
                <a:endParaRPr lang="en-US" sz="1600" dirty="0">
                  <a:solidFill>
                    <a:prstClr val="white"/>
                  </a:solidFill>
                </a:endParaRPr>
              </a:p>
            </p:txBody>
          </p:sp>
          <p:sp>
            <p:nvSpPr>
              <p:cNvPr id="41" name="Rectangle 40"/>
              <p:cNvSpPr>
                <a:spLocks noChangeArrowheads="1"/>
              </p:cNvSpPr>
              <p:nvPr/>
            </p:nvSpPr>
            <p:spPr bwMode="auto">
              <a:xfrm>
                <a:off x="3407717" y="3811943"/>
                <a:ext cx="24341" cy="167639"/>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a:defRPr/>
                </a:pPr>
                <a:endParaRPr lang="en-US" sz="1600" dirty="0">
                  <a:solidFill>
                    <a:prstClr val="white"/>
                  </a:solidFill>
                </a:endParaRPr>
              </a:p>
            </p:txBody>
          </p:sp>
          <p:grpSp>
            <p:nvGrpSpPr>
              <p:cNvPr id="814151" name="Group 61"/>
              <p:cNvGrpSpPr>
                <a:grpSpLocks/>
              </p:cNvGrpSpPr>
              <p:nvPr/>
            </p:nvGrpSpPr>
            <p:grpSpPr bwMode="auto">
              <a:xfrm>
                <a:off x="3252311" y="3747998"/>
                <a:ext cx="153534" cy="60489"/>
                <a:chOff x="4900738" y="4157568"/>
                <a:chExt cx="153534" cy="60489"/>
              </a:xfrm>
            </p:grpSpPr>
            <p:cxnSp>
              <p:nvCxnSpPr>
                <p:cNvPr id="69" name="Straight Connector 68"/>
                <p:cNvCxnSpPr>
                  <a:cxnSpLocks noChangeShapeType="1"/>
                </p:cNvCxnSpPr>
                <p:nvPr/>
              </p:nvCxnSpPr>
              <p:spPr bwMode="auto">
                <a:xfrm flipV="1">
                  <a:off x="4900738" y="4157568"/>
                  <a:ext cx="76766" cy="57031"/>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0" name="Straight Connector 69"/>
                <p:cNvCxnSpPr>
                  <a:cxnSpLocks noChangeShapeType="1"/>
                </p:cNvCxnSpPr>
                <p:nvPr/>
              </p:nvCxnSpPr>
              <p:spPr bwMode="auto">
                <a:xfrm rot="16200000" flipV="1">
                  <a:off x="4986508" y="4150293"/>
                  <a:ext cx="58760" cy="76768"/>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814154" name="Group 60"/>
              <p:cNvGrpSpPr>
                <a:grpSpLocks/>
              </p:cNvGrpSpPr>
              <p:nvPr/>
            </p:nvGrpSpPr>
            <p:grpSpPr bwMode="auto">
              <a:xfrm>
                <a:off x="1364964" y="3739357"/>
                <a:ext cx="894990" cy="60489"/>
                <a:chOff x="1911291" y="4158456"/>
                <a:chExt cx="1700602" cy="60489"/>
              </a:xfrm>
            </p:grpSpPr>
            <p:cxnSp>
              <p:nvCxnSpPr>
                <p:cNvPr id="67" name="Straight Connector 66"/>
                <p:cNvCxnSpPr>
                  <a:cxnSpLocks noChangeShapeType="1"/>
                </p:cNvCxnSpPr>
                <p:nvPr/>
              </p:nvCxnSpPr>
              <p:spPr bwMode="auto">
                <a:xfrm flipV="1">
                  <a:off x="1911291" y="4158456"/>
                  <a:ext cx="868090" cy="55303"/>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8" name="Straight Connector 67"/>
                <p:cNvCxnSpPr>
                  <a:cxnSpLocks noChangeShapeType="1"/>
                </p:cNvCxnSpPr>
                <p:nvPr/>
              </p:nvCxnSpPr>
              <p:spPr bwMode="auto">
                <a:xfrm rot="16200000" flipV="1">
                  <a:off x="3161835" y="3768887"/>
                  <a:ext cx="60488" cy="839628"/>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814157" name="Group 45"/>
              <p:cNvGrpSpPr>
                <a:grpSpLocks/>
              </p:cNvGrpSpPr>
              <p:nvPr/>
            </p:nvGrpSpPr>
            <p:grpSpPr bwMode="auto">
              <a:xfrm>
                <a:off x="3729769" y="3746307"/>
                <a:ext cx="366986" cy="60488"/>
                <a:chOff x="1985026" y="4419685"/>
                <a:chExt cx="506452" cy="49853"/>
              </a:xfrm>
            </p:grpSpPr>
            <p:cxnSp>
              <p:nvCxnSpPr>
                <p:cNvPr id="65" name="Straight Connector 64"/>
                <p:cNvCxnSpPr>
                  <a:cxnSpLocks noChangeShapeType="1"/>
                </p:cNvCxnSpPr>
                <p:nvPr/>
              </p:nvCxnSpPr>
              <p:spPr bwMode="auto">
                <a:xfrm flipV="1">
                  <a:off x="1985026" y="4419685"/>
                  <a:ext cx="258393" cy="48429"/>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6" name="Straight Connector 65"/>
                <p:cNvCxnSpPr>
                  <a:cxnSpLocks noChangeShapeType="1"/>
                </p:cNvCxnSpPr>
                <p:nvPr/>
              </p:nvCxnSpPr>
              <p:spPr bwMode="auto">
                <a:xfrm rot="16200000" flipV="1">
                  <a:off x="2340650" y="4318711"/>
                  <a:ext cx="48429" cy="253226"/>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45" name="Rectangle 44"/>
              <p:cNvSpPr>
                <a:spLocks noChangeArrowheads="1"/>
              </p:cNvSpPr>
              <p:nvPr/>
            </p:nvSpPr>
            <p:spPr bwMode="auto">
              <a:xfrm>
                <a:off x="2259956" y="3799846"/>
                <a:ext cx="33703" cy="16591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a:defRPr/>
                </a:pPr>
                <a:endParaRPr lang="en-US" sz="1600" dirty="0">
                  <a:solidFill>
                    <a:prstClr val="white"/>
                  </a:solidFill>
                </a:endParaRPr>
              </a:p>
            </p:txBody>
          </p:sp>
          <p:grpSp>
            <p:nvGrpSpPr>
              <p:cNvPr id="814161" name="Group 38"/>
              <p:cNvGrpSpPr>
                <a:grpSpLocks/>
              </p:cNvGrpSpPr>
              <p:nvPr/>
            </p:nvGrpSpPr>
            <p:grpSpPr bwMode="auto">
              <a:xfrm>
                <a:off x="2274939" y="3739352"/>
                <a:ext cx="217195" cy="58760"/>
                <a:chOff x="2003917" y="4420025"/>
                <a:chExt cx="506748" cy="48429"/>
              </a:xfrm>
            </p:grpSpPr>
            <p:cxnSp>
              <p:nvCxnSpPr>
                <p:cNvPr id="63" name="Straight Connector 62"/>
                <p:cNvCxnSpPr>
                  <a:cxnSpLocks noChangeShapeType="1"/>
                </p:cNvCxnSpPr>
                <p:nvPr/>
              </p:nvCxnSpPr>
              <p:spPr bwMode="auto">
                <a:xfrm flipV="1">
                  <a:off x="2003917" y="4420025"/>
                  <a:ext cx="262111" cy="47005"/>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4" name="Straight Connector 63"/>
                <p:cNvCxnSpPr>
                  <a:cxnSpLocks noChangeShapeType="1"/>
                </p:cNvCxnSpPr>
                <p:nvPr/>
              </p:nvCxnSpPr>
              <p:spPr bwMode="auto">
                <a:xfrm rot="16200000" flipV="1">
                  <a:off x="2360476" y="4318265"/>
                  <a:ext cx="47004" cy="253374"/>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47" name="Rectangle 46"/>
              <p:cNvSpPr>
                <a:spLocks noChangeArrowheads="1"/>
              </p:cNvSpPr>
              <p:nvPr/>
            </p:nvSpPr>
            <p:spPr bwMode="auto">
              <a:xfrm>
                <a:off x="2516470" y="3805030"/>
                <a:ext cx="22468" cy="167639"/>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a:defRPr/>
                </a:pPr>
                <a:endParaRPr lang="en-US" sz="1600" dirty="0">
                  <a:solidFill>
                    <a:prstClr val="white"/>
                  </a:solidFill>
                </a:endParaRPr>
              </a:p>
            </p:txBody>
          </p:sp>
          <p:grpSp>
            <p:nvGrpSpPr>
              <p:cNvPr id="814165" name="Group 38"/>
              <p:cNvGrpSpPr>
                <a:grpSpLocks/>
              </p:cNvGrpSpPr>
              <p:nvPr/>
            </p:nvGrpSpPr>
            <p:grpSpPr bwMode="auto">
              <a:xfrm>
                <a:off x="2490257" y="3746246"/>
                <a:ext cx="35575" cy="58761"/>
                <a:chOff x="1998613" y="4420489"/>
                <a:chExt cx="525016" cy="48430"/>
              </a:xfrm>
            </p:grpSpPr>
            <p:cxnSp>
              <p:nvCxnSpPr>
                <p:cNvPr id="61" name="Straight Connector 60"/>
                <p:cNvCxnSpPr>
                  <a:cxnSpLocks noChangeShapeType="1"/>
                </p:cNvCxnSpPr>
                <p:nvPr/>
              </p:nvCxnSpPr>
              <p:spPr bwMode="auto">
                <a:xfrm flipV="1">
                  <a:off x="1998613" y="4420489"/>
                  <a:ext cx="276325" cy="47005"/>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2" name="Straight Connector 61"/>
                <p:cNvCxnSpPr>
                  <a:cxnSpLocks noChangeShapeType="1"/>
                </p:cNvCxnSpPr>
                <p:nvPr/>
              </p:nvCxnSpPr>
              <p:spPr bwMode="auto">
                <a:xfrm rot="16200000" flipV="1">
                  <a:off x="2375777" y="4321066"/>
                  <a:ext cx="47004" cy="248701"/>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49" name="Rectangle 48"/>
              <p:cNvSpPr>
                <a:spLocks noChangeArrowheads="1"/>
              </p:cNvSpPr>
              <p:nvPr/>
            </p:nvSpPr>
            <p:spPr bwMode="auto">
              <a:xfrm>
                <a:off x="2823538" y="3810215"/>
                <a:ext cx="22468" cy="167638"/>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a:defRPr/>
                </a:pPr>
                <a:endParaRPr lang="en-US" sz="1600" dirty="0">
                  <a:solidFill>
                    <a:prstClr val="white"/>
                  </a:solidFill>
                </a:endParaRPr>
              </a:p>
            </p:txBody>
          </p:sp>
          <p:grpSp>
            <p:nvGrpSpPr>
              <p:cNvPr id="814169" name="Group 38"/>
              <p:cNvGrpSpPr>
                <a:grpSpLocks/>
              </p:cNvGrpSpPr>
              <p:nvPr/>
            </p:nvGrpSpPr>
            <p:grpSpPr bwMode="auto">
              <a:xfrm>
                <a:off x="2847881" y="3748014"/>
                <a:ext cx="235920" cy="58759"/>
                <a:chOff x="2003089" y="4419950"/>
                <a:chExt cx="507696" cy="48428"/>
              </a:xfrm>
            </p:grpSpPr>
            <p:cxnSp>
              <p:nvCxnSpPr>
                <p:cNvPr id="59" name="Straight Connector 58"/>
                <p:cNvCxnSpPr>
                  <a:cxnSpLocks noChangeShapeType="1"/>
                </p:cNvCxnSpPr>
                <p:nvPr/>
              </p:nvCxnSpPr>
              <p:spPr bwMode="auto">
                <a:xfrm flipV="1">
                  <a:off x="2003089" y="4419950"/>
                  <a:ext cx="257876" cy="47004"/>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0" name="Straight Connector 59"/>
                <p:cNvCxnSpPr>
                  <a:cxnSpLocks noChangeShapeType="1"/>
                </p:cNvCxnSpPr>
                <p:nvPr/>
              </p:nvCxnSpPr>
              <p:spPr bwMode="auto">
                <a:xfrm rot="16200000" flipV="1">
                  <a:off x="2362373" y="4319967"/>
                  <a:ext cx="47005" cy="249818"/>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51" name="Rectangle 50"/>
              <p:cNvSpPr>
                <a:spLocks noChangeArrowheads="1"/>
              </p:cNvSpPr>
              <p:nvPr/>
            </p:nvSpPr>
            <p:spPr bwMode="auto">
              <a:xfrm>
                <a:off x="3712914" y="3813671"/>
                <a:ext cx="22468" cy="169367"/>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a:defRPr/>
                </a:pPr>
                <a:endParaRPr lang="en-US" sz="1600" dirty="0">
                  <a:solidFill>
                    <a:prstClr val="white"/>
                  </a:solidFill>
                </a:endParaRPr>
              </a:p>
            </p:txBody>
          </p:sp>
          <p:sp>
            <p:nvSpPr>
              <p:cNvPr id="52" name="Rectangle 51"/>
              <p:cNvSpPr>
                <a:spLocks noChangeArrowheads="1"/>
              </p:cNvSpPr>
              <p:nvPr/>
            </p:nvSpPr>
            <p:spPr bwMode="auto">
              <a:xfrm>
                <a:off x="4072408" y="3806759"/>
                <a:ext cx="59916" cy="167638"/>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a:defRPr/>
                </a:pPr>
                <a:endParaRPr lang="en-US" sz="1600" dirty="0">
                  <a:solidFill>
                    <a:prstClr val="white"/>
                  </a:solidFill>
                </a:endParaRPr>
              </a:p>
            </p:txBody>
          </p:sp>
          <p:grpSp>
            <p:nvGrpSpPr>
              <p:cNvPr id="814174" name="Group 38"/>
              <p:cNvGrpSpPr>
                <a:grpSpLocks/>
              </p:cNvGrpSpPr>
              <p:nvPr/>
            </p:nvGrpSpPr>
            <p:grpSpPr bwMode="auto">
              <a:xfrm>
                <a:off x="2533324" y="3739333"/>
                <a:ext cx="299579" cy="58761"/>
                <a:chOff x="2002744" y="4419372"/>
                <a:chExt cx="506925" cy="48430"/>
              </a:xfrm>
            </p:grpSpPr>
            <p:cxnSp>
              <p:nvCxnSpPr>
                <p:cNvPr id="57" name="Straight Connector 56"/>
                <p:cNvCxnSpPr>
                  <a:cxnSpLocks noChangeShapeType="1"/>
                </p:cNvCxnSpPr>
                <p:nvPr/>
              </p:nvCxnSpPr>
              <p:spPr bwMode="auto">
                <a:xfrm flipV="1">
                  <a:off x="2002744" y="4419372"/>
                  <a:ext cx="259799" cy="47005"/>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8" name="Straight Connector 57"/>
                <p:cNvCxnSpPr>
                  <a:cxnSpLocks noChangeShapeType="1"/>
                </p:cNvCxnSpPr>
                <p:nvPr/>
              </p:nvCxnSpPr>
              <p:spPr bwMode="auto">
                <a:xfrm rot="16200000" flipV="1">
                  <a:off x="2359436" y="4317568"/>
                  <a:ext cx="47004" cy="253463"/>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814177" name="Group 102"/>
              <p:cNvGrpSpPr>
                <a:grpSpLocks/>
              </p:cNvGrpSpPr>
              <p:nvPr/>
            </p:nvGrpSpPr>
            <p:grpSpPr bwMode="auto">
              <a:xfrm>
                <a:off x="3422696" y="3748035"/>
                <a:ext cx="293963" cy="60488"/>
                <a:chOff x="1984523" y="4419802"/>
                <a:chExt cx="506691" cy="49853"/>
              </a:xfrm>
            </p:grpSpPr>
            <p:cxnSp>
              <p:nvCxnSpPr>
                <p:cNvPr id="55" name="Straight Connector 54"/>
                <p:cNvCxnSpPr>
                  <a:cxnSpLocks noChangeShapeType="1"/>
                </p:cNvCxnSpPr>
                <p:nvPr/>
              </p:nvCxnSpPr>
              <p:spPr bwMode="auto">
                <a:xfrm flipV="1">
                  <a:off x="1984523" y="4419802"/>
                  <a:ext cx="258186" cy="48429"/>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6" name="Straight Connector 55"/>
                <p:cNvCxnSpPr>
                  <a:cxnSpLocks noChangeShapeType="1"/>
                </p:cNvCxnSpPr>
                <p:nvPr/>
              </p:nvCxnSpPr>
              <p:spPr bwMode="auto">
                <a:xfrm rot="16200000" flipV="1">
                  <a:off x="2339520" y="4317961"/>
                  <a:ext cx="48429" cy="254959"/>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grpSp>
          <p:nvGrpSpPr>
            <p:cNvPr id="814180" name="Group 118"/>
            <p:cNvGrpSpPr>
              <a:grpSpLocks/>
            </p:cNvGrpSpPr>
            <p:nvPr/>
          </p:nvGrpSpPr>
          <p:grpSpPr bwMode="auto">
            <a:xfrm>
              <a:off x="289" y="1842"/>
              <a:ext cx="1273" cy="318"/>
              <a:chOff x="789237" y="2921659"/>
              <a:chExt cx="1835231" cy="502869"/>
            </a:xfrm>
          </p:grpSpPr>
          <p:grpSp>
            <p:nvGrpSpPr>
              <p:cNvPr id="814181" name="Group 99"/>
              <p:cNvGrpSpPr>
                <a:grpSpLocks/>
              </p:cNvGrpSpPr>
              <p:nvPr/>
            </p:nvGrpSpPr>
            <p:grpSpPr bwMode="auto">
              <a:xfrm>
                <a:off x="789237" y="2921659"/>
                <a:ext cx="1793325" cy="287523"/>
                <a:chOff x="1431929" y="2960686"/>
                <a:chExt cx="1935751" cy="313721"/>
              </a:xfrm>
            </p:grpSpPr>
            <p:sp>
              <p:nvSpPr>
                <p:cNvPr id="77" name="Rectangle 76"/>
                <p:cNvSpPr>
                  <a:spLocks noChangeArrowheads="1"/>
                </p:cNvSpPr>
                <p:nvPr/>
              </p:nvSpPr>
              <p:spPr bwMode="auto">
                <a:xfrm>
                  <a:off x="1431929" y="3088543"/>
                  <a:ext cx="169606" cy="53562"/>
                </a:xfrm>
                <a:prstGeom prst="rect">
                  <a:avLst/>
                </a:prstGeom>
                <a:solidFill>
                  <a:srgbClr val="7F7F7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a:defRPr/>
                  </a:pPr>
                  <a:endParaRPr lang="en-US" sz="1600" dirty="0">
                    <a:solidFill>
                      <a:prstClr val="white"/>
                    </a:solidFill>
                  </a:endParaRPr>
                </a:p>
              </p:txBody>
            </p:sp>
            <p:grpSp>
              <p:nvGrpSpPr>
                <p:cNvPr id="814183" name="Group 97"/>
                <p:cNvGrpSpPr>
                  <a:grpSpLocks/>
                </p:cNvGrpSpPr>
                <p:nvPr/>
              </p:nvGrpSpPr>
              <p:grpSpPr bwMode="auto">
                <a:xfrm>
                  <a:off x="1604631" y="2990059"/>
                  <a:ext cx="543044" cy="247074"/>
                  <a:chOff x="1604871" y="2990059"/>
                  <a:chExt cx="799007" cy="247074"/>
                </a:xfrm>
              </p:grpSpPr>
              <p:sp>
                <p:nvSpPr>
                  <p:cNvPr id="91" name="Rectangle 27"/>
                  <p:cNvSpPr>
                    <a:spLocks noChangeArrowheads="1"/>
                  </p:cNvSpPr>
                  <p:nvPr/>
                </p:nvSpPr>
                <p:spPr bwMode="auto">
                  <a:xfrm>
                    <a:off x="1774288" y="3088543"/>
                    <a:ext cx="27473" cy="55289"/>
                  </a:xfrm>
                  <a:prstGeom prst="rect">
                    <a:avLst/>
                  </a:prstGeom>
                  <a:solidFill>
                    <a:srgbClr val="7F7F7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a:defRPr/>
                    </a:pPr>
                    <a:endParaRPr lang="en-US" sz="1600" dirty="0">
                      <a:solidFill>
                        <a:prstClr val="white"/>
                      </a:solidFill>
                    </a:endParaRPr>
                  </a:p>
                </p:txBody>
              </p:sp>
              <p:sp>
                <p:nvSpPr>
                  <p:cNvPr id="92" name="Rectangle 91"/>
                  <p:cNvSpPr>
                    <a:spLocks noChangeArrowheads="1"/>
                  </p:cNvSpPr>
                  <p:nvPr/>
                </p:nvSpPr>
                <p:spPr bwMode="auto">
                  <a:xfrm>
                    <a:off x="2195541" y="3088543"/>
                    <a:ext cx="32052" cy="53562"/>
                  </a:xfrm>
                  <a:prstGeom prst="rect">
                    <a:avLst/>
                  </a:prstGeom>
                  <a:solidFill>
                    <a:srgbClr val="7F7F7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a:defRPr/>
                    </a:pPr>
                    <a:endParaRPr lang="en-US" sz="1600" dirty="0">
                      <a:solidFill>
                        <a:prstClr val="white"/>
                      </a:solidFill>
                    </a:endParaRPr>
                  </a:p>
                </p:txBody>
              </p:sp>
              <p:sp>
                <p:nvSpPr>
                  <p:cNvPr id="93" name="Isosceles Triangle 92"/>
                  <p:cNvSpPr>
                    <a:spLocks noChangeArrowheads="1"/>
                  </p:cNvSpPr>
                  <p:nvPr/>
                </p:nvSpPr>
                <p:spPr bwMode="auto">
                  <a:xfrm rot="5400000">
                    <a:off x="1573796" y="3024590"/>
                    <a:ext cx="238436" cy="176286"/>
                  </a:xfrm>
                  <a:prstGeom prst="triangle">
                    <a:avLst>
                      <a:gd name="adj"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rot="10800000" vert="eaVert" anchor="ctr"/>
                  <a:lstStyle/>
                  <a:p>
                    <a:pPr algn="ctr" defTabSz="406405">
                      <a:defRPr/>
                    </a:pPr>
                    <a:endParaRPr lang="en-US" sz="1600" dirty="0">
                      <a:solidFill>
                        <a:prstClr val="white"/>
                      </a:solidFill>
                    </a:endParaRPr>
                  </a:p>
                </p:txBody>
              </p:sp>
              <p:sp>
                <p:nvSpPr>
                  <p:cNvPr id="94" name="Isosceles Triangle 93"/>
                  <p:cNvSpPr>
                    <a:spLocks noChangeArrowheads="1"/>
                  </p:cNvSpPr>
                  <p:nvPr/>
                </p:nvSpPr>
                <p:spPr bwMode="auto">
                  <a:xfrm rot="5400000">
                    <a:off x="1776410" y="3023445"/>
                    <a:ext cx="238436" cy="178574"/>
                  </a:xfrm>
                  <a:prstGeom prst="triangle">
                    <a:avLst>
                      <a:gd name="adj"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rot="10800000" vert="eaVert" anchor="ctr"/>
                  <a:lstStyle/>
                  <a:p>
                    <a:pPr algn="ctr" defTabSz="406405">
                      <a:defRPr/>
                    </a:pPr>
                    <a:endParaRPr lang="en-US" sz="1600" dirty="0">
                      <a:solidFill>
                        <a:prstClr val="white"/>
                      </a:solidFill>
                    </a:endParaRPr>
                  </a:p>
                </p:txBody>
              </p:sp>
              <p:sp>
                <p:nvSpPr>
                  <p:cNvPr id="95" name="Isosceles Triangle 94"/>
                  <p:cNvSpPr>
                    <a:spLocks noChangeArrowheads="1"/>
                  </p:cNvSpPr>
                  <p:nvPr/>
                </p:nvSpPr>
                <p:spPr bwMode="auto">
                  <a:xfrm rot="5400000">
                    <a:off x="1984747" y="3028628"/>
                    <a:ext cx="238436" cy="178574"/>
                  </a:xfrm>
                  <a:prstGeom prst="triangle">
                    <a:avLst>
                      <a:gd name="adj"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rot="10800000" vert="eaVert" anchor="ctr"/>
                  <a:lstStyle/>
                  <a:p>
                    <a:pPr algn="ctr" defTabSz="406405">
                      <a:defRPr/>
                    </a:pPr>
                    <a:endParaRPr lang="en-US" sz="1600" dirty="0">
                      <a:solidFill>
                        <a:prstClr val="white"/>
                      </a:solidFill>
                    </a:endParaRPr>
                  </a:p>
                </p:txBody>
              </p:sp>
              <p:sp>
                <p:nvSpPr>
                  <p:cNvPr id="96" name="Isosceles Triangle 95"/>
                  <p:cNvSpPr>
                    <a:spLocks noChangeArrowheads="1"/>
                  </p:cNvSpPr>
                  <p:nvPr/>
                </p:nvSpPr>
                <p:spPr bwMode="auto">
                  <a:xfrm rot="5400000">
                    <a:off x="2197662" y="3022279"/>
                    <a:ext cx="238436" cy="173996"/>
                  </a:xfrm>
                  <a:prstGeom prst="triangle">
                    <a:avLst>
                      <a:gd name="adj"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rot="10800000" vert="eaVert" anchor="ctr"/>
                  <a:lstStyle/>
                  <a:p>
                    <a:pPr algn="ctr" defTabSz="406405">
                      <a:defRPr/>
                    </a:pPr>
                    <a:endParaRPr lang="en-US" sz="1600" dirty="0">
                      <a:solidFill>
                        <a:prstClr val="white"/>
                      </a:solidFill>
                    </a:endParaRPr>
                  </a:p>
                </p:txBody>
              </p:sp>
              <p:sp>
                <p:nvSpPr>
                  <p:cNvPr id="97" name="Rectangle 96"/>
                  <p:cNvSpPr>
                    <a:spLocks noChangeArrowheads="1"/>
                  </p:cNvSpPr>
                  <p:nvPr/>
                </p:nvSpPr>
                <p:spPr bwMode="auto">
                  <a:xfrm>
                    <a:off x="1984915" y="3085087"/>
                    <a:ext cx="29763" cy="53562"/>
                  </a:xfrm>
                  <a:prstGeom prst="rect">
                    <a:avLst/>
                  </a:prstGeom>
                  <a:solidFill>
                    <a:srgbClr val="7F7F7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a:defRPr/>
                    </a:pPr>
                    <a:endParaRPr lang="en-US" sz="1600" dirty="0">
                      <a:solidFill>
                        <a:prstClr val="white"/>
                      </a:solidFill>
                    </a:endParaRPr>
                  </a:p>
                </p:txBody>
              </p:sp>
            </p:grpSp>
            <p:grpSp>
              <p:nvGrpSpPr>
                <p:cNvPr id="814191" name="Group 98"/>
                <p:cNvGrpSpPr>
                  <a:grpSpLocks/>
                </p:cNvGrpSpPr>
                <p:nvPr/>
              </p:nvGrpSpPr>
              <p:grpSpPr bwMode="auto">
                <a:xfrm>
                  <a:off x="2138362" y="2960686"/>
                  <a:ext cx="1229318" cy="313721"/>
                  <a:chOff x="2301813" y="2960686"/>
                  <a:chExt cx="1229318" cy="313721"/>
                </a:xfrm>
              </p:grpSpPr>
              <p:sp>
                <p:nvSpPr>
                  <p:cNvPr id="80" name="Rectangle 79"/>
                  <p:cNvSpPr>
                    <a:spLocks noChangeArrowheads="1"/>
                  </p:cNvSpPr>
                  <p:nvPr/>
                </p:nvSpPr>
                <p:spPr bwMode="auto">
                  <a:xfrm>
                    <a:off x="2569448" y="3036709"/>
                    <a:ext cx="462137" cy="145135"/>
                  </a:xfrm>
                  <a:prstGeom prst="rect">
                    <a:avLst/>
                  </a:prstGeom>
                  <a:solidFill>
                    <a:srgbClr val="A0D637"/>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a:defRPr/>
                    </a:pPr>
                    <a:endParaRPr lang="en-US" sz="1600" dirty="0">
                      <a:solidFill>
                        <a:prstClr val="white"/>
                      </a:solidFill>
                    </a:endParaRPr>
                  </a:p>
                </p:txBody>
              </p:sp>
              <p:sp>
                <p:nvSpPr>
                  <p:cNvPr id="81" name="Rectangle 80"/>
                  <p:cNvSpPr>
                    <a:spLocks noChangeArrowheads="1"/>
                  </p:cNvSpPr>
                  <p:nvPr/>
                </p:nvSpPr>
                <p:spPr bwMode="auto">
                  <a:xfrm>
                    <a:off x="3033142" y="3083360"/>
                    <a:ext cx="46681" cy="55289"/>
                  </a:xfrm>
                  <a:prstGeom prst="rect">
                    <a:avLst/>
                  </a:prstGeom>
                  <a:solidFill>
                    <a:srgbClr val="7F7F7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a:defRPr/>
                    </a:pPr>
                    <a:endParaRPr lang="en-US" sz="1600" dirty="0">
                      <a:solidFill>
                        <a:prstClr val="white"/>
                      </a:solidFill>
                    </a:endParaRPr>
                  </a:p>
                </p:txBody>
              </p:sp>
              <p:sp>
                <p:nvSpPr>
                  <p:cNvPr id="82" name="Rectangle 81"/>
                  <p:cNvSpPr>
                    <a:spLocks noChangeArrowheads="1"/>
                  </p:cNvSpPr>
                  <p:nvPr/>
                </p:nvSpPr>
                <p:spPr bwMode="auto">
                  <a:xfrm>
                    <a:off x="2301813" y="3081632"/>
                    <a:ext cx="267635" cy="55289"/>
                  </a:xfrm>
                  <a:prstGeom prst="rect">
                    <a:avLst/>
                  </a:prstGeom>
                  <a:solidFill>
                    <a:srgbClr val="7F7F7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a:defRPr/>
                    </a:pPr>
                    <a:endParaRPr lang="en-US" sz="1600" dirty="0">
                      <a:solidFill>
                        <a:prstClr val="white"/>
                      </a:solidFill>
                    </a:endParaRPr>
                  </a:p>
                </p:txBody>
              </p:sp>
              <p:sp>
                <p:nvSpPr>
                  <p:cNvPr id="814195" name="TextBox 182"/>
                  <p:cNvSpPr txBox="1">
                    <a:spLocks noChangeArrowheads="1"/>
                  </p:cNvSpPr>
                  <p:nvPr/>
                </p:nvSpPr>
                <p:spPr bwMode="auto">
                  <a:xfrm>
                    <a:off x="2508774" y="2960686"/>
                    <a:ext cx="594429" cy="31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67">
                        <a:solidFill>
                          <a:srgbClr val="262626"/>
                        </a:solidFill>
                        <a:latin typeface="Calibri" panose="020F0502020204030204" pitchFamily="34" charset="0"/>
                        <a:ea typeface="ＭＳ Ｐゴシック" panose="020B0600070205080204" pitchFamily="34" charset="-128"/>
                      </a:rPr>
                      <a:t>citrine</a:t>
                    </a:r>
                  </a:p>
                </p:txBody>
              </p:sp>
              <p:grpSp>
                <p:nvGrpSpPr>
                  <p:cNvPr id="814196" name="Group 96"/>
                  <p:cNvGrpSpPr>
                    <a:grpSpLocks/>
                  </p:cNvGrpSpPr>
                  <p:nvPr/>
                </p:nvGrpSpPr>
                <p:grpSpPr bwMode="auto">
                  <a:xfrm>
                    <a:off x="3079876" y="2990043"/>
                    <a:ext cx="451255" cy="236706"/>
                    <a:chOff x="3586676" y="3023364"/>
                    <a:chExt cx="643398" cy="245843"/>
                  </a:xfrm>
                </p:grpSpPr>
                <p:sp>
                  <p:nvSpPr>
                    <p:cNvPr id="85" name="Rectangle 84"/>
                    <p:cNvSpPr>
                      <a:spLocks noChangeArrowheads="1"/>
                    </p:cNvSpPr>
                    <p:nvPr/>
                  </p:nvSpPr>
                  <p:spPr bwMode="auto">
                    <a:xfrm>
                      <a:off x="3974932" y="3122061"/>
                      <a:ext cx="31061" cy="53834"/>
                    </a:xfrm>
                    <a:prstGeom prst="rect">
                      <a:avLst/>
                    </a:prstGeom>
                    <a:solidFill>
                      <a:srgbClr val="7F7F7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a:defRPr/>
                      </a:pPr>
                      <a:endParaRPr lang="en-US" sz="1600" dirty="0">
                        <a:solidFill>
                          <a:prstClr val="white"/>
                        </a:solidFill>
                      </a:endParaRPr>
                    </a:p>
                  </p:txBody>
                </p:sp>
                <p:sp>
                  <p:nvSpPr>
                    <p:cNvPr id="86" name="Isosceles Triangle 85"/>
                    <p:cNvSpPr>
                      <a:spLocks noChangeArrowheads="1"/>
                    </p:cNvSpPr>
                    <p:nvPr/>
                  </p:nvSpPr>
                  <p:spPr bwMode="auto">
                    <a:xfrm rot="5400000">
                      <a:off x="3555875" y="3057755"/>
                      <a:ext cx="236871" cy="175270"/>
                    </a:xfrm>
                    <a:prstGeom prst="triangle">
                      <a:avLst>
                        <a:gd name="adj"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rot="10800000" vert="eaVert" anchor="ctr"/>
                    <a:lstStyle/>
                    <a:p>
                      <a:pPr algn="ctr" defTabSz="406405">
                        <a:defRPr/>
                      </a:pPr>
                      <a:endParaRPr lang="en-US" sz="1600" dirty="0">
                        <a:solidFill>
                          <a:prstClr val="white"/>
                        </a:solidFill>
                      </a:endParaRPr>
                    </a:p>
                  </p:txBody>
                </p:sp>
                <p:sp>
                  <p:nvSpPr>
                    <p:cNvPr id="87" name="Isosceles Triangle 86"/>
                    <p:cNvSpPr>
                      <a:spLocks noChangeArrowheads="1"/>
                    </p:cNvSpPr>
                    <p:nvPr/>
                  </p:nvSpPr>
                  <p:spPr bwMode="auto">
                    <a:xfrm rot="5400000">
                      <a:off x="3764425" y="3063137"/>
                      <a:ext cx="236871" cy="175270"/>
                    </a:xfrm>
                    <a:prstGeom prst="triangle">
                      <a:avLst>
                        <a:gd name="adj"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rot="10800000" vert="eaVert" anchor="ctr"/>
                    <a:lstStyle/>
                    <a:p>
                      <a:pPr algn="ctr" defTabSz="406405">
                        <a:defRPr/>
                      </a:pPr>
                      <a:endParaRPr lang="en-US" sz="1600" dirty="0">
                        <a:solidFill>
                          <a:prstClr val="white"/>
                        </a:solidFill>
                      </a:endParaRPr>
                    </a:p>
                  </p:txBody>
                </p:sp>
                <p:sp>
                  <p:nvSpPr>
                    <p:cNvPr id="88" name="Isosceles Triangle 87"/>
                    <p:cNvSpPr>
                      <a:spLocks noChangeArrowheads="1"/>
                    </p:cNvSpPr>
                    <p:nvPr/>
                  </p:nvSpPr>
                  <p:spPr bwMode="auto">
                    <a:xfrm rot="5400000">
                      <a:off x="3975194" y="3054164"/>
                      <a:ext cx="236871" cy="175271"/>
                    </a:xfrm>
                    <a:prstGeom prst="triangle">
                      <a:avLst>
                        <a:gd name="adj"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rot="10800000" vert="eaVert" anchor="ctr"/>
                    <a:lstStyle/>
                    <a:p>
                      <a:pPr algn="ctr" defTabSz="406405">
                        <a:defRPr/>
                      </a:pPr>
                      <a:endParaRPr lang="en-US" sz="1600" dirty="0">
                        <a:solidFill>
                          <a:prstClr val="white"/>
                        </a:solidFill>
                      </a:endParaRPr>
                    </a:p>
                  </p:txBody>
                </p:sp>
                <p:sp>
                  <p:nvSpPr>
                    <p:cNvPr id="89" name="Rectangle 88"/>
                    <p:cNvSpPr>
                      <a:spLocks noChangeArrowheads="1"/>
                    </p:cNvSpPr>
                    <p:nvPr/>
                  </p:nvSpPr>
                  <p:spPr bwMode="auto">
                    <a:xfrm>
                      <a:off x="3761945" y="3118472"/>
                      <a:ext cx="31061" cy="53834"/>
                    </a:xfrm>
                    <a:prstGeom prst="rect">
                      <a:avLst/>
                    </a:prstGeom>
                    <a:solidFill>
                      <a:srgbClr val="7F7F7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a:defRPr/>
                      </a:pPr>
                      <a:endParaRPr lang="en-US" sz="1600" dirty="0">
                        <a:solidFill>
                          <a:prstClr val="white"/>
                        </a:solidFill>
                      </a:endParaRPr>
                    </a:p>
                  </p:txBody>
                </p:sp>
                <p:sp>
                  <p:nvSpPr>
                    <p:cNvPr id="90" name="Rectangle 89"/>
                    <p:cNvSpPr>
                      <a:spLocks noChangeArrowheads="1"/>
                    </p:cNvSpPr>
                    <p:nvPr/>
                  </p:nvSpPr>
                  <p:spPr bwMode="auto">
                    <a:xfrm>
                      <a:off x="4181264" y="3111294"/>
                      <a:ext cx="48810" cy="55629"/>
                    </a:xfrm>
                    <a:prstGeom prst="rect">
                      <a:avLst/>
                    </a:prstGeom>
                    <a:solidFill>
                      <a:srgbClr val="7F7F7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a:defRPr/>
                      </a:pPr>
                      <a:endParaRPr lang="en-US" sz="1600" dirty="0">
                        <a:solidFill>
                          <a:prstClr val="white"/>
                        </a:solidFill>
                      </a:endParaRPr>
                    </a:p>
                  </p:txBody>
                </p:sp>
              </p:grpSp>
            </p:grpSp>
          </p:grpSp>
          <p:sp>
            <p:nvSpPr>
              <p:cNvPr id="814203" name="TextBox 100"/>
              <p:cNvSpPr txBox="1">
                <a:spLocks noChangeArrowheads="1"/>
              </p:cNvSpPr>
              <p:nvPr/>
            </p:nvSpPr>
            <p:spPr bwMode="auto">
              <a:xfrm>
                <a:off x="913208" y="3125935"/>
                <a:ext cx="540741" cy="287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67">
                    <a:solidFill>
                      <a:srgbClr val="000000"/>
                    </a:solidFill>
                    <a:latin typeface="Calibri" panose="020F0502020204030204" pitchFamily="34" charset="0"/>
                    <a:ea typeface="ＭＳ Ｐゴシック" panose="020B0600070205080204" pitchFamily="34" charset="-128"/>
                  </a:rPr>
                  <a:t>WD40</a:t>
                </a:r>
              </a:p>
            </p:txBody>
          </p:sp>
          <p:sp>
            <p:nvSpPr>
              <p:cNvPr id="814204" name="TextBox 101"/>
              <p:cNvSpPr txBox="1">
                <a:spLocks noChangeArrowheads="1"/>
              </p:cNvSpPr>
              <p:nvPr/>
            </p:nvSpPr>
            <p:spPr bwMode="auto">
              <a:xfrm>
                <a:off x="2083727" y="3137034"/>
                <a:ext cx="540741" cy="28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67">
                    <a:solidFill>
                      <a:srgbClr val="000000"/>
                    </a:solidFill>
                    <a:latin typeface="Calibri" panose="020F0502020204030204" pitchFamily="34" charset="0"/>
                    <a:ea typeface="ＭＳ Ｐゴシック" panose="020B0600070205080204" pitchFamily="34" charset="-128"/>
                  </a:rPr>
                  <a:t>WD40</a:t>
                </a:r>
              </a:p>
            </p:txBody>
          </p:sp>
        </p:grpSp>
        <p:cxnSp>
          <p:nvCxnSpPr>
            <p:cNvPr id="98" name="Straight Connector 97"/>
            <p:cNvCxnSpPr>
              <a:cxnSpLocks noChangeShapeType="1"/>
            </p:cNvCxnSpPr>
            <p:nvPr/>
          </p:nvCxnSpPr>
          <p:spPr bwMode="auto">
            <a:xfrm>
              <a:off x="2106" y="1901"/>
              <a:ext cx="570" cy="1"/>
            </a:xfrm>
            <a:prstGeom prst="line">
              <a:avLst/>
            </a:prstGeom>
            <a:noFill/>
            <a:ln w="25400">
              <a:solidFill>
                <a:srgbClr val="7F7F7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9" name="Freeform 98"/>
            <p:cNvSpPr>
              <a:spLocks noChangeArrowheads="1"/>
            </p:cNvSpPr>
            <p:nvPr/>
          </p:nvSpPr>
          <p:spPr bwMode="auto">
            <a:xfrm>
              <a:off x="2211" y="1769"/>
              <a:ext cx="143" cy="257"/>
            </a:xfrm>
            <a:custGeom>
              <a:avLst/>
              <a:gdLst>
                <a:gd name="T0" fmla="*/ 0 w 558800"/>
                <a:gd name="T1" fmla="*/ 367047 h 407811"/>
                <a:gd name="T2" fmla="*/ 27516 w 558800"/>
                <a:gd name="T3" fmla="*/ 239993 h 407811"/>
                <a:gd name="T4" fmla="*/ 34396 w 558800"/>
                <a:gd name="T5" fmla="*/ 95997 h 407811"/>
                <a:gd name="T6" fmla="*/ 61912 w 558800"/>
                <a:gd name="T7" fmla="*/ 62116 h 407811"/>
                <a:gd name="T8" fmla="*/ 65352 w 558800"/>
                <a:gd name="T9" fmla="*/ 239993 h 407811"/>
                <a:gd name="T10" fmla="*/ 79110 w 558800"/>
                <a:gd name="T11" fmla="*/ 341636 h 407811"/>
                <a:gd name="T12" fmla="*/ 92869 w 558800"/>
                <a:gd name="T13" fmla="*/ 350107 h 407811"/>
                <a:gd name="T14" fmla="*/ 106627 w 558800"/>
                <a:gd name="T15" fmla="*/ 180700 h 407811"/>
                <a:gd name="T16" fmla="*/ 110066 w 558800"/>
                <a:gd name="T17" fmla="*/ 53645 h 407811"/>
                <a:gd name="T18" fmla="*/ 141022 w 558800"/>
                <a:gd name="T19" fmla="*/ 45175 h 407811"/>
                <a:gd name="T20" fmla="*/ 147902 w 558800"/>
                <a:gd name="T21" fmla="*/ 324696 h 407811"/>
                <a:gd name="T22" fmla="*/ 171979 w 558800"/>
                <a:gd name="T23" fmla="*/ 341636 h 407811"/>
                <a:gd name="T24" fmla="*/ 182297 w 558800"/>
                <a:gd name="T25" fmla="*/ 223052 h 407811"/>
                <a:gd name="T26" fmla="*/ 185737 w 558800"/>
                <a:gd name="T27" fmla="*/ 87527 h 407811"/>
                <a:gd name="T28" fmla="*/ 199496 w 558800"/>
                <a:gd name="T29" fmla="*/ 11294 h 407811"/>
                <a:gd name="T30" fmla="*/ 209814 w 558800"/>
                <a:gd name="T31" fmla="*/ 121408 h 407811"/>
                <a:gd name="T32" fmla="*/ 223572 w 558800"/>
                <a:gd name="T33" fmla="*/ 367047 h 407811"/>
                <a:gd name="T34" fmla="*/ 227012 w 558800"/>
                <a:gd name="T35" fmla="*/ 367047 h 4078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8800"/>
                <a:gd name="T55" fmla="*/ 0 h 407811"/>
                <a:gd name="T56" fmla="*/ 558800 w 558800"/>
                <a:gd name="T57" fmla="*/ 407811 h 4078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8800" h="407811">
                  <a:moveTo>
                    <a:pt x="0" y="366889"/>
                  </a:moveTo>
                  <a:cubicBezTo>
                    <a:pt x="26811" y="325966"/>
                    <a:pt x="53622" y="285044"/>
                    <a:pt x="67733" y="239889"/>
                  </a:cubicBezTo>
                  <a:cubicBezTo>
                    <a:pt x="81844" y="194734"/>
                    <a:pt x="70556" y="125589"/>
                    <a:pt x="84667" y="95956"/>
                  </a:cubicBezTo>
                  <a:cubicBezTo>
                    <a:pt x="98778" y="66323"/>
                    <a:pt x="139700" y="38100"/>
                    <a:pt x="152400" y="62089"/>
                  </a:cubicBezTo>
                  <a:cubicBezTo>
                    <a:pt x="165100" y="86078"/>
                    <a:pt x="153812" y="193323"/>
                    <a:pt x="160867" y="239889"/>
                  </a:cubicBezTo>
                  <a:cubicBezTo>
                    <a:pt x="167922" y="286455"/>
                    <a:pt x="183444" y="323145"/>
                    <a:pt x="194733" y="341489"/>
                  </a:cubicBezTo>
                  <a:cubicBezTo>
                    <a:pt x="206022" y="359833"/>
                    <a:pt x="217311" y="376767"/>
                    <a:pt x="228600" y="349956"/>
                  </a:cubicBezTo>
                  <a:cubicBezTo>
                    <a:pt x="239889" y="323145"/>
                    <a:pt x="255412" y="230011"/>
                    <a:pt x="262467" y="180622"/>
                  </a:cubicBezTo>
                  <a:cubicBezTo>
                    <a:pt x="269523" y="131233"/>
                    <a:pt x="256822" y="76200"/>
                    <a:pt x="270933" y="53622"/>
                  </a:cubicBezTo>
                  <a:cubicBezTo>
                    <a:pt x="285044" y="31044"/>
                    <a:pt x="331611" y="0"/>
                    <a:pt x="347133" y="45156"/>
                  </a:cubicBezTo>
                  <a:cubicBezTo>
                    <a:pt x="362655" y="90312"/>
                    <a:pt x="351367" y="275167"/>
                    <a:pt x="364067" y="324556"/>
                  </a:cubicBezTo>
                  <a:cubicBezTo>
                    <a:pt x="376767" y="373945"/>
                    <a:pt x="409222" y="358422"/>
                    <a:pt x="423333" y="341489"/>
                  </a:cubicBezTo>
                  <a:cubicBezTo>
                    <a:pt x="437444" y="324556"/>
                    <a:pt x="443088" y="265289"/>
                    <a:pt x="448733" y="222956"/>
                  </a:cubicBezTo>
                  <a:cubicBezTo>
                    <a:pt x="454378" y="180623"/>
                    <a:pt x="450144" y="122767"/>
                    <a:pt x="457200" y="87489"/>
                  </a:cubicBezTo>
                  <a:cubicBezTo>
                    <a:pt x="464256" y="52211"/>
                    <a:pt x="481189" y="5645"/>
                    <a:pt x="491067" y="11289"/>
                  </a:cubicBezTo>
                  <a:cubicBezTo>
                    <a:pt x="500945" y="16934"/>
                    <a:pt x="506589" y="62089"/>
                    <a:pt x="516467" y="121356"/>
                  </a:cubicBezTo>
                  <a:cubicBezTo>
                    <a:pt x="526345" y="180623"/>
                    <a:pt x="543278" y="325967"/>
                    <a:pt x="550333" y="366889"/>
                  </a:cubicBezTo>
                  <a:cubicBezTo>
                    <a:pt x="557388" y="407811"/>
                    <a:pt x="558800" y="366889"/>
                    <a:pt x="558800" y="366889"/>
                  </a:cubicBezTo>
                </a:path>
              </a:pathLst>
            </a:custGeom>
            <a:noFill/>
            <a:ln w="25400">
              <a:solidFill>
                <a:srgbClr val="E46C0A"/>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06405">
                <a:defRPr/>
              </a:pPr>
              <a:endParaRPr lang="en-US" sz="1600">
                <a:solidFill>
                  <a:prstClr val="white"/>
                </a:solidFill>
              </a:endParaRPr>
            </a:p>
          </p:txBody>
        </p:sp>
        <p:sp>
          <p:nvSpPr>
            <p:cNvPr id="100" name="Oval 99"/>
            <p:cNvSpPr>
              <a:spLocks noChangeArrowheads="1"/>
            </p:cNvSpPr>
            <p:nvPr/>
          </p:nvSpPr>
          <p:spPr bwMode="auto">
            <a:xfrm>
              <a:off x="2349" y="1931"/>
              <a:ext cx="157" cy="135"/>
            </a:xfrm>
            <a:prstGeom prst="ellipse">
              <a:avLst/>
            </a:prstGeom>
            <a:solidFill>
              <a:srgbClr val="7F7F7F"/>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defTabSz="406405">
                <a:defRPr/>
              </a:pPr>
              <a:endParaRPr lang="en-US" sz="1600">
                <a:solidFill>
                  <a:prstClr val="white"/>
                </a:solidFill>
              </a:endParaRPr>
            </a:p>
          </p:txBody>
        </p:sp>
        <p:sp>
          <p:nvSpPr>
            <p:cNvPr id="814208" name="TextBox 126"/>
            <p:cNvSpPr txBox="1">
              <a:spLocks noChangeArrowheads="1"/>
            </p:cNvSpPr>
            <p:nvPr/>
          </p:nvSpPr>
          <p:spPr bwMode="auto">
            <a:xfrm>
              <a:off x="2329" y="1890"/>
              <a:ext cx="188"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44">
                  <a:solidFill>
                    <a:srgbClr val="000000"/>
                  </a:solidFill>
                  <a:latin typeface="Symbol" panose="05050102010706020507" pitchFamily="18" charset="2"/>
                  <a:ea typeface="ＭＳ Ｐゴシック" panose="020B0600070205080204" pitchFamily="34" charset="-128"/>
                </a:rPr>
                <a:t>a</a:t>
              </a:r>
            </a:p>
          </p:txBody>
        </p:sp>
        <p:sp>
          <p:nvSpPr>
            <p:cNvPr id="102" name="Oval 101"/>
            <p:cNvSpPr>
              <a:spLocks noChangeArrowheads="1"/>
            </p:cNvSpPr>
            <p:nvPr/>
          </p:nvSpPr>
          <p:spPr bwMode="auto">
            <a:xfrm>
              <a:off x="2474" y="1947"/>
              <a:ext cx="185" cy="145"/>
            </a:xfrm>
            <a:prstGeom prst="ellipse">
              <a:avLst/>
            </a:prstGeom>
            <a:solidFill>
              <a:srgbClr val="81D259"/>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defTabSz="406405">
                <a:defRPr/>
              </a:pPr>
              <a:endParaRPr lang="en-US" sz="1600">
                <a:solidFill>
                  <a:prstClr val="white"/>
                </a:solidFill>
              </a:endParaRPr>
            </a:p>
          </p:txBody>
        </p:sp>
        <p:sp>
          <p:nvSpPr>
            <p:cNvPr id="814210" name="TextBox 129"/>
            <p:cNvSpPr txBox="1">
              <a:spLocks noChangeArrowheads="1"/>
            </p:cNvSpPr>
            <p:nvPr/>
          </p:nvSpPr>
          <p:spPr bwMode="auto">
            <a:xfrm>
              <a:off x="2481" y="1903"/>
              <a:ext cx="193"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44">
                  <a:solidFill>
                    <a:srgbClr val="000000"/>
                  </a:solidFill>
                  <a:latin typeface="Symbol" panose="05050102010706020507" pitchFamily="18" charset="2"/>
                  <a:ea typeface="ＭＳ Ｐゴシック" panose="020B0600070205080204" pitchFamily="34" charset="-128"/>
                </a:rPr>
                <a:t>b</a:t>
              </a:r>
            </a:p>
          </p:txBody>
        </p:sp>
        <p:grpSp>
          <p:nvGrpSpPr>
            <p:cNvPr id="814211" name="Group 133"/>
            <p:cNvGrpSpPr>
              <a:grpSpLocks/>
            </p:cNvGrpSpPr>
            <p:nvPr/>
          </p:nvGrpSpPr>
          <p:grpSpPr bwMode="auto">
            <a:xfrm>
              <a:off x="2560" y="1830"/>
              <a:ext cx="177" cy="201"/>
              <a:chOff x="1569266" y="3807861"/>
              <a:chExt cx="280891" cy="318654"/>
            </a:xfrm>
          </p:grpSpPr>
          <p:sp>
            <p:nvSpPr>
              <p:cNvPr id="105" name="Oval 104"/>
              <p:cNvSpPr>
                <a:spLocks noChangeArrowheads="1"/>
              </p:cNvSpPr>
              <p:nvPr/>
            </p:nvSpPr>
            <p:spPr bwMode="auto">
              <a:xfrm>
                <a:off x="1618311" y="3919905"/>
                <a:ext cx="157075" cy="152391"/>
              </a:xfrm>
              <a:prstGeom prst="ellipse">
                <a:avLst/>
              </a:prstGeom>
              <a:solidFill>
                <a:srgbClr val="7F7F7F"/>
              </a:solidFill>
              <a:ln w="9525">
                <a:solidFill>
                  <a:srgbClr val="595959"/>
                </a:solidFill>
                <a:round/>
                <a:headEnd/>
                <a:tailEnd/>
              </a:ln>
              <a:effectLst>
                <a:outerShdw blurRad="40000" dist="23000" dir="5400000" rotWithShape="0">
                  <a:srgbClr val="808080">
                    <a:alpha val="34999"/>
                  </a:srgbClr>
                </a:outerShdw>
              </a:effectLst>
            </p:spPr>
            <p:txBody>
              <a:bodyPr anchor="ctr"/>
              <a:lstStyle/>
              <a:p>
                <a:pPr algn="ctr" defTabSz="406405">
                  <a:defRPr/>
                </a:pPr>
                <a:endParaRPr lang="en-US" sz="1600">
                  <a:solidFill>
                    <a:prstClr val="white"/>
                  </a:solidFill>
                </a:endParaRPr>
              </a:p>
            </p:txBody>
          </p:sp>
          <p:sp>
            <p:nvSpPr>
              <p:cNvPr id="814213" name="TextBox 132"/>
              <p:cNvSpPr txBox="1">
                <a:spLocks noChangeArrowheads="1"/>
              </p:cNvSpPr>
              <p:nvPr/>
            </p:nvSpPr>
            <p:spPr bwMode="auto">
              <a:xfrm>
                <a:off x="1569266" y="3807861"/>
                <a:ext cx="280891" cy="31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44">
                    <a:solidFill>
                      <a:srgbClr val="000000"/>
                    </a:solidFill>
                    <a:latin typeface="Symbol" panose="05050102010706020507" pitchFamily="18" charset="2"/>
                    <a:ea typeface="ＭＳ Ｐゴシック" panose="020B0600070205080204" pitchFamily="34" charset="-128"/>
                  </a:rPr>
                  <a:t>g</a:t>
                </a:r>
              </a:p>
            </p:txBody>
          </p:sp>
        </p:grpSp>
        <p:cxnSp>
          <p:nvCxnSpPr>
            <p:cNvPr id="107" name="Straight Arrow Connector 106"/>
            <p:cNvCxnSpPr>
              <a:cxnSpLocks noChangeShapeType="1"/>
            </p:cNvCxnSpPr>
            <p:nvPr/>
          </p:nvCxnSpPr>
          <p:spPr bwMode="auto">
            <a:xfrm>
              <a:off x="1688" y="1923"/>
              <a:ext cx="248" cy="2"/>
            </a:xfrm>
            <a:prstGeom prst="straightConnector1">
              <a:avLst/>
            </a:prstGeom>
            <a:noFill/>
            <a:ln w="9525">
              <a:solidFill>
                <a:srgbClr val="595959"/>
              </a:solidFill>
              <a:prstDash val="sysDash"/>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814215" name="TextBox 153"/>
          <p:cNvSpPr txBox="1">
            <a:spLocks noChangeArrowheads="1"/>
          </p:cNvSpPr>
          <p:nvPr/>
        </p:nvSpPr>
        <p:spPr bwMode="auto">
          <a:xfrm>
            <a:off x="5991578" y="1627012"/>
            <a:ext cx="20201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i="1">
                <a:solidFill>
                  <a:srgbClr val="000000"/>
                </a:solidFill>
                <a:latin typeface="Arial" panose="020B0604020202020204" pitchFamily="34" charset="0"/>
                <a:ea typeface="ＭＳ Ｐゴシック" panose="020B0600070205080204" pitchFamily="34" charset="-128"/>
              </a:rPr>
              <a:t>Gt(gnb2-citrine)</a:t>
            </a:r>
            <a:r>
              <a:rPr lang="en-US" altLang="en-US" sz="1600" i="1" baseline="30000">
                <a:solidFill>
                  <a:srgbClr val="000000"/>
                </a:solidFill>
                <a:latin typeface="Arial" panose="020B0604020202020204" pitchFamily="34" charset="0"/>
                <a:ea typeface="ＭＳ Ｐゴシック" panose="020B0600070205080204" pitchFamily="34" charset="-128"/>
              </a:rPr>
              <a:t>ct172a</a:t>
            </a:r>
          </a:p>
        </p:txBody>
      </p:sp>
      <p:sp>
        <p:nvSpPr>
          <p:cNvPr id="2" name="Title 1"/>
          <p:cNvSpPr>
            <a:spLocks noGrp="1"/>
          </p:cNvSpPr>
          <p:nvPr>
            <p:ph type="title"/>
          </p:nvPr>
        </p:nvSpPr>
        <p:spPr/>
        <p:txBody>
          <a:bodyPr anchor="t">
            <a:normAutofit/>
          </a:bodyPr>
          <a:lstStyle/>
          <a:p>
            <a:r>
              <a:rPr lang="en-US" sz="2800" dirty="0"/>
              <a:t>Guanine Nucleotide Binding Protein (G protein) Beta Polypeptide 2 (Gnb2) </a:t>
            </a:r>
          </a:p>
        </p:txBody>
      </p:sp>
    </p:spTree>
    <p:extLst>
      <p:ext uri="{BB962C8B-B14F-4D97-AF65-F5344CB8AC3E}">
        <p14:creationId xmlns:p14="http://schemas.microsoft.com/office/powerpoint/2010/main" val="9250021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76" name="TextBox 206"/>
          <p:cNvSpPr txBox="1">
            <a:spLocks noChangeArrowheads="1"/>
          </p:cNvSpPr>
          <p:nvPr/>
        </p:nvSpPr>
        <p:spPr bwMode="auto">
          <a:xfrm rot="-5400000">
            <a:off x="1529466" y="4946615"/>
            <a:ext cx="1627369"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67">
                <a:solidFill>
                  <a:srgbClr val="000000"/>
                </a:solidFill>
                <a:latin typeface="Calibri" panose="020F0502020204030204" pitchFamily="34" charset="0"/>
                <a:ea typeface="ＭＳ Ｐゴシック" panose="020B0600070205080204" pitchFamily="34" charset="-128"/>
              </a:rPr>
              <a:t>Diffusion Coeff. (</a:t>
            </a:r>
            <a:r>
              <a:rPr lang="en-US" altLang="en-US" sz="1067">
                <a:solidFill>
                  <a:srgbClr val="000000"/>
                </a:solidFill>
                <a:latin typeface="Symbol" panose="05050102010706020507" pitchFamily="18" charset="2"/>
                <a:ea typeface="ＭＳ Ｐゴシック" panose="020B0600070205080204" pitchFamily="34" charset="-128"/>
              </a:rPr>
              <a:t>m</a:t>
            </a:r>
            <a:r>
              <a:rPr lang="en-US" altLang="en-US" sz="1067">
                <a:solidFill>
                  <a:srgbClr val="000000"/>
                </a:solidFill>
                <a:latin typeface="Calibri" panose="020F0502020204030204" pitchFamily="34" charset="0"/>
                <a:ea typeface="ＭＳ Ｐゴシック" panose="020B0600070205080204" pitchFamily="34" charset="-128"/>
              </a:rPr>
              <a:t>m</a:t>
            </a:r>
            <a:r>
              <a:rPr lang="en-US" altLang="en-US" sz="1067" baseline="30000">
                <a:solidFill>
                  <a:srgbClr val="000000"/>
                </a:solidFill>
                <a:latin typeface="Calibri" panose="020F0502020204030204" pitchFamily="34" charset="0"/>
                <a:ea typeface="ＭＳ Ｐゴシック" panose="020B0600070205080204" pitchFamily="34" charset="-128"/>
              </a:rPr>
              <a:t>2</a:t>
            </a:r>
            <a:r>
              <a:rPr lang="en-US" altLang="en-US" sz="1067">
                <a:solidFill>
                  <a:srgbClr val="000000"/>
                </a:solidFill>
                <a:latin typeface="Calibri" panose="020F0502020204030204" pitchFamily="34" charset="0"/>
                <a:ea typeface="ＭＳ Ｐゴシック" panose="020B0600070205080204" pitchFamily="34" charset="-128"/>
              </a:rPr>
              <a:t>/sec)</a:t>
            </a:r>
          </a:p>
        </p:txBody>
      </p:sp>
      <p:sp>
        <p:nvSpPr>
          <p:cNvPr id="970777" name="TextBox 36"/>
          <p:cNvSpPr txBox="1">
            <a:spLocks noChangeArrowheads="1"/>
          </p:cNvSpPr>
          <p:nvPr/>
        </p:nvSpPr>
        <p:spPr bwMode="auto">
          <a:xfrm>
            <a:off x="5977029" y="4971876"/>
            <a:ext cx="641522"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67">
                <a:solidFill>
                  <a:srgbClr val="595959"/>
                </a:solidFill>
                <a:latin typeface="Calibri" panose="020F0502020204030204" pitchFamily="34" charset="0"/>
                <a:ea typeface="ＭＳ Ｐゴシック" panose="020B0600070205080204" pitchFamily="34" charset="-128"/>
              </a:rPr>
              <a:t>neurons</a:t>
            </a:r>
          </a:p>
        </p:txBody>
      </p:sp>
      <p:sp>
        <p:nvSpPr>
          <p:cNvPr id="970778" name="TextBox 36"/>
          <p:cNvSpPr txBox="1">
            <a:spLocks noChangeArrowheads="1"/>
          </p:cNvSpPr>
          <p:nvPr/>
        </p:nvSpPr>
        <p:spPr bwMode="auto">
          <a:xfrm>
            <a:off x="5975014" y="4818065"/>
            <a:ext cx="67518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67">
                <a:solidFill>
                  <a:srgbClr val="595959"/>
                </a:solidFill>
                <a:latin typeface="Calibri" panose="020F0502020204030204" pitchFamily="34" charset="0"/>
                <a:ea typeface="ＭＳ Ｐゴシック" panose="020B0600070205080204" pitchFamily="34" charset="-128"/>
              </a:rPr>
              <a:t>hair cells</a:t>
            </a:r>
          </a:p>
        </p:txBody>
      </p:sp>
      <p:sp>
        <p:nvSpPr>
          <p:cNvPr id="970779" name="TextBox 36"/>
          <p:cNvSpPr txBox="1">
            <a:spLocks noChangeArrowheads="1"/>
          </p:cNvSpPr>
          <p:nvPr/>
        </p:nvSpPr>
        <p:spPr bwMode="auto">
          <a:xfrm>
            <a:off x="3935590" y="6258809"/>
            <a:ext cx="770467" cy="2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44">
                <a:solidFill>
                  <a:srgbClr val="000000"/>
                </a:solidFill>
                <a:latin typeface="Arial" panose="020B0604020202020204" pitchFamily="34" charset="0"/>
                <a:ea typeface="ＭＳ Ｐゴシック" panose="020B0600070205080204" pitchFamily="34" charset="-128"/>
              </a:rPr>
              <a:t>50 hpf</a:t>
            </a:r>
          </a:p>
        </p:txBody>
      </p:sp>
      <p:sp>
        <p:nvSpPr>
          <p:cNvPr id="970780" name="TextBox 36"/>
          <p:cNvSpPr txBox="1">
            <a:spLocks noChangeArrowheads="1"/>
          </p:cNvSpPr>
          <p:nvPr/>
        </p:nvSpPr>
        <p:spPr bwMode="auto">
          <a:xfrm>
            <a:off x="4916311" y="6258809"/>
            <a:ext cx="770467" cy="2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44">
                <a:solidFill>
                  <a:srgbClr val="000000"/>
                </a:solidFill>
                <a:latin typeface="Arial" panose="020B0604020202020204" pitchFamily="34" charset="0"/>
                <a:ea typeface="ＭＳ Ｐゴシック" panose="020B0600070205080204" pitchFamily="34" charset="-128"/>
              </a:rPr>
              <a:t>78 hpf</a:t>
            </a:r>
          </a:p>
        </p:txBody>
      </p:sp>
      <p:sp>
        <p:nvSpPr>
          <p:cNvPr id="970781" name="TextBox 36"/>
          <p:cNvSpPr txBox="1">
            <a:spLocks noChangeArrowheads="1"/>
          </p:cNvSpPr>
          <p:nvPr/>
        </p:nvSpPr>
        <p:spPr bwMode="auto">
          <a:xfrm>
            <a:off x="2889956" y="6257398"/>
            <a:ext cx="770467" cy="2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44">
                <a:solidFill>
                  <a:srgbClr val="000000"/>
                </a:solidFill>
                <a:latin typeface="Arial" panose="020B0604020202020204" pitchFamily="34" charset="0"/>
                <a:ea typeface="ＭＳ Ｐゴシック" panose="020B0600070205080204" pitchFamily="34" charset="-128"/>
              </a:rPr>
              <a:t>30 hpf</a:t>
            </a:r>
          </a:p>
        </p:txBody>
      </p:sp>
      <p:sp>
        <p:nvSpPr>
          <p:cNvPr id="970782" name="TextBox 156"/>
          <p:cNvSpPr txBox="1">
            <a:spLocks noChangeArrowheads="1"/>
          </p:cNvSpPr>
          <p:nvPr/>
        </p:nvSpPr>
        <p:spPr bwMode="auto">
          <a:xfrm rot="-5400000">
            <a:off x="2887919" y="5915343"/>
            <a:ext cx="479618"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67">
                <a:solidFill>
                  <a:srgbClr val="262626"/>
                </a:solidFill>
                <a:latin typeface="Calibri" panose="020F0502020204030204" pitchFamily="34" charset="0"/>
                <a:ea typeface="ＭＳ Ｐゴシック" panose="020B0600070205080204" pitchFamily="34" charset="-128"/>
              </a:rPr>
              <a:t>N=18</a:t>
            </a:r>
          </a:p>
        </p:txBody>
      </p:sp>
      <p:sp>
        <p:nvSpPr>
          <p:cNvPr id="970783" name="TextBox 156"/>
          <p:cNvSpPr txBox="1">
            <a:spLocks noChangeArrowheads="1"/>
          </p:cNvSpPr>
          <p:nvPr/>
        </p:nvSpPr>
        <p:spPr bwMode="auto">
          <a:xfrm rot="-5400000">
            <a:off x="3900392" y="5937921"/>
            <a:ext cx="479618"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67">
                <a:solidFill>
                  <a:srgbClr val="262626"/>
                </a:solidFill>
                <a:latin typeface="Calibri" panose="020F0502020204030204" pitchFamily="34" charset="0"/>
                <a:ea typeface="ＭＳ Ｐゴシック" panose="020B0600070205080204" pitchFamily="34" charset="-128"/>
              </a:rPr>
              <a:t>N=28</a:t>
            </a:r>
          </a:p>
        </p:txBody>
      </p:sp>
      <p:sp>
        <p:nvSpPr>
          <p:cNvPr id="970784" name="TextBox 156"/>
          <p:cNvSpPr txBox="1">
            <a:spLocks noChangeArrowheads="1"/>
          </p:cNvSpPr>
          <p:nvPr/>
        </p:nvSpPr>
        <p:spPr bwMode="auto">
          <a:xfrm rot="-5400000">
            <a:off x="4913569" y="5926632"/>
            <a:ext cx="479618"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67">
                <a:solidFill>
                  <a:srgbClr val="262626"/>
                </a:solidFill>
                <a:latin typeface="Calibri" panose="020F0502020204030204" pitchFamily="34" charset="0"/>
                <a:ea typeface="ＭＳ Ｐゴシック" panose="020B0600070205080204" pitchFamily="34" charset="-128"/>
              </a:rPr>
              <a:t>N=38</a:t>
            </a:r>
          </a:p>
        </p:txBody>
      </p:sp>
      <p:sp>
        <p:nvSpPr>
          <p:cNvPr id="970785" name="TextBox 156"/>
          <p:cNvSpPr txBox="1">
            <a:spLocks noChangeArrowheads="1"/>
          </p:cNvSpPr>
          <p:nvPr/>
        </p:nvSpPr>
        <p:spPr bwMode="auto">
          <a:xfrm rot="-5400000">
            <a:off x="3191308" y="5937921"/>
            <a:ext cx="479618"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67">
                <a:solidFill>
                  <a:srgbClr val="262626"/>
                </a:solidFill>
                <a:latin typeface="Calibri" panose="020F0502020204030204" pitchFamily="34" charset="0"/>
                <a:ea typeface="ＭＳ Ｐゴシック" panose="020B0600070205080204" pitchFamily="34" charset="-128"/>
              </a:rPr>
              <a:t>N=42</a:t>
            </a:r>
          </a:p>
        </p:txBody>
      </p:sp>
      <p:sp>
        <p:nvSpPr>
          <p:cNvPr id="970786" name="TextBox 156"/>
          <p:cNvSpPr txBox="1">
            <a:spLocks noChangeArrowheads="1"/>
          </p:cNvSpPr>
          <p:nvPr/>
        </p:nvSpPr>
        <p:spPr bwMode="auto">
          <a:xfrm rot="-5400000">
            <a:off x="4184730" y="5949210"/>
            <a:ext cx="479618"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67">
                <a:solidFill>
                  <a:srgbClr val="262626"/>
                </a:solidFill>
                <a:latin typeface="Calibri" panose="020F0502020204030204" pitchFamily="34" charset="0"/>
                <a:ea typeface="ＭＳ Ｐゴシック" panose="020B0600070205080204" pitchFamily="34" charset="-128"/>
              </a:rPr>
              <a:t>N=32</a:t>
            </a:r>
          </a:p>
        </p:txBody>
      </p:sp>
      <p:sp>
        <p:nvSpPr>
          <p:cNvPr id="970787" name="TextBox 156"/>
          <p:cNvSpPr txBox="1">
            <a:spLocks noChangeArrowheads="1"/>
          </p:cNvSpPr>
          <p:nvPr/>
        </p:nvSpPr>
        <p:spPr bwMode="auto">
          <a:xfrm rot="-5400000">
            <a:off x="5266347" y="5988721"/>
            <a:ext cx="479618"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67">
                <a:solidFill>
                  <a:srgbClr val="262626"/>
                </a:solidFill>
                <a:latin typeface="Calibri" panose="020F0502020204030204" pitchFamily="34" charset="0"/>
                <a:ea typeface="ＭＳ Ｐゴシック" panose="020B0600070205080204" pitchFamily="34" charset="-128"/>
              </a:rPr>
              <a:t>N=31</a:t>
            </a:r>
          </a:p>
        </p:txBody>
      </p:sp>
      <p:grpSp>
        <p:nvGrpSpPr>
          <p:cNvPr id="970794" name="Group 42"/>
          <p:cNvGrpSpPr>
            <a:grpSpLocks/>
          </p:cNvGrpSpPr>
          <p:nvPr/>
        </p:nvGrpSpPr>
        <p:grpSpPr bwMode="auto">
          <a:xfrm>
            <a:off x="910167" y="1287465"/>
            <a:ext cx="4869744" cy="2301522"/>
            <a:chOff x="1187" y="553"/>
            <a:chExt cx="3451" cy="1631"/>
          </a:xfrm>
        </p:grpSpPr>
        <p:pic>
          <p:nvPicPr>
            <p:cNvPr id="970789" name="Picture 37" descr="Before_159a_Pos5_AnteriorUtricleHCnuclei"/>
            <p:cNvPicPr>
              <a:picLocks noChangeAspect="1" noChangeArrowheads="1"/>
            </p:cNvPicPr>
            <p:nvPr/>
          </p:nvPicPr>
          <p:blipFill>
            <a:blip r:embed="rId2">
              <a:extLst>
                <a:ext uri="{28A0092B-C50C-407E-A947-70E740481C1C}">
                  <a14:useLocalDpi xmlns:a14="http://schemas.microsoft.com/office/drawing/2010/main" val="0"/>
                </a:ext>
              </a:extLst>
            </a:blip>
            <a:srcRect r="53969"/>
            <a:stretch>
              <a:fillRect/>
            </a:stretch>
          </p:blipFill>
          <p:spPr bwMode="auto">
            <a:xfrm>
              <a:off x="1187" y="561"/>
              <a:ext cx="1704" cy="1621"/>
            </a:xfrm>
            <a:prstGeom prst="rect">
              <a:avLst/>
            </a:prstGeom>
            <a:noFill/>
            <a:extLst>
              <a:ext uri="{909E8E84-426E-40DD-AFC4-6F175D3DCCD1}">
                <a14:hiddenFill xmlns:a14="http://schemas.microsoft.com/office/drawing/2010/main">
                  <a:solidFill>
                    <a:srgbClr val="FFFFFF"/>
                  </a:solidFill>
                </a14:hiddenFill>
              </a:ext>
            </a:extLst>
          </p:spPr>
        </p:pic>
        <p:pic>
          <p:nvPicPr>
            <p:cNvPr id="970790" name="Picture 38" descr="Before_159a_Pos5_Trigeminal"/>
            <p:cNvPicPr>
              <a:picLocks noChangeAspect="1" noChangeArrowheads="1"/>
            </p:cNvPicPr>
            <p:nvPr/>
          </p:nvPicPr>
          <p:blipFill>
            <a:blip r:embed="rId3">
              <a:extLst>
                <a:ext uri="{28A0092B-C50C-407E-A947-70E740481C1C}">
                  <a14:useLocalDpi xmlns:a14="http://schemas.microsoft.com/office/drawing/2010/main" val="0"/>
                </a:ext>
              </a:extLst>
            </a:blip>
            <a:srcRect r="50223"/>
            <a:stretch>
              <a:fillRect/>
            </a:stretch>
          </p:blipFill>
          <p:spPr bwMode="auto">
            <a:xfrm>
              <a:off x="3022" y="561"/>
              <a:ext cx="1616" cy="1623"/>
            </a:xfrm>
            <a:prstGeom prst="rect">
              <a:avLst/>
            </a:prstGeom>
            <a:noFill/>
            <a:extLst>
              <a:ext uri="{909E8E84-426E-40DD-AFC4-6F175D3DCCD1}">
                <a14:hiddenFill xmlns:a14="http://schemas.microsoft.com/office/drawing/2010/main">
                  <a:solidFill>
                    <a:srgbClr val="FFFFFF"/>
                  </a:solidFill>
                </a14:hiddenFill>
              </a:ext>
            </a:extLst>
          </p:spPr>
        </p:pic>
        <p:sp>
          <p:nvSpPr>
            <p:cNvPr id="970791" name="TextBox 111"/>
            <p:cNvSpPr txBox="1">
              <a:spLocks noChangeArrowheads="1"/>
            </p:cNvSpPr>
            <p:nvPr/>
          </p:nvSpPr>
          <p:spPr bwMode="auto">
            <a:xfrm>
              <a:off x="3141" y="1914"/>
              <a:ext cx="125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22">
                  <a:solidFill>
                    <a:srgbClr val="FFFFFF"/>
                  </a:solidFill>
                  <a:latin typeface="Arial" panose="020B0604020202020204" pitchFamily="34" charset="0"/>
                  <a:ea typeface="ＭＳ Ｐゴシック" panose="020B0600070205080204" pitchFamily="34" charset="-128"/>
                </a:rPr>
                <a:t>Trigeminal Neurons</a:t>
              </a:r>
            </a:p>
          </p:txBody>
        </p:sp>
        <p:sp>
          <p:nvSpPr>
            <p:cNvPr id="970792" name="TextBox 111"/>
            <p:cNvSpPr txBox="1">
              <a:spLocks noChangeArrowheads="1"/>
            </p:cNvSpPr>
            <p:nvPr/>
          </p:nvSpPr>
          <p:spPr bwMode="auto">
            <a:xfrm>
              <a:off x="1937" y="1911"/>
              <a:ext cx="69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22">
                  <a:solidFill>
                    <a:srgbClr val="FFFFFF"/>
                  </a:solidFill>
                  <a:latin typeface="Arial" panose="020B0604020202020204" pitchFamily="34" charset="0"/>
                  <a:ea typeface="ＭＳ Ｐゴシック" panose="020B0600070205080204" pitchFamily="34" charset="-128"/>
                </a:rPr>
                <a:t>Hair Cells</a:t>
              </a:r>
            </a:p>
          </p:txBody>
        </p:sp>
        <p:sp>
          <p:nvSpPr>
            <p:cNvPr id="970793" name="TextBox 153"/>
            <p:cNvSpPr txBox="1">
              <a:spLocks noChangeArrowheads="1"/>
            </p:cNvSpPr>
            <p:nvPr/>
          </p:nvSpPr>
          <p:spPr bwMode="auto">
            <a:xfrm>
              <a:off x="1209" y="553"/>
              <a:ext cx="146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i="1">
                  <a:solidFill>
                    <a:srgbClr val="FFFFFF"/>
                  </a:solidFill>
                  <a:latin typeface="Calibri" panose="020F0502020204030204" pitchFamily="34" charset="0"/>
                  <a:ea typeface="ＭＳ Ｐゴシック" panose="020B0600070205080204" pitchFamily="34" charset="-128"/>
                </a:rPr>
                <a:t>Gt(rab3ab-citrine)</a:t>
              </a:r>
              <a:r>
                <a:rPr lang="en-US" altLang="en-US" sz="1600" i="1" baseline="30000">
                  <a:solidFill>
                    <a:srgbClr val="FFFFFF"/>
                  </a:solidFill>
                  <a:latin typeface="Calibri" panose="020F0502020204030204" pitchFamily="34" charset="0"/>
                  <a:ea typeface="ＭＳ Ｐゴシック" panose="020B0600070205080204" pitchFamily="34" charset="-128"/>
                </a:rPr>
                <a:t>ct159a</a:t>
              </a:r>
            </a:p>
          </p:txBody>
        </p:sp>
      </p:grpSp>
      <p:cxnSp>
        <p:nvCxnSpPr>
          <p:cNvPr id="24" name="Straight Connector 23"/>
          <p:cNvCxnSpPr>
            <a:cxnSpLocks noChangeShapeType="1"/>
          </p:cNvCxnSpPr>
          <p:nvPr/>
        </p:nvCxnSpPr>
        <p:spPr bwMode="auto">
          <a:xfrm>
            <a:off x="6834012" y="2338742"/>
            <a:ext cx="942622" cy="1412"/>
          </a:xfrm>
          <a:prstGeom prst="line">
            <a:avLst/>
          </a:prstGeom>
          <a:noFill/>
          <a:ln w="25400">
            <a:solidFill>
              <a:srgbClr val="7F7F7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Straight Arrow Connector 24"/>
          <p:cNvCxnSpPr>
            <a:cxnSpLocks noChangeShapeType="1"/>
          </p:cNvCxnSpPr>
          <p:nvPr/>
        </p:nvCxnSpPr>
        <p:spPr bwMode="auto">
          <a:xfrm rot="5400000">
            <a:off x="7121173" y="1966915"/>
            <a:ext cx="381000" cy="1411"/>
          </a:xfrm>
          <a:prstGeom prst="straightConnector1">
            <a:avLst/>
          </a:prstGeom>
          <a:noFill/>
          <a:ln w="9525">
            <a:solidFill>
              <a:srgbClr val="595959"/>
            </a:solidFill>
            <a:prstDash val="sysDash"/>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970798" name="Group 62"/>
          <p:cNvGrpSpPr>
            <a:grpSpLocks/>
          </p:cNvGrpSpPr>
          <p:nvPr/>
        </p:nvGrpSpPr>
        <p:grpSpPr bwMode="auto">
          <a:xfrm>
            <a:off x="6503812" y="1497721"/>
            <a:ext cx="1639711" cy="259367"/>
            <a:chOff x="1568970" y="1618829"/>
            <a:chExt cx="1844724" cy="290933"/>
          </a:xfrm>
        </p:grpSpPr>
        <p:sp>
          <p:nvSpPr>
            <p:cNvPr id="29" name="Rectangle 28"/>
            <p:cNvSpPr>
              <a:spLocks noChangeArrowheads="1"/>
            </p:cNvSpPr>
            <p:nvPr/>
          </p:nvSpPr>
          <p:spPr bwMode="auto">
            <a:xfrm>
              <a:off x="2037294" y="1691640"/>
              <a:ext cx="471501" cy="134543"/>
            </a:xfrm>
            <a:prstGeom prst="rect">
              <a:avLst/>
            </a:prstGeom>
            <a:solidFill>
              <a:srgbClr val="A0D637"/>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a:defRPr/>
              </a:pPr>
              <a:endParaRPr lang="en-US" sz="1600" dirty="0">
                <a:solidFill>
                  <a:prstClr val="white"/>
                </a:solidFill>
              </a:endParaRPr>
            </a:p>
          </p:txBody>
        </p:sp>
        <p:sp>
          <p:nvSpPr>
            <p:cNvPr id="30" name="Rectangle 29"/>
            <p:cNvSpPr>
              <a:spLocks noChangeArrowheads="1"/>
            </p:cNvSpPr>
            <p:nvPr/>
          </p:nvSpPr>
          <p:spPr bwMode="auto">
            <a:xfrm>
              <a:off x="2510382" y="1734377"/>
              <a:ext cx="47626" cy="52234"/>
            </a:xfrm>
            <a:prstGeom prst="rect">
              <a:avLst/>
            </a:prstGeom>
            <a:solidFill>
              <a:srgbClr val="7F7F7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a:defRPr/>
              </a:pPr>
              <a:endParaRPr lang="en-US" sz="1600" dirty="0">
                <a:solidFill>
                  <a:prstClr val="white"/>
                </a:solidFill>
              </a:endParaRPr>
            </a:p>
          </p:txBody>
        </p:sp>
        <p:sp>
          <p:nvSpPr>
            <p:cNvPr id="31" name="Rectangle 30"/>
            <p:cNvSpPr>
              <a:spLocks noChangeArrowheads="1"/>
            </p:cNvSpPr>
            <p:nvPr/>
          </p:nvSpPr>
          <p:spPr bwMode="auto">
            <a:xfrm>
              <a:off x="1568970" y="1732794"/>
              <a:ext cx="457212" cy="52235"/>
            </a:xfrm>
            <a:prstGeom prst="rect">
              <a:avLst/>
            </a:prstGeom>
            <a:solidFill>
              <a:srgbClr val="7F7F7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a:defRPr/>
              </a:pPr>
              <a:endParaRPr lang="en-US" sz="1600" dirty="0">
                <a:solidFill>
                  <a:prstClr val="white"/>
                </a:solidFill>
              </a:endParaRPr>
            </a:p>
          </p:txBody>
        </p:sp>
        <p:sp>
          <p:nvSpPr>
            <p:cNvPr id="970802" name="TextBox 182"/>
            <p:cNvSpPr txBox="1">
              <a:spLocks noChangeArrowheads="1"/>
            </p:cNvSpPr>
            <p:nvPr/>
          </p:nvSpPr>
          <p:spPr bwMode="auto">
            <a:xfrm>
              <a:off x="1975381" y="1621994"/>
              <a:ext cx="606441" cy="28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67">
                  <a:solidFill>
                    <a:srgbClr val="262626"/>
                  </a:solidFill>
                  <a:latin typeface="Calibri" panose="020F0502020204030204" pitchFamily="34" charset="0"/>
                  <a:ea typeface="ＭＳ Ｐゴシック" panose="020B0600070205080204" pitchFamily="34" charset="-128"/>
                </a:rPr>
                <a:t>citrine</a:t>
              </a:r>
            </a:p>
          </p:txBody>
        </p:sp>
        <p:sp>
          <p:nvSpPr>
            <p:cNvPr id="33" name="Rectangle 32"/>
            <p:cNvSpPr>
              <a:spLocks noChangeArrowheads="1"/>
            </p:cNvSpPr>
            <p:nvPr/>
          </p:nvSpPr>
          <p:spPr bwMode="auto">
            <a:xfrm>
              <a:off x="3177150" y="1735960"/>
              <a:ext cx="236544" cy="49069"/>
            </a:xfrm>
            <a:prstGeom prst="rect">
              <a:avLst/>
            </a:prstGeom>
            <a:solidFill>
              <a:srgbClr val="7F7F7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a:defRPr/>
              </a:pPr>
              <a:endParaRPr lang="en-US" sz="1600" dirty="0">
                <a:solidFill>
                  <a:prstClr val="white"/>
                </a:solidFill>
              </a:endParaRPr>
            </a:p>
          </p:txBody>
        </p:sp>
        <p:sp>
          <p:nvSpPr>
            <p:cNvPr id="34" name="Oval 33"/>
            <p:cNvSpPr>
              <a:spLocks noChangeArrowheads="1"/>
            </p:cNvSpPr>
            <p:nvPr/>
          </p:nvSpPr>
          <p:spPr bwMode="auto">
            <a:xfrm>
              <a:off x="2548483" y="1701137"/>
              <a:ext cx="635017" cy="112383"/>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defTabSz="406405">
                <a:defRPr/>
              </a:pPr>
              <a:endParaRPr lang="en-US" sz="1600">
                <a:solidFill>
                  <a:prstClr val="white"/>
                </a:solidFill>
              </a:endParaRPr>
            </a:p>
          </p:txBody>
        </p:sp>
        <p:sp>
          <p:nvSpPr>
            <p:cNvPr id="970805" name="TextBox 101"/>
            <p:cNvSpPr txBox="1">
              <a:spLocks noChangeArrowheads="1"/>
            </p:cNvSpPr>
            <p:nvPr/>
          </p:nvSpPr>
          <p:spPr bwMode="auto">
            <a:xfrm>
              <a:off x="2502444" y="1618829"/>
              <a:ext cx="669432" cy="28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67">
                  <a:solidFill>
                    <a:srgbClr val="000000"/>
                  </a:solidFill>
                  <a:latin typeface="Calibri" panose="020F0502020204030204" pitchFamily="34" charset="0"/>
                  <a:ea typeface="ＭＳ Ｐゴシック" panose="020B0600070205080204" pitchFamily="34" charset="-128"/>
                </a:rPr>
                <a:t>GTPase</a:t>
              </a:r>
            </a:p>
          </p:txBody>
        </p:sp>
      </p:grpSp>
      <p:sp>
        <p:nvSpPr>
          <p:cNvPr id="36" name="Rectangle 35"/>
          <p:cNvSpPr>
            <a:spLocks noChangeArrowheads="1"/>
          </p:cNvSpPr>
          <p:nvPr/>
        </p:nvSpPr>
        <p:spPr bwMode="auto">
          <a:xfrm>
            <a:off x="7035800" y="2316164"/>
            <a:ext cx="563034" cy="40923"/>
          </a:xfrm>
          <a:prstGeom prst="rect">
            <a:avLst/>
          </a:prstGeom>
          <a:solidFill>
            <a:srgbClr val="FF660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a:defRPr/>
            </a:pPr>
            <a:endParaRPr lang="en-US" sz="1600">
              <a:solidFill>
                <a:prstClr val="white"/>
              </a:solidFill>
            </a:endParaRPr>
          </a:p>
        </p:txBody>
      </p:sp>
      <p:grpSp>
        <p:nvGrpSpPr>
          <p:cNvPr id="970807" name="Group 67"/>
          <p:cNvGrpSpPr>
            <a:grpSpLocks/>
          </p:cNvGrpSpPr>
          <p:nvPr/>
        </p:nvGrpSpPr>
        <p:grpSpPr bwMode="auto">
          <a:xfrm>
            <a:off x="7206546" y="2256901"/>
            <a:ext cx="657442" cy="300290"/>
            <a:chOff x="1970381" y="2837465"/>
            <a:chExt cx="739267" cy="337797"/>
          </a:xfrm>
        </p:grpSpPr>
        <p:sp>
          <p:nvSpPr>
            <p:cNvPr id="38" name="Oval 37"/>
            <p:cNvSpPr>
              <a:spLocks noChangeArrowheads="1"/>
            </p:cNvSpPr>
            <p:nvPr/>
          </p:nvSpPr>
          <p:spPr bwMode="auto">
            <a:xfrm>
              <a:off x="2016396" y="2940644"/>
              <a:ext cx="344323" cy="222231"/>
            </a:xfrm>
            <a:prstGeom prst="ellipse">
              <a:avLst/>
            </a:prstGeom>
            <a:solidFill>
              <a:srgbClr val="57DD38"/>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defTabSz="406405">
                <a:defRPr/>
              </a:pPr>
              <a:endParaRPr lang="en-US" sz="1600">
                <a:solidFill>
                  <a:prstClr val="white"/>
                </a:solidFill>
              </a:endParaRPr>
            </a:p>
          </p:txBody>
        </p:sp>
        <p:sp>
          <p:nvSpPr>
            <p:cNvPr id="970809" name="TextBox 64"/>
            <p:cNvSpPr txBox="1">
              <a:spLocks noChangeArrowheads="1"/>
            </p:cNvSpPr>
            <p:nvPr/>
          </p:nvSpPr>
          <p:spPr bwMode="auto">
            <a:xfrm>
              <a:off x="1970381" y="2886673"/>
              <a:ext cx="416741" cy="288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67">
                  <a:solidFill>
                    <a:prstClr val="black"/>
                  </a:solidFill>
                  <a:latin typeface="Calibri" panose="020F0502020204030204" pitchFamily="34" charset="0"/>
                  <a:ea typeface="ＭＳ Ｐゴシック" panose="020B0600070205080204" pitchFamily="34" charset="-128"/>
                </a:rPr>
                <a:t>rab</a:t>
              </a:r>
            </a:p>
          </p:txBody>
        </p:sp>
        <p:sp>
          <p:nvSpPr>
            <p:cNvPr id="40" name="Oval 39"/>
            <p:cNvSpPr>
              <a:spLocks noChangeArrowheads="1"/>
            </p:cNvSpPr>
            <p:nvPr/>
          </p:nvSpPr>
          <p:spPr bwMode="auto">
            <a:xfrm>
              <a:off x="2308356" y="2886674"/>
              <a:ext cx="377644" cy="212707"/>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defTabSz="406405">
                <a:defRPr/>
              </a:pPr>
              <a:endParaRPr lang="en-US" sz="1600">
                <a:solidFill>
                  <a:prstClr val="white"/>
                </a:solidFill>
              </a:endParaRPr>
            </a:p>
          </p:txBody>
        </p:sp>
        <p:sp>
          <p:nvSpPr>
            <p:cNvPr id="970811" name="TextBox 66"/>
            <p:cNvSpPr txBox="1">
              <a:spLocks noChangeArrowheads="1"/>
            </p:cNvSpPr>
            <p:nvPr/>
          </p:nvSpPr>
          <p:spPr bwMode="auto">
            <a:xfrm>
              <a:off x="2249647" y="2837465"/>
              <a:ext cx="460001" cy="28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67">
                  <a:solidFill>
                    <a:prstClr val="black"/>
                  </a:solidFill>
                  <a:latin typeface="Calibri" panose="020F0502020204030204" pitchFamily="34" charset="0"/>
                  <a:ea typeface="ＭＳ Ｐゴシック" panose="020B0600070205080204" pitchFamily="34" charset="-128"/>
                </a:rPr>
                <a:t>GTP</a:t>
              </a:r>
            </a:p>
          </p:txBody>
        </p:sp>
      </p:grpSp>
      <p:cxnSp>
        <p:nvCxnSpPr>
          <p:cNvPr id="42" name="Straight Arrow Connector 41"/>
          <p:cNvCxnSpPr>
            <a:cxnSpLocks noChangeShapeType="1"/>
          </p:cNvCxnSpPr>
          <p:nvPr/>
        </p:nvCxnSpPr>
        <p:spPr bwMode="auto">
          <a:xfrm rot="5400000">
            <a:off x="7305323" y="2763487"/>
            <a:ext cx="300566" cy="1411"/>
          </a:xfrm>
          <a:prstGeom prst="straightConnector1">
            <a:avLst/>
          </a:prstGeom>
          <a:noFill/>
          <a:ln w="9525">
            <a:solidFill>
              <a:schemeClr val="bg1"/>
            </a:solidFill>
            <a:round/>
            <a:headEnd/>
            <a:tailEnd type="arrow" w="sm"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70813" name="TextBox 83"/>
          <p:cNvSpPr txBox="1">
            <a:spLocks noChangeArrowheads="1"/>
          </p:cNvSpPr>
          <p:nvPr/>
        </p:nvSpPr>
        <p:spPr bwMode="auto">
          <a:xfrm>
            <a:off x="6917267" y="2853798"/>
            <a:ext cx="10663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a:solidFill>
                  <a:srgbClr val="000000"/>
                </a:solidFill>
                <a:latin typeface="Calibri" panose="020F0502020204030204" pitchFamily="34" charset="0"/>
                <a:ea typeface="ＭＳ Ｐゴシック" panose="020B0600070205080204" pitchFamily="34" charset="-128"/>
              </a:rPr>
              <a:t>endosome</a:t>
            </a:r>
          </a:p>
        </p:txBody>
      </p:sp>
      <p:sp>
        <p:nvSpPr>
          <p:cNvPr id="2" name="Title 1"/>
          <p:cNvSpPr>
            <a:spLocks noGrp="1"/>
          </p:cNvSpPr>
          <p:nvPr>
            <p:ph type="title"/>
          </p:nvPr>
        </p:nvSpPr>
        <p:spPr/>
        <p:txBody>
          <a:bodyPr>
            <a:normAutofit/>
          </a:bodyPr>
          <a:lstStyle/>
          <a:p>
            <a:r>
              <a:rPr lang="en-US" sz="2800" dirty="0"/>
              <a:t>Rab3ab Mobility Decreases in Neurons not Hair Cells during </a:t>
            </a:r>
            <a:r>
              <a:rPr lang="en-US" sz="2800" dirty="0" smtClean="0"/>
              <a:t>Development</a:t>
            </a:r>
            <a:endParaRPr lang="en-US" sz="2800" dirty="0"/>
          </a:p>
        </p:txBody>
      </p:sp>
    </p:spTree>
    <p:extLst>
      <p:ext uri="{BB962C8B-B14F-4D97-AF65-F5344CB8AC3E}">
        <p14:creationId xmlns:p14="http://schemas.microsoft.com/office/powerpoint/2010/main" val="6852989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69" name="TextBox 111"/>
          <p:cNvSpPr txBox="1">
            <a:spLocks noChangeArrowheads="1"/>
          </p:cNvSpPr>
          <p:nvPr/>
        </p:nvSpPr>
        <p:spPr bwMode="auto">
          <a:xfrm>
            <a:off x="7027334" y="3486856"/>
            <a:ext cx="1643399" cy="3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22">
                <a:solidFill>
                  <a:srgbClr val="000000"/>
                </a:solidFill>
                <a:latin typeface="Arial" panose="020B0604020202020204" pitchFamily="34" charset="0"/>
                <a:ea typeface="ＭＳ Ｐゴシック" panose="020B0600070205080204" pitchFamily="34" charset="-128"/>
              </a:rPr>
              <a:t>Post LLg Neurons</a:t>
            </a:r>
          </a:p>
        </p:txBody>
      </p:sp>
      <p:sp>
        <p:nvSpPr>
          <p:cNvPr id="983171" name="TextBox 153"/>
          <p:cNvSpPr txBox="1">
            <a:spLocks noChangeArrowheads="1"/>
          </p:cNvSpPr>
          <p:nvPr/>
        </p:nvSpPr>
        <p:spPr bwMode="auto">
          <a:xfrm>
            <a:off x="1174045" y="1270000"/>
            <a:ext cx="20201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i="1">
                <a:solidFill>
                  <a:srgbClr val="000000"/>
                </a:solidFill>
                <a:latin typeface="Arial" panose="020B0604020202020204" pitchFamily="34" charset="0"/>
                <a:ea typeface="ＭＳ Ｐゴシック" panose="020B0600070205080204" pitchFamily="34" charset="-128"/>
              </a:rPr>
              <a:t>Gt(gnb2-citrine)</a:t>
            </a:r>
            <a:r>
              <a:rPr lang="en-US" altLang="en-US" sz="1600" i="1" baseline="30000">
                <a:solidFill>
                  <a:srgbClr val="000000"/>
                </a:solidFill>
                <a:latin typeface="Arial" panose="020B0604020202020204" pitchFamily="34" charset="0"/>
                <a:ea typeface="ＭＳ Ｐゴシック" panose="020B0600070205080204" pitchFamily="34" charset="-128"/>
              </a:rPr>
              <a:t>ct172a</a:t>
            </a:r>
          </a:p>
        </p:txBody>
      </p:sp>
      <p:grpSp>
        <p:nvGrpSpPr>
          <p:cNvPr id="983172" name="Group 132"/>
          <p:cNvGrpSpPr>
            <a:grpSpLocks/>
          </p:cNvGrpSpPr>
          <p:nvPr/>
        </p:nvGrpSpPr>
        <p:grpSpPr bwMode="auto">
          <a:xfrm>
            <a:off x="766234" y="1710267"/>
            <a:ext cx="3479800" cy="1581856"/>
            <a:chOff x="271" y="1039"/>
            <a:chExt cx="2466" cy="1121"/>
          </a:xfrm>
        </p:grpSpPr>
        <p:cxnSp>
          <p:nvCxnSpPr>
            <p:cNvPr id="11" name="Straight Connector 10"/>
            <p:cNvCxnSpPr>
              <a:cxnSpLocks noChangeShapeType="1"/>
            </p:cNvCxnSpPr>
            <p:nvPr/>
          </p:nvCxnSpPr>
          <p:spPr bwMode="auto">
            <a:xfrm rot="10800000">
              <a:off x="483" y="1181"/>
              <a:ext cx="957" cy="354"/>
            </a:xfrm>
            <a:prstGeom prst="line">
              <a:avLst/>
            </a:prstGeom>
            <a:noFill/>
            <a:ln w="9525">
              <a:solidFill>
                <a:srgbClr val="000000"/>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a:endCxn id="983192" idx="2"/>
            </p:cNvCxnSpPr>
            <p:nvPr/>
          </p:nvCxnSpPr>
          <p:spPr bwMode="auto">
            <a:xfrm flipV="1">
              <a:off x="1445" y="1175"/>
              <a:ext cx="529" cy="362"/>
            </a:xfrm>
            <a:prstGeom prst="line">
              <a:avLst/>
            </a:prstGeom>
            <a:noFill/>
            <a:ln w="9525">
              <a:solidFill>
                <a:srgbClr val="000000"/>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3" name="Rectangle 241"/>
            <p:cNvSpPr>
              <a:spLocks noChangeArrowheads="1"/>
            </p:cNvSpPr>
            <p:nvPr/>
          </p:nvSpPr>
          <p:spPr bwMode="auto">
            <a:xfrm>
              <a:off x="1273" y="1082"/>
              <a:ext cx="526" cy="108"/>
            </a:xfrm>
            <a:prstGeom prst="rect">
              <a:avLst/>
            </a:prstGeom>
            <a:solidFill>
              <a:schemeClr val="tx1">
                <a:lumMod val="50000"/>
              </a:schemeClr>
            </a:solidFill>
            <a:ln w="9525">
              <a:noFill/>
              <a:miter lim="800000"/>
              <a:headEnd/>
              <a:tailEnd/>
            </a:ln>
          </p:spPr>
          <p:txBody>
            <a:bodyPr wrap="none" anchor="ctr"/>
            <a:lstStyle/>
            <a:p>
              <a:pPr defTabSz="406405">
                <a:defRPr/>
              </a:pPr>
              <a:endParaRPr lang="en-US" sz="1067" dirty="0">
                <a:solidFill>
                  <a:srgbClr val="262626"/>
                </a:solidFill>
                <a:latin typeface="Arial"/>
                <a:ea typeface="ＭＳ Ｐゴシック" pitchFamily="-110" charset="-128"/>
                <a:cs typeface="Arial"/>
              </a:endParaRPr>
            </a:p>
          </p:txBody>
        </p:sp>
        <p:sp>
          <p:nvSpPr>
            <p:cNvPr id="983176" name="Rectangle 242"/>
            <p:cNvSpPr>
              <a:spLocks noChangeArrowheads="1"/>
            </p:cNvSpPr>
            <p:nvPr/>
          </p:nvSpPr>
          <p:spPr bwMode="auto">
            <a:xfrm>
              <a:off x="1055" y="1085"/>
              <a:ext cx="170" cy="100"/>
            </a:xfrm>
            <a:prstGeom prst="rect">
              <a:avLst/>
            </a:prstGeom>
            <a:solidFill>
              <a:srgbClr val="FFDD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067">
                <a:solidFill>
                  <a:srgbClr val="262626"/>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983177" name="Rectangle 243"/>
            <p:cNvSpPr>
              <a:spLocks noChangeArrowheads="1"/>
            </p:cNvSpPr>
            <p:nvPr/>
          </p:nvSpPr>
          <p:spPr bwMode="auto">
            <a:xfrm>
              <a:off x="571" y="1087"/>
              <a:ext cx="140" cy="92"/>
            </a:xfrm>
            <a:prstGeom prst="rect">
              <a:avLst/>
            </a:prstGeom>
            <a:solidFill>
              <a:srgbClr val="FFDD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067">
                <a:solidFill>
                  <a:srgbClr val="262626"/>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983178" name="Text Box 245"/>
            <p:cNvSpPr txBox="1">
              <a:spLocks noChangeArrowheads="1"/>
            </p:cNvSpPr>
            <p:nvPr/>
          </p:nvSpPr>
          <p:spPr bwMode="auto">
            <a:xfrm>
              <a:off x="532" y="1044"/>
              <a:ext cx="23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67">
                  <a:solidFill>
                    <a:srgbClr val="262626"/>
                  </a:solidFill>
                  <a:latin typeface="Calibri" panose="020F0502020204030204" pitchFamily="34" charset="0"/>
                  <a:ea typeface="ＭＳ Ｐゴシック" panose="020B0600070205080204" pitchFamily="34" charset="-128"/>
                  <a:cs typeface="Arial" panose="020B0604020202020204" pitchFamily="34" charset="0"/>
                </a:rPr>
                <a:t>SA</a:t>
              </a:r>
            </a:p>
          </p:txBody>
        </p:sp>
        <p:sp>
          <p:nvSpPr>
            <p:cNvPr id="983179" name="Text Box 246"/>
            <p:cNvSpPr txBox="1">
              <a:spLocks noChangeArrowheads="1"/>
            </p:cNvSpPr>
            <p:nvPr/>
          </p:nvSpPr>
          <p:spPr bwMode="auto">
            <a:xfrm>
              <a:off x="1020" y="1051"/>
              <a:ext cx="29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67">
                  <a:solidFill>
                    <a:srgbClr val="262626"/>
                  </a:solidFill>
                  <a:latin typeface="Calibri" panose="020F0502020204030204" pitchFamily="34" charset="0"/>
                  <a:ea typeface="ＭＳ Ｐゴシック" panose="020B0600070205080204" pitchFamily="34" charset="-128"/>
                  <a:cs typeface="Arial" panose="020B0604020202020204" pitchFamily="34" charset="0"/>
                </a:rPr>
                <a:t>SD</a:t>
              </a:r>
            </a:p>
          </p:txBody>
        </p:sp>
        <p:sp>
          <p:nvSpPr>
            <p:cNvPr id="983180" name="Text Box 247"/>
            <p:cNvSpPr txBox="1">
              <a:spLocks noChangeArrowheads="1"/>
            </p:cNvSpPr>
            <p:nvPr/>
          </p:nvSpPr>
          <p:spPr bwMode="auto">
            <a:xfrm>
              <a:off x="1454" y="1070"/>
              <a:ext cx="319"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067">
                <a:solidFill>
                  <a:srgbClr val="262626"/>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983181" name="Text Box 249"/>
            <p:cNvSpPr txBox="1">
              <a:spLocks noChangeArrowheads="1"/>
            </p:cNvSpPr>
            <p:nvPr/>
          </p:nvSpPr>
          <p:spPr bwMode="auto">
            <a:xfrm rot="10800000">
              <a:off x="1229" y="1050"/>
              <a:ext cx="23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67">
                  <a:solidFill>
                    <a:srgbClr val="262626"/>
                  </a:solidFill>
                  <a:latin typeface="Calibri" panose="020F0502020204030204" pitchFamily="34" charset="0"/>
                  <a:ea typeface="Arial Unicode MS" panose="020B0604020202020204" pitchFamily="34" charset="-128"/>
                  <a:cs typeface="Arial Unicode MS" panose="020B0604020202020204" pitchFamily="34" charset="-128"/>
                </a:rPr>
                <a:t>pA</a:t>
              </a:r>
            </a:p>
          </p:txBody>
        </p:sp>
        <p:sp>
          <p:nvSpPr>
            <p:cNvPr id="983182" name="AutoShape 250"/>
            <p:cNvSpPr>
              <a:spLocks noChangeArrowheads="1"/>
            </p:cNvSpPr>
            <p:nvPr/>
          </p:nvSpPr>
          <p:spPr bwMode="auto">
            <a:xfrm rot="-5400000">
              <a:off x="650" y="1108"/>
              <a:ext cx="167" cy="48"/>
            </a:xfrm>
            <a:prstGeom prst="triangle">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067">
                <a:solidFill>
                  <a:srgbClr val="262626"/>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983183" name="AutoShape 251"/>
            <p:cNvSpPr>
              <a:spLocks noChangeArrowheads="1"/>
            </p:cNvSpPr>
            <p:nvPr/>
          </p:nvSpPr>
          <p:spPr bwMode="auto">
            <a:xfrm rot="-5400000">
              <a:off x="1169" y="1110"/>
              <a:ext cx="167" cy="44"/>
            </a:xfrm>
            <a:prstGeom prst="triangle">
              <a:avLst>
                <a:gd name="adj" fmla="val 50000"/>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067">
                <a:solidFill>
                  <a:srgbClr val="262626"/>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22" name="AutoShape 252"/>
            <p:cNvSpPr>
              <a:spLocks noChangeArrowheads="1"/>
            </p:cNvSpPr>
            <p:nvPr/>
          </p:nvSpPr>
          <p:spPr bwMode="auto">
            <a:xfrm rot="5400000" flipH="1">
              <a:off x="1733" y="1108"/>
              <a:ext cx="173" cy="48"/>
            </a:xfrm>
            <a:prstGeom prst="triangle">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defTabSz="406405">
                <a:defRPr/>
              </a:pPr>
              <a:endParaRPr lang="en-US" sz="1067" dirty="0">
                <a:solidFill>
                  <a:srgbClr val="262626"/>
                </a:solidFill>
                <a:ea typeface="Arial" pitchFamily="-105" charset="-52"/>
                <a:cs typeface="Arial" pitchFamily="-105" charset="-52"/>
              </a:endParaRPr>
            </a:p>
          </p:txBody>
        </p:sp>
        <p:sp>
          <p:nvSpPr>
            <p:cNvPr id="23" name="AutoShape 253"/>
            <p:cNvSpPr>
              <a:spLocks noChangeArrowheads="1"/>
            </p:cNvSpPr>
            <p:nvPr/>
          </p:nvSpPr>
          <p:spPr bwMode="auto">
            <a:xfrm rot="-5400000" flipH="1" flipV="1">
              <a:off x="1778" y="1110"/>
              <a:ext cx="167" cy="44"/>
            </a:xfrm>
            <a:prstGeom prst="triangle">
              <a:avLst>
                <a:gd name="adj" fmla="val 50000"/>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defTabSz="406405">
                <a:defRPr/>
              </a:pPr>
              <a:endParaRPr lang="en-US" sz="1067" dirty="0">
                <a:solidFill>
                  <a:srgbClr val="262626"/>
                </a:solidFill>
                <a:ea typeface="Arial" pitchFamily="-105" charset="-52"/>
                <a:cs typeface="Arial" pitchFamily="-105" charset="-52"/>
              </a:endParaRPr>
            </a:p>
          </p:txBody>
        </p:sp>
        <p:sp>
          <p:nvSpPr>
            <p:cNvPr id="983186" name="Rectangle 254"/>
            <p:cNvSpPr>
              <a:spLocks noChangeArrowheads="1"/>
            </p:cNvSpPr>
            <p:nvPr/>
          </p:nvSpPr>
          <p:spPr bwMode="auto">
            <a:xfrm>
              <a:off x="758" y="1085"/>
              <a:ext cx="297" cy="100"/>
            </a:xfrm>
            <a:prstGeom prst="rect">
              <a:avLst/>
            </a:prstGeom>
            <a:solidFill>
              <a:srgbClr val="A0D63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067">
                <a:solidFill>
                  <a:srgbClr val="262626"/>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983187" name="Text Box 262"/>
            <p:cNvSpPr txBox="1">
              <a:spLocks noChangeArrowheads="1"/>
            </p:cNvSpPr>
            <p:nvPr/>
          </p:nvSpPr>
          <p:spPr bwMode="auto">
            <a:xfrm flipV="1">
              <a:off x="1376" y="1055"/>
              <a:ext cx="47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67">
                  <a:solidFill>
                    <a:srgbClr val="262626"/>
                  </a:solidFill>
                  <a:latin typeface="Calibri" panose="020F0502020204030204" pitchFamily="34" charset="0"/>
                  <a:ea typeface="Arial Unicode MS" panose="020B0604020202020204" pitchFamily="34" charset="-128"/>
                  <a:cs typeface="Arial Unicode MS" panose="020B0604020202020204" pitchFamily="34" charset="-128"/>
                </a:rPr>
                <a:t>mCherry</a:t>
              </a:r>
            </a:p>
          </p:txBody>
        </p:sp>
        <p:sp>
          <p:nvSpPr>
            <p:cNvPr id="983188" name="Rectangle 20"/>
            <p:cNvSpPr>
              <a:spLocks noChangeArrowheads="1"/>
            </p:cNvSpPr>
            <p:nvPr/>
          </p:nvSpPr>
          <p:spPr bwMode="auto">
            <a:xfrm>
              <a:off x="447" y="1094"/>
              <a:ext cx="56" cy="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067">
                <a:solidFill>
                  <a:srgbClr val="262626"/>
                </a:solidFill>
                <a:latin typeface="Calibri" panose="020F0502020204030204" pitchFamily="34" charset="0"/>
                <a:ea typeface="Arial Unicode MS" panose="020B0604020202020204" pitchFamily="34" charset="-128"/>
                <a:cs typeface="Arial Unicode MS" panose="020B0604020202020204" pitchFamily="34" charset="-128"/>
              </a:endParaRPr>
            </a:p>
          </p:txBody>
        </p:sp>
        <p:sp>
          <p:nvSpPr>
            <p:cNvPr id="27" name="Isosceles Triangle 26"/>
            <p:cNvSpPr>
              <a:spLocks noChangeArrowheads="1"/>
            </p:cNvSpPr>
            <p:nvPr/>
          </p:nvSpPr>
          <p:spPr bwMode="auto">
            <a:xfrm rot="5400000">
              <a:off x="474" y="1120"/>
              <a:ext cx="158" cy="30"/>
            </a:xfrm>
            <a:prstGeom prst="triangle">
              <a:avLst>
                <a:gd name="adj" fmla="val 50000"/>
              </a:avLst>
            </a:prstGeom>
            <a:solidFill>
              <a:srgbClr val="558ED5"/>
            </a:solidFill>
            <a:ln w="9525">
              <a:solidFill>
                <a:srgbClr val="4A7EBB"/>
              </a:solidFill>
              <a:miter lim="800000"/>
              <a:headEnd/>
              <a:tailEnd/>
            </a:ln>
            <a:effectLst>
              <a:outerShdw blurRad="40000" dist="23000" dir="5400000" rotWithShape="0">
                <a:srgbClr val="808080">
                  <a:alpha val="34999"/>
                </a:srgbClr>
              </a:outerShdw>
            </a:effectLst>
          </p:spPr>
          <p:txBody>
            <a:bodyPr rot="10800000" vert="eaVert" anchor="ctr"/>
            <a:lstStyle/>
            <a:p>
              <a:pPr algn="ctr" defTabSz="406405">
                <a:defRPr/>
              </a:pPr>
              <a:endParaRPr lang="en-US" sz="1067" dirty="0">
                <a:solidFill>
                  <a:srgbClr val="262626"/>
                </a:solidFill>
                <a:latin typeface="Arial"/>
                <a:cs typeface="Arial"/>
              </a:endParaRPr>
            </a:p>
          </p:txBody>
        </p:sp>
        <p:cxnSp>
          <p:nvCxnSpPr>
            <p:cNvPr id="28" name="Straight Connector 27"/>
            <p:cNvCxnSpPr>
              <a:cxnSpLocks noChangeShapeType="1"/>
              <a:stCxn id="27" idx="3"/>
              <a:endCxn id="983188" idx="3"/>
            </p:cNvCxnSpPr>
            <p:nvPr/>
          </p:nvCxnSpPr>
          <p:spPr bwMode="auto">
            <a:xfrm rot="10800000" flipV="1">
              <a:off x="503" y="1135"/>
              <a:ext cx="35" cy="2"/>
            </a:xfrm>
            <a:prstGeom prst="line">
              <a:avLst/>
            </a:prstGeom>
            <a:noFill/>
            <a:ln w="127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9" name="Straight Connector 28"/>
            <p:cNvCxnSpPr>
              <a:cxnSpLocks noChangeShapeType="1"/>
            </p:cNvCxnSpPr>
            <p:nvPr/>
          </p:nvCxnSpPr>
          <p:spPr bwMode="auto">
            <a:xfrm rot="10800000">
              <a:off x="553" y="1135"/>
              <a:ext cx="25" cy="2"/>
            </a:xfrm>
            <a:prstGeom prst="line">
              <a:avLst/>
            </a:prstGeom>
            <a:noFill/>
            <a:ln w="127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83192" name="Rectangle 23"/>
            <p:cNvSpPr>
              <a:spLocks noChangeArrowheads="1"/>
            </p:cNvSpPr>
            <p:nvPr/>
          </p:nvSpPr>
          <p:spPr bwMode="auto">
            <a:xfrm>
              <a:off x="1947" y="1091"/>
              <a:ext cx="55" cy="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067">
                <a:solidFill>
                  <a:srgbClr val="262626"/>
                </a:solidFill>
                <a:latin typeface="Calibri" panose="020F0502020204030204" pitchFamily="34" charset="0"/>
                <a:ea typeface="Arial Unicode MS" panose="020B0604020202020204" pitchFamily="34" charset="-128"/>
                <a:cs typeface="Arial Unicode MS" panose="020B0604020202020204" pitchFamily="34" charset="-128"/>
              </a:endParaRPr>
            </a:p>
          </p:txBody>
        </p:sp>
        <p:sp>
          <p:nvSpPr>
            <p:cNvPr id="31" name="Isosceles Triangle 30"/>
            <p:cNvSpPr>
              <a:spLocks noChangeArrowheads="1"/>
            </p:cNvSpPr>
            <p:nvPr/>
          </p:nvSpPr>
          <p:spPr bwMode="auto">
            <a:xfrm rot="5400000">
              <a:off x="1838" y="1116"/>
              <a:ext cx="157" cy="31"/>
            </a:xfrm>
            <a:prstGeom prst="triangle">
              <a:avLst>
                <a:gd name="adj" fmla="val 50000"/>
              </a:avLst>
            </a:prstGeom>
            <a:solidFill>
              <a:srgbClr val="376092"/>
            </a:solidFill>
            <a:ln w="9525">
              <a:solidFill>
                <a:srgbClr val="4A7EBB"/>
              </a:solidFill>
              <a:miter lim="800000"/>
              <a:headEnd/>
              <a:tailEnd/>
            </a:ln>
            <a:effectLst>
              <a:outerShdw blurRad="40000" dist="23000" dir="5400000" rotWithShape="0">
                <a:srgbClr val="808080">
                  <a:alpha val="34999"/>
                </a:srgbClr>
              </a:outerShdw>
            </a:effectLst>
          </p:spPr>
          <p:txBody>
            <a:bodyPr rot="10800000" vert="eaVert" anchor="ctr"/>
            <a:lstStyle/>
            <a:p>
              <a:pPr algn="ctr" defTabSz="406405">
                <a:defRPr/>
              </a:pPr>
              <a:endParaRPr lang="en-US" sz="1067" dirty="0">
                <a:solidFill>
                  <a:srgbClr val="262626"/>
                </a:solidFill>
                <a:latin typeface="Arial"/>
                <a:cs typeface="Arial"/>
              </a:endParaRPr>
            </a:p>
          </p:txBody>
        </p:sp>
        <p:cxnSp>
          <p:nvCxnSpPr>
            <p:cNvPr id="32" name="Straight Connector 31"/>
            <p:cNvCxnSpPr>
              <a:cxnSpLocks noChangeShapeType="1"/>
              <a:stCxn id="31" idx="3"/>
            </p:cNvCxnSpPr>
            <p:nvPr/>
          </p:nvCxnSpPr>
          <p:spPr bwMode="auto">
            <a:xfrm rot="10800000">
              <a:off x="1873" y="1131"/>
              <a:ext cx="28" cy="0"/>
            </a:xfrm>
            <a:prstGeom prst="line">
              <a:avLst/>
            </a:prstGeom>
            <a:noFill/>
            <a:ln w="127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3" name="Straight Connector 32"/>
            <p:cNvCxnSpPr>
              <a:cxnSpLocks noChangeShapeType="1"/>
              <a:stCxn id="31" idx="0"/>
              <a:endCxn id="983192" idx="1"/>
            </p:cNvCxnSpPr>
            <p:nvPr/>
          </p:nvCxnSpPr>
          <p:spPr bwMode="auto">
            <a:xfrm>
              <a:off x="1932" y="1131"/>
              <a:ext cx="15" cy="2"/>
            </a:xfrm>
            <a:prstGeom prst="line">
              <a:avLst/>
            </a:prstGeom>
            <a:noFill/>
            <a:ln w="127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83196" name="TextBox 182"/>
            <p:cNvSpPr txBox="1">
              <a:spLocks noChangeArrowheads="1"/>
            </p:cNvSpPr>
            <p:nvPr/>
          </p:nvSpPr>
          <p:spPr bwMode="auto">
            <a:xfrm>
              <a:off x="718" y="1039"/>
              <a:ext cx="38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67">
                  <a:solidFill>
                    <a:srgbClr val="262626"/>
                  </a:solidFill>
                  <a:latin typeface="Calibri" panose="020F0502020204030204" pitchFamily="34" charset="0"/>
                  <a:ea typeface="ＭＳ Ｐゴシック" panose="020B0600070205080204" pitchFamily="34" charset="-128"/>
                </a:rPr>
                <a:t>citrine</a:t>
              </a:r>
            </a:p>
          </p:txBody>
        </p:sp>
        <p:grpSp>
          <p:nvGrpSpPr>
            <p:cNvPr id="983197" name="Group 84"/>
            <p:cNvGrpSpPr>
              <a:grpSpLocks/>
            </p:cNvGrpSpPr>
            <p:nvPr/>
          </p:nvGrpSpPr>
          <p:grpSpPr bwMode="auto">
            <a:xfrm>
              <a:off x="271" y="1532"/>
              <a:ext cx="1482" cy="141"/>
              <a:chOff x="1357475" y="3739357"/>
              <a:chExt cx="2774849" cy="243681"/>
            </a:xfrm>
          </p:grpSpPr>
          <p:grpSp>
            <p:nvGrpSpPr>
              <p:cNvPr id="983198" name="Group 38"/>
              <p:cNvGrpSpPr>
                <a:grpSpLocks/>
              </p:cNvGrpSpPr>
              <p:nvPr/>
            </p:nvGrpSpPr>
            <p:grpSpPr bwMode="auto">
              <a:xfrm>
                <a:off x="3087540" y="3749742"/>
                <a:ext cx="172258" cy="58759"/>
                <a:chOff x="2002852" y="4420064"/>
                <a:chExt cx="509057" cy="48428"/>
              </a:xfrm>
            </p:grpSpPr>
            <p:cxnSp>
              <p:nvCxnSpPr>
                <p:cNvPr id="71" name="Straight Connector 70"/>
                <p:cNvCxnSpPr>
                  <a:cxnSpLocks noChangeShapeType="1"/>
                </p:cNvCxnSpPr>
                <p:nvPr/>
              </p:nvCxnSpPr>
              <p:spPr bwMode="auto">
                <a:xfrm flipV="1">
                  <a:off x="2002852" y="4420064"/>
                  <a:ext cx="260060" cy="47005"/>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2" name="Straight Connector 71"/>
                <p:cNvCxnSpPr>
                  <a:cxnSpLocks noChangeShapeType="1"/>
                </p:cNvCxnSpPr>
                <p:nvPr/>
              </p:nvCxnSpPr>
              <p:spPr bwMode="auto">
                <a:xfrm rot="16200000" flipV="1">
                  <a:off x="2361143" y="4317726"/>
                  <a:ext cx="47004" cy="254528"/>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37" name="Rectangle 36"/>
              <p:cNvSpPr>
                <a:spLocks noChangeArrowheads="1"/>
              </p:cNvSpPr>
              <p:nvPr/>
            </p:nvSpPr>
            <p:spPr bwMode="auto">
              <a:xfrm>
                <a:off x="1357475" y="3805030"/>
                <a:ext cx="43064" cy="16591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a:defRPr/>
                </a:pPr>
                <a:endParaRPr lang="en-US" sz="1600" dirty="0">
                  <a:solidFill>
                    <a:prstClr val="white"/>
                  </a:solidFill>
                </a:endParaRPr>
              </a:p>
            </p:txBody>
          </p:sp>
          <p:sp>
            <p:nvSpPr>
              <p:cNvPr id="38" name="Rectangle 37"/>
              <p:cNvSpPr>
                <a:spLocks noChangeArrowheads="1"/>
              </p:cNvSpPr>
              <p:nvPr/>
            </p:nvSpPr>
            <p:spPr bwMode="auto">
              <a:xfrm>
                <a:off x="2488385" y="3805030"/>
                <a:ext cx="5617" cy="167639"/>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a:defRPr/>
                </a:pPr>
                <a:endParaRPr lang="en-US" sz="1600" dirty="0">
                  <a:solidFill>
                    <a:prstClr val="white"/>
                  </a:solidFill>
                </a:endParaRPr>
              </a:p>
            </p:txBody>
          </p:sp>
          <p:sp>
            <p:nvSpPr>
              <p:cNvPr id="39" name="Rectangle 38"/>
              <p:cNvSpPr>
                <a:spLocks noChangeArrowheads="1"/>
              </p:cNvSpPr>
              <p:nvPr/>
            </p:nvSpPr>
            <p:spPr bwMode="auto">
              <a:xfrm>
                <a:off x="3076309" y="3810215"/>
                <a:ext cx="24340" cy="167638"/>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a:defRPr/>
                </a:pPr>
                <a:endParaRPr lang="en-US" sz="1600" dirty="0">
                  <a:solidFill>
                    <a:prstClr val="white"/>
                  </a:solidFill>
                </a:endParaRPr>
              </a:p>
            </p:txBody>
          </p:sp>
          <p:sp>
            <p:nvSpPr>
              <p:cNvPr id="40" name="Rectangle 39"/>
              <p:cNvSpPr>
                <a:spLocks noChangeArrowheads="1"/>
              </p:cNvSpPr>
              <p:nvPr/>
            </p:nvSpPr>
            <p:spPr bwMode="auto">
              <a:xfrm>
                <a:off x="3237332" y="3811943"/>
                <a:ext cx="24340" cy="167639"/>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a:defRPr/>
                </a:pPr>
                <a:endParaRPr lang="en-US" sz="1600" dirty="0">
                  <a:solidFill>
                    <a:prstClr val="white"/>
                  </a:solidFill>
                </a:endParaRPr>
              </a:p>
            </p:txBody>
          </p:sp>
          <p:sp>
            <p:nvSpPr>
              <p:cNvPr id="41" name="Rectangle 40"/>
              <p:cNvSpPr>
                <a:spLocks noChangeArrowheads="1"/>
              </p:cNvSpPr>
              <p:nvPr/>
            </p:nvSpPr>
            <p:spPr bwMode="auto">
              <a:xfrm>
                <a:off x="3407717" y="3811943"/>
                <a:ext cx="24341" cy="167639"/>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a:defRPr/>
                </a:pPr>
                <a:endParaRPr lang="en-US" sz="1600" dirty="0">
                  <a:solidFill>
                    <a:prstClr val="white"/>
                  </a:solidFill>
                </a:endParaRPr>
              </a:p>
            </p:txBody>
          </p:sp>
          <p:grpSp>
            <p:nvGrpSpPr>
              <p:cNvPr id="983206" name="Group 61"/>
              <p:cNvGrpSpPr>
                <a:grpSpLocks/>
              </p:cNvGrpSpPr>
              <p:nvPr/>
            </p:nvGrpSpPr>
            <p:grpSpPr bwMode="auto">
              <a:xfrm>
                <a:off x="3252311" y="3747998"/>
                <a:ext cx="153534" cy="60489"/>
                <a:chOff x="4900738" y="4157568"/>
                <a:chExt cx="153534" cy="60489"/>
              </a:xfrm>
            </p:grpSpPr>
            <p:cxnSp>
              <p:nvCxnSpPr>
                <p:cNvPr id="69" name="Straight Connector 68"/>
                <p:cNvCxnSpPr>
                  <a:cxnSpLocks noChangeShapeType="1"/>
                </p:cNvCxnSpPr>
                <p:nvPr/>
              </p:nvCxnSpPr>
              <p:spPr bwMode="auto">
                <a:xfrm flipV="1">
                  <a:off x="4900738" y="4157568"/>
                  <a:ext cx="76766" cy="57031"/>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0" name="Straight Connector 69"/>
                <p:cNvCxnSpPr>
                  <a:cxnSpLocks noChangeShapeType="1"/>
                </p:cNvCxnSpPr>
                <p:nvPr/>
              </p:nvCxnSpPr>
              <p:spPr bwMode="auto">
                <a:xfrm rot="16200000" flipV="1">
                  <a:off x="4986508" y="4150293"/>
                  <a:ext cx="58760" cy="76768"/>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983209" name="Group 60"/>
              <p:cNvGrpSpPr>
                <a:grpSpLocks/>
              </p:cNvGrpSpPr>
              <p:nvPr/>
            </p:nvGrpSpPr>
            <p:grpSpPr bwMode="auto">
              <a:xfrm>
                <a:off x="1364964" y="3739357"/>
                <a:ext cx="894990" cy="60489"/>
                <a:chOff x="1911291" y="4158456"/>
                <a:chExt cx="1700602" cy="60489"/>
              </a:xfrm>
            </p:grpSpPr>
            <p:cxnSp>
              <p:nvCxnSpPr>
                <p:cNvPr id="67" name="Straight Connector 66"/>
                <p:cNvCxnSpPr>
                  <a:cxnSpLocks noChangeShapeType="1"/>
                </p:cNvCxnSpPr>
                <p:nvPr/>
              </p:nvCxnSpPr>
              <p:spPr bwMode="auto">
                <a:xfrm flipV="1">
                  <a:off x="1911291" y="4158456"/>
                  <a:ext cx="868090" cy="55303"/>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8" name="Straight Connector 67"/>
                <p:cNvCxnSpPr>
                  <a:cxnSpLocks noChangeShapeType="1"/>
                </p:cNvCxnSpPr>
                <p:nvPr/>
              </p:nvCxnSpPr>
              <p:spPr bwMode="auto">
                <a:xfrm rot="16200000" flipV="1">
                  <a:off x="3161835" y="3768887"/>
                  <a:ext cx="60488" cy="839628"/>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983212" name="Group 45"/>
              <p:cNvGrpSpPr>
                <a:grpSpLocks/>
              </p:cNvGrpSpPr>
              <p:nvPr/>
            </p:nvGrpSpPr>
            <p:grpSpPr bwMode="auto">
              <a:xfrm>
                <a:off x="3729769" y="3746307"/>
                <a:ext cx="366986" cy="60488"/>
                <a:chOff x="1985026" y="4419685"/>
                <a:chExt cx="506452" cy="49853"/>
              </a:xfrm>
            </p:grpSpPr>
            <p:cxnSp>
              <p:nvCxnSpPr>
                <p:cNvPr id="65" name="Straight Connector 64"/>
                <p:cNvCxnSpPr>
                  <a:cxnSpLocks noChangeShapeType="1"/>
                </p:cNvCxnSpPr>
                <p:nvPr/>
              </p:nvCxnSpPr>
              <p:spPr bwMode="auto">
                <a:xfrm flipV="1">
                  <a:off x="1985026" y="4419685"/>
                  <a:ext cx="258393" cy="48429"/>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6" name="Straight Connector 65"/>
                <p:cNvCxnSpPr>
                  <a:cxnSpLocks noChangeShapeType="1"/>
                </p:cNvCxnSpPr>
                <p:nvPr/>
              </p:nvCxnSpPr>
              <p:spPr bwMode="auto">
                <a:xfrm rot="16200000" flipV="1">
                  <a:off x="2340650" y="4318711"/>
                  <a:ext cx="48429" cy="253226"/>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45" name="Rectangle 44"/>
              <p:cNvSpPr>
                <a:spLocks noChangeArrowheads="1"/>
              </p:cNvSpPr>
              <p:nvPr/>
            </p:nvSpPr>
            <p:spPr bwMode="auto">
              <a:xfrm>
                <a:off x="2259956" y="3799846"/>
                <a:ext cx="33703" cy="16591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a:defRPr/>
                </a:pPr>
                <a:endParaRPr lang="en-US" sz="1600" dirty="0">
                  <a:solidFill>
                    <a:prstClr val="white"/>
                  </a:solidFill>
                </a:endParaRPr>
              </a:p>
            </p:txBody>
          </p:sp>
          <p:grpSp>
            <p:nvGrpSpPr>
              <p:cNvPr id="983216" name="Group 38"/>
              <p:cNvGrpSpPr>
                <a:grpSpLocks/>
              </p:cNvGrpSpPr>
              <p:nvPr/>
            </p:nvGrpSpPr>
            <p:grpSpPr bwMode="auto">
              <a:xfrm>
                <a:off x="2274939" y="3739352"/>
                <a:ext cx="217195" cy="58760"/>
                <a:chOff x="2003917" y="4420025"/>
                <a:chExt cx="506748" cy="48429"/>
              </a:xfrm>
            </p:grpSpPr>
            <p:cxnSp>
              <p:nvCxnSpPr>
                <p:cNvPr id="63" name="Straight Connector 62"/>
                <p:cNvCxnSpPr>
                  <a:cxnSpLocks noChangeShapeType="1"/>
                </p:cNvCxnSpPr>
                <p:nvPr/>
              </p:nvCxnSpPr>
              <p:spPr bwMode="auto">
                <a:xfrm flipV="1">
                  <a:off x="2003917" y="4420025"/>
                  <a:ext cx="262111" cy="47005"/>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4" name="Straight Connector 63"/>
                <p:cNvCxnSpPr>
                  <a:cxnSpLocks noChangeShapeType="1"/>
                </p:cNvCxnSpPr>
                <p:nvPr/>
              </p:nvCxnSpPr>
              <p:spPr bwMode="auto">
                <a:xfrm rot="16200000" flipV="1">
                  <a:off x="2360476" y="4318265"/>
                  <a:ext cx="47004" cy="253374"/>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47" name="Rectangle 46"/>
              <p:cNvSpPr>
                <a:spLocks noChangeArrowheads="1"/>
              </p:cNvSpPr>
              <p:nvPr/>
            </p:nvSpPr>
            <p:spPr bwMode="auto">
              <a:xfrm>
                <a:off x="2516470" y="3805030"/>
                <a:ext cx="22468" cy="167639"/>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a:defRPr/>
                </a:pPr>
                <a:endParaRPr lang="en-US" sz="1600" dirty="0">
                  <a:solidFill>
                    <a:prstClr val="white"/>
                  </a:solidFill>
                </a:endParaRPr>
              </a:p>
            </p:txBody>
          </p:sp>
          <p:grpSp>
            <p:nvGrpSpPr>
              <p:cNvPr id="983220" name="Group 38"/>
              <p:cNvGrpSpPr>
                <a:grpSpLocks/>
              </p:cNvGrpSpPr>
              <p:nvPr/>
            </p:nvGrpSpPr>
            <p:grpSpPr bwMode="auto">
              <a:xfrm>
                <a:off x="2490257" y="3746246"/>
                <a:ext cx="35575" cy="58761"/>
                <a:chOff x="1998613" y="4420489"/>
                <a:chExt cx="525016" cy="48430"/>
              </a:xfrm>
            </p:grpSpPr>
            <p:cxnSp>
              <p:nvCxnSpPr>
                <p:cNvPr id="61" name="Straight Connector 60"/>
                <p:cNvCxnSpPr>
                  <a:cxnSpLocks noChangeShapeType="1"/>
                </p:cNvCxnSpPr>
                <p:nvPr/>
              </p:nvCxnSpPr>
              <p:spPr bwMode="auto">
                <a:xfrm flipV="1">
                  <a:off x="1998613" y="4420489"/>
                  <a:ext cx="276325" cy="47005"/>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2" name="Straight Connector 61"/>
                <p:cNvCxnSpPr>
                  <a:cxnSpLocks noChangeShapeType="1"/>
                </p:cNvCxnSpPr>
                <p:nvPr/>
              </p:nvCxnSpPr>
              <p:spPr bwMode="auto">
                <a:xfrm rot="16200000" flipV="1">
                  <a:off x="2375777" y="4321066"/>
                  <a:ext cx="47004" cy="248701"/>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49" name="Rectangle 48"/>
              <p:cNvSpPr>
                <a:spLocks noChangeArrowheads="1"/>
              </p:cNvSpPr>
              <p:nvPr/>
            </p:nvSpPr>
            <p:spPr bwMode="auto">
              <a:xfrm>
                <a:off x="2823538" y="3810215"/>
                <a:ext cx="22468" cy="167638"/>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a:defRPr/>
                </a:pPr>
                <a:endParaRPr lang="en-US" sz="1600" dirty="0">
                  <a:solidFill>
                    <a:prstClr val="white"/>
                  </a:solidFill>
                </a:endParaRPr>
              </a:p>
            </p:txBody>
          </p:sp>
          <p:grpSp>
            <p:nvGrpSpPr>
              <p:cNvPr id="983224" name="Group 38"/>
              <p:cNvGrpSpPr>
                <a:grpSpLocks/>
              </p:cNvGrpSpPr>
              <p:nvPr/>
            </p:nvGrpSpPr>
            <p:grpSpPr bwMode="auto">
              <a:xfrm>
                <a:off x="2847881" y="3748014"/>
                <a:ext cx="235920" cy="58759"/>
                <a:chOff x="2003089" y="4419950"/>
                <a:chExt cx="507696" cy="48428"/>
              </a:xfrm>
            </p:grpSpPr>
            <p:cxnSp>
              <p:nvCxnSpPr>
                <p:cNvPr id="59" name="Straight Connector 58"/>
                <p:cNvCxnSpPr>
                  <a:cxnSpLocks noChangeShapeType="1"/>
                </p:cNvCxnSpPr>
                <p:nvPr/>
              </p:nvCxnSpPr>
              <p:spPr bwMode="auto">
                <a:xfrm flipV="1">
                  <a:off x="2003089" y="4419950"/>
                  <a:ext cx="257876" cy="47004"/>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0" name="Straight Connector 59"/>
                <p:cNvCxnSpPr>
                  <a:cxnSpLocks noChangeShapeType="1"/>
                </p:cNvCxnSpPr>
                <p:nvPr/>
              </p:nvCxnSpPr>
              <p:spPr bwMode="auto">
                <a:xfrm rot="16200000" flipV="1">
                  <a:off x="2362373" y="4319967"/>
                  <a:ext cx="47005" cy="249818"/>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51" name="Rectangle 50"/>
              <p:cNvSpPr>
                <a:spLocks noChangeArrowheads="1"/>
              </p:cNvSpPr>
              <p:nvPr/>
            </p:nvSpPr>
            <p:spPr bwMode="auto">
              <a:xfrm>
                <a:off x="3712914" y="3813671"/>
                <a:ext cx="22468" cy="169367"/>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a:defRPr/>
                </a:pPr>
                <a:endParaRPr lang="en-US" sz="1600" dirty="0">
                  <a:solidFill>
                    <a:prstClr val="white"/>
                  </a:solidFill>
                </a:endParaRPr>
              </a:p>
            </p:txBody>
          </p:sp>
          <p:sp>
            <p:nvSpPr>
              <p:cNvPr id="52" name="Rectangle 51"/>
              <p:cNvSpPr>
                <a:spLocks noChangeArrowheads="1"/>
              </p:cNvSpPr>
              <p:nvPr/>
            </p:nvSpPr>
            <p:spPr bwMode="auto">
              <a:xfrm>
                <a:off x="4072408" y="3806759"/>
                <a:ext cx="59916" cy="167638"/>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06405">
                  <a:defRPr/>
                </a:pPr>
                <a:endParaRPr lang="en-US" sz="1600" dirty="0">
                  <a:solidFill>
                    <a:prstClr val="white"/>
                  </a:solidFill>
                </a:endParaRPr>
              </a:p>
            </p:txBody>
          </p:sp>
          <p:grpSp>
            <p:nvGrpSpPr>
              <p:cNvPr id="983229" name="Group 38"/>
              <p:cNvGrpSpPr>
                <a:grpSpLocks/>
              </p:cNvGrpSpPr>
              <p:nvPr/>
            </p:nvGrpSpPr>
            <p:grpSpPr bwMode="auto">
              <a:xfrm>
                <a:off x="2533324" y="3739333"/>
                <a:ext cx="299579" cy="58761"/>
                <a:chOff x="2002744" y="4419372"/>
                <a:chExt cx="506925" cy="48430"/>
              </a:xfrm>
            </p:grpSpPr>
            <p:cxnSp>
              <p:nvCxnSpPr>
                <p:cNvPr id="57" name="Straight Connector 56"/>
                <p:cNvCxnSpPr>
                  <a:cxnSpLocks noChangeShapeType="1"/>
                </p:cNvCxnSpPr>
                <p:nvPr/>
              </p:nvCxnSpPr>
              <p:spPr bwMode="auto">
                <a:xfrm flipV="1">
                  <a:off x="2002744" y="4419372"/>
                  <a:ext cx="259799" cy="47005"/>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8" name="Straight Connector 57"/>
                <p:cNvCxnSpPr>
                  <a:cxnSpLocks noChangeShapeType="1"/>
                </p:cNvCxnSpPr>
                <p:nvPr/>
              </p:nvCxnSpPr>
              <p:spPr bwMode="auto">
                <a:xfrm rot="16200000" flipV="1">
                  <a:off x="2359436" y="4317568"/>
                  <a:ext cx="47004" cy="253463"/>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983232" name="Group 102"/>
              <p:cNvGrpSpPr>
                <a:grpSpLocks/>
              </p:cNvGrpSpPr>
              <p:nvPr/>
            </p:nvGrpSpPr>
            <p:grpSpPr bwMode="auto">
              <a:xfrm>
                <a:off x="3422696" y="3748035"/>
                <a:ext cx="293963" cy="60488"/>
                <a:chOff x="1984523" y="4419802"/>
                <a:chExt cx="506691" cy="49853"/>
              </a:xfrm>
            </p:grpSpPr>
            <p:cxnSp>
              <p:nvCxnSpPr>
                <p:cNvPr id="55" name="Straight Connector 54"/>
                <p:cNvCxnSpPr>
                  <a:cxnSpLocks noChangeShapeType="1"/>
                </p:cNvCxnSpPr>
                <p:nvPr/>
              </p:nvCxnSpPr>
              <p:spPr bwMode="auto">
                <a:xfrm flipV="1">
                  <a:off x="1984523" y="4419802"/>
                  <a:ext cx="258186" cy="48429"/>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6" name="Straight Connector 55"/>
                <p:cNvCxnSpPr>
                  <a:cxnSpLocks noChangeShapeType="1"/>
                </p:cNvCxnSpPr>
                <p:nvPr/>
              </p:nvCxnSpPr>
              <p:spPr bwMode="auto">
                <a:xfrm rot="16200000" flipV="1">
                  <a:off x="2339520" y="4317961"/>
                  <a:ext cx="48429" cy="254959"/>
                </a:xfrm>
                <a:prstGeom prst="line">
                  <a:avLst/>
                </a:prstGeom>
                <a:noFill/>
                <a:ln w="63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grpSp>
          <p:nvGrpSpPr>
            <p:cNvPr id="983235" name="Group 118"/>
            <p:cNvGrpSpPr>
              <a:grpSpLocks/>
            </p:cNvGrpSpPr>
            <p:nvPr/>
          </p:nvGrpSpPr>
          <p:grpSpPr bwMode="auto">
            <a:xfrm>
              <a:off x="289" y="1842"/>
              <a:ext cx="1273" cy="318"/>
              <a:chOff x="789237" y="2921659"/>
              <a:chExt cx="1835231" cy="502869"/>
            </a:xfrm>
          </p:grpSpPr>
          <p:grpSp>
            <p:nvGrpSpPr>
              <p:cNvPr id="983236" name="Group 99"/>
              <p:cNvGrpSpPr>
                <a:grpSpLocks/>
              </p:cNvGrpSpPr>
              <p:nvPr/>
            </p:nvGrpSpPr>
            <p:grpSpPr bwMode="auto">
              <a:xfrm>
                <a:off x="789237" y="2921659"/>
                <a:ext cx="1793325" cy="287523"/>
                <a:chOff x="1431929" y="2960686"/>
                <a:chExt cx="1935751" cy="313721"/>
              </a:xfrm>
            </p:grpSpPr>
            <p:sp>
              <p:nvSpPr>
                <p:cNvPr id="77" name="Rectangle 76"/>
                <p:cNvSpPr>
                  <a:spLocks noChangeArrowheads="1"/>
                </p:cNvSpPr>
                <p:nvPr/>
              </p:nvSpPr>
              <p:spPr bwMode="auto">
                <a:xfrm>
                  <a:off x="1431929" y="3088543"/>
                  <a:ext cx="169606" cy="53562"/>
                </a:xfrm>
                <a:prstGeom prst="rect">
                  <a:avLst/>
                </a:prstGeom>
                <a:solidFill>
                  <a:srgbClr val="7F7F7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a:defRPr/>
                  </a:pPr>
                  <a:endParaRPr lang="en-US" sz="1600" dirty="0">
                    <a:solidFill>
                      <a:prstClr val="white"/>
                    </a:solidFill>
                  </a:endParaRPr>
                </a:p>
              </p:txBody>
            </p:sp>
            <p:grpSp>
              <p:nvGrpSpPr>
                <p:cNvPr id="983238" name="Group 97"/>
                <p:cNvGrpSpPr>
                  <a:grpSpLocks/>
                </p:cNvGrpSpPr>
                <p:nvPr/>
              </p:nvGrpSpPr>
              <p:grpSpPr bwMode="auto">
                <a:xfrm>
                  <a:off x="1604631" y="2990059"/>
                  <a:ext cx="543044" cy="247074"/>
                  <a:chOff x="1604871" y="2990059"/>
                  <a:chExt cx="799007" cy="247074"/>
                </a:xfrm>
              </p:grpSpPr>
              <p:sp>
                <p:nvSpPr>
                  <p:cNvPr id="91" name="Rectangle 27"/>
                  <p:cNvSpPr>
                    <a:spLocks noChangeArrowheads="1"/>
                  </p:cNvSpPr>
                  <p:nvPr/>
                </p:nvSpPr>
                <p:spPr bwMode="auto">
                  <a:xfrm>
                    <a:off x="1774288" y="3088543"/>
                    <a:ext cx="27473" cy="55289"/>
                  </a:xfrm>
                  <a:prstGeom prst="rect">
                    <a:avLst/>
                  </a:prstGeom>
                  <a:solidFill>
                    <a:srgbClr val="7F7F7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a:defRPr/>
                    </a:pPr>
                    <a:endParaRPr lang="en-US" sz="1600" dirty="0">
                      <a:solidFill>
                        <a:prstClr val="white"/>
                      </a:solidFill>
                    </a:endParaRPr>
                  </a:p>
                </p:txBody>
              </p:sp>
              <p:sp>
                <p:nvSpPr>
                  <p:cNvPr id="92" name="Rectangle 91"/>
                  <p:cNvSpPr>
                    <a:spLocks noChangeArrowheads="1"/>
                  </p:cNvSpPr>
                  <p:nvPr/>
                </p:nvSpPr>
                <p:spPr bwMode="auto">
                  <a:xfrm>
                    <a:off x="2195541" y="3088543"/>
                    <a:ext cx="32052" cy="53562"/>
                  </a:xfrm>
                  <a:prstGeom prst="rect">
                    <a:avLst/>
                  </a:prstGeom>
                  <a:solidFill>
                    <a:srgbClr val="7F7F7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a:defRPr/>
                    </a:pPr>
                    <a:endParaRPr lang="en-US" sz="1600" dirty="0">
                      <a:solidFill>
                        <a:prstClr val="white"/>
                      </a:solidFill>
                    </a:endParaRPr>
                  </a:p>
                </p:txBody>
              </p:sp>
              <p:sp>
                <p:nvSpPr>
                  <p:cNvPr id="93" name="Isosceles Triangle 92"/>
                  <p:cNvSpPr>
                    <a:spLocks noChangeArrowheads="1"/>
                  </p:cNvSpPr>
                  <p:nvPr/>
                </p:nvSpPr>
                <p:spPr bwMode="auto">
                  <a:xfrm rot="5400000">
                    <a:off x="1573796" y="3024590"/>
                    <a:ext cx="238436" cy="176286"/>
                  </a:xfrm>
                  <a:prstGeom prst="triangle">
                    <a:avLst>
                      <a:gd name="adj"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rot="10800000" vert="eaVert" anchor="ctr"/>
                  <a:lstStyle/>
                  <a:p>
                    <a:pPr algn="ctr" defTabSz="406405">
                      <a:defRPr/>
                    </a:pPr>
                    <a:endParaRPr lang="en-US" sz="1600" dirty="0">
                      <a:solidFill>
                        <a:prstClr val="white"/>
                      </a:solidFill>
                    </a:endParaRPr>
                  </a:p>
                </p:txBody>
              </p:sp>
              <p:sp>
                <p:nvSpPr>
                  <p:cNvPr id="94" name="Isosceles Triangle 93"/>
                  <p:cNvSpPr>
                    <a:spLocks noChangeArrowheads="1"/>
                  </p:cNvSpPr>
                  <p:nvPr/>
                </p:nvSpPr>
                <p:spPr bwMode="auto">
                  <a:xfrm rot="5400000">
                    <a:off x="1776410" y="3023445"/>
                    <a:ext cx="238436" cy="178574"/>
                  </a:xfrm>
                  <a:prstGeom prst="triangle">
                    <a:avLst>
                      <a:gd name="adj"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rot="10800000" vert="eaVert" anchor="ctr"/>
                  <a:lstStyle/>
                  <a:p>
                    <a:pPr algn="ctr" defTabSz="406405">
                      <a:defRPr/>
                    </a:pPr>
                    <a:endParaRPr lang="en-US" sz="1600" dirty="0">
                      <a:solidFill>
                        <a:prstClr val="white"/>
                      </a:solidFill>
                    </a:endParaRPr>
                  </a:p>
                </p:txBody>
              </p:sp>
              <p:sp>
                <p:nvSpPr>
                  <p:cNvPr id="95" name="Isosceles Triangle 94"/>
                  <p:cNvSpPr>
                    <a:spLocks noChangeArrowheads="1"/>
                  </p:cNvSpPr>
                  <p:nvPr/>
                </p:nvSpPr>
                <p:spPr bwMode="auto">
                  <a:xfrm rot="5400000">
                    <a:off x="1984747" y="3028628"/>
                    <a:ext cx="238436" cy="178574"/>
                  </a:xfrm>
                  <a:prstGeom prst="triangle">
                    <a:avLst>
                      <a:gd name="adj"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rot="10800000" vert="eaVert" anchor="ctr"/>
                  <a:lstStyle/>
                  <a:p>
                    <a:pPr algn="ctr" defTabSz="406405">
                      <a:defRPr/>
                    </a:pPr>
                    <a:endParaRPr lang="en-US" sz="1600" dirty="0">
                      <a:solidFill>
                        <a:prstClr val="white"/>
                      </a:solidFill>
                    </a:endParaRPr>
                  </a:p>
                </p:txBody>
              </p:sp>
              <p:sp>
                <p:nvSpPr>
                  <p:cNvPr id="96" name="Isosceles Triangle 95"/>
                  <p:cNvSpPr>
                    <a:spLocks noChangeArrowheads="1"/>
                  </p:cNvSpPr>
                  <p:nvPr/>
                </p:nvSpPr>
                <p:spPr bwMode="auto">
                  <a:xfrm rot="5400000">
                    <a:off x="2197662" y="3022279"/>
                    <a:ext cx="238436" cy="173996"/>
                  </a:xfrm>
                  <a:prstGeom prst="triangle">
                    <a:avLst>
                      <a:gd name="adj"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rot="10800000" vert="eaVert" anchor="ctr"/>
                  <a:lstStyle/>
                  <a:p>
                    <a:pPr algn="ctr" defTabSz="406405">
                      <a:defRPr/>
                    </a:pPr>
                    <a:endParaRPr lang="en-US" sz="1600" dirty="0">
                      <a:solidFill>
                        <a:prstClr val="white"/>
                      </a:solidFill>
                    </a:endParaRPr>
                  </a:p>
                </p:txBody>
              </p:sp>
              <p:sp>
                <p:nvSpPr>
                  <p:cNvPr id="97" name="Rectangle 96"/>
                  <p:cNvSpPr>
                    <a:spLocks noChangeArrowheads="1"/>
                  </p:cNvSpPr>
                  <p:nvPr/>
                </p:nvSpPr>
                <p:spPr bwMode="auto">
                  <a:xfrm>
                    <a:off x="1984915" y="3085087"/>
                    <a:ext cx="29763" cy="53562"/>
                  </a:xfrm>
                  <a:prstGeom prst="rect">
                    <a:avLst/>
                  </a:prstGeom>
                  <a:solidFill>
                    <a:srgbClr val="7F7F7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a:defRPr/>
                    </a:pPr>
                    <a:endParaRPr lang="en-US" sz="1600" dirty="0">
                      <a:solidFill>
                        <a:prstClr val="white"/>
                      </a:solidFill>
                    </a:endParaRPr>
                  </a:p>
                </p:txBody>
              </p:sp>
            </p:grpSp>
            <p:grpSp>
              <p:nvGrpSpPr>
                <p:cNvPr id="983246" name="Group 98"/>
                <p:cNvGrpSpPr>
                  <a:grpSpLocks/>
                </p:cNvGrpSpPr>
                <p:nvPr/>
              </p:nvGrpSpPr>
              <p:grpSpPr bwMode="auto">
                <a:xfrm>
                  <a:off x="2138362" y="2960686"/>
                  <a:ext cx="1229318" cy="313721"/>
                  <a:chOff x="2301813" y="2960686"/>
                  <a:chExt cx="1229318" cy="313721"/>
                </a:xfrm>
              </p:grpSpPr>
              <p:sp>
                <p:nvSpPr>
                  <p:cNvPr id="80" name="Rectangle 79"/>
                  <p:cNvSpPr>
                    <a:spLocks noChangeArrowheads="1"/>
                  </p:cNvSpPr>
                  <p:nvPr/>
                </p:nvSpPr>
                <p:spPr bwMode="auto">
                  <a:xfrm>
                    <a:off x="2569448" y="3036709"/>
                    <a:ext cx="462137" cy="145135"/>
                  </a:xfrm>
                  <a:prstGeom prst="rect">
                    <a:avLst/>
                  </a:prstGeom>
                  <a:solidFill>
                    <a:srgbClr val="A0D637"/>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a:defRPr/>
                    </a:pPr>
                    <a:endParaRPr lang="en-US" sz="1600" dirty="0">
                      <a:solidFill>
                        <a:prstClr val="white"/>
                      </a:solidFill>
                    </a:endParaRPr>
                  </a:p>
                </p:txBody>
              </p:sp>
              <p:sp>
                <p:nvSpPr>
                  <p:cNvPr id="81" name="Rectangle 80"/>
                  <p:cNvSpPr>
                    <a:spLocks noChangeArrowheads="1"/>
                  </p:cNvSpPr>
                  <p:nvPr/>
                </p:nvSpPr>
                <p:spPr bwMode="auto">
                  <a:xfrm>
                    <a:off x="3033142" y="3083360"/>
                    <a:ext cx="46681" cy="55289"/>
                  </a:xfrm>
                  <a:prstGeom prst="rect">
                    <a:avLst/>
                  </a:prstGeom>
                  <a:solidFill>
                    <a:srgbClr val="7F7F7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a:defRPr/>
                    </a:pPr>
                    <a:endParaRPr lang="en-US" sz="1600" dirty="0">
                      <a:solidFill>
                        <a:prstClr val="white"/>
                      </a:solidFill>
                    </a:endParaRPr>
                  </a:p>
                </p:txBody>
              </p:sp>
              <p:sp>
                <p:nvSpPr>
                  <p:cNvPr id="82" name="Rectangle 81"/>
                  <p:cNvSpPr>
                    <a:spLocks noChangeArrowheads="1"/>
                  </p:cNvSpPr>
                  <p:nvPr/>
                </p:nvSpPr>
                <p:spPr bwMode="auto">
                  <a:xfrm>
                    <a:off x="2301813" y="3081632"/>
                    <a:ext cx="267635" cy="55289"/>
                  </a:xfrm>
                  <a:prstGeom prst="rect">
                    <a:avLst/>
                  </a:prstGeom>
                  <a:solidFill>
                    <a:srgbClr val="7F7F7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a:defRPr/>
                    </a:pPr>
                    <a:endParaRPr lang="en-US" sz="1600" dirty="0">
                      <a:solidFill>
                        <a:prstClr val="white"/>
                      </a:solidFill>
                    </a:endParaRPr>
                  </a:p>
                </p:txBody>
              </p:sp>
              <p:sp>
                <p:nvSpPr>
                  <p:cNvPr id="983250" name="TextBox 182"/>
                  <p:cNvSpPr txBox="1">
                    <a:spLocks noChangeArrowheads="1"/>
                  </p:cNvSpPr>
                  <p:nvPr/>
                </p:nvSpPr>
                <p:spPr bwMode="auto">
                  <a:xfrm>
                    <a:off x="2508774" y="2960686"/>
                    <a:ext cx="594429" cy="31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67">
                        <a:solidFill>
                          <a:srgbClr val="262626"/>
                        </a:solidFill>
                        <a:latin typeface="Calibri" panose="020F0502020204030204" pitchFamily="34" charset="0"/>
                        <a:ea typeface="ＭＳ Ｐゴシック" panose="020B0600070205080204" pitchFamily="34" charset="-128"/>
                      </a:rPr>
                      <a:t>citrine</a:t>
                    </a:r>
                  </a:p>
                </p:txBody>
              </p:sp>
              <p:grpSp>
                <p:nvGrpSpPr>
                  <p:cNvPr id="983251" name="Group 96"/>
                  <p:cNvGrpSpPr>
                    <a:grpSpLocks/>
                  </p:cNvGrpSpPr>
                  <p:nvPr/>
                </p:nvGrpSpPr>
                <p:grpSpPr bwMode="auto">
                  <a:xfrm>
                    <a:off x="3079876" y="2990043"/>
                    <a:ext cx="451255" cy="236706"/>
                    <a:chOff x="3586676" y="3023364"/>
                    <a:chExt cx="643398" cy="245843"/>
                  </a:xfrm>
                </p:grpSpPr>
                <p:sp>
                  <p:nvSpPr>
                    <p:cNvPr id="85" name="Rectangle 84"/>
                    <p:cNvSpPr>
                      <a:spLocks noChangeArrowheads="1"/>
                    </p:cNvSpPr>
                    <p:nvPr/>
                  </p:nvSpPr>
                  <p:spPr bwMode="auto">
                    <a:xfrm>
                      <a:off x="3974932" y="3122061"/>
                      <a:ext cx="31061" cy="53834"/>
                    </a:xfrm>
                    <a:prstGeom prst="rect">
                      <a:avLst/>
                    </a:prstGeom>
                    <a:solidFill>
                      <a:srgbClr val="7F7F7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a:defRPr/>
                      </a:pPr>
                      <a:endParaRPr lang="en-US" sz="1600" dirty="0">
                        <a:solidFill>
                          <a:prstClr val="white"/>
                        </a:solidFill>
                      </a:endParaRPr>
                    </a:p>
                  </p:txBody>
                </p:sp>
                <p:sp>
                  <p:nvSpPr>
                    <p:cNvPr id="86" name="Isosceles Triangle 85"/>
                    <p:cNvSpPr>
                      <a:spLocks noChangeArrowheads="1"/>
                    </p:cNvSpPr>
                    <p:nvPr/>
                  </p:nvSpPr>
                  <p:spPr bwMode="auto">
                    <a:xfrm rot="5400000">
                      <a:off x="3555875" y="3057755"/>
                      <a:ext cx="236871" cy="175270"/>
                    </a:xfrm>
                    <a:prstGeom prst="triangle">
                      <a:avLst>
                        <a:gd name="adj"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rot="10800000" vert="eaVert" anchor="ctr"/>
                    <a:lstStyle/>
                    <a:p>
                      <a:pPr algn="ctr" defTabSz="406405">
                        <a:defRPr/>
                      </a:pPr>
                      <a:endParaRPr lang="en-US" sz="1600" dirty="0">
                        <a:solidFill>
                          <a:prstClr val="white"/>
                        </a:solidFill>
                      </a:endParaRPr>
                    </a:p>
                  </p:txBody>
                </p:sp>
                <p:sp>
                  <p:nvSpPr>
                    <p:cNvPr id="87" name="Isosceles Triangle 86"/>
                    <p:cNvSpPr>
                      <a:spLocks noChangeArrowheads="1"/>
                    </p:cNvSpPr>
                    <p:nvPr/>
                  </p:nvSpPr>
                  <p:spPr bwMode="auto">
                    <a:xfrm rot="5400000">
                      <a:off x="3764425" y="3063137"/>
                      <a:ext cx="236871" cy="175270"/>
                    </a:xfrm>
                    <a:prstGeom prst="triangle">
                      <a:avLst>
                        <a:gd name="adj"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rot="10800000" vert="eaVert" anchor="ctr"/>
                    <a:lstStyle/>
                    <a:p>
                      <a:pPr algn="ctr" defTabSz="406405">
                        <a:defRPr/>
                      </a:pPr>
                      <a:endParaRPr lang="en-US" sz="1600" dirty="0">
                        <a:solidFill>
                          <a:prstClr val="white"/>
                        </a:solidFill>
                      </a:endParaRPr>
                    </a:p>
                  </p:txBody>
                </p:sp>
                <p:sp>
                  <p:nvSpPr>
                    <p:cNvPr id="88" name="Isosceles Triangle 87"/>
                    <p:cNvSpPr>
                      <a:spLocks noChangeArrowheads="1"/>
                    </p:cNvSpPr>
                    <p:nvPr/>
                  </p:nvSpPr>
                  <p:spPr bwMode="auto">
                    <a:xfrm rot="5400000">
                      <a:off x="3975194" y="3054164"/>
                      <a:ext cx="236871" cy="175271"/>
                    </a:xfrm>
                    <a:prstGeom prst="triangle">
                      <a:avLst>
                        <a:gd name="adj"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rot="10800000" vert="eaVert" anchor="ctr"/>
                    <a:lstStyle/>
                    <a:p>
                      <a:pPr algn="ctr" defTabSz="406405">
                        <a:defRPr/>
                      </a:pPr>
                      <a:endParaRPr lang="en-US" sz="1600" dirty="0">
                        <a:solidFill>
                          <a:prstClr val="white"/>
                        </a:solidFill>
                      </a:endParaRPr>
                    </a:p>
                  </p:txBody>
                </p:sp>
                <p:sp>
                  <p:nvSpPr>
                    <p:cNvPr id="89" name="Rectangle 88"/>
                    <p:cNvSpPr>
                      <a:spLocks noChangeArrowheads="1"/>
                    </p:cNvSpPr>
                    <p:nvPr/>
                  </p:nvSpPr>
                  <p:spPr bwMode="auto">
                    <a:xfrm>
                      <a:off x="3761945" y="3118472"/>
                      <a:ext cx="31061" cy="53834"/>
                    </a:xfrm>
                    <a:prstGeom prst="rect">
                      <a:avLst/>
                    </a:prstGeom>
                    <a:solidFill>
                      <a:srgbClr val="7F7F7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a:defRPr/>
                      </a:pPr>
                      <a:endParaRPr lang="en-US" sz="1600" dirty="0">
                        <a:solidFill>
                          <a:prstClr val="white"/>
                        </a:solidFill>
                      </a:endParaRPr>
                    </a:p>
                  </p:txBody>
                </p:sp>
                <p:sp>
                  <p:nvSpPr>
                    <p:cNvPr id="90" name="Rectangle 89"/>
                    <p:cNvSpPr>
                      <a:spLocks noChangeArrowheads="1"/>
                    </p:cNvSpPr>
                    <p:nvPr/>
                  </p:nvSpPr>
                  <p:spPr bwMode="auto">
                    <a:xfrm>
                      <a:off x="4181264" y="3111294"/>
                      <a:ext cx="48810" cy="55629"/>
                    </a:xfrm>
                    <a:prstGeom prst="rect">
                      <a:avLst/>
                    </a:prstGeom>
                    <a:solidFill>
                      <a:srgbClr val="7F7F7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06405">
                        <a:defRPr/>
                      </a:pPr>
                      <a:endParaRPr lang="en-US" sz="1600" dirty="0">
                        <a:solidFill>
                          <a:prstClr val="white"/>
                        </a:solidFill>
                      </a:endParaRPr>
                    </a:p>
                  </p:txBody>
                </p:sp>
              </p:grpSp>
            </p:grpSp>
          </p:grpSp>
          <p:sp>
            <p:nvSpPr>
              <p:cNvPr id="983258" name="TextBox 100"/>
              <p:cNvSpPr txBox="1">
                <a:spLocks noChangeArrowheads="1"/>
              </p:cNvSpPr>
              <p:nvPr/>
            </p:nvSpPr>
            <p:spPr bwMode="auto">
              <a:xfrm>
                <a:off x="913208" y="3125935"/>
                <a:ext cx="540741" cy="287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67">
                    <a:solidFill>
                      <a:srgbClr val="000000"/>
                    </a:solidFill>
                    <a:latin typeface="Calibri" panose="020F0502020204030204" pitchFamily="34" charset="0"/>
                    <a:ea typeface="ＭＳ Ｐゴシック" panose="020B0600070205080204" pitchFamily="34" charset="-128"/>
                  </a:rPr>
                  <a:t>WD40</a:t>
                </a:r>
              </a:p>
            </p:txBody>
          </p:sp>
          <p:sp>
            <p:nvSpPr>
              <p:cNvPr id="983259" name="TextBox 101"/>
              <p:cNvSpPr txBox="1">
                <a:spLocks noChangeArrowheads="1"/>
              </p:cNvSpPr>
              <p:nvPr/>
            </p:nvSpPr>
            <p:spPr bwMode="auto">
              <a:xfrm>
                <a:off x="2083727" y="3137034"/>
                <a:ext cx="540741" cy="28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67">
                    <a:solidFill>
                      <a:srgbClr val="000000"/>
                    </a:solidFill>
                    <a:latin typeface="Calibri" panose="020F0502020204030204" pitchFamily="34" charset="0"/>
                    <a:ea typeface="ＭＳ Ｐゴシック" panose="020B0600070205080204" pitchFamily="34" charset="-128"/>
                  </a:rPr>
                  <a:t>WD40</a:t>
                </a:r>
              </a:p>
            </p:txBody>
          </p:sp>
        </p:grpSp>
        <p:cxnSp>
          <p:nvCxnSpPr>
            <p:cNvPr id="98" name="Straight Connector 97"/>
            <p:cNvCxnSpPr>
              <a:cxnSpLocks noChangeShapeType="1"/>
            </p:cNvCxnSpPr>
            <p:nvPr/>
          </p:nvCxnSpPr>
          <p:spPr bwMode="auto">
            <a:xfrm>
              <a:off x="2106" y="1901"/>
              <a:ext cx="570" cy="1"/>
            </a:xfrm>
            <a:prstGeom prst="line">
              <a:avLst/>
            </a:prstGeom>
            <a:noFill/>
            <a:ln w="25400">
              <a:solidFill>
                <a:srgbClr val="7F7F7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9" name="Freeform 98"/>
            <p:cNvSpPr>
              <a:spLocks noChangeArrowheads="1"/>
            </p:cNvSpPr>
            <p:nvPr/>
          </p:nvSpPr>
          <p:spPr bwMode="auto">
            <a:xfrm>
              <a:off x="2211" y="1769"/>
              <a:ext cx="143" cy="257"/>
            </a:xfrm>
            <a:custGeom>
              <a:avLst/>
              <a:gdLst>
                <a:gd name="T0" fmla="*/ 0 w 558800"/>
                <a:gd name="T1" fmla="*/ 367047 h 407811"/>
                <a:gd name="T2" fmla="*/ 27516 w 558800"/>
                <a:gd name="T3" fmla="*/ 239993 h 407811"/>
                <a:gd name="T4" fmla="*/ 34396 w 558800"/>
                <a:gd name="T5" fmla="*/ 95997 h 407811"/>
                <a:gd name="T6" fmla="*/ 61912 w 558800"/>
                <a:gd name="T7" fmla="*/ 62116 h 407811"/>
                <a:gd name="T8" fmla="*/ 65352 w 558800"/>
                <a:gd name="T9" fmla="*/ 239993 h 407811"/>
                <a:gd name="T10" fmla="*/ 79110 w 558800"/>
                <a:gd name="T11" fmla="*/ 341636 h 407811"/>
                <a:gd name="T12" fmla="*/ 92869 w 558800"/>
                <a:gd name="T13" fmla="*/ 350107 h 407811"/>
                <a:gd name="T14" fmla="*/ 106627 w 558800"/>
                <a:gd name="T15" fmla="*/ 180700 h 407811"/>
                <a:gd name="T16" fmla="*/ 110066 w 558800"/>
                <a:gd name="T17" fmla="*/ 53645 h 407811"/>
                <a:gd name="T18" fmla="*/ 141022 w 558800"/>
                <a:gd name="T19" fmla="*/ 45175 h 407811"/>
                <a:gd name="T20" fmla="*/ 147902 w 558800"/>
                <a:gd name="T21" fmla="*/ 324696 h 407811"/>
                <a:gd name="T22" fmla="*/ 171979 w 558800"/>
                <a:gd name="T23" fmla="*/ 341636 h 407811"/>
                <a:gd name="T24" fmla="*/ 182297 w 558800"/>
                <a:gd name="T25" fmla="*/ 223052 h 407811"/>
                <a:gd name="T26" fmla="*/ 185737 w 558800"/>
                <a:gd name="T27" fmla="*/ 87527 h 407811"/>
                <a:gd name="T28" fmla="*/ 199496 w 558800"/>
                <a:gd name="T29" fmla="*/ 11294 h 407811"/>
                <a:gd name="T30" fmla="*/ 209814 w 558800"/>
                <a:gd name="T31" fmla="*/ 121408 h 407811"/>
                <a:gd name="T32" fmla="*/ 223572 w 558800"/>
                <a:gd name="T33" fmla="*/ 367047 h 407811"/>
                <a:gd name="T34" fmla="*/ 227012 w 558800"/>
                <a:gd name="T35" fmla="*/ 367047 h 4078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8800"/>
                <a:gd name="T55" fmla="*/ 0 h 407811"/>
                <a:gd name="T56" fmla="*/ 558800 w 558800"/>
                <a:gd name="T57" fmla="*/ 407811 h 4078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8800" h="407811">
                  <a:moveTo>
                    <a:pt x="0" y="366889"/>
                  </a:moveTo>
                  <a:cubicBezTo>
                    <a:pt x="26811" y="325966"/>
                    <a:pt x="53622" y="285044"/>
                    <a:pt x="67733" y="239889"/>
                  </a:cubicBezTo>
                  <a:cubicBezTo>
                    <a:pt x="81844" y="194734"/>
                    <a:pt x="70556" y="125589"/>
                    <a:pt x="84667" y="95956"/>
                  </a:cubicBezTo>
                  <a:cubicBezTo>
                    <a:pt x="98778" y="66323"/>
                    <a:pt x="139700" y="38100"/>
                    <a:pt x="152400" y="62089"/>
                  </a:cubicBezTo>
                  <a:cubicBezTo>
                    <a:pt x="165100" y="86078"/>
                    <a:pt x="153812" y="193323"/>
                    <a:pt x="160867" y="239889"/>
                  </a:cubicBezTo>
                  <a:cubicBezTo>
                    <a:pt x="167922" y="286455"/>
                    <a:pt x="183444" y="323145"/>
                    <a:pt x="194733" y="341489"/>
                  </a:cubicBezTo>
                  <a:cubicBezTo>
                    <a:pt x="206022" y="359833"/>
                    <a:pt x="217311" y="376767"/>
                    <a:pt x="228600" y="349956"/>
                  </a:cubicBezTo>
                  <a:cubicBezTo>
                    <a:pt x="239889" y="323145"/>
                    <a:pt x="255412" y="230011"/>
                    <a:pt x="262467" y="180622"/>
                  </a:cubicBezTo>
                  <a:cubicBezTo>
                    <a:pt x="269523" y="131233"/>
                    <a:pt x="256822" y="76200"/>
                    <a:pt x="270933" y="53622"/>
                  </a:cubicBezTo>
                  <a:cubicBezTo>
                    <a:pt x="285044" y="31044"/>
                    <a:pt x="331611" y="0"/>
                    <a:pt x="347133" y="45156"/>
                  </a:cubicBezTo>
                  <a:cubicBezTo>
                    <a:pt x="362655" y="90312"/>
                    <a:pt x="351367" y="275167"/>
                    <a:pt x="364067" y="324556"/>
                  </a:cubicBezTo>
                  <a:cubicBezTo>
                    <a:pt x="376767" y="373945"/>
                    <a:pt x="409222" y="358422"/>
                    <a:pt x="423333" y="341489"/>
                  </a:cubicBezTo>
                  <a:cubicBezTo>
                    <a:pt x="437444" y="324556"/>
                    <a:pt x="443088" y="265289"/>
                    <a:pt x="448733" y="222956"/>
                  </a:cubicBezTo>
                  <a:cubicBezTo>
                    <a:pt x="454378" y="180623"/>
                    <a:pt x="450144" y="122767"/>
                    <a:pt x="457200" y="87489"/>
                  </a:cubicBezTo>
                  <a:cubicBezTo>
                    <a:pt x="464256" y="52211"/>
                    <a:pt x="481189" y="5645"/>
                    <a:pt x="491067" y="11289"/>
                  </a:cubicBezTo>
                  <a:cubicBezTo>
                    <a:pt x="500945" y="16934"/>
                    <a:pt x="506589" y="62089"/>
                    <a:pt x="516467" y="121356"/>
                  </a:cubicBezTo>
                  <a:cubicBezTo>
                    <a:pt x="526345" y="180623"/>
                    <a:pt x="543278" y="325967"/>
                    <a:pt x="550333" y="366889"/>
                  </a:cubicBezTo>
                  <a:cubicBezTo>
                    <a:pt x="557388" y="407811"/>
                    <a:pt x="558800" y="366889"/>
                    <a:pt x="558800" y="366889"/>
                  </a:cubicBezTo>
                </a:path>
              </a:pathLst>
            </a:custGeom>
            <a:noFill/>
            <a:ln w="25400">
              <a:solidFill>
                <a:srgbClr val="E46C0A"/>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06405">
                <a:defRPr/>
              </a:pPr>
              <a:endParaRPr lang="en-US" sz="1600">
                <a:solidFill>
                  <a:prstClr val="black"/>
                </a:solidFill>
              </a:endParaRPr>
            </a:p>
          </p:txBody>
        </p:sp>
        <p:sp>
          <p:nvSpPr>
            <p:cNvPr id="100" name="Oval 99"/>
            <p:cNvSpPr>
              <a:spLocks noChangeArrowheads="1"/>
            </p:cNvSpPr>
            <p:nvPr/>
          </p:nvSpPr>
          <p:spPr bwMode="auto">
            <a:xfrm>
              <a:off x="2349" y="1931"/>
              <a:ext cx="157" cy="135"/>
            </a:xfrm>
            <a:prstGeom prst="ellipse">
              <a:avLst/>
            </a:prstGeom>
            <a:solidFill>
              <a:srgbClr val="7F7F7F"/>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defTabSz="406405">
                <a:defRPr/>
              </a:pPr>
              <a:endParaRPr lang="en-US" sz="1600">
                <a:solidFill>
                  <a:prstClr val="white"/>
                </a:solidFill>
              </a:endParaRPr>
            </a:p>
          </p:txBody>
        </p:sp>
        <p:sp>
          <p:nvSpPr>
            <p:cNvPr id="983263" name="TextBox 126"/>
            <p:cNvSpPr txBox="1">
              <a:spLocks noChangeArrowheads="1"/>
            </p:cNvSpPr>
            <p:nvPr/>
          </p:nvSpPr>
          <p:spPr bwMode="auto">
            <a:xfrm>
              <a:off x="2329" y="1890"/>
              <a:ext cx="188"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44">
                  <a:solidFill>
                    <a:srgbClr val="000000"/>
                  </a:solidFill>
                  <a:latin typeface="Symbol" panose="05050102010706020507" pitchFamily="18" charset="2"/>
                  <a:ea typeface="ＭＳ Ｐゴシック" panose="020B0600070205080204" pitchFamily="34" charset="-128"/>
                </a:rPr>
                <a:t>a</a:t>
              </a:r>
            </a:p>
          </p:txBody>
        </p:sp>
        <p:sp>
          <p:nvSpPr>
            <p:cNvPr id="102" name="Oval 101"/>
            <p:cNvSpPr>
              <a:spLocks noChangeArrowheads="1"/>
            </p:cNvSpPr>
            <p:nvPr/>
          </p:nvSpPr>
          <p:spPr bwMode="auto">
            <a:xfrm>
              <a:off x="2474" y="1947"/>
              <a:ext cx="185" cy="145"/>
            </a:xfrm>
            <a:prstGeom prst="ellipse">
              <a:avLst/>
            </a:prstGeom>
            <a:solidFill>
              <a:srgbClr val="81D259"/>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defTabSz="406405">
                <a:defRPr/>
              </a:pPr>
              <a:endParaRPr lang="en-US" sz="1600">
                <a:solidFill>
                  <a:prstClr val="white"/>
                </a:solidFill>
              </a:endParaRPr>
            </a:p>
          </p:txBody>
        </p:sp>
        <p:sp>
          <p:nvSpPr>
            <p:cNvPr id="983265" name="TextBox 129"/>
            <p:cNvSpPr txBox="1">
              <a:spLocks noChangeArrowheads="1"/>
            </p:cNvSpPr>
            <p:nvPr/>
          </p:nvSpPr>
          <p:spPr bwMode="auto">
            <a:xfrm>
              <a:off x="2481" y="1903"/>
              <a:ext cx="193"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44">
                  <a:solidFill>
                    <a:srgbClr val="000000"/>
                  </a:solidFill>
                  <a:latin typeface="Symbol" panose="05050102010706020507" pitchFamily="18" charset="2"/>
                  <a:ea typeface="ＭＳ Ｐゴシック" panose="020B0600070205080204" pitchFamily="34" charset="-128"/>
                </a:rPr>
                <a:t>b</a:t>
              </a:r>
            </a:p>
          </p:txBody>
        </p:sp>
        <p:grpSp>
          <p:nvGrpSpPr>
            <p:cNvPr id="983266" name="Group 133"/>
            <p:cNvGrpSpPr>
              <a:grpSpLocks/>
            </p:cNvGrpSpPr>
            <p:nvPr/>
          </p:nvGrpSpPr>
          <p:grpSpPr bwMode="auto">
            <a:xfrm>
              <a:off x="2560" y="1830"/>
              <a:ext cx="177" cy="201"/>
              <a:chOff x="1569266" y="3807861"/>
              <a:chExt cx="280891" cy="318654"/>
            </a:xfrm>
          </p:grpSpPr>
          <p:sp>
            <p:nvSpPr>
              <p:cNvPr id="105" name="Oval 104"/>
              <p:cNvSpPr>
                <a:spLocks noChangeArrowheads="1"/>
              </p:cNvSpPr>
              <p:nvPr/>
            </p:nvSpPr>
            <p:spPr bwMode="auto">
              <a:xfrm>
                <a:off x="1618311" y="3919905"/>
                <a:ext cx="157075" cy="152391"/>
              </a:xfrm>
              <a:prstGeom prst="ellipse">
                <a:avLst/>
              </a:prstGeom>
              <a:solidFill>
                <a:srgbClr val="7F7F7F"/>
              </a:solidFill>
              <a:ln w="9525">
                <a:solidFill>
                  <a:srgbClr val="595959"/>
                </a:solidFill>
                <a:round/>
                <a:headEnd/>
                <a:tailEnd/>
              </a:ln>
              <a:effectLst>
                <a:outerShdw blurRad="40000" dist="23000" dir="5400000" rotWithShape="0">
                  <a:srgbClr val="808080">
                    <a:alpha val="34999"/>
                  </a:srgbClr>
                </a:outerShdw>
              </a:effectLst>
            </p:spPr>
            <p:txBody>
              <a:bodyPr anchor="ctr"/>
              <a:lstStyle/>
              <a:p>
                <a:pPr algn="ctr" defTabSz="406405">
                  <a:defRPr/>
                </a:pPr>
                <a:endParaRPr lang="en-US" sz="1600">
                  <a:solidFill>
                    <a:prstClr val="white"/>
                  </a:solidFill>
                </a:endParaRPr>
              </a:p>
            </p:txBody>
          </p:sp>
          <p:sp>
            <p:nvSpPr>
              <p:cNvPr id="983268" name="TextBox 132"/>
              <p:cNvSpPr txBox="1">
                <a:spLocks noChangeArrowheads="1"/>
              </p:cNvSpPr>
              <p:nvPr/>
            </p:nvSpPr>
            <p:spPr bwMode="auto">
              <a:xfrm>
                <a:off x="1569266" y="3807861"/>
                <a:ext cx="280891" cy="31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44">
                    <a:solidFill>
                      <a:srgbClr val="000000"/>
                    </a:solidFill>
                    <a:latin typeface="Symbol" panose="05050102010706020507" pitchFamily="18" charset="2"/>
                    <a:ea typeface="ＭＳ Ｐゴシック" panose="020B0600070205080204" pitchFamily="34" charset="-128"/>
                  </a:rPr>
                  <a:t>g</a:t>
                </a:r>
              </a:p>
            </p:txBody>
          </p:sp>
        </p:grpSp>
        <p:cxnSp>
          <p:nvCxnSpPr>
            <p:cNvPr id="107" name="Straight Arrow Connector 106"/>
            <p:cNvCxnSpPr>
              <a:cxnSpLocks noChangeShapeType="1"/>
            </p:cNvCxnSpPr>
            <p:nvPr/>
          </p:nvCxnSpPr>
          <p:spPr bwMode="auto">
            <a:xfrm>
              <a:off x="1688" y="1923"/>
              <a:ext cx="248" cy="2"/>
            </a:xfrm>
            <a:prstGeom prst="straightConnector1">
              <a:avLst/>
            </a:prstGeom>
            <a:noFill/>
            <a:ln w="9525">
              <a:solidFill>
                <a:srgbClr val="595959"/>
              </a:solidFill>
              <a:prstDash val="sysDash"/>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pic>
        <p:nvPicPr>
          <p:cNvPr id="983270" name="Picture 230" descr="BeforeFCSct172aLatCrist"/>
          <p:cNvPicPr>
            <a:picLocks noChangeAspect="1" noChangeArrowheads="1"/>
          </p:cNvPicPr>
          <p:nvPr/>
        </p:nvPicPr>
        <p:blipFill>
          <a:blip r:embed="rId2">
            <a:extLst>
              <a:ext uri="{28A0092B-C50C-407E-A947-70E740481C1C}">
                <a14:useLocalDpi xmlns:a14="http://schemas.microsoft.com/office/drawing/2010/main" val="0"/>
              </a:ext>
            </a:extLst>
          </a:blip>
          <a:srcRect r="50192" b="50334"/>
          <a:stretch>
            <a:fillRect/>
          </a:stretch>
        </p:blipFill>
        <p:spPr bwMode="auto">
          <a:xfrm>
            <a:off x="4408311" y="1274234"/>
            <a:ext cx="2232378" cy="2225322"/>
          </a:xfrm>
          <a:prstGeom prst="rect">
            <a:avLst/>
          </a:prstGeom>
          <a:noFill/>
          <a:extLst>
            <a:ext uri="{909E8E84-426E-40DD-AFC4-6F175D3DCCD1}">
              <a14:hiddenFill xmlns:a14="http://schemas.microsoft.com/office/drawing/2010/main">
                <a:solidFill>
                  <a:srgbClr val="FFFFFF"/>
                </a:solidFill>
              </a14:hiddenFill>
            </a:ext>
          </a:extLst>
        </p:spPr>
      </p:pic>
      <p:pic>
        <p:nvPicPr>
          <p:cNvPr id="983271" name="Picture 231" descr="BeforeFCSct172aPostLLg"/>
          <p:cNvPicPr>
            <a:picLocks noChangeAspect="1" noChangeArrowheads="1"/>
          </p:cNvPicPr>
          <p:nvPr/>
        </p:nvPicPr>
        <p:blipFill>
          <a:blip r:embed="rId3">
            <a:extLst>
              <a:ext uri="{28A0092B-C50C-407E-A947-70E740481C1C}">
                <a14:useLocalDpi xmlns:a14="http://schemas.microsoft.com/office/drawing/2010/main" val="0"/>
              </a:ext>
            </a:extLst>
          </a:blip>
          <a:srcRect r="49596" b="50334"/>
          <a:stretch>
            <a:fillRect/>
          </a:stretch>
        </p:blipFill>
        <p:spPr bwMode="auto">
          <a:xfrm>
            <a:off x="6702778" y="1274234"/>
            <a:ext cx="2257778" cy="2225322"/>
          </a:xfrm>
          <a:prstGeom prst="rect">
            <a:avLst/>
          </a:prstGeom>
          <a:noFill/>
          <a:extLst>
            <a:ext uri="{909E8E84-426E-40DD-AFC4-6F175D3DCCD1}">
              <a14:hiddenFill xmlns:a14="http://schemas.microsoft.com/office/drawing/2010/main">
                <a:solidFill>
                  <a:srgbClr val="FFFFFF"/>
                </a:solidFill>
              </a14:hiddenFill>
            </a:ext>
          </a:extLst>
        </p:spPr>
      </p:pic>
      <p:grpSp>
        <p:nvGrpSpPr>
          <p:cNvPr id="983272" name="Group 232"/>
          <p:cNvGrpSpPr>
            <a:grpSpLocks/>
          </p:cNvGrpSpPr>
          <p:nvPr/>
        </p:nvGrpSpPr>
        <p:grpSpPr bwMode="auto">
          <a:xfrm>
            <a:off x="2537178" y="3733798"/>
            <a:ext cx="4522611" cy="2672644"/>
            <a:chOff x="1391" y="2376"/>
            <a:chExt cx="3205" cy="1894"/>
          </a:xfrm>
        </p:grpSpPr>
        <p:sp>
          <p:nvSpPr>
            <p:cNvPr id="983274" name="TextBox 36"/>
            <p:cNvSpPr txBox="1">
              <a:spLocks noChangeArrowheads="1"/>
            </p:cNvSpPr>
            <p:nvPr/>
          </p:nvSpPr>
          <p:spPr bwMode="auto">
            <a:xfrm>
              <a:off x="4121" y="3159"/>
              <a:ext cx="45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67">
                  <a:solidFill>
                    <a:srgbClr val="595959"/>
                  </a:solidFill>
                  <a:latin typeface="Calibri" panose="020F0502020204030204" pitchFamily="34" charset="0"/>
                  <a:ea typeface="ＭＳ Ｐゴシック" panose="020B0600070205080204" pitchFamily="34" charset="-128"/>
                </a:rPr>
                <a:t>neurons</a:t>
              </a:r>
            </a:p>
          </p:txBody>
        </p:sp>
        <p:sp>
          <p:nvSpPr>
            <p:cNvPr id="983275" name="TextBox 36"/>
            <p:cNvSpPr txBox="1">
              <a:spLocks noChangeArrowheads="1"/>
            </p:cNvSpPr>
            <p:nvPr/>
          </p:nvSpPr>
          <p:spPr bwMode="auto">
            <a:xfrm>
              <a:off x="4118" y="3050"/>
              <a:ext cx="47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67">
                  <a:solidFill>
                    <a:srgbClr val="595959"/>
                  </a:solidFill>
                  <a:latin typeface="Calibri" panose="020F0502020204030204" pitchFamily="34" charset="0"/>
                  <a:ea typeface="ＭＳ Ｐゴシック" panose="020B0600070205080204" pitchFamily="34" charset="-128"/>
                </a:rPr>
                <a:t>hair cells</a:t>
              </a:r>
            </a:p>
          </p:txBody>
        </p:sp>
        <p:sp>
          <p:nvSpPr>
            <p:cNvPr id="983276" name="TextBox 206"/>
            <p:cNvSpPr txBox="1">
              <a:spLocks noChangeArrowheads="1"/>
            </p:cNvSpPr>
            <p:nvPr/>
          </p:nvSpPr>
          <p:spPr bwMode="auto">
            <a:xfrm rot="16200000">
              <a:off x="839" y="3190"/>
              <a:ext cx="1305"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44">
                  <a:solidFill>
                    <a:srgbClr val="404040"/>
                  </a:solidFill>
                  <a:latin typeface="Calibri" panose="020F0502020204030204" pitchFamily="34" charset="0"/>
                  <a:ea typeface="ＭＳ Ｐゴシック" panose="020B0600070205080204" pitchFamily="34" charset="-128"/>
                </a:rPr>
                <a:t>Diffusion Coeff. (</a:t>
              </a:r>
              <a:r>
                <a:rPr lang="en-US" altLang="en-US" sz="1244">
                  <a:solidFill>
                    <a:srgbClr val="404040"/>
                  </a:solidFill>
                  <a:latin typeface="Symbol" panose="05050102010706020507" pitchFamily="18" charset="2"/>
                  <a:ea typeface="ＭＳ Ｐゴシック" panose="020B0600070205080204" pitchFamily="34" charset="-128"/>
                </a:rPr>
                <a:t>m</a:t>
              </a:r>
              <a:r>
                <a:rPr lang="en-US" altLang="en-US" sz="1244">
                  <a:solidFill>
                    <a:srgbClr val="404040"/>
                  </a:solidFill>
                  <a:latin typeface="Calibri" panose="020F0502020204030204" pitchFamily="34" charset="0"/>
                  <a:ea typeface="ＭＳ Ｐゴシック" panose="020B0600070205080204" pitchFamily="34" charset="-128"/>
                </a:rPr>
                <a:t>m</a:t>
              </a:r>
              <a:r>
                <a:rPr lang="en-US" altLang="en-US" sz="1244" baseline="30000">
                  <a:solidFill>
                    <a:srgbClr val="404040"/>
                  </a:solidFill>
                  <a:latin typeface="Calibri" panose="020F0502020204030204" pitchFamily="34" charset="0"/>
                  <a:ea typeface="ＭＳ Ｐゴシック" panose="020B0600070205080204" pitchFamily="34" charset="-128"/>
                </a:rPr>
                <a:t>2</a:t>
              </a:r>
              <a:r>
                <a:rPr lang="en-US" altLang="en-US" sz="1244">
                  <a:solidFill>
                    <a:srgbClr val="404040"/>
                  </a:solidFill>
                  <a:latin typeface="Calibri" panose="020F0502020204030204" pitchFamily="34" charset="0"/>
                  <a:ea typeface="ＭＳ Ｐゴシック" panose="020B0600070205080204" pitchFamily="34" charset="-128"/>
                </a:rPr>
                <a:t>/sec)</a:t>
              </a:r>
            </a:p>
          </p:txBody>
        </p:sp>
        <p:sp>
          <p:nvSpPr>
            <p:cNvPr id="983277" name="TextBox 156"/>
            <p:cNvSpPr txBox="1">
              <a:spLocks noChangeArrowheads="1"/>
            </p:cNvSpPr>
            <p:nvPr/>
          </p:nvSpPr>
          <p:spPr bwMode="auto">
            <a:xfrm rot="16200000">
              <a:off x="1911" y="3790"/>
              <a:ext cx="34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67">
                  <a:solidFill>
                    <a:srgbClr val="262626"/>
                  </a:solidFill>
                  <a:latin typeface="Calibri" panose="020F0502020204030204" pitchFamily="34" charset="0"/>
                  <a:ea typeface="ＭＳ Ｐゴシック" panose="020B0600070205080204" pitchFamily="34" charset="-128"/>
                </a:rPr>
                <a:t>N=25</a:t>
              </a:r>
            </a:p>
          </p:txBody>
        </p:sp>
        <p:sp>
          <p:nvSpPr>
            <p:cNvPr id="983278" name="TextBox 156"/>
            <p:cNvSpPr txBox="1">
              <a:spLocks noChangeArrowheads="1"/>
            </p:cNvSpPr>
            <p:nvPr/>
          </p:nvSpPr>
          <p:spPr bwMode="auto">
            <a:xfrm rot="16200000">
              <a:off x="2628" y="3806"/>
              <a:ext cx="34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67">
                  <a:solidFill>
                    <a:srgbClr val="262626"/>
                  </a:solidFill>
                  <a:latin typeface="Calibri" panose="020F0502020204030204" pitchFamily="34" charset="0"/>
                  <a:ea typeface="ＭＳ Ｐゴシック" panose="020B0600070205080204" pitchFamily="34" charset="-128"/>
                </a:rPr>
                <a:t>N=17</a:t>
              </a:r>
            </a:p>
          </p:txBody>
        </p:sp>
        <p:sp>
          <p:nvSpPr>
            <p:cNvPr id="983279" name="TextBox 156"/>
            <p:cNvSpPr txBox="1">
              <a:spLocks noChangeArrowheads="1"/>
            </p:cNvSpPr>
            <p:nvPr/>
          </p:nvSpPr>
          <p:spPr bwMode="auto">
            <a:xfrm rot="16200000">
              <a:off x="3346" y="3798"/>
              <a:ext cx="34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67">
                  <a:solidFill>
                    <a:srgbClr val="262626"/>
                  </a:solidFill>
                  <a:latin typeface="Calibri" panose="020F0502020204030204" pitchFamily="34" charset="0"/>
                  <a:ea typeface="ＭＳ Ｐゴシック" panose="020B0600070205080204" pitchFamily="34" charset="-128"/>
                </a:rPr>
                <a:t>N=32</a:t>
              </a:r>
            </a:p>
          </p:txBody>
        </p:sp>
        <p:sp>
          <p:nvSpPr>
            <p:cNvPr id="983280" name="TextBox 156"/>
            <p:cNvSpPr txBox="1">
              <a:spLocks noChangeArrowheads="1"/>
            </p:cNvSpPr>
            <p:nvPr/>
          </p:nvSpPr>
          <p:spPr bwMode="auto">
            <a:xfrm rot="16200000">
              <a:off x="2126" y="3806"/>
              <a:ext cx="34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67">
                  <a:solidFill>
                    <a:srgbClr val="262626"/>
                  </a:solidFill>
                  <a:latin typeface="Calibri" panose="020F0502020204030204" pitchFamily="34" charset="0"/>
                  <a:ea typeface="ＭＳ Ｐゴシック" panose="020B0600070205080204" pitchFamily="34" charset="-128"/>
                </a:rPr>
                <a:t>N=41</a:t>
              </a:r>
            </a:p>
          </p:txBody>
        </p:sp>
        <p:sp>
          <p:nvSpPr>
            <p:cNvPr id="983281" name="TextBox 156"/>
            <p:cNvSpPr txBox="1">
              <a:spLocks noChangeArrowheads="1"/>
            </p:cNvSpPr>
            <p:nvPr/>
          </p:nvSpPr>
          <p:spPr bwMode="auto">
            <a:xfrm rot="16200000">
              <a:off x="2830" y="3814"/>
              <a:ext cx="34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67">
                  <a:solidFill>
                    <a:srgbClr val="262626"/>
                  </a:solidFill>
                  <a:latin typeface="Calibri" panose="020F0502020204030204" pitchFamily="34" charset="0"/>
                  <a:ea typeface="ＭＳ Ｐゴシック" panose="020B0600070205080204" pitchFamily="34" charset="-128"/>
                </a:rPr>
                <a:t>N=27</a:t>
              </a:r>
            </a:p>
          </p:txBody>
        </p:sp>
        <p:sp>
          <p:nvSpPr>
            <p:cNvPr id="983282" name="TextBox 156"/>
            <p:cNvSpPr txBox="1">
              <a:spLocks noChangeArrowheads="1"/>
            </p:cNvSpPr>
            <p:nvPr/>
          </p:nvSpPr>
          <p:spPr bwMode="auto">
            <a:xfrm rot="16200000">
              <a:off x="3596" y="3842"/>
              <a:ext cx="34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67">
                  <a:solidFill>
                    <a:srgbClr val="262626"/>
                  </a:solidFill>
                  <a:latin typeface="Calibri" panose="020F0502020204030204" pitchFamily="34" charset="0"/>
                  <a:ea typeface="ＭＳ Ｐゴシック" panose="020B0600070205080204" pitchFamily="34" charset="-128"/>
                </a:rPr>
                <a:t>N=31</a:t>
              </a:r>
            </a:p>
          </p:txBody>
        </p:sp>
        <p:grpSp>
          <p:nvGrpSpPr>
            <p:cNvPr id="983283" name="Group 116"/>
            <p:cNvGrpSpPr>
              <a:grpSpLocks/>
            </p:cNvGrpSpPr>
            <p:nvPr/>
          </p:nvGrpSpPr>
          <p:grpSpPr bwMode="auto">
            <a:xfrm>
              <a:off x="2079" y="2376"/>
              <a:ext cx="688" cy="203"/>
              <a:chOff x="3343275" y="4273127"/>
              <a:chExt cx="1092346" cy="322718"/>
            </a:xfrm>
          </p:grpSpPr>
          <p:sp>
            <p:nvSpPr>
              <p:cNvPr id="118" name="Left Bracket 117"/>
              <p:cNvSpPr>
                <a:spLocks/>
              </p:cNvSpPr>
              <p:nvPr/>
            </p:nvSpPr>
            <p:spPr bwMode="auto">
              <a:xfrm rot="5400000">
                <a:off x="3866588" y="4026813"/>
                <a:ext cx="45719" cy="1092346"/>
              </a:xfrm>
              <a:prstGeom prst="leftBracket">
                <a:avLst>
                  <a:gd name="adj" fmla="val 8296"/>
                </a:avLst>
              </a:prstGeom>
              <a:noFill/>
              <a:ln w="127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rot="10800000" vert="eaVert" anchor="ctr"/>
              <a:lstStyle/>
              <a:p>
                <a:pPr algn="ctr" defTabSz="406405">
                  <a:defRPr/>
                </a:pPr>
                <a:endParaRPr lang="en-US" sz="1600">
                  <a:solidFill>
                    <a:prstClr val="black"/>
                  </a:solidFill>
                </a:endParaRPr>
              </a:p>
            </p:txBody>
          </p:sp>
          <p:sp>
            <p:nvSpPr>
              <p:cNvPr id="983285" name="TextBox 118"/>
              <p:cNvSpPr txBox="1">
                <a:spLocks noChangeArrowheads="1"/>
              </p:cNvSpPr>
              <p:nvPr/>
            </p:nvSpPr>
            <p:spPr bwMode="auto">
              <a:xfrm>
                <a:off x="3436949" y="4273127"/>
                <a:ext cx="876921" cy="289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67">
                    <a:solidFill>
                      <a:srgbClr val="000000"/>
                    </a:solidFill>
                    <a:latin typeface="Calibri" panose="020F0502020204030204" pitchFamily="34" charset="0"/>
                    <a:ea typeface="ＭＳ Ｐゴシック" panose="020B0600070205080204" pitchFamily="34" charset="-128"/>
                  </a:rPr>
                  <a:t>P=6.9X10</a:t>
                </a:r>
                <a:r>
                  <a:rPr lang="en-US" altLang="en-US" sz="1067" baseline="30000">
                    <a:solidFill>
                      <a:srgbClr val="000000"/>
                    </a:solidFill>
                    <a:latin typeface="Calibri" panose="020F0502020204030204" pitchFamily="34" charset="0"/>
                    <a:ea typeface="ＭＳ Ｐゴシック" panose="020B0600070205080204" pitchFamily="34" charset="-128"/>
                  </a:rPr>
                  <a:t>-5</a:t>
                </a:r>
              </a:p>
            </p:txBody>
          </p:sp>
        </p:grpSp>
        <p:grpSp>
          <p:nvGrpSpPr>
            <p:cNvPr id="983286" name="Group 119"/>
            <p:cNvGrpSpPr>
              <a:grpSpLocks/>
            </p:cNvGrpSpPr>
            <p:nvPr/>
          </p:nvGrpSpPr>
          <p:grpSpPr bwMode="auto">
            <a:xfrm>
              <a:off x="2788" y="3057"/>
              <a:ext cx="688" cy="203"/>
              <a:chOff x="3343275" y="4273127"/>
              <a:chExt cx="1092346" cy="322718"/>
            </a:xfrm>
          </p:grpSpPr>
          <p:sp>
            <p:nvSpPr>
              <p:cNvPr id="121" name="Left Bracket 120"/>
              <p:cNvSpPr>
                <a:spLocks/>
              </p:cNvSpPr>
              <p:nvPr/>
            </p:nvSpPr>
            <p:spPr bwMode="auto">
              <a:xfrm rot="5400000">
                <a:off x="3866588" y="4026813"/>
                <a:ext cx="45719" cy="1092346"/>
              </a:xfrm>
              <a:prstGeom prst="leftBracket">
                <a:avLst>
                  <a:gd name="adj" fmla="val 8296"/>
                </a:avLst>
              </a:prstGeom>
              <a:noFill/>
              <a:ln w="127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rot="10800000" vert="eaVert" anchor="ctr"/>
              <a:lstStyle/>
              <a:p>
                <a:pPr algn="ctr" defTabSz="406405">
                  <a:defRPr/>
                </a:pPr>
                <a:endParaRPr lang="en-US" sz="1600">
                  <a:solidFill>
                    <a:prstClr val="black"/>
                  </a:solidFill>
                </a:endParaRPr>
              </a:p>
            </p:txBody>
          </p:sp>
          <p:sp>
            <p:nvSpPr>
              <p:cNvPr id="983288" name="TextBox 121"/>
              <p:cNvSpPr txBox="1">
                <a:spLocks noChangeArrowheads="1"/>
              </p:cNvSpPr>
              <p:nvPr/>
            </p:nvSpPr>
            <p:spPr bwMode="auto">
              <a:xfrm>
                <a:off x="3436949" y="4273127"/>
                <a:ext cx="876921" cy="289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67" dirty="0">
                    <a:solidFill>
                      <a:srgbClr val="000000"/>
                    </a:solidFill>
                    <a:latin typeface="Calibri" panose="020F0502020204030204" pitchFamily="34" charset="0"/>
                    <a:ea typeface="ＭＳ Ｐゴシック" panose="020B0600070205080204" pitchFamily="34" charset="-128"/>
                  </a:rPr>
                  <a:t>P=3.7X10</a:t>
                </a:r>
                <a:r>
                  <a:rPr lang="en-US" altLang="en-US" sz="1067" baseline="30000" dirty="0">
                    <a:solidFill>
                      <a:srgbClr val="000000"/>
                    </a:solidFill>
                    <a:latin typeface="Calibri" panose="020F0502020204030204" pitchFamily="34" charset="0"/>
                    <a:ea typeface="ＭＳ Ｐゴシック" panose="020B0600070205080204" pitchFamily="34" charset="-128"/>
                  </a:rPr>
                  <a:t>-5</a:t>
                </a:r>
              </a:p>
            </p:txBody>
          </p:sp>
        </p:grpSp>
        <p:sp>
          <p:nvSpPr>
            <p:cNvPr id="983289" name="TextBox 36"/>
            <p:cNvSpPr txBox="1">
              <a:spLocks noChangeArrowheads="1"/>
            </p:cNvSpPr>
            <p:nvPr/>
          </p:nvSpPr>
          <p:spPr bwMode="auto">
            <a:xfrm>
              <a:off x="2684" y="4069"/>
              <a:ext cx="546"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44">
                  <a:solidFill>
                    <a:srgbClr val="000000"/>
                  </a:solidFill>
                  <a:latin typeface="Arial" panose="020B0604020202020204" pitchFamily="34" charset="0"/>
                  <a:ea typeface="ＭＳ Ｐゴシック" panose="020B0600070205080204" pitchFamily="34" charset="-128"/>
                </a:rPr>
                <a:t>50 hpf</a:t>
              </a:r>
            </a:p>
          </p:txBody>
        </p:sp>
        <p:sp>
          <p:nvSpPr>
            <p:cNvPr id="983290" name="TextBox 36"/>
            <p:cNvSpPr txBox="1">
              <a:spLocks noChangeArrowheads="1"/>
            </p:cNvSpPr>
            <p:nvPr/>
          </p:nvSpPr>
          <p:spPr bwMode="auto">
            <a:xfrm>
              <a:off x="3379" y="4069"/>
              <a:ext cx="546"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44">
                  <a:solidFill>
                    <a:srgbClr val="000000"/>
                  </a:solidFill>
                  <a:latin typeface="Arial" panose="020B0604020202020204" pitchFamily="34" charset="0"/>
                  <a:ea typeface="ＭＳ Ｐゴシック" panose="020B0600070205080204" pitchFamily="34" charset="-128"/>
                </a:rPr>
                <a:t>83 hpf</a:t>
              </a:r>
            </a:p>
          </p:txBody>
        </p:sp>
        <p:sp>
          <p:nvSpPr>
            <p:cNvPr id="983291" name="TextBox 36"/>
            <p:cNvSpPr txBox="1">
              <a:spLocks noChangeArrowheads="1"/>
            </p:cNvSpPr>
            <p:nvPr/>
          </p:nvSpPr>
          <p:spPr bwMode="auto">
            <a:xfrm>
              <a:off x="1943" y="4068"/>
              <a:ext cx="546"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44">
                  <a:solidFill>
                    <a:srgbClr val="000000"/>
                  </a:solidFill>
                  <a:latin typeface="Arial" panose="020B0604020202020204" pitchFamily="34" charset="0"/>
                  <a:ea typeface="ＭＳ Ｐゴシック" panose="020B0600070205080204" pitchFamily="34" charset="-128"/>
                </a:rPr>
                <a:t>30 hpf</a:t>
              </a:r>
            </a:p>
          </p:txBody>
        </p:sp>
      </p:grpSp>
      <p:sp>
        <p:nvSpPr>
          <p:cNvPr id="983292" name="TextBox 110"/>
          <p:cNvSpPr txBox="1">
            <a:spLocks noChangeArrowheads="1"/>
          </p:cNvSpPr>
          <p:nvPr/>
        </p:nvSpPr>
        <p:spPr bwMode="auto">
          <a:xfrm>
            <a:off x="5053190" y="3486856"/>
            <a:ext cx="973343" cy="3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defRPr>
            </a:lvl1pPr>
            <a:lvl2pPr marL="37931725" indent="-37474525" defTabSz="457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22">
                <a:solidFill>
                  <a:srgbClr val="000000"/>
                </a:solidFill>
                <a:latin typeface="Arial" panose="020B0604020202020204" pitchFamily="34" charset="0"/>
                <a:ea typeface="ＭＳ Ｐゴシック" panose="020B0600070205080204" pitchFamily="34" charset="-128"/>
              </a:rPr>
              <a:t>Hair Cells</a:t>
            </a:r>
          </a:p>
        </p:txBody>
      </p:sp>
      <p:sp>
        <p:nvSpPr>
          <p:cNvPr id="2" name="Title 1"/>
          <p:cNvSpPr>
            <a:spLocks noGrp="1"/>
          </p:cNvSpPr>
          <p:nvPr>
            <p:ph type="title"/>
          </p:nvPr>
        </p:nvSpPr>
        <p:spPr/>
        <p:txBody>
          <a:bodyPr>
            <a:normAutofit/>
          </a:bodyPr>
          <a:lstStyle/>
          <a:p>
            <a:r>
              <a:rPr lang="en-US" sz="2800" dirty="0"/>
              <a:t>In Contrast Gnb2 Mobility Varies in Hair Cells but not </a:t>
            </a:r>
            <a:r>
              <a:rPr lang="en-US" sz="2800" dirty="0" smtClean="0"/>
              <a:t>Neurons</a:t>
            </a:r>
            <a:endParaRPr lang="en-US" sz="2800" dirty="0"/>
          </a:p>
        </p:txBody>
      </p:sp>
    </p:spTree>
    <p:extLst>
      <p:ext uri="{BB962C8B-B14F-4D97-AF65-F5344CB8AC3E}">
        <p14:creationId xmlns:p14="http://schemas.microsoft.com/office/powerpoint/2010/main" val="17920199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6" name="Rectangle 2"/>
          <p:cNvSpPr>
            <a:spLocks noGrp="1" noChangeArrowheads="1"/>
          </p:cNvSpPr>
          <p:nvPr>
            <p:ph type="title"/>
          </p:nvPr>
        </p:nvSpPr>
        <p:spPr>
          <a:xfrm>
            <a:off x="711200" y="381000"/>
            <a:ext cx="7721600" cy="1016000"/>
          </a:xfrm>
        </p:spPr>
        <p:txBody>
          <a:bodyPr>
            <a:normAutofit/>
          </a:bodyPr>
          <a:lstStyle/>
          <a:p>
            <a:r>
              <a:rPr lang="en-US" altLang="en-US" sz="2800" dirty="0">
                <a:solidFill>
                  <a:srgbClr val="000000"/>
                </a:solidFill>
              </a:rPr>
              <a:t>What Do Differences in Diffusion Coefficients Mean?</a:t>
            </a:r>
          </a:p>
        </p:txBody>
      </p:sp>
      <p:sp>
        <p:nvSpPr>
          <p:cNvPr id="1019907" name="Rectangle 3"/>
          <p:cNvSpPr>
            <a:spLocks noGrp="1" noChangeArrowheads="1"/>
          </p:cNvSpPr>
          <p:nvPr>
            <p:ph type="body" sz="half" idx="2"/>
          </p:nvPr>
        </p:nvSpPr>
        <p:spPr>
          <a:xfrm>
            <a:off x="5858934" y="1611489"/>
            <a:ext cx="2875844" cy="1687689"/>
          </a:xfrm>
        </p:spPr>
        <p:txBody>
          <a:bodyPr/>
          <a:lstStyle/>
          <a:p>
            <a:r>
              <a:rPr lang="en-US" altLang="en-US" sz="2311">
                <a:solidFill>
                  <a:srgbClr val="000000"/>
                </a:solidFill>
              </a:rPr>
              <a:t>Binding to larger protein?</a:t>
            </a:r>
          </a:p>
        </p:txBody>
      </p:sp>
      <p:grpSp>
        <p:nvGrpSpPr>
          <p:cNvPr id="1019916" name="Group 12"/>
          <p:cNvGrpSpPr>
            <a:grpSpLocks/>
          </p:cNvGrpSpPr>
          <p:nvPr/>
        </p:nvGrpSpPr>
        <p:grpSpPr bwMode="auto">
          <a:xfrm>
            <a:off x="951089" y="1814689"/>
            <a:ext cx="2604911" cy="1192389"/>
            <a:chOff x="275" y="1016"/>
            <a:chExt cx="1846" cy="845"/>
          </a:xfrm>
        </p:grpSpPr>
        <p:sp>
          <p:nvSpPr>
            <p:cNvPr id="1019910" name="Oval 6"/>
            <p:cNvSpPr>
              <a:spLocks noChangeArrowheads="1"/>
            </p:cNvSpPr>
            <p:nvPr/>
          </p:nvSpPr>
          <p:spPr bwMode="auto">
            <a:xfrm>
              <a:off x="275" y="1095"/>
              <a:ext cx="1846" cy="766"/>
            </a:xfrm>
            <a:prstGeom prst="ellipse">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19915" name="Oval 11"/>
            <p:cNvSpPr>
              <a:spLocks noChangeArrowheads="1"/>
            </p:cNvSpPr>
            <p:nvPr/>
          </p:nvSpPr>
          <p:spPr bwMode="auto">
            <a:xfrm>
              <a:off x="1106" y="1016"/>
              <a:ext cx="184" cy="75"/>
            </a:xfrm>
            <a:prstGeom prst="ellipse">
              <a:avLst/>
            </a:prstGeom>
            <a:solidFill>
              <a:schemeClr val="accent2"/>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Tree>
    <p:extLst>
      <p:ext uri="{BB962C8B-B14F-4D97-AF65-F5344CB8AC3E}">
        <p14:creationId xmlns:p14="http://schemas.microsoft.com/office/powerpoint/2010/main" val="1352624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repeatCount="indefinite" accel="50000" decel="50000" fill="hold" nodeType="withEffect">
                                  <p:stCondLst>
                                    <p:cond delay="0"/>
                                  </p:stCondLst>
                                  <p:endCondLst>
                                    <p:cond evt="onNext" delay="0">
                                      <p:tgtEl>
                                        <p:sldTgt/>
                                      </p:tgtEl>
                                    </p:cond>
                                  </p:endCondLst>
                                  <p:childTnLst>
                                    <p:animMotion origin="layout" path="M 0 0  L 0.25 0  E" pathEditMode="relative" ptsTypes="">
                                      <p:cBhvr>
                                        <p:cTn id="6" dur="500" fill="hold"/>
                                        <p:tgtEl>
                                          <p:spTgt spid="10199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0" name="Rectangle 2"/>
          <p:cNvSpPr>
            <a:spLocks noGrp="1" noChangeArrowheads="1"/>
          </p:cNvSpPr>
          <p:nvPr>
            <p:ph type="title"/>
          </p:nvPr>
        </p:nvSpPr>
        <p:spPr>
          <a:xfrm>
            <a:off x="711200" y="381000"/>
            <a:ext cx="7721600" cy="1016000"/>
          </a:xfrm>
        </p:spPr>
        <p:txBody>
          <a:bodyPr>
            <a:normAutofit/>
          </a:bodyPr>
          <a:lstStyle/>
          <a:p>
            <a:r>
              <a:rPr lang="en-US" altLang="en-US" sz="2800" dirty="0">
                <a:solidFill>
                  <a:srgbClr val="000000"/>
                </a:solidFill>
              </a:rPr>
              <a:t>What Do Differences in Diffusion Coefficients Mean?</a:t>
            </a:r>
          </a:p>
        </p:txBody>
      </p:sp>
      <p:sp>
        <p:nvSpPr>
          <p:cNvPr id="1020931" name="Rectangle 3"/>
          <p:cNvSpPr>
            <a:spLocks noGrp="1" noChangeArrowheads="1"/>
          </p:cNvSpPr>
          <p:nvPr>
            <p:ph type="body" sz="half" idx="2"/>
          </p:nvPr>
        </p:nvSpPr>
        <p:spPr>
          <a:xfrm>
            <a:off x="5858934" y="1611489"/>
            <a:ext cx="2875844" cy="2552700"/>
          </a:xfrm>
        </p:spPr>
        <p:txBody>
          <a:bodyPr/>
          <a:lstStyle/>
          <a:p>
            <a:r>
              <a:rPr lang="en-US" altLang="en-US" sz="2311" dirty="0">
                <a:solidFill>
                  <a:srgbClr val="000000"/>
                </a:solidFill>
              </a:rPr>
              <a:t>Binding to larger protein?</a:t>
            </a:r>
          </a:p>
          <a:p>
            <a:pPr lvl="1"/>
            <a:r>
              <a:rPr lang="en-US" altLang="en-US" sz="2311" dirty="0">
                <a:solidFill>
                  <a:srgbClr val="000000"/>
                </a:solidFill>
              </a:rPr>
              <a:t>But 100x the mass only 1/3 reduction. </a:t>
            </a:r>
          </a:p>
        </p:txBody>
      </p:sp>
      <p:grpSp>
        <p:nvGrpSpPr>
          <p:cNvPr id="1020933" name="Group 5"/>
          <p:cNvGrpSpPr>
            <a:grpSpLocks/>
          </p:cNvGrpSpPr>
          <p:nvPr/>
        </p:nvGrpSpPr>
        <p:grpSpPr bwMode="auto">
          <a:xfrm>
            <a:off x="951089" y="1814689"/>
            <a:ext cx="2604911" cy="1192389"/>
            <a:chOff x="275" y="1016"/>
            <a:chExt cx="1846" cy="845"/>
          </a:xfrm>
        </p:grpSpPr>
        <p:sp>
          <p:nvSpPr>
            <p:cNvPr id="1020934" name="Oval 6"/>
            <p:cNvSpPr>
              <a:spLocks noChangeArrowheads="1"/>
            </p:cNvSpPr>
            <p:nvPr/>
          </p:nvSpPr>
          <p:spPr bwMode="auto">
            <a:xfrm>
              <a:off x="275" y="1095"/>
              <a:ext cx="1846" cy="766"/>
            </a:xfrm>
            <a:prstGeom prst="ellipse">
              <a:avLst/>
            </a:prstGeom>
            <a:solidFill>
              <a:srgbClr val="666699"/>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20935" name="Oval 7"/>
            <p:cNvSpPr>
              <a:spLocks noChangeArrowheads="1"/>
            </p:cNvSpPr>
            <p:nvPr/>
          </p:nvSpPr>
          <p:spPr bwMode="auto">
            <a:xfrm>
              <a:off x="1106" y="1016"/>
              <a:ext cx="184" cy="75"/>
            </a:xfrm>
            <a:prstGeom prst="ellipse">
              <a:avLst/>
            </a:prstGeom>
            <a:solidFill>
              <a:schemeClr val="accent2"/>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Tree>
    <p:extLst>
      <p:ext uri="{BB962C8B-B14F-4D97-AF65-F5344CB8AC3E}">
        <p14:creationId xmlns:p14="http://schemas.microsoft.com/office/powerpoint/2010/main" val="3715176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repeatCount="indefinite" accel="50000" decel="50000" fill="hold" nodeType="clickEffect">
                                  <p:stCondLst>
                                    <p:cond delay="0"/>
                                  </p:stCondLst>
                                  <p:endCondLst>
                                    <p:cond evt="onNext" delay="0">
                                      <p:tgtEl>
                                        <p:sldTgt/>
                                      </p:tgtEl>
                                    </p:cond>
                                  </p:endCondLst>
                                  <p:childTnLst>
                                    <p:animMotion origin="layout" path="M 0 0  L 0.25 0  E" pathEditMode="relative" ptsTypes="">
                                      <p:cBhvr>
                                        <p:cTn id="6" dur="2000" fill="hold"/>
                                        <p:tgtEl>
                                          <p:spTgt spid="102093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Rectangle 2"/>
          <p:cNvSpPr>
            <a:spLocks noGrp="1" noChangeArrowheads="1"/>
          </p:cNvSpPr>
          <p:nvPr>
            <p:ph type="title"/>
          </p:nvPr>
        </p:nvSpPr>
        <p:spPr>
          <a:xfrm>
            <a:off x="711200" y="381000"/>
            <a:ext cx="7721600" cy="1016000"/>
          </a:xfrm>
        </p:spPr>
        <p:txBody>
          <a:bodyPr/>
          <a:lstStyle/>
          <a:p>
            <a:r>
              <a:rPr lang="en-US" altLang="en-US" sz="2133" b="1">
                <a:solidFill>
                  <a:srgbClr val="000000"/>
                </a:solidFill>
              </a:rPr>
              <a:t>What Do Differences in Diffusion Coefficients Mean?</a:t>
            </a:r>
          </a:p>
        </p:txBody>
      </p:sp>
      <p:sp>
        <p:nvSpPr>
          <p:cNvPr id="1021955" name="Rectangle 3"/>
          <p:cNvSpPr>
            <a:spLocks noGrp="1" noChangeArrowheads="1"/>
          </p:cNvSpPr>
          <p:nvPr>
            <p:ph type="body" sz="half" idx="2"/>
          </p:nvPr>
        </p:nvSpPr>
        <p:spPr>
          <a:xfrm>
            <a:off x="5858934" y="1611489"/>
            <a:ext cx="2875844" cy="2552700"/>
          </a:xfrm>
        </p:spPr>
        <p:txBody>
          <a:bodyPr/>
          <a:lstStyle/>
          <a:p>
            <a:r>
              <a:rPr lang="en-US" altLang="en-US" sz="2311" dirty="0">
                <a:solidFill>
                  <a:srgbClr val="969696"/>
                </a:solidFill>
              </a:rPr>
              <a:t>Binding to larger protein?</a:t>
            </a:r>
          </a:p>
          <a:p>
            <a:pPr lvl="1"/>
            <a:r>
              <a:rPr lang="en-US" altLang="en-US" sz="2311" dirty="0">
                <a:solidFill>
                  <a:srgbClr val="969696"/>
                </a:solidFill>
              </a:rPr>
              <a:t>But 100x the mass only 1/3 reduction. </a:t>
            </a:r>
          </a:p>
        </p:txBody>
      </p:sp>
      <p:sp>
        <p:nvSpPr>
          <p:cNvPr id="1021960" name="Rectangle 8"/>
          <p:cNvSpPr>
            <a:spLocks noChangeArrowheads="1"/>
          </p:cNvSpPr>
          <p:nvPr/>
        </p:nvSpPr>
        <p:spPr bwMode="auto">
          <a:xfrm>
            <a:off x="5858934" y="3929945"/>
            <a:ext cx="2960511" cy="231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342900" indent="-342900">
              <a:spcBef>
                <a:spcPct val="60000"/>
              </a:spcBef>
              <a:buSzPct val="100000"/>
              <a:buChar char="•"/>
              <a:defRPr sz="2600">
                <a:solidFill>
                  <a:srgbClr val="FFFFFF"/>
                </a:solidFill>
                <a:latin typeface="Arial" panose="020B0604020202020204" pitchFamily="34" charset="0"/>
              </a:defRPr>
            </a:lvl1pPr>
            <a:lvl2pPr marL="742950" indent="-285750">
              <a:spcBef>
                <a:spcPct val="60000"/>
              </a:spcBef>
              <a:buSzPct val="100000"/>
              <a:buChar char="–"/>
              <a:defRPr sz="2600">
                <a:solidFill>
                  <a:srgbClr val="FFFFFF"/>
                </a:solidFill>
                <a:latin typeface="Arial" panose="020B0604020202020204" pitchFamily="34" charset="0"/>
              </a:defRPr>
            </a:lvl2pPr>
            <a:lvl3pPr marL="1143000" indent="-228600">
              <a:spcBef>
                <a:spcPct val="60000"/>
              </a:spcBef>
              <a:buSzPct val="100000"/>
              <a:buChar char="•"/>
              <a:defRPr sz="2600">
                <a:solidFill>
                  <a:srgbClr val="FFFFFF"/>
                </a:solidFill>
                <a:latin typeface="Arial" panose="020B0604020202020204" pitchFamily="34" charset="0"/>
              </a:defRPr>
            </a:lvl3pPr>
            <a:lvl4pPr marL="1600200" indent="-228600">
              <a:spcBef>
                <a:spcPct val="60000"/>
              </a:spcBef>
              <a:buSzPct val="100000"/>
              <a:buChar char="–"/>
              <a:defRPr sz="2600">
                <a:solidFill>
                  <a:srgbClr val="FFFFFF"/>
                </a:solidFill>
                <a:latin typeface="Arial" panose="020B0604020202020204" pitchFamily="34" charset="0"/>
              </a:defRPr>
            </a:lvl4pPr>
            <a:lvl5pPr marL="2057400" indent="-228600">
              <a:spcBef>
                <a:spcPct val="60000"/>
              </a:spcBef>
              <a:buSzPct val="100000"/>
              <a:buChar char="•"/>
              <a:defRPr sz="2600">
                <a:solidFill>
                  <a:srgbClr val="FFFFFF"/>
                </a:solidFill>
                <a:latin typeface="Arial" panose="020B0604020202020204" pitchFamily="34" charset="0"/>
              </a:defRPr>
            </a:lvl5pPr>
            <a:lvl6pPr marL="2514600" indent="-228600" fontAlgn="base">
              <a:spcBef>
                <a:spcPct val="60000"/>
              </a:spcBef>
              <a:spcAft>
                <a:spcPct val="0"/>
              </a:spcAft>
              <a:buSzPct val="100000"/>
              <a:buChar char="•"/>
              <a:defRPr sz="2600">
                <a:solidFill>
                  <a:srgbClr val="FFFFFF"/>
                </a:solidFill>
                <a:latin typeface="Arial" panose="020B0604020202020204" pitchFamily="34" charset="0"/>
              </a:defRPr>
            </a:lvl6pPr>
            <a:lvl7pPr marL="2971800" indent="-228600" fontAlgn="base">
              <a:spcBef>
                <a:spcPct val="60000"/>
              </a:spcBef>
              <a:spcAft>
                <a:spcPct val="0"/>
              </a:spcAft>
              <a:buSzPct val="100000"/>
              <a:buChar char="•"/>
              <a:defRPr sz="2600">
                <a:solidFill>
                  <a:srgbClr val="FFFFFF"/>
                </a:solidFill>
                <a:latin typeface="Arial" panose="020B0604020202020204" pitchFamily="34" charset="0"/>
              </a:defRPr>
            </a:lvl7pPr>
            <a:lvl8pPr marL="3429000" indent="-228600" fontAlgn="base">
              <a:spcBef>
                <a:spcPct val="60000"/>
              </a:spcBef>
              <a:spcAft>
                <a:spcPct val="0"/>
              </a:spcAft>
              <a:buSzPct val="100000"/>
              <a:buChar char="•"/>
              <a:defRPr sz="2600">
                <a:solidFill>
                  <a:srgbClr val="FFFFFF"/>
                </a:solidFill>
                <a:latin typeface="Arial" panose="020B0604020202020204" pitchFamily="34" charset="0"/>
              </a:defRPr>
            </a:lvl8pPr>
            <a:lvl9pPr marL="3886200" indent="-228600" fontAlgn="base">
              <a:spcBef>
                <a:spcPct val="60000"/>
              </a:spcBef>
              <a:spcAft>
                <a:spcPct val="0"/>
              </a:spcAft>
              <a:buSzPct val="100000"/>
              <a:buChar char="•"/>
              <a:defRPr sz="2600">
                <a:solidFill>
                  <a:srgbClr val="FFFFFF"/>
                </a:solidFill>
                <a:latin typeface="Arial" panose="020B0604020202020204" pitchFamily="34" charset="0"/>
              </a:defRPr>
            </a:lvl9pPr>
          </a:lstStyle>
          <a:p>
            <a:pPr eaLnBrk="1" hangingPunct="1"/>
            <a:r>
              <a:rPr lang="en-US" altLang="en-US" sz="2311" dirty="0">
                <a:solidFill>
                  <a:srgbClr val="000000"/>
                </a:solidFill>
                <a:latin typeface="+mn-lt"/>
              </a:rPr>
              <a:t>More likely causing interactions with cytoskeleton, organelles or other structures</a:t>
            </a:r>
          </a:p>
        </p:txBody>
      </p:sp>
      <p:sp>
        <p:nvSpPr>
          <p:cNvPr id="1021974" name="Arc 22"/>
          <p:cNvSpPr>
            <a:spLocks/>
          </p:cNvSpPr>
          <p:nvPr/>
        </p:nvSpPr>
        <p:spPr bwMode="auto">
          <a:xfrm rot="10800000" flipV="1">
            <a:off x="3824112" y="4882445"/>
            <a:ext cx="1397000" cy="11881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21975" name="Text Box 23"/>
          <p:cNvSpPr txBox="1">
            <a:spLocks noChangeArrowheads="1"/>
          </p:cNvSpPr>
          <p:nvPr/>
        </p:nvSpPr>
        <p:spPr bwMode="auto">
          <a:xfrm>
            <a:off x="4189590" y="5528733"/>
            <a:ext cx="84830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rgbClr val="000000"/>
                </a:solidFill>
              </a:rPr>
              <a:t>Nucleus</a:t>
            </a:r>
          </a:p>
        </p:txBody>
      </p:sp>
      <p:sp>
        <p:nvSpPr>
          <p:cNvPr id="1021976" name="Freeform 24"/>
          <p:cNvSpPr>
            <a:spLocks/>
          </p:cNvSpPr>
          <p:nvPr/>
        </p:nvSpPr>
        <p:spPr bwMode="auto">
          <a:xfrm>
            <a:off x="958145" y="3163712"/>
            <a:ext cx="4617156" cy="1155700"/>
          </a:xfrm>
          <a:custGeom>
            <a:avLst/>
            <a:gdLst>
              <a:gd name="T0" fmla="*/ 0 w 3272"/>
              <a:gd name="T1" fmla="*/ 819 h 819"/>
              <a:gd name="T2" fmla="*/ 554 w 3272"/>
              <a:gd name="T3" fmla="*/ 561 h 819"/>
              <a:gd name="T4" fmla="*/ 1374 w 3272"/>
              <a:gd name="T5" fmla="*/ 472 h 819"/>
              <a:gd name="T6" fmla="*/ 2053 w 3272"/>
              <a:gd name="T7" fmla="*/ 266 h 819"/>
              <a:gd name="T8" fmla="*/ 2821 w 3272"/>
              <a:gd name="T9" fmla="*/ 177 h 819"/>
              <a:gd name="T10" fmla="*/ 3272 w 3272"/>
              <a:gd name="T11" fmla="*/ 0 h 819"/>
            </a:gdLst>
            <a:ahLst/>
            <a:cxnLst>
              <a:cxn ang="0">
                <a:pos x="T0" y="T1"/>
              </a:cxn>
              <a:cxn ang="0">
                <a:pos x="T2" y="T3"/>
              </a:cxn>
              <a:cxn ang="0">
                <a:pos x="T4" y="T5"/>
              </a:cxn>
              <a:cxn ang="0">
                <a:pos x="T6" y="T7"/>
              </a:cxn>
              <a:cxn ang="0">
                <a:pos x="T8" y="T9"/>
              </a:cxn>
              <a:cxn ang="0">
                <a:pos x="T10" y="T11"/>
              </a:cxn>
            </a:cxnLst>
            <a:rect l="0" t="0" r="r" b="b"/>
            <a:pathLst>
              <a:path w="3272" h="819">
                <a:moveTo>
                  <a:pt x="0" y="819"/>
                </a:moveTo>
                <a:cubicBezTo>
                  <a:pt x="162" y="719"/>
                  <a:pt x="325" y="619"/>
                  <a:pt x="554" y="561"/>
                </a:cubicBezTo>
                <a:cubicBezTo>
                  <a:pt x="783" y="503"/>
                  <a:pt x="1124" y="521"/>
                  <a:pt x="1374" y="472"/>
                </a:cubicBezTo>
                <a:cubicBezTo>
                  <a:pt x="1624" y="423"/>
                  <a:pt x="1812" y="315"/>
                  <a:pt x="2053" y="266"/>
                </a:cubicBezTo>
                <a:cubicBezTo>
                  <a:pt x="2294" y="217"/>
                  <a:pt x="2618" y="221"/>
                  <a:pt x="2821" y="177"/>
                </a:cubicBezTo>
                <a:cubicBezTo>
                  <a:pt x="3024" y="133"/>
                  <a:pt x="3148" y="66"/>
                  <a:pt x="3272" y="0"/>
                </a:cubicBezTo>
              </a:path>
            </a:pathLst>
          </a:cu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1021977" name="Text Box 25"/>
          <p:cNvSpPr txBox="1">
            <a:spLocks noChangeArrowheads="1"/>
          </p:cNvSpPr>
          <p:nvPr/>
        </p:nvSpPr>
        <p:spPr bwMode="auto">
          <a:xfrm>
            <a:off x="1392767" y="3345745"/>
            <a:ext cx="145963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rgbClr val="000000"/>
                </a:solidFill>
              </a:rPr>
              <a:t>Cell Membrane</a:t>
            </a:r>
          </a:p>
        </p:txBody>
      </p:sp>
      <p:grpSp>
        <p:nvGrpSpPr>
          <p:cNvPr id="1021987" name="Group 35"/>
          <p:cNvGrpSpPr>
            <a:grpSpLocks/>
          </p:cNvGrpSpPr>
          <p:nvPr/>
        </p:nvGrpSpPr>
        <p:grpSpPr bwMode="auto">
          <a:xfrm>
            <a:off x="1416756" y="5106812"/>
            <a:ext cx="1206500" cy="712611"/>
            <a:chOff x="2591" y="2440"/>
            <a:chExt cx="855" cy="505"/>
          </a:xfrm>
        </p:grpSpPr>
        <p:sp>
          <p:nvSpPr>
            <p:cNvPr id="1021985" name="Freeform 33"/>
            <p:cNvSpPr>
              <a:spLocks/>
            </p:cNvSpPr>
            <p:nvPr/>
          </p:nvSpPr>
          <p:spPr bwMode="auto">
            <a:xfrm>
              <a:off x="2662" y="2483"/>
              <a:ext cx="715" cy="435"/>
            </a:xfrm>
            <a:custGeom>
              <a:avLst/>
              <a:gdLst>
                <a:gd name="T0" fmla="*/ 26 w 715"/>
                <a:gd name="T1" fmla="*/ 190 h 435"/>
                <a:gd name="T2" fmla="*/ 11 w 715"/>
                <a:gd name="T3" fmla="*/ 360 h 435"/>
                <a:gd name="T4" fmla="*/ 92 w 715"/>
                <a:gd name="T5" fmla="*/ 419 h 435"/>
                <a:gd name="T6" fmla="*/ 152 w 715"/>
                <a:gd name="T7" fmla="*/ 382 h 435"/>
                <a:gd name="T8" fmla="*/ 115 w 715"/>
                <a:gd name="T9" fmla="*/ 271 h 435"/>
                <a:gd name="T10" fmla="*/ 152 w 715"/>
                <a:gd name="T11" fmla="*/ 212 h 435"/>
                <a:gd name="T12" fmla="*/ 225 w 715"/>
                <a:gd name="T13" fmla="*/ 316 h 435"/>
                <a:gd name="T14" fmla="*/ 225 w 715"/>
                <a:gd name="T15" fmla="*/ 419 h 435"/>
                <a:gd name="T16" fmla="*/ 307 w 715"/>
                <a:gd name="T17" fmla="*/ 412 h 435"/>
                <a:gd name="T18" fmla="*/ 329 w 715"/>
                <a:gd name="T19" fmla="*/ 279 h 435"/>
                <a:gd name="T20" fmla="*/ 292 w 715"/>
                <a:gd name="T21" fmla="*/ 198 h 435"/>
                <a:gd name="T22" fmla="*/ 373 w 715"/>
                <a:gd name="T23" fmla="*/ 205 h 435"/>
                <a:gd name="T24" fmla="*/ 380 w 715"/>
                <a:gd name="T25" fmla="*/ 301 h 435"/>
                <a:gd name="T26" fmla="*/ 417 w 715"/>
                <a:gd name="T27" fmla="*/ 360 h 435"/>
                <a:gd name="T28" fmla="*/ 521 w 715"/>
                <a:gd name="T29" fmla="*/ 308 h 435"/>
                <a:gd name="T30" fmla="*/ 499 w 715"/>
                <a:gd name="T31" fmla="*/ 242 h 435"/>
                <a:gd name="T32" fmla="*/ 454 w 715"/>
                <a:gd name="T33" fmla="*/ 212 h 435"/>
                <a:gd name="T34" fmla="*/ 491 w 715"/>
                <a:gd name="T35" fmla="*/ 161 h 435"/>
                <a:gd name="T36" fmla="*/ 565 w 715"/>
                <a:gd name="T37" fmla="*/ 212 h 435"/>
                <a:gd name="T38" fmla="*/ 609 w 715"/>
                <a:gd name="T39" fmla="*/ 227 h 435"/>
                <a:gd name="T40" fmla="*/ 691 w 715"/>
                <a:gd name="T41" fmla="*/ 175 h 435"/>
                <a:gd name="T42" fmla="*/ 698 w 715"/>
                <a:gd name="T43" fmla="*/ 20 h 435"/>
                <a:gd name="T44" fmla="*/ 587 w 715"/>
                <a:gd name="T45" fmla="*/ 57 h 435"/>
                <a:gd name="T46" fmla="*/ 469 w 715"/>
                <a:gd name="T47" fmla="*/ 13 h 435"/>
                <a:gd name="T48" fmla="*/ 380 w 715"/>
                <a:gd name="T49" fmla="*/ 28 h 435"/>
                <a:gd name="T50" fmla="*/ 403 w 715"/>
                <a:gd name="T51" fmla="*/ 131 h 435"/>
                <a:gd name="T52" fmla="*/ 270 w 715"/>
                <a:gd name="T53" fmla="*/ 35 h 435"/>
                <a:gd name="T54" fmla="*/ 225 w 715"/>
                <a:gd name="T55" fmla="*/ 35 h 435"/>
                <a:gd name="T56" fmla="*/ 188 w 715"/>
                <a:gd name="T57" fmla="*/ 109 h 435"/>
                <a:gd name="T58" fmla="*/ 196 w 715"/>
                <a:gd name="T59" fmla="*/ 153 h 435"/>
                <a:gd name="T60" fmla="*/ 100 w 715"/>
                <a:gd name="T61" fmla="*/ 94 h 435"/>
                <a:gd name="T62" fmla="*/ 26 w 715"/>
                <a:gd name="T63" fmla="*/ 19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5" h="435">
                  <a:moveTo>
                    <a:pt x="26" y="190"/>
                  </a:moveTo>
                  <a:cubicBezTo>
                    <a:pt x="11" y="234"/>
                    <a:pt x="0" y="322"/>
                    <a:pt x="11" y="360"/>
                  </a:cubicBezTo>
                  <a:cubicBezTo>
                    <a:pt x="22" y="398"/>
                    <a:pt x="69" y="415"/>
                    <a:pt x="92" y="419"/>
                  </a:cubicBezTo>
                  <a:cubicBezTo>
                    <a:pt x="115" y="423"/>
                    <a:pt x="148" y="407"/>
                    <a:pt x="152" y="382"/>
                  </a:cubicBezTo>
                  <a:cubicBezTo>
                    <a:pt x="156" y="357"/>
                    <a:pt x="115" y="299"/>
                    <a:pt x="115" y="271"/>
                  </a:cubicBezTo>
                  <a:cubicBezTo>
                    <a:pt x="115" y="243"/>
                    <a:pt x="134" y="205"/>
                    <a:pt x="152" y="212"/>
                  </a:cubicBezTo>
                  <a:cubicBezTo>
                    <a:pt x="170" y="219"/>
                    <a:pt x="213" y="281"/>
                    <a:pt x="225" y="316"/>
                  </a:cubicBezTo>
                  <a:cubicBezTo>
                    <a:pt x="237" y="351"/>
                    <a:pt x="211" y="403"/>
                    <a:pt x="225" y="419"/>
                  </a:cubicBezTo>
                  <a:cubicBezTo>
                    <a:pt x="239" y="435"/>
                    <a:pt x="290" y="435"/>
                    <a:pt x="307" y="412"/>
                  </a:cubicBezTo>
                  <a:cubicBezTo>
                    <a:pt x="324" y="389"/>
                    <a:pt x="332" y="315"/>
                    <a:pt x="329" y="279"/>
                  </a:cubicBezTo>
                  <a:cubicBezTo>
                    <a:pt x="326" y="243"/>
                    <a:pt x="285" y="210"/>
                    <a:pt x="292" y="198"/>
                  </a:cubicBezTo>
                  <a:cubicBezTo>
                    <a:pt x="299" y="186"/>
                    <a:pt x="358" y="188"/>
                    <a:pt x="373" y="205"/>
                  </a:cubicBezTo>
                  <a:cubicBezTo>
                    <a:pt x="388" y="222"/>
                    <a:pt x="373" y="275"/>
                    <a:pt x="380" y="301"/>
                  </a:cubicBezTo>
                  <a:cubicBezTo>
                    <a:pt x="387" y="327"/>
                    <a:pt x="394" y="359"/>
                    <a:pt x="417" y="360"/>
                  </a:cubicBezTo>
                  <a:cubicBezTo>
                    <a:pt x="440" y="361"/>
                    <a:pt x="507" y="328"/>
                    <a:pt x="521" y="308"/>
                  </a:cubicBezTo>
                  <a:cubicBezTo>
                    <a:pt x="535" y="288"/>
                    <a:pt x="510" y="258"/>
                    <a:pt x="499" y="242"/>
                  </a:cubicBezTo>
                  <a:cubicBezTo>
                    <a:pt x="488" y="226"/>
                    <a:pt x="455" y="225"/>
                    <a:pt x="454" y="212"/>
                  </a:cubicBezTo>
                  <a:cubicBezTo>
                    <a:pt x="453" y="199"/>
                    <a:pt x="473" y="161"/>
                    <a:pt x="491" y="161"/>
                  </a:cubicBezTo>
                  <a:cubicBezTo>
                    <a:pt x="509" y="161"/>
                    <a:pt x="545" y="201"/>
                    <a:pt x="565" y="212"/>
                  </a:cubicBezTo>
                  <a:cubicBezTo>
                    <a:pt x="585" y="223"/>
                    <a:pt x="588" y="233"/>
                    <a:pt x="609" y="227"/>
                  </a:cubicBezTo>
                  <a:cubicBezTo>
                    <a:pt x="630" y="221"/>
                    <a:pt x="676" y="209"/>
                    <a:pt x="691" y="175"/>
                  </a:cubicBezTo>
                  <a:cubicBezTo>
                    <a:pt x="706" y="141"/>
                    <a:pt x="715" y="40"/>
                    <a:pt x="698" y="20"/>
                  </a:cubicBezTo>
                  <a:cubicBezTo>
                    <a:pt x="681" y="0"/>
                    <a:pt x="625" y="58"/>
                    <a:pt x="587" y="57"/>
                  </a:cubicBezTo>
                  <a:cubicBezTo>
                    <a:pt x="549" y="56"/>
                    <a:pt x="503" y="18"/>
                    <a:pt x="469" y="13"/>
                  </a:cubicBezTo>
                  <a:cubicBezTo>
                    <a:pt x="435" y="8"/>
                    <a:pt x="391" y="8"/>
                    <a:pt x="380" y="28"/>
                  </a:cubicBezTo>
                  <a:cubicBezTo>
                    <a:pt x="369" y="48"/>
                    <a:pt x="421" y="130"/>
                    <a:pt x="403" y="131"/>
                  </a:cubicBezTo>
                  <a:cubicBezTo>
                    <a:pt x="385" y="132"/>
                    <a:pt x="300" y="51"/>
                    <a:pt x="270" y="35"/>
                  </a:cubicBezTo>
                  <a:cubicBezTo>
                    <a:pt x="240" y="19"/>
                    <a:pt x="239" y="23"/>
                    <a:pt x="225" y="35"/>
                  </a:cubicBezTo>
                  <a:cubicBezTo>
                    <a:pt x="211" y="47"/>
                    <a:pt x="193" y="89"/>
                    <a:pt x="188" y="109"/>
                  </a:cubicBezTo>
                  <a:cubicBezTo>
                    <a:pt x="183" y="129"/>
                    <a:pt x="211" y="155"/>
                    <a:pt x="196" y="153"/>
                  </a:cubicBezTo>
                  <a:cubicBezTo>
                    <a:pt x="181" y="151"/>
                    <a:pt x="126" y="94"/>
                    <a:pt x="100" y="94"/>
                  </a:cubicBezTo>
                  <a:cubicBezTo>
                    <a:pt x="74" y="94"/>
                    <a:pt x="41" y="146"/>
                    <a:pt x="26" y="190"/>
                  </a:cubicBezTo>
                  <a:close/>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1021986" name="Freeform 34"/>
            <p:cNvSpPr>
              <a:spLocks/>
            </p:cNvSpPr>
            <p:nvPr/>
          </p:nvSpPr>
          <p:spPr bwMode="auto">
            <a:xfrm>
              <a:off x="2591" y="2440"/>
              <a:ext cx="855" cy="505"/>
            </a:xfrm>
            <a:custGeom>
              <a:avLst/>
              <a:gdLst>
                <a:gd name="T0" fmla="*/ 16 w 855"/>
                <a:gd name="T1" fmla="*/ 226 h 505"/>
                <a:gd name="T2" fmla="*/ 112 w 855"/>
                <a:gd name="T3" fmla="*/ 108 h 505"/>
                <a:gd name="T4" fmla="*/ 319 w 855"/>
                <a:gd name="T5" fmla="*/ 34 h 505"/>
                <a:gd name="T6" fmla="*/ 540 w 855"/>
                <a:gd name="T7" fmla="*/ 4 h 505"/>
                <a:gd name="T8" fmla="*/ 695 w 855"/>
                <a:gd name="T9" fmla="*/ 12 h 505"/>
                <a:gd name="T10" fmla="*/ 821 w 855"/>
                <a:gd name="T11" fmla="*/ 56 h 505"/>
                <a:gd name="T12" fmla="*/ 835 w 855"/>
                <a:gd name="T13" fmla="*/ 204 h 505"/>
                <a:gd name="T14" fmla="*/ 703 w 855"/>
                <a:gd name="T15" fmla="*/ 329 h 505"/>
                <a:gd name="T16" fmla="*/ 429 w 855"/>
                <a:gd name="T17" fmla="*/ 477 h 505"/>
                <a:gd name="T18" fmla="*/ 223 w 855"/>
                <a:gd name="T19" fmla="*/ 499 h 505"/>
                <a:gd name="T20" fmla="*/ 45 w 855"/>
                <a:gd name="T21" fmla="*/ 462 h 505"/>
                <a:gd name="T22" fmla="*/ 16 w 855"/>
                <a:gd name="T23" fmla="*/ 307 h 505"/>
                <a:gd name="T24" fmla="*/ 16 w 855"/>
                <a:gd name="T25" fmla="*/ 226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5" h="505">
                  <a:moveTo>
                    <a:pt x="16" y="226"/>
                  </a:moveTo>
                  <a:cubicBezTo>
                    <a:pt x="32" y="193"/>
                    <a:pt x="61" y="140"/>
                    <a:pt x="112" y="108"/>
                  </a:cubicBezTo>
                  <a:cubicBezTo>
                    <a:pt x="163" y="76"/>
                    <a:pt x="248" y="51"/>
                    <a:pt x="319" y="34"/>
                  </a:cubicBezTo>
                  <a:cubicBezTo>
                    <a:pt x="390" y="17"/>
                    <a:pt x="477" y="8"/>
                    <a:pt x="540" y="4"/>
                  </a:cubicBezTo>
                  <a:cubicBezTo>
                    <a:pt x="603" y="0"/>
                    <a:pt x="648" y="3"/>
                    <a:pt x="695" y="12"/>
                  </a:cubicBezTo>
                  <a:cubicBezTo>
                    <a:pt x="742" y="21"/>
                    <a:pt x="798" y="24"/>
                    <a:pt x="821" y="56"/>
                  </a:cubicBezTo>
                  <a:cubicBezTo>
                    <a:pt x="844" y="88"/>
                    <a:pt x="855" y="159"/>
                    <a:pt x="835" y="204"/>
                  </a:cubicBezTo>
                  <a:cubicBezTo>
                    <a:pt x="815" y="249"/>
                    <a:pt x="771" y="284"/>
                    <a:pt x="703" y="329"/>
                  </a:cubicBezTo>
                  <a:cubicBezTo>
                    <a:pt x="635" y="374"/>
                    <a:pt x="509" y="449"/>
                    <a:pt x="429" y="477"/>
                  </a:cubicBezTo>
                  <a:cubicBezTo>
                    <a:pt x="349" y="505"/>
                    <a:pt x="287" y="502"/>
                    <a:pt x="223" y="499"/>
                  </a:cubicBezTo>
                  <a:cubicBezTo>
                    <a:pt x="159" y="496"/>
                    <a:pt x="79" y="494"/>
                    <a:pt x="45" y="462"/>
                  </a:cubicBezTo>
                  <a:cubicBezTo>
                    <a:pt x="11" y="430"/>
                    <a:pt x="20" y="348"/>
                    <a:pt x="16" y="307"/>
                  </a:cubicBezTo>
                  <a:cubicBezTo>
                    <a:pt x="12" y="266"/>
                    <a:pt x="0" y="259"/>
                    <a:pt x="16" y="226"/>
                  </a:cubicBezTo>
                  <a:close/>
                </a:path>
              </a:pathLst>
            </a:custGeom>
            <a:noFill/>
            <a:ln w="19050" cap="flat"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grpSp>
      <p:sp>
        <p:nvSpPr>
          <p:cNvPr id="1021988" name="Text Box 36"/>
          <p:cNvSpPr txBox="1">
            <a:spLocks noChangeArrowheads="1"/>
          </p:cNvSpPr>
          <p:nvPr/>
        </p:nvSpPr>
        <p:spPr bwMode="auto">
          <a:xfrm>
            <a:off x="1432279" y="5857523"/>
            <a:ext cx="131600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rgbClr val="000000"/>
                </a:solidFill>
              </a:rPr>
              <a:t>Mitochondria</a:t>
            </a:r>
          </a:p>
        </p:txBody>
      </p:sp>
      <p:sp>
        <p:nvSpPr>
          <p:cNvPr id="1021989" name="Freeform 37"/>
          <p:cNvSpPr>
            <a:spLocks/>
          </p:cNvSpPr>
          <p:nvPr/>
        </p:nvSpPr>
        <p:spPr bwMode="auto">
          <a:xfrm>
            <a:off x="2918178" y="3632201"/>
            <a:ext cx="1468967" cy="1667933"/>
          </a:xfrm>
          <a:custGeom>
            <a:avLst/>
            <a:gdLst>
              <a:gd name="T0" fmla="*/ 0 w 1041"/>
              <a:gd name="T1" fmla="*/ 1182 h 1182"/>
              <a:gd name="T2" fmla="*/ 229 w 1041"/>
              <a:gd name="T3" fmla="*/ 967 h 1182"/>
              <a:gd name="T4" fmla="*/ 288 w 1041"/>
              <a:gd name="T5" fmla="*/ 724 h 1182"/>
              <a:gd name="T6" fmla="*/ 317 w 1041"/>
              <a:gd name="T7" fmla="*/ 517 h 1182"/>
              <a:gd name="T8" fmla="*/ 546 w 1041"/>
              <a:gd name="T9" fmla="*/ 266 h 1182"/>
              <a:gd name="T10" fmla="*/ 901 w 1041"/>
              <a:gd name="T11" fmla="*/ 140 h 1182"/>
              <a:gd name="T12" fmla="*/ 1041 w 1041"/>
              <a:gd name="T13" fmla="*/ 0 h 1182"/>
            </a:gdLst>
            <a:ahLst/>
            <a:cxnLst>
              <a:cxn ang="0">
                <a:pos x="T0" y="T1"/>
              </a:cxn>
              <a:cxn ang="0">
                <a:pos x="T2" y="T3"/>
              </a:cxn>
              <a:cxn ang="0">
                <a:pos x="T4" y="T5"/>
              </a:cxn>
              <a:cxn ang="0">
                <a:pos x="T6" y="T7"/>
              </a:cxn>
              <a:cxn ang="0">
                <a:pos x="T8" y="T9"/>
              </a:cxn>
              <a:cxn ang="0">
                <a:pos x="T10" y="T11"/>
              </a:cxn>
              <a:cxn ang="0">
                <a:pos x="T12" y="T13"/>
              </a:cxn>
            </a:cxnLst>
            <a:rect l="0" t="0" r="r" b="b"/>
            <a:pathLst>
              <a:path w="1041" h="1182">
                <a:moveTo>
                  <a:pt x="0" y="1182"/>
                </a:moveTo>
                <a:cubicBezTo>
                  <a:pt x="90" y="1112"/>
                  <a:pt x="181" y="1043"/>
                  <a:pt x="229" y="967"/>
                </a:cubicBezTo>
                <a:cubicBezTo>
                  <a:pt x="277" y="891"/>
                  <a:pt x="273" y="799"/>
                  <a:pt x="288" y="724"/>
                </a:cubicBezTo>
                <a:cubicBezTo>
                  <a:pt x="303" y="649"/>
                  <a:pt x="274" y="593"/>
                  <a:pt x="317" y="517"/>
                </a:cubicBezTo>
                <a:cubicBezTo>
                  <a:pt x="360" y="441"/>
                  <a:pt x="449" y="329"/>
                  <a:pt x="546" y="266"/>
                </a:cubicBezTo>
                <a:cubicBezTo>
                  <a:pt x="643" y="203"/>
                  <a:pt x="819" y="184"/>
                  <a:pt x="901" y="140"/>
                </a:cubicBezTo>
                <a:cubicBezTo>
                  <a:pt x="983" y="96"/>
                  <a:pt x="1012" y="48"/>
                  <a:pt x="1041" y="0"/>
                </a:cubicBez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1021993" name="Freeform 41"/>
          <p:cNvSpPr>
            <a:spLocks/>
          </p:cNvSpPr>
          <p:nvPr/>
        </p:nvSpPr>
        <p:spPr bwMode="auto">
          <a:xfrm>
            <a:off x="3048000" y="3762023"/>
            <a:ext cx="1468967" cy="1667933"/>
          </a:xfrm>
          <a:custGeom>
            <a:avLst/>
            <a:gdLst>
              <a:gd name="T0" fmla="*/ 0 w 1041"/>
              <a:gd name="T1" fmla="*/ 1182 h 1182"/>
              <a:gd name="T2" fmla="*/ 229 w 1041"/>
              <a:gd name="T3" fmla="*/ 967 h 1182"/>
              <a:gd name="T4" fmla="*/ 288 w 1041"/>
              <a:gd name="T5" fmla="*/ 724 h 1182"/>
              <a:gd name="T6" fmla="*/ 317 w 1041"/>
              <a:gd name="T7" fmla="*/ 517 h 1182"/>
              <a:gd name="T8" fmla="*/ 546 w 1041"/>
              <a:gd name="T9" fmla="*/ 266 h 1182"/>
              <a:gd name="T10" fmla="*/ 901 w 1041"/>
              <a:gd name="T11" fmla="*/ 140 h 1182"/>
              <a:gd name="T12" fmla="*/ 1041 w 1041"/>
              <a:gd name="T13" fmla="*/ 0 h 1182"/>
            </a:gdLst>
            <a:ahLst/>
            <a:cxnLst>
              <a:cxn ang="0">
                <a:pos x="T0" y="T1"/>
              </a:cxn>
              <a:cxn ang="0">
                <a:pos x="T2" y="T3"/>
              </a:cxn>
              <a:cxn ang="0">
                <a:pos x="T4" y="T5"/>
              </a:cxn>
              <a:cxn ang="0">
                <a:pos x="T6" y="T7"/>
              </a:cxn>
              <a:cxn ang="0">
                <a:pos x="T8" y="T9"/>
              </a:cxn>
              <a:cxn ang="0">
                <a:pos x="T10" y="T11"/>
              </a:cxn>
              <a:cxn ang="0">
                <a:pos x="T12" y="T13"/>
              </a:cxn>
            </a:cxnLst>
            <a:rect l="0" t="0" r="r" b="b"/>
            <a:pathLst>
              <a:path w="1041" h="1182">
                <a:moveTo>
                  <a:pt x="0" y="1182"/>
                </a:moveTo>
                <a:cubicBezTo>
                  <a:pt x="90" y="1112"/>
                  <a:pt x="181" y="1043"/>
                  <a:pt x="229" y="967"/>
                </a:cubicBezTo>
                <a:cubicBezTo>
                  <a:pt x="277" y="891"/>
                  <a:pt x="273" y="799"/>
                  <a:pt x="288" y="724"/>
                </a:cubicBezTo>
                <a:cubicBezTo>
                  <a:pt x="303" y="649"/>
                  <a:pt x="274" y="593"/>
                  <a:pt x="317" y="517"/>
                </a:cubicBezTo>
                <a:cubicBezTo>
                  <a:pt x="360" y="441"/>
                  <a:pt x="449" y="329"/>
                  <a:pt x="546" y="266"/>
                </a:cubicBezTo>
                <a:cubicBezTo>
                  <a:pt x="643" y="203"/>
                  <a:pt x="819" y="184"/>
                  <a:pt x="901" y="140"/>
                </a:cubicBezTo>
                <a:cubicBezTo>
                  <a:pt x="983" y="96"/>
                  <a:pt x="1012" y="48"/>
                  <a:pt x="1041" y="0"/>
                </a:cubicBez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1021994" name="Freeform 42"/>
          <p:cNvSpPr>
            <a:spLocks/>
          </p:cNvSpPr>
          <p:nvPr/>
        </p:nvSpPr>
        <p:spPr bwMode="auto">
          <a:xfrm>
            <a:off x="3177822" y="3891845"/>
            <a:ext cx="1468967" cy="1667933"/>
          </a:xfrm>
          <a:custGeom>
            <a:avLst/>
            <a:gdLst>
              <a:gd name="T0" fmla="*/ 0 w 1041"/>
              <a:gd name="T1" fmla="*/ 1182 h 1182"/>
              <a:gd name="T2" fmla="*/ 229 w 1041"/>
              <a:gd name="T3" fmla="*/ 967 h 1182"/>
              <a:gd name="T4" fmla="*/ 288 w 1041"/>
              <a:gd name="T5" fmla="*/ 724 h 1182"/>
              <a:gd name="T6" fmla="*/ 317 w 1041"/>
              <a:gd name="T7" fmla="*/ 517 h 1182"/>
              <a:gd name="T8" fmla="*/ 546 w 1041"/>
              <a:gd name="T9" fmla="*/ 266 h 1182"/>
              <a:gd name="T10" fmla="*/ 901 w 1041"/>
              <a:gd name="T11" fmla="*/ 140 h 1182"/>
              <a:gd name="T12" fmla="*/ 1041 w 1041"/>
              <a:gd name="T13" fmla="*/ 0 h 1182"/>
            </a:gdLst>
            <a:ahLst/>
            <a:cxnLst>
              <a:cxn ang="0">
                <a:pos x="T0" y="T1"/>
              </a:cxn>
              <a:cxn ang="0">
                <a:pos x="T2" y="T3"/>
              </a:cxn>
              <a:cxn ang="0">
                <a:pos x="T4" y="T5"/>
              </a:cxn>
              <a:cxn ang="0">
                <a:pos x="T6" y="T7"/>
              </a:cxn>
              <a:cxn ang="0">
                <a:pos x="T8" y="T9"/>
              </a:cxn>
              <a:cxn ang="0">
                <a:pos x="T10" y="T11"/>
              </a:cxn>
              <a:cxn ang="0">
                <a:pos x="T12" y="T13"/>
              </a:cxn>
            </a:cxnLst>
            <a:rect l="0" t="0" r="r" b="b"/>
            <a:pathLst>
              <a:path w="1041" h="1182">
                <a:moveTo>
                  <a:pt x="0" y="1182"/>
                </a:moveTo>
                <a:cubicBezTo>
                  <a:pt x="90" y="1112"/>
                  <a:pt x="181" y="1043"/>
                  <a:pt x="229" y="967"/>
                </a:cubicBezTo>
                <a:cubicBezTo>
                  <a:pt x="277" y="891"/>
                  <a:pt x="273" y="799"/>
                  <a:pt x="288" y="724"/>
                </a:cubicBezTo>
                <a:cubicBezTo>
                  <a:pt x="303" y="649"/>
                  <a:pt x="274" y="593"/>
                  <a:pt x="317" y="517"/>
                </a:cubicBezTo>
                <a:cubicBezTo>
                  <a:pt x="360" y="441"/>
                  <a:pt x="449" y="329"/>
                  <a:pt x="546" y="266"/>
                </a:cubicBezTo>
                <a:cubicBezTo>
                  <a:pt x="643" y="203"/>
                  <a:pt x="819" y="184"/>
                  <a:pt x="901" y="140"/>
                </a:cubicBezTo>
                <a:cubicBezTo>
                  <a:pt x="983" y="96"/>
                  <a:pt x="1012" y="48"/>
                  <a:pt x="1041" y="0"/>
                </a:cubicBez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1021995" name="Freeform 43"/>
          <p:cNvSpPr>
            <a:spLocks/>
          </p:cNvSpPr>
          <p:nvPr/>
        </p:nvSpPr>
        <p:spPr bwMode="auto">
          <a:xfrm>
            <a:off x="3307645" y="4021667"/>
            <a:ext cx="1468967" cy="1667933"/>
          </a:xfrm>
          <a:custGeom>
            <a:avLst/>
            <a:gdLst>
              <a:gd name="T0" fmla="*/ 0 w 1041"/>
              <a:gd name="T1" fmla="*/ 1182 h 1182"/>
              <a:gd name="T2" fmla="*/ 229 w 1041"/>
              <a:gd name="T3" fmla="*/ 967 h 1182"/>
              <a:gd name="T4" fmla="*/ 288 w 1041"/>
              <a:gd name="T5" fmla="*/ 724 h 1182"/>
              <a:gd name="T6" fmla="*/ 317 w 1041"/>
              <a:gd name="T7" fmla="*/ 517 h 1182"/>
              <a:gd name="T8" fmla="*/ 546 w 1041"/>
              <a:gd name="T9" fmla="*/ 266 h 1182"/>
              <a:gd name="T10" fmla="*/ 901 w 1041"/>
              <a:gd name="T11" fmla="*/ 140 h 1182"/>
              <a:gd name="T12" fmla="*/ 1041 w 1041"/>
              <a:gd name="T13" fmla="*/ 0 h 1182"/>
            </a:gdLst>
            <a:ahLst/>
            <a:cxnLst>
              <a:cxn ang="0">
                <a:pos x="T0" y="T1"/>
              </a:cxn>
              <a:cxn ang="0">
                <a:pos x="T2" y="T3"/>
              </a:cxn>
              <a:cxn ang="0">
                <a:pos x="T4" y="T5"/>
              </a:cxn>
              <a:cxn ang="0">
                <a:pos x="T6" y="T7"/>
              </a:cxn>
              <a:cxn ang="0">
                <a:pos x="T8" y="T9"/>
              </a:cxn>
              <a:cxn ang="0">
                <a:pos x="T10" y="T11"/>
              </a:cxn>
              <a:cxn ang="0">
                <a:pos x="T12" y="T13"/>
              </a:cxn>
            </a:cxnLst>
            <a:rect l="0" t="0" r="r" b="b"/>
            <a:pathLst>
              <a:path w="1041" h="1182">
                <a:moveTo>
                  <a:pt x="0" y="1182"/>
                </a:moveTo>
                <a:cubicBezTo>
                  <a:pt x="90" y="1112"/>
                  <a:pt x="181" y="1043"/>
                  <a:pt x="229" y="967"/>
                </a:cubicBezTo>
                <a:cubicBezTo>
                  <a:pt x="277" y="891"/>
                  <a:pt x="273" y="799"/>
                  <a:pt x="288" y="724"/>
                </a:cubicBezTo>
                <a:cubicBezTo>
                  <a:pt x="303" y="649"/>
                  <a:pt x="274" y="593"/>
                  <a:pt x="317" y="517"/>
                </a:cubicBezTo>
                <a:cubicBezTo>
                  <a:pt x="360" y="441"/>
                  <a:pt x="449" y="329"/>
                  <a:pt x="546" y="266"/>
                </a:cubicBezTo>
                <a:cubicBezTo>
                  <a:pt x="643" y="203"/>
                  <a:pt x="819" y="184"/>
                  <a:pt x="901" y="140"/>
                </a:cubicBezTo>
                <a:cubicBezTo>
                  <a:pt x="983" y="96"/>
                  <a:pt x="1012" y="48"/>
                  <a:pt x="1041" y="0"/>
                </a:cubicBez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grpSp>
        <p:nvGrpSpPr>
          <p:cNvPr id="1021996" name="Group 44"/>
          <p:cNvGrpSpPr>
            <a:grpSpLocks/>
          </p:cNvGrpSpPr>
          <p:nvPr/>
        </p:nvGrpSpPr>
        <p:grpSpPr bwMode="auto">
          <a:xfrm>
            <a:off x="1855612" y="1810456"/>
            <a:ext cx="801511" cy="438855"/>
            <a:chOff x="1367" y="2694"/>
            <a:chExt cx="568" cy="311"/>
          </a:xfrm>
        </p:grpSpPr>
        <p:sp>
          <p:nvSpPr>
            <p:cNvPr id="1021997" name="Oval 45"/>
            <p:cNvSpPr>
              <a:spLocks noChangeArrowheads="1"/>
            </p:cNvSpPr>
            <p:nvPr/>
          </p:nvSpPr>
          <p:spPr bwMode="auto">
            <a:xfrm>
              <a:off x="1367" y="2769"/>
              <a:ext cx="568" cy="236"/>
            </a:xfrm>
            <a:prstGeom prst="ellipse">
              <a:avLst/>
            </a:prstGeom>
            <a:solidFill>
              <a:srgbClr val="8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21998" name="Oval 46"/>
            <p:cNvSpPr>
              <a:spLocks noChangeArrowheads="1"/>
            </p:cNvSpPr>
            <p:nvPr/>
          </p:nvSpPr>
          <p:spPr bwMode="auto">
            <a:xfrm>
              <a:off x="1559" y="2694"/>
              <a:ext cx="184" cy="75"/>
            </a:xfrm>
            <a:prstGeom prst="ellipse">
              <a:avLst/>
            </a:prstGeom>
            <a:solidFill>
              <a:schemeClr val="accent2"/>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021970" name="Group 18"/>
          <p:cNvGrpSpPr>
            <a:grpSpLocks/>
          </p:cNvGrpSpPr>
          <p:nvPr/>
        </p:nvGrpSpPr>
        <p:grpSpPr bwMode="auto">
          <a:xfrm>
            <a:off x="1855612" y="4210756"/>
            <a:ext cx="801511" cy="438856"/>
            <a:chOff x="1367" y="2694"/>
            <a:chExt cx="568" cy="311"/>
          </a:xfrm>
        </p:grpSpPr>
        <p:sp>
          <p:nvSpPr>
            <p:cNvPr id="1021956" name="Oval 4"/>
            <p:cNvSpPr>
              <a:spLocks noChangeArrowheads="1"/>
            </p:cNvSpPr>
            <p:nvPr/>
          </p:nvSpPr>
          <p:spPr bwMode="auto">
            <a:xfrm>
              <a:off x="1367" y="2769"/>
              <a:ext cx="568" cy="236"/>
            </a:xfrm>
            <a:prstGeom prst="ellipse">
              <a:avLst/>
            </a:prstGeom>
            <a:solidFill>
              <a:srgbClr val="8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21969" name="Oval 17"/>
            <p:cNvSpPr>
              <a:spLocks noChangeArrowheads="1"/>
            </p:cNvSpPr>
            <p:nvPr/>
          </p:nvSpPr>
          <p:spPr bwMode="auto">
            <a:xfrm>
              <a:off x="1559" y="2694"/>
              <a:ext cx="184" cy="75"/>
            </a:xfrm>
            <a:prstGeom prst="ellipse">
              <a:avLst/>
            </a:prstGeom>
            <a:solidFill>
              <a:schemeClr val="accent2"/>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022002" name="Group 50"/>
          <p:cNvGrpSpPr>
            <a:grpSpLocks/>
          </p:cNvGrpSpPr>
          <p:nvPr/>
        </p:nvGrpSpPr>
        <p:grpSpPr bwMode="auto">
          <a:xfrm>
            <a:off x="951089" y="1814689"/>
            <a:ext cx="2604911" cy="1192389"/>
            <a:chOff x="275" y="1016"/>
            <a:chExt cx="1846" cy="845"/>
          </a:xfrm>
        </p:grpSpPr>
        <p:sp>
          <p:nvSpPr>
            <p:cNvPr id="1022003" name="Oval 51"/>
            <p:cNvSpPr>
              <a:spLocks noChangeArrowheads="1"/>
            </p:cNvSpPr>
            <p:nvPr/>
          </p:nvSpPr>
          <p:spPr bwMode="auto">
            <a:xfrm>
              <a:off x="275" y="1095"/>
              <a:ext cx="1846" cy="766"/>
            </a:xfrm>
            <a:prstGeom prst="ellipse">
              <a:avLst/>
            </a:prstGeom>
            <a:solidFill>
              <a:srgbClr val="666699"/>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22004" name="Oval 52"/>
            <p:cNvSpPr>
              <a:spLocks noChangeArrowheads="1"/>
            </p:cNvSpPr>
            <p:nvPr/>
          </p:nvSpPr>
          <p:spPr bwMode="auto">
            <a:xfrm>
              <a:off x="1106" y="1016"/>
              <a:ext cx="184" cy="75"/>
            </a:xfrm>
            <a:prstGeom prst="ellipse">
              <a:avLst/>
            </a:prstGeom>
            <a:solidFill>
              <a:schemeClr val="accent2"/>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Tree>
    <p:extLst>
      <p:ext uri="{BB962C8B-B14F-4D97-AF65-F5344CB8AC3E}">
        <p14:creationId xmlns:p14="http://schemas.microsoft.com/office/powerpoint/2010/main" val="1978821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1022002"/>
                                        </p:tgtEl>
                                      </p:cBhvr>
                                    </p:animEffect>
                                    <p:set>
                                      <p:cBhvr>
                                        <p:cTn id="7" dur="1" fill="hold">
                                          <p:stCondLst>
                                            <p:cond delay="1999"/>
                                          </p:stCondLst>
                                        </p:cTn>
                                        <p:tgtEl>
                                          <p:spTgt spid="1022002"/>
                                        </p:tgtEl>
                                        <p:attrNameLst>
                                          <p:attrName>style.visibility</p:attrName>
                                        </p:attrNameLst>
                                      </p:cBhvr>
                                      <p:to>
                                        <p:strVal val="hidden"/>
                                      </p:to>
                                    </p:set>
                                  </p:childTnLst>
                                </p:cTn>
                              </p:par>
                              <p:par>
                                <p:cTn id="8" presetID="42" presetClass="path" presetSubtype="0" accel="50000" decel="50000" fill="hold" nodeType="withEffect">
                                  <p:stCondLst>
                                    <p:cond delay="0"/>
                                  </p:stCondLst>
                                  <p:childTnLst>
                                    <p:animMotion origin="layout" path="M 2.9673E-6 -3.7037E-7 L 2.9673E-6 0.39583 " pathEditMode="relative" rAng="0" ptsTypes="AA">
                                      <p:cBhvr>
                                        <p:cTn id="9" dur="2000" fill="hold"/>
                                        <p:tgtEl>
                                          <p:spTgt spid="1021996"/>
                                        </p:tgtEl>
                                        <p:attrNameLst>
                                          <p:attrName>ppt_x</p:attrName>
                                          <p:attrName>ppt_y</p:attrName>
                                        </p:attrNameLst>
                                      </p:cBhvr>
                                      <p:rCtr x="0" y="19792"/>
                                    </p:animMotion>
                                  </p:childTnLst>
                                </p:cTn>
                              </p:par>
                            </p:childTnLst>
                          </p:cTn>
                        </p:par>
                        <p:par>
                          <p:cTn id="10" fill="hold" nodeType="afterGroup">
                            <p:stCondLst>
                              <p:cond delay="2000"/>
                            </p:stCondLst>
                            <p:childTnLst>
                              <p:par>
                                <p:cTn id="11" presetID="10" presetClass="exit" presetSubtype="0" fill="hold" nodeType="afterEffect">
                                  <p:stCondLst>
                                    <p:cond delay="0"/>
                                  </p:stCondLst>
                                  <p:childTnLst>
                                    <p:animEffect transition="out" filter="fade">
                                      <p:cBhvr>
                                        <p:cTn id="12" dur="2000"/>
                                        <p:tgtEl>
                                          <p:spTgt spid="1021996"/>
                                        </p:tgtEl>
                                      </p:cBhvr>
                                    </p:animEffect>
                                    <p:set>
                                      <p:cBhvr>
                                        <p:cTn id="13" dur="1" fill="hold">
                                          <p:stCondLst>
                                            <p:cond delay="1999"/>
                                          </p:stCondLst>
                                        </p:cTn>
                                        <p:tgtEl>
                                          <p:spTgt spid="1021996"/>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021970"/>
                                        </p:tgtEl>
                                        <p:attrNameLst>
                                          <p:attrName>style.visibility</p:attrName>
                                        </p:attrNameLst>
                                      </p:cBhvr>
                                      <p:to>
                                        <p:strVal val="visible"/>
                                      </p:to>
                                    </p:set>
                                    <p:animEffect transition="in" filter="fade">
                                      <p:cBhvr>
                                        <p:cTn id="16" dur="2000"/>
                                        <p:tgtEl>
                                          <p:spTgt spid="1021970"/>
                                        </p:tgtEl>
                                      </p:cBhvr>
                                    </p:animEffect>
                                  </p:childTnLst>
                                </p:cTn>
                              </p:par>
                            </p:childTnLst>
                          </p:cTn>
                        </p:par>
                        <p:par>
                          <p:cTn id="17" fill="hold" nodeType="afterGroup">
                            <p:stCondLst>
                              <p:cond delay="4000"/>
                            </p:stCondLst>
                            <p:childTnLst>
                              <p:par>
                                <p:cTn id="18" presetID="0" presetClass="path" presetSubtype="0" repeatCount="3000" accel="50000" decel="50000" fill="hold" nodeType="afterEffect">
                                  <p:stCondLst>
                                    <p:cond delay="0"/>
                                  </p:stCondLst>
                                  <p:childTnLst>
                                    <p:animMotion origin="layout" path="M -3.09685E-6 0.00208 C 0.02375 0.04074 0.0475 0.0794 0.08205 0.09792 C 0.11659 0.11644 0.16533 0.14445 0.20728 0.1132 C 0.24923 0.08195 0.29149 -0.00417 0.33374 -0.09028 " pathEditMode="relative" ptsTypes="aaaA">
                                      <p:cBhvr>
                                        <p:cTn id="19" dur="2000" fill="hold"/>
                                        <p:tgtEl>
                                          <p:spTgt spid="102197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solidFill>
                  <a:srgbClr val="000000"/>
                </a:solidFill>
              </a:rPr>
              <a:t>Fluorescence Fluctuation Spectroscopy (FFS)</a:t>
            </a:r>
            <a:endParaRPr lang="en-US" dirty="0"/>
          </a:p>
        </p:txBody>
      </p:sp>
      <p:sp>
        <p:nvSpPr>
          <p:cNvPr id="4" name="Content Placeholder 3"/>
          <p:cNvSpPr>
            <a:spLocks noGrp="1"/>
          </p:cNvSpPr>
          <p:nvPr>
            <p:ph sz="half" idx="1"/>
          </p:nvPr>
        </p:nvSpPr>
        <p:spPr/>
        <p:txBody>
          <a:bodyPr>
            <a:normAutofit lnSpcReduction="10000"/>
          </a:bodyPr>
          <a:lstStyle/>
          <a:p>
            <a:pPr marL="0" indent="0">
              <a:buNone/>
            </a:pPr>
            <a:r>
              <a:rPr lang="en-US" dirty="0"/>
              <a:t>Causes of </a:t>
            </a:r>
            <a:r>
              <a:rPr lang="en-US" dirty="0" smtClean="0"/>
              <a:t>fluctuations</a:t>
            </a:r>
            <a:endParaRPr lang="en-US" dirty="0"/>
          </a:p>
          <a:p>
            <a:r>
              <a:rPr lang="en-US" dirty="0"/>
              <a:t>Diffusion of labeled molecules due to Brownian </a:t>
            </a:r>
            <a:r>
              <a:rPr lang="en-US" dirty="0" smtClean="0"/>
              <a:t>motion</a:t>
            </a:r>
          </a:p>
          <a:p>
            <a:pPr lvl="1"/>
            <a:r>
              <a:rPr lang="en-US" dirty="0" smtClean="0"/>
              <a:t>In cells wide range of things cause movement (</a:t>
            </a:r>
            <a:r>
              <a:rPr lang="fr-FR" dirty="0"/>
              <a:t>cellular </a:t>
            </a:r>
            <a:r>
              <a:rPr lang="fr-FR" dirty="0" err="1"/>
              <a:t>trafficking</a:t>
            </a:r>
            <a:r>
              <a:rPr lang="fr-FR" dirty="0"/>
              <a:t>, </a:t>
            </a:r>
            <a:r>
              <a:rPr lang="fr-FR" dirty="0" err="1"/>
              <a:t>protein</a:t>
            </a:r>
            <a:r>
              <a:rPr lang="fr-FR" dirty="0"/>
              <a:t> interaction etc</a:t>
            </a:r>
            <a:r>
              <a:rPr lang="fr-FR" dirty="0" smtClean="0"/>
              <a:t>.)</a:t>
            </a:r>
          </a:p>
          <a:p>
            <a:r>
              <a:rPr lang="en-US" dirty="0">
                <a:solidFill>
                  <a:srgbClr val="000000"/>
                </a:solidFill>
              </a:rPr>
              <a:t>Photophysical processes of labeled </a:t>
            </a:r>
            <a:r>
              <a:rPr lang="en-US" dirty="0" smtClean="0">
                <a:solidFill>
                  <a:srgbClr val="000000"/>
                </a:solidFill>
              </a:rPr>
              <a:t>molecules</a:t>
            </a:r>
            <a:endParaRPr lang="en-US" dirty="0"/>
          </a:p>
          <a:p>
            <a:endParaRPr lang="en-US" dirty="0"/>
          </a:p>
        </p:txBody>
      </p:sp>
      <p:pic>
        <p:nvPicPr>
          <p:cNvPr id="6" name="confocor10">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4"/>
          <a:stretch>
            <a:fillRect/>
          </a:stretch>
        </p:blipFill>
        <p:spPr>
          <a:xfrm>
            <a:off x="4629150" y="1825625"/>
            <a:ext cx="3886200" cy="2914650"/>
          </a:xfrm>
        </p:spPr>
      </p:pic>
    </p:spTree>
    <p:extLst>
      <p:ext uri="{BB962C8B-B14F-4D97-AF65-F5344CB8AC3E}">
        <p14:creationId xmlns:p14="http://schemas.microsoft.com/office/powerpoint/2010/main" val="2466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4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Fluctuations Carry the Information</a:t>
            </a:r>
            <a:endParaRPr lang="en-US" sz="4000" dirty="0"/>
          </a:p>
        </p:txBody>
      </p:sp>
      <p:sp>
        <p:nvSpPr>
          <p:cNvPr id="3" name="Content Placeholder 2"/>
          <p:cNvSpPr>
            <a:spLocks noGrp="1"/>
          </p:cNvSpPr>
          <p:nvPr>
            <p:ph sz="half" idx="1"/>
          </p:nvPr>
        </p:nvSpPr>
        <p:spPr/>
        <p:txBody>
          <a:bodyPr>
            <a:normAutofit fontScale="85000" lnSpcReduction="20000"/>
          </a:bodyPr>
          <a:lstStyle/>
          <a:p>
            <a:pPr>
              <a:lnSpc>
                <a:spcPct val="120000"/>
              </a:lnSpc>
            </a:pPr>
            <a:r>
              <a:rPr lang="en-US" sz="2000" dirty="0" smtClean="0"/>
              <a:t>Measured intensity fluctuations reflects (mobile fraction only) </a:t>
            </a:r>
          </a:p>
          <a:p>
            <a:pPr lvl="1">
              <a:lnSpc>
                <a:spcPct val="120000"/>
              </a:lnSpc>
            </a:pPr>
            <a:r>
              <a:rPr lang="en-US" sz="1800" dirty="0" smtClean="0"/>
              <a:t>Number of particles</a:t>
            </a:r>
          </a:p>
          <a:p>
            <a:pPr lvl="2">
              <a:lnSpc>
                <a:spcPct val="120000"/>
              </a:lnSpc>
            </a:pPr>
            <a:r>
              <a:rPr lang="en-US" sz="1600" dirty="0" smtClean="0"/>
              <a:t>concentration</a:t>
            </a:r>
          </a:p>
          <a:p>
            <a:pPr lvl="1">
              <a:lnSpc>
                <a:spcPct val="120000"/>
              </a:lnSpc>
            </a:pPr>
            <a:r>
              <a:rPr lang="en-US" sz="1800" dirty="0" smtClean="0"/>
              <a:t>Diffusion of particles</a:t>
            </a:r>
          </a:p>
          <a:p>
            <a:pPr lvl="2">
              <a:lnSpc>
                <a:spcPct val="120000"/>
              </a:lnSpc>
            </a:pPr>
            <a:r>
              <a:rPr lang="en-US" sz="1600" dirty="0" smtClean="0"/>
              <a:t>interaction</a:t>
            </a:r>
          </a:p>
          <a:p>
            <a:pPr lvl="1">
              <a:lnSpc>
                <a:spcPct val="120000"/>
              </a:lnSpc>
            </a:pPr>
            <a:r>
              <a:rPr lang="en-US" sz="1800" dirty="0" smtClean="0"/>
              <a:t>Brightness</a:t>
            </a:r>
          </a:p>
          <a:p>
            <a:pPr lvl="2">
              <a:lnSpc>
                <a:spcPct val="120000"/>
              </a:lnSpc>
            </a:pPr>
            <a:r>
              <a:rPr lang="en-US" sz="1600" dirty="0" err="1" smtClean="0"/>
              <a:t>Oligomerization</a:t>
            </a:r>
            <a:endParaRPr lang="en-US" sz="2000" dirty="0" smtClean="0"/>
          </a:p>
          <a:p>
            <a:pPr>
              <a:lnSpc>
                <a:spcPct val="120000"/>
              </a:lnSpc>
            </a:pPr>
            <a:r>
              <a:rPr lang="en-US" sz="2000" dirty="0" smtClean="0"/>
              <a:t>A particle that transits the </a:t>
            </a:r>
            <a:r>
              <a:rPr lang="en-US" sz="2000" dirty="0" err="1" smtClean="0"/>
              <a:t>confocal</a:t>
            </a:r>
            <a:r>
              <a:rPr lang="en-US" sz="2000" dirty="0" smtClean="0"/>
              <a:t> volume will generate groups of pulses. </a:t>
            </a:r>
          </a:p>
          <a:p>
            <a:pPr lvl="1">
              <a:lnSpc>
                <a:spcPct val="120000"/>
              </a:lnSpc>
            </a:pPr>
            <a:r>
              <a:rPr lang="en-US" sz="1800" dirty="0" smtClean="0"/>
              <a:t>The correlation function calculates the mean duration time t of these groups.</a:t>
            </a:r>
          </a:p>
          <a:p>
            <a:pPr lvl="1">
              <a:lnSpc>
                <a:spcPct val="120000"/>
              </a:lnSpc>
            </a:pPr>
            <a:r>
              <a:rPr lang="en-US" sz="1800" dirty="0" smtClean="0"/>
              <a:t>The variance/histogram of the signal yields information about </a:t>
            </a:r>
            <a:r>
              <a:rPr lang="en-US" sz="1800" dirty="0" err="1" smtClean="0"/>
              <a:t>oligomeric</a:t>
            </a:r>
            <a:r>
              <a:rPr lang="en-US" sz="1800" dirty="0" smtClean="0"/>
              <a:t> state</a:t>
            </a:r>
          </a:p>
        </p:txBody>
      </p:sp>
      <p:grpSp>
        <p:nvGrpSpPr>
          <p:cNvPr id="16" name="Group 57"/>
          <p:cNvGrpSpPr>
            <a:grpSpLocks/>
          </p:cNvGrpSpPr>
          <p:nvPr/>
        </p:nvGrpSpPr>
        <p:grpSpPr bwMode="auto">
          <a:xfrm>
            <a:off x="4648200" y="2163763"/>
            <a:ext cx="4419600" cy="2560637"/>
            <a:chOff x="48" y="528"/>
            <a:chExt cx="2784" cy="1613"/>
          </a:xfrm>
        </p:grpSpPr>
        <p:pic>
          <p:nvPicPr>
            <p:cNvPr id="17" name="Picture 46"/>
            <p:cNvPicPr>
              <a:picLocks noChangeAspect="1" noChangeArrowheads="1"/>
            </p:cNvPicPr>
            <p:nvPr/>
          </p:nvPicPr>
          <p:blipFill>
            <a:blip r:embed="rId3" cstate="print"/>
            <a:srcRect/>
            <a:stretch>
              <a:fillRect/>
            </a:stretch>
          </p:blipFill>
          <p:spPr bwMode="auto">
            <a:xfrm>
              <a:off x="48" y="528"/>
              <a:ext cx="2256" cy="1613"/>
            </a:xfrm>
            <a:prstGeom prst="rect">
              <a:avLst/>
            </a:prstGeom>
            <a:noFill/>
            <a:ln w="9525">
              <a:noFill/>
              <a:miter lim="800000"/>
              <a:headEnd/>
              <a:tailEnd/>
            </a:ln>
            <a:effectLst/>
          </p:spPr>
        </p:pic>
        <p:sp>
          <p:nvSpPr>
            <p:cNvPr id="18" name="Text Box 51"/>
            <p:cNvSpPr txBox="1">
              <a:spLocks noChangeArrowheads="1"/>
            </p:cNvSpPr>
            <p:nvPr/>
          </p:nvSpPr>
          <p:spPr bwMode="auto">
            <a:xfrm>
              <a:off x="2160" y="1210"/>
              <a:ext cx="624" cy="288"/>
            </a:xfrm>
            <a:prstGeom prst="rect">
              <a:avLst/>
            </a:prstGeom>
            <a:noFill/>
            <a:ln w="9525">
              <a:noFill/>
              <a:miter lim="800000"/>
              <a:headEnd/>
              <a:tailEnd/>
            </a:ln>
            <a:effectLst/>
          </p:spPr>
          <p:txBody>
            <a:bodyPr>
              <a:spAutoFit/>
            </a:bodyPr>
            <a:lstStyle/>
            <a:p>
              <a:pPr algn="ctr">
                <a:spcBef>
                  <a:spcPct val="50000"/>
                </a:spcBef>
              </a:pPr>
              <a:r>
                <a:rPr lang="en-US" sz="2400" b="1">
                  <a:solidFill>
                    <a:srgbClr val="CC0000"/>
                  </a:solidFill>
                </a:rPr>
                <a:t>&lt;I(t)&gt;</a:t>
              </a:r>
            </a:p>
          </p:txBody>
        </p:sp>
        <p:sp>
          <p:nvSpPr>
            <p:cNvPr id="19" name="Text Box 52"/>
            <p:cNvSpPr txBox="1">
              <a:spLocks noChangeArrowheads="1"/>
            </p:cNvSpPr>
            <p:nvPr/>
          </p:nvSpPr>
          <p:spPr bwMode="auto">
            <a:xfrm>
              <a:off x="2160" y="672"/>
              <a:ext cx="672" cy="288"/>
            </a:xfrm>
            <a:prstGeom prst="rect">
              <a:avLst/>
            </a:prstGeom>
            <a:noFill/>
            <a:ln w="9525">
              <a:noFill/>
              <a:miter lim="800000"/>
              <a:headEnd/>
              <a:tailEnd/>
            </a:ln>
            <a:effectLst/>
          </p:spPr>
          <p:txBody>
            <a:bodyPr>
              <a:spAutoFit/>
            </a:bodyPr>
            <a:lstStyle/>
            <a:p>
              <a:pPr algn="ctr">
                <a:spcBef>
                  <a:spcPct val="50000"/>
                </a:spcBef>
              </a:pPr>
              <a:r>
                <a:rPr lang="en-US" sz="2400" b="1">
                  <a:solidFill>
                    <a:srgbClr val="0000FF"/>
                  </a:solidFill>
                  <a:latin typeface="Symbol" pitchFamily="18" charset="2"/>
                </a:rPr>
                <a:t>d</a:t>
              </a:r>
              <a:r>
                <a:rPr lang="en-US" sz="2400" b="1">
                  <a:solidFill>
                    <a:srgbClr val="0000FF"/>
                  </a:solidFill>
                </a:rPr>
                <a:t>I(t)</a:t>
              </a:r>
            </a:p>
          </p:txBody>
        </p:sp>
        <p:sp>
          <p:nvSpPr>
            <p:cNvPr id="20" name="Text Box 53"/>
            <p:cNvSpPr txBox="1">
              <a:spLocks noChangeArrowheads="1"/>
            </p:cNvSpPr>
            <p:nvPr/>
          </p:nvSpPr>
          <p:spPr bwMode="auto">
            <a:xfrm>
              <a:off x="2160" y="1584"/>
              <a:ext cx="672" cy="288"/>
            </a:xfrm>
            <a:prstGeom prst="rect">
              <a:avLst/>
            </a:prstGeom>
            <a:noFill/>
            <a:ln w="9525">
              <a:noFill/>
              <a:miter lim="800000"/>
              <a:headEnd/>
              <a:tailEnd/>
            </a:ln>
            <a:effectLst/>
          </p:spPr>
          <p:txBody>
            <a:bodyPr>
              <a:spAutoFit/>
            </a:bodyPr>
            <a:lstStyle/>
            <a:p>
              <a:pPr algn="ctr">
                <a:spcBef>
                  <a:spcPct val="50000"/>
                </a:spcBef>
              </a:pPr>
              <a:r>
                <a:rPr lang="en-US" sz="2400" b="1">
                  <a:solidFill>
                    <a:srgbClr val="0000FF"/>
                  </a:solidFill>
                  <a:latin typeface="Symbol" pitchFamily="18" charset="2"/>
                </a:rPr>
                <a:t>d</a:t>
              </a:r>
              <a:r>
                <a:rPr lang="en-US" sz="2400" b="1">
                  <a:solidFill>
                    <a:srgbClr val="0000FF"/>
                  </a:solidFill>
                </a:rPr>
                <a:t>I(t)</a:t>
              </a:r>
            </a:p>
          </p:txBody>
        </p:sp>
      </p:grpSp>
      <p:grpSp>
        <p:nvGrpSpPr>
          <p:cNvPr id="22" name="Group 21"/>
          <p:cNvGrpSpPr/>
          <p:nvPr/>
        </p:nvGrpSpPr>
        <p:grpSpPr>
          <a:xfrm>
            <a:off x="210200" y="4803228"/>
            <a:ext cx="4267200" cy="528892"/>
            <a:chOff x="76200" y="4561114"/>
            <a:chExt cx="4191000" cy="664028"/>
          </a:xfrm>
        </p:grpSpPr>
        <p:sp>
          <p:nvSpPr>
            <p:cNvPr id="13" name="Rectangle 12"/>
            <p:cNvSpPr/>
            <p:nvPr/>
          </p:nvSpPr>
          <p:spPr>
            <a:xfrm>
              <a:off x="838200" y="4561114"/>
              <a:ext cx="3429000" cy="664028"/>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6200" y="4714298"/>
              <a:ext cx="762000" cy="369332"/>
            </a:xfrm>
            <a:prstGeom prst="rect">
              <a:avLst/>
            </a:prstGeom>
            <a:noFill/>
          </p:spPr>
          <p:txBody>
            <a:bodyPr wrap="square" rtlCol="0">
              <a:spAutoFit/>
            </a:bodyPr>
            <a:lstStyle/>
            <a:p>
              <a:pPr algn="ctr"/>
              <a:r>
                <a:rPr lang="en-US" b="1" dirty="0" smtClean="0">
                  <a:solidFill>
                    <a:srgbClr val="0000FF"/>
                  </a:solidFill>
                </a:rPr>
                <a:t>FCS</a:t>
              </a:r>
              <a:endParaRPr lang="en-US" b="1" dirty="0">
                <a:solidFill>
                  <a:srgbClr val="0000FF"/>
                </a:solidFill>
              </a:endParaRPr>
            </a:p>
          </p:txBody>
        </p:sp>
      </p:grpSp>
      <p:grpSp>
        <p:nvGrpSpPr>
          <p:cNvPr id="26" name="Group 25"/>
          <p:cNvGrpSpPr/>
          <p:nvPr/>
        </p:nvGrpSpPr>
        <p:grpSpPr>
          <a:xfrm>
            <a:off x="983084" y="5343006"/>
            <a:ext cx="4953000" cy="664028"/>
            <a:chOff x="838200" y="5279572"/>
            <a:chExt cx="4953000" cy="664028"/>
          </a:xfrm>
        </p:grpSpPr>
        <p:sp>
          <p:nvSpPr>
            <p:cNvPr id="24" name="Rectangle 23"/>
            <p:cNvSpPr/>
            <p:nvPr/>
          </p:nvSpPr>
          <p:spPr>
            <a:xfrm>
              <a:off x="838200" y="5279572"/>
              <a:ext cx="3581400" cy="6640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572000" y="5410200"/>
              <a:ext cx="1219200" cy="369332"/>
            </a:xfrm>
            <a:prstGeom prst="rect">
              <a:avLst/>
            </a:prstGeom>
            <a:noFill/>
          </p:spPr>
          <p:txBody>
            <a:bodyPr wrap="square" rtlCol="0">
              <a:spAutoFit/>
            </a:bodyPr>
            <a:lstStyle/>
            <a:p>
              <a:pPr algn="ctr"/>
              <a:r>
                <a:rPr lang="en-US" b="1" dirty="0" smtClean="0">
                  <a:solidFill>
                    <a:srgbClr val="FF0000"/>
                  </a:solidFill>
                </a:rPr>
                <a:t>PCH</a:t>
              </a:r>
              <a:endParaRPr lang="en-US" b="1" dirty="0">
                <a:solidFill>
                  <a:srgbClr val="FF0000"/>
                </a:solidFill>
              </a:endParaRPr>
            </a:p>
          </p:txBody>
        </p:sp>
      </p:grpSp>
    </p:spTree>
    <p:extLst>
      <p:ext uri="{BB962C8B-B14F-4D97-AF65-F5344CB8AC3E}">
        <p14:creationId xmlns:p14="http://schemas.microsoft.com/office/powerpoint/2010/main" val="303875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sz="3200" dirty="0">
                <a:solidFill>
                  <a:srgbClr val="000000"/>
                </a:solidFill>
              </a:rPr>
              <a:t>Fluorescence Fluctuation Spectroscopy (FFS)</a:t>
            </a:r>
            <a:endParaRPr lang="en-US"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056" y="1690689"/>
            <a:ext cx="7269130" cy="42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p:cNvSpPr txBox="1">
            <a:spLocks noChangeArrowheads="1"/>
          </p:cNvSpPr>
          <p:nvPr/>
        </p:nvSpPr>
        <p:spPr bwMode="auto">
          <a:xfrm>
            <a:off x="2788942" y="6222370"/>
            <a:ext cx="26697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err="1">
                <a:solidFill>
                  <a:srgbClr val="000000"/>
                </a:solidFill>
                <a:ea typeface="ＭＳ Ｐゴシック" panose="020B0600070205080204" pitchFamily="34" charset="-128"/>
              </a:rPr>
              <a:t>Bacia</a:t>
            </a:r>
            <a:r>
              <a:rPr lang="en-US" altLang="en-US" sz="1400" dirty="0">
                <a:solidFill>
                  <a:srgbClr val="000000"/>
                </a:solidFill>
                <a:ea typeface="ＭＳ Ｐゴシック" panose="020B0600070205080204" pitchFamily="34" charset="-128"/>
              </a:rPr>
              <a:t> et al., Nature Methods 2006</a:t>
            </a:r>
          </a:p>
        </p:txBody>
      </p:sp>
    </p:spTree>
    <p:extLst>
      <p:ext uri="{BB962C8B-B14F-4D97-AF65-F5344CB8AC3E}">
        <p14:creationId xmlns:p14="http://schemas.microsoft.com/office/powerpoint/2010/main" val="3976390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3600" dirty="0" smtClean="0"/>
              <a:t>Creating the Autocorrelation Function</a:t>
            </a:r>
            <a:endParaRPr lang="en-US" sz="3600" dirty="0"/>
          </a:p>
        </p:txBody>
      </p:sp>
      <p:grpSp>
        <p:nvGrpSpPr>
          <p:cNvPr id="3" name="Group 42"/>
          <p:cNvGrpSpPr>
            <a:grpSpLocks/>
          </p:cNvGrpSpPr>
          <p:nvPr/>
        </p:nvGrpSpPr>
        <p:grpSpPr bwMode="auto">
          <a:xfrm>
            <a:off x="384175" y="2198688"/>
            <a:ext cx="1292225" cy="2220912"/>
            <a:chOff x="242" y="848"/>
            <a:chExt cx="1150" cy="1728"/>
          </a:xfrm>
        </p:grpSpPr>
        <p:sp>
          <p:nvSpPr>
            <p:cNvPr id="51233" name="Oval 6"/>
            <p:cNvSpPr>
              <a:spLocks noChangeArrowheads="1"/>
            </p:cNvSpPr>
            <p:nvPr/>
          </p:nvSpPr>
          <p:spPr bwMode="auto">
            <a:xfrm>
              <a:off x="624" y="1136"/>
              <a:ext cx="384" cy="1152"/>
            </a:xfrm>
            <a:prstGeom prst="ellipse">
              <a:avLst/>
            </a:prstGeom>
            <a:solidFill>
              <a:schemeClr val="accent1"/>
            </a:solidFill>
            <a:ln w="9525">
              <a:solidFill>
                <a:schemeClr val="tx1"/>
              </a:solidFill>
              <a:round/>
              <a:headEnd/>
              <a:tailEnd/>
            </a:ln>
          </p:spPr>
          <p:txBody>
            <a:bodyPr wrap="none" anchor="ctr"/>
            <a:lstStyle/>
            <a:p>
              <a:endParaRPr lang="en-US">
                <a:latin typeface="Calibri" pitchFamily="34" charset="0"/>
              </a:endParaRPr>
            </a:p>
          </p:txBody>
        </p:sp>
        <p:sp>
          <p:nvSpPr>
            <p:cNvPr id="51234" name="Freeform 7"/>
            <p:cNvSpPr>
              <a:spLocks/>
            </p:cNvSpPr>
            <p:nvPr/>
          </p:nvSpPr>
          <p:spPr bwMode="auto">
            <a:xfrm>
              <a:off x="242" y="848"/>
              <a:ext cx="384" cy="1728"/>
            </a:xfrm>
            <a:custGeom>
              <a:avLst/>
              <a:gdLst>
                <a:gd name="T0" fmla="*/ 0 w 384"/>
                <a:gd name="T1" fmla="*/ 0 h 1728"/>
                <a:gd name="T2" fmla="*/ 384 w 384"/>
                <a:gd name="T3" fmla="*/ 864 h 1728"/>
                <a:gd name="T4" fmla="*/ 0 w 384"/>
                <a:gd name="T5" fmla="*/ 1728 h 1728"/>
                <a:gd name="T6" fmla="*/ 0 60000 65536"/>
                <a:gd name="T7" fmla="*/ 0 60000 65536"/>
                <a:gd name="T8" fmla="*/ 0 60000 65536"/>
                <a:gd name="T9" fmla="*/ 0 w 384"/>
                <a:gd name="T10" fmla="*/ 0 h 1728"/>
                <a:gd name="T11" fmla="*/ 384 w 384"/>
                <a:gd name="T12" fmla="*/ 1728 h 1728"/>
              </a:gdLst>
              <a:ahLst/>
              <a:cxnLst>
                <a:cxn ang="T6">
                  <a:pos x="T0" y="T1"/>
                </a:cxn>
                <a:cxn ang="T7">
                  <a:pos x="T2" y="T3"/>
                </a:cxn>
                <a:cxn ang="T8">
                  <a:pos x="T4" y="T5"/>
                </a:cxn>
              </a:cxnLst>
              <a:rect l="T9" t="T10" r="T11" b="T12"/>
              <a:pathLst>
                <a:path w="384" h="1728">
                  <a:moveTo>
                    <a:pt x="0" y="0"/>
                  </a:moveTo>
                  <a:cubicBezTo>
                    <a:pt x="192" y="288"/>
                    <a:pt x="384" y="576"/>
                    <a:pt x="384" y="864"/>
                  </a:cubicBezTo>
                  <a:cubicBezTo>
                    <a:pt x="384" y="1152"/>
                    <a:pt x="64" y="1584"/>
                    <a:pt x="0" y="1728"/>
                  </a:cubicBezTo>
                </a:path>
              </a:pathLst>
            </a:custGeom>
            <a:noFill/>
            <a:ln w="9525">
              <a:solidFill>
                <a:schemeClr val="tx1"/>
              </a:solidFill>
              <a:round/>
              <a:headEnd/>
              <a:tailEnd/>
            </a:ln>
          </p:spPr>
          <p:txBody>
            <a:bodyPr/>
            <a:lstStyle/>
            <a:p>
              <a:endParaRPr lang="en-US"/>
            </a:p>
          </p:txBody>
        </p:sp>
        <p:sp>
          <p:nvSpPr>
            <p:cNvPr id="51235" name="Freeform 8"/>
            <p:cNvSpPr>
              <a:spLocks/>
            </p:cNvSpPr>
            <p:nvPr/>
          </p:nvSpPr>
          <p:spPr bwMode="auto">
            <a:xfrm rot="10800000">
              <a:off x="1008" y="848"/>
              <a:ext cx="384" cy="1728"/>
            </a:xfrm>
            <a:custGeom>
              <a:avLst/>
              <a:gdLst>
                <a:gd name="T0" fmla="*/ 0 w 384"/>
                <a:gd name="T1" fmla="*/ 0 h 1728"/>
                <a:gd name="T2" fmla="*/ 384 w 384"/>
                <a:gd name="T3" fmla="*/ 864 h 1728"/>
                <a:gd name="T4" fmla="*/ 0 w 384"/>
                <a:gd name="T5" fmla="*/ 1728 h 1728"/>
                <a:gd name="T6" fmla="*/ 0 60000 65536"/>
                <a:gd name="T7" fmla="*/ 0 60000 65536"/>
                <a:gd name="T8" fmla="*/ 0 60000 65536"/>
                <a:gd name="T9" fmla="*/ 0 w 384"/>
                <a:gd name="T10" fmla="*/ 0 h 1728"/>
                <a:gd name="T11" fmla="*/ 384 w 384"/>
                <a:gd name="T12" fmla="*/ 1728 h 1728"/>
              </a:gdLst>
              <a:ahLst/>
              <a:cxnLst>
                <a:cxn ang="T6">
                  <a:pos x="T0" y="T1"/>
                </a:cxn>
                <a:cxn ang="T7">
                  <a:pos x="T2" y="T3"/>
                </a:cxn>
                <a:cxn ang="T8">
                  <a:pos x="T4" y="T5"/>
                </a:cxn>
              </a:cxnLst>
              <a:rect l="T9" t="T10" r="T11" b="T12"/>
              <a:pathLst>
                <a:path w="384" h="1728">
                  <a:moveTo>
                    <a:pt x="0" y="0"/>
                  </a:moveTo>
                  <a:cubicBezTo>
                    <a:pt x="192" y="288"/>
                    <a:pt x="384" y="576"/>
                    <a:pt x="384" y="864"/>
                  </a:cubicBezTo>
                  <a:cubicBezTo>
                    <a:pt x="384" y="1152"/>
                    <a:pt x="64" y="1584"/>
                    <a:pt x="0" y="1728"/>
                  </a:cubicBezTo>
                </a:path>
              </a:pathLst>
            </a:custGeom>
            <a:noFill/>
            <a:ln w="9525">
              <a:solidFill>
                <a:schemeClr val="tx1"/>
              </a:solidFill>
              <a:round/>
              <a:headEnd/>
              <a:tailEnd/>
            </a:ln>
          </p:spPr>
          <p:txBody>
            <a:bodyPr/>
            <a:lstStyle/>
            <a:p>
              <a:endParaRPr lang="en-US"/>
            </a:p>
          </p:txBody>
        </p:sp>
      </p:grpSp>
      <p:sp>
        <p:nvSpPr>
          <p:cNvPr id="11" name="Oval 9"/>
          <p:cNvSpPr>
            <a:spLocks noChangeArrowheads="1"/>
          </p:cNvSpPr>
          <p:nvPr/>
        </p:nvSpPr>
        <p:spPr bwMode="auto">
          <a:xfrm>
            <a:off x="228600" y="3581400"/>
            <a:ext cx="161925" cy="246063"/>
          </a:xfrm>
          <a:prstGeom prst="ellipse">
            <a:avLst/>
          </a:prstGeom>
          <a:solidFill>
            <a:schemeClr val="tx1"/>
          </a:solidFill>
          <a:ln w="28575">
            <a:noFill/>
            <a:round/>
            <a:headEnd/>
            <a:tailEnd/>
          </a:ln>
        </p:spPr>
        <p:txBody>
          <a:bodyPr wrap="none" anchor="ctr"/>
          <a:lstStyle/>
          <a:p>
            <a:endParaRPr lang="en-US">
              <a:latin typeface="Calibri" pitchFamily="34" charset="0"/>
            </a:endParaRPr>
          </a:p>
        </p:txBody>
      </p:sp>
      <p:sp>
        <p:nvSpPr>
          <p:cNvPr id="12" name="Oval 10"/>
          <p:cNvSpPr>
            <a:spLocks noChangeArrowheads="1"/>
          </p:cNvSpPr>
          <p:nvPr/>
        </p:nvSpPr>
        <p:spPr bwMode="auto">
          <a:xfrm>
            <a:off x="862013" y="3265488"/>
            <a:ext cx="161925" cy="246062"/>
          </a:xfrm>
          <a:prstGeom prst="ellipse">
            <a:avLst/>
          </a:prstGeom>
          <a:solidFill>
            <a:srgbClr val="009900"/>
          </a:solidFill>
          <a:ln w="28575">
            <a:noFill/>
            <a:round/>
            <a:headEnd/>
            <a:tailEnd/>
          </a:ln>
        </p:spPr>
        <p:txBody>
          <a:bodyPr wrap="none" anchor="ctr"/>
          <a:lstStyle/>
          <a:p>
            <a:endParaRPr lang="en-US">
              <a:latin typeface="Calibri" pitchFamily="34" charset="0"/>
            </a:endParaRPr>
          </a:p>
        </p:txBody>
      </p:sp>
      <p:sp>
        <p:nvSpPr>
          <p:cNvPr id="13" name="Oval 11"/>
          <p:cNvSpPr>
            <a:spLocks noChangeArrowheads="1"/>
          </p:cNvSpPr>
          <p:nvPr/>
        </p:nvSpPr>
        <p:spPr bwMode="auto">
          <a:xfrm>
            <a:off x="1295400" y="3124200"/>
            <a:ext cx="161925" cy="246063"/>
          </a:xfrm>
          <a:prstGeom prst="ellipse">
            <a:avLst/>
          </a:prstGeom>
          <a:solidFill>
            <a:schemeClr val="tx1"/>
          </a:solidFill>
          <a:ln w="28575">
            <a:noFill/>
            <a:round/>
            <a:headEnd/>
            <a:tailEnd/>
          </a:ln>
        </p:spPr>
        <p:txBody>
          <a:bodyPr wrap="none" anchor="ctr"/>
          <a:lstStyle/>
          <a:p>
            <a:endParaRPr lang="en-US">
              <a:latin typeface="Calibri" pitchFamily="34" charset="0"/>
            </a:endParaRPr>
          </a:p>
        </p:txBody>
      </p:sp>
      <p:grpSp>
        <p:nvGrpSpPr>
          <p:cNvPr id="4" name="Group 31"/>
          <p:cNvGrpSpPr>
            <a:grpSpLocks/>
          </p:cNvGrpSpPr>
          <p:nvPr/>
        </p:nvGrpSpPr>
        <p:grpSpPr bwMode="auto">
          <a:xfrm>
            <a:off x="1828800" y="3257550"/>
            <a:ext cx="1752600" cy="2649538"/>
            <a:chOff x="1828800" y="3258311"/>
            <a:chExt cx="1752600" cy="2649343"/>
          </a:xfrm>
        </p:grpSpPr>
        <p:pic>
          <p:nvPicPr>
            <p:cNvPr id="51230" name="Picture 44" descr="ex_sig_red"/>
            <p:cNvPicPr>
              <a:picLocks noChangeAspect="1" noChangeArrowheads="1"/>
            </p:cNvPicPr>
            <p:nvPr/>
          </p:nvPicPr>
          <p:blipFill>
            <a:blip r:embed="rId3" cstate="print"/>
            <a:srcRect/>
            <a:stretch>
              <a:fillRect/>
            </a:stretch>
          </p:blipFill>
          <p:spPr bwMode="auto">
            <a:xfrm>
              <a:off x="1828800" y="3946661"/>
              <a:ext cx="1752600" cy="1340747"/>
            </a:xfrm>
            <a:prstGeom prst="rect">
              <a:avLst/>
            </a:prstGeom>
            <a:noFill/>
            <a:ln w="9525">
              <a:noFill/>
              <a:miter lim="800000"/>
              <a:headEnd/>
              <a:tailEnd/>
            </a:ln>
          </p:spPr>
        </p:pic>
        <p:sp>
          <p:nvSpPr>
            <p:cNvPr id="51231" name="Text Box 30"/>
            <p:cNvSpPr txBox="1">
              <a:spLocks noChangeArrowheads="1"/>
            </p:cNvSpPr>
            <p:nvPr/>
          </p:nvSpPr>
          <p:spPr bwMode="auto">
            <a:xfrm>
              <a:off x="2062480" y="5261323"/>
              <a:ext cx="1285240" cy="646331"/>
            </a:xfrm>
            <a:prstGeom prst="rect">
              <a:avLst/>
            </a:prstGeom>
            <a:noFill/>
            <a:ln w="9525">
              <a:noFill/>
              <a:miter lim="800000"/>
              <a:headEnd/>
              <a:tailEnd/>
            </a:ln>
          </p:spPr>
          <p:txBody>
            <a:bodyPr>
              <a:spAutoFit/>
            </a:bodyPr>
            <a:lstStyle/>
            <a:p>
              <a:pPr algn="ctr">
                <a:spcBef>
                  <a:spcPct val="50000"/>
                </a:spcBef>
              </a:pPr>
              <a:r>
                <a:rPr lang="en-US" dirty="0">
                  <a:solidFill>
                    <a:srgbClr val="FF0000"/>
                  </a:solidFill>
                  <a:latin typeface="Calibri" pitchFamily="34" charset="0"/>
                </a:rPr>
                <a:t>“Copy” signal</a:t>
              </a:r>
            </a:p>
          </p:txBody>
        </p:sp>
        <p:sp>
          <p:nvSpPr>
            <p:cNvPr id="51232" name="Line 31"/>
            <p:cNvSpPr>
              <a:spLocks noChangeShapeType="1"/>
            </p:cNvSpPr>
            <p:nvPr/>
          </p:nvSpPr>
          <p:spPr bwMode="auto">
            <a:xfrm>
              <a:off x="2705100" y="3258311"/>
              <a:ext cx="0" cy="551689"/>
            </a:xfrm>
            <a:prstGeom prst="line">
              <a:avLst/>
            </a:prstGeom>
            <a:noFill/>
            <a:ln w="9525">
              <a:solidFill>
                <a:srgbClr val="FF0000"/>
              </a:solidFill>
              <a:round/>
              <a:headEnd/>
              <a:tailEnd type="triangle" w="med" len="med"/>
            </a:ln>
          </p:spPr>
          <p:txBody>
            <a:bodyPr/>
            <a:lstStyle/>
            <a:p>
              <a:endParaRPr lang="en-US"/>
            </a:p>
          </p:txBody>
        </p:sp>
      </p:grpSp>
      <p:grpSp>
        <p:nvGrpSpPr>
          <p:cNvPr id="5" name="Group 30"/>
          <p:cNvGrpSpPr>
            <a:grpSpLocks/>
          </p:cNvGrpSpPr>
          <p:nvPr/>
        </p:nvGrpSpPr>
        <p:grpSpPr bwMode="auto">
          <a:xfrm>
            <a:off x="1828800" y="1600200"/>
            <a:ext cx="1752600" cy="1524000"/>
            <a:chOff x="1828800" y="1600200"/>
            <a:chExt cx="1752600" cy="1524000"/>
          </a:xfrm>
        </p:grpSpPr>
        <p:pic>
          <p:nvPicPr>
            <p:cNvPr id="51228" name="Picture 43" descr="ex_sig_black"/>
            <p:cNvPicPr>
              <a:picLocks noChangeAspect="1" noChangeArrowheads="1"/>
            </p:cNvPicPr>
            <p:nvPr/>
          </p:nvPicPr>
          <p:blipFill>
            <a:blip r:embed="rId4" cstate="print"/>
            <a:srcRect/>
            <a:stretch>
              <a:fillRect/>
            </a:stretch>
          </p:blipFill>
          <p:spPr bwMode="auto">
            <a:xfrm>
              <a:off x="1828800" y="1887537"/>
              <a:ext cx="1732291" cy="1236663"/>
            </a:xfrm>
            <a:prstGeom prst="rect">
              <a:avLst/>
            </a:prstGeom>
            <a:noFill/>
            <a:ln w="9525">
              <a:noFill/>
              <a:miter lim="800000"/>
              <a:headEnd/>
              <a:tailEnd/>
            </a:ln>
          </p:spPr>
        </p:pic>
        <p:sp>
          <p:nvSpPr>
            <p:cNvPr id="51229" name="TextBox 29"/>
            <p:cNvSpPr txBox="1">
              <a:spLocks noChangeArrowheads="1"/>
            </p:cNvSpPr>
            <p:nvPr/>
          </p:nvSpPr>
          <p:spPr bwMode="auto">
            <a:xfrm>
              <a:off x="1828800" y="1600200"/>
              <a:ext cx="1752600" cy="369332"/>
            </a:xfrm>
            <a:prstGeom prst="rect">
              <a:avLst/>
            </a:prstGeom>
            <a:noFill/>
            <a:ln w="9525">
              <a:noFill/>
              <a:miter lim="800000"/>
              <a:headEnd/>
              <a:tailEnd/>
            </a:ln>
          </p:spPr>
          <p:txBody>
            <a:bodyPr>
              <a:spAutoFit/>
            </a:bodyPr>
            <a:lstStyle/>
            <a:p>
              <a:pPr algn="ctr"/>
              <a:r>
                <a:rPr lang="en-US" dirty="0">
                  <a:latin typeface="Calibri" pitchFamily="34" charset="0"/>
                </a:rPr>
                <a:t>Photon Burst</a:t>
              </a:r>
            </a:p>
          </p:txBody>
        </p:sp>
      </p:grpSp>
      <p:grpSp>
        <p:nvGrpSpPr>
          <p:cNvPr id="6" name="Group 42"/>
          <p:cNvGrpSpPr>
            <a:grpSpLocks/>
          </p:cNvGrpSpPr>
          <p:nvPr/>
        </p:nvGrpSpPr>
        <p:grpSpPr bwMode="auto">
          <a:xfrm>
            <a:off x="3581400" y="2286000"/>
            <a:ext cx="1143000" cy="2514600"/>
            <a:chOff x="3581400" y="2286000"/>
            <a:chExt cx="1143000" cy="2514600"/>
          </a:xfrm>
        </p:grpSpPr>
        <p:sp>
          <p:nvSpPr>
            <p:cNvPr id="51226" name="TextBox 38"/>
            <p:cNvSpPr txBox="1">
              <a:spLocks noChangeArrowheads="1"/>
            </p:cNvSpPr>
            <p:nvPr/>
          </p:nvSpPr>
          <p:spPr bwMode="auto">
            <a:xfrm>
              <a:off x="3581400" y="2286000"/>
              <a:ext cx="1066800" cy="523220"/>
            </a:xfrm>
            <a:prstGeom prst="rect">
              <a:avLst/>
            </a:prstGeom>
            <a:noFill/>
            <a:ln w="9525">
              <a:noFill/>
              <a:miter lim="800000"/>
              <a:headEnd/>
              <a:tailEnd/>
            </a:ln>
          </p:spPr>
          <p:txBody>
            <a:bodyPr>
              <a:spAutoFit/>
            </a:bodyPr>
            <a:lstStyle/>
            <a:p>
              <a:r>
                <a:rPr lang="en-US" sz="2800">
                  <a:latin typeface="Symbol" pitchFamily="18" charset="2"/>
                </a:rPr>
                <a:t>d</a:t>
              </a:r>
              <a:r>
                <a:rPr lang="en-US" sz="2800">
                  <a:latin typeface="Calibri" pitchFamily="34" charset="0"/>
                </a:rPr>
                <a:t>I(t)</a:t>
              </a:r>
            </a:p>
          </p:txBody>
        </p:sp>
        <p:sp>
          <p:nvSpPr>
            <p:cNvPr id="51227" name="TextBox 39"/>
            <p:cNvSpPr txBox="1">
              <a:spLocks noChangeArrowheads="1"/>
            </p:cNvSpPr>
            <p:nvPr/>
          </p:nvSpPr>
          <p:spPr bwMode="auto">
            <a:xfrm>
              <a:off x="3581400" y="4277380"/>
              <a:ext cx="1143000" cy="523220"/>
            </a:xfrm>
            <a:prstGeom prst="rect">
              <a:avLst/>
            </a:prstGeom>
            <a:noFill/>
            <a:ln w="9525">
              <a:noFill/>
              <a:miter lim="800000"/>
              <a:headEnd/>
              <a:tailEnd/>
            </a:ln>
          </p:spPr>
          <p:txBody>
            <a:bodyPr>
              <a:spAutoFit/>
            </a:bodyPr>
            <a:lstStyle/>
            <a:p>
              <a:r>
                <a:rPr lang="en-US" sz="2800">
                  <a:latin typeface="Symbol" pitchFamily="18" charset="2"/>
                </a:rPr>
                <a:t>d</a:t>
              </a:r>
              <a:r>
                <a:rPr lang="en-US" sz="2800">
                  <a:latin typeface="Calibri" pitchFamily="34" charset="0"/>
                </a:rPr>
                <a:t>I(t+</a:t>
              </a:r>
              <a:r>
                <a:rPr lang="en-US" sz="2800">
                  <a:latin typeface="Symbol" pitchFamily="18" charset="2"/>
                </a:rPr>
                <a:t>t</a:t>
              </a:r>
              <a:r>
                <a:rPr lang="en-US" sz="2800">
                  <a:latin typeface="Calibri" pitchFamily="34" charset="0"/>
                </a:rPr>
                <a:t>)</a:t>
              </a:r>
            </a:p>
          </p:txBody>
        </p:sp>
      </p:grpSp>
      <p:grpSp>
        <p:nvGrpSpPr>
          <p:cNvPr id="7" name="Group 39"/>
          <p:cNvGrpSpPr>
            <a:grpSpLocks/>
          </p:cNvGrpSpPr>
          <p:nvPr/>
        </p:nvGrpSpPr>
        <p:grpSpPr bwMode="auto">
          <a:xfrm>
            <a:off x="4724400" y="1447800"/>
            <a:ext cx="4267200" cy="4445000"/>
            <a:chOff x="4114800" y="1447800"/>
            <a:chExt cx="4267200" cy="4445000"/>
          </a:xfrm>
        </p:grpSpPr>
        <p:grpSp>
          <p:nvGrpSpPr>
            <p:cNvPr id="8" name="Group 47"/>
            <p:cNvGrpSpPr>
              <a:grpSpLocks/>
            </p:cNvGrpSpPr>
            <p:nvPr/>
          </p:nvGrpSpPr>
          <p:grpSpPr bwMode="auto">
            <a:xfrm>
              <a:off x="4114801" y="1981200"/>
              <a:ext cx="4267201" cy="3911601"/>
              <a:chOff x="2832" y="896"/>
              <a:chExt cx="2832" cy="2416"/>
            </a:xfrm>
          </p:grpSpPr>
          <p:pic>
            <p:nvPicPr>
              <p:cNvPr id="51216" name="Picture 46" descr="ex_autocorr"/>
              <p:cNvPicPr>
                <a:picLocks noChangeAspect="1" noChangeArrowheads="1"/>
              </p:cNvPicPr>
              <p:nvPr/>
            </p:nvPicPr>
            <p:blipFill>
              <a:blip r:embed="rId5" cstate="print"/>
              <a:srcRect/>
              <a:stretch>
                <a:fillRect/>
              </a:stretch>
            </p:blipFill>
            <p:spPr bwMode="auto">
              <a:xfrm>
                <a:off x="3024" y="1562"/>
                <a:ext cx="2448" cy="1750"/>
              </a:xfrm>
              <a:prstGeom prst="rect">
                <a:avLst/>
              </a:prstGeom>
              <a:noFill/>
              <a:ln w="9525">
                <a:noFill/>
                <a:miter lim="800000"/>
                <a:headEnd/>
                <a:tailEnd/>
              </a:ln>
            </p:spPr>
          </p:pic>
          <p:pic>
            <p:nvPicPr>
              <p:cNvPr id="51217" name="Picture 16"/>
              <p:cNvPicPr>
                <a:picLocks noChangeAspect="1" noChangeArrowheads="1"/>
              </p:cNvPicPr>
              <p:nvPr/>
            </p:nvPicPr>
            <p:blipFill>
              <a:blip r:embed="rId6" cstate="print"/>
              <a:srcRect/>
              <a:stretch>
                <a:fillRect/>
              </a:stretch>
            </p:blipFill>
            <p:spPr bwMode="auto">
              <a:xfrm>
                <a:off x="2832" y="896"/>
                <a:ext cx="864" cy="618"/>
              </a:xfrm>
              <a:prstGeom prst="rect">
                <a:avLst/>
              </a:prstGeom>
              <a:noFill/>
              <a:ln w="9525">
                <a:noFill/>
                <a:miter lim="800000"/>
                <a:headEnd/>
                <a:tailEnd/>
              </a:ln>
            </p:spPr>
          </p:pic>
          <p:pic>
            <p:nvPicPr>
              <p:cNvPr id="51218" name="Picture 17"/>
              <p:cNvPicPr>
                <a:picLocks noChangeAspect="1" noChangeArrowheads="1"/>
              </p:cNvPicPr>
              <p:nvPr/>
            </p:nvPicPr>
            <p:blipFill>
              <a:blip r:embed="rId7" cstate="print"/>
              <a:srcRect/>
              <a:stretch>
                <a:fillRect/>
              </a:stretch>
            </p:blipFill>
            <p:spPr bwMode="auto">
              <a:xfrm>
                <a:off x="3888" y="896"/>
                <a:ext cx="864" cy="618"/>
              </a:xfrm>
              <a:prstGeom prst="rect">
                <a:avLst/>
              </a:prstGeom>
              <a:noFill/>
              <a:ln w="9525">
                <a:noFill/>
                <a:miter lim="800000"/>
                <a:headEnd/>
                <a:tailEnd/>
              </a:ln>
            </p:spPr>
          </p:pic>
          <p:pic>
            <p:nvPicPr>
              <p:cNvPr id="51219" name="Picture 18"/>
              <p:cNvPicPr>
                <a:picLocks noChangeAspect="1" noChangeArrowheads="1"/>
              </p:cNvPicPr>
              <p:nvPr/>
            </p:nvPicPr>
            <p:blipFill>
              <a:blip r:embed="rId8" cstate="print"/>
              <a:srcRect/>
              <a:stretch>
                <a:fillRect/>
              </a:stretch>
            </p:blipFill>
            <p:spPr bwMode="auto">
              <a:xfrm>
                <a:off x="4800" y="896"/>
                <a:ext cx="864" cy="618"/>
              </a:xfrm>
              <a:prstGeom prst="rect">
                <a:avLst/>
              </a:prstGeom>
              <a:noFill/>
              <a:ln w="9525">
                <a:noFill/>
                <a:miter lim="800000"/>
                <a:headEnd/>
                <a:tailEnd/>
              </a:ln>
            </p:spPr>
          </p:pic>
          <p:sp>
            <p:nvSpPr>
              <p:cNvPr id="51220" name="Oval 19"/>
              <p:cNvSpPr>
                <a:spLocks noChangeArrowheads="1"/>
              </p:cNvSpPr>
              <p:nvPr/>
            </p:nvSpPr>
            <p:spPr bwMode="auto">
              <a:xfrm>
                <a:off x="3360" y="1666"/>
                <a:ext cx="480" cy="302"/>
              </a:xfrm>
              <a:prstGeom prst="ellipse">
                <a:avLst/>
              </a:prstGeom>
              <a:noFill/>
              <a:ln w="9525">
                <a:solidFill>
                  <a:schemeClr val="tx1"/>
                </a:solidFill>
                <a:round/>
                <a:headEnd/>
                <a:tailEnd/>
              </a:ln>
            </p:spPr>
            <p:txBody>
              <a:bodyPr wrap="none" anchor="ctr"/>
              <a:lstStyle/>
              <a:p>
                <a:endParaRPr lang="en-US">
                  <a:latin typeface="Calibri" pitchFamily="34" charset="0"/>
                </a:endParaRPr>
              </a:p>
            </p:txBody>
          </p:sp>
          <p:sp>
            <p:nvSpPr>
              <p:cNvPr id="51221" name="Line 20"/>
              <p:cNvSpPr>
                <a:spLocks noChangeShapeType="1"/>
              </p:cNvSpPr>
              <p:nvPr/>
            </p:nvSpPr>
            <p:spPr bwMode="auto">
              <a:xfrm flipH="1" flipV="1">
                <a:off x="3264" y="1472"/>
                <a:ext cx="192" cy="208"/>
              </a:xfrm>
              <a:prstGeom prst="line">
                <a:avLst/>
              </a:prstGeom>
              <a:noFill/>
              <a:ln w="9525">
                <a:solidFill>
                  <a:schemeClr val="tx1"/>
                </a:solidFill>
                <a:round/>
                <a:headEnd/>
                <a:tailEnd type="triangle" w="med" len="med"/>
              </a:ln>
            </p:spPr>
            <p:txBody>
              <a:bodyPr/>
              <a:lstStyle/>
              <a:p>
                <a:endParaRPr lang="en-US"/>
              </a:p>
            </p:txBody>
          </p:sp>
          <p:sp>
            <p:nvSpPr>
              <p:cNvPr id="51222" name="Oval 21"/>
              <p:cNvSpPr>
                <a:spLocks noChangeArrowheads="1"/>
              </p:cNvSpPr>
              <p:nvPr/>
            </p:nvSpPr>
            <p:spPr bwMode="auto">
              <a:xfrm>
                <a:off x="3888" y="2160"/>
                <a:ext cx="336" cy="384"/>
              </a:xfrm>
              <a:prstGeom prst="ellipse">
                <a:avLst/>
              </a:prstGeom>
              <a:noFill/>
              <a:ln w="9525">
                <a:solidFill>
                  <a:schemeClr val="tx1"/>
                </a:solidFill>
                <a:round/>
                <a:headEnd/>
                <a:tailEnd/>
              </a:ln>
            </p:spPr>
            <p:txBody>
              <a:bodyPr wrap="none" anchor="ctr"/>
              <a:lstStyle/>
              <a:p>
                <a:endParaRPr lang="en-US">
                  <a:latin typeface="Calibri" pitchFamily="34" charset="0"/>
                </a:endParaRPr>
              </a:p>
            </p:txBody>
          </p:sp>
          <p:sp>
            <p:nvSpPr>
              <p:cNvPr id="51223" name="Line 22"/>
              <p:cNvSpPr>
                <a:spLocks noChangeShapeType="1"/>
              </p:cNvSpPr>
              <p:nvPr/>
            </p:nvSpPr>
            <p:spPr bwMode="auto">
              <a:xfrm flipV="1">
                <a:off x="4128" y="1520"/>
                <a:ext cx="144" cy="640"/>
              </a:xfrm>
              <a:prstGeom prst="line">
                <a:avLst/>
              </a:prstGeom>
              <a:noFill/>
              <a:ln w="9525">
                <a:solidFill>
                  <a:schemeClr val="tx1"/>
                </a:solidFill>
                <a:round/>
                <a:headEnd/>
                <a:tailEnd type="triangle" w="med" len="med"/>
              </a:ln>
            </p:spPr>
            <p:txBody>
              <a:bodyPr/>
              <a:lstStyle/>
              <a:p>
                <a:endParaRPr lang="en-US"/>
              </a:p>
            </p:txBody>
          </p:sp>
          <p:sp>
            <p:nvSpPr>
              <p:cNvPr id="51224" name="Oval 23"/>
              <p:cNvSpPr>
                <a:spLocks noChangeArrowheads="1"/>
              </p:cNvSpPr>
              <p:nvPr/>
            </p:nvSpPr>
            <p:spPr bwMode="auto">
              <a:xfrm>
                <a:off x="4560" y="2880"/>
                <a:ext cx="432" cy="240"/>
              </a:xfrm>
              <a:prstGeom prst="ellipse">
                <a:avLst/>
              </a:prstGeom>
              <a:noFill/>
              <a:ln w="9525">
                <a:solidFill>
                  <a:schemeClr val="tx1"/>
                </a:solidFill>
                <a:round/>
                <a:headEnd/>
                <a:tailEnd/>
              </a:ln>
            </p:spPr>
            <p:txBody>
              <a:bodyPr wrap="none" anchor="ctr"/>
              <a:lstStyle/>
              <a:p>
                <a:endParaRPr lang="en-US">
                  <a:latin typeface="Calibri" pitchFamily="34" charset="0"/>
                </a:endParaRPr>
              </a:p>
            </p:txBody>
          </p:sp>
          <p:sp>
            <p:nvSpPr>
              <p:cNvPr id="51225" name="Line 24"/>
              <p:cNvSpPr>
                <a:spLocks noChangeShapeType="1"/>
              </p:cNvSpPr>
              <p:nvPr/>
            </p:nvSpPr>
            <p:spPr bwMode="auto">
              <a:xfrm flipV="1">
                <a:off x="4800" y="1520"/>
                <a:ext cx="336" cy="1360"/>
              </a:xfrm>
              <a:prstGeom prst="line">
                <a:avLst/>
              </a:prstGeom>
              <a:noFill/>
              <a:ln w="9525">
                <a:solidFill>
                  <a:schemeClr val="tx1"/>
                </a:solidFill>
                <a:round/>
                <a:headEnd/>
                <a:tailEnd type="triangle" w="med" len="med"/>
              </a:ln>
            </p:spPr>
            <p:txBody>
              <a:bodyPr/>
              <a:lstStyle/>
              <a:p>
                <a:endParaRPr lang="en-US"/>
              </a:p>
            </p:txBody>
          </p:sp>
        </p:grpSp>
        <p:sp>
          <p:nvSpPr>
            <p:cNvPr id="51213" name="TextBox 39"/>
            <p:cNvSpPr txBox="1">
              <a:spLocks noChangeArrowheads="1"/>
            </p:cNvSpPr>
            <p:nvPr/>
          </p:nvSpPr>
          <p:spPr bwMode="auto">
            <a:xfrm>
              <a:off x="4114800" y="1447800"/>
              <a:ext cx="1295400" cy="523875"/>
            </a:xfrm>
            <a:prstGeom prst="rect">
              <a:avLst/>
            </a:prstGeom>
            <a:noFill/>
            <a:ln w="9525">
              <a:noFill/>
              <a:miter lim="800000"/>
              <a:headEnd/>
              <a:tailEnd/>
            </a:ln>
          </p:spPr>
          <p:txBody>
            <a:bodyPr>
              <a:spAutoFit/>
            </a:bodyPr>
            <a:lstStyle/>
            <a:p>
              <a:pPr algn="ctr"/>
              <a:r>
                <a:rPr lang="en-US" sz="2800">
                  <a:latin typeface="Symbol" pitchFamily="18" charset="2"/>
                </a:rPr>
                <a:t>t</a:t>
              </a:r>
              <a:r>
                <a:rPr lang="en-US" sz="2800">
                  <a:latin typeface="Calibri" pitchFamily="34" charset="0"/>
                </a:rPr>
                <a:t>=0</a:t>
              </a:r>
            </a:p>
          </p:txBody>
        </p:sp>
        <p:sp>
          <p:nvSpPr>
            <p:cNvPr id="51214" name="TextBox 40"/>
            <p:cNvSpPr txBox="1">
              <a:spLocks noChangeArrowheads="1"/>
            </p:cNvSpPr>
            <p:nvPr/>
          </p:nvSpPr>
          <p:spPr bwMode="auto">
            <a:xfrm>
              <a:off x="5715000" y="1447800"/>
              <a:ext cx="1295400" cy="523875"/>
            </a:xfrm>
            <a:prstGeom prst="rect">
              <a:avLst/>
            </a:prstGeom>
            <a:noFill/>
            <a:ln w="9525">
              <a:noFill/>
              <a:miter lim="800000"/>
              <a:headEnd/>
              <a:tailEnd/>
            </a:ln>
          </p:spPr>
          <p:txBody>
            <a:bodyPr>
              <a:spAutoFit/>
            </a:bodyPr>
            <a:lstStyle/>
            <a:p>
              <a:pPr algn="ctr"/>
              <a:r>
                <a:rPr lang="en-US" sz="2800">
                  <a:latin typeface="Symbol" pitchFamily="18" charset="2"/>
                </a:rPr>
                <a:t>t</a:t>
              </a:r>
              <a:r>
                <a:rPr lang="en-US" sz="2800">
                  <a:latin typeface="Calibri" pitchFamily="34" charset="0"/>
                </a:rPr>
                <a:t>=</a:t>
              </a:r>
              <a:r>
                <a:rPr lang="en-US" sz="2800">
                  <a:latin typeface="Symbol" pitchFamily="18" charset="2"/>
                </a:rPr>
                <a:t>t</a:t>
              </a:r>
              <a:r>
                <a:rPr lang="en-US" sz="2800" baseline="-25000">
                  <a:latin typeface="Eurostile"/>
                </a:rPr>
                <a:t>D</a:t>
              </a:r>
              <a:endParaRPr lang="en-US" sz="2800">
                <a:latin typeface="Eurostile"/>
              </a:endParaRPr>
            </a:p>
          </p:txBody>
        </p:sp>
        <p:sp>
          <p:nvSpPr>
            <p:cNvPr id="51215" name="TextBox 41"/>
            <p:cNvSpPr txBox="1">
              <a:spLocks noChangeArrowheads="1"/>
            </p:cNvSpPr>
            <p:nvPr/>
          </p:nvSpPr>
          <p:spPr bwMode="auto">
            <a:xfrm>
              <a:off x="7086600" y="1447800"/>
              <a:ext cx="1295400" cy="523875"/>
            </a:xfrm>
            <a:prstGeom prst="rect">
              <a:avLst/>
            </a:prstGeom>
            <a:noFill/>
            <a:ln w="9525">
              <a:noFill/>
              <a:miter lim="800000"/>
              <a:headEnd/>
              <a:tailEnd/>
            </a:ln>
          </p:spPr>
          <p:txBody>
            <a:bodyPr>
              <a:spAutoFit/>
            </a:bodyPr>
            <a:lstStyle/>
            <a:p>
              <a:pPr algn="ctr"/>
              <a:r>
                <a:rPr lang="en-US" sz="2800">
                  <a:latin typeface="Symbol" pitchFamily="18" charset="2"/>
                </a:rPr>
                <a:t>t</a:t>
              </a:r>
              <a:r>
                <a:rPr lang="en-US" sz="2800">
                  <a:latin typeface="Calibri" pitchFamily="34" charset="0"/>
                </a:rPr>
                <a:t>=inf</a:t>
              </a:r>
            </a:p>
          </p:txBody>
        </p:sp>
      </p:grpSp>
    </p:spTree>
    <p:extLst>
      <p:ext uri="{BB962C8B-B14F-4D97-AF65-F5344CB8AC3E}">
        <p14:creationId xmlns:p14="http://schemas.microsoft.com/office/powerpoint/2010/main" val="54767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fill="hold" grpId="0" nodeType="clickEffect">
                                  <p:stCondLst>
                                    <p:cond delay="0"/>
                                  </p:stCondLst>
                                  <p:childTnLst>
                                    <p:animMotion origin="layout" path="M -3.33333E-6 -3.01874E-6 L 0.07084 -0.04441 " pathEditMode="relative" rAng="0" ptsTypes="AA">
                                      <p:cBhvr>
                                        <p:cTn id="6" dur="500" fill="hold"/>
                                        <p:tgtEl>
                                          <p:spTgt spid="11"/>
                                        </p:tgtEl>
                                        <p:attrNameLst>
                                          <p:attrName>ppt_x</p:attrName>
                                          <p:attrName>ppt_y</p:attrName>
                                        </p:attrNameLst>
                                      </p:cBhvr>
                                      <p:rCtr x="3500" y="-2200"/>
                                    </p:animMotion>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0"/>
                                          </p:stCondLst>
                                        </p:cTn>
                                        <p:tgtEl>
                                          <p:spTgt spid="11"/>
                                        </p:tgtEl>
                                        <p:attrNameLst>
                                          <p:attrName>style.visibility</p:attrName>
                                        </p:attrNameLst>
                                      </p:cBhvr>
                                      <p:to>
                                        <p:strVal val="hidden"/>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500"/>
                            </p:stCondLst>
                            <p:childTnLst>
                              <p:par>
                                <p:cTn id="14" presetID="56" presetClass="path" presetSubtype="0" accel="50000" decel="50000" fill="hold" grpId="1" nodeType="afterEffect">
                                  <p:stCondLst>
                                    <p:cond delay="0"/>
                                  </p:stCondLst>
                                  <p:childTnLst>
                                    <p:animMotion origin="layout" path="M 0.00157 0.00162 L 0.04011 -0.01458 " pathEditMode="relative" rAng="0" ptsTypes="AA">
                                      <p:cBhvr>
                                        <p:cTn id="15" dur="500" fill="hold"/>
                                        <p:tgtEl>
                                          <p:spTgt spid="12"/>
                                        </p:tgtEl>
                                        <p:attrNameLst>
                                          <p:attrName>ppt_x</p:attrName>
                                          <p:attrName>ppt_y</p:attrName>
                                        </p:attrNameLst>
                                      </p:cBhvr>
                                      <p:rCtr x="1900" y="-800"/>
                                    </p:animMotion>
                                  </p:childTnLst>
                                </p:cTn>
                              </p:par>
                              <p:par>
                                <p:cTn id="16" presetID="22" presetClass="entr" presetSubtype="8"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1000"/>
                            </p:stCondLst>
                            <p:childTnLst>
                              <p:par>
                                <p:cTn id="20" presetID="1" presetClass="exit" presetSubtype="0" fill="hold" grpId="2" nodeType="afterEffect">
                                  <p:stCondLst>
                                    <p:cond delay="0"/>
                                  </p:stCondLst>
                                  <p:childTnLst>
                                    <p:set>
                                      <p:cBhvr>
                                        <p:cTn id="21" dur="1" fill="hold">
                                          <p:stCondLst>
                                            <p:cond delay="0"/>
                                          </p:stCondLst>
                                        </p:cTn>
                                        <p:tgtEl>
                                          <p:spTgt spid="12"/>
                                        </p:tgtEl>
                                        <p:attrNameLst>
                                          <p:attrName>style.visibility</p:attrName>
                                        </p:attrNameLst>
                                      </p:cBhvr>
                                      <p:to>
                                        <p:strVal val="hidden"/>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par>
                          <p:cTn id="25" fill="hold">
                            <p:stCondLst>
                              <p:cond delay="1000"/>
                            </p:stCondLst>
                            <p:childTnLst>
                              <p:par>
                                <p:cTn id="26" presetID="56" presetClass="path" presetSubtype="0" accel="50000" decel="50000" fill="hold" grpId="1" nodeType="afterEffect">
                                  <p:stCondLst>
                                    <p:cond delay="0"/>
                                  </p:stCondLst>
                                  <p:childTnLst>
                                    <p:animMotion origin="layout" path="M 0.00261 -0.00162 L 0.06042 0.01389 " pathEditMode="relative" rAng="0" ptsTypes="AA">
                                      <p:cBhvr>
                                        <p:cTn id="27" dur="500" fill="hold"/>
                                        <p:tgtEl>
                                          <p:spTgt spid="13"/>
                                        </p:tgtEl>
                                        <p:attrNameLst>
                                          <p:attrName>ppt_x</p:attrName>
                                          <p:attrName>ppt_y</p:attrName>
                                        </p:attrNameLst>
                                      </p:cBhvr>
                                      <p:rCtr x="2900" y="800"/>
                                    </p:animMotion>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2" grpId="2" animBg="1"/>
      <p:bldP spid="13" grpId="0" animBg="1"/>
      <p:bldP spid="1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9251" name="Rectangle 3"/>
          <p:cNvSpPr>
            <a:spLocks noGrp="1" noChangeArrowheads="1"/>
          </p:cNvSpPr>
          <p:nvPr>
            <p:ph type="body" idx="1"/>
          </p:nvPr>
        </p:nvSpPr>
        <p:spPr>
          <a:xfrm>
            <a:off x="457200" y="1600200"/>
            <a:ext cx="7515225" cy="723900"/>
          </a:xfrm>
          <a:noFill/>
          <a:ln/>
        </p:spPr>
        <p:txBody>
          <a:bodyPr lIns="79816" tIns="39908" rIns="79816" bIns="39908"/>
          <a:lstStyle/>
          <a:p>
            <a:pPr defTabSz="330200"/>
            <a:r>
              <a:rPr lang="en-US" dirty="0"/>
              <a:t>The correlation function</a:t>
            </a:r>
          </a:p>
          <a:p>
            <a:pPr defTabSz="330200"/>
            <a:endParaRPr lang="en-US" sz="1200" b="1" dirty="0"/>
          </a:p>
        </p:txBody>
      </p:sp>
      <p:grpSp>
        <p:nvGrpSpPr>
          <p:cNvPr id="2" name="Group 4"/>
          <p:cNvGrpSpPr>
            <a:grpSpLocks/>
          </p:cNvGrpSpPr>
          <p:nvPr/>
        </p:nvGrpSpPr>
        <p:grpSpPr bwMode="auto">
          <a:xfrm>
            <a:off x="2159000" y="2173287"/>
            <a:ext cx="5407025" cy="3957638"/>
            <a:chOff x="1319" y="1806"/>
            <a:chExt cx="1813" cy="1327"/>
          </a:xfrm>
        </p:grpSpPr>
        <p:sp>
          <p:nvSpPr>
            <p:cNvPr id="3509253" name="Freeform 5"/>
            <p:cNvSpPr>
              <a:spLocks/>
            </p:cNvSpPr>
            <p:nvPr/>
          </p:nvSpPr>
          <p:spPr bwMode="auto">
            <a:xfrm>
              <a:off x="1345" y="2026"/>
              <a:ext cx="1787" cy="1081"/>
            </a:xfrm>
            <a:custGeom>
              <a:avLst/>
              <a:gdLst/>
              <a:ahLst/>
              <a:cxnLst>
                <a:cxn ang="0">
                  <a:pos x="0" y="0"/>
                </a:cxn>
                <a:cxn ang="0">
                  <a:pos x="70" y="2"/>
                </a:cxn>
                <a:cxn ang="0">
                  <a:pos x="137" y="5"/>
                </a:cxn>
                <a:cxn ang="0">
                  <a:pos x="206" y="8"/>
                </a:cxn>
                <a:cxn ang="0">
                  <a:pos x="275" y="12"/>
                </a:cxn>
                <a:cxn ang="0">
                  <a:pos x="345" y="20"/>
                </a:cxn>
                <a:cxn ang="0">
                  <a:pos x="412" y="29"/>
                </a:cxn>
                <a:cxn ang="0">
                  <a:pos x="481" y="42"/>
                </a:cxn>
                <a:cxn ang="0">
                  <a:pos x="550" y="58"/>
                </a:cxn>
                <a:cxn ang="0">
                  <a:pos x="620" y="82"/>
                </a:cxn>
                <a:cxn ang="0">
                  <a:pos x="687" y="112"/>
                </a:cxn>
                <a:cxn ang="0">
                  <a:pos x="756" y="152"/>
                </a:cxn>
                <a:cxn ang="0">
                  <a:pos x="825" y="206"/>
                </a:cxn>
                <a:cxn ang="0">
                  <a:pos x="893" y="274"/>
                </a:cxn>
                <a:cxn ang="0">
                  <a:pos x="962" y="358"/>
                </a:cxn>
                <a:cxn ang="0">
                  <a:pos x="1031" y="464"/>
                </a:cxn>
                <a:cxn ang="0">
                  <a:pos x="1100" y="590"/>
                </a:cxn>
                <a:cxn ang="0">
                  <a:pos x="1168" y="735"/>
                </a:cxn>
                <a:cxn ang="0">
                  <a:pos x="1237" y="896"/>
                </a:cxn>
                <a:cxn ang="0">
                  <a:pos x="1306" y="1066"/>
                </a:cxn>
                <a:cxn ang="0">
                  <a:pos x="1375" y="1238"/>
                </a:cxn>
                <a:cxn ang="0">
                  <a:pos x="1443" y="1402"/>
                </a:cxn>
                <a:cxn ang="0">
                  <a:pos x="1512" y="1553"/>
                </a:cxn>
                <a:cxn ang="0">
                  <a:pos x="1581" y="1687"/>
                </a:cxn>
                <a:cxn ang="0">
                  <a:pos x="1649" y="1798"/>
                </a:cxn>
                <a:cxn ang="0">
                  <a:pos x="1718" y="1890"/>
                </a:cxn>
                <a:cxn ang="0">
                  <a:pos x="1787" y="1962"/>
                </a:cxn>
                <a:cxn ang="0">
                  <a:pos x="1856" y="2017"/>
                </a:cxn>
                <a:cxn ang="0">
                  <a:pos x="1924" y="2060"/>
                </a:cxn>
                <a:cxn ang="0">
                  <a:pos x="1993" y="2091"/>
                </a:cxn>
                <a:cxn ang="0">
                  <a:pos x="2062" y="2113"/>
                </a:cxn>
                <a:cxn ang="0">
                  <a:pos x="2131" y="2130"/>
                </a:cxn>
                <a:cxn ang="0">
                  <a:pos x="2199" y="2140"/>
                </a:cxn>
                <a:cxn ang="0">
                  <a:pos x="2268" y="2148"/>
                </a:cxn>
                <a:cxn ang="0">
                  <a:pos x="2337" y="2153"/>
                </a:cxn>
                <a:cxn ang="0">
                  <a:pos x="2404" y="2156"/>
                </a:cxn>
                <a:cxn ang="0">
                  <a:pos x="2474" y="2157"/>
                </a:cxn>
                <a:cxn ang="0">
                  <a:pos x="2543" y="2159"/>
                </a:cxn>
                <a:cxn ang="0">
                  <a:pos x="2612" y="2160"/>
                </a:cxn>
                <a:cxn ang="0">
                  <a:pos x="2679" y="2160"/>
                </a:cxn>
                <a:cxn ang="0">
                  <a:pos x="2749" y="2162"/>
                </a:cxn>
                <a:cxn ang="0">
                  <a:pos x="2818" y="2162"/>
                </a:cxn>
                <a:cxn ang="0">
                  <a:pos x="2887" y="2162"/>
                </a:cxn>
                <a:cxn ang="0">
                  <a:pos x="2954" y="2162"/>
                </a:cxn>
                <a:cxn ang="0">
                  <a:pos x="3024" y="2162"/>
                </a:cxn>
                <a:cxn ang="0">
                  <a:pos x="3093" y="2162"/>
                </a:cxn>
                <a:cxn ang="0">
                  <a:pos x="3160" y="2162"/>
                </a:cxn>
                <a:cxn ang="0">
                  <a:pos x="3229" y="2162"/>
                </a:cxn>
                <a:cxn ang="0">
                  <a:pos x="3298" y="2162"/>
                </a:cxn>
                <a:cxn ang="0">
                  <a:pos x="3368" y="2162"/>
                </a:cxn>
                <a:cxn ang="0">
                  <a:pos x="3435" y="2162"/>
                </a:cxn>
                <a:cxn ang="0">
                  <a:pos x="3504" y="2162"/>
                </a:cxn>
                <a:cxn ang="0">
                  <a:pos x="3573" y="2162"/>
                </a:cxn>
              </a:cxnLst>
              <a:rect l="0" t="0" r="r" b="b"/>
              <a:pathLst>
                <a:path w="3573" h="2162">
                  <a:moveTo>
                    <a:pt x="0" y="0"/>
                  </a:moveTo>
                  <a:lnTo>
                    <a:pt x="70" y="2"/>
                  </a:lnTo>
                  <a:lnTo>
                    <a:pt x="137" y="5"/>
                  </a:lnTo>
                  <a:lnTo>
                    <a:pt x="206" y="8"/>
                  </a:lnTo>
                  <a:lnTo>
                    <a:pt x="275" y="12"/>
                  </a:lnTo>
                  <a:lnTo>
                    <a:pt x="345" y="20"/>
                  </a:lnTo>
                  <a:lnTo>
                    <a:pt x="412" y="29"/>
                  </a:lnTo>
                  <a:lnTo>
                    <a:pt x="481" y="42"/>
                  </a:lnTo>
                  <a:lnTo>
                    <a:pt x="550" y="58"/>
                  </a:lnTo>
                  <a:lnTo>
                    <a:pt x="620" y="82"/>
                  </a:lnTo>
                  <a:lnTo>
                    <a:pt x="687" y="112"/>
                  </a:lnTo>
                  <a:lnTo>
                    <a:pt x="756" y="152"/>
                  </a:lnTo>
                  <a:lnTo>
                    <a:pt x="825" y="206"/>
                  </a:lnTo>
                  <a:lnTo>
                    <a:pt x="893" y="274"/>
                  </a:lnTo>
                  <a:lnTo>
                    <a:pt x="962" y="358"/>
                  </a:lnTo>
                  <a:lnTo>
                    <a:pt x="1031" y="464"/>
                  </a:lnTo>
                  <a:lnTo>
                    <a:pt x="1100" y="590"/>
                  </a:lnTo>
                  <a:lnTo>
                    <a:pt x="1168" y="735"/>
                  </a:lnTo>
                  <a:lnTo>
                    <a:pt x="1237" y="896"/>
                  </a:lnTo>
                  <a:lnTo>
                    <a:pt x="1306" y="1066"/>
                  </a:lnTo>
                  <a:lnTo>
                    <a:pt x="1375" y="1238"/>
                  </a:lnTo>
                  <a:lnTo>
                    <a:pt x="1443" y="1402"/>
                  </a:lnTo>
                  <a:lnTo>
                    <a:pt x="1512" y="1553"/>
                  </a:lnTo>
                  <a:lnTo>
                    <a:pt x="1581" y="1687"/>
                  </a:lnTo>
                  <a:lnTo>
                    <a:pt x="1649" y="1798"/>
                  </a:lnTo>
                  <a:lnTo>
                    <a:pt x="1718" y="1890"/>
                  </a:lnTo>
                  <a:lnTo>
                    <a:pt x="1787" y="1962"/>
                  </a:lnTo>
                  <a:lnTo>
                    <a:pt x="1856" y="2017"/>
                  </a:lnTo>
                  <a:lnTo>
                    <a:pt x="1924" y="2060"/>
                  </a:lnTo>
                  <a:lnTo>
                    <a:pt x="1993" y="2091"/>
                  </a:lnTo>
                  <a:lnTo>
                    <a:pt x="2062" y="2113"/>
                  </a:lnTo>
                  <a:lnTo>
                    <a:pt x="2131" y="2130"/>
                  </a:lnTo>
                  <a:lnTo>
                    <a:pt x="2199" y="2140"/>
                  </a:lnTo>
                  <a:lnTo>
                    <a:pt x="2268" y="2148"/>
                  </a:lnTo>
                  <a:lnTo>
                    <a:pt x="2337" y="2153"/>
                  </a:lnTo>
                  <a:lnTo>
                    <a:pt x="2404" y="2156"/>
                  </a:lnTo>
                  <a:lnTo>
                    <a:pt x="2474" y="2157"/>
                  </a:lnTo>
                  <a:lnTo>
                    <a:pt x="2543" y="2159"/>
                  </a:lnTo>
                  <a:lnTo>
                    <a:pt x="2612" y="2160"/>
                  </a:lnTo>
                  <a:lnTo>
                    <a:pt x="2679" y="2160"/>
                  </a:lnTo>
                  <a:lnTo>
                    <a:pt x="2749" y="2162"/>
                  </a:lnTo>
                  <a:lnTo>
                    <a:pt x="2818" y="2162"/>
                  </a:lnTo>
                  <a:lnTo>
                    <a:pt x="2887" y="2162"/>
                  </a:lnTo>
                  <a:lnTo>
                    <a:pt x="2954" y="2162"/>
                  </a:lnTo>
                  <a:lnTo>
                    <a:pt x="3024" y="2162"/>
                  </a:lnTo>
                  <a:lnTo>
                    <a:pt x="3093" y="2162"/>
                  </a:lnTo>
                  <a:lnTo>
                    <a:pt x="3160" y="2162"/>
                  </a:lnTo>
                  <a:lnTo>
                    <a:pt x="3229" y="2162"/>
                  </a:lnTo>
                  <a:lnTo>
                    <a:pt x="3298" y="2162"/>
                  </a:lnTo>
                  <a:lnTo>
                    <a:pt x="3368" y="2162"/>
                  </a:lnTo>
                  <a:lnTo>
                    <a:pt x="3435" y="2162"/>
                  </a:lnTo>
                  <a:lnTo>
                    <a:pt x="3504" y="2162"/>
                  </a:lnTo>
                  <a:lnTo>
                    <a:pt x="3573" y="2162"/>
                  </a:lnTo>
                </a:path>
              </a:pathLst>
            </a:custGeom>
            <a:noFill/>
            <a:ln w="42863">
              <a:solidFill>
                <a:srgbClr val="808080"/>
              </a:solidFill>
              <a:prstDash val="solid"/>
              <a:round/>
              <a:headEnd/>
              <a:tailEnd/>
            </a:ln>
          </p:spPr>
          <p:txBody>
            <a:bodyPr/>
            <a:lstStyle/>
            <a:p>
              <a:endParaRPr lang="en-US"/>
            </a:p>
          </p:txBody>
        </p:sp>
        <p:sp>
          <p:nvSpPr>
            <p:cNvPr id="3509254" name="Line 6"/>
            <p:cNvSpPr>
              <a:spLocks noChangeShapeType="1"/>
            </p:cNvSpPr>
            <p:nvPr/>
          </p:nvSpPr>
          <p:spPr bwMode="auto">
            <a:xfrm flipV="1">
              <a:off x="1345" y="3107"/>
              <a:ext cx="1" cy="26"/>
            </a:xfrm>
            <a:prstGeom prst="line">
              <a:avLst/>
            </a:prstGeom>
            <a:noFill/>
            <a:ln w="15875">
              <a:solidFill>
                <a:srgbClr val="000000"/>
              </a:solidFill>
              <a:round/>
              <a:headEnd/>
              <a:tailEnd/>
            </a:ln>
          </p:spPr>
          <p:txBody>
            <a:bodyPr/>
            <a:lstStyle/>
            <a:p>
              <a:endParaRPr lang="en-US"/>
            </a:p>
          </p:txBody>
        </p:sp>
        <p:sp>
          <p:nvSpPr>
            <p:cNvPr id="3509255" name="Line 7"/>
            <p:cNvSpPr>
              <a:spLocks noChangeShapeType="1"/>
            </p:cNvSpPr>
            <p:nvPr/>
          </p:nvSpPr>
          <p:spPr bwMode="auto">
            <a:xfrm flipV="1">
              <a:off x="1421" y="3107"/>
              <a:ext cx="1" cy="13"/>
            </a:xfrm>
            <a:prstGeom prst="line">
              <a:avLst/>
            </a:prstGeom>
            <a:noFill/>
            <a:ln w="15875">
              <a:solidFill>
                <a:srgbClr val="000000"/>
              </a:solidFill>
              <a:round/>
              <a:headEnd/>
              <a:tailEnd/>
            </a:ln>
          </p:spPr>
          <p:txBody>
            <a:bodyPr/>
            <a:lstStyle/>
            <a:p>
              <a:endParaRPr lang="en-US"/>
            </a:p>
          </p:txBody>
        </p:sp>
        <p:sp>
          <p:nvSpPr>
            <p:cNvPr id="3509256" name="Line 8"/>
            <p:cNvSpPr>
              <a:spLocks noChangeShapeType="1"/>
            </p:cNvSpPr>
            <p:nvPr/>
          </p:nvSpPr>
          <p:spPr bwMode="auto">
            <a:xfrm flipV="1">
              <a:off x="1466" y="3107"/>
              <a:ext cx="1" cy="13"/>
            </a:xfrm>
            <a:prstGeom prst="line">
              <a:avLst/>
            </a:prstGeom>
            <a:noFill/>
            <a:ln w="15875">
              <a:solidFill>
                <a:srgbClr val="000000"/>
              </a:solidFill>
              <a:round/>
              <a:headEnd/>
              <a:tailEnd/>
            </a:ln>
          </p:spPr>
          <p:txBody>
            <a:bodyPr/>
            <a:lstStyle/>
            <a:p>
              <a:endParaRPr lang="en-US"/>
            </a:p>
          </p:txBody>
        </p:sp>
        <p:sp>
          <p:nvSpPr>
            <p:cNvPr id="3509257" name="Line 9"/>
            <p:cNvSpPr>
              <a:spLocks noChangeShapeType="1"/>
            </p:cNvSpPr>
            <p:nvPr/>
          </p:nvSpPr>
          <p:spPr bwMode="auto">
            <a:xfrm flipV="1">
              <a:off x="1498" y="3107"/>
              <a:ext cx="1" cy="13"/>
            </a:xfrm>
            <a:prstGeom prst="line">
              <a:avLst/>
            </a:prstGeom>
            <a:noFill/>
            <a:ln w="15875">
              <a:solidFill>
                <a:srgbClr val="000000"/>
              </a:solidFill>
              <a:round/>
              <a:headEnd/>
              <a:tailEnd/>
            </a:ln>
          </p:spPr>
          <p:txBody>
            <a:bodyPr/>
            <a:lstStyle/>
            <a:p>
              <a:endParaRPr lang="en-US"/>
            </a:p>
          </p:txBody>
        </p:sp>
        <p:sp>
          <p:nvSpPr>
            <p:cNvPr id="3509258" name="Line 10"/>
            <p:cNvSpPr>
              <a:spLocks noChangeShapeType="1"/>
            </p:cNvSpPr>
            <p:nvPr/>
          </p:nvSpPr>
          <p:spPr bwMode="auto">
            <a:xfrm flipV="1">
              <a:off x="1523" y="3107"/>
              <a:ext cx="1" cy="13"/>
            </a:xfrm>
            <a:prstGeom prst="line">
              <a:avLst/>
            </a:prstGeom>
            <a:noFill/>
            <a:ln w="15875">
              <a:solidFill>
                <a:srgbClr val="000000"/>
              </a:solidFill>
              <a:round/>
              <a:headEnd/>
              <a:tailEnd/>
            </a:ln>
          </p:spPr>
          <p:txBody>
            <a:bodyPr/>
            <a:lstStyle/>
            <a:p>
              <a:endParaRPr lang="en-US"/>
            </a:p>
          </p:txBody>
        </p:sp>
        <p:sp>
          <p:nvSpPr>
            <p:cNvPr id="3509259" name="Line 11"/>
            <p:cNvSpPr>
              <a:spLocks noChangeShapeType="1"/>
            </p:cNvSpPr>
            <p:nvPr/>
          </p:nvSpPr>
          <p:spPr bwMode="auto">
            <a:xfrm flipV="1">
              <a:off x="1543" y="3107"/>
              <a:ext cx="1" cy="13"/>
            </a:xfrm>
            <a:prstGeom prst="line">
              <a:avLst/>
            </a:prstGeom>
            <a:noFill/>
            <a:ln w="15875">
              <a:solidFill>
                <a:srgbClr val="000000"/>
              </a:solidFill>
              <a:round/>
              <a:headEnd/>
              <a:tailEnd/>
            </a:ln>
          </p:spPr>
          <p:txBody>
            <a:bodyPr/>
            <a:lstStyle/>
            <a:p>
              <a:endParaRPr lang="en-US"/>
            </a:p>
          </p:txBody>
        </p:sp>
        <p:sp>
          <p:nvSpPr>
            <p:cNvPr id="3509260" name="Line 12"/>
            <p:cNvSpPr>
              <a:spLocks noChangeShapeType="1"/>
            </p:cNvSpPr>
            <p:nvPr/>
          </p:nvSpPr>
          <p:spPr bwMode="auto">
            <a:xfrm flipV="1">
              <a:off x="1560" y="3107"/>
              <a:ext cx="1" cy="13"/>
            </a:xfrm>
            <a:prstGeom prst="line">
              <a:avLst/>
            </a:prstGeom>
            <a:noFill/>
            <a:ln w="15875">
              <a:solidFill>
                <a:srgbClr val="000000"/>
              </a:solidFill>
              <a:round/>
              <a:headEnd/>
              <a:tailEnd/>
            </a:ln>
          </p:spPr>
          <p:txBody>
            <a:bodyPr/>
            <a:lstStyle/>
            <a:p>
              <a:endParaRPr lang="en-US"/>
            </a:p>
          </p:txBody>
        </p:sp>
        <p:sp>
          <p:nvSpPr>
            <p:cNvPr id="3509261" name="Line 13"/>
            <p:cNvSpPr>
              <a:spLocks noChangeShapeType="1"/>
            </p:cNvSpPr>
            <p:nvPr/>
          </p:nvSpPr>
          <p:spPr bwMode="auto">
            <a:xfrm flipV="1">
              <a:off x="1574" y="3107"/>
              <a:ext cx="1" cy="13"/>
            </a:xfrm>
            <a:prstGeom prst="line">
              <a:avLst/>
            </a:prstGeom>
            <a:noFill/>
            <a:ln w="15875">
              <a:solidFill>
                <a:srgbClr val="000000"/>
              </a:solidFill>
              <a:round/>
              <a:headEnd/>
              <a:tailEnd/>
            </a:ln>
          </p:spPr>
          <p:txBody>
            <a:bodyPr/>
            <a:lstStyle/>
            <a:p>
              <a:endParaRPr lang="en-US"/>
            </a:p>
          </p:txBody>
        </p:sp>
        <p:sp>
          <p:nvSpPr>
            <p:cNvPr id="3509262" name="Line 14"/>
            <p:cNvSpPr>
              <a:spLocks noChangeShapeType="1"/>
            </p:cNvSpPr>
            <p:nvPr/>
          </p:nvSpPr>
          <p:spPr bwMode="auto">
            <a:xfrm flipV="1">
              <a:off x="1587" y="3107"/>
              <a:ext cx="1" cy="13"/>
            </a:xfrm>
            <a:prstGeom prst="line">
              <a:avLst/>
            </a:prstGeom>
            <a:noFill/>
            <a:ln w="15875">
              <a:solidFill>
                <a:srgbClr val="000000"/>
              </a:solidFill>
              <a:round/>
              <a:headEnd/>
              <a:tailEnd/>
            </a:ln>
          </p:spPr>
          <p:txBody>
            <a:bodyPr/>
            <a:lstStyle/>
            <a:p>
              <a:endParaRPr lang="en-US"/>
            </a:p>
          </p:txBody>
        </p:sp>
        <p:sp>
          <p:nvSpPr>
            <p:cNvPr id="3509263" name="Line 15"/>
            <p:cNvSpPr>
              <a:spLocks noChangeShapeType="1"/>
            </p:cNvSpPr>
            <p:nvPr/>
          </p:nvSpPr>
          <p:spPr bwMode="auto">
            <a:xfrm flipV="1">
              <a:off x="1599" y="3107"/>
              <a:ext cx="1" cy="26"/>
            </a:xfrm>
            <a:prstGeom prst="line">
              <a:avLst/>
            </a:prstGeom>
            <a:noFill/>
            <a:ln w="15875">
              <a:solidFill>
                <a:srgbClr val="000000"/>
              </a:solidFill>
              <a:round/>
              <a:headEnd/>
              <a:tailEnd/>
            </a:ln>
          </p:spPr>
          <p:txBody>
            <a:bodyPr/>
            <a:lstStyle/>
            <a:p>
              <a:endParaRPr lang="en-US"/>
            </a:p>
          </p:txBody>
        </p:sp>
        <p:sp>
          <p:nvSpPr>
            <p:cNvPr id="3509264" name="Line 16"/>
            <p:cNvSpPr>
              <a:spLocks noChangeShapeType="1"/>
            </p:cNvSpPr>
            <p:nvPr/>
          </p:nvSpPr>
          <p:spPr bwMode="auto">
            <a:xfrm flipV="1">
              <a:off x="1675" y="3107"/>
              <a:ext cx="1" cy="13"/>
            </a:xfrm>
            <a:prstGeom prst="line">
              <a:avLst/>
            </a:prstGeom>
            <a:noFill/>
            <a:ln w="15875">
              <a:solidFill>
                <a:srgbClr val="000000"/>
              </a:solidFill>
              <a:round/>
              <a:headEnd/>
              <a:tailEnd/>
            </a:ln>
          </p:spPr>
          <p:txBody>
            <a:bodyPr/>
            <a:lstStyle/>
            <a:p>
              <a:endParaRPr lang="en-US"/>
            </a:p>
          </p:txBody>
        </p:sp>
        <p:sp>
          <p:nvSpPr>
            <p:cNvPr id="3509265" name="Line 17"/>
            <p:cNvSpPr>
              <a:spLocks noChangeShapeType="1"/>
            </p:cNvSpPr>
            <p:nvPr/>
          </p:nvSpPr>
          <p:spPr bwMode="auto">
            <a:xfrm flipV="1">
              <a:off x="1719" y="3107"/>
              <a:ext cx="1" cy="13"/>
            </a:xfrm>
            <a:prstGeom prst="line">
              <a:avLst/>
            </a:prstGeom>
            <a:noFill/>
            <a:ln w="15875">
              <a:solidFill>
                <a:srgbClr val="000000"/>
              </a:solidFill>
              <a:round/>
              <a:headEnd/>
              <a:tailEnd/>
            </a:ln>
          </p:spPr>
          <p:txBody>
            <a:bodyPr/>
            <a:lstStyle/>
            <a:p>
              <a:endParaRPr lang="en-US"/>
            </a:p>
          </p:txBody>
        </p:sp>
        <p:sp>
          <p:nvSpPr>
            <p:cNvPr id="3509266" name="Line 18"/>
            <p:cNvSpPr>
              <a:spLocks noChangeShapeType="1"/>
            </p:cNvSpPr>
            <p:nvPr/>
          </p:nvSpPr>
          <p:spPr bwMode="auto">
            <a:xfrm flipV="1">
              <a:off x="1751" y="3107"/>
              <a:ext cx="1" cy="13"/>
            </a:xfrm>
            <a:prstGeom prst="line">
              <a:avLst/>
            </a:prstGeom>
            <a:noFill/>
            <a:ln w="15875">
              <a:solidFill>
                <a:srgbClr val="000000"/>
              </a:solidFill>
              <a:round/>
              <a:headEnd/>
              <a:tailEnd/>
            </a:ln>
          </p:spPr>
          <p:txBody>
            <a:bodyPr/>
            <a:lstStyle/>
            <a:p>
              <a:endParaRPr lang="en-US"/>
            </a:p>
          </p:txBody>
        </p:sp>
        <p:sp>
          <p:nvSpPr>
            <p:cNvPr id="3509267" name="Line 19"/>
            <p:cNvSpPr>
              <a:spLocks noChangeShapeType="1"/>
            </p:cNvSpPr>
            <p:nvPr/>
          </p:nvSpPr>
          <p:spPr bwMode="auto">
            <a:xfrm flipV="1">
              <a:off x="1775" y="3107"/>
              <a:ext cx="1" cy="13"/>
            </a:xfrm>
            <a:prstGeom prst="line">
              <a:avLst/>
            </a:prstGeom>
            <a:noFill/>
            <a:ln w="15875">
              <a:solidFill>
                <a:srgbClr val="000000"/>
              </a:solidFill>
              <a:round/>
              <a:headEnd/>
              <a:tailEnd/>
            </a:ln>
          </p:spPr>
          <p:txBody>
            <a:bodyPr/>
            <a:lstStyle/>
            <a:p>
              <a:endParaRPr lang="en-US"/>
            </a:p>
          </p:txBody>
        </p:sp>
        <p:sp>
          <p:nvSpPr>
            <p:cNvPr id="3509268" name="Line 20"/>
            <p:cNvSpPr>
              <a:spLocks noChangeShapeType="1"/>
            </p:cNvSpPr>
            <p:nvPr/>
          </p:nvSpPr>
          <p:spPr bwMode="auto">
            <a:xfrm flipV="1">
              <a:off x="1796" y="3107"/>
              <a:ext cx="1" cy="13"/>
            </a:xfrm>
            <a:prstGeom prst="line">
              <a:avLst/>
            </a:prstGeom>
            <a:noFill/>
            <a:ln w="15875">
              <a:solidFill>
                <a:srgbClr val="000000"/>
              </a:solidFill>
              <a:round/>
              <a:headEnd/>
              <a:tailEnd/>
            </a:ln>
          </p:spPr>
          <p:txBody>
            <a:bodyPr/>
            <a:lstStyle/>
            <a:p>
              <a:endParaRPr lang="en-US"/>
            </a:p>
          </p:txBody>
        </p:sp>
        <p:sp>
          <p:nvSpPr>
            <p:cNvPr id="3509269" name="Line 21"/>
            <p:cNvSpPr>
              <a:spLocks noChangeShapeType="1"/>
            </p:cNvSpPr>
            <p:nvPr/>
          </p:nvSpPr>
          <p:spPr bwMode="auto">
            <a:xfrm flipV="1">
              <a:off x="1813" y="3107"/>
              <a:ext cx="1" cy="13"/>
            </a:xfrm>
            <a:prstGeom prst="line">
              <a:avLst/>
            </a:prstGeom>
            <a:noFill/>
            <a:ln w="15875">
              <a:solidFill>
                <a:srgbClr val="000000"/>
              </a:solidFill>
              <a:round/>
              <a:headEnd/>
              <a:tailEnd/>
            </a:ln>
          </p:spPr>
          <p:txBody>
            <a:bodyPr/>
            <a:lstStyle/>
            <a:p>
              <a:endParaRPr lang="en-US"/>
            </a:p>
          </p:txBody>
        </p:sp>
        <p:sp>
          <p:nvSpPr>
            <p:cNvPr id="3509270" name="Line 22"/>
            <p:cNvSpPr>
              <a:spLocks noChangeShapeType="1"/>
            </p:cNvSpPr>
            <p:nvPr/>
          </p:nvSpPr>
          <p:spPr bwMode="auto">
            <a:xfrm flipV="1">
              <a:off x="1828" y="3107"/>
              <a:ext cx="1" cy="13"/>
            </a:xfrm>
            <a:prstGeom prst="line">
              <a:avLst/>
            </a:prstGeom>
            <a:noFill/>
            <a:ln w="15875">
              <a:solidFill>
                <a:srgbClr val="000000"/>
              </a:solidFill>
              <a:round/>
              <a:headEnd/>
              <a:tailEnd/>
            </a:ln>
          </p:spPr>
          <p:txBody>
            <a:bodyPr/>
            <a:lstStyle/>
            <a:p>
              <a:endParaRPr lang="en-US"/>
            </a:p>
          </p:txBody>
        </p:sp>
        <p:sp>
          <p:nvSpPr>
            <p:cNvPr id="3509271" name="Line 23"/>
            <p:cNvSpPr>
              <a:spLocks noChangeShapeType="1"/>
            </p:cNvSpPr>
            <p:nvPr/>
          </p:nvSpPr>
          <p:spPr bwMode="auto">
            <a:xfrm flipV="1">
              <a:off x="1841" y="3107"/>
              <a:ext cx="1" cy="13"/>
            </a:xfrm>
            <a:prstGeom prst="line">
              <a:avLst/>
            </a:prstGeom>
            <a:noFill/>
            <a:ln w="15875">
              <a:solidFill>
                <a:srgbClr val="000000"/>
              </a:solidFill>
              <a:round/>
              <a:headEnd/>
              <a:tailEnd/>
            </a:ln>
          </p:spPr>
          <p:txBody>
            <a:bodyPr/>
            <a:lstStyle/>
            <a:p>
              <a:endParaRPr lang="en-US"/>
            </a:p>
          </p:txBody>
        </p:sp>
        <p:sp>
          <p:nvSpPr>
            <p:cNvPr id="3509272" name="Line 24"/>
            <p:cNvSpPr>
              <a:spLocks noChangeShapeType="1"/>
            </p:cNvSpPr>
            <p:nvPr/>
          </p:nvSpPr>
          <p:spPr bwMode="auto">
            <a:xfrm flipV="1">
              <a:off x="1852" y="3107"/>
              <a:ext cx="1" cy="26"/>
            </a:xfrm>
            <a:prstGeom prst="line">
              <a:avLst/>
            </a:prstGeom>
            <a:noFill/>
            <a:ln w="15875">
              <a:solidFill>
                <a:srgbClr val="000000"/>
              </a:solidFill>
              <a:round/>
              <a:headEnd/>
              <a:tailEnd/>
            </a:ln>
          </p:spPr>
          <p:txBody>
            <a:bodyPr/>
            <a:lstStyle/>
            <a:p>
              <a:endParaRPr lang="en-US"/>
            </a:p>
          </p:txBody>
        </p:sp>
        <p:sp>
          <p:nvSpPr>
            <p:cNvPr id="3509273" name="Line 25"/>
            <p:cNvSpPr>
              <a:spLocks noChangeShapeType="1"/>
            </p:cNvSpPr>
            <p:nvPr/>
          </p:nvSpPr>
          <p:spPr bwMode="auto">
            <a:xfrm flipV="1">
              <a:off x="1928" y="3107"/>
              <a:ext cx="1" cy="13"/>
            </a:xfrm>
            <a:prstGeom prst="line">
              <a:avLst/>
            </a:prstGeom>
            <a:noFill/>
            <a:ln w="15875">
              <a:solidFill>
                <a:srgbClr val="000000"/>
              </a:solidFill>
              <a:round/>
              <a:headEnd/>
              <a:tailEnd/>
            </a:ln>
          </p:spPr>
          <p:txBody>
            <a:bodyPr/>
            <a:lstStyle/>
            <a:p>
              <a:endParaRPr lang="en-US"/>
            </a:p>
          </p:txBody>
        </p:sp>
        <p:sp>
          <p:nvSpPr>
            <p:cNvPr id="3509274" name="Line 26"/>
            <p:cNvSpPr>
              <a:spLocks noChangeShapeType="1"/>
            </p:cNvSpPr>
            <p:nvPr/>
          </p:nvSpPr>
          <p:spPr bwMode="auto">
            <a:xfrm flipV="1">
              <a:off x="1973" y="3107"/>
              <a:ext cx="1" cy="13"/>
            </a:xfrm>
            <a:prstGeom prst="line">
              <a:avLst/>
            </a:prstGeom>
            <a:noFill/>
            <a:ln w="15875">
              <a:solidFill>
                <a:srgbClr val="000000"/>
              </a:solidFill>
              <a:round/>
              <a:headEnd/>
              <a:tailEnd/>
            </a:ln>
          </p:spPr>
          <p:txBody>
            <a:bodyPr/>
            <a:lstStyle/>
            <a:p>
              <a:endParaRPr lang="en-US"/>
            </a:p>
          </p:txBody>
        </p:sp>
        <p:sp>
          <p:nvSpPr>
            <p:cNvPr id="3509275" name="Line 27"/>
            <p:cNvSpPr>
              <a:spLocks noChangeShapeType="1"/>
            </p:cNvSpPr>
            <p:nvPr/>
          </p:nvSpPr>
          <p:spPr bwMode="auto">
            <a:xfrm flipV="1">
              <a:off x="2004" y="3107"/>
              <a:ext cx="1" cy="13"/>
            </a:xfrm>
            <a:prstGeom prst="line">
              <a:avLst/>
            </a:prstGeom>
            <a:noFill/>
            <a:ln w="15875">
              <a:solidFill>
                <a:srgbClr val="000000"/>
              </a:solidFill>
              <a:round/>
              <a:headEnd/>
              <a:tailEnd/>
            </a:ln>
          </p:spPr>
          <p:txBody>
            <a:bodyPr/>
            <a:lstStyle/>
            <a:p>
              <a:endParaRPr lang="en-US"/>
            </a:p>
          </p:txBody>
        </p:sp>
        <p:sp>
          <p:nvSpPr>
            <p:cNvPr id="3509276" name="Line 28"/>
            <p:cNvSpPr>
              <a:spLocks noChangeShapeType="1"/>
            </p:cNvSpPr>
            <p:nvPr/>
          </p:nvSpPr>
          <p:spPr bwMode="auto">
            <a:xfrm flipV="1">
              <a:off x="2029" y="3107"/>
              <a:ext cx="1" cy="13"/>
            </a:xfrm>
            <a:prstGeom prst="line">
              <a:avLst/>
            </a:prstGeom>
            <a:noFill/>
            <a:ln w="15875">
              <a:solidFill>
                <a:srgbClr val="000000"/>
              </a:solidFill>
              <a:round/>
              <a:headEnd/>
              <a:tailEnd/>
            </a:ln>
          </p:spPr>
          <p:txBody>
            <a:bodyPr/>
            <a:lstStyle/>
            <a:p>
              <a:endParaRPr lang="en-US"/>
            </a:p>
          </p:txBody>
        </p:sp>
        <p:sp>
          <p:nvSpPr>
            <p:cNvPr id="3509277" name="Line 29"/>
            <p:cNvSpPr>
              <a:spLocks noChangeShapeType="1"/>
            </p:cNvSpPr>
            <p:nvPr/>
          </p:nvSpPr>
          <p:spPr bwMode="auto">
            <a:xfrm flipV="1">
              <a:off x="2049" y="3107"/>
              <a:ext cx="1" cy="13"/>
            </a:xfrm>
            <a:prstGeom prst="line">
              <a:avLst/>
            </a:prstGeom>
            <a:noFill/>
            <a:ln w="15875">
              <a:solidFill>
                <a:srgbClr val="000000"/>
              </a:solidFill>
              <a:round/>
              <a:headEnd/>
              <a:tailEnd/>
            </a:ln>
          </p:spPr>
          <p:txBody>
            <a:bodyPr/>
            <a:lstStyle/>
            <a:p>
              <a:endParaRPr lang="en-US"/>
            </a:p>
          </p:txBody>
        </p:sp>
        <p:sp>
          <p:nvSpPr>
            <p:cNvPr id="3509278" name="Line 30"/>
            <p:cNvSpPr>
              <a:spLocks noChangeShapeType="1"/>
            </p:cNvSpPr>
            <p:nvPr/>
          </p:nvSpPr>
          <p:spPr bwMode="auto">
            <a:xfrm flipV="1">
              <a:off x="2066" y="3107"/>
              <a:ext cx="1" cy="13"/>
            </a:xfrm>
            <a:prstGeom prst="line">
              <a:avLst/>
            </a:prstGeom>
            <a:noFill/>
            <a:ln w="15875">
              <a:solidFill>
                <a:srgbClr val="000000"/>
              </a:solidFill>
              <a:round/>
              <a:headEnd/>
              <a:tailEnd/>
            </a:ln>
          </p:spPr>
          <p:txBody>
            <a:bodyPr/>
            <a:lstStyle/>
            <a:p>
              <a:endParaRPr lang="en-US"/>
            </a:p>
          </p:txBody>
        </p:sp>
        <p:sp>
          <p:nvSpPr>
            <p:cNvPr id="3509279" name="Line 31"/>
            <p:cNvSpPr>
              <a:spLocks noChangeShapeType="1"/>
            </p:cNvSpPr>
            <p:nvPr/>
          </p:nvSpPr>
          <p:spPr bwMode="auto">
            <a:xfrm flipV="1">
              <a:off x="2081" y="3107"/>
              <a:ext cx="1" cy="13"/>
            </a:xfrm>
            <a:prstGeom prst="line">
              <a:avLst/>
            </a:prstGeom>
            <a:noFill/>
            <a:ln w="15875">
              <a:solidFill>
                <a:srgbClr val="000000"/>
              </a:solidFill>
              <a:round/>
              <a:headEnd/>
              <a:tailEnd/>
            </a:ln>
          </p:spPr>
          <p:txBody>
            <a:bodyPr/>
            <a:lstStyle/>
            <a:p>
              <a:endParaRPr lang="en-US"/>
            </a:p>
          </p:txBody>
        </p:sp>
        <p:sp>
          <p:nvSpPr>
            <p:cNvPr id="3509280" name="Line 32"/>
            <p:cNvSpPr>
              <a:spLocks noChangeShapeType="1"/>
            </p:cNvSpPr>
            <p:nvPr/>
          </p:nvSpPr>
          <p:spPr bwMode="auto">
            <a:xfrm flipV="1">
              <a:off x="2093" y="3107"/>
              <a:ext cx="1" cy="13"/>
            </a:xfrm>
            <a:prstGeom prst="line">
              <a:avLst/>
            </a:prstGeom>
            <a:noFill/>
            <a:ln w="15875">
              <a:solidFill>
                <a:srgbClr val="000000"/>
              </a:solidFill>
              <a:round/>
              <a:headEnd/>
              <a:tailEnd/>
            </a:ln>
          </p:spPr>
          <p:txBody>
            <a:bodyPr/>
            <a:lstStyle/>
            <a:p>
              <a:endParaRPr lang="en-US"/>
            </a:p>
          </p:txBody>
        </p:sp>
        <p:sp>
          <p:nvSpPr>
            <p:cNvPr id="3509281" name="Line 33"/>
            <p:cNvSpPr>
              <a:spLocks noChangeShapeType="1"/>
            </p:cNvSpPr>
            <p:nvPr/>
          </p:nvSpPr>
          <p:spPr bwMode="auto">
            <a:xfrm flipV="1">
              <a:off x="2106" y="3107"/>
              <a:ext cx="1" cy="26"/>
            </a:xfrm>
            <a:prstGeom prst="line">
              <a:avLst/>
            </a:prstGeom>
            <a:noFill/>
            <a:ln w="15875">
              <a:solidFill>
                <a:srgbClr val="000000"/>
              </a:solidFill>
              <a:round/>
              <a:headEnd/>
              <a:tailEnd/>
            </a:ln>
          </p:spPr>
          <p:txBody>
            <a:bodyPr/>
            <a:lstStyle/>
            <a:p>
              <a:endParaRPr lang="en-US"/>
            </a:p>
          </p:txBody>
        </p:sp>
        <p:sp>
          <p:nvSpPr>
            <p:cNvPr id="3509282" name="Line 34"/>
            <p:cNvSpPr>
              <a:spLocks noChangeShapeType="1"/>
            </p:cNvSpPr>
            <p:nvPr/>
          </p:nvSpPr>
          <p:spPr bwMode="auto">
            <a:xfrm flipV="1">
              <a:off x="2182" y="3107"/>
              <a:ext cx="1" cy="13"/>
            </a:xfrm>
            <a:prstGeom prst="line">
              <a:avLst/>
            </a:prstGeom>
            <a:noFill/>
            <a:ln w="15875">
              <a:solidFill>
                <a:srgbClr val="000000"/>
              </a:solidFill>
              <a:round/>
              <a:headEnd/>
              <a:tailEnd/>
            </a:ln>
          </p:spPr>
          <p:txBody>
            <a:bodyPr/>
            <a:lstStyle/>
            <a:p>
              <a:endParaRPr lang="en-US"/>
            </a:p>
          </p:txBody>
        </p:sp>
        <p:sp>
          <p:nvSpPr>
            <p:cNvPr id="3509283" name="Line 35"/>
            <p:cNvSpPr>
              <a:spLocks noChangeShapeType="1"/>
            </p:cNvSpPr>
            <p:nvPr/>
          </p:nvSpPr>
          <p:spPr bwMode="auto">
            <a:xfrm flipV="1">
              <a:off x="2226" y="3107"/>
              <a:ext cx="1" cy="13"/>
            </a:xfrm>
            <a:prstGeom prst="line">
              <a:avLst/>
            </a:prstGeom>
            <a:noFill/>
            <a:ln w="15875">
              <a:solidFill>
                <a:srgbClr val="000000"/>
              </a:solidFill>
              <a:round/>
              <a:headEnd/>
              <a:tailEnd/>
            </a:ln>
          </p:spPr>
          <p:txBody>
            <a:bodyPr/>
            <a:lstStyle/>
            <a:p>
              <a:endParaRPr lang="en-US"/>
            </a:p>
          </p:txBody>
        </p:sp>
        <p:sp>
          <p:nvSpPr>
            <p:cNvPr id="3509284" name="Line 36"/>
            <p:cNvSpPr>
              <a:spLocks noChangeShapeType="1"/>
            </p:cNvSpPr>
            <p:nvPr/>
          </p:nvSpPr>
          <p:spPr bwMode="auto">
            <a:xfrm flipV="1">
              <a:off x="2258" y="3107"/>
              <a:ext cx="1" cy="13"/>
            </a:xfrm>
            <a:prstGeom prst="line">
              <a:avLst/>
            </a:prstGeom>
            <a:noFill/>
            <a:ln w="15875">
              <a:solidFill>
                <a:srgbClr val="000000"/>
              </a:solidFill>
              <a:round/>
              <a:headEnd/>
              <a:tailEnd/>
            </a:ln>
          </p:spPr>
          <p:txBody>
            <a:bodyPr/>
            <a:lstStyle/>
            <a:p>
              <a:endParaRPr lang="en-US"/>
            </a:p>
          </p:txBody>
        </p:sp>
        <p:sp>
          <p:nvSpPr>
            <p:cNvPr id="3509285" name="Line 37"/>
            <p:cNvSpPr>
              <a:spLocks noChangeShapeType="1"/>
            </p:cNvSpPr>
            <p:nvPr/>
          </p:nvSpPr>
          <p:spPr bwMode="auto">
            <a:xfrm flipV="1">
              <a:off x="2282" y="3107"/>
              <a:ext cx="1" cy="13"/>
            </a:xfrm>
            <a:prstGeom prst="line">
              <a:avLst/>
            </a:prstGeom>
            <a:noFill/>
            <a:ln w="15875">
              <a:solidFill>
                <a:srgbClr val="000000"/>
              </a:solidFill>
              <a:round/>
              <a:headEnd/>
              <a:tailEnd/>
            </a:ln>
          </p:spPr>
          <p:txBody>
            <a:bodyPr/>
            <a:lstStyle/>
            <a:p>
              <a:endParaRPr lang="en-US"/>
            </a:p>
          </p:txBody>
        </p:sp>
        <p:sp>
          <p:nvSpPr>
            <p:cNvPr id="3509286" name="Line 38"/>
            <p:cNvSpPr>
              <a:spLocks noChangeShapeType="1"/>
            </p:cNvSpPr>
            <p:nvPr/>
          </p:nvSpPr>
          <p:spPr bwMode="auto">
            <a:xfrm flipV="1">
              <a:off x="2302" y="3107"/>
              <a:ext cx="1" cy="13"/>
            </a:xfrm>
            <a:prstGeom prst="line">
              <a:avLst/>
            </a:prstGeom>
            <a:noFill/>
            <a:ln w="15875">
              <a:solidFill>
                <a:srgbClr val="000000"/>
              </a:solidFill>
              <a:round/>
              <a:headEnd/>
              <a:tailEnd/>
            </a:ln>
          </p:spPr>
          <p:txBody>
            <a:bodyPr/>
            <a:lstStyle/>
            <a:p>
              <a:endParaRPr lang="en-US"/>
            </a:p>
          </p:txBody>
        </p:sp>
        <p:sp>
          <p:nvSpPr>
            <p:cNvPr id="3509287" name="Line 39"/>
            <p:cNvSpPr>
              <a:spLocks noChangeShapeType="1"/>
            </p:cNvSpPr>
            <p:nvPr/>
          </p:nvSpPr>
          <p:spPr bwMode="auto">
            <a:xfrm flipV="1">
              <a:off x="2319" y="3107"/>
              <a:ext cx="1" cy="13"/>
            </a:xfrm>
            <a:prstGeom prst="line">
              <a:avLst/>
            </a:prstGeom>
            <a:noFill/>
            <a:ln w="15875">
              <a:solidFill>
                <a:srgbClr val="000000"/>
              </a:solidFill>
              <a:round/>
              <a:headEnd/>
              <a:tailEnd/>
            </a:ln>
          </p:spPr>
          <p:txBody>
            <a:bodyPr/>
            <a:lstStyle/>
            <a:p>
              <a:endParaRPr lang="en-US"/>
            </a:p>
          </p:txBody>
        </p:sp>
        <p:sp>
          <p:nvSpPr>
            <p:cNvPr id="3509288" name="Line 40"/>
            <p:cNvSpPr>
              <a:spLocks noChangeShapeType="1"/>
            </p:cNvSpPr>
            <p:nvPr/>
          </p:nvSpPr>
          <p:spPr bwMode="auto">
            <a:xfrm flipV="1">
              <a:off x="2334" y="3107"/>
              <a:ext cx="1" cy="13"/>
            </a:xfrm>
            <a:prstGeom prst="line">
              <a:avLst/>
            </a:prstGeom>
            <a:noFill/>
            <a:ln w="15875">
              <a:solidFill>
                <a:srgbClr val="000000"/>
              </a:solidFill>
              <a:round/>
              <a:headEnd/>
              <a:tailEnd/>
            </a:ln>
          </p:spPr>
          <p:txBody>
            <a:bodyPr/>
            <a:lstStyle/>
            <a:p>
              <a:endParaRPr lang="en-US"/>
            </a:p>
          </p:txBody>
        </p:sp>
        <p:sp>
          <p:nvSpPr>
            <p:cNvPr id="3509289" name="Line 41"/>
            <p:cNvSpPr>
              <a:spLocks noChangeShapeType="1"/>
            </p:cNvSpPr>
            <p:nvPr/>
          </p:nvSpPr>
          <p:spPr bwMode="auto">
            <a:xfrm flipV="1">
              <a:off x="2347" y="3107"/>
              <a:ext cx="1" cy="13"/>
            </a:xfrm>
            <a:prstGeom prst="line">
              <a:avLst/>
            </a:prstGeom>
            <a:noFill/>
            <a:ln w="15875">
              <a:solidFill>
                <a:srgbClr val="000000"/>
              </a:solidFill>
              <a:round/>
              <a:headEnd/>
              <a:tailEnd/>
            </a:ln>
          </p:spPr>
          <p:txBody>
            <a:bodyPr/>
            <a:lstStyle/>
            <a:p>
              <a:endParaRPr lang="en-US"/>
            </a:p>
          </p:txBody>
        </p:sp>
        <p:sp>
          <p:nvSpPr>
            <p:cNvPr id="3509290" name="Line 42"/>
            <p:cNvSpPr>
              <a:spLocks noChangeShapeType="1"/>
            </p:cNvSpPr>
            <p:nvPr/>
          </p:nvSpPr>
          <p:spPr bwMode="auto">
            <a:xfrm flipV="1">
              <a:off x="2358" y="3107"/>
              <a:ext cx="1" cy="26"/>
            </a:xfrm>
            <a:prstGeom prst="line">
              <a:avLst/>
            </a:prstGeom>
            <a:noFill/>
            <a:ln w="15875">
              <a:solidFill>
                <a:srgbClr val="000000"/>
              </a:solidFill>
              <a:round/>
              <a:headEnd/>
              <a:tailEnd/>
            </a:ln>
          </p:spPr>
          <p:txBody>
            <a:bodyPr/>
            <a:lstStyle/>
            <a:p>
              <a:endParaRPr lang="en-US"/>
            </a:p>
          </p:txBody>
        </p:sp>
        <p:sp>
          <p:nvSpPr>
            <p:cNvPr id="3509291" name="Line 43"/>
            <p:cNvSpPr>
              <a:spLocks noChangeShapeType="1"/>
            </p:cNvSpPr>
            <p:nvPr/>
          </p:nvSpPr>
          <p:spPr bwMode="auto">
            <a:xfrm flipV="1">
              <a:off x="2435" y="3107"/>
              <a:ext cx="1" cy="13"/>
            </a:xfrm>
            <a:prstGeom prst="line">
              <a:avLst/>
            </a:prstGeom>
            <a:noFill/>
            <a:ln w="15875">
              <a:solidFill>
                <a:srgbClr val="000000"/>
              </a:solidFill>
              <a:round/>
              <a:headEnd/>
              <a:tailEnd/>
            </a:ln>
          </p:spPr>
          <p:txBody>
            <a:bodyPr/>
            <a:lstStyle/>
            <a:p>
              <a:endParaRPr lang="en-US"/>
            </a:p>
          </p:txBody>
        </p:sp>
        <p:sp>
          <p:nvSpPr>
            <p:cNvPr id="3509292" name="Line 44"/>
            <p:cNvSpPr>
              <a:spLocks noChangeShapeType="1"/>
            </p:cNvSpPr>
            <p:nvPr/>
          </p:nvSpPr>
          <p:spPr bwMode="auto">
            <a:xfrm flipV="1">
              <a:off x="2480" y="3107"/>
              <a:ext cx="1" cy="13"/>
            </a:xfrm>
            <a:prstGeom prst="line">
              <a:avLst/>
            </a:prstGeom>
            <a:noFill/>
            <a:ln w="15875">
              <a:solidFill>
                <a:srgbClr val="000000"/>
              </a:solidFill>
              <a:round/>
              <a:headEnd/>
              <a:tailEnd/>
            </a:ln>
          </p:spPr>
          <p:txBody>
            <a:bodyPr/>
            <a:lstStyle/>
            <a:p>
              <a:endParaRPr lang="en-US"/>
            </a:p>
          </p:txBody>
        </p:sp>
        <p:sp>
          <p:nvSpPr>
            <p:cNvPr id="3509293" name="Line 45"/>
            <p:cNvSpPr>
              <a:spLocks noChangeShapeType="1"/>
            </p:cNvSpPr>
            <p:nvPr/>
          </p:nvSpPr>
          <p:spPr bwMode="auto">
            <a:xfrm flipV="1">
              <a:off x="2511" y="3107"/>
              <a:ext cx="1" cy="13"/>
            </a:xfrm>
            <a:prstGeom prst="line">
              <a:avLst/>
            </a:prstGeom>
            <a:noFill/>
            <a:ln w="15875">
              <a:solidFill>
                <a:srgbClr val="000000"/>
              </a:solidFill>
              <a:round/>
              <a:headEnd/>
              <a:tailEnd/>
            </a:ln>
          </p:spPr>
          <p:txBody>
            <a:bodyPr/>
            <a:lstStyle/>
            <a:p>
              <a:endParaRPr lang="en-US"/>
            </a:p>
          </p:txBody>
        </p:sp>
        <p:sp>
          <p:nvSpPr>
            <p:cNvPr id="3509294" name="Line 46"/>
            <p:cNvSpPr>
              <a:spLocks noChangeShapeType="1"/>
            </p:cNvSpPr>
            <p:nvPr/>
          </p:nvSpPr>
          <p:spPr bwMode="auto">
            <a:xfrm flipV="1">
              <a:off x="2536" y="3107"/>
              <a:ext cx="1" cy="13"/>
            </a:xfrm>
            <a:prstGeom prst="line">
              <a:avLst/>
            </a:prstGeom>
            <a:noFill/>
            <a:ln w="15875">
              <a:solidFill>
                <a:srgbClr val="000000"/>
              </a:solidFill>
              <a:round/>
              <a:headEnd/>
              <a:tailEnd/>
            </a:ln>
          </p:spPr>
          <p:txBody>
            <a:bodyPr/>
            <a:lstStyle/>
            <a:p>
              <a:endParaRPr lang="en-US"/>
            </a:p>
          </p:txBody>
        </p:sp>
        <p:sp>
          <p:nvSpPr>
            <p:cNvPr id="3509295" name="Line 47"/>
            <p:cNvSpPr>
              <a:spLocks noChangeShapeType="1"/>
            </p:cNvSpPr>
            <p:nvPr/>
          </p:nvSpPr>
          <p:spPr bwMode="auto">
            <a:xfrm flipV="1">
              <a:off x="2556" y="3107"/>
              <a:ext cx="1" cy="13"/>
            </a:xfrm>
            <a:prstGeom prst="line">
              <a:avLst/>
            </a:prstGeom>
            <a:noFill/>
            <a:ln w="15875">
              <a:solidFill>
                <a:srgbClr val="000000"/>
              </a:solidFill>
              <a:round/>
              <a:headEnd/>
              <a:tailEnd/>
            </a:ln>
          </p:spPr>
          <p:txBody>
            <a:bodyPr/>
            <a:lstStyle/>
            <a:p>
              <a:endParaRPr lang="en-US"/>
            </a:p>
          </p:txBody>
        </p:sp>
        <p:sp>
          <p:nvSpPr>
            <p:cNvPr id="3509296" name="Line 48"/>
            <p:cNvSpPr>
              <a:spLocks noChangeShapeType="1"/>
            </p:cNvSpPr>
            <p:nvPr/>
          </p:nvSpPr>
          <p:spPr bwMode="auto">
            <a:xfrm flipV="1">
              <a:off x="2573" y="3107"/>
              <a:ext cx="1" cy="13"/>
            </a:xfrm>
            <a:prstGeom prst="line">
              <a:avLst/>
            </a:prstGeom>
            <a:noFill/>
            <a:ln w="15875">
              <a:solidFill>
                <a:srgbClr val="000000"/>
              </a:solidFill>
              <a:round/>
              <a:headEnd/>
              <a:tailEnd/>
            </a:ln>
          </p:spPr>
          <p:txBody>
            <a:bodyPr/>
            <a:lstStyle/>
            <a:p>
              <a:endParaRPr lang="en-US"/>
            </a:p>
          </p:txBody>
        </p:sp>
        <p:sp>
          <p:nvSpPr>
            <p:cNvPr id="3509297" name="Line 49"/>
            <p:cNvSpPr>
              <a:spLocks noChangeShapeType="1"/>
            </p:cNvSpPr>
            <p:nvPr/>
          </p:nvSpPr>
          <p:spPr bwMode="auto">
            <a:xfrm flipV="1">
              <a:off x="2587" y="3107"/>
              <a:ext cx="1" cy="13"/>
            </a:xfrm>
            <a:prstGeom prst="line">
              <a:avLst/>
            </a:prstGeom>
            <a:noFill/>
            <a:ln w="15875">
              <a:solidFill>
                <a:srgbClr val="000000"/>
              </a:solidFill>
              <a:round/>
              <a:headEnd/>
              <a:tailEnd/>
            </a:ln>
          </p:spPr>
          <p:txBody>
            <a:bodyPr/>
            <a:lstStyle/>
            <a:p>
              <a:endParaRPr lang="en-US"/>
            </a:p>
          </p:txBody>
        </p:sp>
        <p:sp>
          <p:nvSpPr>
            <p:cNvPr id="3509298" name="Line 50"/>
            <p:cNvSpPr>
              <a:spLocks noChangeShapeType="1"/>
            </p:cNvSpPr>
            <p:nvPr/>
          </p:nvSpPr>
          <p:spPr bwMode="auto">
            <a:xfrm flipV="1">
              <a:off x="2600" y="3107"/>
              <a:ext cx="1" cy="13"/>
            </a:xfrm>
            <a:prstGeom prst="line">
              <a:avLst/>
            </a:prstGeom>
            <a:noFill/>
            <a:ln w="15875">
              <a:solidFill>
                <a:srgbClr val="000000"/>
              </a:solidFill>
              <a:round/>
              <a:headEnd/>
              <a:tailEnd/>
            </a:ln>
          </p:spPr>
          <p:txBody>
            <a:bodyPr/>
            <a:lstStyle/>
            <a:p>
              <a:endParaRPr lang="en-US"/>
            </a:p>
          </p:txBody>
        </p:sp>
        <p:sp>
          <p:nvSpPr>
            <p:cNvPr id="3509299" name="Line 51"/>
            <p:cNvSpPr>
              <a:spLocks noChangeShapeType="1"/>
            </p:cNvSpPr>
            <p:nvPr/>
          </p:nvSpPr>
          <p:spPr bwMode="auto">
            <a:xfrm flipV="1">
              <a:off x="2612" y="3107"/>
              <a:ext cx="1" cy="26"/>
            </a:xfrm>
            <a:prstGeom prst="line">
              <a:avLst/>
            </a:prstGeom>
            <a:noFill/>
            <a:ln w="15875">
              <a:solidFill>
                <a:srgbClr val="000000"/>
              </a:solidFill>
              <a:round/>
              <a:headEnd/>
              <a:tailEnd/>
            </a:ln>
          </p:spPr>
          <p:txBody>
            <a:bodyPr/>
            <a:lstStyle/>
            <a:p>
              <a:endParaRPr lang="en-US"/>
            </a:p>
          </p:txBody>
        </p:sp>
        <p:sp>
          <p:nvSpPr>
            <p:cNvPr id="3509300" name="Line 52"/>
            <p:cNvSpPr>
              <a:spLocks noChangeShapeType="1"/>
            </p:cNvSpPr>
            <p:nvPr/>
          </p:nvSpPr>
          <p:spPr bwMode="auto">
            <a:xfrm flipV="1">
              <a:off x="2689" y="3107"/>
              <a:ext cx="1" cy="13"/>
            </a:xfrm>
            <a:prstGeom prst="line">
              <a:avLst/>
            </a:prstGeom>
            <a:noFill/>
            <a:ln w="15875">
              <a:solidFill>
                <a:srgbClr val="000000"/>
              </a:solidFill>
              <a:round/>
              <a:headEnd/>
              <a:tailEnd/>
            </a:ln>
          </p:spPr>
          <p:txBody>
            <a:bodyPr/>
            <a:lstStyle/>
            <a:p>
              <a:endParaRPr lang="en-US"/>
            </a:p>
          </p:txBody>
        </p:sp>
        <p:sp>
          <p:nvSpPr>
            <p:cNvPr id="3509301" name="Line 53"/>
            <p:cNvSpPr>
              <a:spLocks noChangeShapeType="1"/>
            </p:cNvSpPr>
            <p:nvPr/>
          </p:nvSpPr>
          <p:spPr bwMode="auto">
            <a:xfrm flipV="1">
              <a:off x="2733" y="3107"/>
              <a:ext cx="1" cy="13"/>
            </a:xfrm>
            <a:prstGeom prst="line">
              <a:avLst/>
            </a:prstGeom>
            <a:noFill/>
            <a:ln w="15875">
              <a:solidFill>
                <a:srgbClr val="000000"/>
              </a:solidFill>
              <a:round/>
              <a:headEnd/>
              <a:tailEnd/>
            </a:ln>
          </p:spPr>
          <p:txBody>
            <a:bodyPr/>
            <a:lstStyle/>
            <a:p>
              <a:endParaRPr lang="en-US"/>
            </a:p>
          </p:txBody>
        </p:sp>
        <p:sp>
          <p:nvSpPr>
            <p:cNvPr id="3509302" name="Line 54"/>
            <p:cNvSpPr>
              <a:spLocks noChangeShapeType="1"/>
            </p:cNvSpPr>
            <p:nvPr/>
          </p:nvSpPr>
          <p:spPr bwMode="auto">
            <a:xfrm flipV="1">
              <a:off x="2765" y="3107"/>
              <a:ext cx="1" cy="13"/>
            </a:xfrm>
            <a:prstGeom prst="line">
              <a:avLst/>
            </a:prstGeom>
            <a:noFill/>
            <a:ln w="15875">
              <a:solidFill>
                <a:srgbClr val="000000"/>
              </a:solidFill>
              <a:round/>
              <a:headEnd/>
              <a:tailEnd/>
            </a:ln>
          </p:spPr>
          <p:txBody>
            <a:bodyPr/>
            <a:lstStyle/>
            <a:p>
              <a:endParaRPr lang="en-US"/>
            </a:p>
          </p:txBody>
        </p:sp>
        <p:sp>
          <p:nvSpPr>
            <p:cNvPr id="3509303" name="Line 55"/>
            <p:cNvSpPr>
              <a:spLocks noChangeShapeType="1"/>
            </p:cNvSpPr>
            <p:nvPr/>
          </p:nvSpPr>
          <p:spPr bwMode="auto">
            <a:xfrm flipV="1">
              <a:off x="2789" y="3107"/>
              <a:ext cx="1" cy="13"/>
            </a:xfrm>
            <a:prstGeom prst="line">
              <a:avLst/>
            </a:prstGeom>
            <a:noFill/>
            <a:ln w="15875">
              <a:solidFill>
                <a:srgbClr val="000000"/>
              </a:solidFill>
              <a:round/>
              <a:headEnd/>
              <a:tailEnd/>
            </a:ln>
          </p:spPr>
          <p:txBody>
            <a:bodyPr/>
            <a:lstStyle/>
            <a:p>
              <a:endParaRPr lang="en-US"/>
            </a:p>
          </p:txBody>
        </p:sp>
        <p:sp>
          <p:nvSpPr>
            <p:cNvPr id="3509304" name="Line 56"/>
            <p:cNvSpPr>
              <a:spLocks noChangeShapeType="1"/>
            </p:cNvSpPr>
            <p:nvPr/>
          </p:nvSpPr>
          <p:spPr bwMode="auto">
            <a:xfrm flipV="1">
              <a:off x="2809" y="3107"/>
              <a:ext cx="1" cy="13"/>
            </a:xfrm>
            <a:prstGeom prst="line">
              <a:avLst/>
            </a:prstGeom>
            <a:noFill/>
            <a:ln w="15875">
              <a:solidFill>
                <a:srgbClr val="000000"/>
              </a:solidFill>
              <a:round/>
              <a:headEnd/>
              <a:tailEnd/>
            </a:ln>
          </p:spPr>
          <p:txBody>
            <a:bodyPr/>
            <a:lstStyle/>
            <a:p>
              <a:endParaRPr lang="en-US"/>
            </a:p>
          </p:txBody>
        </p:sp>
        <p:sp>
          <p:nvSpPr>
            <p:cNvPr id="3509305" name="Line 57"/>
            <p:cNvSpPr>
              <a:spLocks noChangeShapeType="1"/>
            </p:cNvSpPr>
            <p:nvPr/>
          </p:nvSpPr>
          <p:spPr bwMode="auto">
            <a:xfrm flipV="1">
              <a:off x="2826" y="3107"/>
              <a:ext cx="1" cy="13"/>
            </a:xfrm>
            <a:prstGeom prst="line">
              <a:avLst/>
            </a:prstGeom>
            <a:noFill/>
            <a:ln w="15875">
              <a:solidFill>
                <a:srgbClr val="000000"/>
              </a:solidFill>
              <a:round/>
              <a:headEnd/>
              <a:tailEnd/>
            </a:ln>
          </p:spPr>
          <p:txBody>
            <a:bodyPr/>
            <a:lstStyle/>
            <a:p>
              <a:endParaRPr lang="en-US"/>
            </a:p>
          </p:txBody>
        </p:sp>
        <p:sp>
          <p:nvSpPr>
            <p:cNvPr id="3509306" name="Line 58"/>
            <p:cNvSpPr>
              <a:spLocks noChangeShapeType="1"/>
            </p:cNvSpPr>
            <p:nvPr/>
          </p:nvSpPr>
          <p:spPr bwMode="auto">
            <a:xfrm flipV="1">
              <a:off x="2841" y="3107"/>
              <a:ext cx="1" cy="13"/>
            </a:xfrm>
            <a:prstGeom prst="line">
              <a:avLst/>
            </a:prstGeom>
            <a:noFill/>
            <a:ln w="15875">
              <a:solidFill>
                <a:srgbClr val="000000"/>
              </a:solidFill>
              <a:round/>
              <a:headEnd/>
              <a:tailEnd/>
            </a:ln>
          </p:spPr>
          <p:txBody>
            <a:bodyPr/>
            <a:lstStyle/>
            <a:p>
              <a:endParaRPr lang="en-US"/>
            </a:p>
          </p:txBody>
        </p:sp>
        <p:sp>
          <p:nvSpPr>
            <p:cNvPr id="3509307" name="Line 59"/>
            <p:cNvSpPr>
              <a:spLocks noChangeShapeType="1"/>
            </p:cNvSpPr>
            <p:nvPr/>
          </p:nvSpPr>
          <p:spPr bwMode="auto">
            <a:xfrm flipV="1">
              <a:off x="2854" y="3107"/>
              <a:ext cx="1" cy="13"/>
            </a:xfrm>
            <a:prstGeom prst="line">
              <a:avLst/>
            </a:prstGeom>
            <a:noFill/>
            <a:ln w="15875">
              <a:solidFill>
                <a:srgbClr val="000000"/>
              </a:solidFill>
              <a:round/>
              <a:headEnd/>
              <a:tailEnd/>
            </a:ln>
          </p:spPr>
          <p:txBody>
            <a:bodyPr/>
            <a:lstStyle/>
            <a:p>
              <a:endParaRPr lang="en-US"/>
            </a:p>
          </p:txBody>
        </p:sp>
        <p:sp>
          <p:nvSpPr>
            <p:cNvPr id="3509308" name="Line 60"/>
            <p:cNvSpPr>
              <a:spLocks noChangeShapeType="1"/>
            </p:cNvSpPr>
            <p:nvPr/>
          </p:nvSpPr>
          <p:spPr bwMode="auto">
            <a:xfrm flipV="1">
              <a:off x="2865" y="3107"/>
              <a:ext cx="1" cy="26"/>
            </a:xfrm>
            <a:prstGeom prst="line">
              <a:avLst/>
            </a:prstGeom>
            <a:noFill/>
            <a:ln w="15875">
              <a:solidFill>
                <a:srgbClr val="000000"/>
              </a:solidFill>
              <a:round/>
              <a:headEnd/>
              <a:tailEnd/>
            </a:ln>
          </p:spPr>
          <p:txBody>
            <a:bodyPr/>
            <a:lstStyle/>
            <a:p>
              <a:endParaRPr lang="en-US"/>
            </a:p>
          </p:txBody>
        </p:sp>
        <p:sp>
          <p:nvSpPr>
            <p:cNvPr id="3509309" name="Line 61"/>
            <p:cNvSpPr>
              <a:spLocks noChangeShapeType="1"/>
            </p:cNvSpPr>
            <p:nvPr/>
          </p:nvSpPr>
          <p:spPr bwMode="auto">
            <a:xfrm flipV="1">
              <a:off x="2941" y="3107"/>
              <a:ext cx="1" cy="13"/>
            </a:xfrm>
            <a:prstGeom prst="line">
              <a:avLst/>
            </a:prstGeom>
            <a:noFill/>
            <a:ln w="15875">
              <a:solidFill>
                <a:srgbClr val="000000"/>
              </a:solidFill>
              <a:round/>
              <a:headEnd/>
              <a:tailEnd/>
            </a:ln>
          </p:spPr>
          <p:txBody>
            <a:bodyPr/>
            <a:lstStyle/>
            <a:p>
              <a:endParaRPr lang="en-US"/>
            </a:p>
          </p:txBody>
        </p:sp>
        <p:sp>
          <p:nvSpPr>
            <p:cNvPr id="3509310" name="Line 62"/>
            <p:cNvSpPr>
              <a:spLocks noChangeShapeType="1"/>
            </p:cNvSpPr>
            <p:nvPr/>
          </p:nvSpPr>
          <p:spPr bwMode="auto">
            <a:xfrm flipV="1">
              <a:off x="2987" y="3107"/>
              <a:ext cx="1" cy="13"/>
            </a:xfrm>
            <a:prstGeom prst="line">
              <a:avLst/>
            </a:prstGeom>
            <a:noFill/>
            <a:ln w="15875">
              <a:solidFill>
                <a:srgbClr val="000000"/>
              </a:solidFill>
              <a:round/>
              <a:headEnd/>
              <a:tailEnd/>
            </a:ln>
          </p:spPr>
          <p:txBody>
            <a:bodyPr/>
            <a:lstStyle/>
            <a:p>
              <a:endParaRPr lang="en-US"/>
            </a:p>
          </p:txBody>
        </p:sp>
        <p:sp>
          <p:nvSpPr>
            <p:cNvPr id="3509311" name="Line 63"/>
            <p:cNvSpPr>
              <a:spLocks noChangeShapeType="1"/>
            </p:cNvSpPr>
            <p:nvPr/>
          </p:nvSpPr>
          <p:spPr bwMode="auto">
            <a:xfrm flipV="1">
              <a:off x="3018" y="3107"/>
              <a:ext cx="1" cy="13"/>
            </a:xfrm>
            <a:prstGeom prst="line">
              <a:avLst/>
            </a:prstGeom>
            <a:noFill/>
            <a:ln w="15875">
              <a:solidFill>
                <a:srgbClr val="000000"/>
              </a:solidFill>
              <a:round/>
              <a:headEnd/>
              <a:tailEnd/>
            </a:ln>
          </p:spPr>
          <p:txBody>
            <a:bodyPr/>
            <a:lstStyle/>
            <a:p>
              <a:endParaRPr lang="en-US"/>
            </a:p>
          </p:txBody>
        </p:sp>
        <p:sp>
          <p:nvSpPr>
            <p:cNvPr id="3509312" name="Line 64"/>
            <p:cNvSpPr>
              <a:spLocks noChangeShapeType="1"/>
            </p:cNvSpPr>
            <p:nvPr/>
          </p:nvSpPr>
          <p:spPr bwMode="auto">
            <a:xfrm flipV="1">
              <a:off x="3043" y="3107"/>
              <a:ext cx="1" cy="13"/>
            </a:xfrm>
            <a:prstGeom prst="line">
              <a:avLst/>
            </a:prstGeom>
            <a:noFill/>
            <a:ln w="15875">
              <a:solidFill>
                <a:srgbClr val="000000"/>
              </a:solidFill>
              <a:round/>
              <a:headEnd/>
              <a:tailEnd/>
            </a:ln>
          </p:spPr>
          <p:txBody>
            <a:bodyPr/>
            <a:lstStyle/>
            <a:p>
              <a:endParaRPr lang="en-US"/>
            </a:p>
          </p:txBody>
        </p:sp>
        <p:sp>
          <p:nvSpPr>
            <p:cNvPr id="3509313" name="Line 65"/>
            <p:cNvSpPr>
              <a:spLocks noChangeShapeType="1"/>
            </p:cNvSpPr>
            <p:nvPr/>
          </p:nvSpPr>
          <p:spPr bwMode="auto">
            <a:xfrm flipV="1">
              <a:off x="3063" y="3107"/>
              <a:ext cx="1" cy="13"/>
            </a:xfrm>
            <a:prstGeom prst="line">
              <a:avLst/>
            </a:prstGeom>
            <a:noFill/>
            <a:ln w="15875">
              <a:solidFill>
                <a:srgbClr val="000000"/>
              </a:solidFill>
              <a:round/>
              <a:headEnd/>
              <a:tailEnd/>
            </a:ln>
          </p:spPr>
          <p:txBody>
            <a:bodyPr/>
            <a:lstStyle/>
            <a:p>
              <a:endParaRPr lang="en-US"/>
            </a:p>
          </p:txBody>
        </p:sp>
        <p:sp>
          <p:nvSpPr>
            <p:cNvPr id="3509314" name="Line 66"/>
            <p:cNvSpPr>
              <a:spLocks noChangeShapeType="1"/>
            </p:cNvSpPr>
            <p:nvPr/>
          </p:nvSpPr>
          <p:spPr bwMode="auto">
            <a:xfrm flipV="1">
              <a:off x="3079" y="3107"/>
              <a:ext cx="1" cy="13"/>
            </a:xfrm>
            <a:prstGeom prst="line">
              <a:avLst/>
            </a:prstGeom>
            <a:noFill/>
            <a:ln w="15875">
              <a:solidFill>
                <a:srgbClr val="000000"/>
              </a:solidFill>
              <a:round/>
              <a:headEnd/>
              <a:tailEnd/>
            </a:ln>
          </p:spPr>
          <p:txBody>
            <a:bodyPr/>
            <a:lstStyle/>
            <a:p>
              <a:endParaRPr lang="en-US"/>
            </a:p>
          </p:txBody>
        </p:sp>
        <p:sp>
          <p:nvSpPr>
            <p:cNvPr id="3509315" name="Line 67"/>
            <p:cNvSpPr>
              <a:spLocks noChangeShapeType="1"/>
            </p:cNvSpPr>
            <p:nvPr/>
          </p:nvSpPr>
          <p:spPr bwMode="auto">
            <a:xfrm flipV="1">
              <a:off x="3094" y="3107"/>
              <a:ext cx="1" cy="13"/>
            </a:xfrm>
            <a:prstGeom prst="line">
              <a:avLst/>
            </a:prstGeom>
            <a:noFill/>
            <a:ln w="15875">
              <a:solidFill>
                <a:srgbClr val="000000"/>
              </a:solidFill>
              <a:round/>
              <a:headEnd/>
              <a:tailEnd/>
            </a:ln>
          </p:spPr>
          <p:txBody>
            <a:bodyPr/>
            <a:lstStyle/>
            <a:p>
              <a:endParaRPr lang="en-US"/>
            </a:p>
          </p:txBody>
        </p:sp>
        <p:sp>
          <p:nvSpPr>
            <p:cNvPr id="3509316" name="Line 68"/>
            <p:cNvSpPr>
              <a:spLocks noChangeShapeType="1"/>
            </p:cNvSpPr>
            <p:nvPr/>
          </p:nvSpPr>
          <p:spPr bwMode="auto">
            <a:xfrm flipV="1">
              <a:off x="3107" y="3107"/>
              <a:ext cx="1" cy="13"/>
            </a:xfrm>
            <a:prstGeom prst="line">
              <a:avLst/>
            </a:prstGeom>
            <a:noFill/>
            <a:ln w="15875">
              <a:solidFill>
                <a:srgbClr val="000000"/>
              </a:solidFill>
              <a:round/>
              <a:headEnd/>
              <a:tailEnd/>
            </a:ln>
          </p:spPr>
          <p:txBody>
            <a:bodyPr/>
            <a:lstStyle/>
            <a:p>
              <a:endParaRPr lang="en-US"/>
            </a:p>
          </p:txBody>
        </p:sp>
        <p:sp>
          <p:nvSpPr>
            <p:cNvPr id="3509317" name="Line 69"/>
            <p:cNvSpPr>
              <a:spLocks noChangeShapeType="1"/>
            </p:cNvSpPr>
            <p:nvPr/>
          </p:nvSpPr>
          <p:spPr bwMode="auto">
            <a:xfrm flipV="1">
              <a:off x="3119" y="3107"/>
              <a:ext cx="1" cy="26"/>
            </a:xfrm>
            <a:prstGeom prst="line">
              <a:avLst/>
            </a:prstGeom>
            <a:noFill/>
            <a:ln w="15875">
              <a:solidFill>
                <a:srgbClr val="000000"/>
              </a:solidFill>
              <a:round/>
              <a:headEnd/>
              <a:tailEnd/>
            </a:ln>
          </p:spPr>
          <p:txBody>
            <a:bodyPr/>
            <a:lstStyle/>
            <a:p>
              <a:endParaRPr lang="en-US"/>
            </a:p>
          </p:txBody>
        </p:sp>
        <p:sp>
          <p:nvSpPr>
            <p:cNvPr id="3509318" name="Line 70"/>
            <p:cNvSpPr>
              <a:spLocks noChangeShapeType="1"/>
            </p:cNvSpPr>
            <p:nvPr/>
          </p:nvSpPr>
          <p:spPr bwMode="auto">
            <a:xfrm>
              <a:off x="1345" y="3107"/>
              <a:ext cx="1774" cy="1"/>
            </a:xfrm>
            <a:prstGeom prst="line">
              <a:avLst/>
            </a:prstGeom>
            <a:noFill/>
            <a:ln w="15875">
              <a:solidFill>
                <a:srgbClr val="000000"/>
              </a:solidFill>
              <a:round/>
              <a:headEnd/>
              <a:tailEnd/>
            </a:ln>
          </p:spPr>
          <p:txBody>
            <a:bodyPr/>
            <a:lstStyle/>
            <a:p>
              <a:endParaRPr lang="en-US"/>
            </a:p>
          </p:txBody>
        </p:sp>
        <p:sp>
          <p:nvSpPr>
            <p:cNvPr id="3509319" name="Line 71"/>
            <p:cNvSpPr>
              <a:spLocks noChangeShapeType="1"/>
            </p:cNvSpPr>
            <p:nvPr/>
          </p:nvSpPr>
          <p:spPr bwMode="auto">
            <a:xfrm>
              <a:off x="1319" y="3107"/>
              <a:ext cx="26" cy="1"/>
            </a:xfrm>
            <a:prstGeom prst="line">
              <a:avLst/>
            </a:prstGeom>
            <a:noFill/>
            <a:ln w="15875">
              <a:solidFill>
                <a:srgbClr val="000000"/>
              </a:solidFill>
              <a:round/>
              <a:headEnd/>
              <a:tailEnd/>
            </a:ln>
          </p:spPr>
          <p:txBody>
            <a:bodyPr/>
            <a:lstStyle/>
            <a:p>
              <a:endParaRPr lang="en-US"/>
            </a:p>
          </p:txBody>
        </p:sp>
        <p:sp>
          <p:nvSpPr>
            <p:cNvPr id="3509320" name="Line 72"/>
            <p:cNvSpPr>
              <a:spLocks noChangeShapeType="1"/>
            </p:cNvSpPr>
            <p:nvPr/>
          </p:nvSpPr>
          <p:spPr bwMode="auto">
            <a:xfrm>
              <a:off x="1332" y="2890"/>
              <a:ext cx="13" cy="1"/>
            </a:xfrm>
            <a:prstGeom prst="line">
              <a:avLst/>
            </a:prstGeom>
            <a:noFill/>
            <a:ln w="15875">
              <a:solidFill>
                <a:srgbClr val="000000"/>
              </a:solidFill>
              <a:round/>
              <a:headEnd/>
              <a:tailEnd/>
            </a:ln>
          </p:spPr>
          <p:txBody>
            <a:bodyPr/>
            <a:lstStyle/>
            <a:p>
              <a:endParaRPr lang="en-US"/>
            </a:p>
          </p:txBody>
        </p:sp>
        <p:sp>
          <p:nvSpPr>
            <p:cNvPr id="3509321" name="Line 73"/>
            <p:cNvSpPr>
              <a:spLocks noChangeShapeType="1"/>
            </p:cNvSpPr>
            <p:nvPr/>
          </p:nvSpPr>
          <p:spPr bwMode="auto">
            <a:xfrm>
              <a:off x="1319" y="2673"/>
              <a:ext cx="26" cy="1"/>
            </a:xfrm>
            <a:prstGeom prst="line">
              <a:avLst/>
            </a:prstGeom>
            <a:noFill/>
            <a:ln w="15875">
              <a:solidFill>
                <a:srgbClr val="000000"/>
              </a:solidFill>
              <a:round/>
              <a:headEnd/>
              <a:tailEnd/>
            </a:ln>
          </p:spPr>
          <p:txBody>
            <a:bodyPr/>
            <a:lstStyle/>
            <a:p>
              <a:endParaRPr lang="en-US"/>
            </a:p>
          </p:txBody>
        </p:sp>
        <p:sp>
          <p:nvSpPr>
            <p:cNvPr id="3509322" name="Line 74"/>
            <p:cNvSpPr>
              <a:spLocks noChangeShapeType="1"/>
            </p:cNvSpPr>
            <p:nvPr/>
          </p:nvSpPr>
          <p:spPr bwMode="auto">
            <a:xfrm>
              <a:off x="1332" y="2457"/>
              <a:ext cx="13" cy="1"/>
            </a:xfrm>
            <a:prstGeom prst="line">
              <a:avLst/>
            </a:prstGeom>
            <a:noFill/>
            <a:ln w="15875">
              <a:solidFill>
                <a:srgbClr val="000000"/>
              </a:solidFill>
              <a:round/>
              <a:headEnd/>
              <a:tailEnd/>
            </a:ln>
          </p:spPr>
          <p:txBody>
            <a:bodyPr/>
            <a:lstStyle/>
            <a:p>
              <a:endParaRPr lang="en-US"/>
            </a:p>
          </p:txBody>
        </p:sp>
        <p:sp>
          <p:nvSpPr>
            <p:cNvPr id="3509323" name="Line 75"/>
            <p:cNvSpPr>
              <a:spLocks noChangeShapeType="1"/>
            </p:cNvSpPr>
            <p:nvPr/>
          </p:nvSpPr>
          <p:spPr bwMode="auto">
            <a:xfrm>
              <a:off x="1319" y="2240"/>
              <a:ext cx="26" cy="1"/>
            </a:xfrm>
            <a:prstGeom prst="line">
              <a:avLst/>
            </a:prstGeom>
            <a:noFill/>
            <a:ln w="15875">
              <a:solidFill>
                <a:srgbClr val="000000"/>
              </a:solidFill>
              <a:round/>
              <a:headEnd/>
              <a:tailEnd/>
            </a:ln>
          </p:spPr>
          <p:txBody>
            <a:bodyPr/>
            <a:lstStyle/>
            <a:p>
              <a:endParaRPr lang="en-US"/>
            </a:p>
          </p:txBody>
        </p:sp>
        <p:sp>
          <p:nvSpPr>
            <p:cNvPr id="3509324" name="Line 76"/>
            <p:cNvSpPr>
              <a:spLocks noChangeShapeType="1"/>
            </p:cNvSpPr>
            <p:nvPr/>
          </p:nvSpPr>
          <p:spPr bwMode="auto">
            <a:xfrm>
              <a:off x="1332" y="2023"/>
              <a:ext cx="13" cy="1"/>
            </a:xfrm>
            <a:prstGeom prst="line">
              <a:avLst/>
            </a:prstGeom>
            <a:noFill/>
            <a:ln w="15875">
              <a:solidFill>
                <a:srgbClr val="000000"/>
              </a:solidFill>
              <a:round/>
              <a:headEnd/>
              <a:tailEnd/>
            </a:ln>
          </p:spPr>
          <p:txBody>
            <a:bodyPr/>
            <a:lstStyle/>
            <a:p>
              <a:endParaRPr lang="en-US"/>
            </a:p>
          </p:txBody>
        </p:sp>
        <p:sp>
          <p:nvSpPr>
            <p:cNvPr id="3509325" name="Line 77"/>
            <p:cNvSpPr>
              <a:spLocks noChangeShapeType="1"/>
            </p:cNvSpPr>
            <p:nvPr/>
          </p:nvSpPr>
          <p:spPr bwMode="auto">
            <a:xfrm>
              <a:off x="1319" y="1806"/>
              <a:ext cx="26" cy="1"/>
            </a:xfrm>
            <a:prstGeom prst="line">
              <a:avLst/>
            </a:prstGeom>
            <a:noFill/>
            <a:ln w="15875">
              <a:solidFill>
                <a:srgbClr val="000000"/>
              </a:solidFill>
              <a:round/>
              <a:headEnd/>
              <a:tailEnd/>
            </a:ln>
          </p:spPr>
          <p:txBody>
            <a:bodyPr/>
            <a:lstStyle/>
            <a:p>
              <a:endParaRPr lang="en-US"/>
            </a:p>
          </p:txBody>
        </p:sp>
        <p:sp>
          <p:nvSpPr>
            <p:cNvPr id="3509326" name="Line 78"/>
            <p:cNvSpPr>
              <a:spLocks noChangeShapeType="1"/>
            </p:cNvSpPr>
            <p:nvPr/>
          </p:nvSpPr>
          <p:spPr bwMode="auto">
            <a:xfrm flipV="1">
              <a:off x="1345" y="1806"/>
              <a:ext cx="1" cy="1301"/>
            </a:xfrm>
            <a:prstGeom prst="line">
              <a:avLst/>
            </a:prstGeom>
            <a:noFill/>
            <a:ln w="15875">
              <a:solidFill>
                <a:srgbClr val="000000"/>
              </a:solidFill>
              <a:round/>
              <a:headEnd/>
              <a:tailEnd/>
            </a:ln>
          </p:spPr>
          <p:txBody>
            <a:bodyPr/>
            <a:lstStyle/>
            <a:p>
              <a:endParaRPr lang="en-US"/>
            </a:p>
          </p:txBody>
        </p:sp>
      </p:grpSp>
      <p:sp>
        <p:nvSpPr>
          <p:cNvPr id="3509327" name="Oval 79"/>
          <p:cNvSpPr>
            <a:spLocks noChangeArrowheads="1"/>
          </p:cNvSpPr>
          <p:nvPr/>
        </p:nvSpPr>
        <p:spPr bwMode="auto">
          <a:xfrm>
            <a:off x="2149475" y="2747962"/>
            <a:ext cx="165100" cy="177800"/>
          </a:xfrm>
          <a:prstGeom prst="ellipse">
            <a:avLst/>
          </a:prstGeom>
          <a:noFill/>
          <a:ln w="12700">
            <a:solidFill>
              <a:srgbClr val="808080"/>
            </a:solidFill>
            <a:round/>
            <a:headEnd type="none" w="sm" len="sm"/>
            <a:tailEnd type="none" w="sm" len="sm"/>
          </a:ln>
          <a:effectLst/>
        </p:spPr>
        <p:txBody>
          <a:bodyPr wrap="none" anchor="ctr"/>
          <a:lstStyle/>
          <a:p>
            <a:endParaRPr lang="en-US"/>
          </a:p>
        </p:txBody>
      </p:sp>
      <p:sp>
        <p:nvSpPr>
          <p:cNvPr id="3509328" name="Oval 80"/>
          <p:cNvSpPr>
            <a:spLocks noChangeArrowheads="1"/>
          </p:cNvSpPr>
          <p:nvPr/>
        </p:nvSpPr>
        <p:spPr bwMode="auto">
          <a:xfrm>
            <a:off x="4105275" y="4373562"/>
            <a:ext cx="165100" cy="177800"/>
          </a:xfrm>
          <a:prstGeom prst="ellipse">
            <a:avLst/>
          </a:prstGeom>
          <a:noFill/>
          <a:ln w="12700">
            <a:solidFill>
              <a:srgbClr val="808080"/>
            </a:solidFill>
            <a:round/>
            <a:headEnd type="none" w="sm" len="sm"/>
            <a:tailEnd type="none" w="sm" len="sm"/>
          </a:ln>
          <a:effectLst/>
        </p:spPr>
        <p:txBody>
          <a:bodyPr wrap="none" anchor="ctr"/>
          <a:lstStyle/>
          <a:p>
            <a:endParaRPr lang="en-US"/>
          </a:p>
        </p:txBody>
      </p:sp>
      <p:sp>
        <p:nvSpPr>
          <p:cNvPr id="3509331" name="Text Box 83"/>
          <p:cNvSpPr txBox="1">
            <a:spLocks noChangeArrowheads="1"/>
          </p:cNvSpPr>
          <p:nvPr/>
        </p:nvSpPr>
        <p:spPr bwMode="auto">
          <a:xfrm>
            <a:off x="1295400" y="2133600"/>
            <a:ext cx="803275" cy="304800"/>
          </a:xfrm>
          <a:prstGeom prst="rect">
            <a:avLst/>
          </a:prstGeom>
          <a:noFill/>
          <a:ln w="12700">
            <a:noFill/>
            <a:miter lim="800000"/>
            <a:headEnd type="none" w="sm" len="sm"/>
            <a:tailEnd type="none" w="sm" len="sm"/>
          </a:ln>
          <a:effectLst/>
        </p:spPr>
        <p:txBody>
          <a:bodyPr wrap="none" lIns="91428" tIns="45715" rIns="91428" bIns="45715">
            <a:spAutoFit/>
          </a:bodyPr>
          <a:lstStyle/>
          <a:p>
            <a:r>
              <a:rPr lang="de-DE" sz="1400" dirty="0"/>
              <a:t>CF G(</a:t>
            </a:r>
            <a:r>
              <a:rPr lang="de-DE" sz="1400" dirty="0">
                <a:latin typeface="Symbol" pitchFamily="18" charset="2"/>
              </a:rPr>
              <a:t>t</a:t>
            </a:r>
            <a:r>
              <a:rPr lang="de-DE" sz="1400" dirty="0"/>
              <a:t>)</a:t>
            </a:r>
          </a:p>
        </p:txBody>
      </p:sp>
      <p:sp>
        <p:nvSpPr>
          <p:cNvPr id="3509332" name="Line 84"/>
          <p:cNvSpPr>
            <a:spLocks noChangeShapeType="1"/>
          </p:cNvSpPr>
          <p:nvPr/>
        </p:nvSpPr>
        <p:spPr bwMode="auto">
          <a:xfrm flipV="1">
            <a:off x="2238375" y="2481262"/>
            <a:ext cx="317500" cy="342900"/>
          </a:xfrm>
          <a:prstGeom prst="line">
            <a:avLst/>
          </a:prstGeom>
          <a:noFill/>
          <a:ln w="12700">
            <a:solidFill>
              <a:schemeClr val="tx1"/>
            </a:solidFill>
            <a:round/>
            <a:headEnd type="none" w="sm" len="sm"/>
            <a:tailEnd type="triangle" w="sm" len="sm"/>
          </a:ln>
          <a:effectLst/>
        </p:spPr>
        <p:txBody>
          <a:bodyPr/>
          <a:lstStyle/>
          <a:p>
            <a:endParaRPr lang="en-US"/>
          </a:p>
        </p:txBody>
      </p:sp>
      <p:sp>
        <p:nvSpPr>
          <p:cNvPr id="3509333" name="Line 85"/>
          <p:cNvSpPr>
            <a:spLocks noChangeShapeType="1"/>
          </p:cNvSpPr>
          <p:nvPr/>
        </p:nvSpPr>
        <p:spPr bwMode="auto">
          <a:xfrm flipV="1">
            <a:off x="4206875" y="4348162"/>
            <a:ext cx="457200" cy="101600"/>
          </a:xfrm>
          <a:prstGeom prst="line">
            <a:avLst/>
          </a:prstGeom>
          <a:noFill/>
          <a:ln w="12700">
            <a:solidFill>
              <a:schemeClr val="tx1"/>
            </a:solidFill>
            <a:round/>
            <a:headEnd type="none" w="sm" len="sm"/>
            <a:tailEnd type="triangle" w="sm" len="sm"/>
          </a:ln>
          <a:effectLst/>
        </p:spPr>
        <p:txBody>
          <a:bodyPr/>
          <a:lstStyle/>
          <a:p>
            <a:endParaRPr lang="en-US"/>
          </a:p>
        </p:txBody>
      </p:sp>
      <p:sp>
        <p:nvSpPr>
          <p:cNvPr id="3509334" name="Line 86"/>
          <p:cNvSpPr>
            <a:spLocks noChangeShapeType="1"/>
          </p:cNvSpPr>
          <p:nvPr/>
        </p:nvSpPr>
        <p:spPr bwMode="auto">
          <a:xfrm flipV="1">
            <a:off x="6111875" y="5694362"/>
            <a:ext cx="127000" cy="368300"/>
          </a:xfrm>
          <a:prstGeom prst="line">
            <a:avLst/>
          </a:prstGeom>
          <a:noFill/>
          <a:ln w="12700">
            <a:solidFill>
              <a:schemeClr val="tx1"/>
            </a:solidFill>
            <a:round/>
            <a:headEnd type="none" w="sm" len="sm"/>
            <a:tailEnd type="triangle" w="sm" len="sm"/>
          </a:ln>
          <a:effectLst/>
        </p:spPr>
        <p:txBody>
          <a:bodyPr/>
          <a:lstStyle/>
          <a:p>
            <a:endParaRPr lang="en-US"/>
          </a:p>
        </p:txBody>
      </p:sp>
      <p:sp>
        <p:nvSpPr>
          <p:cNvPr id="3509335" name="Text Box 87"/>
          <p:cNvSpPr txBox="1">
            <a:spLocks noChangeArrowheads="1"/>
          </p:cNvSpPr>
          <p:nvPr/>
        </p:nvSpPr>
        <p:spPr bwMode="auto">
          <a:xfrm>
            <a:off x="2476500" y="2225675"/>
            <a:ext cx="2635250" cy="304800"/>
          </a:xfrm>
          <a:prstGeom prst="rect">
            <a:avLst/>
          </a:prstGeom>
          <a:noFill/>
          <a:ln w="9525">
            <a:noFill/>
            <a:miter lim="800000"/>
            <a:headEnd/>
            <a:tailEnd/>
          </a:ln>
          <a:effectLst/>
        </p:spPr>
        <p:txBody>
          <a:bodyPr wrap="none" lIns="91428" tIns="45715" rIns="91428" bIns="45715">
            <a:spAutoFit/>
          </a:bodyPr>
          <a:lstStyle/>
          <a:p>
            <a:r>
              <a:rPr lang="de-DE" sz="1400" dirty="0"/>
              <a:t>amplitude: number of molecules</a:t>
            </a:r>
          </a:p>
        </p:txBody>
      </p:sp>
      <p:sp>
        <p:nvSpPr>
          <p:cNvPr id="3509336" name="Text Box 88"/>
          <p:cNvSpPr txBox="1">
            <a:spLocks noChangeArrowheads="1"/>
          </p:cNvSpPr>
          <p:nvPr/>
        </p:nvSpPr>
        <p:spPr bwMode="auto">
          <a:xfrm>
            <a:off x="4724400" y="4117975"/>
            <a:ext cx="2181225" cy="304800"/>
          </a:xfrm>
          <a:prstGeom prst="rect">
            <a:avLst/>
          </a:prstGeom>
          <a:noFill/>
          <a:ln w="9525">
            <a:noFill/>
            <a:miter lim="800000"/>
            <a:headEnd/>
            <a:tailEnd/>
          </a:ln>
          <a:effectLst/>
        </p:spPr>
        <p:txBody>
          <a:bodyPr wrap="none" lIns="91428" tIns="45715" rIns="91428" bIns="45715">
            <a:spAutoFit/>
          </a:bodyPr>
          <a:lstStyle/>
          <a:p>
            <a:r>
              <a:rPr lang="de-DE" sz="1400" dirty="0"/>
              <a:t>Decay time: diffusion time</a:t>
            </a:r>
          </a:p>
        </p:txBody>
      </p:sp>
      <p:sp>
        <p:nvSpPr>
          <p:cNvPr id="3509337" name="Text Box 89"/>
          <p:cNvSpPr txBox="1">
            <a:spLocks noChangeArrowheads="1"/>
          </p:cNvSpPr>
          <p:nvPr/>
        </p:nvSpPr>
        <p:spPr bwMode="auto">
          <a:xfrm>
            <a:off x="5791200" y="5362575"/>
            <a:ext cx="2178050" cy="304800"/>
          </a:xfrm>
          <a:prstGeom prst="rect">
            <a:avLst/>
          </a:prstGeom>
          <a:noFill/>
          <a:ln w="9525">
            <a:noFill/>
            <a:miter lim="800000"/>
            <a:headEnd/>
            <a:tailEnd/>
          </a:ln>
          <a:effectLst/>
        </p:spPr>
        <p:txBody>
          <a:bodyPr wrap="none" lIns="91428" tIns="45715" rIns="91428" bIns="45715">
            <a:spAutoFit/>
          </a:bodyPr>
          <a:lstStyle/>
          <a:p>
            <a:r>
              <a:rPr lang="de-DE" sz="1400" dirty="0"/>
              <a:t>offset: very slow processes</a:t>
            </a:r>
          </a:p>
        </p:txBody>
      </p:sp>
      <p:sp>
        <p:nvSpPr>
          <p:cNvPr id="3509341" name="Rectangle 93"/>
          <p:cNvSpPr>
            <a:spLocks noGrp="1" noChangeArrowheads="1"/>
          </p:cNvSpPr>
          <p:nvPr>
            <p:ph type="title"/>
          </p:nvPr>
        </p:nvSpPr>
        <p:spPr>
          <a:noFill/>
          <a:ln/>
        </p:spPr>
        <p:txBody>
          <a:bodyPr>
            <a:normAutofit/>
          </a:bodyPr>
          <a:lstStyle/>
          <a:p>
            <a:r>
              <a:rPr lang="en-US" sz="4000" dirty="0" smtClean="0"/>
              <a:t>FCS </a:t>
            </a:r>
            <a:r>
              <a:rPr lang="en-US" sz="4000" b="0" dirty="0" smtClean="0"/>
              <a:t>Correlation </a:t>
            </a:r>
            <a:r>
              <a:rPr lang="en-US" sz="4000" b="0" dirty="0"/>
              <a:t>Function</a:t>
            </a:r>
          </a:p>
        </p:txBody>
      </p:sp>
      <p:graphicFrame>
        <p:nvGraphicFramePr>
          <p:cNvPr id="98" name="Object 6"/>
          <p:cNvGraphicFramePr>
            <a:graphicFrameLocks noChangeAspect="1"/>
          </p:cNvGraphicFramePr>
          <p:nvPr>
            <p:extLst>
              <p:ext uri="{D42A27DB-BD31-4B8C-83A1-F6EECF244321}">
                <p14:modId xmlns:p14="http://schemas.microsoft.com/office/powerpoint/2010/main" val="2963942128"/>
              </p:ext>
            </p:extLst>
          </p:nvPr>
        </p:nvGraphicFramePr>
        <p:xfrm>
          <a:off x="4258141" y="2936668"/>
          <a:ext cx="3238500" cy="938213"/>
        </p:xfrm>
        <a:graphic>
          <a:graphicData uri="http://schemas.openxmlformats.org/presentationml/2006/ole">
            <mc:AlternateContent xmlns:mc="http://schemas.openxmlformats.org/markup-compatibility/2006">
              <mc:Choice xmlns:v="urn:schemas-microsoft-com:vml" Requires="v">
                <p:oleObj spid="_x0000_s1066" name="Equation" r:id="rId4" imgW="1727200" imgH="533400" progId="Equation.3">
                  <p:embed/>
                </p:oleObj>
              </mc:Choice>
              <mc:Fallback>
                <p:oleObj name="Equation" r:id="rId4" imgW="1727200" imgH="533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8141" y="2936668"/>
                        <a:ext cx="3238500"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6352602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Autocorrelation </a:t>
            </a:r>
            <a:r>
              <a:rPr lang="en-US" sz="4000" dirty="0" smtClean="0"/>
              <a:t>Function</a:t>
            </a:r>
            <a:endParaRPr lang="en-US" sz="4000" dirty="0"/>
          </a:p>
        </p:txBody>
      </p:sp>
      <p:sp>
        <p:nvSpPr>
          <p:cNvPr id="5" name="Text Box 2"/>
          <p:cNvSpPr txBox="1">
            <a:spLocks noChangeArrowheads="1"/>
          </p:cNvSpPr>
          <p:nvPr/>
        </p:nvSpPr>
        <p:spPr bwMode="auto">
          <a:xfrm>
            <a:off x="2498725" y="1365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altLang="en-US" sz="2400">
              <a:latin typeface="Times" panose="02020603050405020304" pitchFamily="18" charset="0"/>
            </a:endParaRPr>
          </a:p>
        </p:txBody>
      </p:sp>
      <p:graphicFrame>
        <p:nvGraphicFramePr>
          <p:cNvPr id="6" name="Object 4"/>
          <p:cNvGraphicFramePr>
            <a:graphicFrameLocks noChangeAspect="1"/>
          </p:cNvGraphicFramePr>
          <p:nvPr>
            <p:extLst>
              <p:ext uri="{D42A27DB-BD31-4B8C-83A1-F6EECF244321}">
                <p14:modId xmlns:p14="http://schemas.microsoft.com/office/powerpoint/2010/main" val="3224959228"/>
              </p:ext>
            </p:extLst>
          </p:nvPr>
        </p:nvGraphicFramePr>
        <p:xfrm>
          <a:off x="3214688" y="2546349"/>
          <a:ext cx="3033712" cy="585787"/>
        </p:xfrm>
        <a:graphic>
          <a:graphicData uri="http://schemas.openxmlformats.org/presentationml/2006/ole">
            <mc:AlternateContent xmlns:mc="http://schemas.openxmlformats.org/markup-compatibility/2006">
              <mc:Choice xmlns:v="urn:schemas-microsoft-com:vml" Requires="v">
                <p:oleObj spid="_x0000_s10347" name="Equation" r:id="rId4" imgW="1307880" imgH="253800" progId="Equation.3">
                  <p:embed/>
                </p:oleObj>
              </mc:Choice>
              <mc:Fallback>
                <p:oleObj name="Equation" r:id="rId4" imgW="1307880" imgH="253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4688" y="2546349"/>
                        <a:ext cx="3033712" cy="585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84369055"/>
              </p:ext>
            </p:extLst>
          </p:nvPr>
        </p:nvGraphicFramePr>
        <p:xfrm>
          <a:off x="2919413" y="3836988"/>
          <a:ext cx="3567112" cy="617537"/>
        </p:xfrm>
        <a:graphic>
          <a:graphicData uri="http://schemas.openxmlformats.org/presentationml/2006/ole">
            <mc:AlternateContent xmlns:mc="http://schemas.openxmlformats.org/markup-compatibility/2006">
              <mc:Choice xmlns:v="urn:schemas-microsoft-com:vml" Requires="v">
                <p:oleObj spid="_x0000_s10348" name="Equation" r:id="rId6" imgW="1612800" imgH="279360" progId="Equation.3">
                  <p:embed/>
                </p:oleObj>
              </mc:Choice>
              <mc:Fallback>
                <p:oleObj name="Equation" r:id="rId6" imgW="1612800" imgH="279360" progId="Equation.3">
                  <p:embed/>
                  <p:pic>
                    <p:nvPicPr>
                      <p:cNvPr id="0" name=""/>
                      <p:cNvPicPr>
                        <a:picLocks noChangeAspect="1" noChangeArrowheads="1"/>
                      </p:cNvPicPr>
                      <p:nvPr/>
                    </p:nvPicPr>
                    <p:blipFill>
                      <a:blip r:embed="rId7"/>
                      <a:srcRect/>
                      <a:stretch>
                        <a:fillRect/>
                      </a:stretch>
                    </p:blipFill>
                    <p:spPr bwMode="auto">
                      <a:xfrm>
                        <a:off x="2919413" y="3836988"/>
                        <a:ext cx="3567112" cy="617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3268641906"/>
              </p:ext>
            </p:extLst>
          </p:nvPr>
        </p:nvGraphicFramePr>
        <p:xfrm>
          <a:off x="3094038" y="1347786"/>
          <a:ext cx="3238500" cy="938213"/>
        </p:xfrm>
        <a:graphic>
          <a:graphicData uri="http://schemas.openxmlformats.org/presentationml/2006/ole">
            <mc:AlternateContent xmlns:mc="http://schemas.openxmlformats.org/markup-compatibility/2006">
              <mc:Choice xmlns:v="urn:schemas-microsoft-com:vml" Requires="v">
                <p:oleObj spid="_x0000_s10349" name="Equation" r:id="rId8" imgW="1727200" imgH="533400" progId="Equation.3">
                  <p:embed/>
                </p:oleObj>
              </mc:Choice>
              <mc:Fallback>
                <p:oleObj name="Equation" r:id="rId8" imgW="1727200" imgH="533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94038" y="1347786"/>
                        <a:ext cx="3238500"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Rectangle 7"/>
          <p:cNvSpPr>
            <a:spLocks noChangeArrowheads="1"/>
          </p:cNvSpPr>
          <p:nvPr/>
        </p:nvSpPr>
        <p:spPr bwMode="auto">
          <a:xfrm>
            <a:off x="2655888" y="901700"/>
            <a:ext cx="4191000" cy="1219200"/>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ext Box 8"/>
          <p:cNvSpPr txBox="1">
            <a:spLocks noChangeArrowheads="1"/>
          </p:cNvSpPr>
          <p:nvPr/>
        </p:nvSpPr>
        <p:spPr bwMode="auto">
          <a:xfrm>
            <a:off x="187325" y="4822825"/>
            <a:ext cx="3257550" cy="173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en-US" altLang="en-US" i="1" dirty="0" err="1">
                <a:latin typeface="Symbol" panose="05050102010706020507" pitchFamily="18" charset="2"/>
              </a:rPr>
              <a:t>k</a:t>
            </a:r>
            <a:r>
              <a:rPr lang="en-US" altLang="en-US" i="1" dirty="0" err="1">
                <a:latin typeface="Times" panose="02020603050405020304" pitchFamily="18" charset="0"/>
              </a:rPr>
              <a:t>Q</a:t>
            </a:r>
            <a:r>
              <a:rPr lang="en-US" altLang="en-US" dirty="0">
                <a:latin typeface="Times" panose="02020603050405020304" pitchFamily="18" charset="0"/>
              </a:rPr>
              <a:t> </a:t>
            </a:r>
            <a:r>
              <a:rPr lang="en-US" altLang="en-US" dirty="0"/>
              <a:t>= quantum yield and detector sensitivity (how bright is our probe).  This term could contain the fluctuation of the fluorescence intensity due to internal processes</a:t>
            </a:r>
            <a:endParaRPr lang="en-US" altLang="en-US" sz="2400" dirty="0"/>
          </a:p>
        </p:txBody>
      </p:sp>
      <p:sp>
        <p:nvSpPr>
          <p:cNvPr id="11" name="Line 9"/>
          <p:cNvSpPr>
            <a:spLocks noChangeShapeType="1"/>
          </p:cNvSpPr>
          <p:nvPr/>
        </p:nvSpPr>
        <p:spPr bwMode="auto">
          <a:xfrm flipV="1">
            <a:off x="2986290" y="4368800"/>
            <a:ext cx="952298" cy="454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10"/>
          <p:cNvSpPr txBox="1">
            <a:spLocks noChangeArrowheads="1"/>
          </p:cNvSpPr>
          <p:nvPr/>
        </p:nvSpPr>
        <p:spPr bwMode="auto">
          <a:xfrm>
            <a:off x="3440113" y="5770563"/>
            <a:ext cx="2822575"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en-US" altLang="en-US" i="1" dirty="0">
                <a:latin typeface="Times" panose="02020603050405020304" pitchFamily="18" charset="0"/>
              </a:rPr>
              <a:t>W</a:t>
            </a:r>
            <a:r>
              <a:rPr lang="en-US" altLang="en-US" dirty="0">
                <a:latin typeface="Times" panose="02020603050405020304" pitchFamily="18" charset="0"/>
              </a:rPr>
              <a:t>(</a:t>
            </a:r>
            <a:r>
              <a:rPr lang="en-US" altLang="en-US" b="1" dirty="0">
                <a:latin typeface="Times" panose="02020603050405020304" pitchFamily="18" charset="0"/>
              </a:rPr>
              <a:t>r</a:t>
            </a:r>
            <a:r>
              <a:rPr lang="en-US" altLang="en-US" dirty="0">
                <a:latin typeface="Times" panose="02020603050405020304" pitchFamily="18" charset="0"/>
              </a:rPr>
              <a:t>) </a:t>
            </a:r>
            <a:r>
              <a:rPr lang="en-US" altLang="en-US" dirty="0"/>
              <a:t>describes our </a:t>
            </a:r>
          </a:p>
          <a:p>
            <a:pPr algn="ctr" eaLnBrk="0" hangingPunct="0"/>
            <a:r>
              <a:rPr lang="en-US" altLang="en-US" dirty="0"/>
              <a:t>observation volume</a:t>
            </a:r>
            <a:endParaRPr lang="en-US" altLang="en-US" sz="2400" dirty="0"/>
          </a:p>
        </p:txBody>
      </p:sp>
      <p:sp>
        <p:nvSpPr>
          <p:cNvPr id="13" name="Line 11"/>
          <p:cNvSpPr>
            <a:spLocks noChangeShapeType="1"/>
          </p:cNvSpPr>
          <p:nvPr/>
        </p:nvSpPr>
        <p:spPr bwMode="auto">
          <a:xfrm flipV="1">
            <a:off x="4539776" y="4389437"/>
            <a:ext cx="530700" cy="13071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Text Box 12"/>
          <p:cNvSpPr txBox="1">
            <a:spLocks noChangeArrowheads="1"/>
          </p:cNvSpPr>
          <p:nvPr/>
        </p:nvSpPr>
        <p:spPr bwMode="auto">
          <a:xfrm>
            <a:off x="6137275" y="4884738"/>
            <a:ext cx="2736850" cy="1465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en-US" altLang="en-US" dirty="0">
                <a:latin typeface="Times" panose="02020603050405020304" pitchFamily="18" charset="0"/>
              </a:rPr>
              <a:t>C(</a:t>
            </a:r>
            <a:r>
              <a:rPr lang="en-US" altLang="en-US" b="1" dirty="0" err="1">
                <a:latin typeface="Times" panose="02020603050405020304" pitchFamily="18" charset="0"/>
              </a:rPr>
              <a:t>r</a:t>
            </a:r>
            <a:r>
              <a:rPr lang="en-US" altLang="en-US" dirty="0" err="1">
                <a:latin typeface="Times" panose="02020603050405020304" pitchFamily="18" charset="0"/>
              </a:rPr>
              <a:t>,t</a:t>
            </a:r>
            <a:r>
              <a:rPr lang="en-US" altLang="en-US" dirty="0">
                <a:latin typeface="Times" panose="02020603050405020304" pitchFamily="18" charset="0"/>
              </a:rPr>
              <a:t>) </a:t>
            </a:r>
            <a:r>
              <a:rPr lang="en-US" altLang="en-US" dirty="0"/>
              <a:t>is a function of the  fluorophore concentration over time.  This is the term that contains the “physics” of the diffusion processes</a:t>
            </a:r>
            <a:endParaRPr lang="en-US" altLang="en-US" sz="2400" dirty="0"/>
          </a:p>
        </p:txBody>
      </p:sp>
      <p:sp>
        <p:nvSpPr>
          <p:cNvPr id="15" name="Line 13"/>
          <p:cNvSpPr>
            <a:spLocks noChangeShapeType="1"/>
          </p:cNvSpPr>
          <p:nvPr/>
        </p:nvSpPr>
        <p:spPr bwMode="auto">
          <a:xfrm flipH="1" flipV="1">
            <a:off x="6011916" y="4368798"/>
            <a:ext cx="541486" cy="51593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Text Box 14"/>
          <p:cNvSpPr txBox="1">
            <a:spLocks noChangeArrowheads="1"/>
          </p:cNvSpPr>
          <p:nvPr/>
        </p:nvSpPr>
        <p:spPr bwMode="auto">
          <a:xfrm>
            <a:off x="324326" y="3219728"/>
            <a:ext cx="421544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altLang="en-US" dirty="0"/>
              <a:t>Factors influencing the fluorescence signal:</a:t>
            </a:r>
            <a:endParaRPr lang="en-US" altLang="en-US" sz="2400" dirty="0"/>
          </a:p>
        </p:txBody>
      </p:sp>
    </p:spTree>
    <p:extLst>
      <p:ext uri="{BB962C8B-B14F-4D97-AF65-F5344CB8AC3E}">
        <p14:creationId xmlns:p14="http://schemas.microsoft.com/office/powerpoint/2010/main" val="355552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P spid="13" grpId="0" animBg="1"/>
      <p:bldP spid="14" grpId="0"/>
      <p:bldP spid="15" grpId="0" animBg="1"/>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2172</TotalTime>
  <Words>2714</Words>
  <Application>Microsoft Office PowerPoint</Application>
  <PresentationFormat>On-screen Show (4:3)</PresentationFormat>
  <Paragraphs>347</Paragraphs>
  <Slides>36</Slides>
  <Notes>15</Notes>
  <HiddenSlides>0</HiddenSlides>
  <MMClips>1</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4</vt:i4>
      </vt:variant>
      <vt:variant>
        <vt:lpstr>Slide Titles</vt:lpstr>
      </vt:variant>
      <vt:variant>
        <vt:i4>36</vt:i4>
      </vt:variant>
    </vt:vector>
  </HeadingPairs>
  <TitlesOfParts>
    <vt:vector size="56" baseType="lpstr">
      <vt:lpstr>Arial Unicode MS</vt:lpstr>
      <vt:lpstr>ＭＳ Ｐゴシック</vt:lpstr>
      <vt:lpstr>Arial</vt:lpstr>
      <vt:lpstr>Arial Narrow</vt:lpstr>
      <vt:lpstr>Calibri</vt:lpstr>
      <vt:lpstr>Calibri Light</vt:lpstr>
      <vt:lpstr>Eurostile</vt:lpstr>
      <vt:lpstr>msgothic</vt:lpstr>
      <vt:lpstr>Symbol</vt:lpstr>
      <vt:lpstr>Times</vt:lpstr>
      <vt:lpstr>Times New Roman</vt:lpstr>
      <vt:lpstr>Webdings</vt:lpstr>
      <vt:lpstr>1_Office Theme</vt:lpstr>
      <vt:lpstr>4_Office Theme</vt:lpstr>
      <vt:lpstr>Office Theme</vt:lpstr>
      <vt:lpstr>3_Office Theme</vt:lpstr>
      <vt:lpstr>Equation</vt:lpstr>
      <vt:lpstr>Diagramm</vt:lpstr>
      <vt:lpstr>Formel</vt:lpstr>
      <vt:lpstr>Bitmap</vt:lpstr>
      <vt:lpstr>Biology 227: Methods in Modern Microscopy</vt:lpstr>
      <vt:lpstr>Fluorescence correlation spectroscopy (FCS)</vt:lpstr>
      <vt:lpstr>Fluorescence Fluctuation Spectroscopy (FFS)</vt:lpstr>
      <vt:lpstr>Fluorescence Fluctuation Spectroscopy (FFS)</vt:lpstr>
      <vt:lpstr>Fluctuations Carry the Information</vt:lpstr>
      <vt:lpstr>Fluorescence Fluctuation Spectroscopy (FFS)</vt:lpstr>
      <vt:lpstr>Creating the Autocorrelation Function</vt:lpstr>
      <vt:lpstr>FCS Correlation Function</vt:lpstr>
      <vt:lpstr>Autocorrelation Function</vt:lpstr>
      <vt:lpstr>Autocorrelation Yields Diffusion and Concentration</vt:lpstr>
      <vt:lpstr>Autocorrelation Yields Diffusion and Concentration</vt:lpstr>
      <vt:lpstr>Autocorrelation Yields Diffusion and Concentration</vt:lpstr>
      <vt:lpstr>What about the excitation (or observation) volume shape? </vt:lpstr>
      <vt:lpstr>Effect of Shape on the (Two-Photon) Autocorrelation Functions: </vt:lpstr>
      <vt:lpstr>Independent Processes Contribute Fluctuations</vt:lpstr>
      <vt:lpstr>Additional Equations for these independent processes:</vt:lpstr>
      <vt:lpstr>Combining the Processes</vt:lpstr>
      <vt:lpstr>Fitting with Correct Model</vt:lpstr>
      <vt:lpstr>Fitting with Correct Model</vt:lpstr>
      <vt:lpstr>Work Flow for FCS</vt:lpstr>
      <vt:lpstr>Zeiss ConfoCor3: FCS Setup on a Laser Scanning Confocal Microscope</vt:lpstr>
      <vt:lpstr>ConfoCor 3: Confocal Volume</vt:lpstr>
      <vt:lpstr>Fluorescence Fluctuation Spectroscopy (FFS)</vt:lpstr>
      <vt:lpstr>Fluorescent recovery after photobleaching (FRAP)</vt:lpstr>
      <vt:lpstr>Fluorescence Fluctuation Spectroscopy (FFS)</vt:lpstr>
      <vt:lpstr>Fluorescence Fluctuation Spectroscopy (FFS)</vt:lpstr>
      <vt:lpstr>But what do you do when FRAP and FCS give different results?</vt:lpstr>
      <vt:lpstr>FlipTrap Screen; Le Trinh &amp; Scott Fraser (Caltech)</vt:lpstr>
      <vt:lpstr>Flip Trap Screen Labels Endogenous Proteins: Different Sub-Cellular Compartments and Cell Types </vt:lpstr>
      <vt:lpstr>Rab3ab is a Ras Oncogene Restricted to Hair Cells in Inner Ear</vt:lpstr>
      <vt:lpstr>Guanine Nucleotide Binding Protein (G protein) Beta Polypeptide 2 (Gnb2) </vt:lpstr>
      <vt:lpstr>Rab3ab Mobility Decreases in Neurons not Hair Cells during Development</vt:lpstr>
      <vt:lpstr>In Contrast Gnb2 Mobility Varies in Hair Cells but not Neurons</vt:lpstr>
      <vt:lpstr>What Do Differences in Diffusion Coefficients Mean?</vt:lpstr>
      <vt:lpstr>What Do Differences in Diffusion Coefficients Mean?</vt:lpstr>
      <vt:lpstr>What Do Differences in Diffusion Coefficients Mean?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Andres Collazo</dc:creator>
  <cp:lastModifiedBy>Andres Collazo</cp:lastModifiedBy>
  <cp:revision>81</cp:revision>
  <dcterms:created xsi:type="dcterms:W3CDTF">2015-02-17T20:54:52Z</dcterms:created>
  <dcterms:modified xsi:type="dcterms:W3CDTF">2016-02-22T19:44:33Z</dcterms:modified>
</cp:coreProperties>
</file>