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ov" ContentType="video/quicktime"/>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807" r:id="rId3"/>
    <p:sldMasterId id="2147483826" r:id="rId4"/>
    <p:sldMasterId id="2147483838" r:id="rId5"/>
    <p:sldMasterId id="2147483862" r:id="rId6"/>
  </p:sldMasterIdLst>
  <p:notesMasterIdLst>
    <p:notesMasterId r:id="rId41"/>
  </p:notesMasterIdLst>
  <p:sldIdLst>
    <p:sldId id="420" r:id="rId7"/>
    <p:sldId id="281" r:id="rId8"/>
    <p:sldId id="282" r:id="rId9"/>
    <p:sldId id="382" r:id="rId10"/>
    <p:sldId id="280" r:id="rId11"/>
    <p:sldId id="383" r:id="rId12"/>
    <p:sldId id="293" r:id="rId13"/>
    <p:sldId id="384" r:id="rId14"/>
    <p:sldId id="385" r:id="rId15"/>
    <p:sldId id="386" r:id="rId16"/>
    <p:sldId id="387" r:id="rId17"/>
    <p:sldId id="389" r:id="rId18"/>
    <p:sldId id="390" r:id="rId19"/>
    <p:sldId id="391" r:id="rId20"/>
    <p:sldId id="392" r:id="rId21"/>
    <p:sldId id="393" r:id="rId22"/>
    <p:sldId id="394" r:id="rId23"/>
    <p:sldId id="402" r:id="rId24"/>
    <p:sldId id="401" r:id="rId25"/>
    <p:sldId id="400" r:id="rId26"/>
    <p:sldId id="404" r:id="rId27"/>
    <p:sldId id="405" r:id="rId28"/>
    <p:sldId id="406" r:id="rId29"/>
    <p:sldId id="409" r:id="rId30"/>
    <p:sldId id="410" r:id="rId31"/>
    <p:sldId id="411" r:id="rId32"/>
    <p:sldId id="412" r:id="rId33"/>
    <p:sldId id="413" r:id="rId34"/>
    <p:sldId id="414" r:id="rId35"/>
    <p:sldId id="415" r:id="rId36"/>
    <p:sldId id="416" r:id="rId37"/>
    <p:sldId id="417" r:id="rId38"/>
    <p:sldId id="418" r:id="rId39"/>
    <p:sldId id="42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1741" autoAdjust="0"/>
  </p:normalViewPr>
  <p:slideViewPr>
    <p:cSldViewPr snapToGrid="0">
      <p:cViewPr varScale="1">
        <p:scale>
          <a:sx n="67" d="100"/>
          <a:sy n="67" d="100"/>
        </p:scale>
        <p:origin x="1862" y="62"/>
      </p:cViewPr>
      <p:guideLst/>
    </p:cSldViewPr>
  </p:slideViewPr>
  <p:notesTextViewPr>
    <p:cViewPr>
      <p:scale>
        <a:sx n="1" d="1"/>
        <a:sy n="1" d="1"/>
      </p:scale>
      <p:origin x="0" y="0"/>
    </p:cViewPr>
  </p:notesTextViewPr>
  <p:sorterViewPr>
    <p:cViewPr varScale="1">
      <p:scale>
        <a:sx n="100" d="100"/>
        <a:sy n="100" d="100"/>
      </p:scale>
      <p:origin x="0" y="-59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azo, Andres" userId="911ef8bb-6c35-4086-8cc6-5ad780b3af69" providerId="ADAL" clId="{368883FD-DEED-41AE-893D-FC222A406182}"/>
    <pc:docChg chg="custSel addSld delSld modSld sldOrd delMainMaster">
      <pc:chgData name="Collazo, Andres" userId="911ef8bb-6c35-4086-8cc6-5ad780b3af69" providerId="ADAL" clId="{368883FD-DEED-41AE-893D-FC222A406182}" dt="2018-03-02T00:20:30.763" v="227" actId="20577"/>
      <pc:docMkLst>
        <pc:docMk/>
      </pc:docMkLst>
      <pc:sldChg chg="modSp">
        <pc:chgData name="Collazo, Andres" userId="911ef8bb-6c35-4086-8cc6-5ad780b3af69" providerId="ADAL" clId="{368883FD-DEED-41AE-893D-FC222A406182}" dt="2018-03-01T23:39:30.460" v="158" actId="20577"/>
        <pc:sldMkLst>
          <pc:docMk/>
          <pc:sldMk cId="3118742718" sldId="282"/>
        </pc:sldMkLst>
        <pc:spChg chg="mod">
          <ac:chgData name="Collazo, Andres" userId="911ef8bb-6c35-4086-8cc6-5ad780b3af69" providerId="ADAL" clId="{368883FD-DEED-41AE-893D-FC222A406182}" dt="2018-03-01T23:39:30.460" v="158" actId="20577"/>
          <ac:spMkLst>
            <pc:docMk/>
            <pc:sldMk cId="3118742718" sldId="282"/>
            <ac:spMk id="8" creationId="{00000000-0000-0000-0000-000000000000}"/>
          </ac:spMkLst>
        </pc:spChg>
      </pc:sldChg>
      <pc:sldChg chg="add del ord">
        <pc:chgData name="Collazo, Andres" userId="911ef8bb-6c35-4086-8cc6-5ad780b3af69" providerId="ADAL" clId="{368883FD-DEED-41AE-893D-FC222A406182}" dt="2018-03-01T23:39:51.142" v="160" actId="20577"/>
        <pc:sldMkLst>
          <pc:docMk/>
          <pc:sldMk cId="1786326934" sldId="382"/>
        </pc:sldMkLst>
      </pc:sldChg>
      <pc:sldChg chg="add del ord">
        <pc:chgData name="Collazo, Andres" userId="911ef8bb-6c35-4086-8cc6-5ad780b3af69" providerId="ADAL" clId="{368883FD-DEED-41AE-893D-FC222A406182}" dt="2018-03-01T23:42:53.825" v="175" actId="20577"/>
        <pc:sldMkLst>
          <pc:docMk/>
          <pc:sldMk cId="3962791277" sldId="383"/>
        </pc:sldMkLst>
      </pc:sldChg>
      <pc:sldChg chg="add del">
        <pc:chgData name="Collazo, Andres" userId="911ef8bb-6c35-4086-8cc6-5ad780b3af69" providerId="ADAL" clId="{368883FD-DEED-41AE-893D-FC222A406182}" dt="2018-03-01T19:18:51.727" v="111" actId="20577"/>
        <pc:sldMkLst>
          <pc:docMk/>
          <pc:sldMk cId="565155343" sldId="384"/>
        </pc:sldMkLst>
      </pc:sldChg>
      <pc:sldChg chg="add del">
        <pc:chgData name="Collazo, Andres" userId="911ef8bb-6c35-4086-8cc6-5ad780b3af69" providerId="ADAL" clId="{368883FD-DEED-41AE-893D-FC222A406182}" dt="2018-03-01T19:18:51.727" v="111" actId="20577"/>
        <pc:sldMkLst>
          <pc:docMk/>
          <pc:sldMk cId="3699813642" sldId="385"/>
        </pc:sldMkLst>
      </pc:sldChg>
      <pc:sldChg chg="add del">
        <pc:chgData name="Collazo, Andres" userId="911ef8bb-6c35-4086-8cc6-5ad780b3af69" providerId="ADAL" clId="{368883FD-DEED-41AE-893D-FC222A406182}" dt="2018-03-01T19:18:51.727" v="111" actId="20577"/>
        <pc:sldMkLst>
          <pc:docMk/>
          <pc:sldMk cId="4256393089" sldId="386"/>
        </pc:sldMkLst>
      </pc:sldChg>
      <pc:sldChg chg="add del">
        <pc:chgData name="Collazo, Andres" userId="911ef8bb-6c35-4086-8cc6-5ad780b3af69" providerId="ADAL" clId="{368883FD-DEED-41AE-893D-FC222A406182}" dt="2018-03-01T19:18:51.727" v="111" actId="20577"/>
        <pc:sldMkLst>
          <pc:docMk/>
          <pc:sldMk cId="657991917" sldId="387"/>
        </pc:sldMkLst>
      </pc:sldChg>
      <pc:sldChg chg="add del">
        <pc:chgData name="Collazo, Andres" userId="911ef8bb-6c35-4086-8cc6-5ad780b3af69" providerId="ADAL" clId="{368883FD-DEED-41AE-893D-FC222A406182}" dt="2018-03-01T19:18:51.727" v="111" actId="20577"/>
        <pc:sldMkLst>
          <pc:docMk/>
          <pc:sldMk cId="1503815263" sldId="389"/>
        </pc:sldMkLst>
      </pc:sldChg>
      <pc:sldChg chg="add del">
        <pc:chgData name="Collazo, Andres" userId="911ef8bb-6c35-4086-8cc6-5ad780b3af69" providerId="ADAL" clId="{368883FD-DEED-41AE-893D-FC222A406182}" dt="2018-03-01T19:18:51.727" v="111" actId="20577"/>
        <pc:sldMkLst>
          <pc:docMk/>
          <pc:sldMk cId="2399787423" sldId="390"/>
        </pc:sldMkLst>
      </pc:sldChg>
      <pc:sldChg chg="add del">
        <pc:chgData name="Collazo, Andres" userId="911ef8bb-6c35-4086-8cc6-5ad780b3af69" providerId="ADAL" clId="{368883FD-DEED-41AE-893D-FC222A406182}" dt="2018-03-01T19:18:51.727" v="111" actId="20577"/>
        <pc:sldMkLst>
          <pc:docMk/>
          <pc:sldMk cId="1972612586" sldId="391"/>
        </pc:sldMkLst>
      </pc:sldChg>
      <pc:sldChg chg="add del">
        <pc:chgData name="Collazo, Andres" userId="911ef8bb-6c35-4086-8cc6-5ad780b3af69" providerId="ADAL" clId="{368883FD-DEED-41AE-893D-FC222A406182}" dt="2018-03-01T19:18:51.727" v="111" actId="20577"/>
        <pc:sldMkLst>
          <pc:docMk/>
          <pc:sldMk cId="1681252564" sldId="392"/>
        </pc:sldMkLst>
      </pc:sldChg>
      <pc:sldChg chg="add del">
        <pc:chgData name="Collazo, Andres" userId="911ef8bb-6c35-4086-8cc6-5ad780b3af69" providerId="ADAL" clId="{368883FD-DEED-41AE-893D-FC222A406182}" dt="2018-03-01T19:18:51.727" v="111" actId="20577"/>
        <pc:sldMkLst>
          <pc:docMk/>
          <pc:sldMk cId="343677636" sldId="393"/>
        </pc:sldMkLst>
      </pc:sldChg>
      <pc:sldChg chg="add del">
        <pc:chgData name="Collazo, Andres" userId="911ef8bb-6c35-4086-8cc6-5ad780b3af69" providerId="ADAL" clId="{368883FD-DEED-41AE-893D-FC222A406182}" dt="2018-03-01T19:18:51.727" v="111" actId="20577"/>
        <pc:sldMkLst>
          <pc:docMk/>
          <pc:sldMk cId="1634536658" sldId="394"/>
        </pc:sldMkLst>
      </pc:sldChg>
      <pc:sldChg chg="add del ord">
        <pc:chgData name="Collazo, Andres" userId="911ef8bb-6c35-4086-8cc6-5ad780b3af69" providerId="ADAL" clId="{368883FD-DEED-41AE-893D-FC222A406182}" dt="2018-03-02T00:14:08.186" v="183" actId="20577"/>
        <pc:sldMkLst>
          <pc:docMk/>
          <pc:sldMk cId="1759684408" sldId="400"/>
        </pc:sldMkLst>
      </pc:sldChg>
      <pc:sldChg chg="add del ord">
        <pc:chgData name="Collazo, Andres" userId="911ef8bb-6c35-4086-8cc6-5ad780b3af69" providerId="ADAL" clId="{368883FD-DEED-41AE-893D-FC222A406182}" dt="2018-03-02T00:14:14.601" v="184" actId="20577"/>
        <pc:sldMkLst>
          <pc:docMk/>
          <pc:sldMk cId="2980536625" sldId="401"/>
        </pc:sldMkLst>
      </pc:sldChg>
      <pc:sldChg chg="add del">
        <pc:chgData name="Collazo, Andres" userId="911ef8bb-6c35-4086-8cc6-5ad780b3af69" providerId="ADAL" clId="{368883FD-DEED-41AE-893D-FC222A406182}" dt="2018-03-01T19:18:51.727" v="111" actId="20577"/>
        <pc:sldMkLst>
          <pc:docMk/>
          <pc:sldMk cId="2976101110" sldId="402"/>
        </pc:sldMkLst>
      </pc:sldChg>
      <pc:sldChg chg="add del">
        <pc:chgData name="Collazo, Andres" userId="911ef8bb-6c35-4086-8cc6-5ad780b3af69" providerId="ADAL" clId="{368883FD-DEED-41AE-893D-FC222A406182}" dt="2018-03-01T19:18:51.727" v="111" actId="20577"/>
        <pc:sldMkLst>
          <pc:docMk/>
          <pc:sldMk cId="1198156102" sldId="404"/>
        </pc:sldMkLst>
      </pc:sldChg>
      <pc:sldChg chg="add del">
        <pc:chgData name="Collazo, Andres" userId="911ef8bb-6c35-4086-8cc6-5ad780b3af69" providerId="ADAL" clId="{368883FD-DEED-41AE-893D-FC222A406182}" dt="2018-03-01T19:18:51.727" v="111" actId="20577"/>
        <pc:sldMkLst>
          <pc:docMk/>
          <pc:sldMk cId="1388242488" sldId="405"/>
        </pc:sldMkLst>
      </pc:sldChg>
      <pc:sldChg chg="add del">
        <pc:chgData name="Collazo, Andres" userId="911ef8bb-6c35-4086-8cc6-5ad780b3af69" providerId="ADAL" clId="{368883FD-DEED-41AE-893D-FC222A406182}" dt="2018-03-01T19:18:51.727" v="111" actId="20577"/>
        <pc:sldMkLst>
          <pc:docMk/>
          <pc:sldMk cId="4262332518" sldId="406"/>
        </pc:sldMkLst>
      </pc:sldChg>
      <pc:sldChg chg="add del">
        <pc:chgData name="Collazo, Andres" userId="911ef8bb-6c35-4086-8cc6-5ad780b3af69" providerId="ADAL" clId="{368883FD-DEED-41AE-893D-FC222A406182}" dt="2018-03-01T19:18:51.727" v="111" actId="20577"/>
        <pc:sldMkLst>
          <pc:docMk/>
          <pc:sldMk cId="1315139826" sldId="409"/>
        </pc:sldMkLst>
      </pc:sldChg>
      <pc:sldChg chg="add del">
        <pc:chgData name="Collazo, Andres" userId="911ef8bb-6c35-4086-8cc6-5ad780b3af69" providerId="ADAL" clId="{368883FD-DEED-41AE-893D-FC222A406182}" dt="2018-03-01T19:18:51.727" v="111" actId="20577"/>
        <pc:sldMkLst>
          <pc:docMk/>
          <pc:sldMk cId="2868570538" sldId="410"/>
        </pc:sldMkLst>
      </pc:sldChg>
      <pc:sldChg chg="add del">
        <pc:chgData name="Collazo, Andres" userId="911ef8bb-6c35-4086-8cc6-5ad780b3af69" providerId="ADAL" clId="{368883FD-DEED-41AE-893D-FC222A406182}" dt="2018-03-01T19:18:51.727" v="111" actId="20577"/>
        <pc:sldMkLst>
          <pc:docMk/>
          <pc:sldMk cId="1408220261" sldId="411"/>
        </pc:sldMkLst>
      </pc:sldChg>
      <pc:sldChg chg="add del">
        <pc:chgData name="Collazo, Andres" userId="911ef8bb-6c35-4086-8cc6-5ad780b3af69" providerId="ADAL" clId="{368883FD-DEED-41AE-893D-FC222A406182}" dt="2018-03-01T19:18:51.727" v="111" actId="20577"/>
        <pc:sldMkLst>
          <pc:docMk/>
          <pc:sldMk cId="3073981995" sldId="412"/>
        </pc:sldMkLst>
      </pc:sldChg>
      <pc:sldChg chg="add del">
        <pc:chgData name="Collazo, Andres" userId="911ef8bb-6c35-4086-8cc6-5ad780b3af69" providerId="ADAL" clId="{368883FD-DEED-41AE-893D-FC222A406182}" dt="2018-03-01T19:18:51.727" v="111" actId="20577"/>
        <pc:sldMkLst>
          <pc:docMk/>
          <pc:sldMk cId="2999724839" sldId="413"/>
        </pc:sldMkLst>
      </pc:sldChg>
      <pc:sldChg chg="add del">
        <pc:chgData name="Collazo, Andres" userId="911ef8bb-6c35-4086-8cc6-5ad780b3af69" providerId="ADAL" clId="{368883FD-DEED-41AE-893D-FC222A406182}" dt="2018-03-01T19:18:51.727" v="111" actId="20577"/>
        <pc:sldMkLst>
          <pc:docMk/>
          <pc:sldMk cId="220035062" sldId="414"/>
        </pc:sldMkLst>
      </pc:sldChg>
      <pc:sldChg chg="add del">
        <pc:chgData name="Collazo, Andres" userId="911ef8bb-6c35-4086-8cc6-5ad780b3af69" providerId="ADAL" clId="{368883FD-DEED-41AE-893D-FC222A406182}" dt="2018-03-01T19:18:51.727" v="111" actId="20577"/>
        <pc:sldMkLst>
          <pc:docMk/>
          <pc:sldMk cId="3538223860" sldId="415"/>
        </pc:sldMkLst>
      </pc:sldChg>
      <pc:sldChg chg="add del">
        <pc:chgData name="Collazo, Andres" userId="911ef8bb-6c35-4086-8cc6-5ad780b3af69" providerId="ADAL" clId="{368883FD-DEED-41AE-893D-FC222A406182}" dt="2018-03-01T19:18:51.727" v="111" actId="20577"/>
        <pc:sldMkLst>
          <pc:docMk/>
          <pc:sldMk cId="726746673" sldId="416"/>
        </pc:sldMkLst>
      </pc:sldChg>
      <pc:sldChg chg="add del">
        <pc:chgData name="Collazo, Andres" userId="911ef8bb-6c35-4086-8cc6-5ad780b3af69" providerId="ADAL" clId="{368883FD-DEED-41AE-893D-FC222A406182}" dt="2018-03-01T19:18:51.727" v="111" actId="20577"/>
        <pc:sldMkLst>
          <pc:docMk/>
          <pc:sldMk cId="3738452755" sldId="417"/>
        </pc:sldMkLst>
      </pc:sldChg>
      <pc:sldChg chg="add del">
        <pc:chgData name="Collazo, Andres" userId="911ef8bb-6c35-4086-8cc6-5ad780b3af69" providerId="ADAL" clId="{368883FD-DEED-41AE-893D-FC222A406182}" dt="2018-03-01T19:18:51.727" v="111" actId="20577"/>
        <pc:sldMkLst>
          <pc:docMk/>
          <pc:sldMk cId="2794807515" sldId="418"/>
        </pc:sldMkLst>
      </pc:sldChg>
      <pc:sldChg chg="modSp add">
        <pc:chgData name="Collazo, Andres" userId="911ef8bb-6c35-4086-8cc6-5ad780b3af69" providerId="ADAL" clId="{368883FD-DEED-41AE-893D-FC222A406182}" dt="2018-03-02T00:20:30.763" v="227" actId="20577"/>
        <pc:sldMkLst>
          <pc:docMk/>
          <pc:sldMk cId="2009479757" sldId="420"/>
        </pc:sldMkLst>
        <pc:spChg chg="mod">
          <ac:chgData name="Collazo, Andres" userId="911ef8bb-6c35-4086-8cc6-5ad780b3af69" providerId="ADAL" clId="{368883FD-DEED-41AE-893D-FC222A406182}" dt="2018-03-02T00:20:30.763" v="227" actId="20577"/>
          <ac:spMkLst>
            <pc:docMk/>
            <pc:sldMk cId="2009479757" sldId="420"/>
            <ac:spMk id="3" creationId="{00000000-0000-0000-0000-000000000000}"/>
          </ac:spMkLst>
        </pc:spChg>
      </pc:sldChg>
    </pc:docChg>
  </pc:docChgLst>
  <pc:docChgLst>
    <pc:chgData name="Andres Collazo" userId="911ef8bb-6c35-4086-8cc6-5ad780b3af69" providerId="ADAL" clId="{7BBBC2B7-48C9-4F5D-ACFE-3D9BCD4A6B9A}"/>
    <pc:docChg chg="delSld delMainMaster">
      <pc:chgData name="Andres Collazo" userId="911ef8bb-6c35-4086-8cc6-5ad780b3af69" providerId="ADAL" clId="{7BBBC2B7-48C9-4F5D-ACFE-3D9BCD4A6B9A}" dt="2018-03-05T15:42:03.269" v="18" actId="2696"/>
      <pc:docMkLst>
        <pc:docMk/>
      </pc:docMkLst>
      <pc:sldChg chg="del">
        <pc:chgData name="Andres Collazo" userId="911ef8bb-6c35-4086-8cc6-5ad780b3af69" providerId="ADAL" clId="{7BBBC2B7-48C9-4F5D-ACFE-3D9BCD4A6B9A}" dt="2018-03-05T15:42:03.269" v="18" actId="2696"/>
        <pc:sldMkLst>
          <pc:docMk/>
          <pc:sldMk cId="717171318" sldId="388"/>
        </pc:sldMkLst>
      </pc:sldChg>
      <pc:sldChg chg="del">
        <pc:chgData name="Andres Collazo" userId="911ef8bb-6c35-4086-8cc6-5ad780b3af69" providerId="ADAL" clId="{7BBBC2B7-48C9-4F5D-ACFE-3D9BCD4A6B9A}" dt="2018-03-05T15:42:03.245" v="16" actId="2696"/>
        <pc:sldMkLst>
          <pc:docMk/>
          <pc:sldMk cId="2268945747" sldId="407"/>
        </pc:sldMkLst>
      </pc:sldChg>
      <pc:sldChg chg="del">
        <pc:chgData name="Andres Collazo" userId="911ef8bb-6c35-4086-8cc6-5ad780b3af69" providerId="ADAL" clId="{7BBBC2B7-48C9-4F5D-ACFE-3D9BCD4A6B9A}" dt="2018-03-05T15:42:03.248" v="17" actId="2696"/>
        <pc:sldMkLst>
          <pc:docMk/>
          <pc:sldMk cId="1391142703" sldId="408"/>
        </pc:sldMkLst>
      </pc:sldChg>
      <pc:sldChg chg="del">
        <pc:chgData name="Andres Collazo" userId="911ef8bb-6c35-4086-8cc6-5ad780b3af69" providerId="ADAL" clId="{7BBBC2B7-48C9-4F5D-ACFE-3D9BCD4A6B9A}" dt="2018-03-05T15:42:01.424" v="0" actId="2696"/>
        <pc:sldMkLst>
          <pc:docMk/>
          <pc:sldMk cId="1591814992" sldId="419"/>
        </pc:sldMkLst>
      </pc:sldChg>
      <pc:sldMasterChg chg="del delSldLayout">
        <pc:chgData name="Andres Collazo" userId="911ef8bb-6c35-4086-8cc6-5ad780b3af69" providerId="ADAL" clId="{7BBBC2B7-48C9-4F5D-ACFE-3D9BCD4A6B9A}" dt="2018-03-05T15:42:03.242" v="15" actId="2696"/>
        <pc:sldMasterMkLst>
          <pc:docMk/>
          <pc:sldMasterMk cId="3304172331" sldId="2147483887"/>
        </pc:sldMasterMkLst>
        <pc:sldLayoutChg chg="del">
          <pc:chgData name="Andres Collazo" userId="911ef8bb-6c35-4086-8cc6-5ad780b3af69" providerId="ADAL" clId="{7BBBC2B7-48C9-4F5D-ACFE-3D9BCD4A6B9A}" dt="2018-03-05T15:42:01.455" v="1" actId="2696"/>
          <pc:sldLayoutMkLst>
            <pc:docMk/>
            <pc:sldMasterMk cId="3304172331" sldId="2147483887"/>
            <pc:sldLayoutMk cId="3602034890" sldId="2147483888"/>
          </pc:sldLayoutMkLst>
        </pc:sldLayoutChg>
        <pc:sldLayoutChg chg="del">
          <pc:chgData name="Andres Collazo" userId="911ef8bb-6c35-4086-8cc6-5ad780b3af69" providerId="ADAL" clId="{7BBBC2B7-48C9-4F5D-ACFE-3D9BCD4A6B9A}" dt="2018-03-05T15:42:01.456" v="2" actId="2696"/>
          <pc:sldLayoutMkLst>
            <pc:docMk/>
            <pc:sldMasterMk cId="3304172331" sldId="2147483887"/>
            <pc:sldLayoutMk cId="3499198159" sldId="2147483889"/>
          </pc:sldLayoutMkLst>
        </pc:sldLayoutChg>
        <pc:sldLayoutChg chg="del">
          <pc:chgData name="Andres Collazo" userId="911ef8bb-6c35-4086-8cc6-5ad780b3af69" providerId="ADAL" clId="{7BBBC2B7-48C9-4F5D-ACFE-3D9BCD4A6B9A}" dt="2018-03-05T15:42:01.457" v="3" actId="2696"/>
          <pc:sldLayoutMkLst>
            <pc:docMk/>
            <pc:sldMasterMk cId="3304172331" sldId="2147483887"/>
            <pc:sldLayoutMk cId="569779443" sldId="2147483890"/>
          </pc:sldLayoutMkLst>
        </pc:sldLayoutChg>
        <pc:sldLayoutChg chg="del">
          <pc:chgData name="Andres Collazo" userId="911ef8bb-6c35-4086-8cc6-5ad780b3af69" providerId="ADAL" clId="{7BBBC2B7-48C9-4F5D-ACFE-3D9BCD4A6B9A}" dt="2018-03-05T15:42:01.458" v="4" actId="2696"/>
          <pc:sldLayoutMkLst>
            <pc:docMk/>
            <pc:sldMasterMk cId="3304172331" sldId="2147483887"/>
            <pc:sldLayoutMk cId="2955157617" sldId="2147483891"/>
          </pc:sldLayoutMkLst>
        </pc:sldLayoutChg>
        <pc:sldLayoutChg chg="del">
          <pc:chgData name="Andres Collazo" userId="911ef8bb-6c35-4086-8cc6-5ad780b3af69" providerId="ADAL" clId="{7BBBC2B7-48C9-4F5D-ACFE-3D9BCD4A6B9A}" dt="2018-03-05T15:42:01.459" v="5" actId="2696"/>
          <pc:sldLayoutMkLst>
            <pc:docMk/>
            <pc:sldMasterMk cId="3304172331" sldId="2147483887"/>
            <pc:sldLayoutMk cId="3870843490" sldId="2147483892"/>
          </pc:sldLayoutMkLst>
        </pc:sldLayoutChg>
        <pc:sldLayoutChg chg="del">
          <pc:chgData name="Andres Collazo" userId="911ef8bb-6c35-4086-8cc6-5ad780b3af69" providerId="ADAL" clId="{7BBBC2B7-48C9-4F5D-ACFE-3D9BCD4A6B9A}" dt="2018-03-05T15:42:01.459" v="6" actId="2696"/>
          <pc:sldLayoutMkLst>
            <pc:docMk/>
            <pc:sldMasterMk cId="3304172331" sldId="2147483887"/>
            <pc:sldLayoutMk cId="4084110908" sldId="2147483893"/>
          </pc:sldLayoutMkLst>
        </pc:sldLayoutChg>
        <pc:sldLayoutChg chg="del">
          <pc:chgData name="Andres Collazo" userId="911ef8bb-6c35-4086-8cc6-5ad780b3af69" providerId="ADAL" clId="{7BBBC2B7-48C9-4F5D-ACFE-3D9BCD4A6B9A}" dt="2018-03-05T15:42:01.460" v="7" actId="2696"/>
          <pc:sldLayoutMkLst>
            <pc:docMk/>
            <pc:sldMasterMk cId="3304172331" sldId="2147483887"/>
            <pc:sldLayoutMk cId="3770941392" sldId="2147483894"/>
          </pc:sldLayoutMkLst>
        </pc:sldLayoutChg>
        <pc:sldLayoutChg chg="del">
          <pc:chgData name="Andres Collazo" userId="911ef8bb-6c35-4086-8cc6-5ad780b3af69" providerId="ADAL" clId="{7BBBC2B7-48C9-4F5D-ACFE-3D9BCD4A6B9A}" dt="2018-03-05T15:42:01.461" v="8" actId="2696"/>
          <pc:sldLayoutMkLst>
            <pc:docMk/>
            <pc:sldMasterMk cId="3304172331" sldId="2147483887"/>
            <pc:sldLayoutMk cId="244603345" sldId="2147483895"/>
          </pc:sldLayoutMkLst>
        </pc:sldLayoutChg>
        <pc:sldLayoutChg chg="del">
          <pc:chgData name="Andres Collazo" userId="911ef8bb-6c35-4086-8cc6-5ad780b3af69" providerId="ADAL" clId="{7BBBC2B7-48C9-4F5D-ACFE-3D9BCD4A6B9A}" dt="2018-03-05T15:42:01.461" v="9" actId="2696"/>
          <pc:sldLayoutMkLst>
            <pc:docMk/>
            <pc:sldMasterMk cId="3304172331" sldId="2147483887"/>
            <pc:sldLayoutMk cId="1126057829" sldId="2147483896"/>
          </pc:sldLayoutMkLst>
        </pc:sldLayoutChg>
        <pc:sldLayoutChg chg="del">
          <pc:chgData name="Andres Collazo" userId="911ef8bb-6c35-4086-8cc6-5ad780b3af69" providerId="ADAL" clId="{7BBBC2B7-48C9-4F5D-ACFE-3D9BCD4A6B9A}" dt="2018-03-05T15:42:01.462" v="10" actId="2696"/>
          <pc:sldLayoutMkLst>
            <pc:docMk/>
            <pc:sldMasterMk cId="3304172331" sldId="2147483887"/>
            <pc:sldLayoutMk cId="992795276" sldId="2147483897"/>
          </pc:sldLayoutMkLst>
        </pc:sldLayoutChg>
        <pc:sldLayoutChg chg="del">
          <pc:chgData name="Andres Collazo" userId="911ef8bb-6c35-4086-8cc6-5ad780b3af69" providerId="ADAL" clId="{7BBBC2B7-48C9-4F5D-ACFE-3D9BCD4A6B9A}" dt="2018-03-05T15:42:01.463" v="11" actId="2696"/>
          <pc:sldLayoutMkLst>
            <pc:docMk/>
            <pc:sldMasterMk cId="3304172331" sldId="2147483887"/>
            <pc:sldLayoutMk cId="4221853540" sldId="2147483898"/>
          </pc:sldLayoutMkLst>
        </pc:sldLayoutChg>
        <pc:sldLayoutChg chg="del">
          <pc:chgData name="Andres Collazo" userId="911ef8bb-6c35-4086-8cc6-5ad780b3af69" providerId="ADAL" clId="{7BBBC2B7-48C9-4F5D-ACFE-3D9BCD4A6B9A}" dt="2018-03-05T15:42:01.463" v="12" actId="2696"/>
          <pc:sldLayoutMkLst>
            <pc:docMk/>
            <pc:sldMasterMk cId="3304172331" sldId="2147483887"/>
            <pc:sldLayoutMk cId="970913079" sldId="2147483899"/>
          </pc:sldLayoutMkLst>
        </pc:sldLayoutChg>
        <pc:sldLayoutChg chg="del">
          <pc:chgData name="Andres Collazo" userId="911ef8bb-6c35-4086-8cc6-5ad780b3af69" providerId="ADAL" clId="{7BBBC2B7-48C9-4F5D-ACFE-3D9BCD4A6B9A}" dt="2018-03-05T15:42:01.464" v="13" actId="2696"/>
          <pc:sldLayoutMkLst>
            <pc:docMk/>
            <pc:sldMasterMk cId="3304172331" sldId="2147483887"/>
            <pc:sldLayoutMk cId="774998402" sldId="2147483900"/>
          </pc:sldLayoutMkLst>
        </pc:sldLayoutChg>
        <pc:sldLayoutChg chg="del">
          <pc:chgData name="Andres Collazo" userId="911ef8bb-6c35-4086-8cc6-5ad780b3af69" providerId="ADAL" clId="{7BBBC2B7-48C9-4F5D-ACFE-3D9BCD4A6B9A}" dt="2018-03-05T15:42:01.465" v="14" actId="2696"/>
          <pc:sldLayoutMkLst>
            <pc:docMk/>
            <pc:sldMasterMk cId="3304172331" sldId="2147483887"/>
            <pc:sldLayoutMk cId="3186943175" sldId="2147483901"/>
          </pc:sldLayoutMkLst>
        </pc:sldLayoutChg>
      </pc:sldMasterChg>
    </pc:docChg>
  </pc:docChgLst>
  <pc:docChgLst>
    <pc:chgData name="Collazo, Andres" userId="911ef8bb-6c35-4086-8cc6-5ad780b3af69" providerId="ADAL" clId="{7BBBC2B7-48C9-4F5D-ACFE-3D9BCD4A6B9A}"/>
    <pc:docChg chg="custSel addSld delSld modSld sldOrd">
      <pc:chgData name="Collazo, Andres" userId="911ef8bb-6c35-4086-8cc6-5ad780b3af69" providerId="ADAL" clId="{7BBBC2B7-48C9-4F5D-ACFE-3D9BCD4A6B9A}" dt="2018-03-05T05:50:42.443" v="78"/>
      <pc:docMkLst>
        <pc:docMk/>
      </pc:docMkLst>
      <pc:sldChg chg="del">
        <pc:chgData name="Collazo, Andres" userId="911ef8bb-6c35-4086-8cc6-5ad780b3af69" providerId="ADAL" clId="{7BBBC2B7-48C9-4F5D-ACFE-3D9BCD4A6B9A}" dt="2018-03-05T01:27:17.684" v="0" actId="2696"/>
        <pc:sldMkLst>
          <pc:docMk/>
          <pc:sldMk cId="1726456410" sldId="257"/>
        </pc:sldMkLst>
      </pc:sldChg>
      <pc:sldChg chg="ord">
        <pc:chgData name="Collazo, Andres" userId="911ef8bb-6c35-4086-8cc6-5ad780b3af69" providerId="ADAL" clId="{7BBBC2B7-48C9-4F5D-ACFE-3D9BCD4A6B9A}" dt="2018-03-05T01:31:18.704" v="2"/>
        <pc:sldMkLst>
          <pc:docMk/>
          <pc:sldMk cId="717171318" sldId="388"/>
        </pc:sldMkLst>
      </pc:sldChg>
      <pc:sldChg chg="ord">
        <pc:chgData name="Collazo, Andres" userId="911ef8bb-6c35-4086-8cc6-5ad780b3af69" providerId="ADAL" clId="{7BBBC2B7-48C9-4F5D-ACFE-3D9BCD4A6B9A}" dt="2018-03-05T01:30:00.088" v="1"/>
        <pc:sldMkLst>
          <pc:docMk/>
          <pc:sldMk cId="2268945747" sldId="407"/>
        </pc:sldMkLst>
      </pc:sldChg>
      <pc:sldChg chg="ord">
        <pc:chgData name="Collazo, Andres" userId="911ef8bb-6c35-4086-8cc6-5ad780b3af69" providerId="ADAL" clId="{7BBBC2B7-48C9-4F5D-ACFE-3D9BCD4A6B9A}" dt="2018-03-05T01:30:00.088" v="1"/>
        <pc:sldMkLst>
          <pc:docMk/>
          <pc:sldMk cId="1391142703" sldId="408"/>
        </pc:sldMkLst>
      </pc:sldChg>
      <pc:sldChg chg="modSp">
        <pc:chgData name="Collazo, Andres" userId="911ef8bb-6c35-4086-8cc6-5ad780b3af69" providerId="ADAL" clId="{7BBBC2B7-48C9-4F5D-ACFE-3D9BCD4A6B9A}" dt="2018-03-05T01:34:39.604" v="3" actId="313"/>
        <pc:sldMkLst>
          <pc:docMk/>
          <pc:sldMk cId="726746673" sldId="416"/>
        </pc:sldMkLst>
        <pc:spChg chg="mod">
          <ac:chgData name="Collazo, Andres" userId="911ef8bb-6c35-4086-8cc6-5ad780b3af69" providerId="ADAL" clId="{7BBBC2B7-48C9-4F5D-ACFE-3D9BCD4A6B9A}" dt="2018-03-05T01:34:39.604" v="3" actId="313"/>
          <ac:spMkLst>
            <pc:docMk/>
            <pc:sldMk cId="726746673" sldId="416"/>
            <ac:spMk id="396" creationId="{00000000-0000-0000-0000-000000000000}"/>
          </ac:spMkLst>
        </pc:spChg>
      </pc:sldChg>
      <pc:sldChg chg="modSp add ord">
        <pc:chgData name="Collazo, Andres" userId="911ef8bb-6c35-4086-8cc6-5ad780b3af69" providerId="ADAL" clId="{7BBBC2B7-48C9-4F5D-ACFE-3D9BCD4A6B9A}" dt="2018-03-05T05:50:42.443" v="78"/>
        <pc:sldMkLst>
          <pc:docMk/>
          <pc:sldMk cId="313432120" sldId="421"/>
        </pc:sldMkLst>
        <pc:spChg chg="mod">
          <ac:chgData name="Collazo, Andres" userId="911ef8bb-6c35-4086-8cc6-5ad780b3af69" providerId="ADAL" clId="{7BBBC2B7-48C9-4F5D-ACFE-3D9BCD4A6B9A}" dt="2018-03-05T01:40:11.683" v="21" actId="20577"/>
          <ac:spMkLst>
            <pc:docMk/>
            <pc:sldMk cId="313432120" sldId="421"/>
            <ac:spMk id="2" creationId="{9D39E029-745C-40B6-AD78-CA984A4F37C9}"/>
          </ac:spMkLst>
        </pc:spChg>
        <pc:spChg chg="mod">
          <ac:chgData name="Collazo, Andres" userId="911ef8bb-6c35-4086-8cc6-5ad780b3af69" providerId="ADAL" clId="{7BBBC2B7-48C9-4F5D-ACFE-3D9BCD4A6B9A}" dt="2018-03-05T05:50:17.102" v="77"/>
          <ac:spMkLst>
            <pc:docMk/>
            <pc:sldMk cId="313432120" sldId="421"/>
            <ac:spMk id="3" creationId="{C98D374D-05DC-4C08-8168-414D5A3E8475}"/>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598ACD-59A6-40A3-88AE-B603CEF06976}" type="datetimeFigureOut">
              <a:rPr lang="en-US" smtClean="0"/>
              <a:t>3/5/2018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B543D-ED1E-4713-BA77-DC08B6AEBD6F}" type="slidenum">
              <a:rPr lang="en-US" smtClean="0"/>
              <a:t>‹#›</a:t>
            </a:fld>
            <a:endParaRPr lang="en-US"/>
          </a:p>
        </p:txBody>
      </p:sp>
    </p:spTree>
    <p:extLst>
      <p:ext uri="{BB962C8B-B14F-4D97-AF65-F5344CB8AC3E}">
        <p14:creationId xmlns:p14="http://schemas.microsoft.com/office/powerpoint/2010/main" val="323883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en.wikipedia.org/wiki/Superlens" TargetMode="External"/><Relationship Id="rId13" Type="http://schemas.openxmlformats.org/officeDocument/2006/relationships/hyperlink" Target="http://en.wikipedia.org/wiki/STED_microscopy" TargetMode="External"/><Relationship Id="rId3" Type="http://schemas.openxmlformats.org/officeDocument/2006/relationships/hyperlink" Target="http://en.wikipedia.org/wiki/Super-resolution_microscopy#cite_note-Rust_STORM-47" TargetMode="External"/><Relationship Id="rId7" Type="http://schemas.openxmlformats.org/officeDocument/2006/relationships/hyperlink" Target="http://en.wikipedia.org/wiki/Super-resolution_microscopy#cite_note-2" TargetMode="External"/><Relationship Id="rId12" Type="http://schemas.openxmlformats.org/officeDocument/2006/relationships/hyperlink" Target="http://en.wikipedia.org/wiki/Fluorophores" TargetMode="External"/><Relationship Id="rId2" Type="http://schemas.openxmlformats.org/officeDocument/2006/relationships/slide" Target="../slides/slide12.xml"/><Relationship Id="rId16" Type="http://schemas.openxmlformats.org/officeDocument/2006/relationships/hyperlink" Target="http://en.wikipedia.org/wiki/Photoactivated_localization_microscopy" TargetMode="External"/><Relationship Id="rId1" Type="http://schemas.openxmlformats.org/officeDocument/2006/relationships/notesMaster" Target="../notesMasters/notesMaster1.xml"/><Relationship Id="rId6" Type="http://schemas.openxmlformats.org/officeDocument/2006/relationships/hyperlink" Target="http://en.wikipedia.org/wiki/Evanescent_waves" TargetMode="External"/><Relationship Id="rId11" Type="http://schemas.openxmlformats.org/officeDocument/2006/relationships/hyperlink" Target="http://en.wikipedia.org/wiki/Vertico_SMI" TargetMode="External"/><Relationship Id="rId5" Type="http://schemas.openxmlformats.org/officeDocument/2006/relationships/hyperlink" Target="http://en.wikipedia.org/wiki/Super-resolution_microscopy#cite_note-Hess_FPALM-49" TargetMode="External"/><Relationship Id="rId15" Type="http://schemas.openxmlformats.org/officeDocument/2006/relationships/hyperlink" Target="http://en.wikipedia.org/wiki/RESOLFT" TargetMode="External"/><Relationship Id="rId10" Type="http://schemas.openxmlformats.org/officeDocument/2006/relationships/hyperlink" Target="http://en.wikipedia.org/wiki/4Pi_Microscope" TargetMode="External"/><Relationship Id="rId4" Type="http://schemas.openxmlformats.org/officeDocument/2006/relationships/hyperlink" Target="http://en.wikipedia.org/wiki/Super-resolution_microscopy#cite_note-Betzig_PALM-48" TargetMode="External"/><Relationship Id="rId9" Type="http://schemas.openxmlformats.org/officeDocument/2006/relationships/hyperlink" Target="http://en.wikipedia.org/wiki/Near_field_scanning_optical_microscopy" TargetMode="External"/><Relationship Id="rId14" Type="http://schemas.openxmlformats.org/officeDocument/2006/relationships/hyperlink" Target="http://en.wikipedia.org/wiki/GSD_microscop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http://www.nature.com/milestones/milelight/full/milelight03.html</a:t>
            </a:r>
          </a:p>
          <a:p>
            <a:endParaRPr lang="en-US" dirty="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2</a:t>
            </a:fld>
            <a:endParaRPr lang="en-US"/>
          </a:p>
        </p:txBody>
      </p:sp>
    </p:spTree>
    <p:extLst>
      <p:ext uri="{BB962C8B-B14F-4D97-AF65-F5344CB8AC3E}">
        <p14:creationId xmlns:p14="http://schemas.microsoft.com/office/powerpoint/2010/main" val="3402907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http://zeiss-campus.magnet.fsu.edu/articles/superresolution/palm/practicalaspects.html</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http://www.microscopyu.com/articles/superresolution/stormintro.html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495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the critical aspects that must be considered are the accuracy of each individual localization measurement, the density of probes that have been localized in the final image (commonly termed </a:t>
            </a:r>
            <a:r>
              <a:rPr lang="en-US" b="1" dirty="0"/>
              <a:t>molecular density</a:t>
            </a:r>
            <a:r>
              <a:rPr lang="en-US" dirty="0"/>
              <a:t>), and the physical size of the labels themselves. The relationship between resolution and the localization precision of a single molecule is readily determined. The ability to resolve two fluorescent molecules as separate entities is limited by the localization precision, which determines the position (and uncertainty) of each molecule and thus the distance between the pair. The localization precision, in turn, is primarily dependent upon the number of photons collected from the fluorescent molecules during a single activation-deactivation cycle, provided the background noise is negligible.</a:t>
            </a:r>
          </a:p>
          <a:p>
            <a:endParaRPr lang="en-US" dirty="0"/>
          </a:p>
          <a:p>
            <a:r>
              <a:rPr lang="en-US" dirty="0"/>
              <a:t>Presented in Figure 7 is an important concept involving one of the most critical factors influencing spatial resolution in single-molecule </a:t>
            </a:r>
            <a:r>
              <a:rPr lang="en-US" dirty="0" err="1"/>
              <a:t>superresolution</a:t>
            </a:r>
            <a:r>
              <a:rPr lang="en-US" dirty="0"/>
              <a:t> imaging. The resolution versus molecular density is represented in Figure 7 as a series of yellow pixels in a test pattern. Features that might be present in a specimen are imaged at a progressively lower signal-to-noise ratio (fraction of pixels measured) as the molecular density decreases (from the bottom to the top of Figure 7) and these features become unresolvable when the mean molecular separation approaches feature size (the top row in Figure 7). Thus, as described in </a:t>
            </a:r>
            <a:r>
              <a:rPr lang="en-US" b="1" dirty="0"/>
              <a:t>Equation (5)</a:t>
            </a:r>
            <a:r>
              <a:rPr lang="en-US" dirty="0"/>
              <a:t>, in order to achieve </a:t>
            </a:r>
            <a:r>
              <a:rPr lang="en-US" b="1" dirty="0"/>
              <a:t>N</a:t>
            </a:r>
            <a:r>
              <a:rPr lang="en-US" dirty="0"/>
              <a:t>-fold higher resolution in dimensions </a:t>
            </a:r>
            <a:r>
              <a:rPr lang="en-US" b="1" dirty="0"/>
              <a:t>D</a:t>
            </a:r>
            <a:r>
              <a:rPr lang="en-US" dirty="0"/>
              <a:t>, </a:t>
            </a:r>
            <a:r>
              <a:rPr lang="en-US" b="1" dirty="0"/>
              <a:t>N</a:t>
            </a:r>
            <a:r>
              <a:rPr lang="en-US" b="1" baseline="30000" dirty="0"/>
              <a:t>D</a:t>
            </a:r>
            <a:r>
              <a:rPr lang="en-US" dirty="0"/>
              <a:t>-fold more pixels must be acquired. In order to realize such a resolution gain without compromising either the imaging speed or the signal-to-noise ratio, the signal collection rate (photons detected per second) must increase by a factor of at least </a:t>
            </a:r>
            <a:r>
              <a:rPr lang="en-US" b="1" dirty="0"/>
              <a:t>N</a:t>
            </a:r>
            <a:r>
              <a:rPr lang="en-US" b="1" baseline="30000" dirty="0"/>
              <a:t>D</a:t>
            </a:r>
            <a:r>
              <a:rPr lang="en-US" dirty="0"/>
              <a:t>, which requires an </a:t>
            </a:r>
            <a:r>
              <a:rPr lang="en-US" b="1" dirty="0"/>
              <a:t>N</a:t>
            </a:r>
            <a:r>
              <a:rPr lang="en-US" b="1" baseline="30000" dirty="0"/>
              <a:t>D</a:t>
            </a:r>
            <a:r>
              <a:rPr lang="en-US" dirty="0"/>
              <a:t>-fold higher exposure to the excitation laser for each image required.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588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http://jcb.rupress.org/content/190/2/165.full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768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fall into two broad categories, "true" super-resolution techniques, which capture information contained in </a:t>
            </a:r>
            <a:r>
              <a:rPr lang="en-US" dirty="0">
                <a:hlinkClick r:id="rId3"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4"/>
              </a:rPr>
              <a:t>[2]</a:t>
            </a:r>
            <a:endParaRPr lang="en-US" baseline="30000" dirty="0"/>
          </a:p>
          <a:p>
            <a:endParaRPr lang="en-US" dirty="0"/>
          </a:p>
          <a:p>
            <a:r>
              <a:rPr lang="en-US" dirty="0"/>
              <a:t>True subwavelength imaging techniques include those that utilize the </a:t>
            </a:r>
            <a:r>
              <a:rPr lang="en-US" dirty="0" err="1">
                <a:hlinkClick r:id="rId5" tooltip="Superlens"/>
              </a:rPr>
              <a:t>Pendry</a:t>
            </a:r>
            <a:r>
              <a:rPr lang="en-US" dirty="0">
                <a:hlinkClick r:id="rId5" tooltip="Superlens"/>
              </a:rPr>
              <a:t> </a:t>
            </a:r>
            <a:r>
              <a:rPr lang="en-US" dirty="0" err="1">
                <a:hlinkClick r:id="rId5" tooltip="Superlens"/>
              </a:rPr>
              <a:t>Superlens</a:t>
            </a:r>
            <a:r>
              <a:rPr lang="en-US" dirty="0"/>
              <a:t> and </a:t>
            </a:r>
            <a:r>
              <a:rPr lang="en-US" dirty="0">
                <a:hlinkClick r:id="rId6" tooltip="Near field scanning optical microscopy"/>
              </a:rPr>
              <a:t>near field scanning optical microscopy</a:t>
            </a:r>
            <a:r>
              <a:rPr lang="en-US" dirty="0"/>
              <a:t>, the </a:t>
            </a:r>
            <a:r>
              <a:rPr lang="en-US" dirty="0">
                <a:hlinkClick r:id="rId7" tooltip="4Pi Microscope"/>
              </a:rPr>
              <a:t>4Pi Microscope</a:t>
            </a:r>
            <a:r>
              <a:rPr lang="en-US" dirty="0"/>
              <a:t> and structured illumination microscopy technologies like SIM and </a:t>
            </a:r>
            <a:r>
              <a:rPr lang="en-US" dirty="0">
                <a:hlinkClick r:id="rId8"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9" tooltip="Fluorophores"/>
              </a:rPr>
              <a:t>fluorophores</a:t>
            </a:r>
            <a:r>
              <a:rPr lang="en-US" dirty="0"/>
              <a:t>, show a nonlinear response to excitation, and this nonlinear response can be exploited to enhance resolution. These methods include </a:t>
            </a:r>
            <a:r>
              <a:rPr lang="en-US" dirty="0">
                <a:hlinkClick r:id="rId10" tooltip="STED microscopy"/>
              </a:rPr>
              <a:t>STED</a:t>
            </a:r>
            <a:r>
              <a:rPr lang="en-US" dirty="0"/>
              <a:t>, </a:t>
            </a:r>
            <a:r>
              <a:rPr lang="en-US" dirty="0">
                <a:hlinkClick r:id="rId11" tooltip="GSD microscopy"/>
              </a:rPr>
              <a:t>GSD</a:t>
            </a:r>
            <a:r>
              <a:rPr lang="en-US" dirty="0"/>
              <a:t>, </a:t>
            </a:r>
            <a:r>
              <a:rPr lang="en-US" dirty="0">
                <a:hlinkClick r:id="rId12"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8" tooltip="Vertico SMI"/>
              </a:rPr>
              <a:t>SPDM</a:t>
            </a:r>
            <a:r>
              <a:rPr lang="en-US" dirty="0"/>
              <a:t>, </a:t>
            </a:r>
            <a:r>
              <a:rPr lang="en-US" dirty="0" err="1">
                <a:hlinkClick r:id="rId8" tooltip="Vertico SMI"/>
              </a:rPr>
              <a:t>SPDMphymod</a:t>
            </a:r>
            <a:r>
              <a:rPr lang="en-US" dirty="0"/>
              <a:t>, </a:t>
            </a:r>
            <a:r>
              <a:rPr lang="en-US" dirty="0">
                <a:hlinkClick r:id="rId13" tooltip="Photoactivated localization microscopy"/>
              </a:rPr>
              <a:t>PALM</a:t>
            </a:r>
            <a:r>
              <a:rPr lang="en-US" dirty="0"/>
              <a:t>, FPALM, STORM and </a:t>
            </a:r>
            <a:r>
              <a:rPr lang="en-US" dirty="0" err="1"/>
              <a:t>dSTORM</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1915EA-2C58-4E3C-9B71-E32E967BD0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864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Grab bag</a:t>
            </a:r>
            <a:r>
              <a:rPr lang="en-US" baseline="0" dirty="0"/>
              <a:t> of methods that are not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392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26211">
              <a:defRPr sz="1800">
                <a:solidFill>
                  <a:schemeClr val="tx1"/>
                </a:solidFill>
                <a:latin typeface="LTFrutiger Next CondReg" pitchFamily="2" charset="0"/>
              </a:defRPr>
            </a:lvl1pPr>
            <a:lvl2pPr marL="820960" indent="-315754" defTabSz="926211">
              <a:defRPr sz="1800">
                <a:solidFill>
                  <a:schemeClr val="tx1"/>
                </a:solidFill>
                <a:latin typeface="LTFrutiger Next CondReg" pitchFamily="2" charset="0"/>
              </a:defRPr>
            </a:lvl2pPr>
            <a:lvl3pPr marL="1263015" indent="-252603" defTabSz="926211">
              <a:defRPr sz="1800">
                <a:solidFill>
                  <a:schemeClr val="tx1"/>
                </a:solidFill>
                <a:latin typeface="LTFrutiger Next CondReg" pitchFamily="2" charset="0"/>
              </a:defRPr>
            </a:lvl3pPr>
            <a:lvl4pPr marL="1768221" indent="-252603" defTabSz="926211">
              <a:defRPr sz="1800">
                <a:solidFill>
                  <a:schemeClr val="tx1"/>
                </a:solidFill>
                <a:latin typeface="LTFrutiger Next CondReg" pitchFamily="2" charset="0"/>
              </a:defRPr>
            </a:lvl4pPr>
            <a:lvl5pPr marL="2273427" indent="-252603" defTabSz="926211">
              <a:defRPr sz="1800">
                <a:solidFill>
                  <a:schemeClr val="tx1"/>
                </a:solidFill>
                <a:latin typeface="LTFrutiger Next CondReg" pitchFamily="2" charset="0"/>
              </a:defRPr>
            </a:lvl5pPr>
            <a:lvl6pPr marL="2778633"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6pPr>
            <a:lvl7pPr marL="3283839"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7pPr>
            <a:lvl8pPr marL="3789045"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8pPr>
            <a:lvl9pPr marL="4294251"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9pPr>
          </a:lstStyle>
          <a:p>
            <a:pPr marL="0" marR="0" lvl="0" indent="0" algn="r" defTabSz="926211" rtl="0" eaLnBrk="1" fontAlgn="auto" latinLnBrk="0" hangingPunct="1">
              <a:lnSpc>
                <a:spcPct val="100000"/>
              </a:lnSpc>
              <a:spcBef>
                <a:spcPts val="0"/>
              </a:spcBef>
              <a:spcAft>
                <a:spcPts val="0"/>
              </a:spcAft>
              <a:buClrTx/>
              <a:buSzTx/>
              <a:buFontTx/>
              <a:buNone/>
              <a:tabLst/>
              <a:defRPr/>
            </a:pPr>
            <a:fld id="{186C42D8-A3F9-4250-9478-A9BB1D232B6B}" type="slidenum">
              <a:rPr kumimoji="0" lang="de-DE"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26211"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US" dirty="0"/>
              <a:t>The algorithm is looking</a:t>
            </a:r>
            <a:r>
              <a:rPr lang="en-US" baseline="0" dirty="0"/>
              <a:t> for a change in the local contrast. The algorithm is demodulating the images.</a:t>
            </a:r>
          </a:p>
          <a:p>
            <a:pPr eaLnBrk="1" hangingPunct="1"/>
            <a:r>
              <a:rPr lang="en-US" baseline="0" dirty="0"/>
              <a:t>Simple image analysis algorithm detects the brightness differences of the 3 raw images and removes the out-of-focus signals in the image (demodulation)</a:t>
            </a:r>
          </a:p>
        </p:txBody>
      </p:sp>
    </p:spTree>
    <p:extLst>
      <p:ext uri="{BB962C8B-B14F-4D97-AF65-F5344CB8AC3E}">
        <p14:creationId xmlns:p14="http://schemas.microsoft.com/office/powerpoint/2010/main" val="200975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r>
              <a:rPr lang="en-US" sz="1200" dirty="0" err="1">
                <a:latin typeface="Segoe UI" panose="020B0502040204020203" pitchFamily="34" charset="0"/>
              </a:rPr>
              <a:t>Heintzmann</a:t>
            </a:r>
            <a:r>
              <a:rPr lang="en-US" sz="1200" dirty="0">
                <a:latin typeface="Segoe UI" panose="020B0502040204020203" pitchFamily="34" charset="0"/>
              </a:rPr>
              <a:t>, R., Cremer, C.G., 1999. Laterally modulated excitation microscopy: improvement of resolution by using a diffraction grating, pp. 185-196.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Gustafsson</a:t>
            </a:r>
            <a:r>
              <a:rPr lang="en-US" sz="1200" kern="1200" dirty="0">
                <a:solidFill>
                  <a:schemeClr val="tx1"/>
                </a:solidFill>
                <a:latin typeface="+mn-lt"/>
                <a:ea typeface="+mn-ea"/>
                <a:cs typeface="+mn-cs"/>
              </a:rPr>
              <a:t>, M.G.L., 2000. Surpassing the lateral resolution limit by a factor of two using structured illumination microscopy. Journal of Microscopy 198, 82-87.</a:t>
            </a:r>
          </a:p>
          <a:p>
            <a:endParaRPr lang="en-US" dirty="0"/>
          </a:p>
          <a:p>
            <a:r>
              <a:rPr lang="en-US" sz="1200" b="0" i="0" u="none" strike="noStrike" kern="1200" baseline="0" dirty="0">
                <a:solidFill>
                  <a:schemeClr val="tx1"/>
                </a:solidFill>
                <a:latin typeface="+mn-lt"/>
                <a:ea typeface="+mn-ea"/>
                <a:cs typeface="+mn-cs"/>
              </a:rPr>
              <a:t>Fig. 1. Concept of resolution enhancement by structured illumination. (a) If two line patterns are superposed (multiplied), their product will</a:t>
            </a:r>
          </a:p>
          <a:p>
            <a:r>
              <a:rPr lang="en-US" sz="1200" b="0" i="0" u="none" strike="noStrike" kern="1200" baseline="0" dirty="0">
                <a:solidFill>
                  <a:schemeClr val="tx1"/>
                </a:solidFill>
                <a:latin typeface="+mn-lt"/>
                <a:ea typeface="+mn-ea"/>
                <a:cs typeface="+mn-cs"/>
              </a:rPr>
              <a:t>contain </a:t>
            </a:r>
            <a:r>
              <a:rPr lang="en-US" sz="1200" b="0" i="0" u="none" strike="noStrike" kern="1200" baseline="0" dirty="0" err="1">
                <a:solidFill>
                  <a:schemeClr val="tx1"/>
                </a:solidFill>
                <a:latin typeface="+mn-lt"/>
                <a:ea typeface="+mn-ea"/>
                <a:cs typeface="+mn-cs"/>
              </a:rPr>
              <a:t>moireÂ</a:t>
            </a:r>
            <a:r>
              <a:rPr lang="en-US" sz="1200" b="0" i="0" u="none" strike="noStrike" kern="1200" baseline="0" dirty="0">
                <a:solidFill>
                  <a:schemeClr val="tx1"/>
                </a:solidFill>
                <a:latin typeface="+mn-lt"/>
                <a:ea typeface="+mn-ea"/>
                <a:cs typeface="+mn-cs"/>
              </a:rPr>
              <a:t> fringes (seen here as the apparent vertical stripes in the overlap region). (b) A conventional microscope is limited by diffraction.</a:t>
            </a:r>
          </a:p>
          <a:p>
            <a:r>
              <a:rPr lang="en-US" sz="1200" b="0" i="0" u="none" strike="noStrike" kern="1200" baseline="0" dirty="0">
                <a:solidFill>
                  <a:schemeClr val="tx1"/>
                </a:solidFill>
                <a:latin typeface="+mn-lt"/>
                <a:ea typeface="+mn-ea"/>
                <a:cs typeface="+mn-cs"/>
              </a:rPr>
              <a:t>The set of low-resolution information that it can detect defines a circular `observable region' of reciprocal space. (c) A </a:t>
            </a:r>
            <a:r>
              <a:rPr lang="en-US" sz="1200" b="0" i="0" u="none" strike="noStrike" kern="1200" baseline="0" dirty="0" err="1">
                <a:solidFill>
                  <a:schemeClr val="tx1"/>
                </a:solidFill>
                <a:latin typeface="+mn-lt"/>
                <a:ea typeface="+mn-ea"/>
                <a:cs typeface="+mn-cs"/>
              </a:rPr>
              <a:t>sinusoidally</a:t>
            </a:r>
            <a:r>
              <a:rPr lang="en-US" sz="1200" b="0" i="0" u="none" strike="noStrike" kern="1200" baseline="0" dirty="0">
                <a:solidFill>
                  <a:schemeClr val="tx1"/>
                </a:solidFill>
                <a:latin typeface="+mn-lt"/>
                <a:ea typeface="+mn-ea"/>
                <a:cs typeface="+mn-cs"/>
              </a:rPr>
              <a:t> striped</a:t>
            </a:r>
          </a:p>
          <a:p>
            <a:r>
              <a:rPr lang="en-US" sz="1200" b="0" i="0" u="none" strike="noStrike" kern="1200" baseline="0" dirty="0">
                <a:solidFill>
                  <a:schemeClr val="tx1"/>
                </a:solidFill>
                <a:latin typeface="+mn-lt"/>
                <a:ea typeface="+mn-ea"/>
                <a:cs typeface="+mn-cs"/>
              </a:rPr>
              <a:t>illumination pattern has only three Fourier components. The possible positions of the two side components are limited by the same circle that</a:t>
            </a:r>
          </a:p>
          <a:p>
            <a:r>
              <a:rPr lang="en-US" sz="1200" b="0" i="0" u="none" strike="noStrike" kern="1200" baseline="0" dirty="0">
                <a:solidFill>
                  <a:schemeClr val="tx1"/>
                </a:solidFill>
                <a:latin typeface="+mn-lt"/>
                <a:ea typeface="+mn-ea"/>
                <a:cs typeface="+mn-cs"/>
              </a:rPr>
              <a:t>defines the observable region (dashed). If the sample is illuminated with such structured light, </a:t>
            </a:r>
            <a:r>
              <a:rPr lang="en-US" sz="1200" b="0" i="0" u="none" strike="noStrike" kern="1200" baseline="0" dirty="0" err="1">
                <a:solidFill>
                  <a:schemeClr val="tx1"/>
                </a:solidFill>
                <a:latin typeface="+mn-lt"/>
                <a:ea typeface="+mn-ea"/>
                <a:cs typeface="+mn-cs"/>
              </a:rPr>
              <a:t>moireÂ</a:t>
            </a:r>
            <a:r>
              <a:rPr lang="en-US" sz="1200" b="0" i="0" u="none" strike="noStrike" kern="1200" baseline="0" dirty="0">
                <a:solidFill>
                  <a:schemeClr val="tx1"/>
                </a:solidFill>
                <a:latin typeface="+mn-lt"/>
                <a:ea typeface="+mn-ea"/>
                <a:cs typeface="+mn-cs"/>
              </a:rPr>
              <a:t> fringes will appear which represent</a:t>
            </a:r>
          </a:p>
          <a:p>
            <a:r>
              <a:rPr lang="en-US" sz="1200" b="0" i="0" u="none" strike="noStrike" kern="1200" baseline="0" dirty="0">
                <a:solidFill>
                  <a:schemeClr val="tx1"/>
                </a:solidFill>
                <a:latin typeface="+mn-lt"/>
                <a:ea typeface="+mn-ea"/>
                <a:cs typeface="+mn-cs"/>
              </a:rPr>
              <a:t>information that has changed position in reciprocal space. The amounts of that movement correspond to the three Fourier components of the</a:t>
            </a:r>
          </a:p>
          <a:p>
            <a:r>
              <a:rPr lang="en-US" sz="1200" b="0" i="0" u="none" strike="noStrike" kern="1200" baseline="0" dirty="0">
                <a:solidFill>
                  <a:schemeClr val="tx1"/>
                </a:solidFill>
                <a:latin typeface="+mn-lt"/>
                <a:ea typeface="+mn-ea"/>
                <a:cs typeface="+mn-cs"/>
              </a:rPr>
              <a:t>illumination. The observable region will thus contain, in addition to the normal information, moved information that originates in two offset</a:t>
            </a:r>
          </a:p>
          <a:p>
            <a:r>
              <a:rPr lang="en-US" sz="1200" b="0" i="0" u="none" strike="noStrike" kern="1200" baseline="0" dirty="0">
                <a:solidFill>
                  <a:schemeClr val="tx1"/>
                </a:solidFill>
                <a:latin typeface="+mn-lt"/>
                <a:ea typeface="+mn-ea"/>
                <a:cs typeface="+mn-cs"/>
              </a:rPr>
              <a:t>regions (d). From a sequence of such images with different orientation and phase of the pattern, it is possible to recover information from an</a:t>
            </a:r>
          </a:p>
          <a:p>
            <a:r>
              <a:rPr lang="en-US" sz="1200" b="0" i="0" u="none" strike="noStrike" kern="1200" baseline="0" dirty="0">
                <a:solidFill>
                  <a:schemeClr val="tx1"/>
                </a:solidFill>
                <a:latin typeface="+mn-lt"/>
                <a:ea typeface="+mn-ea"/>
                <a:cs typeface="+mn-cs"/>
              </a:rPr>
              <a:t>area twice the size of the normally observable region, corresponding to twice the normal resolution (e).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979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 3. A cluster of fluorescent microspheres of nominal diameter</a:t>
            </a:r>
          </a:p>
          <a:p>
            <a:r>
              <a:rPr lang="en-US" sz="1200" b="0" i="0" u="none" strike="noStrike" kern="1200" baseline="0" dirty="0">
                <a:solidFill>
                  <a:schemeClr val="tx1"/>
                </a:solidFill>
                <a:latin typeface="+mn-lt"/>
                <a:ea typeface="+mn-ea"/>
                <a:cs typeface="+mn-cs"/>
              </a:rPr>
              <a:t>121 nm, as imaged by conventional (a), confocal (b), and</a:t>
            </a:r>
          </a:p>
          <a:p>
            <a:r>
              <a:rPr lang="en-US" sz="1200" b="0" i="0" u="none" strike="noStrike" kern="1200" baseline="0" dirty="0">
                <a:solidFill>
                  <a:schemeClr val="tx1"/>
                </a:solidFill>
                <a:latin typeface="+mn-lt"/>
                <a:ea typeface="+mn-ea"/>
                <a:cs typeface="+mn-cs"/>
              </a:rPr>
              <a:t>structured illumination (c) microscopy. The confocal microscope</a:t>
            </a:r>
          </a:p>
          <a:p>
            <a:r>
              <a:rPr lang="en-US" sz="1200" b="0" i="0" u="none" strike="noStrike" kern="1200" baseline="0" dirty="0">
                <a:solidFill>
                  <a:schemeClr val="tx1"/>
                </a:solidFill>
                <a:latin typeface="+mn-lt"/>
                <a:ea typeface="+mn-ea"/>
                <a:cs typeface="+mn-cs"/>
              </a:rPr>
              <a:t>was operated under maximum resolution conditions. The apparent</a:t>
            </a:r>
          </a:p>
          <a:p>
            <a:r>
              <a:rPr lang="en-US" sz="1200" b="0" i="0" u="none" strike="noStrike" kern="1200" baseline="0" dirty="0">
                <a:solidFill>
                  <a:schemeClr val="tx1"/>
                </a:solidFill>
                <a:latin typeface="+mn-lt"/>
                <a:ea typeface="+mn-ea"/>
                <a:cs typeface="+mn-cs"/>
              </a:rPr>
              <a:t>size (FWHM) of isolated beads is approximately 130 nm in the</a:t>
            </a:r>
          </a:p>
          <a:p>
            <a:r>
              <a:rPr lang="en-US" sz="1200" b="0" i="0" u="none" strike="noStrike" kern="1200" baseline="0" dirty="0">
                <a:solidFill>
                  <a:schemeClr val="tx1"/>
                </a:solidFill>
                <a:latin typeface="+mn-lt"/>
                <a:ea typeface="+mn-ea"/>
                <a:cs typeface="+mn-cs"/>
              </a:rPr>
              <a:t>structured illumination image, compared to 290 and 210 nm for</a:t>
            </a:r>
          </a:p>
          <a:p>
            <a:r>
              <a:rPr lang="en-US" sz="1200" b="0" i="0" u="none" strike="noStrike" kern="1200" baseline="0" dirty="0">
                <a:solidFill>
                  <a:schemeClr val="tx1"/>
                </a:solidFill>
                <a:latin typeface="+mn-lt"/>
                <a:ea typeface="+mn-ea"/>
                <a:cs typeface="+mn-cs"/>
              </a:rPr>
              <a:t>conventional and confocal microscopy.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Fig. 4. The actin cytoskeleton at the edge of a HeLa cell, as imaged by (a, c) conventional and (b, d) structured illumination microscopy. (c, d)</a:t>
            </a:r>
          </a:p>
          <a:p>
            <a:r>
              <a:rPr lang="en-US" sz="1200" b="0" i="0" u="none" strike="noStrike" kern="1200" baseline="0" dirty="0">
                <a:solidFill>
                  <a:schemeClr val="tx1"/>
                </a:solidFill>
                <a:latin typeface="+mn-lt"/>
                <a:ea typeface="+mn-ea"/>
                <a:cs typeface="+mn-cs"/>
              </a:rPr>
              <a:t>Enlargements of the boxed areas in (a) and (b), respectively. </a:t>
            </a:r>
            <a:r>
              <a:rPr lang="en-US" sz="1200" b="0" i="0" u="none" strike="noStrike" kern="1200" baseline="0" dirty="0" err="1">
                <a:solidFill>
                  <a:schemeClr val="tx1"/>
                </a:solidFill>
                <a:latin typeface="+mn-lt"/>
                <a:ea typeface="+mn-ea"/>
                <a:cs typeface="+mn-cs"/>
              </a:rPr>
              <a:t>Fibres</a:t>
            </a:r>
            <a:r>
              <a:rPr lang="en-US" sz="1200" b="0" i="0" u="none" strike="noStrike" kern="1200" baseline="0" dirty="0">
                <a:solidFill>
                  <a:schemeClr val="tx1"/>
                </a:solidFill>
                <a:latin typeface="+mn-lt"/>
                <a:ea typeface="+mn-ea"/>
                <a:cs typeface="+mn-cs"/>
              </a:rPr>
              <a:t> separated by less than the resolution limit of the conventional microscope</a:t>
            </a:r>
          </a:p>
          <a:p>
            <a:r>
              <a:rPr lang="en-US" sz="1200" b="0" i="0" u="none" strike="noStrike" kern="1200" baseline="0" dirty="0">
                <a:solidFill>
                  <a:schemeClr val="tx1"/>
                </a:solidFill>
                <a:latin typeface="+mn-lt"/>
                <a:ea typeface="+mn-ea"/>
                <a:cs typeface="+mn-cs"/>
              </a:rPr>
              <a:t>are well resolved using structured illumination (d). The apparent widths (FWHM) of the finest protruding </a:t>
            </a:r>
            <a:r>
              <a:rPr lang="en-US" sz="1200" b="0" i="0" u="none" strike="noStrike" kern="1200" baseline="0" dirty="0" err="1">
                <a:solidFill>
                  <a:schemeClr val="tx1"/>
                </a:solidFill>
                <a:latin typeface="+mn-lt"/>
                <a:ea typeface="+mn-ea"/>
                <a:cs typeface="+mn-cs"/>
              </a:rPr>
              <a:t>fibres</a:t>
            </a:r>
            <a:r>
              <a:rPr lang="en-US" sz="1200" b="0" i="0" u="none" strike="noStrike" kern="1200" baseline="0" dirty="0">
                <a:solidFill>
                  <a:schemeClr val="tx1"/>
                </a:solidFill>
                <a:latin typeface="+mn-lt"/>
                <a:ea typeface="+mn-ea"/>
                <a:cs typeface="+mn-cs"/>
              </a:rPr>
              <a:t> [small arrows in (a, b)] are</a:t>
            </a:r>
          </a:p>
          <a:p>
            <a:r>
              <a:rPr lang="en-US" sz="1200" b="0" i="0" u="none" strike="noStrike" kern="1200" baseline="0" dirty="0">
                <a:solidFill>
                  <a:schemeClr val="tx1"/>
                </a:solidFill>
                <a:latin typeface="+mn-lt"/>
                <a:ea typeface="+mn-ea"/>
                <a:cs typeface="+mn-cs"/>
              </a:rPr>
              <a:t>lowered to 110±120 nm in (b), compared to 280±300 nm in (a).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581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 </a:t>
            </a:r>
            <a:r>
              <a:rPr lang="en-US" sz="1200" b="0" i="0" u="none" strike="noStrike" kern="1200" baseline="0" dirty="0">
                <a:solidFill>
                  <a:schemeClr val="tx1"/>
                </a:solidFill>
                <a:latin typeface="+mn-lt"/>
                <a:ea typeface="+mn-ea"/>
                <a:cs typeface="+mn-cs"/>
              </a:rPr>
              <a:t>| Live 3D SIM and conventional wide-field microscopy images of a HeLa cell stained with </a:t>
            </a:r>
            <a:r>
              <a:rPr lang="en-US" sz="1200" b="0" i="0" u="none" strike="noStrike" kern="1200" baseline="0" dirty="0" err="1">
                <a:solidFill>
                  <a:schemeClr val="tx1"/>
                </a:solidFill>
                <a:latin typeface="+mn-lt"/>
                <a:ea typeface="+mn-ea"/>
                <a:cs typeface="+mn-cs"/>
              </a:rPr>
              <a:t>MitoTracker</a:t>
            </a:r>
            <a:r>
              <a:rPr lang="en-US" sz="1200" b="0" i="0" u="none" strike="noStrike" kern="1200" baseline="0" dirty="0">
                <a:solidFill>
                  <a:schemeClr val="tx1"/>
                </a:solidFill>
                <a:latin typeface="+mn-lt"/>
                <a:ea typeface="+mn-ea"/>
                <a:cs typeface="+mn-cs"/>
              </a:rPr>
              <a:t> Green.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Maximum-intensity projection along </a:t>
            </a:r>
            <a:r>
              <a:rPr lang="en-US" sz="1200" b="0" i="1" u="none" strike="noStrike" kern="1200" baseline="0" dirty="0">
                <a:solidFill>
                  <a:schemeClr val="tx1"/>
                </a:solidFill>
                <a:latin typeface="+mn-lt"/>
                <a:ea typeface="+mn-ea"/>
                <a:cs typeface="+mn-cs"/>
              </a:rPr>
              <a:t>z </a:t>
            </a:r>
            <a:r>
              <a:rPr lang="en-US" sz="1200" b="0" i="0" u="none" strike="noStrike" kern="1200" baseline="0" dirty="0">
                <a:solidFill>
                  <a:schemeClr val="tx1"/>
                </a:solidFill>
                <a:latin typeface="+mn-lt"/>
                <a:ea typeface="+mn-ea"/>
                <a:cs typeface="+mn-cs"/>
              </a:rPr>
              <a:t>dimension through the cell volume at time 0 of a 50-time-point series. Each SIM volume was acquired in 20.33 s (that is, 35-ms exposure time × 38 axial planes × 15 patterns + 38 axial planes × 10-ms </a:t>
            </a:r>
            <a:r>
              <a:rPr lang="en-US" sz="1200" b="0" i="1" u="none" strike="noStrike" kern="1200" baseline="0" dirty="0">
                <a:solidFill>
                  <a:schemeClr val="tx1"/>
                </a:solidFill>
                <a:latin typeface="+mn-lt"/>
                <a:ea typeface="+mn-ea"/>
                <a:cs typeface="+mn-cs"/>
              </a:rPr>
              <a:t>z</a:t>
            </a:r>
            <a:r>
              <a:rPr lang="en-US" sz="1200" b="0" i="0" u="none" strike="noStrike" kern="1200" baseline="0" dirty="0">
                <a:solidFill>
                  <a:schemeClr val="tx1"/>
                </a:solidFill>
                <a:latin typeface="+mn-lt"/>
                <a:ea typeface="+mn-ea"/>
                <a:cs typeface="+mn-cs"/>
              </a:rPr>
              <a:t>-stage settle time). (</a:t>
            </a:r>
            <a:r>
              <a:rPr lang="en-US" sz="1200" b="1" i="0" u="none" strike="noStrike" kern="1200" baseline="0" dirty="0">
                <a:solidFill>
                  <a:schemeClr val="tx1"/>
                </a:solidFill>
                <a:latin typeface="+mn-lt"/>
                <a:ea typeface="+mn-ea"/>
                <a:cs typeface="+mn-cs"/>
              </a:rPr>
              <a:t>b</a:t>
            </a:r>
            <a:r>
              <a:rPr lang="en-US" sz="1200" b="0" i="0" u="none" strike="noStrike" kern="1200" baseline="0" dirty="0">
                <a:solidFill>
                  <a:schemeClr val="tx1"/>
                </a:solidFill>
                <a:latin typeface="+mn-lt"/>
                <a:ea typeface="+mn-ea"/>
                <a:cs typeface="+mn-cs"/>
              </a:rPr>
              <a:t>) One </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z </a:t>
            </a:r>
            <a:r>
              <a:rPr lang="en-US" sz="1200" b="0" i="0" u="none" strike="noStrike" kern="1200" baseline="0" dirty="0">
                <a:solidFill>
                  <a:schemeClr val="tx1"/>
                </a:solidFill>
                <a:latin typeface="+mn-lt"/>
                <a:ea typeface="+mn-ea"/>
                <a:cs typeface="+mn-cs"/>
              </a:rPr>
              <a:t>cross-section of the same volume sliced through the dashed line shown in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f</a:t>
            </a:r>
            <a:r>
              <a:rPr lang="en-US" sz="1200" b="0" i="0" u="none" strike="noStrike" kern="1200" baseline="0" dirty="0">
                <a:solidFill>
                  <a:schemeClr val="tx1"/>
                </a:solidFill>
                <a:latin typeface="+mn-lt"/>
                <a:ea typeface="+mn-ea"/>
                <a:cs typeface="+mn-cs"/>
              </a:rPr>
              <a:t>) Single-plane </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y </a:t>
            </a:r>
            <a:r>
              <a:rPr lang="en-US" sz="1200" b="0" i="0" u="none" strike="noStrike" kern="1200" baseline="0" dirty="0">
                <a:solidFill>
                  <a:schemeClr val="tx1"/>
                </a:solidFill>
                <a:latin typeface="+mn-lt"/>
                <a:ea typeface="+mn-ea"/>
                <a:cs typeface="+mn-cs"/>
              </a:rPr>
              <a:t>slices corresponding to the boxed regions in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g</a:t>
            </a:r>
            <a:r>
              <a:rPr lang="en-US" sz="1200" b="0" i="0" u="none" strike="noStrike" kern="1200" baseline="0" dirty="0">
                <a:solidFill>
                  <a:schemeClr val="tx1"/>
                </a:solidFill>
                <a:latin typeface="+mn-lt"/>
                <a:ea typeface="+mn-ea"/>
                <a:cs typeface="+mn-cs"/>
              </a:rPr>
              <a:t>) Eight time frames of the region boxed with dashed line in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Each frame is a maximum-intensity projection along </a:t>
            </a:r>
            <a:r>
              <a:rPr lang="en-US" sz="1200" b="0" i="1" u="none" strike="noStrike" kern="1200" baseline="0" dirty="0">
                <a:solidFill>
                  <a:schemeClr val="tx1"/>
                </a:solidFill>
                <a:latin typeface="+mn-lt"/>
                <a:ea typeface="+mn-ea"/>
                <a:cs typeface="+mn-cs"/>
              </a:rPr>
              <a:t>z </a:t>
            </a:r>
            <a:r>
              <a:rPr lang="en-US" sz="1200" b="0" i="0" u="none" strike="noStrike" kern="1200" baseline="0" dirty="0">
                <a:solidFill>
                  <a:schemeClr val="tx1"/>
                </a:solidFill>
                <a:latin typeface="+mn-lt"/>
                <a:ea typeface="+mn-ea"/>
                <a:cs typeface="+mn-cs"/>
              </a:rPr>
              <a:t>over a 1.3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thickness that contains the featured ‘Y’-shaped mitochondrion. Scale bars, 2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a</a:t>
            </a:r>
            <a:r>
              <a:rPr lang="en-US" sz="1200" b="0" i="0" u="none" strike="noStrike" kern="1200" baseline="0" dirty="0" err="1">
                <a:solidFill>
                  <a:schemeClr val="tx1"/>
                </a:solidFill>
                <a:latin typeface="+mn-lt"/>
                <a:ea typeface="+mn-ea"/>
                <a:cs typeface="+mn-cs"/>
              </a:rPr>
              <a:t>,</a:t>
            </a:r>
            <a:r>
              <a:rPr lang="en-US" sz="1200" b="1" i="0" u="none" strike="noStrike" kern="1200" baseline="0" dirty="0" err="1">
                <a:solidFill>
                  <a:schemeClr val="tx1"/>
                </a:solidFill>
                <a:latin typeface="+mn-lt"/>
                <a:ea typeface="+mn-ea"/>
                <a:cs typeface="+mn-cs"/>
              </a:rPr>
              <a:t>b</a:t>
            </a:r>
            <a:r>
              <a:rPr lang="en-US" sz="1200" b="0" i="0" u="none" strike="noStrike" kern="1200" baseline="0" dirty="0">
                <a:solidFill>
                  <a:schemeClr val="tx1"/>
                </a:solidFill>
                <a:latin typeface="+mn-lt"/>
                <a:ea typeface="+mn-ea"/>
                <a:cs typeface="+mn-cs"/>
              </a:rPr>
              <a:t>) and 1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g</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Shao, L., </a:t>
            </a:r>
            <a:r>
              <a:rPr lang="en-US" sz="1200" kern="1200" dirty="0" err="1">
                <a:solidFill>
                  <a:schemeClr val="tx1"/>
                </a:solidFill>
                <a:latin typeface="+mn-lt"/>
                <a:ea typeface="+mn-ea"/>
                <a:cs typeface="+mn-cs"/>
              </a:rPr>
              <a:t>Kner</a:t>
            </a:r>
            <a:r>
              <a:rPr lang="en-US" sz="1200" kern="1200" dirty="0">
                <a:solidFill>
                  <a:schemeClr val="tx1"/>
                </a:solidFill>
                <a:latin typeface="+mn-lt"/>
                <a:ea typeface="+mn-ea"/>
                <a:cs typeface="+mn-cs"/>
              </a:rPr>
              <a:t>, P., </a:t>
            </a:r>
            <a:r>
              <a:rPr lang="en-US" sz="1200" kern="1200" dirty="0" err="1">
                <a:solidFill>
                  <a:schemeClr val="tx1"/>
                </a:solidFill>
                <a:latin typeface="+mn-lt"/>
                <a:ea typeface="+mn-ea"/>
                <a:cs typeface="+mn-cs"/>
              </a:rPr>
              <a:t>Rego</a:t>
            </a:r>
            <a:r>
              <a:rPr lang="en-US" sz="1200" kern="1200" dirty="0">
                <a:solidFill>
                  <a:schemeClr val="tx1"/>
                </a:solidFill>
                <a:latin typeface="+mn-lt"/>
                <a:ea typeface="+mn-ea"/>
                <a:cs typeface="+mn-cs"/>
              </a:rPr>
              <a:t>, E.H., </a:t>
            </a:r>
            <a:r>
              <a:rPr lang="en-US" sz="1200" kern="1200" dirty="0" err="1">
                <a:solidFill>
                  <a:schemeClr val="tx1"/>
                </a:solidFill>
                <a:latin typeface="+mn-lt"/>
                <a:ea typeface="+mn-ea"/>
                <a:cs typeface="+mn-cs"/>
              </a:rPr>
              <a:t>Gustafsson</a:t>
            </a:r>
            <a:r>
              <a:rPr lang="en-US" sz="1200" kern="1200" dirty="0">
                <a:solidFill>
                  <a:schemeClr val="tx1"/>
                </a:solidFill>
                <a:latin typeface="+mn-lt"/>
                <a:ea typeface="+mn-ea"/>
                <a:cs typeface="+mn-cs"/>
              </a:rPr>
              <a:t>, M.G.L., 2011. Super-resolution 3D microscopy of live whole cells using structured illumination. Nat Meth 8, 1044-1046.</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399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http://jcb.rupress.org/content/190/2/165.full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999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fall into two broad categories, "true" super-resolution techniques, which capture information contained in </a:t>
            </a:r>
            <a:r>
              <a:rPr lang="en-US" dirty="0">
                <a:hlinkClick r:id="rId3"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4"/>
              </a:rPr>
              <a:t>[2]</a:t>
            </a:r>
            <a:endParaRPr lang="en-US" baseline="30000" dirty="0"/>
          </a:p>
          <a:p>
            <a:endParaRPr lang="en-US" dirty="0"/>
          </a:p>
          <a:p>
            <a:r>
              <a:rPr lang="en-US" dirty="0"/>
              <a:t>True subwavelength imaging techniques include those that utilize the </a:t>
            </a:r>
            <a:r>
              <a:rPr lang="en-US" dirty="0" err="1">
                <a:hlinkClick r:id="rId5" tooltip="Superlens"/>
              </a:rPr>
              <a:t>Pendry</a:t>
            </a:r>
            <a:r>
              <a:rPr lang="en-US" dirty="0">
                <a:hlinkClick r:id="rId5" tooltip="Superlens"/>
              </a:rPr>
              <a:t> </a:t>
            </a:r>
            <a:r>
              <a:rPr lang="en-US" dirty="0" err="1">
                <a:hlinkClick r:id="rId5" tooltip="Superlens"/>
              </a:rPr>
              <a:t>Superlens</a:t>
            </a:r>
            <a:r>
              <a:rPr lang="en-US" dirty="0"/>
              <a:t> and </a:t>
            </a:r>
            <a:r>
              <a:rPr lang="en-US" dirty="0">
                <a:hlinkClick r:id="rId6" tooltip="Near field scanning optical microscopy"/>
              </a:rPr>
              <a:t>near field scanning optical microscopy</a:t>
            </a:r>
            <a:r>
              <a:rPr lang="en-US" dirty="0"/>
              <a:t>, the </a:t>
            </a:r>
            <a:r>
              <a:rPr lang="en-US" dirty="0">
                <a:hlinkClick r:id="rId7" tooltip="4Pi Microscope"/>
              </a:rPr>
              <a:t>4Pi Microscope</a:t>
            </a:r>
            <a:r>
              <a:rPr lang="en-US" dirty="0"/>
              <a:t> and structured illumination microscopy technologies like SIM and </a:t>
            </a:r>
            <a:r>
              <a:rPr lang="en-US" dirty="0">
                <a:hlinkClick r:id="rId8"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9" tooltip="Fluorophores"/>
              </a:rPr>
              <a:t>fluorophores</a:t>
            </a:r>
            <a:r>
              <a:rPr lang="en-US" dirty="0"/>
              <a:t>, show a nonlinear response to excitation, and this nonlinear response can be exploited to enhance resolution. These methods include </a:t>
            </a:r>
            <a:r>
              <a:rPr lang="en-US" dirty="0">
                <a:hlinkClick r:id="rId10" tooltip="STED microscopy"/>
              </a:rPr>
              <a:t>STED</a:t>
            </a:r>
            <a:r>
              <a:rPr lang="en-US" dirty="0"/>
              <a:t>, </a:t>
            </a:r>
            <a:r>
              <a:rPr lang="en-US" dirty="0">
                <a:hlinkClick r:id="rId11" tooltip="GSD microscopy"/>
              </a:rPr>
              <a:t>GSD</a:t>
            </a:r>
            <a:r>
              <a:rPr lang="en-US" dirty="0"/>
              <a:t>, </a:t>
            </a:r>
            <a:r>
              <a:rPr lang="en-US" dirty="0">
                <a:hlinkClick r:id="rId12"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8" tooltip="Vertico SMI"/>
              </a:rPr>
              <a:t>SPDM</a:t>
            </a:r>
            <a:r>
              <a:rPr lang="en-US" dirty="0"/>
              <a:t>, </a:t>
            </a:r>
            <a:r>
              <a:rPr lang="en-US" dirty="0" err="1">
                <a:hlinkClick r:id="rId8" tooltip="Vertico SMI"/>
              </a:rPr>
              <a:t>SPDMphymod</a:t>
            </a:r>
            <a:r>
              <a:rPr lang="en-US" dirty="0"/>
              <a:t>, </a:t>
            </a:r>
            <a:r>
              <a:rPr lang="en-US" dirty="0">
                <a:hlinkClick r:id="rId13" tooltip="Photoactivated localization microscopy"/>
              </a:rPr>
              <a:t>PALM</a:t>
            </a:r>
            <a:r>
              <a:rPr lang="en-US" dirty="0"/>
              <a:t>, FPALM, STORM and </a:t>
            </a:r>
            <a:r>
              <a:rPr lang="en-US" dirty="0" err="1"/>
              <a:t>dSTORM</a:t>
            </a:r>
            <a:r>
              <a:rPr lang="en-US" dirty="0"/>
              <a:t>.</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a:t>
            </a:fld>
            <a:endParaRPr lang="en-US"/>
          </a:p>
        </p:txBody>
      </p:sp>
    </p:spTree>
    <p:extLst>
      <p:ext uri="{BB962C8B-B14F-4D97-AF65-F5344CB8AC3E}">
        <p14:creationId xmlns:p14="http://schemas.microsoft.com/office/powerpoint/2010/main" val="2439015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a:t>
            </a:r>
            <a:r>
              <a:rPr lang="en-US" baseline="0" dirty="0"/>
              <a:t> practical limit for the pinhole-size in confocal microscopy is 1.A.u. the resolution achieved at that setting is comparable to the classical limits postulated by </a:t>
            </a:r>
            <a:r>
              <a:rPr lang="en-US" baseline="0" dirty="0" err="1"/>
              <a:t>Abbé</a:t>
            </a:r>
            <a:r>
              <a:rPr lang="en-US" baseline="0" dirty="0"/>
              <a:t> or Rayleigh. The spatial image of a point-like emitter recorded with a confocal microscope with a 1 </a:t>
            </a:r>
            <a:r>
              <a:rPr lang="en-US" baseline="0" dirty="0" err="1"/>
              <a:t>A.u</a:t>
            </a:r>
            <a:r>
              <a:rPr lang="en-US" baseline="0" dirty="0"/>
              <a:t>. pinhole will correspond to the classically defined PSF. </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999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main aspect of </a:t>
            </a:r>
            <a:r>
              <a:rPr lang="en-US" dirty="0" err="1"/>
              <a:t>Airyscan</a:t>
            </a:r>
            <a:r>
              <a:rPr lang="en-US" dirty="0"/>
              <a:t> is its capability to achieve</a:t>
            </a:r>
            <a:r>
              <a:rPr lang="en-US" baseline="0" dirty="0"/>
              <a:t> </a:t>
            </a:r>
            <a:r>
              <a:rPr lang="en-US" baseline="0" dirty="0" err="1"/>
              <a:t>superresolution</a:t>
            </a:r>
            <a:r>
              <a:rPr lang="en-US" baseline="0" dirty="0"/>
              <a:t> (in the sense of </a:t>
            </a:r>
            <a:r>
              <a:rPr lang="en-US" baseline="0" dirty="0" err="1"/>
              <a:t>Abbé</a:t>
            </a:r>
            <a:r>
              <a:rPr lang="en-US" baseline="0" dirty="0"/>
              <a:t> or Rayleigh). The idea, indeed, is not new – It is widely known that confocal microscopes carry the capability to convolve excitation with detection and result in a factor-</a:t>
            </a:r>
            <a:r>
              <a:rPr lang="en-US" baseline="0" dirty="0" err="1"/>
              <a:t>sqrt</a:t>
            </a:r>
            <a:r>
              <a:rPr lang="en-US" baseline="0" dirty="0"/>
              <a:t>(2) </a:t>
            </a:r>
            <a:r>
              <a:rPr lang="en-US" baseline="0" dirty="0" err="1"/>
              <a:t>ammeliorated</a:t>
            </a:r>
            <a:r>
              <a:rPr lang="en-US" baseline="0" dirty="0"/>
              <a:t> resolution. However, in order to tap into this regime, the pinhole must be much smaller than the PSF itself. The loss of signal in this case poses, in the </a:t>
            </a:r>
            <a:r>
              <a:rPr lang="en-US" baseline="0" dirty="0" err="1"/>
              <a:t>mojority</a:t>
            </a:r>
            <a:r>
              <a:rPr lang="en-US" baseline="0" dirty="0"/>
              <a:t> of cases, an unsurmountable difficulty. As noted previously, </a:t>
            </a:r>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in effect scanned at least 32 times. Since all photons are collected the loss of signal is virtually avoided. </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322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995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Airyscan</a:t>
            </a:r>
            <a:r>
              <a:rPr lang="en-US" dirty="0"/>
              <a:t> is a 32-channel </a:t>
            </a:r>
            <a:r>
              <a:rPr lang="en-US" dirty="0" err="1"/>
              <a:t>GaAsP</a:t>
            </a:r>
            <a:r>
              <a:rPr lang="en-US" dirty="0"/>
              <a:t> detector array arranged in a hexagonal</a:t>
            </a:r>
            <a:r>
              <a:rPr lang="en-US" baseline="0" dirty="0"/>
              <a:t> grid. The full intensity distribution passing the pinhole reaches this detector. Each </a:t>
            </a:r>
            <a:r>
              <a:rPr lang="en-US" baseline="0" dirty="0" err="1"/>
              <a:t>GaAsP</a:t>
            </a:r>
            <a:r>
              <a:rPr lang="en-US" baseline="0" dirty="0"/>
              <a:t> subunit can be seen as a detector with a smaller pinhole. In effect every pixel on the image is generated from 32 subunits – either using the space information to generate </a:t>
            </a:r>
            <a:r>
              <a:rPr lang="en-US" baseline="0" dirty="0" err="1"/>
              <a:t>superresolution</a:t>
            </a:r>
            <a:r>
              <a:rPr lang="en-US" baseline="0" dirty="0"/>
              <a:t> or collecting all photons as an ordinary detector... </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113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87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170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713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02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http://www.nature.com/nmeth/journal/v6/n1/full/nmeth.1291.html</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45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http://zeiss-campus.magnet.fsu.edu/articles/superresolution/introduction.html</a:t>
            </a:r>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5</a:t>
            </a:fld>
            <a:endParaRPr lang="en-US"/>
          </a:p>
        </p:txBody>
      </p:sp>
    </p:spTree>
    <p:extLst>
      <p:ext uri="{BB962C8B-B14F-4D97-AF65-F5344CB8AC3E}">
        <p14:creationId xmlns:p14="http://schemas.microsoft.com/office/powerpoint/2010/main" val="157696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fall into two broad categories, "true" super-resolution techniques, which capture information contained in </a:t>
            </a:r>
            <a:r>
              <a:rPr lang="en-US" dirty="0">
                <a:hlinkClick r:id="rId3"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4"/>
              </a:rPr>
              <a:t>[2]</a:t>
            </a:r>
            <a:endParaRPr lang="en-US" baseline="30000" dirty="0"/>
          </a:p>
          <a:p>
            <a:endParaRPr lang="en-US" dirty="0"/>
          </a:p>
          <a:p>
            <a:r>
              <a:rPr lang="en-US" dirty="0"/>
              <a:t>True subwavelength imaging techniques include those that utilize the </a:t>
            </a:r>
            <a:r>
              <a:rPr lang="en-US" dirty="0" err="1">
                <a:hlinkClick r:id="rId5" tooltip="Superlens"/>
              </a:rPr>
              <a:t>Pendry</a:t>
            </a:r>
            <a:r>
              <a:rPr lang="en-US" dirty="0">
                <a:hlinkClick r:id="rId5" tooltip="Superlens"/>
              </a:rPr>
              <a:t> </a:t>
            </a:r>
            <a:r>
              <a:rPr lang="en-US" dirty="0" err="1">
                <a:hlinkClick r:id="rId5" tooltip="Superlens"/>
              </a:rPr>
              <a:t>Superlens</a:t>
            </a:r>
            <a:r>
              <a:rPr lang="en-US" dirty="0"/>
              <a:t> and </a:t>
            </a:r>
            <a:r>
              <a:rPr lang="en-US" dirty="0">
                <a:hlinkClick r:id="rId6" tooltip="Near field scanning optical microscopy"/>
              </a:rPr>
              <a:t>near field scanning optical microscopy</a:t>
            </a:r>
            <a:r>
              <a:rPr lang="en-US" dirty="0"/>
              <a:t>, the </a:t>
            </a:r>
            <a:r>
              <a:rPr lang="en-US" dirty="0">
                <a:hlinkClick r:id="rId7" tooltip="4Pi Microscope"/>
              </a:rPr>
              <a:t>4Pi Microscope</a:t>
            </a:r>
            <a:r>
              <a:rPr lang="en-US" dirty="0"/>
              <a:t> and structured illumination microscopy technologies like SIM and </a:t>
            </a:r>
            <a:r>
              <a:rPr lang="en-US" dirty="0">
                <a:hlinkClick r:id="rId8"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9" tooltip="Fluorophores"/>
              </a:rPr>
              <a:t>fluorophores</a:t>
            </a:r>
            <a:r>
              <a:rPr lang="en-US" dirty="0"/>
              <a:t>, show a nonlinear response to excitation, and this nonlinear response can be exploited to enhance resolution. These methods include </a:t>
            </a:r>
            <a:r>
              <a:rPr lang="en-US" dirty="0">
                <a:hlinkClick r:id="rId10" tooltip="STED microscopy"/>
              </a:rPr>
              <a:t>STED</a:t>
            </a:r>
            <a:r>
              <a:rPr lang="en-US" dirty="0"/>
              <a:t>, </a:t>
            </a:r>
            <a:r>
              <a:rPr lang="en-US" dirty="0">
                <a:hlinkClick r:id="rId11" tooltip="GSD microscopy"/>
              </a:rPr>
              <a:t>GSD</a:t>
            </a:r>
            <a:r>
              <a:rPr lang="en-US" dirty="0"/>
              <a:t>, </a:t>
            </a:r>
            <a:r>
              <a:rPr lang="en-US" dirty="0">
                <a:hlinkClick r:id="rId12"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8" tooltip="Vertico SMI"/>
              </a:rPr>
              <a:t>SPDM</a:t>
            </a:r>
            <a:r>
              <a:rPr lang="en-US" dirty="0"/>
              <a:t>, </a:t>
            </a:r>
            <a:r>
              <a:rPr lang="en-US" dirty="0" err="1">
                <a:hlinkClick r:id="rId8" tooltip="Vertico SMI"/>
              </a:rPr>
              <a:t>SPDMphymod</a:t>
            </a:r>
            <a:r>
              <a:rPr lang="en-US" dirty="0"/>
              <a:t>, </a:t>
            </a:r>
            <a:r>
              <a:rPr lang="en-US" dirty="0">
                <a:hlinkClick r:id="rId13" tooltip="Photoactivated localization microscopy"/>
              </a:rPr>
              <a:t>PALM</a:t>
            </a:r>
            <a:r>
              <a:rPr lang="en-US" dirty="0"/>
              <a:t>, FPALM, STORM and </a:t>
            </a:r>
            <a:r>
              <a:rPr lang="en-US" dirty="0" err="1"/>
              <a:t>dSTORM</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B543D-ED1E-4713-BA77-DC08B6AEBD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073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http://zeiss-campus.magnet.fsu.edu/articles/superresolution/introduction.html</a:t>
            </a:r>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7</a:t>
            </a:fld>
            <a:endParaRPr lang="en-US"/>
          </a:p>
        </p:txBody>
      </p:sp>
    </p:spTree>
    <p:extLst>
      <p:ext uri="{BB962C8B-B14F-4D97-AF65-F5344CB8AC3E}">
        <p14:creationId xmlns:p14="http://schemas.microsoft.com/office/powerpoint/2010/main" val="538609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trio of techniques independently surfaced during a four-month period in 2006 that elegantly demonstrated the sequential and stochastic readout with precise localization of multiple single molecules from specimens that were fluorescently labeled with </a:t>
            </a:r>
            <a:r>
              <a:rPr lang="en-US" dirty="0" err="1"/>
              <a:t>photoswitchable</a:t>
            </a:r>
            <a:r>
              <a:rPr lang="en-US" dirty="0"/>
              <a:t> dyes or optical highlighter fluorescent proteins at densities approaching those commonly employed in </a:t>
            </a:r>
            <a:r>
              <a:rPr lang="en-US" dirty="0" err="1"/>
              <a:t>widefield</a:t>
            </a:r>
            <a:r>
              <a:rPr lang="en-US" dirty="0"/>
              <a:t> and confocal fluorescence microscopy (ranging up to 100,000 molecules per square micrometer). These nearly identical single-molecule </a:t>
            </a:r>
            <a:r>
              <a:rPr lang="en-US" dirty="0" err="1"/>
              <a:t>superresolution</a:t>
            </a:r>
            <a:r>
              <a:rPr lang="en-US" dirty="0"/>
              <a:t> imaging techniques have been termed stochastic optical reconstruction microscopy (</a:t>
            </a:r>
            <a:r>
              <a:rPr lang="en-US" b="1" dirty="0"/>
              <a:t>STORM</a:t>
            </a:r>
            <a:r>
              <a:rPr lang="en-US" dirty="0"/>
              <a:t>; see Figure 1), </a:t>
            </a:r>
            <a:r>
              <a:rPr lang="en-US" dirty="0" err="1"/>
              <a:t>photoactivated</a:t>
            </a:r>
            <a:r>
              <a:rPr lang="en-US" dirty="0"/>
              <a:t> localization microscopy (</a:t>
            </a:r>
            <a:r>
              <a:rPr lang="en-US" b="1" dirty="0"/>
              <a:t>PALM</a:t>
            </a:r>
            <a:r>
              <a:rPr lang="en-US" dirty="0"/>
              <a:t>), and fluorescence </a:t>
            </a:r>
            <a:r>
              <a:rPr lang="en-US" dirty="0" err="1"/>
              <a:t>photoactivation</a:t>
            </a:r>
            <a:r>
              <a:rPr lang="en-US" dirty="0"/>
              <a:t> localization microscopy (</a:t>
            </a:r>
            <a:r>
              <a:rPr lang="en-US" b="1" dirty="0"/>
              <a:t>FPALM</a:t>
            </a:r>
            <a:r>
              <a:rPr lang="en-US" dirty="0"/>
              <a:t>). They rely on an activation laser applied at low power to trigger emission switching so that any particular molecule has a small probability of being </a:t>
            </a:r>
            <a:r>
              <a:rPr lang="en-US" dirty="0" err="1"/>
              <a:t>photoactivated</a:t>
            </a:r>
            <a:r>
              <a:rPr lang="en-US" dirty="0"/>
              <a:t>, but the majority of the population remains in the original (dark or native) emissive state. Although the major difference between the methods as they were originally published was simply the nature of the fluorescent probes used to achieve </a:t>
            </a:r>
            <a:r>
              <a:rPr lang="en-US" dirty="0" err="1"/>
              <a:t>superresolution</a:t>
            </a:r>
            <a:r>
              <a:rPr lang="en-US" dirty="0"/>
              <a:t> imaging, these techniques are virtually identical. In fact, the original STORM research report mentioned the use of fluorescent proteins, whereas the first PALM paper discussed the application of caged synthetic fluorophores.</a:t>
            </a:r>
          </a:p>
          <a:p>
            <a:r>
              <a:rPr lang="en-US" dirty="0"/>
              <a:t>http://www.microscopyu.com/articles/superresolution/stormintro.html</a:t>
            </a:r>
          </a:p>
          <a:p>
            <a:endParaRPr lang="en-US" dirty="0"/>
          </a:p>
          <a:p>
            <a:r>
              <a:rPr lang="en-US" dirty="0"/>
              <a:t>They fall into two broad categories, "true" super-resolution techniques, which capture information contained in </a:t>
            </a:r>
            <a:r>
              <a:rPr lang="en-US" dirty="0">
                <a:hlinkClick r:id="rId3"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4"/>
              </a:rPr>
              <a:t>[2]</a:t>
            </a:r>
            <a:endParaRPr lang="en-US" baseline="30000" dirty="0"/>
          </a:p>
          <a:p>
            <a:endParaRPr lang="en-US" dirty="0"/>
          </a:p>
          <a:p>
            <a:r>
              <a:rPr lang="en-US" dirty="0"/>
              <a:t>True subwavelength imaging techniques include those that utilize the </a:t>
            </a:r>
            <a:r>
              <a:rPr lang="en-US" dirty="0" err="1">
                <a:hlinkClick r:id="rId5" tooltip="Superlens"/>
              </a:rPr>
              <a:t>Pendry</a:t>
            </a:r>
            <a:r>
              <a:rPr lang="en-US" dirty="0">
                <a:hlinkClick r:id="rId5" tooltip="Superlens"/>
              </a:rPr>
              <a:t> </a:t>
            </a:r>
            <a:r>
              <a:rPr lang="en-US" dirty="0" err="1">
                <a:hlinkClick r:id="rId5" tooltip="Superlens"/>
              </a:rPr>
              <a:t>Superlens</a:t>
            </a:r>
            <a:r>
              <a:rPr lang="en-US" dirty="0"/>
              <a:t> and </a:t>
            </a:r>
            <a:r>
              <a:rPr lang="en-US" dirty="0">
                <a:hlinkClick r:id="rId6" tooltip="Near field scanning optical microscopy"/>
              </a:rPr>
              <a:t>near field scanning optical microscopy</a:t>
            </a:r>
            <a:r>
              <a:rPr lang="en-US" dirty="0"/>
              <a:t>, the </a:t>
            </a:r>
            <a:r>
              <a:rPr lang="en-US" dirty="0">
                <a:hlinkClick r:id="rId7" tooltip="4Pi Microscope"/>
              </a:rPr>
              <a:t>4Pi Microscope</a:t>
            </a:r>
            <a:r>
              <a:rPr lang="en-US" dirty="0"/>
              <a:t> and structured illumination microscopy technologies like SIM and </a:t>
            </a:r>
            <a:r>
              <a:rPr lang="en-US" dirty="0">
                <a:hlinkClick r:id="rId8"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9" tooltip="Fluorophores"/>
              </a:rPr>
              <a:t>fluorophores</a:t>
            </a:r>
            <a:r>
              <a:rPr lang="en-US" dirty="0"/>
              <a:t>, show a nonlinear response to excitation, and this nonlinear response can be exploited to enhance resolution. These methods include </a:t>
            </a:r>
            <a:r>
              <a:rPr lang="en-US" dirty="0">
                <a:hlinkClick r:id="rId10" tooltip="STED microscopy"/>
              </a:rPr>
              <a:t>STED</a:t>
            </a:r>
            <a:r>
              <a:rPr lang="en-US" dirty="0"/>
              <a:t>, </a:t>
            </a:r>
            <a:r>
              <a:rPr lang="en-US" dirty="0">
                <a:hlinkClick r:id="rId11" tooltip="GSD microscopy"/>
              </a:rPr>
              <a:t>GSD</a:t>
            </a:r>
            <a:r>
              <a:rPr lang="en-US" dirty="0"/>
              <a:t>, </a:t>
            </a:r>
            <a:r>
              <a:rPr lang="en-US" dirty="0">
                <a:hlinkClick r:id="rId12"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8" tooltip="Vertico SMI"/>
              </a:rPr>
              <a:t>SPDM</a:t>
            </a:r>
            <a:r>
              <a:rPr lang="en-US" dirty="0"/>
              <a:t>, </a:t>
            </a:r>
            <a:r>
              <a:rPr lang="en-US" dirty="0" err="1">
                <a:hlinkClick r:id="rId8" tooltip="Vertico SMI"/>
              </a:rPr>
              <a:t>SPDMphymod</a:t>
            </a:r>
            <a:r>
              <a:rPr lang="en-US" dirty="0"/>
              <a:t>, </a:t>
            </a:r>
            <a:r>
              <a:rPr lang="en-US" dirty="0">
                <a:hlinkClick r:id="rId13" tooltip="Photoactivated localization microscopy"/>
              </a:rPr>
              <a:t>PALM</a:t>
            </a:r>
            <a:r>
              <a:rPr lang="en-US" dirty="0"/>
              <a:t>, FPALM, STORM and </a:t>
            </a:r>
            <a:r>
              <a:rPr lang="en-US" dirty="0" err="1"/>
              <a:t>dSTORM</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B543D-ED1E-4713-BA77-DC08B6AEBD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049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Extremely high intensities are necessary for switching off the excited singlet state with STED (using what is termed a </a:t>
            </a:r>
            <a:r>
              <a:rPr lang="en-US" b="1" dirty="0"/>
              <a:t>depletion laser</a:t>
            </a:r>
            <a:r>
              <a:rPr lang="en-US" dirty="0"/>
              <a:t>), but switching to a metastable triplet or similar dark state (GSD) requires a light intensity between a thousand and a million times lower. </a:t>
            </a:r>
          </a:p>
          <a:p>
            <a:endParaRPr lang="en-US" dirty="0"/>
          </a:p>
          <a:p>
            <a:r>
              <a:rPr lang="en-US" dirty="0"/>
              <a:t>http://zeiss-campus.magnet.fsu.edu/articles/superresolution/introduction.html</a:t>
            </a:r>
          </a:p>
          <a:p>
            <a:endParaRPr lang="en-US" dirty="0"/>
          </a:p>
          <a:p>
            <a:r>
              <a:rPr lang="en-US" dirty="0"/>
              <a:t>http://www.microscopyu.com/articles/superresolution/stormintro.html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045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trio of techniques independently surfaced during a four-month period in 2006 that elegantly demonstrated the sequential and stochastic readout with precise localization of multiple single molecules from specimens that were fluorescently labeled with </a:t>
            </a:r>
            <a:r>
              <a:rPr lang="en-US" dirty="0" err="1"/>
              <a:t>photoswitchable</a:t>
            </a:r>
            <a:r>
              <a:rPr lang="en-US" dirty="0"/>
              <a:t> dyes or optical highlighter fluorescent proteins at densities approaching those commonly employed in </a:t>
            </a:r>
            <a:r>
              <a:rPr lang="en-US" dirty="0" err="1"/>
              <a:t>widefield</a:t>
            </a:r>
            <a:r>
              <a:rPr lang="en-US" dirty="0"/>
              <a:t> and confocal fluorescence microscopy (ranging up to 100,000 molecules per square micrometer). These nearly identical single-molecule </a:t>
            </a:r>
            <a:r>
              <a:rPr lang="en-US" dirty="0" err="1"/>
              <a:t>superresolution</a:t>
            </a:r>
            <a:r>
              <a:rPr lang="en-US" dirty="0"/>
              <a:t> imaging techniques have been termed stochastic optical reconstruction microscopy (</a:t>
            </a:r>
            <a:r>
              <a:rPr lang="en-US" b="1" dirty="0"/>
              <a:t>STORM</a:t>
            </a:r>
            <a:r>
              <a:rPr lang="en-US" dirty="0"/>
              <a:t>; see Figure 1), </a:t>
            </a:r>
            <a:r>
              <a:rPr lang="en-US" dirty="0" err="1"/>
              <a:t>photoactivated</a:t>
            </a:r>
            <a:r>
              <a:rPr lang="en-US" dirty="0"/>
              <a:t> localization microscopy (</a:t>
            </a:r>
            <a:r>
              <a:rPr lang="en-US" b="1" dirty="0"/>
              <a:t>PALM</a:t>
            </a:r>
            <a:r>
              <a:rPr lang="en-US" dirty="0"/>
              <a:t>), and fluorescence </a:t>
            </a:r>
            <a:r>
              <a:rPr lang="en-US" dirty="0" err="1"/>
              <a:t>photoactivation</a:t>
            </a:r>
            <a:r>
              <a:rPr lang="en-US" dirty="0"/>
              <a:t> localization microscopy (</a:t>
            </a:r>
            <a:r>
              <a:rPr lang="en-US" b="1" dirty="0"/>
              <a:t>FPALM</a:t>
            </a:r>
            <a:r>
              <a:rPr lang="en-US" dirty="0"/>
              <a:t>). They rely on an activation laser applied at low power to trigger emission switching so that any particular molecule has a small probability of being </a:t>
            </a:r>
            <a:r>
              <a:rPr lang="en-US" dirty="0" err="1"/>
              <a:t>photoactivated</a:t>
            </a:r>
            <a:r>
              <a:rPr lang="en-US" dirty="0"/>
              <a:t>, but the majority of the population remains in the original (dark or native) emissive state. Although the major difference between the methods as they were originally published was simply the nature of the fluorescent probes used to achieve </a:t>
            </a:r>
            <a:r>
              <a:rPr lang="en-US" dirty="0" err="1"/>
              <a:t>superresolution</a:t>
            </a:r>
            <a:r>
              <a:rPr lang="en-US" dirty="0"/>
              <a:t> imaging, these techniques are virtually identical. In fact, the original STORM research report mentioned the use of fluorescent proteins, whereas the first PALM paper discussed the application of caged synthetic fluorophores.</a:t>
            </a:r>
          </a:p>
          <a:p>
            <a:r>
              <a:rPr lang="en-US" dirty="0"/>
              <a:t>http://www.microscopyu.com/articles/superresolution/stormintro.html</a:t>
            </a:r>
          </a:p>
          <a:p>
            <a:endParaRPr lang="en-US" dirty="0"/>
          </a:p>
          <a:p>
            <a:r>
              <a:rPr lang="en-US" dirty="0"/>
              <a:t>These three methods were published independently during a short period of time and their principle is identical. STORM was originally described using Cy5 and Cy3 dyes attached to nucleic acids or proteins,</a:t>
            </a:r>
            <a:r>
              <a:rPr lang="en-US" baseline="30000" dirty="0">
                <a:hlinkClick r:id="rId3"/>
              </a:rPr>
              <a:t>[47]</a:t>
            </a:r>
            <a:r>
              <a:rPr lang="en-US" dirty="0"/>
              <a:t> while PALM and FPALM was described using </a:t>
            </a:r>
            <a:r>
              <a:rPr lang="en-US" dirty="0" err="1"/>
              <a:t>photoswitchable</a:t>
            </a:r>
            <a:r>
              <a:rPr lang="en-US" dirty="0"/>
              <a:t> fluorescent proteins.</a:t>
            </a:r>
            <a:r>
              <a:rPr lang="en-US" baseline="30000" dirty="0">
                <a:hlinkClick r:id="rId4"/>
              </a:rPr>
              <a:t>[48]</a:t>
            </a:r>
            <a:r>
              <a:rPr lang="en-US" baseline="30000" dirty="0">
                <a:hlinkClick r:id="rId5"/>
              </a:rPr>
              <a:t>[49]</a:t>
            </a:r>
            <a:endParaRPr lang="en-US" dirty="0"/>
          </a:p>
          <a:p>
            <a:r>
              <a:rPr lang="en-US" dirty="0"/>
              <a:t>http://en.wikipedia.org/wiki/Super-resolution_microscopy#Stochastic_functional_techniques</a:t>
            </a:r>
          </a:p>
          <a:p>
            <a:endParaRPr lang="en-US" dirty="0"/>
          </a:p>
          <a:p>
            <a:r>
              <a:rPr lang="en-US" dirty="0"/>
              <a:t>They fall into two broad categories, "true" super-resolution techniques, which capture information contained in </a:t>
            </a:r>
            <a:r>
              <a:rPr lang="en-US" dirty="0">
                <a:hlinkClick r:id="rId6"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7"/>
              </a:rPr>
              <a:t>[2]</a:t>
            </a:r>
            <a:endParaRPr lang="en-US" baseline="30000" dirty="0"/>
          </a:p>
          <a:p>
            <a:endParaRPr lang="en-US" dirty="0"/>
          </a:p>
          <a:p>
            <a:r>
              <a:rPr lang="en-US" dirty="0"/>
              <a:t>True subwavelength imaging techniques include those that utilize the </a:t>
            </a:r>
            <a:r>
              <a:rPr lang="en-US" dirty="0" err="1">
                <a:hlinkClick r:id="rId8" tooltip="Superlens"/>
              </a:rPr>
              <a:t>Pendry</a:t>
            </a:r>
            <a:r>
              <a:rPr lang="en-US" dirty="0">
                <a:hlinkClick r:id="rId8" tooltip="Superlens"/>
              </a:rPr>
              <a:t> </a:t>
            </a:r>
            <a:r>
              <a:rPr lang="en-US" dirty="0" err="1">
                <a:hlinkClick r:id="rId8" tooltip="Superlens"/>
              </a:rPr>
              <a:t>Superlens</a:t>
            </a:r>
            <a:r>
              <a:rPr lang="en-US" dirty="0"/>
              <a:t> and </a:t>
            </a:r>
            <a:r>
              <a:rPr lang="en-US" dirty="0">
                <a:hlinkClick r:id="rId9" tooltip="Near field scanning optical microscopy"/>
              </a:rPr>
              <a:t>near field scanning optical microscopy</a:t>
            </a:r>
            <a:r>
              <a:rPr lang="en-US" dirty="0"/>
              <a:t>, the </a:t>
            </a:r>
            <a:r>
              <a:rPr lang="en-US" dirty="0">
                <a:hlinkClick r:id="rId10" tooltip="4Pi Microscope"/>
              </a:rPr>
              <a:t>4Pi Microscope</a:t>
            </a:r>
            <a:r>
              <a:rPr lang="en-US" dirty="0"/>
              <a:t> and structured illumination microscopy technologies like SIM and </a:t>
            </a:r>
            <a:r>
              <a:rPr lang="en-US" dirty="0">
                <a:hlinkClick r:id="rId11"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12" tooltip="Fluorophores"/>
              </a:rPr>
              <a:t>fluorophores</a:t>
            </a:r>
            <a:r>
              <a:rPr lang="en-US" dirty="0"/>
              <a:t>, show a nonlinear response to excitation, and this nonlinear response can be exploited to enhance resolution. These methods include </a:t>
            </a:r>
            <a:r>
              <a:rPr lang="en-US" dirty="0">
                <a:hlinkClick r:id="rId13" tooltip="STED microscopy"/>
              </a:rPr>
              <a:t>STED</a:t>
            </a:r>
            <a:r>
              <a:rPr lang="en-US" dirty="0"/>
              <a:t>, </a:t>
            </a:r>
            <a:r>
              <a:rPr lang="en-US" dirty="0">
                <a:hlinkClick r:id="rId14" tooltip="GSD microscopy"/>
              </a:rPr>
              <a:t>GSD</a:t>
            </a:r>
            <a:r>
              <a:rPr lang="en-US" dirty="0"/>
              <a:t>, </a:t>
            </a:r>
            <a:r>
              <a:rPr lang="en-US" dirty="0">
                <a:hlinkClick r:id="rId15"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11" tooltip="Vertico SMI"/>
              </a:rPr>
              <a:t>SPDM</a:t>
            </a:r>
            <a:r>
              <a:rPr lang="en-US" dirty="0"/>
              <a:t>, </a:t>
            </a:r>
            <a:r>
              <a:rPr lang="en-US" dirty="0" err="1">
                <a:hlinkClick r:id="rId11" tooltip="Vertico SMI"/>
              </a:rPr>
              <a:t>SPDMphymod</a:t>
            </a:r>
            <a:r>
              <a:rPr lang="en-US" dirty="0"/>
              <a:t>, </a:t>
            </a:r>
            <a:r>
              <a:rPr lang="en-US" dirty="0">
                <a:hlinkClick r:id="rId16" tooltip="Photoactivated localization microscopy"/>
              </a:rPr>
              <a:t>PALM</a:t>
            </a:r>
            <a:r>
              <a:rPr lang="en-US" dirty="0"/>
              <a:t>, FPALM, STORM and </a:t>
            </a:r>
            <a:r>
              <a:rPr lang="en-US" dirty="0" err="1"/>
              <a:t>dSTORM</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B543D-ED1E-4713-BA77-DC08B6AEBD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930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6.jpeg"/></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7.jpeg"/><Relationship Id="rId4"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8.jpeg"/><Relationship Id="rId4"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9.jpeg"/><Relationship Id="rId4"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1.xml"/><Relationship Id="rId1" Type="http://schemas.openxmlformats.org/officeDocument/2006/relationships/tags" Target="../tags/tag20.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5.xml"/><Relationship Id="rId1" Type="http://schemas.openxmlformats.org/officeDocument/2006/relationships/tags" Target="../tags/tag22.xml"/><Relationship Id="rId4" Type="http://schemas.microsoft.com/office/2007/relationships/hdphoto" Target="../media/hdphoto1.wdp"/></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5.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7.xml"/><Relationship Id="rId1" Type="http://schemas.openxmlformats.org/officeDocument/2006/relationships/tags" Target="../tags/tag26.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9.xml"/><Relationship Id="rId1" Type="http://schemas.openxmlformats.org/officeDocument/2006/relationships/tags" Target="../tags/tag28.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0.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1.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2.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3.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38.xml"/><Relationship Id="rId7" Type="http://schemas.openxmlformats.org/officeDocument/2006/relationships/image" Target="../media/image13.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2.png"/><Relationship Id="rId5" Type="http://schemas.openxmlformats.org/officeDocument/2006/relationships/slideMaster" Target="../slideMasters/slideMaster5.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0.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1.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2.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5.png"/><Relationship Id="rId4"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image" Target="../media/image6.jpeg"/></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7.jpeg"/><Relationship Id="rId4"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8.jpeg"/><Relationship Id="rId4"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9.jpeg"/><Relationship Id="rId4"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tags" Target="../tags/tag5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6.xml"/><Relationship Id="rId1" Type="http://schemas.openxmlformats.org/officeDocument/2006/relationships/tags" Target="../tags/tag61.xml"/><Relationship Id="rId4" Type="http://schemas.microsoft.com/office/2007/relationships/hdphoto" Target="../media/hdphoto1.wdp"/></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2.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3.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4.xml"/></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6.xml"/><Relationship Id="rId1" Type="http://schemas.openxmlformats.org/officeDocument/2006/relationships/tags" Target="../tags/tag65.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8.xml"/><Relationship Id="rId1" Type="http://schemas.openxmlformats.org/officeDocument/2006/relationships/tags" Target="../tags/tag6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9.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0.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2.xml"/></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11.png"/></Relationships>
</file>

<file path=ppt/slideLayouts/_rels/slideLayout9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77.xml"/><Relationship Id="rId7" Type="http://schemas.openxmlformats.org/officeDocument/2006/relationships/image" Target="../media/image15.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4.png"/><Relationship Id="rId5" Type="http://schemas.openxmlformats.org/officeDocument/2006/relationships/slideMaster" Target="../slideMasters/slideMaster6.xml"/><Relationship Id="rId4" Type="http://schemas.openxmlformats.org/officeDocument/2006/relationships/tags" Target="../tags/tag78.xml"/><Relationship Id="rId9"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9.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0.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1.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6.xml"/><Relationship Id="rId1" Type="http://schemas.openxmlformats.org/officeDocument/2006/relationships/tags" Target="../tags/tag8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76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04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971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698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446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147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233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570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616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977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445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406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255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332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104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251215" name="Freeform 15"/>
          <p:cNvSpPr>
            <a:spLocks noEditPoints="1"/>
          </p:cNvSpPr>
          <p:nvPr>
            <p:custDataLst>
              <p:tags r:id="rId1"/>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3985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9AE3073-0F09-4E3F-A5E9-7489206024B2}" type="datetime1">
              <a:rPr lang="en-US" smtClean="0">
                <a:solidFill>
                  <a:srgbClr val="000000"/>
                </a:solidFill>
              </a:rPr>
              <a:pPr/>
              <a:t>3/5/2018</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
        <p:nvSpPr>
          <p:cNvPr id="9" name="Inhaltsplatzhalter 2"/>
          <p:cNvSpPr txBox="1">
            <a:spLocks/>
          </p:cNvSpPr>
          <p:nvPr userDrawn="1"/>
        </p:nvSpPr>
        <p:spPr bwMode="auto">
          <a:xfrm>
            <a:off x="466725" y="3933825"/>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203200" indent="-182563"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ts val="300"/>
              </a:spcAft>
            </a:pPr>
            <a:r>
              <a:rPr lang="en-US" sz="1400" dirty="0">
                <a:solidFill>
                  <a:srgbClr val="000000"/>
                </a:solidFill>
              </a:rPr>
              <a:t>The session comprehends the following topics:</a:t>
            </a:r>
          </a:p>
        </p:txBody>
      </p:sp>
      <p:pic>
        <p:nvPicPr>
          <p:cNvPr id="10" name="Picture 2"/>
          <p:cNvPicPr>
            <a:picLocks noChangeAspect="1" noChangeArrowheads="1"/>
          </p:cNvPicPr>
          <p:nvPr userDrawn="1"/>
        </p:nvPicPr>
        <p:blipFill>
          <a:blip r:embed="rId2">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466725" y="2335214"/>
            <a:ext cx="824388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userDrawn="1"/>
        </p:nvSpPr>
        <p:spPr bwMode="auto">
          <a:xfrm>
            <a:off x="466725" y="1700214"/>
            <a:ext cx="223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dirty="0">
                <a:solidFill>
                  <a:srgbClr val="000000"/>
                </a:solidFill>
              </a:rPr>
              <a:t>Content of this session</a:t>
            </a:r>
          </a:p>
        </p:txBody>
      </p:sp>
      <p:sp>
        <p:nvSpPr>
          <p:cNvPr id="12" name="Rectangle 29"/>
          <p:cNvSpPr>
            <a:spLocks noChangeArrowheads="1"/>
          </p:cNvSpPr>
          <p:nvPr userDrawn="1"/>
        </p:nvSpPr>
        <p:spPr bwMode="auto">
          <a:xfrm>
            <a:off x="6448427" y="1700214"/>
            <a:ext cx="2227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Times and </a:t>
            </a:r>
            <a:br>
              <a:rPr lang="en-US" b="1">
                <a:solidFill>
                  <a:srgbClr val="000000"/>
                </a:solidFill>
              </a:rPr>
            </a:br>
            <a:r>
              <a:rPr lang="en-US" b="1">
                <a:solidFill>
                  <a:srgbClr val="000000"/>
                </a:solidFill>
              </a:rPr>
              <a:t>effort</a:t>
            </a:r>
          </a:p>
        </p:txBody>
      </p:sp>
      <p:sp>
        <p:nvSpPr>
          <p:cNvPr id="13" name="Rectangle 30"/>
          <p:cNvSpPr>
            <a:spLocks noChangeArrowheads="1"/>
          </p:cNvSpPr>
          <p:nvPr userDrawn="1"/>
        </p:nvSpPr>
        <p:spPr bwMode="auto">
          <a:xfrm>
            <a:off x="3492500" y="1700214"/>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Targets of this session</a:t>
            </a:r>
          </a:p>
        </p:txBody>
      </p:sp>
      <p:sp>
        <p:nvSpPr>
          <p:cNvPr id="14" name="Textfeld 11"/>
          <p:cNvSpPr txBox="1"/>
          <p:nvPr userDrawn="1"/>
        </p:nvSpPr>
        <p:spPr>
          <a:xfrm>
            <a:off x="3492501" y="3933825"/>
            <a:ext cx="2232025" cy="523875"/>
          </a:xfrm>
          <a:prstGeom prst="rect">
            <a:avLst/>
          </a:prstGeom>
          <a:noFill/>
          <a:ln w="9525">
            <a:noFill/>
            <a:miter lim="800000"/>
            <a:headEnd/>
            <a:tailEnd/>
          </a:ln>
        </p:spPr>
        <p:txBody>
          <a:bodyPr lIns="0" tIns="0" bIns="0"/>
          <a:lstStyle/>
          <a:p>
            <a:pPr eaLnBrk="0" fontAlgn="base" hangingPunct="0">
              <a:spcBef>
                <a:spcPct val="0"/>
              </a:spcBef>
              <a:spcAft>
                <a:spcPts val="300"/>
              </a:spcAft>
              <a:defRPr/>
            </a:pPr>
            <a:r>
              <a:rPr lang="en-US" sz="1400" dirty="0">
                <a:solidFill>
                  <a:srgbClr val="000000"/>
                </a:solidFill>
              </a:rPr>
              <a:t>After the completion of this session you will:</a:t>
            </a:r>
          </a:p>
        </p:txBody>
      </p:sp>
      <p:sp>
        <p:nvSpPr>
          <p:cNvPr id="15" name="Textfeld 26"/>
          <p:cNvSpPr txBox="1">
            <a:spLocks noChangeArrowheads="1"/>
          </p:cNvSpPr>
          <p:nvPr userDrawn="1"/>
        </p:nvSpPr>
        <p:spPr bwMode="auto">
          <a:xfrm>
            <a:off x="6442077" y="3933826"/>
            <a:ext cx="22336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fontAlgn="base">
              <a:spcBef>
                <a:spcPct val="0"/>
              </a:spcBef>
              <a:spcAft>
                <a:spcPts val="300"/>
              </a:spcAft>
            </a:pPr>
            <a:r>
              <a:rPr lang="en-US" sz="1400" dirty="0">
                <a:solidFill>
                  <a:srgbClr val="000000"/>
                </a:solidFill>
              </a:rPr>
              <a:t>You will have approx. </a:t>
            </a:r>
            <a:br>
              <a:rPr lang="en-US" sz="1400" b="1" dirty="0">
                <a:solidFill>
                  <a:srgbClr val="000000"/>
                </a:solidFill>
              </a:rPr>
            </a:br>
            <a:r>
              <a:rPr lang="en-US" sz="1400" dirty="0">
                <a:solidFill>
                  <a:srgbClr val="000000"/>
                </a:solidFill>
              </a:rPr>
              <a:t> to complete this session.</a:t>
            </a:r>
          </a:p>
        </p:txBody>
      </p:sp>
      <p:sp>
        <p:nvSpPr>
          <p:cNvPr id="18" name="Content Placeholder 17"/>
          <p:cNvSpPr>
            <a:spLocks noGrp="1"/>
          </p:cNvSpPr>
          <p:nvPr>
            <p:ph sz="quarter" idx="15" hasCustomPrompt="1"/>
          </p:nvPr>
        </p:nvSpPr>
        <p:spPr>
          <a:xfrm>
            <a:off x="8141283" y="3933826"/>
            <a:ext cx="560346" cy="261937"/>
          </a:xfrm>
        </p:spPr>
        <p:txBody>
          <a:bodyPr/>
          <a:lstStyle>
            <a:lvl1pPr>
              <a:defRPr sz="1400" b="1"/>
            </a:lvl1pPr>
          </a:lstStyle>
          <a:p>
            <a:pPr lvl="0"/>
            <a:r>
              <a:rPr lang="en-US" dirty="0"/>
              <a:t>4 h</a:t>
            </a:r>
          </a:p>
        </p:txBody>
      </p:sp>
      <p:sp>
        <p:nvSpPr>
          <p:cNvPr id="22" name="Text Placeholder 21"/>
          <p:cNvSpPr>
            <a:spLocks noGrp="1"/>
          </p:cNvSpPr>
          <p:nvPr>
            <p:ph type="body" sz="quarter" idx="16"/>
          </p:nvPr>
        </p:nvSpPr>
        <p:spPr>
          <a:xfrm>
            <a:off x="476250" y="4410075"/>
            <a:ext cx="2224088" cy="1771651"/>
          </a:xfrm>
        </p:spPr>
        <p:txBody>
          <a:bodyPr/>
          <a:lstStyle>
            <a:lvl1pPr marL="266700" indent="-180975">
              <a:buClr>
                <a:schemeClr val="accent6"/>
              </a:buClr>
              <a:buFont typeface="Arial" pitchFamily="34" charset="0"/>
              <a:buChar char="•"/>
              <a:tabLst/>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Box 25"/>
          <p:cNvSpPr txBox="1">
            <a:spLocks/>
          </p:cNvSpPr>
          <p:nvPr userDrawn="1"/>
        </p:nvSpPr>
        <p:spPr>
          <a:xfrm>
            <a:off x="466725" y="307975"/>
            <a:ext cx="7346950" cy="941388"/>
          </a:xfrm>
          <a:prstGeom prst="rect">
            <a:avLst/>
          </a:prstGeom>
          <a:noFill/>
        </p:spPr>
        <p:txBody>
          <a:bodyPr wrap="square" lIns="0" tIns="0" rIns="0" bIns="0" rtlCol="0" anchor="t" anchorCtr="0">
            <a:noAutofit/>
          </a:bodyPr>
          <a:lstStyle/>
          <a:p>
            <a:pPr eaLnBrk="0" fontAlgn="base" hangingPunct="0">
              <a:lnSpc>
                <a:spcPct val="90000"/>
              </a:lnSpc>
              <a:spcBef>
                <a:spcPct val="0"/>
              </a:spcBef>
              <a:spcAft>
                <a:spcPct val="0"/>
              </a:spcAft>
            </a:pPr>
            <a:r>
              <a:rPr lang="en-US" sz="2200" b="1" dirty="0">
                <a:solidFill>
                  <a:srgbClr val="000000"/>
                </a:solidFill>
              </a:rPr>
              <a:t>Content and targets</a:t>
            </a:r>
          </a:p>
        </p:txBody>
      </p:sp>
      <p:sp>
        <p:nvSpPr>
          <p:cNvPr id="27" name="Text Placeholder 21"/>
          <p:cNvSpPr>
            <a:spLocks noGrp="1"/>
          </p:cNvSpPr>
          <p:nvPr>
            <p:ph type="body" sz="quarter" idx="17"/>
          </p:nvPr>
        </p:nvSpPr>
        <p:spPr>
          <a:xfrm>
            <a:off x="3459956" y="4398963"/>
            <a:ext cx="2224088" cy="1771651"/>
          </a:xfrm>
        </p:spPr>
        <p:txBody>
          <a:bodyPr/>
          <a:lstStyle>
            <a:lvl1pPr marL="266700" indent="-180975">
              <a:buClr>
                <a:schemeClr val="accent6"/>
              </a:buClr>
              <a:buFont typeface="Arial" pitchFamily="34" charset="0"/>
              <a:buChar char="•"/>
              <a:tabLst/>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5369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noProof="0" dirty="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EC89E607-7C21-4FA8-A1AB-0E215334EE4C}" type="datetime1">
              <a:rPr lang="en-US" smtClean="0">
                <a:solidFill>
                  <a:srgbClr val="000000"/>
                </a:solidFill>
              </a:rPr>
              <a:pPr/>
              <a:t>3/5/2018</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
        <p:nvSpPr>
          <p:cNvPr id="4" name="Text Placeholder 3"/>
          <p:cNvSpPr>
            <a:spLocks noGrp="1"/>
          </p:cNvSpPr>
          <p:nvPr>
            <p:ph type="body" sz="quarter" idx="13"/>
          </p:nvPr>
        </p:nvSpPr>
        <p:spPr>
          <a:xfrm>
            <a:off x="465138" y="2324025"/>
            <a:ext cx="360000" cy="331200"/>
          </a:xfrm>
          <a:solidFill>
            <a:srgbClr val="3B76B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rIns="0" anchor="ctr"/>
          <a:lstStyle>
            <a:lvl1pPr algn="ctr">
              <a:defRPr kumimoji="0" lang="en-US" sz="1800" b="1" i="0" u="none" strike="noStrike" kern="0" cap="none" spc="0" normalizeH="0" baseline="0" dirty="0" smtClean="0">
                <a:ln>
                  <a:noFill/>
                </a:ln>
                <a:solidFill>
                  <a:srgbClr val="FFFFFF"/>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algn="ctr" defTabSz="914400" eaLnBrk="1" fontAlgn="auto" latinLnBrk="0" hangingPunct="1">
              <a:lnSpc>
                <a:spcPct val="100000"/>
              </a:lnSpc>
              <a:spcBef>
                <a:spcPts val="0"/>
              </a:spcBef>
              <a:spcAft>
                <a:spcPts val="0"/>
              </a:spcAft>
              <a:buClrTx/>
              <a:buSzTx/>
              <a:buFontTx/>
              <a:buNone/>
              <a:tabLst/>
            </a:pPr>
            <a:r>
              <a:rPr lang="en-US" dirty="0"/>
              <a:t>Click to edit Master text styles</a:t>
            </a:r>
          </a:p>
        </p:txBody>
      </p:sp>
      <p:sp>
        <p:nvSpPr>
          <p:cNvPr id="15" name="Text Placeholder 14"/>
          <p:cNvSpPr>
            <a:spLocks noGrp="1"/>
          </p:cNvSpPr>
          <p:nvPr>
            <p:ph type="body" sz="quarter" idx="14"/>
          </p:nvPr>
        </p:nvSpPr>
        <p:spPr>
          <a:xfrm>
            <a:off x="941301" y="2324025"/>
            <a:ext cx="7732800" cy="331200"/>
          </a:xfrm>
          <a:solidFill>
            <a:srgbClr val="C2DEF6"/>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lIns="90000" anchor="ctr"/>
          <a:lstStyle>
            <a:lvl1pPr>
              <a:defRPr kumimoji="0" lang="en-US" sz="1800" b="1" i="0" u="none" strike="noStrike" kern="0" cap="none" spc="0" normalizeH="0" baseline="0" dirty="0" smtClean="0">
                <a:ln>
                  <a:noFill/>
                </a:ln>
                <a:solidFill>
                  <a:srgbClr val="3B76B1"/>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defTabSz="914400" eaLnBrk="1" fontAlgn="auto" latinLnBrk="0" hangingPunct="1">
              <a:lnSpc>
                <a:spcPct val="100000"/>
              </a:lnSpc>
              <a:spcBef>
                <a:spcPts val="0"/>
              </a:spcBef>
              <a:spcAft>
                <a:spcPts val="0"/>
              </a:spcAft>
              <a:buClrTx/>
              <a:buSzTx/>
              <a:buFontTx/>
              <a:buNone/>
              <a:tabLst/>
            </a:pPr>
            <a:r>
              <a:rPr lang="en-US" dirty="0"/>
              <a:t>Click to edit Master text styles</a:t>
            </a:r>
          </a:p>
        </p:txBody>
      </p:sp>
      <p:sp>
        <p:nvSpPr>
          <p:cNvPr id="16" name="Text Placeholder 3"/>
          <p:cNvSpPr>
            <a:spLocks noGrp="1"/>
          </p:cNvSpPr>
          <p:nvPr>
            <p:ph type="body" sz="quarter" idx="15"/>
          </p:nvPr>
        </p:nvSpPr>
        <p:spPr>
          <a:xfrm>
            <a:off x="465138" y="2810400"/>
            <a:ext cx="3600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wrap="none" rIns="0" anchor="ctr"/>
          <a:lstStyle>
            <a:lvl1pPr algn="ctr">
              <a:defRPr kumimoji="0" lang="en-US" sz="1800" i="0" u="none" strike="noStrike" kern="0" cap="none" spc="0" normalizeH="0" baseline="0" dirty="0" smtClean="0">
                <a:ln>
                  <a:noFill/>
                </a:ln>
                <a:solidFill>
                  <a:srgbClr val="000000"/>
                </a:solidFill>
                <a:effectLst/>
                <a:uLnTx/>
                <a:uFillTx/>
                <a:latin typeface="Arial" charset="0"/>
              </a:defRPr>
            </a:lvl1pPr>
          </a:lstStyle>
          <a:p>
            <a:pPr marL="0" marR="0" lvl="0" indent="0" algn="ctr" defTabSz="914400" eaLnBrk="1" fontAlgn="auto" latinLnBrk="0" hangingPunct="1">
              <a:lnSpc>
                <a:spcPct val="100000"/>
              </a:lnSpc>
              <a:spcBef>
                <a:spcPts val="0"/>
              </a:spcBef>
              <a:spcAft>
                <a:spcPts val="0"/>
              </a:spcAft>
              <a:buClrTx/>
              <a:buSzTx/>
              <a:buFontTx/>
              <a:buNone/>
              <a:tabLst/>
            </a:pPr>
            <a:r>
              <a:rPr lang="en-US" dirty="0"/>
              <a:t>Click to edit Master text styles</a:t>
            </a:r>
          </a:p>
        </p:txBody>
      </p:sp>
      <p:sp>
        <p:nvSpPr>
          <p:cNvPr id="17" name="Text Placeholder 14"/>
          <p:cNvSpPr>
            <a:spLocks noGrp="1"/>
          </p:cNvSpPr>
          <p:nvPr>
            <p:ph type="body" sz="quarter" idx="16"/>
          </p:nvPr>
        </p:nvSpPr>
        <p:spPr>
          <a:xfrm>
            <a:off x="941301" y="2810400"/>
            <a:ext cx="77328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lIns="90000" anchor="ctr"/>
          <a:lstStyle>
            <a:lvl1pPr>
              <a:defRPr kumimoji="0" lang="en-US" sz="1800" b="0" i="0" u="none" strike="noStrike" kern="0" cap="none" spc="0" normalizeH="0" baseline="0" dirty="0" smtClean="0">
                <a:ln>
                  <a:noFill/>
                </a:ln>
                <a:solidFill>
                  <a:sysClr val="windowText" lastClr="000000"/>
                </a:solidFill>
                <a:effectLst/>
                <a:uLnTx/>
                <a:uFillTx/>
                <a:latin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pPr>
            <a:r>
              <a:rPr lang="en-US" dirty="0"/>
              <a:t>Click to edit Master text styles</a:t>
            </a:r>
          </a:p>
        </p:txBody>
      </p:sp>
    </p:spTree>
    <p:extLst>
      <p:ext uri="{BB962C8B-B14F-4D97-AF65-F5344CB8AC3E}">
        <p14:creationId xmlns:p14="http://schemas.microsoft.com/office/powerpoint/2010/main" val="334309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08151"/>
            <a:ext cx="8215853" cy="4462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C418E1A-77BD-4F02-B8D2-F1BA1E70FD6E}" type="datetime1">
              <a:rPr lang="en-US" smtClean="0">
                <a:solidFill>
                  <a:srgbClr val="000000"/>
                </a:solidFill>
              </a:rPr>
              <a:pPr/>
              <a:t>3/5/2018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101509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Image as Illustr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08151"/>
            <a:ext cx="5726113" cy="4462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AEDDA57E-A87A-478C-AFD6-699E67A57F25}" type="datetime1">
              <a:rPr lang="en-US" smtClean="0">
                <a:solidFill>
                  <a:srgbClr val="000000"/>
                </a:solidFill>
              </a:rPr>
              <a:pPr/>
              <a:t>3/5/2018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3587728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Workf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08151"/>
            <a:ext cx="8215853" cy="4462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72C8A408-D2DD-4327-8D81-DAAB5E327C23}" type="datetime1">
              <a:rPr lang="en-US" smtClean="0">
                <a:solidFill>
                  <a:srgbClr val="000000"/>
                </a:solidFill>
              </a:rPr>
              <a:pPr/>
              <a:t>3/5/2018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
        <p:nvSpPr>
          <p:cNvPr id="4" name="Right Triangle 3"/>
          <p:cNvSpPr/>
          <p:nvPr userDrawn="1"/>
        </p:nvSpPr>
        <p:spPr bwMode="auto">
          <a:xfrm rot="5400000">
            <a:off x="-33338" y="33338"/>
            <a:ext cx="819149" cy="752475"/>
          </a:xfrm>
          <a:prstGeom prst="rtTriangle">
            <a:avLst/>
          </a:prstGeom>
          <a:solidFill>
            <a:schemeClr val="accent5"/>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dirty="0">
              <a:solidFill>
                <a:srgbClr val="000000"/>
              </a:solidFill>
            </a:endParaRPr>
          </a:p>
        </p:txBody>
      </p:sp>
      <p:sp>
        <p:nvSpPr>
          <p:cNvPr id="7" name="TextBox 6"/>
          <p:cNvSpPr txBox="1"/>
          <p:nvPr userDrawn="1"/>
        </p:nvSpPr>
        <p:spPr>
          <a:xfrm rot="18900000">
            <a:off x="-161083" y="31751"/>
            <a:ext cx="914400" cy="457200"/>
          </a:xfrm>
          <a:prstGeom prst="rect">
            <a:avLst/>
          </a:prstGeom>
          <a:noFill/>
        </p:spPr>
        <p:txBody>
          <a:bodyPr wrap="none" rtlCol="0" anchor="ctr">
            <a:noAutofit/>
          </a:bodyPr>
          <a:lstStyle/>
          <a:p>
            <a:pPr algn="ctr" eaLnBrk="0" fontAlgn="base" hangingPunct="0">
              <a:spcBef>
                <a:spcPct val="0"/>
              </a:spcBef>
              <a:spcAft>
                <a:spcPct val="0"/>
              </a:spcAft>
            </a:pPr>
            <a:r>
              <a:rPr lang="en-US" sz="1200" b="1" dirty="0">
                <a:solidFill>
                  <a:srgbClr val="FFFFFF"/>
                </a:solidFill>
              </a:rPr>
              <a:t>Workflow</a:t>
            </a:r>
          </a:p>
        </p:txBody>
      </p:sp>
    </p:spTree>
    <p:extLst>
      <p:ext uri="{BB962C8B-B14F-4D97-AF65-F5344CB8AC3E}">
        <p14:creationId xmlns:p14="http://schemas.microsoft.com/office/powerpoint/2010/main" val="244430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08151"/>
            <a:ext cx="5726113" cy="4462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D9BCAE70-9CDE-41C3-A0DA-0DD111289994}" type="datetime1">
              <a:rPr lang="en-US" smtClean="0">
                <a:solidFill>
                  <a:srgbClr val="000000"/>
                </a:solidFill>
              </a:rPr>
              <a:pPr/>
              <a:t>3/5/2018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
        <p:nvSpPr>
          <p:cNvPr id="4" name="Right Triangle 3"/>
          <p:cNvSpPr/>
          <p:nvPr userDrawn="1"/>
        </p:nvSpPr>
        <p:spPr bwMode="auto">
          <a:xfrm rot="5400000">
            <a:off x="-33338" y="33338"/>
            <a:ext cx="819149" cy="752475"/>
          </a:xfrm>
          <a:prstGeom prst="rtTriangle">
            <a:avLst/>
          </a:prstGeom>
          <a:solidFill>
            <a:srgbClr val="92D050"/>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dirty="0">
              <a:solidFill>
                <a:srgbClr val="000000"/>
              </a:solidFill>
            </a:endParaRPr>
          </a:p>
        </p:txBody>
      </p:sp>
      <p:sp>
        <p:nvSpPr>
          <p:cNvPr id="7" name="TextBox 6"/>
          <p:cNvSpPr txBox="1"/>
          <p:nvPr userDrawn="1"/>
        </p:nvSpPr>
        <p:spPr>
          <a:xfrm rot="18900000">
            <a:off x="-161083" y="31751"/>
            <a:ext cx="914400" cy="457200"/>
          </a:xfrm>
          <a:prstGeom prst="rect">
            <a:avLst/>
          </a:prstGeom>
          <a:noFill/>
        </p:spPr>
        <p:txBody>
          <a:bodyPr wrap="none" rtlCol="0" anchor="ctr">
            <a:noAutofit/>
          </a:bodyPr>
          <a:lstStyle/>
          <a:p>
            <a:pPr algn="ctr" eaLnBrk="0" fontAlgn="base" hangingPunct="0">
              <a:spcBef>
                <a:spcPct val="0"/>
              </a:spcBef>
              <a:spcAft>
                <a:spcPct val="0"/>
              </a:spcAft>
            </a:pPr>
            <a:r>
              <a:rPr lang="en-US" sz="1200" b="1" dirty="0">
                <a:solidFill>
                  <a:srgbClr val="FFFFFF"/>
                </a:solidFill>
              </a:rPr>
              <a:t>Exercise</a:t>
            </a:r>
          </a:p>
        </p:txBody>
      </p:sp>
      <p:sp>
        <p:nvSpPr>
          <p:cNvPr id="10" name="Text Placeholder 9"/>
          <p:cNvSpPr>
            <a:spLocks noGrp="1"/>
          </p:cNvSpPr>
          <p:nvPr>
            <p:ph type="body" sz="quarter" idx="13"/>
          </p:nvPr>
        </p:nvSpPr>
        <p:spPr>
          <a:xfrm>
            <a:off x="6192838" y="1708150"/>
            <a:ext cx="2501900" cy="4462463"/>
          </a:xfrm>
          <a:solidFill>
            <a:schemeClr val="bg1">
              <a:lumMod val="8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376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635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ext &amp; Screen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5580114" y="1719263"/>
            <a:ext cx="3102467" cy="4462463"/>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559661A-BCD0-4826-9F84-87A8DB421AAC}" type="datetime1">
              <a:rPr lang="en-US" smtClean="0">
                <a:solidFill>
                  <a:srgbClr val="000000"/>
                </a:solidFill>
              </a:rPr>
              <a:pPr/>
              <a:t>3/5/2018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975246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noProof="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E52D8D66-5C91-4198-8172-A3845D54ACF0}" type="datetime1">
              <a:rPr lang="en-US" smtClean="0">
                <a:solidFill>
                  <a:srgbClr val="000000"/>
                </a:solidFill>
              </a:rPr>
              <a:pPr/>
              <a:t>3/5/2018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2274910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466725" y="1708151"/>
            <a:ext cx="4027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4646614" y="1708151"/>
            <a:ext cx="4029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F182EFAA-752B-4318-B755-1E288B831962}" type="datetime1">
              <a:rPr lang="en-US" smtClean="0">
                <a:solidFill>
                  <a:srgbClr val="000000"/>
                </a:solidFill>
              </a:rPr>
              <a:pPr/>
              <a:t>3/5/2018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7"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1364482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7"/>
            <a:ext cx="7356475" cy="1143000"/>
          </a:xfrm>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457200" y="1711325"/>
            <a:ext cx="4040188" cy="6963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457200" y="2407639"/>
            <a:ext cx="4040188" cy="37185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p:cNvSpPr>
            <a:spLocks noGrp="1"/>
          </p:cNvSpPr>
          <p:nvPr>
            <p:ph type="body" sz="quarter" idx="3"/>
          </p:nvPr>
        </p:nvSpPr>
        <p:spPr>
          <a:xfrm>
            <a:off x="4645027" y="1711325"/>
            <a:ext cx="4041775" cy="6963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6" name="Content Placeholder 5"/>
          <p:cNvSpPr>
            <a:spLocks noGrp="1"/>
          </p:cNvSpPr>
          <p:nvPr>
            <p:ph sz="quarter" idx="4"/>
          </p:nvPr>
        </p:nvSpPr>
        <p:spPr>
          <a:xfrm>
            <a:off x="4645027" y="2407639"/>
            <a:ext cx="4041775" cy="37185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F5F6D4AA-30BA-4E0E-92C0-2DA800ADFE2F}" type="datetime1">
              <a:rPr lang="en-US" smtClean="0">
                <a:solidFill>
                  <a:srgbClr val="000000"/>
                </a:solidFill>
              </a:rPr>
              <a:pPr/>
              <a:t>3/5/2018</a:t>
            </a:fld>
            <a:endParaRPr lang="en-US" dirty="0">
              <a:solidFill>
                <a:srgbClr val="000000"/>
              </a:solidFill>
            </a:endParaRPr>
          </a:p>
        </p:txBody>
      </p:sp>
      <p:sp>
        <p:nvSpPr>
          <p:cNvPr id="11"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12"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3055007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1599514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3688738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noProof="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2972432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noProof="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2220199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Vertical Text Placeholder 2"/>
          <p:cNvSpPr>
            <a:spLocks noGrp="1"/>
          </p:cNvSpPr>
          <p:nvPr>
            <p:ph type="body" orient="vert" idx="1"/>
          </p:nvPr>
        </p:nvSpPr>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C4D59253-48A3-4426-8AD9-A688E721B712}" type="datetime1">
              <a:rPr lang="en-US" smtClean="0">
                <a:solidFill>
                  <a:srgbClr val="000000"/>
                </a:solidFill>
              </a:rPr>
              <a:pPr/>
              <a:t>3/5/2018</a:t>
            </a:fld>
            <a:endParaRPr lang="en-US" dirty="0">
              <a:solidFill>
                <a:srgbClr val="000000"/>
              </a:solidFill>
            </a:endParaRPr>
          </a:p>
        </p:txBody>
      </p:sp>
      <p:sp>
        <p:nvSpPr>
          <p:cNvPr id="8"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9"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2408553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307975"/>
            <a:ext cx="2051050" cy="5862639"/>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466725" y="307975"/>
            <a:ext cx="6005513" cy="5862639"/>
          </a:xfrm>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4F14613-6E7E-4B48-ABA0-4EE1F57DEA0E}" type="datetime1">
              <a:rPr lang="en-US" smtClean="0">
                <a:solidFill>
                  <a:srgbClr val="000000"/>
                </a:solidFill>
              </a:rPr>
              <a:pPr/>
              <a:t>3/5/2018</a:t>
            </a:fld>
            <a:endParaRPr lang="en-US" dirty="0">
              <a:solidFill>
                <a:srgbClr val="000000"/>
              </a:solidFill>
            </a:endParaRPr>
          </a:p>
        </p:txBody>
      </p:sp>
      <p:sp>
        <p:nvSpPr>
          <p:cNvPr id="5"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6"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394745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768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7" name="Rectangle 6"/>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6" name="Picture 48" descr="Logo_mit_Claim_transp"/>
          <p:cNvPicPr>
            <a:picLocks noChangeAspect="1" noChangeArrowheads="1"/>
          </p:cNvPicPr>
          <p:nvPr userDrawn="1">
            <p:custDataLst>
              <p:tags r:id="rId1"/>
            </p:custDataLst>
          </p:nvPr>
        </p:nvPicPr>
        <p:blipFill>
          <a:blip r:embed="rId3" cstate="screen">
            <a:extLst>
              <a:ext uri="{28A0092B-C50C-407E-A947-70E740481C1C}">
                <a14:useLocalDpi xmlns:a14="http://schemas.microsoft.com/office/drawing/2010/main"/>
              </a:ext>
            </a:extLst>
          </a:blip>
          <a:srcRect/>
          <a:stretch>
            <a:fillRect/>
          </a:stretch>
        </p:blipFill>
        <p:spPr bwMode="auto">
          <a:xfrm>
            <a:off x="3416302" y="2193925"/>
            <a:ext cx="2308225" cy="194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472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251205" name="Rectangle 5"/>
          <p:cNvSpPr>
            <a:spLocks noGrp="1" noChangeArrowheads="1"/>
          </p:cNvSpPr>
          <p:nvPr>
            <p:ph type="ctrTitle" sz="quarter"/>
          </p:nvPr>
        </p:nvSpPr>
        <p:spPr>
          <a:xfrm>
            <a:off x="466725" y="268288"/>
            <a:ext cx="6208713" cy="928687"/>
          </a:xfrm>
        </p:spPr>
        <p:txBody>
          <a:bodyPr/>
          <a:lstStyle>
            <a:lvl1pPr>
              <a:defRPr sz="2400"/>
            </a:lvl1pPr>
          </a:lstStyle>
          <a:p>
            <a:pPr lvl="0"/>
            <a:r>
              <a:rPr lang="de-DE" noProof="0"/>
              <a:t>Titelmasterformat durch Klicken bearbeiten</a:t>
            </a:r>
          </a:p>
        </p:txBody>
      </p:sp>
      <p:sp>
        <p:nvSpPr>
          <p:cNvPr id="3251215" name="Freeform 15"/>
          <p:cNvSpPr>
            <a:spLocks noEditPoints="1"/>
          </p:cNvSpPr>
          <p:nvPr>
            <p:custDataLst>
              <p:tags r:id="rId1"/>
            </p:custDataLst>
          </p:nvPr>
        </p:nvSpPr>
        <p:spPr bwMode="auto">
          <a:xfrm>
            <a:off x="8216900" y="379413"/>
            <a:ext cx="463550" cy="488950"/>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pic>
        <p:nvPicPr>
          <p:cNvPr id="3251248" name="Bild 2" descr="13_DSC_0298_foleys_Präse2.jpg"/>
          <p:cNvPicPr>
            <a:picLocks noChangeAspect="1"/>
          </p:cNvPicPr>
          <p:nvPr/>
        </p:nvPicPr>
        <p:blipFill>
          <a:blip r:embed="rId3">
            <a:extLst>
              <a:ext uri="{28A0092B-C50C-407E-A947-70E740481C1C}">
                <a14:useLocalDpi xmlns:a14="http://schemas.microsoft.com/office/drawing/2010/main" val="0"/>
              </a:ext>
            </a:extLst>
          </a:blip>
          <a:srcRect t="10429" r="2383" b="9293"/>
          <a:stretch>
            <a:fillRect/>
          </a:stretch>
        </p:blipFill>
        <p:spPr bwMode="auto">
          <a:xfrm>
            <a:off x="0" y="1350963"/>
            <a:ext cx="91440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57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6CE505A7-AB0C-440C-BCE9-038C2B735393}" type="datetime1">
              <a:rPr lang="de-DE" smtClean="0">
                <a:solidFill>
                  <a:srgbClr val="000000"/>
                </a:solidFill>
              </a:rPr>
              <a:pPr/>
              <a:t>05.03.2018</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E7106F61-AEF5-4A9D-9A53-47E3DFDE314C}"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3654578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fld id="{46CB562D-D0A2-4733-8C20-6DDEBFAA7382}" type="datetime1">
              <a:rPr lang="de-DE" smtClean="0">
                <a:solidFill>
                  <a:srgbClr val="000000"/>
                </a:solidFill>
              </a:rPr>
              <a:pPr/>
              <a:t>05.03.2018</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CCD1BEB8-F336-48B2-B5D1-8087AE456A36}"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2328139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66725" y="1708150"/>
            <a:ext cx="4027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6613" y="1708150"/>
            <a:ext cx="4029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fld id="{BBA54C05-A936-464D-91DE-277E23F73FE8}" type="datetime1">
              <a:rPr lang="de-DE" smtClean="0">
                <a:solidFill>
                  <a:srgbClr val="000000"/>
                </a:solidFill>
              </a:rPr>
              <a:pPr/>
              <a:t>05.03.2018</a:t>
            </a:fld>
            <a:endParaRPr lang="de-DE">
              <a:solidFill>
                <a:srgbClr val="000000"/>
              </a:solidFill>
            </a:endParaRPr>
          </a:p>
        </p:txBody>
      </p:sp>
      <p:sp>
        <p:nvSpPr>
          <p:cNvPr id="6" name="Foliennummernplatzhalter 5"/>
          <p:cNvSpPr>
            <a:spLocks noGrp="1"/>
          </p:cNvSpPr>
          <p:nvPr>
            <p:ph type="sldNum" sz="quarter" idx="11"/>
          </p:nvPr>
        </p:nvSpPr>
        <p:spPr/>
        <p:txBody>
          <a:bodyPr/>
          <a:lstStyle>
            <a:lvl1pPr>
              <a:defRPr/>
            </a:lvl1pPr>
          </a:lstStyle>
          <a:p>
            <a:fld id="{DA40D4D5-BF9D-42B6-80A8-D26AE5FA9F60}" type="slidenum">
              <a:rPr lang="de-DE">
                <a:solidFill>
                  <a:srgbClr val="000000"/>
                </a:solidFill>
              </a:rPr>
              <a:pPr/>
              <a:t>‹#›</a:t>
            </a:fld>
            <a:endParaRPr lang="de-DE">
              <a:solidFill>
                <a:srgbClr val="000000"/>
              </a:solidFill>
            </a:endParaRPr>
          </a:p>
        </p:txBody>
      </p:sp>
      <p:sp>
        <p:nvSpPr>
          <p:cNvPr id="7" name="Fußzeilenplatzhalter 6"/>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2128445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fld id="{221326EE-B63E-4DAA-835D-897A885B4592}" type="datetime1">
              <a:rPr lang="de-DE" smtClean="0">
                <a:solidFill>
                  <a:srgbClr val="000000"/>
                </a:solidFill>
              </a:rPr>
              <a:pPr/>
              <a:t>05.03.2018</a:t>
            </a:fld>
            <a:endParaRPr lang="de-DE">
              <a:solidFill>
                <a:srgbClr val="000000"/>
              </a:solidFill>
            </a:endParaRPr>
          </a:p>
        </p:txBody>
      </p:sp>
      <p:sp>
        <p:nvSpPr>
          <p:cNvPr id="8" name="Foliennummernplatzhalter 7"/>
          <p:cNvSpPr>
            <a:spLocks noGrp="1"/>
          </p:cNvSpPr>
          <p:nvPr>
            <p:ph type="sldNum" sz="quarter" idx="11"/>
          </p:nvPr>
        </p:nvSpPr>
        <p:spPr/>
        <p:txBody>
          <a:bodyPr/>
          <a:lstStyle>
            <a:lvl1pPr>
              <a:defRPr/>
            </a:lvl1pPr>
          </a:lstStyle>
          <a:p>
            <a:fld id="{06BE5CAF-42A3-4742-B8C1-C14053CF0F0B}" type="slidenum">
              <a:rPr lang="de-DE">
                <a:solidFill>
                  <a:srgbClr val="000000"/>
                </a:solidFill>
              </a:rPr>
              <a:pPr/>
              <a:t>‹#›</a:t>
            </a:fld>
            <a:endParaRPr lang="de-DE">
              <a:solidFill>
                <a:srgbClr val="000000"/>
              </a:solidFill>
            </a:endParaRPr>
          </a:p>
        </p:txBody>
      </p:sp>
      <p:sp>
        <p:nvSpPr>
          <p:cNvPr id="9" name="Fußzeilenplatzhalter 8"/>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1140393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fld id="{CA148118-09E4-4E33-AFE0-65EA9020545C}" type="datetime1">
              <a:rPr lang="de-DE" smtClean="0">
                <a:solidFill>
                  <a:srgbClr val="000000"/>
                </a:solidFill>
              </a:rPr>
              <a:pPr/>
              <a:t>05.03.2018</a:t>
            </a:fld>
            <a:endParaRPr lang="de-DE">
              <a:solidFill>
                <a:srgbClr val="000000"/>
              </a:solidFill>
            </a:endParaRPr>
          </a:p>
        </p:txBody>
      </p:sp>
      <p:sp>
        <p:nvSpPr>
          <p:cNvPr id="4" name="Foliennummernplatzhalter 3"/>
          <p:cNvSpPr>
            <a:spLocks noGrp="1"/>
          </p:cNvSpPr>
          <p:nvPr>
            <p:ph type="sldNum" sz="quarter" idx="11"/>
          </p:nvPr>
        </p:nvSpPr>
        <p:spPr/>
        <p:txBody>
          <a:bodyPr/>
          <a:lstStyle>
            <a:lvl1pPr>
              <a:defRPr/>
            </a:lvl1pPr>
          </a:lstStyle>
          <a:p>
            <a:fld id="{517F8D53-1DB1-4A35-BD8A-26FD967BA0FC}" type="slidenum">
              <a:rPr lang="de-DE">
                <a:solidFill>
                  <a:srgbClr val="000000"/>
                </a:solidFill>
              </a:rPr>
              <a:pPr/>
              <a:t>‹#›</a:t>
            </a:fld>
            <a:endParaRPr lang="de-DE">
              <a:solidFill>
                <a:srgbClr val="000000"/>
              </a:solidFill>
            </a:endParaRPr>
          </a:p>
        </p:txBody>
      </p:sp>
      <p:sp>
        <p:nvSpPr>
          <p:cNvPr id="5" name="Fußzeilenplatzhalter 4"/>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954675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92655880-9AA7-4B9C-9888-72060D03BA1D}" type="datetime1">
              <a:rPr lang="de-DE" smtClean="0">
                <a:solidFill>
                  <a:srgbClr val="000000"/>
                </a:solidFill>
              </a:rPr>
              <a:pPr/>
              <a:t>05.03.2018</a:t>
            </a:fld>
            <a:endParaRPr lang="de-DE">
              <a:solidFill>
                <a:srgbClr val="000000"/>
              </a:solidFill>
            </a:endParaRPr>
          </a:p>
        </p:txBody>
      </p:sp>
      <p:sp>
        <p:nvSpPr>
          <p:cNvPr id="3" name="Foliennummernplatzhalter 2"/>
          <p:cNvSpPr>
            <a:spLocks noGrp="1"/>
          </p:cNvSpPr>
          <p:nvPr>
            <p:ph type="sldNum" sz="quarter" idx="11"/>
          </p:nvPr>
        </p:nvSpPr>
        <p:spPr/>
        <p:txBody>
          <a:bodyPr/>
          <a:lstStyle>
            <a:lvl1pPr>
              <a:defRPr/>
            </a:lvl1pPr>
          </a:lstStyle>
          <a:p>
            <a:fld id="{132E970F-E96A-4A31-AA3D-EB62DC579E46}" type="slidenum">
              <a:rPr lang="de-DE">
                <a:solidFill>
                  <a:srgbClr val="000000"/>
                </a:solidFill>
              </a:rPr>
              <a:pPr/>
              <a:t>‹#›</a:t>
            </a:fld>
            <a:endParaRPr lang="de-DE">
              <a:solidFill>
                <a:srgbClr val="000000"/>
              </a:solidFill>
            </a:endParaRPr>
          </a:p>
        </p:txBody>
      </p:sp>
      <p:sp>
        <p:nvSpPr>
          <p:cNvPr id="4" name="Fußzeilenplatzhalter 3"/>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4046917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fld id="{CC3CAFC7-8C83-47CC-95D1-DB8132570BBD}" type="datetime1">
              <a:rPr lang="de-DE" smtClean="0">
                <a:solidFill>
                  <a:srgbClr val="000000"/>
                </a:solidFill>
              </a:rPr>
              <a:pPr/>
              <a:t>05.03.2018</a:t>
            </a:fld>
            <a:endParaRPr lang="de-DE">
              <a:solidFill>
                <a:srgbClr val="000000"/>
              </a:solidFill>
            </a:endParaRPr>
          </a:p>
        </p:txBody>
      </p:sp>
      <p:sp>
        <p:nvSpPr>
          <p:cNvPr id="6" name="Foliennummernplatzhalter 5"/>
          <p:cNvSpPr>
            <a:spLocks noGrp="1"/>
          </p:cNvSpPr>
          <p:nvPr>
            <p:ph type="sldNum" sz="quarter" idx="11"/>
          </p:nvPr>
        </p:nvSpPr>
        <p:spPr/>
        <p:txBody>
          <a:bodyPr/>
          <a:lstStyle>
            <a:lvl1pPr>
              <a:defRPr/>
            </a:lvl1pPr>
          </a:lstStyle>
          <a:p>
            <a:fld id="{07E8BB52-CA46-49AB-8871-831104575AC9}" type="slidenum">
              <a:rPr lang="de-DE">
                <a:solidFill>
                  <a:srgbClr val="000000"/>
                </a:solidFill>
              </a:rPr>
              <a:pPr/>
              <a:t>‹#›</a:t>
            </a:fld>
            <a:endParaRPr lang="de-DE">
              <a:solidFill>
                <a:srgbClr val="000000"/>
              </a:solidFill>
            </a:endParaRPr>
          </a:p>
        </p:txBody>
      </p:sp>
      <p:sp>
        <p:nvSpPr>
          <p:cNvPr id="7" name="Fußzeilenplatzhalter 6"/>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3978128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fld id="{A1A6930B-FE3D-407C-8F5A-330C1B04A6A5}" type="datetime1">
              <a:rPr lang="de-DE" smtClean="0">
                <a:solidFill>
                  <a:srgbClr val="000000"/>
                </a:solidFill>
              </a:rPr>
              <a:pPr/>
              <a:t>05.03.2018</a:t>
            </a:fld>
            <a:endParaRPr lang="de-DE">
              <a:solidFill>
                <a:srgbClr val="000000"/>
              </a:solidFill>
            </a:endParaRPr>
          </a:p>
        </p:txBody>
      </p:sp>
      <p:sp>
        <p:nvSpPr>
          <p:cNvPr id="6" name="Foliennummernplatzhalter 5"/>
          <p:cNvSpPr>
            <a:spLocks noGrp="1"/>
          </p:cNvSpPr>
          <p:nvPr>
            <p:ph type="sldNum" sz="quarter" idx="11"/>
          </p:nvPr>
        </p:nvSpPr>
        <p:spPr/>
        <p:txBody>
          <a:bodyPr/>
          <a:lstStyle>
            <a:lvl1pPr>
              <a:defRPr/>
            </a:lvl1pPr>
          </a:lstStyle>
          <a:p>
            <a:fld id="{9DFB4647-7B30-4AC1-A8B1-F2C95ED2674F}" type="slidenum">
              <a:rPr lang="de-DE">
                <a:solidFill>
                  <a:srgbClr val="000000"/>
                </a:solidFill>
              </a:rPr>
              <a:pPr/>
              <a:t>‹#›</a:t>
            </a:fld>
            <a:endParaRPr lang="de-DE">
              <a:solidFill>
                <a:srgbClr val="000000"/>
              </a:solidFill>
            </a:endParaRPr>
          </a:p>
        </p:txBody>
      </p:sp>
      <p:sp>
        <p:nvSpPr>
          <p:cNvPr id="7" name="Fußzeilenplatzhalter 6"/>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440945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954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14AF4BBC-DC0C-4E5A-B7A1-E9A027BFE326}" type="datetime1">
              <a:rPr lang="de-DE" smtClean="0">
                <a:solidFill>
                  <a:srgbClr val="000000"/>
                </a:solidFill>
              </a:rPr>
              <a:pPr/>
              <a:t>05.03.2018</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DCB2D7BF-5786-44ED-AFC1-795E5181F2D1}"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32806038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4638" y="307975"/>
            <a:ext cx="2051050" cy="58626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66725" y="307975"/>
            <a:ext cx="6005513" cy="58626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9F2A1B4F-6832-4B56-8F7C-3F290B889216}" type="datetime1">
              <a:rPr lang="de-DE" smtClean="0">
                <a:solidFill>
                  <a:srgbClr val="000000"/>
                </a:solidFill>
              </a:rPr>
              <a:pPr/>
              <a:t>05.03.2018</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E6B5A577-C0D6-4A5C-B870-6858098C7882}"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1551477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 CorrMic">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09757"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9" name="Picture 49" descr="Microscopy"/>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30"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6344"/>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rot="5400000">
            <a:off x="-43126" y="-645663"/>
            <a:ext cx="807434" cy="215444"/>
            <a:chOff x="-1248737" y="516171"/>
            <a:chExt cx="807434" cy="215444"/>
          </a:xfrm>
        </p:grpSpPr>
        <p:sp>
          <p:nvSpPr>
            <p:cNvPr id="26" name="TextBox 25"/>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7" name="Straight Connector 26"/>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rot="5400000">
            <a:off x="8185327" y="-625720"/>
            <a:ext cx="767548" cy="215444"/>
            <a:chOff x="-1285606" y="516176"/>
            <a:chExt cx="844303" cy="215444"/>
          </a:xfrm>
        </p:grpSpPr>
        <p:sp>
          <p:nvSpPr>
            <p:cNvPr id="29" name="TextBox 28"/>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30" name="Straight Connector 2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9175105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 Training">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1026" name="Picture 2" descr="C:\Users\m1fka1\Documents\01_Projects\Trainingskatalog\Templates\New Pictures_17.12.2012\IMG_0049_sw.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10682" r="563" b="18335"/>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0" name="TextBox 9"/>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1" name="Straight Connector 10"/>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4" name="TextBox 13"/>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5" name="Straight Connector 14"/>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rot="5400000">
            <a:off x="-43126" y="-645663"/>
            <a:ext cx="807434" cy="215444"/>
            <a:chOff x="-1248737" y="516171"/>
            <a:chExt cx="807434" cy="215444"/>
          </a:xfrm>
        </p:grpSpPr>
        <p:sp>
          <p:nvSpPr>
            <p:cNvPr id="18" name="TextBox 17"/>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9" name="Straight Connector 18"/>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rot="5400000">
            <a:off x="8185327" y="-625720"/>
            <a:ext cx="767548" cy="215444"/>
            <a:chOff x="-1285606" y="516176"/>
            <a:chExt cx="844303" cy="215444"/>
          </a:xfrm>
        </p:grpSpPr>
        <p:sp>
          <p:nvSpPr>
            <p:cNvPr id="21" name="TextBox 20"/>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2" name="Straight Connector 21"/>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093420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 Vision">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11" name="Picture 52"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0" name="TextBox 9"/>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12559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 We make it visibl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9" name="Bild 2" descr="13_DSC_0298_foleys_Präse2.jpg"/>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0" y="1350963"/>
            <a:ext cx="9144000" cy="4351337"/>
          </a:xfrm>
          <a:prstGeom prst="rect">
            <a:avLst/>
          </a:prstGeom>
          <a:noFill/>
          <a:ln w="9525">
            <a:noFill/>
            <a:miter lim="800000"/>
            <a:headEnd/>
            <a:tailEnd/>
          </a:ln>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0430007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 Servic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24" name="Picture 55"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3"/>
            <a:ext cx="9140825" cy="43545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638074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Rectangle 9"/>
          <p:cNvSpPr/>
          <p:nvPr userDrawn="1"/>
        </p:nvSpPr>
        <p:spPr bwMode="auto">
          <a:xfrm>
            <a:off x="0" y="1350965"/>
            <a:ext cx="9144000" cy="4351337"/>
          </a:xfrm>
          <a:prstGeom prst="rect">
            <a:avLst/>
          </a:prstGeom>
          <a:solidFill>
            <a:schemeClr val="bg1">
              <a:lumMod val="85000"/>
            </a:schemeClr>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422442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8A454A9-CEC9-4F73-831F-83BA53B6CFFD}" type="datetime1">
              <a:rPr lang="de-DE" smtClean="0">
                <a:solidFill>
                  <a:srgbClr val="000000"/>
                </a:solidFill>
              </a:rPr>
              <a:pPr/>
              <a:t>05.03.2018</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9" name="Inhaltsplatzhalter 2"/>
          <p:cNvSpPr txBox="1">
            <a:spLocks/>
          </p:cNvSpPr>
          <p:nvPr userDrawn="1"/>
        </p:nvSpPr>
        <p:spPr bwMode="auto">
          <a:xfrm>
            <a:off x="461963" y="3950821"/>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203200" indent="-182563"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ts val="300"/>
              </a:spcAft>
            </a:pPr>
            <a:r>
              <a:rPr lang="en-US" sz="1400" dirty="0">
                <a:solidFill>
                  <a:srgbClr val="000000"/>
                </a:solidFill>
              </a:rPr>
              <a:t>The session comprehends the following topics:</a:t>
            </a:r>
          </a:p>
        </p:txBody>
      </p:sp>
      <p:pic>
        <p:nvPicPr>
          <p:cNvPr id="10" name="Picture 2"/>
          <p:cNvPicPr>
            <a:picLocks noChangeAspect="1" noChangeArrowheads="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1963" y="2352210"/>
            <a:ext cx="824388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userDrawn="1"/>
        </p:nvSpPr>
        <p:spPr bwMode="auto">
          <a:xfrm>
            <a:off x="461963" y="1717210"/>
            <a:ext cx="223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dirty="0">
                <a:solidFill>
                  <a:srgbClr val="000000"/>
                </a:solidFill>
              </a:rPr>
              <a:t>Content of this session</a:t>
            </a:r>
          </a:p>
        </p:txBody>
      </p:sp>
      <p:sp>
        <p:nvSpPr>
          <p:cNvPr id="12" name="Rectangle 29"/>
          <p:cNvSpPr>
            <a:spLocks noChangeArrowheads="1"/>
          </p:cNvSpPr>
          <p:nvPr userDrawn="1"/>
        </p:nvSpPr>
        <p:spPr bwMode="auto">
          <a:xfrm>
            <a:off x="6443665" y="1717210"/>
            <a:ext cx="2227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Times and </a:t>
            </a:r>
            <a:br>
              <a:rPr lang="en-US" b="1">
                <a:solidFill>
                  <a:srgbClr val="000000"/>
                </a:solidFill>
              </a:rPr>
            </a:br>
            <a:r>
              <a:rPr lang="en-US" b="1">
                <a:solidFill>
                  <a:srgbClr val="000000"/>
                </a:solidFill>
              </a:rPr>
              <a:t>effort</a:t>
            </a:r>
          </a:p>
        </p:txBody>
      </p:sp>
      <p:sp>
        <p:nvSpPr>
          <p:cNvPr id="13" name="Rectangle 30"/>
          <p:cNvSpPr>
            <a:spLocks noChangeArrowheads="1"/>
          </p:cNvSpPr>
          <p:nvPr userDrawn="1"/>
        </p:nvSpPr>
        <p:spPr bwMode="auto">
          <a:xfrm>
            <a:off x="3487738" y="1717210"/>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Targets of this session</a:t>
            </a:r>
          </a:p>
        </p:txBody>
      </p:sp>
      <p:sp>
        <p:nvSpPr>
          <p:cNvPr id="14" name="Textfeld 11"/>
          <p:cNvSpPr txBox="1"/>
          <p:nvPr userDrawn="1"/>
        </p:nvSpPr>
        <p:spPr>
          <a:xfrm>
            <a:off x="3487739" y="3950821"/>
            <a:ext cx="2232025" cy="523875"/>
          </a:xfrm>
          <a:prstGeom prst="rect">
            <a:avLst/>
          </a:prstGeom>
          <a:noFill/>
          <a:ln w="9525">
            <a:noFill/>
            <a:miter lim="800000"/>
            <a:headEnd/>
            <a:tailEnd/>
          </a:ln>
        </p:spPr>
        <p:txBody>
          <a:bodyPr lIns="0" tIns="0" bIns="0"/>
          <a:lstStyle/>
          <a:p>
            <a:pPr eaLnBrk="0" fontAlgn="base" hangingPunct="0">
              <a:spcBef>
                <a:spcPct val="0"/>
              </a:spcBef>
              <a:spcAft>
                <a:spcPts val="300"/>
              </a:spcAft>
              <a:defRPr/>
            </a:pPr>
            <a:r>
              <a:rPr lang="en-US" sz="1400" dirty="0">
                <a:solidFill>
                  <a:srgbClr val="000000"/>
                </a:solidFill>
              </a:rPr>
              <a:t>After the completion of this session you will:</a:t>
            </a:r>
          </a:p>
        </p:txBody>
      </p:sp>
      <p:sp>
        <p:nvSpPr>
          <p:cNvPr id="15" name="Textfeld 26"/>
          <p:cNvSpPr txBox="1">
            <a:spLocks noChangeArrowheads="1"/>
          </p:cNvSpPr>
          <p:nvPr userDrawn="1"/>
        </p:nvSpPr>
        <p:spPr bwMode="auto">
          <a:xfrm>
            <a:off x="6437315" y="3950822"/>
            <a:ext cx="22336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fontAlgn="base">
              <a:spcBef>
                <a:spcPct val="0"/>
              </a:spcBef>
              <a:spcAft>
                <a:spcPts val="300"/>
              </a:spcAft>
            </a:pPr>
            <a:r>
              <a:rPr lang="en-US" sz="1400" dirty="0">
                <a:solidFill>
                  <a:srgbClr val="000000"/>
                </a:solidFill>
              </a:rPr>
              <a:t>You will have approx. </a:t>
            </a:r>
            <a:br>
              <a:rPr lang="en-US" sz="1400" b="1" dirty="0">
                <a:solidFill>
                  <a:srgbClr val="000000"/>
                </a:solidFill>
              </a:rPr>
            </a:br>
            <a:r>
              <a:rPr lang="en-US" sz="1400" dirty="0">
                <a:solidFill>
                  <a:srgbClr val="000000"/>
                </a:solidFill>
              </a:rPr>
              <a:t> to complete this session.</a:t>
            </a:r>
          </a:p>
        </p:txBody>
      </p:sp>
      <p:sp>
        <p:nvSpPr>
          <p:cNvPr id="18" name="Content Placeholder 17"/>
          <p:cNvSpPr>
            <a:spLocks noGrp="1"/>
          </p:cNvSpPr>
          <p:nvPr>
            <p:ph sz="quarter" idx="15" hasCustomPrompt="1"/>
          </p:nvPr>
        </p:nvSpPr>
        <p:spPr>
          <a:xfrm>
            <a:off x="8136520" y="3950822"/>
            <a:ext cx="1002717" cy="261937"/>
          </a:xfrm>
        </p:spPr>
        <p:txBody>
          <a:bodyPr/>
          <a:lstStyle>
            <a:lvl1pPr>
              <a:defRPr sz="1400" b="1"/>
            </a:lvl1pPr>
          </a:lstStyle>
          <a:p>
            <a:pPr lvl="0"/>
            <a:r>
              <a:rPr lang="en-US" dirty="0"/>
              <a:t>4 h</a:t>
            </a:r>
          </a:p>
        </p:txBody>
      </p:sp>
      <p:sp>
        <p:nvSpPr>
          <p:cNvPr id="22" name="Text Placeholder 21"/>
          <p:cNvSpPr>
            <a:spLocks noGrp="1"/>
          </p:cNvSpPr>
          <p:nvPr>
            <p:ph type="body" sz="quarter" idx="16"/>
          </p:nvPr>
        </p:nvSpPr>
        <p:spPr>
          <a:xfrm>
            <a:off x="471488" y="4427071"/>
            <a:ext cx="2224088" cy="1881305"/>
          </a:xfrm>
        </p:spPr>
        <p:txBody>
          <a:bodyPr/>
          <a:lstStyle>
            <a:lvl1pPr marL="266700" indent="-180975">
              <a:buClr>
                <a:schemeClr val="accent6"/>
              </a:buClr>
              <a:buFont typeface="Arial" pitchFamily="34" charset="0"/>
              <a:buChar char="•"/>
              <a:tabLst/>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1"/>
          <p:cNvSpPr>
            <a:spLocks noGrp="1"/>
          </p:cNvSpPr>
          <p:nvPr>
            <p:ph type="body" sz="quarter" idx="17"/>
          </p:nvPr>
        </p:nvSpPr>
        <p:spPr>
          <a:xfrm>
            <a:off x="3455194" y="4415959"/>
            <a:ext cx="2224088" cy="1892766"/>
          </a:xfrm>
        </p:spPr>
        <p:txBody>
          <a:bodyPr/>
          <a:lstStyle>
            <a:lvl1pPr marL="266700" indent="-180975">
              <a:buClr>
                <a:schemeClr val="accent6"/>
              </a:buClr>
              <a:buFont typeface="Arial" pitchFamily="34" charset="0"/>
              <a:buChar char="•"/>
              <a:tabLst/>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3"/>
          <p:cNvSpPr>
            <a:spLocks noGrp="1"/>
          </p:cNvSpPr>
          <p:nvPr>
            <p:ph type="title" hasCustomPrompt="1"/>
          </p:nvPr>
        </p:nvSpPr>
        <p:spPr>
          <a:xfrm>
            <a:off x="466725" y="307975"/>
            <a:ext cx="7346950" cy="941388"/>
          </a:xfrm>
        </p:spPr>
        <p:txBody>
          <a:bodyPr/>
          <a:lstStyle>
            <a:lvl1pPr>
              <a:defRPr baseline="0"/>
            </a:lvl1pPr>
          </a:lstStyle>
          <a:p>
            <a:r>
              <a:rPr lang="en-US" dirty="0"/>
              <a:t>Content and Targets</a:t>
            </a:r>
          </a:p>
        </p:txBody>
      </p:sp>
    </p:spTree>
    <p:custDataLst>
      <p:tags r:id="rId1"/>
    </p:custDataLst>
    <p:extLst>
      <p:ext uri="{BB962C8B-B14F-4D97-AF65-F5344CB8AC3E}">
        <p14:creationId xmlns:p14="http://schemas.microsoft.com/office/powerpoint/2010/main" val="35031299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US" noProof="0" dirty="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805D999-821D-452D-AEAA-36E65C146C21}" type="datetime1">
              <a:rPr lang="de-DE" smtClean="0">
                <a:solidFill>
                  <a:srgbClr val="000000"/>
                </a:solidFill>
              </a:rPr>
              <a:pPr/>
              <a:t>05.03.2018</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4" name="Text Placeholder 3"/>
          <p:cNvSpPr>
            <a:spLocks noGrp="1"/>
          </p:cNvSpPr>
          <p:nvPr>
            <p:ph type="body" sz="quarter" idx="13"/>
          </p:nvPr>
        </p:nvSpPr>
        <p:spPr>
          <a:xfrm>
            <a:off x="465138" y="2324025"/>
            <a:ext cx="360000" cy="331200"/>
          </a:xfrm>
          <a:solidFill>
            <a:srgbClr val="3B76B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rIns="0" anchor="ctr"/>
          <a:lstStyle>
            <a:lvl1pPr algn="ctr">
              <a:defRPr kumimoji="0" lang="en-US" sz="1800" b="1" i="0" u="none" strike="noStrike" kern="0" cap="none" spc="0" normalizeH="0" baseline="0" dirty="0" smtClean="0">
                <a:ln>
                  <a:noFill/>
                </a:ln>
                <a:solidFill>
                  <a:srgbClr val="FFFFFF"/>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algn="ctr"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5" name="Text Placeholder 14"/>
          <p:cNvSpPr>
            <a:spLocks noGrp="1"/>
          </p:cNvSpPr>
          <p:nvPr>
            <p:ph type="body" sz="quarter" idx="14"/>
          </p:nvPr>
        </p:nvSpPr>
        <p:spPr>
          <a:xfrm>
            <a:off x="941301" y="2324025"/>
            <a:ext cx="7732800" cy="331200"/>
          </a:xfrm>
          <a:solidFill>
            <a:srgbClr val="C2DEF6"/>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lIns="90000" anchor="ctr"/>
          <a:lstStyle>
            <a:lvl1pPr>
              <a:defRPr kumimoji="0" lang="en-US" sz="1800" b="1" i="0" u="none" strike="noStrike" kern="0" cap="none" spc="0" normalizeH="0" baseline="0" dirty="0" smtClean="0">
                <a:ln>
                  <a:noFill/>
                </a:ln>
                <a:solidFill>
                  <a:srgbClr val="3B76B1"/>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6" name="Text Placeholder 3"/>
          <p:cNvSpPr>
            <a:spLocks noGrp="1"/>
          </p:cNvSpPr>
          <p:nvPr>
            <p:ph type="body" sz="quarter" idx="15"/>
          </p:nvPr>
        </p:nvSpPr>
        <p:spPr>
          <a:xfrm>
            <a:off x="465138" y="2810400"/>
            <a:ext cx="3600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wrap="none" rIns="0" anchor="ctr"/>
          <a:lstStyle>
            <a:lvl1pPr algn="ctr">
              <a:defRPr kumimoji="0" lang="en-US" sz="1800" i="0" u="none" strike="noStrike" kern="0" cap="none" spc="0" normalizeH="0" baseline="0" dirty="0" smtClean="0">
                <a:ln>
                  <a:noFill/>
                </a:ln>
                <a:solidFill>
                  <a:srgbClr val="000000"/>
                </a:solidFill>
                <a:effectLst/>
                <a:uLnTx/>
                <a:uFillTx/>
                <a:latin typeface="Arial" charset="0"/>
              </a:defRPr>
            </a:lvl1pPr>
          </a:lstStyle>
          <a:p>
            <a:pPr marL="0" marR="0" lvl="0" indent="0" algn="ctr"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7" name="Text Placeholder 14"/>
          <p:cNvSpPr>
            <a:spLocks noGrp="1"/>
          </p:cNvSpPr>
          <p:nvPr>
            <p:ph type="body" sz="quarter" idx="16"/>
          </p:nvPr>
        </p:nvSpPr>
        <p:spPr>
          <a:xfrm>
            <a:off x="941301" y="2810400"/>
            <a:ext cx="77328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lIns="90000" anchor="ctr"/>
          <a:lstStyle>
            <a:lvl1pPr>
              <a:defRPr kumimoji="0" lang="en-US" sz="1800" b="0" i="0" u="none" strike="noStrike" kern="0" cap="none" spc="0" normalizeH="0" baseline="0" dirty="0" smtClean="0">
                <a:ln>
                  <a:noFill/>
                </a:ln>
                <a:solidFill>
                  <a:sysClr val="windowText" lastClr="000000"/>
                </a:solidFill>
                <a:effectLst/>
                <a:uLnTx/>
                <a:uFillTx/>
                <a:latin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pPr>
            <a:r>
              <a:rPr lang="en-US"/>
              <a:t>Click to edit Master text styles</a:t>
            </a:r>
          </a:p>
        </p:txBody>
      </p:sp>
    </p:spTree>
    <p:custDataLst>
      <p:tags r:id="rId1"/>
    </p:custDataLst>
    <p:extLst>
      <p:ext uri="{BB962C8B-B14F-4D97-AF65-F5344CB8AC3E}">
        <p14:creationId xmlns:p14="http://schemas.microsoft.com/office/powerpoint/2010/main" val="27755181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808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8215853" cy="4597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BBAE9533-F338-423B-8F26-CA0037D0F6DC}" type="datetime1">
              <a:rPr lang="de-DE" smtClean="0">
                <a:solidFill>
                  <a:srgbClr val="000000"/>
                </a:solidFill>
              </a:rPr>
              <a:pPr/>
              <a:t>05.03.2018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6473055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Image as Illustr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572611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D965AF42-9FDB-4D28-B6BC-72D3863B5C93}" type="datetime1">
              <a:rPr lang="de-DE" smtClean="0">
                <a:solidFill>
                  <a:srgbClr val="000000"/>
                </a:solidFill>
              </a:rPr>
              <a:pPr/>
              <a:t>05.03.2018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7684935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Workf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821585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B0055878-0C00-4B29-AB3C-BF276536C608}" type="datetime1">
              <a:rPr lang="de-DE" smtClean="0">
                <a:solidFill>
                  <a:srgbClr val="000000"/>
                </a:solidFill>
              </a:rPr>
              <a:pPr/>
              <a:t>05.03.2018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9" name="tk_3"/>
          <p:cNvSpPr>
            <a:spLocks noChangeArrowheads="1"/>
          </p:cNvSpPr>
          <p:nvPr userDrawn="1">
            <p:custDataLst>
              <p:tags r:id="rId2"/>
            </p:custDataLst>
          </p:nvPr>
        </p:nvSpPr>
        <p:spPr bwMode="auto">
          <a:xfrm rot="16200000">
            <a:off x="-320675" y="585788"/>
            <a:ext cx="993775" cy="358775"/>
          </a:xfrm>
          <a:prstGeom prst="rect">
            <a:avLst/>
          </a:prstGeom>
          <a:solidFill>
            <a:srgbClr val="0000BE"/>
          </a:solidFill>
          <a:ln>
            <a:noFill/>
          </a:ln>
          <a:effectLst/>
          <a:extLst/>
        </p:spPr>
        <p:txBody>
          <a:bodyPr wrap="none" lIns="72000" tIns="73605" rIns="72000" bIns="73605" anchor="ctr"/>
          <a:lstStyle/>
          <a:p>
            <a:pPr algn="ctr" defTabSz="935038" eaLnBrk="0" fontAlgn="base" hangingPunct="0">
              <a:spcBef>
                <a:spcPct val="0"/>
              </a:spcBef>
              <a:spcAft>
                <a:spcPct val="0"/>
              </a:spcAft>
            </a:pPr>
            <a:r>
              <a:rPr lang="de-DE" sz="1400" dirty="0">
                <a:solidFill>
                  <a:srgbClr val="FFFFFF"/>
                </a:solidFill>
              </a:rPr>
              <a:t>Workflow</a:t>
            </a:r>
          </a:p>
        </p:txBody>
      </p:sp>
    </p:spTree>
    <p:custDataLst>
      <p:tags r:id="rId1"/>
    </p:custDataLst>
    <p:extLst>
      <p:ext uri="{BB962C8B-B14F-4D97-AF65-F5344CB8AC3E}">
        <p14:creationId xmlns:p14="http://schemas.microsoft.com/office/powerpoint/2010/main" val="5005219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9"/>
            <a:ext cx="572611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8F265FEB-A022-4B75-BD4C-83EC5994B913}" type="datetime1">
              <a:rPr lang="de-DE" smtClean="0">
                <a:solidFill>
                  <a:srgbClr val="000000"/>
                </a:solidFill>
              </a:rPr>
              <a:pPr/>
              <a:t>05.03.2018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10" name="Text Placeholder 9"/>
          <p:cNvSpPr>
            <a:spLocks noGrp="1"/>
          </p:cNvSpPr>
          <p:nvPr>
            <p:ph type="body" sz="quarter" idx="13"/>
          </p:nvPr>
        </p:nvSpPr>
        <p:spPr>
          <a:xfrm>
            <a:off x="6192838" y="1716088"/>
            <a:ext cx="2501900" cy="4597399"/>
          </a:xfrm>
          <a:solidFill>
            <a:schemeClr val="bg1">
              <a:lumMod val="8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k_3"/>
          <p:cNvSpPr>
            <a:spLocks noChangeArrowheads="1"/>
          </p:cNvSpPr>
          <p:nvPr userDrawn="1">
            <p:custDataLst>
              <p:tags r:id="rId2"/>
            </p:custDataLst>
          </p:nvPr>
        </p:nvSpPr>
        <p:spPr bwMode="auto">
          <a:xfrm rot="16200000">
            <a:off x="-320675" y="585788"/>
            <a:ext cx="993775" cy="358775"/>
          </a:xfrm>
          <a:prstGeom prst="rect">
            <a:avLst/>
          </a:prstGeom>
          <a:solidFill>
            <a:srgbClr val="92D050"/>
          </a:solidFill>
          <a:ln>
            <a:noFill/>
          </a:ln>
          <a:effectLst/>
          <a:extLst/>
        </p:spPr>
        <p:txBody>
          <a:bodyPr wrap="none" lIns="72000" tIns="73605" rIns="72000" bIns="73605" anchor="ctr"/>
          <a:lstStyle/>
          <a:p>
            <a:pPr algn="ctr" defTabSz="935038" eaLnBrk="0" fontAlgn="base" hangingPunct="0">
              <a:spcBef>
                <a:spcPct val="0"/>
              </a:spcBef>
              <a:spcAft>
                <a:spcPct val="0"/>
              </a:spcAft>
            </a:pPr>
            <a:r>
              <a:rPr lang="de-DE" sz="1400" dirty="0" err="1">
                <a:solidFill>
                  <a:srgbClr val="FFFFFF"/>
                </a:solidFill>
              </a:rPr>
              <a:t>Exercise</a:t>
            </a:r>
            <a:endParaRPr lang="de-DE" sz="1400" dirty="0">
              <a:solidFill>
                <a:srgbClr val="FFFFFF"/>
              </a:solidFill>
            </a:endParaRPr>
          </a:p>
        </p:txBody>
      </p:sp>
    </p:spTree>
    <p:custDataLst>
      <p:tags r:id="rId1"/>
    </p:custDataLst>
    <p:extLst>
      <p:ext uri="{BB962C8B-B14F-4D97-AF65-F5344CB8AC3E}">
        <p14:creationId xmlns:p14="http://schemas.microsoft.com/office/powerpoint/2010/main" val="26601429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ext &amp; Screen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5580114" y="1716088"/>
            <a:ext cx="3102467" cy="45926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C82CD1A4-6279-460D-8B64-00481C4ECA9D}" type="datetime1">
              <a:rPr lang="de-DE" smtClean="0">
                <a:solidFill>
                  <a:srgbClr val="000000"/>
                </a:solidFill>
              </a:rPr>
              <a:pPr/>
              <a:t>05.03.2018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0419394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noProof="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4A7AF118-203A-4E06-B15D-A9AC8741FAB6}" type="datetime1">
              <a:rPr lang="de-DE" smtClean="0">
                <a:solidFill>
                  <a:srgbClr val="000000"/>
                </a:solidFill>
              </a:rPr>
              <a:pPr/>
              <a:t>05.03.2018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7299562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69FA76B-D91F-4472-A5E2-9B0CF344F9BD}" type="datetime1">
              <a:rPr lang="de-DE" smtClean="0">
                <a:solidFill>
                  <a:srgbClr val="000000"/>
                </a:solidFill>
              </a:rPr>
              <a:pPr/>
              <a:t>05.03.2018</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071680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9AFCCB12-3685-45C8-9535-0966FE46B189}" type="datetime1">
              <a:rPr lang="de-DE" smtClean="0">
                <a:solidFill>
                  <a:srgbClr val="000000"/>
                </a:solidFill>
              </a:rPr>
              <a:pPr/>
              <a:t>05.03.2018</a:t>
            </a:fld>
            <a:endParaRPr lang="en-US" dirty="0">
              <a:solidFill>
                <a:srgbClr val="000000"/>
              </a:solidFill>
            </a:endParaRPr>
          </a:p>
        </p:txBody>
      </p:sp>
      <p:sp>
        <p:nvSpPr>
          <p:cNvPr id="9"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4929267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st Slide Standard">
    <p:spTree>
      <p:nvGrpSpPr>
        <p:cNvPr id="1" name=""/>
        <p:cNvGrpSpPr/>
        <p:nvPr/>
      </p:nvGrpSpPr>
      <p:grpSpPr>
        <a:xfrm>
          <a:off x="0" y="0"/>
          <a:ext cx="0" cy="0"/>
          <a:chOff x="0" y="0"/>
          <a:chExt cx="0" cy="0"/>
        </a:xfrm>
      </p:grpSpPr>
      <p:sp>
        <p:nvSpPr>
          <p:cNvPr id="7" name="Rectangle 6"/>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6" name="Picture 48" descr="Logo_mit_Claim_transp"/>
          <p:cNvPicPr>
            <a:picLocks noChangeAspect="1" noChangeArrowheads="1"/>
          </p:cNvPicPr>
          <p:nvPr userDrawn="1">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416302" y="2193925"/>
            <a:ext cx="2308225" cy="19494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845040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st Slide Animated">
    <p:spTree>
      <p:nvGrpSpPr>
        <p:cNvPr id="1" name=""/>
        <p:cNvGrpSpPr/>
        <p:nvPr/>
      </p:nvGrpSpPr>
      <p:grpSpPr>
        <a:xfrm>
          <a:off x="0" y="0"/>
          <a:ext cx="0" cy="0"/>
          <a:chOff x="0" y="0"/>
          <a:chExt cx="0" cy="0"/>
        </a:xfrm>
      </p:grpSpPr>
      <p:sp>
        <p:nvSpPr>
          <p:cNvPr id="8" name="Rectangle 7"/>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5" name="Picture 4" descr="Logo_mit_Claim_transp"/>
          <p:cNvPicPr>
            <a:picLocks noChangeAspect="1" noChangeArrowheads="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18414"/>
          <a:stretch/>
        </p:blipFill>
        <p:spPr bwMode="gray">
          <a:xfrm>
            <a:off x="3417888" y="2454276"/>
            <a:ext cx="2311050" cy="1593850"/>
          </a:xfrm>
          <a:prstGeom prst="rect">
            <a:avLst/>
          </a:prstGeom>
          <a:noFill/>
          <a:ln>
            <a:noFill/>
          </a:ln>
        </p:spPr>
      </p:pic>
      <p:pic>
        <p:nvPicPr>
          <p:cNvPr id="6" name="Picture 2"/>
          <p:cNvPicPr>
            <a:picLocks noChangeAspect="1" noChangeArrowheads="1"/>
          </p:cNvPicPr>
          <p:nvPr userDrawn="1">
            <p:custDataLst>
              <p:tags r:id="rId3"/>
            </p:custDataLst>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b="31072"/>
          <a:stretch/>
        </p:blipFill>
        <p:spPr bwMode="gray">
          <a:xfrm>
            <a:off x="2999956" y="2100987"/>
            <a:ext cx="3146425" cy="18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Logo_mit_Claim_transp"/>
          <p:cNvPicPr>
            <a:picLocks noChangeAspect="1" noChangeArrowheads="1"/>
          </p:cNvPicPr>
          <p:nvPr userDrawn="1">
            <p:custDataLst>
              <p:tags r:id="rId4"/>
            </p:custDataLst>
          </p:nvPr>
        </p:nvPicPr>
        <p:blipFill rotWithShape="1">
          <a:blip r:embed="rId6" cstate="print">
            <a:extLst>
              <a:ext uri="{28A0092B-C50C-407E-A947-70E740481C1C}">
                <a14:useLocalDpi xmlns:a14="http://schemas.microsoft.com/office/drawing/2010/main" val="0"/>
              </a:ext>
            </a:extLst>
          </a:blip>
          <a:srcRect t="86010" b="-2587"/>
          <a:stretch/>
        </p:blipFill>
        <p:spPr bwMode="gray">
          <a:xfrm>
            <a:off x="3417888" y="4257092"/>
            <a:ext cx="2311050" cy="323850"/>
          </a:xfrm>
          <a:prstGeom prst="rect">
            <a:avLst/>
          </a:prstGeom>
          <a:noFill/>
          <a:ln>
            <a:noFill/>
          </a:ln>
        </p:spPr>
      </p:pic>
    </p:spTree>
    <p:custDataLst>
      <p:tags r:id="rId1"/>
    </p:custDataLst>
    <p:extLst>
      <p:ext uri="{BB962C8B-B14F-4D97-AF65-F5344CB8AC3E}">
        <p14:creationId xmlns:p14="http://schemas.microsoft.com/office/powerpoint/2010/main" val="26377500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4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xit" presetSubtype="0" fill="hold" nodeType="withEffect">
                                  <p:stCondLst>
                                    <p:cond delay="50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6" presetClass="emph" presetSubtype="0" decel="66000" fill="hold" nodeType="withEffect">
                                  <p:stCondLst>
                                    <p:cond delay="500"/>
                                  </p:stCondLst>
                                  <p:childTnLst>
                                    <p:animScale>
                                      <p:cBhvr>
                                        <p:cTn id="15" dur="3000" fill="hold"/>
                                        <p:tgtEl>
                                          <p:spTgt spid="6"/>
                                        </p:tgtEl>
                                      </p:cBhvr>
                                      <p:by x="115000" y="115000"/>
                                    </p:animScale>
                                  </p:childTnLst>
                                </p:cTn>
                              </p:par>
                              <p:par>
                                <p:cTn id="16" presetID="6" presetClass="emph" presetSubtype="0" decel="66000" fill="hold" nodeType="withEffect">
                                  <p:stCondLst>
                                    <p:cond delay="500"/>
                                  </p:stCondLst>
                                  <p:childTnLst>
                                    <p:animScale>
                                      <p:cBhvr>
                                        <p:cTn id="17" dur="3000" fill="hold"/>
                                        <p:tgtEl>
                                          <p:spTgt spid="5"/>
                                        </p:tgtEl>
                                      </p:cBhvr>
                                      <p:by x="115000" y="115000"/>
                                    </p:animScale>
                                  </p:childTnLst>
                                </p:cTn>
                              </p:par>
                              <p:par>
                                <p:cTn id="18" presetID="1" presetClass="entr" presetSubtype="0" fill="hold" nodeType="withEffect">
                                  <p:stCondLst>
                                    <p:cond delay="1700"/>
                                  </p:stCondLst>
                                  <p:childTnLst>
                                    <p:set>
                                      <p:cBhvr>
                                        <p:cTn id="19" dur="1" fill="hold">
                                          <p:stCondLst>
                                            <p:cond delay="0"/>
                                          </p:stCondLst>
                                        </p:cTn>
                                        <p:tgtEl>
                                          <p:spTgt spid="7"/>
                                        </p:tgtEl>
                                        <p:attrNameLst>
                                          <p:attrName>style.visibility</p:attrName>
                                        </p:attrNameLst>
                                      </p:cBhvr>
                                      <p:to>
                                        <p:strVal val="visible"/>
                                      </p:to>
                                    </p:set>
                                  </p:childTnLst>
                                </p:cTn>
                              </p:par>
                              <p:par>
                                <p:cTn id="20" presetID="6" presetClass="emph" presetSubtype="0" decel="93000" fill="hold" nodeType="withEffect">
                                  <p:stCondLst>
                                    <p:cond delay="1700"/>
                                  </p:stCondLst>
                                  <p:childTnLst>
                                    <p:animScale>
                                      <p:cBhvr>
                                        <p:cTn id="21" dur="18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077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5" name="Rectangle 1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p:nvPr>
        </p:nvSpPr>
        <p:spPr bwMode="gray">
          <a:xfrm>
            <a:off x="468313" y="1500188"/>
            <a:ext cx="6913562" cy="1244600"/>
          </a:xfrm>
          <a:noFill/>
        </p:spPr>
        <p:txBody>
          <a:bodyPr vert="horz" lIns="0" tIns="0" rIns="0" bIns="0" rtlCol="0" anchor="t" anchorCtr="0">
            <a:noAutofit/>
          </a:bodyPr>
          <a:lstStyle>
            <a:lvl1pPr>
              <a:lnSpc>
                <a:spcPct val="95000"/>
              </a:lnSpc>
              <a:spcAft>
                <a:spcPts val="0"/>
              </a:spcAft>
              <a:defRPr lang="de-DE" sz="5400" b="0" baseline="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a:t>Click to edit Master title style</a:t>
            </a:r>
            <a:endParaRPr lang="de-DE" dirty="0"/>
          </a:p>
        </p:txBody>
      </p:sp>
      <p:sp>
        <p:nvSpPr>
          <p:cNvPr id="3" name="Subtitle 2"/>
          <p:cNvSpPr>
            <a:spLocks noGrp="1"/>
          </p:cNvSpPr>
          <p:nvPr>
            <p:ph type="subTitle" idx="1"/>
          </p:nvPr>
        </p:nvSpPr>
        <p:spPr bwMode="gray">
          <a:xfrm>
            <a:off x="468313" y="2312528"/>
            <a:ext cx="6913562" cy="324384"/>
          </a:xfrm>
        </p:spPr>
        <p:txBody>
          <a:bodyPr lIns="3600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sp>
        <p:nvSpPr>
          <p:cNvPr id="24" name="Text Placeholder 23"/>
          <p:cNvSpPr>
            <a:spLocks noGrp="1"/>
          </p:cNvSpPr>
          <p:nvPr>
            <p:ph type="body" sz="quarter" idx="10" hasCustomPrompt="1"/>
          </p:nvPr>
        </p:nvSpPr>
        <p:spPr bwMode="gray">
          <a:xfrm>
            <a:off x="468313"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26" name="Text Placeholder 25"/>
          <p:cNvSpPr>
            <a:spLocks noGrp="1"/>
          </p:cNvSpPr>
          <p:nvPr>
            <p:ph type="body" sz="quarter" idx="11"/>
          </p:nvPr>
        </p:nvSpPr>
        <p:spPr bwMode="gray">
          <a:xfrm>
            <a:off x="468313"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
        <p:nvSpPr>
          <p:cNvPr id="31" name="Text Placeholder 23"/>
          <p:cNvSpPr>
            <a:spLocks noGrp="1"/>
          </p:cNvSpPr>
          <p:nvPr>
            <p:ph type="body" sz="quarter" idx="12" hasCustomPrompt="1"/>
          </p:nvPr>
        </p:nvSpPr>
        <p:spPr bwMode="gray">
          <a:xfrm>
            <a:off x="2844800"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32" name="Text Placeholder 25"/>
          <p:cNvSpPr>
            <a:spLocks noGrp="1"/>
          </p:cNvSpPr>
          <p:nvPr>
            <p:ph type="body" sz="quarter" idx="13"/>
          </p:nvPr>
        </p:nvSpPr>
        <p:spPr bwMode="gray">
          <a:xfrm>
            <a:off x="2844800"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
        <p:nvSpPr>
          <p:cNvPr id="33" name="Text Placeholder 23"/>
          <p:cNvSpPr>
            <a:spLocks noGrp="1"/>
          </p:cNvSpPr>
          <p:nvPr>
            <p:ph type="body" sz="quarter" idx="14" hasCustomPrompt="1"/>
          </p:nvPr>
        </p:nvSpPr>
        <p:spPr bwMode="gray">
          <a:xfrm>
            <a:off x="5223891"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34" name="Text Placeholder 25"/>
          <p:cNvSpPr>
            <a:spLocks noGrp="1"/>
          </p:cNvSpPr>
          <p:nvPr>
            <p:ph type="body" sz="quarter" idx="15"/>
          </p:nvPr>
        </p:nvSpPr>
        <p:spPr bwMode="gray">
          <a:xfrm>
            <a:off x="5223891"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6852979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Chapter/Divider Page">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hasCustomPrompt="1"/>
          </p:nvPr>
        </p:nvSpPr>
        <p:spPr bwMode="gray">
          <a:xfrm>
            <a:off x="468313" y="1716088"/>
            <a:ext cx="5724525" cy="3411537"/>
          </a:xfrm>
          <a:noFill/>
        </p:spPr>
        <p:txBody>
          <a:bodyPr vert="horz" lIns="0" tIns="0" rIns="0" bIns="108000" rtlCol="0" anchor="b" anchorCtr="0">
            <a:noAutofit/>
          </a:bodyPr>
          <a:lstStyle>
            <a:lvl1pPr>
              <a:defRPr lang="de-DE" sz="5400" b="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dirty="0"/>
              <a:t>Insert </a:t>
            </a:r>
            <a:br>
              <a:rPr lang="en-US" dirty="0"/>
            </a:br>
            <a:r>
              <a:rPr lang="en-US" dirty="0"/>
              <a:t>Chapter-Title</a:t>
            </a:r>
            <a:endParaRPr lang="de-DE" dirty="0"/>
          </a:p>
        </p:txBody>
      </p:sp>
      <p:sp>
        <p:nvSpPr>
          <p:cNvPr id="3" name="Subtitle 2"/>
          <p:cNvSpPr>
            <a:spLocks noGrp="1"/>
          </p:cNvSpPr>
          <p:nvPr>
            <p:ph type="subTitle" idx="1" hasCustomPrompt="1"/>
          </p:nvPr>
        </p:nvSpPr>
        <p:spPr bwMode="gray">
          <a:xfrm>
            <a:off x="468313" y="5127625"/>
            <a:ext cx="5724525" cy="323849"/>
          </a:xfrm>
        </p:spPr>
        <p:txBody>
          <a:bodyPr lIns="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Chapter #</a:t>
            </a:r>
            <a:endParaRPr lang="de-DE" dirty="0"/>
          </a:p>
        </p:txBody>
      </p:sp>
    </p:spTree>
    <p:custDataLst>
      <p:tags r:id="rId1"/>
    </p:custDataLst>
    <p:extLst>
      <p:ext uri="{BB962C8B-B14F-4D97-AF65-F5344CB8AC3E}">
        <p14:creationId xmlns:p14="http://schemas.microsoft.com/office/powerpoint/2010/main" val="6109675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urse Completion-pages">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8" name="Freeform 6"/>
          <p:cNvSpPr>
            <a:spLocks/>
          </p:cNvSpPr>
          <p:nvPr userDrawn="1"/>
        </p:nvSpPr>
        <p:spPr bwMode="auto">
          <a:xfrm rot="686203">
            <a:off x="4251330" y="1300164"/>
            <a:ext cx="644353" cy="765049"/>
          </a:xfrm>
          <a:custGeom>
            <a:avLst/>
            <a:gdLst/>
            <a:ahLst/>
            <a:cxnLst/>
            <a:rect l="l" t="t" r="r" b="b"/>
            <a:pathLst>
              <a:path w="644353" h="765049">
                <a:moveTo>
                  <a:pt x="132169" y="435937"/>
                </a:moveTo>
                <a:lnTo>
                  <a:pt x="220239" y="734465"/>
                </a:lnTo>
                <a:lnTo>
                  <a:pt x="208329" y="737581"/>
                </a:lnTo>
                <a:lnTo>
                  <a:pt x="195774" y="740775"/>
                </a:lnTo>
                <a:lnTo>
                  <a:pt x="184283" y="744182"/>
                </a:lnTo>
                <a:lnTo>
                  <a:pt x="173856" y="746950"/>
                </a:lnTo>
                <a:lnTo>
                  <a:pt x="164493" y="749292"/>
                </a:lnTo>
                <a:lnTo>
                  <a:pt x="156194" y="751635"/>
                </a:lnTo>
                <a:lnTo>
                  <a:pt x="148746" y="753764"/>
                </a:lnTo>
                <a:lnTo>
                  <a:pt x="142149" y="755254"/>
                </a:lnTo>
                <a:lnTo>
                  <a:pt x="136404" y="756958"/>
                </a:lnTo>
                <a:lnTo>
                  <a:pt x="131510" y="758448"/>
                </a:lnTo>
                <a:lnTo>
                  <a:pt x="127254" y="759513"/>
                </a:lnTo>
                <a:lnTo>
                  <a:pt x="123423" y="760365"/>
                </a:lnTo>
                <a:lnTo>
                  <a:pt x="120444" y="761216"/>
                </a:lnTo>
                <a:lnTo>
                  <a:pt x="118103" y="761855"/>
                </a:lnTo>
                <a:lnTo>
                  <a:pt x="115975" y="762281"/>
                </a:lnTo>
                <a:lnTo>
                  <a:pt x="114698" y="762707"/>
                </a:lnTo>
                <a:lnTo>
                  <a:pt x="113421" y="763346"/>
                </a:lnTo>
                <a:lnTo>
                  <a:pt x="112570" y="763559"/>
                </a:lnTo>
                <a:lnTo>
                  <a:pt x="112145" y="763559"/>
                </a:lnTo>
                <a:lnTo>
                  <a:pt x="111932" y="763772"/>
                </a:lnTo>
                <a:lnTo>
                  <a:pt x="111506" y="763771"/>
                </a:lnTo>
                <a:lnTo>
                  <a:pt x="111294" y="763772"/>
                </a:lnTo>
                <a:lnTo>
                  <a:pt x="105335" y="764836"/>
                </a:lnTo>
                <a:lnTo>
                  <a:pt x="98738" y="765049"/>
                </a:lnTo>
                <a:lnTo>
                  <a:pt x="92567" y="764410"/>
                </a:lnTo>
                <a:lnTo>
                  <a:pt x="86183" y="762707"/>
                </a:lnTo>
                <a:lnTo>
                  <a:pt x="80012" y="759513"/>
                </a:lnTo>
                <a:lnTo>
                  <a:pt x="75544" y="756745"/>
                </a:lnTo>
                <a:lnTo>
                  <a:pt x="71288" y="752912"/>
                </a:lnTo>
                <a:lnTo>
                  <a:pt x="67670" y="749080"/>
                </a:lnTo>
                <a:lnTo>
                  <a:pt x="64904" y="744608"/>
                </a:lnTo>
                <a:lnTo>
                  <a:pt x="62563" y="739711"/>
                </a:lnTo>
                <a:lnTo>
                  <a:pt x="61073" y="734600"/>
                </a:lnTo>
                <a:lnTo>
                  <a:pt x="55115" y="713308"/>
                </a:lnTo>
                <a:lnTo>
                  <a:pt x="49795" y="693505"/>
                </a:lnTo>
                <a:lnTo>
                  <a:pt x="44900" y="674981"/>
                </a:lnTo>
                <a:lnTo>
                  <a:pt x="40219" y="657734"/>
                </a:lnTo>
                <a:lnTo>
                  <a:pt x="35963" y="641977"/>
                </a:lnTo>
                <a:lnTo>
                  <a:pt x="32133" y="627498"/>
                </a:lnTo>
                <a:lnTo>
                  <a:pt x="28302" y="613871"/>
                </a:lnTo>
                <a:lnTo>
                  <a:pt x="25110" y="601521"/>
                </a:lnTo>
                <a:lnTo>
                  <a:pt x="22131" y="590023"/>
                </a:lnTo>
                <a:lnTo>
                  <a:pt x="19152" y="579802"/>
                </a:lnTo>
                <a:lnTo>
                  <a:pt x="16598" y="570646"/>
                </a:lnTo>
                <a:lnTo>
                  <a:pt x="14257" y="562342"/>
                </a:lnTo>
                <a:lnTo>
                  <a:pt x="12555" y="554889"/>
                </a:lnTo>
                <a:lnTo>
                  <a:pt x="10640" y="548076"/>
                </a:lnTo>
                <a:lnTo>
                  <a:pt x="8938" y="542114"/>
                </a:lnTo>
                <a:lnTo>
                  <a:pt x="7661" y="537004"/>
                </a:lnTo>
                <a:lnTo>
                  <a:pt x="6384" y="532532"/>
                </a:lnTo>
                <a:lnTo>
                  <a:pt x="5533" y="528912"/>
                </a:lnTo>
                <a:lnTo>
                  <a:pt x="4469" y="525719"/>
                </a:lnTo>
                <a:lnTo>
                  <a:pt x="3830" y="522737"/>
                </a:lnTo>
                <a:lnTo>
                  <a:pt x="3192" y="520821"/>
                </a:lnTo>
                <a:lnTo>
                  <a:pt x="2766" y="518905"/>
                </a:lnTo>
                <a:lnTo>
                  <a:pt x="2341" y="517414"/>
                </a:lnTo>
                <a:lnTo>
                  <a:pt x="2128" y="516563"/>
                </a:lnTo>
                <a:lnTo>
                  <a:pt x="1915" y="515924"/>
                </a:lnTo>
                <a:lnTo>
                  <a:pt x="1702" y="515285"/>
                </a:lnTo>
                <a:lnTo>
                  <a:pt x="1702" y="514859"/>
                </a:lnTo>
                <a:lnTo>
                  <a:pt x="1489" y="514646"/>
                </a:lnTo>
                <a:lnTo>
                  <a:pt x="426" y="508258"/>
                </a:lnTo>
                <a:lnTo>
                  <a:pt x="0" y="502083"/>
                </a:lnTo>
                <a:lnTo>
                  <a:pt x="851" y="495483"/>
                </a:lnTo>
                <a:lnTo>
                  <a:pt x="2341" y="488882"/>
                </a:lnTo>
                <a:lnTo>
                  <a:pt x="5533" y="482707"/>
                </a:lnTo>
                <a:lnTo>
                  <a:pt x="9151" y="477384"/>
                </a:lnTo>
                <a:lnTo>
                  <a:pt x="13619" y="472700"/>
                </a:lnTo>
                <a:lnTo>
                  <a:pt x="18726" y="468654"/>
                </a:lnTo>
                <a:lnTo>
                  <a:pt x="24685" y="465673"/>
                </a:lnTo>
                <a:lnTo>
                  <a:pt x="30430" y="463544"/>
                </a:lnTo>
                <a:lnTo>
                  <a:pt x="47029" y="459072"/>
                </a:lnTo>
                <a:lnTo>
                  <a:pt x="62137" y="454814"/>
                </a:lnTo>
                <a:lnTo>
                  <a:pt x="76182" y="451194"/>
                </a:lnTo>
                <a:lnTo>
                  <a:pt x="88737" y="447574"/>
                </a:lnTo>
                <a:lnTo>
                  <a:pt x="100228" y="444593"/>
                </a:lnTo>
                <a:lnTo>
                  <a:pt x="110655" y="441825"/>
                </a:lnTo>
                <a:lnTo>
                  <a:pt x="120018" y="439270"/>
                </a:lnTo>
                <a:lnTo>
                  <a:pt x="128317" y="436928"/>
                </a:lnTo>
                <a:close/>
                <a:moveTo>
                  <a:pt x="265998" y="852"/>
                </a:moveTo>
                <a:lnTo>
                  <a:pt x="270254" y="426"/>
                </a:lnTo>
                <a:lnTo>
                  <a:pt x="274936" y="0"/>
                </a:lnTo>
                <a:lnTo>
                  <a:pt x="279830" y="213"/>
                </a:lnTo>
                <a:lnTo>
                  <a:pt x="284937" y="852"/>
                </a:lnTo>
                <a:lnTo>
                  <a:pt x="290044" y="1916"/>
                </a:lnTo>
                <a:lnTo>
                  <a:pt x="295364" y="3620"/>
                </a:lnTo>
                <a:lnTo>
                  <a:pt x="301110" y="5749"/>
                </a:lnTo>
                <a:lnTo>
                  <a:pt x="306430" y="8304"/>
                </a:lnTo>
                <a:lnTo>
                  <a:pt x="311962" y="11498"/>
                </a:lnTo>
                <a:lnTo>
                  <a:pt x="317282" y="15331"/>
                </a:lnTo>
                <a:lnTo>
                  <a:pt x="322177" y="19802"/>
                </a:lnTo>
                <a:lnTo>
                  <a:pt x="327284" y="24700"/>
                </a:lnTo>
                <a:lnTo>
                  <a:pt x="332178" y="30236"/>
                </a:lnTo>
                <a:lnTo>
                  <a:pt x="336647" y="36411"/>
                </a:lnTo>
                <a:lnTo>
                  <a:pt x="340903" y="43224"/>
                </a:lnTo>
                <a:lnTo>
                  <a:pt x="344733" y="50890"/>
                </a:lnTo>
                <a:lnTo>
                  <a:pt x="347925" y="59194"/>
                </a:lnTo>
                <a:lnTo>
                  <a:pt x="350691" y="68137"/>
                </a:lnTo>
                <a:lnTo>
                  <a:pt x="353032" y="77931"/>
                </a:lnTo>
                <a:lnTo>
                  <a:pt x="354735" y="88152"/>
                </a:lnTo>
                <a:lnTo>
                  <a:pt x="355586" y="99650"/>
                </a:lnTo>
                <a:lnTo>
                  <a:pt x="355799" y="111574"/>
                </a:lnTo>
                <a:lnTo>
                  <a:pt x="355373" y="124350"/>
                </a:lnTo>
                <a:lnTo>
                  <a:pt x="354309" y="138190"/>
                </a:lnTo>
                <a:lnTo>
                  <a:pt x="352181" y="152669"/>
                </a:lnTo>
                <a:lnTo>
                  <a:pt x="349840" y="166509"/>
                </a:lnTo>
                <a:lnTo>
                  <a:pt x="348138" y="179498"/>
                </a:lnTo>
                <a:lnTo>
                  <a:pt x="347287" y="191422"/>
                </a:lnTo>
                <a:lnTo>
                  <a:pt x="346648" y="202068"/>
                </a:lnTo>
                <a:lnTo>
                  <a:pt x="347287" y="211863"/>
                </a:lnTo>
                <a:lnTo>
                  <a:pt x="347925" y="220806"/>
                </a:lnTo>
                <a:lnTo>
                  <a:pt x="349415" y="228684"/>
                </a:lnTo>
                <a:lnTo>
                  <a:pt x="351330" y="235711"/>
                </a:lnTo>
                <a:lnTo>
                  <a:pt x="353671" y="241886"/>
                </a:lnTo>
                <a:lnTo>
                  <a:pt x="356863" y="247422"/>
                </a:lnTo>
                <a:lnTo>
                  <a:pt x="360055" y="252106"/>
                </a:lnTo>
                <a:lnTo>
                  <a:pt x="364098" y="255939"/>
                </a:lnTo>
                <a:lnTo>
                  <a:pt x="368141" y="259346"/>
                </a:lnTo>
                <a:lnTo>
                  <a:pt x="372823" y="262114"/>
                </a:lnTo>
                <a:lnTo>
                  <a:pt x="377717" y="264030"/>
                </a:lnTo>
                <a:lnTo>
                  <a:pt x="383037" y="265521"/>
                </a:lnTo>
                <a:lnTo>
                  <a:pt x="388995" y="266585"/>
                </a:lnTo>
                <a:lnTo>
                  <a:pt x="394741" y="267011"/>
                </a:lnTo>
                <a:lnTo>
                  <a:pt x="401125" y="267224"/>
                </a:lnTo>
                <a:lnTo>
                  <a:pt x="407721" y="266798"/>
                </a:lnTo>
                <a:lnTo>
                  <a:pt x="414318" y="265947"/>
                </a:lnTo>
                <a:lnTo>
                  <a:pt x="421341" y="265095"/>
                </a:lnTo>
                <a:lnTo>
                  <a:pt x="428576" y="264030"/>
                </a:lnTo>
                <a:lnTo>
                  <a:pt x="435811" y="262327"/>
                </a:lnTo>
                <a:lnTo>
                  <a:pt x="443259" y="260624"/>
                </a:lnTo>
                <a:lnTo>
                  <a:pt x="450707" y="258707"/>
                </a:lnTo>
                <a:lnTo>
                  <a:pt x="458580" y="256791"/>
                </a:lnTo>
                <a:lnTo>
                  <a:pt x="466241" y="254662"/>
                </a:lnTo>
                <a:lnTo>
                  <a:pt x="473902" y="252532"/>
                </a:lnTo>
                <a:lnTo>
                  <a:pt x="481775" y="250403"/>
                </a:lnTo>
                <a:lnTo>
                  <a:pt x="489436" y="248274"/>
                </a:lnTo>
                <a:lnTo>
                  <a:pt x="497522" y="246144"/>
                </a:lnTo>
                <a:lnTo>
                  <a:pt x="505183" y="244228"/>
                </a:lnTo>
                <a:lnTo>
                  <a:pt x="512844" y="242738"/>
                </a:lnTo>
                <a:lnTo>
                  <a:pt x="520292" y="241034"/>
                </a:lnTo>
                <a:lnTo>
                  <a:pt x="527739" y="239757"/>
                </a:lnTo>
                <a:lnTo>
                  <a:pt x="534975" y="238692"/>
                </a:lnTo>
                <a:lnTo>
                  <a:pt x="542210" y="238053"/>
                </a:lnTo>
                <a:lnTo>
                  <a:pt x="549232" y="237627"/>
                </a:lnTo>
                <a:lnTo>
                  <a:pt x="556042" y="237627"/>
                </a:lnTo>
                <a:lnTo>
                  <a:pt x="562426" y="238053"/>
                </a:lnTo>
                <a:lnTo>
                  <a:pt x="568810" y="238905"/>
                </a:lnTo>
                <a:lnTo>
                  <a:pt x="574981" y="240395"/>
                </a:lnTo>
                <a:lnTo>
                  <a:pt x="580513" y="242312"/>
                </a:lnTo>
                <a:lnTo>
                  <a:pt x="585834" y="244867"/>
                </a:lnTo>
                <a:lnTo>
                  <a:pt x="590941" y="248061"/>
                </a:lnTo>
                <a:lnTo>
                  <a:pt x="595622" y="252106"/>
                </a:lnTo>
                <a:lnTo>
                  <a:pt x="599879" y="256365"/>
                </a:lnTo>
                <a:lnTo>
                  <a:pt x="603709" y="261901"/>
                </a:lnTo>
                <a:lnTo>
                  <a:pt x="607114" y="267863"/>
                </a:lnTo>
                <a:lnTo>
                  <a:pt x="610093" y="274890"/>
                </a:lnTo>
                <a:lnTo>
                  <a:pt x="612646" y="282555"/>
                </a:lnTo>
                <a:lnTo>
                  <a:pt x="614136" y="291285"/>
                </a:lnTo>
                <a:lnTo>
                  <a:pt x="614136" y="299802"/>
                </a:lnTo>
                <a:lnTo>
                  <a:pt x="612433" y="308532"/>
                </a:lnTo>
                <a:lnTo>
                  <a:pt x="609667" y="317262"/>
                </a:lnTo>
                <a:lnTo>
                  <a:pt x="605411" y="325566"/>
                </a:lnTo>
                <a:lnTo>
                  <a:pt x="599878" y="333658"/>
                </a:lnTo>
                <a:lnTo>
                  <a:pt x="593282" y="341536"/>
                </a:lnTo>
                <a:lnTo>
                  <a:pt x="585621" y="348988"/>
                </a:lnTo>
                <a:lnTo>
                  <a:pt x="590941" y="350479"/>
                </a:lnTo>
                <a:lnTo>
                  <a:pt x="596048" y="352608"/>
                </a:lnTo>
                <a:lnTo>
                  <a:pt x="600942" y="354312"/>
                </a:lnTo>
                <a:lnTo>
                  <a:pt x="604773" y="356654"/>
                </a:lnTo>
                <a:lnTo>
                  <a:pt x="608816" y="358996"/>
                </a:lnTo>
                <a:lnTo>
                  <a:pt x="612433" y="361551"/>
                </a:lnTo>
                <a:lnTo>
                  <a:pt x="618179" y="366449"/>
                </a:lnTo>
                <a:lnTo>
                  <a:pt x="623499" y="371772"/>
                </a:lnTo>
                <a:lnTo>
                  <a:pt x="627755" y="377308"/>
                </a:lnTo>
                <a:lnTo>
                  <a:pt x="631159" y="383696"/>
                </a:lnTo>
                <a:lnTo>
                  <a:pt x="633713" y="390509"/>
                </a:lnTo>
                <a:lnTo>
                  <a:pt x="635203" y="398601"/>
                </a:lnTo>
                <a:lnTo>
                  <a:pt x="635841" y="406479"/>
                </a:lnTo>
                <a:lnTo>
                  <a:pt x="634990" y="413931"/>
                </a:lnTo>
                <a:lnTo>
                  <a:pt x="633075" y="421597"/>
                </a:lnTo>
                <a:lnTo>
                  <a:pt x="629670" y="428410"/>
                </a:lnTo>
                <a:lnTo>
                  <a:pt x="626052" y="435224"/>
                </a:lnTo>
                <a:lnTo>
                  <a:pt x="621371" y="441612"/>
                </a:lnTo>
                <a:lnTo>
                  <a:pt x="615838" y="446935"/>
                </a:lnTo>
                <a:lnTo>
                  <a:pt x="609880" y="451620"/>
                </a:lnTo>
                <a:lnTo>
                  <a:pt x="603070" y="455452"/>
                </a:lnTo>
                <a:lnTo>
                  <a:pt x="609880" y="458007"/>
                </a:lnTo>
                <a:lnTo>
                  <a:pt x="616477" y="461201"/>
                </a:lnTo>
                <a:lnTo>
                  <a:pt x="622222" y="465247"/>
                </a:lnTo>
                <a:lnTo>
                  <a:pt x="627755" y="469931"/>
                </a:lnTo>
                <a:lnTo>
                  <a:pt x="632437" y="475255"/>
                </a:lnTo>
                <a:lnTo>
                  <a:pt x="636693" y="481004"/>
                </a:lnTo>
                <a:lnTo>
                  <a:pt x="640097" y="487817"/>
                </a:lnTo>
                <a:lnTo>
                  <a:pt x="642438" y="495057"/>
                </a:lnTo>
                <a:lnTo>
                  <a:pt x="644140" y="502722"/>
                </a:lnTo>
                <a:lnTo>
                  <a:pt x="644353" y="510600"/>
                </a:lnTo>
                <a:lnTo>
                  <a:pt x="643928" y="518479"/>
                </a:lnTo>
                <a:lnTo>
                  <a:pt x="642013" y="525718"/>
                </a:lnTo>
                <a:lnTo>
                  <a:pt x="639459" y="532532"/>
                </a:lnTo>
                <a:lnTo>
                  <a:pt x="636054" y="539133"/>
                </a:lnTo>
                <a:lnTo>
                  <a:pt x="631585" y="545308"/>
                </a:lnTo>
                <a:lnTo>
                  <a:pt x="626265" y="550418"/>
                </a:lnTo>
                <a:lnTo>
                  <a:pt x="620307" y="555102"/>
                </a:lnTo>
                <a:lnTo>
                  <a:pt x="613923" y="558722"/>
                </a:lnTo>
                <a:lnTo>
                  <a:pt x="606688" y="561277"/>
                </a:lnTo>
                <a:lnTo>
                  <a:pt x="607326" y="562129"/>
                </a:lnTo>
                <a:lnTo>
                  <a:pt x="607539" y="562768"/>
                </a:lnTo>
                <a:lnTo>
                  <a:pt x="607965" y="562981"/>
                </a:lnTo>
                <a:lnTo>
                  <a:pt x="608390" y="563407"/>
                </a:lnTo>
                <a:lnTo>
                  <a:pt x="609029" y="563832"/>
                </a:lnTo>
                <a:lnTo>
                  <a:pt x="615200" y="567452"/>
                </a:lnTo>
                <a:lnTo>
                  <a:pt x="621371" y="571924"/>
                </a:lnTo>
                <a:lnTo>
                  <a:pt x="626478" y="577247"/>
                </a:lnTo>
                <a:lnTo>
                  <a:pt x="630947" y="582996"/>
                </a:lnTo>
                <a:lnTo>
                  <a:pt x="634352" y="589597"/>
                </a:lnTo>
                <a:lnTo>
                  <a:pt x="636905" y="596836"/>
                </a:lnTo>
                <a:lnTo>
                  <a:pt x="638395" y="604502"/>
                </a:lnTo>
                <a:lnTo>
                  <a:pt x="638607" y="612167"/>
                </a:lnTo>
                <a:lnTo>
                  <a:pt x="637331" y="619619"/>
                </a:lnTo>
                <a:lnTo>
                  <a:pt x="635203" y="627072"/>
                </a:lnTo>
                <a:lnTo>
                  <a:pt x="632011" y="634099"/>
                </a:lnTo>
                <a:lnTo>
                  <a:pt x="627755" y="640699"/>
                </a:lnTo>
                <a:lnTo>
                  <a:pt x="622647" y="646874"/>
                </a:lnTo>
                <a:lnTo>
                  <a:pt x="616902" y="652410"/>
                </a:lnTo>
                <a:lnTo>
                  <a:pt x="610093" y="656882"/>
                </a:lnTo>
                <a:lnTo>
                  <a:pt x="602645" y="660715"/>
                </a:lnTo>
                <a:lnTo>
                  <a:pt x="594558" y="663696"/>
                </a:lnTo>
                <a:lnTo>
                  <a:pt x="589026" y="664973"/>
                </a:lnTo>
                <a:lnTo>
                  <a:pt x="582642" y="666889"/>
                </a:lnTo>
                <a:lnTo>
                  <a:pt x="575194" y="669232"/>
                </a:lnTo>
                <a:lnTo>
                  <a:pt x="566682" y="671574"/>
                </a:lnTo>
                <a:lnTo>
                  <a:pt x="557319" y="674342"/>
                </a:lnTo>
                <a:lnTo>
                  <a:pt x="547317" y="677323"/>
                </a:lnTo>
                <a:lnTo>
                  <a:pt x="536464" y="680730"/>
                </a:lnTo>
                <a:lnTo>
                  <a:pt x="524973" y="684137"/>
                </a:lnTo>
                <a:lnTo>
                  <a:pt x="512844" y="687543"/>
                </a:lnTo>
                <a:lnTo>
                  <a:pt x="500289" y="691163"/>
                </a:lnTo>
                <a:lnTo>
                  <a:pt x="487095" y="694783"/>
                </a:lnTo>
                <a:lnTo>
                  <a:pt x="473902" y="698616"/>
                </a:lnTo>
                <a:lnTo>
                  <a:pt x="460283" y="702448"/>
                </a:lnTo>
                <a:lnTo>
                  <a:pt x="446664" y="705855"/>
                </a:lnTo>
                <a:lnTo>
                  <a:pt x="432619" y="709262"/>
                </a:lnTo>
                <a:lnTo>
                  <a:pt x="418574" y="712882"/>
                </a:lnTo>
                <a:lnTo>
                  <a:pt x="404530" y="716076"/>
                </a:lnTo>
                <a:lnTo>
                  <a:pt x="390698" y="719057"/>
                </a:lnTo>
                <a:lnTo>
                  <a:pt x="377078" y="722038"/>
                </a:lnTo>
                <a:lnTo>
                  <a:pt x="363460" y="724593"/>
                </a:lnTo>
                <a:lnTo>
                  <a:pt x="350479" y="726935"/>
                </a:lnTo>
                <a:lnTo>
                  <a:pt x="337711" y="728638"/>
                </a:lnTo>
                <a:lnTo>
                  <a:pt x="325581" y="730342"/>
                </a:lnTo>
                <a:lnTo>
                  <a:pt x="313877" y="731619"/>
                </a:lnTo>
                <a:lnTo>
                  <a:pt x="302599" y="732258"/>
                </a:lnTo>
                <a:lnTo>
                  <a:pt x="292385" y="732471"/>
                </a:lnTo>
                <a:lnTo>
                  <a:pt x="282809" y="732258"/>
                </a:lnTo>
                <a:lnTo>
                  <a:pt x="273871" y="731619"/>
                </a:lnTo>
                <a:lnTo>
                  <a:pt x="266211" y="730129"/>
                </a:lnTo>
                <a:lnTo>
                  <a:pt x="259401" y="728000"/>
                </a:lnTo>
                <a:lnTo>
                  <a:pt x="255279" y="726014"/>
                </a:lnTo>
                <a:lnTo>
                  <a:pt x="166960" y="426639"/>
                </a:lnTo>
                <a:lnTo>
                  <a:pt x="168749" y="426281"/>
                </a:lnTo>
                <a:lnTo>
                  <a:pt x="170451" y="425642"/>
                </a:lnTo>
                <a:lnTo>
                  <a:pt x="171516" y="425429"/>
                </a:lnTo>
                <a:lnTo>
                  <a:pt x="172154" y="425217"/>
                </a:lnTo>
                <a:lnTo>
                  <a:pt x="172792" y="425004"/>
                </a:lnTo>
                <a:lnTo>
                  <a:pt x="173218" y="425004"/>
                </a:lnTo>
                <a:lnTo>
                  <a:pt x="173430" y="424791"/>
                </a:lnTo>
                <a:lnTo>
                  <a:pt x="174920" y="410950"/>
                </a:lnTo>
                <a:lnTo>
                  <a:pt x="176410" y="397749"/>
                </a:lnTo>
                <a:lnTo>
                  <a:pt x="178325" y="384760"/>
                </a:lnTo>
                <a:lnTo>
                  <a:pt x="180666" y="372410"/>
                </a:lnTo>
                <a:lnTo>
                  <a:pt x="183219" y="360487"/>
                </a:lnTo>
                <a:lnTo>
                  <a:pt x="185773" y="348776"/>
                </a:lnTo>
                <a:lnTo>
                  <a:pt x="188752" y="337277"/>
                </a:lnTo>
                <a:lnTo>
                  <a:pt x="191944" y="325992"/>
                </a:lnTo>
                <a:lnTo>
                  <a:pt x="195136" y="314494"/>
                </a:lnTo>
                <a:lnTo>
                  <a:pt x="198541" y="303422"/>
                </a:lnTo>
                <a:lnTo>
                  <a:pt x="202158" y="291924"/>
                </a:lnTo>
                <a:lnTo>
                  <a:pt x="205563" y="280426"/>
                </a:lnTo>
                <a:lnTo>
                  <a:pt x="209181" y="268928"/>
                </a:lnTo>
                <a:lnTo>
                  <a:pt x="212798" y="256791"/>
                </a:lnTo>
                <a:lnTo>
                  <a:pt x="216416" y="244228"/>
                </a:lnTo>
                <a:lnTo>
                  <a:pt x="219820" y="231452"/>
                </a:lnTo>
                <a:lnTo>
                  <a:pt x="223438" y="218251"/>
                </a:lnTo>
                <a:lnTo>
                  <a:pt x="226843" y="204198"/>
                </a:lnTo>
                <a:lnTo>
                  <a:pt x="230035" y="189506"/>
                </a:lnTo>
                <a:lnTo>
                  <a:pt x="233227" y="174388"/>
                </a:lnTo>
                <a:lnTo>
                  <a:pt x="236206" y="157992"/>
                </a:lnTo>
                <a:lnTo>
                  <a:pt x="238760" y="140958"/>
                </a:lnTo>
                <a:lnTo>
                  <a:pt x="241313" y="122859"/>
                </a:lnTo>
                <a:lnTo>
                  <a:pt x="243654" y="103696"/>
                </a:lnTo>
                <a:lnTo>
                  <a:pt x="245569" y="83681"/>
                </a:lnTo>
                <a:lnTo>
                  <a:pt x="247272" y="62175"/>
                </a:lnTo>
                <a:lnTo>
                  <a:pt x="248548" y="39817"/>
                </a:lnTo>
                <a:lnTo>
                  <a:pt x="249399" y="15757"/>
                </a:lnTo>
                <a:lnTo>
                  <a:pt x="250251" y="12776"/>
                </a:lnTo>
                <a:lnTo>
                  <a:pt x="251315" y="10008"/>
                </a:lnTo>
                <a:lnTo>
                  <a:pt x="253230" y="7452"/>
                </a:lnTo>
                <a:lnTo>
                  <a:pt x="255571" y="5323"/>
                </a:lnTo>
                <a:lnTo>
                  <a:pt x="258550" y="3407"/>
                </a:lnTo>
                <a:lnTo>
                  <a:pt x="262168" y="1916"/>
                </a:lnTo>
                <a:close/>
              </a:path>
            </a:pathLst>
          </a:custGeom>
          <a:solidFill>
            <a:schemeClr val="bg1"/>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600">
              <a:solidFill>
                <a:srgbClr val="000000"/>
              </a:solidFill>
            </a:endParaRP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You have successfully</a:t>
            </a:r>
            <a:br>
              <a:rPr lang="en-US" sz="4400">
                <a:solidFill>
                  <a:srgbClr val="FFFFFF"/>
                </a:solidFill>
              </a:rPr>
            </a:br>
            <a:r>
              <a:rPr lang="en-US" sz="4400">
                <a:solidFill>
                  <a:srgbClr val="FFFFFF"/>
                </a:solidFill>
              </a:rPr>
              <a:t> completed the course!*</a:t>
            </a:r>
            <a:endParaRPr sz="4400">
              <a:solidFill>
                <a:srgbClr val="FFFFFF"/>
              </a:solidFill>
            </a:endParaRPr>
          </a:p>
        </p:txBody>
      </p:sp>
      <p:sp>
        <p:nvSpPr>
          <p:cNvPr id="10" name="Untertitel 2"/>
          <p:cNvSpPr txBox="1">
            <a:spLocks/>
          </p:cNvSpPr>
          <p:nvPr userDrawn="1"/>
        </p:nvSpPr>
        <p:spPr bwMode="gray">
          <a:xfrm>
            <a:off x="1763688" y="3842235"/>
            <a:ext cx="5616624"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To close the training unit please click on the close button at the top of the window.</a:t>
            </a:r>
            <a:endParaRPr lang="de-DE" dirty="0">
              <a:solidFill>
                <a:srgbClr val="FFFFFF"/>
              </a:solidFill>
            </a:endParaRPr>
          </a:p>
        </p:txBody>
      </p:sp>
      <p:sp>
        <p:nvSpPr>
          <p:cNvPr id="11" name="Pfeil nach unten 347"/>
          <p:cNvSpPr/>
          <p:nvPr userDrawn="1"/>
        </p:nvSpPr>
        <p:spPr>
          <a:xfrm rot="13500000">
            <a:off x="8485186" y="244475"/>
            <a:ext cx="381000" cy="57573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2" name="TextBox 1"/>
          <p:cNvSpPr txBox="1"/>
          <p:nvPr userDrawn="1"/>
        </p:nvSpPr>
        <p:spPr>
          <a:xfrm>
            <a:off x="468313" y="5222309"/>
            <a:ext cx="8207375" cy="1086416"/>
          </a:xfrm>
          <a:prstGeom prst="rect">
            <a:avLst/>
          </a:prstGeom>
          <a:noFill/>
        </p:spPr>
        <p:txBody>
          <a:bodyPr wrap="square" lIns="0" tIns="0" rIns="0" bIns="0" rtlCol="0">
            <a:noAutofit/>
          </a:bodyPr>
          <a:lstStyle/>
          <a:p>
            <a:pPr algn="ctr">
              <a:lnSpc>
                <a:spcPct val="90000"/>
              </a:lnSpc>
              <a:spcBef>
                <a:spcPts val="600"/>
              </a:spcBef>
              <a:spcAft>
                <a:spcPts val="600"/>
              </a:spcAft>
              <a:buFont typeface="Arial" pitchFamily="34" charset="0"/>
              <a:buNone/>
              <a:defRPr/>
            </a:pPr>
            <a:r>
              <a:rPr lang="en-US" sz="1400" dirty="0">
                <a:solidFill>
                  <a:srgbClr val="FFFFFF"/>
                </a:solidFill>
                <a:latin typeface="Segoe UI Light"/>
              </a:rPr>
              <a:t>*In order to complete the course it is necessary to page through all slides!</a:t>
            </a:r>
          </a:p>
          <a:p>
            <a:pPr eaLnBrk="0" fontAlgn="base" hangingPunct="0">
              <a:lnSpc>
                <a:spcPct val="90000"/>
              </a:lnSpc>
              <a:spcBef>
                <a:spcPts val="600"/>
              </a:spcBef>
              <a:spcAft>
                <a:spcPts val="600"/>
              </a:spcAft>
            </a:pPr>
            <a:endParaRPr lang="en-US" sz="1600" dirty="0" err="1">
              <a:solidFill>
                <a:srgbClr val="FFFFFF"/>
              </a:solidFill>
            </a:endParaRPr>
          </a:p>
        </p:txBody>
      </p:sp>
    </p:spTree>
    <p:custDataLst>
      <p:tags r:id="rId1"/>
    </p:custDataLst>
    <p:extLst>
      <p:ext uri="{BB962C8B-B14F-4D97-AF65-F5344CB8AC3E}">
        <p14:creationId xmlns:p14="http://schemas.microsoft.com/office/powerpoint/2010/main" val="24878933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urse Completion-Quiz">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r>
              <a:rPr lang="de-DE" sz="8000" b="1" dirty="0">
                <a:solidFill>
                  <a:srgbClr val="FFFFFF"/>
                </a:solidFill>
              </a:rPr>
              <a:t>?</a:t>
            </a: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A last step is necessary</a:t>
            </a:r>
          </a:p>
          <a:p>
            <a:pPr algn="ctr"/>
            <a:r>
              <a:rPr lang="en-US" sz="4400">
                <a:solidFill>
                  <a:srgbClr val="FFFFFF"/>
                </a:solidFill>
              </a:rPr>
              <a:t>to complete the course!</a:t>
            </a:r>
          </a:p>
        </p:txBody>
      </p:sp>
      <p:sp>
        <p:nvSpPr>
          <p:cNvPr id="10" name="Untertitel 2"/>
          <p:cNvSpPr txBox="1">
            <a:spLocks/>
          </p:cNvSpPr>
          <p:nvPr userDrawn="1"/>
        </p:nvSpPr>
        <p:spPr bwMode="gray">
          <a:xfrm>
            <a:off x="1372600" y="3842235"/>
            <a:ext cx="6398800"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Please answer the questions starting on the next slide </a:t>
            </a:r>
            <a:br>
              <a:rPr lang="en-US" dirty="0">
                <a:solidFill>
                  <a:srgbClr val="FFFFFF"/>
                </a:solidFill>
              </a:rPr>
            </a:br>
            <a:r>
              <a:rPr lang="en-US" dirty="0">
                <a:solidFill>
                  <a:srgbClr val="FFFFFF"/>
                </a:solidFill>
              </a:rPr>
              <a:t>in order to complete the training unit. </a:t>
            </a:r>
          </a:p>
        </p:txBody>
      </p:sp>
    </p:spTree>
    <p:custDataLst>
      <p:tags r:id="rId1"/>
    </p:custDataLst>
    <p:extLst>
      <p:ext uri="{BB962C8B-B14F-4D97-AF65-F5344CB8AC3E}">
        <p14:creationId xmlns:p14="http://schemas.microsoft.com/office/powerpoint/2010/main" val="7305809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fld id="{EF2AB279-3C66-4664-82FC-328496E63576}" type="datetime1">
              <a:rPr lang="de-DE" smtClean="0">
                <a:solidFill>
                  <a:srgbClr val="000000"/>
                </a:solidFill>
              </a:rPr>
              <a:pPr/>
              <a:t>05.03.2018</a:t>
            </a:fld>
            <a:endParaRPr lang="de-DE">
              <a:solidFill>
                <a:srgbClr val="000000"/>
              </a:solidFill>
            </a:endParaRPr>
          </a:p>
        </p:txBody>
      </p:sp>
      <p:sp>
        <p:nvSpPr>
          <p:cNvPr id="8" name="Foliennummernplatzhalter 7"/>
          <p:cNvSpPr>
            <a:spLocks noGrp="1"/>
          </p:cNvSpPr>
          <p:nvPr>
            <p:ph type="sldNum" sz="quarter" idx="11"/>
          </p:nvPr>
        </p:nvSpPr>
        <p:spPr>
          <a:xfrm>
            <a:off x="8402638" y="6643688"/>
            <a:ext cx="277812" cy="161925"/>
          </a:xfrm>
          <a:prstGeom prst="rect">
            <a:avLst/>
          </a:prstGeom>
        </p:spPr>
        <p:txBody>
          <a:bodyPr/>
          <a:lstStyle>
            <a:lvl1pPr>
              <a:defRPr/>
            </a:lvl1pPr>
          </a:lstStyle>
          <a:p>
            <a:pPr eaLnBrk="0" fontAlgn="base" hangingPunct="0">
              <a:spcBef>
                <a:spcPct val="0"/>
              </a:spcBef>
              <a:spcAft>
                <a:spcPct val="0"/>
              </a:spcAft>
            </a:pPr>
            <a:fld id="{06BE5CAF-42A3-4742-B8C1-C14053CF0F0B}" type="slidenum">
              <a:rPr lang="de-DE" sz="1600">
                <a:solidFill>
                  <a:srgbClr val="000000"/>
                </a:solidFill>
              </a:rPr>
              <a:pPr eaLnBrk="0" fontAlgn="base" hangingPunct="0">
                <a:spcBef>
                  <a:spcPct val="0"/>
                </a:spcBef>
                <a:spcAft>
                  <a:spcPct val="0"/>
                </a:spcAft>
              </a:pPr>
              <a:t>‹#›</a:t>
            </a:fld>
            <a:endParaRPr lang="de-DE" sz="1600">
              <a:solidFill>
                <a:srgbClr val="000000"/>
              </a:solidFill>
            </a:endParaRPr>
          </a:p>
        </p:txBody>
      </p:sp>
      <p:sp>
        <p:nvSpPr>
          <p:cNvPr id="9" name="Fußzeilenplatzhalter 8"/>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920790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 CorrMic">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09757"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9" name="Picture 49" descr="Microscopy"/>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30"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6344"/>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rot="5400000">
            <a:off x="-43126" y="-645663"/>
            <a:ext cx="807434" cy="215444"/>
            <a:chOff x="-1248737" y="516171"/>
            <a:chExt cx="807434" cy="215444"/>
          </a:xfrm>
        </p:grpSpPr>
        <p:sp>
          <p:nvSpPr>
            <p:cNvPr id="26" name="TextBox 25"/>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7" name="Straight Connector 26"/>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rot="5400000">
            <a:off x="8185327" y="-625720"/>
            <a:ext cx="767548" cy="215444"/>
            <a:chOff x="-1285606" y="516176"/>
            <a:chExt cx="844303" cy="215444"/>
          </a:xfrm>
        </p:grpSpPr>
        <p:sp>
          <p:nvSpPr>
            <p:cNvPr id="29" name="TextBox 28"/>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30" name="Straight Connector 2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5270667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 Training">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1026" name="Picture 2" descr="C:\Users\m1fka1\Documents\01_Projects\Trainingskatalog\Templates\New Pictures_17.12.2012\IMG_0049_sw.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10682" r="563" b="18335"/>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09290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 Vision">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11" name="Picture 52"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0" name="TextBox 9"/>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19029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 We make it visibl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9" name="Bild 2" descr="13_DSC_0298_foleys_Präse2.jpg"/>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0" y="1350963"/>
            <a:ext cx="9144000" cy="4351337"/>
          </a:xfrm>
          <a:prstGeom prst="rect">
            <a:avLst/>
          </a:prstGeom>
          <a:noFill/>
          <a:ln w="9525">
            <a:noFill/>
            <a:miter lim="800000"/>
            <a:headEnd/>
            <a:tailEnd/>
          </a:ln>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679503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 Servic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24" name="Picture 55"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3"/>
            <a:ext cx="9140825" cy="43545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73204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0156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Rectangle 9"/>
          <p:cNvSpPr/>
          <p:nvPr userDrawn="1"/>
        </p:nvSpPr>
        <p:spPr bwMode="auto">
          <a:xfrm>
            <a:off x="0" y="1350965"/>
            <a:ext cx="9144000" cy="4351337"/>
          </a:xfrm>
          <a:prstGeom prst="rect">
            <a:avLst/>
          </a:prstGeom>
          <a:solidFill>
            <a:schemeClr val="bg1">
              <a:lumMod val="85000"/>
            </a:schemeClr>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297824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8AB92643-0159-43F9-A993-5A61A2F1AE2B}" type="datetime1">
              <a:rPr lang="de-DE" smtClean="0">
                <a:solidFill>
                  <a:srgbClr val="000000"/>
                </a:solidFill>
              </a:rPr>
              <a:pPr/>
              <a:t>05.03.2018</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9" name="Inhaltsplatzhalter 2"/>
          <p:cNvSpPr txBox="1">
            <a:spLocks/>
          </p:cNvSpPr>
          <p:nvPr userDrawn="1"/>
        </p:nvSpPr>
        <p:spPr bwMode="auto">
          <a:xfrm>
            <a:off x="461963" y="3950821"/>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203200" indent="-182563"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ts val="300"/>
              </a:spcAft>
            </a:pPr>
            <a:r>
              <a:rPr lang="en-US" sz="1400" dirty="0">
                <a:solidFill>
                  <a:srgbClr val="000000"/>
                </a:solidFill>
              </a:rPr>
              <a:t>The session comprehends the following topics:</a:t>
            </a:r>
          </a:p>
        </p:txBody>
      </p:sp>
      <p:pic>
        <p:nvPicPr>
          <p:cNvPr id="10" name="Picture 2"/>
          <p:cNvPicPr>
            <a:picLocks noChangeAspect="1" noChangeArrowheads="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1963" y="2352210"/>
            <a:ext cx="824388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userDrawn="1"/>
        </p:nvSpPr>
        <p:spPr bwMode="auto">
          <a:xfrm>
            <a:off x="461963" y="1717210"/>
            <a:ext cx="223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dirty="0">
                <a:solidFill>
                  <a:srgbClr val="000000"/>
                </a:solidFill>
              </a:rPr>
              <a:t>Content of this session</a:t>
            </a:r>
          </a:p>
        </p:txBody>
      </p:sp>
      <p:sp>
        <p:nvSpPr>
          <p:cNvPr id="12" name="Rectangle 29"/>
          <p:cNvSpPr>
            <a:spLocks noChangeArrowheads="1"/>
          </p:cNvSpPr>
          <p:nvPr userDrawn="1"/>
        </p:nvSpPr>
        <p:spPr bwMode="auto">
          <a:xfrm>
            <a:off x="6443665" y="1717210"/>
            <a:ext cx="2227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Times and </a:t>
            </a:r>
            <a:br>
              <a:rPr lang="en-US" b="1">
                <a:solidFill>
                  <a:srgbClr val="000000"/>
                </a:solidFill>
              </a:rPr>
            </a:br>
            <a:r>
              <a:rPr lang="en-US" b="1">
                <a:solidFill>
                  <a:srgbClr val="000000"/>
                </a:solidFill>
              </a:rPr>
              <a:t>effort</a:t>
            </a:r>
          </a:p>
        </p:txBody>
      </p:sp>
      <p:sp>
        <p:nvSpPr>
          <p:cNvPr id="13" name="Rectangle 30"/>
          <p:cNvSpPr>
            <a:spLocks noChangeArrowheads="1"/>
          </p:cNvSpPr>
          <p:nvPr userDrawn="1"/>
        </p:nvSpPr>
        <p:spPr bwMode="auto">
          <a:xfrm>
            <a:off x="3487738" y="1717210"/>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Targets of this session</a:t>
            </a:r>
          </a:p>
        </p:txBody>
      </p:sp>
      <p:sp>
        <p:nvSpPr>
          <p:cNvPr id="14" name="Textfeld 11"/>
          <p:cNvSpPr txBox="1"/>
          <p:nvPr userDrawn="1"/>
        </p:nvSpPr>
        <p:spPr>
          <a:xfrm>
            <a:off x="3487739" y="3950821"/>
            <a:ext cx="2232025" cy="523875"/>
          </a:xfrm>
          <a:prstGeom prst="rect">
            <a:avLst/>
          </a:prstGeom>
          <a:noFill/>
          <a:ln w="9525">
            <a:noFill/>
            <a:miter lim="800000"/>
            <a:headEnd/>
            <a:tailEnd/>
          </a:ln>
        </p:spPr>
        <p:txBody>
          <a:bodyPr lIns="0" tIns="0" bIns="0"/>
          <a:lstStyle/>
          <a:p>
            <a:pPr eaLnBrk="0" fontAlgn="base" hangingPunct="0">
              <a:spcBef>
                <a:spcPct val="0"/>
              </a:spcBef>
              <a:spcAft>
                <a:spcPts val="300"/>
              </a:spcAft>
              <a:defRPr/>
            </a:pPr>
            <a:r>
              <a:rPr lang="en-US" sz="1400" dirty="0">
                <a:solidFill>
                  <a:srgbClr val="000000"/>
                </a:solidFill>
              </a:rPr>
              <a:t>After the completion of this session you will:</a:t>
            </a:r>
          </a:p>
        </p:txBody>
      </p:sp>
      <p:sp>
        <p:nvSpPr>
          <p:cNvPr id="15" name="Textfeld 26"/>
          <p:cNvSpPr txBox="1">
            <a:spLocks noChangeArrowheads="1"/>
          </p:cNvSpPr>
          <p:nvPr userDrawn="1"/>
        </p:nvSpPr>
        <p:spPr bwMode="auto">
          <a:xfrm>
            <a:off x="6437315" y="3950822"/>
            <a:ext cx="22336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fontAlgn="base">
              <a:spcBef>
                <a:spcPct val="0"/>
              </a:spcBef>
              <a:spcAft>
                <a:spcPts val="300"/>
              </a:spcAft>
            </a:pPr>
            <a:r>
              <a:rPr lang="en-US" sz="1400" dirty="0">
                <a:solidFill>
                  <a:srgbClr val="000000"/>
                </a:solidFill>
              </a:rPr>
              <a:t>You will have approx. </a:t>
            </a:r>
            <a:br>
              <a:rPr lang="en-US" sz="1400" b="1" dirty="0">
                <a:solidFill>
                  <a:srgbClr val="000000"/>
                </a:solidFill>
              </a:rPr>
            </a:br>
            <a:r>
              <a:rPr lang="en-US" sz="1400" dirty="0">
                <a:solidFill>
                  <a:srgbClr val="000000"/>
                </a:solidFill>
              </a:rPr>
              <a:t> to complete this session.</a:t>
            </a:r>
          </a:p>
        </p:txBody>
      </p:sp>
      <p:sp>
        <p:nvSpPr>
          <p:cNvPr id="18" name="Content Placeholder 17"/>
          <p:cNvSpPr>
            <a:spLocks noGrp="1"/>
          </p:cNvSpPr>
          <p:nvPr>
            <p:ph sz="quarter" idx="15" hasCustomPrompt="1"/>
          </p:nvPr>
        </p:nvSpPr>
        <p:spPr>
          <a:xfrm>
            <a:off x="8136520" y="3950822"/>
            <a:ext cx="1002717" cy="261937"/>
          </a:xfrm>
        </p:spPr>
        <p:txBody>
          <a:bodyPr/>
          <a:lstStyle>
            <a:lvl1pPr>
              <a:defRPr sz="1400" b="1"/>
            </a:lvl1pPr>
          </a:lstStyle>
          <a:p>
            <a:pPr lvl="0"/>
            <a:r>
              <a:rPr lang="en-US" dirty="0"/>
              <a:t>4 h</a:t>
            </a:r>
          </a:p>
        </p:txBody>
      </p:sp>
      <p:sp>
        <p:nvSpPr>
          <p:cNvPr id="22" name="Text Placeholder 21"/>
          <p:cNvSpPr>
            <a:spLocks noGrp="1"/>
          </p:cNvSpPr>
          <p:nvPr>
            <p:ph type="body" sz="quarter" idx="16"/>
          </p:nvPr>
        </p:nvSpPr>
        <p:spPr>
          <a:xfrm>
            <a:off x="471488" y="4427071"/>
            <a:ext cx="2224088" cy="1881305"/>
          </a:xfrm>
        </p:spPr>
        <p:txBody>
          <a:bodyPr/>
          <a:lstStyle>
            <a:lvl1pPr marL="266700" indent="-180975">
              <a:buClr>
                <a:schemeClr val="accent6"/>
              </a:buClr>
              <a:buFont typeface="Arial" pitchFamily="34" charset="0"/>
              <a:buChar char="•"/>
              <a:tabLst/>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1"/>
          <p:cNvSpPr>
            <a:spLocks noGrp="1"/>
          </p:cNvSpPr>
          <p:nvPr>
            <p:ph type="body" sz="quarter" idx="17"/>
          </p:nvPr>
        </p:nvSpPr>
        <p:spPr>
          <a:xfrm>
            <a:off x="3455194" y="4415959"/>
            <a:ext cx="2224088" cy="1892766"/>
          </a:xfrm>
        </p:spPr>
        <p:txBody>
          <a:bodyPr/>
          <a:lstStyle>
            <a:lvl1pPr marL="266700" indent="-180975">
              <a:buClr>
                <a:schemeClr val="accent6"/>
              </a:buClr>
              <a:buFont typeface="Arial" pitchFamily="34" charset="0"/>
              <a:buChar char="•"/>
              <a:tabLst/>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3"/>
          <p:cNvSpPr>
            <a:spLocks noGrp="1"/>
          </p:cNvSpPr>
          <p:nvPr>
            <p:ph type="title" hasCustomPrompt="1"/>
          </p:nvPr>
        </p:nvSpPr>
        <p:spPr>
          <a:xfrm>
            <a:off x="466725" y="307975"/>
            <a:ext cx="7346950" cy="941388"/>
          </a:xfrm>
        </p:spPr>
        <p:txBody>
          <a:bodyPr/>
          <a:lstStyle>
            <a:lvl1pPr>
              <a:defRPr baseline="0"/>
            </a:lvl1pPr>
          </a:lstStyle>
          <a:p>
            <a:r>
              <a:rPr lang="en-US" dirty="0"/>
              <a:t>Content and Targets</a:t>
            </a:r>
          </a:p>
        </p:txBody>
      </p:sp>
    </p:spTree>
    <p:custDataLst>
      <p:tags r:id="rId1"/>
    </p:custDataLst>
    <p:extLst>
      <p:ext uri="{BB962C8B-B14F-4D97-AF65-F5344CB8AC3E}">
        <p14:creationId xmlns:p14="http://schemas.microsoft.com/office/powerpoint/2010/main" val="336658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US" noProof="0" dirty="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9F4B1DFA-0D15-40EE-B752-AB637DA4CBB5}" type="datetime1">
              <a:rPr lang="de-DE" smtClean="0">
                <a:solidFill>
                  <a:srgbClr val="000000"/>
                </a:solidFill>
              </a:rPr>
              <a:pPr/>
              <a:t>05.03.2018</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4" name="Text Placeholder 3"/>
          <p:cNvSpPr>
            <a:spLocks noGrp="1"/>
          </p:cNvSpPr>
          <p:nvPr>
            <p:ph type="body" sz="quarter" idx="13"/>
          </p:nvPr>
        </p:nvSpPr>
        <p:spPr>
          <a:xfrm>
            <a:off x="465138" y="2324025"/>
            <a:ext cx="360000" cy="331200"/>
          </a:xfrm>
          <a:solidFill>
            <a:srgbClr val="3B76B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rIns="0" anchor="ctr"/>
          <a:lstStyle>
            <a:lvl1pPr algn="ctr">
              <a:defRPr kumimoji="0" lang="en-US" sz="1800" b="1" i="0" u="none" strike="noStrike" kern="0" cap="none" spc="0" normalizeH="0" baseline="0" dirty="0" smtClean="0">
                <a:ln>
                  <a:noFill/>
                </a:ln>
                <a:solidFill>
                  <a:srgbClr val="FFFFFF"/>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algn="ctr"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5" name="Text Placeholder 14"/>
          <p:cNvSpPr>
            <a:spLocks noGrp="1"/>
          </p:cNvSpPr>
          <p:nvPr>
            <p:ph type="body" sz="quarter" idx="14"/>
          </p:nvPr>
        </p:nvSpPr>
        <p:spPr>
          <a:xfrm>
            <a:off x="941301" y="2324025"/>
            <a:ext cx="7732800" cy="331200"/>
          </a:xfrm>
          <a:solidFill>
            <a:srgbClr val="C2DEF6"/>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lIns="90000" anchor="ctr"/>
          <a:lstStyle>
            <a:lvl1pPr>
              <a:defRPr kumimoji="0" lang="en-US" sz="1800" b="1" i="0" u="none" strike="noStrike" kern="0" cap="none" spc="0" normalizeH="0" baseline="0" dirty="0" smtClean="0">
                <a:ln>
                  <a:noFill/>
                </a:ln>
                <a:solidFill>
                  <a:srgbClr val="3B76B1"/>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6" name="Text Placeholder 3"/>
          <p:cNvSpPr>
            <a:spLocks noGrp="1"/>
          </p:cNvSpPr>
          <p:nvPr>
            <p:ph type="body" sz="quarter" idx="15"/>
          </p:nvPr>
        </p:nvSpPr>
        <p:spPr>
          <a:xfrm>
            <a:off x="465138" y="2810400"/>
            <a:ext cx="3600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wrap="none" rIns="0" anchor="ctr"/>
          <a:lstStyle>
            <a:lvl1pPr algn="ctr">
              <a:defRPr kumimoji="0" lang="en-US" sz="1800" i="0" u="none" strike="noStrike" kern="0" cap="none" spc="0" normalizeH="0" baseline="0" dirty="0" smtClean="0">
                <a:ln>
                  <a:noFill/>
                </a:ln>
                <a:solidFill>
                  <a:srgbClr val="000000"/>
                </a:solidFill>
                <a:effectLst/>
                <a:uLnTx/>
                <a:uFillTx/>
                <a:latin typeface="Arial" charset="0"/>
              </a:defRPr>
            </a:lvl1pPr>
          </a:lstStyle>
          <a:p>
            <a:pPr marL="0" marR="0" lvl="0" indent="0" algn="ctr"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7" name="Text Placeholder 14"/>
          <p:cNvSpPr>
            <a:spLocks noGrp="1"/>
          </p:cNvSpPr>
          <p:nvPr>
            <p:ph type="body" sz="quarter" idx="16"/>
          </p:nvPr>
        </p:nvSpPr>
        <p:spPr>
          <a:xfrm>
            <a:off x="941301" y="2810400"/>
            <a:ext cx="77328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lIns="90000" anchor="ctr"/>
          <a:lstStyle>
            <a:lvl1pPr>
              <a:defRPr kumimoji="0" lang="en-US" sz="1800" b="0" i="0" u="none" strike="noStrike" kern="0" cap="none" spc="0" normalizeH="0" baseline="0" dirty="0" smtClean="0">
                <a:ln>
                  <a:noFill/>
                </a:ln>
                <a:solidFill>
                  <a:sysClr val="windowText" lastClr="000000"/>
                </a:solidFill>
                <a:effectLst/>
                <a:uLnTx/>
                <a:uFillTx/>
                <a:latin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pPr>
            <a:r>
              <a:rPr lang="en-US"/>
              <a:t>Click to edit Master text styles</a:t>
            </a:r>
          </a:p>
        </p:txBody>
      </p:sp>
    </p:spTree>
    <p:custDataLst>
      <p:tags r:id="rId1"/>
    </p:custDataLst>
    <p:extLst>
      <p:ext uri="{BB962C8B-B14F-4D97-AF65-F5344CB8AC3E}">
        <p14:creationId xmlns:p14="http://schemas.microsoft.com/office/powerpoint/2010/main" val="7679714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8215853" cy="4597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49AA9D40-FA77-449C-8A3A-C59C9EB13C4B}" type="datetime1">
              <a:rPr lang="de-DE" smtClean="0">
                <a:solidFill>
                  <a:srgbClr val="000000"/>
                </a:solidFill>
              </a:rPr>
              <a:pPr/>
              <a:t>05.03.2018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3645652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Image as Illustr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572611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76F31833-8DC8-4D32-9383-80A9D621F6FB}" type="datetime1">
              <a:rPr lang="de-DE" smtClean="0">
                <a:solidFill>
                  <a:srgbClr val="000000"/>
                </a:solidFill>
              </a:rPr>
              <a:pPr/>
              <a:t>05.03.2018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5368198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Workf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821585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549C9473-11EE-4190-AEFB-C0616881BC0E}" type="datetime1">
              <a:rPr lang="de-DE" smtClean="0">
                <a:solidFill>
                  <a:srgbClr val="000000"/>
                </a:solidFill>
              </a:rPr>
              <a:pPr/>
              <a:t>05.03.2018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9" name="tk_3"/>
          <p:cNvSpPr>
            <a:spLocks noChangeArrowheads="1"/>
          </p:cNvSpPr>
          <p:nvPr userDrawn="1">
            <p:custDataLst>
              <p:tags r:id="rId2"/>
            </p:custDataLst>
          </p:nvPr>
        </p:nvSpPr>
        <p:spPr bwMode="auto">
          <a:xfrm rot="16200000">
            <a:off x="-320675" y="585788"/>
            <a:ext cx="993775" cy="358775"/>
          </a:xfrm>
          <a:prstGeom prst="rect">
            <a:avLst/>
          </a:prstGeom>
          <a:solidFill>
            <a:srgbClr val="0000BE"/>
          </a:solidFill>
          <a:ln>
            <a:noFill/>
          </a:ln>
          <a:effectLst/>
          <a:extLst/>
        </p:spPr>
        <p:txBody>
          <a:bodyPr wrap="none" lIns="72000" tIns="73605" rIns="72000" bIns="73605" anchor="ctr"/>
          <a:lstStyle/>
          <a:p>
            <a:pPr algn="ctr" defTabSz="935038" eaLnBrk="0" fontAlgn="base" hangingPunct="0">
              <a:spcBef>
                <a:spcPct val="0"/>
              </a:spcBef>
              <a:spcAft>
                <a:spcPct val="0"/>
              </a:spcAft>
            </a:pPr>
            <a:r>
              <a:rPr lang="de-DE" sz="1400" dirty="0">
                <a:solidFill>
                  <a:srgbClr val="FFFFFF"/>
                </a:solidFill>
              </a:rPr>
              <a:t>Workflow</a:t>
            </a:r>
          </a:p>
        </p:txBody>
      </p:sp>
    </p:spTree>
    <p:custDataLst>
      <p:tags r:id="rId1"/>
    </p:custDataLst>
    <p:extLst>
      <p:ext uri="{BB962C8B-B14F-4D97-AF65-F5344CB8AC3E}">
        <p14:creationId xmlns:p14="http://schemas.microsoft.com/office/powerpoint/2010/main" val="7291825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9"/>
            <a:ext cx="572611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0507D03-95FE-4A82-BCFC-380DE404450A}" type="datetime1">
              <a:rPr lang="de-DE" smtClean="0">
                <a:solidFill>
                  <a:srgbClr val="000000"/>
                </a:solidFill>
              </a:rPr>
              <a:pPr/>
              <a:t>05.03.2018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10" name="Text Placeholder 9"/>
          <p:cNvSpPr>
            <a:spLocks noGrp="1"/>
          </p:cNvSpPr>
          <p:nvPr>
            <p:ph type="body" sz="quarter" idx="13"/>
          </p:nvPr>
        </p:nvSpPr>
        <p:spPr>
          <a:xfrm>
            <a:off x="6192838" y="1716088"/>
            <a:ext cx="2501900" cy="4597399"/>
          </a:xfrm>
          <a:solidFill>
            <a:schemeClr val="bg1">
              <a:lumMod val="8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k_3"/>
          <p:cNvSpPr>
            <a:spLocks noChangeArrowheads="1"/>
          </p:cNvSpPr>
          <p:nvPr userDrawn="1">
            <p:custDataLst>
              <p:tags r:id="rId2"/>
            </p:custDataLst>
          </p:nvPr>
        </p:nvSpPr>
        <p:spPr bwMode="auto">
          <a:xfrm rot="16200000">
            <a:off x="-320675" y="585788"/>
            <a:ext cx="993775" cy="358775"/>
          </a:xfrm>
          <a:prstGeom prst="rect">
            <a:avLst/>
          </a:prstGeom>
          <a:solidFill>
            <a:srgbClr val="92D050"/>
          </a:solidFill>
          <a:ln>
            <a:noFill/>
          </a:ln>
          <a:effectLst/>
          <a:extLst/>
        </p:spPr>
        <p:txBody>
          <a:bodyPr wrap="none" lIns="72000" tIns="73605" rIns="72000" bIns="73605" anchor="ctr"/>
          <a:lstStyle/>
          <a:p>
            <a:pPr algn="ctr" defTabSz="935038" eaLnBrk="0" fontAlgn="base" hangingPunct="0">
              <a:spcBef>
                <a:spcPct val="0"/>
              </a:spcBef>
              <a:spcAft>
                <a:spcPct val="0"/>
              </a:spcAft>
            </a:pPr>
            <a:r>
              <a:rPr lang="de-DE" sz="1400" dirty="0" err="1">
                <a:solidFill>
                  <a:srgbClr val="FFFFFF"/>
                </a:solidFill>
              </a:rPr>
              <a:t>Exercise</a:t>
            </a:r>
            <a:endParaRPr lang="de-DE" sz="1400" dirty="0">
              <a:solidFill>
                <a:srgbClr val="FFFFFF"/>
              </a:solidFill>
            </a:endParaRPr>
          </a:p>
        </p:txBody>
      </p:sp>
    </p:spTree>
    <p:custDataLst>
      <p:tags r:id="rId1"/>
    </p:custDataLst>
    <p:extLst>
      <p:ext uri="{BB962C8B-B14F-4D97-AF65-F5344CB8AC3E}">
        <p14:creationId xmlns:p14="http://schemas.microsoft.com/office/powerpoint/2010/main" val="27200872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ext &amp; Screen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5580114" y="1716088"/>
            <a:ext cx="3102467" cy="45926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3DF2A35E-7727-40E7-A842-252EEC54D771}" type="datetime1">
              <a:rPr lang="de-DE" smtClean="0">
                <a:solidFill>
                  <a:srgbClr val="000000"/>
                </a:solidFill>
              </a:rPr>
              <a:pPr/>
              <a:t>05.03.2018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6094946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noProof="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37B35515-F710-4814-A6C9-4443F77B45B2}" type="datetime1">
              <a:rPr lang="de-DE" smtClean="0">
                <a:solidFill>
                  <a:srgbClr val="000000"/>
                </a:solidFill>
              </a:rPr>
              <a:pPr/>
              <a:t>05.03.2018</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6021562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52B172C9-1107-473F-80AD-7C13746206A9}" type="datetime1">
              <a:rPr lang="de-DE" smtClean="0">
                <a:solidFill>
                  <a:srgbClr val="000000"/>
                </a:solidFill>
              </a:rPr>
              <a:pPr/>
              <a:t>05.03.2018</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84160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994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4ACC9507-8E20-4CA3-A343-B4E0F4836DCA}" type="datetime1">
              <a:rPr lang="de-DE" smtClean="0">
                <a:solidFill>
                  <a:srgbClr val="000000"/>
                </a:solidFill>
              </a:rPr>
              <a:pPr/>
              <a:t>05.03.2018</a:t>
            </a:fld>
            <a:endParaRPr lang="en-US" dirty="0">
              <a:solidFill>
                <a:srgbClr val="000000"/>
              </a:solidFill>
            </a:endParaRPr>
          </a:p>
        </p:txBody>
      </p:sp>
      <p:sp>
        <p:nvSpPr>
          <p:cNvPr id="9"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39519092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ast Slide Standard">
    <p:spTree>
      <p:nvGrpSpPr>
        <p:cNvPr id="1" name=""/>
        <p:cNvGrpSpPr/>
        <p:nvPr/>
      </p:nvGrpSpPr>
      <p:grpSpPr>
        <a:xfrm>
          <a:off x="0" y="0"/>
          <a:ext cx="0" cy="0"/>
          <a:chOff x="0" y="0"/>
          <a:chExt cx="0" cy="0"/>
        </a:xfrm>
      </p:grpSpPr>
      <p:sp>
        <p:nvSpPr>
          <p:cNvPr id="7" name="Rectangle 6"/>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6" name="Picture 48" descr="Logo_mit_Claim_transp"/>
          <p:cNvPicPr>
            <a:picLocks noChangeAspect="1" noChangeArrowheads="1"/>
          </p:cNvPicPr>
          <p:nvPr userDrawn="1">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416302" y="2193925"/>
            <a:ext cx="2308225" cy="19494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04647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st Slide Animated">
    <p:spTree>
      <p:nvGrpSpPr>
        <p:cNvPr id="1" name=""/>
        <p:cNvGrpSpPr/>
        <p:nvPr/>
      </p:nvGrpSpPr>
      <p:grpSpPr>
        <a:xfrm>
          <a:off x="0" y="0"/>
          <a:ext cx="0" cy="0"/>
          <a:chOff x="0" y="0"/>
          <a:chExt cx="0" cy="0"/>
        </a:xfrm>
      </p:grpSpPr>
      <p:sp>
        <p:nvSpPr>
          <p:cNvPr id="8" name="Rectangle 7"/>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5" name="Picture 4" descr="Logo_mit_Claim_transp"/>
          <p:cNvPicPr>
            <a:picLocks noChangeAspect="1" noChangeArrowheads="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bwMode="gray">
          <a:xfrm>
            <a:off x="3417888" y="2454276"/>
            <a:ext cx="2311050" cy="1593850"/>
          </a:xfrm>
          <a:prstGeom prst="rect">
            <a:avLst/>
          </a:prstGeom>
          <a:noFill/>
          <a:ln>
            <a:noFill/>
          </a:ln>
        </p:spPr>
      </p:pic>
      <p:pic>
        <p:nvPicPr>
          <p:cNvPr id="6" name="Picture 2"/>
          <p:cNvPicPr>
            <a:picLocks noChangeAspect="1" noChangeArrowheads="1"/>
          </p:cNvPicPr>
          <p:nvPr userDrawn="1">
            <p:custDataLst>
              <p:tags r:id="rId3"/>
            </p:custDataLst>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a:stretch/>
        </p:blipFill>
        <p:spPr bwMode="gray">
          <a:xfrm>
            <a:off x="2999956" y="2100987"/>
            <a:ext cx="3146425" cy="18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Logo_mit_Claim_transp"/>
          <p:cNvPicPr>
            <a:picLocks noChangeAspect="1" noChangeArrowheads="1"/>
          </p:cNvPicPr>
          <p:nvPr userDrawn="1">
            <p:custDataLst>
              <p:tags r:id="rId4"/>
            </p:custDataLst>
          </p:nvPr>
        </p:nvPicPr>
        <p:blipFill rotWithShape="1">
          <a:blip r:embed="rId9" cstate="print">
            <a:extLst>
              <a:ext uri="{28A0092B-C50C-407E-A947-70E740481C1C}">
                <a14:useLocalDpi xmlns:a14="http://schemas.microsoft.com/office/drawing/2010/main" val="0"/>
              </a:ext>
            </a:extLst>
          </a:blip>
          <a:srcRect b="-18492"/>
          <a:stretch/>
        </p:blipFill>
        <p:spPr bwMode="gray">
          <a:xfrm>
            <a:off x="3417888" y="4257092"/>
            <a:ext cx="2311050" cy="323850"/>
          </a:xfrm>
          <a:prstGeom prst="rect">
            <a:avLst/>
          </a:prstGeom>
          <a:noFill/>
          <a:ln>
            <a:noFill/>
          </a:ln>
        </p:spPr>
      </p:pic>
    </p:spTree>
    <p:custDataLst>
      <p:tags r:id="rId1"/>
    </p:custDataLst>
    <p:extLst>
      <p:ext uri="{BB962C8B-B14F-4D97-AF65-F5344CB8AC3E}">
        <p14:creationId xmlns:p14="http://schemas.microsoft.com/office/powerpoint/2010/main" val="3808351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4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xit" presetSubtype="0" fill="hold" nodeType="withEffect">
                                  <p:stCondLst>
                                    <p:cond delay="50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6" presetClass="emph" presetSubtype="0" decel="66000" fill="hold" nodeType="withEffect">
                                  <p:stCondLst>
                                    <p:cond delay="500"/>
                                  </p:stCondLst>
                                  <p:childTnLst>
                                    <p:animScale>
                                      <p:cBhvr>
                                        <p:cTn id="15" dur="3000" fill="hold"/>
                                        <p:tgtEl>
                                          <p:spTgt spid="6"/>
                                        </p:tgtEl>
                                      </p:cBhvr>
                                      <p:by x="115000" y="115000"/>
                                    </p:animScale>
                                  </p:childTnLst>
                                </p:cTn>
                              </p:par>
                              <p:par>
                                <p:cTn id="16" presetID="6" presetClass="emph" presetSubtype="0" decel="66000" fill="hold" nodeType="withEffect">
                                  <p:stCondLst>
                                    <p:cond delay="500"/>
                                  </p:stCondLst>
                                  <p:childTnLst>
                                    <p:animScale>
                                      <p:cBhvr>
                                        <p:cTn id="17" dur="3000" fill="hold"/>
                                        <p:tgtEl>
                                          <p:spTgt spid="5"/>
                                        </p:tgtEl>
                                      </p:cBhvr>
                                      <p:by x="115000" y="115000"/>
                                    </p:animScale>
                                  </p:childTnLst>
                                </p:cTn>
                              </p:par>
                              <p:par>
                                <p:cTn id="18" presetID="1" presetClass="entr" presetSubtype="0" fill="hold" nodeType="withEffect">
                                  <p:stCondLst>
                                    <p:cond delay="1700"/>
                                  </p:stCondLst>
                                  <p:childTnLst>
                                    <p:set>
                                      <p:cBhvr>
                                        <p:cTn id="19" dur="1" fill="hold">
                                          <p:stCondLst>
                                            <p:cond delay="0"/>
                                          </p:stCondLst>
                                        </p:cTn>
                                        <p:tgtEl>
                                          <p:spTgt spid="7"/>
                                        </p:tgtEl>
                                        <p:attrNameLst>
                                          <p:attrName>style.visibility</p:attrName>
                                        </p:attrNameLst>
                                      </p:cBhvr>
                                      <p:to>
                                        <p:strVal val="visible"/>
                                      </p:to>
                                    </p:set>
                                  </p:childTnLst>
                                </p:cTn>
                              </p:par>
                              <p:par>
                                <p:cTn id="20" presetID="6" presetClass="emph" presetSubtype="0" decel="93000" fill="hold" nodeType="withEffect">
                                  <p:stCondLst>
                                    <p:cond delay="1700"/>
                                  </p:stCondLst>
                                  <p:childTnLst>
                                    <p:animScale>
                                      <p:cBhvr>
                                        <p:cTn id="21" dur="18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5" name="Rectangle 1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p:nvPr>
        </p:nvSpPr>
        <p:spPr bwMode="gray">
          <a:xfrm>
            <a:off x="468313" y="1500188"/>
            <a:ext cx="6913562" cy="1244600"/>
          </a:xfrm>
          <a:noFill/>
        </p:spPr>
        <p:txBody>
          <a:bodyPr vert="horz" lIns="0" tIns="0" rIns="0" bIns="0" rtlCol="0" anchor="t" anchorCtr="0">
            <a:noAutofit/>
          </a:bodyPr>
          <a:lstStyle>
            <a:lvl1pPr>
              <a:lnSpc>
                <a:spcPct val="95000"/>
              </a:lnSpc>
              <a:spcAft>
                <a:spcPts val="0"/>
              </a:spcAft>
              <a:defRPr lang="de-DE" sz="5400" b="0" baseline="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a:t>Click to edit Master title style</a:t>
            </a:r>
            <a:endParaRPr lang="de-DE" dirty="0"/>
          </a:p>
        </p:txBody>
      </p:sp>
      <p:sp>
        <p:nvSpPr>
          <p:cNvPr id="3" name="Subtitle 2"/>
          <p:cNvSpPr>
            <a:spLocks noGrp="1"/>
          </p:cNvSpPr>
          <p:nvPr>
            <p:ph type="subTitle" idx="1"/>
          </p:nvPr>
        </p:nvSpPr>
        <p:spPr bwMode="gray">
          <a:xfrm>
            <a:off x="468313" y="2312528"/>
            <a:ext cx="6913562" cy="324384"/>
          </a:xfrm>
        </p:spPr>
        <p:txBody>
          <a:bodyPr lIns="3600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sp>
        <p:nvSpPr>
          <p:cNvPr id="24" name="Text Placeholder 23"/>
          <p:cNvSpPr>
            <a:spLocks noGrp="1"/>
          </p:cNvSpPr>
          <p:nvPr>
            <p:ph type="body" sz="quarter" idx="10" hasCustomPrompt="1"/>
          </p:nvPr>
        </p:nvSpPr>
        <p:spPr bwMode="gray">
          <a:xfrm>
            <a:off x="468313"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26" name="Text Placeholder 25"/>
          <p:cNvSpPr>
            <a:spLocks noGrp="1"/>
          </p:cNvSpPr>
          <p:nvPr>
            <p:ph type="body" sz="quarter" idx="11"/>
          </p:nvPr>
        </p:nvSpPr>
        <p:spPr bwMode="gray">
          <a:xfrm>
            <a:off x="468313"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
        <p:nvSpPr>
          <p:cNvPr id="31" name="Text Placeholder 23"/>
          <p:cNvSpPr>
            <a:spLocks noGrp="1"/>
          </p:cNvSpPr>
          <p:nvPr>
            <p:ph type="body" sz="quarter" idx="12" hasCustomPrompt="1"/>
          </p:nvPr>
        </p:nvSpPr>
        <p:spPr bwMode="gray">
          <a:xfrm>
            <a:off x="2844800"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32" name="Text Placeholder 25"/>
          <p:cNvSpPr>
            <a:spLocks noGrp="1"/>
          </p:cNvSpPr>
          <p:nvPr>
            <p:ph type="body" sz="quarter" idx="13"/>
          </p:nvPr>
        </p:nvSpPr>
        <p:spPr bwMode="gray">
          <a:xfrm>
            <a:off x="2844800"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
        <p:nvSpPr>
          <p:cNvPr id="33" name="Text Placeholder 23"/>
          <p:cNvSpPr>
            <a:spLocks noGrp="1"/>
          </p:cNvSpPr>
          <p:nvPr>
            <p:ph type="body" sz="quarter" idx="14" hasCustomPrompt="1"/>
          </p:nvPr>
        </p:nvSpPr>
        <p:spPr bwMode="gray">
          <a:xfrm>
            <a:off x="5223891"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34" name="Text Placeholder 25"/>
          <p:cNvSpPr>
            <a:spLocks noGrp="1"/>
          </p:cNvSpPr>
          <p:nvPr>
            <p:ph type="body" sz="quarter" idx="15"/>
          </p:nvPr>
        </p:nvSpPr>
        <p:spPr bwMode="gray">
          <a:xfrm>
            <a:off x="5223891"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405438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Chapter/Divider Page">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hasCustomPrompt="1"/>
          </p:nvPr>
        </p:nvSpPr>
        <p:spPr bwMode="gray">
          <a:xfrm>
            <a:off x="468313" y="1716088"/>
            <a:ext cx="5724525" cy="3411537"/>
          </a:xfrm>
          <a:noFill/>
        </p:spPr>
        <p:txBody>
          <a:bodyPr vert="horz" lIns="0" tIns="0" rIns="0" bIns="108000" rtlCol="0" anchor="b" anchorCtr="0">
            <a:noAutofit/>
          </a:bodyPr>
          <a:lstStyle>
            <a:lvl1pPr>
              <a:defRPr lang="de-DE" sz="5400" b="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dirty="0"/>
              <a:t>Insert </a:t>
            </a:r>
            <a:br>
              <a:rPr lang="en-US" dirty="0"/>
            </a:br>
            <a:r>
              <a:rPr lang="en-US" dirty="0"/>
              <a:t>Chapter-Title</a:t>
            </a:r>
            <a:endParaRPr lang="de-DE" dirty="0"/>
          </a:p>
        </p:txBody>
      </p:sp>
      <p:sp>
        <p:nvSpPr>
          <p:cNvPr id="3" name="Subtitle 2"/>
          <p:cNvSpPr>
            <a:spLocks noGrp="1"/>
          </p:cNvSpPr>
          <p:nvPr>
            <p:ph type="subTitle" idx="1" hasCustomPrompt="1"/>
          </p:nvPr>
        </p:nvSpPr>
        <p:spPr bwMode="gray">
          <a:xfrm>
            <a:off x="468313" y="5127625"/>
            <a:ext cx="5724525" cy="323849"/>
          </a:xfrm>
        </p:spPr>
        <p:txBody>
          <a:bodyPr lIns="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Chapter #</a:t>
            </a:r>
            <a:endParaRPr lang="de-DE" dirty="0"/>
          </a:p>
        </p:txBody>
      </p:sp>
    </p:spTree>
    <p:custDataLst>
      <p:tags r:id="rId1"/>
    </p:custDataLst>
    <p:extLst>
      <p:ext uri="{BB962C8B-B14F-4D97-AF65-F5344CB8AC3E}">
        <p14:creationId xmlns:p14="http://schemas.microsoft.com/office/powerpoint/2010/main" val="267240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urse Completion-pages">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8" name="Freeform 6"/>
          <p:cNvSpPr>
            <a:spLocks/>
          </p:cNvSpPr>
          <p:nvPr userDrawn="1"/>
        </p:nvSpPr>
        <p:spPr bwMode="auto">
          <a:xfrm rot="686203">
            <a:off x="4251330" y="1300164"/>
            <a:ext cx="644353" cy="765049"/>
          </a:xfrm>
          <a:custGeom>
            <a:avLst/>
            <a:gdLst/>
            <a:ahLst/>
            <a:cxnLst/>
            <a:rect l="l" t="t" r="r" b="b"/>
            <a:pathLst>
              <a:path w="644353" h="765049">
                <a:moveTo>
                  <a:pt x="132169" y="435937"/>
                </a:moveTo>
                <a:lnTo>
                  <a:pt x="220239" y="734465"/>
                </a:lnTo>
                <a:lnTo>
                  <a:pt x="208329" y="737581"/>
                </a:lnTo>
                <a:lnTo>
                  <a:pt x="195774" y="740775"/>
                </a:lnTo>
                <a:lnTo>
                  <a:pt x="184283" y="744182"/>
                </a:lnTo>
                <a:lnTo>
                  <a:pt x="173856" y="746950"/>
                </a:lnTo>
                <a:lnTo>
                  <a:pt x="164493" y="749292"/>
                </a:lnTo>
                <a:lnTo>
                  <a:pt x="156194" y="751635"/>
                </a:lnTo>
                <a:lnTo>
                  <a:pt x="148746" y="753764"/>
                </a:lnTo>
                <a:lnTo>
                  <a:pt x="142149" y="755254"/>
                </a:lnTo>
                <a:lnTo>
                  <a:pt x="136404" y="756958"/>
                </a:lnTo>
                <a:lnTo>
                  <a:pt x="131510" y="758448"/>
                </a:lnTo>
                <a:lnTo>
                  <a:pt x="127254" y="759513"/>
                </a:lnTo>
                <a:lnTo>
                  <a:pt x="123423" y="760365"/>
                </a:lnTo>
                <a:lnTo>
                  <a:pt x="120444" y="761216"/>
                </a:lnTo>
                <a:lnTo>
                  <a:pt x="118103" y="761855"/>
                </a:lnTo>
                <a:lnTo>
                  <a:pt x="115975" y="762281"/>
                </a:lnTo>
                <a:lnTo>
                  <a:pt x="114698" y="762707"/>
                </a:lnTo>
                <a:lnTo>
                  <a:pt x="113421" y="763346"/>
                </a:lnTo>
                <a:lnTo>
                  <a:pt x="112570" y="763559"/>
                </a:lnTo>
                <a:lnTo>
                  <a:pt x="112145" y="763559"/>
                </a:lnTo>
                <a:lnTo>
                  <a:pt x="111932" y="763772"/>
                </a:lnTo>
                <a:lnTo>
                  <a:pt x="111506" y="763771"/>
                </a:lnTo>
                <a:lnTo>
                  <a:pt x="111294" y="763772"/>
                </a:lnTo>
                <a:lnTo>
                  <a:pt x="105335" y="764836"/>
                </a:lnTo>
                <a:lnTo>
                  <a:pt x="98738" y="765049"/>
                </a:lnTo>
                <a:lnTo>
                  <a:pt x="92567" y="764410"/>
                </a:lnTo>
                <a:lnTo>
                  <a:pt x="86183" y="762707"/>
                </a:lnTo>
                <a:lnTo>
                  <a:pt x="80012" y="759513"/>
                </a:lnTo>
                <a:lnTo>
                  <a:pt x="75544" y="756745"/>
                </a:lnTo>
                <a:lnTo>
                  <a:pt x="71288" y="752912"/>
                </a:lnTo>
                <a:lnTo>
                  <a:pt x="67670" y="749080"/>
                </a:lnTo>
                <a:lnTo>
                  <a:pt x="64904" y="744608"/>
                </a:lnTo>
                <a:lnTo>
                  <a:pt x="62563" y="739711"/>
                </a:lnTo>
                <a:lnTo>
                  <a:pt x="61073" y="734600"/>
                </a:lnTo>
                <a:lnTo>
                  <a:pt x="55115" y="713308"/>
                </a:lnTo>
                <a:lnTo>
                  <a:pt x="49795" y="693505"/>
                </a:lnTo>
                <a:lnTo>
                  <a:pt x="44900" y="674981"/>
                </a:lnTo>
                <a:lnTo>
                  <a:pt x="40219" y="657734"/>
                </a:lnTo>
                <a:lnTo>
                  <a:pt x="35963" y="641977"/>
                </a:lnTo>
                <a:lnTo>
                  <a:pt x="32133" y="627498"/>
                </a:lnTo>
                <a:lnTo>
                  <a:pt x="28302" y="613871"/>
                </a:lnTo>
                <a:lnTo>
                  <a:pt x="25110" y="601521"/>
                </a:lnTo>
                <a:lnTo>
                  <a:pt x="22131" y="590023"/>
                </a:lnTo>
                <a:lnTo>
                  <a:pt x="19152" y="579802"/>
                </a:lnTo>
                <a:lnTo>
                  <a:pt x="16598" y="570646"/>
                </a:lnTo>
                <a:lnTo>
                  <a:pt x="14257" y="562342"/>
                </a:lnTo>
                <a:lnTo>
                  <a:pt x="12555" y="554889"/>
                </a:lnTo>
                <a:lnTo>
                  <a:pt x="10640" y="548076"/>
                </a:lnTo>
                <a:lnTo>
                  <a:pt x="8938" y="542114"/>
                </a:lnTo>
                <a:lnTo>
                  <a:pt x="7661" y="537004"/>
                </a:lnTo>
                <a:lnTo>
                  <a:pt x="6384" y="532532"/>
                </a:lnTo>
                <a:lnTo>
                  <a:pt x="5533" y="528912"/>
                </a:lnTo>
                <a:lnTo>
                  <a:pt x="4469" y="525719"/>
                </a:lnTo>
                <a:lnTo>
                  <a:pt x="3830" y="522737"/>
                </a:lnTo>
                <a:lnTo>
                  <a:pt x="3192" y="520821"/>
                </a:lnTo>
                <a:lnTo>
                  <a:pt x="2766" y="518905"/>
                </a:lnTo>
                <a:lnTo>
                  <a:pt x="2341" y="517414"/>
                </a:lnTo>
                <a:lnTo>
                  <a:pt x="2128" y="516563"/>
                </a:lnTo>
                <a:lnTo>
                  <a:pt x="1915" y="515924"/>
                </a:lnTo>
                <a:lnTo>
                  <a:pt x="1702" y="515285"/>
                </a:lnTo>
                <a:lnTo>
                  <a:pt x="1702" y="514859"/>
                </a:lnTo>
                <a:lnTo>
                  <a:pt x="1489" y="514646"/>
                </a:lnTo>
                <a:lnTo>
                  <a:pt x="426" y="508258"/>
                </a:lnTo>
                <a:lnTo>
                  <a:pt x="0" y="502083"/>
                </a:lnTo>
                <a:lnTo>
                  <a:pt x="851" y="495483"/>
                </a:lnTo>
                <a:lnTo>
                  <a:pt x="2341" y="488882"/>
                </a:lnTo>
                <a:lnTo>
                  <a:pt x="5533" y="482707"/>
                </a:lnTo>
                <a:lnTo>
                  <a:pt x="9151" y="477384"/>
                </a:lnTo>
                <a:lnTo>
                  <a:pt x="13619" y="472700"/>
                </a:lnTo>
                <a:lnTo>
                  <a:pt x="18726" y="468654"/>
                </a:lnTo>
                <a:lnTo>
                  <a:pt x="24685" y="465673"/>
                </a:lnTo>
                <a:lnTo>
                  <a:pt x="30430" y="463544"/>
                </a:lnTo>
                <a:lnTo>
                  <a:pt x="47029" y="459072"/>
                </a:lnTo>
                <a:lnTo>
                  <a:pt x="62137" y="454814"/>
                </a:lnTo>
                <a:lnTo>
                  <a:pt x="76182" y="451194"/>
                </a:lnTo>
                <a:lnTo>
                  <a:pt x="88737" y="447574"/>
                </a:lnTo>
                <a:lnTo>
                  <a:pt x="100228" y="444593"/>
                </a:lnTo>
                <a:lnTo>
                  <a:pt x="110655" y="441825"/>
                </a:lnTo>
                <a:lnTo>
                  <a:pt x="120018" y="439270"/>
                </a:lnTo>
                <a:lnTo>
                  <a:pt x="128317" y="436928"/>
                </a:lnTo>
                <a:close/>
                <a:moveTo>
                  <a:pt x="265998" y="852"/>
                </a:moveTo>
                <a:lnTo>
                  <a:pt x="270254" y="426"/>
                </a:lnTo>
                <a:lnTo>
                  <a:pt x="274936" y="0"/>
                </a:lnTo>
                <a:lnTo>
                  <a:pt x="279830" y="213"/>
                </a:lnTo>
                <a:lnTo>
                  <a:pt x="284937" y="852"/>
                </a:lnTo>
                <a:lnTo>
                  <a:pt x="290044" y="1916"/>
                </a:lnTo>
                <a:lnTo>
                  <a:pt x="295364" y="3620"/>
                </a:lnTo>
                <a:lnTo>
                  <a:pt x="301110" y="5749"/>
                </a:lnTo>
                <a:lnTo>
                  <a:pt x="306430" y="8304"/>
                </a:lnTo>
                <a:lnTo>
                  <a:pt x="311962" y="11498"/>
                </a:lnTo>
                <a:lnTo>
                  <a:pt x="317282" y="15331"/>
                </a:lnTo>
                <a:lnTo>
                  <a:pt x="322177" y="19802"/>
                </a:lnTo>
                <a:lnTo>
                  <a:pt x="327284" y="24700"/>
                </a:lnTo>
                <a:lnTo>
                  <a:pt x="332178" y="30236"/>
                </a:lnTo>
                <a:lnTo>
                  <a:pt x="336647" y="36411"/>
                </a:lnTo>
                <a:lnTo>
                  <a:pt x="340903" y="43224"/>
                </a:lnTo>
                <a:lnTo>
                  <a:pt x="344733" y="50890"/>
                </a:lnTo>
                <a:lnTo>
                  <a:pt x="347925" y="59194"/>
                </a:lnTo>
                <a:lnTo>
                  <a:pt x="350691" y="68137"/>
                </a:lnTo>
                <a:lnTo>
                  <a:pt x="353032" y="77931"/>
                </a:lnTo>
                <a:lnTo>
                  <a:pt x="354735" y="88152"/>
                </a:lnTo>
                <a:lnTo>
                  <a:pt x="355586" y="99650"/>
                </a:lnTo>
                <a:lnTo>
                  <a:pt x="355799" y="111574"/>
                </a:lnTo>
                <a:lnTo>
                  <a:pt x="355373" y="124350"/>
                </a:lnTo>
                <a:lnTo>
                  <a:pt x="354309" y="138190"/>
                </a:lnTo>
                <a:lnTo>
                  <a:pt x="352181" y="152669"/>
                </a:lnTo>
                <a:lnTo>
                  <a:pt x="349840" y="166509"/>
                </a:lnTo>
                <a:lnTo>
                  <a:pt x="348138" y="179498"/>
                </a:lnTo>
                <a:lnTo>
                  <a:pt x="347287" y="191422"/>
                </a:lnTo>
                <a:lnTo>
                  <a:pt x="346648" y="202068"/>
                </a:lnTo>
                <a:lnTo>
                  <a:pt x="347287" y="211863"/>
                </a:lnTo>
                <a:lnTo>
                  <a:pt x="347925" y="220806"/>
                </a:lnTo>
                <a:lnTo>
                  <a:pt x="349415" y="228684"/>
                </a:lnTo>
                <a:lnTo>
                  <a:pt x="351330" y="235711"/>
                </a:lnTo>
                <a:lnTo>
                  <a:pt x="353671" y="241886"/>
                </a:lnTo>
                <a:lnTo>
                  <a:pt x="356863" y="247422"/>
                </a:lnTo>
                <a:lnTo>
                  <a:pt x="360055" y="252106"/>
                </a:lnTo>
                <a:lnTo>
                  <a:pt x="364098" y="255939"/>
                </a:lnTo>
                <a:lnTo>
                  <a:pt x="368141" y="259346"/>
                </a:lnTo>
                <a:lnTo>
                  <a:pt x="372823" y="262114"/>
                </a:lnTo>
                <a:lnTo>
                  <a:pt x="377717" y="264030"/>
                </a:lnTo>
                <a:lnTo>
                  <a:pt x="383037" y="265521"/>
                </a:lnTo>
                <a:lnTo>
                  <a:pt x="388995" y="266585"/>
                </a:lnTo>
                <a:lnTo>
                  <a:pt x="394741" y="267011"/>
                </a:lnTo>
                <a:lnTo>
                  <a:pt x="401125" y="267224"/>
                </a:lnTo>
                <a:lnTo>
                  <a:pt x="407721" y="266798"/>
                </a:lnTo>
                <a:lnTo>
                  <a:pt x="414318" y="265947"/>
                </a:lnTo>
                <a:lnTo>
                  <a:pt x="421341" y="265095"/>
                </a:lnTo>
                <a:lnTo>
                  <a:pt x="428576" y="264030"/>
                </a:lnTo>
                <a:lnTo>
                  <a:pt x="435811" y="262327"/>
                </a:lnTo>
                <a:lnTo>
                  <a:pt x="443259" y="260624"/>
                </a:lnTo>
                <a:lnTo>
                  <a:pt x="450707" y="258707"/>
                </a:lnTo>
                <a:lnTo>
                  <a:pt x="458580" y="256791"/>
                </a:lnTo>
                <a:lnTo>
                  <a:pt x="466241" y="254662"/>
                </a:lnTo>
                <a:lnTo>
                  <a:pt x="473902" y="252532"/>
                </a:lnTo>
                <a:lnTo>
                  <a:pt x="481775" y="250403"/>
                </a:lnTo>
                <a:lnTo>
                  <a:pt x="489436" y="248274"/>
                </a:lnTo>
                <a:lnTo>
                  <a:pt x="497522" y="246144"/>
                </a:lnTo>
                <a:lnTo>
                  <a:pt x="505183" y="244228"/>
                </a:lnTo>
                <a:lnTo>
                  <a:pt x="512844" y="242738"/>
                </a:lnTo>
                <a:lnTo>
                  <a:pt x="520292" y="241034"/>
                </a:lnTo>
                <a:lnTo>
                  <a:pt x="527739" y="239757"/>
                </a:lnTo>
                <a:lnTo>
                  <a:pt x="534975" y="238692"/>
                </a:lnTo>
                <a:lnTo>
                  <a:pt x="542210" y="238053"/>
                </a:lnTo>
                <a:lnTo>
                  <a:pt x="549232" y="237627"/>
                </a:lnTo>
                <a:lnTo>
                  <a:pt x="556042" y="237627"/>
                </a:lnTo>
                <a:lnTo>
                  <a:pt x="562426" y="238053"/>
                </a:lnTo>
                <a:lnTo>
                  <a:pt x="568810" y="238905"/>
                </a:lnTo>
                <a:lnTo>
                  <a:pt x="574981" y="240395"/>
                </a:lnTo>
                <a:lnTo>
                  <a:pt x="580513" y="242312"/>
                </a:lnTo>
                <a:lnTo>
                  <a:pt x="585834" y="244867"/>
                </a:lnTo>
                <a:lnTo>
                  <a:pt x="590941" y="248061"/>
                </a:lnTo>
                <a:lnTo>
                  <a:pt x="595622" y="252106"/>
                </a:lnTo>
                <a:lnTo>
                  <a:pt x="599879" y="256365"/>
                </a:lnTo>
                <a:lnTo>
                  <a:pt x="603709" y="261901"/>
                </a:lnTo>
                <a:lnTo>
                  <a:pt x="607114" y="267863"/>
                </a:lnTo>
                <a:lnTo>
                  <a:pt x="610093" y="274890"/>
                </a:lnTo>
                <a:lnTo>
                  <a:pt x="612646" y="282555"/>
                </a:lnTo>
                <a:lnTo>
                  <a:pt x="614136" y="291285"/>
                </a:lnTo>
                <a:lnTo>
                  <a:pt x="614136" y="299802"/>
                </a:lnTo>
                <a:lnTo>
                  <a:pt x="612433" y="308532"/>
                </a:lnTo>
                <a:lnTo>
                  <a:pt x="609667" y="317262"/>
                </a:lnTo>
                <a:lnTo>
                  <a:pt x="605411" y="325566"/>
                </a:lnTo>
                <a:lnTo>
                  <a:pt x="599878" y="333658"/>
                </a:lnTo>
                <a:lnTo>
                  <a:pt x="593282" y="341536"/>
                </a:lnTo>
                <a:lnTo>
                  <a:pt x="585621" y="348988"/>
                </a:lnTo>
                <a:lnTo>
                  <a:pt x="590941" y="350479"/>
                </a:lnTo>
                <a:lnTo>
                  <a:pt x="596048" y="352608"/>
                </a:lnTo>
                <a:lnTo>
                  <a:pt x="600942" y="354312"/>
                </a:lnTo>
                <a:lnTo>
                  <a:pt x="604773" y="356654"/>
                </a:lnTo>
                <a:lnTo>
                  <a:pt x="608816" y="358996"/>
                </a:lnTo>
                <a:lnTo>
                  <a:pt x="612433" y="361551"/>
                </a:lnTo>
                <a:lnTo>
                  <a:pt x="618179" y="366449"/>
                </a:lnTo>
                <a:lnTo>
                  <a:pt x="623499" y="371772"/>
                </a:lnTo>
                <a:lnTo>
                  <a:pt x="627755" y="377308"/>
                </a:lnTo>
                <a:lnTo>
                  <a:pt x="631159" y="383696"/>
                </a:lnTo>
                <a:lnTo>
                  <a:pt x="633713" y="390509"/>
                </a:lnTo>
                <a:lnTo>
                  <a:pt x="635203" y="398601"/>
                </a:lnTo>
                <a:lnTo>
                  <a:pt x="635841" y="406479"/>
                </a:lnTo>
                <a:lnTo>
                  <a:pt x="634990" y="413931"/>
                </a:lnTo>
                <a:lnTo>
                  <a:pt x="633075" y="421597"/>
                </a:lnTo>
                <a:lnTo>
                  <a:pt x="629670" y="428410"/>
                </a:lnTo>
                <a:lnTo>
                  <a:pt x="626052" y="435224"/>
                </a:lnTo>
                <a:lnTo>
                  <a:pt x="621371" y="441612"/>
                </a:lnTo>
                <a:lnTo>
                  <a:pt x="615838" y="446935"/>
                </a:lnTo>
                <a:lnTo>
                  <a:pt x="609880" y="451620"/>
                </a:lnTo>
                <a:lnTo>
                  <a:pt x="603070" y="455452"/>
                </a:lnTo>
                <a:lnTo>
                  <a:pt x="609880" y="458007"/>
                </a:lnTo>
                <a:lnTo>
                  <a:pt x="616477" y="461201"/>
                </a:lnTo>
                <a:lnTo>
                  <a:pt x="622222" y="465247"/>
                </a:lnTo>
                <a:lnTo>
                  <a:pt x="627755" y="469931"/>
                </a:lnTo>
                <a:lnTo>
                  <a:pt x="632437" y="475255"/>
                </a:lnTo>
                <a:lnTo>
                  <a:pt x="636693" y="481004"/>
                </a:lnTo>
                <a:lnTo>
                  <a:pt x="640097" y="487817"/>
                </a:lnTo>
                <a:lnTo>
                  <a:pt x="642438" y="495057"/>
                </a:lnTo>
                <a:lnTo>
                  <a:pt x="644140" y="502722"/>
                </a:lnTo>
                <a:lnTo>
                  <a:pt x="644353" y="510600"/>
                </a:lnTo>
                <a:lnTo>
                  <a:pt x="643928" y="518479"/>
                </a:lnTo>
                <a:lnTo>
                  <a:pt x="642013" y="525718"/>
                </a:lnTo>
                <a:lnTo>
                  <a:pt x="639459" y="532532"/>
                </a:lnTo>
                <a:lnTo>
                  <a:pt x="636054" y="539133"/>
                </a:lnTo>
                <a:lnTo>
                  <a:pt x="631585" y="545308"/>
                </a:lnTo>
                <a:lnTo>
                  <a:pt x="626265" y="550418"/>
                </a:lnTo>
                <a:lnTo>
                  <a:pt x="620307" y="555102"/>
                </a:lnTo>
                <a:lnTo>
                  <a:pt x="613923" y="558722"/>
                </a:lnTo>
                <a:lnTo>
                  <a:pt x="606688" y="561277"/>
                </a:lnTo>
                <a:lnTo>
                  <a:pt x="607326" y="562129"/>
                </a:lnTo>
                <a:lnTo>
                  <a:pt x="607539" y="562768"/>
                </a:lnTo>
                <a:lnTo>
                  <a:pt x="607965" y="562981"/>
                </a:lnTo>
                <a:lnTo>
                  <a:pt x="608390" y="563407"/>
                </a:lnTo>
                <a:lnTo>
                  <a:pt x="609029" y="563832"/>
                </a:lnTo>
                <a:lnTo>
                  <a:pt x="615200" y="567452"/>
                </a:lnTo>
                <a:lnTo>
                  <a:pt x="621371" y="571924"/>
                </a:lnTo>
                <a:lnTo>
                  <a:pt x="626478" y="577247"/>
                </a:lnTo>
                <a:lnTo>
                  <a:pt x="630947" y="582996"/>
                </a:lnTo>
                <a:lnTo>
                  <a:pt x="634352" y="589597"/>
                </a:lnTo>
                <a:lnTo>
                  <a:pt x="636905" y="596836"/>
                </a:lnTo>
                <a:lnTo>
                  <a:pt x="638395" y="604502"/>
                </a:lnTo>
                <a:lnTo>
                  <a:pt x="638607" y="612167"/>
                </a:lnTo>
                <a:lnTo>
                  <a:pt x="637331" y="619619"/>
                </a:lnTo>
                <a:lnTo>
                  <a:pt x="635203" y="627072"/>
                </a:lnTo>
                <a:lnTo>
                  <a:pt x="632011" y="634099"/>
                </a:lnTo>
                <a:lnTo>
                  <a:pt x="627755" y="640699"/>
                </a:lnTo>
                <a:lnTo>
                  <a:pt x="622647" y="646874"/>
                </a:lnTo>
                <a:lnTo>
                  <a:pt x="616902" y="652410"/>
                </a:lnTo>
                <a:lnTo>
                  <a:pt x="610093" y="656882"/>
                </a:lnTo>
                <a:lnTo>
                  <a:pt x="602645" y="660715"/>
                </a:lnTo>
                <a:lnTo>
                  <a:pt x="594558" y="663696"/>
                </a:lnTo>
                <a:lnTo>
                  <a:pt x="589026" y="664973"/>
                </a:lnTo>
                <a:lnTo>
                  <a:pt x="582642" y="666889"/>
                </a:lnTo>
                <a:lnTo>
                  <a:pt x="575194" y="669232"/>
                </a:lnTo>
                <a:lnTo>
                  <a:pt x="566682" y="671574"/>
                </a:lnTo>
                <a:lnTo>
                  <a:pt x="557319" y="674342"/>
                </a:lnTo>
                <a:lnTo>
                  <a:pt x="547317" y="677323"/>
                </a:lnTo>
                <a:lnTo>
                  <a:pt x="536464" y="680730"/>
                </a:lnTo>
                <a:lnTo>
                  <a:pt x="524973" y="684137"/>
                </a:lnTo>
                <a:lnTo>
                  <a:pt x="512844" y="687543"/>
                </a:lnTo>
                <a:lnTo>
                  <a:pt x="500289" y="691163"/>
                </a:lnTo>
                <a:lnTo>
                  <a:pt x="487095" y="694783"/>
                </a:lnTo>
                <a:lnTo>
                  <a:pt x="473902" y="698616"/>
                </a:lnTo>
                <a:lnTo>
                  <a:pt x="460283" y="702448"/>
                </a:lnTo>
                <a:lnTo>
                  <a:pt x="446664" y="705855"/>
                </a:lnTo>
                <a:lnTo>
                  <a:pt x="432619" y="709262"/>
                </a:lnTo>
                <a:lnTo>
                  <a:pt x="418574" y="712882"/>
                </a:lnTo>
                <a:lnTo>
                  <a:pt x="404530" y="716076"/>
                </a:lnTo>
                <a:lnTo>
                  <a:pt x="390698" y="719057"/>
                </a:lnTo>
                <a:lnTo>
                  <a:pt x="377078" y="722038"/>
                </a:lnTo>
                <a:lnTo>
                  <a:pt x="363460" y="724593"/>
                </a:lnTo>
                <a:lnTo>
                  <a:pt x="350479" y="726935"/>
                </a:lnTo>
                <a:lnTo>
                  <a:pt x="337711" y="728638"/>
                </a:lnTo>
                <a:lnTo>
                  <a:pt x="325581" y="730342"/>
                </a:lnTo>
                <a:lnTo>
                  <a:pt x="313877" y="731619"/>
                </a:lnTo>
                <a:lnTo>
                  <a:pt x="302599" y="732258"/>
                </a:lnTo>
                <a:lnTo>
                  <a:pt x="292385" y="732471"/>
                </a:lnTo>
                <a:lnTo>
                  <a:pt x="282809" y="732258"/>
                </a:lnTo>
                <a:lnTo>
                  <a:pt x="273871" y="731619"/>
                </a:lnTo>
                <a:lnTo>
                  <a:pt x="266211" y="730129"/>
                </a:lnTo>
                <a:lnTo>
                  <a:pt x="259401" y="728000"/>
                </a:lnTo>
                <a:lnTo>
                  <a:pt x="255279" y="726014"/>
                </a:lnTo>
                <a:lnTo>
                  <a:pt x="166960" y="426639"/>
                </a:lnTo>
                <a:lnTo>
                  <a:pt x="168749" y="426281"/>
                </a:lnTo>
                <a:lnTo>
                  <a:pt x="170451" y="425642"/>
                </a:lnTo>
                <a:lnTo>
                  <a:pt x="171516" y="425429"/>
                </a:lnTo>
                <a:lnTo>
                  <a:pt x="172154" y="425217"/>
                </a:lnTo>
                <a:lnTo>
                  <a:pt x="172792" y="425004"/>
                </a:lnTo>
                <a:lnTo>
                  <a:pt x="173218" y="425004"/>
                </a:lnTo>
                <a:lnTo>
                  <a:pt x="173430" y="424791"/>
                </a:lnTo>
                <a:lnTo>
                  <a:pt x="174920" y="410950"/>
                </a:lnTo>
                <a:lnTo>
                  <a:pt x="176410" y="397749"/>
                </a:lnTo>
                <a:lnTo>
                  <a:pt x="178325" y="384760"/>
                </a:lnTo>
                <a:lnTo>
                  <a:pt x="180666" y="372410"/>
                </a:lnTo>
                <a:lnTo>
                  <a:pt x="183219" y="360487"/>
                </a:lnTo>
                <a:lnTo>
                  <a:pt x="185773" y="348776"/>
                </a:lnTo>
                <a:lnTo>
                  <a:pt x="188752" y="337277"/>
                </a:lnTo>
                <a:lnTo>
                  <a:pt x="191944" y="325992"/>
                </a:lnTo>
                <a:lnTo>
                  <a:pt x="195136" y="314494"/>
                </a:lnTo>
                <a:lnTo>
                  <a:pt x="198541" y="303422"/>
                </a:lnTo>
                <a:lnTo>
                  <a:pt x="202158" y="291924"/>
                </a:lnTo>
                <a:lnTo>
                  <a:pt x="205563" y="280426"/>
                </a:lnTo>
                <a:lnTo>
                  <a:pt x="209181" y="268928"/>
                </a:lnTo>
                <a:lnTo>
                  <a:pt x="212798" y="256791"/>
                </a:lnTo>
                <a:lnTo>
                  <a:pt x="216416" y="244228"/>
                </a:lnTo>
                <a:lnTo>
                  <a:pt x="219820" y="231452"/>
                </a:lnTo>
                <a:lnTo>
                  <a:pt x="223438" y="218251"/>
                </a:lnTo>
                <a:lnTo>
                  <a:pt x="226843" y="204198"/>
                </a:lnTo>
                <a:lnTo>
                  <a:pt x="230035" y="189506"/>
                </a:lnTo>
                <a:lnTo>
                  <a:pt x="233227" y="174388"/>
                </a:lnTo>
                <a:lnTo>
                  <a:pt x="236206" y="157992"/>
                </a:lnTo>
                <a:lnTo>
                  <a:pt x="238760" y="140958"/>
                </a:lnTo>
                <a:lnTo>
                  <a:pt x="241313" y="122859"/>
                </a:lnTo>
                <a:lnTo>
                  <a:pt x="243654" y="103696"/>
                </a:lnTo>
                <a:lnTo>
                  <a:pt x="245569" y="83681"/>
                </a:lnTo>
                <a:lnTo>
                  <a:pt x="247272" y="62175"/>
                </a:lnTo>
                <a:lnTo>
                  <a:pt x="248548" y="39817"/>
                </a:lnTo>
                <a:lnTo>
                  <a:pt x="249399" y="15757"/>
                </a:lnTo>
                <a:lnTo>
                  <a:pt x="250251" y="12776"/>
                </a:lnTo>
                <a:lnTo>
                  <a:pt x="251315" y="10008"/>
                </a:lnTo>
                <a:lnTo>
                  <a:pt x="253230" y="7452"/>
                </a:lnTo>
                <a:lnTo>
                  <a:pt x="255571" y="5323"/>
                </a:lnTo>
                <a:lnTo>
                  <a:pt x="258550" y="3407"/>
                </a:lnTo>
                <a:lnTo>
                  <a:pt x="262168" y="1916"/>
                </a:lnTo>
                <a:close/>
              </a:path>
            </a:pathLst>
          </a:custGeom>
          <a:solidFill>
            <a:schemeClr val="bg1"/>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600">
              <a:solidFill>
                <a:srgbClr val="000000"/>
              </a:solidFill>
            </a:endParaRP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You have successfully</a:t>
            </a:r>
            <a:br>
              <a:rPr lang="en-US" sz="4400">
                <a:solidFill>
                  <a:srgbClr val="FFFFFF"/>
                </a:solidFill>
              </a:rPr>
            </a:br>
            <a:r>
              <a:rPr lang="en-US" sz="4400">
                <a:solidFill>
                  <a:srgbClr val="FFFFFF"/>
                </a:solidFill>
              </a:rPr>
              <a:t> completed the course!*</a:t>
            </a:r>
            <a:endParaRPr sz="4400">
              <a:solidFill>
                <a:srgbClr val="FFFFFF"/>
              </a:solidFill>
            </a:endParaRPr>
          </a:p>
        </p:txBody>
      </p:sp>
      <p:sp>
        <p:nvSpPr>
          <p:cNvPr id="10" name="Untertitel 2"/>
          <p:cNvSpPr txBox="1">
            <a:spLocks/>
          </p:cNvSpPr>
          <p:nvPr userDrawn="1"/>
        </p:nvSpPr>
        <p:spPr bwMode="gray">
          <a:xfrm>
            <a:off x="1763688" y="3842235"/>
            <a:ext cx="5616624"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To close the training unit please click on the close button at the top of the window.</a:t>
            </a:r>
            <a:endParaRPr lang="de-DE" dirty="0">
              <a:solidFill>
                <a:srgbClr val="FFFFFF"/>
              </a:solidFill>
            </a:endParaRPr>
          </a:p>
        </p:txBody>
      </p:sp>
      <p:sp>
        <p:nvSpPr>
          <p:cNvPr id="11" name="Pfeil nach unten 347"/>
          <p:cNvSpPr/>
          <p:nvPr userDrawn="1"/>
        </p:nvSpPr>
        <p:spPr>
          <a:xfrm rot="13500000">
            <a:off x="8485186" y="244475"/>
            <a:ext cx="381000" cy="57573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2" name="TextBox 1"/>
          <p:cNvSpPr txBox="1"/>
          <p:nvPr userDrawn="1"/>
        </p:nvSpPr>
        <p:spPr>
          <a:xfrm>
            <a:off x="468313" y="5222309"/>
            <a:ext cx="8207375" cy="1086416"/>
          </a:xfrm>
          <a:prstGeom prst="rect">
            <a:avLst/>
          </a:prstGeom>
          <a:noFill/>
        </p:spPr>
        <p:txBody>
          <a:bodyPr wrap="square" lIns="0" tIns="0" rIns="0" bIns="0" rtlCol="0">
            <a:noAutofit/>
          </a:bodyPr>
          <a:lstStyle/>
          <a:p>
            <a:pPr algn="ctr">
              <a:lnSpc>
                <a:spcPct val="90000"/>
              </a:lnSpc>
              <a:spcBef>
                <a:spcPts val="600"/>
              </a:spcBef>
              <a:spcAft>
                <a:spcPts val="600"/>
              </a:spcAft>
              <a:buFont typeface="Arial" pitchFamily="34" charset="0"/>
              <a:buNone/>
              <a:defRPr/>
            </a:pPr>
            <a:r>
              <a:rPr lang="en-US" sz="1400" dirty="0">
                <a:solidFill>
                  <a:srgbClr val="FFFFFF"/>
                </a:solidFill>
                <a:latin typeface="Segoe UI Light"/>
              </a:rPr>
              <a:t>*In order to complete the course it is necessary to page through all slides!</a:t>
            </a:r>
          </a:p>
          <a:p>
            <a:pPr eaLnBrk="0" fontAlgn="base" hangingPunct="0">
              <a:lnSpc>
                <a:spcPct val="90000"/>
              </a:lnSpc>
              <a:spcBef>
                <a:spcPts val="600"/>
              </a:spcBef>
              <a:spcAft>
                <a:spcPts val="600"/>
              </a:spcAft>
            </a:pPr>
            <a:endParaRPr lang="en-US" sz="1600" dirty="0" err="1">
              <a:solidFill>
                <a:srgbClr val="FFFFFF"/>
              </a:solidFill>
            </a:endParaRPr>
          </a:p>
        </p:txBody>
      </p:sp>
    </p:spTree>
    <p:custDataLst>
      <p:tags r:id="rId1"/>
    </p:custDataLst>
    <p:extLst>
      <p:ext uri="{BB962C8B-B14F-4D97-AF65-F5344CB8AC3E}">
        <p14:creationId xmlns:p14="http://schemas.microsoft.com/office/powerpoint/2010/main" val="249847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urse Completion-Quiz">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r>
              <a:rPr lang="de-DE" sz="8000" b="1" dirty="0">
                <a:solidFill>
                  <a:srgbClr val="FFFFFF"/>
                </a:solidFill>
              </a:rPr>
              <a:t>?</a:t>
            </a: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A last step is necessary</a:t>
            </a:r>
          </a:p>
          <a:p>
            <a:pPr algn="ctr"/>
            <a:r>
              <a:rPr lang="en-US" sz="4400">
                <a:solidFill>
                  <a:srgbClr val="FFFFFF"/>
                </a:solidFill>
              </a:rPr>
              <a:t>to complete the course!</a:t>
            </a:r>
          </a:p>
        </p:txBody>
      </p:sp>
      <p:sp>
        <p:nvSpPr>
          <p:cNvPr id="10" name="Untertitel 2"/>
          <p:cNvSpPr txBox="1">
            <a:spLocks/>
          </p:cNvSpPr>
          <p:nvPr userDrawn="1"/>
        </p:nvSpPr>
        <p:spPr bwMode="gray">
          <a:xfrm>
            <a:off x="1372600" y="3842235"/>
            <a:ext cx="6398800"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Please answer the questions starting on the next slide </a:t>
            </a:r>
            <a:br>
              <a:rPr lang="en-US" dirty="0">
                <a:solidFill>
                  <a:srgbClr val="FFFFFF"/>
                </a:solidFill>
              </a:rPr>
            </a:br>
            <a:r>
              <a:rPr lang="en-US" dirty="0">
                <a:solidFill>
                  <a:srgbClr val="FFFFFF"/>
                </a:solidFill>
              </a:rPr>
              <a:t>in order to complete the training unit. </a:t>
            </a:r>
          </a:p>
        </p:txBody>
      </p:sp>
    </p:spTree>
    <p:custDataLst>
      <p:tags r:id="rId1"/>
    </p:custDataLst>
    <p:extLst>
      <p:ext uri="{BB962C8B-B14F-4D97-AF65-F5344CB8AC3E}">
        <p14:creationId xmlns:p14="http://schemas.microsoft.com/office/powerpoint/2010/main" val="327885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3251205" name="Rectangle 5"/>
          <p:cNvSpPr>
            <a:spLocks noGrp="1" noChangeArrowheads="1"/>
          </p:cNvSpPr>
          <p:nvPr>
            <p:ph type="ctrTitle" sz="quarter"/>
          </p:nvPr>
        </p:nvSpPr>
        <p:spPr>
          <a:xfrm>
            <a:off x="466725" y="268288"/>
            <a:ext cx="6208713" cy="928687"/>
          </a:xfrm>
        </p:spPr>
        <p:txBody>
          <a:bodyPr/>
          <a:lstStyle>
            <a:lvl1pPr>
              <a:defRPr sz="2400"/>
            </a:lvl1pPr>
          </a:lstStyle>
          <a:p>
            <a:pPr lvl="0"/>
            <a:r>
              <a:rPr lang="de-DE" noProof="0"/>
              <a:t>Titelmasterformat durch Klicken bearbeiten</a:t>
            </a:r>
          </a:p>
        </p:txBody>
      </p:sp>
      <p:sp>
        <p:nvSpPr>
          <p:cNvPr id="3251215" name="Freeform 15"/>
          <p:cNvSpPr>
            <a:spLocks noEditPoints="1"/>
          </p:cNvSpPr>
          <p:nvPr>
            <p:custDataLst>
              <p:tags r:id="rId1"/>
            </p:custDataLst>
          </p:nvPr>
        </p:nvSpPr>
        <p:spPr bwMode="auto">
          <a:xfrm>
            <a:off x="8216900" y="379413"/>
            <a:ext cx="463550" cy="488950"/>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pic>
        <p:nvPicPr>
          <p:cNvPr id="3251248" name="Bild 2" descr="13_DSC_0298_foleys_Präse2.jpg"/>
          <p:cNvPicPr>
            <a:picLocks noChangeAspect="1"/>
          </p:cNvPicPr>
          <p:nvPr/>
        </p:nvPicPr>
        <p:blipFill>
          <a:blip r:embed="rId3">
            <a:extLst>
              <a:ext uri="{28A0092B-C50C-407E-A947-70E740481C1C}">
                <a14:useLocalDpi xmlns:a14="http://schemas.microsoft.com/office/drawing/2010/main" val="0"/>
              </a:ext>
            </a:extLst>
          </a:blip>
          <a:srcRect t="10429" r="2383" b="9293"/>
          <a:stretch>
            <a:fillRect/>
          </a:stretch>
        </p:blipFill>
        <p:spPr bwMode="auto">
          <a:xfrm>
            <a:off x="0" y="1350963"/>
            <a:ext cx="91440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1753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D67EEE-1FA6-4B6B-877E-8592EF09C0AE}" type="datetime1">
              <a:rPr lang="de-DE" smtClean="0">
                <a:solidFill>
                  <a:srgbClr val="000000"/>
                </a:solidFill>
              </a:rPr>
              <a:pPr/>
              <a:t>05.03.2018</a:t>
            </a:fld>
            <a:endParaRPr lang="en-US">
              <a:solidFill>
                <a:srgbClr val="000000"/>
              </a:solidFill>
            </a:endParaRPr>
          </a:p>
        </p:txBody>
      </p:sp>
      <p:sp>
        <p:nvSpPr>
          <p:cNvPr id="8" name="Footer Placeholder 7"/>
          <p:cNvSpPr>
            <a:spLocks noGrp="1"/>
          </p:cNvSpPr>
          <p:nvPr>
            <p:ph type="ftr" sz="quarter" idx="11"/>
          </p:nvPr>
        </p:nvSpPr>
        <p:spPr/>
        <p:txBody>
          <a:bodyPr/>
          <a:lstStyle/>
          <a:p>
            <a:r>
              <a:rPr lang="en-US">
                <a:solidFill>
                  <a:srgbClr val="000000"/>
                </a:solidFill>
              </a:rPr>
              <a:t>Carl Zeiss Microscopy</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38E4604C-6AF7-4384-B9E0-44299672C995}" type="slidenum">
              <a:rPr lang="en-US" sz="1600" smtClean="0">
                <a:solidFill>
                  <a:srgbClr val="000000"/>
                </a:solidFill>
              </a:rPr>
              <a:pPr eaLnBrk="0" fontAlgn="base" hangingPunct="0">
                <a:spcBef>
                  <a:spcPct val="0"/>
                </a:spcBef>
                <a:spcAft>
                  <a:spcPct val="0"/>
                </a:spcAft>
              </a:pPr>
              <a:t>‹#›</a:t>
            </a:fld>
            <a:endParaRPr lang="en-US" sz="1600">
              <a:solidFill>
                <a:srgbClr val="000000"/>
              </a:solidFill>
            </a:endParaRPr>
          </a:p>
        </p:txBody>
      </p:sp>
    </p:spTree>
    <p:extLst>
      <p:ext uri="{BB962C8B-B14F-4D97-AF65-F5344CB8AC3E}">
        <p14:creationId xmlns:p14="http://schemas.microsoft.com/office/powerpoint/2010/main" val="72842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ags" Target="../tags/tag4.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vmlDrawing" Target="../drawings/vmlDrawing1.v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image" Target="../media/image4.emf"/><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oleObject" Target="../embeddings/oleObject1.bin"/><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tags" Target="../tags/tag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tags" Target="../tags/tag44.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theme" Target="../theme/theme6.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2270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7601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0179" name="Rectangle 3"/>
          <p:cNvSpPr>
            <a:spLocks noGrp="1" noChangeArrowheads="1"/>
          </p:cNvSpPr>
          <p:nvPr>
            <p:ph type="body" idx="1"/>
          </p:nvPr>
        </p:nvSpPr>
        <p:spPr bwMode="auto">
          <a:xfrm>
            <a:off x="466725" y="1708151"/>
            <a:ext cx="8208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250182" name="Rectangle 6"/>
          <p:cNvSpPr>
            <a:spLocks noGrp="1" noChangeArrowheads="1"/>
          </p:cNvSpPr>
          <p:nvPr>
            <p:ph type="title"/>
          </p:nvPr>
        </p:nvSpPr>
        <p:spPr bwMode="auto">
          <a:xfrm>
            <a:off x="466725" y="307975"/>
            <a:ext cx="73469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a:t>Titel</a:t>
            </a:r>
            <a:endParaRPr lang="en-US" dirty="0"/>
          </a:p>
        </p:txBody>
      </p:sp>
      <p:sp>
        <p:nvSpPr>
          <p:cNvPr id="3250187" name="Freeform 11"/>
          <p:cNvSpPr>
            <a:spLocks noEditPoints="1"/>
          </p:cNvSpPr>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8" name="Date Placeholder 3"/>
          <p:cNvSpPr>
            <a:spLocks noGrp="1"/>
          </p:cNvSpPr>
          <p:nvPr>
            <p:ph type="dt" sz="half" idx="2"/>
          </p:nvPr>
        </p:nvSpPr>
        <p:spPr>
          <a:xfrm>
            <a:off x="6448425" y="6643689"/>
            <a:ext cx="1117600" cy="160337"/>
          </a:xfrm>
          <a:prstGeom prst="rect">
            <a:avLst/>
          </a:prstGeom>
        </p:spPr>
        <p:txBody>
          <a:bodyPr anchor="ctr"/>
          <a:lstStyle>
            <a:lvl1pPr algn="l">
              <a:defRPr sz="800"/>
            </a:lvl1pPr>
          </a:lstStyle>
          <a:p>
            <a:pPr eaLnBrk="0" fontAlgn="base" hangingPunct="0">
              <a:spcBef>
                <a:spcPct val="0"/>
              </a:spcBef>
              <a:spcAft>
                <a:spcPct val="0"/>
              </a:spcAft>
            </a:pPr>
            <a:fld id="{8CA961C3-3299-4F98-8ECB-BC973D3260B1}" type="datetime1">
              <a:rPr lang="en-US" smtClean="0">
                <a:solidFill>
                  <a:srgbClr val="000000"/>
                </a:solidFill>
              </a:rPr>
              <a:pPr eaLnBrk="0" fontAlgn="base" hangingPunct="0">
                <a:spcBef>
                  <a:spcPct val="0"/>
                </a:spcBef>
                <a:spcAft>
                  <a:spcPct val="0"/>
                </a:spcAft>
              </a:pPr>
              <a:t>3/5/2018</a:t>
            </a:fld>
            <a:endParaRPr lang="en-US" dirty="0">
              <a:solidFill>
                <a:srgbClr val="000000"/>
              </a:solidFill>
            </a:endParaRPr>
          </a:p>
        </p:txBody>
      </p:sp>
      <p:sp>
        <p:nvSpPr>
          <p:cNvPr id="10" name="Footer Placeholder 5"/>
          <p:cNvSpPr>
            <a:spLocks noGrp="1"/>
          </p:cNvSpPr>
          <p:nvPr>
            <p:ph type="ftr" sz="quarter" idx="3"/>
          </p:nvPr>
        </p:nvSpPr>
        <p:spPr>
          <a:xfrm>
            <a:off x="466725" y="6643688"/>
            <a:ext cx="5702300" cy="161925"/>
          </a:xfrm>
          <a:prstGeom prst="rect">
            <a:avLst/>
          </a:prstGeom>
        </p:spPr>
        <p:txBody>
          <a:bodyPr anchor="ctr"/>
          <a:lstStyle>
            <a:lvl1pPr algn="l">
              <a:defRPr sz="800"/>
            </a:lvl1pPr>
          </a:lstStyle>
          <a:p>
            <a:pPr eaLnBrk="0" fontAlgn="base" hangingPunct="0">
              <a:spcBef>
                <a:spcPct val="0"/>
              </a:spcBef>
              <a:spcAft>
                <a:spcPct val="0"/>
              </a:spcAft>
            </a:pPr>
            <a:r>
              <a:rPr lang="en-US" dirty="0">
                <a:solidFill>
                  <a:srgbClr val="000000"/>
                </a:solidFill>
              </a:rPr>
              <a:t>Carl Zeiss Microscopy - ApoTome.2</a:t>
            </a:r>
          </a:p>
        </p:txBody>
      </p:sp>
    </p:spTree>
    <p:extLst>
      <p:ext uri="{BB962C8B-B14F-4D97-AF65-F5344CB8AC3E}">
        <p14:creationId xmlns:p14="http://schemas.microsoft.com/office/powerpoint/2010/main" val="11700823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Lst>
  <p:hf hdr="0"/>
  <p:txStyles>
    <p:titleStyle>
      <a:lvl1pPr algn="l" rtl="0" eaLnBrk="0" fontAlgn="base" hangingPunct="0">
        <a:lnSpc>
          <a:spcPct val="90000"/>
        </a:lnSpc>
        <a:spcBef>
          <a:spcPct val="0"/>
        </a:spcBef>
        <a:spcAft>
          <a:spcPct val="0"/>
        </a:spcAft>
        <a:defRPr sz="2200" b="1">
          <a:solidFill>
            <a:schemeClr val="tx2"/>
          </a:solidFill>
          <a:latin typeface="+mj-lt"/>
          <a:ea typeface="+mj-ea"/>
          <a:cs typeface="+mj-cs"/>
        </a:defRPr>
      </a:lvl1pPr>
      <a:lvl2pPr algn="l" rtl="0" eaLnBrk="0" fontAlgn="base" hangingPunct="0">
        <a:lnSpc>
          <a:spcPct val="90000"/>
        </a:lnSpc>
        <a:spcBef>
          <a:spcPct val="0"/>
        </a:spcBef>
        <a:spcAft>
          <a:spcPct val="0"/>
        </a:spcAft>
        <a:defRPr sz="2200" b="1">
          <a:solidFill>
            <a:schemeClr val="tx2"/>
          </a:solidFill>
          <a:latin typeface="Arial" charset="0"/>
        </a:defRPr>
      </a:lvl2pPr>
      <a:lvl3pPr algn="l" rtl="0" eaLnBrk="0" fontAlgn="base" hangingPunct="0">
        <a:lnSpc>
          <a:spcPct val="90000"/>
        </a:lnSpc>
        <a:spcBef>
          <a:spcPct val="0"/>
        </a:spcBef>
        <a:spcAft>
          <a:spcPct val="0"/>
        </a:spcAft>
        <a:defRPr sz="2200" b="1">
          <a:solidFill>
            <a:schemeClr val="tx2"/>
          </a:solidFill>
          <a:latin typeface="Arial" charset="0"/>
        </a:defRPr>
      </a:lvl3pPr>
      <a:lvl4pPr algn="l" rtl="0" eaLnBrk="0" fontAlgn="base" hangingPunct="0">
        <a:lnSpc>
          <a:spcPct val="90000"/>
        </a:lnSpc>
        <a:spcBef>
          <a:spcPct val="0"/>
        </a:spcBef>
        <a:spcAft>
          <a:spcPct val="0"/>
        </a:spcAft>
        <a:defRPr sz="2200" b="1">
          <a:solidFill>
            <a:schemeClr val="tx2"/>
          </a:solidFill>
          <a:latin typeface="Arial" charset="0"/>
        </a:defRPr>
      </a:lvl4pPr>
      <a:lvl5pPr algn="l" rtl="0" eaLnBrk="0" fontAlgn="base" hangingPunct="0">
        <a:lnSpc>
          <a:spcPct val="90000"/>
        </a:lnSpc>
        <a:spcBef>
          <a:spcPct val="0"/>
        </a:spcBef>
        <a:spcAft>
          <a:spcPct val="0"/>
        </a:spcAft>
        <a:defRPr sz="2200" b="1">
          <a:solidFill>
            <a:schemeClr val="tx2"/>
          </a:solidFill>
          <a:latin typeface="Arial" charset="0"/>
        </a:defRPr>
      </a:lvl5pPr>
      <a:lvl6pPr marL="457200" algn="l" rtl="0" eaLnBrk="0" fontAlgn="base" hangingPunct="0">
        <a:lnSpc>
          <a:spcPct val="90000"/>
        </a:lnSpc>
        <a:spcBef>
          <a:spcPct val="0"/>
        </a:spcBef>
        <a:spcAft>
          <a:spcPct val="0"/>
        </a:spcAft>
        <a:defRPr sz="2200" b="1">
          <a:solidFill>
            <a:schemeClr val="tx2"/>
          </a:solidFill>
          <a:latin typeface="Arial" charset="0"/>
        </a:defRPr>
      </a:lvl6pPr>
      <a:lvl7pPr marL="914400" algn="l" rtl="0" eaLnBrk="0" fontAlgn="base" hangingPunct="0">
        <a:lnSpc>
          <a:spcPct val="90000"/>
        </a:lnSpc>
        <a:spcBef>
          <a:spcPct val="0"/>
        </a:spcBef>
        <a:spcAft>
          <a:spcPct val="0"/>
        </a:spcAft>
        <a:defRPr sz="2200" b="1">
          <a:solidFill>
            <a:schemeClr val="tx2"/>
          </a:solidFill>
          <a:latin typeface="Arial" charset="0"/>
        </a:defRPr>
      </a:lvl7pPr>
      <a:lvl8pPr marL="1371600" algn="l" rtl="0" eaLnBrk="0" fontAlgn="base" hangingPunct="0">
        <a:lnSpc>
          <a:spcPct val="90000"/>
        </a:lnSpc>
        <a:spcBef>
          <a:spcPct val="0"/>
        </a:spcBef>
        <a:spcAft>
          <a:spcPct val="0"/>
        </a:spcAft>
        <a:defRPr sz="2200" b="1">
          <a:solidFill>
            <a:schemeClr val="tx2"/>
          </a:solidFill>
          <a:latin typeface="Arial" charset="0"/>
        </a:defRPr>
      </a:lvl8pPr>
      <a:lvl9pPr marL="1828800" algn="l" rtl="0" eaLnBrk="0" fontAlgn="base" hangingPunct="0">
        <a:lnSpc>
          <a:spcPct val="90000"/>
        </a:lnSpc>
        <a:spcBef>
          <a:spcPct val="0"/>
        </a:spcBef>
        <a:spcAft>
          <a:spcPct val="0"/>
        </a:spcAft>
        <a:defRPr sz="2200" b="1">
          <a:solidFill>
            <a:schemeClr val="tx2"/>
          </a:solidFill>
          <a:latin typeface="Arial" charset="0"/>
        </a:defRPr>
      </a:lvl9pPr>
    </p:titleStyle>
    <p:bodyStyle>
      <a:lvl1pPr algn="l" rtl="0" eaLnBrk="0" fontAlgn="base" hangingPunct="0">
        <a:spcBef>
          <a:spcPct val="0"/>
        </a:spcBef>
        <a:spcAft>
          <a:spcPct val="0"/>
        </a:spcAft>
        <a:defRPr sz="1600">
          <a:solidFill>
            <a:schemeClr val="tx1"/>
          </a:solidFill>
          <a:latin typeface="+mn-lt"/>
          <a:ea typeface="+mn-ea"/>
          <a:cs typeface="+mn-cs"/>
        </a:defRPr>
      </a:lvl1pPr>
      <a:lvl2pPr marL="363538" indent="-184150" algn="l" rtl="0" eaLnBrk="0" fontAlgn="base" hangingPunct="0">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0" fontAlgn="base" hangingPunct="0">
        <a:spcBef>
          <a:spcPct val="0"/>
        </a:spcBef>
        <a:spcAft>
          <a:spcPct val="0"/>
        </a:spcAft>
        <a:buClr>
          <a:schemeClr val="folHlink"/>
        </a:buClr>
        <a:buChar char="-"/>
        <a:defRPr sz="1400">
          <a:solidFill>
            <a:schemeClr val="tx1"/>
          </a:solidFill>
          <a:latin typeface="+mn-lt"/>
        </a:defRPr>
      </a:lvl3pPr>
      <a:lvl4pPr marL="1081088" indent="-177800" algn="l" rtl="0" eaLnBrk="0" fontAlgn="base" hangingPunct="0">
        <a:spcBef>
          <a:spcPct val="0"/>
        </a:spcBef>
        <a:spcAft>
          <a:spcPct val="0"/>
        </a:spcAft>
        <a:buChar char="-"/>
        <a:defRPr sz="1200">
          <a:solidFill>
            <a:schemeClr val="tx1"/>
          </a:solidFill>
          <a:latin typeface="+mn-lt"/>
        </a:defRPr>
      </a:lvl4pPr>
      <a:lvl5pPr marL="1438275" indent="-177800" algn="l" rtl="0" eaLnBrk="0" fontAlgn="base" hangingPunct="0">
        <a:spcBef>
          <a:spcPct val="0"/>
        </a:spcBef>
        <a:spcAft>
          <a:spcPct val="0"/>
        </a:spcAft>
        <a:buFont typeface="Arial" charset="0"/>
        <a:buChar char="»"/>
        <a:defRPr sz="1000">
          <a:solidFill>
            <a:schemeClr val="tx1"/>
          </a:solidFill>
          <a:latin typeface="+mn-lt"/>
        </a:defRPr>
      </a:lvl5pPr>
      <a:lvl6pPr marL="1895475" indent="-177800" algn="l" rtl="0" eaLnBrk="0" fontAlgn="base" hangingPunct="0">
        <a:spcBef>
          <a:spcPct val="0"/>
        </a:spcBef>
        <a:spcAft>
          <a:spcPct val="0"/>
        </a:spcAft>
        <a:buFont typeface="Arial" charset="0"/>
        <a:buChar char="»"/>
        <a:defRPr sz="1000">
          <a:solidFill>
            <a:schemeClr val="tx1"/>
          </a:solidFill>
          <a:latin typeface="+mn-lt"/>
        </a:defRPr>
      </a:lvl6pPr>
      <a:lvl7pPr marL="2352675" indent="-177800" algn="l" rtl="0" eaLnBrk="0" fontAlgn="base" hangingPunct="0">
        <a:spcBef>
          <a:spcPct val="0"/>
        </a:spcBef>
        <a:spcAft>
          <a:spcPct val="0"/>
        </a:spcAft>
        <a:buFont typeface="Arial" charset="0"/>
        <a:buChar char="»"/>
        <a:defRPr sz="1000">
          <a:solidFill>
            <a:schemeClr val="tx1"/>
          </a:solidFill>
          <a:latin typeface="+mn-lt"/>
        </a:defRPr>
      </a:lvl7pPr>
      <a:lvl8pPr marL="2809875" indent="-177800" algn="l" rtl="0" eaLnBrk="0" fontAlgn="base" hangingPunct="0">
        <a:spcBef>
          <a:spcPct val="0"/>
        </a:spcBef>
        <a:spcAft>
          <a:spcPct val="0"/>
        </a:spcAft>
        <a:buFont typeface="Arial" charset="0"/>
        <a:buChar char="»"/>
        <a:defRPr sz="1000">
          <a:solidFill>
            <a:schemeClr val="tx1"/>
          </a:solidFill>
          <a:latin typeface="+mn-lt"/>
        </a:defRPr>
      </a:lvl8pPr>
      <a:lvl9pPr marL="3267075" indent="-177800" algn="l" rtl="0" eaLnBrk="0" fontAlgn="base" hangingPunct="0">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0179" name="Rectangle 3"/>
          <p:cNvSpPr>
            <a:spLocks noGrp="1" noChangeArrowheads="1"/>
          </p:cNvSpPr>
          <p:nvPr>
            <p:ph type="body" idx="1"/>
          </p:nvPr>
        </p:nvSpPr>
        <p:spPr bwMode="auto">
          <a:xfrm>
            <a:off x="466725" y="1708150"/>
            <a:ext cx="8208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250182" name="Rectangle 6"/>
          <p:cNvSpPr>
            <a:spLocks noGrp="1" noChangeArrowheads="1"/>
          </p:cNvSpPr>
          <p:nvPr>
            <p:ph type="title"/>
          </p:nvPr>
        </p:nvSpPr>
        <p:spPr bwMode="auto">
          <a:xfrm>
            <a:off x="466725" y="307975"/>
            <a:ext cx="6208713"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Titel</a:t>
            </a:r>
          </a:p>
        </p:txBody>
      </p:sp>
      <p:sp>
        <p:nvSpPr>
          <p:cNvPr id="3250187" name="Freeform 11"/>
          <p:cNvSpPr>
            <a:spLocks noEditPoints="1"/>
          </p:cNvSpPr>
          <p:nvPr/>
        </p:nvSpPr>
        <p:spPr bwMode="auto">
          <a:xfrm>
            <a:off x="8216900" y="379413"/>
            <a:ext cx="463550" cy="488950"/>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sp>
        <p:nvSpPr>
          <p:cNvPr id="3250193" name="TW_Footer_3"/>
          <p:cNvSpPr>
            <a:spLocks noGrp="1" noChangeArrowheads="1"/>
          </p:cNvSpPr>
          <p:nvPr>
            <p:ph type="dt" sz="half" idx="2"/>
          </p:nvPr>
        </p:nvSpPr>
        <p:spPr bwMode="auto">
          <a:xfrm>
            <a:off x="6448425" y="6643688"/>
            <a:ext cx="11176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798513" eaLnBrk="1" hangingPunct="1">
              <a:defRPr sz="800">
                <a:latin typeface="Arial Narrow" pitchFamily="34" charset="0"/>
              </a:defRPr>
            </a:lvl1pPr>
          </a:lstStyle>
          <a:p>
            <a:pPr fontAlgn="base">
              <a:spcBef>
                <a:spcPct val="0"/>
              </a:spcBef>
              <a:spcAft>
                <a:spcPct val="0"/>
              </a:spcAft>
            </a:pPr>
            <a:fld id="{BBADA4EF-44BF-4B83-BE7A-98896B1DB888}" type="datetime1">
              <a:rPr lang="de-DE" smtClean="0">
                <a:solidFill>
                  <a:srgbClr val="000000"/>
                </a:solidFill>
              </a:rPr>
              <a:pPr fontAlgn="base">
                <a:spcBef>
                  <a:spcPct val="0"/>
                </a:spcBef>
                <a:spcAft>
                  <a:spcPct val="0"/>
                </a:spcAft>
              </a:pPr>
              <a:t>05.03.2018</a:t>
            </a:fld>
            <a:endParaRPr lang="de-DE">
              <a:solidFill>
                <a:srgbClr val="000000"/>
              </a:solidFill>
            </a:endParaRPr>
          </a:p>
        </p:txBody>
      </p:sp>
      <p:sp>
        <p:nvSpPr>
          <p:cNvPr id="3250195" name="Rectangle 19"/>
          <p:cNvSpPr>
            <a:spLocks noGrp="1" noChangeArrowheads="1"/>
          </p:cNvSpPr>
          <p:nvPr>
            <p:ph type="sldNum" sz="quarter" idx="4"/>
          </p:nvPr>
        </p:nvSpPr>
        <p:spPr bwMode="auto">
          <a:xfrm>
            <a:off x="8402638" y="6643688"/>
            <a:ext cx="277812"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798513">
              <a:defRPr sz="800">
                <a:latin typeface="Arial Narrow" pitchFamily="34" charset="0"/>
              </a:defRPr>
            </a:lvl1pPr>
          </a:lstStyle>
          <a:p>
            <a:pPr eaLnBrk="0" fontAlgn="base" hangingPunct="0">
              <a:spcBef>
                <a:spcPct val="0"/>
              </a:spcBef>
              <a:spcAft>
                <a:spcPct val="0"/>
              </a:spcAft>
            </a:pPr>
            <a:fld id="{ECA7C410-7265-4235-9411-DBE2A76A238D}" type="slidenum">
              <a:rPr lang="de-DE">
                <a:solidFill>
                  <a:srgbClr val="000000"/>
                </a:solidFill>
              </a:rPr>
              <a:pPr eaLnBrk="0" fontAlgn="base" hangingPunct="0">
                <a:spcBef>
                  <a:spcPct val="0"/>
                </a:spcBef>
                <a:spcAft>
                  <a:spcPct val="0"/>
                </a:spcAft>
              </a:pPr>
              <a:t>‹#›</a:t>
            </a:fld>
            <a:endParaRPr lang="de-DE">
              <a:solidFill>
                <a:srgbClr val="000000"/>
              </a:solidFill>
            </a:endParaRPr>
          </a:p>
        </p:txBody>
      </p:sp>
      <p:sp>
        <p:nvSpPr>
          <p:cNvPr id="3250199" name="TW_Footer_1"/>
          <p:cNvSpPr>
            <a:spLocks noGrp="1" noChangeArrowheads="1"/>
          </p:cNvSpPr>
          <p:nvPr>
            <p:ph type="ftr" sz="quarter" idx="3"/>
          </p:nvPr>
        </p:nvSpPr>
        <p:spPr bwMode="auto">
          <a:xfrm>
            <a:off x="466725" y="6643688"/>
            <a:ext cx="5702300"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798513" eaLnBrk="1" hangingPunct="1">
              <a:defRPr sz="800">
                <a:latin typeface="Arial Narrow" pitchFamily="34" charset="0"/>
              </a:defRPr>
            </a:lvl1pPr>
          </a:lstStyle>
          <a:p>
            <a:pPr fontAlgn="base">
              <a:spcBef>
                <a:spcPct val="0"/>
              </a:spcBef>
              <a:spcAft>
                <a:spcPct val="0"/>
              </a:spcAft>
            </a:pPr>
            <a:r>
              <a:rPr lang="de-DE">
                <a:solidFill>
                  <a:srgbClr val="000000"/>
                </a:solidFill>
              </a:rPr>
              <a:t>Carl Zeiss Microscopy</a:t>
            </a: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z="1600">
              <a:solidFill>
                <a:srgbClr val="000000"/>
              </a:solidFill>
            </a:endParaRPr>
          </a:p>
        </p:txBody>
      </p:sp>
    </p:spTree>
    <p:extLst>
      <p:ext uri="{BB962C8B-B14F-4D97-AF65-F5344CB8AC3E}">
        <p14:creationId xmlns:p14="http://schemas.microsoft.com/office/powerpoint/2010/main" val="224763907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hdr="0"/>
  <p:txStyles>
    <p:titleStyle>
      <a:lvl1pPr algn="l" rtl="0" eaLnBrk="0" fontAlgn="base" hangingPunct="0">
        <a:lnSpc>
          <a:spcPct val="90000"/>
        </a:lnSpc>
        <a:spcBef>
          <a:spcPct val="0"/>
        </a:spcBef>
        <a:spcAft>
          <a:spcPct val="0"/>
        </a:spcAft>
        <a:defRPr sz="2200" b="1">
          <a:solidFill>
            <a:schemeClr val="tx2"/>
          </a:solidFill>
          <a:latin typeface="+mj-lt"/>
          <a:ea typeface="+mj-ea"/>
          <a:cs typeface="+mj-cs"/>
        </a:defRPr>
      </a:lvl1pPr>
      <a:lvl2pPr algn="l" rtl="0" eaLnBrk="0" fontAlgn="base" hangingPunct="0">
        <a:lnSpc>
          <a:spcPct val="90000"/>
        </a:lnSpc>
        <a:spcBef>
          <a:spcPct val="0"/>
        </a:spcBef>
        <a:spcAft>
          <a:spcPct val="0"/>
        </a:spcAft>
        <a:defRPr sz="2200" b="1">
          <a:solidFill>
            <a:schemeClr val="tx2"/>
          </a:solidFill>
          <a:latin typeface="Arial" charset="0"/>
        </a:defRPr>
      </a:lvl2pPr>
      <a:lvl3pPr algn="l" rtl="0" eaLnBrk="0" fontAlgn="base" hangingPunct="0">
        <a:lnSpc>
          <a:spcPct val="90000"/>
        </a:lnSpc>
        <a:spcBef>
          <a:spcPct val="0"/>
        </a:spcBef>
        <a:spcAft>
          <a:spcPct val="0"/>
        </a:spcAft>
        <a:defRPr sz="2200" b="1">
          <a:solidFill>
            <a:schemeClr val="tx2"/>
          </a:solidFill>
          <a:latin typeface="Arial" charset="0"/>
        </a:defRPr>
      </a:lvl3pPr>
      <a:lvl4pPr algn="l" rtl="0" eaLnBrk="0" fontAlgn="base" hangingPunct="0">
        <a:lnSpc>
          <a:spcPct val="90000"/>
        </a:lnSpc>
        <a:spcBef>
          <a:spcPct val="0"/>
        </a:spcBef>
        <a:spcAft>
          <a:spcPct val="0"/>
        </a:spcAft>
        <a:defRPr sz="2200" b="1">
          <a:solidFill>
            <a:schemeClr val="tx2"/>
          </a:solidFill>
          <a:latin typeface="Arial" charset="0"/>
        </a:defRPr>
      </a:lvl4pPr>
      <a:lvl5pPr algn="l" rtl="0" eaLnBrk="0" fontAlgn="base" hangingPunct="0">
        <a:lnSpc>
          <a:spcPct val="90000"/>
        </a:lnSpc>
        <a:spcBef>
          <a:spcPct val="0"/>
        </a:spcBef>
        <a:spcAft>
          <a:spcPct val="0"/>
        </a:spcAft>
        <a:defRPr sz="2200" b="1">
          <a:solidFill>
            <a:schemeClr val="tx2"/>
          </a:solidFill>
          <a:latin typeface="Arial" charset="0"/>
        </a:defRPr>
      </a:lvl5pPr>
      <a:lvl6pPr marL="457200" algn="l" rtl="0" eaLnBrk="0" fontAlgn="base" hangingPunct="0">
        <a:lnSpc>
          <a:spcPct val="90000"/>
        </a:lnSpc>
        <a:spcBef>
          <a:spcPct val="0"/>
        </a:spcBef>
        <a:spcAft>
          <a:spcPct val="0"/>
        </a:spcAft>
        <a:defRPr sz="2200" b="1">
          <a:solidFill>
            <a:schemeClr val="tx2"/>
          </a:solidFill>
          <a:latin typeface="Arial" charset="0"/>
        </a:defRPr>
      </a:lvl6pPr>
      <a:lvl7pPr marL="914400" algn="l" rtl="0" eaLnBrk="0" fontAlgn="base" hangingPunct="0">
        <a:lnSpc>
          <a:spcPct val="90000"/>
        </a:lnSpc>
        <a:spcBef>
          <a:spcPct val="0"/>
        </a:spcBef>
        <a:spcAft>
          <a:spcPct val="0"/>
        </a:spcAft>
        <a:defRPr sz="2200" b="1">
          <a:solidFill>
            <a:schemeClr val="tx2"/>
          </a:solidFill>
          <a:latin typeface="Arial" charset="0"/>
        </a:defRPr>
      </a:lvl7pPr>
      <a:lvl8pPr marL="1371600" algn="l" rtl="0" eaLnBrk="0" fontAlgn="base" hangingPunct="0">
        <a:lnSpc>
          <a:spcPct val="90000"/>
        </a:lnSpc>
        <a:spcBef>
          <a:spcPct val="0"/>
        </a:spcBef>
        <a:spcAft>
          <a:spcPct val="0"/>
        </a:spcAft>
        <a:defRPr sz="2200" b="1">
          <a:solidFill>
            <a:schemeClr val="tx2"/>
          </a:solidFill>
          <a:latin typeface="Arial" charset="0"/>
        </a:defRPr>
      </a:lvl8pPr>
      <a:lvl9pPr marL="1828800" algn="l" rtl="0" eaLnBrk="0" fontAlgn="base" hangingPunct="0">
        <a:lnSpc>
          <a:spcPct val="90000"/>
        </a:lnSpc>
        <a:spcBef>
          <a:spcPct val="0"/>
        </a:spcBef>
        <a:spcAft>
          <a:spcPct val="0"/>
        </a:spcAft>
        <a:defRPr sz="2200" b="1">
          <a:solidFill>
            <a:schemeClr val="tx2"/>
          </a:solidFill>
          <a:latin typeface="Arial" charset="0"/>
        </a:defRPr>
      </a:lvl9pPr>
    </p:titleStyle>
    <p:bodyStyle>
      <a:lvl1pPr algn="l" rtl="0" eaLnBrk="0" fontAlgn="base" hangingPunct="0">
        <a:spcBef>
          <a:spcPct val="0"/>
        </a:spcBef>
        <a:spcAft>
          <a:spcPct val="0"/>
        </a:spcAft>
        <a:defRPr sz="1600">
          <a:solidFill>
            <a:schemeClr val="tx1"/>
          </a:solidFill>
          <a:latin typeface="+mn-lt"/>
          <a:ea typeface="+mn-ea"/>
          <a:cs typeface="+mn-cs"/>
        </a:defRPr>
      </a:lvl1pPr>
      <a:lvl2pPr marL="363538" indent="-184150" algn="l" rtl="0" eaLnBrk="0" fontAlgn="base" hangingPunct="0">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0" fontAlgn="base" hangingPunct="0">
        <a:spcBef>
          <a:spcPct val="0"/>
        </a:spcBef>
        <a:spcAft>
          <a:spcPct val="0"/>
        </a:spcAft>
        <a:buClr>
          <a:schemeClr val="folHlink"/>
        </a:buClr>
        <a:buChar char="-"/>
        <a:defRPr sz="1400">
          <a:solidFill>
            <a:schemeClr val="tx1"/>
          </a:solidFill>
          <a:latin typeface="+mn-lt"/>
        </a:defRPr>
      </a:lvl3pPr>
      <a:lvl4pPr marL="1081088" indent="-177800" algn="l" rtl="0" eaLnBrk="0" fontAlgn="base" hangingPunct="0">
        <a:spcBef>
          <a:spcPct val="0"/>
        </a:spcBef>
        <a:spcAft>
          <a:spcPct val="0"/>
        </a:spcAft>
        <a:buChar char="-"/>
        <a:defRPr sz="1200">
          <a:solidFill>
            <a:schemeClr val="tx1"/>
          </a:solidFill>
          <a:latin typeface="+mn-lt"/>
        </a:defRPr>
      </a:lvl4pPr>
      <a:lvl5pPr marL="1438275" indent="-177800" algn="l" rtl="0" eaLnBrk="0" fontAlgn="base" hangingPunct="0">
        <a:spcBef>
          <a:spcPct val="0"/>
        </a:spcBef>
        <a:spcAft>
          <a:spcPct val="0"/>
        </a:spcAft>
        <a:buFont typeface="Arial" charset="0"/>
        <a:buChar char="»"/>
        <a:defRPr sz="1000">
          <a:solidFill>
            <a:schemeClr val="tx1"/>
          </a:solidFill>
          <a:latin typeface="+mn-lt"/>
        </a:defRPr>
      </a:lvl5pPr>
      <a:lvl6pPr marL="1895475" indent="-177800" algn="l" rtl="0" eaLnBrk="0" fontAlgn="base" hangingPunct="0">
        <a:spcBef>
          <a:spcPct val="0"/>
        </a:spcBef>
        <a:spcAft>
          <a:spcPct val="0"/>
        </a:spcAft>
        <a:buFont typeface="Arial" charset="0"/>
        <a:buChar char="»"/>
        <a:defRPr sz="1000">
          <a:solidFill>
            <a:schemeClr val="tx1"/>
          </a:solidFill>
          <a:latin typeface="+mn-lt"/>
        </a:defRPr>
      </a:lvl6pPr>
      <a:lvl7pPr marL="2352675" indent="-177800" algn="l" rtl="0" eaLnBrk="0" fontAlgn="base" hangingPunct="0">
        <a:spcBef>
          <a:spcPct val="0"/>
        </a:spcBef>
        <a:spcAft>
          <a:spcPct val="0"/>
        </a:spcAft>
        <a:buFont typeface="Arial" charset="0"/>
        <a:buChar char="»"/>
        <a:defRPr sz="1000">
          <a:solidFill>
            <a:schemeClr val="tx1"/>
          </a:solidFill>
          <a:latin typeface="+mn-lt"/>
        </a:defRPr>
      </a:lvl7pPr>
      <a:lvl8pPr marL="2809875" indent="-177800" algn="l" rtl="0" eaLnBrk="0" fontAlgn="base" hangingPunct="0">
        <a:spcBef>
          <a:spcPct val="0"/>
        </a:spcBef>
        <a:spcAft>
          <a:spcPct val="0"/>
        </a:spcAft>
        <a:buFont typeface="Arial" charset="0"/>
        <a:buChar char="»"/>
        <a:defRPr sz="1000">
          <a:solidFill>
            <a:schemeClr val="tx1"/>
          </a:solidFill>
          <a:latin typeface="+mn-lt"/>
        </a:defRPr>
      </a:lvl8pPr>
      <a:lvl9pPr marL="3267075" indent="-177800" algn="l" rtl="0" eaLnBrk="0" fontAlgn="base" hangingPunct="0">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 name="think-cell Folie" r:id="rId28" imgW="270" imgH="270" progId="TCLayout.ActiveDocument.1">
                  <p:embed/>
                </p:oleObj>
              </mc:Choice>
              <mc:Fallback>
                <p:oleObj name="think-cell Folie" r:id="rId28" imgW="270" imgH="270" progId="TCLayout.ActiveDocument.1">
                  <p:embed/>
                  <p:pic>
                    <p:nvPicPr>
                      <p:cNvPr id="3" name="Objekt 2" hidden="1"/>
                      <p:cNvPicPr/>
                      <p:nvPr/>
                    </p:nvPicPr>
                    <p:blipFill>
                      <a:blip r:embed="rId29"/>
                      <a:stretch>
                        <a:fillRect/>
                      </a:stretch>
                    </p:blipFill>
                    <p:spPr>
                      <a:xfrm>
                        <a:off x="1588" y="1588"/>
                        <a:ext cx="1587" cy="1587"/>
                      </a:xfrm>
                      <a:prstGeom prst="rect">
                        <a:avLst/>
                      </a:prstGeom>
                    </p:spPr>
                  </p:pic>
                </p:oleObj>
              </mc:Fallback>
            </mc:AlternateContent>
          </a:graphicData>
        </a:graphic>
      </p:graphicFrame>
      <p:sp>
        <p:nvSpPr>
          <p:cNvPr id="3250179" name="Rectangle 3"/>
          <p:cNvSpPr>
            <a:spLocks noGrp="1" noChangeArrowheads="1"/>
          </p:cNvSpPr>
          <p:nvPr>
            <p:ph type="body" idx="1"/>
          </p:nvPr>
        </p:nvSpPr>
        <p:spPr bwMode="auto">
          <a:xfrm>
            <a:off x="466725" y="1493838"/>
            <a:ext cx="8208963" cy="4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250182" name="Rectangle 6"/>
          <p:cNvSpPr>
            <a:spLocks noGrp="1" noChangeArrowheads="1"/>
          </p:cNvSpPr>
          <p:nvPr>
            <p:ph type="title"/>
          </p:nvPr>
        </p:nvSpPr>
        <p:spPr bwMode="auto">
          <a:xfrm>
            <a:off x="466725" y="307975"/>
            <a:ext cx="73469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a:t>Titel</a:t>
            </a:r>
            <a:endParaRPr lang="en-US" dirty="0"/>
          </a:p>
        </p:txBody>
      </p:sp>
      <p:sp>
        <p:nvSpPr>
          <p:cNvPr id="3250187" name="Freeform 11"/>
          <p:cNvSpPr>
            <a:spLocks noEditPoints="1"/>
          </p:cNvSpPr>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8" name="Date Placeholder 3"/>
          <p:cNvSpPr>
            <a:spLocks noGrp="1"/>
          </p:cNvSpPr>
          <p:nvPr>
            <p:ph type="dt" sz="half" idx="2"/>
          </p:nvPr>
        </p:nvSpPr>
        <p:spPr>
          <a:xfrm>
            <a:off x="6448425" y="6643689"/>
            <a:ext cx="1117600" cy="160337"/>
          </a:xfrm>
          <a:prstGeom prst="rect">
            <a:avLst/>
          </a:prstGeom>
        </p:spPr>
        <p:txBody>
          <a:bodyPr anchor="ctr"/>
          <a:lstStyle>
            <a:lvl1pPr algn="l">
              <a:defRPr sz="800"/>
            </a:lvl1pPr>
          </a:lstStyle>
          <a:p>
            <a:pPr eaLnBrk="0" fontAlgn="base" hangingPunct="0">
              <a:spcBef>
                <a:spcPct val="0"/>
              </a:spcBef>
              <a:spcAft>
                <a:spcPct val="0"/>
              </a:spcAft>
            </a:pPr>
            <a:fld id="{A6887232-1128-4C18-8654-C284210384C1}" type="datetime1">
              <a:rPr lang="de-DE" smtClean="0">
                <a:solidFill>
                  <a:srgbClr val="000000"/>
                </a:solidFill>
              </a:rPr>
              <a:pPr eaLnBrk="0" fontAlgn="base" hangingPunct="0">
                <a:spcBef>
                  <a:spcPct val="0"/>
                </a:spcBef>
                <a:spcAft>
                  <a:spcPct val="0"/>
                </a:spcAft>
              </a:pPr>
              <a:t>05.03.2018</a:t>
            </a:fld>
            <a:endParaRPr lang="en-US" dirty="0">
              <a:solidFill>
                <a:srgbClr val="000000"/>
              </a:solidFill>
            </a:endParaRPr>
          </a:p>
        </p:txBody>
      </p:sp>
      <p:sp>
        <p:nvSpPr>
          <p:cNvPr id="10" name="Footer Placeholder 5"/>
          <p:cNvSpPr>
            <a:spLocks noGrp="1"/>
          </p:cNvSpPr>
          <p:nvPr>
            <p:ph type="ftr" sz="quarter" idx="3"/>
          </p:nvPr>
        </p:nvSpPr>
        <p:spPr>
          <a:xfrm>
            <a:off x="466725" y="6643688"/>
            <a:ext cx="5702300" cy="161925"/>
          </a:xfrm>
          <a:prstGeom prst="rect">
            <a:avLst/>
          </a:prstGeom>
        </p:spPr>
        <p:txBody>
          <a:bodyPr anchor="ctr"/>
          <a:lstStyle>
            <a:lvl1pPr algn="l">
              <a:defRPr sz="800"/>
            </a:lvl1pPr>
          </a:lstStyle>
          <a:p>
            <a:pPr eaLnBrk="0" fontAlgn="base" hangingPunct="0">
              <a:spcBef>
                <a:spcPct val="0"/>
              </a:spcBef>
              <a:spcAft>
                <a:spcPct val="0"/>
              </a:spcAft>
            </a:pPr>
            <a:r>
              <a:rPr lang="en-US">
                <a:solidFill>
                  <a:srgbClr val="000000"/>
                </a:solidFill>
              </a:rPr>
              <a:t>Carl Zeiss Microscopy</a:t>
            </a:r>
            <a:endParaRPr lang="en-US" dirty="0">
              <a:solidFill>
                <a:srgbClr val="000000"/>
              </a:solidFill>
            </a:endParaRPr>
          </a:p>
        </p:txBody>
      </p:sp>
      <p:grpSp>
        <p:nvGrpSpPr>
          <p:cNvPr id="2" name="Group 1"/>
          <p:cNvGrpSpPr/>
          <p:nvPr/>
        </p:nvGrpSpPr>
        <p:grpSpPr>
          <a:xfrm>
            <a:off x="-956829" y="1493838"/>
            <a:ext cx="848309" cy="434519"/>
            <a:chOff x="-956829" y="1554163"/>
            <a:chExt cx="848309" cy="434519"/>
          </a:xfrm>
        </p:grpSpPr>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26"/>
    </p:custDataLst>
    <p:extLst>
      <p:ext uri="{BB962C8B-B14F-4D97-AF65-F5344CB8AC3E}">
        <p14:creationId xmlns:p14="http://schemas.microsoft.com/office/powerpoint/2010/main" val="227657314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algn="l" rtl="0" eaLnBrk="1" fontAlgn="base" hangingPunct="1">
        <a:spcBef>
          <a:spcPct val="0"/>
        </a:spcBef>
        <a:spcAft>
          <a:spcPct val="0"/>
        </a:spcAft>
        <a:defRPr sz="1600">
          <a:solidFill>
            <a:schemeClr val="tx1"/>
          </a:solidFill>
          <a:latin typeface="+mn-lt"/>
          <a:ea typeface="+mn-ea"/>
          <a:cs typeface="+mn-cs"/>
        </a:defRPr>
      </a:lvl1pPr>
      <a:lvl2pPr marL="363538" indent="-184150" algn="l" rtl="0" eaLnBrk="1" fontAlgn="base" hangingPunct="1">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1" fontAlgn="base" hangingPunct="1">
        <a:spcBef>
          <a:spcPct val="0"/>
        </a:spcBef>
        <a:spcAft>
          <a:spcPct val="0"/>
        </a:spcAft>
        <a:buClr>
          <a:schemeClr val="folHlink"/>
        </a:buClr>
        <a:buChar char="-"/>
        <a:defRPr sz="1400">
          <a:solidFill>
            <a:schemeClr val="tx1"/>
          </a:solidFill>
          <a:latin typeface="+mn-lt"/>
        </a:defRPr>
      </a:lvl3pPr>
      <a:lvl4pPr marL="1081088" indent="-177800" algn="l" rtl="0" eaLnBrk="1" fontAlgn="base" hangingPunct="1">
        <a:spcBef>
          <a:spcPct val="0"/>
        </a:spcBef>
        <a:spcAft>
          <a:spcPct val="0"/>
        </a:spcAft>
        <a:buChar char="-"/>
        <a:defRPr sz="1200">
          <a:solidFill>
            <a:schemeClr val="tx1"/>
          </a:solidFill>
          <a:latin typeface="+mn-lt"/>
        </a:defRPr>
      </a:lvl4pPr>
      <a:lvl5pPr marL="1438275" indent="-177800" algn="l" rtl="0" eaLnBrk="1" fontAlgn="base" hangingPunct="1">
        <a:spcBef>
          <a:spcPct val="0"/>
        </a:spcBef>
        <a:spcAft>
          <a:spcPct val="0"/>
        </a:spcAft>
        <a:buFont typeface="Arial" charset="0"/>
        <a:buChar char="»"/>
        <a:defRPr sz="1000">
          <a:solidFill>
            <a:schemeClr val="tx1"/>
          </a:solidFill>
          <a:latin typeface="+mn-lt"/>
        </a:defRPr>
      </a:lvl5pPr>
      <a:lvl6pPr marL="1895475" indent="-177800" algn="l" rtl="0" eaLnBrk="1" fontAlgn="base" hangingPunct="1">
        <a:spcBef>
          <a:spcPct val="0"/>
        </a:spcBef>
        <a:spcAft>
          <a:spcPct val="0"/>
        </a:spcAft>
        <a:buFont typeface="Arial" charset="0"/>
        <a:buChar char="»"/>
        <a:defRPr sz="1000">
          <a:solidFill>
            <a:schemeClr val="tx1"/>
          </a:solidFill>
          <a:latin typeface="+mn-lt"/>
        </a:defRPr>
      </a:lvl6pPr>
      <a:lvl7pPr marL="2352675" indent="-177800" algn="l" rtl="0" eaLnBrk="1" fontAlgn="base" hangingPunct="1">
        <a:spcBef>
          <a:spcPct val="0"/>
        </a:spcBef>
        <a:spcAft>
          <a:spcPct val="0"/>
        </a:spcAft>
        <a:buFont typeface="Arial" charset="0"/>
        <a:buChar char="»"/>
        <a:defRPr sz="1000">
          <a:solidFill>
            <a:schemeClr val="tx1"/>
          </a:solidFill>
          <a:latin typeface="+mn-lt"/>
        </a:defRPr>
      </a:lvl7pPr>
      <a:lvl8pPr marL="2809875" indent="-177800" algn="l" rtl="0" eaLnBrk="1" fontAlgn="base" hangingPunct="1">
        <a:spcBef>
          <a:spcPct val="0"/>
        </a:spcBef>
        <a:spcAft>
          <a:spcPct val="0"/>
        </a:spcAft>
        <a:buFont typeface="Arial" charset="0"/>
        <a:buChar char="»"/>
        <a:defRPr sz="1000">
          <a:solidFill>
            <a:schemeClr val="tx1"/>
          </a:solidFill>
          <a:latin typeface="+mn-lt"/>
        </a:defRPr>
      </a:lvl8pPr>
      <a:lvl9pPr marL="3267075" indent="-177800" algn="l" rtl="0" eaLnBrk="1" fontAlgn="base" hangingPunct="1">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0179" name="Rectangle 3"/>
          <p:cNvSpPr>
            <a:spLocks noGrp="1" noChangeArrowheads="1"/>
          </p:cNvSpPr>
          <p:nvPr>
            <p:ph type="body" idx="1"/>
          </p:nvPr>
        </p:nvSpPr>
        <p:spPr bwMode="auto">
          <a:xfrm>
            <a:off x="466725" y="1493838"/>
            <a:ext cx="8208963" cy="4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250182" name="Rectangle 6"/>
          <p:cNvSpPr>
            <a:spLocks noGrp="1" noChangeArrowheads="1"/>
          </p:cNvSpPr>
          <p:nvPr>
            <p:ph type="title"/>
          </p:nvPr>
        </p:nvSpPr>
        <p:spPr bwMode="auto">
          <a:xfrm>
            <a:off x="466725" y="307975"/>
            <a:ext cx="73469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a:t>Titel</a:t>
            </a:r>
            <a:endParaRPr lang="en-US" dirty="0"/>
          </a:p>
        </p:txBody>
      </p:sp>
      <p:sp>
        <p:nvSpPr>
          <p:cNvPr id="3250187" name="Freeform 11"/>
          <p:cNvSpPr>
            <a:spLocks noEditPoints="1"/>
          </p:cNvSpPr>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8" name="Date Placeholder 3"/>
          <p:cNvSpPr>
            <a:spLocks noGrp="1"/>
          </p:cNvSpPr>
          <p:nvPr>
            <p:ph type="dt" sz="half" idx="2"/>
          </p:nvPr>
        </p:nvSpPr>
        <p:spPr>
          <a:xfrm>
            <a:off x="6448425" y="6643689"/>
            <a:ext cx="1117600" cy="160337"/>
          </a:xfrm>
          <a:prstGeom prst="rect">
            <a:avLst/>
          </a:prstGeom>
        </p:spPr>
        <p:txBody>
          <a:bodyPr anchor="ctr"/>
          <a:lstStyle>
            <a:lvl1pPr algn="l">
              <a:defRPr sz="800"/>
            </a:lvl1pPr>
          </a:lstStyle>
          <a:p>
            <a:pPr eaLnBrk="0" fontAlgn="base" hangingPunct="0">
              <a:spcBef>
                <a:spcPct val="0"/>
              </a:spcBef>
              <a:spcAft>
                <a:spcPct val="0"/>
              </a:spcAft>
            </a:pPr>
            <a:fld id="{0FCA21AA-E20F-4AF4-8A2D-CCD01AB38734}" type="datetime1">
              <a:rPr lang="de-DE" smtClean="0">
                <a:solidFill>
                  <a:srgbClr val="000000"/>
                </a:solidFill>
              </a:rPr>
              <a:pPr eaLnBrk="0" fontAlgn="base" hangingPunct="0">
                <a:spcBef>
                  <a:spcPct val="0"/>
                </a:spcBef>
                <a:spcAft>
                  <a:spcPct val="0"/>
                </a:spcAft>
              </a:pPr>
              <a:t>05.03.2018</a:t>
            </a:fld>
            <a:endParaRPr lang="en-US" dirty="0">
              <a:solidFill>
                <a:srgbClr val="000000"/>
              </a:solidFill>
            </a:endParaRPr>
          </a:p>
        </p:txBody>
      </p:sp>
      <p:sp>
        <p:nvSpPr>
          <p:cNvPr id="10" name="Footer Placeholder 5"/>
          <p:cNvSpPr>
            <a:spLocks noGrp="1"/>
          </p:cNvSpPr>
          <p:nvPr>
            <p:ph type="ftr" sz="quarter" idx="3"/>
          </p:nvPr>
        </p:nvSpPr>
        <p:spPr>
          <a:xfrm>
            <a:off x="466725" y="6643688"/>
            <a:ext cx="5702300" cy="161925"/>
          </a:xfrm>
          <a:prstGeom prst="rect">
            <a:avLst/>
          </a:prstGeom>
        </p:spPr>
        <p:txBody>
          <a:bodyPr anchor="ctr"/>
          <a:lstStyle>
            <a:lvl1pPr algn="l">
              <a:defRPr sz="800"/>
            </a:lvl1pPr>
          </a:lstStyle>
          <a:p>
            <a:pPr eaLnBrk="0" fontAlgn="base" hangingPunct="0">
              <a:spcBef>
                <a:spcPct val="0"/>
              </a:spcBef>
              <a:spcAft>
                <a:spcPct val="0"/>
              </a:spcAft>
            </a:pPr>
            <a:r>
              <a:rPr lang="en-US">
                <a:solidFill>
                  <a:srgbClr val="000000"/>
                </a:solidFill>
              </a:rPr>
              <a:t>Carl Zeiss Microscopy</a:t>
            </a:r>
            <a:endParaRPr lang="en-US" dirty="0">
              <a:solidFill>
                <a:srgbClr val="000000"/>
              </a:solidFill>
            </a:endParaRPr>
          </a:p>
        </p:txBody>
      </p:sp>
    </p:spTree>
    <p:custDataLst>
      <p:tags r:id="rId26"/>
    </p:custDataLst>
    <p:extLst>
      <p:ext uri="{BB962C8B-B14F-4D97-AF65-F5344CB8AC3E}">
        <p14:creationId xmlns:p14="http://schemas.microsoft.com/office/powerpoint/2010/main" val="365258836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Lst>
  <p:hf hdr="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algn="l" rtl="0" eaLnBrk="1" fontAlgn="base" hangingPunct="1">
        <a:spcBef>
          <a:spcPct val="0"/>
        </a:spcBef>
        <a:spcAft>
          <a:spcPct val="0"/>
        </a:spcAft>
        <a:defRPr sz="1600">
          <a:solidFill>
            <a:schemeClr val="tx1"/>
          </a:solidFill>
          <a:latin typeface="+mn-lt"/>
          <a:ea typeface="+mn-ea"/>
          <a:cs typeface="+mn-cs"/>
        </a:defRPr>
      </a:lvl1pPr>
      <a:lvl2pPr marL="363538" indent="-184150" algn="l" rtl="0" eaLnBrk="1" fontAlgn="base" hangingPunct="1">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1" fontAlgn="base" hangingPunct="1">
        <a:spcBef>
          <a:spcPct val="0"/>
        </a:spcBef>
        <a:spcAft>
          <a:spcPct val="0"/>
        </a:spcAft>
        <a:buClr>
          <a:schemeClr val="folHlink"/>
        </a:buClr>
        <a:buChar char="-"/>
        <a:defRPr sz="1400">
          <a:solidFill>
            <a:schemeClr val="tx1"/>
          </a:solidFill>
          <a:latin typeface="+mn-lt"/>
        </a:defRPr>
      </a:lvl3pPr>
      <a:lvl4pPr marL="1081088" indent="-177800" algn="l" rtl="0" eaLnBrk="1" fontAlgn="base" hangingPunct="1">
        <a:spcBef>
          <a:spcPct val="0"/>
        </a:spcBef>
        <a:spcAft>
          <a:spcPct val="0"/>
        </a:spcAft>
        <a:buChar char="-"/>
        <a:defRPr sz="1200">
          <a:solidFill>
            <a:schemeClr val="tx1"/>
          </a:solidFill>
          <a:latin typeface="+mn-lt"/>
        </a:defRPr>
      </a:lvl4pPr>
      <a:lvl5pPr marL="1438275" indent="-177800" algn="l" rtl="0" eaLnBrk="1" fontAlgn="base" hangingPunct="1">
        <a:spcBef>
          <a:spcPct val="0"/>
        </a:spcBef>
        <a:spcAft>
          <a:spcPct val="0"/>
        </a:spcAft>
        <a:buFont typeface="Arial" charset="0"/>
        <a:buChar char="»"/>
        <a:defRPr sz="1000">
          <a:solidFill>
            <a:schemeClr val="tx1"/>
          </a:solidFill>
          <a:latin typeface="+mn-lt"/>
        </a:defRPr>
      </a:lvl5pPr>
      <a:lvl6pPr marL="1895475" indent="-177800" algn="l" rtl="0" eaLnBrk="1" fontAlgn="base" hangingPunct="1">
        <a:spcBef>
          <a:spcPct val="0"/>
        </a:spcBef>
        <a:spcAft>
          <a:spcPct val="0"/>
        </a:spcAft>
        <a:buFont typeface="Arial" charset="0"/>
        <a:buChar char="»"/>
        <a:defRPr sz="1000">
          <a:solidFill>
            <a:schemeClr val="tx1"/>
          </a:solidFill>
          <a:latin typeface="+mn-lt"/>
        </a:defRPr>
      </a:lvl6pPr>
      <a:lvl7pPr marL="2352675" indent="-177800" algn="l" rtl="0" eaLnBrk="1" fontAlgn="base" hangingPunct="1">
        <a:spcBef>
          <a:spcPct val="0"/>
        </a:spcBef>
        <a:spcAft>
          <a:spcPct val="0"/>
        </a:spcAft>
        <a:buFont typeface="Arial" charset="0"/>
        <a:buChar char="»"/>
        <a:defRPr sz="1000">
          <a:solidFill>
            <a:schemeClr val="tx1"/>
          </a:solidFill>
          <a:latin typeface="+mn-lt"/>
        </a:defRPr>
      </a:lvl7pPr>
      <a:lvl8pPr marL="2809875" indent="-177800" algn="l" rtl="0" eaLnBrk="1" fontAlgn="base" hangingPunct="1">
        <a:spcBef>
          <a:spcPct val="0"/>
        </a:spcBef>
        <a:spcAft>
          <a:spcPct val="0"/>
        </a:spcAft>
        <a:buFont typeface="Arial" charset="0"/>
        <a:buChar char="»"/>
        <a:defRPr sz="1000">
          <a:solidFill>
            <a:schemeClr val="tx1"/>
          </a:solidFill>
          <a:latin typeface="+mn-lt"/>
        </a:defRPr>
      </a:lvl8pPr>
      <a:lvl9pPr marL="3267075" indent="-177800" algn="l" rtl="0" eaLnBrk="1" fontAlgn="base" hangingPunct="1">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2.bin"/><Relationship Id="rId7" Type="http://schemas.openxmlformats.org/officeDocument/2006/relationships/image" Target="../media/image25.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6.png"/><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microscopyu.com/tutorials/flash/superresolution/storm/index.html" TargetMode="External"/><Relationship Id="rId2" Type="http://schemas.openxmlformats.org/officeDocument/2006/relationships/hyperlink" Target="http://www.microscopyu.com/tutorials/flash/superresolution/stedvsstorm/index.html"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5.xml"/><Relationship Id="rId7" Type="http://schemas.openxmlformats.org/officeDocument/2006/relationships/image" Target="../media/image37.jpeg"/><Relationship Id="rId2" Type="http://schemas.openxmlformats.org/officeDocument/2006/relationships/slideLayout" Target="../slideLayouts/slideLayout34.xml"/><Relationship Id="rId1" Type="http://schemas.openxmlformats.org/officeDocument/2006/relationships/vmlDrawing" Target="../drawings/vmlDrawing3.v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3.wmf"/></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0.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8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hyperlink" Target="https://access.caltech.edu/tqfr/taker/queu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50216"/>
            <a:ext cx="6858000" cy="1790700"/>
          </a:xfrm>
        </p:spPr>
        <p:txBody>
          <a:bodyPr>
            <a:normAutofit fontScale="90000"/>
          </a:bodyPr>
          <a:lstStyle/>
          <a:p>
            <a:r>
              <a:rPr lang="en-US" dirty="0"/>
              <a:t>Biology 227: Methods in Modern Microscopy</a:t>
            </a:r>
          </a:p>
        </p:txBody>
      </p:sp>
      <p:sp>
        <p:nvSpPr>
          <p:cNvPr id="3" name="Subtitle 2"/>
          <p:cNvSpPr>
            <a:spLocks noGrp="1"/>
          </p:cNvSpPr>
          <p:nvPr>
            <p:ph type="subTitle" idx="1"/>
          </p:nvPr>
        </p:nvSpPr>
        <p:spPr>
          <a:xfrm>
            <a:off x="1143000" y="3775137"/>
            <a:ext cx="6858000" cy="1657475"/>
          </a:xfrm>
        </p:spPr>
        <p:txBody>
          <a:bodyPr>
            <a:normAutofit/>
          </a:bodyPr>
          <a:lstStyle/>
          <a:p>
            <a:r>
              <a:rPr lang="en-US" dirty="0"/>
              <a:t>Andres Collazo, Director Biological Imaging Facility</a:t>
            </a:r>
          </a:p>
          <a:p>
            <a:r>
              <a:rPr lang="en-US" dirty="0"/>
              <a:t>Chai Tong Ng, Graduate Student, TA</a:t>
            </a:r>
          </a:p>
          <a:p>
            <a:r>
              <a:rPr lang="en-US"/>
              <a:t>Week 10: </a:t>
            </a:r>
            <a:r>
              <a:rPr lang="en-US" dirty="0"/>
              <a:t>Super-Resolution Microscopy</a:t>
            </a:r>
          </a:p>
          <a:p>
            <a:endParaRPr lang="en-US" dirty="0"/>
          </a:p>
          <a:p>
            <a:endParaRPr lang="en-US" dirty="0"/>
          </a:p>
        </p:txBody>
      </p:sp>
    </p:spTree>
    <p:extLst>
      <p:ext uri="{BB962C8B-B14F-4D97-AF65-F5344CB8AC3E}">
        <p14:creationId xmlns:p14="http://schemas.microsoft.com/office/powerpoint/2010/main" val="2009479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STED: STimulated Emission Depletion</a:t>
            </a:r>
          </a:p>
        </p:txBody>
      </p:sp>
      <p:sp>
        <p:nvSpPr>
          <p:cNvPr id="4" name="Text Box 5"/>
          <p:cNvSpPr txBox="1">
            <a:spLocks noChangeArrowheads="1"/>
          </p:cNvSpPr>
          <p:nvPr/>
        </p:nvSpPr>
        <p:spPr bwMode="auto">
          <a:xfrm>
            <a:off x="3542110" y="6147956"/>
            <a:ext cx="214674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Calibri" panose="020F0502020204030204"/>
                <a:ea typeface="+mn-ea"/>
                <a:cs typeface="+mn-cs"/>
              </a:rPr>
              <a:t>http://zeiss-campus.magnet.fsu.edu</a:t>
            </a:r>
          </a:p>
        </p:txBody>
      </p:sp>
      <p:pic>
        <p:nvPicPr>
          <p:cNvPr id="5" name="Picture 7" descr="superresolutionfigure6_S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182" y="1282830"/>
            <a:ext cx="7387936" cy="46592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33209" y="5673436"/>
            <a:ext cx="904009" cy="268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393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STED Microscopy means scanning a smaller focal spot across the sample</a:t>
            </a:r>
          </a:p>
        </p:txBody>
      </p:sp>
      <p:graphicFrame>
        <p:nvGraphicFramePr>
          <p:cNvPr id="5" name="Object 2"/>
          <p:cNvGraphicFramePr>
            <a:graphicFrameLocks noChangeAspect="1"/>
          </p:cNvGraphicFramePr>
          <p:nvPr>
            <p:extLst/>
          </p:nvPr>
        </p:nvGraphicFramePr>
        <p:xfrm>
          <a:off x="713075" y="3686464"/>
          <a:ext cx="2562225" cy="2076450"/>
        </p:xfrm>
        <a:graphic>
          <a:graphicData uri="http://schemas.openxmlformats.org/presentationml/2006/ole">
            <mc:AlternateContent xmlns:mc="http://schemas.openxmlformats.org/markup-compatibility/2006">
              <mc:Choice xmlns:v="urn:schemas-microsoft-com:vml" Requires="v">
                <p:oleObj spid="_x0000_s2050" name="Chart" r:id="rId3" imgW="2596237" imgH="2049015" progId="Excel.Chart.8">
                  <p:embed/>
                </p:oleObj>
              </mc:Choice>
              <mc:Fallback>
                <p:oleObj name="Chart" r:id="rId3" imgW="2596237" imgH="2049015" progId="Excel.Chart.8">
                  <p:embed/>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75" y="3686464"/>
                        <a:ext cx="256222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3"/>
          <p:cNvSpPr txBox="1">
            <a:spLocks noChangeArrowheads="1"/>
          </p:cNvSpPr>
          <p:nvPr/>
        </p:nvSpPr>
        <p:spPr bwMode="auto">
          <a:xfrm>
            <a:off x="640050" y="949614"/>
            <a:ext cx="625951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Point Spread Function:  Confocal vs STED</a:t>
            </a:r>
            <a:endParaRPr kumimoji="0" lang="de-DE" alt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1600" b="0" i="1" u="none" strike="noStrike" kern="1200" cap="none" spc="0" normalizeH="0" baseline="0" noProof="0" dirty="0">
                <a:ln>
                  <a:noFill/>
                </a:ln>
                <a:solidFill>
                  <a:prstClr val="black"/>
                </a:solidFill>
                <a:effectLst/>
                <a:uLnTx/>
                <a:uFillTx/>
                <a:latin typeface="Calibri" panose="020F0502020204030204"/>
                <a:ea typeface="+mn-ea"/>
                <a:cs typeface="+mn-cs"/>
              </a:rPr>
              <a:t>measured with fluorescent nanoparticles under the same conditions</a:t>
            </a:r>
            <a:endParaRPr kumimoji="0" lang="en-US" alt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4"/>
          <p:cNvGrpSpPr>
            <a:grpSpLocks/>
          </p:cNvGrpSpPr>
          <p:nvPr/>
        </p:nvGrpSpPr>
        <p:grpSpPr bwMode="auto">
          <a:xfrm>
            <a:off x="1384587" y="2092614"/>
            <a:ext cx="1219200" cy="1219200"/>
            <a:chOff x="3651" y="1298"/>
            <a:chExt cx="768" cy="768"/>
          </a:xfrm>
        </p:grpSpPr>
        <p:pic>
          <p:nvPicPr>
            <p:cNvPr id="8" name="Picture 5" descr="02 Confocal PSF_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 y="1298"/>
              <a:ext cx="768" cy="76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6"/>
            <p:cNvGrpSpPr>
              <a:grpSpLocks/>
            </p:cNvGrpSpPr>
            <p:nvPr/>
          </p:nvGrpSpPr>
          <p:grpSpPr bwMode="auto">
            <a:xfrm>
              <a:off x="3669" y="1848"/>
              <a:ext cx="148" cy="201"/>
              <a:chOff x="1816" y="1815"/>
              <a:chExt cx="148" cy="201"/>
            </a:xfrm>
          </p:grpSpPr>
          <p:sp>
            <p:nvSpPr>
              <p:cNvPr id="10" name="Line 7"/>
              <p:cNvSpPr>
                <a:spLocks noChangeShapeType="1"/>
              </p:cNvSpPr>
              <p:nvPr/>
            </p:nvSpPr>
            <p:spPr bwMode="auto">
              <a:xfrm flipV="1">
                <a:off x="1837" y="1888"/>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ine 8"/>
              <p:cNvSpPr>
                <a:spLocks noChangeShapeType="1"/>
              </p:cNvSpPr>
              <p:nvPr/>
            </p:nvSpPr>
            <p:spPr bwMode="auto">
              <a:xfrm rot="5400000" flipV="1">
                <a:off x="1883" y="1933"/>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Box 9"/>
              <p:cNvSpPr txBox="1">
                <a:spLocks noChangeArrowheads="1"/>
              </p:cNvSpPr>
              <p:nvPr/>
            </p:nvSpPr>
            <p:spPr bwMode="auto">
              <a:xfrm>
                <a:off x="1816" y="1815"/>
                <a:ext cx="31" cy="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700" b="1" i="1" u="none" strike="noStrike" kern="1200" cap="none" spc="0" normalizeH="0" baseline="0" noProof="0">
                    <a:ln>
                      <a:noFill/>
                    </a:ln>
                    <a:solidFill>
                      <a:prstClr val="white"/>
                    </a:solidFill>
                    <a:effectLst/>
                    <a:uLnTx/>
                    <a:uFillTx/>
                    <a:latin typeface="Calibri" panose="020F0502020204030204"/>
                    <a:ea typeface="+mn-ea"/>
                    <a:cs typeface="+mn-cs"/>
                  </a:rPr>
                  <a:t>y</a:t>
                </a:r>
                <a:endParaRPr kumimoji="0" lang="en-US" altLang="en-US" sz="700" b="1"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Box 10"/>
              <p:cNvSpPr txBox="1">
                <a:spLocks noChangeArrowheads="1"/>
              </p:cNvSpPr>
              <p:nvPr/>
            </p:nvSpPr>
            <p:spPr bwMode="auto">
              <a:xfrm>
                <a:off x="1933" y="1949"/>
                <a:ext cx="31" cy="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700" b="1" i="1" u="none" strike="noStrike" kern="1200" cap="none" spc="0" normalizeH="0" baseline="0" noProof="0">
                    <a:ln>
                      <a:noFill/>
                    </a:ln>
                    <a:solidFill>
                      <a:prstClr val="white"/>
                    </a:solidFill>
                    <a:effectLst/>
                    <a:uLnTx/>
                    <a:uFillTx/>
                    <a:latin typeface="Calibri" panose="020F0502020204030204"/>
                    <a:ea typeface="+mn-ea"/>
                    <a:cs typeface="+mn-cs"/>
                  </a:rPr>
                  <a:t>x</a:t>
                </a:r>
                <a:endParaRPr kumimoji="0" lang="en-US" altLang="en-US" sz="700" b="1" i="1"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4" name="Group 11"/>
          <p:cNvGrpSpPr>
            <a:grpSpLocks/>
          </p:cNvGrpSpPr>
          <p:nvPr/>
        </p:nvGrpSpPr>
        <p:grpSpPr bwMode="auto">
          <a:xfrm>
            <a:off x="757525" y="2791114"/>
            <a:ext cx="2438400" cy="962025"/>
            <a:chOff x="3256" y="1738"/>
            <a:chExt cx="1536" cy="606"/>
          </a:xfrm>
        </p:grpSpPr>
        <p:sp>
          <p:nvSpPr>
            <p:cNvPr id="15" name="Line 12"/>
            <p:cNvSpPr>
              <a:spLocks noChangeShapeType="1"/>
            </p:cNvSpPr>
            <p:nvPr/>
          </p:nvSpPr>
          <p:spPr bwMode="auto">
            <a:xfrm>
              <a:off x="3940" y="1744"/>
              <a:ext cx="0" cy="33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Line 13"/>
            <p:cNvSpPr>
              <a:spLocks noChangeShapeType="1"/>
            </p:cNvSpPr>
            <p:nvPr/>
          </p:nvSpPr>
          <p:spPr bwMode="auto">
            <a:xfrm flipH="1">
              <a:off x="3256" y="2074"/>
              <a:ext cx="684" cy="27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14"/>
            <p:cNvSpPr>
              <a:spLocks noChangeShapeType="1"/>
            </p:cNvSpPr>
            <p:nvPr/>
          </p:nvSpPr>
          <p:spPr bwMode="auto">
            <a:xfrm>
              <a:off x="4114" y="1738"/>
              <a:ext cx="0" cy="33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15"/>
            <p:cNvSpPr>
              <a:spLocks noChangeShapeType="1"/>
            </p:cNvSpPr>
            <p:nvPr/>
          </p:nvSpPr>
          <p:spPr bwMode="auto">
            <a:xfrm>
              <a:off x="4108" y="2080"/>
              <a:ext cx="684" cy="25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19" name="Object 16"/>
          <p:cNvGraphicFramePr>
            <a:graphicFrameLocks noChangeAspect="1"/>
          </p:cNvGraphicFramePr>
          <p:nvPr>
            <p:extLst/>
          </p:nvPr>
        </p:nvGraphicFramePr>
        <p:xfrm>
          <a:off x="3684875" y="3689639"/>
          <a:ext cx="2571750" cy="2085975"/>
        </p:xfrm>
        <a:graphic>
          <a:graphicData uri="http://schemas.openxmlformats.org/presentationml/2006/ole">
            <mc:AlternateContent xmlns:mc="http://schemas.openxmlformats.org/markup-compatibility/2006">
              <mc:Choice xmlns:v="urn:schemas-microsoft-com:vml" Requires="v">
                <p:oleObj spid="_x0000_s2051" name="Chart" r:id="rId6" imgW="2602953" imgH="2062448" progId="Excel.Chart.8">
                  <p:embed/>
                </p:oleObj>
              </mc:Choice>
              <mc:Fallback>
                <p:oleObj name="Chart" r:id="rId6" imgW="2602953" imgH="2062448" progId="Excel.Chart.8">
                  <p:embed/>
                  <p:pic>
                    <p:nvPicPr>
                      <p:cNvPr id="19"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4875" y="3689639"/>
                        <a:ext cx="25717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17"/>
          <p:cNvGrpSpPr>
            <a:grpSpLocks/>
          </p:cNvGrpSpPr>
          <p:nvPr/>
        </p:nvGrpSpPr>
        <p:grpSpPr bwMode="auto">
          <a:xfrm>
            <a:off x="4361150" y="2314864"/>
            <a:ext cx="1219200" cy="939800"/>
            <a:chOff x="1746" y="1298"/>
            <a:chExt cx="768" cy="771"/>
          </a:xfrm>
        </p:grpSpPr>
        <p:pic>
          <p:nvPicPr>
            <p:cNvPr id="21" name="Picture 18" descr="02 STEDxy PSF_cuotou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 y="1298"/>
              <a:ext cx="768" cy="76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19"/>
            <p:cNvGrpSpPr>
              <a:grpSpLocks/>
            </p:cNvGrpSpPr>
            <p:nvPr/>
          </p:nvGrpSpPr>
          <p:grpSpPr bwMode="auto">
            <a:xfrm>
              <a:off x="1764" y="1848"/>
              <a:ext cx="148" cy="221"/>
              <a:chOff x="1816" y="1815"/>
              <a:chExt cx="148" cy="221"/>
            </a:xfrm>
          </p:grpSpPr>
          <p:sp>
            <p:nvSpPr>
              <p:cNvPr id="23" name="Line 20"/>
              <p:cNvSpPr>
                <a:spLocks noChangeShapeType="1"/>
              </p:cNvSpPr>
              <p:nvPr/>
            </p:nvSpPr>
            <p:spPr bwMode="auto">
              <a:xfrm flipV="1">
                <a:off x="1837" y="1888"/>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Line 21"/>
              <p:cNvSpPr>
                <a:spLocks noChangeShapeType="1"/>
              </p:cNvSpPr>
              <p:nvPr/>
            </p:nvSpPr>
            <p:spPr bwMode="auto">
              <a:xfrm rot="5400000" flipV="1">
                <a:off x="1883" y="1933"/>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Box 22"/>
              <p:cNvSpPr txBox="1">
                <a:spLocks noChangeArrowheads="1"/>
              </p:cNvSpPr>
              <p:nvPr/>
            </p:nvSpPr>
            <p:spPr bwMode="auto">
              <a:xfrm>
                <a:off x="1816" y="1815"/>
                <a:ext cx="31"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700" b="1" i="1" u="none" strike="noStrike" kern="1200" cap="none" spc="0" normalizeH="0" baseline="0" noProof="0">
                    <a:ln>
                      <a:noFill/>
                    </a:ln>
                    <a:solidFill>
                      <a:prstClr val="white"/>
                    </a:solidFill>
                    <a:effectLst/>
                    <a:uLnTx/>
                    <a:uFillTx/>
                    <a:latin typeface="Calibri" panose="020F0502020204030204"/>
                    <a:ea typeface="+mn-ea"/>
                    <a:cs typeface="+mn-cs"/>
                  </a:rPr>
                  <a:t>y</a:t>
                </a:r>
                <a:endParaRPr kumimoji="0" lang="en-US" altLang="en-US" sz="700" b="1"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 Box 23"/>
              <p:cNvSpPr txBox="1">
                <a:spLocks noChangeArrowheads="1"/>
              </p:cNvSpPr>
              <p:nvPr/>
            </p:nvSpPr>
            <p:spPr bwMode="auto">
              <a:xfrm>
                <a:off x="1933" y="1949"/>
                <a:ext cx="31"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700" b="1" i="1" u="none" strike="noStrike" kern="1200" cap="none" spc="0" normalizeH="0" baseline="0" noProof="0">
                    <a:ln>
                      <a:noFill/>
                    </a:ln>
                    <a:solidFill>
                      <a:prstClr val="white"/>
                    </a:solidFill>
                    <a:effectLst/>
                    <a:uLnTx/>
                    <a:uFillTx/>
                    <a:latin typeface="Calibri" panose="020F0502020204030204"/>
                    <a:ea typeface="+mn-ea"/>
                    <a:cs typeface="+mn-cs"/>
                  </a:rPr>
                  <a:t>x</a:t>
                </a:r>
                <a:endParaRPr kumimoji="0" lang="en-US" altLang="en-US" sz="700" b="1" i="1"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7" name="Group 24"/>
          <p:cNvGrpSpPr>
            <a:grpSpLocks/>
          </p:cNvGrpSpPr>
          <p:nvPr/>
        </p:nvGrpSpPr>
        <p:grpSpPr bwMode="auto">
          <a:xfrm>
            <a:off x="3742025" y="2784764"/>
            <a:ext cx="2447925" cy="952500"/>
            <a:chOff x="1356" y="1728"/>
            <a:chExt cx="1542" cy="600"/>
          </a:xfrm>
        </p:grpSpPr>
        <p:sp>
          <p:nvSpPr>
            <p:cNvPr id="28" name="Line 25"/>
            <p:cNvSpPr>
              <a:spLocks noChangeShapeType="1"/>
            </p:cNvSpPr>
            <p:nvPr/>
          </p:nvSpPr>
          <p:spPr bwMode="auto">
            <a:xfrm>
              <a:off x="2082" y="1734"/>
              <a:ext cx="0" cy="33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26"/>
            <p:cNvSpPr>
              <a:spLocks noChangeShapeType="1"/>
            </p:cNvSpPr>
            <p:nvPr/>
          </p:nvSpPr>
          <p:spPr bwMode="auto">
            <a:xfrm flipH="1">
              <a:off x="1356" y="2064"/>
              <a:ext cx="726" cy="26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27"/>
            <p:cNvSpPr>
              <a:spLocks noChangeShapeType="1"/>
            </p:cNvSpPr>
            <p:nvPr/>
          </p:nvSpPr>
          <p:spPr bwMode="auto">
            <a:xfrm>
              <a:off x="2160" y="1728"/>
              <a:ext cx="0" cy="33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Line 28"/>
            <p:cNvSpPr>
              <a:spLocks noChangeShapeType="1"/>
            </p:cNvSpPr>
            <p:nvPr/>
          </p:nvSpPr>
          <p:spPr bwMode="auto">
            <a:xfrm>
              <a:off x="2154" y="2070"/>
              <a:ext cx="744" cy="25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 name="Rectangle 29"/>
          <p:cNvSpPr>
            <a:spLocks noChangeArrowheads="1"/>
          </p:cNvSpPr>
          <p:nvPr/>
        </p:nvSpPr>
        <p:spPr bwMode="auto">
          <a:xfrm>
            <a:off x="497175" y="517814"/>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1"/>
          <p:cNvSpPr>
            <a:spLocks noChangeArrowheads="1"/>
          </p:cNvSpPr>
          <p:nvPr/>
        </p:nvSpPr>
        <p:spPr bwMode="auto">
          <a:xfrm>
            <a:off x="6263768" y="2092614"/>
            <a:ext cx="2682875" cy="3988784"/>
          </a:xfrm>
          <a:prstGeom prst="rect">
            <a:avLst/>
          </a:prstGeom>
          <a:noFill/>
          <a:ln>
            <a:noFill/>
          </a:ln>
          <a:effectLst/>
          <a:extLst>
            <a:ext uri="{909E8E84-426E-40DD-AFC4-6F175D3DCCD1}">
              <a14:hiddenFill xmlns:a14="http://schemas.microsoft.com/office/drawing/2010/main">
                <a:gradFill rotWithShape="1">
                  <a:gsLst>
                    <a:gs pos="0">
                      <a:srgbClr val="DDDDDD">
                        <a:alpha val="63000"/>
                      </a:srgbClr>
                    </a:gs>
                    <a:gs pos="100000">
                      <a:srgbClr val="DDDDDD">
                        <a:gamma/>
                        <a:shade val="88627"/>
                        <a:invGamma/>
                      </a:srgbClr>
                    </a:gs>
                  </a:gsLst>
                  <a:path path="rect">
                    <a:fillToRect r="100000" b="100000"/>
                  </a:path>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762000">
              <a:defRPr>
                <a:solidFill>
                  <a:schemeClr val="tx1"/>
                </a:solidFill>
                <a:latin typeface="Arial" panose="020B0604020202020204" pitchFamily="34" charset="0"/>
              </a:defRPr>
            </a:lvl1pPr>
            <a:lvl2pPr algn="l" defTabSz="762000">
              <a:defRPr>
                <a:solidFill>
                  <a:schemeClr val="tx1"/>
                </a:solidFill>
                <a:latin typeface="Arial" panose="020B0604020202020204" pitchFamily="34" charset="0"/>
              </a:defRPr>
            </a:lvl2pPr>
            <a:lvl3pPr algn="l" defTabSz="762000">
              <a:defRPr>
                <a:solidFill>
                  <a:schemeClr val="tx1"/>
                </a:solidFill>
                <a:latin typeface="Arial" panose="020B0604020202020204" pitchFamily="34" charset="0"/>
              </a:defRPr>
            </a:lvl3pPr>
            <a:lvl4pPr algn="l" defTabSz="762000">
              <a:defRPr>
                <a:solidFill>
                  <a:schemeClr val="tx1"/>
                </a:solidFill>
                <a:latin typeface="Arial" panose="020B0604020202020204" pitchFamily="34" charset="0"/>
              </a:defRPr>
            </a:lvl4pPr>
            <a:lvl5pPr algn="l"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r>
              <a:rPr kumimoji="0" lang="de-DE"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Typical lateral (X-Y)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resolution in a Confocal: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200x200 nm</a:t>
            </a: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endPar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Typical lateral (X-Y) FWHM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(Full Width Half Maximum)</a:t>
            </a: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None/>
              <a:tabLst/>
              <a:defRPr/>
            </a:pP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in STED is  90x90 nm</a:t>
            </a: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endPar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STED z resolution is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confocal (500 nm)</a:t>
            </a: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endPar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STED enables separation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of structures even smaller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than its FWHM due to the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sharp peak. Actual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resolution is in the order</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of 70 nm for raw data</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(without deconvolution)</a:t>
            </a:r>
            <a:endParaRPr kumimoji="0" lang="de-DE" altLang="en-US" sz="1600" b="0" i="0" u="none" strike="noStrike" kern="1200" cap="none" spc="0" normalizeH="0" baseline="0" noProof="0" dirty="0">
              <a:ln>
                <a:noFill/>
              </a:ln>
              <a:solidFill>
                <a:srgbClr val="04061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991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“Functional” super-resolution techniques</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bg1">
                    <a:lumMod val="85000"/>
                  </a:schemeClr>
                </a:solidFill>
              </a:rPr>
              <a:t>Deterministic</a:t>
            </a:r>
          </a:p>
          <a:p>
            <a:pPr lvl="1"/>
            <a:r>
              <a:rPr lang="en-US" dirty="0">
                <a:solidFill>
                  <a:schemeClr val="bg1">
                    <a:lumMod val="85000"/>
                  </a:schemeClr>
                </a:solidFill>
              </a:rPr>
              <a:t>Reversible Saturable (or Switchable) OpticaL Fluorescence Transitions (RESOLFT)</a:t>
            </a:r>
          </a:p>
          <a:p>
            <a:pPr lvl="2"/>
            <a:r>
              <a:rPr lang="en-US" dirty="0">
                <a:solidFill>
                  <a:schemeClr val="bg1">
                    <a:lumMod val="85000"/>
                  </a:schemeClr>
                </a:solidFill>
              </a:rPr>
              <a:t>STimulated Emission Depletion (STED)</a:t>
            </a:r>
          </a:p>
          <a:p>
            <a:pPr lvl="2"/>
            <a:r>
              <a:rPr lang="en-US" dirty="0">
                <a:solidFill>
                  <a:schemeClr val="bg1">
                    <a:lumMod val="85000"/>
                  </a:schemeClr>
                </a:solidFill>
              </a:rPr>
              <a:t>Ground State Depletion (GSD)</a:t>
            </a:r>
          </a:p>
          <a:p>
            <a:pPr marL="514350" indent="-514350">
              <a:buFont typeface="+mj-lt"/>
              <a:buAutoNum type="arabicPeriod"/>
            </a:pPr>
            <a:r>
              <a:rPr lang="en-US" dirty="0"/>
              <a:t>Stochastic</a:t>
            </a:r>
          </a:p>
          <a:p>
            <a:pPr lvl="1"/>
            <a:r>
              <a:rPr lang="en-US" dirty="0"/>
              <a:t>STochastic Optical Reconstruction Microscopy (STORM)</a:t>
            </a:r>
          </a:p>
          <a:p>
            <a:pPr lvl="1"/>
            <a:r>
              <a:rPr lang="en-US" dirty="0"/>
              <a:t>Photo Activated Localization Microscopy (PALM)</a:t>
            </a:r>
          </a:p>
          <a:p>
            <a:pPr lvl="1"/>
            <a:r>
              <a:rPr lang="en-US" dirty="0"/>
              <a:t>Fluorescence Photo-Activation Localization Microscopy (FPALM)</a:t>
            </a:r>
          </a:p>
        </p:txBody>
      </p:sp>
    </p:spTree>
    <p:extLst>
      <p:ext uri="{BB962C8B-B14F-4D97-AF65-F5344CB8AC3E}">
        <p14:creationId xmlns:p14="http://schemas.microsoft.com/office/powerpoint/2010/main" val="1503815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Single-molecule localization (SML) microscopy</a:t>
            </a:r>
            <a:br>
              <a:rPr lang="en-US" sz="3600" dirty="0"/>
            </a:br>
            <a:br>
              <a:rPr lang="en-US" sz="3600" dirty="0"/>
            </a:br>
            <a:r>
              <a:rPr lang="en-US" sz="3600" dirty="0"/>
              <a:t>Stochastic functional techniques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3929"/>
          <a:stretch/>
        </p:blipFill>
        <p:spPr>
          <a:xfrm>
            <a:off x="738553" y="1887647"/>
            <a:ext cx="6576647" cy="4653830"/>
          </a:xfrm>
        </p:spPr>
      </p:pic>
    </p:spTree>
    <p:extLst>
      <p:ext uri="{BB962C8B-B14F-4D97-AF65-F5344CB8AC3E}">
        <p14:creationId xmlns:p14="http://schemas.microsoft.com/office/powerpoint/2010/main" val="2399787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prstClr val="black"/>
                </a:solidFill>
              </a:rPr>
              <a:t>Single-molecule localization microscopy</a:t>
            </a:r>
            <a:br>
              <a:rPr lang="en-US" sz="3600" dirty="0">
                <a:solidFill>
                  <a:prstClr val="black"/>
                </a:solidFill>
              </a:rPr>
            </a:br>
            <a:br>
              <a:rPr lang="en-US" sz="3600" dirty="0">
                <a:solidFill>
                  <a:prstClr val="black"/>
                </a:solidFill>
              </a:rPr>
            </a:br>
            <a:r>
              <a:rPr lang="en-US" sz="3600" dirty="0">
                <a:solidFill>
                  <a:prstClr val="black"/>
                </a:solidFill>
              </a:rPr>
              <a:t>Stochastic functional techniques</a:t>
            </a:r>
            <a:endParaRPr lang="en-US" dirty="0"/>
          </a:p>
        </p:txBody>
      </p:sp>
      <p:sp>
        <p:nvSpPr>
          <p:cNvPr id="4" name="Content Placeholder 3"/>
          <p:cNvSpPr>
            <a:spLocks noGrp="1"/>
          </p:cNvSpPr>
          <p:nvPr>
            <p:ph sz="half" idx="1"/>
          </p:nvPr>
        </p:nvSpPr>
        <p:spPr/>
        <p:txBody>
          <a:bodyPr/>
          <a:lstStyle/>
          <a:p>
            <a:endParaRPr lang="en-US" dirty="0"/>
          </a:p>
          <a:p>
            <a:endParaRPr lang="en-US" dirty="0"/>
          </a:p>
          <a:p>
            <a:r>
              <a:rPr lang="en-US" dirty="0">
                <a:hlinkClick r:id="rId2"/>
              </a:rPr>
              <a:t>STED vs STORM</a:t>
            </a:r>
            <a:endParaRPr lang="en-US" dirty="0"/>
          </a:p>
        </p:txBody>
      </p:sp>
      <p:sp>
        <p:nvSpPr>
          <p:cNvPr id="5" name="Content Placeholder 4"/>
          <p:cNvSpPr>
            <a:spLocks noGrp="1"/>
          </p:cNvSpPr>
          <p:nvPr>
            <p:ph sz="half" idx="2"/>
          </p:nvPr>
        </p:nvSpPr>
        <p:spPr/>
        <p:txBody>
          <a:bodyPr/>
          <a:lstStyle/>
          <a:p>
            <a:endParaRPr lang="en-US" dirty="0"/>
          </a:p>
          <a:p>
            <a:endParaRPr lang="en-US" dirty="0"/>
          </a:p>
          <a:p>
            <a:r>
              <a:rPr lang="en-US" dirty="0">
                <a:hlinkClick r:id="rId3"/>
              </a:rPr>
              <a:t>How STORM works</a:t>
            </a:r>
            <a:endParaRPr lang="en-US" dirty="0"/>
          </a:p>
        </p:txBody>
      </p:sp>
    </p:spTree>
    <p:extLst>
      <p:ext uri="{BB962C8B-B14F-4D97-AF65-F5344CB8AC3E}">
        <p14:creationId xmlns:p14="http://schemas.microsoft.com/office/powerpoint/2010/main" val="1972612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Single-molecule localization microscopy</a:t>
            </a:r>
            <a:endParaRPr lang="en-US" dirty="0"/>
          </a:p>
        </p:txBody>
      </p:sp>
      <p:sp>
        <p:nvSpPr>
          <p:cNvPr id="7" name="Content Placeholder 6"/>
          <p:cNvSpPr>
            <a:spLocks noGrp="1"/>
          </p:cNvSpPr>
          <p:nvPr>
            <p:ph idx="1"/>
          </p:nvPr>
        </p:nvSpPr>
        <p:spPr/>
        <p:txBody>
          <a:bodyPr>
            <a:normAutofit/>
          </a:bodyPr>
          <a:lstStyle/>
          <a:p>
            <a:r>
              <a:rPr lang="en-US" sz="2400" dirty="0"/>
              <a:t>Must have sufficient density of molecules being localized</a:t>
            </a:r>
          </a:p>
          <a:p>
            <a:endParaRPr lang="en-US" sz="24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316" b="4026"/>
          <a:stretch/>
        </p:blipFill>
        <p:spPr>
          <a:xfrm>
            <a:off x="1446700" y="2449025"/>
            <a:ext cx="5476875" cy="3727938"/>
          </a:xfrm>
          <a:prstGeom prst="rect">
            <a:avLst/>
          </a:prstGeom>
        </p:spPr>
      </p:pic>
    </p:spTree>
    <p:extLst>
      <p:ext uri="{BB962C8B-B14F-4D97-AF65-F5344CB8AC3E}">
        <p14:creationId xmlns:p14="http://schemas.microsoft.com/office/powerpoint/2010/main" val="1681252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a:t>Each super-resolution techniques have pluses and minuses but all methods are improving</a:t>
            </a:r>
            <a:br>
              <a:rPr lang="en-US" sz="2400" dirty="0"/>
            </a:br>
            <a:endParaRPr lang="en-US" sz="2400"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650" y="1471233"/>
            <a:ext cx="7129840" cy="4006726"/>
          </a:xfrm>
        </p:spPr>
      </p:pic>
      <p:sp>
        <p:nvSpPr>
          <p:cNvPr id="4" name="TextBox 3"/>
          <p:cNvSpPr txBox="1"/>
          <p:nvPr/>
        </p:nvSpPr>
        <p:spPr>
          <a:xfrm>
            <a:off x="918873" y="5978768"/>
            <a:ext cx="7444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Schermelleh</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Heintzmann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Leonhardt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H., 2010. A guide to super-resolution fluorescence microscopy. The Journal of Cell Biology 190, 165-175.</a:t>
            </a:r>
          </a:p>
        </p:txBody>
      </p:sp>
    </p:spTree>
    <p:extLst>
      <p:ext uri="{BB962C8B-B14F-4D97-AF65-F5344CB8AC3E}">
        <p14:creationId xmlns:p14="http://schemas.microsoft.com/office/powerpoint/2010/main" val="343677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Super-resolution requirements</a:t>
            </a:r>
          </a:p>
        </p:txBody>
      </p:sp>
      <p:sp>
        <p:nvSpPr>
          <p:cNvPr id="3" name="Content Placeholder 2"/>
          <p:cNvSpPr>
            <a:spLocks noGrp="1"/>
          </p:cNvSpPr>
          <p:nvPr>
            <p:ph idx="1"/>
          </p:nvPr>
        </p:nvSpPr>
        <p:spPr/>
        <p:txBody>
          <a:bodyPr/>
          <a:lstStyle/>
          <a:p>
            <a:r>
              <a:rPr lang="en-US" dirty="0"/>
              <a:t>High power lasers</a:t>
            </a:r>
          </a:p>
          <a:p>
            <a:r>
              <a:rPr lang="en-US" dirty="0"/>
              <a:t>Special fluorophores</a:t>
            </a:r>
          </a:p>
          <a:p>
            <a:r>
              <a:rPr lang="en-US" dirty="0"/>
              <a:t>Concentration of fluorophores</a:t>
            </a:r>
          </a:p>
          <a:p>
            <a:r>
              <a:rPr lang="en-US" dirty="0"/>
              <a:t>Special optics</a:t>
            </a:r>
          </a:p>
          <a:p>
            <a:r>
              <a:rPr lang="en-US" dirty="0"/>
              <a:t>Computational processing</a:t>
            </a:r>
          </a:p>
          <a:p>
            <a:r>
              <a:rPr lang="en-US" dirty="0"/>
              <a:t>Fast detectors</a:t>
            </a:r>
          </a:p>
          <a:p>
            <a:r>
              <a:rPr lang="en-US" dirty="0"/>
              <a:t>Sensitive detectors</a:t>
            </a:r>
          </a:p>
          <a:p>
            <a:r>
              <a:rPr lang="en-US" dirty="0"/>
              <a:t>Precise X,Y,Z positioning</a:t>
            </a:r>
          </a:p>
        </p:txBody>
      </p:sp>
    </p:spTree>
    <p:extLst>
      <p:ext uri="{BB962C8B-B14F-4D97-AF65-F5344CB8AC3E}">
        <p14:creationId xmlns:p14="http://schemas.microsoft.com/office/powerpoint/2010/main" val="1634536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Super-resolution microscopy</a:t>
            </a:r>
          </a:p>
        </p:txBody>
      </p:sp>
      <p:sp>
        <p:nvSpPr>
          <p:cNvPr id="8" name="Content Placeholder 7"/>
          <p:cNvSpPr>
            <a:spLocks noGrp="1"/>
          </p:cNvSpPr>
          <p:nvPr>
            <p:ph sz="half" idx="1"/>
          </p:nvPr>
        </p:nvSpPr>
        <p:spPr/>
        <p:txBody>
          <a:bodyPr/>
          <a:lstStyle/>
          <a:p>
            <a:r>
              <a:rPr lang="en-US" dirty="0"/>
              <a:t>Functional super-resolution techniques won Nobel</a:t>
            </a:r>
          </a:p>
          <a:p>
            <a:r>
              <a:rPr lang="en-US" dirty="0"/>
              <a:t>SIM did not win</a:t>
            </a:r>
          </a:p>
          <a:p>
            <a:r>
              <a:rPr lang="en-US" dirty="0"/>
              <a:t>SIM not considered to be super-resolution</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6797" y="1825625"/>
            <a:ext cx="3710906" cy="4351338"/>
          </a:xfrm>
        </p:spPr>
      </p:pic>
    </p:spTree>
    <p:extLst>
      <p:ext uri="{BB962C8B-B14F-4D97-AF65-F5344CB8AC3E}">
        <p14:creationId xmlns:p14="http://schemas.microsoft.com/office/powerpoint/2010/main" val="2976101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Structured Illumination Microscopy (SIM)</a:t>
            </a:r>
            <a:br>
              <a:rPr lang="en-US" sz="3200" dirty="0"/>
            </a:br>
            <a:r>
              <a:rPr lang="en-US" sz="3200" dirty="0"/>
              <a:t>Option for wide-field microscope</a:t>
            </a:r>
          </a:p>
        </p:txBody>
      </p:sp>
      <p:sp>
        <p:nvSpPr>
          <p:cNvPr id="5" name="Text Placeholder 4"/>
          <p:cNvSpPr>
            <a:spLocks noGrp="1"/>
          </p:cNvSpPr>
          <p:nvPr>
            <p:ph type="body" idx="1"/>
          </p:nvPr>
        </p:nvSpPr>
        <p:spPr/>
        <p:txBody>
          <a:bodyPr/>
          <a:lstStyle/>
          <a:p>
            <a:r>
              <a:rPr lang="en-US" dirty="0"/>
              <a:t>Zeiss </a:t>
            </a:r>
            <a:r>
              <a:rPr lang="en-US" dirty="0" err="1"/>
              <a:t>Apotome</a:t>
            </a:r>
            <a:r>
              <a:rPr lang="en-US" dirty="0"/>
              <a:t> 2</a:t>
            </a:r>
          </a:p>
        </p:txBody>
      </p:sp>
      <p:sp>
        <p:nvSpPr>
          <p:cNvPr id="7" name="Text Placeholder 6"/>
          <p:cNvSpPr>
            <a:spLocks noGrp="1"/>
          </p:cNvSpPr>
          <p:nvPr>
            <p:ph type="body" sz="quarter" idx="3"/>
          </p:nvPr>
        </p:nvSpPr>
        <p:spPr/>
        <p:txBody>
          <a:bodyPr/>
          <a:lstStyle/>
          <a:p>
            <a:r>
              <a:rPr lang="en-US" dirty="0"/>
              <a:t>Keyence BZ-X700</a:t>
            </a:r>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173028" y="2505075"/>
            <a:ext cx="2800032" cy="3684588"/>
          </a:xfrm>
        </p:spPr>
      </p:pic>
      <p:pic>
        <p:nvPicPr>
          <p:cNvPr id="9" name="Picture 4" descr="npo000047"/>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1069991" y="2505075"/>
            <a:ext cx="2989231" cy="368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536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Spatial Resolution of Biological Imaging Techniques</a:t>
            </a:r>
          </a:p>
        </p:txBody>
      </p:sp>
      <p:sp>
        <p:nvSpPr>
          <p:cNvPr id="4" name="Content Placeholder 3"/>
          <p:cNvSpPr>
            <a:spLocks noGrp="1"/>
          </p:cNvSpPr>
          <p:nvPr>
            <p:ph sz="half" idx="1"/>
          </p:nvPr>
        </p:nvSpPr>
        <p:spPr/>
        <p:txBody>
          <a:bodyPr>
            <a:normAutofit/>
          </a:bodyPr>
          <a:lstStyle/>
          <a:p>
            <a:r>
              <a:rPr lang="en-US" sz="2400" dirty="0"/>
              <a:t>Resolution is diffraction limited. </a:t>
            </a:r>
          </a:p>
          <a:p>
            <a:r>
              <a:rPr lang="en-US" sz="2400" dirty="0"/>
              <a:t>Abbe (1873) reported that smallest resolvable distance between two points (</a:t>
            </a:r>
            <a:r>
              <a:rPr lang="en-US" sz="2400" dirty="0">
                <a:latin typeface="Script MT Bold" panose="03040602040607080904" pitchFamily="66" charset="0"/>
              </a:rPr>
              <a:t>d</a:t>
            </a:r>
            <a:r>
              <a:rPr lang="en-US" sz="2400" dirty="0"/>
              <a:t>) using a conventional microscope may never be smaller than half the wavelength of the imaging light (~200 nm) </a:t>
            </a:r>
          </a:p>
        </p:txBody>
      </p:sp>
      <p:pic>
        <p:nvPicPr>
          <p:cNvPr id="8" name="Picture 3" descr="abbe_dwnld"/>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992122" y="4001294"/>
            <a:ext cx="1359131" cy="1749829"/>
          </a:xfrm>
          <a:prstGeom prst="rect">
            <a:avLst/>
          </a:prstGeom>
          <a:noFill/>
          <a:ln/>
        </p:spPr>
      </p:pic>
      <p:sp>
        <p:nvSpPr>
          <p:cNvPr id="9" name="TextBox 8"/>
          <p:cNvSpPr txBox="1"/>
          <p:nvPr/>
        </p:nvSpPr>
        <p:spPr>
          <a:xfrm>
            <a:off x="5467350" y="5807631"/>
            <a:ext cx="2408673" cy="369332"/>
          </a:xfrm>
          <a:prstGeom prst="rect">
            <a:avLst/>
          </a:prstGeom>
          <a:noFill/>
        </p:spPr>
        <p:txBody>
          <a:bodyPr wrap="none" rtlCol="0">
            <a:spAutoFit/>
          </a:bodyPr>
          <a:lstStyle/>
          <a:p>
            <a:r>
              <a:rPr lang="en-US" dirty="0"/>
              <a:t>Ernst Abbe (1840-1905)</a:t>
            </a:r>
          </a:p>
        </p:txBody>
      </p:sp>
      <p:pic>
        <p:nvPicPr>
          <p:cNvPr id="1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886" y="1825625"/>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208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4" name="Rectangle 17"/>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dirty="0"/>
              <a:t>Structured Illumination</a:t>
            </a:r>
            <a:br>
              <a:rPr lang="en-US" dirty="0"/>
            </a:br>
            <a:r>
              <a:rPr lang="en-US" b="0" dirty="0"/>
              <a:t>- The Contrast is the Key</a:t>
            </a:r>
          </a:p>
        </p:txBody>
      </p:sp>
      <p:sp>
        <p:nvSpPr>
          <p:cNvPr id="3" name="Footer Placeholder 2"/>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Carl Zeiss Microscopy - ApoTome.2</a:t>
            </a:r>
          </a:p>
        </p:txBody>
      </p:sp>
      <p:pic>
        <p:nvPicPr>
          <p:cNvPr id="60419" name="Picture 6" descr="npo00003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06308" y="2497884"/>
            <a:ext cx="1589942" cy="252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0" name="Line 3"/>
          <p:cNvSpPr>
            <a:spLocks noChangeAspect="1" noChangeShapeType="1"/>
          </p:cNvSpPr>
          <p:nvPr/>
        </p:nvSpPr>
        <p:spPr bwMode="auto">
          <a:xfrm flipH="1">
            <a:off x="7765073" y="2521697"/>
            <a:ext cx="148004" cy="369887"/>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421" name="Text Box 4"/>
          <p:cNvSpPr txBox="1">
            <a:spLocks noChangeArrowheads="1"/>
          </p:cNvSpPr>
          <p:nvPr/>
        </p:nvSpPr>
        <p:spPr bwMode="auto">
          <a:xfrm>
            <a:off x="1397977" y="2188322"/>
            <a:ext cx="880696"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marL="457200" marR="0" lvl="0" indent="-457200" algn="l" defTabSz="798513"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Position 1</a:t>
            </a:r>
          </a:p>
        </p:txBody>
      </p:sp>
      <p:sp>
        <p:nvSpPr>
          <p:cNvPr id="60422" name="Text Box 5"/>
          <p:cNvSpPr txBox="1">
            <a:spLocks noChangeArrowheads="1"/>
          </p:cNvSpPr>
          <p:nvPr/>
        </p:nvSpPr>
        <p:spPr bwMode="auto">
          <a:xfrm>
            <a:off x="3094892" y="2196258"/>
            <a:ext cx="955431"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marL="457200" marR="0" lvl="0" indent="-457200" algn="l" defTabSz="798513"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Position 2</a:t>
            </a:r>
          </a:p>
        </p:txBody>
      </p:sp>
      <p:sp>
        <p:nvSpPr>
          <p:cNvPr id="60423" name="Text Box 6"/>
          <p:cNvSpPr txBox="1">
            <a:spLocks noChangeArrowheads="1"/>
          </p:cNvSpPr>
          <p:nvPr/>
        </p:nvSpPr>
        <p:spPr bwMode="auto">
          <a:xfrm>
            <a:off x="4762500" y="2197847"/>
            <a:ext cx="955431"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marL="457200" marR="0" lvl="0" indent="-457200" algn="l" defTabSz="798513"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Position 3</a:t>
            </a:r>
          </a:p>
        </p:txBody>
      </p:sp>
      <p:sp>
        <p:nvSpPr>
          <p:cNvPr id="60424" name="Text Box 7"/>
          <p:cNvSpPr txBox="1">
            <a:spLocks noChangeArrowheads="1"/>
          </p:cNvSpPr>
          <p:nvPr/>
        </p:nvSpPr>
        <p:spPr bwMode="auto">
          <a:xfrm>
            <a:off x="6729046" y="2212133"/>
            <a:ext cx="1182565"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marL="457200" marR="0" lvl="0" indent="-457200" algn="l" defTabSz="798513"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Optical section</a:t>
            </a:r>
          </a:p>
        </p:txBody>
      </p:sp>
      <p:pic>
        <p:nvPicPr>
          <p:cNvPr id="60425" name="Picture 3" descr="npo00003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3611" y="2502646"/>
            <a:ext cx="1585546" cy="253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6" name="Line 9"/>
          <p:cNvSpPr>
            <a:spLocks noChangeAspect="1" noChangeShapeType="1"/>
          </p:cNvSpPr>
          <p:nvPr/>
        </p:nvSpPr>
        <p:spPr bwMode="auto">
          <a:xfrm flipH="1">
            <a:off x="2203938" y="1844721"/>
            <a:ext cx="435218" cy="1077025"/>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pic>
        <p:nvPicPr>
          <p:cNvPr id="60428" name="Picture 4" descr="npo0000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00703" y="2501059"/>
            <a:ext cx="1595804" cy="253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9" name="Line 12"/>
          <p:cNvSpPr>
            <a:spLocks noChangeAspect="1" noChangeShapeType="1"/>
          </p:cNvSpPr>
          <p:nvPr/>
        </p:nvSpPr>
        <p:spPr bwMode="auto">
          <a:xfrm flipH="1">
            <a:off x="3940418" y="1860048"/>
            <a:ext cx="420566" cy="1036298"/>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pic>
        <p:nvPicPr>
          <p:cNvPr id="60431" name="Picture 5" descr="npo00003b"/>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60985" y="2504234"/>
            <a:ext cx="1589942" cy="252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32" name="Line 15"/>
          <p:cNvSpPr>
            <a:spLocks noChangeAspect="1" noChangeShapeType="1"/>
          </p:cNvSpPr>
          <p:nvPr/>
        </p:nvSpPr>
        <p:spPr bwMode="auto">
          <a:xfrm flipH="1">
            <a:off x="5606561" y="1844722"/>
            <a:ext cx="428162" cy="1059562"/>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436" name="AutoShape 19"/>
          <p:cNvSpPr>
            <a:spLocks noChangeArrowheads="1"/>
          </p:cNvSpPr>
          <p:nvPr/>
        </p:nvSpPr>
        <p:spPr bwMode="auto">
          <a:xfrm>
            <a:off x="6027126" y="3752008"/>
            <a:ext cx="404446" cy="165100"/>
          </a:xfrm>
          <a:prstGeom prst="rightArrow">
            <a:avLst>
              <a:gd name="adj1" fmla="val 50000"/>
              <a:gd name="adj2" fmla="val 66346"/>
            </a:avLst>
          </a:prstGeom>
          <a:solidFill>
            <a:schemeClr val="accent2"/>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5444" tIns="52723" rIns="105444" bIns="52723"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p:cNvSpPr txBox="1"/>
          <p:nvPr/>
        </p:nvSpPr>
        <p:spPr>
          <a:xfrm>
            <a:off x="2553958" y="1451881"/>
            <a:ext cx="3529342" cy="390581"/>
          </a:xfrm>
          <a:prstGeom prst="rect">
            <a:avLst/>
          </a:prstGeom>
          <a:noFill/>
          <a:ln w="31750" cap="rnd">
            <a:solidFill>
              <a:srgbClr val="3399FF"/>
            </a:solidFill>
          </a:ln>
          <a:effectLst/>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No visible grid </a:t>
            </a:r>
            <a:r>
              <a:rPr kumimoji="0" lang="en-US" sz="1600" b="0" i="0" u="none" strike="noStrike" kern="1200" cap="none" spc="0" normalizeH="0" baseline="0" noProof="0">
                <a:ln>
                  <a:noFill/>
                </a:ln>
                <a:solidFill>
                  <a:srgbClr val="000000"/>
                </a:solidFill>
                <a:effectLst/>
                <a:uLnTx/>
                <a:uFillTx/>
                <a:latin typeface="Arial"/>
                <a:ea typeface="+mn-ea"/>
                <a:cs typeface="+mn-cs"/>
                <a:sym typeface="Wingdings" pitchFamily="2" charset="2"/>
              </a:rPr>
              <a:t> out of focus light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8" name="Object 7"/>
          <p:cNvGraphicFramePr>
            <a:graphicFrameLocks noChangeAspect="1"/>
          </p:cNvGraphicFramePr>
          <p:nvPr>
            <p:extLst/>
          </p:nvPr>
        </p:nvGraphicFramePr>
        <p:xfrm>
          <a:off x="2013132" y="5762625"/>
          <a:ext cx="4275138" cy="420688"/>
        </p:xfrm>
        <a:graphic>
          <a:graphicData uri="http://schemas.openxmlformats.org/presentationml/2006/ole">
            <mc:AlternateContent xmlns:mc="http://schemas.openxmlformats.org/markup-compatibility/2006">
              <mc:Choice xmlns:v="urn:schemas-microsoft-com:vml" Requires="v">
                <p:oleObj spid="_x0000_s3074" name="Formel" r:id="rId8" imgW="2654300" imgH="304800" progId="Equation.3">
                  <p:embed/>
                </p:oleObj>
              </mc:Choice>
              <mc:Fallback>
                <p:oleObj name="Formel" r:id="rId8" imgW="2654300" imgH="304800"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3132" y="5762625"/>
                        <a:ext cx="4275138" cy="420688"/>
                      </a:xfrm>
                      <a:prstGeom prst="rect">
                        <a:avLst/>
                      </a:prstGeom>
                      <a:noFill/>
                      <a:ln>
                        <a:noFill/>
                      </a:ln>
                      <a:effectLst/>
                    </p:spPr>
                  </p:pic>
                </p:oleObj>
              </mc:Fallback>
            </mc:AlternateContent>
          </a:graphicData>
        </a:graphic>
      </p:graphicFrame>
      <p:sp>
        <p:nvSpPr>
          <p:cNvPr id="29" name="Line 9"/>
          <p:cNvSpPr>
            <a:spLocks noChangeAspect="1" noChangeShapeType="1"/>
          </p:cNvSpPr>
          <p:nvPr/>
        </p:nvSpPr>
        <p:spPr bwMode="auto">
          <a:xfrm rot="8220000" flipH="1">
            <a:off x="2178808" y="4352976"/>
            <a:ext cx="331554" cy="820491"/>
          </a:xfrm>
          <a:prstGeom prst="line">
            <a:avLst/>
          </a:prstGeom>
          <a:noFill/>
          <a:ln w="50800">
            <a:solidFill>
              <a:srgbClr val="FF0028"/>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2" name="TextBox 31"/>
          <p:cNvSpPr txBox="1"/>
          <p:nvPr/>
        </p:nvSpPr>
        <p:spPr>
          <a:xfrm>
            <a:off x="2412793" y="5176316"/>
            <a:ext cx="3529342" cy="390581"/>
          </a:xfrm>
          <a:prstGeom prst="rect">
            <a:avLst/>
          </a:prstGeom>
          <a:noFill/>
          <a:ln w="31750" cap="rnd">
            <a:solidFill>
              <a:srgbClr val="FF0028"/>
            </a:solidFill>
          </a:ln>
          <a:effectLst/>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Visible grid </a:t>
            </a:r>
            <a:r>
              <a:rPr kumimoji="0" lang="en-US" sz="1600" b="0" i="0" u="none" strike="noStrike" kern="1200" cap="none" spc="0" normalizeH="0" baseline="0" noProof="0" dirty="0">
                <a:ln>
                  <a:noFill/>
                </a:ln>
                <a:solidFill>
                  <a:srgbClr val="000000"/>
                </a:solidFill>
                <a:effectLst/>
                <a:uLnTx/>
                <a:uFillTx/>
                <a:latin typeface="Arial"/>
                <a:ea typeface="+mn-ea"/>
                <a:cs typeface="+mn-cs"/>
                <a:sym typeface="Wingdings" pitchFamily="2" charset="2"/>
              </a:rPr>
              <a:t> structures in focus</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Line 9"/>
          <p:cNvSpPr>
            <a:spLocks noChangeAspect="1" noChangeShapeType="1"/>
          </p:cNvSpPr>
          <p:nvPr/>
        </p:nvSpPr>
        <p:spPr bwMode="auto">
          <a:xfrm rot="8220000" flipH="1">
            <a:off x="3530581" y="4480586"/>
            <a:ext cx="280166" cy="693322"/>
          </a:xfrm>
          <a:prstGeom prst="line">
            <a:avLst/>
          </a:prstGeom>
          <a:noFill/>
          <a:ln w="50800">
            <a:solidFill>
              <a:srgbClr val="FF0028"/>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4" name="Line 9"/>
          <p:cNvSpPr>
            <a:spLocks noChangeAspect="1" noChangeShapeType="1"/>
          </p:cNvSpPr>
          <p:nvPr/>
        </p:nvSpPr>
        <p:spPr bwMode="auto">
          <a:xfrm rot="8220000" flipH="1">
            <a:off x="5237617" y="4568333"/>
            <a:ext cx="242244" cy="599478"/>
          </a:xfrm>
          <a:prstGeom prst="line">
            <a:avLst/>
          </a:prstGeom>
          <a:noFill/>
          <a:ln w="50800">
            <a:solidFill>
              <a:srgbClr val="FF0028"/>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59684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How does super-resolution SIM differ from normal SIM?</a:t>
            </a:r>
          </a:p>
        </p:txBody>
      </p:sp>
      <p:sp>
        <p:nvSpPr>
          <p:cNvPr id="3" name="Content Placeholder 2"/>
          <p:cNvSpPr>
            <a:spLocks noGrp="1"/>
          </p:cNvSpPr>
          <p:nvPr>
            <p:ph idx="1"/>
          </p:nvPr>
        </p:nvSpPr>
        <p:spPr/>
        <p:txBody>
          <a:bodyPr>
            <a:normAutofit/>
          </a:bodyPr>
          <a:lstStyle/>
          <a:p>
            <a:r>
              <a:rPr lang="en-US" sz="2400" dirty="0"/>
              <a:t>It’s all due to the number of different gratings</a:t>
            </a:r>
          </a:p>
          <a:p>
            <a:r>
              <a:rPr lang="en-US" sz="2400" dirty="0"/>
              <a:t>Zeiss </a:t>
            </a:r>
            <a:r>
              <a:rPr lang="en-US" sz="2400" dirty="0" err="1"/>
              <a:t>Apotome</a:t>
            </a:r>
            <a:r>
              <a:rPr lang="en-US" sz="2400" dirty="0"/>
              <a:t> uses 1 grating</a:t>
            </a:r>
          </a:p>
          <a:p>
            <a:r>
              <a:rPr lang="en-US" sz="2400" dirty="0"/>
              <a:t>Keyence uses up to 2 gratings</a:t>
            </a:r>
          </a:p>
          <a:p>
            <a:r>
              <a:rPr lang="en-US" sz="2400" dirty="0"/>
              <a:t>For super-resolution Mats </a:t>
            </a:r>
            <a:r>
              <a:rPr lang="en-US" sz="2400" dirty="0" err="1"/>
              <a:t>Gustafsson</a:t>
            </a:r>
            <a:r>
              <a:rPr lang="en-US" sz="2400" dirty="0"/>
              <a:t> found that 3 different grating orientations were required (gratings </a:t>
            </a:r>
            <a:r>
              <a:rPr lang="en-US" sz="2400" u="sng" dirty="0"/>
              <a:t>finer</a:t>
            </a:r>
            <a:r>
              <a:rPr lang="en-US" sz="2400" dirty="0"/>
              <a:t> also)</a:t>
            </a:r>
          </a:p>
        </p:txBody>
      </p:sp>
      <p:grpSp>
        <p:nvGrpSpPr>
          <p:cNvPr id="22" name="Group 21"/>
          <p:cNvGrpSpPr/>
          <p:nvPr/>
        </p:nvGrpSpPr>
        <p:grpSpPr>
          <a:xfrm>
            <a:off x="6217920" y="2262554"/>
            <a:ext cx="675249" cy="339969"/>
            <a:chOff x="6217920" y="2403231"/>
            <a:chExt cx="675249" cy="339969"/>
          </a:xfrm>
        </p:grpSpPr>
        <p:sp>
          <p:nvSpPr>
            <p:cNvPr id="4" name="Rectangle 3"/>
            <p:cNvSpPr/>
            <p:nvPr/>
          </p:nvSpPr>
          <p:spPr>
            <a:xfrm>
              <a:off x="6217920" y="2403231"/>
              <a:ext cx="675249" cy="33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p:cNvCxnSpPr/>
            <p:nvPr/>
          </p:nvCxnSpPr>
          <p:spPr>
            <a:xfrm flipH="1">
              <a:off x="6307015"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435968"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564921"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693874"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822827" y="2403231"/>
              <a:ext cx="1" cy="33996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7273288" y="2778369"/>
            <a:ext cx="675251" cy="339969"/>
            <a:chOff x="7273288" y="2403231"/>
            <a:chExt cx="675251" cy="339969"/>
          </a:xfrm>
        </p:grpSpPr>
        <p:sp>
          <p:nvSpPr>
            <p:cNvPr id="16" name="Rectangle 15"/>
            <p:cNvSpPr/>
            <p:nvPr/>
          </p:nvSpPr>
          <p:spPr>
            <a:xfrm>
              <a:off x="7273290" y="2403231"/>
              <a:ext cx="675249" cy="33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p:nvCxnSpPr>
          <p:spPr>
            <a:xfrm>
              <a:off x="7273290" y="2466536"/>
              <a:ext cx="675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73289" y="2580836"/>
              <a:ext cx="675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73288" y="2695136"/>
              <a:ext cx="67524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217919" y="2785989"/>
            <a:ext cx="675249" cy="339969"/>
            <a:chOff x="6217920" y="2403231"/>
            <a:chExt cx="675249" cy="339969"/>
          </a:xfrm>
        </p:grpSpPr>
        <p:sp>
          <p:nvSpPr>
            <p:cNvPr id="24" name="Rectangle 23"/>
            <p:cNvSpPr/>
            <p:nvPr/>
          </p:nvSpPr>
          <p:spPr>
            <a:xfrm>
              <a:off x="6217920" y="2403231"/>
              <a:ext cx="675249" cy="33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p:nvCxnSpPr>
          <p:spPr>
            <a:xfrm flipH="1">
              <a:off x="6307015"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435968"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564921"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693874"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822827" y="2403231"/>
              <a:ext cx="1" cy="33996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nvPicPr>
        <p:blipFill>
          <a:blip r:embed="rId3"/>
          <a:stretch>
            <a:fillRect/>
          </a:stretch>
        </p:blipFill>
        <p:spPr>
          <a:xfrm>
            <a:off x="912456" y="4608896"/>
            <a:ext cx="6243601" cy="1659800"/>
          </a:xfrm>
          <a:prstGeom prst="rect">
            <a:avLst/>
          </a:prstGeom>
        </p:spPr>
      </p:pic>
    </p:spTree>
    <p:extLst>
      <p:ext uri="{BB962C8B-B14F-4D97-AF65-F5344CB8AC3E}">
        <p14:creationId xmlns:p14="http://schemas.microsoft.com/office/powerpoint/2010/main" val="1198156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Examples of SR-SIM images from </a:t>
            </a:r>
            <a:r>
              <a:rPr lang="en-US" sz="3200" dirty="0" err="1"/>
              <a:t>Gustafsson</a:t>
            </a:r>
            <a:endParaRPr lang="en-US" sz="3200" dirty="0"/>
          </a:p>
        </p:txBody>
      </p:sp>
      <p:sp>
        <p:nvSpPr>
          <p:cNvPr id="8" name="Text Placeholder 7"/>
          <p:cNvSpPr>
            <a:spLocks noGrp="1"/>
          </p:cNvSpPr>
          <p:nvPr>
            <p:ph type="body" idx="1"/>
          </p:nvPr>
        </p:nvSpPr>
        <p:spPr/>
        <p:txBody>
          <a:bodyPr/>
          <a:lstStyle/>
          <a:p>
            <a:r>
              <a:rPr lang="en-US" dirty="0"/>
              <a:t>121 nm beads</a:t>
            </a:r>
          </a:p>
        </p:txBody>
      </p:sp>
      <p:pic>
        <p:nvPicPr>
          <p:cNvPr id="6" name="Content Placeholder 5"/>
          <p:cNvPicPr>
            <a:picLocks noGrp="1" noChangeAspect="1"/>
          </p:cNvPicPr>
          <p:nvPr>
            <p:ph sz="half" idx="2"/>
          </p:nvPr>
        </p:nvPicPr>
        <p:blipFill>
          <a:blip r:embed="rId3"/>
          <a:stretch>
            <a:fillRect/>
          </a:stretch>
        </p:blipFill>
        <p:spPr>
          <a:xfrm>
            <a:off x="630238" y="2516798"/>
            <a:ext cx="3868737" cy="2286011"/>
          </a:xfrm>
          <a:prstGeom prst="rect">
            <a:avLst/>
          </a:prstGeom>
        </p:spPr>
      </p:pic>
      <p:sp>
        <p:nvSpPr>
          <p:cNvPr id="9" name="Text Placeholder 8"/>
          <p:cNvSpPr>
            <a:spLocks noGrp="1"/>
          </p:cNvSpPr>
          <p:nvPr>
            <p:ph type="body" sz="quarter" idx="3"/>
          </p:nvPr>
        </p:nvSpPr>
        <p:spPr/>
        <p:txBody>
          <a:bodyPr/>
          <a:lstStyle/>
          <a:p>
            <a:r>
              <a:rPr lang="en-US" dirty="0"/>
              <a:t>Actin cytoskeleton</a:t>
            </a:r>
          </a:p>
        </p:txBody>
      </p:sp>
      <p:pic>
        <p:nvPicPr>
          <p:cNvPr id="7" name="Content Placeholder 6"/>
          <p:cNvPicPr>
            <a:picLocks noGrp="1" noChangeAspect="1"/>
          </p:cNvPicPr>
          <p:nvPr>
            <p:ph sz="quarter" idx="4"/>
          </p:nvPr>
        </p:nvPicPr>
        <p:blipFill>
          <a:blip r:embed="rId4"/>
          <a:stretch>
            <a:fillRect/>
          </a:stretch>
        </p:blipFill>
        <p:spPr>
          <a:xfrm>
            <a:off x="4629150" y="2526985"/>
            <a:ext cx="3887788" cy="3640768"/>
          </a:xfrm>
          <a:prstGeom prst="rect">
            <a:avLst/>
          </a:prstGeom>
        </p:spPr>
      </p:pic>
    </p:spTree>
    <p:extLst>
      <p:ext uri="{BB962C8B-B14F-4D97-AF65-F5344CB8AC3E}">
        <p14:creationId xmlns:p14="http://schemas.microsoft.com/office/powerpoint/2010/main" val="1388242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3D SR-SIM uses SLM from </a:t>
            </a:r>
            <a:r>
              <a:rPr lang="en-US" sz="3200" dirty="0" err="1"/>
              <a:t>Gustafsson</a:t>
            </a:r>
            <a:r>
              <a:rPr lang="en-US" sz="3200" dirty="0"/>
              <a:t> (2011)</a:t>
            </a:r>
          </a:p>
        </p:txBody>
      </p:sp>
      <p:pic>
        <p:nvPicPr>
          <p:cNvPr id="6" name="Content Placeholder 5"/>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47999" y="1714135"/>
            <a:ext cx="4804512" cy="4123957"/>
          </a:xfrm>
        </p:spPr>
      </p:pic>
      <p:pic>
        <p:nvPicPr>
          <p:cNvPr id="5" name="nmeth.1734-S7">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5551488" y="1825624"/>
            <a:ext cx="2256081" cy="4812389"/>
          </a:xfrm>
        </p:spPr>
      </p:pic>
      <p:sp>
        <p:nvSpPr>
          <p:cNvPr id="7" name="TextBox 6"/>
          <p:cNvSpPr txBox="1"/>
          <p:nvPr/>
        </p:nvSpPr>
        <p:spPr>
          <a:xfrm>
            <a:off x="354214" y="6327296"/>
            <a:ext cx="45389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MitoTracker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Green acquired at 20 sec intervals</a:t>
            </a:r>
          </a:p>
        </p:txBody>
      </p:sp>
    </p:spTree>
    <p:extLst>
      <p:ext uri="{BB962C8B-B14F-4D97-AF65-F5344CB8AC3E}">
        <p14:creationId xmlns:p14="http://schemas.microsoft.com/office/powerpoint/2010/main" val="426233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err="1"/>
              <a:t>Schermelleh</a:t>
            </a:r>
            <a:r>
              <a:rPr lang="en-US" sz="2400" dirty="0"/>
              <a:t>, L., </a:t>
            </a:r>
            <a:r>
              <a:rPr lang="en-US" sz="2400" dirty="0" err="1"/>
              <a:t>Heintzmann</a:t>
            </a:r>
            <a:r>
              <a:rPr lang="en-US" sz="2400" dirty="0"/>
              <a:t>, R., </a:t>
            </a:r>
            <a:r>
              <a:rPr lang="en-US" sz="2400" dirty="0" err="1"/>
              <a:t>Leonhardt</a:t>
            </a:r>
            <a:r>
              <a:rPr lang="en-US" sz="2400" dirty="0"/>
              <a:t>, H., 2010. A guide to super-resolution fluorescence microscopy. The Journal of Cell Biology 190, 165-175.</a:t>
            </a:r>
            <a:br>
              <a:rPr lang="en-US" sz="2400" dirty="0"/>
            </a:br>
            <a:endParaRPr lang="en-US" sz="2400"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2235805"/>
            <a:ext cx="3886200" cy="3530977"/>
          </a:xfrm>
        </p:spPr>
      </p:pic>
      <p:pic>
        <p:nvPicPr>
          <p:cNvPr id="4" name="Content Placeholder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396029" y="1825625"/>
            <a:ext cx="2352442" cy="4351338"/>
          </a:xfrm>
        </p:spPr>
      </p:pic>
    </p:spTree>
    <p:extLst>
      <p:ext uri="{BB962C8B-B14F-4D97-AF65-F5344CB8AC3E}">
        <p14:creationId xmlns:p14="http://schemas.microsoft.com/office/powerpoint/2010/main" val="1315139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Zeiss </a:t>
            </a:r>
            <a:r>
              <a:rPr lang="en-US" sz="3200" dirty="0" err="1"/>
              <a:t>Airyscan</a:t>
            </a:r>
            <a:r>
              <a:rPr lang="en-US" sz="3200" dirty="0"/>
              <a:t> yet another means to achieve super-resolution</a:t>
            </a:r>
          </a:p>
        </p:txBody>
      </p:sp>
      <p:sp>
        <p:nvSpPr>
          <p:cNvPr id="5" name="Content Placeholder 4"/>
          <p:cNvSpPr>
            <a:spLocks noGrp="1"/>
          </p:cNvSpPr>
          <p:nvPr>
            <p:ph idx="1"/>
          </p:nvPr>
        </p:nvSpPr>
        <p:spPr/>
        <p:txBody>
          <a:bodyPr/>
          <a:lstStyle/>
          <a:p>
            <a:r>
              <a:rPr lang="en-US" dirty="0"/>
              <a:t>Available here at Caltech in the BIF</a:t>
            </a:r>
          </a:p>
        </p:txBody>
      </p:sp>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36"/>
          <a:stretch/>
        </p:blipFill>
        <p:spPr bwMode="auto">
          <a:xfrm>
            <a:off x="855785" y="2324965"/>
            <a:ext cx="6397694" cy="4310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70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grpSp>
        <p:nvGrpSpPr>
          <p:cNvPr id="161" name="Gruppieren 160"/>
          <p:cNvGrpSpPr/>
          <p:nvPr/>
        </p:nvGrpSpPr>
        <p:grpSpPr>
          <a:xfrm>
            <a:off x="4467016" y="1469830"/>
            <a:ext cx="915164" cy="915164"/>
            <a:chOff x="1321634" y="1454656"/>
            <a:chExt cx="915164" cy="915164"/>
          </a:xfrm>
        </p:grpSpPr>
        <p:sp>
          <p:nvSpPr>
            <p:cNvPr id="162" name="Ellipse 161"/>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63" name="Ellipse 162"/>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0" name="Gruppieren 139"/>
          <p:cNvGrpSpPr/>
          <p:nvPr/>
        </p:nvGrpSpPr>
        <p:grpSpPr>
          <a:xfrm>
            <a:off x="3351122" y="1469830"/>
            <a:ext cx="915164" cy="915164"/>
            <a:chOff x="1321634" y="1454656"/>
            <a:chExt cx="915164" cy="915164"/>
          </a:xfrm>
        </p:grpSpPr>
        <p:sp>
          <p:nvSpPr>
            <p:cNvPr id="141" name="Ellipse 140"/>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2" name="Ellipse 141"/>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3" name="Gruppieren 142"/>
          <p:cNvGrpSpPr/>
          <p:nvPr/>
        </p:nvGrpSpPr>
        <p:grpSpPr>
          <a:xfrm>
            <a:off x="3532935" y="1469830"/>
            <a:ext cx="915164" cy="915164"/>
            <a:chOff x="1321634" y="1454656"/>
            <a:chExt cx="915164" cy="915164"/>
          </a:xfrm>
        </p:grpSpPr>
        <p:sp>
          <p:nvSpPr>
            <p:cNvPr id="144" name="Ellipse 143"/>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5" name="Ellipse 144"/>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6" name="Gruppieren 145"/>
          <p:cNvGrpSpPr/>
          <p:nvPr/>
        </p:nvGrpSpPr>
        <p:grpSpPr>
          <a:xfrm>
            <a:off x="3726956" y="1469830"/>
            <a:ext cx="915164" cy="915164"/>
            <a:chOff x="1321634" y="1454656"/>
            <a:chExt cx="915164" cy="915164"/>
          </a:xfrm>
        </p:grpSpPr>
        <p:sp>
          <p:nvSpPr>
            <p:cNvPr id="147" name="Ellipse 146"/>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8" name="Ellipse 147"/>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2" name="Titel 1"/>
          <p:cNvSpPr>
            <a:spLocks noGrp="1"/>
          </p:cNvSpPr>
          <p:nvPr>
            <p:ph type="title"/>
          </p:nvPr>
        </p:nvSpPr>
        <p:spPr>
          <a:xfrm>
            <a:off x="466725" y="307975"/>
            <a:ext cx="6965706" cy="941388"/>
          </a:xfrm>
        </p:spPr>
        <p:txBody>
          <a:bodyPr/>
          <a:lstStyle/>
          <a:p>
            <a:r>
              <a:rPr lang="en-US" dirty="0"/>
              <a:t>Conventional scanning confocal and the 1 </a:t>
            </a:r>
            <a:r>
              <a:rPr lang="en-US" dirty="0" err="1"/>
              <a:t>A.u</a:t>
            </a:r>
            <a:r>
              <a:rPr lang="en-US" dirty="0"/>
              <a:t>. limit.</a:t>
            </a:r>
            <a:br>
              <a:rPr lang="en-US" dirty="0"/>
            </a:br>
            <a:r>
              <a:rPr lang="en-US" sz="1800" b="0" dirty="0">
                <a:solidFill>
                  <a:schemeClr val="tx1"/>
                </a:solidFill>
              </a:rPr>
              <a:t>PH = 1 </a:t>
            </a:r>
            <a:r>
              <a:rPr lang="en-US" sz="1800" b="0" dirty="0" err="1">
                <a:solidFill>
                  <a:schemeClr val="tx1"/>
                </a:solidFill>
              </a:rPr>
              <a:t>A.u</a:t>
            </a:r>
            <a:r>
              <a:rPr lang="en-US" sz="1800" b="0" dirty="0">
                <a:solidFill>
                  <a:schemeClr val="tx1"/>
                </a:solidFill>
              </a:rPr>
              <a:t>. is the standard setting for resolution.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79851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itchFamily="34" charset="0"/>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3" name="Ellipse 2"/>
          <p:cNvSpPr/>
          <p:nvPr/>
        </p:nvSpPr>
        <p:spPr bwMode="auto">
          <a:xfrm>
            <a:off x="2452289" y="2834869"/>
            <a:ext cx="711115" cy="711115"/>
          </a:xfrm>
          <a:prstGeom prst="ellipse">
            <a:avLst/>
          </a:prstGeom>
          <a:solidFill>
            <a:srgbClr val="0033CC"/>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 name="Ellipse 57"/>
          <p:cNvSpPr/>
          <p:nvPr/>
        </p:nvSpPr>
        <p:spPr bwMode="auto">
          <a:xfrm>
            <a:off x="3227967" y="2834869"/>
            <a:ext cx="711115" cy="711115"/>
          </a:xfrm>
          <a:prstGeom prst="ellipse">
            <a:avLst/>
          </a:prstGeom>
          <a:solidFill>
            <a:srgbClr val="0066FF"/>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 name="Ellipse 59"/>
          <p:cNvSpPr/>
          <p:nvPr/>
        </p:nvSpPr>
        <p:spPr bwMode="auto">
          <a:xfrm>
            <a:off x="4779323" y="2834869"/>
            <a:ext cx="711115" cy="711115"/>
          </a:xfrm>
          <a:prstGeom prst="ellipse">
            <a:avLst/>
          </a:prstGeom>
          <a:solidFill>
            <a:srgbClr val="0066FF"/>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1" name="Ellipse 60"/>
          <p:cNvSpPr/>
          <p:nvPr/>
        </p:nvSpPr>
        <p:spPr bwMode="auto">
          <a:xfrm>
            <a:off x="5555000" y="2834869"/>
            <a:ext cx="711115" cy="711115"/>
          </a:xfrm>
          <a:prstGeom prst="ellipse">
            <a:avLst/>
          </a:prstGeom>
          <a:solidFill>
            <a:srgbClr val="0033CC"/>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 name="Textfeld 69"/>
          <p:cNvSpPr txBox="1"/>
          <p:nvPr/>
        </p:nvSpPr>
        <p:spPr>
          <a:xfrm>
            <a:off x="5840203" y="1344453"/>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 point-like emitter generates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diffraction limited pattern (~ PSF)</a:t>
            </a:r>
          </a:p>
        </p:txBody>
      </p:sp>
      <p:sp>
        <p:nvSpPr>
          <p:cNvPr id="59" name="Ellipse 58"/>
          <p:cNvSpPr/>
          <p:nvPr/>
        </p:nvSpPr>
        <p:spPr bwMode="auto">
          <a:xfrm>
            <a:off x="4005757" y="2815819"/>
            <a:ext cx="711115" cy="711115"/>
          </a:xfrm>
          <a:prstGeom prst="ellipse">
            <a:avLst/>
          </a:prstGeom>
          <a:solidFill>
            <a:srgbClr val="66CCFF"/>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 name="Ellipse 87"/>
          <p:cNvSpPr/>
          <p:nvPr/>
        </p:nvSpPr>
        <p:spPr bwMode="auto">
          <a:xfrm>
            <a:off x="6345575" y="2825344"/>
            <a:ext cx="711115" cy="711115"/>
          </a:xfrm>
          <a:prstGeom prst="ellipse">
            <a:avLst/>
          </a:prstGeom>
          <a:solidFill>
            <a:schemeClr val="tx1"/>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 name="Ellipse 88"/>
          <p:cNvSpPr/>
          <p:nvPr/>
        </p:nvSpPr>
        <p:spPr bwMode="auto">
          <a:xfrm>
            <a:off x="1659275" y="2851235"/>
            <a:ext cx="711115" cy="711115"/>
          </a:xfrm>
          <a:prstGeom prst="ellipse">
            <a:avLst/>
          </a:prstGeom>
          <a:solidFill>
            <a:schemeClr val="tx1"/>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PH = 1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feld 32"/>
          <p:cNvSpPr txBox="1"/>
          <p:nvPr/>
        </p:nvSpPr>
        <p:spPr>
          <a:xfrm>
            <a:off x="7165886" y="3724546"/>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grpSp>
        <p:nvGrpSpPr>
          <p:cNvPr id="14" name="Gruppieren 13"/>
          <p:cNvGrpSpPr/>
          <p:nvPr/>
        </p:nvGrpSpPr>
        <p:grpSpPr>
          <a:xfrm>
            <a:off x="3646868" y="2316480"/>
            <a:ext cx="1466152" cy="114300"/>
            <a:chOff x="3646868" y="2202180"/>
            <a:chExt cx="1466152" cy="114300"/>
          </a:xfrm>
        </p:grpSpPr>
        <p:cxnSp>
          <p:nvCxnSpPr>
            <p:cNvPr id="7"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12"/>
            <p:cNvGrpSpPr/>
            <p:nvPr/>
          </p:nvGrpSpPr>
          <p:grpSpPr>
            <a:xfrm>
              <a:off x="3806888" y="2202180"/>
              <a:ext cx="1110090" cy="114300"/>
              <a:chOff x="3806888" y="2148840"/>
              <a:chExt cx="1110090" cy="266700"/>
            </a:xfrm>
          </p:grpSpPr>
          <p:cxnSp>
            <p:nvCxnSpPr>
              <p:cNvPr id="23"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9" name="Textfeld 78"/>
          <p:cNvSpPr txBox="1"/>
          <p:nvPr/>
        </p:nvSpPr>
        <p:spPr>
          <a:xfrm>
            <a:off x="7165886" y="6006811"/>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80" name="Textfeld 79"/>
          <p:cNvSpPr txBox="1"/>
          <p:nvPr/>
        </p:nvSpPr>
        <p:spPr>
          <a:xfrm rot="16200000">
            <a:off x="760516" y="4880133"/>
            <a:ext cx="970597"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Intensity</a:t>
            </a:r>
          </a:p>
        </p:txBody>
      </p:sp>
      <p:sp>
        <p:nvSpPr>
          <p:cNvPr id="20" name="Rechteck 19"/>
          <p:cNvSpPr/>
          <p:nvPr/>
        </p:nvSpPr>
        <p:spPr bwMode="auto">
          <a:xfrm>
            <a:off x="1964088" y="572296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 name="Rechteck 80"/>
          <p:cNvSpPr/>
          <p:nvPr/>
        </p:nvSpPr>
        <p:spPr bwMode="auto">
          <a:xfrm>
            <a:off x="2740617" y="5435744"/>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 name="Rechteck 81"/>
          <p:cNvSpPr/>
          <p:nvPr/>
        </p:nvSpPr>
        <p:spPr bwMode="auto">
          <a:xfrm>
            <a:off x="3532385" y="4672011"/>
            <a:ext cx="160020" cy="160020"/>
          </a:xfrm>
          <a:prstGeom prst="rect">
            <a:avLst/>
          </a:prstGeom>
          <a:solidFill>
            <a:srgbClr val="0066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 name="Rechteck 82"/>
          <p:cNvSpPr/>
          <p:nvPr/>
        </p:nvSpPr>
        <p:spPr bwMode="auto">
          <a:xfrm>
            <a:off x="4323820" y="4319997"/>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 name="Rechteck 84"/>
          <p:cNvSpPr/>
          <p:nvPr/>
        </p:nvSpPr>
        <p:spPr bwMode="auto">
          <a:xfrm>
            <a:off x="5103228" y="4721541"/>
            <a:ext cx="160020" cy="160020"/>
          </a:xfrm>
          <a:prstGeom prst="rect">
            <a:avLst/>
          </a:prstGeom>
          <a:solidFill>
            <a:srgbClr val="0066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 name="Rechteck 86"/>
          <p:cNvSpPr/>
          <p:nvPr/>
        </p:nvSpPr>
        <p:spPr bwMode="auto">
          <a:xfrm>
            <a:off x="5886358" y="5374784"/>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 name="Rechteck 91"/>
          <p:cNvSpPr/>
          <p:nvPr/>
        </p:nvSpPr>
        <p:spPr bwMode="auto">
          <a:xfrm>
            <a:off x="6670552" y="570309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24" name="Gerade Verbindung mit Pfeil 23"/>
          <p:cNvCxnSpPr/>
          <p:nvPr/>
        </p:nvCxnSpPr>
        <p:spPr bwMode="auto">
          <a:xfrm>
            <a:off x="2040467" y="3863340"/>
            <a:ext cx="0" cy="1732424"/>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a:off x="2822621" y="3863340"/>
            <a:ext cx="0" cy="1511444"/>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p:nvPr/>
        </p:nvCxnSpPr>
        <p:spPr bwMode="auto">
          <a:xfrm>
            <a:off x="3604775" y="3863340"/>
            <a:ext cx="0" cy="73152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4386930" y="3863340"/>
            <a:ext cx="0" cy="35814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p:nvPr/>
        </p:nvCxnSpPr>
        <p:spPr bwMode="auto">
          <a:xfrm>
            <a:off x="5169084" y="3863340"/>
            <a:ext cx="0" cy="808671"/>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p:nvPr/>
        </p:nvCxnSpPr>
        <p:spPr bwMode="auto">
          <a:xfrm>
            <a:off x="5951174" y="3863340"/>
            <a:ext cx="0" cy="142494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6733392" y="3863340"/>
            <a:ext cx="0" cy="1732424"/>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9" name="Gruppieren 128"/>
          <p:cNvGrpSpPr/>
          <p:nvPr/>
        </p:nvGrpSpPr>
        <p:grpSpPr>
          <a:xfrm>
            <a:off x="1556578" y="1454656"/>
            <a:ext cx="915164" cy="915164"/>
            <a:chOff x="1321634" y="1454656"/>
            <a:chExt cx="915164" cy="915164"/>
          </a:xfrm>
        </p:grpSpPr>
        <p:sp>
          <p:nvSpPr>
            <p:cNvPr id="130" name="Ellipse 129"/>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1" name="Ellipse 130"/>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32" name="Textfeld 131"/>
          <p:cNvSpPr txBox="1"/>
          <p:nvPr/>
        </p:nvSpPr>
        <p:spPr>
          <a:xfrm>
            <a:off x="308803" y="2053310"/>
            <a:ext cx="1133476"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excitation</a:t>
            </a:r>
          </a:p>
        </p:txBody>
      </p:sp>
      <p:sp>
        <p:nvSpPr>
          <p:cNvPr id="1027" name="Freihandform 1026"/>
          <p:cNvSpPr/>
          <p:nvPr/>
        </p:nvSpPr>
        <p:spPr bwMode="auto">
          <a:xfrm>
            <a:off x="411480" y="1653540"/>
            <a:ext cx="1234440" cy="1600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152" name="Gruppieren 151"/>
          <p:cNvGrpSpPr/>
          <p:nvPr/>
        </p:nvGrpSpPr>
        <p:grpSpPr>
          <a:xfrm>
            <a:off x="3911971" y="1469830"/>
            <a:ext cx="915164" cy="915164"/>
            <a:chOff x="1321634" y="1454656"/>
            <a:chExt cx="915164" cy="915164"/>
          </a:xfrm>
        </p:grpSpPr>
        <p:sp>
          <p:nvSpPr>
            <p:cNvPr id="153" name="Ellipse 152"/>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54" name="Ellipse 153"/>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5" name="Gruppieren 154"/>
          <p:cNvGrpSpPr/>
          <p:nvPr/>
        </p:nvGrpSpPr>
        <p:grpSpPr>
          <a:xfrm>
            <a:off x="4096986" y="1469830"/>
            <a:ext cx="915164" cy="915164"/>
            <a:chOff x="1321634" y="1454656"/>
            <a:chExt cx="915164" cy="915164"/>
          </a:xfrm>
        </p:grpSpPr>
        <p:sp>
          <p:nvSpPr>
            <p:cNvPr id="156" name="Ellipse 155"/>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57" name="Ellipse 156"/>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8" name="Gruppieren 157"/>
          <p:cNvGrpSpPr/>
          <p:nvPr/>
        </p:nvGrpSpPr>
        <p:grpSpPr>
          <a:xfrm>
            <a:off x="4283109" y="1469830"/>
            <a:ext cx="915164" cy="915164"/>
            <a:chOff x="1321634" y="1454656"/>
            <a:chExt cx="915164" cy="915164"/>
          </a:xfrm>
        </p:grpSpPr>
        <p:sp>
          <p:nvSpPr>
            <p:cNvPr id="159" name="Ellipse 158"/>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60" name="Ellipse 159"/>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28" name="Gruppieren 1027"/>
          <p:cNvGrpSpPr/>
          <p:nvPr/>
        </p:nvGrpSpPr>
        <p:grpSpPr>
          <a:xfrm>
            <a:off x="3823748" y="1442601"/>
            <a:ext cx="1110090" cy="942393"/>
            <a:chOff x="7587534" y="2619677"/>
            <a:chExt cx="1110090" cy="942393"/>
          </a:xfrm>
        </p:grpSpPr>
        <p:sp>
          <p:nvSpPr>
            <p:cNvPr id="139"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1"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68" name="Freihandform 167"/>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69" name="Textfeld 168"/>
          <p:cNvSpPr txBox="1"/>
          <p:nvPr/>
        </p:nvSpPr>
        <p:spPr>
          <a:xfrm>
            <a:off x="6895770" y="4565234"/>
            <a:ext cx="2036654" cy="533593"/>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At 1 </a:t>
            </a:r>
            <a:r>
              <a:rPr kumimoji="0" lang="en-US" sz="1400" b="0" i="0" u="none" strike="noStrike" kern="1200" cap="none" spc="0" normalizeH="0" baseline="0" noProof="0" dirty="0" err="1">
                <a:ln>
                  <a:noFill/>
                </a:ln>
                <a:solidFill>
                  <a:srgbClr val="000000"/>
                </a:solidFill>
                <a:effectLst/>
                <a:uLnTx/>
                <a:uFillTx/>
                <a:latin typeface="Arial"/>
                <a:ea typeface="+mn-ea"/>
                <a:cs typeface="+mn-cs"/>
              </a:rPr>
              <a:t>A.u</a:t>
            </a:r>
            <a:r>
              <a:rPr kumimoji="0" lang="en-US" sz="1400" b="0" i="0" u="none" strike="noStrike" kern="1200" cap="none" spc="0" normalizeH="0" baseline="0" noProof="0" dirty="0">
                <a:ln>
                  <a:noFill/>
                </a:ln>
                <a:solidFill>
                  <a:srgbClr val="000000"/>
                </a:solidFill>
                <a:effectLst/>
                <a:uLnTx/>
                <a:uFillTx/>
                <a:latin typeface="Arial"/>
                <a:ea typeface="+mn-ea"/>
                <a:cs typeface="+mn-cs"/>
              </a:rPr>
              <a:t>. The PSF is mapped directly 1:1</a:t>
            </a:r>
          </a:p>
        </p:txBody>
      </p:sp>
      <p:sp>
        <p:nvSpPr>
          <p:cNvPr id="170" name="Textfeld 169"/>
          <p:cNvSpPr txBox="1"/>
          <p:nvPr/>
        </p:nvSpPr>
        <p:spPr>
          <a:xfrm>
            <a:off x="6798590" y="2331720"/>
            <a:ext cx="2194490" cy="519515"/>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excitation and detection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are scanned in sync</a:t>
            </a:r>
          </a:p>
        </p:txBody>
      </p:sp>
      <p:cxnSp>
        <p:nvCxnSpPr>
          <p:cNvPr id="8"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Textfeld 100"/>
          <p:cNvSpPr txBox="1"/>
          <p:nvPr/>
        </p:nvSpPr>
        <p:spPr>
          <a:xfrm>
            <a:off x="3852996" y="5156882"/>
            <a:ext cx="982586" cy="348469"/>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240 nm</a:t>
            </a:r>
          </a:p>
        </p:txBody>
      </p:sp>
      <p:sp>
        <p:nvSpPr>
          <p:cNvPr id="102" name="Textfeld 101"/>
          <p:cNvSpPr txBox="1"/>
          <p:nvPr/>
        </p:nvSpPr>
        <p:spPr>
          <a:xfrm>
            <a:off x="310842" y="2653302"/>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detection</a:t>
            </a:r>
          </a:p>
        </p:txBody>
      </p:sp>
      <p:sp>
        <p:nvSpPr>
          <p:cNvPr id="103" name="Freihandform 102"/>
          <p:cNvSpPr/>
          <p:nvPr/>
        </p:nvSpPr>
        <p:spPr bwMode="auto">
          <a:xfrm flipV="1">
            <a:off x="411481" y="2255083"/>
            <a:ext cx="1487302" cy="4262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342527"/>
              <a:gd name="connsiteY0" fmla="*/ 0 h 194857"/>
              <a:gd name="connsiteX1" fmla="*/ 670560 w 1342527"/>
              <a:gd name="connsiteY1" fmla="*/ 0 h 194857"/>
              <a:gd name="connsiteX2" fmla="*/ 1342527 w 1342527"/>
              <a:gd name="connsiteY2" fmla="*/ 194857 h 194857"/>
            </a:gdLst>
            <a:ahLst/>
            <a:cxnLst>
              <a:cxn ang="0">
                <a:pos x="connsiteX0" y="connsiteY0"/>
              </a:cxn>
              <a:cxn ang="0">
                <a:pos x="connsiteX1" y="connsiteY1"/>
              </a:cxn>
              <a:cxn ang="0">
                <a:pos x="connsiteX2" y="connsiteY2"/>
              </a:cxn>
            </a:cxnLst>
            <a:rect l="l" t="t" r="r" b="b"/>
            <a:pathLst>
              <a:path w="1342527" h="194857">
                <a:moveTo>
                  <a:pt x="0" y="0"/>
                </a:moveTo>
                <a:lnTo>
                  <a:pt x="670560" y="0"/>
                </a:lnTo>
                <a:lnTo>
                  <a:pt x="1342527" y="194857"/>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 name="Date Placeholder 5"/>
          <p:cNvSpPr>
            <a:spLocks noGrp="1"/>
          </p:cNvSpPr>
          <p:nvPr>
            <p:ph type="dt" sz="half" idx="10"/>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7D828560-5B2F-4795-B789-6CEE6439547A}" type="datetime1">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05.03.2018</a:t>
            </a:fld>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 name="Slide Number Placeholder 8"/>
          <p:cNvSpPr>
            <a:spLocks noGrp="1"/>
          </p:cNvSpPr>
          <p:nvPr>
            <p:ph type="sldNum" sz="quarter" idx="11"/>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E7106F61-AEF5-4A9D-9A53-47E3DFDE314C}" type="slidenum">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26</a:t>
            </a:fld>
            <a:endParaRPr kumimoji="0" lang="de-DE" sz="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4082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89"/>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nodeType="afterEffect">
                                  <p:stCondLst>
                                    <p:cond delay="1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3"/>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140"/>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10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100"/>
                            </p:stCondLst>
                            <p:childTnLst>
                              <p:par>
                                <p:cTn id="26" presetID="1" presetClass="entr" presetSubtype="0" fill="hold" nodeType="afterEffect">
                                  <p:stCondLst>
                                    <p:cond delay="100"/>
                                  </p:stCondLst>
                                  <p:childTnLst>
                                    <p:set>
                                      <p:cBhvr>
                                        <p:cTn id="27" dur="1" fill="hold">
                                          <p:stCondLst>
                                            <p:cond delay="0"/>
                                          </p:stCondLst>
                                        </p:cTn>
                                        <p:tgtEl>
                                          <p:spTgt spid="93"/>
                                        </p:tgtEl>
                                        <p:attrNameLst>
                                          <p:attrName>style.visibility</p:attrName>
                                        </p:attrNameLst>
                                      </p:cBhvr>
                                      <p:to>
                                        <p:strVal val="visible"/>
                                      </p:to>
                                    </p:set>
                                  </p:childTnLst>
                                </p:cTn>
                              </p:par>
                            </p:childTnLst>
                          </p:cTn>
                        </p:par>
                        <p:par>
                          <p:cTn id="28" fill="hold">
                            <p:stCondLst>
                              <p:cond delay="200"/>
                            </p:stCondLst>
                            <p:childTnLst>
                              <p:par>
                                <p:cTn id="29" presetID="1" presetClass="entr" presetSubtype="0" fill="hold" grpId="0" nodeType="afterEffect">
                                  <p:stCondLst>
                                    <p:cond delay="10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43"/>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grpId="0" nodeType="afterEffect">
                                  <p:stCondLst>
                                    <p:cond delay="100"/>
                                  </p:stCondLst>
                                  <p:childTnLst>
                                    <p:set>
                                      <p:cBhvr>
                                        <p:cTn id="39" dur="1" fill="hold">
                                          <p:stCondLst>
                                            <p:cond delay="0"/>
                                          </p:stCondLst>
                                        </p:cTn>
                                        <p:tgtEl>
                                          <p:spTgt spid="58"/>
                                        </p:tgtEl>
                                        <p:attrNameLst>
                                          <p:attrName>style.visibility</p:attrName>
                                        </p:attrNameLst>
                                      </p:cBhvr>
                                      <p:to>
                                        <p:strVal val="visible"/>
                                      </p:to>
                                    </p:set>
                                  </p:childTnLst>
                                </p:cTn>
                              </p:par>
                            </p:childTnLst>
                          </p:cTn>
                        </p:par>
                        <p:par>
                          <p:cTn id="40" fill="hold">
                            <p:stCondLst>
                              <p:cond delay="100"/>
                            </p:stCondLst>
                            <p:childTnLst>
                              <p:par>
                                <p:cTn id="41" presetID="1" presetClass="entr" presetSubtype="0" fill="hold" nodeType="afterEffect">
                                  <p:stCondLst>
                                    <p:cond delay="100"/>
                                  </p:stCondLst>
                                  <p:childTnLst>
                                    <p:set>
                                      <p:cBhvr>
                                        <p:cTn id="42" dur="1" fill="hold">
                                          <p:stCondLst>
                                            <p:cond delay="0"/>
                                          </p:stCondLst>
                                        </p:cTn>
                                        <p:tgtEl>
                                          <p:spTgt spid="94"/>
                                        </p:tgtEl>
                                        <p:attrNameLst>
                                          <p:attrName>style.visibility</p:attrName>
                                        </p:attrNameLst>
                                      </p:cBhvr>
                                      <p:to>
                                        <p:strVal val="visible"/>
                                      </p:to>
                                    </p:set>
                                  </p:childTnLst>
                                </p:cTn>
                              </p:par>
                            </p:childTnLst>
                          </p:cTn>
                        </p:par>
                        <p:par>
                          <p:cTn id="43" fill="hold">
                            <p:stCondLst>
                              <p:cond delay="200"/>
                            </p:stCondLst>
                            <p:childTnLst>
                              <p:par>
                                <p:cTn id="44" presetID="1" presetClass="entr" presetSubtype="0" fill="hold" grpId="0" nodeType="afterEffect">
                                  <p:stCondLst>
                                    <p:cond delay="100"/>
                                  </p:stCondLst>
                                  <p:childTnLst>
                                    <p:set>
                                      <p:cBhvr>
                                        <p:cTn id="45" dur="1" fill="hold">
                                          <p:stCondLst>
                                            <p:cond delay="0"/>
                                          </p:stCondLst>
                                        </p:cTn>
                                        <p:tgtEl>
                                          <p:spTgt spid="8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52"/>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146"/>
                                        </p:tgtEl>
                                        <p:attrNameLst>
                                          <p:attrName>style.visibility</p:attrName>
                                        </p:attrNameLst>
                                      </p:cBhvr>
                                      <p:to>
                                        <p:strVal val="hidden"/>
                                      </p:to>
                                    </p:set>
                                  </p:childTnLst>
                                </p:cTn>
                              </p:par>
                            </p:childTnLst>
                          </p:cTn>
                        </p:par>
                        <p:par>
                          <p:cTn id="52" fill="hold">
                            <p:stCondLst>
                              <p:cond delay="0"/>
                            </p:stCondLst>
                            <p:childTnLst>
                              <p:par>
                                <p:cTn id="53" presetID="1" presetClass="entr" presetSubtype="0" fill="hold" grpId="0" nodeType="afterEffect">
                                  <p:stCondLst>
                                    <p:cond delay="100"/>
                                  </p:stCondLst>
                                  <p:childTnLst>
                                    <p:set>
                                      <p:cBhvr>
                                        <p:cTn id="54" dur="1" fill="hold">
                                          <p:stCondLst>
                                            <p:cond delay="0"/>
                                          </p:stCondLst>
                                        </p:cTn>
                                        <p:tgtEl>
                                          <p:spTgt spid="59"/>
                                        </p:tgtEl>
                                        <p:attrNameLst>
                                          <p:attrName>style.visibility</p:attrName>
                                        </p:attrNameLst>
                                      </p:cBhvr>
                                      <p:to>
                                        <p:strVal val="visible"/>
                                      </p:to>
                                    </p:set>
                                  </p:childTnLst>
                                </p:cTn>
                              </p:par>
                            </p:childTnLst>
                          </p:cTn>
                        </p:par>
                        <p:par>
                          <p:cTn id="55" fill="hold">
                            <p:stCondLst>
                              <p:cond delay="100"/>
                            </p:stCondLst>
                            <p:childTnLst>
                              <p:par>
                                <p:cTn id="56" presetID="1" presetClass="entr" presetSubtype="0" fill="hold" nodeType="afterEffect">
                                  <p:stCondLst>
                                    <p:cond delay="100"/>
                                  </p:stCondLst>
                                  <p:childTnLst>
                                    <p:set>
                                      <p:cBhvr>
                                        <p:cTn id="57" dur="1" fill="hold">
                                          <p:stCondLst>
                                            <p:cond delay="0"/>
                                          </p:stCondLst>
                                        </p:cTn>
                                        <p:tgtEl>
                                          <p:spTgt spid="95"/>
                                        </p:tgtEl>
                                        <p:attrNameLst>
                                          <p:attrName>style.visibility</p:attrName>
                                        </p:attrNameLst>
                                      </p:cBhvr>
                                      <p:to>
                                        <p:strVal val="visible"/>
                                      </p:to>
                                    </p:set>
                                  </p:childTnLst>
                                </p:cTn>
                              </p:par>
                            </p:childTnLst>
                          </p:cTn>
                        </p:par>
                        <p:par>
                          <p:cTn id="58" fill="hold">
                            <p:stCondLst>
                              <p:cond delay="200"/>
                            </p:stCondLst>
                            <p:childTnLst>
                              <p:par>
                                <p:cTn id="59" presetID="1" presetClass="entr" presetSubtype="0" fill="hold" grpId="0" nodeType="afterEffect">
                                  <p:stCondLst>
                                    <p:cond delay="10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5"/>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52"/>
                                        </p:tgtEl>
                                        <p:attrNameLst>
                                          <p:attrName>style.visibility</p:attrName>
                                        </p:attrNameLst>
                                      </p:cBhvr>
                                      <p:to>
                                        <p:strVal val="hidden"/>
                                      </p:to>
                                    </p:set>
                                  </p:childTnLst>
                                </p:cTn>
                              </p:par>
                            </p:childTnLst>
                          </p:cTn>
                        </p:par>
                        <p:par>
                          <p:cTn id="67" fill="hold">
                            <p:stCondLst>
                              <p:cond delay="0"/>
                            </p:stCondLst>
                            <p:childTnLst>
                              <p:par>
                                <p:cTn id="68" presetID="1" presetClass="entr" presetSubtype="0" fill="hold" grpId="0" nodeType="afterEffect">
                                  <p:stCondLst>
                                    <p:cond delay="100"/>
                                  </p:stCondLst>
                                  <p:childTnLst>
                                    <p:set>
                                      <p:cBhvr>
                                        <p:cTn id="69" dur="1" fill="hold">
                                          <p:stCondLst>
                                            <p:cond delay="0"/>
                                          </p:stCondLst>
                                        </p:cTn>
                                        <p:tgtEl>
                                          <p:spTgt spid="60"/>
                                        </p:tgtEl>
                                        <p:attrNameLst>
                                          <p:attrName>style.visibility</p:attrName>
                                        </p:attrNameLst>
                                      </p:cBhvr>
                                      <p:to>
                                        <p:strVal val="visible"/>
                                      </p:to>
                                    </p:set>
                                  </p:childTnLst>
                                </p:cTn>
                              </p:par>
                            </p:childTnLst>
                          </p:cTn>
                        </p:par>
                        <p:par>
                          <p:cTn id="70" fill="hold">
                            <p:stCondLst>
                              <p:cond delay="100"/>
                            </p:stCondLst>
                            <p:childTnLst>
                              <p:par>
                                <p:cTn id="71" presetID="1" presetClass="entr" presetSubtype="0" fill="hold" nodeType="afterEffect">
                                  <p:stCondLst>
                                    <p:cond delay="100"/>
                                  </p:stCondLst>
                                  <p:childTnLst>
                                    <p:set>
                                      <p:cBhvr>
                                        <p:cTn id="72" dur="1" fill="hold">
                                          <p:stCondLst>
                                            <p:cond delay="0"/>
                                          </p:stCondLst>
                                        </p:cTn>
                                        <p:tgtEl>
                                          <p:spTgt spid="96"/>
                                        </p:tgtEl>
                                        <p:attrNameLst>
                                          <p:attrName>style.visibility</p:attrName>
                                        </p:attrNameLst>
                                      </p:cBhvr>
                                      <p:to>
                                        <p:strVal val="visible"/>
                                      </p:to>
                                    </p:set>
                                  </p:childTnLst>
                                </p:cTn>
                              </p:par>
                            </p:childTnLst>
                          </p:cTn>
                        </p:par>
                        <p:par>
                          <p:cTn id="73" fill="hold">
                            <p:stCondLst>
                              <p:cond delay="200"/>
                            </p:stCondLst>
                            <p:childTnLst>
                              <p:par>
                                <p:cTn id="74" presetID="1" presetClass="entr" presetSubtype="0" fill="hold" grpId="0" nodeType="afterEffect">
                                  <p:stCondLst>
                                    <p:cond delay="100"/>
                                  </p:stCondLst>
                                  <p:childTnLst>
                                    <p:set>
                                      <p:cBhvr>
                                        <p:cTn id="75" dur="1" fill="hold">
                                          <p:stCondLst>
                                            <p:cond delay="0"/>
                                          </p:stCondLst>
                                        </p:cTn>
                                        <p:tgtEl>
                                          <p:spTgt spid="8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58"/>
                                        </p:tgtEl>
                                        <p:attrNameLst>
                                          <p:attrName>style.visibility</p:attrName>
                                        </p:attrNameLst>
                                      </p:cBhvr>
                                      <p:to>
                                        <p:strVal val="visible"/>
                                      </p:to>
                                    </p:set>
                                  </p:childTnLst>
                                </p:cTn>
                              </p:par>
                              <p:par>
                                <p:cTn id="80" presetID="1" presetClass="exit" presetSubtype="0" fill="hold" nodeType="withEffect">
                                  <p:stCondLst>
                                    <p:cond delay="0"/>
                                  </p:stCondLst>
                                  <p:childTnLst>
                                    <p:set>
                                      <p:cBhvr>
                                        <p:cTn id="81" dur="1" fill="hold">
                                          <p:stCondLst>
                                            <p:cond delay="0"/>
                                          </p:stCondLst>
                                        </p:cTn>
                                        <p:tgtEl>
                                          <p:spTgt spid="155"/>
                                        </p:tgtEl>
                                        <p:attrNameLst>
                                          <p:attrName>style.visibility</p:attrName>
                                        </p:attrNameLst>
                                      </p:cBhvr>
                                      <p:to>
                                        <p:strVal val="hidden"/>
                                      </p:to>
                                    </p:set>
                                  </p:childTnLst>
                                </p:cTn>
                              </p:par>
                            </p:childTnLst>
                          </p:cTn>
                        </p:par>
                        <p:par>
                          <p:cTn id="82" fill="hold">
                            <p:stCondLst>
                              <p:cond delay="0"/>
                            </p:stCondLst>
                            <p:childTnLst>
                              <p:par>
                                <p:cTn id="83" presetID="1" presetClass="entr" presetSubtype="0" fill="hold" grpId="0" nodeType="afterEffect">
                                  <p:stCondLst>
                                    <p:cond delay="100"/>
                                  </p:stCondLst>
                                  <p:childTnLst>
                                    <p:set>
                                      <p:cBhvr>
                                        <p:cTn id="84" dur="1" fill="hold">
                                          <p:stCondLst>
                                            <p:cond delay="0"/>
                                          </p:stCondLst>
                                        </p:cTn>
                                        <p:tgtEl>
                                          <p:spTgt spid="61"/>
                                        </p:tgtEl>
                                        <p:attrNameLst>
                                          <p:attrName>style.visibility</p:attrName>
                                        </p:attrNameLst>
                                      </p:cBhvr>
                                      <p:to>
                                        <p:strVal val="visible"/>
                                      </p:to>
                                    </p:set>
                                  </p:childTnLst>
                                </p:cTn>
                              </p:par>
                            </p:childTnLst>
                          </p:cTn>
                        </p:par>
                        <p:par>
                          <p:cTn id="85" fill="hold">
                            <p:stCondLst>
                              <p:cond delay="100"/>
                            </p:stCondLst>
                            <p:childTnLst>
                              <p:par>
                                <p:cTn id="86" presetID="1" presetClass="entr" presetSubtype="0" fill="hold" nodeType="afterEffect">
                                  <p:stCondLst>
                                    <p:cond delay="100"/>
                                  </p:stCondLst>
                                  <p:childTnLst>
                                    <p:set>
                                      <p:cBhvr>
                                        <p:cTn id="87" dur="1" fill="hold">
                                          <p:stCondLst>
                                            <p:cond delay="0"/>
                                          </p:stCondLst>
                                        </p:cTn>
                                        <p:tgtEl>
                                          <p:spTgt spid="97"/>
                                        </p:tgtEl>
                                        <p:attrNameLst>
                                          <p:attrName>style.visibility</p:attrName>
                                        </p:attrNameLst>
                                      </p:cBhvr>
                                      <p:to>
                                        <p:strVal val="visible"/>
                                      </p:to>
                                    </p:set>
                                  </p:childTnLst>
                                </p:cTn>
                              </p:par>
                            </p:childTnLst>
                          </p:cTn>
                        </p:par>
                        <p:par>
                          <p:cTn id="88" fill="hold">
                            <p:stCondLst>
                              <p:cond delay="200"/>
                            </p:stCondLst>
                            <p:childTnLst>
                              <p:par>
                                <p:cTn id="89" presetID="1" presetClass="entr" presetSubtype="0" fill="hold" grpId="0" nodeType="afterEffect">
                                  <p:stCondLst>
                                    <p:cond delay="100"/>
                                  </p:stCondLst>
                                  <p:childTnLst>
                                    <p:set>
                                      <p:cBhvr>
                                        <p:cTn id="90" dur="1" fill="hold">
                                          <p:stCondLst>
                                            <p:cond delay="0"/>
                                          </p:stCondLst>
                                        </p:cTn>
                                        <p:tgtEl>
                                          <p:spTgt spid="8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61"/>
                                        </p:tgtEl>
                                        <p:attrNameLst>
                                          <p:attrName>style.visibility</p:attrName>
                                        </p:attrNameLst>
                                      </p:cBhvr>
                                      <p:to>
                                        <p:strVal val="visible"/>
                                      </p:to>
                                    </p:set>
                                  </p:childTnLst>
                                </p:cTn>
                              </p:par>
                              <p:par>
                                <p:cTn id="95" presetID="1" presetClass="exit" presetSubtype="0" fill="hold" nodeType="withEffect">
                                  <p:stCondLst>
                                    <p:cond delay="0"/>
                                  </p:stCondLst>
                                  <p:childTnLst>
                                    <p:set>
                                      <p:cBhvr>
                                        <p:cTn id="96" dur="1" fill="hold">
                                          <p:stCondLst>
                                            <p:cond delay="0"/>
                                          </p:stCondLst>
                                        </p:cTn>
                                        <p:tgtEl>
                                          <p:spTgt spid="158"/>
                                        </p:tgtEl>
                                        <p:attrNameLst>
                                          <p:attrName>style.visibility</p:attrName>
                                        </p:attrNameLst>
                                      </p:cBhvr>
                                      <p:to>
                                        <p:strVal val="hidden"/>
                                      </p:to>
                                    </p:set>
                                  </p:childTnLst>
                                </p:cTn>
                              </p:par>
                            </p:childTnLst>
                          </p:cTn>
                        </p:par>
                        <p:par>
                          <p:cTn id="97" fill="hold">
                            <p:stCondLst>
                              <p:cond delay="0"/>
                            </p:stCondLst>
                            <p:childTnLst>
                              <p:par>
                                <p:cTn id="98" presetID="1" presetClass="entr" presetSubtype="0" fill="hold" grpId="0" nodeType="afterEffect">
                                  <p:stCondLst>
                                    <p:cond delay="100"/>
                                  </p:stCondLst>
                                  <p:childTnLst>
                                    <p:set>
                                      <p:cBhvr>
                                        <p:cTn id="99" dur="1" fill="hold">
                                          <p:stCondLst>
                                            <p:cond delay="0"/>
                                          </p:stCondLst>
                                        </p:cTn>
                                        <p:tgtEl>
                                          <p:spTgt spid="88"/>
                                        </p:tgtEl>
                                        <p:attrNameLst>
                                          <p:attrName>style.visibility</p:attrName>
                                        </p:attrNameLst>
                                      </p:cBhvr>
                                      <p:to>
                                        <p:strVal val="visible"/>
                                      </p:to>
                                    </p:set>
                                  </p:childTnLst>
                                </p:cTn>
                              </p:par>
                            </p:childTnLst>
                          </p:cTn>
                        </p:par>
                        <p:par>
                          <p:cTn id="100" fill="hold">
                            <p:stCondLst>
                              <p:cond delay="100"/>
                            </p:stCondLst>
                            <p:childTnLst>
                              <p:par>
                                <p:cTn id="101" presetID="1" presetClass="entr" presetSubtype="0" fill="hold" nodeType="afterEffect">
                                  <p:stCondLst>
                                    <p:cond delay="100"/>
                                  </p:stCondLst>
                                  <p:childTnLst>
                                    <p:set>
                                      <p:cBhvr>
                                        <p:cTn id="102" dur="1" fill="hold">
                                          <p:stCondLst>
                                            <p:cond delay="0"/>
                                          </p:stCondLst>
                                        </p:cTn>
                                        <p:tgtEl>
                                          <p:spTgt spid="98"/>
                                        </p:tgtEl>
                                        <p:attrNameLst>
                                          <p:attrName>style.visibility</p:attrName>
                                        </p:attrNameLst>
                                      </p:cBhvr>
                                      <p:to>
                                        <p:strVal val="visible"/>
                                      </p:to>
                                    </p:set>
                                  </p:childTnLst>
                                </p:cTn>
                              </p:par>
                            </p:childTnLst>
                          </p:cTn>
                        </p:par>
                        <p:par>
                          <p:cTn id="103" fill="hold">
                            <p:stCondLst>
                              <p:cond delay="200"/>
                            </p:stCondLst>
                            <p:childTnLst>
                              <p:par>
                                <p:cTn id="104" presetID="1" presetClass="entr" presetSubtype="0" fill="hold" grpId="0" nodeType="afterEffect">
                                  <p:stCondLst>
                                    <p:cond delay="100"/>
                                  </p:stCondLst>
                                  <p:childTnLst>
                                    <p:set>
                                      <p:cBhvr>
                                        <p:cTn id="105" dur="1" fill="hold">
                                          <p:stCondLst>
                                            <p:cond delay="0"/>
                                          </p:stCondLst>
                                        </p:cTn>
                                        <p:tgtEl>
                                          <p:spTgt spid="92"/>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68"/>
                                        </p:tgtEl>
                                        <p:attrNameLst>
                                          <p:attrName>style.visibility</p:attrName>
                                        </p:attrNameLst>
                                      </p:cBhvr>
                                      <p:to>
                                        <p:strVal val="visible"/>
                                      </p:to>
                                    </p:set>
                                    <p:animEffect transition="in" filter="fade">
                                      <p:cBhvr>
                                        <p:cTn id="110" dur="500"/>
                                        <p:tgtEl>
                                          <p:spTgt spid="168"/>
                                        </p:tgtEl>
                                      </p:cBhvr>
                                    </p:animEffect>
                                  </p:childTnLst>
                                </p:cTn>
                              </p:par>
                              <p:par>
                                <p:cTn id="111" presetID="10" presetClass="exit" presetSubtype="0" fill="hold" nodeType="withEffect">
                                  <p:stCondLst>
                                    <p:cond delay="0"/>
                                  </p:stCondLst>
                                  <p:childTnLst>
                                    <p:animEffect transition="out" filter="fade">
                                      <p:cBhvr>
                                        <p:cTn id="112" dur="500"/>
                                        <p:tgtEl>
                                          <p:spTgt spid="161"/>
                                        </p:tgtEl>
                                      </p:cBhvr>
                                    </p:animEffect>
                                    <p:set>
                                      <p:cBhvr>
                                        <p:cTn id="113" dur="1" fill="hold">
                                          <p:stCondLst>
                                            <p:cond delay="499"/>
                                          </p:stCondLst>
                                        </p:cTn>
                                        <p:tgtEl>
                                          <p:spTgt spid="16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8"/>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01"/>
                                        </p:tgtEl>
                                        <p:attrNameLst>
                                          <p:attrName>style.visibility</p:attrName>
                                        </p:attrNameLst>
                                      </p:cBhvr>
                                      <p:to>
                                        <p:strVal val="visible"/>
                                      </p:to>
                                    </p:set>
                                  </p:childTnLst>
                                </p:cTn>
                              </p:par>
                            </p:childTnLst>
                          </p:cTn>
                        </p:par>
                        <p:par>
                          <p:cTn id="120" fill="hold">
                            <p:stCondLst>
                              <p:cond delay="0"/>
                            </p:stCondLst>
                            <p:childTnLst>
                              <p:par>
                                <p:cTn id="121" presetID="1" presetClass="exit" presetSubtype="0" fill="hold" nodeType="afterEffect">
                                  <p:stCondLst>
                                    <p:cond delay="3000"/>
                                  </p:stCondLst>
                                  <p:childTnLst>
                                    <p:set>
                                      <p:cBhvr>
                                        <p:cTn id="122" dur="1" fill="hold">
                                          <p:stCondLst>
                                            <p:cond delay="0"/>
                                          </p:stCondLst>
                                        </p:cTn>
                                        <p:tgtEl>
                                          <p:spTgt spid="8"/>
                                        </p:tgtEl>
                                        <p:attrNameLst>
                                          <p:attrName>style.visibility</p:attrName>
                                        </p:attrNameLst>
                                      </p:cBhvr>
                                      <p:to>
                                        <p:strVal val="hidden"/>
                                      </p:to>
                                    </p:set>
                                  </p:childTnLst>
                                </p:cTn>
                              </p:par>
                              <p:par>
                                <p:cTn id="123" presetID="1" presetClass="exit" presetSubtype="0" fill="hold" grpId="1" nodeType="withEffect">
                                  <p:stCondLst>
                                    <p:cond delay="3000"/>
                                  </p:stCondLst>
                                  <p:childTnLst>
                                    <p:set>
                                      <p:cBhvr>
                                        <p:cTn id="124" dur="1" fill="hold">
                                          <p:stCondLst>
                                            <p:cond delay="0"/>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animBg="1"/>
      <p:bldP spid="60" grpId="0" animBg="1"/>
      <p:bldP spid="61" grpId="0" animBg="1"/>
      <p:bldP spid="59" grpId="0" animBg="1"/>
      <p:bldP spid="88" grpId="0" animBg="1"/>
      <p:bldP spid="89" grpId="0" animBg="1"/>
      <p:bldP spid="20" grpId="0" animBg="1"/>
      <p:bldP spid="81" grpId="0" animBg="1"/>
      <p:bldP spid="82" grpId="0" animBg="1"/>
      <p:bldP spid="83" grpId="0" animBg="1"/>
      <p:bldP spid="85" grpId="0" animBg="1"/>
      <p:bldP spid="87" grpId="0" animBg="1"/>
      <p:bldP spid="92" grpId="0" animBg="1"/>
      <p:bldP spid="168" grpId="0" animBg="1"/>
      <p:bldP spid="101" grpId="0"/>
      <p:bldP spid="10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Scanning confocal and the 1 Airy unit pinhole “limit”.</a:t>
            </a:r>
            <a:br>
              <a:rPr lang="en-US" dirty="0"/>
            </a:br>
            <a:r>
              <a:rPr lang="en-US" sz="1800" b="0" dirty="0">
                <a:solidFill>
                  <a:schemeClr val="tx1"/>
                </a:solidFill>
              </a:rPr>
              <a:t>At PH &lt; 1 AU signal loss is larger than gain in resolution.</a:t>
            </a:r>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5D155-24A6-4D1A-8D30-537BB875DDDF}"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5" name="Fußzeilenplatzhalter 4"/>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14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p:blipFill>
        <p:spPr bwMode="auto">
          <a:xfrm>
            <a:off x="436610" y="2390588"/>
            <a:ext cx="5133975" cy="39528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bwMode="auto">
          <a:xfrm>
            <a:off x="436610" y="3302816"/>
            <a:ext cx="5133975" cy="1516918"/>
          </a:xfrm>
          <a:prstGeom prst="rect">
            <a:avLst/>
          </a:prstGeom>
          <a:solidFill>
            <a:srgbClr val="FF0000">
              <a:alpha val="7843"/>
            </a:srgbClr>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10" name="Gerade Verbindung 9"/>
          <p:cNvCxnSpPr/>
          <p:nvPr/>
        </p:nvCxnSpPr>
        <p:spPr bwMode="auto">
          <a:xfrm>
            <a:off x="436610" y="4362535"/>
            <a:ext cx="5133975" cy="0"/>
          </a:xfrm>
          <a:prstGeom prst="line">
            <a:avLst/>
          </a:prstGeom>
          <a:solidFill>
            <a:schemeClr val="folHlink"/>
          </a:solidFill>
          <a:ln w="19050"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feld 10"/>
          <p:cNvSpPr txBox="1"/>
          <p:nvPr/>
        </p:nvSpPr>
        <p:spPr>
          <a:xfrm>
            <a:off x="337456" y="1404257"/>
            <a:ext cx="8196943" cy="914400"/>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The potential to increase resolution by closing the pinhole (PH) is not a new idea (</a:t>
            </a:r>
            <a:r>
              <a:rPr kumimoji="0" lang="en-US" sz="1600" b="0" i="0" u="none" strike="noStrike" kern="1200" cap="none" spc="0" normalizeH="0" baseline="0" noProof="0" dirty="0">
                <a:ln>
                  <a:noFill/>
                </a:ln>
                <a:solidFill>
                  <a:srgbClr val="FF0000"/>
                </a:solidFill>
                <a:effectLst/>
                <a:uLnTx/>
                <a:uFillTx/>
                <a:latin typeface="Arial"/>
                <a:ea typeface="+mn-ea"/>
                <a:cs typeface="+mn-cs"/>
              </a:rPr>
              <a:t>red</a:t>
            </a:r>
            <a:r>
              <a:rPr kumimoji="0" lang="en-US" sz="16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One finds this idea described in many places, including Pawley’s Handbook of Confocal Microscopy</a:t>
            </a:r>
          </a:p>
        </p:txBody>
      </p:sp>
      <p:cxnSp>
        <p:nvCxnSpPr>
          <p:cNvPr id="13" name="Gerade Verbindung 12"/>
          <p:cNvCxnSpPr/>
          <p:nvPr/>
        </p:nvCxnSpPr>
        <p:spPr bwMode="auto">
          <a:xfrm>
            <a:off x="2363382" y="4567731"/>
            <a:ext cx="3207203" cy="0"/>
          </a:xfrm>
          <a:prstGeom prst="line">
            <a:avLst/>
          </a:prstGeom>
          <a:solidFill>
            <a:schemeClr val="folHlink"/>
          </a:solidFill>
          <a:ln w="28575" cap="flat" cmpd="sng" algn="ctr">
            <a:solidFill>
              <a:srgbClr val="00B05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28"/>
          <p:cNvCxnSpPr/>
          <p:nvPr/>
        </p:nvCxnSpPr>
        <p:spPr bwMode="auto">
          <a:xfrm>
            <a:off x="436610" y="4819734"/>
            <a:ext cx="674914" cy="0"/>
          </a:xfrm>
          <a:prstGeom prst="line">
            <a:avLst/>
          </a:prstGeom>
          <a:solidFill>
            <a:schemeClr val="folHlink"/>
          </a:solidFill>
          <a:ln w="28575" cap="flat" cmpd="sng" algn="ctr">
            <a:solidFill>
              <a:srgbClr val="00B05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p:cNvSpPr txBox="1"/>
          <p:nvPr/>
        </p:nvSpPr>
        <p:spPr>
          <a:xfrm>
            <a:off x="5772835" y="2531637"/>
            <a:ext cx="3095323" cy="91440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The price to pay, however, is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sacrificing 95% of the signal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t>
            </a:r>
            <a:r>
              <a:rPr kumimoji="0" lang="en-US" sz="1600" b="0" i="0" u="none" strike="noStrike" kern="1200" cap="none" spc="0" normalizeH="0" baseline="0" noProof="0" dirty="0">
                <a:ln>
                  <a:noFill/>
                </a:ln>
                <a:solidFill>
                  <a:srgbClr val="00B050"/>
                </a:solidFill>
                <a:effectLst/>
                <a:uLnTx/>
                <a:uFillTx/>
                <a:latin typeface="Arial"/>
                <a:ea typeface="+mn-ea"/>
                <a:cs typeface="+mn-cs"/>
              </a:rPr>
              <a:t>green</a:t>
            </a:r>
            <a:r>
              <a:rPr kumimoji="0" lang="en-US" sz="1600" b="0" i="0" u="none" strike="noStrike" kern="1200" cap="none" spc="0" normalizeH="0" baseline="0" noProof="0" dirty="0">
                <a:ln>
                  <a:noFill/>
                </a:ln>
                <a:solidFill>
                  <a:srgbClr val="000000"/>
                </a:solidFill>
                <a:effectLst/>
                <a:uLnTx/>
                <a:uFillTx/>
                <a:latin typeface="Arial"/>
                <a:ea typeface="+mn-ea"/>
                <a:cs typeface="+mn-cs"/>
              </a:rPr>
              <a:t>).</a:t>
            </a:r>
          </a:p>
        </p:txBody>
      </p:sp>
      <p:sp>
        <p:nvSpPr>
          <p:cNvPr id="34" name="Textfeld 33"/>
          <p:cNvSpPr txBox="1"/>
          <p:nvPr/>
        </p:nvSpPr>
        <p:spPr>
          <a:xfrm>
            <a:off x="5772835" y="3675351"/>
            <a:ext cx="2655486" cy="830405"/>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The famous 1 AU setting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is more of a practical barrier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than a theoretical limit.</a:t>
            </a:r>
          </a:p>
        </p:txBody>
      </p:sp>
      <p:sp>
        <p:nvSpPr>
          <p:cNvPr id="14" name="Textfeld 13"/>
          <p:cNvSpPr txBox="1"/>
          <p:nvPr/>
        </p:nvSpPr>
        <p:spPr>
          <a:xfrm>
            <a:off x="5772835" y="4711855"/>
            <a:ext cx="2655486" cy="879528"/>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Fortunately, now there is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 clever workaround with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mn-cs"/>
              </a:rPr>
              <a:t>Airyscan</a:t>
            </a:r>
            <a:r>
              <a:rPr kumimoji="0" lang="en-US" sz="1600" b="0" i="0" u="none" strike="noStrike" kern="1200" cap="none" spc="0" normalizeH="0" baseline="0" noProof="0" dirty="0">
                <a:ln>
                  <a:noFill/>
                </a:ln>
                <a:solidFill>
                  <a:srgbClr val="000000"/>
                </a:solidFill>
                <a:effectLst/>
                <a:uLnTx/>
                <a:uFillTx/>
                <a:latin typeface="Arial"/>
                <a:ea typeface="+mn-ea"/>
                <a:cs typeface="+mn-cs"/>
              </a:rPr>
              <a:t>...</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E5FD58-47E5-4A40-A57D-BE8C2D695A63}" type="datetime1">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05.03.2018</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739819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496" name="Textfeld 495"/>
          <p:cNvSpPr txBox="1"/>
          <p:nvPr/>
        </p:nvSpPr>
        <p:spPr>
          <a:xfrm>
            <a:off x="310842" y="2653302"/>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detection</a:t>
            </a: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US" sz="1800" b="0" dirty="0">
                <a:solidFill>
                  <a:schemeClr val="tx1"/>
                </a:solidFill>
              </a:rPr>
              <a:t>A single element improves resolution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79851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itchFamily="34" charset="0"/>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PH = 0.2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Intensity</a:t>
            </a:r>
          </a:p>
        </p:txBody>
      </p:sp>
      <p:sp>
        <p:nvSpPr>
          <p:cNvPr id="20" name="Rechteck 19"/>
          <p:cNvSpPr/>
          <p:nvPr/>
        </p:nvSpPr>
        <p:spPr bwMode="auto">
          <a:xfrm>
            <a:off x="1964088" y="579154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 name="Rechteck 80"/>
          <p:cNvSpPr/>
          <p:nvPr/>
        </p:nvSpPr>
        <p:spPr bwMode="auto">
          <a:xfrm>
            <a:off x="3524765" y="5572355"/>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 name="Rechteck 82"/>
          <p:cNvSpPr/>
          <p:nvPr/>
        </p:nvSpPr>
        <p:spPr bwMode="auto">
          <a:xfrm>
            <a:off x="4323820" y="5379177"/>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 name="Rechteck 86"/>
          <p:cNvSpPr/>
          <p:nvPr/>
        </p:nvSpPr>
        <p:spPr bwMode="auto">
          <a:xfrm>
            <a:off x="5094282" y="5563303"/>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 name="Rechteck 91"/>
          <p:cNvSpPr/>
          <p:nvPr/>
        </p:nvSpPr>
        <p:spPr bwMode="auto">
          <a:xfrm>
            <a:off x="6670552" y="579453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24" name="Gerade Verbindung mit Pfeil 23"/>
          <p:cNvCxnSpPr/>
          <p:nvPr/>
        </p:nvCxnSpPr>
        <p:spPr bwMode="auto">
          <a:xfrm>
            <a:off x="2040467" y="3863340"/>
            <a:ext cx="0"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flipH="1">
            <a:off x="2822621" y="3863340"/>
            <a:ext cx="1"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a:endCxn id="81" idx="0"/>
          </p:cNvCxnSpPr>
          <p:nvPr/>
        </p:nvCxnSpPr>
        <p:spPr bwMode="auto">
          <a:xfrm>
            <a:off x="3604775" y="3863340"/>
            <a:ext cx="0" cy="1709015"/>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4386930" y="3863340"/>
            <a:ext cx="9625" cy="1515837"/>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a:endCxn id="87" idx="0"/>
          </p:cNvCxnSpPr>
          <p:nvPr/>
        </p:nvCxnSpPr>
        <p:spPr bwMode="auto">
          <a:xfrm>
            <a:off x="5169084" y="3863340"/>
            <a:ext cx="5208" cy="1699963"/>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a:endCxn id="482" idx="0"/>
          </p:cNvCxnSpPr>
          <p:nvPr/>
        </p:nvCxnSpPr>
        <p:spPr bwMode="auto">
          <a:xfrm>
            <a:off x="5951174" y="3863340"/>
            <a:ext cx="15194"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6733392" y="3863340"/>
            <a:ext cx="0"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feld 131"/>
          <p:cNvSpPr txBox="1"/>
          <p:nvPr/>
        </p:nvSpPr>
        <p:spPr>
          <a:xfrm>
            <a:off x="308803" y="2053310"/>
            <a:ext cx="1133476"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excitation</a:t>
            </a:r>
          </a:p>
        </p:txBody>
      </p:sp>
      <p:sp>
        <p:nvSpPr>
          <p:cNvPr id="1027" name="Freihandform 1026"/>
          <p:cNvSpPr/>
          <p:nvPr/>
        </p:nvSpPr>
        <p:spPr bwMode="auto">
          <a:xfrm>
            <a:off x="411479" y="1653539"/>
            <a:ext cx="1412963" cy="228643"/>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2" name="Rechteck 481"/>
          <p:cNvSpPr/>
          <p:nvPr/>
        </p:nvSpPr>
        <p:spPr bwMode="auto">
          <a:xfrm>
            <a:off x="5886358" y="5768472"/>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3" name="Rechteck 482"/>
          <p:cNvSpPr/>
          <p:nvPr/>
        </p:nvSpPr>
        <p:spPr bwMode="auto">
          <a:xfrm>
            <a:off x="2733458" y="5773420"/>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3" name="Textfeld 492"/>
          <p:cNvSpPr txBox="1"/>
          <p:nvPr/>
        </p:nvSpPr>
        <p:spPr>
          <a:xfrm>
            <a:off x="5840203" y="1344453"/>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 point-like emitter generates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diffraction limited pattern (~ PSF)</a:t>
            </a:r>
          </a:p>
        </p:txBody>
      </p:sp>
      <p:sp>
        <p:nvSpPr>
          <p:cNvPr id="494" name="Textfeld 493"/>
          <p:cNvSpPr txBox="1"/>
          <p:nvPr/>
        </p:nvSpPr>
        <p:spPr>
          <a:xfrm>
            <a:off x="7165886" y="3724546"/>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495" name="Textfeld 494"/>
          <p:cNvSpPr txBox="1"/>
          <p:nvPr/>
        </p:nvSpPr>
        <p:spPr>
          <a:xfrm>
            <a:off x="7165886" y="6006811"/>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grpSp>
        <p:nvGrpSpPr>
          <p:cNvPr id="730" name="Gruppieren 13"/>
          <p:cNvGrpSpPr/>
          <p:nvPr/>
        </p:nvGrpSpPr>
        <p:grpSpPr>
          <a:xfrm>
            <a:off x="3646868" y="2316480"/>
            <a:ext cx="1466152" cy="114300"/>
            <a:chOff x="3646868" y="2202180"/>
            <a:chExt cx="1466152" cy="114300"/>
          </a:xfrm>
        </p:grpSpPr>
        <p:cxnSp>
          <p:nvCxnSpPr>
            <p:cNvPr id="731"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32" name="Gruppieren 12"/>
            <p:cNvGrpSpPr/>
            <p:nvPr/>
          </p:nvGrpSpPr>
          <p:grpSpPr>
            <a:xfrm>
              <a:off x="3806888" y="2202180"/>
              <a:ext cx="1110090" cy="114300"/>
              <a:chOff x="3806888" y="2148840"/>
              <a:chExt cx="1110090" cy="266700"/>
            </a:xfrm>
          </p:grpSpPr>
          <p:cxnSp>
            <p:nvCxnSpPr>
              <p:cNvPr id="733"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4"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5"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6"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8"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9"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0" name="Group 9"/>
          <p:cNvGrpSpPr/>
          <p:nvPr/>
        </p:nvGrpSpPr>
        <p:grpSpPr>
          <a:xfrm>
            <a:off x="1548958" y="4396575"/>
            <a:ext cx="5762723" cy="1505603"/>
            <a:chOff x="1548958" y="4396575"/>
            <a:chExt cx="5762723" cy="1505603"/>
          </a:xfrm>
        </p:grpSpPr>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389"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p:cNvGrpSpPr/>
          <p:nvPr/>
        </p:nvGrpSpPr>
        <p:grpSpPr>
          <a:xfrm>
            <a:off x="1577947" y="5463540"/>
            <a:ext cx="5564709" cy="439774"/>
            <a:chOff x="1577947" y="5463540"/>
            <a:chExt cx="5564709" cy="439774"/>
          </a:xfrm>
        </p:grpSpPr>
        <p:sp>
          <p:nvSpPr>
            <p:cNvPr id="484" name="Freihandform 483"/>
            <p:cNvSpPr/>
            <p:nvPr/>
          </p:nvSpPr>
          <p:spPr bwMode="auto">
            <a:xfrm>
              <a:off x="1577947" y="5463540"/>
              <a:ext cx="5564709"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392" name="Gerade Verbindung mit Pfeil 503"/>
            <p:cNvCxnSpPr/>
            <p:nvPr/>
          </p:nvCxnSpPr>
          <p:spPr bwMode="auto">
            <a:xfrm>
              <a:off x="3506415" y="5705175"/>
              <a:ext cx="1801143"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6" name="Textfeld 492"/>
          <p:cNvSpPr txBox="1"/>
          <p:nvPr/>
        </p:nvSpPr>
        <p:spPr>
          <a:xfrm>
            <a:off x="5897898" y="2208018"/>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By collecting just the central element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the PSF is weaker but smaller</a:t>
            </a:r>
          </a:p>
        </p:txBody>
      </p:sp>
      <p:sp>
        <p:nvSpPr>
          <p:cNvPr id="3" name="Date Placeholder 2"/>
          <p:cNvSpPr>
            <a:spLocks noGrp="1"/>
          </p:cNvSpPr>
          <p:nvPr>
            <p:ph type="dt" sz="half" idx="10"/>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A7AC8BE7-32C5-42E1-939C-8554E35E78CE}" type="datetime1">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05.03.2018</a:t>
            </a:fld>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grpSp>
        <p:nvGrpSpPr>
          <p:cNvPr id="379" name="Group 378"/>
          <p:cNvGrpSpPr/>
          <p:nvPr/>
        </p:nvGrpSpPr>
        <p:grpSpPr>
          <a:xfrm>
            <a:off x="1446774" y="1499562"/>
            <a:ext cx="915164" cy="915164"/>
            <a:chOff x="1559439" y="1453047"/>
            <a:chExt cx="915164" cy="915164"/>
          </a:xfrm>
        </p:grpSpPr>
        <p:sp>
          <p:nvSpPr>
            <p:cNvPr id="380"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1"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82" name="Group 381"/>
          <p:cNvGrpSpPr/>
          <p:nvPr/>
        </p:nvGrpSpPr>
        <p:grpSpPr>
          <a:xfrm>
            <a:off x="3349306" y="1507339"/>
            <a:ext cx="915164" cy="915164"/>
            <a:chOff x="1559439" y="1453047"/>
            <a:chExt cx="915164" cy="915164"/>
          </a:xfrm>
        </p:grpSpPr>
        <p:sp>
          <p:nvSpPr>
            <p:cNvPr id="383"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4"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7" name="Oval 6"/>
          <p:cNvSpPr>
            <a:spLocks noChangeAspect="1"/>
          </p:cNvSpPr>
          <p:nvPr/>
        </p:nvSpPr>
        <p:spPr bwMode="auto">
          <a:xfrm>
            <a:off x="1952056" y="3358134"/>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6" name="Oval 385"/>
          <p:cNvSpPr>
            <a:spLocks noChangeAspect="1"/>
          </p:cNvSpPr>
          <p:nvPr/>
        </p:nvSpPr>
        <p:spPr bwMode="auto">
          <a:xfrm>
            <a:off x="2749094" y="3346102"/>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7" name="Oval 386"/>
          <p:cNvSpPr>
            <a:spLocks noChangeAspect="1"/>
          </p:cNvSpPr>
          <p:nvPr/>
        </p:nvSpPr>
        <p:spPr bwMode="auto">
          <a:xfrm>
            <a:off x="3518833" y="3346102"/>
            <a:ext cx="169820" cy="155448"/>
          </a:xfrm>
          <a:prstGeom prst="ellipse">
            <a:avLst/>
          </a:prstGeom>
          <a:solidFill>
            <a:srgbClr val="0000BE"/>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8" name="Oval 387"/>
          <p:cNvSpPr>
            <a:spLocks noChangeAspect="1"/>
          </p:cNvSpPr>
          <p:nvPr/>
        </p:nvSpPr>
        <p:spPr bwMode="auto">
          <a:xfrm>
            <a:off x="4306832" y="3330420"/>
            <a:ext cx="169820" cy="155448"/>
          </a:xfrm>
          <a:prstGeom prst="ellipse">
            <a:avLst/>
          </a:prstGeom>
          <a:solidFill>
            <a:srgbClr val="00B0F0"/>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0" name="Oval 389"/>
          <p:cNvSpPr>
            <a:spLocks noChangeAspect="1"/>
          </p:cNvSpPr>
          <p:nvPr/>
        </p:nvSpPr>
        <p:spPr bwMode="auto">
          <a:xfrm>
            <a:off x="5074741" y="3330420"/>
            <a:ext cx="169820" cy="155448"/>
          </a:xfrm>
          <a:prstGeom prst="ellipse">
            <a:avLst/>
          </a:prstGeom>
          <a:solidFill>
            <a:srgbClr val="0000BE"/>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1" name="Oval 390"/>
          <p:cNvSpPr>
            <a:spLocks noChangeAspect="1"/>
          </p:cNvSpPr>
          <p:nvPr/>
        </p:nvSpPr>
        <p:spPr bwMode="auto">
          <a:xfrm>
            <a:off x="5874326" y="3342452"/>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3" name="Oval 392"/>
          <p:cNvSpPr>
            <a:spLocks noChangeAspect="1"/>
          </p:cNvSpPr>
          <p:nvPr/>
        </p:nvSpPr>
        <p:spPr bwMode="auto">
          <a:xfrm>
            <a:off x="6653547" y="3354484"/>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394" name="Group 393"/>
          <p:cNvGrpSpPr/>
          <p:nvPr/>
        </p:nvGrpSpPr>
        <p:grpSpPr>
          <a:xfrm>
            <a:off x="3549834" y="1503323"/>
            <a:ext cx="915164" cy="915164"/>
            <a:chOff x="1559439" y="1453047"/>
            <a:chExt cx="915164" cy="915164"/>
          </a:xfrm>
        </p:grpSpPr>
        <p:sp>
          <p:nvSpPr>
            <p:cNvPr id="395"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7"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8" name="Group 397"/>
          <p:cNvGrpSpPr/>
          <p:nvPr/>
        </p:nvGrpSpPr>
        <p:grpSpPr>
          <a:xfrm>
            <a:off x="3719336" y="1503032"/>
            <a:ext cx="915164" cy="915164"/>
            <a:chOff x="1559439" y="1453047"/>
            <a:chExt cx="915164" cy="915164"/>
          </a:xfrm>
        </p:grpSpPr>
        <p:sp>
          <p:nvSpPr>
            <p:cNvPr id="399"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0" name="Ellipse 129"/>
            <p:cNvSpPr>
              <a:spLocks noChangeAspect="1"/>
            </p:cNvSpPr>
            <p:nvPr/>
          </p:nvSpPr>
          <p:spPr bwMode="auto">
            <a:xfrm>
              <a:off x="1937108" y="1821586"/>
              <a:ext cx="155448" cy="155448"/>
            </a:xfrm>
            <a:prstGeom prst="ellipse">
              <a:avLst/>
            </a:prstGeom>
            <a:solidFill>
              <a:srgbClr val="0000BE"/>
            </a:solid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1" name="Group 400"/>
          <p:cNvGrpSpPr/>
          <p:nvPr/>
        </p:nvGrpSpPr>
        <p:grpSpPr>
          <a:xfrm>
            <a:off x="3919864" y="1499016"/>
            <a:ext cx="915164" cy="915164"/>
            <a:chOff x="1559439" y="1453047"/>
            <a:chExt cx="915164" cy="915164"/>
          </a:xfrm>
        </p:grpSpPr>
        <p:sp>
          <p:nvSpPr>
            <p:cNvPr id="402"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3" name="Ellipse 129"/>
            <p:cNvSpPr>
              <a:spLocks noChangeAspect="1"/>
            </p:cNvSpPr>
            <p:nvPr/>
          </p:nvSpPr>
          <p:spPr bwMode="auto">
            <a:xfrm>
              <a:off x="1937108" y="1821586"/>
              <a:ext cx="155448" cy="155448"/>
            </a:xfrm>
            <a:prstGeom prst="ellipse">
              <a:avLst/>
            </a:prstGeom>
            <a:solidFill>
              <a:srgbClr val="00B0F0"/>
            </a:solid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4" name="Group 403"/>
          <p:cNvGrpSpPr/>
          <p:nvPr/>
        </p:nvGrpSpPr>
        <p:grpSpPr>
          <a:xfrm>
            <a:off x="4108360" y="1507032"/>
            <a:ext cx="915164" cy="915164"/>
            <a:chOff x="1559439" y="1453047"/>
            <a:chExt cx="915164" cy="915164"/>
          </a:xfrm>
        </p:grpSpPr>
        <p:sp>
          <p:nvSpPr>
            <p:cNvPr id="405"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6" name="Ellipse 129"/>
            <p:cNvSpPr>
              <a:spLocks noChangeAspect="1"/>
            </p:cNvSpPr>
            <p:nvPr/>
          </p:nvSpPr>
          <p:spPr bwMode="auto">
            <a:xfrm>
              <a:off x="1937108" y="1821586"/>
              <a:ext cx="155448" cy="155448"/>
            </a:xfrm>
            <a:prstGeom prst="ellipse">
              <a:avLst/>
            </a:prstGeom>
            <a:solidFill>
              <a:srgbClr val="0000BE"/>
            </a:solid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7" name="Group 406"/>
          <p:cNvGrpSpPr/>
          <p:nvPr/>
        </p:nvGrpSpPr>
        <p:grpSpPr>
          <a:xfrm>
            <a:off x="4272792" y="1515048"/>
            <a:ext cx="915164" cy="915164"/>
            <a:chOff x="1559439" y="1453047"/>
            <a:chExt cx="915164" cy="915164"/>
          </a:xfrm>
        </p:grpSpPr>
        <p:sp>
          <p:nvSpPr>
            <p:cNvPr id="408"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9"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10" name="Group 409"/>
          <p:cNvGrpSpPr/>
          <p:nvPr/>
        </p:nvGrpSpPr>
        <p:grpSpPr>
          <a:xfrm>
            <a:off x="4473320" y="1523064"/>
            <a:ext cx="915164" cy="915164"/>
            <a:chOff x="1559439" y="1453047"/>
            <a:chExt cx="915164" cy="915164"/>
          </a:xfrm>
        </p:grpSpPr>
        <p:sp>
          <p:nvSpPr>
            <p:cNvPr id="411"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2"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26" name="Gruppieren 1027"/>
          <p:cNvGrpSpPr/>
          <p:nvPr/>
        </p:nvGrpSpPr>
        <p:grpSpPr>
          <a:xfrm>
            <a:off x="3823748" y="1494991"/>
            <a:ext cx="1110090" cy="942393"/>
            <a:chOff x="7587534" y="2619677"/>
            <a:chExt cx="1110090" cy="942393"/>
          </a:xfrm>
        </p:grpSpPr>
        <p:sp>
          <p:nvSpPr>
            <p:cNvPr id="727"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8"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9"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413" name="TextBox 412"/>
          <p:cNvSpPr txBox="1"/>
          <p:nvPr/>
        </p:nvSpPr>
        <p:spPr>
          <a:xfrm>
            <a:off x="7562164" y="5080158"/>
            <a:ext cx="1280178" cy="299019"/>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~170nm</a:t>
            </a:r>
          </a:p>
        </p:txBody>
      </p:sp>
      <p:sp>
        <p:nvSpPr>
          <p:cNvPr id="6" name="Slide Number Placeholder 5"/>
          <p:cNvSpPr>
            <a:spLocks noGrp="1"/>
          </p:cNvSpPr>
          <p:nvPr>
            <p:ph type="sldNum" sz="quarter" idx="11"/>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E7106F61-AEF5-4A9D-9A53-47E3DFDE314C}" type="slidenum">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28</a:t>
            </a:fld>
            <a:endParaRPr kumimoji="0" lang="de-DE" sz="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99972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1" grpId="0" animBg="1"/>
      <p:bldP spid="83" grpId="0" animBg="1"/>
      <p:bldP spid="87" grpId="0" animBg="1"/>
      <p:bldP spid="92" grpId="0" animBg="1"/>
      <p:bldP spid="482" grpId="0" animBg="1"/>
      <p:bldP spid="483" grpId="0" animBg="1"/>
      <p:bldP spid="7" grpId="0" animBg="1"/>
      <p:bldP spid="386" grpId="0" animBg="1"/>
      <p:bldP spid="387" grpId="0" animBg="1"/>
      <p:bldP spid="388" grpId="0" animBg="1"/>
      <p:bldP spid="390" grpId="0" animBg="1"/>
      <p:bldP spid="391" grpId="0" animBg="1"/>
      <p:bldP spid="393" grpId="0" animBg="1"/>
      <p:bldP spid="4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2" name="Titel 1"/>
          <p:cNvSpPr>
            <a:spLocks noGrp="1"/>
          </p:cNvSpPr>
          <p:nvPr>
            <p:ph type="title"/>
          </p:nvPr>
        </p:nvSpPr>
        <p:spPr/>
        <p:txBody>
          <a:bodyPr/>
          <a:lstStyle/>
          <a:p>
            <a:r>
              <a:rPr lang="en-US" dirty="0" err="1"/>
              <a:t>Airyscan</a:t>
            </a:r>
            <a:r>
              <a:rPr lang="en-US" dirty="0"/>
              <a:t> Detection</a:t>
            </a:r>
            <a:br>
              <a:rPr lang="en-US" dirty="0"/>
            </a:br>
            <a:r>
              <a:rPr lang="en-US" sz="1800" b="0" dirty="0">
                <a:solidFill>
                  <a:schemeClr val="tx1"/>
                </a:solidFill>
              </a:rPr>
              <a:t>Unique 32 </a:t>
            </a:r>
            <a:r>
              <a:rPr lang="en-US" sz="1800" b="0" dirty="0" err="1">
                <a:solidFill>
                  <a:schemeClr val="tx1"/>
                </a:solidFill>
              </a:rPr>
              <a:t>GaAsP</a:t>
            </a:r>
            <a:r>
              <a:rPr lang="en-US" sz="1800" b="0" dirty="0">
                <a:solidFill>
                  <a:schemeClr val="tx1"/>
                </a:solidFill>
              </a:rPr>
              <a:t>-PMT design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5" name="Grafik 14"/>
          <p:cNvPicPr preferRelativeResize="0">
            <a:picLocks/>
          </p:cNvPicPr>
          <p:nvPr/>
        </p:nvPicPr>
        <p:blipFill rotWithShape="1">
          <a:blip r:embed="rId3">
            <a:extLst>
              <a:ext uri="{28A0092B-C50C-407E-A947-70E740481C1C}">
                <a14:useLocalDpi xmlns:a14="http://schemas.microsoft.com/office/drawing/2010/main" val="0"/>
              </a:ext>
            </a:extLst>
          </a:blip>
          <a:srcRect l="59143" t="87960" r="40721"/>
          <a:stretch/>
        </p:blipFill>
        <p:spPr>
          <a:xfrm>
            <a:off x="2727276" y="1449176"/>
            <a:ext cx="2080320" cy="4942992"/>
          </a:xfrm>
          <a:prstGeom prst="rect">
            <a:avLst/>
          </a:prstGeom>
        </p:spPr>
      </p:pic>
      <p:pic>
        <p:nvPicPr>
          <p:cNvPr id="24" name="Grafik 23"/>
          <p:cNvPicPr preferRelativeResize="0">
            <a:picLocks/>
          </p:cNvPicPr>
          <p:nvPr/>
        </p:nvPicPr>
        <p:blipFill rotWithShape="1">
          <a:blip r:embed="rId4" cstate="print">
            <a:extLst>
              <a:ext uri="{28A0092B-C50C-407E-A947-70E740481C1C}">
                <a14:useLocalDpi xmlns:a14="http://schemas.microsoft.com/office/drawing/2010/main" val="0"/>
              </a:ext>
            </a:extLst>
          </a:blip>
          <a:srcRect/>
          <a:stretch/>
        </p:blipFill>
        <p:spPr>
          <a:xfrm>
            <a:off x="376399" y="1449176"/>
            <a:ext cx="3956744" cy="4942993"/>
          </a:xfrm>
          <a:prstGeom prst="rect">
            <a:avLst/>
          </a:prstGeom>
        </p:spPr>
      </p:pic>
      <p:sp>
        <p:nvSpPr>
          <p:cNvPr id="26" name="Textfeld 25"/>
          <p:cNvSpPr txBox="1"/>
          <p:nvPr/>
        </p:nvSpPr>
        <p:spPr>
          <a:xfrm>
            <a:off x="1350272" y="5457401"/>
            <a:ext cx="2123072" cy="348528"/>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66CCFF"/>
                </a:solidFill>
                <a:effectLst/>
                <a:uLnTx/>
                <a:uFillTx/>
                <a:latin typeface="Arial"/>
                <a:ea typeface="+mn-ea"/>
                <a:cs typeface="+mn-cs"/>
              </a:rPr>
              <a:t>32 </a:t>
            </a:r>
            <a:r>
              <a:rPr kumimoji="0" lang="en-US" sz="1600" b="0" i="0" u="none" strike="noStrike" kern="1200" cap="none" spc="0" normalizeH="0" baseline="0" noProof="0" dirty="0" err="1">
                <a:ln>
                  <a:noFill/>
                </a:ln>
                <a:solidFill>
                  <a:srgbClr val="66CCFF"/>
                </a:solidFill>
                <a:effectLst/>
                <a:uLnTx/>
                <a:uFillTx/>
                <a:latin typeface="Arial"/>
                <a:ea typeface="+mn-ea"/>
                <a:cs typeface="+mn-cs"/>
              </a:rPr>
              <a:t>GaAsP</a:t>
            </a:r>
            <a:r>
              <a:rPr kumimoji="0" lang="en-US" sz="1600" b="0" i="0" u="none" strike="noStrike" kern="1200" cap="none" spc="0" normalizeH="0" baseline="0" noProof="0" dirty="0">
                <a:ln>
                  <a:noFill/>
                </a:ln>
                <a:solidFill>
                  <a:srgbClr val="66CCFF"/>
                </a:solidFill>
                <a:effectLst/>
                <a:uLnTx/>
                <a:uFillTx/>
                <a:latin typeface="Arial"/>
                <a:ea typeface="+mn-ea"/>
                <a:cs typeface="+mn-cs"/>
              </a:rPr>
              <a:t>-PMT array</a:t>
            </a:r>
          </a:p>
        </p:txBody>
      </p:sp>
      <p:sp>
        <p:nvSpPr>
          <p:cNvPr id="27" name="Textfeld 26"/>
          <p:cNvSpPr txBox="1"/>
          <p:nvPr/>
        </p:nvSpPr>
        <p:spPr>
          <a:xfrm>
            <a:off x="2411808" y="4393776"/>
            <a:ext cx="2312197" cy="348528"/>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66CCFF"/>
                </a:solidFill>
                <a:effectLst/>
                <a:uLnTx/>
                <a:uFillTx/>
                <a:latin typeface="Arial"/>
                <a:ea typeface="+mn-ea"/>
                <a:cs typeface="+mn-cs"/>
              </a:rPr>
              <a:t>adaptive zoom optics</a:t>
            </a:r>
          </a:p>
        </p:txBody>
      </p:sp>
      <p:sp>
        <p:nvSpPr>
          <p:cNvPr id="28" name="Textfeld 27"/>
          <p:cNvSpPr txBox="1"/>
          <p:nvPr/>
        </p:nvSpPr>
        <p:spPr>
          <a:xfrm>
            <a:off x="2669760" y="2680256"/>
            <a:ext cx="1373683" cy="348528"/>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66CCFF"/>
                </a:solidFill>
                <a:effectLst/>
                <a:uLnTx/>
                <a:uFillTx/>
                <a:latin typeface="Arial"/>
                <a:ea typeface="+mn-ea"/>
                <a:cs typeface="+mn-cs"/>
              </a:rPr>
              <a:t>filter wheel</a:t>
            </a:r>
          </a:p>
        </p:txBody>
      </p:sp>
      <p:sp>
        <p:nvSpPr>
          <p:cNvPr id="29" name="Textfeld 28"/>
          <p:cNvSpPr txBox="1"/>
          <p:nvPr/>
        </p:nvSpPr>
        <p:spPr>
          <a:xfrm>
            <a:off x="2642366" y="1587958"/>
            <a:ext cx="2107515" cy="348528"/>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66CCFF"/>
                </a:solidFill>
                <a:effectLst/>
                <a:uLnTx/>
                <a:uFillTx/>
                <a:latin typeface="Arial"/>
                <a:ea typeface="+mn-ea"/>
                <a:cs typeface="+mn-cs"/>
              </a:rPr>
              <a:t>LSM 880 output port</a:t>
            </a:r>
          </a:p>
        </p:txBody>
      </p:sp>
      <p:pic>
        <p:nvPicPr>
          <p:cNvPr id="30" name="Grafik 29"/>
          <p:cNvPicPr preferRelativeResize="0">
            <a:picLocks/>
          </p:cNvPicPr>
          <p:nvPr/>
        </p:nvPicPr>
        <p:blipFill rotWithShape="1">
          <a:blip r:embed="rId5" cstate="print">
            <a:extLst>
              <a:ext uri="{28A0092B-C50C-407E-A947-70E740481C1C}">
                <a14:useLocalDpi xmlns:a14="http://schemas.microsoft.com/office/drawing/2010/main" val="0"/>
              </a:ext>
            </a:extLst>
          </a:blip>
          <a:srcRect r="73201"/>
          <a:stretch/>
        </p:blipFill>
        <p:spPr>
          <a:xfrm>
            <a:off x="532307" y="1579332"/>
            <a:ext cx="1422770" cy="2224916"/>
          </a:xfrm>
          <a:prstGeom prst="rect">
            <a:avLst/>
          </a:prstGeom>
          <a:ln>
            <a:solidFill>
              <a:schemeClr val="bg1"/>
            </a:solidFill>
          </a:ln>
        </p:spPr>
      </p:pic>
      <p:pic>
        <p:nvPicPr>
          <p:cNvPr id="31" name="Grafik 30"/>
          <p:cNvPicPr preferRelativeResize="0">
            <a:picLocks/>
          </p:cNvPicPr>
          <p:nvPr/>
        </p:nvPicPr>
        <p:blipFill rotWithShape="1">
          <a:blip r:embed="rId6" cstate="print">
            <a:extLst>
              <a:ext uri="{28A0092B-C50C-407E-A947-70E740481C1C}">
                <a14:useLocalDpi xmlns:a14="http://schemas.microsoft.com/office/drawing/2010/main" val="0"/>
              </a:ext>
            </a:extLst>
          </a:blip>
          <a:srcRect/>
          <a:stretch/>
        </p:blipFill>
        <p:spPr>
          <a:xfrm>
            <a:off x="669604" y="1682150"/>
            <a:ext cx="1154745" cy="2041090"/>
          </a:xfrm>
          <a:prstGeom prst="rect">
            <a:avLst/>
          </a:prstGeom>
        </p:spPr>
      </p:pic>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18DEF9-D6D1-4075-9B31-F8818331C0CF}" type="datetime1">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05.03.2018</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5D155-24A6-4D1A-8D30-537BB875DDDF}"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pic>
        <p:nvPicPr>
          <p:cNvPr id="3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7754" b="66181"/>
          <a:stretch/>
        </p:blipFill>
        <p:spPr bwMode="auto">
          <a:xfrm>
            <a:off x="5169682" y="1628798"/>
            <a:ext cx="3512897" cy="188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8425" y="4513364"/>
            <a:ext cx="1399516" cy="1327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7955519" y="5658437"/>
            <a:ext cx="31652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X</a:t>
            </a:r>
          </a:p>
        </p:txBody>
      </p:sp>
      <p:sp>
        <p:nvSpPr>
          <p:cNvPr id="35" name="TextBox 34"/>
          <p:cNvSpPr txBox="1"/>
          <p:nvPr/>
        </p:nvSpPr>
        <p:spPr>
          <a:xfrm>
            <a:off x="6290163" y="4174810"/>
            <a:ext cx="31652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Y</a:t>
            </a:r>
          </a:p>
        </p:txBody>
      </p:sp>
      <p:sp>
        <p:nvSpPr>
          <p:cNvPr id="39" name="Oval 38"/>
          <p:cNvSpPr>
            <a:spLocks noChangeAspect="1"/>
          </p:cNvSpPr>
          <p:nvPr/>
        </p:nvSpPr>
        <p:spPr bwMode="auto">
          <a:xfrm>
            <a:off x="6915182" y="4959477"/>
            <a:ext cx="419110" cy="420512"/>
          </a:xfrm>
          <a:prstGeom prst="ellipse">
            <a:avLst/>
          </a:prstGeom>
          <a:solidFill>
            <a:srgbClr val="FFFF00"/>
          </a:solidFill>
          <a:ln w="3175" cap="flat" cmpd="sng" algn="ctr">
            <a:no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9" name="Group 8"/>
          <p:cNvGrpSpPr/>
          <p:nvPr/>
        </p:nvGrpSpPr>
        <p:grpSpPr>
          <a:xfrm>
            <a:off x="4807596" y="1393759"/>
            <a:ext cx="1563632" cy="989034"/>
            <a:chOff x="4829375" y="3028784"/>
            <a:chExt cx="1563632" cy="989034"/>
          </a:xfrm>
        </p:grpSpPr>
        <p:sp>
          <p:nvSpPr>
            <p:cNvPr id="7" name="Right Arrow 6"/>
            <p:cNvSpPr/>
            <p:nvPr/>
          </p:nvSpPr>
          <p:spPr bwMode="auto">
            <a:xfrm rot="10800000">
              <a:off x="5043055" y="3510536"/>
              <a:ext cx="849745" cy="507282"/>
            </a:xfrm>
            <a:prstGeom prst="rightArrow">
              <a:avLst/>
            </a:prstGeom>
            <a:solidFill>
              <a:srgbClr val="00B0F0"/>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p:cNvSpPr txBox="1"/>
            <p:nvPr/>
          </p:nvSpPr>
          <p:spPr>
            <a:xfrm>
              <a:off x="4829375" y="3028784"/>
              <a:ext cx="1563632" cy="480291"/>
            </a:xfrm>
            <a:prstGeom prst="rect">
              <a:avLst/>
            </a:prstGeom>
            <a:noFill/>
          </p:spPr>
          <p:txBody>
            <a:bodyPr wrap="square"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Replaced with New Design</a:t>
              </a:r>
            </a:p>
          </p:txBody>
        </p:sp>
      </p:grpSp>
    </p:spTree>
    <p:extLst>
      <p:ext uri="{BB962C8B-B14F-4D97-AF65-F5344CB8AC3E}">
        <p14:creationId xmlns:p14="http://schemas.microsoft.com/office/powerpoint/2010/main" val="220035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Super-resolution microscopy</a:t>
            </a:r>
          </a:p>
        </p:txBody>
      </p:sp>
      <p:sp>
        <p:nvSpPr>
          <p:cNvPr id="8" name="Content Placeholder 7"/>
          <p:cNvSpPr>
            <a:spLocks noGrp="1"/>
          </p:cNvSpPr>
          <p:nvPr>
            <p:ph sz="half" idx="1"/>
          </p:nvPr>
        </p:nvSpPr>
        <p:spPr/>
        <p:txBody>
          <a:bodyPr/>
          <a:lstStyle/>
          <a:p>
            <a:r>
              <a:rPr lang="en-US" dirty="0"/>
              <a:t>Many ways to achieve</a:t>
            </a:r>
          </a:p>
          <a:p>
            <a:r>
              <a:rPr lang="en-US" dirty="0"/>
              <a:t>Some more super than others.</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6797" y="1825625"/>
            <a:ext cx="3710906" cy="4351338"/>
          </a:xfrm>
        </p:spPr>
      </p:pic>
    </p:spTree>
    <p:extLst>
      <p:ext uri="{BB962C8B-B14F-4D97-AF65-F5344CB8AC3E}">
        <p14:creationId xmlns:p14="http://schemas.microsoft.com/office/powerpoint/2010/main" val="311874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496" name="Textfeld 495"/>
          <p:cNvSpPr txBox="1"/>
          <p:nvPr/>
        </p:nvSpPr>
        <p:spPr>
          <a:xfrm>
            <a:off x="310842" y="2653302"/>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detection</a:t>
            </a:r>
          </a:p>
        </p:txBody>
      </p:sp>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US" sz="1800" b="0" dirty="0">
                <a:solidFill>
                  <a:schemeClr val="tx1"/>
                </a:solidFill>
              </a:rPr>
              <a:t>A single element improves resolution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79851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itchFamily="34" charset="0"/>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PH = 1,25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Intensity</a:t>
            </a:r>
          </a:p>
        </p:txBody>
      </p:sp>
      <p:sp>
        <p:nvSpPr>
          <p:cNvPr id="20" name="Rechteck 19"/>
          <p:cNvSpPr/>
          <p:nvPr/>
        </p:nvSpPr>
        <p:spPr bwMode="auto">
          <a:xfrm>
            <a:off x="1964088" y="579154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 name="Rechteck 80"/>
          <p:cNvSpPr/>
          <p:nvPr/>
        </p:nvSpPr>
        <p:spPr bwMode="auto">
          <a:xfrm>
            <a:off x="3524765" y="5572355"/>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 name="Rechteck 82"/>
          <p:cNvSpPr/>
          <p:nvPr/>
        </p:nvSpPr>
        <p:spPr bwMode="auto">
          <a:xfrm>
            <a:off x="4323820" y="5379177"/>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 name="Rechteck 86"/>
          <p:cNvSpPr/>
          <p:nvPr/>
        </p:nvSpPr>
        <p:spPr bwMode="auto">
          <a:xfrm>
            <a:off x="5094282" y="5563303"/>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 name="Rechteck 91"/>
          <p:cNvSpPr/>
          <p:nvPr/>
        </p:nvSpPr>
        <p:spPr bwMode="auto">
          <a:xfrm>
            <a:off x="6670552" y="579453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24" name="Gerade Verbindung mit Pfeil 23"/>
          <p:cNvCxnSpPr/>
          <p:nvPr/>
        </p:nvCxnSpPr>
        <p:spPr bwMode="auto">
          <a:xfrm>
            <a:off x="2040467" y="3863340"/>
            <a:ext cx="0"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flipH="1">
            <a:off x="2822621" y="3863340"/>
            <a:ext cx="1"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a:endCxn id="81" idx="0"/>
          </p:cNvCxnSpPr>
          <p:nvPr/>
        </p:nvCxnSpPr>
        <p:spPr bwMode="auto">
          <a:xfrm>
            <a:off x="3604775" y="3863340"/>
            <a:ext cx="0" cy="1709015"/>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4386930" y="3863340"/>
            <a:ext cx="9625" cy="1515837"/>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a:endCxn id="87" idx="0"/>
          </p:cNvCxnSpPr>
          <p:nvPr/>
        </p:nvCxnSpPr>
        <p:spPr bwMode="auto">
          <a:xfrm>
            <a:off x="5169084" y="3863340"/>
            <a:ext cx="5208" cy="1699963"/>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a:endCxn id="482" idx="0"/>
          </p:cNvCxnSpPr>
          <p:nvPr/>
        </p:nvCxnSpPr>
        <p:spPr bwMode="auto">
          <a:xfrm>
            <a:off x="5951174" y="3863340"/>
            <a:ext cx="15194"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6733392" y="3863340"/>
            <a:ext cx="0"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feld 131"/>
          <p:cNvSpPr txBox="1"/>
          <p:nvPr/>
        </p:nvSpPr>
        <p:spPr>
          <a:xfrm>
            <a:off x="308803" y="2053310"/>
            <a:ext cx="1133476"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excitation</a:t>
            </a: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5" name="Sechseck 474"/>
          <p:cNvSpPr/>
          <p:nvPr/>
        </p:nvSpPr>
        <p:spPr bwMode="auto">
          <a:xfrm>
            <a:off x="1951781" y="3366594"/>
            <a:ext cx="181680" cy="156620"/>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6" name="Sechseck 475"/>
          <p:cNvSpPr/>
          <p:nvPr/>
        </p:nvSpPr>
        <p:spPr bwMode="auto">
          <a:xfrm>
            <a:off x="2718957" y="335862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7" name="Sechseck 476"/>
          <p:cNvSpPr/>
          <p:nvPr/>
        </p:nvSpPr>
        <p:spPr bwMode="auto">
          <a:xfrm>
            <a:off x="3506415" y="3334070"/>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8" name="Sechseck 477"/>
          <p:cNvSpPr/>
          <p:nvPr/>
        </p:nvSpPr>
        <p:spPr bwMode="auto">
          <a:xfrm>
            <a:off x="4317758" y="3343805"/>
            <a:ext cx="181680" cy="156620"/>
          </a:xfrm>
          <a:prstGeom prst="hexagon">
            <a:avLst/>
          </a:prstGeom>
          <a:solidFill>
            <a:srgbClr val="33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9" name="Sechseck 478"/>
          <p:cNvSpPr/>
          <p:nvPr/>
        </p:nvSpPr>
        <p:spPr bwMode="auto">
          <a:xfrm>
            <a:off x="5084757" y="3334070"/>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0" name="Sechseck 479"/>
          <p:cNvSpPr/>
          <p:nvPr/>
        </p:nvSpPr>
        <p:spPr bwMode="auto">
          <a:xfrm>
            <a:off x="5860334" y="335862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1" name="Sechseck 480"/>
          <p:cNvSpPr/>
          <p:nvPr/>
        </p:nvSpPr>
        <p:spPr bwMode="auto">
          <a:xfrm>
            <a:off x="6642552" y="335862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2" name="Rechteck 481"/>
          <p:cNvSpPr/>
          <p:nvPr/>
        </p:nvSpPr>
        <p:spPr bwMode="auto">
          <a:xfrm>
            <a:off x="5886358" y="5768472"/>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3" name="Rechteck 482"/>
          <p:cNvSpPr/>
          <p:nvPr/>
        </p:nvSpPr>
        <p:spPr bwMode="auto">
          <a:xfrm>
            <a:off x="2733458" y="5773420"/>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4" name="Freihandform 483"/>
          <p:cNvSpPr/>
          <p:nvPr/>
        </p:nvSpPr>
        <p:spPr bwMode="auto">
          <a:xfrm>
            <a:off x="1577947" y="5463540"/>
            <a:ext cx="5564709"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3" name="Textfeld 492"/>
          <p:cNvSpPr txBox="1"/>
          <p:nvPr/>
        </p:nvSpPr>
        <p:spPr>
          <a:xfrm>
            <a:off x="5840203" y="1344453"/>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 point-like emitter generates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diffraction limited pattern (~ PSF)</a:t>
            </a:r>
          </a:p>
        </p:txBody>
      </p:sp>
      <p:sp>
        <p:nvSpPr>
          <p:cNvPr id="494" name="Textfeld 493"/>
          <p:cNvSpPr txBox="1"/>
          <p:nvPr/>
        </p:nvSpPr>
        <p:spPr>
          <a:xfrm>
            <a:off x="7165886" y="3724546"/>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495" name="Textfeld 494"/>
          <p:cNvSpPr txBox="1"/>
          <p:nvPr/>
        </p:nvSpPr>
        <p:spPr>
          <a:xfrm>
            <a:off x="7165886" y="6006811"/>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7" name="Textfeld 506"/>
          <p:cNvSpPr txBox="1"/>
          <p:nvPr/>
        </p:nvSpPr>
        <p:spPr>
          <a:xfrm>
            <a:off x="485018" y="3161146"/>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subunit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 0.2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99" name="Gruppieren 251"/>
          <p:cNvGrpSpPr/>
          <p:nvPr/>
        </p:nvGrpSpPr>
        <p:grpSpPr>
          <a:xfrm>
            <a:off x="3472224" y="1442763"/>
            <a:ext cx="1046394" cy="1046394"/>
            <a:chOff x="1484623" y="1384386"/>
            <a:chExt cx="1046394" cy="1046394"/>
          </a:xfrm>
        </p:grpSpPr>
        <p:grpSp>
          <p:nvGrpSpPr>
            <p:cNvPr id="501" name="Gruppieren 252"/>
            <p:cNvGrpSpPr/>
            <p:nvPr/>
          </p:nvGrpSpPr>
          <p:grpSpPr>
            <a:xfrm>
              <a:off x="1484623" y="1384386"/>
              <a:ext cx="1046394" cy="1046394"/>
              <a:chOff x="1249679" y="1384386"/>
              <a:chExt cx="1046394" cy="1046394"/>
            </a:xfrm>
          </p:grpSpPr>
          <p:sp>
            <p:nvSpPr>
              <p:cNvPr id="539" name="Ellipse 286"/>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40" name="Ellipse 287"/>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02" name="Gruppieren 253"/>
            <p:cNvGrpSpPr/>
            <p:nvPr/>
          </p:nvGrpSpPr>
          <p:grpSpPr>
            <a:xfrm>
              <a:off x="1493990" y="1445270"/>
              <a:ext cx="1033538" cy="939724"/>
              <a:chOff x="386078" y="2179778"/>
              <a:chExt cx="3657046" cy="3325098"/>
            </a:xfrm>
            <a:noFill/>
          </p:grpSpPr>
          <p:sp>
            <p:nvSpPr>
              <p:cNvPr id="503" name="Sechseck 254"/>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8" name="Sechseck 255"/>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9" name="Sechseck 256"/>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0" name="Sechseck 257"/>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1" name="Sechseck 258"/>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2" name="Sechseck 259"/>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3" name="Sechseck 260"/>
              <p:cNvSpPr/>
              <p:nvPr/>
            </p:nvSpPr>
            <p:spPr bwMode="auto">
              <a:xfrm>
                <a:off x="1893455" y="3565236"/>
                <a:ext cx="642852" cy="554182"/>
              </a:xfrm>
              <a:prstGeom prst="hexagon">
                <a:avLst/>
              </a:prstGeom>
              <a:solidFill>
                <a:srgbClr val="0F0000"/>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4" name="Sechseck 261"/>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5" name="Sechseck 262"/>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6" name="Sechseck 263"/>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7" name="Sechseck 264"/>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8" name="Sechseck 265"/>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9" name="Sechseck 266"/>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0" name="Sechseck 267"/>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1" name="Sechseck 268"/>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2" name="Sechseck 269"/>
              <p:cNvSpPr/>
              <p:nvPr/>
            </p:nvSpPr>
            <p:spPr bwMode="auto">
              <a:xfrm>
                <a:off x="888998" y="356826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3" name="Sechseck 270"/>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4" name="Sechseck 271"/>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5" name="Sechseck 272"/>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6" name="Sechseck 273"/>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7" name="Sechseck 274"/>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8" name="Sechseck 275"/>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9" name="Sechseck 276"/>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0" name="Sechseck 277"/>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1" name="Sechseck 278"/>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2" name="Sechseck 279"/>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3" name="Sechseck 280"/>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4" name="Sechseck 281"/>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5" name="Sechseck 282"/>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6" name="Sechseck 283"/>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7" name="Sechseck 284"/>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8" name="Sechseck 285"/>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541" name="Gruppieren 288"/>
          <p:cNvGrpSpPr/>
          <p:nvPr/>
        </p:nvGrpSpPr>
        <p:grpSpPr>
          <a:xfrm>
            <a:off x="3659137" y="1442763"/>
            <a:ext cx="1046394" cy="1046394"/>
            <a:chOff x="1484623" y="1384386"/>
            <a:chExt cx="1046394" cy="1046394"/>
          </a:xfrm>
        </p:grpSpPr>
        <p:grpSp>
          <p:nvGrpSpPr>
            <p:cNvPr id="542" name="Gruppieren 289"/>
            <p:cNvGrpSpPr/>
            <p:nvPr/>
          </p:nvGrpSpPr>
          <p:grpSpPr>
            <a:xfrm>
              <a:off x="1484623" y="1384386"/>
              <a:ext cx="1046394" cy="1046394"/>
              <a:chOff x="1249679" y="1384386"/>
              <a:chExt cx="1046394" cy="1046394"/>
            </a:xfrm>
          </p:grpSpPr>
          <p:sp>
            <p:nvSpPr>
              <p:cNvPr id="576" name="Ellipse 323"/>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7" name="Ellipse 324"/>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43" name="Gruppieren 290"/>
            <p:cNvGrpSpPr/>
            <p:nvPr/>
          </p:nvGrpSpPr>
          <p:grpSpPr>
            <a:xfrm>
              <a:off x="1493990" y="1445270"/>
              <a:ext cx="1033538" cy="939724"/>
              <a:chOff x="386078" y="2179778"/>
              <a:chExt cx="3657046" cy="3325098"/>
            </a:xfrm>
            <a:noFill/>
          </p:grpSpPr>
          <p:sp>
            <p:nvSpPr>
              <p:cNvPr id="544" name="Sechseck 291"/>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45" name="Sechseck 292"/>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46" name="Sechseck 293"/>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47" name="Sechseck 294"/>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48" name="Sechseck 295"/>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49" name="Sechseck 296"/>
              <p:cNvSpPr/>
              <p:nvPr/>
            </p:nvSpPr>
            <p:spPr bwMode="auto">
              <a:xfrm>
                <a:off x="1394690" y="328814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0" name="Sechseck 297"/>
              <p:cNvSpPr/>
              <p:nvPr/>
            </p:nvSpPr>
            <p:spPr bwMode="auto">
              <a:xfrm>
                <a:off x="1893455" y="3565236"/>
                <a:ext cx="642852" cy="554182"/>
              </a:xfrm>
              <a:prstGeom prst="hexagon">
                <a:avLst/>
              </a:prstGeom>
              <a:solidFill>
                <a:srgbClr val="0000BE"/>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1" name="Sechseck 298"/>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2" name="Sechseck 299"/>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3" name="Sechseck 300"/>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4" name="Sechseck 301"/>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5" name="Sechseck 302"/>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6" name="Sechseck 303"/>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7" name="Sechseck 304"/>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8" name="Sechseck 305"/>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9" name="Sechseck 306"/>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0" name="Sechseck 307"/>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1" name="Sechseck 308"/>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2" name="Sechseck 309"/>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3" name="Sechseck 310"/>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4" name="Sechseck 311"/>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5" name="Sechseck 312"/>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6" name="Sechseck 313"/>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7" name="Sechseck 314"/>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8" name="Sechseck 315"/>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9" name="Sechseck 316"/>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0" name="Sechseck 317"/>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1" name="Sechseck 318"/>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2" name="Sechseck 319"/>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3" name="Sechseck 320"/>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4" name="Sechseck 321"/>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5" name="Sechseck 322"/>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578" name="Gruppieren 325"/>
          <p:cNvGrpSpPr/>
          <p:nvPr/>
        </p:nvGrpSpPr>
        <p:grpSpPr>
          <a:xfrm>
            <a:off x="3846049" y="1448478"/>
            <a:ext cx="1046394" cy="1046394"/>
            <a:chOff x="1484623" y="1384386"/>
            <a:chExt cx="1046394" cy="1046394"/>
          </a:xfrm>
        </p:grpSpPr>
        <p:grpSp>
          <p:nvGrpSpPr>
            <p:cNvPr id="579" name="Gruppieren 326"/>
            <p:cNvGrpSpPr/>
            <p:nvPr/>
          </p:nvGrpSpPr>
          <p:grpSpPr>
            <a:xfrm>
              <a:off x="1484623" y="1384386"/>
              <a:ext cx="1046394" cy="1046394"/>
              <a:chOff x="1249679" y="1384386"/>
              <a:chExt cx="1046394" cy="1046394"/>
            </a:xfrm>
          </p:grpSpPr>
          <p:sp>
            <p:nvSpPr>
              <p:cNvPr id="613" name="Ellipse 360"/>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14" name="Ellipse 361"/>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80" name="Gruppieren 327"/>
            <p:cNvGrpSpPr/>
            <p:nvPr/>
          </p:nvGrpSpPr>
          <p:grpSpPr>
            <a:xfrm>
              <a:off x="1493990" y="1445270"/>
              <a:ext cx="1033538" cy="939724"/>
              <a:chOff x="386078" y="2179778"/>
              <a:chExt cx="3657046" cy="3325098"/>
            </a:xfrm>
            <a:noFill/>
          </p:grpSpPr>
          <p:sp>
            <p:nvSpPr>
              <p:cNvPr id="581" name="Sechseck 328"/>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2" name="Sechseck 329"/>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3" name="Sechseck 330"/>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4" name="Sechseck 331"/>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5" name="Sechseck 332"/>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6" name="Sechseck 333"/>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7" name="Sechseck 334"/>
              <p:cNvSpPr/>
              <p:nvPr/>
            </p:nvSpPr>
            <p:spPr bwMode="auto">
              <a:xfrm>
                <a:off x="1893455" y="3565236"/>
                <a:ext cx="642852" cy="554182"/>
              </a:xfrm>
              <a:prstGeom prst="hexagon">
                <a:avLst/>
              </a:prstGeom>
              <a:solidFill>
                <a:srgbClr val="33CCFF"/>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8" name="Sechseck 335"/>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9" name="Sechseck 336"/>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0" name="Sechseck 337"/>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1" name="Sechseck 338"/>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2" name="Sechseck 339"/>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3" name="Sechseck 340"/>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4" name="Sechseck 341"/>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5" name="Sechseck 342"/>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6" name="Sechseck 343"/>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7" name="Sechseck 344"/>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8" name="Sechseck 345"/>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9" name="Sechseck 346"/>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0" name="Sechseck 347"/>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1" name="Sechseck 348"/>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2" name="Sechseck 349"/>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3" name="Sechseck 350"/>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4" name="Sechseck 351"/>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5" name="Sechseck 352"/>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6" name="Sechseck 353"/>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7" name="Sechseck 354"/>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8" name="Sechseck 355"/>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9" name="Sechseck 356"/>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10" name="Sechseck 357"/>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11" name="Sechseck 358"/>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12" name="Sechseck 359"/>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615" name="Gruppieren 362"/>
          <p:cNvGrpSpPr/>
          <p:nvPr/>
        </p:nvGrpSpPr>
        <p:grpSpPr>
          <a:xfrm>
            <a:off x="4032962" y="1448573"/>
            <a:ext cx="1046394" cy="1046394"/>
            <a:chOff x="1484623" y="1384386"/>
            <a:chExt cx="1046394" cy="1046394"/>
          </a:xfrm>
        </p:grpSpPr>
        <p:grpSp>
          <p:nvGrpSpPr>
            <p:cNvPr id="616" name="Gruppieren 363"/>
            <p:cNvGrpSpPr/>
            <p:nvPr/>
          </p:nvGrpSpPr>
          <p:grpSpPr>
            <a:xfrm>
              <a:off x="1484623" y="1384386"/>
              <a:ext cx="1046394" cy="1046394"/>
              <a:chOff x="1249679" y="1384386"/>
              <a:chExt cx="1046394" cy="1046394"/>
            </a:xfrm>
          </p:grpSpPr>
          <p:sp>
            <p:nvSpPr>
              <p:cNvPr id="650" name="Ellipse 397"/>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51" name="Ellipse 398"/>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17" name="Gruppieren 364"/>
            <p:cNvGrpSpPr/>
            <p:nvPr/>
          </p:nvGrpSpPr>
          <p:grpSpPr>
            <a:xfrm>
              <a:off x="1493990" y="1445270"/>
              <a:ext cx="1033538" cy="939724"/>
              <a:chOff x="386078" y="2179778"/>
              <a:chExt cx="3657046" cy="3325098"/>
            </a:xfrm>
            <a:noFill/>
          </p:grpSpPr>
          <p:sp>
            <p:nvSpPr>
              <p:cNvPr id="618" name="Sechseck 365"/>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19" name="Sechseck 366"/>
              <p:cNvSpPr/>
              <p:nvPr/>
            </p:nvSpPr>
            <p:spPr bwMode="auto">
              <a:xfrm>
                <a:off x="2392220" y="3288142"/>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0" name="Sechseck 367"/>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1" name="Sechseck 368"/>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2" name="Sechseck 369"/>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3" name="Sechseck 370"/>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4" name="Sechseck 371"/>
              <p:cNvSpPr/>
              <p:nvPr/>
            </p:nvSpPr>
            <p:spPr bwMode="auto">
              <a:xfrm>
                <a:off x="1893455" y="3565236"/>
                <a:ext cx="642852" cy="554182"/>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5" name="Sechseck 372"/>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6" name="Sechseck 373"/>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7" name="Sechseck 374"/>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8" name="Sechseck 375"/>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9" name="Sechseck 376"/>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0" name="Sechseck 377"/>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1" name="Sechseck 378"/>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2" name="Sechseck 379"/>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3" name="Sechseck 380"/>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4" name="Sechseck 381"/>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5" name="Sechseck 382"/>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6" name="Sechseck 383"/>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7" name="Sechseck 384"/>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8" name="Sechseck 385"/>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9" name="Sechseck 386"/>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0" name="Sechseck 387"/>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1" name="Sechseck 388"/>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2" name="Sechseck 389"/>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3" name="Sechseck 390"/>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4" name="Sechseck 391"/>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5" name="Sechseck 392"/>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6" name="Sechseck 393"/>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7" name="Sechseck 394"/>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8" name="Sechseck 395"/>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9" name="Sechseck 396"/>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652" name="Gruppieren 399"/>
          <p:cNvGrpSpPr/>
          <p:nvPr/>
        </p:nvGrpSpPr>
        <p:grpSpPr>
          <a:xfrm>
            <a:off x="4219874" y="1444668"/>
            <a:ext cx="1046394" cy="1046394"/>
            <a:chOff x="1484623" y="1384386"/>
            <a:chExt cx="1046394" cy="1046394"/>
          </a:xfrm>
        </p:grpSpPr>
        <p:grpSp>
          <p:nvGrpSpPr>
            <p:cNvPr id="653" name="Gruppieren 400"/>
            <p:cNvGrpSpPr/>
            <p:nvPr/>
          </p:nvGrpSpPr>
          <p:grpSpPr>
            <a:xfrm>
              <a:off x="1484623" y="1384386"/>
              <a:ext cx="1046394" cy="1046394"/>
              <a:chOff x="1249679" y="1384386"/>
              <a:chExt cx="1046394" cy="1046394"/>
            </a:xfrm>
          </p:grpSpPr>
          <p:sp>
            <p:nvSpPr>
              <p:cNvPr id="687" name="Ellipse 434"/>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8" name="Ellipse 435"/>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54" name="Gruppieren 401"/>
            <p:cNvGrpSpPr/>
            <p:nvPr/>
          </p:nvGrpSpPr>
          <p:grpSpPr>
            <a:xfrm>
              <a:off x="1493990" y="1445270"/>
              <a:ext cx="1033538" cy="939724"/>
              <a:chOff x="386078" y="2179778"/>
              <a:chExt cx="3657046" cy="3325098"/>
            </a:xfrm>
            <a:noFill/>
          </p:grpSpPr>
          <p:sp>
            <p:nvSpPr>
              <p:cNvPr id="655" name="Sechseck 402"/>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56" name="Sechseck 403"/>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57" name="Sechseck 404"/>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58" name="Sechseck 405"/>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59" name="Sechseck 406"/>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0" name="Sechseck 407"/>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1" name="Sechseck 408"/>
              <p:cNvSpPr/>
              <p:nvPr/>
            </p:nvSpPr>
            <p:spPr bwMode="auto">
              <a:xfrm>
                <a:off x="1893455" y="3565236"/>
                <a:ext cx="642852" cy="554182"/>
              </a:xfrm>
              <a:prstGeom prst="hexagon">
                <a:avLst/>
              </a:prstGeom>
              <a:solidFill>
                <a:schemeClr val="tx1"/>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2" name="Sechseck 409"/>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3" name="Sechseck 410"/>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4" name="Sechseck 411"/>
              <p:cNvSpPr/>
              <p:nvPr/>
            </p:nvSpPr>
            <p:spPr bwMode="auto">
              <a:xfrm>
                <a:off x="2897352" y="3565239"/>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5" name="Sechseck 412"/>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6" name="Sechseck 413"/>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7" name="Sechseck 414"/>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8" name="Sechseck 415"/>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9" name="Sechseck 416"/>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0" name="Sechseck 417"/>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1" name="Sechseck 418"/>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2" name="Sechseck 419"/>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3" name="Sechseck 420"/>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4" name="Sechseck 421"/>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5" name="Sechseck 422"/>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6" name="Sechseck 423"/>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7" name="Sechseck 424"/>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8" name="Sechseck 425"/>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9" name="Sechseck 426"/>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0" name="Sechseck 427"/>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1" name="Sechseck 428"/>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2" name="Sechseck 429"/>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3" name="Sechseck 430"/>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4" name="Sechseck 431"/>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5" name="Sechseck 432"/>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6" name="Sechseck 433"/>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689" name="Gruppieren 436"/>
          <p:cNvGrpSpPr/>
          <p:nvPr/>
        </p:nvGrpSpPr>
        <p:grpSpPr>
          <a:xfrm>
            <a:off x="4406786" y="1444668"/>
            <a:ext cx="1046394" cy="1046394"/>
            <a:chOff x="1484623" y="1384386"/>
            <a:chExt cx="1046394" cy="1046394"/>
          </a:xfrm>
        </p:grpSpPr>
        <p:grpSp>
          <p:nvGrpSpPr>
            <p:cNvPr id="690" name="Gruppieren 437"/>
            <p:cNvGrpSpPr/>
            <p:nvPr/>
          </p:nvGrpSpPr>
          <p:grpSpPr>
            <a:xfrm>
              <a:off x="1484623" y="1384386"/>
              <a:ext cx="1046394" cy="1046394"/>
              <a:chOff x="1249679" y="1384386"/>
              <a:chExt cx="1046394" cy="1046394"/>
            </a:xfrm>
          </p:grpSpPr>
          <p:sp>
            <p:nvSpPr>
              <p:cNvPr id="724" name="Ellipse 471"/>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5" name="Ellipse 472"/>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91" name="Gruppieren 438"/>
            <p:cNvGrpSpPr/>
            <p:nvPr/>
          </p:nvGrpSpPr>
          <p:grpSpPr>
            <a:xfrm>
              <a:off x="1493990" y="1445270"/>
              <a:ext cx="1033538" cy="939724"/>
              <a:chOff x="386078" y="2179778"/>
              <a:chExt cx="3657046" cy="3325098"/>
            </a:xfrm>
            <a:noFill/>
          </p:grpSpPr>
          <p:sp>
            <p:nvSpPr>
              <p:cNvPr id="692" name="Sechseck 439"/>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3" name="Sechseck 440"/>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4" name="Sechseck 441"/>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5" name="Sechseck 442"/>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6" name="Sechseck 443"/>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7" name="Sechseck 444"/>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8" name="Sechseck 445"/>
              <p:cNvSpPr/>
              <p:nvPr/>
            </p:nvSpPr>
            <p:spPr bwMode="auto">
              <a:xfrm>
                <a:off x="1893455" y="3565236"/>
                <a:ext cx="642852" cy="554182"/>
              </a:xfrm>
              <a:prstGeom prst="hexagon">
                <a:avLst/>
              </a:prstGeom>
              <a:solidFill>
                <a:schemeClr val="tx1"/>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9" name="Sechseck 446"/>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0" name="Sechseck 447"/>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1" name="Sechseck 448"/>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2" name="Sechseck 449"/>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3" name="Sechseck 450"/>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4" name="Sechseck 451"/>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5" name="Sechseck 452"/>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6" name="Sechseck 453"/>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7" name="Sechseck 454"/>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8" name="Sechseck 455"/>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9" name="Sechseck 456"/>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0" name="Sechseck 457"/>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1" name="Sechseck 458"/>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2" name="Sechseck 459"/>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3" name="Sechseck 460"/>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4" name="Sechseck 461"/>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5" name="Sechseck 462"/>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6" name="Sechseck 463"/>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7" name="Sechseck 464"/>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8" name="Sechseck 465"/>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9" name="Sechseck 466"/>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0" name="Sechseck 467"/>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1" name="Sechseck 468"/>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2" name="Sechseck 469"/>
              <p:cNvSpPr/>
              <p:nvPr/>
            </p:nvSpPr>
            <p:spPr bwMode="auto">
              <a:xfrm>
                <a:off x="3400272" y="3286503"/>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3" name="Sechseck 470"/>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726" name="Gruppieren 1027"/>
          <p:cNvGrpSpPr/>
          <p:nvPr/>
        </p:nvGrpSpPr>
        <p:grpSpPr>
          <a:xfrm>
            <a:off x="3823748" y="1494991"/>
            <a:ext cx="1110090" cy="942393"/>
            <a:chOff x="7587534" y="2619677"/>
            <a:chExt cx="1110090" cy="942393"/>
          </a:xfrm>
        </p:grpSpPr>
        <p:sp>
          <p:nvSpPr>
            <p:cNvPr id="727"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8"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9"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30" name="Gruppieren 13"/>
          <p:cNvGrpSpPr/>
          <p:nvPr/>
        </p:nvGrpSpPr>
        <p:grpSpPr>
          <a:xfrm>
            <a:off x="3646868" y="2316480"/>
            <a:ext cx="1466152" cy="114300"/>
            <a:chOff x="3646868" y="2202180"/>
            <a:chExt cx="1466152" cy="114300"/>
          </a:xfrm>
        </p:grpSpPr>
        <p:cxnSp>
          <p:nvCxnSpPr>
            <p:cNvPr id="731"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32" name="Gruppieren 12"/>
            <p:cNvGrpSpPr/>
            <p:nvPr/>
          </p:nvGrpSpPr>
          <p:grpSpPr>
            <a:xfrm>
              <a:off x="3806888" y="2202180"/>
              <a:ext cx="1110090" cy="114300"/>
              <a:chOff x="3806888" y="2148840"/>
              <a:chExt cx="1110090" cy="266700"/>
            </a:xfrm>
          </p:grpSpPr>
          <p:cxnSp>
            <p:nvCxnSpPr>
              <p:cNvPr id="733"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4"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5"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6"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8"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9"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40" name="Gruppieren 214"/>
          <p:cNvGrpSpPr/>
          <p:nvPr/>
        </p:nvGrpSpPr>
        <p:grpSpPr>
          <a:xfrm>
            <a:off x="3285311" y="1449113"/>
            <a:ext cx="1046394" cy="1046394"/>
            <a:chOff x="1484623" y="1384386"/>
            <a:chExt cx="1046394" cy="1046394"/>
          </a:xfrm>
        </p:grpSpPr>
        <p:grpSp>
          <p:nvGrpSpPr>
            <p:cNvPr id="741" name="Gruppieren 215"/>
            <p:cNvGrpSpPr/>
            <p:nvPr/>
          </p:nvGrpSpPr>
          <p:grpSpPr>
            <a:xfrm>
              <a:off x="1484623" y="1384386"/>
              <a:ext cx="1046394" cy="1046394"/>
              <a:chOff x="1249679" y="1384386"/>
              <a:chExt cx="1046394" cy="1046394"/>
            </a:xfrm>
          </p:grpSpPr>
          <p:sp>
            <p:nvSpPr>
              <p:cNvPr id="775" name="Ellipse 24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6" name="Ellipse 25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42" name="Gruppieren 216"/>
            <p:cNvGrpSpPr/>
            <p:nvPr/>
          </p:nvGrpSpPr>
          <p:grpSpPr>
            <a:xfrm>
              <a:off x="1493990" y="1445270"/>
              <a:ext cx="1033538" cy="939724"/>
              <a:chOff x="386078" y="2179778"/>
              <a:chExt cx="3657046" cy="3325098"/>
            </a:xfrm>
            <a:noFill/>
          </p:grpSpPr>
          <p:sp>
            <p:nvSpPr>
              <p:cNvPr id="743" name="Sechseck 217"/>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44" name="Sechseck 218"/>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45" name="Sechseck 219"/>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46" name="Sechseck 220"/>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47" name="Sechseck 221"/>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48" name="Sechseck 222"/>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49" name="Sechseck 223"/>
              <p:cNvSpPr/>
              <p:nvPr/>
            </p:nvSpPr>
            <p:spPr bwMode="auto">
              <a:xfrm>
                <a:off x="1893455" y="3565236"/>
                <a:ext cx="642852" cy="554182"/>
              </a:xfrm>
              <a:prstGeom prst="hexagon">
                <a:avLst/>
              </a:prstGeom>
              <a:solidFill>
                <a:schemeClr val="tx1"/>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0" name="Sechseck 224"/>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1" name="Sechseck 225"/>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2" name="Sechseck 226"/>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3" name="Sechseck 227"/>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4" name="Sechseck 228"/>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5" name="Sechseck 229"/>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6" name="Sechseck 230"/>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7" name="Sechseck 231"/>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8" name="Sechseck 232"/>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9" name="Sechseck 233"/>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0" name="Sechseck 234"/>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1" name="Sechseck 235"/>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2" name="Sechseck 236"/>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3" name="Sechseck 237"/>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4" name="Sechseck 238"/>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5" name="Sechseck 239"/>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6" name="Sechseck 240"/>
              <p:cNvSpPr/>
              <p:nvPr/>
            </p:nvSpPr>
            <p:spPr bwMode="auto">
              <a:xfrm>
                <a:off x="386078" y="3291173"/>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7" name="Sechseck 241"/>
              <p:cNvSpPr/>
              <p:nvPr/>
            </p:nvSpPr>
            <p:spPr bwMode="auto">
              <a:xfrm>
                <a:off x="386078" y="3845361"/>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8" name="Sechseck 242"/>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9" name="Sechseck 243"/>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0" name="Sechseck 244"/>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1" name="Sechseck 245"/>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2" name="Sechseck 246"/>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3" name="Sechseck 247"/>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4" name="Sechseck 248"/>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cxnSp>
        <p:nvCxnSpPr>
          <p:cNvPr id="389"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2" name="Gerade Verbindung mit Pfeil 503"/>
          <p:cNvCxnSpPr/>
          <p:nvPr/>
        </p:nvCxnSpPr>
        <p:spPr bwMode="auto">
          <a:xfrm>
            <a:off x="3506415" y="5705175"/>
            <a:ext cx="1801143"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6" name="Textfeld 492"/>
          <p:cNvSpPr txBox="1"/>
          <p:nvPr/>
        </p:nvSpPr>
        <p:spPr>
          <a:xfrm>
            <a:off x="5897898" y="2208018"/>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By collecting just the central element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the PSF is weaker but smaller</a:t>
            </a:r>
          </a:p>
        </p:txBody>
      </p:sp>
      <p:sp>
        <p:nvSpPr>
          <p:cNvPr id="3" name="Date Placeholder 2"/>
          <p:cNvSpPr>
            <a:spLocks noGrp="1"/>
          </p:cNvSpPr>
          <p:nvPr>
            <p:ph type="dt" sz="half" idx="10"/>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321BF9D7-E80F-498A-A45B-A5CF11364F1E}" type="datetime1">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05.03.2018</a:t>
            </a:fld>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8" name="TextBox 7"/>
          <p:cNvSpPr txBox="1"/>
          <p:nvPr/>
        </p:nvSpPr>
        <p:spPr>
          <a:xfrm>
            <a:off x="7562164" y="5080158"/>
            <a:ext cx="1280178" cy="299019"/>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~170nm</a:t>
            </a:r>
          </a:p>
        </p:txBody>
      </p:sp>
      <p:sp>
        <p:nvSpPr>
          <p:cNvPr id="7" name="Slide Number Placeholder 6"/>
          <p:cNvSpPr>
            <a:spLocks noGrp="1"/>
          </p:cNvSpPr>
          <p:nvPr>
            <p:ph type="sldNum" sz="quarter" idx="11"/>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E7106F61-AEF5-4A9D-9A53-47E3DFDE314C}" type="slidenum">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30</a:t>
            </a:fld>
            <a:endParaRPr kumimoji="0" lang="de-DE" sz="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53822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7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9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47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48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7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1"/>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7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49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78"/>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78"/>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95"/>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54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5"/>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479"/>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96"/>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57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52"/>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0" nodeType="afterEffect">
                                  <p:stCondLst>
                                    <p:cond delay="0"/>
                                  </p:stCondLst>
                                  <p:childTnLst>
                                    <p:set>
                                      <p:cBhvr>
                                        <p:cTn id="82" dur="1" fill="hold">
                                          <p:stCondLst>
                                            <p:cond delay="0"/>
                                          </p:stCondLst>
                                        </p:cTn>
                                        <p:tgtEl>
                                          <p:spTgt spid="480"/>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97"/>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82"/>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6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89"/>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0"/>
                                  </p:stCondLst>
                                  <p:childTnLst>
                                    <p:set>
                                      <p:cBhvr>
                                        <p:cTn id="97" dur="1" fill="hold">
                                          <p:stCondLst>
                                            <p:cond delay="0"/>
                                          </p:stCondLst>
                                        </p:cTn>
                                        <p:tgtEl>
                                          <p:spTgt spid="481"/>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nodeType="afterEffect">
                                  <p:stCondLst>
                                    <p:cond delay="0"/>
                                  </p:stCondLst>
                                  <p:childTnLst>
                                    <p:set>
                                      <p:cBhvr>
                                        <p:cTn id="100" dur="1" fill="hold">
                                          <p:stCondLst>
                                            <p:cond delay="0"/>
                                          </p:stCondLst>
                                        </p:cTn>
                                        <p:tgtEl>
                                          <p:spTgt spid="98"/>
                                        </p:tgtEl>
                                        <p:attrNameLst>
                                          <p:attrName>style.visibility</p:attrName>
                                        </p:attrNameLst>
                                      </p:cBhvr>
                                      <p:to>
                                        <p:strVal val="visible"/>
                                      </p:to>
                                    </p:set>
                                  </p:childTnLst>
                                </p:cTn>
                              </p:par>
                            </p:childTnLst>
                          </p:cTn>
                        </p:par>
                        <p:par>
                          <p:cTn id="101" fill="hold">
                            <p:stCondLst>
                              <p:cond delay="0"/>
                            </p:stCondLst>
                            <p:childTnLst>
                              <p:par>
                                <p:cTn id="102" presetID="1" presetClass="entr" presetSubtype="0" fill="hold" grpId="0" nodeType="afterEffect">
                                  <p:stCondLst>
                                    <p:cond delay="0"/>
                                  </p:stCondLst>
                                  <p:childTnLst>
                                    <p:set>
                                      <p:cBhvr>
                                        <p:cTn id="103" dur="1" fill="hold">
                                          <p:stCondLst>
                                            <p:cond delay="0"/>
                                          </p:stCondLst>
                                        </p:cTn>
                                        <p:tgtEl>
                                          <p:spTgt spid="92"/>
                                        </p:tgtEl>
                                        <p:attrNameLst>
                                          <p:attrName>style.visibility</p:attrName>
                                        </p:attrNameLst>
                                      </p:cBhvr>
                                      <p:to>
                                        <p:strVal val="visible"/>
                                      </p:to>
                                    </p:set>
                                  </p:childTnLst>
                                </p:cTn>
                              </p:par>
                              <p:par>
                                <p:cTn id="104" presetID="1" presetClass="exit" presetSubtype="0" fill="hold" nodeType="withEffect">
                                  <p:stCondLst>
                                    <p:cond delay="0"/>
                                  </p:stCondLst>
                                  <p:childTnLst>
                                    <p:set>
                                      <p:cBhvr>
                                        <p:cTn id="105" dur="1" fill="hold">
                                          <p:stCondLst>
                                            <p:cond delay="0"/>
                                          </p:stCondLst>
                                        </p:cTn>
                                        <p:tgtEl>
                                          <p:spTgt spid="652"/>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689"/>
                                        </p:tgtEl>
                                      </p:cBhvr>
                                    </p:animEffect>
                                    <p:set>
                                      <p:cBhvr>
                                        <p:cTn id="108" dur="1" fill="hold">
                                          <p:stCondLst>
                                            <p:cond delay="499"/>
                                          </p:stCondLst>
                                        </p:cTn>
                                        <p:tgtEl>
                                          <p:spTgt spid="68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84"/>
                                        </p:tgtEl>
                                        <p:attrNameLst>
                                          <p:attrName>style.visibility</p:attrName>
                                        </p:attrNameLst>
                                      </p:cBhvr>
                                      <p:to>
                                        <p:strVal val="visible"/>
                                      </p:to>
                                    </p:set>
                                    <p:animEffect transition="in" filter="fade">
                                      <p:cBhvr>
                                        <p:cTn id="113" dur="500"/>
                                        <p:tgtEl>
                                          <p:spTgt spid="484"/>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38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92"/>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1" grpId="0" animBg="1"/>
      <p:bldP spid="83" grpId="0" animBg="1"/>
      <p:bldP spid="87" grpId="0" animBg="1"/>
      <p:bldP spid="92"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507" name="Textfeld 506"/>
          <p:cNvSpPr txBox="1"/>
          <p:nvPr/>
        </p:nvSpPr>
        <p:spPr>
          <a:xfrm>
            <a:off x="485018" y="3161146"/>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subunit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 0.2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sp>
        <p:nvSpPr>
          <p:cNvPr id="496" name="Textfeld 495"/>
          <p:cNvSpPr txBox="1"/>
          <p:nvPr/>
        </p:nvSpPr>
        <p:spPr>
          <a:xfrm>
            <a:off x="310842" y="2653302"/>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detection</a:t>
            </a:r>
          </a:p>
        </p:txBody>
      </p:sp>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GB" sz="1800" b="0" dirty="0">
                <a:solidFill>
                  <a:schemeClr val="tx1"/>
                </a:solidFill>
              </a:rPr>
              <a:t>A single element – even if offset still improves resolution</a:t>
            </a:r>
            <a:endParaRPr lang="en-US"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79851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itchFamily="34" charset="0"/>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PH = 1,25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Intensity</a:t>
            </a:r>
          </a:p>
        </p:txBody>
      </p:sp>
      <p:sp>
        <p:nvSpPr>
          <p:cNvPr id="20" name="Rechteck 19"/>
          <p:cNvSpPr/>
          <p:nvPr/>
        </p:nvSpPr>
        <p:spPr bwMode="auto">
          <a:xfrm>
            <a:off x="1716438" y="579789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 name="Rechteck 80"/>
          <p:cNvSpPr/>
          <p:nvPr/>
        </p:nvSpPr>
        <p:spPr bwMode="auto">
          <a:xfrm>
            <a:off x="2667515" y="5578705"/>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 name="Rechteck 82"/>
          <p:cNvSpPr/>
          <p:nvPr/>
        </p:nvSpPr>
        <p:spPr bwMode="auto">
          <a:xfrm>
            <a:off x="3166307" y="5372646"/>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 name="Rechteck 86"/>
          <p:cNvSpPr/>
          <p:nvPr/>
        </p:nvSpPr>
        <p:spPr bwMode="auto">
          <a:xfrm>
            <a:off x="3652832" y="5569653"/>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 name="Rechteck 91"/>
          <p:cNvSpPr/>
          <p:nvPr/>
        </p:nvSpPr>
        <p:spPr bwMode="auto">
          <a:xfrm>
            <a:off x="4594102" y="580088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24" name="Gerade Verbindung mit Pfeil 23"/>
          <p:cNvCxnSpPr/>
          <p:nvPr/>
        </p:nvCxnSpPr>
        <p:spPr bwMode="auto">
          <a:xfrm>
            <a:off x="1792817" y="3869690"/>
            <a:ext cx="0"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flipH="1">
            <a:off x="2251121" y="3869690"/>
            <a:ext cx="1"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a:endCxn id="81" idx="0"/>
          </p:cNvCxnSpPr>
          <p:nvPr/>
        </p:nvCxnSpPr>
        <p:spPr bwMode="auto">
          <a:xfrm>
            <a:off x="2747525" y="3869690"/>
            <a:ext cx="0" cy="1709015"/>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3229417" y="3856809"/>
            <a:ext cx="9625" cy="1515837"/>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a:endCxn id="87" idx="0"/>
          </p:cNvCxnSpPr>
          <p:nvPr/>
        </p:nvCxnSpPr>
        <p:spPr bwMode="auto">
          <a:xfrm>
            <a:off x="3727634" y="3869690"/>
            <a:ext cx="5208" cy="1699963"/>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a:endCxn id="482" idx="0"/>
          </p:cNvCxnSpPr>
          <p:nvPr/>
        </p:nvCxnSpPr>
        <p:spPr bwMode="auto">
          <a:xfrm>
            <a:off x="4185874" y="3869690"/>
            <a:ext cx="15194"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4656942" y="3869690"/>
            <a:ext cx="0"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feld 131"/>
          <p:cNvSpPr txBox="1"/>
          <p:nvPr/>
        </p:nvSpPr>
        <p:spPr>
          <a:xfrm>
            <a:off x="308803" y="2053310"/>
            <a:ext cx="1133476"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excitation</a:t>
            </a: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5" name="Sechseck 474"/>
          <p:cNvSpPr/>
          <p:nvPr/>
        </p:nvSpPr>
        <p:spPr bwMode="auto">
          <a:xfrm>
            <a:off x="1704131" y="3372944"/>
            <a:ext cx="181680" cy="156620"/>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6" name="Sechseck 475"/>
          <p:cNvSpPr/>
          <p:nvPr/>
        </p:nvSpPr>
        <p:spPr bwMode="auto">
          <a:xfrm>
            <a:off x="2147457" y="336497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7" name="Sechseck 476"/>
          <p:cNvSpPr/>
          <p:nvPr/>
        </p:nvSpPr>
        <p:spPr bwMode="auto">
          <a:xfrm>
            <a:off x="2649165" y="3359468"/>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8" name="Sechseck 477"/>
          <p:cNvSpPr/>
          <p:nvPr/>
        </p:nvSpPr>
        <p:spPr bwMode="auto">
          <a:xfrm>
            <a:off x="3160245" y="3356322"/>
            <a:ext cx="181680" cy="156620"/>
          </a:xfrm>
          <a:prstGeom prst="hexagon">
            <a:avLst/>
          </a:prstGeom>
          <a:solidFill>
            <a:srgbClr val="33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9" name="Sechseck 478"/>
          <p:cNvSpPr/>
          <p:nvPr/>
        </p:nvSpPr>
        <p:spPr bwMode="auto">
          <a:xfrm>
            <a:off x="3643307" y="3349944"/>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0" name="Sechseck 479"/>
          <p:cNvSpPr/>
          <p:nvPr/>
        </p:nvSpPr>
        <p:spPr bwMode="auto">
          <a:xfrm>
            <a:off x="4095034" y="3355448"/>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1" name="Sechseck 480"/>
          <p:cNvSpPr/>
          <p:nvPr/>
        </p:nvSpPr>
        <p:spPr bwMode="auto">
          <a:xfrm>
            <a:off x="4566102" y="3355448"/>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2" name="Rechteck 481"/>
          <p:cNvSpPr/>
          <p:nvPr/>
        </p:nvSpPr>
        <p:spPr bwMode="auto">
          <a:xfrm>
            <a:off x="4121058" y="5774822"/>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3" name="Rechteck 482"/>
          <p:cNvSpPr/>
          <p:nvPr/>
        </p:nvSpPr>
        <p:spPr bwMode="auto">
          <a:xfrm>
            <a:off x="2161958" y="5779770"/>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4" name="Freihandform 483"/>
          <p:cNvSpPr/>
          <p:nvPr/>
        </p:nvSpPr>
        <p:spPr bwMode="auto">
          <a:xfrm>
            <a:off x="1558897" y="5463540"/>
            <a:ext cx="3358081"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3" name="Textfeld 492"/>
          <p:cNvSpPr txBox="1"/>
          <p:nvPr/>
        </p:nvSpPr>
        <p:spPr>
          <a:xfrm>
            <a:off x="5840203" y="1344453"/>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 point-like emitter generates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diffraction limited pattern (~ PSF)</a:t>
            </a:r>
          </a:p>
        </p:txBody>
      </p:sp>
      <p:sp>
        <p:nvSpPr>
          <p:cNvPr id="494" name="Textfeld 493"/>
          <p:cNvSpPr txBox="1"/>
          <p:nvPr/>
        </p:nvSpPr>
        <p:spPr>
          <a:xfrm>
            <a:off x="7165886" y="3724546"/>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495" name="Textfeld 494"/>
          <p:cNvSpPr txBox="1"/>
          <p:nvPr/>
        </p:nvSpPr>
        <p:spPr>
          <a:xfrm>
            <a:off x="7165886" y="6006811"/>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767389" y="934067"/>
            <a:ext cx="903498" cy="216976"/>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FF0000"/>
              </a:solidFill>
              <a:effectLst/>
              <a:uLnTx/>
              <a:uFillTx/>
              <a:latin typeface="Arial"/>
              <a:ea typeface="+mn-ea"/>
              <a:cs typeface="+mn-cs"/>
            </a:endParaRPr>
          </a:p>
        </p:txBody>
      </p:sp>
      <p:cxnSp>
        <p:nvCxnSpPr>
          <p:cNvPr id="389"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2" name="Gerade Verbindung mit Pfeil 503"/>
          <p:cNvCxnSpPr/>
          <p:nvPr/>
        </p:nvCxnSpPr>
        <p:spPr bwMode="auto">
          <a:xfrm flipV="1">
            <a:off x="2719219" y="5695026"/>
            <a:ext cx="1047421" cy="2875"/>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6" name="Textfeld 492"/>
          <p:cNvSpPr txBox="1"/>
          <p:nvPr/>
        </p:nvSpPr>
        <p:spPr>
          <a:xfrm>
            <a:off x="5897898" y="2208018"/>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By using an element offset from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center, resolution is still improved </a:t>
            </a:r>
          </a:p>
        </p:txBody>
      </p:sp>
      <p:grpSp>
        <p:nvGrpSpPr>
          <p:cNvPr id="378" name="Gruppieren 251"/>
          <p:cNvGrpSpPr/>
          <p:nvPr/>
        </p:nvGrpSpPr>
        <p:grpSpPr>
          <a:xfrm>
            <a:off x="3472224" y="1467307"/>
            <a:ext cx="1046394" cy="1046394"/>
            <a:chOff x="1484623" y="1384386"/>
            <a:chExt cx="1046394" cy="1046394"/>
          </a:xfrm>
        </p:grpSpPr>
        <p:grpSp>
          <p:nvGrpSpPr>
            <p:cNvPr id="379" name="Gruppieren 252"/>
            <p:cNvGrpSpPr/>
            <p:nvPr/>
          </p:nvGrpSpPr>
          <p:grpSpPr>
            <a:xfrm>
              <a:off x="1484623" y="1384386"/>
              <a:ext cx="1046394" cy="1046394"/>
              <a:chOff x="1249679" y="1384386"/>
              <a:chExt cx="1046394" cy="1046394"/>
            </a:xfrm>
          </p:grpSpPr>
          <p:sp>
            <p:nvSpPr>
              <p:cNvPr id="416" name="Ellipse 286"/>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7" name="Ellipse 287"/>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80" name="Gruppieren 253"/>
            <p:cNvGrpSpPr/>
            <p:nvPr/>
          </p:nvGrpSpPr>
          <p:grpSpPr>
            <a:xfrm>
              <a:off x="1493990" y="1445270"/>
              <a:ext cx="1033538" cy="939724"/>
              <a:chOff x="386078" y="2179778"/>
              <a:chExt cx="3657046" cy="3325098"/>
            </a:xfrm>
            <a:noFill/>
          </p:grpSpPr>
          <p:sp>
            <p:nvSpPr>
              <p:cNvPr id="381" name="Sechseck 254"/>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2" name="Sechseck 255"/>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3" name="Sechseck 256"/>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4" name="Sechseck 257"/>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5" name="Sechseck 258"/>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6" name="Sechseck 259"/>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7" name="Sechseck 260"/>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8" name="Sechseck 261"/>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0" name="Sechseck 262"/>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1" name="Sechseck 263"/>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3" name="Sechseck 264"/>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4" name="Sechseck 265"/>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5" name="Sechseck 266"/>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7" name="Sechseck 267"/>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8" name="Sechseck 268"/>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9" name="Sechseck 269"/>
              <p:cNvSpPr/>
              <p:nvPr/>
            </p:nvSpPr>
            <p:spPr bwMode="auto">
              <a:xfrm>
                <a:off x="888998" y="356826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0" name="Sechseck 270"/>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1" name="Sechseck 271"/>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2" name="Sechseck 272"/>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3" name="Sechseck 273"/>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4" name="Sechseck 274"/>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5" name="Sechseck 275"/>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6" name="Sechseck 276"/>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7" name="Sechseck 277"/>
              <p:cNvSpPr/>
              <p:nvPr/>
            </p:nvSpPr>
            <p:spPr bwMode="auto">
              <a:xfrm>
                <a:off x="386078" y="3291173"/>
                <a:ext cx="642852" cy="554182"/>
              </a:xfrm>
              <a:prstGeom prst="hexagon">
                <a:avLst/>
              </a:prstGeom>
              <a:solidFill>
                <a:srgbClr val="00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8" name="Sechseck 278"/>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9" name="Sechseck 279"/>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0" name="Sechseck 280"/>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1" name="Sechseck 281"/>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2" name="Sechseck 282"/>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3" name="Sechseck 283"/>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4" name="Sechseck 284"/>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5" name="Sechseck 285"/>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418" name="Gruppieren 288"/>
          <p:cNvGrpSpPr/>
          <p:nvPr/>
        </p:nvGrpSpPr>
        <p:grpSpPr>
          <a:xfrm>
            <a:off x="3659137" y="1467407"/>
            <a:ext cx="1046394" cy="1046394"/>
            <a:chOff x="1484623" y="1384386"/>
            <a:chExt cx="1046394" cy="1046394"/>
          </a:xfrm>
        </p:grpSpPr>
        <p:grpSp>
          <p:nvGrpSpPr>
            <p:cNvPr id="419" name="Gruppieren 289"/>
            <p:cNvGrpSpPr/>
            <p:nvPr/>
          </p:nvGrpSpPr>
          <p:grpSpPr>
            <a:xfrm>
              <a:off x="1484623" y="1384386"/>
              <a:ext cx="1046394" cy="1046394"/>
              <a:chOff x="1249679" y="1384386"/>
              <a:chExt cx="1046394" cy="1046394"/>
            </a:xfrm>
          </p:grpSpPr>
          <p:sp>
            <p:nvSpPr>
              <p:cNvPr id="453" name="Ellipse 323"/>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54" name="Ellipse 324"/>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0" name="Gruppieren 290"/>
            <p:cNvGrpSpPr/>
            <p:nvPr/>
          </p:nvGrpSpPr>
          <p:grpSpPr>
            <a:xfrm>
              <a:off x="1493990" y="1445270"/>
              <a:ext cx="1033538" cy="939724"/>
              <a:chOff x="386078" y="2179778"/>
              <a:chExt cx="3657046" cy="3325098"/>
            </a:xfrm>
            <a:noFill/>
          </p:grpSpPr>
          <p:sp>
            <p:nvSpPr>
              <p:cNvPr id="421" name="Sechseck 291"/>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2" name="Sechseck 292"/>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3" name="Sechseck 293"/>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4" name="Sechseck 294"/>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5" name="Sechseck 295"/>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6" name="Sechseck 296"/>
              <p:cNvSpPr/>
              <p:nvPr/>
            </p:nvSpPr>
            <p:spPr bwMode="auto">
              <a:xfrm>
                <a:off x="1394690" y="328814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7" name="Sechseck 297"/>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8" name="Sechseck 298"/>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9" name="Sechseck 299"/>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0" name="Sechseck 300"/>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1" name="Sechseck 301"/>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2" name="Sechseck 302"/>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3" name="Sechseck 303"/>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4" name="Sechseck 304"/>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5" name="Sechseck 305"/>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6" name="Sechseck 306"/>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7" name="Sechseck 307"/>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8" name="Sechseck 308"/>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9" name="Sechseck 309"/>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0" name="Sechseck 310"/>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1" name="Sechseck 311"/>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2" name="Sechseck 312"/>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3" name="Sechseck 313"/>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4" name="Sechseck 314"/>
              <p:cNvSpPr/>
              <p:nvPr/>
            </p:nvSpPr>
            <p:spPr bwMode="auto">
              <a:xfrm>
                <a:off x="386078" y="3291173"/>
                <a:ext cx="642852" cy="554182"/>
              </a:xfrm>
              <a:prstGeom prst="hexagon">
                <a:avLst/>
              </a:prstGeom>
              <a:solidFill>
                <a:srgbClr val="0066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5" name="Sechseck 315"/>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6" name="Sechseck 316"/>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7" name="Sechseck 317"/>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8" name="Sechseck 318"/>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9" name="Sechseck 319"/>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50" name="Sechseck 320"/>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51" name="Sechseck 321"/>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52" name="Sechseck 322"/>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455" name="Gruppieren 325"/>
          <p:cNvGrpSpPr/>
          <p:nvPr/>
        </p:nvGrpSpPr>
        <p:grpSpPr>
          <a:xfrm>
            <a:off x="3846049" y="1465923"/>
            <a:ext cx="1046394" cy="1046394"/>
            <a:chOff x="1484623" y="1384386"/>
            <a:chExt cx="1046394" cy="1046394"/>
          </a:xfrm>
        </p:grpSpPr>
        <p:grpSp>
          <p:nvGrpSpPr>
            <p:cNvPr id="456" name="Gruppieren 326"/>
            <p:cNvGrpSpPr/>
            <p:nvPr/>
          </p:nvGrpSpPr>
          <p:grpSpPr>
            <a:xfrm>
              <a:off x="1484623" y="1384386"/>
              <a:ext cx="1046394" cy="1046394"/>
              <a:chOff x="1249679" y="1384386"/>
              <a:chExt cx="1046394" cy="1046394"/>
            </a:xfrm>
          </p:grpSpPr>
          <p:sp>
            <p:nvSpPr>
              <p:cNvPr id="779" name="Ellipse 360"/>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0" name="Ellipse 361"/>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57" name="Gruppieren 327"/>
            <p:cNvGrpSpPr/>
            <p:nvPr/>
          </p:nvGrpSpPr>
          <p:grpSpPr>
            <a:xfrm>
              <a:off x="1493990" y="1445270"/>
              <a:ext cx="1033538" cy="939724"/>
              <a:chOff x="386078" y="2179778"/>
              <a:chExt cx="3657046" cy="3325098"/>
            </a:xfrm>
            <a:noFill/>
          </p:grpSpPr>
          <p:sp>
            <p:nvSpPr>
              <p:cNvPr id="458" name="Sechseck 328"/>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59" name="Sechseck 329"/>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0" name="Sechseck 330"/>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1" name="Sechseck 331"/>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2" name="Sechseck 332"/>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3" name="Sechseck 333"/>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4" name="Sechseck 334"/>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5" name="Sechseck 335"/>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6" name="Sechseck 336"/>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7" name="Sechseck 337"/>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8" name="Sechseck 338"/>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9" name="Sechseck 339"/>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0" name="Sechseck 340"/>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1" name="Sechseck 341"/>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2" name="Sechseck 342"/>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3" name="Sechseck 343"/>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4" name="Sechseck 344"/>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5" name="Sechseck 345"/>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6" name="Sechseck 346"/>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7" name="Sechseck 347"/>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8" name="Sechseck 348"/>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9" name="Sechseck 349"/>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0" name="Sechseck 350"/>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1" name="Sechseck 351"/>
              <p:cNvSpPr/>
              <p:nvPr/>
            </p:nvSpPr>
            <p:spPr bwMode="auto">
              <a:xfrm>
                <a:off x="386078" y="3291173"/>
                <a:ext cx="642852" cy="554182"/>
              </a:xfrm>
              <a:prstGeom prst="hexagon">
                <a:avLst/>
              </a:prstGeom>
              <a:solidFill>
                <a:srgbClr val="66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2" name="Sechseck 352"/>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7" name="Sechseck 353"/>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8" name="Sechseck 354"/>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0" name="Sechseck 355"/>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4" name="Sechseck 356"/>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5" name="Sechseck 357"/>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7" name="Sechseck 358"/>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8" name="Sechseck 359"/>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781" name="Gruppieren 362"/>
          <p:cNvGrpSpPr/>
          <p:nvPr/>
        </p:nvGrpSpPr>
        <p:grpSpPr>
          <a:xfrm>
            <a:off x="4032962" y="1468511"/>
            <a:ext cx="1046394" cy="1046394"/>
            <a:chOff x="1484623" y="1384386"/>
            <a:chExt cx="1046394" cy="1046394"/>
          </a:xfrm>
        </p:grpSpPr>
        <p:grpSp>
          <p:nvGrpSpPr>
            <p:cNvPr id="782" name="Gruppieren 363"/>
            <p:cNvGrpSpPr/>
            <p:nvPr/>
          </p:nvGrpSpPr>
          <p:grpSpPr>
            <a:xfrm>
              <a:off x="1484623" y="1384386"/>
              <a:ext cx="1046394" cy="1046394"/>
              <a:chOff x="1249679" y="1384386"/>
              <a:chExt cx="1046394" cy="1046394"/>
            </a:xfrm>
          </p:grpSpPr>
          <p:sp>
            <p:nvSpPr>
              <p:cNvPr id="816" name="Ellipse 397"/>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7" name="Ellipse 398"/>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83" name="Gruppieren 364"/>
            <p:cNvGrpSpPr/>
            <p:nvPr/>
          </p:nvGrpSpPr>
          <p:grpSpPr>
            <a:xfrm>
              <a:off x="1493990" y="1445270"/>
              <a:ext cx="1033538" cy="939724"/>
              <a:chOff x="386078" y="2179778"/>
              <a:chExt cx="3657046" cy="3325098"/>
            </a:xfrm>
            <a:noFill/>
          </p:grpSpPr>
          <p:sp>
            <p:nvSpPr>
              <p:cNvPr id="784" name="Sechseck 365"/>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5" name="Sechseck 366"/>
              <p:cNvSpPr/>
              <p:nvPr/>
            </p:nvSpPr>
            <p:spPr bwMode="auto">
              <a:xfrm>
                <a:off x="2392220" y="3288142"/>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6" name="Sechseck 367"/>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7" name="Sechseck 368"/>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8" name="Sechseck 369"/>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9" name="Sechseck 370"/>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0" name="Sechseck 371"/>
              <p:cNvSpPr/>
              <p:nvPr/>
            </p:nvSpPr>
            <p:spPr bwMode="auto">
              <a:xfrm>
                <a:off x="1893455" y="3565236"/>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1" name="Sechseck 372"/>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2" name="Sechseck 373"/>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3" name="Sechseck 374"/>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4" name="Sechseck 375"/>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5" name="Sechseck 376"/>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6" name="Sechseck 377"/>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7" name="Sechseck 378"/>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8" name="Sechseck 379"/>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9" name="Sechseck 380"/>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0" name="Sechseck 381"/>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1" name="Sechseck 382"/>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2" name="Sechseck 383"/>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3" name="Sechseck 384"/>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4" name="Sechseck 385"/>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5" name="Sechseck 386"/>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6" name="Sechseck 387"/>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7" name="Sechseck 388"/>
              <p:cNvSpPr/>
              <p:nvPr/>
            </p:nvSpPr>
            <p:spPr bwMode="auto">
              <a:xfrm>
                <a:off x="386078" y="3291173"/>
                <a:ext cx="642852" cy="554182"/>
              </a:xfrm>
              <a:prstGeom prst="hexagon">
                <a:avLst/>
              </a:prstGeom>
              <a:solidFill>
                <a:srgbClr val="0066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8" name="Sechseck 389"/>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9" name="Sechseck 390"/>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0" name="Sechseck 391"/>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1" name="Sechseck 392"/>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2" name="Sechseck 393"/>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3" name="Sechseck 394"/>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4" name="Sechseck 395"/>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5" name="Sechseck 396"/>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818" name="Gruppieren 436"/>
          <p:cNvGrpSpPr/>
          <p:nvPr/>
        </p:nvGrpSpPr>
        <p:grpSpPr>
          <a:xfrm>
            <a:off x="4406786" y="1462451"/>
            <a:ext cx="1046394" cy="1046394"/>
            <a:chOff x="1484623" y="1384386"/>
            <a:chExt cx="1046394" cy="1046394"/>
          </a:xfrm>
        </p:grpSpPr>
        <p:grpSp>
          <p:nvGrpSpPr>
            <p:cNvPr id="819" name="Gruppieren 437"/>
            <p:cNvGrpSpPr/>
            <p:nvPr/>
          </p:nvGrpSpPr>
          <p:grpSpPr>
            <a:xfrm>
              <a:off x="1484623" y="1384386"/>
              <a:ext cx="1046394" cy="1046394"/>
              <a:chOff x="1249679" y="1384386"/>
              <a:chExt cx="1046394" cy="1046394"/>
            </a:xfrm>
          </p:grpSpPr>
          <p:sp>
            <p:nvSpPr>
              <p:cNvPr id="853" name="Ellipse 471"/>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4" name="Ellipse 472"/>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20" name="Gruppieren 438"/>
            <p:cNvGrpSpPr/>
            <p:nvPr/>
          </p:nvGrpSpPr>
          <p:grpSpPr>
            <a:xfrm>
              <a:off x="1493990" y="1445270"/>
              <a:ext cx="1033538" cy="939724"/>
              <a:chOff x="386078" y="2179778"/>
              <a:chExt cx="3657046" cy="3325098"/>
            </a:xfrm>
            <a:noFill/>
          </p:grpSpPr>
          <p:sp>
            <p:nvSpPr>
              <p:cNvPr id="821" name="Sechseck 439"/>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2" name="Sechseck 440"/>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3" name="Sechseck 441"/>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4" name="Sechseck 442"/>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5" name="Sechseck 443"/>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6" name="Sechseck 444"/>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7" name="Sechseck 445"/>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8" name="Sechseck 446"/>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9" name="Sechseck 447"/>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0" name="Sechseck 448"/>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1" name="Sechseck 449"/>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2" name="Sechseck 450"/>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3" name="Sechseck 451"/>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4" name="Sechseck 452"/>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5" name="Sechseck 453"/>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6" name="Sechseck 454"/>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7" name="Sechseck 455"/>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8" name="Sechseck 456"/>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9" name="Sechseck 457"/>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0" name="Sechseck 458"/>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1" name="Sechseck 459"/>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2" name="Sechseck 460"/>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3" name="Sechseck 461"/>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4" name="Sechseck 462"/>
              <p:cNvSpPr/>
              <p:nvPr/>
            </p:nvSpPr>
            <p:spPr bwMode="auto">
              <a:xfrm>
                <a:off x="386078" y="3291173"/>
                <a:ext cx="642852" cy="554182"/>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5" name="Sechseck 463"/>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6" name="Sechseck 464"/>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7" name="Sechseck 465"/>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8" name="Sechseck 466"/>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9" name="Sechseck 467"/>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0" name="Sechseck 468"/>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1" name="Sechseck 469"/>
              <p:cNvSpPr/>
              <p:nvPr/>
            </p:nvSpPr>
            <p:spPr bwMode="auto">
              <a:xfrm>
                <a:off x="3400272" y="3286503"/>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2" name="Sechseck 470"/>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855" name="Gruppieren 1027"/>
          <p:cNvGrpSpPr/>
          <p:nvPr/>
        </p:nvGrpSpPr>
        <p:grpSpPr>
          <a:xfrm>
            <a:off x="3823748" y="1518801"/>
            <a:ext cx="1110090" cy="942393"/>
            <a:chOff x="7587534" y="2619677"/>
            <a:chExt cx="1110090" cy="942393"/>
          </a:xfrm>
        </p:grpSpPr>
        <p:sp>
          <p:nvSpPr>
            <p:cNvPr id="856"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7"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8"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59" name="Gruppieren 13"/>
          <p:cNvGrpSpPr/>
          <p:nvPr/>
        </p:nvGrpSpPr>
        <p:grpSpPr>
          <a:xfrm>
            <a:off x="3646868" y="2316480"/>
            <a:ext cx="1466152" cy="114300"/>
            <a:chOff x="3646868" y="2202180"/>
            <a:chExt cx="1466152" cy="114300"/>
          </a:xfrm>
        </p:grpSpPr>
        <p:cxnSp>
          <p:nvCxnSpPr>
            <p:cNvPr id="860"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61" name="Gruppieren 12"/>
            <p:cNvGrpSpPr/>
            <p:nvPr/>
          </p:nvGrpSpPr>
          <p:grpSpPr>
            <a:xfrm>
              <a:off x="3806888" y="2202180"/>
              <a:ext cx="1110090" cy="114300"/>
              <a:chOff x="3806888" y="2148840"/>
              <a:chExt cx="1110090" cy="266700"/>
            </a:xfrm>
          </p:grpSpPr>
          <p:cxnSp>
            <p:nvCxnSpPr>
              <p:cNvPr id="862"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3"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4"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5"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6"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7"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8"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69" name="Gruppieren 214"/>
          <p:cNvGrpSpPr/>
          <p:nvPr/>
        </p:nvGrpSpPr>
        <p:grpSpPr>
          <a:xfrm>
            <a:off x="3285311" y="1473561"/>
            <a:ext cx="1046394" cy="1046394"/>
            <a:chOff x="1484623" y="1384386"/>
            <a:chExt cx="1046394" cy="1046394"/>
          </a:xfrm>
        </p:grpSpPr>
        <p:grpSp>
          <p:nvGrpSpPr>
            <p:cNvPr id="870" name="Gruppieren 215"/>
            <p:cNvGrpSpPr/>
            <p:nvPr/>
          </p:nvGrpSpPr>
          <p:grpSpPr>
            <a:xfrm>
              <a:off x="1484623" y="1384386"/>
              <a:ext cx="1046394" cy="1046394"/>
              <a:chOff x="1249679" y="1384386"/>
              <a:chExt cx="1046394" cy="1046394"/>
            </a:xfrm>
          </p:grpSpPr>
          <p:sp>
            <p:nvSpPr>
              <p:cNvPr id="904" name="Ellipse 24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05" name="Ellipse 25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71" name="Gruppieren 216"/>
            <p:cNvGrpSpPr/>
            <p:nvPr/>
          </p:nvGrpSpPr>
          <p:grpSpPr>
            <a:xfrm>
              <a:off x="1493990" y="1445270"/>
              <a:ext cx="1033538" cy="939724"/>
              <a:chOff x="386078" y="2179778"/>
              <a:chExt cx="3657046" cy="3325098"/>
            </a:xfrm>
            <a:noFill/>
          </p:grpSpPr>
          <p:sp>
            <p:nvSpPr>
              <p:cNvPr id="872" name="Sechseck 217"/>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3" name="Sechseck 218"/>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4" name="Sechseck 219"/>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5" name="Sechseck 220"/>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6" name="Sechseck 221"/>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7" name="Sechseck 222"/>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8" name="Sechseck 223"/>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9" name="Sechseck 224"/>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0" name="Sechseck 225"/>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1" name="Sechseck 226"/>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2" name="Sechseck 227"/>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3" name="Sechseck 228"/>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4" name="Sechseck 229"/>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5" name="Sechseck 230"/>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6" name="Sechseck 231"/>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7" name="Sechseck 232"/>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8" name="Sechseck 233"/>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9" name="Sechseck 234"/>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0" name="Sechseck 235"/>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1" name="Sechseck 236"/>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2" name="Sechseck 237"/>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3" name="Sechseck 238"/>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4" name="Sechseck 239"/>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5" name="Sechseck 240"/>
              <p:cNvSpPr/>
              <p:nvPr/>
            </p:nvSpPr>
            <p:spPr bwMode="auto">
              <a:xfrm>
                <a:off x="386078" y="3291173"/>
                <a:ext cx="642852" cy="554182"/>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6" name="Sechseck 241"/>
              <p:cNvSpPr/>
              <p:nvPr/>
            </p:nvSpPr>
            <p:spPr bwMode="auto">
              <a:xfrm>
                <a:off x="386078" y="3845361"/>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7" name="Sechseck 242"/>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8" name="Sechseck 243"/>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9" name="Sechseck 244"/>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00" name="Sechseck 245"/>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01" name="Sechseck 246"/>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02" name="Sechseck 247"/>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03" name="Sechseck 248"/>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906" name="Gruppieren 399"/>
          <p:cNvGrpSpPr/>
          <p:nvPr/>
        </p:nvGrpSpPr>
        <p:grpSpPr>
          <a:xfrm>
            <a:off x="4219874" y="1467314"/>
            <a:ext cx="1046394" cy="1046394"/>
            <a:chOff x="1484623" y="1384386"/>
            <a:chExt cx="1046394" cy="1046394"/>
          </a:xfrm>
        </p:grpSpPr>
        <p:grpSp>
          <p:nvGrpSpPr>
            <p:cNvPr id="907" name="Gruppieren 400"/>
            <p:cNvGrpSpPr/>
            <p:nvPr/>
          </p:nvGrpSpPr>
          <p:grpSpPr>
            <a:xfrm>
              <a:off x="1484623" y="1384386"/>
              <a:ext cx="1046394" cy="1046394"/>
              <a:chOff x="1249679" y="1384386"/>
              <a:chExt cx="1046394" cy="1046394"/>
            </a:xfrm>
          </p:grpSpPr>
          <p:sp>
            <p:nvSpPr>
              <p:cNvPr id="941" name="Ellipse 434"/>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42" name="Ellipse 435"/>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08" name="Gruppieren 401"/>
            <p:cNvGrpSpPr/>
            <p:nvPr/>
          </p:nvGrpSpPr>
          <p:grpSpPr>
            <a:xfrm>
              <a:off x="1493990" y="1445270"/>
              <a:ext cx="1033538" cy="939724"/>
              <a:chOff x="386078" y="2179778"/>
              <a:chExt cx="3657046" cy="3325098"/>
            </a:xfrm>
            <a:noFill/>
          </p:grpSpPr>
          <p:sp>
            <p:nvSpPr>
              <p:cNvPr id="909" name="Sechseck 402"/>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0" name="Sechseck 403"/>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1" name="Sechseck 404"/>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2" name="Sechseck 405"/>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3" name="Sechseck 406"/>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4" name="Sechseck 407"/>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5" name="Sechseck 408"/>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6" name="Sechseck 409"/>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7" name="Sechseck 410"/>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8" name="Sechseck 411"/>
              <p:cNvSpPr/>
              <p:nvPr/>
            </p:nvSpPr>
            <p:spPr bwMode="auto">
              <a:xfrm>
                <a:off x="2897352" y="3565239"/>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9" name="Sechseck 412"/>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0" name="Sechseck 413"/>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1" name="Sechseck 414"/>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2" name="Sechseck 415"/>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3" name="Sechseck 416"/>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4" name="Sechseck 417"/>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5" name="Sechseck 418"/>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6" name="Sechseck 419"/>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7" name="Sechseck 420"/>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8" name="Sechseck 421"/>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9" name="Sechseck 422"/>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0" name="Sechseck 423"/>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1" name="Sechseck 424"/>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2" name="Sechseck 425"/>
              <p:cNvSpPr/>
              <p:nvPr/>
            </p:nvSpPr>
            <p:spPr bwMode="auto">
              <a:xfrm>
                <a:off x="386078" y="3291173"/>
                <a:ext cx="642852" cy="554182"/>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3" name="Sechseck 426"/>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4" name="Sechseck 427"/>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5" name="Sechseck 428"/>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6" name="Sechseck 429"/>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7" name="Sechseck 430"/>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8" name="Sechseck 431"/>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9" name="Sechseck 432"/>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40" name="Sechseck 433"/>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 name="Date Placeholder 2"/>
          <p:cNvSpPr>
            <a:spLocks noGrp="1"/>
          </p:cNvSpPr>
          <p:nvPr>
            <p:ph type="dt" sz="half" idx="10"/>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69FE3A02-D85C-4DB8-BB6D-9158282DBC05}" type="datetime1">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05.03.2018</a:t>
            </a:fld>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E7106F61-AEF5-4A9D-9A53-47E3DFDE314C}" type="slidenum">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31</a:t>
            </a:fld>
            <a:endParaRPr kumimoji="0" lang="de-DE" sz="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72674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7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7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47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48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86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8"/>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7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37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55"/>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78"/>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95"/>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41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479"/>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96"/>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45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906"/>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0" nodeType="afterEffect">
                                  <p:stCondLst>
                                    <p:cond delay="0"/>
                                  </p:stCondLst>
                                  <p:childTnLst>
                                    <p:set>
                                      <p:cBhvr>
                                        <p:cTn id="82" dur="1" fill="hold">
                                          <p:stCondLst>
                                            <p:cond delay="0"/>
                                          </p:stCondLst>
                                        </p:cTn>
                                        <p:tgtEl>
                                          <p:spTgt spid="480"/>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97"/>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82"/>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78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18"/>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0"/>
                                  </p:stCondLst>
                                  <p:childTnLst>
                                    <p:set>
                                      <p:cBhvr>
                                        <p:cTn id="97" dur="1" fill="hold">
                                          <p:stCondLst>
                                            <p:cond delay="0"/>
                                          </p:stCondLst>
                                        </p:cTn>
                                        <p:tgtEl>
                                          <p:spTgt spid="481"/>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nodeType="afterEffect">
                                  <p:stCondLst>
                                    <p:cond delay="0"/>
                                  </p:stCondLst>
                                  <p:childTnLst>
                                    <p:set>
                                      <p:cBhvr>
                                        <p:cTn id="100" dur="1" fill="hold">
                                          <p:stCondLst>
                                            <p:cond delay="0"/>
                                          </p:stCondLst>
                                        </p:cTn>
                                        <p:tgtEl>
                                          <p:spTgt spid="98"/>
                                        </p:tgtEl>
                                        <p:attrNameLst>
                                          <p:attrName>style.visibility</p:attrName>
                                        </p:attrNameLst>
                                      </p:cBhvr>
                                      <p:to>
                                        <p:strVal val="visible"/>
                                      </p:to>
                                    </p:set>
                                  </p:childTnLst>
                                </p:cTn>
                              </p:par>
                            </p:childTnLst>
                          </p:cTn>
                        </p:par>
                        <p:par>
                          <p:cTn id="101" fill="hold">
                            <p:stCondLst>
                              <p:cond delay="0"/>
                            </p:stCondLst>
                            <p:childTnLst>
                              <p:par>
                                <p:cTn id="102" presetID="1" presetClass="entr" presetSubtype="0" fill="hold" grpId="0" nodeType="afterEffect">
                                  <p:stCondLst>
                                    <p:cond delay="0"/>
                                  </p:stCondLst>
                                  <p:childTnLst>
                                    <p:set>
                                      <p:cBhvr>
                                        <p:cTn id="103" dur="1" fill="hold">
                                          <p:stCondLst>
                                            <p:cond delay="0"/>
                                          </p:stCondLst>
                                        </p:cTn>
                                        <p:tgtEl>
                                          <p:spTgt spid="92"/>
                                        </p:tgtEl>
                                        <p:attrNameLst>
                                          <p:attrName>style.visibility</p:attrName>
                                        </p:attrNameLst>
                                      </p:cBhvr>
                                      <p:to>
                                        <p:strVal val="visible"/>
                                      </p:to>
                                    </p:set>
                                  </p:childTnLst>
                                </p:cTn>
                              </p:par>
                              <p:par>
                                <p:cTn id="104" presetID="1" presetClass="exit" presetSubtype="0" fill="hold" nodeType="withEffect">
                                  <p:stCondLst>
                                    <p:cond delay="0"/>
                                  </p:stCondLst>
                                  <p:childTnLst>
                                    <p:set>
                                      <p:cBhvr>
                                        <p:cTn id="105" dur="1" fill="hold">
                                          <p:stCondLst>
                                            <p:cond delay="0"/>
                                          </p:stCondLst>
                                        </p:cTn>
                                        <p:tgtEl>
                                          <p:spTgt spid="906"/>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818"/>
                                        </p:tgtEl>
                                      </p:cBhvr>
                                    </p:animEffect>
                                    <p:set>
                                      <p:cBhvr>
                                        <p:cTn id="108" dur="1" fill="hold">
                                          <p:stCondLst>
                                            <p:cond delay="499"/>
                                          </p:stCondLst>
                                        </p:cTn>
                                        <p:tgtEl>
                                          <p:spTgt spid="81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84"/>
                                        </p:tgtEl>
                                        <p:attrNameLst>
                                          <p:attrName>style.visibility</p:attrName>
                                        </p:attrNameLst>
                                      </p:cBhvr>
                                      <p:to>
                                        <p:strVal val="visible"/>
                                      </p:to>
                                    </p:set>
                                    <p:animEffect transition="in" filter="fade">
                                      <p:cBhvr>
                                        <p:cTn id="113" dur="500"/>
                                        <p:tgtEl>
                                          <p:spTgt spid="484"/>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38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1" grpId="0" animBg="1"/>
      <p:bldP spid="83" grpId="0" animBg="1"/>
      <p:bldP spid="87" grpId="0" animBg="1"/>
      <p:bldP spid="92"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507" name="Textfeld 506"/>
          <p:cNvSpPr txBox="1"/>
          <p:nvPr/>
        </p:nvSpPr>
        <p:spPr>
          <a:xfrm>
            <a:off x="485018" y="3161146"/>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subunit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 0.2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sp>
        <p:nvSpPr>
          <p:cNvPr id="496" name="Textfeld 495"/>
          <p:cNvSpPr txBox="1"/>
          <p:nvPr/>
        </p:nvSpPr>
        <p:spPr>
          <a:xfrm>
            <a:off x="310842" y="2653302"/>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detection</a:t>
            </a:r>
          </a:p>
        </p:txBody>
      </p:sp>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GB" sz="1800" b="0" dirty="0">
                <a:solidFill>
                  <a:schemeClr val="tx1"/>
                </a:solidFill>
              </a:rPr>
              <a:t>Combining the data</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79851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itchFamily="34" charset="0"/>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PH = 1,25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Intensity</a:t>
            </a:r>
          </a:p>
        </p:txBody>
      </p:sp>
      <p:sp>
        <p:nvSpPr>
          <p:cNvPr id="132" name="Textfeld 131"/>
          <p:cNvSpPr txBox="1"/>
          <p:nvPr/>
        </p:nvSpPr>
        <p:spPr>
          <a:xfrm>
            <a:off x="308803" y="2053310"/>
            <a:ext cx="1133476"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excitation</a:t>
            </a: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4" name="Freihandform 483"/>
          <p:cNvSpPr/>
          <p:nvPr/>
        </p:nvSpPr>
        <p:spPr bwMode="auto">
          <a:xfrm>
            <a:off x="1558897" y="5463540"/>
            <a:ext cx="3358081"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66CCFF"/>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4" name="Textfeld 493"/>
          <p:cNvSpPr txBox="1"/>
          <p:nvPr/>
        </p:nvSpPr>
        <p:spPr>
          <a:xfrm>
            <a:off x="7165886" y="3724546"/>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495" name="Textfeld 494"/>
          <p:cNvSpPr txBox="1"/>
          <p:nvPr/>
        </p:nvSpPr>
        <p:spPr>
          <a:xfrm>
            <a:off x="7165886" y="6006811"/>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767389" y="934067"/>
            <a:ext cx="903498" cy="216976"/>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FF0000"/>
              </a:solidFill>
              <a:effectLst/>
              <a:uLnTx/>
              <a:uFillTx/>
              <a:latin typeface="Arial"/>
              <a:ea typeface="+mn-ea"/>
              <a:cs typeface="+mn-cs"/>
            </a:endParaRPr>
          </a:p>
        </p:txBody>
      </p:sp>
      <p:sp>
        <p:nvSpPr>
          <p:cNvPr id="396" name="Textfeld 492"/>
          <p:cNvSpPr txBox="1"/>
          <p:nvPr/>
        </p:nvSpPr>
        <p:spPr>
          <a:xfrm>
            <a:off x="5897898" y="1572600"/>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Image formation: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 = Offset signal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2 = Add signal</a:t>
            </a:r>
          </a:p>
        </p:txBody>
      </p:sp>
      <p:grpSp>
        <p:nvGrpSpPr>
          <p:cNvPr id="855" name="Gruppieren 1027"/>
          <p:cNvGrpSpPr/>
          <p:nvPr/>
        </p:nvGrpSpPr>
        <p:grpSpPr>
          <a:xfrm>
            <a:off x="3823748" y="1518801"/>
            <a:ext cx="1110090" cy="942393"/>
            <a:chOff x="7587534" y="2619677"/>
            <a:chExt cx="1110090" cy="942393"/>
          </a:xfrm>
        </p:grpSpPr>
        <p:sp>
          <p:nvSpPr>
            <p:cNvPr id="856"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7"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8"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59" name="Gruppieren 13"/>
          <p:cNvGrpSpPr/>
          <p:nvPr/>
        </p:nvGrpSpPr>
        <p:grpSpPr>
          <a:xfrm>
            <a:off x="3646868" y="2316480"/>
            <a:ext cx="1466152" cy="114300"/>
            <a:chOff x="3646868" y="2202180"/>
            <a:chExt cx="1466152" cy="114300"/>
          </a:xfrm>
        </p:grpSpPr>
        <p:cxnSp>
          <p:nvCxnSpPr>
            <p:cNvPr id="860"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61" name="Gruppieren 12"/>
            <p:cNvGrpSpPr/>
            <p:nvPr/>
          </p:nvGrpSpPr>
          <p:grpSpPr>
            <a:xfrm>
              <a:off x="3806888" y="2202180"/>
              <a:ext cx="1110090" cy="114300"/>
              <a:chOff x="3806888" y="2148840"/>
              <a:chExt cx="1110090" cy="266700"/>
            </a:xfrm>
          </p:grpSpPr>
          <p:cxnSp>
            <p:nvCxnSpPr>
              <p:cNvPr id="862"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3"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4"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5"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6"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7"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8"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499" name="Freihandform 483"/>
          <p:cNvSpPr/>
          <p:nvPr/>
        </p:nvSpPr>
        <p:spPr bwMode="auto">
          <a:xfrm>
            <a:off x="1577947" y="5463540"/>
            <a:ext cx="5564709"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FF000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456" name="Gruppieren 326"/>
          <p:cNvGrpSpPr/>
          <p:nvPr/>
        </p:nvGrpSpPr>
        <p:grpSpPr>
          <a:xfrm>
            <a:off x="3846049" y="1465923"/>
            <a:ext cx="1046394" cy="1046394"/>
            <a:chOff x="1249679" y="1384386"/>
            <a:chExt cx="1046394" cy="1046394"/>
          </a:xfrm>
        </p:grpSpPr>
        <p:sp>
          <p:nvSpPr>
            <p:cNvPr id="779" name="Ellipse 360"/>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0" name="Ellipse 361"/>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458" name="Sechseck 328"/>
          <p:cNvSpPr/>
          <p:nvPr/>
        </p:nvSpPr>
        <p:spPr bwMode="auto">
          <a:xfrm>
            <a:off x="4281424" y="176173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59" name="Sechseck 329"/>
          <p:cNvSpPr/>
          <p:nvPr/>
        </p:nvSpPr>
        <p:spPr bwMode="auto">
          <a:xfrm>
            <a:off x="4422383" y="184004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0" name="Sechseck 330"/>
          <p:cNvSpPr/>
          <p:nvPr/>
        </p:nvSpPr>
        <p:spPr bwMode="auto">
          <a:xfrm>
            <a:off x="4422383" y="1996669"/>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1" name="Sechseck 331"/>
          <p:cNvSpPr/>
          <p:nvPr/>
        </p:nvSpPr>
        <p:spPr bwMode="auto">
          <a:xfrm>
            <a:off x="4281424" y="207498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2" name="Sechseck 332"/>
          <p:cNvSpPr/>
          <p:nvPr/>
        </p:nvSpPr>
        <p:spPr bwMode="auto">
          <a:xfrm>
            <a:off x="4140465" y="1996669"/>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3" name="Sechseck 333"/>
          <p:cNvSpPr/>
          <p:nvPr/>
        </p:nvSpPr>
        <p:spPr bwMode="auto">
          <a:xfrm>
            <a:off x="4140465" y="184004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4" name="Sechseck 334"/>
          <p:cNvSpPr/>
          <p:nvPr/>
        </p:nvSpPr>
        <p:spPr bwMode="auto">
          <a:xfrm>
            <a:off x="4281424" y="1918359"/>
            <a:ext cx="181680" cy="156620"/>
          </a:xfrm>
          <a:prstGeom prst="hexagon">
            <a:avLst/>
          </a:prstGeom>
          <a:solidFill>
            <a:srgbClr val="FF0000"/>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5" name="Sechseck 335"/>
          <p:cNvSpPr/>
          <p:nvPr/>
        </p:nvSpPr>
        <p:spPr bwMode="auto">
          <a:xfrm>
            <a:off x="4422383" y="215329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6" name="Sechseck 336"/>
          <p:cNvSpPr/>
          <p:nvPr/>
        </p:nvSpPr>
        <p:spPr bwMode="auto">
          <a:xfrm>
            <a:off x="4565141" y="207498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7" name="Sechseck 337"/>
          <p:cNvSpPr/>
          <p:nvPr/>
        </p:nvSpPr>
        <p:spPr bwMode="auto">
          <a:xfrm>
            <a:off x="4565141" y="191836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8" name="Sechseck 338"/>
          <p:cNvSpPr/>
          <p:nvPr/>
        </p:nvSpPr>
        <p:spPr bwMode="auto">
          <a:xfrm>
            <a:off x="4565141" y="176173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9" name="Sechseck 339"/>
          <p:cNvSpPr/>
          <p:nvPr/>
        </p:nvSpPr>
        <p:spPr bwMode="auto">
          <a:xfrm>
            <a:off x="4425950" y="168342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0" name="Sechseck 340"/>
          <p:cNvSpPr/>
          <p:nvPr/>
        </p:nvSpPr>
        <p:spPr bwMode="auto">
          <a:xfrm>
            <a:off x="4281424" y="160511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1" name="Sechseck 341"/>
          <p:cNvSpPr/>
          <p:nvPr/>
        </p:nvSpPr>
        <p:spPr bwMode="auto">
          <a:xfrm>
            <a:off x="4140465" y="168342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2" name="Sechseck 342"/>
          <p:cNvSpPr/>
          <p:nvPr/>
        </p:nvSpPr>
        <p:spPr bwMode="auto">
          <a:xfrm>
            <a:off x="3997549" y="1762594"/>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3" name="Sechseck 343"/>
          <p:cNvSpPr/>
          <p:nvPr/>
        </p:nvSpPr>
        <p:spPr bwMode="auto">
          <a:xfrm>
            <a:off x="3997549" y="1919215"/>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4" name="Sechseck 344"/>
          <p:cNvSpPr/>
          <p:nvPr/>
        </p:nvSpPr>
        <p:spPr bwMode="auto">
          <a:xfrm>
            <a:off x="3997549" y="2075835"/>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5" name="Sechseck 345"/>
          <p:cNvSpPr/>
          <p:nvPr/>
        </p:nvSpPr>
        <p:spPr bwMode="auto">
          <a:xfrm>
            <a:off x="4140465" y="215329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6" name="Sechseck 346"/>
          <p:cNvSpPr/>
          <p:nvPr/>
        </p:nvSpPr>
        <p:spPr bwMode="auto">
          <a:xfrm>
            <a:off x="4281424" y="223117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7" name="Sechseck 347"/>
          <p:cNvSpPr/>
          <p:nvPr/>
        </p:nvSpPr>
        <p:spPr bwMode="auto">
          <a:xfrm>
            <a:off x="4422383" y="152680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8" name="Sechseck 348"/>
          <p:cNvSpPr/>
          <p:nvPr/>
        </p:nvSpPr>
        <p:spPr bwMode="auto">
          <a:xfrm>
            <a:off x="4565141" y="160511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9" name="Sechseck 349"/>
          <p:cNvSpPr/>
          <p:nvPr/>
        </p:nvSpPr>
        <p:spPr bwMode="auto">
          <a:xfrm>
            <a:off x="4140465" y="152888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0" name="Sechseck 350"/>
          <p:cNvSpPr/>
          <p:nvPr/>
        </p:nvSpPr>
        <p:spPr bwMode="auto">
          <a:xfrm>
            <a:off x="3997549" y="160511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1" name="Sechseck 351"/>
          <p:cNvSpPr/>
          <p:nvPr/>
        </p:nvSpPr>
        <p:spPr bwMode="auto">
          <a:xfrm>
            <a:off x="3855416" y="1840904"/>
            <a:ext cx="181680" cy="156620"/>
          </a:xfrm>
          <a:prstGeom prst="hexagon">
            <a:avLst/>
          </a:prstGeom>
          <a:solidFill>
            <a:srgbClr val="66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2" name="Sechseck 352"/>
          <p:cNvSpPr/>
          <p:nvPr/>
        </p:nvSpPr>
        <p:spPr bwMode="auto">
          <a:xfrm>
            <a:off x="3855416" y="1997526"/>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7" name="Sechseck 353"/>
          <p:cNvSpPr/>
          <p:nvPr/>
        </p:nvSpPr>
        <p:spPr bwMode="auto">
          <a:xfrm>
            <a:off x="3997549" y="223117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8" name="Sechseck 354"/>
          <p:cNvSpPr/>
          <p:nvPr/>
        </p:nvSpPr>
        <p:spPr bwMode="auto">
          <a:xfrm>
            <a:off x="4140465" y="2309911"/>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0" name="Sechseck 355"/>
          <p:cNvSpPr/>
          <p:nvPr/>
        </p:nvSpPr>
        <p:spPr bwMode="auto">
          <a:xfrm>
            <a:off x="4425950" y="230948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4" name="Sechseck 356"/>
          <p:cNvSpPr/>
          <p:nvPr/>
        </p:nvSpPr>
        <p:spPr bwMode="auto">
          <a:xfrm>
            <a:off x="4565141" y="223160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5" name="Sechseck 357"/>
          <p:cNvSpPr/>
          <p:nvPr/>
        </p:nvSpPr>
        <p:spPr bwMode="auto">
          <a:xfrm>
            <a:off x="4707274" y="199666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7" name="Sechseck 358"/>
          <p:cNvSpPr/>
          <p:nvPr/>
        </p:nvSpPr>
        <p:spPr bwMode="auto">
          <a:xfrm>
            <a:off x="4707274" y="1839585"/>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8" name="Sechseck 359"/>
          <p:cNvSpPr/>
          <p:nvPr/>
        </p:nvSpPr>
        <p:spPr bwMode="auto">
          <a:xfrm>
            <a:off x="4707274" y="1682571"/>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1" name="Freihandform 483"/>
          <p:cNvSpPr/>
          <p:nvPr/>
        </p:nvSpPr>
        <p:spPr bwMode="auto">
          <a:xfrm>
            <a:off x="2706573" y="5453788"/>
            <a:ext cx="3358081"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66CCFF"/>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7" name="Straight Arrow Connector 6"/>
          <p:cNvCxnSpPr>
            <a:stCxn id="484" idx="2"/>
            <a:endCxn id="499" idx="2"/>
          </p:cNvCxnSpPr>
          <p:nvPr/>
        </p:nvCxnSpPr>
        <p:spPr bwMode="auto">
          <a:xfrm>
            <a:off x="3252100" y="5463579"/>
            <a:ext cx="1131670" cy="0"/>
          </a:xfrm>
          <a:prstGeom prst="straightConnector1">
            <a:avLst/>
          </a:prstGeom>
          <a:solidFill>
            <a:schemeClr val="folHlink"/>
          </a:solidFill>
          <a:ln w="12700"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3" name="Freihandform 483"/>
          <p:cNvSpPr/>
          <p:nvPr/>
        </p:nvSpPr>
        <p:spPr bwMode="auto">
          <a:xfrm>
            <a:off x="2712533" y="5087204"/>
            <a:ext cx="3358081" cy="816149"/>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66FF"/>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508" name="Straight Arrow Connector 507"/>
          <p:cNvCxnSpPr>
            <a:stCxn id="501" idx="2"/>
            <a:endCxn id="503" idx="2"/>
          </p:cNvCxnSpPr>
          <p:nvPr/>
        </p:nvCxnSpPr>
        <p:spPr bwMode="auto">
          <a:xfrm flipV="1">
            <a:off x="4399776" y="5087276"/>
            <a:ext cx="5960" cy="366551"/>
          </a:xfrm>
          <a:prstGeom prst="straightConnector1">
            <a:avLst/>
          </a:prstGeom>
          <a:solidFill>
            <a:schemeClr val="folHlink"/>
          </a:solidFill>
          <a:ln w="12700"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Date Placeholder 2"/>
          <p:cNvSpPr>
            <a:spLocks noGrp="1"/>
          </p:cNvSpPr>
          <p:nvPr>
            <p:ph type="dt" sz="half" idx="10"/>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03287E8C-92E2-4E92-AF20-89DEF9D3165F}" type="datetime1">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05.03.2018</a:t>
            </a:fld>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 name="Slide Number Placeholder 8"/>
          <p:cNvSpPr>
            <a:spLocks noGrp="1"/>
          </p:cNvSpPr>
          <p:nvPr>
            <p:ph type="sldNum" sz="quarter" idx="11"/>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E7106F61-AEF5-4A9D-9A53-47E3DFDE314C}" type="slidenum">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32</a:t>
            </a:fld>
            <a:endParaRPr kumimoji="0" lang="de-DE" sz="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73845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6">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0" animBg="1"/>
      <p:bldP spid="499" grpId="0" animBg="1"/>
      <p:bldP spid="464" grpId="0" animBg="1"/>
      <p:bldP spid="491" grpId="0" animBg="1"/>
      <p:bldP spid="501" grpId="0" animBg="1"/>
      <p:bldP spid="50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496" name="Textfeld 495"/>
          <p:cNvSpPr txBox="1"/>
          <p:nvPr/>
        </p:nvSpPr>
        <p:spPr>
          <a:xfrm>
            <a:off x="310842" y="2653302"/>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detection</a:t>
            </a:r>
          </a:p>
        </p:txBody>
      </p:sp>
      <p:sp>
        <p:nvSpPr>
          <p:cNvPr id="21" name="Freihandform 20"/>
          <p:cNvSpPr/>
          <p:nvPr/>
        </p:nvSpPr>
        <p:spPr bwMode="auto">
          <a:xfrm>
            <a:off x="1445840" y="4396575"/>
            <a:ext cx="5983660"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US" sz="1800" b="0" dirty="0">
                <a:solidFill>
                  <a:schemeClr val="tx1"/>
                </a:solidFill>
              </a:rPr>
              <a:t>With 32 detectors all photons are recorded and mapped at the same time</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79851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itchFamily="34" charset="0"/>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PH = 1,25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Intensity</a:t>
            </a:r>
          </a:p>
        </p:txBody>
      </p:sp>
      <p:sp>
        <p:nvSpPr>
          <p:cNvPr id="132" name="Textfeld 131"/>
          <p:cNvSpPr txBox="1"/>
          <p:nvPr/>
        </p:nvSpPr>
        <p:spPr>
          <a:xfrm>
            <a:off x="308803" y="2053310"/>
            <a:ext cx="1133476"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excitation</a:t>
            </a: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4" name="Freihandform 483"/>
          <p:cNvSpPr/>
          <p:nvPr/>
        </p:nvSpPr>
        <p:spPr bwMode="auto">
          <a:xfrm>
            <a:off x="1577947" y="4030981"/>
            <a:ext cx="5564709" cy="187233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5" name="Textfeld 494"/>
          <p:cNvSpPr txBox="1"/>
          <p:nvPr/>
        </p:nvSpPr>
        <p:spPr>
          <a:xfrm>
            <a:off x="7165886" y="6006811"/>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474" name="Freihandform 473"/>
          <p:cNvSpPr/>
          <p:nvPr/>
        </p:nvSpPr>
        <p:spPr bwMode="auto">
          <a:xfrm>
            <a:off x="1636123" y="3724546"/>
            <a:ext cx="5564012" cy="217763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670" h="1355096">
                <a:moveTo>
                  <a:pt x="0" y="1348353"/>
                </a:moveTo>
                <a:cubicBezTo>
                  <a:pt x="557767" y="1353117"/>
                  <a:pt x="201255" y="1362663"/>
                  <a:pt x="2019611" y="1344191"/>
                </a:cubicBezTo>
                <a:cubicBezTo>
                  <a:pt x="3837967" y="1325719"/>
                  <a:pt x="3932115" y="14344"/>
                  <a:pt x="4851298" y="121"/>
                </a:cubicBezTo>
                <a:cubicBezTo>
                  <a:pt x="5770481" y="-14102"/>
                  <a:pt x="5976659" y="1240552"/>
                  <a:pt x="7534709" y="1258854"/>
                </a:cubicBezTo>
                <a:cubicBezTo>
                  <a:pt x="9092759" y="1277156"/>
                  <a:pt x="9623614" y="1261343"/>
                  <a:pt x="9849670" y="1261998"/>
                </a:cubicBezTo>
              </a:path>
            </a:pathLst>
          </a:custGeom>
          <a:noFill/>
          <a:ln w="381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 name="Pfeil nach rechts 2"/>
          <p:cNvSpPr/>
          <p:nvPr/>
        </p:nvSpPr>
        <p:spPr bwMode="auto">
          <a:xfrm>
            <a:off x="2896433" y="5089141"/>
            <a:ext cx="705345" cy="240649"/>
          </a:xfrm>
          <a:prstGeom prst="rightArrow">
            <a:avLst/>
          </a:prstGeom>
          <a:solidFill>
            <a:srgbClr val="66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2" name="Pfeil nach rechts 491"/>
          <p:cNvSpPr/>
          <p:nvPr/>
        </p:nvSpPr>
        <p:spPr bwMode="auto">
          <a:xfrm rot="10800000">
            <a:off x="5199206" y="5089140"/>
            <a:ext cx="705345" cy="240649"/>
          </a:xfrm>
          <a:prstGeom prst="rightArrow">
            <a:avLst/>
          </a:prstGeom>
          <a:solidFill>
            <a:srgbClr val="66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0" name="Textfeld 499"/>
          <p:cNvSpPr txBox="1"/>
          <p:nvPr/>
        </p:nvSpPr>
        <p:spPr>
          <a:xfrm>
            <a:off x="5941347" y="4918112"/>
            <a:ext cx="3257082" cy="533593"/>
          </a:xfrm>
          <a:prstGeom prst="rect">
            <a:avLst/>
          </a:prstGeom>
          <a:solidFill>
            <a:schemeClr val="bg1"/>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Get an extra push beyond the limit using </a:t>
            </a:r>
            <a:r>
              <a:rPr kumimoji="0" lang="en-US" sz="1400" b="0" i="0" u="none" strike="noStrike" kern="1200" cap="none" spc="0" normalizeH="0" baseline="0" noProof="0" dirty="0" err="1">
                <a:ln>
                  <a:noFill/>
                </a:ln>
                <a:solidFill>
                  <a:srgbClr val="000000"/>
                </a:solidFill>
                <a:effectLst/>
                <a:uLnTx/>
                <a:uFillTx/>
                <a:latin typeface="Arial"/>
                <a:ea typeface="+mn-ea"/>
                <a:cs typeface="+mn-cs"/>
              </a:rPr>
              <a:t>deconvolution</a:t>
            </a:r>
            <a:r>
              <a:rPr kumimoji="0" lang="en-US" sz="1400" b="0" i="0" u="none" strike="noStrike" kern="1200" cap="none" spc="0" normalizeH="0" baseline="0" noProof="0" dirty="0">
                <a:ln>
                  <a:noFill/>
                </a:ln>
                <a:solidFill>
                  <a:srgbClr val="000000"/>
                </a:solidFill>
                <a:effectLst/>
                <a:uLnTx/>
                <a:uFillTx/>
                <a:latin typeface="Arial"/>
                <a:ea typeface="+mn-ea"/>
                <a:cs typeface="+mn-cs"/>
              </a:rPr>
              <a:t> (down to 1:1,7)</a:t>
            </a:r>
          </a:p>
        </p:txBody>
      </p:sp>
      <p:cxnSp>
        <p:nvCxnSpPr>
          <p:cNvPr id="504" name="Gerade Verbindung mit Pfeil 503"/>
          <p:cNvCxnSpPr/>
          <p:nvPr/>
        </p:nvCxnSpPr>
        <p:spPr bwMode="auto">
          <a:xfrm>
            <a:off x="3611910" y="5184475"/>
            <a:ext cx="1569290" cy="433"/>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5" name="Textfeld 504"/>
          <p:cNvSpPr txBox="1"/>
          <p:nvPr/>
        </p:nvSpPr>
        <p:spPr>
          <a:xfrm>
            <a:off x="3989779" y="5253616"/>
            <a:ext cx="1125606" cy="348469"/>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140 nm</a:t>
            </a: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7" name="Textfeld 506"/>
          <p:cNvSpPr txBox="1"/>
          <p:nvPr/>
        </p:nvSpPr>
        <p:spPr>
          <a:xfrm>
            <a:off x="485018" y="3161146"/>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subunit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 0.2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9" name="Textfeld 496"/>
          <p:cNvSpPr txBox="1"/>
          <p:nvPr/>
        </p:nvSpPr>
        <p:spPr>
          <a:xfrm>
            <a:off x="5418117" y="2186563"/>
            <a:ext cx="3264462" cy="533593"/>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All elements are acquired simultaneously, and can be remapped for better resolution and sensitivity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The PSF is mapped directly 1:</a:t>
            </a:r>
            <a:r>
              <a:rPr kumimoji="0" lang="en-US" sz="1400" b="0" i="0" u="none" strike="noStrike" kern="1200" cap="none" spc="0" normalizeH="0" baseline="0" noProof="0" dirty="0">
                <a:ln>
                  <a:noFill/>
                </a:ln>
                <a:solidFill>
                  <a:srgbClr val="000000"/>
                </a:solidFill>
                <a:effectLst/>
                <a:uLnTx/>
                <a:uFillTx/>
                <a:latin typeface="Cambria Math"/>
                <a:ea typeface="Cambria Math"/>
                <a:cs typeface="+mn-cs"/>
              </a:rPr>
              <a:t>√</a:t>
            </a:r>
            <a:r>
              <a:rPr kumimoji="0" lang="en-US" sz="1400" b="0" i="0" u="none" strike="noStrike" kern="1200" cap="none" spc="0" normalizeH="0" baseline="0" noProof="0" dirty="0">
                <a:ln>
                  <a:noFill/>
                </a:ln>
                <a:solidFill>
                  <a:srgbClr val="000000"/>
                </a:solidFill>
                <a:effectLst/>
                <a:uLnTx/>
                <a:uFillTx/>
                <a:latin typeface="Arial"/>
                <a:ea typeface="Cambria Math"/>
                <a:cs typeface="+mn-cs"/>
              </a:rPr>
              <a:t>2</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Date Placeholder 6"/>
          <p:cNvSpPr>
            <a:spLocks noGrp="1"/>
          </p:cNvSpPr>
          <p:nvPr>
            <p:ph type="dt" sz="half" idx="10"/>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A38633FA-E847-4EF9-BFCD-1A936C986393}" type="datetime1">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05.03.2018</a:t>
            </a:fld>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8" name="Slide Number Placeholder 7"/>
          <p:cNvSpPr>
            <a:spLocks noGrp="1"/>
          </p:cNvSpPr>
          <p:nvPr>
            <p:ph type="sldNum" sz="quarter" idx="11"/>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E7106F61-AEF5-4A9D-9A53-47E3DFDE314C}" type="slidenum">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33</a:t>
            </a:fld>
            <a:endParaRPr kumimoji="0" lang="de-DE" sz="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79480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500"/>
                                        <p:tgtEl>
                                          <p:spTgt spid="48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9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9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00"/>
                                        </p:tgtEl>
                                        <p:attrNameLst>
                                          <p:attrName>style.visibility</p:attrName>
                                        </p:attrNameLst>
                                      </p:cBhvr>
                                      <p:to>
                                        <p:strVal val="visible"/>
                                      </p:to>
                                    </p:set>
                                  </p:childTnLst>
                                </p:cTn>
                              </p:par>
                            </p:childTnLst>
                          </p:cTn>
                        </p:par>
                        <p:par>
                          <p:cTn id="18" fill="hold">
                            <p:stCondLst>
                              <p:cond delay="0"/>
                            </p:stCondLst>
                            <p:childTnLst>
                              <p:par>
                                <p:cTn id="19" presetID="10" presetClass="entr" presetSubtype="0" fill="hold" grpId="0" nodeType="afterEffect">
                                  <p:stCondLst>
                                    <p:cond delay="750"/>
                                  </p:stCondLst>
                                  <p:childTnLst>
                                    <p:set>
                                      <p:cBhvr>
                                        <p:cTn id="20" dur="1" fill="hold">
                                          <p:stCondLst>
                                            <p:cond delay="0"/>
                                          </p:stCondLst>
                                        </p:cTn>
                                        <p:tgtEl>
                                          <p:spTgt spid="474"/>
                                        </p:tgtEl>
                                        <p:attrNameLst>
                                          <p:attrName>style.visibility</p:attrName>
                                        </p:attrNameLst>
                                      </p:cBhvr>
                                      <p:to>
                                        <p:strVal val="visible"/>
                                      </p:to>
                                    </p:set>
                                    <p:animEffect transition="in" filter="fade">
                                      <p:cBhvr>
                                        <p:cTn id="21" dur="500"/>
                                        <p:tgtEl>
                                          <p:spTgt spid="47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0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0" animBg="1"/>
      <p:bldP spid="474" grpId="0" animBg="1"/>
      <p:bldP spid="3" grpId="0" animBg="1"/>
      <p:bldP spid="492" grpId="0" animBg="1"/>
      <p:bldP spid="500" grpId="0" animBg="1"/>
      <p:bldP spid="505" grpId="0"/>
      <p:bldP spid="49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9E029-745C-40B6-AD78-CA984A4F37C9}"/>
              </a:ext>
            </a:extLst>
          </p:cNvPr>
          <p:cNvSpPr>
            <a:spLocks noGrp="1"/>
          </p:cNvSpPr>
          <p:nvPr>
            <p:ph type="title"/>
          </p:nvPr>
        </p:nvSpPr>
        <p:spPr/>
        <p:txBody>
          <a:bodyPr/>
          <a:lstStyle/>
          <a:p>
            <a:r>
              <a:rPr lang="en-US" dirty="0"/>
              <a:t>TQFR survey</a:t>
            </a:r>
          </a:p>
        </p:txBody>
      </p:sp>
      <p:sp>
        <p:nvSpPr>
          <p:cNvPr id="3" name="Content Placeholder 2">
            <a:extLst>
              <a:ext uri="{FF2B5EF4-FFF2-40B4-BE49-F238E27FC236}">
                <a16:creationId xmlns:a16="http://schemas.microsoft.com/office/drawing/2014/main" id="{C98D374D-05DC-4C08-8168-414D5A3E8475}"/>
              </a:ext>
            </a:extLst>
          </p:cNvPr>
          <p:cNvSpPr>
            <a:spLocks noGrp="1"/>
          </p:cNvSpPr>
          <p:nvPr>
            <p:ph idx="1"/>
          </p:nvPr>
        </p:nvSpPr>
        <p:spPr/>
        <p:txBody>
          <a:bodyPr/>
          <a:lstStyle/>
          <a:p>
            <a:r>
              <a:rPr lang="en-US" dirty="0"/>
              <a:t>Teaching Quality Feedback Report (TQFR) survey period for WI 2017-18 will open today Monday, March 5, 2018</a:t>
            </a:r>
          </a:p>
          <a:p>
            <a:r>
              <a:rPr lang="en-US" dirty="0"/>
              <a:t>Link is here: </a:t>
            </a:r>
            <a:r>
              <a:rPr lang="en-US" dirty="0">
                <a:hlinkClick r:id="rId2"/>
              </a:rPr>
              <a:t>https://access.caltech.edu/tqfr/taker/queue</a:t>
            </a:r>
            <a:endParaRPr lang="en-US" dirty="0"/>
          </a:p>
        </p:txBody>
      </p:sp>
    </p:spTree>
    <p:extLst>
      <p:ext uri="{BB962C8B-B14F-4D97-AF65-F5344CB8AC3E}">
        <p14:creationId xmlns:p14="http://schemas.microsoft.com/office/powerpoint/2010/main" val="313432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prstClr val="black"/>
                </a:solidFill>
              </a:rPr>
              <a:t>Super-resolution microscopy</a:t>
            </a:r>
            <a:endParaRPr lang="en-US" sz="3200" dirty="0"/>
          </a:p>
        </p:txBody>
      </p:sp>
      <p:sp>
        <p:nvSpPr>
          <p:cNvPr id="3" name="Content Placeholder 2"/>
          <p:cNvSpPr>
            <a:spLocks noGrp="1"/>
          </p:cNvSpPr>
          <p:nvPr>
            <p:ph idx="1"/>
          </p:nvPr>
        </p:nvSpPr>
        <p:spPr/>
        <p:txBody>
          <a:bodyPr>
            <a:normAutofit/>
          </a:bodyPr>
          <a:lstStyle/>
          <a:p>
            <a:r>
              <a:rPr lang="en-US" sz="2000" dirty="0"/>
              <a:t>Could always do super-resolution if could label points with different colors</a:t>
            </a:r>
          </a:p>
          <a:p>
            <a:r>
              <a:rPr lang="en-US" sz="2000" dirty="0"/>
              <a:t>Separate with different fluorescent filters (spectral </a:t>
            </a:r>
            <a:r>
              <a:rPr lang="en-US" sz="2000" dirty="0" err="1"/>
              <a:t>unmixing</a:t>
            </a:r>
            <a:r>
              <a:rPr lang="en-US" sz="2000" dirty="0"/>
              <a:t>)</a:t>
            </a:r>
          </a:p>
          <a:p>
            <a:r>
              <a:rPr lang="en-US" sz="2000" dirty="0"/>
              <a:t>Why fluorescence is such an important illumination technique</a:t>
            </a:r>
          </a:p>
        </p:txBody>
      </p:sp>
      <p:sp>
        <p:nvSpPr>
          <p:cNvPr id="4" name="Oval 3"/>
          <p:cNvSpPr/>
          <p:nvPr/>
        </p:nvSpPr>
        <p:spPr>
          <a:xfrm>
            <a:off x="852922"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831272" y="4362373"/>
            <a:ext cx="2202874" cy="1567810"/>
          </a:xfrm>
          <a:prstGeom prst="rect">
            <a:avLst/>
          </a:prstGeom>
        </p:spPr>
      </p:pic>
      <p:sp>
        <p:nvSpPr>
          <p:cNvPr id="6" name="Oval 5"/>
          <p:cNvSpPr/>
          <p:nvPr/>
        </p:nvSpPr>
        <p:spPr>
          <a:xfrm>
            <a:off x="852922"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3779694"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3758044" y="4362373"/>
            <a:ext cx="2202874" cy="1567810"/>
          </a:xfrm>
          <a:prstGeom prst="rect">
            <a:avLst/>
          </a:prstGeom>
        </p:spPr>
      </p:pic>
      <p:sp>
        <p:nvSpPr>
          <p:cNvPr id="10" name="Oval 9"/>
          <p:cNvSpPr/>
          <p:nvPr/>
        </p:nvSpPr>
        <p:spPr>
          <a:xfrm>
            <a:off x="4959928" y="3876603"/>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6706466"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6684816" y="4362373"/>
            <a:ext cx="2202874" cy="1567810"/>
          </a:xfrm>
          <a:prstGeom prst="rect">
            <a:avLst/>
          </a:prstGeom>
        </p:spPr>
      </p:pic>
      <p:sp>
        <p:nvSpPr>
          <p:cNvPr id="13" name="Oval 12"/>
          <p:cNvSpPr/>
          <p:nvPr/>
        </p:nvSpPr>
        <p:spPr>
          <a:xfrm>
            <a:off x="6986154"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2033156"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1264230"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52922" y="6286018"/>
            <a:ext cx="65331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Hell, S.W., 2009. Microscopy and its focal switch. Nat Meth 6, 24-32.</a:t>
            </a:r>
          </a:p>
        </p:txBody>
      </p:sp>
    </p:spTree>
    <p:extLst>
      <p:ext uri="{BB962C8B-B14F-4D97-AF65-F5344CB8AC3E}">
        <p14:creationId xmlns:p14="http://schemas.microsoft.com/office/powerpoint/2010/main" val="1786326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Spatial Resolution of Biological Imaging Techniques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749"/>
          <a:stretch/>
        </p:blipFill>
        <p:spPr>
          <a:xfrm>
            <a:off x="726510" y="1690689"/>
            <a:ext cx="6325643" cy="4286628"/>
          </a:xfrm>
        </p:spPr>
      </p:pic>
      <p:sp>
        <p:nvSpPr>
          <p:cNvPr id="5" name="Rectangle 4"/>
          <p:cNvSpPr/>
          <p:nvPr/>
        </p:nvSpPr>
        <p:spPr>
          <a:xfrm>
            <a:off x="5661764" y="5736921"/>
            <a:ext cx="989557" cy="33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238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Super-resolution microscopy</a:t>
            </a:r>
          </a:p>
        </p:txBody>
      </p:sp>
      <p:sp>
        <p:nvSpPr>
          <p:cNvPr id="3" name="Content Placeholder 2"/>
          <p:cNvSpPr>
            <a:spLocks noGrp="1"/>
          </p:cNvSpPr>
          <p:nvPr>
            <p:ph idx="1"/>
          </p:nvPr>
        </p:nvSpPr>
        <p:spPr/>
        <p:txBody>
          <a:bodyPr/>
          <a:lstStyle/>
          <a:p>
            <a:pPr marL="514350" indent="-514350">
              <a:buFont typeface="+mj-lt"/>
              <a:buAutoNum type="arabicPeriod"/>
            </a:pPr>
            <a:r>
              <a:rPr lang="en-US" dirty="0"/>
              <a:t>“True” super-resolution techniques</a:t>
            </a:r>
          </a:p>
          <a:p>
            <a:pPr lvl="1"/>
            <a:r>
              <a:rPr lang="en-US" dirty="0"/>
              <a:t>Subwavelength imaging</a:t>
            </a:r>
          </a:p>
          <a:p>
            <a:pPr lvl="1"/>
            <a:r>
              <a:rPr lang="en-US" dirty="0"/>
              <a:t>Capture information in evanescent waves</a:t>
            </a:r>
          </a:p>
          <a:p>
            <a:pPr marL="514350" indent="-514350">
              <a:buFont typeface="+mj-lt"/>
              <a:buAutoNum type="arabicPeriod"/>
            </a:pPr>
            <a:r>
              <a:rPr lang="en-US" dirty="0"/>
              <a:t>“Functional” super-resolution techniques</a:t>
            </a:r>
          </a:p>
          <a:p>
            <a:pPr marL="971550" lvl="1" indent="-514350">
              <a:buFont typeface="+mj-lt"/>
              <a:buAutoNum type="arabicPeriod"/>
            </a:pPr>
            <a:r>
              <a:rPr lang="en-US" dirty="0"/>
              <a:t>Deterministic</a:t>
            </a:r>
          </a:p>
          <a:p>
            <a:pPr lvl="2"/>
            <a:r>
              <a:rPr lang="en-US" dirty="0"/>
              <a:t>Exploit nonlinear responses of fluorophores</a:t>
            </a:r>
          </a:p>
          <a:p>
            <a:pPr marL="971550" lvl="1" indent="-514350">
              <a:buFont typeface="+mj-lt"/>
              <a:buAutoNum type="arabicPeriod"/>
            </a:pPr>
            <a:r>
              <a:rPr lang="en-US" dirty="0"/>
              <a:t>Stochastic</a:t>
            </a:r>
          </a:p>
          <a:p>
            <a:pPr lvl="2"/>
            <a:r>
              <a:rPr lang="en-US" dirty="0"/>
              <a:t>Exploit the complex temporal behaviors of fluorophores</a:t>
            </a:r>
          </a:p>
        </p:txBody>
      </p:sp>
    </p:spTree>
    <p:extLst>
      <p:ext uri="{BB962C8B-B14F-4D97-AF65-F5344CB8AC3E}">
        <p14:creationId xmlns:p14="http://schemas.microsoft.com/office/powerpoint/2010/main" val="3962791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Spatial Resolution of Biological Imaging Techniques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749"/>
          <a:stretch/>
        </p:blipFill>
        <p:spPr>
          <a:xfrm>
            <a:off x="726510" y="1690689"/>
            <a:ext cx="6325643" cy="4286628"/>
          </a:xfrm>
        </p:spPr>
      </p:pic>
      <p:sp>
        <p:nvSpPr>
          <p:cNvPr id="5" name="Rectangle 4"/>
          <p:cNvSpPr/>
          <p:nvPr/>
        </p:nvSpPr>
        <p:spPr>
          <a:xfrm>
            <a:off x="5661764" y="5736921"/>
            <a:ext cx="989557" cy="33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5736921" y="4083485"/>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736921" y="428598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736921" y="4488493"/>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736921" y="4690997"/>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36921" y="4893501"/>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36921" y="5096005"/>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36921" y="529850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6893" y="3898819"/>
            <a:ext cx="2161297" cy="338554"/>
          </a:xfrm>
          <a:prstGeom prst="rect">
            <a:avLst/>
          </a:prstGeom>
          <a:noFill/>
        </p:spPr>
        <p:txBody>
          <a:bodyPr wrap="none" rtlCol="0">
            <a:spAutoFit/>
          </a:bodyPr>
          <a:lstStyle/>
          <a:p>
            <a:r>
              <a:rPr lang="en-US" sz="1600" dirty="0">
                <a:solidFill>
                  <a:srgbClr val="FF0000"/>
                </a:solidFill>
              </a:rPr>
              <a:t>“True” super-resolution</a:t>
            </a:r>
          </a:p>
        </p:txBody>
      </p:sp>
      <p:sp>
        <p:nvSpPr>
          <p:cNvPr id="14" name="TextBox 13"/>
          <p:cNvSpPr txBox="1"/>
          <p:nvPr/>
        </p:nvSpPr>
        <p:spPr>
          <a:xfrm>
            <a:off x="6976997" y="4310566"/>
            <a:ext cx="1229824" cy="338554"/>
          </a:xfrm>
          <a:prstGeom prst="rect">
            <a:avLst/>
          </a:prstGeom>
          <a:noFill/>
        </p:spPr>
        <p:txBody>
          <a:bodyPr wrap="none" rtlCol="0">
            <a:spAutoFit/>
          </a:bodyPr>
          <a:lstStyle/>
          <a:p>
            <a:r>
              <a:rPr lang="en-US" sz="1600" dirty="0">
                <a:solidFill>
                  <a:schemeClr val="accent5"/>
                </a:solidFill>
              </a:rPr>
              <a:t>“Functional”</a:t>
            </a:r>
          </a:p>
        </p:txBody>
      </p:sp>
    </p:spTree>
    <p:extLst>
      <p:ext uri="{BB962C8B-B14F-4D97-AF65-F5344CB8AC3E}">
        <p14:creationId xmlns:p14="http://schemas.microsoft.com/office/powerpoint/2010/main" val="969929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“Functional” super-resolution techniques</a:t>
            </a:r>
          </a:p>
        </p:txBody>
      </p:sp>
      <p:sp>
        <p:nvSpPr>
          <p:cNvPr id="3" name="Content Placeholder 2"/>
          <p:cNvSpPr>
            <a:spLocks noGrp="1"/>
          </p:cNvSpPr>
          <p:nvPr>
            <p:ph idx="1"/>
          </p:nvPr>
        </p:nvSpPr>
        <p:spPr/>
        <p:txBody>
          <a:bodyPr/>
          <a:lstStyle/>
          <a:p>
            <a:pPr marL="514350" indent="-514350">
              <a:buFont typeface="+mj-lt"/>
              <a:buAutoNum type="arabicPeriod"/>
            </a:pPr>
            <a:r>
              <a:rPr lang="en-US" dirty="0"/>
              <a:t>Deterministic</a:t>
            </a:r>
          </a:p>
          <a:p>
            <a:pPr lvl="1"/>
            <a:r>
              <a:rPr lang="en-US" dirty="0"/>
              <a:t>Reversible Saturable (or Switchable) OpticaL Fluorescence Transitions (RESOLFT)</a:t>
            </a:r>
          </a:p>
          <a:p>
            <a:pPr lvl="2"/>
            <a:r>
              <a:rPr lang="en-US" dirty="0"/>
              <a:t>STimulated Emission Depletion (STED)</a:t>
            </a:r>
          </a:p>
          <a:p>
            <a:pPr lvl="2"/>
            <a:r>
              <a:rPr lang="en-US" dirty="0"/>
              <a:t>Ground State Depletion (GSD)</a:t>
            </a:r>
          </a:p>
          <a:p>
            <a:pPr marL="514350" indent="-514350">
              <a:buFont typeface="+mj-lt"/>
              <a:buAutoNum type="arabicPeriod"/>
            </a:pPr>
            <a:r>
              <a:rPr lang="en-US" dirty="0"/>
              <a:t>Stochastic</a:t>
            </a:r>
          </a:p>
          <a:p>
            <a:pPr lvl="1"/>
            <a:r>
              <a:rPr lang="en-US" dirty="0"/>
              <a:t>STochastic Optical Reconstruction Microscopy (STORM)</a:t>
            </a:r>
          </a:p>
          <a:p>
            <a:pPr lvl="1"/>
            <a:r>
              <a:rPr lang="en-US" dirty="0"/>
              <a:t>Photo Activated Localization Microscopy (PALM)</a:t>
            </a:r>
          </a:p>
          <a:p>
            <a:pPr lvl="1"/>
            <a:r>
              <a:rPr lang="en-US" dirty="0"/>
              <a:t>Fluorescence Photo-Activation Localization Microscopy (FPALM)</a:t>
            </a:r>
          </a:p>
        </p:txBody>
      </p:sp>
    </p:spTree>
    <p:extLst>
      <p:ext uri="{BB962C8B-B14F-4D97-AF65-F5344CB8AC3E}">
        <p14:creationId xmlns:p14="http://schemas.microsoft.com/office/powerpoint/2010/main" val="565155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Reversible </a:t>
            </a:r>
            <a:r>
              <a:rPr lang="en-US" sz="3200" dirty="0" err="1"/>
              <a:t>Saturable</a:t>
            </a:r>
            <a:r>
              <a:rPr lang="en-US" sz="3200" dirty="0"/>
              <a:t> (or Switchable) Optical Fluorescence Transitions (RESOLFT)</a:t>
            </a:r>
            <a:br>
              <a:rPr lang="en-US" sz="3200" dirty="0"/>
            </a:br>
            <a:endParaRPr lang="en-US" sz="3200" dirty="0"/>
          </a:p>
        </p:txBody>
      </p:sp>
      <p:sp>
        <p:nvSpPr>
          <p:cNvPr id="7" name="Content Placeholder 6"/>
          <p:cNvSpPr>
            <a:spLocks noGrp="1"/>
          </p:cNvSpPr>
          <p:nvPr>
            <p:ph sz="half" idx="1"/>
          </p:nvPr>
        </p:nvSpPr>
        <p:spPr>
          <a:xfrm>
            <a:off x="628650" y="1825625"/>
            <a:ext cx="1667741" cy="4351338"/>
          </a:xfrm>
        </p:spPr>
        <p:txBody>
          <a:bodyPr>
            <a:normAutofit/>
          </a:bodyPr>
          <a:lstStyle/>
          <a:p>
            <a:pPr marL="0" indent="0">
              <a:buNone/>
            </a:pPr>
            <a:r>
              <a:rPr lang="en-US" sz="2000" dirty="0"/>
              <a:t>Includes </a:t>
            </a:r>
          </a:p>
          <a:p>
            <a:r>
              <a:rPr lang="en-US" sz="2000" dirty="0">
                <a:solidFill>
                  <a:srgbClr val="00B050"/>
                </a:solidFill>
              </a:rPr>
              <a:t>STED</a:t>
            </a:r>
          </a:p>
          <a:p>
            <a:r>
              <a:rPr lang="en-US" sz="2000" dirty="0">
                <a:solidFill>
                  <a:schemeClr val="accent5">
                    <a:lumMod val="75000"/>
                  </a:schemeClr>
                </a:solidFill>
              </a:rPr>
              <a:t>GSD</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691053" y="1670034"/>
            <a:ext cx="5917815" cy="4662520"/>
          </a:xfrm>
        </p:spPr>
      </p:pic>
      <p:sp>
        <p:nvSpPr>
          <p:cNvPr id="10" name="Rectangle 9"/>
          <p:cNvSpPr/>
          <p:nvPr/>
        </p:nvSpPr>
        <p:spPr>
          <a:xfrm>
            <a:off x="8032173" y="6099464"/>
            <a:ext cx="633845" cy="280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8136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WNOMINIMIZE" val="-1"/>
</p:tagLst>
</file>

<file path=ppt/tags/tag10.xml><?xml version="1.0" encoding="utf-8"?>
<p:tagLst xmlns:a="http://schemas.openxmlformats.org/drawingml/2006/main" xmlns:r="http://schemas.openxmlformats.org/officeDocument/2006/relationships" xmlns:p="http://schemas.openxmlformats.org/presentationml/2006/main">
  <p:tag name="TWNOMINIMIZE"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WNOMINIMIZE" val="-1"/>
</p:tagLst>
</file>

<file path=ppt/tags/tag13.xml><?xml version="1.0" encoding="utf-8"?>
<p:tagLst xmlns:a="http://schemas.openxmlformats.org/drawingml/2006/main" xmlns:r="http://schemas.openxmlformats.org/officeDocument/2006/relationships" xmlns:p="http://schemas.openxmlformats.org/presentationml/2006/main">
  <p:tag name="TWNOCDCHECK"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WNOMINIMIZE" val="-1"/>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5DhmOebf_files\slide0001_image001.jpg"/>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WNOMINIMIZE" val="-1"/>
</p:tagLst>
</file>

<file path=ppt/tags/tag19.xml><?xml version="1.0" encoding="utf-8"?>
<p:tagLst xmlns:a="http://schemas.openxmlformats.org/drawingml/2006/main" xmlns:r="http://schemas.openxmlformats.org/officeDocument/2006/relationships" xmlns:p="http://schemas.openxmlformats.org/presentationml/2006/main">
  <p:tag name="TWNOCDCHECK" val="-1"/>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0klxmbwV_files\slide0001_image001.png"/>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WNOMINIMIZE"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WNOCDCHECK"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TWNOCDCHECK" val="-1"/>
</p:tagLst>
</file>

<file path=ppt/tags/tag3.xml><?xml version="1.0" encoding="utf-8"?>
<p:tagLst xmlns:a="http://schemas.openxmlformats.org/drawingml/2006/main" xmlns:r="http://schemas.openxmlformats.org/officeDocument/2006/relationships" xmlns:p="http://schemas.openxmlformats.org/presentationml/2006/main">
  <p:tag name="TWNOMINIMIZE"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0klxmbwV_files\slide0001_image001.png"/>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3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9.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TWNOMINIMIZE" val="-1"/>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OwVbcWBZ_files\slide0001_image001.png"/>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TWNOMINIMIZE"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TWNOMINIMIZE" val="-1"/>
</p:tagLst>
</file>

<file path=ppt/tags/tag52.xml><?xml version="1.0" encoding="utf-8"?>
<p:tagLst xmlns:a="http://schemas.openxmlformats.org/drawingml/2006/main" xmlns:r="http://schemas.openxmlformats.org/officeDocument/2006/relationships" xmlns:p="http://schemas.openxmlformats.org/presentationml/2006/main">
  <p:tag name="TWNOCDCHECK"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TWNOMINIMIZE" val="-1"/>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5DhmOebf_files\slide0001_image001.jpg"/>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TWNOMINIMIZE" val="-1"/>
</p:tagLst>
</file>

<file path=ppt/tags/tag58.xml><?xml version="1.0" encoding="utf-8"?>
<p:tagLst xmlns:a="http://schemas.openxmlformats.org/drawingml/2006/main" xmlns:r="http://schemas.openxmlformats.org/officeDocument/2006/relationships" xmlns:p="http://schemas.openxmlformats.org/presentationml/2006/main">
  <p:tag name="TWNOCDCHECK"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TWNOMINIMIZE"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TWNOCDCHECK"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TWNOCDCHECK"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WNOMINIMIZE"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0klxmbwV_files\slide0001_image001.png"/>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7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8.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OwVbcWBZ_files\slide0001_image001.png"/>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TWNOMINIMIZE"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rlzeiss">
  <a:themeElements>
    <a:clrScheme name="Custom 4">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0000AC"/>
      </a:hlink>
      <a:folHlink>
        <a:srgbClr val="7777FF"/>
      </a:folHlink>
    </a:clrScheme>
    <a:fontScheme name="carlzei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3175" cap="flat" cmpd="sng" algn="ctr">
          <a:noFill/>
          <a:prstDash val="solid"/>
          <a:round/>
          <a:headEnd type="none" w="sm" len="sm"/>
          <a:tailEnd type="none" w="sm" len="sm"/>
        </a:ln>
        <a:effectLst/>
      </a:spPr>
      <a:bodyPr vert="horz" wrap="square" lIns="36000" tIns="36000" rIns="36000" bIns="3600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noAutofit/>
      </a:bodyPr>
      <a:lstStyle>
        <a:defPPr>
          <a:defRPr dirty="0"/>
        </a:defPPr>
      </a:lstStyle>
    </a:tx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arlzeiss">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PT_Training_Template_21.05.2014">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3175" cap="flat" cmpd="sng" algn="ctr">
          <a:noFill/>
          <a:prstDash val="solid"/>
          <a:round/>
          <a:headEnd type="none" w="sm" len="sm"/>
          <a:tailEnd type="none" w="sm" len="sm"/>
        </a:ln>
        <a:effectLst/>
      </a:spPr>
      <a:bodyPr vert="horz" wrap="square" lIns="36000" tIns="36000" rIns="36000" bIns="3600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noAutofit/>
      </a:bodyPr>
      <a:lstStyle>
        <a:defPPr>
          <a:defRPr dirty="0"/>
        </a:defPPr>
      </a:lstStyle>
    </a:tx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PT_Training_Template_21.05.2014">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3175" cap="flat" cmpd="sng" algn="ctr">
          <a:noFill/>
          <a:prstDash val="solid"/>
          <a:round/>
          <a:headEnd type="none" w="sm" len="sm"/>
          <a:tailEnd type="none" w="sm" len="sm"/>
        </a:ln>
        <a:effectLst/>
      </a:spPr>
      <a:bodyPr vert="horz" wrap="square" lIns="36000" tIns="36000" rIns="36000" bIns="3600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noAutofit/>
      </a:bodyPr>
      <a:lstStyle>
        <a:defPPr>
          <a:defRPr dirty="0"/>
        </a:defPPr>
      </a:lstStyle>
    </a:tx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6531</TotalTime>
  <Words>5010</Words>
  <Application>Microsoft Office PowerPoint</Application>
  <PresentationFormat>On-screen Show (4:3)</PresentationFormat>
  <Paragraphs>363</Paragraphs>
  <Slides>34</Slides>
  <Notes>27</Notes>
  <HiddenSlides>0</HiddenSlides>
  <MMClips>1</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3</vt:i4>
      </vt:variant>
      <vt:variant>
        <vt:lpstr>Slide Titles</vt:lpstr>
      </vt:variant>
      <vt:variant>
        <vt:i4>34</vt:i4>
      </vt:variant>
    </vt:vector>
  </HeadingPairs>
  <TitlesOfParts>
    <vt:vector size="52" baseType="lpstr">
      <vt:lpstr>Arial</vt:lpstr>
      <vt:lpstr>Arial Narrow</vt:lpstr>
      <vt:lpstr>Calibri</vt:lpstr>
      <vt:lpstr>Calibri Light</vt:lpstr>
      <vt:lpstr>Cambria Math</vt:lpstr>
      <vt:lpstr>Script MT Bold</vt:lpstr>
      <vt:lpstr>Segoe UI</vt:lpstr>
      <vt:lpstr>Segoe UI Light</vt:lpstr>
      <vt:lpstr>Wingdings</vt:lpstr>
      <vt:lpstr>1_Office Theme</vt:lpstr>
      <vt:lpstr>Office Theme</vt:lpstr>
      <vt:lpstr>carlzeiss</vt:lpstr>
      <vt:lpstr>3_carlzeiss</vt:lpstr>
      <vt:lpstr>PPT_Training_Template_21.05.2014</vt:lpstr>
      <vt:lpstr>1_PPT_Training_Template_21.05.2014</vt:lpstr>
      <vt:lpstr>think-cell Folie</vt:lpstr>
      <vt:lpstr>Chart</vt:lpstr>
      <vt:lpstr>Formel</vt:lpstr>
      <vt:lpstr>Biology 227: Methods in Modern Microscopy</vt:lpstr>
      <vt:lpstr>Spatial Resolution of Biological Imaging Techniques</vt:lpstr>
      <vt:lpstr>Super-resolution microscopy</vt:lpstr>
      <vt:lpstr>Super-resolution microscopy</vt:lpstr>
      <vt:lpstr>Spatial Resolution of Biological Imaging Techniques</vt:lpstr>
      <vt:lpstr>Super-resolution microscopy</vt:lpstr>
      <vt:lpstr>Spatial Resolution of Biological Imaging Techniques</vt:lpstr>
      <vt:lpstr>“Functional” super-resolution techniques</vt:lpstr>
      <vt:lpstr>Reversible Saturable (or Switchable) Optical Fluorescence Transitions (RESOLFT) </vt:lpstr>
      <vt:lpstr>STED: STimulated Emission Depletion</vt:lpstr>
      <vt:lpstr>STED Microscopy means scanning a smaller focal spot across the sample</vt:lpstr>
      <vt:lpstr>“Functional” super-resolution techniques</vt:lpstr>
      <vt:lpstr>Single-molecule localization (SML) microscopy  Stochastic functional techniques</vt:lpstr>
      <vt:lpstr>Single-molecule localization microscopy  Stochastic functional techniques</vt:lpstr>
      <vt:lpstr>Single-molecule localization microscopy</vt:lpstr>
      <vt:lpstr>Each super-resolution techniques have pluses and minuses but all methods are improving </vt:lpstr>
      <vt:lpstr>Super-resolution requirements</vt:lpstr>
      <vt:lpstr>Super-resolution microscopy</vt:lpstr>
      <vt:lpstr>Structured Illumination Microscopy (SIM) Option for wide-field microscope</vt:lpstr>
      <vt:lpstr>Structured Illumination - The Contrast is the Key</vt:lpstr>
      <vt:lpstr>How does super-resolution SIM differ from normal SIM?</vt:lpstr>
      <vt:lpstr>Examples of SR-SIM images from Gustafsson</vt:lpstr>
      <vt:lpstr>3D SR-SIM uses SLM from Gustafsson (2011)</vt:lpstr>
      <vt:lpstr>Schermelleh, L., Heintzmann, R., Leonhardt, H., 2010. A guide to super-resolution fluorescence microscopy. The Journal of Cell Biology 190, 165-175. </vt:lpstr>
      <vt:lpstr>Zeiss Airyscan yet another means to achieve super-resolution</vt:lpstr>
      <vt:lpstr>Conventional scanning confocal and the 1 A.u. limit. PH = 1 A.u. is the standard setting for resolution.</vt:lpstr>
      <vt:lpstr>Scanning confocal and the 1 Airy unit pinhole “limit”. At PH &lt; 1 AU signal loss is larger than gain in resolution.</vt:lpstr>
      <vt:lpstr>Airyscan: PH ~ 0.2 A.u. scanning without loss. A single element improves resolution</vt:lpstr>
      <vt:lpstr>Airyscan Detection Unique 32 GaAsP-PMT design</vt:lpstr>
      <vt:lpstr>Airyscan: PH ~ 0.2 A.u. scanning without loss. A single element improves resolution</vt:lpstr>
      <vt:lpstr>Airyscan: PH ~ 0.2 A.u. scanning without loss. A single element – even if offset still improves resolution</vt:lpstr>
      <vt:lpstr>Airyscan: PH ~ 0.2 A.u. scanning without loss. Combining the data</vt:lpstr>
      <vt:lpstr>Airyscan: PH ~ 0.2 A.u. scanning without loss. With 32 detectors all photons are recorded and mapped at the same time</vt:lpstr>
      <vt:lpstr>TQFR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Andres Collazo</dc:creator>
  <cp:lastModifiedBy>Andres Collazo</cp:lastModifiedBy>
  <cp:revision>155</cp:revision>
  <dcterms:created xsi:type="dcterms:W3CDTF">2015-02-12T00:20:09Z</dcterms:created>
  <dcterms:modified xsi:type="dcterms:W3CDTF">2018-03-05T15:42:12Z</dcterms:modified>
</cp:coreProperties>
</file>