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09" r:id="rId4"/>
    <p:sldMasterId id="2147483722" r:id="rId5"/>
    <p:sldMasterId id="2147483735" r:id="rId6"/>
  </p:sldMasterIdLst>
  <p:notesMasterIdLst>
    <p:notesMasterId r:id="rId31"/>
  </p:notesMasterIdLst>
  <p:sldIdLst>
    <p:sldId id="286" r:id="rId7"/>
    <p:sldId id="267" r:id="rId8"/>
    <p:sldId id="268" r:id="rId9"/>
    <p:sldId id="285" r:id="rId10"/>
    <p:sldId id="272" r:id="rId11"/>
    <p:sldId id="273" r:id="rId12"/>
    <p:sldId id="275" r:id="rId13"/>
    <p:sldId id="276" r:id="rId14"/>
    <p:sldId id="259" r:id="rId15"/>
    <p:sldId id="278" r:id="rId16"/>
    <p:sldId id="280" r:id="rId17"/>
    <p:sldId id="287" r:id="rId18"/>
    <p:sldId id="260" r:id="rId19"/>
    <p:sldId id="261" r:id="rId20"/>
    <p:sldId id="304" r:id="rId21"/>
    <p:sldId id="305" r:id="rId22"/>
    <p:sldId id="288" r:id="rId23"/>
    <p:sldId id="289" r:id="rId24"/>
    <p:sldId id="362" r:id="rId25"/>
    <p:sldId id="363" r:id="rId26"/>
    <p:sldId id="361" r:id="rId27"/>
    <p:sldId id="291" r:id="rId28"/>
    <p:sldId id="299" r:id="rId29"/>
    <p:sldId id="36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0BCA8C-CE15-494C-A8E1-3C3DACBADDBC}" v="22" dt="2020-01-25T00:11:52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522" autoAdjust="0"/>
  </p:normalViewPr>
  <p:slideViewPr>
    <p:cSldViewPr snapToGrid="0">
      <p:cViewPr varScale="1">
        <p:scale>
          <a:sx n="136" d="100"/>
          <a:sy n="136" d="100"/>
        </p:scale>
        <p:origin x="24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s Collazo" userId="911ef8bb-6c35-4086-8cc6-5ad780b3af69" providerId="ADAL" clId="{EFCEDE70-B249-4059-A3DB-6216B0CCE0B7}"/>
    <pc:docChg chg="custSel modSld sldOrd">
      <pc:chgData name="Andres Collazo" userId="911ef8bb-6c35-4086-8cc6-5ad780b3af69" providerId="ADAL" clId="{EFCEDE70-B249-4059-A3DB-6216B0CCE0B7}" dt="2020-01-23T22:15:26.108" v="166" actId="27636"/>
      <pc:docMkLst>
        <pc:docMk/>
      </pc:docMkLst>
      <pc:sldChg chg="modSp">
        <pc:chgData name="Andres Collazo" userId="911ef8bb-6c35-4086-8cc6-5ad780b3af69" providerId="ADAL" clId="{EFCEDE70-B249-4059-A3DB-6216B0CCE0B7}" dt="2020-01-23T18:31:59.310" v="14" actId="20577"/>
        <pc:sldMkLst>
          <pc:docMk/>
          <pc:sldMk cId="1475188457" sldId="286"/>
        </pc:sldMkLst>
        <pc:spChg chg="mod">
          <ac:chgData name="Andres Collazo" userId="911ef8bb-6c35-4086-8cc6-5ad780b3af69" providerId="ADAL" clId="{EFCEDE70-B249-4059-A3DB-6216B0CCE0B7}" dt="2020-01-23T18:31:59.310" v="14" actId="20577"/>
          <ac:spMkLst>
            <pc:docMk/>
            <pc:sldMk cId="1475188457" sldId="286"/>
            <ac:spMk id="3" creationId="{00000000-0000-0000-0000-000000000000}"/>
          </ac:spMkLst>
        </pc:spChg>
      </pc:sldChg>
      <pc:sldChg chg="modSp">
        <pc:chgData name="Andres Collazo" userId="911ef8bb-6c35-4086-8cc6-5ad780b3af69" providerId="ADAL" clId="{EFCEDE70-B249-4059-A3DB-6216B0CCE0B7}" dt="2020-01-23T22:15:26.108" v="166" actId="27636"/>
        <pc:sldMkLst>
          <pc:docMk/>
          <pc:sldMk cId="2784610483" sldId="304"/>
        </pc:sldMkLst>
        <pc:spChg chg="mod">
          <ac:chgData name="Andres Collazo" userId="911ef8bb-6c35-4086-8cc6-5ad780b3af69" providerId="ADAL" clId="{EFCEDE70-B249-4059-A3DB-6216B0CCE0B7}" dt="2020-01-23T22:13:41.009" v="17" actId="20577"/>
          <ac:spMkLst>
            <pc:docMk/>
            <pc:sldMk cId="2784610483" sldId="304"/>
            <ac:spMk id="2" creationId="{00000000-0000-0000-0000-000000000000}"/>
          </ac:spMkLst>
        </pc:spChg>
        <pc:spChg chg="mod">
          <ac:chgData name="Andres Collazo" userId="911ef8bb-6c35-4086-8cc6-5ad780b3af69" providerId="ADAL" clId="{EFCEDE70-B249-4059-A3DB-6216B0CCE0B7}" dt="2020-01-23T22:15:26.108" v="166" actId="27636"/>
          <ac:spMkLst>
            <pc:docMk/>
            <pc:sldMk cId="2784610483" sldId="304"/>
            <ac:spMk id="3" creationId="{00000000-0000-0000-0000-000000000000}"/>
          </ac:spMkLst>
        </pc:spChg>
      </pc:sldChg>
      <pc:sldChg chg="ord">
        <pc:chgData name="Andres Collazo" userId="911ef8bb-6c35-4086-8cc6-5ad780b3af69" providerId="ADAL" clId="{EFCEDE70-B249-4059-A3DB-6216B0CCE0B7}" dt="2020-01-23T22:14:37.419" v="99"/>
        <pc:sldMkLst>
          <pc:docMk/>
          <pc:sldMk cId="1549376381" sldId="309"/>
        </pc:sldMkLst>
      </pc:sldChg>
    </pc:docChg>
  </pc:docChgLst>
  <pc:docChgLst>
    <pc:chgData name="Andres Collazo" userId="911ef8bb-6c35-4086-8cc6-5ad780b3af69" providerId="ADAL" clId="{F70BCA8C-CE15-494C-A8E1-3C3DACBADDBC}"/>
    <pc:docChg chg="custSel addSld delSld modSld sldOrd delMainMaster">
      <pc:chgData name="Andres Collazo" userId="911ef8bb-6c35-4086-8cc6-5ad780b3af69" providerId="ADAL" clId="{F70BCA8C-CE15-494C-A8E1-3C3DACBADDBC}" dt="2020-01-25T00:13:51.837" v="441" actId="20577"/>
      <pc:docMkLst>
        <pc:docMk/>
      </pc:docMkLst>
      <pc:sldChg chg="add del">
        <pc:chgData name="Andres Collazo" userId="911ef8bb-6c35-4086-8cc6-5ad780b3af69" providerId="ADAL" clId="{F70BCA8C-CE15-494C-A8E1-3C3DACBADDBC}" dt="2020-01-24T20:33:18.875" v="130" actId="47"/>
        <pc:sldMkLst>
          <pc:docMk/>
          <pc:sldMk cId="662469812" sldId="294"/>
        </pc:sldMkLst>
      </pc:sldChg>
      <pc:sldChg chg="modSp">
        <pc:chgData name="Andres Collazo" userId="911ef8bb-6c35-4086-8cc6-5ad780b3af69" providerId="ADAL" clId="{F70BCA8C-CE15-494C-A8E1-3C3DACBADDBC}" dt="2020-01-24T20:40:54.851" v="208" actId="20577"/>
        <pc:sldMkLst>
          <pc:docMk/>
          <pc:sldMk cId="1683808279" sldId="299"/>
        </pc:sldMkLst>
        <pc:spChg chg="mod">
          <ac:chgData name="Andres Collazo" userId="911ef8bb-6c35-4086-8cc6-5ad780b3af69" providerId="ADAL" clId="{F70BCA8C-CE15-494C-A8E1-3C3DACBADDBC}" dt="2020-01-24T20:40:54.851" v="208" actId="20577"/>
          <ac:spMkLst>
            <pc:docMk/>
            <pc:sldMk cId="1683808279" sldId="299"/>
            <ac:spMk id="2" creationId="{00000000-0000-0000-0000-000000000000}"/>
          </ac:spMkLst>
        </pc:spChg>
      </pc:sldChg>
      <pc:sldChg chg="del">
        <pc:chgData name="Andres Collazo" userId="911ef8bb-6c35-4086-8cc6-5ad780b3af69" providerId="ADAL" clId="{F70BCA8C-CE15-494C-A8E1-3C3DACBADDBC}" dt="2020-01-24T16:56:43.142" v="71" actId="47"/>
        <pc:sldMkLst>
          <pc:docMk/>
          <pc:sldMk cId="1246194103" sldId="300"/>
        </pc:sldMkLst>
      </pc:sldChg>
      <pc:sldChg chg="del">
        <pc:chgData name="Andres Collazo" userId="911ef8bb-6c35-4086-8cc6-5ad780b3af69" providerId="ADAL" clId="{F70BCA8C-CE15-494C-A8E1-3C3DACBADDBC}" dt="2020-01-24T20:40:06.231" v="180" actId="47"/>
        <pc:sldMkLst>
          <pc:docMk/>
          <pc:sldMk cId="2600457288" sldId="301"/>
        </pc:sldMkLst>
      </pc:sldChg>
      <pc:sldChg chg="del">
        <pc:chgData name="Andres Collazo" userId="911ef8bb-6c35-4086-8cc6-5ad780b3af69" providerId="ADAL" clId="{F70BCA8C-CE15-494C-A8E1-3C3DACBADDBC}" dt="2020-01-24T16:56:43.142" v="71" actId="47"/>
        <pc:sldMkLst>
          <pc:docMk/>
          <pc:sldMk cId="580891994" sldId="302"/>
        </pc:sldMkLst>
      </pc:sldChg>
      <pc:sldChg chg="del">
        <pc:chgData name="Andres Collazo" userId="911ef8bb-6c35-4086-8cc6-5ad780b3af69" providerId="ADAL" clId="{F70BCA8C-CE15-494C-A8E1-3C3DACBADDBC}" dt="2020-01-24T16:56:43.142" v="71" actId="47"/>
        <pc:sldMkLst>
          <pc:docMk/>
          <pc:sldMk cId="2205487595" sldId="303"/>
        </pc:sldMkLst>
      </pc:sldChg>
      <pc:sldChg chg="modSp">
        <pc:chgData name="Andres Collazo" userId="911ef8bb-6c35-4086-8cc6-5ad780b3af69" providerId="ADAL" clId="{F70BCA8C-CE15-494C-A8E1-3C3DACBADDBC}" dt="2020-01-24T16:55:50.563" v="70" actId="20577"/>
        <pc:sldMkLst>
          <pc:docMk/>
          <pc:sldMk cId="2784610483" sldId="304"/>
        </pc:sldMkLst>
        <pc:spChg chg="mod">
          <ac:chgData name="Andres Collazo" userId="911ef8bb-6c35-4086-8cc6-5ad780b3af69" providerId="ADAL" clId="{F70BCA8C-CE15-494C-A8E1-3C3DACBADDBC}" dt="2020-01-24T16:55:50.563" v="70" actId="20577"/>
          <ac:spMkLst>
            <pc:docMk/>
            <pc:sldMk cId="2784610483" sldId="304"/>
            <ac:spMk id="3" creationId="{00000000-0000-0000-0000-000000000000}"/>
          </ac:spMkLst>
        </pc:spChg>
      </pc:sldChg>
      <pc:sldChg chg="addSp delSp modSp add">
        <pc:chgData name="Andres Collazo" userId="911ef8bb-6c35-4086-8cc6-5ad780b3af69" providerId="ADAL" clId="{F70BCA8C-CE15-494C-A8E1-3C3DACBADDBC}" dt="2020-01-24T20:37:18.584" v="179"/>
        <pc:sldMkLst>
          <pc:docMk/>
          <pc:sldMk cId="1846693958" sldId="305"/>
        </pc:sldMkLst>
        <pc:spChg chg="del">
          <ac:chgData name="Andres Collazo" userId="911ef8bb-6c35-4086-8cc6-5ad780b3af69" providerId="ADAL" clId="{F70BCA8C-CE15-494C-A8E1-3C3DACBADDBC}" dt="2020-01-24T17:06:32.492" v="74"/>
          <ac:spMkLst>
            <pc:docMk/>
            <pc:sldMk cId="1846693958" sldId="305"/>
            <ac:spMk id="2" creationId="{2ED35311-16FA-4465-BA35-8D3BBBDC1C83}"/>
          </ac:spMkLst>
        </pc:spChg>
        <pc:spChg chg="del">
          <ac:chgData name="Andres Collazo" userId="911ef8bb-6c35-4086-8cc6-5ad780b3af69" providerId="ADAL" clId="{F70BCA8C-CE15-494C-A8E1-3C3DACBADDBC}" dt="2020-01-24T17:06:32.492" v="74"/>
          <ac:spMkLst>
            <pc:docMk/>
            <pc:sldMk cId="1846693958" sldId="305"/>
            <ac:spMk id="3" creationId="{D0A0C915-EC6F-4F61-A7B8-5737232DDFDD}"/>
          </ac:spMkLst>
        </pc:spChg>
        <pc:spChg chg="add mod">
          <ac:chgData name="Andres Collazo" userId="911ef8bb-6c35-4086-8cc6-5ad780b3af69" providerId="ADAL" clId="{F70BCA8C-CE15-494C-A8E1-3C3DACBADDBC}" dt="2020-01-24T17:07:29.692" v="79" actId="242"/>
          <ac:spMkLst>
            <pc:docMk/>
            <pc:sldMk cId="1846693958" sldId="305"/>
            <ac:spMk id="4" creationId="{691F1890-6A7E-4BDD-9F1D-1971C9BD43ED}"/>
          </ac:spMkLst>
        </pc:spChg>
        <pc:spChg chg="add mod">
          <ac:chgData name="Andres Collazo" userId="911ef8bb-6c35-4086-8cc6-5ad780b3af69" providerId="ADAL" clId="{F70BCA8C-CE15-494C-A8E1-3C3DACBADDBC}" dt="2020-01-24T20:37:18.584" v="179"/>
          <ac:spMkLst>
            <pc:docMk/>
            <pc:sldMk cId="1846693958" sldId="305"/>
            <ac:spMk id="5" creationId="{79F561A4-72F6-40EC-8A3E-249A1CA42CA5}"/>
          </ac:spMkLst>
        </pc:spChg>
        <pc:spChg chg="add del mod">
          <ac:chgData name="Andres Collazo" userId="911ef8bb-6c35-4086-8cc6-5ad780b3af69" providerId="ADAL" clId="{F70BCA8C-CE15-494C-A8E1-3C3DACBADDBC}" dt="2020-01-24T17:06:51.933" v="77"/>
          <ac:spMkLst>
            <pc:docMk/>
            <pc:sldMk cId="1846693958" sldId="305"/>
            <ac:spMk id="6" creationId="{8539CCAC-7637-4D94-A24F-B18D1856C509}"/>
          </ac:spMkLst>
        </pc:spChg>
        <pc:picChg chg="add del mod">
          <ac:chgData name="Andres Collazo" userId="911ef8bb-6c35-4086-8cc6-5ad780b3af69" providerId="ADAL" clId="{F70BCA8C-CE15-494C-A8E1-3C3DACBADDBC}" dt="2020-01-24T17:06:41.858" v="76"/>
          <ac:picMkLst>
            <pc:docMk/>
            <pc:sldMk cId="1846693958" sldId="305"/>
            <ac:picMk id="7" creationId="{2286272E-1040-42DF-BD98-3E218B55E8EE}"/>
          </ac:picMkLst>
        </pc:picChg>
        <pc:picChg chg="add mod">
          <ac:chgData name="Andres Collazo" userId="911ef8bb-6c35-4086-8cc6-5ad780b3af69" providerId="ADAL" clId="{F70BCA8C-CE15-494C-A8E1-3C3DACBADDBC}" dt="2020-01-24T20:29:47.417" v="129" actId="1076"/>
          <ac:picMkLst>
            <pc:docMk/>
            <pc:sldMk cId="1846693958" sldId="305"/>
            <ac:picMk id="8" creationId="{C354340B-CD76-4266-9458-E05353C3D9C4}"/>
          </ac:picMkLst>
        </pc:picChg>
      </pc:sldChg>
      <pc:sldChg chg="del">
        <pc:chgData name="Andres Collazo" userId="911ef8bb-6c35-4086-8cc6-5ad780b3af69" providerId="ADAL" clId="{F70BCA8C-CE15-494C-A8E1-3C3DACBADDBC}" dt="2020-01-24T16:56:46.346" v="72" actId="47"/>
        <pc:sldMkLst>
          <pc:docMk/>
          <pc:sldMk cId="1549376381" sldId="309"/>
        </pc:sldMkLst>
      </pc:sldChg>
      <pc:sldChg chg="del">
        <pc:chgData name="Andres Collazo" userId="911ef8bb-6c35-4086-8cc6-5ad780b3af69" providerId="ADAL" clId="{F70BCA8C-CE15-494C-A8E1-3C3DACBADDBC}" dt="2020-01-24T16:56:43.142" v="71" actId="47"/>
        <pc:sldMkLst>
          <pc:docMk/>
          <pc:sldMk cId="1332858659" sldId="310"/>
        </pc:sldMkLst>
      </pc:sldChg>
      <pc:sldChg chg="del">
        <pc:chgData name="Andres Collazo" userId="911ef8bb-6c35-4086-8cc6-5ad780b3af69" providerId="ADAL" clId="{F70BCA8C-CE15-494C-A8E1-3C3DACBADDBC}" dt="2020-01-24T16:56:43.142" v="71" actId="47"/>
        <pc:sldMkLst>
          <pc:docMk/>
          <pc:sldMk cId="3417492419" sldId="311"/>
        </pc:sldMkLst>
      </pc:sldChg>
      <pc:sldChg chg="del">
        <pc:chgData name="Andres Collazo" userId="911ef8bb-6c35-4086-8cc6-5ad780b3af69" providerId="ADAL" clId="{F70BCA8C-CE15-494C-A8E1-3C3DACBADDBC}" dt="2020-01-24T16:56:43.142" v="71" actId="47"/>
        <pc:sldMkLst>
          <pc:docMk/>
          <pc:sldMk cId="1099424696" sldId="312"/>
        </pc:sldMkLst>
      </pc:sldChg>
      <pc:sldChg chg="add del">
        <pc:chgData name="Andres Collazo" userId="911ef8bb-6c35-4086-8cc6-5ad780b3af69" providerId="ADAL" clId="{F70BCA8C-CE15-494C-A8E1-3C3DACBADDBC}" dt="2020-01-24T17:10:26.186" v="82"/>
        <pc:sldMkLst>
          <pc:docMk/>
          <pc:sldMk cId="3891473054" sldId="361"/>
        </pc:sldMkLst>
      </pc:sldChg>
      <pc:sldChg chg="add ord">
        <pc:chgData name="Andres Collazo" userId="911ef8bb-6c35-4086-8cc6-5ad780b3af69" providerId="ADAL" clId="{F70BCA8C-CE15-494C-A8E1-3C3DACBADDBC}" dt="2020-01-25T00:00:09.349" v="211"/>
        <pc:sldMkLst>
          <pc:docMk/>
          <pc:sldMk cId="4127205417" sldId="362"/>
        </pc:sldMkLst>
      </pc:sldChg>
      <pc:sldChg chg="addSp delSp modSp add modNotesTx">
        <pc:chgData name="Andres Collazo" userId="911ef8bb-6c35-4086-8cc6-5ad780b3af69" providerId="ADAL" clId="{F70BCA8C-CE15-494C-A8E1-3C3DACBADDBC}" dt="2020-01-25T00:09:00.328" v="313" actId="20577"/>
        <pc:sldMkLst>
          <pc:docMk/>
          <pc:sldMk cId="197094979" sldId="363"/>
        </pc:sldMkLst>
        <pc:spChg chg="mod">
          <ac:chgData name="Andres Collazo" userId="911ef8bb-6c35-4086-8cc6-5ad780b3af69" providerId="ADAL" clId="{F70BCA8C-CE15-494C-A8E1-3C3DACBADDBC}" dt="2020-01-25T00:03:43.029" v="301" actId="20577"/>
          <ac:spMkLst>
            <pc:docMk/>
            <pc:sldMk cId="197094979" sldId="363"/>
            <ac:spMk id="2" creationId="{B434E811-2873-42CC-B5C7-9263C0ECCD4A}"/>
          </ac:spMkLst>
        </pc:spChg>
        <pc:spChg chg="add del mod">
          <ac:chgData name="Andres Collazo" userId="911ef8bb-6c35-4086-8cc6-5ad780b3af69" providerId="ADAL" clId="{F70BCA8C-CE15-494C-A8E1-3C3DACBADDBC}" dt="2020-01-25T00:03:36.194" v="295" actId="767"/>
          <ac:spMkLst>
            <pc:docMk/>
            <pc:sldMk cId="197094979" sldId="363"/>
            <ac:spMk id="5" creationId="{985245AA-46D0-47F7-B74D-3D9385CC3C6B}"/>
          </ac:spMkLst>
        </pc:spChg>
        <pc:spChg chg="add mod">
          <ac:chgData name="Andres Collazo" userId="911ef8bb-6c35-4086-8cc6-5ad780b3af69" providerId="ADAL" clId="{F70BCA8C-CE15-494C-A8E1-3C3DACBADDBC}" dt="2020-01-25T00:07:47.093" v="311" actId="1076"/>
          <ac:spMkLst>
            <pc:docMk/>
            <pc:sldMk cId="197094979" sldId="363"/>
            <ac:spMk id="6" creationId="{760C0D62-2164-468A-B0ED-BC4C4EF316B7}"/>
          </ac:spMkLst>
        </pc:spChg>
        <pc:picChg chg="add mod">
          <ac:chgData name="Andres Collazo" userId="911ef8bb-6c35-4086-8cc6-5ad780b3af69" providerId="ADAL" clId="{F70BCA8C-CE15-494C-A8E1-3C3DACBADDBC}" dt="2020-01-25T00:02:45.848" v="293" actId="1076"/>
          <ac:picMkLst>
            <pc:docMk/>
            <pc:sldMk cId="197094979" sldId="363"/>
            <ac:picMk id="4" creationId="{46D996B4-E34C-4B2C-ADF8-96B1757A5AA2}"/>
          </ac:picMkLst>
        </pc:picChg>
      </pc:sldChg>
      <pc:sldChg chg="addSp modSp add ord">
        <pc:chgData name="Andres Collazo" userId="911ef8bb-6c35-4086-8cc6-5ad780b3af69" providerId="ADAL" clId="{F70BCA8C-CE15-494C-A8E1-3C3DACBADDBC}" dt="2020-01-25T00:13:51.837" v="441" actId="20577"/>
        <pc:sldMkLst>
          <pc:docMk/>
          <pc:sldMk cId="3233842477" sldId="364"/>
        </pc:sldMkLst>
        <pc:spChg chg="mod">
          <ac:chgData name="Andres Collazo" userId="911ef8bb-6c35-4086-8cc6-5ad780b3af69" providerId="ADAL" clId="{F70BCA8C-CE15-494C-A8E1-3C3DACBADDBC}" dt="2020-01-25T00:13:51.837" v="441" actId="20577"/>
          <ac:spMkLst>
            <pc:docMk/>
            <pc:sldMk cId="3233842477" sldId="364"/>
            <ac:spMk id="2" creationId="{27518BF1-E6DF-4194-B996-8E53D39FBF2A}"/>
          </ac:spMkLst>
        </pc:spChg>
        <pc:picChg chg="add mod modCrop">
          <ac:chgData name="Andres Collazo" userId="911ef8bb-6c35-4086-8cc6-5ad780b3af69" providerId="ADAL" clId="{F70BCA8C-CE15-494C-A8E1-3C3DACBADDBC}" dt="2020-01-25T00:12:45.105" v="390" actId="732"/>
          <ac:picMkLst>
            <pc:docMk/>
            <pc:sldMk cId="3233842477" sldId="364"/>
            <ac:picMk id="4" creationId="{0F4EA2DF-F462-4CDC-9878-CE5B53AEBAFD}"/>
          </ac:picMkLst>
        </pc:picChg>
      </pc:sldChg>
      <pc:sldMasterChg chg="del delSldLayout">
        <pc:chgData name="Andres Collazo" userId="911ef8bb-6c35-4086-8cc6-5ad780b3af69" providerId="ADAL" clId="{F70BCA8C-CE15-494C-A8E1-3C3DACBADDBC}" dt="2020-01-24T16:56:43.142" v="71" actId="47"/>
        <pc:sldMasterMkLst>
          <pc:docMk/>
          <pc:sldMasterMk cId="1355836539" sldId="2147483750"/>
        </pc:sldMasterMkLst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1355836539" sldId="2147483750"/>
            <pc:sldLayoutMk cId="2847581635" sldId="2147483751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1355836539" sldId="2147483750"/>
            <pc:sldLayoutMk cId="2016310672" sldId="2147483752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1355836539" sldId="2147483750"/>
            <pc:sldLayoutMk cId="1972795168" sldId="2147483753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1355836539" sldId="2147483750"/>
            <pc:sldLayoutMk cId="707819033" sldId="2147483754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1355836539" sldId="2147483750"/>
            <pc:sldLayoutMk cId="1787905901" sldId="2147483755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1355836539" sldId="2147483750"/>
            <pc:sldLayoutMk cId="3976913599" sldId="2147483756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1355836539" sldId="2147483750"/>
            <pc:sldLayoutMk cId="4227782953" sldId="2147483757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1355836539" sldId="2147483750"/>
            <pc:sldLayoutMk cId="2286819767" sldId="2147483758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1355836539" sldId="2147483750"/>
            <pc:sldLayoutMk cId="1304788884" sldId="2147483759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1355836539" sldId="2147483750"/>
            <pc:sldLayoutMk cId="568883737" sldId="2147483760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1355836539" sldId="2147483750"/>
            <pc:sldLayoutMk cId="3989306462" sldId="2147483761"/>
          </pc:sldLayoutMkLst>
        </pc:sldLayoutChg>
      </pc:sldMasterChg>
      <pc:sldMasterChg chg="del delSldLayout">
        <pc:chgData name="Andres Collazo" userId="911ef8bb-6c35-4086-8cc6-5ad780b3af69" providerId="ADAL" clId="{F70BCA8C-CE15-494C-A8E1-3C3DACBADDBC}" dt="2020-01-24T16:56:43.142" v="71" actId="47"/>
        <pc:sldMasterMkLst>
          <pc:docMk/>
          <pc:sldMasterMk cId="3621438914" sldId="2147483762"/>
        </pc:sldMasterMkLst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3621438914" sldId="2147483762"/>
            <pc:sldLayoutMk cId="1072693333" sldId="2147483763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3621438914" sldId="2147483762"/>
            <pc:sldLayoutMk cId="1182695029" sldId="2147483764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3621438914" sldId="2147483762"/>
            <pc:sldLayoutMk cId="1937878378" sldId="2147483765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3621438914" sldId="2147483762"/>
            <pc:sldLayoutMk cId="775156634" sldId="2147483766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3621438914" sldId="2147483762"/>
            <pc:sldLayoutMk cId="2255773461" sldId="2147483767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3621438914" sldId="2147483762"/>
            <pc:sldLayoutMk cId="3757388671" sldId="2147483768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3621438914" sldId="2147483762"/>
            <pc:sldLayoutMk cId="483633310" sldId="2147483769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3621438914" sldId="2147483762"/>
            <pc:sldLayoutMk cId="2015867070" sldId="2147483770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3621438914" sldId="2147483762"/>
            <pc:sldLayoutMk cId="161212006" sldId="2147483771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3621438914" sldId="2147483762"/>
            <pc:sldLayoutMk cId="2682699316" sldId="2147483772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3621438914" sldId="2147483762"/>
            <pc:sldLayoutMk cId="558895490" sldId="2147483773"/>
          </pc:sldLayoutMkLst>
        </pc:sldLayoutChg>
      </pc:sldMasterChg>
      <pc:sldMasterChg chg="del delSldLayout">
        <pc:chgData name="Andres Collazo" userId="911ef8bb-6c35-4086-8cc6-5ad780b3af69" providerId="ADAL" clId="{F70BCA8C-CE15-494C-A8E1-3C3DACBADDBC}" dt="2020-01-24T16:56:43.142" v="71" actId="47"/>
        <pc:sldMasterMkLst>
          <pc:docMk/>
          <pc:sldMasterMk cId="2297474608" sldId="2147483774"/>
        </pc:sldMasterMkLst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2297474608" sldId="2147483774"/>
            <pc:sldLayoutMk cId="2960708082" sldId="2147483775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2297474608" sldId="2147483774"/>
            <pc:sldLayoutMk cId="3986633455" sldId="2147483776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2297474608" sldId="2147483774"/>
            <pc:sldLayoutMk cId="3734564000" sldId="2147483777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2297474608" sldId="2147483774"/>
            <pc:sldLayoutMk cId="2450186058" sldId="2147483778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2297474608" sldId="2147483774"/>
            <pc:sldLayoutMk cId="1067432255" sldId="2147483779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2297474608" sldId="2147483774"/>
            <pc:sldLayoutMk cId="1919804638" sldId="2147483780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2297474608" sldId="2147483774"/>
            <pc:sldLayoutMk cId="1539156455" sldId="2147483781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2297474608" sldId="2147483774"/>
            <pc:sldLayoutMk cId="1917428754" sldId="2147483782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2297474608" sldId="2147483774"/>
            <pc:sldLayoutMk cId="1637455637" sldId="2147483783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2297474608" sldId="2147483774"/>
            <pc:sldLayoutMk cId="2081458135" sldId="2147483784"/>
          </pc:sldLayoutMkLst>
        </pc:sldLayoutChg>
        <pc:sldLayoutChg chg="del">
          <pc:chgData name="Andres Collazo" userId="911ef8bb-6c35-4086-8cc6-5ad780b3af69" providerId="ADAL" clId="{F70BCA8C-CE15-494C-A8E1-3C3DACBADDBC}" dt="2020-01-24T16:56:43.142" v="71" actId="47"/>
          <pc:sldLayoutMkLst>
            <pc:docMk/>
            <pc:sldMasterMk cId="2297474608" sldId="2147483774"/>
            <pc:sldLayoutMk cId="1699861779" sldId="2147483785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EE71-EF99-4DC6-A5E3-F74D085956AB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D3A34-2EDB-4BE3-B275-0278AA2D0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0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PTU - 1-phenyl-2-thiourea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D3A34-2EDB-4BE3-B275-0278AA2D06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8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Ectodermal tissues in embryo</a:t>
            </a:r>
          </a:p>
          <a:p>
            <a:r>
              <a:rPr lang="en-US" altLang="en-US" dirty="0"/>
              <a:t>Together form Peripheral Nervous System</a:t>
            </a:r>
          </a:p>
          <a:p>
            <a:r>
              <a:rPr lang="en-US" altLang="en-US" dirty="0"/>
              <a:t>Highly migratory</a:t>
            </a:r>
          </a:p>
          <a:p>
            <a:endParaRPr lang="en-US" dirty="0"/>
          </a:p>
          <a:p>
            <a:r>
              <a:rPr lang="en-US" dirty="0"/>
              <a:t>http://web.biologie.uni-bielefeld.de/cellbiology/index.php/research/neural-crest-derived-stem-cells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D3A34-2EDB-4BE3-B275-0278AA2D06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4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The gene </a:t>
            </a:r>
            <a:r>
              <a:rPr lang="en-US" dirty="0" err="1"/>
              <a:t>af-fected</a:t>
            </a:r>
            <a:r>
              <a:rPr lang="en-US" dirty="0"/>
              <a:t> by the insertion is identified by inverse or linker-mediated PCR, which amplifies genomic DNA flanking the insertion. Figure based on Amsterdam(2003) and </a:t>
            </a:r>
            <a:r>
              <a:rPr lang="en-US" dirty="0" err="1"/>
              <a:t>Huanget</a:t>
            </a:r>
            <a:r>
              <a:rPr lang="en-US" dirty="0"/>
              <a:t> al.(2012)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D3A34-2EDB-4BE3-B275-0278AA2D06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4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Visualize proteome via fluorescent tagging of full-length endogenous proteins</a:t>
            </a:r>
          </a:p>
          <a:p>
            <a:r>
              <a:rPr lang="en-US" dirty="0"/>
              <a:t>Flip trap screen done in the laboratories of Scott Fraser and Marianne Bronner at Caltech published in 2011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9A7784-85A4-42EC-ABFD-7E1F2014BC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58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7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2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4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838200"/>
            <a:ext cx="772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0" y="1828800"/>
            <a:ext cx="77216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256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30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0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41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14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54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61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99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82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1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63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63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16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74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0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08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05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8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33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65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62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95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85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09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95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96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6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622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7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713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6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16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764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22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089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9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838200"/>
            <a:ext cx="772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0" y="1828800"/>
            <a:ext cx="77216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8987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435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820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6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697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94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377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817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891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268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83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744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286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7333" y="838200"/>
            <a:ext cx="7755467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5234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9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4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58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367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37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605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532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662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047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002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104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1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559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7333" y="838200"/>
            <a:ext cx="7755467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6686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838200"/>
            <a:ext cx="772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828800"/>
            <a:ext cx="379306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5867" y="1828800"/>
            <a:ext cx="379306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303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5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2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33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F09B2-6A2B-4FB4-B7EF-FE3DE8496C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9BD0B-37E2-482F-8099-25FE2F0C2C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7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7513-FAF2-4970-8920-CE9C4719A25D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BDBD3-81E1-4331-83D0-0252F4A4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94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48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65975-A351-42C2-A247-B41DB5844E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4B14-AD48-466B-BE43-749EAD28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video" Target="file:///C:\Documents%20and%20Settings\Andres\My%20Documents\My%20Videos\FCSmovies\Hmga2_25fps_compressed6_24hpf_TimeLapse_JustHmga2l_8bit_Maximumintensityprojection.avi" TargetMode="External"/><Relationship Id="rId13" Type="http://schemas.openxmlformats.org/officeDocument/2006/relationships/image" Target="../media/image24.png"/><Relationship Id="rId3" Type="http://schemas.microsoft.com/office/2007/relationships/media" Target="file:///C:\Documents%20and%20Settings\Andres\My%20Documents\Figuresfortalkspapers\FlipTraps\ct159\Timelapse2_2pos_ct159a_rotPos2.avi" TargetMode="External"/><Relationship Id="rId7" Type="http://schemas.microsoft.com/office/2007/relationships/media" Target="file:///C:\Documents%20and%20Settings\Andres\My%20Documents\My%20Videos\FCSmovies\Hmga2_25fps_compressed6_24hpf_TimeLapse_JustHmga2l_8bit_Maximumintensityprojection.avi" TargetMode="External"/><Relationship Id="rId12" Type="http://schemas.openxmlformats.org/officeDocument/2006/relationships/image" Target="../media/image23.png"/><Relationship Id="rId2" Type="http://schemas.openxmlformats.org/officeDocument/2006/relationships/video" Target="file:///C:\Documents%20and%20Settings\Andres\My%20Documents\My%20Videos\FCSmovies\AlpahCatenin_24hrsTimelapseEND_DeletePos2_Subset_Pos3_Maximumintensityprojection_ModifySeries_ModifySeries_Copychannel.avi" TargetMode="External"/><Relationship Id="rId1" Type="http://schemas.microsoft.com/office/2007/relationships/media" Target="file:///C:\Documents%20and%20Settings\Andres\My%20Documents\My%20Videos\FCSmovies\AlpahCatenin_24hrsTimelapseEND_DeletePos2_Subset_Pos3_Maximumintensityprojection_ModifySeries_ModifySeries_Copychannel.avi" TargetMode="External"/><Relationship Id="rId6" Type="http://schemas.openxmlformats.org/officeDocument/2006/relationships/video" Target="file:///C:\Documents%20and%20Settings\Andres\My%20Documents\My%20Videos\FCSmovies\TimeLapse_CT30aStart28hpf_2Positions_March31_SubsetPos1_ModifySeries_Maximumintensityprojection_Copychannel_Delete5Images.avi" TargetMode="External"/><Relationship Id="rId11" Type="http://schemas.openxmlformats.org/officeDocument/2006/relationships/image" Target="../media/image22.png"/><Relationship Id="rId5" Type="http://schemas.microsoft.com/office/2007/relationships/media" Target="file:///C:\Documents%20and%20Settings\Andres\My%20Documents\My%20Videos\FCSmovies\TimeLapse_CT30aStart28hpf_2Positions_March31_SubsetPos1_ModifySeries_Maximumintensityprojection_Copychannel_Delete5Images.avi" TargetMode="External"/><Relationship Id="rId10" Type="http://schemas.openxmlformats.org/officeDocument/2006/relationships/image" Target="../media/image21.png"/><Relationship Id="rId4" Type="http://schemas.openxmlformats.org/officeDocument/2006/relationships/video" Target="file:///C:\Documents%20and%20Settings\Andres\My%20Documents\Figuresfortalkspapers\FlipTraps\ct159\Timelapse2_2pos_ct159a_rotPos2.avi" TargetMode="External"/><Relationship Id="rId9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file:///C:\Documents%20and%20Settings\Andres\My%20Documents\My%20Videos\FCSmovies\ct125b_Timelapse_Subset_ModifySeries_Maximumintensityprojection_Fl.avi" TargetMode="External"/><Relationship Id="rId7" Type="http://schemas.openxmlformats.org/officeDocument/2006/relationships/image" Target="../media/image26.png"/><Relationship Id="rId2" Type="http://schemas.openxmlformats.org/officeDocument/2006/relationships/video" Target="file:///C:\Documents%20and%20Settings\Andres\My%20Documents\My%20Videos\FCSmovies\ct49b_Timelapse_Subset_Rotate_Copychannel_DeleteImage_DeleteImages110to106_Maximumintensityprojection.avi" TargetMode="External"/><Relationship Id="rId1" Type="http://schemas.microsoft.com/office/2007/relationships/media" Target="file:///C:\Documents%20and%20Settings\Andres\My%20Documents\My%20Videos\FCSmovies\ct49b_Timelapse_Subset_Rotate_Copychannel_DeleteImage_DeleteImages110to106_Maximumintensityprojection.avi" TargetMode="Externa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50.xml"/><Relationship Id="rId4" Type="http://schemas.openxmlformats.org/officeDocument/2006/relationships/video" Target="file:///C:\Documents%20and%20Settings\Andres\My%20Documents\My%20Videos\FCSmovies\ct125b_Timelapse_Subset_ModifySeries_Maximumintensityprojection_Fl.avi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13874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/>
              <a:t>Biology 227: Methods in Modern Microscopy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03284"/>
            <a:ext cx="6858000" cy="102546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600" dirty="0">
                <a:solidFill>
                  <a:prstClr val="black"/>
                </a:solidFill>
              </a:rPr>
              <a:t>Andres Collazo, Director Biological Imaging Facility</a:t>
            </a:r>
          </a:p>
          <a:p>
            <a:pPr lvl="0"/>
            <a:r>
              <a:rPr lang="en-US" sz="2600" dirty="0">
                <a:solidFill>
                  <a:prstClr val="black"/>
                </a:solidFill>
              </a:rPr>
              <a:t>Steven Wilbert, Graduate Student, TA</a:t>
            </a:r>
          </a:p>
          <a:p>
            <a:r>
              <a:rPr lang="en-US" dirty="0"/>
              <a:t>Week 4	</a:t>
            </a:r>
            <a:r>
              <a:rPr lang="en-US" b="1" dirty="0"/>
              <a:t>Live imaging: zebrafish embryos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zebrafi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38" y="3771608"/>
            <a:ext cx="4665324" cy="24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8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en-US" sz="3200" dirty="0"/>
              <a:t>ENU (</a:t>
            </a:r>
            <a:r>
              <a:rPr lang="en-US" altLang="en-US" sz="3200" dirty="0" err="1"/>
              <a:t>Ethylnitrosourea</a:t>
            </a:r>
            <a:r>
              <a:rPr lang="en-US" altLang="en-US" sz="3200" dirty="0">
                <a:latin typeface="Minion-Regular" charset="0"/>
              </a:rPr>
              <a:t>)</a:t>
            </a:r>
            <a:r>
              <a:rPr lang="en-US" altLang="en-US" sz="3200" dirty="0"/>
              <a:t> Mutagenesis</a:t>
            </a:r>
          </a:p>
        </p:txBody>
      </p:sp>
      <p:pic>
        <p:nvPicPr>
          <p:cNvPr id="48131" name="Picture 3" descr="ENUmut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8704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889997" y="6209191"/>
            <a:ext cx="14033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 err="1">
                <a:latin typeface="Arial" panose="020B0604020202020204" pitchFamily="34" charset="0"/>
              </a:rPr>
              <a:t>Haffter</a:t>
            </a:r>
            <a:r>
              <a:rPr lang="en-US" altLang="en-US" sz="1200" dirty="0">
                <a:latin typeface="Arial" panose="020B0604020202020204" pitchFamily="34" charset="0"/>
              </a:rPr>
              <a:t> et al. 1996</a:t>
            </a:r>
          </a:p>
        </p:txBody>
      </p:sp>
    </p:spTree>
    <p:extLst>
      <p:ext uri="{BB962C8B-B14F-4D97-AF65-F5344CB8AC3E}">
        <p14:creationId xmlns:p14="http://schemas.microsoft.com/office/powerpoint/2010/main" val="210529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en-US" sz="3200" dirty="0"/>
              <a:t>ZEBRAFISH ENU MUTAGENESIS</a:t>
            </a:r>
          </a:p>
        </p:txBody>
      </p:sp>
      <p:graphicFrame>
        <p:nvGraphicFramePr>
          <p:cNvPr id="3686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33525" y="1825625"/>
          <a:ext cx="6076950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8673480" imgH="6210360" progId="Word.Document.8">
                  <p:embed/>
                </p:oleObj>
              </mc:Choice>
              <mc:Fallback>
                <p:oleObj name="Document" r:id="rId3" imgW="8673480" imgH="6210360" progId="Word.Document.8">
                  <p:embed/>
                  <p:pic>
                    <p:nvPicPr>
                      <p:cNvPr id="368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1825625"/>
                        <a:ext cx="6076950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72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Examples of Zebrafish Mutants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128044"/>
            <a:ext cx="6350000" cy="3746500"/>
          </a:xfrm>
        </p:spPr>
      </p:pic>
    </p:spTree>
    <p:extLst>
      <p:ext uri="{BB962C8B-B14F-4D97-AF65-F5344CB8AC3E}">
        <p14:creationId xmlns:p14="http://schemas.microsoft.com/office/powerpoint/2010/main" val="271716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594" name="Picture 2" descr="WashPost_zebrafish_Tinni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t="13976" r="2460" b="61829"/>
          <a:stretch>
            <a:fillRect/>
          </a:stretch>
        </p:blipFill>
        <p:spPr bwMode="auto">
          <a:xfrm>
            <a:off x="1268589" y="1295401"/>
            <a:ext cx="6608233" cy="153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6595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en-US" sz="3200" dirty="0"/>
              <a:t>Zebrafish as a Model of Human Pathologies</a:t>
            </a:r>
          </a:p>
        </p:txBody>
      </p:sp>
      <p:grpSp>
        <p:nvGrpSpPr>
          <p:cNvPr id="1006596" name="Group 4"/>
          <p:cNvGrpSpPr>
            <a:grpSpLocks/>
          </p:cNvGrpSpPr>
          <p:nvPr/>
        </p:nvGrpSpPr>
        <p:grpSpPr bwMode="auto">
          <a:xfrm>
            <a:off x="500945" y="3011311"/>
            <a:ext cx="8302978" cy="3465689"/>
            <a:chOff x="502" y="1864"/>
            <a:chExt cx="5884" cy="2456"/>
          </a:xfrm>
        </p:grpSpPr>
        <p:pic>
          <p:nvPicPr>
            <p:cNvPr id="1006597" name="Picture 5" descr="ZebrafishDracul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" y="1864"/>
              <a:ext cx="2679" cy="2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6598" name="Picture 6" descr="DRACULA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" y="1864"/>
              <a:ext cx="3240" cy="2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764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89845" y="371707"/>
            <a:ext cx="7886700" cy="1325563"/>
          </a:xfrm>
        </p:spPr>
        <p:txBody>
          <a:bodyPr anchor="t">
            <a:normAutofit/>
          </a:bodyPr>
          <a:lstStyle/>
          <a:p>
            <a:r>
              <a:rPr lang="en-US" altLang="en-US" sz="3200" dirty="0"/>
              <a:t>Transgenic Zebrafish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7203" name="Picture 3" descr="800px-Glo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5" y="1171222"/>
            <a:ext cx="7962900" cy="530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38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Week 4 Live imaging: zebrafish embryos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Tissue to be imaged is migratory cell type, the neural crest</a:t>
            </a:r>
          </a:p>
          <a:p>
            <a:r>
              <a:rPr lang="en-US" dirty="0"/>
              <a:t>Labeled with modified </a:t>
            </a:r>
            <a:r>
              <a:rPr lang="en-US" dirty="0" err="1"/>
              <a:t>Brainbow</a:t>
            </a:r>
            <a:r>
              <a:rPr lang="en-US" dirty="0"/>
              <a:t> protocol driven by Sox10 promoter</a:t>
            </a:r>
          </a:p>
          <a:p>
            <a:r>
              <a:rPr lang="en-US" dirty="0"/>
              <a:t>Will image using Zeiss Z1 light sheet fluorescence microscope</a:t>
            </a:r>
          </a:p>
          <a:p>
            <a:r>
              <a:rPr lang="en-US" dirty="0"/>
              <a:t>Steven will do the demo on the Z1 Wednesday during lab time.</a:t>
            </a:r>
          </a:p>
          <a:p>
            <a:r>
              <a:rPr lang="en-US" dirty="0"/>
              <a:t>Overnight time lapse of migrating neural crest cells</a:t>
            </a:r>
          </a:p>
        </p:txBody>
      </p:sp>
    </p:spTree>
    <p:extLst>
      <p:ext uri="{BB962C8B-B14F-4D97-AF65-F5344CB8AC3E}">
        <p14:creationId xmlns:p14="http://schemas.microsoft.com/office/powerpoint/2010/main" val="2784610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1F1890-6A7E-4BDD-9F1D-1971C9BD4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200" dirty="0">
                <a:solidFill>
                  <a:prstClr val="black"/>
                </a:solidFill>
              </a:rPr>
              <a:t>Week 4 Live imaging: zebrafish embryos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F561A4-72F6-40EC-8A3E-249A1CA42C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Modified </a:t>
            </a:r>
            <a:r>
              <a:rPr lang="en-US" dirty="0" err="1"/>
              <a:t>Brainbow</a:t>
            </a:r>
            <a:r>
              <a:rPr lang="en-US" dirty="0"/>
              <a:t> reagent.</a:t>
            </a:r>
          </a:p>
          <a:p>
            <a:r>
              <a:rPr lang="en-US" dirty="0"/>
              <a:t>Gupta V, </a:t>
            </a:r>
            <a:r>
              <a:rPr lang="en-US" dirty="0" err="1"/>
              <a:t>Poss</a:t>
            </a:r>
            <a:r>
              <a:rPr lang="en-US" dirty="0"/>
              <a:t> KD. Clonally dominant cardiomyocytes direct heart morphogenesis. Nature. 2012; 484 (7395):479-84. </a:t>
            </a:r>
          </a:p>
          <a:p>
            <a:r>
              <a:rPr lang="en-US" dirty="0"/>
              <a:t>Sox10 promoter line</a:t>
            </a:r>
          </a:p>
          <a:p>
            <a:r>
              <a:rPr lang="en-US" dirty="0" err="1"/>
              <a:t>Mongera</a:t>
            </a:r>
            <a:r>
              <a:rPr lang="en-US" dirty="0"/>
              <a:t> A, Singh AP, Levesque MP, Chen YY, Konstantinidis P, </a:t>
            </a:r>
            <a:r>
              <a:rPr lang="en-US" dirty="0" err="1"/>
              <a:t>Nusslein</a:t>
            </a:r>
            <a:r>
              <a:rPr lang="en-US" dirty="0"/>
              <a:t>-Volhard C. Genetic lineage labeling in zebrafish uncovers novel neural crest contributions to the head, including gill pillar cells. Development. 2013; 140(4):916-25.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54340B-CD76-4266-9458-E05353C3D9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825625"/>
            <a:ext cx="3886200" cy="336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93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Neural crest: A migratory cell type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1" y="1384917"/>
            <a:ext cx="7276110" cy="4991597"/>
          </a:xfrm>
        </p:spPr>
      </p:pic>
    </p:spTree>
    <p:extLst>
      <p:ext uri="{BB962C8B-B14F-4D97-AF65-F5344CB8AC3E}">
        <p14:creationId xmlns:p14="http://schemas.microsoft.com/office/powerpoint/2010/main" val="2669749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Sox 10 promoter drives GFP in zebrafish neural crest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33"/>
          <a:stretch/>
        </p:blipFill>
        <p:spPr>
          <a:xfrm>
            <a:off x="1230032" y="1690689"/>
            <a:ext cx="2682092" cy="48213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6"/>
          <a:stretch/>
        </p:blipFill>
        <p:spPr>
          <a:xfrm>
            <a:off x="4487268" y="1690689"/>
            <a:ext cx="3063602" cy="4829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816" y="6513920"/>
            <a:ext cx="85459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Carney TJ, Dutton KA, Greenhill E, Delfino-Machín M, Dufourcq P, Blader P, Kelsh RN. 2006. A direct role for Sox10 in specification of neural crest-derived sensory neurons. Development 133:4619-4630.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58384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en-US" sz="3200" dirty="0"/>
              <a:t>ENU (</a:t>
            </a:r>
            <a:r>
              <a:rPr lang="en-US" altLang="en-US" sz="3200" dirty="0" err="1"/>
              <a:t>Ethylnitrosourea</a:t>
            </a:r>
            <a:r>
              <a:rPr lang="en-US" altLang="en-US" sz="3200" dirty="0">
                <a:latin typeface="Minion-Regular" charset="0"/>
              </a:rPr>
              <a:t>)</a:t>
            </a:r>
            <a:r>
              <a:rPr lang="en-US" altLang="en-US" sz="3200" dirty="0"/>
              <a:t> Mutagenesis</a:t>
            </a:r>
          </a:p>
        </p:txBody>
      </p:sp>
      <p:pic>
        <p:nvPicPr>
          <p:cNvPr id="48131" name="Picture 3" descr="ENUmut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8704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889997" y="6209191"/>
            <a:ext cx="14033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 err="1">
                <a:latin typeface="Arial" panose="020B0604020202020204" pitchFamily="34" charset="0"/>
              </a:rPr>
              <a:t>Haffter</a:t>
            </a:r>
            <a:r>
              <a:rPr lang="en-US" altLang="en-US" sz="1200" dirty="0">
                <a:latin typeface="Arial" panose="020B0604020202020204" pitchFamily="34" charset="0"/>
              </a:rPr>
              <a:t> et al. 1996</a:t>
            </a:r>
          </a:p>
        </p:txBody>
      </p:sp>
    </p:spTree>
    <p:extLst>
      <p:ext uri="{BB962C8B-B14F-4D97-AF65-F5344CB8AC3E}">
        <p14:creationId xmlns:p14="http://schemas.microsoft.com/office/powerpoint/2010/main" val="412720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sz="3200" dirty="0"/>
              <a:t>George </a:t>
            </a:r>
            <a:r>
              <a:rPr lang="en-US" altLang="en-US" sz="3200" dirty="0" err="1"/>
              <a:t>Streisinger</a:t>
            </a:r>
            <a:r>
              <a:rPr lang="en-US" altLang="en-US" sz="3200" dirty="0"/>
              <a:t> developed zebrafish as a model system</a:t>
            </a:r>
          </a:p>
        </p:txBody>
      </p:sp>
      <p:pic>
        <p:nvPicPr>
          <p:cNvPr id="52227" name="Picture 3" descr="GeorgeStreis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27086"/>
            <a:ext cx="323056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985891" y="5618086"/>
            <a:ext cx="29166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 dirty="0"/>
              <a:t>From Viruses to Zebrafish</a:t>
            </a:r>
          </a:p>
          <a:p>
            <a:pPr algn="ctr"/>
            <a:r>
              <a:rPr lang="en-US" altLang="en-US" b="1" dirty="0"/>
              <a:t>A Vertebrate Genetic System</a:t>
            </a:r>
          </a:p>
        </p:txBody>
      </p:sp>
    </p:spTree>
    <p:extLst>
      <p:ext uri="{BB962C8B-B14F-4D97-AF65-F5344CB8AC3E}">
        <p14:creationId xmlns:p14="http://schemas.microsoft.com/office/powerpoint/2010/main" val="1050073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E811-2873-42CC-B5C7-9263C0ECC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Insertional mutagenesis screen from Nancy Hopkin’s lab at MIT</a:t>
            </a:r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6D996B4-E34C-4B2C-ADF8-96B1757A5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22" y="1478280"/>
            <a:ext cx="3559955" cy="5091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0C0D62-2164-468A-B0ED-BC4C4EF316B7}"/>
              </a:ext>
            </a:extLst>
          </p:cNvPr>
          <p:cNvSpPr txBox="1"/>
          <p:nvPr/>
        </p:nvSpPr>
        <p:spPr>
          <a:xfrm>
            <a:off x="6827519" y="5731882"/>
            <a:ext cx="211869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Holtzman, N.G., Iovine, M.K., Liang, J.O., Morris, J., 2016. Learning to Fish with Genetics: A Primer on the Vertebrate Model Danio rerio. Genetics 203, 1069-1089.</a:t>
            </a:r>
          </a:p>
        </p:txBody>
      </p:sp>
    </p:spTree>
    <p:extLst>
      <p:ext uri="{BB962C8B-B14F-4D97-AF65-F5344CB8AC3E}">
        <p14:creationId xmlns:p14="http://schemas.microsoft.com/office/powerpoint/2010/main" val="197094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Flip trap screen (</a:t>
            </a:r>
            <a:r>
              <a:rPr lang="en-US" altLang="en-US" sz="3200" dirty="0">
                <a:solidFill>
                  <a:srgbClr val="000000"/>
                </a:solidFill>
              </a:rPr>
              <a:t>http://www.fliptrap.org)</a:t>
            </a:r>
            <a:br>
              <a:rPr lang="en-US" sz="3200" dirty="0"/>
            </a:br>
            <a:r>
              <a:rPr lang="en-US" sz="2800" dirty="0"/>
              <a:t>Le Trinh et al. Gene Dev. 2011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Gene trapping vector: Citrine (YFP) flanked by splice acceptor &amp; donor, forward orientation; </a:t>
            </a:r>
            <a:r>
              <a:rPr lang="en-US" sz="2000" dirty="0" err="1"/>
              <a:t>mCherry</a:t>
            </a:r>
            <a:r>
              <a:rPr lang="en-US" sz="2000" dirty="0"/>
              <a:t> (RFP) polyadenylation signal, reverse orientation; lox &amp; FRT sites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Transposon based gene trapping technology (Tol2)</a:t>
            </a:r>
          </a:p>
          <a:p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89" y="2529214"/>
            <a:ext cx="3413433" cy="3727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160" y="3639845"/>
            <a:ext cx="3419271" cy="262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73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5331" name="AlpahCatenin_24hrsTimelapseEND_DeletePos2_Subset_Pos3_Maximumintensityprojection_ModifySeries_ModifySeries_Copychannel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43" y="1780823"/>
            <a:ext cx="1857022" cy="183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5332" name="Timelapse2_2pos_ct159a_rotPos2.avi">
            <a:hlinkClick r:id="" action="ppaction://media"/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87" y="4010378"/>
            <a:ext cx="1868311" cy="184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5333" name="TimeLapse_CT30aStart28hpf_2Positions_March31_SubsetPos1_ModifySeries_Maximumintensityprojection_Copychannel_Delete5Images.avi">
            <a:hlinkClick r:id="" action="ppaction://media"/>
          </p:cNvPr>
          <p:cNvPicPr>
            <a:picLocks noChangeAspect="1" noChangeArrowheads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43" y="4010378"/>
            <a:ext cx="1862667" cy="183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5334" name="Hmga2_25fps_compressed6_24hpf_TimeLapse_JustHmga2l_8bit_Maximumintensityprojection.avi">
            <a:hlinkClick r:id="" action="ppaction://media"/>
          </p:cNvPr>
          <p:cNvPicPr>
            <a:picLocks noChangeAspect="1" noChangeArrowheads="1"/>
          </p:cNvPicPr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87" y="1787879"/>
            <a:ext cx="1851378" cy="182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5336" name="Text Box 8"/>
          <p:cNvSpPr txBox="1">
            <a:spLocks noChangeArrowheads="1"/>
          </p:cNvSpPr>
          <p:nvPr/>
        </p:nvSpPr>
        <p:spPr bwMode="auto">
          <a:xfrm>
            <a:off x="2832233" y="3570112"/>
            <a:ext cx="103906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67">
                <a:solidFill>
                  <a:srgbClr val="FFFFFF"/>
                </a:solidFill>
                <a:ea typeface="ＭＳ Ｐゴシック" panose="020B0600070205080204" pitchFamily="34" charset="-128"/>
              </a:rPr>
              <a:t>Cell Membrane</a:t>
            </a:r>
          </a:p>
        </p:txBody>
      </p:sp>
      <p:sp>
        <p:nvSpPr>
          <p:cNvPr id="995337" name="Text Box 9"/>
          <p:cNvSpPr txBox="1">
            <a:spLocks noChangeArrowheads="1"/>
          </p:cNvSpPr>
          <p:nvPr/>
        </p:nvSpPr>
        <p:spPr bwMode="auto">
          <a:xfrm>
            <a:off x="5183144" y="3550356"/>
            <a:ext cx="534121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67">
                <a:solidFill>
                  <a:srgbClr val="FFFFFF"/>
                </a:solidFill>
                <a:ea typeface="ＭＳ Ｐゴシック" panose="020B0600070205080204" pitchFamily="34" charset="-128"/>
              </a:rPr>
              <a:t>Nuclei</a:t>
            </a:r>
          </a:p>
        </p:txBody>
      </p:sp>
      <p:sp>
        <p:nvSpPr>
          <p:cNvPr id="995338" name="Text Box 10"/>
          <p:cNvSpPr txBox="1">
            <a:spLocks noChangeArrowheads="1"/>
          </p:cNvSpPr>
          <p:nvPr/>
        </p:nvSpPr>
        <p:spPr bwMode="auto">
          <a:xfrm>
            <a:off x="2799776" y="1516945"/>
            <a:ext cx="10461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 sz="1600">
                <a:solidFill>
                  <a:srgbClr val="00FF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α</a:t>
            </a:r>
            <a:r>
              <a:rPr lang="en-US" altLang="en-US" sz="1600">
                <a:solidFill>
                  <a:srgbClr val="00FF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- Catenin</a:t>
            </a:r>
            <a:endParaRPr lang="el-GR" altLang="en-US" sz="1600">
              <a:solidFill>
                <a:srgbClr val="00FF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95340" name="Text Box 12"/>
          <p:cNvSpPr txBox="1">
            <a:spLocks noChangeArrowheads="1"/>
          </p:cNvSpPr>
          <p:nvPr/>
        </p:nvSpPr>
        <p:spPr bwMode="auto">
          <a:xfrm>
            <a:off x="5043443" y="1516945"/>
            <a:ext cx="7707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00FF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Hmga2</a:t>
            </a:r>
            <a:endParaRPr lang="el-GR" altLang="en-US" sz="1600">
              <a:solidFill>
                <a:srgbClr val="00FF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95341" name="Text Box 13"/>
          <p:cNvSpPr txBox="1">
            <a:spLocks noChangeArrowheads="1"/>
          </p:cNvSpPr>
          <p:nvPr/>
        </p:nvSpPr>
        <p:spPr bwMode="auto">
          <a:xfrm>
            <a:off x="2969110" y="3745089"/>
            <a:ext cx="7521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00FF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Rbms3</a:t>
            </a:r>
            <a:endParaRPr lang="el-GR" altLang="en-US" sz="1600">
              <a:solidFill>
                <a:srgbClr val="00FF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95342" name="Text Box 14"/>
          <p:cNvSpPr txBox="1">
            <a:spLocks noChangeArrowheads="1"/>
          </p:cNvSpPr>
          <p:nvPr/>
        </p:nvSpPr>
        <p:spPr bwMode="auto">
          <a:xfrm>
            <a:off x="5071666" y="3745089"/>
            <a:ext cx="8114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00FF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Rab3ab</a:t>
            </a:r>
            <a:endParaRPr lang="el-GR" altLang="en-US" sz="1600">
              <a:solidFill>
                <a:srgbClr val="00FF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95343" name="Text Box 15"/>
          <p:cNvSpPr txBox="1">
            <a:spLocks noChangeArrowheads="1"/>
          </p:cNvSpPr>
          <p:nvPr/>
        </p:nvSpPr>
        <p:spPr bwMode="auto">
          <a:xfrm>
            <a:off x="2970521" y="5788378"/>
            <a:ext cx="771365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67">
                <a:solidFill>
                  <a:srgbClr val="FFFFFF"/>
                </a:solidFill>
                <a:ea typeface="ＭＳ Ｐゴシック" panose="020B0600070205080204" pitchFamily="34" charset="-128"/>
              </a:rPr>
              <a:t>Cytoplasm</a:t>
            </a:r>
          </a:p>
        </p:txBody>
      </p:sp>
      <p:sp>
        <p:nvSpPr>
          <p:cNvPr id="995345" name="Text Box 17"/>
          <p:cNvSpPr txBox="1">
            <a:spLocks noChangeArrowheads="1"/>
          </p:cNvSpPr>
          <p:nvPr/>
        </p:nvSpPr>
        <p:spPr bwMode="auto">
          <a:xfrm>
            <a:off x="4824721" y="5808134"/>
            <a:ext cx="1189749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67">
                <a:solidFill>
                  <a:srgbClr val="FFFFFF"/>
                </a:solidFill>
                <a:ea typeface="ＭＳ Ｐゴシック" panose="020B0600070205080204" pitchFamily="34" charset="-128"/>
              </a:rPr>
              <a:t>Cytoplasm+Nuclei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800" dirty="0"/>
              <a:t>Time lapse movies of developing zebrafish: Focus on the inner ear and surrounding tissues</a:t>
            </a:r>
          </a:p>
        </p:txBody>
      </p:sp>
    </p:spTree>
    <p:extLst>
      <p:ext uri="{BB962C8B-B14F-4D97-AF65-F5344CB8AC3E}">
        <p14:creationId xmlns:p14="http://schemas.microsoft.com/office/powerpoint/2010/main" val="9923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2" fill="hold"/>
                                        <p:tgtEl>
                                          <p:spTgt spid="995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00" fill="hold"/>
                                        <p:tgtEl>
                                          <p:spTgt spid="995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87" fill="hold"/>
                                        <p:tgtEl>
                                          <p:spTgt spid="995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00" fill="hold"/>
                                        <p:tgtEl>
                                          <p:spTgt spid="995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95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95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53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95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95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53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95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995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53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95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995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5334"/>
                  </p:tgtEl>
                </p:cond>
              </p:nextCondLst>
            </p:seq>
            <p:video>
              <p:cMediaNode>
                <p:cTn id="3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95331"/>
                </p:tgtEl>
              </p:cMediaNode>
            </p:video>
            <p:video>
              <p:cMediaNode>
                <p:cTn id="3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95332"/>
                </p:tgtEl>
              </p:cMediaNode>
            </p:video>
            <p:video>
              <p:cMediaNode>
                <p:cTn id="3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95333"/>
                </p:tgtEl>
              </p:cMediaNode>
            </p:video>
            <p:video>
              <p:cMediaNode>
                <p:cTn id="3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9533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Examples of time lapses showing neural crest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Erythrocyte Membrane Protein Band 4.1-like 3b (Epb41l3b)</a:t>
            </a:r>
          </a:p>
          <a:p>
            <a:r>
              <a:rPr lang="en-US" sz="1400" dirty="0"/>
              <a:t>Time lapse 18+ hours, beginning at ~30 </a:t>
            </a:r>
            <a:r>
              <a:rPr lang="en-US" sz="1400" dirty="0" err="1"/>
              <a:t>hpf</a:t>
            </a:r>
            <a:r>
              <a:rPr lang="en-US" sz="1400" dirty="0"/>
              <a:t>, end at ~2 </a:t>
            </a:r>
            <a:r>
              <a:rPr lang="en-US" sz="1400" dirty="0" err="1"/>
              <a:t>dpf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400" dirty="0"/>
              <a:t>Discs large homolog 1-like protein (Dlg1l)</a:t>
            </a:r>
          </a:p>
          <a:p>
            <a:r>
              <a:rPr lang="en-US" sz="1400" dirty="0"/>
              <a:t>Time-lapse 18 hours, 10 min; Starting at ~28 </a:t>
            </a:r>
            <a:r>
              <a:rPr lang="en-US" sz="1400" dirty="0" err="1"/>
              <a:t>hpf</a:t>
            </a:r>
            <a:endParaRPr lang="en-US" sz="1400" dirty="0"/>
          </a:p>
        </p:txBody>
      </p:sp>
      <p:pic>
        <p:nvPicPr>
          <p:cNvPr id="5" name="ct49b_Timelapse_Subset_Rotate_Copychannel_DeleteImage_DeleteImages110to106_Maximumintensityprojection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5" y="2786327"/>
            <a:ext cx="3585271" cy="35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t125b_Timelapse_Subset_ModifySeries_Maximumintensityprojection_Fl.avi">
            <a:hlinkClick r:id="" action="ppaction://media"/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61" y="2786327"/>
            <a:ext cx="3588161" cy="354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0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1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8BF1-E6DF-4194-B996-8E53D39F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Zeiss Z1 digital light sheet fluorescence microscope. </a:t>
            </a:r>
            <a:r>
              <a:rPr lang="en-US" sz="3200"/>
              <a:t>Meet Wednesday in BI rm B133 </a:t>
            </a:r>
            <a:endParaRPr lang="en-US" sz="3200" dirty="0"/>
          </a:p>
        </p:txBody>
      </p:sp>
      <p:pic>
        <p:nvPicPr>
          <p:cNvPr id="4" name="Picture 3" descr="A desk with a computer&#10;&#10;Description automatically generated">
            <a:extLst>
              <a:ext uri="{FF2B5EF4-FFF2-40B4-BE49-F238E27FC236}">
                <a16:creationId xmlns:a16="http://schemas.microsoft.com/office/drawing/2014/main" id="{0F4EA2DF-F462-4CDC-9878-CE5B53AEB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r="2514"/>
          <a:stretch/>
        </p:blipFill>
        <p:spPr>
          <a:xfrm>
            <a:off x="328246" y="1448093"/>
            <a:ext cx="85859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4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7961313" y="944563"/>
            <a:ext cx="106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3000" b="1">
                <a:solidFill>
                  <a:srgbClr val="FFFFFF"/>
                </a:solidFill>
                <a:latin typeface="Helvetica" panose="020B0604020202020204" pitchFamily="34" charset="0"/>
              </a:rPr>
              <a:t> </a:t>
            </a:r>
            <a:endParaRPr lang="en-US" altLang="en-US">
              <a:latin typeface="Times" panose="02020603050405020304" pitchFamily="18" charset="0"/>
            </a:endParaRPr>
          </a:p>
        </p:txBody>
      </p:sp>
      <p:grpSp>
        <p:nvGrpSpPr>
          <p:cNvPr id="117765" name="Group 5"/>
          <p:cNvGrpSpPr>
            <a:grpSpLocks/>
          </p:cNvGrpSpPr>
          <p:nvPr/>
        </p:nvGrpSpPr>
        <p:grpSpPr bwMode="auto">
          <a:xfrm>
            <a:off x="914400" y="2590800"/>
            <a:ext cx="3449638" cy="3449638"/>
            <a:chOff x="1309" y="1794"/>
            <a:chExt cx="1584" cy="1584"/>
          </a:xfrm>
        </p:grpSpPr>
        <p:sp>
          <p:nvSpPr>
            <p:cNvPr id="117766" name="Freeform 6"/>
            <p:cNvSpPr>
              <a:spLocks/>
            </p:cNvSpPr>
            <p:nvPr/>
          </p:nvSpPr>
          <p:spPr bwMode="auto">
            <a:xfrm>
              <a:off x="1309" y="2585"/>
              <a:ext cx="1584" cy="793"/>
            </a:xfrm>
            <a:custGeom>
              <a:avLst/>
              <a:gdLst>
                <a:gd name="T0" fmla="*/ 1584 w 1584"/>
                <a:gd name="T1" fmla="*/ 0 h 793"/>
                <a:gd name="T2" fmla="*/ 1584 w 1584"/>
                <a:gd name="T3" fmla="*/ 73 h 793"/>
                <a:gd name="T4" fmla="*/ 1577 w 1584"/>
                <a:gd name="T5" fmla="*/ 136 h 793"/>
                <a:gd name="T6" fmla="*/ 1561 w 1584"/>
                <a:gd name="T7" fmla="*/ 209 h 793"/>
                <a:gd name="T8" fmla="*/ 1536 w 1584"/>
                <a:gd name="T9" fmla="*/ 272 h 793"/>
                <a:gd name="T10" fmla="*/ 1513 w 1584"/>
                <a:gd name="T11" fmla="*/ 336 h 793"/>
                <a:gd name="T12" fmla="*/ 1481 w 1584"/>
                <a:gd name="T13" fmla="*/ 401 h 793"/>
                <a:gd name="T14" fmla="*/ 1450 w 1584"/>
                <a:gd name="T15" fmla="*/ 457 h 793"/>
                <a:gd name="T16" fmla="*/ 1402 w 1584"/>
                <a:gd name="T17" fmla="*/ 512 h 793"/>
                <a:gd name="T18" fmla="*/ 1354 w 1584"/>
                <a:gd name="T19" fmla="*/ 560 h 793"/>
                <a:gd name="T20" fmla="*/ 1306 w 1584"/>
                <a:gd name="T21" fmla="*/ 608 h 793"/>
                <a:gd name="T22" fmla="*/ 1248 w 1584"/>
                <a:gd name="T23" fmla="*/ 656 h 793"/>
                <a:gd name="T24" fmla="*/ 1193 w 1584"/>
                <a:gd name="T25" fmla="*/ 689 h 793"/>
                <a:gd name="T26" fmla="*/ 1129 w 1584"/>
                <a:gd name="T27" fmla="*/ 720 h 793"/>
                <a:gd name="T28" fmla="*/ 1066 w 1584"/>
                <a:gd name="T29" fmla="*/ 745 h 793"/>
                <a:gd name="T30" fmla="*/ 1001 w 1584"/>
                <a:gd name="T31" fmla="*/ 768 h 793"/>
                <a:gd name="T32" fmla="*/ 930 w 1584"/>
                <a:gd name="T33" fmla="*/ 785 h 793"/>
                <a:gd name="T34" fmla="*/ 864 w 1584"/>
                <a:gd name="T35" fmla="*/ 793 h 793"/>
                <a:gd name="T36" fmla="*/ 793 w 1584"/>
                <a:gd name="T37" fmla="*/ 793 h 793"/>
                <a:gd name="T38" fmla="*/ 720 w 1584"/>
                <a:gd name="T39" fmla="*/ 793 h 793"/>
                <a:gd name="T40" fmla="*/ 657 w 1584"/>
                <a:gd name="T41" fmla="*/ 785 h 793"/>
                <a:gd name="T42" fmla="*/ 584 w 1584"/>
                <a:gd name="T43" fmla="*/ 768 h 793"/>
                <a:gd name="T44" fmla="*/ 521 w 1584"/>
                <a:gd name="T45" fmla="*/ 745 h 793"/>
                <a:gd name="T46" fmla="*/ 457 w 1584"/>
                <a:gd name="T47" fmla="*/ 720 h 793"/>
                <a:gd name="T48" fmla="*/ 392 w 1584"/>
                <a:gd name="T49" fmla="*/ 689 h 793"/>
                <a:gd name="T50" fmla="*/ 336 w 1584"/>
                <a:gd name="T51" fmla="*/ 656 h 793"/>
                <a:gd name="T52" fmla="*/ 281 w 1584"/>
                <a:gd name="T53" fmla="*/ 608 h 793"/>
                <a:gd name="T54" fmla="*/ 233 w 1584"/>
                <a:gd name="T55" fmla="*/ 560 h 793"/>
                <a:gd name="T56" fmla="*/ 185 w 1584"/>
                <a:gd name="T57" fmla="*/ 512 h 793"/>
                <a:gd name="T58" fmla="*/ 137 w 1584"/>
                <a:gd name="T59" fmla="*/ 457 h 793"/>
                <a:gd name="T60" fmla="*/ 104 w 1584"/>
                <a:gd name="T61" fmla="*/ 401 h 793"/>
                <a:gd name="T62" fmla="*/ 73 w 1584"/>
                <a:gd name="T63" fmla="*/ 336 h 793"/>
                <a:gd name="T64" fmla="*/ 48 w 1584"/>
                <a:gd name="T65" fmla="*/ 272 h 793"/>
                <a:gd name="T66" fmla="*/ 25 w 1584"/>
                <a:gd name="T67" fmla="*/ 209 h 793"/>
                <a:gd name="T68" fmla="*/ 8 w 1584"/>
                <a:gd name="T69" fmla="*/ 136 h 793"/>
                <a:gd name="T70" fmla="*/ 0 w 1584"/>
                <a:gd name="T71" fmla="*/ 88 h 793"/>
                <a:gd name="T72" fmla="*/ 793 w 1584"/>
                <a:gd name="T73" fmla="*/ 0 h 793"/>
                <a:gd name="T74" fmla="*/ 1584 w 1584"/>
                <a:gd name="T75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84" h="793">
                  <a:moveTo>
                    <a:pt x="1584" y="0"/>
                  </a:moveTo>
                  <a:lnTo>
                    <a:pt x="1584" y="73"/>
                  </a:lnTo>
                  <a:lnTo>
                    <a:pt x="1577" y="136"/>
                  </a:lnTo>
                  <a:lnTo>
                    <a:pt x="1561" y="209"/>
                  </a:lnTo>
                  <a:lnTo>
                    <a:pt x="1536" y="272"/>
                  </a:lnTo>
                  <a:lnTo>
                    <a:pt x="1513" y="336"/>
                  </a:lnTo>
                  <a:lnTo>
                    <a:pt x="1481" y="401"/>
                  </a:lnTo>
                  <a:lnTo>
                    <a:pt x="1450" y="457"/>
                  </a:lnTo>
                  <a:lnTo>
                    <a:pt x="1402" y="512"/>
                  </a:lnTo>
                  <a:lnTo>
                    <a:pt x="1354" y="560"/>
                  </a:lnTo>
                  <a:lnTo>
                    <a:pt x="1306" y="608"/>
                  </a:lnTo>
                  <a:lnTo>
                    <a:pt x="1248" y="656"/>
                  </a:lnTo>
                  <a:lnTo>
                    <a:pt x="1193" y="689"/>
                  </a:lnTo>
                  <a:lnTo>
                    <a:pt x="1129" y="720"/>
                  </a:lnTo>
                  <a:lnTo>
                    <a:pt x="1066" y="745"/>
                  </a:lnTo>
                  <a:lnTo>
                    <a:pt x="1001" y="768"/>
                  </a:lnTo>
                  <a:lnTo>
                    <a:pt x="930" y="785"/>
                  </a:lnTo>
                  <a:lnTo>
                    <a:pt x="864" y="793"/>
                  </a:lnTo>
                  <a:lnTo>
                    <a:pt x="793" y="793"/>
                  </a:lnTo>
                  <a:lnTo>
                    <a:pt x="720" y="793"/>
                  </a:lnTo>
                  <a:lnTo>
                    <a:pt x="657" y="785"/>
                  </a:lnTo>
                  <a:lnTo>
                    <a:pt x="584" y="768"/>
                  </a:lnTo>
                  <a:lnTo>
                    <a:pt x="521" y="745"/>
                  </a:lnTo>
                  <a:lnTo>
                    <a:pt x="457" y="720"/>
                  </a:lnTo>
                  <a:lnTo>
                    <a:pt x="392" y="689"/>
                  </a:lnTo>
                  <a:lnTo>
                    <a:pt x="336" y="656"/>
                  </a:lnTo>
                  <a:lnTo>
                    <a:pt x="281" y="608"/>
                  </a:lnTo>
                  <a:lnTo>
                    <a:pt x="233" y="560"/>
                  </a:lnTo>
                  <a:lnTo>
                    <a:pt x="185" y="512"/>
                  </a:lnTo>
                  <a:lnTo>
                    <a:pt x="137" y="457"/>
                  </a:lnTo>
                  <a:lnTo>
                    <a:pt x="104" y="401"/>
                  </a:lnTo>
                  <a:lnTo>
                    <a:pt x="73" y="336"/>
                  </a:lnTo>
                  <a:lnTo>
                    <a:pt x="48" y="272"/>
                  </a:lnTo>
                  <a:lnTo>
                    <a:pt x="25" y="209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793" y="0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67" name="Freeform 7"/>
            <p:cNvSpPr>
              <a:spLocks/>
            </p:cNvSpPr>
            <p:nvPr/>
          </p:nvSpPr>
          <p:spPr bwMode="auto">
            <a:xfrm>
              <a:off x="1309" y="2569"/>
              <a:ext cx="793" cy="104"/>
            </a:xfrm>
            <a:custGeom>
              <a:avLst/>
              <a:gdLst>
                <a:gd name="T0" fmla="*/ 0 w 793"/>
                <a:gd name="T1" fmla="*/ 104 h 104"/>
                <a:gd name="T2" fmla="*/ 0 w 793"/>
                <a:gd name="T3" fmla="*/ 89 h 104"/>
                <a:gd name="T4" fmla="*/ 0 w 793"/>
                <a:gd name="T5" fmla="*/ 16 h 104"/>
                <a:gd name="T6" fmla="*/ 0 w 793"/>
                <a:gd name="T7" fmla="*/ 0 h 104"/>
                <a:gd name="T8" fmla="*/ 793 w 793"/>
                <a:gd name="T9" fmla="*/ 16 h 104"/>
                <a:gd name="T10" fmla="*/ 0 w 793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3" h="104">
                  <a:moveTo>
                    <a:pt x="0" y="104"/>
                  </a:moveTo>
                  <a:lnTo>
                    <a:pt x="0" y="89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93" y="16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DD0806"/>
            </a:solidFill>
            <a:ln w="12700">
              <a:solidFill>
                <a:srgbClr val="DD08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68" name="Freeform 8"/>
            <p:cNvSpPr>
              <a:spLocks/>
            </p:cNvSpPr>
            <p:nvPr/>
          </p:nvSpPr>
          <p:spPr bwMode="auto">
            <a:xfrm>
              <a:off x="1309" y="2529"/>
              <a:ext cx="793" cy="56"/>
            </a:xfrm>
            <a:custGeom>
              <a:avLst/>
              <a:gdLst>
                <a:gd name="T0" fmla="*/ 0 w 793"/>
                <a:gd name="T1" fmla="*/ 40 h 56"/>
                <a:gd name="T2" fmla="*/ 0 w 793"/>
                <a:gd name="T3" fmla="*/ 0 h 56"/>
                <a:gd name="T4" fmla="*/ 793 w 793"/>
                <a:gd name="T5" fmla="*/ 56 h 56"/>
                <a:gd name="T6" fmla="*/ 0 w 793"/>
                <a:gd name="T7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3" h="56">
                  <a:moveTo>
                    <a:pt x="0" y="40"/>
                  </a:moveTo>
                  <a:lnTo>
                    <a:pt x="0" y="0"/>
                  </a:lnTo>
                  <a:lnTo>
                    <a:pt x="793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CF305"/>
            </a:solidFill>
            <a:ln w="12700">
              <a:solidFill>
                <a:srgbClr val="FCF30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69" name="Freeform 9"/>
            <p:cNvSpPr>
              <a:spLocks/>
            </p:cNvSpPr>
            <p:nvPr/>
          </p:nvSpPr>
          <p:spPr bwMode="auto">
            <a:xfrm>
              <a:off x="1309" y="2138"/>
              <a:ext cx="793" cy="447"/>
            </a:xfrm>
            <a:custGeom>
              <a:avLst/>
              <a:gdLst>
                <a:gd name="T0" fmla="*/ 0 w 793"/>
                <a:gd name="T1" fmla="*/ 391 h 447"/>
                <a:gd name="T2" fmla="*/ 0 w 793"/>
                <a:gd name="T3" fmla="*/ 376 h 447"/>
                <a:gd name="T4" fmla="*/ 8 w 793"/>
                <a:gd name="T5" fmla="*/ 312 h 447"/>
                <a:gd name="T6" fmla="*/ 25 w 793"/>
                <a:gd name="T7" fmla="*/ 239 h 447"/>
                <a:gd name="T8" fmla="*/ 48 w 793"/>
                <a:gd name="T9" fmla="*/ 176 h 447"/>
                <a:gd name="T10" fmla="*/ 73 w 793"/>
                <a:gd name="T11" fmla="*/ 111 h 447"/>
                <a:gd name="T12" fmla="*/ 104 w 793"/>
                <a:gd name="T13" fmla="*/ 47 h 447"/>
                <a:gd name="T14" fmla="*/ 137 w 793"/>
                <a:gd name="T15" fmla="*/ 0 h 447"/>
                <a:gd name="T16" fmla="*/ 793 w 793"/>
                <a:gd name="T17" fmla="*/ 447 h 447"/>
                <a:gd name="T18" fmla="*/ 0 w 793"/>
                <a:gd name="T19" fmla="*/ 391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3" h="447">
                  <a:moveTo>
                    <a:pt x="0" y="391"/>
                  </a:moveTo>
                  <a:lnTo>
                    <a:pt x="0" y="376"/>
                  </a:lnTo>
                  <a:lnTo>
                    <a:pt x="8" y="312"/>
                  </a:lnTo>
                  <a:lnTo>
                    <a:pt x="25" y="239"/>
                  </a:lnTo>
                  <a:lnTo>
                    <a:pt x="48" y="176"/>
                  </a:lnTo>
                  <a:lnTo>
                    <a:pt x="73" y="111"/>
                  </a:lnTo>
                  <a:lnTo>
                    <a:pt x="104" y="47"/>
                  </a:lnTo>
                  <a:lnTo>
                    <a:pt x="137" y="0"/>
                  </a:lnTo>
                  <a:lnTo>
                    <a:pt x="793" y="447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02ABEA"/>
            </a:solidFill>
            <a:ln w="12700">
              <a:solidFill>
                <a:srgbClr val="02ABE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0" name="Freeform 10"/>
            <p:cNvSpPr>
              <a:spLocks/>
            </p:cNvSpPr>
            <p:nvPr/>
          </p:nvSpPr>
          <p:spPr bwMode="auto">
            <a:xfrm>
              <a:off x="1446" y="1794"/>
              <a:ext cx="1447" cy="791"/>
            </a:xfrm>
            <a:custGeom>
              <a:avLst/>
              <a:gdLst>
                <a:gd name="T0" fmla="*/ 0 w 1447"/>
                <a:gd name="T1" fmla="*/ 344 h 791"/>
                <a:gd name="T2" fmla="*/ 0 w 1447"/>
                <a:gd name="T3" fmla="*/ 336 h 791"/>
                <a:gd name="T4" fmla="*/ 48 w 1447"/>
                <a:gd name="T5" fmla="*/ 280 h 791"/>
                <a:gd name="T6" fmla="*/ 96 w 1447"/>
                <a:gd name="T7" fmla="*/ 232 h 791"/>
                <a:gd name="T8" fmla="*/ 144 w 1447"/>
                <a:gd name="T9" fmla="*/ 184 h 791"/>
                <a:gd name="T10" fmla="*/ 199 w 1447"/>
                <a:gd name="T11" fmla="*/ 136 h 791"/>
                <a:gd name="T12" fmla="*/ 255 w 1447"/>
                <a:gd name="T13" fmla="*/ 104 h 791"/>
                <a:gd name="T14" fmla="*/ 320 w 1447"/>
                <a:gd name="T15" fmla="*/ 71 h 791"/>
                <a:gd name="T16" fmla="*/ 384 w 1447"/>
                <a:gd name="T17" fmla="*/ 48 h 791"/>
                <a:gd name="T18" fmla="*/ 447 w 1447"/>
                <a:gd name="T19" fmla="*/ 23 h 791"/>
                <a:gd name="T20" fmla="*/ 520 w 1447"/>
                <a:gd name="T21" fmla="*/ 8 h 791"/>
                <a:gd name="T22" fmla="*/ 583 w 1447"/>
                <a:gd name="T23" fmla="*/ 0 h 791"/>
                <a:gd name="T24" fmla="*/ 656 w 1447"/>
                <a:gd name="T25" fmla="*/ 0 h 791"/>
                <a:gd name="T26" fmla="*/ 727 w 1447"/>
                <a:gd name="T27" fmla="*/ 0 h 791"/>
                <a:gd name="T28" fmla="*/ 793 w 1447"/>
                <a:gd name="T29" fmla="*/ 8 h 791"/>
                <a:gd name="T30" fmla="*/ 864 w 1447"/>
                <a:gd name="T31" fmla="*/ 23 h 791"/>
                <a:gd name="T32" fmla="*/ 929 w 1447"/>
                <a:gd name="T33" fmla="*/ 48 h 791"/>
                <a:gd name="T34" fmla="*/ 992 w 1447"/>
                <a:gd name="T35" fmla="*/ 71 h 791"/>
                <a:gd name="T36" fmla="*/ 1056 w 1447"/>
                <a:gd name="T37" fmla="*/ 104 h 791"/>
                <a:gd name="T38" fmla="*/ 1111 w 1447"/>
                <a:gd name="T39" fmla="*/ 136 h 791"/>
                <a:gd name="T40" fmla="*/ 1169 w 1447"/>
                <a:gd name="T41" fmla="*/ 184 h 791"/>
                <a:gd name="T42" fmla="*/ 1217 w 1447"/>
                <a:gd name="T43" fmla="*/ 232 h 791"/>
                <a:gd name="T44" fmla="*/ 1265 w 1447"/>
                <a:gd name="T45" fmla="*/ 280 h 791"/>
                <a:gd name="T46" fmla="*/ 1313 w 1447"/>
                <a:gd name="T47" fmla="*/ 336 h 791"/>
                <a:gd name="T48" fmla="*/ 1344 w 1447"/>
                <a:gd name="T49" fmla="*/ 391 h 791"/>
                <a:gd name="T50" fmla="*/ 1376 w 1447"/>
                <a:gd name="T51" fmla="*/ 455 h 791"/>
                <a:gd name="T52" fmla="*/ 1399 w 1447"/>
                <a:gd name="T53" fmla="*/ 520 h 791"/>
                <a:gd name="T54" fmla="*/ 1424 w 1447"/>
                <a:gd name="T55" fmla="*/ 583 h 791"/>
                <a:gd name="T56" fmla="*/ 1440 w 1447"/>
                <a:gd name="T57" fmla="*/ 656 h 791"/>
                <a:gd name="T58" fmla="*/ 1447 w 1447"/>
                <a:gd name="T59" fmla="*/ 720 h 791"/>
                <a:gd name="T60" fmla="*/ 1447 w 1447"/>
                <a:gd name="T61" fmla="*/ 791 h 791"/>
                <a:gd name="T62" fmla="*/ 656 w 1447"/>
                <a:gd name="T63" fmla="*/ 791 h 791"/>
                <a:gd name="T64" fmla="*/ 0 w 1447"/>
                <a:gd name="T65" fmla="*/ 344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7" h="791">
                  <a:moveTo>
                    <a:pt x="0" y="344"/>
                  </a:moveTo>
                  <a:lnTo>
                    <a:pt x="0" y="336"/>
                  </a:lnTo>
                  <a:lnTo>
                    <a:pt x="48" y="280"/>
                  </a:lnTo>
                  <a:lnTo>
                    <a:pt x="96" y="232"/>
                  </a:lnTo>
                  <a:lnTo>
                    <a:pt x="144" y="184"/>
                  </a:lnTo>
                  <a:lnTo>
                    <a:pt x="199" y="136"/>
                  </a:lnTo>
                  <a:lnTo>
                    <a:pt x="255" y="104"/>
                  </a:lnTo>
                  <a:lnTo>
                    <a:pt x="320" y="71"/>
                  </a:lnTo>
                  <a:lnTo>
                    <a:pt x="384" y="48"/>
                  </a:lnTo>
                  <a:lnTo>
                    <a:pt x="447" y="23"/>
                  </a:lnTo>
                  <a:lnTo>
                    <a:pt x="520" y="8"/>
                  </a:lnTo>
                  <a:lnTo>
                    <a:pt x="583" y="0"/>
                  </a:lnTo>
                  <a:lnTo>
                    <a:pt x="656" y="0"/>
                  </a:lnTo>
                  <a:lnTo>
                    <a:pt x="727" y="0"/>
                  </a:lnTo>
                  <a:lnTo>
                    <a:pt x="793" y="8"/>
                  </a:lnTo>
                  <a:lnTo>
                    <a:pt x="864" y="23"/>
                  </a:lnTo>
                  <a:lnTo>
                    <a:pt x="929" y="48"/>
                  </a:lnTo>
                  <a:lnTo>
                    <a:pt x="992" y="71"/>
                  </a:lnTo>
                  <a:lnTo>
                    <a:pt x="1056" y="104"/>
                  </a:lnTo>
                  <a:lnTo>
                    <a:pt x="1111" y="136"/>
                  </a:lnTo>
                  <a:lnTo>
                    <a:pt x="1169" y="184"/>
                  </a:lnTo>
                  <a:lnTo>
                    <a:pt x="1217" y="232"/>
                  </a:lnTo>
                  <a:lnTo>
                    <a:pt x="1265" y="280"/>
                  </a:lnTo>
                  <a:lnTo>
                    <a:pt x="1313" y="336"/>
                  </a:lnTo>
                  <a:lnTo>
                    <a:pt x="1344" y="391"/>
                  </a:lnTo>
                  <a:lnTo>
                    <a:pt x="1376" y="455"/>
                  </a:lnTo>
                  <a:lnTo>
                    <a:pt x="1399" y="520"/>
                  </a:lnTo>
                  <a:lnTo>
                    <a:pt x="1424" y="583"/>
                  </a:lnTo>
                  <a:lnTo>
                    <a:pt x="1440" y="656"/>
                  </a:lnTo>
                  <a:lnTo>
                    <a:pt x="1447" y="720"/>
                  </a:lnTo>
                  <a:lnTo>
                    <a:pt x="1447" y="791"/>
                  </a:lnTo>
                  <a:lnTo>
                    <a:pt x="656" y="791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008000"/>
            </a:solidFill>
            <a:ln w="127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4797425" y="4637088"/>
            <a:ext cx="128588" cy="12700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4797425" y="4637088"/>
            <a:ext cx="139700" cy="13970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3" name="Rectangle 13"/>
          <p:cNvSpPr>
            <a:spLocks noChangeArrowheads="1"/>
          </p:cNvSpPr>
          <p:nvPr/>
        </p:nvSpPr>
        <p:spPr bwMode="auto">
          <a:xfrm>
            <a:off x="4797425" y="4332288"/>
            <a:ext cx="128588" cy="127000"/>
          </a:xfrm>
          <a:prstGeom prst="rect">
            <a:avLst/>
          </a:prstGeom>
          <a:solidFill>
            <a:srgbClr val="02AB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4797425" y="4332288"/>
            <a:ext cx="139700" cy="139700"/>
          </a:xfrm>
          <a:prstGeom prst="rect">
            <a:avLst/>
          </a:prstGeom>
          <a:noFill/>
          <a:ln w="12700">
            <a:solidFill>
              <a:srgbClr val="02ABE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4797425" y="4041775"/>
            <a:ext cx="128588" cy="125413"/>
          </a:xfrm>
          <a:prstGeom prst="rect">
            <a:avLst/>
          </a:prstGeom>
          <a:solidFill>
            <a:srgbClr val="FCF3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6" name="Rectangle 16"/>
          <p:cNvSpPr>
            <a:spLocks noChangeArrowheads="1"/>
          </p:cNvSpPr>
          <p:nvPr/>
        </p:nvSpPr>
        <p:spPr bwMode="auto">
          <a:xfrm>
            <a:off x="4797425" y="4041775"/>
            <a:ext cx="139700" cy="138113"/>
          </a:xfrm>
          <a:prstGeom prst="rect">
            <a:avLst/>
          </a:prstGeom>
          <a:noFill/>
          <a:ln w="12700">
            <a:solidFill>
              <a:srgbClr val="FCF3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7" name="Rectangle 17"/>
          <p:cNvSpPr>
            <a:spLocks noChangeArrowheads="1"/>
          </p:cNvSpPr>
          <p:nvPr/>
        </p:nvSpPr>
        <p:spPr bwMode="auto">
          <a:xfrm>
            <a:off x="4797425" y="3736975"/>
            <a:ext cx="128588" cy="125413"/>
          </a:xfrm>
          <a:prstGeom prst="rect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4797425" y="3736975"/>
            <a:ext cx="139700" cy="138113"/>
          </a:xfrm>
          <a:prstGeom prst="rect">
            <a:avLst/>
          </a:prstGeom>
          <a:noFill/>
          <a:ln w="12700">
            <a:solidFill>
              <a:srgbClr val="DD08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9" name="Rectangle 19"/>
          <p:cNvSpPr>
            <a:spLocks noChangeArrowheads="1"/>
          </p:cNvSpPr>
          <p:nvPr/>
        </p:nvSpPr>
        <p:spPr bwMode="auto">
          <a:xfrm>
            <a:off x="4797425" y="3444875"/>
            <a:ext cx="128588" cy="125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0" name="Rectangle 20"/>
          <p:cNvSpPr>
            <a:spLocks noChangeArrowheads="1"/>
          </p:cNvSpPr>
          <p:nvPr/>
        </p:nvSpPr>
        <p:spPr bwMode="auto">
          <a:xfrm>
            <a:off x="4797425" y="3444875"/>
            <a:ext cx="139700" cy="1397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5249863" y="3373378"/>
            <a:ext cx="919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 dirty="0" err="1">
                <a:solidFill>
                  <a:srgbClr val="FFFFFF"/>
                </a:solidFill>
                <a:latin typeface="Arial" panose="020B0604020202020204" pitchFamily="34" charset="0"/>
              </a:rPr>
              <a:t>Teleosts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5251450" y="3678178"/>
            <a:ext cx="141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Other Fishes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7783" name="Rectangle 23"/>
          <p:cNvSpPr>
            <a:spLocks noChangeArrowheads="1"/>
          </p:cNvSpPr>
          <p:nvPr/>
        </p:nvSpPr>
        <p:spPr bwMode="auto">
          <a:xfrm>
            <a:off x="5249863" y="3959165"/>
            <a:ext cx="14362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Salamanders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7784" name="Rectangle 24"/>
          <p:cNvSpPr>
            <a:spLocks noChangeArrowheads="1"/>
          </p:cNvSpPr>
          <p:nvPr/>
        </p:nvSpPr>
        <p:spPr bwMode="auto">
          <a:xfrm>
            <a:off x="5251450" y="4251265"/>
            <a:ext cx="1962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Other amphibians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7785" name="Rectangle 25"/>
          <p:cNvSpPr>
            <a:spLocks noChangeArrowheads="1"/>
          </p:cNvSpPr>
          <p:nvPr/>
        </p:nvSpPr>
        <p:spPr bwMode="auto">
          <a:xfrm>
            <a:off x="5248275" y="4556065"/>
            <a:ext cx="19236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Other vertebrates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3200" dirty="0"/>
              <a:t>Number of Known Vertebrate Species and Taxonomic Distribution (Total 43,173)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975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Line 2"/>
          <p:cNvSpPr>
            <a:spLocks noChangeShapeType="1"/>
          </p:cNvSpPr>
          <p:nvPr/>
        </p:nvSpPr>
        <p:spPr bwMode="auto">
          <a:xfrm flipH="1">
            <a:off x="3138488" y="5219700"/>
            <a:ext cx="1220787" cy="1588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7" name="Line 3"/>
          <p:cNvSpPr>
            <a:spLocks noChangeShapeType="1"/>
          </p:cNvSpPr>
          <p:nvPr/>
        </p:nvSpPr>
        <p:spPr bwMode="auto">
          <a:xfrm flipH="1">
            <a:off x="2432050" y="2406650"/>
            <a:ext cx="1927225" cy="1588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 flipH="1">
            <a:off x="2601913" y="2803525"/>
            <a:ext cx="1757362" cy="1588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 flipH="1">
            <a:off x="2790825" y="3201988"/>
            <a:ext cx="1587500" cy="1587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 flipH="1">
            <a:off x="3295650" y="5618163"/>
            <a:ext cx="1063625" cy="1587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 flipH="1">
            <a:off x="3484563" y="6022975"/>
            <a:ext cx="874712" cy="1588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 flipH="1">
            <a:off x="3484563" y="6421438"/>
            <a:ext cx="874712" cy="1587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>
            <a:off x="3465513" y="6022975"/>
            <a:ext cx="1587" cy="398463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4" name="Freeform 10"/>
          <p:cNvSpPr>
            <a:spLocks/>
          </p:cNvSpPr>
          <p:nvPr/>
        </p:nvSpPr>
        <p:spPr bwMode="auto">
          <a:xfrm>
            <a:off x="3286125" y="5618163"/>
            <a:ext cx="179388" cy="614362"/>
          </a:xfrm>
          <a:custGeom>
            <a:avLst/>
            <a:gdLst>
              <a:gd name="T0" fmla="*/ 0 w 113"/>
              <a:gd name="T1" fmla="*/ 0 h 387"/>
              <a:gd name="T2" fmla="*/ 0 w 113"/>
              <a:gd name="T3" fmla="*/ 387 h 387"/>
              <a:gd name="T4" fmla="*/ 113 w 113"/>
              <a:gd name="T5" fmla="*/ 387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" h="387">
                <a:moveTo>
                  <a:pt x="0" y="0"/>
                </a:moveTo>
                <a:lnTo>
                  <a:pt x="0" y="387"/>
                </a:lnTo>
                <a:lnTo>
                  <a:pt x="113" y="387"/>
                </a:lnTo>
              </a:path>
            </a:pathLst>
          </a:custGeom>
          <a:noFill/>
          <a:ln w="41275">
            <a:solidFill>
              <a:srgbClr val="FF8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5" name="Freeform 11"/>
          <p:cNvSpPr>
            <a:spLocks/>
          </p:cNvSpPr>
          <p:nvPr/>
        </p:nvSpPr>
        <p:spPr bwMode="auto">
          <a:xfrm>
            <a:off x="3117850" y="5219700"/>
            <a:ext cx="168275" cy="614363"/>
          </a:xfrm>
          <a:custGeom>
            <a:avLst/>
            <a:gdLst>
              <a:gd name="T0" fmla="*/ 0 w 106"/>
              <a:gd name="T1" fmla="*/ 0 h 387"/>
              <a:gd name="T2" fmla="*/ 0 w 106"/>
              <a:gd name="T3" fmla="*/ 387 h 387"/>
              <a:gd name="T4" fmla="*/ 106 w 106"/>
              <a:gd name="T5" fmla="*/ 387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" h="387">
                <a:moveTo>
                  <a:pt x="0" y="0"/>
                </a:moveTo>
                <a:lnTo>
                  <a:pt x="0" y="387"/>
                </a:lnTo>
                <a:lnTo>
                  <a:pt x="106" y="387"/>
                </a:lnTo>
              </a:path>
            </a:pathLst>
          </a:custGeom>
          <a:noFill/>
          <a:ln w="41275">
            <a:solidFill>
              <a:srgbClr val="FF8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 flipH="1">
            <a:off x="3138488" y="3608388"/>
            <a:ext cx="1220787" cy="1587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7" name="Line 13"/>
          <p:cNvSpPr>
            <a:spLocks noChangeShapeType="1"/>
          </p:cNvSpPr>
          <p:nvPr/>
        </p:nvSpPr>
        <p:spPr bwMode="auto">
          <a:xfrm flipH="1">
            <a:off x="3305175" y="4006850"/>
            <a:ext cx="1054100" cy="1588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8" name="Line 14"/>
          <p:cNvSpPr>
            <a:spLocks noChangeShapeType="1"/>
          </p:cNvSpPr>
          <p:nvPr/>
        </p:nvSpPr>
        <p:spPr bwMode="auto">
          <a:xfrm flipH="1">
            <a:off x="3475038" y="4413250"/>
            <a:ext cx="884237" cy="1588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9" name="Line 15"/>
          <p:cNvSpPr>
            <a:spLocks noChangeShapeType="1"/>
          </p:cNvSpPr>
          <p:nvPr/>
        </p:nvSpPr>
        <p:spPr bwMode="auto">
          <a:xfrm flipH="1">
            <a:off x="3475038" y="4811713"/>
            <a:ext cx="884237" cy="1587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0" name="Line 16"/>
          <p:cNvSpPr>
            <a:spLocks noChangeShapeType="1"/>
          </p:cNvSpPr>
          <p:nvPr/>
        </p:nvSpPr>
        <p:spPr bwMode="auto">
          <a:xfrm>
            <a:off x="3465513" y="4413250"/>
            <a:ext cx="1587" cy="398463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1" name="Freeform 17"/>
          <p:cNvSpPr>
            <a:spLocks/>
          </p:cNvSpPr>
          <p:nvPr/>
        </p:nvSpPr>
        <p:spPr bwMode="auto">
          <a:xfrm>
            <a:off x="3286125" y="4006850"/>
            <a:ext cx="179388" cy="615950"/>
          </a:xfrm>
          <a:custGeom>
            <a:avLst/>
            <a:gdLst>
              <a:gd name="T0" fmla="*/ 0 w 113"/>
              <a:gd name="T1" fmla="*/ 0 h 388"/>
              <a:gd name="T2" fmla="*/ 0 w 113"/>
              <a:gd name="T3" fmla="*/ 388 h 388"/>
              <a:gd name="T4" fmla="*/ 113 w 113"/>
              <a:gd name="T5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" h="388">
                <a:moveTo>
                  <a:pt x="0" y="0"/>
                </a:moveTo>
                <a:lnTo>
                  <a:pt x="0" y="388"/>
                </a:lnTo>
                <a:lnTo>
                  <a:pt x="113" y="388"/>
                </a:lnTo>
              </a:path>
            </a:pathLst>
          </a:custGeom>
          <a:noFill/>
          <a:ln w="41275">
            <a:solidFill>
              <a:srgbClr val="FF8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2" name="Freeform 18"/>
          <p:cNvSpPr>
            <a:spLocks/>
          </p:cNvSpPr>
          <p:nvPr/>
        </p:nvSpPr>
        <p:spPr bwMode="auto">
          <a:xfrm>
            <a:off x="3117850" y="3608388"/>
            <a:ext cx="168275" cy="615950"/>
          </a:xfrm>
          <a:custGeom>
            <a:avLst/>
            <a:gdLst>
              <a:gd name="T0" fmla="*/ 0 w 106"/>
              <a:gd name="T1" fmla="*/ 0 h 388"/>
              <a:gd name="T2" fmla="*/ 0 w 106"/>
              <a:gd name="T3" fmla="*/ 388 h 388"/>
              <a:gd name="T4" fmla="*/ 106 w 106"/>
              <a:gd name="T5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" h="388">
                <a:moveTo>
                  <a:pt x="0" y="0"/>
                </a:moveTo>
                <a:lnTo>
                  <a:pt x="0" y="388"/>
                </a:lnTo>
                <a:lnTo>
                  <a:pt x="106" y="388"/>
                </a:lnTo>
              </a:path>
            </a:pathLst>
          </a:custGeom>
          <a:noFill/>
          <a:ln w="41275">
            <a:solidFill>
              <a:srgbClr val="FF8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3" name="Line 19"/>
          <p:cNvSpPr>
            <a:spLocks noChangeShapeType="1"/>
          </p:cNvSpPr>
          <p:nvPr/>
        </p:nvSpPr>
        <p:spPr bwMode="auto">
          <a:xfrm flipH="1">
            <a:off x="2947988" y="3816350"/>
            <a:ext cx="169862" cy="1588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4" name="Line 20"/>
          <p:cNvSpPr>
            <a:spLocks noChangeShapeType="1"/>
          </p:cNvSpPr>
          <p:nvPr/>
        </p:nvSpPr>
        <p:spPr bwMode="auto">
          <a:xfrm flipH="1">
            <a:off x="2947988" y="5499100"/>
            <a:ext cx="169862" cy="1588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5" name="Line 21"/>
          <p:cNvSpPr>
            <a:spLocks noChangeShapeType="1"/>
          </p:cNvSpPr>
          <p:nvPr/>
        </p:nvSpPr>
        <p:spPr bwMode="auto">
          <a:xfrm>
            <a:off x="2947988" y="3816350"/>
            <a:ext cx="1587" cy="1682750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6" name="Freeform 22"/>
          <p:cNvSpPr>
            <a:spLocks/>
          </p:cNvSpPr>
          <p:nvPr/>
        </p:nvSpPr>
        <p:spPr bwMode="auto">
          <a:xfrm>
            <a:off x="2768600" y="3201988"/>
            <a:ext cx="179388" cy="1530350"/>
          </a:xfrm>
          <a:custGeom>
            <a:avLst/>
            <a:gdLst>
              <a:gd name="T0" fmla="*/ 113 w 113"/>
              <a:gd name="T1" fmla="*/ 964 h 964"/>
              <a:gd name="T2" fmla="*/ 0 w 113"/>
              <a:gd name="T3" fmla="*/ 964 h 964"/>
              <a:gd name="T4" fmla="*/ 0 w 113"/>
              <a:gd name="T5" fmla="*/ 0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" h="964">
                <a:moveTo>
                  <a:pt x="113" y="964"/>
                </a:moveTo>
                <a:lnTo>
                  <a:pt x="0" y="964"/>
                </a:lnTo>
                <a:lnTo>
                  <a:pt x="0" y="0"/>
                </a:lnTo>
              </a:path>
            </a:pathLst>
          </a:custGeom>
          <a:noFill/>
          <a:ln w="41275">
            <a:solidFill>
              <a:srgbClr val="FF8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7" name="Freeform 23"/>
          <p:cNvSpPr>
            <a:spLocks/>
          </p:cNvSpPr>
          <p:nvPr/>
        </p:nvSpPr>
        <p:spPr bwMode="auto">
          <a:xfrm>
            <a:off x="2589213" y="2803525"/>
            <a:ext cx="179387" cy="1154113"/>
          </a:xfrm>
          <a:custGeom>
            <a:avLst/>
            <a:gdLst>
              <a:gd name="T0" fmla="*/ 0 w 113"/>
              <a:gd name="T1" fmla="*/ 0 h 727"/>
              <a:gd name="T2" fmla="*/ 0 w 113"/>
              <a:gd name="T3" fmla="*/ 727 h 727"/>
              <a:gd name="T4" fmla="*/ 113 w 113"/>
              <a:gd name="T5" fmla="*/ 727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" h="727">
                <a:moveTo>
                  <a:pt x="0" y="0"/>
                </a:moveTo>
                <a:lnTo>
                  <a:pt x="0" y="727"/>
                </a:lnTo>
                <a:lnTo>
                  <a:pt x="113" y="727"/>
                </a:lnTo>
              </a:path>
            </a:pathLst>
          </a:custGeom>
          <a:noFill/>
          <a:ln w="41275">
            <a:solidFill>
              <a:srgbClr val="FF8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8" name="Freeform 24"/>
          <p:cNvSpPr>
            <a:spLocks/>
          </p:cNvSpPr>
          <p:nvPr/>
        </p:nvSpPr>
        <p:spPr bwMode="auto">
          <a:xfrm>
            <a:off x="2422525" y="2406650"/>
            <a:ext cx="166688" cy="982663"/>
          </a:xfrm>
          <a:custGeom>
            <a:avLst/>
            <a:gdLst>
              <a:gd name="T0" fmla="*/ 105 w 105"/>
              <a:gd name="T1" fmla="*/ 619 h 619"/>
              <a:gd name="T2" fmla="*/ 0 w 105"/>
              <a:gd name="T3" fmla="*/ 619 h 619"/>
              <a:gd name="T4" fmla="*/ 0 w 105"/>
              <a:gd name="T5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" h="619">
                <a:moveTo>
                  <a:pt x="105" y="619"/>
                </a:moveTo>
                <a:lnTo>
                  <a:pt x="0" y="619"/>
                </a:lnTo>
                <a:lnTo>
                  <a:pt x="0" y="0"/>
                </a:lnTo>
              </a:path>
            </a:pathLst>
          </a:custGeom>
          <a:noFill/>
          <a:ln w="41275">
            <a:solidFill>
              <a:srgbClr val="FF8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9" name="Rectangle 25"/>
          <p:cNvSpPr>
            <a:spLocks noChangeArrowheads="1"/>
          </p:cNvSpPr>
          <p:nvPr/>
        </p:nvSpPr>
        <p:spPr bwMode="auto">
          <a:xfrm>
            <a:off x="3298104" y="273364"/>
            <a:ext cx="26112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b="1" dirty="0">
                <a:solidFill>
                  <a:srgbClr val="FFFFFF"/>
                </a:solidFill>
                <a:latin typeface="+mj-lt"/>
              </a:rPr>
              <a:t>Phylogeny of Deuterostomes</a:t>
            </a:r>
            <a:endParaRPr lang="en-US" altLang="en-US" dirty="0">
              <a:latin typeface="+mj-lt"/>
            </a:endParaRPr>
          </a:p>
        </p:txBody>
      </p:sp>
      <p:sp>
        <p:nvSpPr>
          <p:cNvPr id="118810" name="Line 26"/>
          <p:cNvSpPr>
            <a:spLocks noChangeShapeType="1"/>
          </p:cNvSpPr>
          <p:nvPr/>
        </p:nvSpPr>
        <p:spPr bwMode="auto">
          <a:xfrm flipH="1">
            <a:off x="2243138" y="2027238"/>
            <a:ext cx="2116137" cy="1587"/>
          </a:xfrm>
          <a:prstGeom prst="line">
            <a:avLst/>
          </a:prstGeom>
          <a:noFill/>
          <a:ln w="41275">
            <a:solidFill>
              <a:srgbClr val="80FF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1" name="Line 27"/>
          <p:cNvSpPr>
            <a:spLocks noChangeShapeType="1"/>
          </p:cNvSpPr>
          <p:nvPr/>
        </p:nvSpPr>
        <p:spPr bwMode="auto">
          <a:xfrm flipH="1">
            <a:off x="2232025" y="3013075"/>
            <a:ext cx="169863" cy="1588"/>
          </a:xfrm>
          <a:prstGeom prst="line">
            <a:avLst/>
          </a:prstGeom>
          <a:noFill/>
          <a:ln w="41275">
            <a:solidFill>
              <a:srgbClr val="FF8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2" name="Line 28"/>
          <p:cNvSpPr>
            <a:spLocks noChangeShapeType="1"/>
          </p:cNvSpPr>
          <p:nvPr/>
        </p:nvSpPr>
        <p:spPr bwMode="auto">
          <a:xfrm flipV="1">
            <a:off x="2232025" y="2027238"/>
            <a:ext cx="1588" cy="985837"/>
          </a:xfrm>
          <a:prstGeom prst="line">
            <a:avLst/>
          </a:prstGeom>
          <a:noFill/>
          <a:ln w="41275">
            <a:solidFill>
              <a:srgbClr val="80FF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3" name="Line 29"/>
          <p:cNvSpPr>
            <a:spLocks noChangeShapeType="1"/>
          </p:cNvSpPr>
          <p:nvPr/>
        </p:nvSpPr>
        <p:spPr bwMode="auto">
          <a:xfrm flipH="1" flipV="1">
            <a:off x="2043113" y="1651000"/>
            <a:ext cx="2316162" cy="0"/>
          </a:xfrm>
          <a:prstGeom prst="line">
            <a:avLst/>
          </a:prstGeom>
          <a:noFill/>
          <a:ln w="41275">
            <a:solidFill>
              <a:srgbClr val="80FF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4" name="Freeform 30"/>
          <p:cNvSpPr>
            <a:spLocks/>
          </p:cNvSpPr>
          <p:nvPr/>
        </p:nvSpPr>
        <p:spPr bwMode="auto">
          <a:xfrm>
            <a:off x="2043113" y="1651000"/>
            <a:ext cx="169862" cy="982663"/>
          </a:xfrm>
          <a:custGeom>
            <a:avLst/>
            <a:gdLst>
              <a:gd name="T0" fmla="*/ 107 w 107"/>
              <a:gd name="T1" fmla="*/ 619 h 619"/>
              <a:gd name="T2" fmla="*/ 0 w 107"/>
              <a:gd name="T3" fmla="*/ 619 h 619"/>
              <a:gd name="T4" fmla="*/ 0 w 107"/>
              <a:gd name="T5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" h="619">
                <a:moveTo>
                  <a:pt x="107" y="619"/>
                </a:moveTo>
                <a:lnTo>
                  <a:pt x="0" y="619"/>
                </a:lnTo>
                <a:lnTo>
                  <a:pt x="0" y="0"/>
                </a:lnTo>
              </a:path>
            </a:pathLst>
          </a:custGeom>
          <a:noFill/>
          <a:ln w="41275">
            <a:solidFill>
              <a:srgbClr val="80FF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5" name="Line 31"/>
          <p:cNvSpPr>
            <a:spLocks noChangeShapeType="1"/>
          </p:cNvSpPr>
          <p:nvPr/>
        </p:nvSpPr>
        <p:spPr bwMode="auto">
          <a:xfrm flipH="1">
            <a:off x="2057400" y="1273175"/>
            <a:ext cx="2301875" cy="0"/>
          </a:xfrm>
          <a:prstGeom prst="line">
            <a:avLst/>
          </a:prstGeom>
          <a:noFill/>
          <a:ln w="41275">
            <a:solidFill>
              <a:srgbClr val="80FF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6" name="Freeform 32"/>
          <p:cNvSpPr>
            <a:spLocks/>
          </p:cNvSpPr>
          <p:nvPr/>
        </p:nvSpPr>
        <p:spPr bwMode="auto">
          <a:xfrm>
            <a:off x="2057400" y="903288"/>
            <a:ext cx="76200" cy="369887"/>
          </a:xfrm>
          <a:custGeom>
            <a:avLst/>
            <a:gdLst>
              <a:gd name="T0" fmla="*/ 106 w 106"/>
              <a:gd name="T1" fmla="*/ 619 h 619"/>
              <a:gd name="T2" fmla="*/ 0 w 106"/>
              <a:gd name="T3" fmla="*/ 619 h 619"/>
              <a:gd name="T4" fmla="*/ 0 w 106"/>
              <a:gd name="T5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" h="619">
                <a:moveTo>
                  <a:pt x="106" y="619"/>
                </a:moveTo>
                <a:lnTo>
                  <a:pt x="0" y="619"/>
                </a:lnTo>
                <a:lnTo>
                  <a:pt x="0" y="0"/>
                </a:lnTo>
              </a:path>
            </a:pathLst>
          </a:custGeom>
          <a:noFill/>
          <a:ln w="41275">
            <a:solidFill>
              <a:srgbClr val="80FF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7" name="Line 33"/>
          <p:cNvSpPr>
            <a:spLocks noChangeShapeType="1"/>
          </p:cNvSpPr>
          <p:nvPr/>
        </p:nvSpPr>
        <p:spPr bwMode="auto">
          <a:xfrm flipH="1">
            <a:off x="2052638" y="893763"/>
            <a:ext cx="2306637" cy="3175"/>
          </a:xfrm>
          <a:prstGeom prst="line">
            <a:avLst/>
          </a:prstGeom>
          <a:noFill/>
          <a:ln w="41275">
            <a:solidFill>
              <a:srgbClr val="80FF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8" name="Freeform 34"/>
          <p:cNvSpPr>
            <a:spLocks/>
          </p:cNvSpPr>
          <p:nvPr/>
        </p:nvSpPr>
        <p:spPr bwMode="auto">
          <a:xfrm>
            <a:off x="1666875" y="1143000"/>
            <a:ext cx="390525" cy="990600"/>
          </a:xfrm>
          <a:custGeom>
            <a:avLst/>
            <a:gdLst>
              <a:gd name="T0" fmla="*/ 107 w 107"/>
              <a:gd name="T1" fmla="*/ 621 h 621"/>
              <a:gd name="T2" fmla="*/ 0 w 107"/>
              <a:gd name="T3" fmla="*/ 621 h 621"/>
              <a:gd name="T4" fmla="*/ 0 w 107"/>
              <a:gd name="T5" fmla="*/ 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" h="621">
                <a:moveTo>
                  <a:pt x="107" y="621"/>
                </a:moveTo>
                <a:lnTo>
                  <a:pt x="0" y="621"/>
                </a:lnTo>
                <a:lnTo>
                  <a:pt x="0" y="0"/>
                </a:lnTo>
              </a:path>
            </a:pathLst>
          </a:custGeom>
          <a:noFill/>
          <a:ln w="41275">
            <a:solidFill>
              <a:srgbClr val="80FF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19" name="Rectangle 35"/>
          <p:cNvSpPr>
            <a:spLocks noChangeArrowheads="1"/>
          </p:cNvSpPr>
          <p:nvPr/>
        </p:nvSpPr>
        <p:spPr bwMode="auto">
          <a:xfrm>
            <a:off x="5591175" y="2346325"/>
            <a:ext cx="582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Hagfish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20" name="Rectangle 36"/>
          <p:cNvSpPr>
            <a:spLocks noChangeArrowheads="1"/>
          </p:cNvSpPr>
          <p:nvPr/>
        </p:nvSpPr>
        <p:spPr bwMode="auto">
          <a:xfrm>
            <a:off x="6099175" y="2346325"/>
            <a:ext cx="76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21" name="Rectangle 37"/>
          <p:cNvSpPr>
            <a:spLocks noChangeArrowheads="1"/>
          </p:cNvSpPr>
          <p:nvPr/>
        </p:nvSpPr>
        <p:spPr bwMode="auto">
          <a:xfrm>
            <a:off x="5603875" y="2501900"/>
            <a:ext cx="6889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000" b="1">
                <a:solidFill>
                  <a:srgbClr val="FFFFFF"/>
                </a:solidFill>
                <a:latin typeface="Helvetica" panose="020B0604020202020204" pitchFamily="34" charset="0"/>
              </a:rPr>
              <a:t>Myxinoidea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22" name="Rectangle 38"/>
          <p:cNvSpPr>
            <a:spLocks noChangeArrowheads="1"/>
          </p:cNvSpPr>
          <p:nvPr/>
        </p:nvSpPr>
        <p:spPr bwMode="auto">
          <a:xfrm>
            <a:off x="5591175" y="2744788"/>
            <a:ext cx="650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Lamprey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23" name="Rectangle 39"/>
          <p:cNvSpPr>
            <a:spLocks noChangeArrowheads="1"/>
          </p:cNvSpPr>
          <p:nvPr/>
        </p:nvSpPr>
        <p:spPr bwMode="auto">
          <a:xfrm>
            <a:off x="6167438" y="2744788"/>
            <a:ext cx="7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24" name="Rectangle 40"/>
          <p:cNvSpPr>
            <a:spLocks noChangeArrowheads="1"/>
          </p:cNvSpPr>
          <p:nvPr/>
        </p:nvSpPr>
        <p:spPr bwMode="auto">
          <a:xfrm>
            <a:off x="5595938" y="2898775"/>
            <a:ext cx="9509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000" b="1">
                <a:solidFill>
                  <a:srgbClr val="FFFFFF"/>
                </a:solidFill>
                <a:latin typeface="Helvetica" panose="020B0604020202020204" pitchFamily="34" charset="0"/>
              </a:rPr>
              <a:t>Petromyzontida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25" name="Rectangle 41"/>
          <p:cNvSpPr>
            <a:spLocks noChangeArrowheads="1"/>
          </p:cNvSpPr>
          <p:nvPr/>
        </p:nvSpPr>
        <p:spPr bwMode="auto">
          <a:xfrm>
            <a:off x="5591175" y="3133725"/>
            <a:ext cx="460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Shark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26" name="Rectangle 42"/>
          <p:cNvSpPr>
            <a:spLocks noChangeArrowheads="1"/>
          </p:cNvSpPr>
          <p:nvPr/>
        </p:nvSpPr>
        <p:spPr bwMode="auto">
          <a:xfrm>
            <a:off x="5975350" y="3133725"/>
            <a:ext cx="76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27" name="Rectangle 43"/>
          <p:cNvSpPr>
            <a:spLocks noChangeArrowheads="1"/>
          </p:cNvSpPr>
          <p:nvPr/>
        </p:nvSpPr>
        <p:spPr bwMode="auto">
          <a:xfrm>
            <a:off x="5594350" y="3286125"/>
            <a:ext cx="965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000" b="1">
                <a:solidFill>
                  <a:srgbClr val="FFFFFF"/>
                </a:solidFill>
                <a:latin typeface="Helvetica" panose="020B0604020202020204" pitchFamily="34" charset="0"/>
              </a:rPr>
              <a:t>Chondrichthyes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28" name="Rectangle 44"/>
          <p:cNvSpPr>
            <a:spLocks noChangeArrowheads="1"/>
          </p:cNvSpPr>
          <p:nvPr/>
        </p:nvSpPr>
        <p:spPr bwMode="auto">
          <a:xfrm>
            <a:off x="5591175" y="3551238"/>
            <a:ext cx="68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Sturgeon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29" name="Rectangle 45"/>
          <p:cNvSpPr>
            <a:spLocks noChangeArrowheads="1"/>
          </p:cNvSpPr>
          <p:nvPr/>
        </p:nvSpPr>
        <p:spPr bwMode="auto">
          <a:xfrm>
            <a:off x="6199188" y="3551238"/>
            <a:ext cx="7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30" name="Rectangle 46"/>
          <p:cNvSpPr>
            <a:spLocks noChangeArrowheads="1"/>
          </p:cNvSpPr>
          <p:nvPr/>
        </p:nvSpPr>
        <p:spPr bwMode="auto">
          <a:xfrm>
            <a:off x="5600700" y="3703638"/>
            <a:ext cx="7477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000" b="1">
                <a:solidFill>
                  <a:srgbClr val="FFFFFF"/>
                </a:solidFill>
                <a:latin typeface="Helvetica" panose="020B0604020202020204" pitchFamily="34" charset="0"/>
              </a:rPr>
              <a:t>Chondrostei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31" name="Rectangle 47"/>
          <p:cNvSpPr>
            <a:spLocks noChangeArrowheads="1"/>
          </p:cNvSpPr>
          <p:nvPr/>
        </p:nvSpPr>
        <p:spPr bwMode="auto">
          <a:xfrm>
            <a:off x="5591175" y="39592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Gar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32" name="Rectangle 48"/>
          <p:cNvSpPr>
            <a:spLocks noChangeArrowheads="1"/>
          </p:cNvSpPr>
          <p:nvPr/>
        </p:nvSpPr>
        <p:spPr bwMode="auto">
          <a:xfrm>
            <a:off x="5829300" y="3959225"/>
            <a:ext cx="76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33" name="Rectangle 49"/>
          <p:cNvSpPr>
            <a:spLocks noChangeArrowheads="1"/>
          </p:cNvSpPr>
          <p:nvPr/>
        </p:nvSpPr>
        <p:spPr bwMode="auto">
          <a:xfrm>
            <a:off x="5602288" y="4111625"/>
            <a:ext cx="6969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000" b="1">
                <a:solidFill>
                  <a:srgbClr val="FFFFFF"/>
                </a:solidFill>
                <a:latin typeface="Helvetica" panose="020B0604020202020204" pitchFamily="34" charset="0"/>
              </a:rPr>
              <a:t>Ginglymodi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34" name="Rectangle 50"/>
          <p:cNvSpPr>
            <a:spLocks noChangeArrowheads="1"/>
          </p:cNvSpPr>
          <p:nvPr/>
        </p:nvSpPr>
        <p:spPr bwMode="auto">
          <a:xfrm>
            <a:off x="5626100" y="4365625"/>
            <a:ext cx="341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Amia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35" name="Rectangle 51"/>
          <p:cNvSpPr>
            <a:spLocks noChangeArrowheads="1"/>
          </p:cNvSpPr>
          <p:nvPr/>
        </p:nvSpPr>
        <p:spPr bwMode="auto">
          <a:xfrm>
            <a:off x="5929313" y="4365625"/>
            <a:ext cx="76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36" name="Rectangle 52"/>
          <p:cNvSpPr>
            <a:spLocks noChangeArrowheads="1"/>
          </p:cNvSpPr>
          <p:nvPr/>
        </p:nvSpPr>
        <p:spPr bwMode="auto">
          <a:xfrm>
            <a:off x="5597525" y="4519613"/>
            <a:ext cx="844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000" b="1">
                <a:solidFill>
                  <a:srgbClr val="FFFFFF"/>
                </a:solidFill>
                <a:latin typeface="Helvetica" panose="020B0604020202020204" pitchFamily="34" charset="0"/>
              </a:rPr>
              <a:t>Halecomorphi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37" name="Rectangle 53"/>
          <p:cNvSpPr>
            <a:spLocks noChangeArrowheads="1"/>
          </p:cNvSpPr>
          <p:nvPr/>
        </p:nvSpPr>
        <p:spPr bwMode="auto">
          <a:xfrm>
            <a:off x="5626100" y="4754563"/>
            <a:ext cx="6048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Teleostei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38" name="Rectangle 54"/>
          <p:cNvSpPr>
            <a:spLocks noChangeArrowheads="1"/>
          </p:cNvSpPr>
          <p:nvPr/>
        </p:nvSpPr>
        <p:spPr bwMode="auto">
          <a:xfrm>
            <a:off x="5591175" y="5170488"/>
            <a:ext cx="820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Coelacanth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39" name="Rectangle 55"/>
          <p:cNvSpPr>
            <a:spLocks noChangeArrowheads="1"/>
          </p:cNvSpPr>
          <p:nvPr/>
        </p:nvSpPr>
        <p:spPr bwMode="auto">
          <a:xfrm>
            <a:off x="6337300" y="5170488"/>
            <a:ext cx="7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40" name="Rectangle 56"/>
          <p:cNvSpPr>
            <a:spLocks noChangeArrowheads="1"/>
          </p:cNvSpPr>
          <p:nvPr/>
        </p:nvSpPr>
        <p:spPr bwMode="auto">
          <a:xfrm>
            <a:off x="5607050" y="5324475"/>
            <a:ext cx="5699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000" b="1">
                <a:solidFill>
                  <a:srgbClr val="FFFFFF"/>
                </a:solidFill>
                <a:latin typeface="Helvetica" panose="020B0604020202020204" pitchFamily="34" charset="0"/>
              </a:rPr>
              <a:t>Actinistia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41" name="Rectangle 57"/>
          <p:cNvSpPr>
            <a:spLocks noChangeArrowheads="1"/>
          </p:cNvSpPr>
          <p:nvPr/>
        </p:nvSpPr>
        <p:spPr bwMode="auto">
          <a:xfrm>
            <a:off x="5626100" y="5975350"/>
            <a:ext cx="558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Amniota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42" name="Rectangle 58"/>
          <p:cNvSpPr>
            <a:spLocks noChangeArrowheads="1"/>
          </p:cNvSpPr>
          <p:nvPr/>
        </p:nvSpPr>
        <p:spPr bwMode="auto">
          <a:xfrm>
            <a:off x="5626100" y="6383338"/>
            <a:ext cx="6365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Amphibia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43" name="Rectangle 59"/>
          <p:cNvSpPr>
            <a:spLocks noChangeArrowheads="1"/>
          </p:cNvSpPr>
          <p:nvPr/>
        </p:nvSpPr>
        <p:spPr bwMode="auto">
          <a:xfrm>
            <a:off x="5591175" y="5557838"/>
            <a:ext cx="6588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Lungfish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44" name="Rectangle 60"/>
          <p:cNvSpPr>
            <a:spLocks noChangeArrowheads="1"/>
          </p:cNvSpPr>
          <p:nvPr/>
        </p:nvSpPr>
        <p:spPr bwMode="auto">
          <a:xfrm>
            <a:off x="6175375" y="5557838"/>
            <a:ext cx="7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45" name="Rectangle 61"/>
          <p:cNvSpPr>
            <a:spLocks noChangeArrowheads="1"/>
          </p:cNvSpPr>
          <p:nvPr/>
        </p:nvSpPr>
        <p:spPr bwMode="auto">
          <a:xfrm>
            <a:off x="5610225" y="5713413"/>
            <a:ext cx="3952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000" b="1">
                <a:solidFill>
                  <a:srgbClr val="FFFFFF"/>
                </a:solidFill>
                <a:latin typeface="Helvetica" panose="020B0604020202020204" pitchFamily="34" charset="0"/>
              </a:rPr>
              <a:t>Dipnoi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52" name="Rectangle 68"/>
          <p:cNvSpPr>
            <a:spLocks noChangeArrowheads="1"/>
          </p:cNvSpPr>
          <p:nvPr/>
        </p:nvSpPr>
        <p:spPr bwMode="auto">
          <a:xfrm>
            <a:off x="5610225" y="1225550"/>
            <a:ext cx="9826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Acorn Worms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53" name="Rectangle 69"/>
          <p:cNvSpPr>
            <a:spLocks noChangeArrowheads="1"/>
          </p:cNvSpPr>
          <p:nvPr/>
        </p:nvSpPr>
        <p:spPr bwMode="auto">
          <a:xfrm>
            <a:off x="6516688" y="1225550"/>
            <a:ext cx="76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54" name="Rectangle 70"/>
          <p:cNvSpPr>
            <a:spLocks noChangeArrowheads="1"/>
          </p:cNvSpPr>
          <p:nvPr/>
        </p:nvSpPr>
        <p:spPr bwMode="auto">
          <a:xfrm>
            <a:off x="5610225" y="1377950"/>
            <a:ext cx="9271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000" b="1">
                <a:solidFill>
                  <a:srgbClr val="FFFFFF"/>
                </a:solidFill>
                <a:latin typeface="Helvetica" panose="020B0604020202020204" pitchFamily="34" charset="0"/>
              </a:rPr>
              <a:t>Hemichordates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8855" name="Rectangle 71"/>
          <p:cNvSpPr>
            <a:spLocks noChangeArrowheads="1"/>
          </p:cNvSpPr>
          <p:nvPr/>
        </p:nvSpPr>
        <p:spPr bwMode="auto">
          <a:xfrm>
            <a:off x="5591175" y="855663"/>
            <a:ext cx="952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Echinoderms</a:t>
            </a:r>
            <a:endParaRPr lang="en-US" altLang="en-US">
              <a:latin typeface="Times" panose="02020603050405020304" pitchFamily="18" charset="0"/>
            </a:endParaRPr>
          </a:p>
        </p:txBody>
      </p:sp>
      <p:grpSp>
        <p:nvGrpSpPr>
          <p:cNvPr id="118856" name="Group 72"/>
          <p:cNvGrpSpPr>
            <a:grpSpLocks/>
          </p:cNvGrpSpPr>
          <p:nvPr/>
        </p:nvGrpSpPr>
        <p:grpSpPr bwMode="auto">
          <a:xfrm>
            <a:off x="4865688" y="687388"/>
            <a:ext cx="328612" cy="398462"/>
            <a:chOff x="3065" y="433"/>
            <a:chExt cx="207" cy="251"/>
          </a:xfrm>
        </p:grpSpPr>
        <p:sp>
          <p:nvSpPr>
            <p:cNvPr id="118857" name="Freeform 73"/>
            <p:cNvSpPr>
              <a:spLocks/>
            </p:cNvSpPr>
            <p:nvPr/>
          </p:nvSpPr>
          <p:spPr bwMode="auto">
            <a:xfrm>
              <a:off x="3204" y="449"/>
              <a:ext cx="68" cy="99"/>
            </a:xfrm>
            <a:custGeom>
              <a:avLst/>
              <a:gdLst>
                <a:gd name="T0" fmla="*/ 0 w 68"/>
                <a:gd name="T1" fmla="*/ 90 h 99"/>
                <a:gd name="T2" fmla="*/ 14 w 68"/>
                <a:gd name="T3" fmla="*/ 86 h 99"/>
                <a:gd name="T4" fmla="*/ 30 w 68"/>
                <a:gd name="T5" fmla="*/ 77 h 99"/>
                <a:gd name="T6" fmla="*/ 38 w 68"/>
                <a:gd name="T7" fmla="*/ 60 h 99"/>
                <a:gd name="T8" fmla="*/ 35 w 68"/>
                <a:gd name="T9" fmla="*/ 39 h 99"/>
                <a:gd name="T10" fmla="*/ 42 w 68"/>
                <a:gd name="T11" fmla="*/ 26 h 99"/>
                <a:gd name="T12" fmla="*/ 42 w 68"/>
                <a:gd name="T13" fmla="*/ 26 h 99"/>
                <a:gd name="T14" fmla="*/ 42 w 68"/>
                <a:gd name="T15" fmla="*/ 23 h 99"/>
                <a:gd name="T16" fmla="*/ 51 w 68"/>
                <a:gd name="T17" fmla="*/ 14 h 99"/>
                <a:gd name="T18" fmla="*/ 51 w 68"/>
                <a:gd name="T19" fmla="*/ 14 h 99"/>
                <a:gd name="T20" fmla="*/ 60 w 68"/>
                <a:gd name="T21" fmla="*/ 0 h 99"/>
                <a:gd name="T22" fmla="*/ 63 w 68"/>
                <a:gd name="T23" fmla="*/ 0 h 99"/>
                <a:gd name="T24" fmla="*/ 63 w 68"/>
                <a:gd name="T25" fmla="*/ 0 h 99"/>
                <a:gd name="T26" fmla="*/ 68 w 68"/>
                <a:gd name="T27" fmla="*/ 0 h 99"/>
                <a:gd name="T28" fmla="*/ 56 w 68"/>
                <a:gd name="T29" fmla="*/ 26 h 99"/>
                <a:gd name="T30" fmla="*/ 47 w 68"/>
                <a:gd name="T31" fmla="*/ 35 h 99"/>
                <a:gd name="T32" fmla="*/ 47 w 68"/>
                <a:gd name="T33" fmla="*/ 35 h 99"/>
                <a:gd name="T34" fmla="*/ 42 w 68"/>
                <a:gd name="T35" fmla="*/ 48 h 99"/>
                <a:gd name="T36" fmla="*/ 47 w 68"/>
                <a:gd name="T37" fmla="*/ 60 h 99"/>
                <a:gd name="T38" fmla="*/ 42 w 68"/>
                <a:gd name="T39" fmla="*/ 65 h 99"/>
                <a:gd name="T40" fmla="*/ 42 w 68"/>
                <a:gd name="T41" fmla="*/ 65 h 99"/>
                <a:gd name="T42" fmla="*/ 35 w 68"/>
                <a:gd name="T43" fmla="*/ 81 h 99"/>
                <a:gd name="T44" fmla="*/ 17 w 68"/>
                <a:gd name="T45" fmla="*/ 90 h 99"/>
                <a:gd name="T46" fmla="*/ 17 w 68"/>
                <a:gd name="T47" fmla="*/ 90 h 99"/>
                <a:gd name="T48" fmla="*/ 9 w 68"/>
                <a:gd name="T49" fmla="*/ 95 h 99"/>
                <a:gd name="T50" fmla="*/ 9 w 68"/>
                <a:gd name="T51" fmla="*/ 99 h 99"/>
                <a:gd name="T52" fmla="*/ 9 w 68"/>
                <a:gd name="T5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99">
                  <a:moveTo>
                    <a:pt x="0" y="90"/>
                  </a:moveTo>
                  <a:lnTo>
                    <a:pt x="14" y="86"/>
                  </a:lnTo>
                  <a:lnTo>
                    <a:pt x="30" y="77"/>
                  </a:lnTo>
                  <a:lnTo>
                    <a:pt x="38" y="60"/>
                  </a:lnTo>
                  <a:lnTo>
                    <a:pt x="35" y="39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3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56" y="26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42" y="48"/>
                  </a:lnTo>
                  <a:lnTo>
                    <a:pt x="47" y="60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35" y="81"/>
                  </a:lnTo>
                  <a:lnTo>
                    <a:pt x="17" y="90"/>
                  </a:lnTo>
                  <a:lnTo>
                    <a:pt x="17" y="90"/>
                  </a:lnTo>
                  <a:lnTo>
                    <a:pt x="9" y="95"/>
                  </a:lnTo>
                  <a:lnTo>
                    <a:pt x="9" y="99"/>
                  </a:lnTo>
                  <a:lnTo>
                    <a:pt x="9" y="9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58" name="Freeform 74"/>
            <p:cNvSpPr>
              <a:spLocks/>
            </p:cNvSpPr>
            <p:nvPr/>
          </p:nvSpPr>
          <p:spPr bwMode="auto">
            <a:xfrm>
              <a:off x="3204" y="449"/>
              <a:ext cx="63" cy="99"/>
            </a:xfrm>
            <a:custGeom>
              <a:avLst/>
              <a:gdLst>
                <a:gd name="T0" fmla="*/ 0 w 63"/>
                <a:gd name="T1" fmla="*/ 90 h 99"/>
                <a:gd name="T2" fmla="*/ 17 w 63"/>
                <a:gd name="T3" fmla="*/ 77 h 99"/>
                <a:gd name="T4" fmla="*/ 35 w 63"/>
                <a:gd name="T5" fmla="*/ 65 h 99"/>
                <a:gd name="T6" fmla="*/ 38 w 63"/>
                <a:gd name="T7" fmla="*/ 51 h 99"/>
                <a:gd name="T8" fmla="*/ 35 w 63"/>
                <a:gd name="T9" fmla="*/ 39 h 99"/>
                <a:gd name="T10" fmla="*/ 42 w 63"/>
                <a:gd name="T11" fmla="*/ 26 h 99"/>
                <a:gd name="T12" fmla="*/ 42 w 63"/>
                <a:gd name="T13" fmla="*/ 18 h 99"/>
                <a:gd name="T14" fmla="*/ 51 w 63"/>
                <a:gd name="T15" fmla="*/ 14 h 99"/>
                <a:gd name="T16" fmla="*/ 56 w 63"/>
                <a:gd name="T17" fmla="*/ 0 h 99"/>
                <a:gd name="T18" fmla="*/ 63 w 63"/>
                <a:gd name="T19" fmla="*/ 0 h 99"/>
                <a:gd name="T20" fmla="*/ 63 w 63"/>
                <a:gd name="T21" fmla="*/ 0 h 99"/>
                <a:gd name="T22" fmla="*/ 60 w 63"/>
                <a:gd name="T23" fmla="*/ 9 h 99"/>
                <a:gd name="T24" fmla="*/ 47 w 63"/>
                <a:gd name="T25" fmla="*/ 35 h 99"/>
                <a:gd name="T26" fmla="*/ 42 w 63"/>
                <a:gd name="T27" fmla="*/ 48 h 99"/>
                <a:gd name="T28" fmla="*/ 42 w 63"/>
                <a:gd name="T29" fmla="*/ 65 h 99"/>
                <a:gd name="T30" fmla="*/ 30 w 63"/>
                <a:gd name="T31" fmla="*/ 77 h 99"/>
                <a:gd name="T32" fmla="*/ 17 w 63"/>
                <a:gd name="T33" fmla="*/ 90 h 99"/>
                <a:gd name="T34" fmla="*/ 9 w 63"/>
                <a:gd name="T3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99">
                  <a:moveTo>
                    <a:pt x="0" y="90"/>
                  </a:moveTo>
                  <a:lnTo>
                    <a:pt x="17" y="77"/>
                  </a:lnTo>
                  <a:lnTo>
                    <a:pt x="35" y="65"/>
                  </a:lnTo>
                  <a:lnTo>
                    <a:pt x="38" y="51"/>
                  </a:lnTo>
                  <a:lnTo>
                    <a:pt x="35" y="39"/>
                  </a:lnTo>
                  <a:lnTo>
                    <a:pt x="42" y="26"/>
                  </a:lnTo>
                  <a:lnTo>
                    <a:pt x="42" y="18"/>
                  </a:lnTo>
                  <a:lnTo>
                    <a:pt x="51" y="14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0" y="9"/>
                  </a:lnTo>
                  <a:lnTo>
                    <a:pt x="47" y="35"/>
                  </a:lnTo>
                  <a:lnTo>
                    <a:pt x="42" y="48"/>
                  </a:lnTo>
                  <a:lnTo>
                    <a:pt x="42" y="65"/>
                  </a:lnTo>
                  <a:lnTo>
                    <a:pt x="30" y="77"/>
                  </a:lnTo>
                  <a:lnTo>
                    <a:pt x="17" y="90"/>
                  </a:lnTo>
                  <a:lnTo>
                    <a:pt x="9" y="9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59" name="Freeform 75"/>
            <p:cNvSpPr>
              <a:spLocks/>
            </p:cNvSpPr>
            <p:nvPr/>
          </p:nvSpPr>
          <p:spPr bwMode="auto">
            <a:xfrm>
              <a:off x="3162" y="565"/>
              <a:ext cx="33" cy="119"/>
            </a:xfrm>
            <a:custGeom>
              <a:avLst/>
              <a:gdLst>
                <a:gd name="T0" fmla="*/ 33 w 33"/>
                <a:gd name="T1" fmla="*/ 4 h 119"/>
                <a:gd name="T2" fmla="*/ 26 w 33"/>
                <a:gd name="T3" fmla="*/ 17 h 119"/>
                <a:gd name="T4" fmla="*/ 12 w 33"/>
                <a:gd name="T5" fmla="*/ 30 h 119"/>
                <a:gd name="T6" fmla="*/ 9 w 33"/>
                <a:gd name="T7" fmla="*/ 56 h 119"/>
                <a:gd name="T8" fmla="*/ 17 w 33"/>
                <a:gd name="T9" fmla="*/ 68 h 119"/>
                <a:gd name="T10" fmla="*/ 12 w 33"/>
                <a:gd name="T11" fmla="*/ 81 h 119"/>
                <a:gd name="T12" fmla="*/ 12 w 33"/>
                <a:gd name="T13" fmla="*/ 81 h 119"/>
                <a:gd name="T14" fmla="*/ 12 w 33"/>
                <a:gd name="T15" fmla="*/ 98 h 119"/>
                <a:gd name="T16" fmla="*/ 12 w 33"/>
                <a:gd name="T17" fmla="*/ 98 h 119"/>
                <a:gd name="T18" fmla="*/ 5 w 33"/>
                <a:gd name="T19" fmla="*/ 111 h 119"/>
                <a:gd name="T20" fmla="*/ 5 w 33"/>
                <a:gd name="T21" fmla="*/ 114 h 119"/>
                <a:gd name="T22" fmla="*/ 5 w 33"/>
                <a:gd name="T23" fmla="*/ 114 h 119"/>
                <a:gd name="T24" fmla="*/ 5 w 33"/>
                <a:gd name="T25" fmla="*/ 119 h 119"/>
                <a:gd name="T26" fmla="*/ 5 w 33"/>
                <a:gd name="T27" fmla="*/ 89 h 119"/>
                <a:gd name="T28" fmla="*/ 9 w 33"/>
                <a:gd name="T29" fmla="*/ 77 h 119"/>
                <a:gd name="T30" fmla="*/ 9 w 33"/>
                <a:gd name="T31" fmla="*/ 77 h 119"/>
                <a:gd name="T32" fmla="*/ 5 w 33"/>
                <a:gd name="T33" fmla="*/ 63 h 119"/>
                <a:gd name="T34" fmla="*/ 0 w 33"/>
                <a:gd name="T35" fmla="*/ 47 h 119"/>
                <a:gd name="T36" fmla="*/ 0 w 33"/>
                <a:gd name="T37" fmla="*/ 47 h 119"/>
                <a:gd name="T38" fmla="*/ 9 w 33"/>
                <a:gd name="T39" fmla="*/ 35 h 119"/>
                <a:gd name="T40" fmla="*/ 12 w 33"/>
                <a:gd name="T41" fmla="*/ 17 h 119"/>
                <a:gd name="T42" fmla="*/ 12 w 33"/>
                <a:gd name="T43" fmla="*/ 17 h 119"/>
                <a:gd name="T44" fmla="*/ 21 w 33"/>
                <a:gd name="T45" fmla="*/ 9 h 119"/>
                <a:gd name="T46" fmla="*/ 21 w 33"/>
                <a:gd name="T47" fmla="*/ 0 h 119"/>
                <a:gd name="T48" fmla="*/ 21 w 33"/>
                <a:gd name="T4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119">
                  <a:moveTo>
                    <a:pt x="33" y="4"/>
                  </a:moveTo>
                  <a:lnTo>
                    <a:pt x="26" y="17"/>
                  </a:lnTo>
                  <a:lnTo>
                    <a:pt x="12" y="30"/>
                  </a:lnTo>
                  <a:lnTo>
                    <a:pt x="9" y="56"/>
                  </a:lnTo>
                  <a:lnTo>
                    <a:pt x="17" y="68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5" y="111"/>
                  </a:lnTo>
                  <a:lnTo>
                    <a:pt x="5" y="114"/>
                  </a:lnTo>
                  <a:lnTo>
                    <a:pt x="5" y="114"/>
                  </a:lnTo>
                  <a:lnTo>
                    <a:pt x="5" y="119"/>
                  </a:lnTo>
                  <a:lnTo>
                    <a:pt x="5" y="89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5" y="63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9" y="35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21" y="9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60" name="Freeform 76"/>
            <p:cNvSpPr>
              <a:spLocks/>
            </p:cNvSpPr>
            <p:nvPr/>
          </p:nvSpPr>
          <p:spPr bwMode="auto">
            <a:xfrm>
              <a:off x="3162" y="565"/>
              <a:ext cx="33" cy="114"/>
            </a:xfrm>
            <a:custGeom>
              <a:avLst/>
              <a:gdLst>
                <a:gd name="T0" fmla="*/ 33 w 33"/>
                <a:gd name="T1" fmla="*/ 4 h 114"/>
                <a:gd name="T2" fmla="*/ 17 w 33"/>
                <a:gd name="T3" fmla="*/ 21 h 114"/>
                <a:gd name="T4" fmla="*/ 9 w 33"/>
                <a:gd name="T5" fmla="*/ 42 h 114"/>
                <a:gd name="T6" fmla="*/ 9 w 33"/>
                <a:gd name="T7" fmla="*/ 60 h 114"/>
                <a:gd name="T8" fmla="*/ 12 w 33"/>
                <a:gd name="T9" fmla="*/ 68 h 114"/>
                <a:gd name="T10" fmla="*/ 12 w 33"/>
                <a:gd name="T11" fmla="*/ 81 h 114"/>
                <a:gd name="T12" fmla="*/ 12 w 33"/>
                <a:gd name="T13" fmla="*/ 86 h 114"/>
                <a:gd name="T14" fmla="*/ 12 w 33"/>
                <a:gd name="T15" fmla="*/ 98 h 114"/>
                <a:gd name="T16" fmla="*/ 5 w 33"/>
                <a:gd name="T17" fmla="*/ 107 h 114"/>
                <a:gd name="T18" fmla="*/ 5 w 33"/>
                <a:gd name="T19" fmla="*/ 114 h 114"/>
                <a:gd name="T20" fmla="*/ 0 w 33"/>
                <a:gd name="T21" fmla="*/ 111 h 114"/>
                <a:gd name="T22" fmla="*/ 0 w 33"/>
                <a:gd name="T23" fmla="*/ 102 h 114"/>
                <a:gd name="T24" fmla="*/ 9 w 33"/>
                <a:gd name="T25" fmla="*/ 77 h 114"/>
                <a:gd name="T26" fmla="*/ 5 w 33"/>
                <a:gd name="T27" fmla="*/ 60 h 114"/>
                <a:gd name="T28" fmla="*/ 0 w 33"/>
                <a:gd name="T29" fmla="*/ 47 h 114"/>
                <a:gd name="T30" fmla="*/ 5 w 33"/>
                <a:gd name="T31" fmla="*/ 30 h 114"/>
                <a:gd name="T32" fmla="*/ 12 w 33"/>
                <a:gd name="T33" fmla="*/ 17 h 114"/>
                <a:gd name="T34" fmla="*/ 21 w 33"/>
                <a:gd name="T3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14">
                  <a:moveTo>
                    <a:pt x="33" y="4"/>
                  </a:moveTo>
                  <a:lnTo>
                    <a:pt x="17" y="21"/>
                  </a:lnTo>
                  <a:lnTo>
                    <a:pt x="9" y="42"/>
                  </a:lnTo>
                  <a:lnTo>
                    <a:pt x="9" y="60"/>
                  </a:lnTo>
                  <a:lnTo>
                    <a:pt x="12" y="68"/>
                  </a:lnTo>
                  <a:lnTo>
                    <a:pt x="12" y="81"/>
                  </a:lnTo>
                  <a:lnTo>
                    <a:pt x="12" y="86"/>
                  </a:lnTo>
                  <a:lnTo>
                    <a:pt x="12" y="98"/>
                  </a:lnTo>
                  <a:lnTo>
                    <a:pt x="5" y="107"/>
                  </a:lnTo>
                  <a:lnTo>
                    <a:pt x="5" y="114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9" y="77"/>
                  </a:lnTo>
                  <a:lnTo>
                    <a:pt x="5" y="60"/>
                  </a:lnTo>
                  <a:lnTo>
                    <a:pt x="0" y="47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1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61" name="Freeform 77"/>
            <p:cNvSpPr>
              <a:spLocks/>
            </p:cNvSpPr>
            <p:nvPr/>
          </p:nvSpPr>
          <p:spPr bwMode="auto">
            <a:xfrm>
              <a:off x="3153" y="433"/>
              <a:ext cx="35" cy="111"/>
            </a:xfrm>
            <a:custGeom>
              <a:avLst/>
              <a:gdLst>
                <a:gd name="T0" fmla="*/ 35 w 35"/>
                <a:gd name="T1" fmla="*/ 106 h 111"/>
                <a:gd name="T2" fmla="*/ 30 w 35"/>
                <a:gd name="T3" fmla="*/ 102 h 111"/>
                <a:gd name="T4" fmla="*/ 18 w 35"/>
                <a:gd name="T5" fmla="*/ 85 h 111"/>
                <a:gd name="T6" fmla="*/ 9 w 35"/>
                <a:gd name="T7" fmla="*/ 64 h 111"/>
                <a:gd name="T8" fmla="*/ 18 w 35"/>
                <a:gd name="T9" fmla="*/ 42 h 111"/>
                <a:gd name="T10" fmla="*/ 14 w 35"/>
                <a:gd name="T11" fmla="*/ 34 h 111"/>
                <a:gd name="T12" fmla="*/ 14 w 35"/>
                <a:gd name="T13" fmla="*/ 34 h 111"/>
                <a:gd name="T14" fmla="*/ 14 w 35"/>
                <a:gd name="T15" fmla="*/ 30 h 111"/>
                <a:gd name="T16" fmla="*/ 0 w 35"/>
                <a:gd name="T17" fmla="*/ 0 h 111"/>
                <a:gd name="T18" fmla="*/ 0 w 35"/>
                <a:gd name="T19" fmla="*/ 0 h 111"/>
                <a:gd name="T20" fmla="*/ 9 w 35"/>
                <a:gd name="T21" fmla="*/ 21 h 111"/>
                <a:gd name="T22" fmla="*/ 9 w 35"/>
                <a:gd name="T23" fmla="*/ 39 h 111"/>
                <a:gd name="T24" fmla="*/ 9 w 35"/>
                <a:gd name="T25" fmla="*/ 39 h 111"/>
                <a:gd name="T26" fmla="*/ 5 w 35"/>
                <a:gd name="T27" fmla="*/ 55 h 111"/>
                <a:gd name="T28" fmla="*/ 0 w 35"/>
                <a:gd name="T29" fmla="*/ 67 h 111"/>
                <a:gd name="T30" fmla="*/ 0 w 35"/>
                <a:gd name="T31" fmla="*/ 67 h 111"/>
                <a:gd name="T32" fmla="*/ 5 w 35"/>
                <a:gd name="T33" fmla="*/ 85 h 111"/>
                <a:gd name="T34" fmla="*/ 18 w 35"/>
                <a:gd name="T35" fmla="*/ 97 h 111"/>
                <a:gd name="T36" fmla="*/ 18 w 35"/>
                <a:gd name="T37" fmla="*/ 97 h 111"/>
                <a:gd name="T38" fmla="*/ 21 w 35"/>
                <a:gd name="T39" fmla="*/ 106 h 111"/>
                <a:gd name="T40" fmla="*/ 26 w 35"/>
                <a:gd name="T41" fmla="*/ 111 h 111"/>
                <a:gd name="T42" fmla="*/ 26 w 35"/>
                <a:gd name="T4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111">
                  <a:moveTo>
                    <a:pt x="35" y="106"/>
                  </a:moveTo>
                  <a:lnTo>
                    <a:pt x="30" y="102"/>
                  </a:lnTo>
                  <a:lnTo>
                    <a:pt x="18" y="85"/>
                  </a:lnTo>
                  <a:lnTo>
                    <a:pt x="9" y="64"/>
                  </a:lnTo>
                  <a:lnTo>
                    <a:pt x="18" y="4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21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5" y="55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5" y="85"/>
                  </a:lnTo>
                  <a:lnTo>
                    <a:pt x="18" y="97"/>
                  </a:lnTo>
                  <a:lnTo>
                    <a:pt x="18" y="97"/>
                  </a:lnTo>
                  <a:lnTo>
                    <a:pt x="21" y="106"/>
                  </a:lnTo>
                  <a:lnTo>
                    <a:pt x="26" y="111"/>
                  </a:lnTo>
                  <a:lnTo>
                    <a:pt x="26" y="1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62" name="Freeform 78"/>
            <p:cNvSpPr>
              <a:spLocks/>
            </p:cNvSpPr>
            <p:nvPr/>
          </p:nvSpPr>
          <p:spPr bwMode="auto">
            <a:xfrm>
              <a:off x="3153" y="433"/>
              <a:ext cx="35" cy="111"/>
            </a:xfrm>
            <a:custGeom>
              <a:avLst/>
              <a:gdLst>
                <a:gd name="T0" fmla="*/ 35 w 35"/>
                <a:gd name="T1" fmla="*/ 106 h 111"/>
                <a:gd name="T2" fmla="*/ 18 w 35"/>
                <a:gd name="T3" fmla="*/ 90 h 111"/>
                <a:gd name="T4" fmla="*/ 9 w 35"/>
                <a:gd name="T5" fmla="*/ 67 h 111"/>
                <a:gd name="T6" fmla="*/ 9 w 35"/>
                <a:gd name="T7" fmla="*/ 55 h 111"/>
                <a:gd name="T8" fmla="*/ 14 w 35"/>
                <a:gd name="T9" fmla="*/ 42 h 111"/>
                <a:gd name="T10" fmla="*/ 14 w 35"/>
                <a:gd name="T11" fmla="*/ 34 h 111"/>
                <a:gd name="T12" fmla="*/ 9 w 35"/>
                <a:gd name="T13" fmla="*/ 25 h 111"/>
                <a:gd name="T14" fmla="*/ 9 w 35"/>
                <a:gd name="T15" fmla="*/ 16 h 111"/>
                <a:gd name="T16" fmla="*/ 0 w 35"/>
                <a:gd name="T17" fmla="*/ 4 h 111"/>
                <a:gd name="T18" fmla="*/ 0 w 35"/>
                <a:gd name="T19" fmla="*/ 0 h 111"/>
                <a:gd name="T20" fmla="*/ 0 w 35"/>
                <a:gd name="T21" fmla="*/ 0 h 111"/>
                <a:gd name="T22" fmla="*/ 0 w 35"/>
                <a:gd name="T23" fmla="*/ 9 h 111"/>
                <a:gd name="T24" fmla="*/ 9 w 35"/>
                <a:gd name="T25" fmla="*/ 39 h 111"/>
                <a:gd name="T26" fmla="*/ 5 w 35"/>
                <a:gd name="T27" fmla="*/ 51 h 111"/>
                <a:gd name="T28" fmla="*/ 0 w 35"/>
                <a:gd name="T29" fmla="*/ 67 h 111"/>
                <a:gd name="T30" fmla="*/ 5 w 35"/>
                <a:gd name="T31" fmla="*/ 81 h 111"/>
                <a:gd name="T32" fmla="*/ 18 w 35"/>
                <a:gd name="T33" fmla="*/ 97 h 111"/>
                <a:gd name="T34" fmla="*/ 26 w 35"/>
                <a:gd name="T3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111">
                  <a:moveTo>
                    <a:pt x="35" y="106"/>
                  </a:moveTo>
                  <a:lnTo>
                    <a:pt x="18" y="90"/>
                  </a:lnTo>
                  <a:lnTo>
                    <a:pt x="9" y="67"/>
                  </a:lnTo>
                  <a:lnTo>
                    <a:pt x="9" y="55"/>
                  </a:lnTo>
                  <a:lnTo>
                    <a:pt x="14" y="42"/>
                  </a:lnTo>
                  <a:lnTo>
                    <a:pt x="14" y="34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39"/>
                  </a:lnTo>
                  <a:lnTo>
                    <a:pt x="5" y="51"/>
                  </a:lnTo>
                  <a:lnTo>
                    <a:pt x="0" y="67"/>
                  </a:lnTo>
                  <a:lnTo>
                    <a:pt x="5" y="81"/>
                  </a:lnTo>
                  <a:lnTo>
                    <a:pt x="18" y="97"/>
                  </a:lnTo>
                  <a:lnTo>
                    <a:pt x="26" y="1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63" name="Freeform 79"/>
            <p:cNvSpPr>
              <a:spLocks/>
            </p:cNvSpPr>
            <p:nvPr/>
          </p:nvSpPr>
          <p:spPr bwMode="auto">
            <a:xfrm>
              <a:off x="3204" y="560"/>
              <a:ext cx="68" cy="103"/>
            </a:xfrm>
            <a:custGeom>
              <a:avLst/>
              <a:gdLst>
                <a:gd name="T0" fmla="*/ 0 w 68"/>
                <a:gd name="T1" fmla="*/ 9 h 103"/>
                <a:gd name="T2" fmla="*/ 21 w 68"/>
                <a:gd name="T3" fmla="*/ 17 h 103"/>
                <a:gd name="T4" fmla="*/ 38 w 68"/>
                <a:gd name="T5" fmla="*/ 47 h 103"/>
                <a:gd name="T6" fmla="*/ 38 w 68"/>
                <a:gd name="T7" fmla="*/ 61 h 103"/>
                <a:gd name="T8" fmla="*/ 42 w 68"/>
                <a:gd name="T9" fmla="*/ 73 h 103"/>
                <a:gd name="T10" fmla="*/ 42 w 68"/>
                <a:gd name="T11" fmla="*/ 73 h 103"/>
                <a:gd name="T12" fmla="*/ 42 w 68"/>
                <a:gd name="T13" fmla="*/ 77 h 103"/>
                <a:gd name="T14" fmla="*/ 63 w 68"/>
                <a:gd name="T15" fmla="*/ 98 h 103"/>
                <a:gd name="T16" fmla="*/ 63 w 68"/>
                <a:gd name="T17" fmla="*/ 98 h 103"/>
                <a:gd name="T18" fmla="*/ 68 w 68"/>
                <a:gd name="T19" fmla="*/ 103 h 103"/>
                <a:gd name="T20" fmla="*/ 56 w 68"/>
                <a:gd name="T21" fmla="*/ 77 h 103"/>
                <a:gd name="T22" fmla="*/ 47 w 68"/>
                <a:gd name="T23" fmla="*/ 65 h 103"/>
                <a:gd name="T24" fmla="*/ 47 w 68"/>
                <a:gd name="T25" fmla="*/ 65 h 103"/>
                <a:gd name="T26" fmla="*/ 47 w 68"/>
                <a:gd name="T27" fmla="*/ 61 h 103"/>
                <a:gd name="T28" fmla="*/ 47 w 68"/>
                <a:gd name="T29" fmla="*/ 47 h 103"/>
                <a:gd name="T30" fmla="*/ 42 w 68"/>
                <a:gd name="T31" fmla="*/ 40 h 103"/>
                <a:gd name="T32" fmla="*/ 42 w 68"/>
                <a:gd name="T33" fmla="*/ 40 h 103"/>
                <a:gd name="T34" fmla="*/ 35 w 68"/>
                <a:gd name="T35" fmla="*/ 26 h 103"/>
                <a:gd name="T36" fmla="*/ 21 w 68"/>
                <a:gd name="T37" fmla="*/ 9 h 103"/>
                <a:gd name="T38" fmla="*/ 21 w 68"/>
                <a:gd name="T39" fmla="*/ 9 h 103"/>
                <a:gd name="T40" fmla="*/ 17 w 68"/>
                <a:gd name="T41" fmla="*/ 9 h 103"/>
                <a:gd name="T42" fmla="*/ 9 w 68"/>
                <a:gd name="T43" fmla="*/ 0 h 103"/>
                <a:gd name="T44" fmla="*/ 9 w 68"/>
                <a:gd name="T4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" h="103">
                  <a:moveTo>
                    <a:pt x="0" y="9"/>
                  </a:moveTo>
                  <a:lnTo>
                    <a:pt x="21" y="17"/>
                  </a:lnTo>
                  <a:lnTo>
                    <a:pt x="38" y="47"/>
                  </a:lnTo>
                  <a:lnTo>
                    <a:pt x="38" y="61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42" y="77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8" y="103"/>
                  </a:lnTo>
                  <a:lnTo>
                    <a:pt x="56" y="77"/>
                  </a:lnTo>
                  <a:lnTo>
                    <a:pt x="47" y="65"/>
                  </a:lnTo>
                  <a:lnTo>
                    <a:pt x="47" y="65"/>
                  </a:lnTo>
                  <a:lnTo>
                    <a:pt x="47" y="61"/>
                  </a:lnTo>
                  <a:lnTo>
                    <a:pt x="47" y="47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5" y="26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64" name="Freeform 80"/>
            <p:cNvSpPr>
              <a:spLocks/>
            </p:cNvSpPr>
            <p:nvPr/>
          </p:nvSpPr>
          <p:spPr bwMode="auto">
            <a:xfrm>
              <a:off x="3204" y="560"/>
              <a:ext cx="63" cy="98"/>
            </a:xfrm>
            <a:custGeom>
              <a:avLst/>
              <a:gdLst>
                <a:gd name="T0" fmla="*/ 0 w 63"/>
                <a:gd name="T1" fmla="*/ 9 h 98"/>
                <a:gd name="T2" fmla="*/ 17 w 63"/>
                <a:gd name="T3" fmla="*/ 17 h 98"/>
                <a:gd name="T4" fmla="*/ 35 w 63"/>
                <a:gd name="T5" fmla="*/ 35 h 98"/>
                <a:gd name="T6" fmla="*/ 38 w 63"/>
                <a:gd name="T7" fmla="*/ 52 h 98"/>
                <a:gd name="T8" fmla="*/ 42 w 63"/>
                <a:gd name="T9" fmla="*/ 73 h 98"/>
                <a:gd name="T10" fmla="*/ 42 w 63"/>
                <a:gd name="T11" fmla="*/ 77 h 98"/>
                <a:gd name="T12" fmla="*/ 51 w 63"/>
                <a:gd name="T13" fmla="*/ 86 h 98"/>
                <a:gd name="T14" fmla="*/ 63 w 63"/>
                <a:gd name="T15" fmla="*/ 98 h 98"/>
                <a:gd name="T16" fmla="*/ 63 w 63"/>
                <a:gd name="T17" fmla="*/ 94 h 98"/>
                <a:gd name="T18" fmla="*/ 60 w 63"/>
                <a:gd name="T19" fmla="*/ 86 h 98"/>
                <a:gd name="T20" fmla="*/ 47 w 63"/>
                <a:gd name="T21" fmla="*/ 65 h 98"/>
                <a:gd name="T22" fmla="*/ 42 w 63"/>
                <a:gd name="T23" fmla="*/ 52 h 98"/>
                <a:gd name="T24" fmla="*/ 42 w 63"/>
                <a:gd name="T25" fmla="*/ 40 h 98"/>
                <a:gd name="T26" fmla="*/ 30 w 63"/>
                <a:gd name="T27" fmla="*/ 22 h 98"/>
                <a:gd name="T28" fmla="*/ 21 w 63"/>
                <a:gd name="T29" fmla="*/ 9 h 98"/>
                <a:gd name="T30" fmla="*/ 9 w 63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98">
                  <a:moveTo>
                    <a:pt x="0" y="9"/>
                  </a:moveTo>
                  <a:lnTo>
                    <a:pt x="17" y="17"/>
                  </a:lnTo>
                  <a:lnTo>
                    <a:pt x="35" y="35"/>
                  </a:lnTo>
                  <a:lnTo>
                    <a:pt x="38" y="52"/>
                  </a:lnTo>
                  <a:lnTo>
                    <a:pt x="42" y="73"/>
                  </a:lnTo>
                  <a:lnTo>
                    <a:pt x="42" y="77"/>
                  </a:lnTo>
                  <a:lnTo>
                    <a:pt x="51" y="86"/>
                  </a:lnTo>
                  <a:lnTo>
                    <a:pt x="63" y="98"/>
                  </a:lnTo>
                  <a:lnTo>
                    <a:pt x="63" y="94"/>
                  </a:lnTo>
                  <a:lnTo>
                    <a:pt x="60" y="86"/>
                  </a:lnTo>
                  <a:lnTo>
                    <a:pt x="47" y="65"/>
                  </a:lnTo>
                  <a:lnTo>
                    <a:pt x="42" y="52"/>
                  </a:lnTo>
                  <a:lnTo>
                    <a:pt x="42" y="40"/>
                  </a:lnTo>
                  <a:lnTo>
                    <a:pt x="30" y="22"/>
                  </a:lnTo>
                  <a:lnTo>
                    <a:pt x="21" y="9"/>
                  </a:lnTo>
                  <a:lnTo>
                    <a:pt x="9" y="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65" name="Freeform 81"/>
            <p:cNvSpPr>
              <a:spLocks/>
            </p:cNvSpPr>
            <p:nvPr/>
          </p:nvSpPr>
          <p:spPr bwMode="auto">
            <a:xfrm>
              <a:off x="3065" y="539"/>
              <a:ext cx="109" cy="35"/>
            </a:xfrm>
            <a:custGeom>
              <a:avLst/>
              <a:gdLst>
                <a:gd name="T0" fmla="*/ 109 w 109"/>
                <a:gd name="T1" fmla="*/ 9 h 35"/>
                <a:gd name="T2" fmla="*/ 88 w 109"/>
                <a:gd name="T3" fmla="*/ 17 h 35"/>
                <a:gd name="T4" fmla="*/ 67 w 109"/>
                <a:gd name="T5" fmla="*/ 21 h 35"/>
                <a:gd name="T6" fmla="*/ 67 w 109"/>
                <a:gd name="T7" fmla="*/ 21 h 35"/>
                <a:gd name="T8" fmla="*/ 63 w 109"/>
                <a:gd name="T9" fmla="*/ 17 h 35"/>
                <a:gd name="T10" fmla="*/ 55 w 109"/>
                <a:gd name="T11" fmla="*/ 12 h 35"/>
                <a:gd name="T12" fmla="*/ 55 w 109"/>
                <a:gd name="T13" fmla="*/ 12 h 35"/>
                <a:gd name="T14" fmla="*/ 51 w 109"/>
                <a:gd name="T15" fmla="*/ 9 h 35"/>
                <a:gd name="T16" fmla="*/ 34 w 109"/>
                <a:gd name="T17" fmla="*/ 0 h 35"/>
                <a:gd name="T18" fmla="*/ 34 w 109"/>
                <a:gd name="T19" fmla="*/ 0 h 35"/>
                <a:gd name="T20" fmla="*/ 30 w 109"/>
                <a:gd name="T21" fmla="*/ 0 h 35"/>
                <a:gd name="T22" fmla="*/ 0 w 109"/>
                <a:gd name="T23" fmla="*/ 0 h 35"/>
                <a:gd name="T24" fmla="*/ 0 w 109"/>
                <a:gd name="T25" fmla="*/ 0 h 35"/>
                <a:gd name="T26" fmla="*/ 21 w 109"/>
                <a:gd name="T27" fmla="*/ 9 h 35"/>
                <a:gd name="T28" fmla="*/ 37 w 109"/>
                <a:gd name="T29" fmla="*/ 9 h 35"/>
                <a:gd name="T30" fmla="*/ 37 w 109"/>
                <a:gd name="T31" fmla="*/ 9 h 35"/>
                <a:gd name="T32" fmla="*/ 46 w 109"/>
                <a:gd name="T33" fmla="*/ 12 h 35"/>
                <a:gd name="T34" fmla="*/ 55 w 109"/>
                <a:gd name="T35" fmla="*/ 26 h 35"/>
                <a:gd name="T36" fmla="*/ 58 w 109"/>
                <a:gd name="T37" fmla="*/ 26 h 35"/>
                <a:gd name="T38" fmla="*/ 58 w 109"/>
                <a:gd name="T39" fmla="*/ 26 h 35"/>
                <a:gd name="T40" fmla="*/ 72 w 109"/>
                <a:gd name="T41" fmla="*/ 35 h 35"/>
                <a:gd name="T42" fmla="*/ 84 w 109"/>
                <a:gd name="T43" fmla="*/ 26 h 35"/>
                <a:gd name="T44" fmla="*/ 97 w 109"/>
                <a:gd name="T45" fmla="*/ 26 h 35"/>
                <a:gd name="T46" fmla="*/ 97 w 109"/>
                <a:gd name="T47" fmla="*/ 26 h 35"/>
                <a:gd name="T48" fmla="*/ 106 w 109"/>
                <a:gd name="T49" fmla="*/ 21 h 35"/>
                <a:gd name="T50" fmla="*/ 109 w 109"/>
                <a:gd name="T51" fmla="*/ 21 h 35"/>
                <a:gd name="T52" fmla="*/ 109 w 109"/>
                <a:gd name="T53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9" h="35">
                  <a:moveTo>
                    <a:pt x="109" y="9"/>
                  </a:moveTo>
                  <a:lnTo>
                    <a:pt x="88" y="17"/>
                  </a:lnTo>
                  <a:lnTo>
                    <a:pt x="67" y="21"/>
                  </a:lnTo>
                  <a:lnTo>
                    <a:pt x="67" y="21"/>
                  </a:lnTo>
                  <a:lnTo>
                    <a:pt x="63" y="17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1" y="9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46" y="12"/>
                  </a:lnTo>
                  <a:lnTo>
                    <a:pt x="55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72" y="35"/>
                  </a:lnTo>
                  <a:lnTo>
                    <a:pt x="84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106" y="21"/>
                  </a:lnTo>
                  <a:lnTo>
                    <a:pt x="109" y="21"/>
                  </a:lnTo>
                  <a:lnTo>
                    <a:pt x="109" y="2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66" name="Freeform 82"/>
            <p:cNvSpPr>
              <a:spLocks/>
            </p:cNvSpPr>
            <p:nvPr/>
          </p:nvSpPr>
          <p:spPr bwMode="auto">
            <a:xfrm>
              <a:off x="3065" y="539"/>
              <a:ext cx="109" cy="26"/>
            </a:xfrm>
            <a:custGeom>
              <a:avLst/>
              <a:gdLst>
                <a:gd name="T0" fmla="*/ 109 w 109"/>
                <a:gd name="T1" fmla="*/ 9 h 26"/>
                <a:gd name="T2" fmla="*/ 88 w 109"/>
                <a:gd name="T3" fmla="*/ 12 h 26"/>
                <a:gd name="T4" fmla="*/ 67 w 109"/>
                <a:gd name="T5" fmla="*/ 21 h 26"/>
                <a:gd name="T6" fmla="*/ 55 w 109"/>
                <a:gd name="T7" fmla="*/ 12 h 26"/>
                <a:gd name="T8" fmla="*/ 46 w 109"/>
                <a:gd name="T9" fmla="*/ 5 h 26"/>
                <a:gd name="T10" fmla="*/ 34 w 109"/>
                <a:gd name="T11" fmla="*/ 0 h 26"/>
                <a:gd name="T12" fmla="*/ 25 w 109"/>
                <a:gd name="T13" fmla="*/ 0 h 26"/>
                <a:gd name="T14" fmla="*/ 21 w 109"/>
                <a:gd name="T15" fmla="*/ 0 h 26"/>
                <a:gd name="T16" fmla="*/ 4 w 109"/>
                <a:gd name="T17" fmla="*/ 0 h 26"/>
                <a:gd name="T18" fmla="*/ 0 w 109"/>
                <a:gd name="T19" fmla="*/ 0 h 26"/>
                <a:gd name="T20" fmla="*/ 0 w 109"/>
                <a:gd name="T21" fmla="*/ 0 h 26"/>
                <a:gd name="T22" fmla="*/ 9 w 109"/>
                <a:gd name="T23" fmla="*/ 5 h 26"/>
                <a:gd name="T24" fmla="*/ 37 w 109"/>
                <a:gd name="T25" fmla="*/ 9 h 26"/>
                <a:gd name="T26" fmla="*/ 46 w 109"/>
                <a:gd name="T27" fmla="*/ 17 h 26"/>
                <a:gd name="T28" fmla="*/ 58 w 109"/>
                <a:gd name="T29" fmla="*/ 26 h 26"/>
                <a:gd name="T30" fmla="*/ 76 w 109"/>
                <a:gd name="T31" fmla="*/ 26 h 26"/>
                <a:gd name="T32" fmla="*/ 97 w 109"/>
                <a:gd name="T33" fmla="*/ 26 h 26"/>
                <a:gd name="T34" fmla="*/ 109 w 109"/>
                <a:gd name="T35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26">
                  <a:moveTo>
                    <a:pt x="109" y="9"/>
                  </a:moveTo>
                  <a:lnTo>
                    <a:pt x="88" y="12"/>
                  </a:lnTo>
                  <a:lnTo>
                    <a:pt x="67" y="21"/>
                  </a:lnTo>
                  <a:lnTo>
                    <a:pt x="55" y="12"/>
                  </a:lnTo>
                  <a:lnTo>
                    <a:pt x="46" y="5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37" y="9"/>
                  </a:lnTo>
                  <a:lnTo>
                    <a:pt x="46" y="17"/>
                  </a:lnTo>
                  <a:lnTo>
                    <a:pt x="58" y="26"/>
                  </a:lnTo>
                  <a:lnTo>
                    <a:pt x="76" y="26"/>
                  </a:lnTo>
                  <a:lnTo>
                    <a:pt x="97" y="26"/>
                  </a:lnTo>
                  <a:lnTo>
                    <a:pt x="109" y="2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67" name="Oval 83"/>
            <p:cNvSpPr>
              <a:spLocks noChangeArrowheads="1"/>
            </p:cNvSpPr>
            <p:nvPr/>
          </p:nvSpPr>
          <p:spPr bwMode="auto">
            <a:xfrm>
              <a:off x="3174" y="539"/>
              <a:ext cx="44" cy="35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868" name="Group 84"/>
          <p:cNvGrpSpPr>
            <a:grpSpLocks/>
          </p:cNvGrpSpPr>
          <p:nvPr/>
        </p:nvGrpSpPr>
        <p:grpSpPr bwMode="auto">
          <a:xfrm>
            <a:off x="4805363" y="1123950"/>
            <a:ext cx="479425" cy="409575"/>
            <a:chOff x="3027" y="708"/>
            <a:chExt cx="302" cy="258"/>
          </a:xfrm>
        </p:grpSpPr>
        <p:sp>
          <p:nvSpPr>
            <p:cNvPr id="118869" name="Freeform 85"/>
            <p:cNvSpPr>
              <a:spLocks/>
            </p:cNvSpPr>
            <p:nvPr/>
          </p:nvSpPr>
          <p:spPr bwMode="auto">
            <a:xfrm>
              <a:off x="3161" y="708"/>
              <a:ext cx="168" cy="258"/>
            </a:xfrm>
            <a:custGeom>
              <a:avLst/>
              <a:gdLst>
                <a:gd name="T0" fmla="*/ 4 w 168"/>
                <a:gd name="T1" fmla="*/ 21 h 258"/>
                <a:gd name="T2" fmla="*/ 34 w 168"/>
                <a:gd name="T3" fmla="*/ 9 h 258"/>
                <a:gd name="T4" fmla="*/ 69 w 168"/>
                <a:gd name="T5" fmla="*/ 0 h 258"/>
                <a:gd name="T6" fmla="*/ 87 w 168"/>
                <a:gd name="T7" fmla="*/ 0 h 258"/>
                <a:gd name="T8" fmla="*/ 87 w 168"/>
                <a:gd name="T9" fmla="*/ 0 h 258"/>
                <a:gd name="T10" fmla="*/ 108 w 168"/>
                <a:gd name="T11" fmla="*/ 4 h 258"/>
                <a:gd name="T12" fmla="*/ 138 w 168"/>
                <a:gd name="T13" fmla="*/ 21 h 258"/>
                <a:gd name="T14" fmla="*/ 138 w 168"/>
                <a:gd name="T15" fmla="*/ 21 h 258"/>
                <a:gd name="T16" fmla="*/ 147 w 168"/>
                <a:gd name="T17" fmla="*/ 25 h 258"/>
                <a:gd name="T18" fmla="*/ 168 w 168"/>
                <a:gd name="T19" fmla="*/ 60 h 258"/>
                <a:gd name="T20" fmla="*/ 164 w 168"/>
                <a:gd name="T21" fmla="*/ 78 h 258"/>
                <a:gd name="T22" fmla="*/ 164 w 168"/>
                <a:gd name="T23" fmla="*/ 78 h 258"/>
                <a:gd name="T24" fmla="*/ 164 w 168"/>
                <a:gd name="T25" fmla="*/ 90 h 258"/>
                <a:gd name="T26" fmla="*/ 156 w 168"/>
                <a:gd name="T27" fmla="*/ 115 h 258"/>
                <a:gd name="T28" fmla="*/ 134 w 168"/>
                <a:gd name="T29" fmla="*/ 129 h 258"/>
                <a:gd name="T30" fmla="*/ 134 w 168"/>
                <a:gd name="T31" fmla="*/ 129 h 258"/>
                <a:gd name="T32" fmla="*/ 103 w 168"/>
                <a:gd name="T33" fmla="*/ 147 h 258"/>
                <a:gd name="T34" fmla="*/ 34 w 168"/>
                <a:gd name="T35" fmla="*/ 173 h 258"/>
                <a:gd name="T36" fmla="*/ 34 w 168"/>
                <a:gd name="T37" fmla="*/ 219 h 258"/>
                <a:gd name="T38" fmla="*/ 103 w 168"/>
                <a:gd name="T39" fmla="*/ 233 h 258"/>
                <a:gd name="T40" fmla="*/ 121 w 168"/>
                <a:gd name="T41" fmla="*/ 233 h 258"/>
                <a:gd name="T42" fmla="*/ 121 w 168"/>
                <a:gd name="T43" fmla="*/ 233 h 258"/>
                <a:gd name="T44" fmla="*/ 147 w 168"/>
                <a:gd name="T45" fmla="*/ 242 h 258"/>
                <a:gd name="T46" fmla="*/ 138 w 168"/>
                <a:gd name="T47" fmla="*/ 254 h 258"/>
                <a:gd name="T48" fmla="*/ 138 w 168"/>
                <a:gd name="T49" fmla="*/ 254 h 258"/>
                <a:gd name="T50" fmla="*/ 138 w 168"/>
                <a:gd name="T51" fmla="*/ 258 h 258"/>
                <a:gd name="T52" fmla="*/ 103 w 168"/>
                <a:gd name="T53" fmla="*/ 258 h 258"/>
                <a:gd name="T54" fmla="*/ 90 w 168"/>
                <a:gd name="T55" fmla="*/ 254 h 258"/>
                <a:gd name="T56" fmla="*/ 90 w 168"/>
                <a:gd name="T57" fmla="*/ 254 h 258"/>
                <a:gd name="T58" fmla="*/ 55 w 168"/>
                <a:gd name="T59" fmla="*/ 254 h 258"/>
                <a:gd name="T60" fmla="*/ 34 w 168"/>
                <a:gd name="T61" fmla="*/ 237 h 258"/>
                <a:gd name="T62" fmla="*/ 34 w 168"/>
                <a:gd name="T63" fmla="*/ 237 h 258"/>
                <a:gd name="T64" fmla="*/ 0 w 168"/>
                <a:gd name="T65" fmla="*/ 224 h 258"/>
                <a:gd name="T66" fmla="*/ 4 w 168"/>
                <a:gd name="T67" fmla="*/ 180 h 258"/>
                <a:gd name="T68" fmla="*/ 4 w 168"/>
                <a:gd name="T69" fmla="*/ 180 h 258"/>
                <a:gd name="T70" fmla="*/ 13 w 168"/>
                <a:gd name="T71" fmla="*/ 164 h 258"/>
                <a:gd name="T72" fmla="*/ 55 w 168"/>
                <a:gd name="T73" fmla="*/ 138 h 258"/>
                <a:gd name="T74" fmla="*/ 78 w 168"/>
                <a:gd name="T75" fmla="*/ 129 h 258"/>
                <a:gd name="T76" fmla="*/ 78 w 168"/>
                <a:gd name="T77" fmla="*/ 129 h 258"/>
                <a:gd name="T78" fmla="*/ 94 w 168"/>
                <a:gd name="T79" fmla="*/ 124 h 258"/>
                <a:gd name="T80" fmla="*/ 129 w 168"/>
                <a:gd name="T81" fmla="*/ 108 h 258"/>
                <a:gd name="T82" fmla="*/ 134 w 168"/>
                <a:gd name="T83" fmla="*/ 90 h 258"/>
                <a:gd name="T84" fmla="*/ 134 w 168"/>
                <a:gd name="T85" fmla="*/ 90 h 258"/>
                <a:gd name="T86" fmla="*/ 143 w 168"/>
                <a:gd name="T87" fmla="*/ 82 h 258"/>
                <a:gd name="T88" fmla="*/ 134 w 168"/>
                <a:gd name="T89" fmla="*/ 55 h 258"/>
                <a:gd name="T90" fmla="*/ 134 w 168"/>
                <a:gd name="T91" fmla="*/ 51 h 258"/>
                <a:gd name="T92" fmla="*/ 134 w 168"/>
                <a:gd name="T93" fmla="*/ 51 h 258"/>
                <a:gd name="T94" fmla="*/ 129 w 168"/>
                <a:gd name="T95" fmla="*/ 48 h 258"/>
                <a:gd name="T96" fmla="*/ 99 w 168"/>
                <a:gd name="T97" fmla="*/ 25 h 258"/>
                <a:gd name="T98" fmla="*/ 73 w 168"/>
                <a:gd name="T99" fmla="*/ 25 h 258"/>
                <a:gd name="T100" fmla="*/ 34 w 168"/>
                <a:gd name="T101" fmla="*/ 43 h 258"/>
                <a:gd name="T102" fmla="*/ 13 w 168"/>
                <a:gd name="T103" fmla="*/ 4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8" h="258">
                  <a:moveTo>
                    <a:pt x="4" y="21"/>
                  </a:moveTo>
                  <a:lnTo>
                    <a:pt x="34" y="9"/>
                  </a:lnTo>
                  <a:lnTo>
                    <a:pt x="69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08" y="4"/>
                  </a:lnTo>
                  <a:lnTo>
                    <a:pt x="138" y="21"/>
                  </a:lnTo>
                  <a:lnTo>
                    <a:pt x="138" y="21"/>
                  </a:lnTo>
                  <a:lnTo>
                    <a:pt x="147" y="25"/>
                  </a:lnTo>
                  <a:lnTo>
                    <a:pt x="168" y="60"/>
                  </a:lnTo>
                  <a:lnTo>
                    <a:pt x="164" y="78"/>
                  </a:lnTo>
                  <a:lnTo>
                    <a:pt x="164" y="78"/>
                  </a:lnTo>
                  <a:lnTo>
                    <a:pt x="164" y="90"/>
                  </a:lnTo>
                  <a:lnTo>
                    <a:pt x="156" y="115"/>
                  </a:lnTo>
                  <a:lnTo>
                    <a:pt x="134" y="129"/>
                  </a:lnTo>
                  <a:lnTo>
                    <a:pt x="134" y="129"/>
                  </a:lnTo>
                  <a:lnTo>
                    <a:pt x="103" y="147"/>
                  </a:lnTo>
                  <a:lnTo>
                    <a:pt x="34" y="173"/>
                  </a:lnTo>
                  <a:lnTo>
                    <a:pt x="34" y="219"/>
                  </a:lnTo>
                  <a:lnTo>
                    <a:pt x="103" y="233"/>
                  </a:lnTo>
                  <a:lnTo>
                    <a:pt x="121" y="233"/>
                  </a:lnTo>
                  <a:lnTo>
                    <a:pt x="121" y="233"/>
                  </a:lnTo>
                  <a:lnTo>
                    <a:pt x="147" y="242"/>
                  </a:lnTo>
                  <a:lnTo>
                    <a:pt x="138" y="254"/>
                  </a:lnTo>
                  <a:lnTo>
                    <a:pt x="138" y="254"/>
                  </a:lnTo>
                  <a:lnTo>
                    <a:pt x="138" y="258"/>
                  </a:lnTo>
                  <a:lnTo>
                    <a:pt x="103" y="258"/>
                  </a:lnTo>
                  <a:lnTo>
                    <a:pt x="90" y="254"/>
                  </a:lnTo>
                  <a:lnTo>
                    <a:pt x="90" y="254"/>
                  </a:lnTo>
                  <a:lnTo>
                    <a:pt x="55" y="254"/>
                  </a:lnTo>
                  <a:lnTo>
                    <a:pt x="34" y="237"/>
                  </a:lnTo>
                  <a:lnTo>
                    <a:pt x="34" y="237"/>
                  </a:lnTo>
                  <a:lnTo>
                    <a:pt x="0" y="224"/>
                  </a:lnTo>
                  <a:lnTo>
                    <a:pt x="4" y="180"/>
                  </a:lnTo>
                  <a:lnTo>
                    <a:pt x="4" y="180"/>
                  </a:lnTo>
                  <a:lnTo>
                    <a:pt x="13" y="164"/>
                  </a:lnTo>
                  <a:lnTo>
                    <a:pt x="55" y="138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94" y="124"/>
                  </a:lnTo>
                  <a:lnTo>
                    <a:pt x="129" y="108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43" y="82"/>
                  </a:lnTo>
                  <a:lnTo>
                    <a:pt x="134" y="55"/>
                  </a:lnTo>
                  <a:lnTo>
                    <a:pt x="134" y="51"/>
                  </a:lnTo>
                  <a:lnTo>
                    <a:pt x="134" y="51"/>
                  </a:lnTo>
                  <a:lnTo>
                    <a:pt x="129" y="48"/>
                  </a:lnTo>
                  <a:lnTo>
                    <a:pt x="99" y="25"/>
                  </a:lnTo>
                  <a:lnTo>
                    <a:pt x="73" y="25"/>
                  </a:lnTo>
                  <a:lnTo>
                    <a:pt x="34" y="43"/>
                  </a:lnTo>
                  <a:lnTo>
                    <a:pt x="13" y="43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70" name="Freeform 86"/>
            <p:cNvSpPr>
              <a:spLocks/>
            </p:cNvSpPr>
            <p:nvPr/>
          </p:nvSpPr>
          <p:spPr bwMode="auto">
            <a:xfrm>
              <a:off x="3101" y="708"/>
              <a:ext cx="224" cy="254"/>
            </a:xfrm>
            <a:custGeom>
              <a:avLst/>
              <a:gdLst>
                <a:gd name="T0" fmla="*/ 64 w 224"/>
                <a:gd name="T1" fmla="*/ 21 h 254"/>
                <a:gd name="T2" fmla="*/ 90 w 224"/>
                <a:gd name="T3" fmla="*/ 9 h 254"/>
                <a:gd name="T4" fmla="*/ 112 w 224"/>
                <a:gd name="T5" fmla="*/ 4 h 254"/>
                <a:gd name="T6" fmla="*/ 147 w 224"/>
                <a:gd name="T7" fmla="*/ 0 h 254"/>
                <a:gd name="T8" fmla="*/ 168 w 224"/>
                <a:gd name="T9" fmla="*/ 4 h 254"/>
                <a:gd name="T10" fmla="*/ 198 w 224"/>
                <a:gd name="T11" fmla="*/ 21 h 254"/>
                <a:gd name="T12" fmla="*/ 203 w 224"/>
                <a:gd name="T13" fmla="*/ 25 h 254"/>
                <a:gd name="T14" fmla="*/ 216 w 224"/>
                <a:gd name="T15" fmla="*/ 39 h 254"/>
                <a:gd name="T16" fmla="*/ 219 w 224"/>
                <a:gd name="T17" fmla="*/ 55 h 254"/>
                <a:gd name="T18" fmla="*/ 224 w 224"/>
                <a:gd name="T19" fmla="*/ 78 h 254"/>
                <a:gd name="T20" fmla="*/ 219 w 224"/>
                <a:gd name="T21" fmla="*/ 99 h 254"/>
                <a:gd name="T22" fmla="*/ 212 w 224"/>
                <a:gd name="T23" fmla="*/ 112 h 254"/>
                <a:gd name="T24" fmla="*/ 194 w 224"/>
                <a:gd name="T25" fmla="*/ 129 h 254"/>
                <a:gd name="T26" fmla="*/ 159 w 224"/>
                <a:gd name="T27" fmla="*/ 142 h 254"/>
                <a:gd name="T28" fmla="*/ 129 w 224"/>
                <a:gd name="T29" fmla="*/ 159 h 254"/>
                <a:gd name="T30" fmla="*/ 99 w 224"/>
                <a:gd name="T31" fmla="*/ 173 h 254"/>
                <a:gd name="T32" fmla="*/ 90 w 224"/>
                <a:gd name="T33" fmla="*/ 189 h 254"/>
                <a:gd name="T34" fmla="*/ 99 w 224"/>
                <a:gd name="T35" fmla="*/ 212 h 254"/>
                <a:gd name="T36" fmla="*/ 124 w 224"/>
                <a:gd name="T37" fmla="*/ 224 h 254"/>
                <a:gd name="T38" fmla="*/ 154 w 224"/>
                <a:gd name="T39" fmla="*/ 228 h 254"/>
                <a:gd name="T40" fmla="*/ 181 w 224"/>
                <a:gd name="T41" fmla="*/ 233 h 254"/>
                <a:gd name="T42" fmla="*/ 194 w 224"/>
                <a:gd name="T43" fmla="*/ 242 h 254"/>
                <a:gd name="T44" fmla="*/ 198 w 224"/>
                <a:gd name="T45" fmla="*/ 254 h 254"/>
                <a:gd name="T46" fmla="*/ 189 w 224"/>
                <a:gd name="T47" fmla="*/ 254 h 254"/>
                <a:gd name="T48" fmla="*/ 177 w 224"/>
                <a:gd name="T49" fmla="*/ 254 h 254"/>
                <a:gd name="T50" fmla="*/ 150 w 224"/>
                <a:gd name="T51" fmla="*/ 254 h 254"/>
                <a:gd name="T52" fmla="*/ 115 w 224"/>
                <a:gd name="T53" fmla="*/ 246 h 254"/>
                <a:gd name="T54" fmla="*/ 94 w 224"/>
                <a:gd name="T55" fmla="*/ 237 h 254"/>
                <a:gd name="T56" fmla="*/ 69 w 224"/>
                <a:gd name="T57" fmla="*/ 215 h 254"/>
                <a:gd name="T58" fmla="*/ 64 w 224"/>
                <a:gd name="T59" fmla="*/ 180 h 254"/>
                <a:gd name="T60" fmla="*/ 73 w 224"/>
                <a:gd name="T61" fmla="*/ 164 h 254"/>
                <a:gd name="T62" fmla="*/ 90 w 224"/>
                <a:gd name="T63" fmla="*/ 147 h 254"/>
                <a:gd name="T64" fmla="*/ 138 w 224"/>
                <a:gd name="T65" fmla="*/ 129 h 254"/>
                <a:gd name="T66" fmla="*/ 168 w 224"/>
                <a:gd name="T67" fmla="*/ 112 h 254"/>
                <a:gd name="T68" fmla="*/ 181 w 224"/>
                <a:gd name="T69" fmla="*/ 103 h 254"/>
                <a:gd name="T70" fmla="*/ 194 w 224"/>
                <a:gd name="T71" fmla="*/ 90 h 254"/>
                <a:gd name="T72" fmla="*/ 194 w 224"/>
                <a:gd name="T73" fmla="*/ 69 h 254"/>
                <a:gd name="T74" fmla="*/ 194 w 224"/>
                <a:gd name="T75" fmla="*/ 51 h 254"/>
                <a:gd name="T76" fmla="*/ 185 w 224"/>
                <a:gd name="T77" fmla="*/ 43 h 254"/>
                <a:gd name="T78" fmla="*/ 177 w 224"/>
                <a:gd name="T79" fmla="*/ 34 h 254"/>
                <a:gd name="T80" fmla="*/ 159 w 224"/>
                <a:gd name="T81" fmla="*/ 25 h 254"/>
                <a:gd name="T82" fmla="*/ 147 w 224"/>
                <a:gd name="T83" fmla="*/ 25 h 254"/>
                <a:gd name="T84" fmla="*/ 112 w 224"/>
                <a:gd name="T85" fmla="*/ 30 h 254"/>
                <a:gd name="T86" fmla="*/ 73 w 224"/>
                <a:gd name="T87" fmla="*/ 43 h 254"/>
                <a:gd name="T88" fmla="*/ 64 w 224"/>
                <a:gd name="T89" fmla="*/ 30 h 254"/>
                <a:gd name="T90" fmla="*/ 64 w 224"/>
                <a:gd name="T91" fmla="*/ 39 h 254"/>
                <a:gd name="T92" fmla="*/ 73 w 224"/>
                <a:gd name="T93" fmla="*/ 48 h 254"/>
                <a:gd name="T94" fmla="*/ 73 w 224"/>
                <a:gd name="T95" fmla="*/ 55 h 254"/>
                <a:gd name="T96" fmla="*/ 55 w 224"/>
                <a:gd name="T97" fmla="*/ 55 h 254"/>
                <a:gd name="T98" fmla="*/ 34 w 224"/>
                <a:gd name="T99" fmla="*/ 64 h 254"/>
                <a:gd name="T100" fmla="*/ 25 w 224"/>
                <a:gd name="T101" fmla="*/ 78 h 254"/>
                <a:gd name="T102" fmla="*/ 16 w 224"/>
                <a:gd name="T103" fmla="*/ 78 h 254"/>
                <a:gd name="T104" fmla="*/ 16 w 224"/>
                <a:gd name="T105" fmla="*/ 78 h 254"/>
                <a:gd name="T106" fmla="*/ 12 w 224"/>
                <a:gd name="T107" fmla="*/ 78 h 254"/>
                <a:gd name="T108" fmla="*/ 9 w 224"/>
                <a:gd name="T109" fmla="*/ 55 h 254"/>
                <a:gd name="T110" fmla="*/ 0 w 224"/>
                <a:gd name="T111" fmla="*/ 4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4" h="254">
                  <a:moveTo>
                    <a:pt x="64" y="21"/>
                  </a:moveTo>
                  <a:lnTo>
                    <a:pt x="90" y="9"/>
                  </a:lnTo>
                  <a:lnTo>
                    <a:pt x="112" y="4"/>
                  </a:lnTo>
                  <a:lnTo>
                    <a:pt x="147" y="0"/>
                  </a:lnTo>
                  <a:lnTo>
                    <a:pt x="168" y="4"/>
                  </a:lnTo>
                  <a:lnTo>
                    <a:pt x="198" y="21"/>
                  </a:lnTo>
                  <a:lnTo>
                    <a:pt x="203" y="25"/>
                  </a:lnTo>
                  <a:lnTo>
                    <a:pt x="216" y="39"/>
                  </a:lnTo>
                  <a:lnTo>
                    <a:pt x="219" y="55"/>
                  </a:lnTo>
                  <a:lnTo>
                    <a:pt x="224" y="78"/>
                  </a:lnTo>
                  <a:lnTo>
                    <a:pt x="219" y="99"/>
                  </a:lnTo>
                  <a:lnTo>
                    <a:pt x="212" y="112"/>
                  </a:lnTo>
                  <a:lnTo>
                    <a:pt x="194" y="129"/>
                  </a:lnTo>
                  <a:lnTo>
                    <a:pt x="159" y="142"/>
                  </a:lnTo>
                  <a:lnTo>
                    <a:pt x="129" y="159"/>
                  </a:lnTo>
                  <a:lnTo>
                    <a:pt x="99" y="173"/>
                  </a:lnTo>
                  <a:lnTo>
                    <a:pt x="90" y="189"/>
                  </a:lnTo>
                  <a:lnTo>
                    <a:pt x="99" y="212"/>
                  </a:lnTo>
                  <a:lnTo>
                    <a:pt x="124" y="224"/>
                  </a:lnTo>
                  <a:lnTo>
                    <a:pt x="154" y="228"/>
                  </a:lnTo>
                  <a:lnTo>
                    <a:pt x="181" y="233"/>
                  </a:lnTo>
                  <a:lnTo>
                    <a:pt x="194" y="242"/>
                  </a:lnTo>
                  <a:lnTo>
                    <a:pt x="198" y="254"/>
                  </a:lnTo>
                  <a:lnTo>
                    <a:pt x="189" y="254"/>
                  </a:lnTo>
                  <a:lnTo>
                    <a:pt x="177" y="254"/>
                  </a:lnTo>
                  <a:lnTo>
                    <a:pt x="150" y="254"/>
                  </a:lnTo>
                  <a:lnTo>
                    <a:pt x="115" y="246"/>
                  </a:lnTo>
                  <a:lnTo>
                    <a:pt x="94" y="237"/>
                  </a:lnTo>
                  <a:lnTo>
                    <a:pt x="69" y="215"/>
                  </a:lnTo>
                  <a:lnTo>
                    <a:pt x="64" y="180"/>
                  </a:lnTo>
                  <a:lnTo>
                    <a:pt x="73" y="164"/>
                  </a:lnTo>
                  <a:lnTo>
                    <a:pt x="90" y="147"/>
                  </a:lnTo>
                  <a:lnTo>
                    <a:pt x="138" y="129"/>
                  </a:lnTo>
                  <a:lnTo>
                    <a:pt x="168" y="112"/>
                  </a:lnTo>
                  <a:lnTo>
                    <a:pt x="181" y="103"/>
                  </a:lnTo>
                  <a:lnTo>
                    <a:pt x="194" y="90"/>
                  </a:lnTo>
                  <a:lnTo>
                    <a:pt x="194" y="69"/>
                  </a:lnTo>
                  <a:lnTo>
                    <a:pt x="194" y="51"/>
                  </a:lnTo>
                  <a:lnTo>
                    <a:pt x="185" y="43"/>
                  </a:lnTo>
                  <a:lnTo>
                    <a:pt x="177" y="34"/>
                  </a:lnTo>
                  <a:lnTo>
                    <a:pt x="159" y="25"/>
                  </a:lnTo>
                  <a:lnTo>
                    <a:pt x="147" y="25"/>
                  </a:lnTo>
                  <a:lnTo>
                    <a:pt x="112" y="30"/>
                  </a:lnTo>
                  <a:lnTo>
                    <a:pt x="73" y="43"/>
                  </a:lnTo>
                  <a:lnTo>
                    <a:pt x="64" y="30"/>
                  </a:lnTo>
                  <a:lnTo>
                    <a:pt x="64" y="39"/>
                  </a:lnTo>
                  <a:lnTo>
                    <a:pt x="73" y="48"/>
                  </a:lnTo>
                  <a:lnTo>
                    <a:pt x="73" y="55"/>
                  </a:lnTo>
                  <a:lnTo>
                    <a:pt x="55" y="55"/>
                  </a:lnTo>
                  <a:lnTo>
                    <a:pt x="34" y="64"/>
                  </a:lnTo>
                  <a:lnTo>
                    <a:pt x="25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2" y="78"/>
                  </a:lnTo>
                  <a:lnTo>
                    <a:pt x="9" y="55"/>
                  </a:lnTo>
                  <a:lnTo>
                    <a:pt x="0" y="43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71" name="Freeform 87"/>
            <p:cNvSpPr>
              <a:spLocks/>
            </p:cNvSpPr>
            <p:nvPr/>
          </p:nvSpPr>
          <p:spPr bwMode="auto">
            <a:xfrm>
              <a:off x="3117" y="724"/>
              <a:ext cx="44" cy="27"/>
            </a:xfrm>
            <a:custGeom>
              <a:avLst/>
              <a:gdLst>
                <a:gd name="T0" fmla="*/ 0 w 44"/>
                <a:gd name="T1" fmla="*/ 27 h 27"/>
                <a:gd name="T2" fmla="*/ 18 w 44"/>
                <a:gd name="T3" fmla="*/ 18 h 27"/>
                <a:gd name="T4" fmla="*/ 18 w 44"/>
                <a:gd name="T5" fmla="*/ 18 h 27"/>
                <a:gd name="T6" fmla="*/ 35 w 44"/>
                <a:gd name="T7" fmla="*/ 0 h 27"/>
                <a:gd name="T8" fmla="*/ 44 w 44"/>
                <a:gd name="T9" fmla="*/ 5 h 27"/>
                <a:gd name="T10" fmla="*/ 44 w 44"/>
                <a:gd name="T11" fmla="*/ 5 h 27"/>
                <a:gd name="T12" fmla="*/ 0 w 44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7">
                  <a:moveTo>
                    <a:pt x="0" y="27"/>
                  </a:moveTo>
                  <a:lnTo>
                    <a:pt x="18" y="18"/>
                  </a:lnTo>
                  <a:lnTo>
                    <a:pt x="18" y="18"/>
                  </a:lnTo>
                  <a:lnTo>
                    <a:pt x="35" y="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0" y="27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72" name="Freeform 88"/>
            <p:cNvSpPr>
              <a:spLocks/>
            </p:cNvSpPr>
            <p:nvPr/>
          </p:nvSpPr>
          <p:spPr bwMode="auto">
            <a:xfrm>
              <a:off x="3101" y="729"/>
              <a:ext cx="73" cy="57"/>
            </a:xfrm>
            <a:custGeom>
              <a:avLst/>
              <a:gdLst>
                <a:gd name="T0" fmla="*/ 60 w 73"/>
                <a:gd name="T1" fmla="*/ 0 h 57"/>
                <a:gd name="T2" fmla="*/ 60 w 73"/>
                <a:gd name="T3" fmla="*/ 4 h 57"/>
                <a:gd name="T4" fmla="*/ 64 w 73"/>
                <a:gd name="T5" fmla="*/ 13 h 57"/>
                <a:gd name="T6" fmla="*/ 73 w 73"/>
                <a:gd name="T7" fmla="*/ 22 h 57"/>
                <a:gd name="T8" fmla="*/ 73 w 73"/>
                <a:gd name="T9" fmla="*/ 30 h 57"/>
                <a:gd name="T10" fmla="*/ 64 w 73"/>
                <a:gd name="T11" fmla="*/ 34 h 57"/>
                <a:gd name="T12" fmla="*/ 55 w 73"/>
                <a:gd name="T13" fmla="*/ 34 h 57"/>
                <a:gd name="T14" fmla="*/ 46 w 73"/>
                <a:gd name="T15" fmla="*/ 39 h 57"/>
                <a:gd name="T16" fmla="*/ 30 w 73"/>
                <a:gd name="T17" fmla="*/ 48 h 57"/>
                <a:gd name="T18" fmla="*/ 16 w 73"/>
                <a:gd name="T19" fmla="*/ 57 h 57"/>
                <a:gd name="T20" fmla="*/ 12 w 73"/>
                <a:gd name="T21" fmla="*/ 48 h 57"/>
                <a:gd name="T22" fmla="*/ 0 w 73"/>
                <a:gd name="T23" fmla="*/ 30 h 57"/>
                <a:gd name="T24" fmla="*/ 4 w 73"/>
                <a:gd name="T25" fmla="*/ 22 h 57"/>
                <a:gd name="T26" fmla="*/ 34 w 73"/>
                <a:gd name="T27" fmla="*/ 13 h 57"/>
                <a:gd name="T28" fmla="*/ 46 w 73"/>
                <a:gd name="T29" fmla="*/ 0 h 57"/>
                <a:gd name="T30" fmla="*/ 60 w 73"/>
                <a:gd name="T3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57">
                  <a:moveTo>
                    <a:pt x="60" y="0"/>
                  </a:moveTo>
                  <a:lnTo>
                    <a:pt x="60" y="4"/>
                  </a:lnTo>
                  <a:lnTo>
                    <a:pt x="64" y="13"/>
                  </a:lnTo>
                  <a:lnTo>
                    <a:pt x="73" y="22"/>
                  </a:lnTo>
                  <a:lnTo>
                    <a:pt x="73" y="30"/>
                  </a:lnTo>
                  <a:lnTo>
                    <a:pt x="64" y="34"/>
                  </a:lnTo>
                  <a:lnTo>
                    <a:pt x="55" y="34"/>
                  </a:lnTo>
                  <a:lnTo>
                    <a:pt x="46" y="39"/>
                  </a:lnTo>
                  <a:lnTo>
                    <a:pt x="30" y="48"/>
                  </a:lnTo>
                  <a:lnTo>
                    <a:pt x="16" y="57"/>
                  </a:lnTo>
                  <a:lnTo>
                    <a:pt x="12" y="48"/>
                  </a:lnTo>
                  <a:lnTo>
                    <a:pt x="0" y="30"/>
                  </a:lnTo>
                  <a:lnTo>
                    <a:pt x="4" y="22"/>
                  </a:lnTo>
                  <a:lnTo>
                    <a:pt x="34" y="13"/>
                  </a:lnTo>
                  <a:lnTo>
                    <a:pt x="46" y="0"/>
                  </a:lnTo>
                  <a:lnTo>
                    <a:pt x="6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73" name="Freeform 89"/>
            <p:cNvSpPr>
              <a:spLocks/>
            </p:cNvSpPr>
            <p:nvPr/>
          </p:nvSpPr>
          <p:spPr bwMode="auto">
            <a:xfrm>
              <a:off x="3027" y="763"/>
              <a:ext cx="86" cy="65"/>
            </a:xfrm>
            <a:custGeom>
              <a:avLst/>
              <a:gdLst>
                <a:gd name="T0" fmla="*/ 74 w 86"/>
                <a:gd name="T1" fmla="*/ 0 h 65"/>
                <a:gd name="T2" fmla="*/ 74 w 86"/>
                <a:gd name="T3" fmla="*/ 0 h 65"/>
                <a:gd name="T4" fmla="*/ 65 w 86"/>
                <a:gd name="T5" fmla="*/ 9 h 65"/>
                <a:gd name="T6" fmla="*/ 44 w 86"/>
                <a:gd name="T7" fmla="*/ 5 h 65"/>
                <a:gd name="T8" fmla="*/ 26 w 86"/>
                <a:gd name="T9" fmla="*/ 23 h 65"/>
                <a:gd name="T10" fmla="*/ 21 w 86"/>
                <a:gd name="T11" fmla="*/ 39 h 65"/>
                <a:gd name="T12" fmla="*/ 21 w 86"/>
                <a:gd name="T13" fmla="*/ 39 h 65"/>
                <a:gd name="T14" fmla="*/ 17 w 86"/>
                <a:gd name="T15" fmla="*/ 48 h 65"/>
                <a:gd name="T16" fmla="*/ 0 w 86"/>
                <a:gd name="T17" fmla="*/ 60 h 65"/>
                <a:gd name="T18" fmla="*/ 0 w 86"/>
                <a:gd name="T19" fmla="*/ 65 h 65"/>
                <a:gd name="T20" fmla="*/ 0 w 86"/>
                <a:gd name="T21" fmla="*/ 65 h 65"/>
                <a:gd name="T22" fmla="*/ 9 w 86"/>
                <a:gd name="T23" fmla="*/ 65 h 65"/>
                <a:gd name="T24" fmla="*/ 26 w 86"/>
                <a:gd name="T25" fmla="*/ 57 h 65"/>
                <a:gd name="T26" fmla="*/ 30 w 86"/>
                <a:gd name="T27" fmla="*/ 53 h 65"/>
                <a:gd name="T28" fmla="*/ 30 w 86"/>
                <a:gd name="T29" fmla="*/ 53 h 65"/>
                <a:gd name="T30" fmla="*/ 39 w 86"/>
                <a:gd name="T31" fmla="*/ 57 h 65"/>
                <a:gd name="T32" fmla="*/ 65 w 86"/>
                <a:gd name="T33" fmla="*/ 48 h 65"/>
                <a:gd name="T34" fmla="*/ 74 w 86"/>
                <a:gd name="T35" fmla="*/ 44 h 65"/>
                <a:gd name="T36" fmla="*/ 74 w 86"/>
                <a:gd name="T37" fmla="*/ 44 h 65"/>
                <a:gd name="T38" fmla="*/ 78 w 86"/>
                <a:gd name="T39" fmla="*/ 30 h 65"/>
                <a:gd name="T40" fmla="*/ 78 w 86"/>
                <a:gd name="T41" fmla="*/ 23 h 65"/>
                <a:gd name="T42" fmla="*/ 78 w 86"/>
                <a:gd name="T43" fmla="*/ 23 h 65"/>
                <a:gd name="T44" fmla="*/ 83 w 86"/>
                <a:gd name="T45" fmla="*/ 18 h 65"/>
                <a:gd name="T46" fmla="*/ 86 w 86"/>
                <a:gd name="T47" fmla="*/ 18 h 65"/>
                <a:gd name="T48" fmla="*/ 86 w 86"/>
                <a:gd name="T49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65">
                  <a:moveTo>
                    <a:pt x="74" y="0"/>
                  </a:moveTo>
                  <a:lnTo>
                    <a:pt x="74" y="0"/>
                  </a:lnTo>
                  <a:lnTo>
                    <a:pt x="65" y="9"/>
                  </a:lnTo>
                  <a:lnTo>
                    <a:pt x="44" y="5"/>
                  </a:lnTo>
                  <a:lnTo>
                    <a:pt x="26" y="23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17" y="48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9" y="65"/>
                  </a:lnTo>
                  <a:lnTo>
                    <a:pt x="26" y="5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9" y="57"/>
                  </a:lnTo>
                  <a:lnTo>
                    <a:pt x="65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8" y="30"/>
                  </a:lnTo>
                  <a:lnTo>
                    <a:pt x="78" y="23"/>
                  </a:lnTo>
                  <a:lnTo>
                    <a:pt x="78" y="23"/>
                  </a:lnTo>
                  <a:lnTo>
                    <a:pt x="83" y="18"/>
                  </a:lnTo>
                  <a:lnTo>
                    <a:pt x="86" y="18"/>
                  </a:lnTo>
                  <a:lnTo>
                    <a:pt x="86" y="18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74" name="Freeform 90"/>
            <p:cNvSpPr>
              <a:spLocks/>
            </p:cNvSpPr>
            <p:nvPr/>
          </p:nvSpPr>
          <p:spPr bwMode="auto">
            <a:xfrm>
              <a:off x="3027" y="763"/>
              <a:ext cx="86" cy="65"/>
            </a:xfrm>
            <a:custGeom>
              <a:avLst/>
              <a:gdLst>
                <a:gd name="T0" fmla="*/ 74 w 86"/>
                <a:gd name="T1" fmla="*/ 0 h 65"/>
                <a:gd name="T2" fmla="*/ 69 w 86"/>
                <a:gd name="T3" fmla="*/ 5 h 65"/>
                <a:gd name="T4" fmla="*/ 60 w 86"/>
                <a:gd name="T5" fmla="*/ 5 h 65"/>
                <a:gd name="T6" fmla="*/ 56 w 86"/>
                <a:gd name="T7" fmla="*/ 5 h 65"/>
                <a:gd name="T8" fmla="*/ 35 w 86"/>
                <a:gd name="T9" fmla="*/ 14 h 65"/>
                <a:gd name="T10" fmla="*/ 26 w 86"/>
                <a:gd name="T11" fmla="*/ 23 h 65"/>
                <a:gd name="T12" fmla="*/ 21 w 86"/>
                <a:gd name="T13" fmla="*/ 39 h 65"/>
                <a:gd name="T14" fmla="*/ 9 w 86"/>
                <a:gd name="T15" fmla="*/ 53 h 65"/>
                <a:gd name="T16" fmla="*/ 0 w 86"/>
                <a:gd name="T17" fmla="*/ 65 h 65"/>
                <a:gd name="T18" fmla="*/ 14 w 86"/>
                <a:gd name="T19" fmla="*/ 57 h 65"/>
                <a:gd name="T20" fmla="*/ 30 w 86"/>
                <a:gd name="T21" fmla="*/ 53 h 65"/>
                <a:gd name="T22" fmla="*/ 39 w 86"/>
                <a:gd name="T23" fmla="*/ 53 h 65"/>
                <a:gd name="T24" fmla="*/ 56 w 86"/>
                <a:gd name="T25" fmla="*/ 53 h 65"/>
                <a:gd name="T26" fmla="*/ 74 w 86"/>
                <a:gd name="T27" fmla="*/ 44 h 65"/>
                <a:gd name="T28" fmla="*/ 74 w 86"/>
                <a:gd name="T29" fmla="*/ 30 h 65"/>
                <a:gd name="T30" fmla="*/ 78 w 86"/>
                <a:gd name="T31" fmla="*/ 23 h 65"/>
                <a:gd name="T32" fmla="*/ 86 w 86"/>
                <a:gd name="T33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65">
                  <a:moveTo>
                    <a:pt x="74" y="0"/>
                  </a:moveTo>
                  <a:lnTo>
                    <a:pt x="69" y="5"/>
                  </a:lnTo>
                  <a:lnTo>
                    <a:pt x="60" y="5"/>
                  </a:lnTo>
                  <a:lnTo>
                    <a:pt x="56" y="5"/>
                  </a:lnTo>
                  <a:lnTo>
                    <a:pt x="35" y="14"/>
                  </a:lnTo>
                  <a:lnTo>
                    <a:pt x="26" y="23"/>
                  </a:lnTo>
                  <a:lnTo>
                    <a:pt x="21" y="39"/>
                  </a:lnTo>
                  <a:lnTo>
                    <a:pt x="9" y="53"/>
                  </a:lnTo>
                  <a:lnTo>
                    <a:pt x="0" y="65"/>
                  </a:lnTo>
                  <a:lnTo>
                    <a:pt x="14" y="57"/>
                  </a:lnTo>
                  <a:lnTo>
                    <a:pt x="30" y="53"/>
                  </a:lnTo>
                  <a:lnTo>
                    <a:pt x="39" y="53"/>
                  </a:lnTo>
                  <a:lnTo>
                    <a:pt x="56" y="53"/>
                  </a:lnTo>
                  <a:lnTo>
                    <a:pt x="74" y="44"/>
                  </a:lnTo>
                  <a:lnTo>
                    <a:pt x="74" y="30"/>
                  </a:lnTo>
                  <a:lnTo>
                    <a:pt x="78" y="23"/>
                  </a:lnTo>
                  <a:lnTo>
                    <a:pt x="86" y="18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75" name="Oval 91"/>
            <p:cNvSpPr>
              <a:spLocks noChangeArrowheads="1"/>
            </p:cNvSpPr>
            <p:nvPr/>
          </p:nvSpPr>
          <p:spPr bwMode="auto">
            <a:xfrm>
              <a:off x="3182" y="733"/>
              <a:ext cx="9" cy="9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76" name="Oval 92"/>
            <p:cNvSpPr>
              <a:spLocks noChangeArrowheads="1"/>
            </p:cNvSpPr>
            <p:nvPr/>
          </p:nvSpPr>
          <p:spPr bwMode="auto">
            <a:xfrm>
              <a:off x="3200" y="729"/>
              <a:ext cx="9" cy="9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77" name="Oval 93"/>
            <p:cNvSpPr>
              <a:spLocks noChangeArrowheads="1"/>
            </p:cNvSpPr>
            <p:nvPr/>
          </p:nvSpPr>
          <p:spPr bwMode="auto">
            <a:xfrm>
              <a:off x="3221" y="721"/>
              <a:ext cx="9" cy="8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78" name="Oval 94"/>
            <p:cNvSpPr>
              <a:spLocks noChangeArrowheads="1"/>
            </p:cNvSpPr>
            <p:nvPr/>
          </p:nvSpPr>
          <p:spPr bwMode="auto">
            <a:xfrm>
              <a:off x="3243" y="721"/>
              <a:ext cx="8" cy="8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79" name="Oval 95"/>
            <p:cNvSpPr>
              <a:spLocks noChangeArrowheads="1"/>
            </p:cNvSpPr>
            <p:nvPr/>
          </p:nvSpPr>
          <p:spPr bwMode="auto">
            <a:xfrm>
              <a:off x="3264" y="724"/>
              <a:ext cx="9" cy="9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80" name="Oval 96"/>
            <p:cNvSpPr>
              <a:spLocks noChangeArrowheads="1"/>
            </p:cNvSpPr>
            <p:nvPr/>
          </p:nvSpPr>
          <p:spPr bwMode="auto">
            <a:xfrm>
              <a:off x="3282" y="733"/>
              <a:ext cx="8" cy="9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81" name="Oval 97"/>
            <p:cNvSpPr>
              <a:spLocks noChangeArrowheads="1"/>
            </p:cNvSpPr>
            <p:nvPr/>
          </p:nvSpPr>
          <p:spPr bwMode="auto">
            <a:xfrm>
              <a:off x="3295" y="742"/>
              <a:ext cx="9" cy="9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82" name="Oval 98"/>
            <p:cNvSpPr>
              <a:spLocks noChangeArrowheads="1"/>
            </p:cNvSpPr>
            <p:nvPr/>
          </p:nvSpPr>
          <p:spPr bwMode="auto">
            <a:xfrm>
              <a:off x="3308" y="759"/>
              <a:ext cx="9" cy="9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83" name="Oval 99"/>
            <p:cNvSpPr>
              <a:spLocks noChangeArrowheads="1"/>
            </p:cNvSpPr>
            <p:nvPr/>
          </p:nvSpPr>
          <p:spPr bwMode="auto">
            <a:xfrm>
              <a:off x="3313" y="781"/>
              <a:ext cx="7" cy="9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84" name="Oval 100"/>
            <p:cNvSpPr>
              <a:spLocks noChangeArrowheads="1"/>
            </p:cNvSpPr>
            <p:nvPr/>
          </p:nvSpPr>
          <p:spPr bwMode="auto">
            <a:xfrm>
              <a:off x="3308" y="798"/>
              <a:ext cx="9" cy="9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85" name="Oval 101"/>
            <p:cNvSpPr>
              <a:spLocks noChangeArrowheads="1"/>
            </p:cNvSpPr>
            <p:nvPr/>
          </p:nvSpPr>
          <p:spPr bwMode="auto">
            <a:xfrm>
              <a:off x="3286" y="954"/>
              <a:ext cx="9" cy="8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066" name="Oval 282"/>
          <p:cNvSpPr>
            <a:spLocks noChangeArrowheads="1"/>
          </p:cNvSpPr>
          <p:nvPr/>
        </p:nvSpPr>
        <p:spPr bwMode="auto">
          <a:xfrm>
            <a:off x="4635500" y="2386013"/>
            <a:ext cx="754063" cy="77787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67" name="Freeform 283"/>
          <p:cNvSpPr>
            <a:spLocks/>
          </p:cNvSpPr>
          <p:nvPr/>
        </p:nvSpPr>
        <p:spPr bwMode="auto">
          <a:xfrm>
            <a:off x="4625975" y="2425700"/>
            <a:ext cx="19050" cy="19050"/>
          </a:xfrm>
          <a:custGeom>
            <a:avLst/>
            <a:gdLst>
              <a:gd name="T0" fmla="*/ 12 w 12"/>
              <a:gd name="T1" fmla="*/ 0 h 12"/>
              <a:gd name="T2" fmla="*/ 6 w 12"/>
              <a:gd name="T3" fmla="*/ 0 h 12"/>
              <a:gd name="T4" fmla="*/ 6 w 12"/>
              <a:gd name="T5" fmla="*/ 6 h 12"/>
              <a:gd name="T6" fmla="*/ 0 w 12"/>
              <a:gd name="T7" fmla="*/ 6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68" name="Freeform 284"/>
          <p:cNvSpPr>
            <a:spLocks/>
          </p:cNvSpPr>
          <p:nvPr/>
        </p:nvSpPr>
        <p:spPr bwMode="auto">
          <a:xfrm>
            <a:off x="4625975" y="2425700"/>
            <a:ext cx="19050" cy="19050"/>
          </a:xfrm>
          <a:custGeom>
            <a:avLst/>
            <a:gdLst>
              <a:gd name="T0" fmla="*/ 12 w 12"/>
              <a:gd name="T1" fmla="*/ 0 h 12"/>
              <a:gd name="T2" fmla="*/ 6 w 12"/>
              <a:gd name="T3" fmla="*/ 0 h 12"/>
              <a:gd name="T4" fmla="*/ 6 w 12"/>
              <a:gd name="T5" fmla="*/ 6 h 12"/>
              <a:gd name="T6" fmla="*/ 0 w 12"/>
              <a:gd name="T7" fmla="*/ 6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69" name="Freeform 285"/>
          <p:cNvSpPr>
            <a:spLocks/>
          </p:cNvSpPr>
          <p:nvPr/>
        </p:nvSpPr>
        <p:spPr bwMode="auto">
          <a:xfrm>
            <a:off x="4645025" y="2425700"/>
            <a:ext cx="9525" cy="28575"/>
          </a:xfrm>
          <a:custGeom>
            <a:avLst/>
            <a:gdLst>
              <a:gd name="T0" fmla="*/ 6 w 6"/>
              <a:gd name="T1" fmla="*/ 0 h 18"/>
              <a:gd name="T2" fmla="*/ 6 w 6"/>
              <a:gd name="T3" fmla="*/ 6 h 18"/>
              <a:gd name="T4" fmla="*/ 6 w 6"/>
              <a:gd name="T5" fmla="*/ 12 h 18"/>
              <a:gd name="T6" fmla="*/ 6 w 6"/>
              <a:gd name="T7" fmla="*/ 12 h 18"/>
              <a:gd name="T8" fmla="*/ 6 w 6"/>
              <a:gd name="T9" fmla="*/ 18 h 18"/>
              <a:gd name="T10" fmla="*/ 0 w 6"/>
              <a:gd name="T11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8">
                <a:moveTo>
                  <a:pt x="6" y="0"/>
                </a:moveTo>
                <a:lnTo>
                  <a:pt x="6" y="6"/>
                </a:lnTo>
                <a:lnTo>
                  <a:pt x="6" y="12"/>
                </a:lnTo>
                <a:lnTo>
                  <a:pt x="6" y="12"/>
                </a:lnTo>
                <a:lnTo>
                  <a:pt x="6" y="18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70" name="Freeform 286"/>
          <p:cNvSpPr>
            <a:spLocks/>
          </p:cNvSpPr>
          <p:nvPr/>
        </p:nvSpPr>
        <p:spPr bwMode="auto">
          <a:xfrm>
            <a:off x="4645025" y="2425700"/>
            <a:ext cx="9525" cy="28575"/>
          </a:xfrm>
          <a:custGeom>
            <a:avLst/>
            <a:gdLst>
              <a:gd name="T0" fmla="*/ 6 w 6"/>
              <a:gd name="T1" fmla="*/ 0 h 18"/>
              <a:gd name="T2" fmla="*/ 6 w 6"/>
              <a:gd name="T3" fmla="*/ 6 h 18"/>
              <a:gd name="T4" fmla="*/ 6 w 6"/>
              <a:gd name="T5" fmla="*/ 12 h 18"/>
              <a:gd name="T6" fmla="*/ 6 w 6"/>
              <a:gd name="T7" fmla="*/ 12 h 18"/>
              <a:gd name="T8" fmla="*/ 6 w 6"/>
              <a:gd name="T9" fmla="*/ 18 h 18"/>
              <a:gd name="T10" fmla="*/ 0 w 6"/>
              <a:gd name="T11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8">
                <a:moveTo>
                  <a:pt x="6" y="0"/>
                </a:moveTo>
                <a:lnTo>
                  <a:pt x="6" y="6"/>
                </a:lnTo>
                <a:lnTo>
                  <a:pt x="6" y="12"/>
                </a:lnTo>
                <a:lnTo>
                  <a:pt x="6" y="12"/>
                </a:lnTo>
                <a:lnTo>
                  <a:pt x="6" y="18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71" name="Freeform 287"/>
          <p:cNvSpPr>
            <a:spLocks/>
          </p:cNvSpPr>
          <p:nvPr/>
        </p:nvSpPr>
        <p:spPr bwMode="auto">
          <a:xfrm>
            <a:off x="4625975" y="2406650"/>
            <a:ext cx="9525" cy="1588"/>
          </a:xfrm>
          <a:custGeom>
            <a:avLst/>
            <a:gdLst>
              <a:gd name="T0" fmla="*/ 6 w 6"/>
              <a:gd name="T1" fmla="*/ 0 w 6"/>
              <a:gd name="T2" fmla="*/ 0 w 6"/>
              <a:gd name="T3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">
                <a:moveTo>
                  <a:pt x="6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72" name="Freeform 288"/>
          <p:cNvSpPr>
            <a:spLocks/>
          </p:cNvSpPr>
          <p:nvPr/>
        </p:nvSpPr>
        <p:spPr bwMode="auto">
          <a:xfrm>
            <a:off x="4625975" y="2406650"/>
            <a:ext cx="9525" cy="1588"/>
          </a:xfrm>
          <a:custGeom>
            <a:avLst/>
            <a:gdLst>
              <a:gd name="T0" fmla="*/ 6 w 6"/>
              <a:gd name="T1" fmla="*/ 0 w 6"/>
              <a:gd name="T2" fmla="*/ 0 w 6"/>
              <a:gd name="T3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">
                <a:moveTo>
                  <a:pt x="6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73" name="Oval 289"/>
          <p:cNvSpPr>
            <a:spLocks noChangeArrowheads="1"/>
          </p:cNvSpPr>
          <p:nvPr/>
        </p:nvSpPr>
        <p:spPr bwMode="auto">
          <a:xfrm>
            <a:off x="4814888" y="242570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74" name="Oval 290"/>
          <p:cNvSpPr>
            <a:spLocks noChangeArrowheads="1"/>
          </p:cNvSpPr>
          <p:nvPr/>
        </p:nvSpPr>
        <p:spPr bwMode="auto">
          <a:xfrm>
            <a:off x="4843463" y="2425700"/>
            <a:ext cx="22225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75" name="Oval 291"/>
          <p:cNvSpPr>
            <a:spLocks noChangeArrowheads="1"/>
          </p:cNvSpPr>
          <p:nvPr/>
        </p:nvSpPr>
        <p:spPr bwMode="auto">
          <a:xfrm>
            <a:off x="4884738" y="242570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76" name="Oval 292"/>
          <p:cNvSpPr>
            <a:spLocks noChangeArrowheads="1"/>
          </p:cNvSpPr>
          <p:nvPr/>
        </p:nvSpPr>
        <p:spPr bwMode="auto">
          <a:xfrm>
            <a:off x="4914900" y="242570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77" name="Oval 293"/>
          <p:cNvSpPr>
            <a:spLocks noChangeArrowheads="1"/>
          </p:cNvSpPr>
          <p:nvPr/>
        </p:nvSpPr>
        <p:spPr bwMode="auto">
          <a:xfrm>
            <a:off x="4943475" y="242570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78" name="Oval 294"/>
          <p:cNvSpPr>
            <a:spLocks noChangeArrowheads="1"/>
          </p:cNvSpPr>
          <p:nvPr/>
        </p:nvSpPr>
        <p:spPr bwMode="auto">
          <a:xfrm>
            <a:off x="4984750" y="242570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79" name="Oval 295"/>
          <p:cNvSpPr>
            <a:spLocks noChangeArrowheads="1"/>
          </p:cNvSpPr>
          <p:nvPr/>
        </p:nvSpPr>
        <p:spPr bwMode="auto">
          <a:xfrm>
            <a:off x="5013325" y="242570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80" name="Oval 296"/>
          <p:cNvSpPr>
            <a:spLocks noChangeArrowheads="1"/>
          </p:cNvSpPr>
          <p:nvPr/>
        </p:nvSpPr>
        <p:spPr bwMode="auto">
          <a:xfrm>
            <a:off x="5053013" y="242570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81" name="Oval 297"/>
          <p:cNvSpPr>
            <a:spLocks noChangeArrowheads="1"/>
          </p:cNvSpPr>
          <p:nvPr/>
        </p:nvSpPr>
        <p:spPr bwMode="auto">
          <a:xfrm>
            <a:off x="5081588" y="2425700"/>
            <a:ext cx="22225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82" name="Oval 298"/>
          <p:cNvSpPr>
            <a:spLocks noChangeArrowheads="1"/>
          </p:cNvSpPr>
          <p:nvPr/>
        </p:nvSpPr>
        <p:spPr bwMode="auto">
          <a:xfrm>
            <a:off x="5113338" y="242570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83" name="Oval 299"/>
          <p:cNvSpPr>
            <a:spLocks noChangeArrowheads="1"/>
          </p:cNvSpPr>
          <p:nvPr/>
        </p:nvSpPr>
        <p:spPr bwMode="auto">
          <a:xfrm>
            <a:off x="5153025" y="242570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84" name="Oval 300"/>
          <p:cNvSpPr>
            <a:spLocks noChangeArrowheads="1"/>
          </p:cNvSpPr>
          <p:nvPr/>
        </p:nvSpPr>
        <p:spPr bwMode="auto">
          <a:xfrm>
            <a:off x="5181600" y="242570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85" name="Oval 301"/>
          <p:cNvSpPr>
            <a:spLocks noChangeArrowheads="1"/>
          </p:cNvSpPr>
          <p:nvPr/>
        </p:nvSpPr>
        <p:spPr bwMode="auto">
          <a:xfrm>
            <a:off x="5222875" y="242570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86" name="Freeform 302"/>
          <p:cNvSpPr>
            <a:spLocks/>
          </p:cNvSpPr>
          <p:nvPr/>
        </p:nvSpPr>
        <p:spPr bwMode="auto">
          <a:xfrm>
            <a:off x="4894263" y="2366963"/>
            <a:ext cx="517525" cy="109537"/>
          </a:xfrm>
          <a:custGeom>
            <a:avLst/>
            <a:gdLst>
              <a:gd name="T0" fmla="*/ 144 w 326"/>
              <a:gd name="T1" fmla="*/ 6 h 69"/>
              <a:gd name="T2" fmla="*/ 156 w 326"/>
              <a:gd name="T3" fmla="*/ 6 h 69"/>
              <a:gd name="T4" fmla="*/ 163 w 326"/>
              <a:gd name="T5" fmla="*/ 0 h 69"/>
              <a:gd name="T6" fmla="*/ 181 w 326"/>
              <a:gd name="T7" fmla="*/ 0 h 69"/>
              <a:gd name="T8" fmla="*/ 193 w 326"/>
              <a:gd name="T9" fmla="*/ 0 h 69"/>
              <a:gd name="T10" fmla="*/ 207 w 326"/>
              <a:gd name="T11" fmla="*/ 0 h 69"/>
              <a:gd name="T12" fmla="*/ 219 w 326"/>
              <a:gd name="T13" fmla="*/ 0 h 69"/>
              <a:gd name="T14" fmla="*/ 231 w 326"/>
              <a:gd name="T15" fmla="*/ 0 h 69"/>
              <a:gd name="T16" fmla="*/ 245 w 326"/>
              <a:gd name="T17" fmla="*/ 0 h 69"/>
              <a:gd name="T18" fmla="*/ 257 w 326"/>
              <a:gd name="T19" fmla="*/ 6 h 69"/>
              <a:gd name="T20" fmla="*/ 269 w 326"/>
              <a:gd name="T21" fmla="*/ 6 h 69"/>
              <a:gd name="T22" fmla="*/ 282 w 326"/>
              <a:gd name="T23" fmla="*/ 12 h 69"/>
              <a:gd name="T24" fmla="*/ 288 w 326"/>
              <a:gd name="T25" fmla="*/ 12 h 69"/>
              <a:gd name="T26" fmla="*/ 300 w 326"/>
              <a:gd name="T27" fmla="*/ 12 h 69"/>
              <a:gd name="T28" fmla="*/ 314 w 326"/>
              <a:gd name="T29" fmla="*/ 25 h 69"/>
              <a:gd name="T30" fmla="*/ 320 w 326"/>
              <a:gd name="T31" fmla="*/ 25 h 69"/>
              <a:gd name="T32" fmla="*/ 326 w 326"/>
              <a:gd name="T33" fmla="*/ 37 h 69"/>
              <a:gd name="T34" fmla="*/ 320 w 326"/>
              <a:gd name="T35" fmla="*/ 43 h 69"/>
              <a:gd name="T36" fmla="*/ 314 w 326"/>
              <a:gd name="T37" fmla="*/ 49 h 69"/>
              <a:gd name="T38" fmla="*/ 300 w 326"/>
              <a:gd name="T39" fmla="*/ 49 h 69"/>
              <a:gd name="T40" fmla="*/ 294 w 326"/>
              <a:gd name="T41" fmla="*/ 55 h 69"/>
              <a:gd name="T42" fmla="*/ 282 w 326"/>
              <a:gd name="T43" fmla="*/ 55 h 69"/>
              <a:gd name="T44" fmla="*/ 269 w 326"/>
              <a:gd name="T45" fmla="*/ 63 h 69"/>
              <a:gd name="T46" fmla="*/ 257 w 326"/>
              <a:gd name="T47" fmla="*/ 63 h 69"/>
              <a:gd name="T48" fmla="*/ 245 w 326"/>
              <a:gd name="T49" fmla="*/ 63 h 69"/>
              <a:gd name="T50" fmla="*/ 231 w 326"/>
              <a:gd name="T51" fmla="*/ 63 h 69"/>
              <a:gd name="T52" fmla="*/ 219 w 326"/>
              <a:gd name="T53" fmla="*/ 63 h 69"/>
              <a:gd name="T54" fmla="*/ 207 w 326"/>
              <a:gd name="T55" fmla="*/ 63 h 69"/>
              <a:gd name="T56" fmla="*/ 201 w 326"/>
              <a:gd name="T57" fmla="*/ 69 h 69"/>
              <a:gd name="T58" fmla="*/ 187 w 326"/>
              <a:gd name="T59" fmla="*/ 69 h 69"/>
              <a:gd name="T60" fmla="*/ 175 w 326"/>
              <a:gd name="T61" fmla="*/ 69 h 69"/>
              <a:gd name="T62" fmla="*/ 163 w 326"/>
              <a:gd name="T63" fmla="*/ 69 h 69"/>
              <a:gd name="T64" fmla="*/ 150 w 326"/>
              <a:gd name="T65" fmla="*/ 69 h 69"/>
              <a:gd name="T66" fmla="*/ 138 w 326"/>
              <a:gd name="T67" fmla="*/ 69 h 69"/>
              <a:gd name="T68" fmla="*/ 126 w 326"/>
              <a:gd name="T69" fmla="*/ 69 h 69"/>
              <a:gd name="T70" fmla="*/ 112 w 326"/>
              <a:gd name="T71" fmla="*/ 69 h 69"/>
              <a:gd name="T72" fmla="*/ 100 w 326"/>
              <a:gd name="T73" fmla="*/ 69 h 69"/>
              <a:gd name="T74" fmla="*/ 88 w 326"/>
              <a:gd name="T75" fmla="*/ 69 h 69"/>
              <a:gd name="T76" fmla="*/ 69 w 326"/>
              <a:gd name="T77" fmla="*/ 69 h 69"/>
              <a:gd name="T78" fmla="*/ 57 w 326"/>
              <a:gd name="T79" fmla="*/ 69 h 69"/>
              <a:gd name="T80" fmla="*/ 43 w 326"/>
              <a:gd name="T81" fmla="*/ 69 h 69"/>
              <a:gd name="T82" fmla="*/ 31 w 326"/>
              <a:gd name="T83" fmla="*/ 69 h 69"/>
              <a:gd name="T84" fmla="*/ 19 w 326"/>
              <a:gd name="T85" fmla="*/ 69 h 69"/>
              <a:gd name="T86" fmla="*/ 13 w 326"/>
              <a:gd name="T87" fmla="*/ 63 h 69"/>
              <a:gd name="T88" fmla="*/ 6 w 326"/>
              <a:gd name="T89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" h="69">
                <a:moveTo>
                  <a:pt x="138" y="12"/>
                </a:moveTo>
                <a:lnTo>
                  <a:pt x="138" y="6"/>
                </a:lnTo>
                <a:lnTo>
                  <a:pt x="144" y="6"/>
                </a:lnTo>
                <a:lnTo>
                  <a:pt x="150" y="6"/>
                </a:lnTo>
                <a:lnTo>
                  <a:pt x="150" y="6"/>
                </a:lnTo>
                <a:lnTo>
                  <a:pt x="156" y="6"/>
                </a:lnTo>
                <a:lnTo>
                  <a:pt x="163" y="6"/>
                </a:lnTo>
                <a:lnTo>
                  <a:pt x="163" y="6"/>
                </a:lnTo>
                <a:lnTo>
                  <a:pt x="163" y="0"/>
                </a:lnTo>
                <a:lnTo>
                  <a:pt x="169" y="0"/>
                </a:lnTo>
                <a:lnTo>
                  <a:pt x="175" y="0"/>
                </a:lnTo>
                <a:lnTo>
                  <a:pt x="181" y="0"/>
                </a:lnTo>
                <a:lnTo>
                  <a:pt x="181" y="0"/>
                </a:lnTo>
                <a:lnTo>
                  <a:pt x="187" y="0"/>
                </a:lnTo>
                <a:lnTo>
                  <a:pt x="193" y="0"/>
                </a:lnTo>
                <a:lnTo>
                  <a:pt x="193" y="0"/>
                </a:lnTo>
                <a:lnTo>
                  <a:pt x="201" y="0"/>
                </a:lnTo>
                <a:lnTo>
                  <a:pt x="207" y="0"/>
                </a:lnTo>
                <a:lnTo>
                  <a:pt x="207" y="0"/>
                </a:lnTo>
                <a:lnTo>
                  <a:pt x="213" y="0"/>
                </a:lnTo>
                <a:lnTo>
                  <a:pt x="219" y="0"/>
                </a:lnTo>
                <a:lnTo>
                  <a:pt x="219" y="0"/>
                </a:lnTo>
                <a:lnTo>
                  <a:pt x="225" y="0"/>
                </a:lnTo>
                <a:lnTo>
                  <a:pt x="231" y="0"/>
                </a:lnTo>
                <a:lnTo>
                  <a:pt x="231" y="0"/>
                </a:lnTo>
                <a:lnTo>
                  <a:pt x="239" y="0"/>
                </a:lnTo>
                <a:lnTo>
                  <a:pt x="245" y="0"/>
                </a:lnTo>
                <a:lnTo>
                  <a:pt x="245" y="0"/>
                </a:lnTo>
                <a:lnTo>
                  <a:pt x="251" y="0"/>
                </a:lnTo>
                <a:lnTo>
                  <a:pt x="257" y="6"/>
                </a:lnTo>
                <a:lnTo>
                  <a:pt x="257" y="6"/>
                </a:lnTo>
                <a:lnTo>
                  <a:pt x="263" y="6"/>
                </a:lnTo>
                <a:lnTo>
                  <a:pt x="269" y="6"/>
                </a:lnTo>
                <a:lnTo>
                  <a:pt x="269" y="12"/>
                </a:lnTo>
                <a:lnTo>
                  <a:pt x="276" y="12"/>
                </a:lnTo>
                <a:lnTo>
                  <a:pt x="282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94" y="12"/>
                </a:lnTo>
                <a:lnTo>
                  <a:pt x="300" y="12"/>
                </a:lnTo>
                <a:lnTo>
                  <a:pt x="300" y="12"/>
                </a:lnTo>
                <a:lnTo>
                  <a:pt x="306" y="18"/>
                </a:lnTo>
                <a:lnTo>
                  <a:pt x="314" y="18"/>
                </a:lnTo>
                <a:lnTo>
                  <a:pt x="314" y="25"/>
                </a:lnTo>
                <a:lnTo>
                  <a:pt x="314" y="25"/>
                </a:lnTo>
                <a:lnTo>
                  <a:pt x="320" y="25"/>
                </a:lnTo>
                <a:lnTo>
                  <a:pt x="320" y="25"/>
                </a:lnTo>
                <a:lnTo>
                  <a:pt x="326" y="25"/>
                </a:lnTo>
                <a:lnTo>
                  <a:pt x="326" y="31"/>
                </a:lnTo>
                <a:lnTo>
                  <a:pt x="326" y="37"/>
                </a:lnTo>
                <a:lnTo>
                  <a:pt x="326" y="37"/>
                </a:lnTo>
                <a:lnTo>
                  <a:pt x="326" y="43"/>
                </a:lnTo>
                <a:lnTo>
                  <a:pt x="320" y="43"/>
                </a:lnTo>
                <a:lnTo>
                  <a:pt x="320" y="49"/>
                </a:lnTo>
                <a:lnTo>
                  <a:pt x="314" y="49"/>
                </a:lnTo>
                <a:lnTo>
                  <a:pt x="314" y="49"/>
                </a:lnTo>
                <a:lnTo>
                  <a:pt x="314" y="49"/>
                </a:lnTo>
                <a:lnTo>
                  <a:pt x="306" y="49"/>
                </a:lnTo>
                <a:lnTo>
                  <a:pt x="300" y="49"/>
                </a:lnTo>
                <a:lnTo>
                  <a:pt x="300" y="55"/>
                </a:lnTo>
                <a:lnTo>
                  <a:pt x="300" y="55"/>
                </a:lnTo>
                <a:lnTo>
                  <a:pt x="294" y="55"/>
                </a:lnTo>
                <a:lnTo>
                  <a:pt x="288" y="55"/>
                </a:lnTo>
                <a:lnTo>
                  <a:pt x="288" y="55"/>
                </a:lnTo>
                <a:lnTo>
                  <a:pt x="282" y="55"/>
                </a:lnTo>
                <a:lnTo>
                  <a:pt x="276" y="55"/>
                </a:lnTo>
                <a:lnTo>
                  <a:pt x="269" y="55"/>
                </a:lnTo>
                <a:lnTo>
                  <a:pt x="269" y="63"/>
                </a:lnTo>
                <a:lnTo>
                  <a:pt x="269" y="63"/>
                </a:lnTo>
                <a:lnTo>
                  <a:pt x="263" y="63"/>
                </a:lnTo>
                <a:lnTo>
                  <a:pt x="257" y="63"/>
                </a:lnTo>
                <a:lnTo>
                  <a:pt x="257" y="63"/>
                </a:lnTo>
                <a:lnTo>
                  <a:pt x="251" y="63"/>
                </a:lnTo>
                <a:lnTo>
                  <a:pt x="245" y="63"/>
                </a:lnTo>
                <a:lnTo>
                  <a:pt x="245" y="63"/>
                </a:lnTo>
                <a:lnTo>
                  <a:pt x="239" y="63"/>
                </a:lnTo>
                <a:lnTo>
                  <a:pt x="231" y="63"/>
                </a:lnTo>
                <a:lnTo>
                  <a:pt x="231" y="63"/>
                </a:lnTo>
                <a:lnTo>
                  <a:pt x="225" y="63"/>
                </a:lnTo>
                <a:lnTo>
                  <a:pt x="219" y="63"/>
                </a:lnTo>
                <a:lnTo>
                  <a:pt x="219" y="63"/>
                </a:lnTo>
                <a:lnTo>
                  <a:pt x="213" y="63"/>
                </a:lnTo>
                <a:lnTo>
                  <a:pt x="207" y="63"/>
                </a:lnTo>
                <a:lnTo>
                  <a:pt x="207" y="63"/>
                </a:lnTo>
                <a:lnTo>
                  <a:pt x="207" y="69"/>
                </a:lnTo>
                <a:lnTo>
                  <a:pt x="201" y="69"/>
                </a:lnTo>
                <a:lnTo>
                  <a:pt x="193" y="69"/>
                </a:lnTo>
                <a:lnTo>
                  <a:pt x="193" y="69"/>
                </a:lnTo>
                <a:lnTo>
                  <a:pt x="187" y="69"/>
                </a:lnTo>
                <a:lnTo>
                  <a:pt x="181" y="69"/>
                </a:lnTo>
                <a:lnTo>
                  <a:pt x="181" y="69"/>
                </a:lnTo>
                <a:lnTo>
                  <a:pt x="175" y="69"/>
                </a:lnTo>
                <a:lnTo>
                  <a:pt x="169" y="69"/>
                </a:lnTo>
                <a:lnTo>
                  <a:pt x="163" y="69"/>
                </a:lnTo>
                <a:lnTo>
                  <a:pt x="163" y="69"/>
                </a:lnTo>
                <a:lnTo>
                  <a:pt x="156" y="69"/>
                </a:lnTo>
                <a:lnTo>
                  <a:pt x="150" y="69"/>
                </a:lnTo>
                <a:lnTo>
                  <a:pt x="150" y="69"/>
                </a:lnTo>
                <a:lnTo>
                  <a:pt x="144" y="69"/>
                </a:lnTo>
                <a:lnTo>
                  <a:pt x="138" y="69"/>
                </a:lnTo>
                <a:lnTo>
                  <a:pt x="138" y="69"/>
                </a:lnTo>
                <a:lnTo>
                  <a:pt x="132" y="69"/>
                </a:lnTo>
                <a:lnTo>
                  <a:pt x="126" y="69"/>
                </a:lnTo>
                <a:lnTo>
                  <a:pt x="126" y="69"/>
                </a:lnTo>
                <a:lnTo>
                  <a:pt x="118" y="69"/>
                </a:lnTo>
                <a:lnTo>
                  <a:pt x="112" y="69"/>
                </a:lnTo>
                <a:lnTo>
                  <a:pt x="112" y="69"/>
                </a:lnTo>
                <a:lnTo>
                  <a:pt x="106" y="69"/>
                </a:lnTo>
                <a:lnTo>
                  <a:pt x="100" y="69"/>
                </a:lnTo>
                <a:lnTo>
                  <a:pt x="100" y="69"/>
                </a:lnTo>
                <a:lnTo>
                  <a:pt x="94" y="69"/>
                </a:lnTo>
                <a:lnTo>
                  <a:pt x="88" y="69"/>
                </a:lnTo>
                <a:lnTo>
                  <a:pt x="88" y="69"/>
                </a:lnTo>
                <a:lnTo>
                  <a:pt x="81" y="69"/>
                </a:lnTo>
                <a:lnTo>
                  <a:pt x="75" y="69"/>
                </a:lnTo>
                <a:lnTo>
                  <a:pt x="69" y="69"/>
                </a:lnTo>
                <a:lnTo>
                  <a:pt x="69" y="69"/>
                </a:lnTo>
                <a:lnTo>
                  <a:pt x="63" y="69"/>
                </a:lnTo>
                <a:lnTo>
                  <a:pt x="57" y="69"/>
                </a:lnTo>
                <a:lnTo>
                  <a:pt x="57" y="69"/>
                </a:lnTo>
                <a:lnTo>
                  <a:pt x="51" y="69"/>
                </a:lnTo>
                <a:lnTo>
                  <a:pt x="43" y="69"/>
                </a:lnTo>
                <a:lnTo>
                  <a:pt x="43" y="69"/>
                </a:lnTo>
                <a:lnTo>
                  <a:pt x="37" y="69"/>
                </a:lnTo>
                <a:lnTo>
                  <a:pt x="31" y="69"/>
                </a:lnTo>
                <a:lnTo>
                  <a:pt x="31" y="69"/>
                </a:lnTo>
                <a:lnTo>
                  <a:pt x="25" y="69"/>
                </a:lnTo>
                <a:lnTo>
                  <a:pt x="19" y="69"/>
                </a:lnTo>
                <a:lnTo>
                  <a:pt x="19" y="69"/>
                </a:lnTo>
                <a:lnTo>
                  <a:pt x="19" y="63"/>
                </a:lnTo>
                <a:lnTo>
                  <a:pt x="13" y="63"/>
                </a:lnTo>
                <a:lnTo>
                  <a:pt x="6" y="63"/>
                </a:lnTo>
                <a:lnTo>
                  <a:pt x="6" y="63"/>
                </a:lnTo>
                <a:lnTo>
                  <a:pt x="6" y="63"/>
                </a:lnTo>
                <a:lnTo>
                  <a:pt x="0" y="63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87" name="Freeform 303"/>
          <p:cNvSpPr>
            <a:spLocks/>
          </p:cNvSpPr>
          <p:nvPr/>
        </p:nvSpPr>
        <p:spPr bwMode="auto">
          <a:xfrm>
            <a:off x="4894263" y="2366963"/>
            <a:ext cx="517525" cy="109537"/>
          </a:xfrm>
          <a:custGeom>
            <a:avLst/>
            <a:gdLst>
              <a:gd name="T0" fmla="*/ 144 w 326"/>
              <a:gd name="T1" fmla="*/ 6 h 69"/>
              <a:gd name="T2" fmla="*/ 156 w 326"/>
              <a:gd name="T3" fmla="*/ 6 h 69"/>
              <a:gd name="T4" fmla="*/ 163 w 326"/>
              <a:gd name="T5" fmla="*/ 0 h 69"/>
              <a:gd name="T6" fmla="*/ 181 w 326"/>
              <a:gd name="T7" fmla="*/ 0 h 69"/>
              <a:gd name="T8" fmla="*/ 193 w 326"/>
              <a:gd name="T9" fmla="*/ 0 h 69"/>
              <a:gd name="T10" fmla="*/ 207 w 326"/>
              <a:gd name="T11" fmla="*/ 0 h 69"/>
              <a:gd name="T12" fmla="*/ 219 w 326"/>
              <a:gd name="T13" fmla="*/ 0 h 69"/>
              <a:gd name="T14" fmla="*/ 231 w 326"/>
              <a:gd name="T15" fmla="*/ 0 h 69"/>
              <a:gd name="T16" fmla="*/ 245 w 326"/>
              <a:gd name="T17" fmla="*/ 0 h 69"/>
              <a:gd name="T18" fmla="*/ 257 w 326"/>
              <a:gd name="T19" fmla="*/ 6 h 69"/>
              <a:gd name="T20" fmla="*/ 269 w 326"/>
              <a:gd name="T21" fmla="*/ 6 h 69"/>
              <a:gd name="T22" fmla="*/ 282 w 326"/>
              <a:gd name="T23" fmla="*/ 12 h 69"/>
              <a:gd name="T24" fmla="*/ 288 w 326"/>
              <a:gd name="T25" fmla="*/ 12 h 69"/>
              <a:gd name="T26" fmla="*/ 300 w 326"/>
              <a:gd name="T27" fmla="*/ 12 h 69"/>
              <a:gd name="T28" fmla="*/ 314 w 326"/>
              <a:gd name="T29" fmla="*/ 25 h 69"/>
              <a:gd name="T30" fmla="*/ 320 w 326"/>
              <a:gd name="T31" fmla="*/ 25 h 69"/>
              <a:gd name="T32" fmla="*/ 326 w 326"/>
              <a:gd name="T33" fmla="*/ 37 h 69"/>
              <a:gd name="T34" fmla="*/ 320 w 326"/>
              <a:gd name="T35" fmla="*/ 43 h 69"/>
              <a:gd name="T36" fmla="*/ 314 w 326"/>
              <a:gd name="T37" fmla="*/ 49 h 69"/>
              <a:gd name="T38" fmla="*/ 300 w 326"/>
              <a:gd name="T39" fmla="*/ 49 h 69"/>
              <a:gd name="T40" fmla="*/ 294 w 326"/>
              <a:gd name="T41" fmla="*/ 55 h 69"/>
              <a:gd name="T42" fmla="*/ 282 w 326"/>
              <a:gd name="T43" fmla="*/ 55 h 69"/>
              <a:gd name="T44" fmla="*/ 269 w 326"/>
              <a:gd name="T45" fmla="*/ 63 h 69"/>
              <a:gd name="T46" fmla="*/ 257 w 326"/>
              <a:gd name="T47" fmla="*/ 63 h 69"/>
              <a:gd name="T48" fmla="*/ 245 w 326"/>
              <a:gd name="T49" fmla="*/ 63 h 69"/>
              <a:gd name="T50" fmla="*/ 231 w 326"/>
              <a:gd name="T51" fmla="*/ 63 h 69"/>
              <a:gd name="T52" fmla="*/ 219 w 326"/>
              <a:gd name="T53" fmla="*/ 63 h 69"/>
              <a:gd name="T54" fmla="*/ 207 w 326"/>
              <a:gd name="T55" fmla="*/ 63 h 69"/>
              <a:gd name="T56" fmla="*/ 201 w 326"/>
              <a:gd name="T57" fmla="*/ 69 h 69"/>
              <a:gd name="T58" fmla="*/ 187 w 326"/>
              <a:gd name="T59" fmla="*/ 69 h 69"/>
              <a:gd name="T60" fmla="*/ 175 w 326"/>
              <a:gd name="T61" fmla="*/ 69 h 69"/>
              <a:gd name="T62" fmla="*/ 163 w 326"/>
              <a:gd name="T63" fmla="*/ 69 h 69"/>
              <a:gd name="T64" fmla="*/ 150 w 326"/>
              <a:gd name="T65" fmla="*/ 69 h 69"/>
              <a:gd name="T66" fmla="*/ 138 w 326"/>
              <a:gd name="T67" fmla="*/ 69 h 69"/>
              <a:gd name="T68" fmla="*/ 126 w 326"/>
              <a:gd name="T69" fmla="*/ 69 h 69"/>
              <a:gd name="T70" fmla="*/ 112 w 326"/>
              <a:gd name="T71" fmla="*/ 69 h 69"/>
              <a:gd name="T72" fmla="*/ 100 w 326"/>
              <a:gd name="T73" fmla="*/ 69 h 69"/>
              <a:gd name="T74" fmla="*/ 88 w 326"/>
              <a:gd name="T75" fmla="*/ 69 h 69"/>
              <a:gd name="T76" fmla="*/ 69 w 326"/>
              <a:gd name="T77" fmla="*/ 69 h 69"/>
              <a:gd name="T78" fmla="*/ 57 w 326"/>
              <a:gd name="T79" fmla="*/ 69 h 69"/>
              <a:gd name="T80" fmla="*/ 43 w 326"/>
              <a:gd name="T81" fmla="*/ 69 h 69"/>
              <a:gd name="T82" fmla="*/ 31 w 326"/>
              <a:gd name="T83" fmla="*/ 69 h 69"/>
              <a:gd name="T84" fmla="*/ 19 w 326"/>
              <a:gd name="T85" fmla="*/ 69 h 69"/>
              <a:gd name="T86" fmla="*/ 13 w 326"/>
              <a:gd name="T87" fmla="*/ 63 h 69"/>
              <a:gd name="T88" fmla="*/ 6 w 326"/>
              <a:gd name="T89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" h="69">
                <a:moveTo>
                  <a:pt x="138" y="12"/>
                </a:moveTo>
                <a:lnTo>
                  <a:pt x="138" y="6"/>
                </a:lnTo>
                <a:lnTo>
                  <a:pt x="144" y="6"/>
                </a:lnTo>
                <a:lnTo>
                  <a:pt x="150" y="6"/>
                </a:lnTo>
                <a:lnTo>
                  <a:pt x="150" y="6"/>
                </a:lnTo>
                <a:lnTo>
                  <a:pt x="156" y="6"/>
                </a:lnTo>
                <a:lnTo>
                  <a:pt x="163" y="6"/>
                </a:lnTo>
                <a:lnTo>
                  <a:pt x="163" y="6"/>
                </a:lnTo>
                <a:lnTo>
                  <a:pt x="163" y="0"/>
                </a:lnTo>
                <a:lnTo>
                  <a:pt x="169" y="0"/>
                </a:lnTo>
                <a:lnTo>
                  <a:pt x="175" y="0"/>
                </a:lnTo>
                <a:lnTo>
                  <a:pt x="181" y="0"/>
                </a:lnTo>
                <a:lnTo>
                  <a:pt x="181" y="0"/>
                </a:lnTo>
                <a:lnTo>
                  <a:pt x="187" y="0"/>
                </a:lnTo>
                <a:lnTo>
                  <a:pt x="193" y="0"/>
                </a:lnTo>
                <a:lnTo>
                  <a:pt x="193" y="0"/>
                </a:lnTo>
                <a:lnTo>
                  <a:pt x="201" y="0"/>
                </a:lnTo>
                <a:lnTo>
                  <a:pt x="207" y="0"/>
                </a:lnTo>
                <a:lnTo>
                  <a:pt x="207" y="0"/>
                </a:lnTo>
                <a:lnTo>
                  <a:pt x="213" y="0"/>
                </a:lnTo>
                <a:lnTo>
                  <a:pt x="219" y="0"/>
                </a:lnTo>
                <a:lnTo>
                  <a:pt x="219" y="0"/>
                </a:lnTo>
                <a:lnTo>
                  <a:pt x="225" y="0"/>
                </a:lnTo>
                <a:lnTo>
                  <a:pt x="231" y="0"/>
                </a:lnTo>
                <a:lnTo>
                  <a:pt x="231" y="0"/>
                </a:lnTo>
                <a:lnTo>
                  <a:pt x="239" y="0"/>
                </a:lnTo>
                <a:lnTo>
                  <a:pt x="245" y="0"/>
                </a:lnTo>
                <a:lnTo>
                  <a:pt x="245" y="0"/>
                </a:lnTo>
                <a:lnTo>
                  <a:pt x="251" y="0"/>
                </a:lnTo>
                <a:lnTo>
                  <a:pt x="257" y="6"/>
                </a:lnTo>
                <a:lnTo>
                  <a:pt x="257" y="6"/>
                </a:lnTo>
                <a:lnTo>
                  <a:pt x="263" y="6"/>
                </a:lnTo>
                <a:lnTo>
                  <a:pt x="269" y="6"/>
                </a:lnTo>
                <a:lnTo>
                  <a:pt x="269" y="12"/>
                </a:lnTo>
                <a:lnTo>
                  <a:pt x="276" y="12"/>
                </a:lnTo>
                <a:lnTo>
                  <a:pt x="282" y="12"/>
                </a:lnTo>
                <a:lnTo>
                  <a:pt x="288" y="12"/>
                </a:lnTo>
                <a:lnTo>
                  <a:pt x="288" y="12"/>
                </a:lnTo>
                <a:lnTo>
                  <a:pt x="288" y="12"/>
                </a:lnTo>
                <a:lnTo>
                  <a:pt x="294" y="12"/>
                </a:lnTo>
                <a:lnTo>
                  <a:pt x="300" y="12"/>
                </a:lnTo>
                <a:lnTo>
                  <a:pt x="300" y="12"/>
                </a:lnTo>
                <a:lnTo>
                  <a:pt x="306" y="18"/>
                </a:lnTo>
                <a:lnTo>
                  <a:pt x="314" y="18"/>
                </a:lnTo>
                <a:lnTo>
                  <a:pt x="314" y="25"/>
                </a:lnTo>
                <a:lnTo>
                  <a:pt x="314" y="25"/>
                </a:lnTo>
                <a:lnTo>
                  <a:pt x="320" y="25"/>
                </a:lnTo>
                <a:lnTo>
                  <a:pt x="320" y="25"/>
                </a:lnTo>
                <a:lnTo>
                  <a:pt x="326" y="25"/>
                </a:lnTo>
                <a:lnTo>
                  <a:pt x="326" y="31"/>
                </a:lnTo>
                <a:lnTo>
                  <a:pt x="326" y="37"/>
                </a:lnTo>
                <a:lnTo>
                  <a:pt x="326" y="37"/>
                </a:lnTo>
                <a:lnTo>
                  <a:pt x="326" y="43"/>
                </a:lnTo>
                <a:lnTo>
                  <a:pt x="320" y="43"/>
                </a:lnTo>
                <a:lnTo>
                  <a:pt x="320" y="49"/>
                </a:lnTo>
                <a:lnTo>
                  <a:pt x="314" y="49"/>
                </a:lnTo>
                <a:lnTo>
                  <a:pt x="314" y="49"/>
                </a:lnTo>
                <a:lnTo>
                  <a:pt x="314" y="49"/>
                </a:lnTo>
                <a:lnTo>
                  <a:pt x="306" y="49"/>
                </a:lnTo>
                <a:lnTo>
                  <a:pt x="300" y="49"/>
                </a:lnTo>
                <a:lnTo>
                  <a:pt x="300" y="55"/>
                </a:lnTo>
                <a:lnTo>
                  <a:pt x="300" y="55"/>
                </a:lnTo>
                <a:lnTo>
                  <a:pt x="294" y="55"/>
                </a:lnTo>
                <a:lnTo>
                  <a:pt x="288" y="55"/>
                </a:lnTo>
                <a:lnTo>
                  <a:pt x="288" y="55"/>
                </a:lnTo>
                <a:lnTo>
                  <a:pt x="282" y="55"/>
                </a:lnTo>
                <a:lnTo>
                  <a:pt x="276" y="55"/>
                </a:lnTo>
                <a:lnTo>
                  <a:pt x="269" y="55"/>
                </a:lnTo>
                <a:lnTo>
                  <a:pt x="269" y="63"/>
                </a:lnTo>
                <a:lnTo>
                  <a:pt x="269" y="63"/>
                </a:lnTo>
                <a:lnTo>
                  <a:pt x="263" y="63"/>
                </a:lnTo>
                <a:lnTo>
                  <a:pt x="257" y="63"/>
                </a:lnTo>
                <a:lnTo>
                  <a:pt x="257" y="63"/>
                </a:lnTo>
                <a:lnTo>
                  <a:pt x="251" y="63"/>
                </a:lnTo>
                <a:lnTo>
                  <a:pt x="245" y="63"/>
                </a:lnTo>
                <a:lnTo>
                  <a:pt x="245" y="63"/>
                </a:lnTo>
                <a:lnTo>
                  <a:pt x="239" y="63"/>
                </a:lnTo>
                <a:lnTo>
                  <a:pt x="231" y="63"/>
                </a:lnTo>
                <a:lnTo>
                  <a:pt x="231" y="63"/>
                </a:lnTo>
                <a:lnTo>
                  <a:pt x="225" y="63"/>
                </a:lnTo>
                <a:lnTo>
                  <a:pt x="219" y="63"/>
                </a:lnTo>
                <a:lnTo>
                  <a:pt x="219" y="63"/>
                </a:lnTo>
                <a:lnTo>
                  <a:pt x="213" y="63"/>
                </a:lnTo>
                <a:lnTo>
                  <a:pt x="207" y="63"/>
                </a:lnTo>
                <a:lnTo>
                  <a:pt x="207" y="63"/>
                </a:lnTo>
                <a:lnTo>
                  <a:pt x="207" y="69"/>
                </a:lnTo>
                <a:lnTo>
                  <a:pt x="201" y="69"/>
                </a:lnTo>
                <a:lnTo>
                  <a:pt x="193" y="69"/>
                </a:lnTo>
                <a:lnTo>
                  <a:pt x="193" y="69"/>
                </a:lnTo>
                <a:lnTo>
                  <a:pt x="187" y="69"/>
                </a:lnTo>
                <a:lnTo>
                  <a:pt x="181" y="69"/>
                </a:lnTo>
                <a:lnTo>
                  <a:pt x="181" y="69"/>
                </a:lnTo>
                <a:lnTo>
                  <a:pt x="175" y="69"/>
                </a:lnTo>
                <a:lnTo>
                  <a:pt x="169" y="69"/>
                </a:lnTo>
                <a:lnTo>
                  <a:pt x="163" y="69"/>
                </a:lnTo>
                <a:lnTo>
                  <a:pt x="163" y="69"/>
                </a:lnTo>
                <a:lnTo>
                  <a:pt x="156" y="69"/>
                </a:lnTo>
                <a:lnTo>
                  <a:pt x="150" y="69"/>
                </a:lnTo>
                <a:lnTo>
                  <a:pt x="150" y="69"/>
                </a:lnTo>
                <a:lnTo>
                  <a:pt x="144" y="69"/>
                </a:lnTo>
                <a:lnTo>
                  <a:pt x="138" y="69"/>
                </a:lnTo>
                <a:lnTo>
                  <a:pt x="138" y="69"/>
                </a:lnTo>
                <a:lnTo>
                  <a:pt x="132" y="69"/>
                </a:lnTo>
                <a:lnTo>
                  <a:pt x="126" y="69"/>
                </a:lnTo>
                <a:lnTo>
                  <a:pt x="126" y="69"/>
                </a:lnTo>
                <a:lnTo>
                  <a:pt x="118" y="69"/>
                </a:lnTo>
                <a:lnTo>
                  <a:pt x="112" y="69"/>
                </a:lnTo>
                <a:lnTo>
                  <a:pt x="112" y="69"/>
                </a:lnTo>
                <a:lnTo>
                  <a:pt x="106" y="69"/>
                </a:lnTo>
                <a:lnTo>
                  <a:pt x="100" y="69"/>
                </a:lnTo>
                <a:lnTo>
                  <a:pt x="100" y="69"/>
                </a:lnTo>
                <a:lnTo>
                  <a:pt x="94" y="69"/>
                </a:lnTo>
                <a:lnTo>
                  <a:pt x="88" y="69"/>
                </a:lnTo>
                <a:lnTo>
                  <a:pt x="88" y="69"/>
                </a:lnTo>
                <a:lnTo>
                  <a:pt x="81" y="69"/>
                </a:lnTo>
                <a:lnTo>
                  <a:pt x="75" y="69"/>
                </a:lnTo>
                <a:lnTo>
                  <a:pt x="69" y="69"/>
                </a:lnTo>
                <a:lnTo>
                  <a:pt x="69" y="69"/>
                </a:lnTo>
                <a:lnTo>
                  <a:pt x="63" y="69"/>
                </a:lnTo>
                <a:lnTo>
                  <a:pt x="57" y="69"/>
                </a:lnTo>
                <a:lnTo>
                  <a:pt x="57" y="69"/>
                </a:lnTo>
                <a:lnTo>
                  <a:pt x="51" y="69"/>
                </a:lnTo>
                <a:lnTo>
                  <a:pt x="43" y="69"/>
                </a:lnTo>
                <a:lnTo>
                  <a:pt x="43" y="69"/>
                </a:lnTo>
                <a:lnTo>
                  <a:pt x="37" y="69"/>
                </a:lnTo>
                <a:lnTo>
                  <a:pt x="31" y="69"/>
                </a:lnTo>
                <a:lnTo>
                  <a:pt x="31" y="69"/>
                </a:lnTo>
                <a:lnTo>
                  <a:pt x="25" y="69"/>
                </a:lnTo>
                <a:lnTo>
                  <a:pt x="19" y="69"/>
                </a:lnTo>
                <a:lnTo>
                  <a:pt x="19" y="69"/>
                </a:lnTo>
                <a:lnTo>
                  <a:pt x="19" y="63"/>
                </a:lnTo>
                <a:lnTo>
                  <a:pt x="13" y="63"/>
                </a:lnTo>
                <a:lnTo>
                  <a:pt x="6" y="63"/>
                </a:lnTo>
                <a:lnTo>
                  <a:pt x="6" y="63"/>
                </a:lnTo>
                <a:lnTo>
                  <a:pt x="6" y="63"/>
                </a:lnTo>
                <a:lnTo>
                  <a:pt x="0" y="63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88" name="Oval 304"/>
          <p:cNvSpPr>
            <a:spLocks noChangeArrowheads="1"/>
          </p:cNvSpPr>
          <p:nvPr/>
        </p:nvSpPr>
        <p:spPr bwMode="auto">
          <a:xfrm>
            <a:off x="4645025" y="2774950"/>
            <a:ext cx="757238" cy="87313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89" name="Oval 305"/>
          <p:cNvSpPr>
            <a:spLocks noChangeArrowheads="1"/>
          </p:cNvSpPr>
          <p:nvPr/>
        </p:nvSpPr>
        <p:spPr bwMode="auto">
          <a:xfrm>
            <a:off x="4714875" y="2803525"/>
            <a:ext cx="39688" cy="301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90" name="Freeform 306"/>
          <p:cNvSpPr>
            <a:spLocks/>
          </p:cNvSpPr>
          <p:nvPr/>
        </p:nvSpPr>
        <p:spPr bwMode="auto">
          <a:xfrm>
            <a:off x="5033963" y="2752725"/>
            <a:ext cx="119062" cy="22225"/>
          </a:xfrm>
          <a:custGeom>
            <a:avLst/>
            <a:gdLst>
              <a:gd name="T0" fmla="*/ 0 w 75"/>
              <a:gd name="T1" fmla="*/ 14 h 14"/>
              <a:gd name="T2" fmla="*/ 6 w 75"/>
              <a:gd name="T3" fmla="*/ 14 h 14"/>
              <a:gd name="T4" fmla="*/ 12 w 75"/>
              <a:gd name="T5" fmla="*/ 14 h 14"/>
              <a:gd name="T6" fmla="*/ 12 w 75"/>
              <a:gd name="T7" fmla="*/ 8 h 14"/>
              <a:gd name="T8" fmla="*/ 12 w 75"/>
              <a:gd name="T9" fmla="*/ 8 h 14"/>
              <a:gd name="T10" fmla="*/ 18 w 75"/>
              <a:gd name="T11" fmla="*/ 8 h 14"/>
              <a:gd name="T12" fmla="*/ 18 w 75"/>
              <a:gd name="T13" fmla="*/ 0 h 14"/>
              <a:gd name="T14" fmla="*/ 24 w 75"/>
              <a:gd name="T15" fmla="*/ 0 h 14"/>
              <a:gd name="T16" fmla="*/ 30 w 75"/>
              <a:gd name="T17" fmla="*/ 0 h 14"/>
              <a:gd name="T18" fmla="*/ 30 w 75"/>
              <a:gd name="T19" fmla="*/ 0 h 14"/>
              <a:gd name="T20" fmla="*/ 38 w 75"/>
              <a:gd name="T21" fmla="*/ 0 h 14"/>
              <a:gd name="T22" fmla="*/ 44 w 75"/>
              <a:gd name="T23" fmla="*/ 0 h 14"/>
              <a:gd name="T24" fmla="*/ 44 w 75"/>
              <a:gd name="T25" fmla="*/ 0 h 14"/>
              <a:gd name="T26" fmla="*/ 50 w 75"/>
              <a:gd name="T27" fmla="*/ 0 h 14"/>
              <a:gd name="T28" fmla="*/ 56 w 75"/>
              <a:gd name="T29" fmla="*/ 0 h 14"/>
              <a:gd name="T30" fmla="*/ 56 w 75"/>
              <a:gd name="T31" fmla="*/ 8 h 14"/>
              <a:gd name="T32" fmla="*/ 56 w 75"/>
              <a:gd name="T33" fmla="*/ 8 h 14"/>
              <a:gd name="T34" fmla="*/ 62 w 75"/>
              <a:gd name="T35" fmla="*/ 8 h 14"/>
              <a:gd name="T36" fmla="*/ 68 w 75"/>
              <a:gd name="T37" fmla="*/ 14 h 14"/>
              <a:gd name="T38" fmla="*/ 68 w 75"/>
              <a:gd name="T39" fmla="*/ 14 h 14"/>
              <a:gd name="T40" fmla="*/ 75 w 75"/>
              <a:gd name="T41" fmla="*/ 14 h 14"/>
              <a:gd name="T42" fmla="*/ 75 w 75"/>
              <a:gd name="T4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5" h="14">
                <a:moveTo>
                  <a:pt x="0" y="14"/>
                </a:moveTo>
                <a:lnTo>
                  <a:pt x="6" y="14"/>
                </a:lnTo>
                <a:lnTo>
                  <a:pt x="12" y="14"/>
                </a:lnTo>
                <a:lnTo>
                  <a:pt x="12" y="8"/>
                </a:lnTo>
                <a:lnTo>
                  <a:pt x="12" y="8"/>
                </a:lnTo>
                <a:lnTo>
                  <a:pt x="18" y="8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0" y="0"/>
                </a:lnTo>
                <a:lnTo>
                  <a:pt x="38" y="0"/>
                </a:lnTo>
                <a:lnTo>
                  <a:pt x="44" y="0"/>
                </a:lnTo>
                <a:lnTo>
                  <a:pt x="44" y="0"/>
                </a:lnTo>
                <a:lnTo>
                  <a:pt x="50" y="0"/>
                </a:lnTo>
                <a:lnTo>
                  <a:pt x="56" y="0"/>
                </a:lnTo>
                <a:lnTo>
                  <a:pt x="56" y="8"/>
                </a:lnTo>
                <a:lnTo>
                  <a:pt x="56" y="8"/>
                </a:lnTo>
                <a:lnTo>
                  <a:pt x="62" y="8"/>
                </a:lnTo>
                <a:lnTo>
                  <a:pt x="68" y="14"/>
                </a:lnTo>
                <a:lnTo>
                  <a:pt x="68" y="14"/>
                </a:lnTo>
                <a:lnTo>
                  <a:pt x="75" y="14"/>
                </a:lnTo>
                <a:lnTo>
                  <a:pt x="75" y="14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91" name="Freeform 307"/>
          <p:cNvSpPr>
            <a:spLocks/>
          </p:cNvSpPr>
          <p:nvPr/>
        </p:nvSpPr>
        <p:spPr bwMode="auto">
          <a:xfrm>
            <a:off x="5033963" y="2752725"/>
            <a:ext cx="119062" cy="22225"/>
          </a:xfrm>
          <a:custGeom>
            <a:avLst/>
            <a:gdLst>
              <a:gd name="T0" fmla="*/ 0 w 75"/>
              <a:gd name="T1" fmla="*/ 14 h 14"/>
              <a:gd name="T2" fmla="*/ 6 w 75"/>
              <a:gd name="T3" fmla="*/ 14 h 14"/>
              <a:gd name="T4" fmla="*/ 12 w 75"/>
              <a:gd name="T5" fmla="*/ 14 h 14"/>
              <a:gd name="T6" fmla="*/ 12 w 75"/>
              <a:gd name="T7" fmla="*/ 8 h 14"/>
              <a:gd name="T8" fmla="*/ 12 w 75"/>
              <a:gd name="T9" fmla="*/ 8 h 14"/>
              <a:gd name="T10" fmla="*/ 18 w 75"/>
              <a:gd name="T11" fmla="*/ 8 h 14"/>
              <a:gd name="T12" fmla="*/ 18 w 75"/>
              <a:gd name="T13" fmla="*/ 0 h 14"/>
              <a:gd name="T14" fmla="*/ 24 w 75"/>
              <a:gd name="T15" fmla="*/ 0 h 14"/>
              <a:gd name="T16" fmla="*/ 30 w 75"/>
              <a:gd name="T17" fmla="*/ 0 h 14"/>
              <a:gd name="T18" fmla="*/ 30 w 75"/>
              <a:gd name="T19" fmla="*/ 0 h 14"/>
              <a:gd name="T20" fmla="*/ 38 w 75"/>
              <a:gd name="T21" fmla="*/ 0 h 14"/>
              <a:gd name="T22" fmla="*/ 44 w 75"/>
              <a:gd name="T23" fmla="*/ 0 h 14"/>
              <a:gd name="T24" fmla="*/ 44 w 75"/>
              <a:gd name="T25" fmla="*/ 0 h 14"/>
              <a:gd name="T26" fmla="*/ 50 w 75"/>
              <a:gd name="T27" fmla="*/ 0 h 14"/>
              <a:gd name="T28" fmla="*/ 56 w 75"/>
              <a:gd name="T29" fmla="*/ 0 h 14"/>
              <a:gd name="T30" fmla="*/ 56 w 75"/>
              <a:gd name="T31" fmla="*/ 8 h 14"/>
              <a:gd name="T32" fmla="*/ 56 w 75"/>
              <a:gd name="T33" fmla="*/ 8 h 14"/>
              <a:gd name="T34" fmla="*/ 62 w 75"/>
              <a:gd name="T35" fmla="*/ 8 h 14"/>
              <a:gd name="T36" fmla="*/ 68 w 75"/>
              <a:gd name="T37" fmla="*/ 14 h 14"/>
              <a:gd name="T38" fmla="*/ 68 w 75"/>
              <a:gd name="T39" fmla="*/ 14 h 14"/>
              <a:gd name="T40" fmla="*/ 75 w 75"/>
              <a:gd name="T41" fmla="*/ 14 h 14"/>
              <a:gd name="T42" fmla="*/ 75 w 75"/>
              <a:gd name="T4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5" h="14">
                <a:moveTo>
                  <a:pt x="0" y="14"/>
                </a:moveTo>
                <a:lnTo>
                  <a:pt x="6" y="14"/>
                </a:lnTo>
                <a:lnTo>
                  <a:pt x="12" y="14"/>
                </a:lnTo>
                <a:lnTo>
                  <a:pt x="12" y="8"/>
                </a:lnTo>
                <a:lnTo>
                  <a:pt x="12" y="8"/>
                </a:lnTo>
                <a:lnTo>
                  <a:pt x="18" y="8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0" y="0"/>
                </a:lnTo>
                <a:lnTo>
                  <a:pt x="38" y="0"/>
                </a:lnTo>
                <a:lnTo>
                  <a:pt x="44" y="0"/>
                </a:lnTo>
                <a:lnTo>
                  <a:pt x="44" y="0"/>
                </a:lnTo>
                <a:lnTo>
                  <a:pt x="50" y="0"/>
                </a:lnTo>
                <a:lnTo>
                  <a:pt x="56" y="0"/>
                </a:lnTo>
                <a:lnTo>
                  <a:pt x="56" y="8"/>
                </a:lnTo>
                <a:lnTo>
                  <a:pt x="56" y="8"/>
                </a:lnTo>
                <a:lnTo>
                  <a:pt x="62" y="8"/>
                </a:lnTo>
                <a:lnTo>
                  <a:pt x="68" y="14"/>
                </a:lnTo>
                <a:lnTo>
                  <a:pt x="68" y="14"/>
                </a:lnTo>
                <a:lnTo>
                  <a:pt x="75" y="14"/>
                </a:lnTo>
                <a:lnTo>
                  <a:pt x="75" y="14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92" name="Freeform 308"/>
          <p:cNvSpPr>
            <a:spLocks/>
          </p:cNvSpPr>
          <p:nvPr/>
        </p:nvSpPr>
        <p:spPr bwMode="auto">
          <a:xfrm>
            <a:off x="5213350" y="2752725"/>
            <a:ext cx="207963" cy="90488"/>
          </a:xfrm>
          <a:custGeom>
            <a:avLst/>
            <a:gdLst>
              <a:gd name="T0" fmla="*/ 0 w 131"/>
              <a:gd name="T1" fmla="*/ 14 h 57"/>
              <a:gd name="T2" fmla="*/ 6 w 131"/>
              <a:gd name="T3" fmla="*/ 14 h 57"/>
              <a:gd name="T4" fmla="*/ 12 w 131"/>
              <a:gd name="T5" fmla="*/ 14 h 57"/>
              <a:gd name="T6" fmla="*/ 12 w 131"/>
              <a:gd name="T7" fmla="*/ 14 h 57"/>
              <a:gd name="T8" fmla="*/ 12 w 131"/>
              <a:gd name="T9" fmla="*/ 14 h 57"/>
              <a:gd name="T10" fmla="*/ 18 w 131"/>
              <a:gd name="T11" fmla="*/ 14 h 57"/>
              <a:gd name="T12" fmla="*/ 24 w 131"/>
              <a:gd name="T13" fmla="*/ 14 h 57"/>
              <a:gd name="T14" fmla="*/ 24 w 131"/>
              <a:gd name="T15" fmla="*/ 14 h 57"/>
              <a:gd name="T16" fmla="*/ 24 w 131"/>
              <a:gd name="T17" fmla="*/ 8 h 57"/>
              <a:gd name="T18" fmla="*/ 30 w 131"/>
              <a:gd name="T19" fmla="*/ 8 h 57"/>
              <a:gd name="T20" fmla="*/ 38 w 131"/>
              <a:gd name="T21" fmla="*/ 8 h 57"/>
              <a:gd name="T22" fmla="*/ 38 w 131"/>
              <a:gd name="T23" fmla="*/ 8 h 57"/>
              <a:gd name="T24" fmla="*/ 44 w 131"/>
              <a:gd name="T25" fmla="*/ 8 h 57"/>
              <a:gd name="T26" fmla="*/ 50 w 131"/>
              <a:gd name="T27" fmla="*/ 8 h 57"/>
              <a:gd name="T28" fmla="*/ 50 w 131"/>
              <a:gd name="T29" fmla="*/ 0 h 57"/>
              <a:gd name="T30" fmla="*/ 50 w 131"/>
              <a:gd name="T31" fmla="*/ 0 h 57"/>
              <a:gd name="T32" fmla="*/ 56 w 131"/>
              <a:gd name="T33" fmla="*/ 8 h 57"/>
              <a:gd name="T34" fmla="*/ 62 w 131"/>
              <a:gd name="T35" fmla="*/ 8 h 57"/>
              <a:gd name="T36" fmla="*/ 62 w 131"/>
              <a:gd name="T37" fmla="*/ 8 h 57"/>
              <a:gd name="T38" fmla="*/ 68 w 131"/>
              <a:gd name="T39" fmla="*/ 8 h 57"/>
              <a:gd name="T40" fmla="*/ 75 w 131"/>
              <a:gd name="T41" fmla="*/ 8 h 57"/>
              <a:gd name="T42" fmla="*/ 75 w 131"/>
              <a:gd name="T43" fmla="*/ 14 h 57"/>
              <a:gd name="T44" fmla="*/ 75 w 131"/>
              <a:gd name="T45" fmla="*/ 14 h 57"/>
              <a:gd name="T46" fmla="*/ 81 w 131"/>
              <a:gd name="T47" fmla="*/ 14 h 57"/>
              <a:gd name="T48" fmla="*/ 81 w 131"/>
              <a:gd name="T49" fmla="*/ 14 h 57"/>
              <a:gd name="T50" fmla="*/ 87 w 131"/>
              <a:gd name="T51" fmla="*/ 14 h 57"/>
              <a:gd name="T52" fmla="*/ 87 w 131"/>
              <a:gd name="T53" fmla="*/ 14 h 57"/>
              <a:gd name="T54" fmla="*/ 93 w 131"/>
              <a:gd name="T55" fmla="*/ 14 h 57"/>
              <a:gd name="T56" fmla="*/ 93 w 131"/>
              <a:gd name="T57" fmla="*/ 20 h 57"/>
              <a:gd name="T58" fmla="*/ 99 w 131"/>
              <a:gd name="T59" fmla="*/ 20 h 57"/>
              <a:gd name="T60" fmla="*/ 99 w 131"/>
              <a:gd name="T61" fmla="*/ 20 h 57"/>
              <a:gd name="T62" fmla="*/ 99 w 131"/>
              <a:gd name="T63" fmla="*/ 26 h 57"/>
              <a:gd name="T64" fmla="*/ 99 w 131"/>
              <a:gd name="T65" fmla="*/ 26 h 57"/>
              <a:gd name="T66" fmla="*/ 105 w 131"/>
              <a:gd name="T67" fmla="*/ 26 h 57"/>
              <a:gd name="T68" fmla="*/ 113 w 131"/>
              <a:gd name="T69" fmla="*/ 26 h 57"/>
              <a:gd name="T70" fmla="*/ 113 w 131"/>
              <a:gd name="T71" fmla="*/ 26 h 57"/>
              <a:gd name="T72" fmla="*/ 119 w 131"/>
              <a:gd name="T73" fmla="*/ 26 h 57"/>
              <a:gd name="T74" fmla="*/ 119 w 131"/>
              <a:gd name="T75" fmla="*/ 26 h 57"/>
              <a:gd name="T76" fmla="*/ 125 w 131"/>
              <a:gd name="T77" fmla="*/ 26 h 57"/>
              <a:gd name="T78" fmla="*/ 131 w 131"/>
              <a:gd name="T79" fmla="*/ 26 h 57"/>
              <a:gd name="T80" fmla="*/ 131 w 131"/>
              <a:gd name="T81" fmla="*/ 26 h 57"/>
              <a:gd name="T82" fmla="*/ 131 w 131"/>
              <a:gd name="T83" fmla="*/ 26 h 57"/>
              <a:gd name="T84" fmla="*/ 131 w 131"/>
              <a:gd name="T85" fmla="*/ 32 h 57"/>
              <a:gd name="T86" fmla="*/ 131 w 131"/>
              <a:gd name="T87" fmla="*/ 38 h 57"/>
              <a:gd name="T88" fmla="*/ 131 w 131"/>
              <a:gd name="T89" fmla="*/ 38 h 57"/>
              <a:gd name="T90" fmla="*/ 131 w 131"/>
              <a:gd name="T91" fmla="*/ 45 h 57"/>
              <a:gd name="T92" fmla="*/ 131 w 131"/>
              <a:gd name="T93" fmla="*/ 51 h 57"/>
              <a:gd name="T94" fmla="*/ 131 w 131"/>
              <a:gd name="T95" fmla="*/ 51 h 57"/>
              <a:gd name="T96" fmla="*/ 131 w 131"/>
              <a:gd name="T97" fmla="*/ 51 h 57"/>
              <a:gd name="T98" fmla="*/ 125 w 131"/>
              <a:gd name="T99" fmla="*/ 51 h 57"/>
              <a:gd name="T100" fmla="*/ 125 w 131"/>
              <a:gd name="T101" fmla="*/ 57 h 57"/>
              <a:gd name="T102" fmla="*/ 119 w 131"/>
              <a:gd name="T103" fmla="*/ 57 h 57"/>
              <a:gd name="T104" fmla="*/ 119 w 131"/>
              <a:gd name="T105" fmla="*/ 57 h 57"/>
              <a:gd name="T106" fmla="*/ 113 w 131"/>
              <a:gd name="T107" fmla="*/ 57 h 57"/>
              <a:gd name="T108" fmla="*/ 105 w 131"/>
              <a:gd name="T109" fmla="*/ 57 h 57"/>
              <a:gd name="T110" fmla="*/ 99 w 131"/>
              <a:gd name="T111" fmla="*/ 57 h 57"/>
              <a:gd name="T112" fmla="*/ 99 w 131"/>
              <a:gd name="T113" fmla="*/ 57 h 57"/>
              <a:gd name="T114" fmla="*/ 93 w 131"/>
              <a:gd name="T115" fmla="*/ 57 h 57"/>
              <a:gd name="T116" fmla="*/ 87 w 131"/>
              <a:gd name="T117" fmla="*/ 57 h 57"/>
              <a:gd name="T118" fmla="*/ 87 w 131"/>
              <a:gd name="T119" fmla="*/ 57 h 57"/>
              <a:gd name="T120" fmla="*/ 81 w 131"/>
              <a:gd name="T121" fmla="*/ 51 h 57"/>
              <a:gd name="T122" fmla="*/ 75 w 131"/>
              <a:gd name="T123" fmla="*/ 5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1" h="57">
                <a:moveTo>
                  <a:pt x="0" y="14"/>
                </a:moveTo>
                <a:lnTo>
                  <a:pt x="6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8" y="14"/>
                </a:lnTo>
                <a:lnTo>
                  <a:pt x="24" y="14"/>
                </a:lnTo>
                <a:lnTo>
                  <a:pt x="24" y="14"/>
                </a:lnTo>
                <a:lnTo>
                  <a:pt x="24" y="8"/>
                </a:lnTo>
                <a:lnTo>
                  <a:pt x="30" y="8"/>
                </a:lnTo>
                <a:lnTo>
                  <a:pt x="38" y="8"/>
                </a:lnTo>
                <a:lnTo>
                  <a:pt x="38" y="8"/>
                </a:lnTo>
                <a:lnTo>
                  <a:pt x="44" y="8"/>
                </a:lnTo>
                <a:lnTo>
                  <a:pt x="50" y="8"/>
                </a:lnTo>
                <a:lnTo>
                  <a:pt x="50" y="0"/>
                </a:lnTo>
                <a:lnTo>
                  <a:pt x="50" y="0"/>
                </a:lnTo>
                <a:lnTo>
                  <a:pt x="56" y="8"/>
                </a:lnTo>
                <a:lnTo>
                  <a:pt x="62" y="8"/>
                </a:lnTo>
                <a:lnTo>
                  <a:pt x="62" y="8"/>
                </a:lnTo>
                <a:lnTo>
                  <a:pt x="68" y="8"/>
                </a:lnTo>
                <a:lnTo>
                  <a:pt x="75" y="8"/>
                </a:lnTo>
                <a:lnTo>
                  <a:pt x="75" y="14"/>
                </a:lnTo>
                <a:lnTo>
                  <a:pt x="75" y="14"/>
                </a:lnTo>
                <a:lnTo>
                  <a:pt x="81" y="14"/>
                </a:lnTo>
                <a:lnTo>
                  <a:pt x="81" y="14"/>
                </a:lnTo>
                <a:lnTo>
                  <a:pt x="87" y="14"/>
                </a:lnTo>
                <a:lnTo>
                  <a:pt x="87" y="14"/>
                </a:lnTo>
                <a:lnTo>
                  <a:pt x="93" y="14"/>
                </a:lnTo>
                <a:lnTo>
                  <a:pt x="93" y="20"/>
                </a:lnTo>
                <a:lnTo>
                  <a:pt x="99" y="20"/>
                </a:lnTo>
                <a:lnTo>
                  <a:pt x="99" y="20"/>
                </a:lnTo>
                <a:lnTo>
                  <a:pt x="99" y="26"/>
                </a:lnTo>
                <a:lnTo>
                  <a:pt x="99" y="26"/>
                </a:lnTo>
                <a:lnTo>
                  <a:pt x="105" y="26"/>
                </a:lnTo>
                <a:lnTo>
                  <a:pt x="113" y="26"/>
                </a:lnTo>
                <a:lnTo>
                  <a:pt x="113" y="26"/>
                </a:lnTo>
                <a:lnTo>
                  <a:pt x="119" y="26"/>
                </a:lnTo>
                <a:lnTo>
                  <a:pt x="119" y="26"/>
                </a:lnTo>
                <a:lnTo>
                  <a:pt x="125" y="26"/>
                </a:lnTo>
                <a:lnTo>
                  <a:pt x="131" y="26"/>
                </a:lnTo>
                <a:lnTo>
                  <a:pt x="131" y="26"/>
                </a:lnTo>
                <a:lnTo>
                  <a:pt x="131" y="26"/>
                </a:lnTo>
                <a:lnTo>
                  <a:pt x="131" y="32"/>
                </a:lnTo>
                <a:lnTo>
                  <a:pt x="131" y="38"/>
                </a:lnTo>
                <a:lnTo>
                  <a:pt x="131" y="38"/>
                </a:lnTo>
                <a:lnTo>
                  <a:pt x="131" y="45"/>
                </a:lnTo>
                <a:lnTo>
                  <a:pt x="131" y="51"/>
                </a:lnTo>
                <a:lnTo>
                  <a:pt x="131" y="51"/>
                </a:lnTo>
                <a:lnTo>
                  <a:pt x="131" y="51"/>
                </a:lnTo>
                <a:lnTo>
                  <a:pt x="125" y="51"/>
                </a:lnTo>
                <a:lnTo>
                  <a:pt x="125" y="57"/>
                </a:lnTo>
                <a:lnTo>
                  <a:pt x="119" y="57"/>
                </a:lnTo>
                <a:lnTo>
                  <a:pt x="119" y="57"/>
                </a:lnTo>
                <a:lnTo>
                  <a:pt x="113" y="57"/>
                </a:lnTo>
                <a:lnTo>
                  <a:pt x="105" y="57"/>
                </a:lnTo>
                <a:lnTo>
                  <a:pt x="99" y="57"/>
                </a:lnTo>
                <a:lnTo>
                  <a:pt x="99" y="57"/>
                </a:lnTo>
                <a:lnTo>
                  <a:pt x="93" y="57"/>
                </a:lnTo>
                <a:lnTo>
                  <a:pt x="87" y="57"/>
                </a:lnTo>
                <a:lnTo>
                  <a:pt x="87" y="57"/>
                </a:lnTo>
                <a:lnTo>
                  <a:pt x="81" y="51"/>
                </a:lnTo>
                <a:lnTo>
                  <a:pt x="75" y="51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93" name="Freeform 309"/>
          <p:cNvSpPr>
            <a:spLocks/>
          </p:cNvSpPr>
          <p:nvPr/>
        </p:nvSpPr>
        <p:spPr bwMode="auto">
          <a:xfrm>
            <a:off x="5213350" y="2752725"/>
            <a:ext cx="207963" cy="90488"/>
          </a:xfrm>
          <a:custGeom>
            <a:avLst/>
            <a:gdLst>
              <a:gd name="T0" fmla="*/ 0 w 131"/>
              <a:gd name="T1" fmla="*/ 14 h 57"/>
              <a:gd name="T2" fmla="*/ 6 w 131"/>
              <a:gd name="T3" fmla="*/ 14 h 57"/>
              <a:gd name="T4" fmla="*/ 12 w 131"/>
              <a:gd name="T5" fmla="*/ 14 h 57"/>
              <a:gd name="T6" fmla="*/ 12 w 131"/>
              <a:gd name="T7" fmla="*/ 14 h 57"/>
              <a:gd name="T8" fmla="*/ 12 w 131"/>
              <a:gd name="T9" fmla="*/ 14 h 57"/>
              <a:gd name="T10" fmla="*/ 18 w 131"/>
              <a:gd name="T11" fmla="*/ 14 h 57"/>
              <a:gd name="T12" fmla="*/ 24 w 131"/>
              <a:gd name="T13" fmla="*/ 14 h 57"/>
              <a:gd name="T14" fmla="*/ 24 w 131"/>
              <a:gd name="T15" fmla="*/ 14 h 57"/>
              <a:gd name="T16" fmla="*/ 24 w 131"/>
              <a:gd name="T17" fmla="*/ 8 h 57"/>
              <a:gd name="T18" fmla="*/ 30 w 131"/>
              <a:gd name="T19" fmla="*/ 8 h 57"/>
              <a:gd name="T20" fmla="*/ 38 w 131"/>
              <a:gd name="T21" fmla="*/ 8 h 57"/>
              <a:gd name="T22" fmla="*/ 38 w 131"/>
              <a:gd name="T23" fmla="*/ 8 h 57"/>
              <a:gd name="T24" fmla="*/ 44 w 131"/>
              <a:gd name="T25" fmla="*/ 8 h 57"/>
              <a:gd name="T26" fmla="*/ 50 w 131"/>
              <a:gd name="T27" fmla="*/ 8 h 57"/>
              <a:gd name="T28" fmla="*/ 50 w 131"/>
              <a:gd name="T29" fmla="*/ 0 h 57"/>
              <a:gd name="T30" fmla="*/ 50 w 131"/>
              <a:gd name="T31" fmla="*/ 0 h 57"/>
              <a:gd name="T32" fmla="*/ 56 w 131"/>
              <a:gd name="T33" fmla="*/ 8 h 57"/>
              <a:gd name="T34" fmla="*/ 62 w 131"/>
              <a:gd name="T35" fmla="*/ 8 h 57"/>
              <a:gd name="T36" fmla="*/ 62 w 131"/>
              <a:gd name="T37" fmla="*/ 8 h 57"/>
              <a:gd name="T38" fmla="*/ 68 w 131"/>
              <a:gd name="T39" fmla="*/ 8 h 57"/>
              <a:gd name="T40" fmla="*/ 75 w 131"/>
              <a:gd name="T41" fmla="*/ 8 h 57"/>
              <a:gd name="T42" fmla="*/ 75 w 131"/>
              <a:gd name="T43" fmla="*/ 14 h 57"/>
              <a:gd name="T44" fmla="*/ 75 w 131"/>
              <a:gd name="T45" fmla="*/ 14 h 57"/>
              <a:gd name="T46" fmla="*/ 81 w 131"/>
              <a:gd name="T47" fmla="*/ 14 h 57"/>
              <a:gd name="T48" fmla="*/ 81 w 131"/>
              <a:gd name="T49" fmla="*/ 14 h 57"/>
              <a:gd name="T50" fmla="*/ 87 w 131"/>
              <a:gd name="T51" fmla="*/ 14 h 57"/>
              <a:gd name="T52" fmla="*/ 87 w 131"/>
              <a:gd name="T53" fmla="*/ 14 h 57"/>
              <a:gd name="T54" fmla="*/ 93 w 131"/>
              <a:gd name="T55" fmla="*/ 14 h 57"/>
              <a:gd name="T56" fmla="*/ 93 w 131"/>
              <a:gd name="T57" fmla="*/ 20 h 57"/>
              <a:gd name="T58" fmla="*/ 99 w 131"/>
              <a:gd name="T59" fmla="*/ 20 h 57"/>
              <a:gd name="T60" fmla="*/ 99 w 131"/>
              <a:gd name="T61" fmla="*/ 20 h 57"/>
              <a:gd name="T62" fmla="*/ 99 w 131"/>
              <a:gd name="T63" fmla="*/ 26 h 57"/>
              <a:gd name="T64" fmla="*/ 99 w 131"/>
              <a:gd name="T65" fmla="*/ 26 h 57"/>
              <a:gd name="T66" fmla="*/ 105 w 131"/>
              <a:gd name="T67" fmla="*/ 26 h 57"/>
              <a:gd name="T68" fmla="*/ 113 w 131"/>
              <a:gd name="T69" fmla="*/ 26 h 57"/>
              <a:gd name="T70" fmla="*/ 113 w 131"/>
              <a:gd name="T71" fmla="*/ 26 h 57"/>
              <a:gd name="T72" fmla="*/ 119 w 131"/>
              <a:gd name="T73" fmla="*/ 26 h 57"/>
              <a:gd name="T74" fmla="*/ 119 w 131"/>
              <a:gd name="T75" fmla="*/ 26 h 57"/>
              <a:gd name="T76" fmla="*/ 125 w 131"/>
              <a:gd name="T77" fmla="*/ 26 h 57"/>
              <a:gd name="T78" fmla="*/ 131 w 131"/>
              <a:gd name="T79" fmla="*/ 26 h 57"/>
              <a:gd name="T80" fmla="*/ 131 w 131"/>
              <a:gd name="T81" fmla="*/ 26 h 57"/>
              <a:gd name="T82" fmla="*/ 131 w 131"/>
              <a:gd name="T83" fmla="*/ 26 h 57"/>
              <a:gd name="T84" fmla="*/ 131 w 131"/>
              <a:gd name="T85" fmla="*/ 32 h 57"/>
              <a:gd name="T86" fmla="*/ 131 w 131"/>
              <a:gd name="T87" fmla="*/ 38 h 57"/>
              <a:gd name="T88" fmla="*/ 131 w 131"/>
              <a:gd name="T89" fmla="*/ 38 h 57"/>
              <a:gd name="T90" fmla="*/ 131 w 131"/>
              <a:gd name="T91" fmla="*/ 45 h 57"/>
              <a:gd name="T92" fmla="*/ 131 w 131"/>
              <a:gd name="T93" fmla="*/ 51 h 57"/>
              <a:gd name="T94" fmla="*/ 131 w 131"/>
              <a:gd name="T95" fmla="*/ 51 h 57"/>
              <a:gd name="T96" fmla="*/ 131 w 131"/>
              <a:gd name="T97" fmla="*/ 51 h 57"/>
              <a:gd name="T98" fmla="*/ 125 w 131"/>
              <a:gd name="T99" fmla="*/ 51 h 57"/>
              <a:gd name="T100" fmla="*/ 125 w 131"/>
              <a:gd name="T101" fmla="*/ 57 h 57"/>
              <a:gd name="T102" fmla="*/ 119 w 131"/>
              <a:gd name="T103" fmla="*/ 57 h 57"/>
              <a:gd name="T104" fmla="*/ 119 w 131"/>
              <a:gd name="T105" fmla="*/ 57 h 57"/>
              <a:gd name="T106" fmla="*/ 113 w 131"/>
              <a:gd name="T107" fmla="*/ 57 h 57"/>
              <a:gd name="T108" fmla="*/ 105 w 131"/>
              <a:gd name="T109" fmla="*/ 57 h 57"/>
              <a:gd name="T110" fmla="*/ 99 w 131"/>
              <a:gd name="T111" fmla="*/ 57 h 57"/>
              <a:gd name="T112" fmla="*/ 99 w 131"/>
              <a:gd name="T113" fmla="*/ 57 h 57"/>
              <a:gd name="T114" fmla="*/ 93 w 131"/>
              <a:gd name="T115" fmla="*/ 57 h 57"/>
              <a:gd name="T116" fmla="*/ 87 w 131"/>
              <a:gd name="T117" fmla="*/ 57 h 57"/>
              <a:gd name="T118" fmla="*/ 87 w 131"/>
              <a:gd name="T119" fmla="*/ 57 h 57"/>
              <a:gd name="T120" fmla="*/ 81 w 131"/>
              <a:gd name="T121" fmla="*/ 51 h 57"/>
              <a:gd name="T122" fmla="*/ 75 w 131"/>
              <a:gd name="T123" fmla="*/ 5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1" h="57">
                <a:moveTo>
                  <a:pt x="0" y="14"/>
                </a:moveTo>
                <a:lnTo>
                  <a:pt x="6" y="14"/>
                </a:lnTo>
                <a:lnTo>
                  <a:pt x="12" y="14"/>
                </a:lnTo>
                <a:lnTo>
                  <a:pt x="12" y="14"/>
                </a:lnTo>
                <a:lnTo>
                  <a:pt x="12" y="14"/>
                </a:lnTo>
                <a:lnTo>
                  <a:pt x="18" y="14"/>
                </a:lnTo>
                <a:lnTo>
                  <a:pt x="24" y="14"/>
                </a:lnTo>
                <a:lnTo>
                  <a:pt x="24" y="14"/>
                </a:lnTo>
                <a:lnTo>
                  <a:pt x="24" y="8"/>
                </a:lnTo>
                <a:lnTo>
                  <a:pt x="30" y="8"/>
                </a:lnTo>
                <a:lnTo>
                  <a:pt x="38" y="8"/>
                </a:lnTo>
                <a:lnTo>
                  <a:pt x="38" y="8"/>
                </a:lnTo>
                <a:lnTo>
                  <a:pt x="44" y="8"/>
                </a:lnTo>
                <a:lnTo>
                  <a:pt x="50" y="8"/>
                </a:lnTo>
                <a:lnTo>
                  <a:pt x="50" y="0"/>
                </a:lnTo>
                <a:lnTo>
                  <a:pt x="50" y="0"/>
                </a:lnTo>
                <a:lnTo>
                  <a:pt x="56" y="8"/>
                </a:lnTo>
                <a:lnTo>
                  <a:pt x="62" y="8"/>
                </a:lnTo>
                <a:lnTo>
                  <a:pt x="62" y="8"/>
                </a:lnTo>
                <a:lnTo>
                  <a:pt x="68" y="8"/>
                </a:lnTo>
                <a:lnTo>
                  <a:pt x="75" y="8"/>
                </a:lnTo>
                <a:lnTo>
                  <a:pt x="75" y="14"/>
                </a:lnTo>
                <a:lnTo>
                  <a:pt x="75" y="14"/>
                </a:lnTo>
                <a:lnTo>
                  <a:pt x="81" y="14"/>
                </a:lnTo>
                <a:lnTo>
                  <a:pt x="81" y="14"/>
                </a:lnTo>
                <a:lnTo>
                  <a:pt x="87" y="14"/>
                </a:lnTo>
                <a:lnTo>
                  <a:pt x="87" y="14"/>
                </a:lnTo>
                <a:lnTo>
                  <a:pt x="93" y="14"/>
                </a:lnTo>
                <a:lnTo>
                  <a:pt x="93" y="20"/>
                </a:lnTo>
                <a:lnTo>
                  <a:pt x="99" y="20"/>
                </a:lnTo>
                <a:lnTo>
                  <a:pt x="99" y="20"/>
                </a:lnTo>
                <a:lnTo>
                  <a:pt x="99" y="26"/>
                </a:lnTo>
                <a:lnTo>
                  <a:pt x="99" y="26"/>
                </a:lnTo>
                <a:lnTo>
                  <a:pt x="105" y="26"/>
                </a:lnTo>
                <a:lnTo>
                  <a:pt x="113" y="26"/>
                </a:lnTo>
                <a:lnTo>
                  <a:pt x="113" y="26"/>
                </a:lnTo>
                <a:lnTo>
                  <a:pt x="119" y="26"/>
                </a:lnTo>
                <a:lnTo>
                  <a:pt x="119" y="26"/>
                </a:lnTo>
                <a:lnTo>
                  <a:pt x="125" y="26"/>
                </a:lnTo>
                <a:lnTo>
                  <a:pt x="131" y="26"/>
                </a:lnTo>
                <a:lnTo>
                  <a:pt x="131" y="26"/>
                </a:lnTo>
                <a:lnTo>
                  <a:pt x="131" y="26"/>
                </a:lnTo>
                <a:lnTo>
                  <a:pt x="131" y="32"/>
                </a:lnTo>
                <a:lnTo>
                  <a:pt x="131" y="38"/>
                </a:lnTo>
                <a:lnTo>
                  <a:pt x="131" y="38"/>
                </a:lnTo>
                <a:lnTo>
                  <a:pt x="131" y="45"/>
                </a:lnTo>
                <a:lnTo>
                  <a:pt x="131" y="51"/>
                </a:lnTo>
                <a:lnTo>
                  <a:pt x="131" y="51"/>
                </a:lnTo>
                <a:lnTo>
                  <a:pt x="131" y="51"/>
                </a:lnTo>
                <a:lnTo>
                  <a:pt x="125" y="51"/>
                </a:lnTo>
                <a:lnTo>
                  <a:pt x="125" y="57"/>
                </a:lnTo>
                <a:lnTo>
                  <a:pt x="119" y="57"/>
                </a:lnTo>
                <a:lnTo>
                  <a:pt x="119" y="57"/>
                </a:lnTo>
                <a:lnTo>
                  <a:pt x="113" y="57"/>
                </a:lnTo>
                <a:lnTo>
                  <a:pt x="105" y="57"/>
                </a:lnTo>
                <a:lnTo>
                  <a:pt x="99" y="57"/>
                </a:lnTo>
                <a:lnTo>
                  <a:pt x="99" y="57"/>
                </a:lnTo>
                <a:lnTo>
                  <a:pt x="93" y="57"/>
                </a:lnTo>
                <a:lnTo>
                  <a:pt x="87" y="57"/>
                </a:lnTo>
                <a:lnTo>
                  <a:pt x="87" y="57"/>
                </a:lnTo>
                <a:lnTo>
                  <a:pt x="81" y="51"/>
                </a:lnTo>
                <a:lnTo>
                  <a:pt x="75" y="51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094" name="Oval 310"/>
          <p:cNvSpPr>
            <a:spLocks noChangeArrowheads="1"/>
          </p:cNvSpPr>
          <p:nvPr/>
        </p:nvSpPr>
        <p:spPr bwMode="auto">
          <a:xfrm>
            <a:off x="4773613" y="2803525"/>
            <a:ext cx="20637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95" name="Oval 311"/>
          <p:cNvSpPr>
            <a:spLocks noChangeArrowheads="1"/>
          </p:cNvSpPr>
          <p:nvPr/>
        </p:nvSpPr>
        <p:spPr bwMode="auto">
          <a:xfrm>
            <a:off x="4795838" y="2803525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96" name="Oval 312"/>
          <p:cNvSpPr>
            <a:spLocks noChangeArrowheads="1"/>
          </p:cNvSpPr>
          <p:nvPr/>
        </p:nvSpPr>
        <p:spPr bwMode="auto">
          <a:xfrm>
            <a:off x="4814888" y="2803525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97" name="Oval 313"/>
          <p:cNvSpPr>
            <a:spLocks noChangeArrowheads="1"/>
          </p:cNvSpPr>
          <p:nvPr/>
        </p:nvSpPr>
        <p:spPr bwMode="auto">
          <a:xfrm>
            <a:off x="4833938" y="2803525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98" name="Oval 314"/>
          <p:cNvSpPr>
            <a:spLocks noChangeArrowheads="1"/>
          </p:cNvSpPr>
          <p:nvPr/>
        </p:nvSpPr>
        <p:spPr bwMode="auto">
          <a:xfrm>
            <a:off x="4856163" y="2803525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99" name="Oval 315"/>
          <p:cNvSpPr>
            <a:spLocks noChangeArrowheads="1"/>
          </p:cNvSpPr>
          <p:nvPr/>
        </p:nvSpPr>
        <p:spPr bwMode="auto">
          <a:xfrm>
            <a:off x="4875213" y="2803525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00" name="Oval 316"/>
          <p:cNvSpPr>
            <a:spLocks noChangeArrowheads="1"/>
          </p:cNvSpPr>
          <p:nvPr/>
        </p:nvSpPr>
        <p:spPr bwMode="auto">
          <a:xfrm>
            <a:off x="4894263" y="2803525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01" name="Freeform 317"/>
          <p:cNvSpPr>
            <a:spLocks/>
          </p:cNvSpPr>
          <p:nvPr/>
        </p:nvSpPr>
        <p:spPr bwMode="auto">
          <a:xfrm>
            <a:off x="4586288" y="3549650"/>
            <a:ext cx="893762" cy="219075"/>
          </a:xfrm>
          <a:custGeom>
            <a:avLst/>
            <a:gdLst>
              <a:gd name="T0" fmla="*/ 0 w 563"/>
              <a:gd name="T1" fmla="*/ 101 h 138"/>
              <a:gd name="T2" fmla="*/ 37 w 563"/>
              <a:gd name="T3" fmla="*/ 87 h 138"/>
              <a:gd name="T4" fmla="*/ 63 w 563"/>
              <a:gd name="T5" fmla="*/ 75 h 138"/>
              <a:gd name="T6" fmla="*/ 81 w 563"/>
              <a:gd name="T7" fmla="*/ 63 h 138"/>
              <a:gd name="T8" fmla="*/ 106 w 563"/>
              <a:gd name="T9" fmla="*/ 43 h 138"/>
              <a:gd name="T10" fmla="*/ 124 w 563"/>
              <a:gd name="T11" fmla="*/ 31 h 138"/>
              <a:gd name="T12" fmla="*/ 150 w 563"/>
              <a:gd name="T13" fmla="*/ 25 h 138"/>
              <a:gd name="T14" fmla="*/ 176 w 563"/>
              <a:gd name="T15" fmla="*/ 18 h 138"/>
              <a:gd name="T16" fmla="*/ 194 w 563"/>
              <a:gd name="T17" fmla="*/ 18 h 138"/>
              <a:gd name="T18" fmla="*/ 231 w 563"/>
              <a:gd name="T19" fmla="*/ 25 h 138"/>
              <a:gd name="T20" fmla="*/ 251 w 563"/>
              <a:gd name="T21" fmla="*/ 31 h 138"/>
              <a:gd name="T22" fmla="*/ 288 w 563"/>
              <a:gd name="T23" fmla="*/ 37 h 138"/>
              <a:gd name="T24" fmla="*/ 326 w 563"/>
              <a:gd name="T25" fmla="*/ 43 h 138"/>
              <a:gd name="T26" fmla="*/ 357 w 563"/>
              <a:gd name="T27" fmla="*/ 55 h 138"/>
              <a:gd name="T28" fmla="*/ 401 w 563"/>
              <a:gd name="T29" fmla="*/ 63 h 138"/>
              <a:gd name="T30" fmla="*/ 439 w 563"/>
              <a:gd name="T31" fmla="*/ 69 h 138"/>
              <a:gd name="T32" fmla="*/ 463 w 563"/>
              <a:gd name="T33" fmla="*/ 69 h 138"/>
              <a:gd name="T34" fmla="*/ 476 w 563"/>
              <a:gd name="T35" fmla="*/ 69 h 138"/>
              <a:gd name="T36" fmla="*/ 500 w 563"/>
              <a:gd name="T37" fmla="*/ 63 h 138"/>
              <a:gd name="T38" fmla="*/ 520 w 563"/>
              <a:gd name="T39" fmla="*/ 43 h 138"/>
              <a:gd name="T40" fmla="*/ 551 w 563"/>
              <a:gd name="T41" fmla="*/ 18 h 138"/>
              <a:gd name="T42" fmla="*/ 563 w 563"/>
              <a:gd name="T43" fmla="*/ 0 h 138"/>
              <a:gd name="T44" fmla="*/ 514 w 563"/>
              <a:gd name="T45" fmla="*/ 101 h 138"/>
              <a:gd name="T46" fmla="*/ 526 w 563"/>
              <a:gd name="T47" fmla="*/ 113 h 138"/>
              <a:gd name="T48" fmla="*/ 532 w 563"/>
              <a:gd name="T49" fmla="*/ 119 h 138"/>
              <a:gd name="T50" fmla="*/ 532 w 563"/>
              <a:gd name="T51" fmla="*/ 131 h 138"/>
              <a:gd name="T52" fmla="*/ 520 w 563"/>
              <a:gd name="T53" fmla="*/ 138 h 138"/>
              <a:gd name="T54" fmla="*/ 500 w 563"/>
              <a:gd name="T55" fmla="*/ 131 h 138"/>
              <a:gd name="T56" fmla="*/ 488 w 563"/>
              <a:gd name="T57" fmla="*/ 119 h 138"/>
              <a:gd name="T58" fmla="*/ 470 w 563"/>
              <a:gd name="T59" fmla="*/ 113 h 138"/>
              <a:gd name="T60" fmla="*/ 451 w 563"/>
              <a:gd name="T61" fmla="*/ 113 h 138"/>
              <a:gd name="T62" fmla="*/ 381 w 563"/>
              <a:gd name="T63" fmla="*/ 119 h 138"/>
              <a:gd name="T64" fmla="*/ 306 w 563"/>
              <a:gd name="T65" fmla="*/ 125 h 138"/>
              <a:gd name="T66" fmla="*/ 231 w 563"/>
              <a:gd name="T67" fmla="*/ 125 h 138"/>
              <a:gd name="T68" fmla="*/ 170 w 563"/>
              <a:gd name="T69" fmla="*/ 125 h 138"/>
              <a:gd name="T70" fmla="*/ 118 w 563"/>
              <a:gd name="T71" fmla="*/ 119 h 138"/>
              <a:gd name="T72" fmla="*/ 69 w 563"/>
              <a:gd name="T73" fmla="*/ 113 h 138"/>
              <a:gd name="T74" fmla="*/ 25 w 563"/>
              <a:gd name="T75" fmla="*/ 107 h 138"/>
              <a:gd name="T76" fmla="*/ 0 w 563"/>
              <a:gd name="T77" fmla="*/ 101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63" h="138">
                <a:moveTo>
                  <a:pt x="0" y="101"/>
                </a:moveTo>
                <a:lnTo>
                  <a:pt x="37" y="87"/>
                </a:lnTo>
                <a:lnTo>
                  <a:pt x="63" y="75"/>
                </a:lnTo>
                <a:lnTo>
                  <a:pt x="81" y="63"/>
                </a:lnTo>
                <a:lnTo>
                  <a:pt x="106" y="43"/>
                </a:lnTo>
                <a:lnTo>
                  <a:pt x="124" y="31"/>
                </a:lnTo>
                <a:lnTo>
                  <a:pt x="150" y="25"/>
                </a:lnTo>
                <a:lnTo>
                  <a:pt x="176" y="18"/>
                </a:lnTo>
                <a:lnTo>
                  <a:pt x="194" y="18"/>
                </a:lnTo>
                <a:lnTo>
                  <a:pt x="231" y="25"/>
                </a:lnTo>
                <a:lnTo>
                  <a:pt x="251" y="31"/>
                </a:lnTo>
                <a:lnTo>
                  <a:pt x="288" y="37"/>
                </a:lnTo>
                <a:lnTo>
                  <a:pt x="326" y="43"/>
                </a:lnTo>
                <a:lnTo>
                  <a:pt x="357" y="55"/>
                </a:lnTo>
                <a:lnTo>
                  <a:pt x="401" y="63"/>
                </a:lnTo>
                <a:lnTo>
                  <a:pt x="439" y="69"/>
                </a:lnTo>
                <a:lnTo>
                  <a:pt x="463" y="69"/>
                </a:lnTo>
                <a:lnTo>
                  <a:pt x="476" y="69"/>
                </a:lnTo>
                <a:lnTo>
                  <a:pt x="500" y="63"/>
                </a:lnTo>
                <a:lnTo>
                  <a:pt x="520" y="43"/>
                </a:lnTo>
                <a:lnTo>
                  <a:pt x="551" y="18"/>
                </a:lnTo>
                <a:lnTo>
                  <a:pt x="563" y="0"/>
                </a:lnTo>
                <a:lnTo>
                  <a:pt x="514" y="101"/>
                </a:lnTo>
                <a:lnTo>
                  <a:pt x="526" y="113"/>
                </a:lnTo>
                <a:lnTo>
                  <a:pt x="532" y="119"/>
                </a:lnTo>
                <a:lnTo>
                  <a:pt x="532" y="131"/>
                </a:lnTo>
                <a:lnTo>
                  <a:pt x="520" y="138"/>
                </a:lnTo>
                <a:lnTo>
                  <a:pt x="500" y="131"/>
                </a:lnTo>
                <a:lnTo>
                  <a:pt x="488" y="119"/>
                </a:lnTo>
                <a:lnTo>
                  <a:pt x="470" y="113"/>
                </a:lnTo>
                <a:lnTo>
                  <a:pt x="451" y="113"/>
                </a:lnTo>
                <a:lnTo>
                  <a:pt x="381" y="119"/>
                </a:lnTo>
                <a:lnTo>
                  <a:pt x="306" y="125"/>
                </a:lnTo>
                <a:lnTo>
                  <a:pt x="231" y="125"/>
                </a:lnTo>
                <a:lnTo>
                  <a:pt x="170" y="125"/>
                </a:lnTo>
                <a:lnTo>
                  <a:pt x="118" y="119"/>
                </a:lnTo>
                <a:lnTo>
                  <a:pt x="69" y="113"/>
                </a:lnTo>
                <a:lnTo>
                  <a:pt x="25" y="107"/>
                </a:lnTo>
                <a:lnTo>
                  <a:pt x="0" y="101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02" name="Freeform 318"/>
          <p:cNvSpPr>
            <a:spLocks/>
          </p:cNvSpPr>
          <p:nvPr/>
        </p:nvSpPr>
        <p:spPr bwMode="auto">
          <a:xfrm>
            <a:off x="5232400" y="3608388"/>
            <a:ext cx="79375" cy="50800"/>
          </a:xfrm>
          <a:custGeom>
            <a:avLst/>
            <a:gdLst>
              <a:gd name="T0" fmla="*/ 0 w 50"/>
              <a:gd name="T1" fmla="*/ 26 h 32"/>
              <a:gd name="T2" fmla="*/ 32 w 50"/>
              <a:gd name="T3" fmla="*/ 0 h 32"/>
              <a:gd name="T4" fmla="*/ 50 w 50"/>
              <a:gd name="T5" fmla="*/ 18 h 32"/>
              <a:gd name="T6" fmla="*/ 44 w 50"/>
              <a:gd name="T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32">
                <a:moveTo>
                  <a:pt x="0" y="26"/>
                </a:moveTo>
                <a:lnTo>
                  <a:pt x="32" y="0"/>
                </a:lnTo>
                <a:lnTo>
                  <a:pt x="50" y="18"/>
                </a:lnTo>
                <a:lnTo>
                  <a:pt x="44" y="32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03" name="Arc 319"/>
          <p:cNvSpPr>
            <a:spLocks/>
          </p:cNvSpPr>
          <p:nvPr/>
        </p:nvSpPr>
        <p:spPr bwMode="auto">
          <a:xfrm>
            <a:off x="4824413" y="3727450"/>
            <a:ext cx="104775" cy="111125"/>
          </a:xfrm>
          <a:custGeom>
            <a:avLst/>
            <a:gdLst>
              <a:gd name="G0" fmla="+- 21600 0 0"/>
              <a:gd name="G1" fmla="+- 310 0 0"/>
              <a:gd name="G2" fmla="+- 21600 0 0"/>
              <a:gd name="T0" fmla="*/ 21600 w 21600"/>
              <a:gd name="T1" fmla="*/ 21910 h 21910"/>
              <a:gd name="T2" fmla="*/ 3 w 21600"/>
              <a:gd name="T3" fmla="*/ 0 h 21910"/>
              <a:gd name="T4" fmla="*/ 21600 w 21600"/>
              <a:gd name="T5" fmla="*/ 310 h 2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10" fill="none" extrusionOk="0">
                <a:moveTo>
                  <a:pt x="21600" y="21910"/>
                </a:moveTo>
                <a:cubicBezTo>
                  <a:pt x="9670" y="21910"/>
                  <a:pt x="0" y="12239"/>
                  <a:pt x="0" y="310"/>
                </a:cubicBezTo>
                <a:cubicBezTo>
                  <a:pt x="0" y="206"/>
                  <a:pt x="0" y="103"/>
                  <a:pt x="2" y="-1"/>
                </a:cubicBezTo>
              </a:path>
              <a:path w="21600" h="21910" stroke="0" extrusionOk="0">
                <a:moveTo>
                  <a:pt x="21600" y="21910"/>
                </a:moveTo>
                <a:cubicBezTo>
                  <a:pt x="9670" y="21910"/>
                  <a:pt x="0" y="12239"/>
                  <a:pt x="0" y="310"/>
                </a:cubicBezTo>
                <a:cubicBezTo>
                  <a:pt x="0" y="206"/>
                  <a:pt x="0" y="103"/>
                  <a:pt x="2" y="-1"/>
                </a:cubicBezTo>
                <a:lnTo>
                  <a:pt x="21600" y="31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71717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04" name="Freeform 320"/>
          <p:cNvSpPr>
            <a:spLocks/>
          </p:cNvSpPr>
          <p:nvPr/>
        </p:nvSpPr>
        <p:spPr bwMode="auto">
          <a:xfrm>
            <a:off x="5273675" y="3738563"/>
            <a:ext cx="47625" cy="30162"/>
          </a:xfrm>
          <a:custGeom>
            <a:avLst/>
            <a:gdLst>
              <a:gd name="T0" fmla="*/ 0 w 30"/>
              <a:gd name="T1" fmla="*/ 0 h 19"/>
              <a:gd name="T2" fmla="*/ 6 w 30"/>
              <a:gd name="T3" fmla="*/ 0 h 19"/>
              <a:gd name="T4" fmla="*/ 6 w 30"/>
              <a:gd name="T5" fmla="*/ 6 h 19"/>
              <a:gd name="T6" fmla="*/ 12 w 30"/>
              <a:gd name="T7" fmla="*/ 6 h 19"/>
              <a:gd name="T8" fmla="*/ 12 w 30"/>
              <a:gd name="T9" fmla="*/ 12 h 19"/>
              <a:gd name="T10" fmla="*/ 18 w 30"/>
              <a:gd name="T11" fmla="*/ 12 h 19"/>
              <a:gd name="T12" fmla="*/ 18 w 30"/>
              <a:gd name="T13" fmla="*/ 19 h 19"/>
              <a:gd name="T14" fmla="*/ 24 w 30"/>
              <a:gd name="T15" fmla="*/ 19 h 19"/>
              <a:gd name="T16" fmla="*/ 30 w 30"/>
              <a:gd name="T17" fmla="*/ 19 h 19"/>
              <a:gd name="T18" fmla="*/ 30 w 30"/>
              <a:gd name="T19" fmla="*/ 12 h 19"/>
              <a:gd name="T20" fmla="*/ 30 w 30"/>
              <a:gd name="T21" fmla="*/ 6 h 19"/>
              <a:gd name="T22" fmla="*/ 30 w 30"/>
              <a:gd name="T2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" h="19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12" y="6"/>
                </a:lnTo>
                <a:lnTo>
                  <a:pt x="12" y="12"/>
                </a:lnTo>
                <a:lnTo>
                  <a:pt x="18" y="12"/>
                </a:lnTo>
                <a:lnTo>
                  <a:pt x="18" y="19"/>
                </a:lnTo>
                <a:lnTo>
                  <a:pt x="24" y="19"/>
                </a:lnTo>
                <a:lnTo>
                  <a:pt x="30" y="19"/>
                </a:lnTo>
                <a:lnTo>
                  <a:pt x="30" y="12"/>
                </a:lnTo>
                <a:lnTo>
                  <a:pt x="30" y="6"/>
                </a:lnTo>
                <a:lnTo>
                  <a:pt x="30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05" name="Freeform 321"/>
          <p:cNvSpPr>
            <a:spLocks/>
          </p:cNvSpPr>
          <p:nvPr/>
        </p:nvSpPr>
        <p:spPr bwMode="auto">
          <a:xfrm>
            <a:off x="5273675" y="3738563"/>
            <a:ext cx="47625" cy="30162"/>
          </a:xfrm>
          <a:custGeom>
            <a:avLst/>
            <a:gdLst>
              <a:gd name="T0" fmla="*/ 0 w 30"/>
              <a:gd name="T1" fmla="*/ 0 h 19"/>
              <a:gd name="T2" fmla="*/ 6 w 30"/>
              <a:gd name="T3" fmla="*/ 0 h 19"/>
              <a:gd name="T4" fmla="*/ 6 w 30"/>
              <a:gd name="T5" fmla="*/ 6 h 19"/>
              <a:gd name="T6" fmla="*/ 12 w 30"/>
              <a:gd name="T7" fmla="*/ 6 h 19"/>
              <a:gd name="T8" fmla="*/ 12 w 30"/>
              <a:gd name="T9" fmla="*/ 12 h 19"/>
              <a:gd name="T10" fmla="*/ 18 w 30"/>
              <a:gd name="T11" fmla="*/ 12 h 19"/>
              <a:gd name="T12" fmla="*/ 18 w 30"/>
              <a:gd name="T13" fmla="*/ 19 h 19"/>
              <a:gd name="T14" fmla="*/ 24 w 30"/>
              <a:gd name="T15" fmla="*/ 19 h 19"/>
              <a:gd name="T16" fmla="*/ 30 w 30"/>
              <a:gd name="T17" fmla="*/ 19 h 19"/>
              <a:gd name="T18" fmla="*/ 30 w 30"/>
              <a:gd name="T19" fmla="*/ 12 h 19"/>
              <a:gd name="T20" fmla="*/ 30 w 30"/>
              <a:gd name="T21" fmla="*/ 6 h 19"/>
              <a:gd name="T22" fmla="*/ 30 w 30"/>
              <a:gd name="T2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" h="19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12" y="6"/>
                </a:lnTo>
                <a:lnTo>
                  <a:pt x="12" y="12"/>
                </a:lnTo>
                <a:lnTo>
                  <a:pt x="18" y="12"/>
                </a:lnTo>
                <a:lnTo>
                  <a:pt x="18" y="19"/>
                </a:lnTo>
                <a:lnTo>
                  <a:pt x="24" y="19"/>
                </a:lnTo>
                <a:lnTo>
                  <a:pt x="30" y="19"/>
                </a:lnTo>
                <a:lnTo>
                  <a:pt x="30" y="12"/>
                </a:lnTo>
                <a:lnTo>
                  <a:pt x="30" y="6"/>
                </a:lnTo>
                <a:lnTo>
                  <a:pt x="30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06" name="Freeform 322"/>
          <p:cNvSpPr>
            <a:spLocks/>
          </p:cNvSpPr>
          <p:nvPr/>
        </p:nvSpPr>
        <p:spPr bwMode="auto">
          <a:xfrm>
            <a:off x="5103813" y="3748088"/>
            <a:ext cx="77787" cy="30162"/>
          </a:xfrm>
          <a:custGeom>
            <a:avLst/>
            <a:gdLst>
              <a:gd name="T0" fmla="*/ 0 w 49"/>
              <a:gd name="T1" fmla="*/ 0 h 19"/>
              <a:gd name="T2" fmla="*/ 18 w 49"/>
              <a:gd name="T3" fmla="*/ 13 h 19"/>
              <a:gd name="T4" fmla="*/ 49 w 49"/>
              <a:gd name="T5" fmla="*/ 19 h 19"/>
              <a:gd name="T6" fmla="*/ 49 w 49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19">
                <a:moveTo>
                  <a:pt x="0" y="0"/>
                </a:moveTo>
                <a:lnTo>
                  <a:pt x="18" y="13"/>
                </a:lnTo>
                <a:lnTo>
                  <a:pt x="49" y="19"/>
                </a:lnTo>
                <a:lnTo>
                  <a:pt x="49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07" name="Freeform 323"/>
          <p:cNvSpPr>
            <a:spLocks/>
          </p:cNvSpPr>
          <p:nvPr/>
        </p:nvSpPr>
        <p:spPr bwMode="auto">
          <a:xfrm>
            <a:off x="4884738" y="3729038"/>
            <a:ext cx="39687" cy="100012"/>
          </a:xfrm>
          <a:custGeom>
            <a:avLst/>
            <a:gdLst>
              <a:gd name="T0" fmla="*/ 25 w 25"/>
              <a:gd name="T1" fmla="*/ 63 h 63"/>
              <a:gd name="T2" fmla="*/ 25 w 25"/>
              <a:gd name="T3" fmla="*/ 43 h 63"/>
              <a:gd name="T4" fmla="*/ 25 w 25"/>
              <a:gd name="T5" fmla="*/ 12 h 63"/>
              <a:gd name="T6" fmla="*/ 19 w 25"/>
              <a:gd name="T7" fmla="*/ 6 h 63"/>
              <a:gd name="T8" fmla="*/ 0 w 25"/>
              <a:gd name="T9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63">
                <a:moveTo>
                  <a:pt x="25" y="63"/>
                </a:moveTo>
                <a:lnTo>
                  <a:pt x="25" y="43"/>
                </a:lnTo>
                <a:lnTo>
                  <a:pt x="25" y="12"/>
                </a:lnTo>
                <a:lnTo>
                  <a:pt x="19" y="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08" name="Line 324"/>
          <p:cNvSpPr>
            <a:spLocks noChangeShapeType="1"/>
          </p:cNvSpPr>
          <p:nvPr/>
        </p:nvSpPr>
        <p:spPr bwMode="auto">
          <a:xfrm flipH="1">
            <a:off x="4605338" y="3719513"/>
            <a:ext cx="20637" cy="381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09" name="Line 325"/>
          <p:cNvSpPr>
            <a:spLocks noChangeShapeType="1"/>
          </p:cNvSpPr>
          <p:nvPr/>
        </p:nvSpPr>
        <p:spPr bwMode="auto">
          <a:xfrm flipH="1">
            <a:off x="4625975" y="3719513"/>
            <a:ext cx="19050" cy="587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10" name="Line 326"/>
          <p:cNvSpPr>
            <a:spLocks noChangeShapeType="1"/>
          </p:cNvSpPr>
          <p:nvPr/>
        </p:nvSpPr>
        <p:spPr bwMode="auto">
          <a:xfrm>
            <a:off x="4645025" y="3719513"/>
            <a:ext cx="19050" cy="492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11" name="Oval 327"/>
          <p:cNvSpPr>
            <a:spLocks noChangeArrowheads="1"/>
          </p:cNvSpPr>
          <p:nvPr/>
        </p:nvSpPr>
        <p:spPr bwMode="auto">
          <a:xfrm>
            <a:off x="4714875" y="3678238"/>
            <a:ext cx="30163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12" name="Freeform 328"/>
          <p:cNvSpPr>
            <a:spLocks/>
          </p:cNvSpPr>
          <p:nvPr/>
        </p:nvSpPr>
        <p:spPr bwMode="auto">
          <a:xfrm>
            <a:off x="4754563" y="3636963"/>
            <a:ext cx="88900" cy="92075"/>
          </a:xfrm>
          <a:custGeom>
            <a:avLst/>
            <a:gdLst>
              <a:gd name="T0" fmla="*/ 0 w 56"/>
              <a:gd name="T1" fmla="*/ 8 h 58"/>
              <a:gd name="T2" fmla="*/ 12 w 56"/>
              <a:gd name="T3" fmla="*/ 0 h 58"/>
              <a:gd name="T4" fmla="*/ 32 w 56"/>
              <a:gd name="T5" fmla="*/ 0 h 58"/>
              <a:gd name="T6" fmla="*/ 56 w 56"/>
              <a:gd name="T7" fmla="*/ 14 h 58"/>
              <a:gd name="T8" fmla="*/ 50 w 56"/>
              <a:gd name="T9" fmla="*/ 32 h 58"/>
              <a:gd name="T10" fmla="*/ 44 w 56"/>
              <a:gd name="T11" fmla="*/ 52 h 58"/>
              <a:gd name="T12" fmla="*/ 26 w 56"/>
              <a:gd name="T13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58">
                <a:moveTo>
                  <a:pt x="0" y="8"/>
                </a:moveTo>
                <a:lnTo>
                  <a:pt x="12" y="0"/>
                </a:lnTo>
                <a:lnTo>
                  <a:pt x="32" y="0"/>
                </a:lnTo>
                <a:lnTo>
                  <a:pt x="56" y="14"/>
                </a:lnTo>
                <a:lnTo>
                  <a:pt x="50" y="32"/>
                </a:lnTo>
                <a:lnTo>
                  <a:pt x="44" y="52"/>
                </a:lnTo>
                <a:lnTo>
                  <a:pt x="26" y="58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13" name="Oval 329"/>
          <p:cNvSpPr>
            <a:spLocks noChangeArrowheads="1"/>
          </p:cNvSpPr>
          <p:nvPr/>
        </p:nvSpPr>
        <p:spPr bwMode="auto">
          <a:xfrm>
            <a:off x="4875213" y="3627438"/>
            <a:ext cx="19050" cy="41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14" name="Oval 330"/>
          <p:cNvSpPr>
            <a:spLocks noChangeArrowheads="1"/>
          </p:cNvSpPr>
          <p:nvPr/>
        </p:nvSpPr>
        <p:spPr bwMode="auto">
          <a:xfrm>
            <a:off x="4914900" y="3627438"/>
            <a:ext cx="19050" cy="41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15" name="Oval 331"/>
          <p:cNvSpPr>
            <a:spLocks noChangeArrowheads="1"/>
          </p:cNvSpPr>
          <p:nvPr/>
        </p:nvSpPr>
        <p:spPr bwMode="auto">
          <a:xfrm>
            <a:off x="4943475" y="3627438"/>
            <a:ext cx="19050" cy="41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16" name="Oval 332"/>
          <p:cNvSpPr>
            <a:spLocks noChangeArrowheads="1"/>
          </p:cNvSpPr>
          <p:nvPr/>
        </p:nvSpPr>
        <p:spPr bwMode="auto">
          <a:xfrm>
            <a:off x="4975225" y="3627438"/>
            <a:ext cx="19050" cy="41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17" name="Oval 333"/>
          <p:cNvSpPr>
            <a:spLocks noChangeArrowheads="1"/>
          </p:cNvSpPr>
          <p:nvPr/>
        </p:nvSpPr>
        <p:spPr bwMode="auto">
          <a:xfrm>
            <a:off x="5013325" y="3636963"/>
            <a:ext cx="19050" cy="41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18" name="Oval 334"/>
          <p:cNvSpPr>
            <a:spLocks noChangeArrowheads="1"/>
          </p:cNvSpPr>
          <p:nvPr/>
        </p:nvSpPr>
        <p:spPr bwMode="auto">
          <a:xfrm>
            <a:off x="5043488" y="3649663"/>
            <a:ext cx="19050" cy="381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19" name="Oval 335"/>
          <p:cNvSpPr>
            <a:spLocks noChangeArrowheads="1"/>
          </p:cNvSpPr>
          <p:nvPr/>
        </p:nvSpPr>
        <p:spPr bwMode="auto">
          <a:xfrm>
            <a:off x="5072063" y="3659188"/>
            <a:ext cx="31750" cy="381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20" name="Oval 336"/>
          <p:cNvSpPr>
            <a:spLocks noChangeArrowheads="1"/>
          </p:cNvSpPr>
          <p:nvPr/>
        </p:nvSpPr>
        <p:spPr bwMode="auto">
          <a:xfrm>
            <a:off x="5113338" y="3668713"/>
            <a:ext cx="19050" cy="50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21" name="Oval 337"/>
          <p:cNvSpPr>
            <a:spLocks noChangeArrowheads="1"/>
          </p:cNvSpPr>
          <p:nvPr/>
        </p:nvSpPr>
        <p:spPr bwMode="auto">
          <a:xfrm>
            <a:off x="5141913" y="3668713"/>
            <a:ext cx="20637" cy="50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22" name="Oval 338"/>
          <p:cNvSpPr>
            <a:spLocks noChangeArrowheads="1"/>
          </p:cNvSpPr>
          <p:nvPr/>
        </p:nvSpPr>
        <p:spPr bwMode="auto">
          <a:xfrm>
            <a:off x="5181600" y="3668713"/>
            <a:ext cx="19050" cy="50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23" name="Oval 339"/>
          <p:cNvSpPr>
            <a:spLocks noChangeArrowheads="1"/>
          </p:cNvSpPr>
          <p:nvPr/>
        </p:nvSpPr>
        <p:spPr bwMode="auto">
          <a:xfrm>
            <a:off x="5213350" y="3668713"/>
            <a:ext cx="19050" cy="50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24" name="Oval 340"/>
          <p:cNvSpPr>
            <a:spLocks noChangeArrowheads="1"/>
          </p:cNvSpPr>
          <p:nvPr/>
        </p:nvSpPr>
        <p:spPr bwMode="auto">
          <a:xfrm>
            <a:off x="5241925" y="3668713"/>
            <a:ext cx="19050" cy="50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25" name="Oval 341"/>
          <p:cNvSpPr>
            <a:spLocks noChangeArrowheads="1"/>
          </p:cNvSpPr>
          <p:nvPr/>
        </p:nvSpPr>
        <p:spPr bwMode="auto">
          <a:xfrm>
            <a:off x="5283200" y="3678238"/>
            <a:ext cx="19050" cy="41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26" name="Oval 342"/>
          <p:cNvSpPr>
            <a:spLocks noChangeArrowheads="1"/>
          </p:cNvSpPr>
          <p:nvPr/>
        </p:nvSpPr>
        <p:spPr bwMode="auto">
          <a:xfrm>
            <a:off x="5311775" y="3678238"/>
            <a:ext cx="19050" cy="41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27" name="Oval 343"/>
          <p:cNvSpPr>
            <a:spLocks noChangeArrowheads="1"/>
          </p:cNvSpPr>
          <p:nvPr/>
        </p:nvSpPr>
        <p:spPr bwMode="auto">
          <a:xfrm>
            <a:off x="4795838" y="3608388"/>
            <a:ext cx="3810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28" name="Oval 344"/>
          <p:cNvSpPr>
            <a:spLocks noChangeArrowheads="1"/>
          </p:cNvSpPr>
          <p:nvPr/>
        </p:nvSpPr>
        <p:spPr bwMode="auto">
          <a:xfrm>
            <a:off x="4833938" y="3598863"/>
            <a:ext cx="317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29" name="Oval 345"/>
          <p:cNvSpPr>
            <a:spLocks noChangeArrowheads="1"/>
          </p:cNvSpPr>
          <p:nvPr/>
        </p:nvSpPr>
        <p:spPr bwMode="auto">
          <a:xfrm>
            <a:off x="4865688" y="3589338"/>
            <a:ext cx="28575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30" name="Oval 346"/>
          <p:cNvSpPr>
            <a:spLocks noChangeArrowheads="1"/>
          </p:cNvSpPr>
          <p:nvPr/>
        </p:nvSpPr>
        <p:spPr bwMode="auto">
          <a:xfrm>
            <a:off x="4914900" y="3589338"/>
            <a:ext cx="28575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31" name="Oval 347"/>
          <p:cNvSpPr>
            <a:spLocks noChangeArrowheads="1"/>
          </p:cNvSpPr>
          <p:nvPr/>
        </p:nvSpPr>
        <p:spPr bwMode="auto">
          <a:xfrm>
            <a:off x="4943475" y="3598863"/>
            <a:ext cx="28575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32" name="Oval 348"/>
          <p:cNvSpPr>
            <a:spLocks noChangeArrowheads="1"/>
          </p:cNvSpPr>
          <p:nvPr/>
        </p:nvSpPr>
        <p:spPr bwMode="auto">
          <a:xfrm>
            <a:off x="4975225" y="3608388"/>
            <a:ext cx="3810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33" name="Oval 349"/>
          <p:cNvSpPr>
            <a:spLocks noChangeArrowheads="1"/>
          </p:cNvSpPr>
          <p:nvPr/>
        </p:nvSpPr>
        <p:spPr bwMode="auto">
          <a:xfrm>
            <a:off x="5013325" y="3617913"/>
            <a:ext cx="30163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34" name="Oval 350"/>
          <p:cNvSpPr>
            <a:spLocks noChangeArrowheads="1"/>
          </p:cNvSpPr>
          <p:nvPr/>
        </p:nvSpPr>
        <p:spPr bwMode="auto">
          <a:xfrm>
            <a:off x="5053013" y="3627438"/>
            <a:ext cx="28575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35" name="Oval 351"/>
          <p:cNvSpPr>
            <a:spLocks noChangeArrowheads="1"/>
          </p:cNvSpPr>
          <p:nvPr/>
        </p:nvSpPr>
        <p:spPr bwMode="auto">
          <a:xfrm>
            <a:off x="5103813" y="3636963"/>
            <a:ext cx="28575" cy="22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36" name="Oval 352"/>
          <p:cNvSpPr>
            <a:spLocks noChangeArrowheads="1"/>
          </p:cNvSpPr>
          <p:nvPr/>
        </p:nvSpPr>
        <p:spPr bwMode="auto">
          <a:xfrm>
            <a:off x="5141913" y="3649663"/>
            <a:ext cx="30162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37" name="Oval 353"/>
          <p:cNvSpPr>
            <a:spLocks noChangeArrowheads="1"/>
          </p:cNvSpPr>
          <p:nvPr/>
        </p:nvSpPr>
        <p:spPr bwMode="auto">
          <a:xfrm>
            <a:off x="5191125" y="3659188"/>
            <a:ext cx="317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38" name="Oval 354"/>
          <p:cNvSpPr>
            <a:spLocks noChangeArrowheads="1"/>
          </p:cNvSpPr>
          <p:nvPr/>
        </p:nvSpPr>
        <p:spPr bwMode="auto">
          <a:xfrm>
            <a:off x="4943475" y="3719513"/>
            <a:ext cx="19050" cy="381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39" name="Oval 355"/>
          <p:cNvSpPr>
            <a:spLocks noChangeArrowheads="1"/>
          </p:cNvSpPr>
          <p:nvPr/>
        </p:nvSpPr>
        <p:spPr bwMode="auto">
          <a:xfrm>
            <a:off x="4975225" y="3719513"/>
            <a:ext cx="19050" cy="381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40" name="Oval 356"/>
          <p:cNvSpPr>
            <a:spLocks noChangeArrowheads="1"/>
          </p:cNvSpPr>
          <p:nvPr/>
        </p:nvSpPr>
        <p:spPr bwMode="auto">
          <a:xfrm>
            <a:off x="5013325" y="3719513"/>
            <a:ext cx="19050" cy="381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41" name="Oval 357"/>
          <p:cNvSpPr>
            <a:spLocks noChangeArrowheads="1"/>
          </p:cNvSpPr>
          <p:nvPr/>
        </p:nvSpPr>
        <p:spPr bwMode="auto">
          <a:xfrm>
            <a:off x="5043488" y="3719513"/>
            <a:ext cx="19050" cy="381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42" name="Oval 358"/>
          <p:cNvSpPr>
            <a:spLocks noChangeArrowheads="1"/>
          </p:cNvSpPr>
          <p:nvPr/>
        </p:nvSpPr>
        <p:spPr bwMode="auto">
          <a:xfrm>
            <a:off x="5072063" y="3729038"/>
            <a:ext cx="31750" cy="285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43" name="Freeform 359"/>
          <p:cNvSpPr>
            <a:spLocks/>
          </p:cNvSpPr>
          <p:nvPr/>
        </p:nvSpPr>
        <p:spPr bwMode="auto">
          <a:xfrm>
            <a:off x="4635500" y="3976688"/>
            <a:ext cx="825500" cy="119062"/>
          </a:xfrm>
          <a:custGeom>
            <a:avLst/>
            <a:gdLst>
              <a:gd name="T0" fmla="*/ 0 w 520"/>
              <a:gd name="T1" fmla="*/ 31 h 75"/>
              <a:gd name="T2" fmla="*/ 81 w 520"/>
              <a:gd name="T3" fmla="*/ 31 h 75"/>
              <a:gd name="T4" fmla="*/ 107 w 520"/>
              <a:gd name="T5" fmla="*/ 25 h 75"/>
              <a:gd name="T6" fmla="*/ 151 w 520"/>
              <a:gd name="T7" fmla="*/ 12 h 75"/>
              <a:gd name="T8" fmla="*/ 176 w 520"/>
              <a:gd name="T9" fmla="*/ 6 h 75"/>
              <a:gd name="T10" fmla="*/ 356 w 520"/>
              <a:gd name="T11" fmla="*/ 6 h 75"/>
              <a:gd name="T12" fmla="*/ 394 w 520"/>
              <a:gd name="T13" fmla="*/ 19 h 75"/>
              <a:gd name="T14" fmla="*/ 432 w 520"/>
              <a:gd name="T15" fmla="*/ 19 h 75"/>
              <a:gd name="T16" fmla="*/ 477 w 520"/>
              <a:gd name="T17" fmla="*/ 6 h 75"/>
              <a:gd name="T18" fmla="*/ 501 w 520"/>
              <a:gd name="T19" fmla="*/ 0 h 75"/>
              <a:gd name="T20" fmla="*/ 514 w 520"/>
              <a:gd name="T21" fmla="*/ 6 h 75"/>
              <a:gd name="T22" fmla="*/ 520 w 520"/>
              <a:gd name="T23" fmla="*/ 25 h 75"/>
              <a:gd name="T24" fmla="*/ 489 w 520"/>
              <a:gd name="T25" fmla="*/ 69 h 75"/>
              <a:gd name="T26" fmla="*/ 469 w 520"/>
              <a:gd name="T27" fmla="*/ 75 h 75"/>
              <a:gd name="T28" fmla="*/ 432 w 520"/>
              <a:gd name="T29" fmla="*/ 57 h 75"/>
              <a:gd name="T30" fmla="*/ 408 w 520"/>
              <a:gd name="T31" fmla="*/ 57 h 75"/>
              <a:gd name="T32" fmla="*/ 376 w 520"/>
              <a:gd name="T33" fmla="*/ 63 h 75"/>
              <a:gd name="T34" fmla="*/ 206 w 520"/>
              <a:gd name="T35" fmla="*/ 69 h 75"/>
              <a:gd name="T36" fmla="*/ 119 w 520"/>
              <a:gd name="T37" fmla="*/ 63 h 75"/>
              <a:gd name="T38" fmla="*/ 87 w 520"/>
              <a:gd name="T39" fmla="*/ 49 h 75"/>
              <a:gd name="T40" fmla="*/ 0 w 520"/>
              <a:gd name="T41" fmla="*/ 43 h 75"/>
              <a:gd name="T42" fmla="*/ 0 w 520"/>
              <a:gd name="T43" fmla="*/ 4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0" h="75">
                <a:moveTo>
                  <a:pt x="0" y="31"/>
                </a:moveTo>
                <a:lnTo>
                  <a:pt x="81" y="31"/>
                </a:lnTo>
                <a:lnTo>
                  <a:pt x="107" y="25"/>
                </a:lnTo>
                <a:lnTo>
                  <a:pt x="151" y="12"/>
                </a:lnTo>
                <a:lnTo>
                  <a:pt x="176" y="6"/>
                </a:lnTo>
                <a:lnTo>
                  <a:pt x="356" y="6"/>
                </a:lnTo>
                <a:lnTo>
                  <a:pt x="394" y="19"/>
                </a:lnTo>
                <a:lnTo>
                  <a:pt x="432" y="19"/>
                </a:lnTo>
                <a:lnTo>
                  <a:pt x="477" y="6"/>
                </a:lnTo>
                <a:lnTo>
                  <a:pt x="501" y="0"/>
                </a:lnTo>
                <a:lnTo>
                  <a:pt x="514" y="6"/>
                </a:lnTo>
                <a:lnTo>
                  <a:pt x="520" y="25"/>
                </a:lnTo>
                <a:lnTo>
                  <a:pt x="489" y="69"/>
                </a:lnTo>
                <a:lnTo>
                  <a:pt x="469" y="75"/>
                </a:lnTo>
                <a:lnTo>
                  <a:pt x="432" y="57"/>
                </a:lnTo>
                <a:lnTo>
                  <a:pt x="408" y="57"/>
                </a:lnTo>
                <a:lnTo>
                  <a:pt x="376" y="63"/>
                </a:lnTo>
                <a:lnTo>
                  <a:pt x="206" y="69"/>
                </a:lnTo>
                <a:lnTo>
                  <a:pt x="119" y="63"/>
                </a:lnTo>
                <a:lnTo>
                  <a:pt x="87" y="49"/>
                </a:lnTo>
                <a:lnTo>
                  <a:pt x="0" y="43"/>
                </a:lnTo>
                <a:lnTo>
                  <a:pt x="0" y="43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44" name="Oval 360"/>
          <p:cNvSpPr>
            <a:spLocks noChangeArrowheads="1"/>
          </p:cNvSpPr>
          <p:nvPr/>
        </p:nvSpPr>
        <p:spPr bwMode="auto">
          <a:xfrm>
            <a:off x="4625975" y="4025900"/>
            <a:ext cx="19050" cy="285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45" name="Oval 361"/>
          <p:cNvSpPr>
            <a:spLocks noChangeArrowheads="1"/>
          </p:cNvSpPr>
          <p:nvPr/>
        </p:nvSpPr>
        <p:spPr bwMode="auto">
          <a:xfrm>
            <a:off x="4805363" y="4035425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46" name="Freeform 362"/>
          <p:cNvSpPr>
            <a:spLocks/>
          </p:cNvSpPr>
          <p:nvPr/>
        </p:nvSpPr>
        <p:spPr bwMode="auto">
          <a:xfrm>
            <a:off x="5213350" y="3935413"/>
            <a:ext cx="88900" cy="71437"/>
          </a:xfrm>
          <a:custGeom>
            <a:avLst/>
            <a:gdLst>
              <a:gd name="T0" fmla="*/ 0 w 56"/>
              <a:gd name="T1" fmla="*/ 32 h 45"/>
              <a:gd name="T2" fmla="*/ 6 w 56"/>
              <a:gd name="T3" fmla="*/ 20 h 45"/>
              <a:gd name="T4" fmla="*/ 24 w 56"/>
              <a:gd name="T5" fmla="*/ 8 h 45"/>
              <a:gd name="T6" fmla="*/ 56 w 56"/>
              <a:gd name="T7" fmla="*/ 0 h 45"/>
              <a:gd name="T8" fmla="*/ 56 w 56"/>
              <a:gd name="T9" fmla="*/ 14 h 45"/>
              <a:gd name="T10" fmla="*/ 30 w 56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45">
                <a:moveTo>
                  <a:pt x="0" y="32"/>
                </a:moveTo>
                <a:lnTo>
                  <a:pt x="6" y="20"/>
                </a:lnTo>
                <a:lnTo>
                  <a:pt x="24" y="8"/>
                </a:lnTo>
                <a:lnTo>
                  <a:pt x="56" y="0"/>
                </a:lnTo>
                <a:lnTo>
                  <a:pt x="56" y="14"/>
                </a:lnTo>
                <a:lnTo>
                  <a:pt x="30" y="45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47" name="Freeform 363"/>
          <p:cNvSpPr>
            <a:spLocks/>
          </p:cNvSpPr>
          <p:nvPr/>
        </p:nvSpPr>
        <p:spPr bwMode="auto">
          <a:xfrm>
            <a:off x="5321300" y="3986213"/>
            <a:ext cx="109538" cy="80962"/>
          </a:xfrm>
          <a:custGeom>
            <a:avLst/>
            <a:gdLst>
              <a:gd name="T0" fmla="*/ 69 w 69"/>
              <a:gd name="T1" fmla="*/ 0 h 51"/>
              <a:gd name="T2" fmla="*/ 13 w 69"/>
              <a:gd name="T3" fmla="*/ 25 h 51"/>
              <a:gd name="T4" fmla="*/ 0 w 69"/>
              <a:gd name="T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" h="51">
                <a:moveTo>
                  <a:pt x="69" y="0"/>
                </a:moveTo>
                <a:lnTo>
                  <a:pt x="13" y="25"/>
                </a:lnTo>
                <a:lnTo>
                  <a:pt x="0" y="51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48" name="Freeform 364"/>
          <p:cNvSpPr>
            <a:spLocks/>
          </p:cNvSpPr>
          <p:nvPr/>
        </p:nvSpPr>
        <p:spPr bwMode="auto">
          <a:xfrm>
            <a:off x="5191125" y="4076700"/>
            <a:ext cx="101600" cy="69850"/>
          </a:xfrm>
          <a:custGeom>
            <a:avLst/>
            <a:gdLst>
              <a:gd name="T0" fmla="*/ 0 w 64"/>
              <a:gd name="T1" fmla="*/ 0 h 44"/>
              <a:gd name="T2" fmla="*/ 20 w 64"/>
              <a:gd name="T3" fmla="*/ 32 h 44"/>
              <a:gd name="T4" fmla="*/ 38 w 64"/>
              <a:gd name="T5" fmla="*/ 44 h 44"/>
              <a:gd name="T6" fmla="*/ 58 w 64"/>
              <a:gd name="T7" fmla="*/ 38 h 44"/>
              <a:gd name="T8" fmla="*/ 64 w 64"/>
              <a:gd name="T9" fmla="*/ 24 h 44"/>
              <a:gd name="T10" fmla="*/ 52 w 64"/>
              <a:gd name="T11" fmla="*/ 12 h 44"/>
              <a:gd name="T12" fmla="*/ 38 w 64"/>
              <a:gd name="T1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44">
                <a:moveTo>
                  <a:pt x="0" y="0"/>
                </a:moveTo>
                <a:lnTo>
                  <a:pt x="20" y="32"/>
                </a:lnTo>
                <a:lnTo>
                  <a:pt x="38" y="44"/>
                </a:lnTo>
                <a:lnTo>
                  <a:pt x="58" y="38"/>
                </a:lnTo>
                <a:lnTo>
                  <a:pt x="64" y="24"/>
                </a:lnTo>
                <a:lnTo>
                  <a:pt x="52" y="12"/>
                </a:lnTo>
                <a:lnTo>
                  <a:pt x="38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49" name="Freeform 365"/>
          <p:cNvSpPr>
            <a:spLocks/>
          </p:cNvSpPr>
          <p:nvPr/>
        </p:nvSpPr>
        <p:spPr bwMode="auto">
          <a:xfrm>
            <a:off x="5022850" y="4086225"/>
            <a:ext cx="80963" cy="41275"/>
          </a:xfrm>
          <a:custGeom>
            <a:avLst/>
            <a:gdLst>
              <a:gd name="T0" fmla="*/ 0 w 51"/>
              <a:gd name="T1" fmla="*/ 0 h 26"/>
              <a:gd name="T2" fmla="*/ 7 w 51"/>
              <a:gd name="T3" fmla="*/ 6 h 26"/>
              <a:gd name="T4" fmla="*/ 51 w 51"/>
              <a:gd name="T5" fmla="*/ 26 h 26"/>
              <a:gd name="T6" fmla="*/ 25 w 51"/>
              <a:gd name="T7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26">
                <a:moveTo>
                  <a:pt x="0" y="0"/>
                </a:moveTo>
                <a:lnTo>
                  <a:pt x="7" y="6"/>
                </a:lnTo>
                <a:lnTo>
                  <a:pt x="51" y="26"/>
                </a:lnTo>
                <a:lnTo>
                  <a:pt x="25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50" name="Freeform 366"/>
          <p:cNvSpPr>
            <a:spLocks/>
          </p:cNvSpPr>
          <p:nvPr/>
        </p:nvSpPr>
        <p:spPr bwMode="auto">
          <a:xfrm>
            <a:off x="4865688" y="4016375"/>
            <a:ext cx="28575" cy="60325"/>
          </a:xfrm>
          <a:custGeom>
            <a:avLst/>
            <a:gdLst>
              <a:gd name="T0" fmla="*/ 0 w 18"/>
              <a:gd name="T1" fmla="*/ 0 h 38"/>
              <a:gd name="T2" fmla="*/ 12 w 18"/>
              <a:gd name="T3" fmla="*/ 6 h 38"/>
              <a:gd name="T4" fmla="*/ 18 w 18"/>
              <a:gd name="T5" fmla="*/ 18 h 38"/>
              <a:gd name="T6" fmla="*/ 6 w 18"/>
              <a:gd name="T7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38">
                <a:moveTo>
                  <a:pt x="0" y="0"/>
                </a:moveTo>
                <a:lnTo>
                  <a:pt x="12" y="6"/>
                </a:lnTo>
                <a:lnTo>
                  <a:pt x="18" y="18"/>
                </a:lnTo>
                <a:lnTo>
                  <a:pt x="6" y="38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51" name="Line 367"/>
          <p:cNvSpPr>
            <a:spLocks noChangeShapeType="1"/>
          </p:cNvSpPr>
          <p:nvPr/>
        </p:nvSpPr>
        <p:spPr bwMode="auto">
          <a:xfrm>
            <a:off x="4914900" y="4035425"/>
            <a:ext cx="4064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52" name="Freeform 368"/>
          <p:cNvSpPr>
            <a:spLocks/>
          </p:cNvSpPr>
          <p:nvPr/>
        </p:nvSpPr>
        <p:spPr bwMode="auto">
          <a:xfrm>
            <a:off x="4924425" y="4025900"/>
            <a:ext cx="69850" cy="41275"/>
          </a:xfrm>
          <a:custGeom>
            <a:avLst/>
            <a:gdLst>
              <a:gd name="T0" fmla="*/ 0 w 44"/>
              <a:gd name="T1" fmla="*/ 6 h 26"/>
              <a:gd name="T2" fmla="*/ 18 w 44"/>
              <a:gd name="T3" fmla="*/ 0 h 26"/>
              <a:gd name="T4" fmla="*/ 38 w 44"/>
              <a:gd name="T5" fmla="*/ 0 h 26"/>
              <a:gd name="T6" fmla="*/ 44 w 44"/>
              <a:gd name="T7" fmla="*/ 6 h 26"/>
              <a:gd name="T8" fmla="*/ 38 w 44"/>
              <a:gd name="T9" fmla="*/ 12 h 26"/>
              <a:gd name="T10" fmla="*/ 18 w 44"/>
              <a:gd name="T11" fmla="*/ 26 h 26"/>
              <a:gd name="T12" fmla="*/ 0 w 44"/>
              <a:gd name="T13" fmla="*/ 18 h 26"/>
              <a:gd name="T14" fmla="*/ 0 w 44"/>
              <a:gd name="T15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" h="26">
                <a:moveTo>
                  <a:pt x="0" y="6"/>
                </a:moveTo>
                <a:lnTo>
                  <a:pt x="18" y="0"/>
                </a:lnTo>
                <a:lnTo>
                  <a:pt x="38" y="0"/>
                </a:lnTo>
                <a:lnTo>
                  <a:pt x="44" y="6"/>
                </a:lnTo>
                <a:lnTo>
                  <a:pt x="38" y="12"/>
                </a:lnTo>
                <a:lnTo>
                  <a:pt x="18" y="26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717171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53" name="Arc 369"/>
          <p:cNvSpPr>
            <a:spLocks/>
          </p:cNvSpPr>
          <p:nvPr/>
        </p:nvSpPr>
        <p:spPr bwMode="auto">
          <a:xfrm>
            <a:off x="4625975" y="4314825"/>
            <a:ext cx="163513" cy="85725"/>
          </a:xfrm>
          <a:custGeom>
            <a:avLst/>
            <a:gdLst>
              <a:gd name="G0" fmla="+- 21596 0 0"/>
              <a:gd name="G1" fmla="+- 21600 0 0"/>
              <a:gd name="G2" fmla="+- 21600 0 0"/>
              <a:gd name="T0" fmla="*/ 0 w 21596"/>
              <a:gd name="T1" fmla="*/ 21197 h 21600"/>
              <a:gd name="T2" fmla="*/ 21596 w 21596"/>
              <a:gd name="T3" fmla="*/ 0 h 21600"/>
              <a:gd name="T4" fmla="*/ 21596 w 2159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6" h="21600" fill="none" extrusionOk="0">
                <a:moveTo>
                  <a:pt x="-1" y="21196"/>
                </a:moveTo>
                <a:cubicBezTo>
                  <a:pt x="219" y="9426"/>
                  <a:pt x="9823" y="0"/>
                  <a:pt x="21595" y="0"/>
                </a:cubicBezTo>
              </a:path>
              <a:path w="21596" h="21600" stroke="0" extrusionOk="0">
                <a:moveTo>
                  <a:pt x="-1" y="21196"/>
                </a:moveTo>
                <a:cubicBezTo>
                  <a:pt x="219" y="9426"/>
                  <a:pt x="9823" y="0"/>
                  <a:pt x="21595" y="0"/>
                </a:cubicBezTo>
                <a:lnTo>
                  <a:pt x="21596" y="21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54" name="Arc 370"/>
          <p:cNvSpPr>
            <a:spLocks/>
          </p:cNvSpPr>
          <p:nvPr/>
        </p:nvSpPr>
        <p:spPr bwMode="auto">
          <a:xfrm>
            <a:off x="4625975" y="4397375"/>
            <a:ext cx="163513" cy="74613"/>
          </a:xfrm>
          <a:custGeom>
            <a:avLst/>
            <a:gdLst>
              <a:gd name="G0" fmla="+- 21600 0 0"/>
              <a:gd name="G1" fmla="+- 464 0 0"/>
              <a:gd name="G2" fmla="+- 21600 0 0"/>
              <a:gd name="T0" fmla="*/ 21600 w 21600"/>
              <a:gd name="T1" fmla="*/ 22064 h 22064"/>
              <a:gd name="T2" fmla="*/ 5 w 21600"/>
              <a:gd name="T3" fmla="*/ 0 h 22064"/>
              <a:gd name="T4" fmla="*/ 21600 w 21600"/>
              <a:gd name="T5" fmla="*/ 464 h 2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064" fill="none" extrusionOk="0">
                <a:moveTo>
                  <a:pt x="21600" y="22064"/>
                </a:moveTo>
                <a:cubicBezTo>
                  <a:pt x="9670" y="22064"/>
                  <a:pt x="0" y="12393"/>
                  <a:pt x="0" y="464"/>
                </a:cubicBezTo>
                <a:cubicBezTo>
                  <a:pt x="0" y="309"/>
                  <a:pt x="1" y="154"/>
                  <a:pt x="4" y="-1"/>
                </a:cubicBezTo>
              </a:path>
              <a:path w="21600" h="22064" stroke="0" extrusionOk="0">
                <a:moveTo>
                  <a:pt x="21600" y="22064"/>
                </a:moveTo>
                <a:cubicBezTo>
                  <a:pt x="9670" y="22064"/>
                  <a:pt x="0" y="12393"/>
                  <a:pt x="0" y="464"/>
                </a:cubicBezTo>
                <a:cubicBezTo>
                  <a:pt x="0" y="309"/>
                  <a:pt x="1" y="154"/>
                  <a:pt x="4" y="-1"/>
                </a:cubicBezTo>
                <a:lnTo>
                  <a:pt x="21600" y="464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55" name="Freeform 371"/>
          <p:cNvSpPr>
            <a:spLocks/>
          </p:cNvSpPr>
          <p:nvPr/>
        </p:nvSpPr>
        <p:spPr bwMode="auto">
          <a:xfrm>
            <a:off x="4783138" y="4294188"/>
            <a:ext cx="638175" cy="177800"/>
          </a:xfrm>
          <a:custGeom>
            <a:avLst/>
            <a:gdLst>
              <a:gd name="T0" fmla="*/ 0 w 402"/>
              <a:gd name="T1" fmla="*/ 13 h 112"/>
              <a:gd name="T2" fmla="*/ 26 w 402"/>
              <a:gd name="T3" fmla="*/ 7 h 112"/>
              <a:gd name="T4" fmla="*/ 58 w 402"/>
              <a:gd name="T5" fmla="*/ 0 h 112"/>
              <a:gd name="T6" fmla="*/ 95 w 402"/>
              <a:gd name="T7" fmla="*/ 0 h 112"/>
              <a:gd name="T8" fmla="*/ 127 w 402"/>
              <a:gd name="T9" fmla="*/ 7 h 112"/>
              <a:gd name="T10" fmla="*/ 170 w 402"/>
              <a:gd name="T11" fmla="*/ 13 h 112"/>
              <a:gd name="T12" fmla="*/ 251 w 402"/>
              <a:gd name="T13" fmla="*/ 19 h 112"/>
              <a:gd name="T14" fmla="*/ 301 w 402"/>
              <a:gd name="T15" fmla="*/ 25 h 112"/>
              <a:gd name="T16" fmla="*/ 346 w 402"/>
              <a:gd name="T17" fmla="*/ 19 h 112"/>
              <a:gd name="T18" fmla="*/ 370 w 402"/>
              <a:gd name="T19" fmla="*/ 13 h 112"/>
              <a:gd name="T20" fmla="*/ 390 w 402"/>
              <a:gd name="T21" fmla="*/ 25 h 112"/>
              <a:gd name="T22" fmla="*/ 402 w 402"/>
              <a:gd name="T23" fmla="*/ 51 h 112"/>
              <a:gd name="T24" fmla="*/ 396 w 402"/>
              <a:gd name="T25" fmla="*/ 75 h 112"/>
              <a:gd name="T26" fmla="*/ 384 w 402"/>
              <a:gd name="T27" fmla="*/ 100 h 112"/>
              <a:gd name="T28" fmla="*/ 364 w 402"/>
              <a:gd name="T29" fmla="*/ 112 h 112"/>
              <a:gd name="T30" fmla="*/ 346 w 402"/>
              <a:gd name="T31" fmla="*/ 106 h 112"/>
              <a:gd name="T32" fmla="*/ 321 w 402"/>
              <a:gd name="T33" fmla="*/ 100 h 112"/>
              <a:gd name="T34" fmla="*/ 295 w 402"/>
              <a:gd name="T35" fmla="*/ 100 h 112"/>
              <a:gd name="T36" fmla="*/ 277 w 402"/>
              <a:gd name="T37" fmla="*/ 10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2" h="112">
                <a:moveTo>
                  <a:pt x="0" y="13"/>
                </a:moveTo>
                <a:lnTo>
                  <a:pt x="26" y="7"/>
                </a:lnTo>
                <a:lnTo>
                  <a:pt x="58" y="0"/>
                </a:lnTo>
                <a:lnTo>
                  <a:pt x="95" y="0"/>
                </a:lnTo>
                <a:lnTo>
                  <a:pt x="127" y="7"/>
                </a:lnTo>
                <a:lnTo>
                  <a:pt x="170" y="13"/>
                </a:lnTo>
                <a:lnTo>
                  <a:pt x="251" y="19"/>
                </a:lnTo>
                <a:lnTo>
                  <a:pt x="301" y="25"/>
                </a:lnTo>
                <a:lnTo>
                  <a:pt x="346" y="19"/>
                </a:lnTo>
                <a:lnTo>
                  <a:pt x="370" y="13"/>
                </a:lnTo>
                <a:lnTo>
                  <a:pt x="390" y="25"/>
                </a:lnTo>
                <a:lnTo>
                  <a:pt x="402" y="51"/>
                </a:lnTo>
                <a:lnTo>
                  <a:pt x="396" y="75"/>
                </a:lnTo>
                <a:lnTo>
                  <a:pt x="384" y="100"/>
                </a:lnTo>
                <a:lnTo>
                  <a:pt x="364" y="112"/>
                </a:lnTo>
                <a:lnTo>
                  <a:pt x="346" y="106"/>
                </a:lnTo>
                <a:lnTo>
                  <a:pt x="321" y="100"/>
                </a:lnTo>
                <a:lnTo>
                  <a:pt x="295" y="100"/>
                </a:lnTo>
                <a:lnTo>
                  <a:pt x="277" y="10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56" name="Freeform 372"/>
          <p:cNvSpPr>
            <a:spLocks/>
          </p:cNvSpPr>
          <p:nvPr/>
        </p:nvSpPr>
        <p:spPr bwMode="auto">
          <a:xfrm>
            <a:off x="4783138" y="4462463"/>
            <a:ext cx="439737" cy="22225"/>
          </a:xfrm>
          <a:custGeom>
            <a:avLst/>
            <a:gdLst>
              <a:gd name="T0" fmla="*/ 277 w 277"/>
              <a:gd name="T1" fmla="*/ 0 h 14"/>
              <a:gd name="T2" fmla="*/ 251 w 277"/>
              <a:gd name="T3" fmla="*/ 6 h 14"/>
              <a:gd name="T4" fmla="*/ 208 w 277"/>
              <a:gd name="T5" fmla="*/ 14 h 14"/>
              <a:gd name="T6" fmla="*/ 133 w 277"/>
              <a:gd name="T7" fmla="*/ 14 h 14"/>
              <a:gd name="T8" fmla="*/ 0 w 277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" h="14">
                <a:moveTo>
                  <a:pt x="277" y="0"/>
                </a:moveTo>
                <a:lnTo>
                  <a:pt x="251" y="6"/>
                </a:lnTo>
                <a:lnTo>
                  <a:pt x="208" y="14"/>
                </a:lnTo>
                <a:lnTo>
                  <a:pt x="133" y="1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57" name="Freeform 373"/>
          <p:cNvSpPr>
            <a:spLocks/>
          </p:cNvSpPr>
          <p:nvPr/>
        </p:nvSpPr>
        <p:spPr bwMode="auto">
          <a:xfrm>
            <a:off x="4884738" y="4214813"/>
            <a:ext cx="398462" cy="109537"/>
          </a:xfrm>
          <a:custGeom>
            <a:avLst/>
            <a:gdLst>
              <a:gd name="T0" fmla="*/ 0 w 251"/>
              <a:gd name="T1" fmla="*/ 50 h 69"/>
              <a:gd name="T2" fmla="*/ 25 w 251"/>
              <a:gd name="T3" fmla="*/ 6 h 69"/>
              <a:gd name="T4" fmla="*/ 43 w 251"/>
              <a:gd name="T5" fmla="*/ 0 h 69"/>
              <a:gd name="T6" fmla="*/ 213 w 251"/>
              <a:gd name="T7" fmla="*/ 12 h 69"/>
              <a:gd name="T8" fmla="*/ 251 w 251"/>
              <a:gd name="T9" fmla="*/ 26 h 69"/>
              <a:gd name="T10" fmla="*/ 237 w 251"/>
              <a:gd name="T11" fmla="*/ 50 h 69"/>
              <a:gd name="T12" fmla="*/ 225 w 251"/>
              <a:gd name="T13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" h="69">
                <a:moveTo>
                  <a:pt x="0" y="50"/>
                </a:moveTo>
                <a:lnTo>
                  <a:pt x="25" y="6"/>
                </a:lnTo>
                <a:lnTo>
                  <a:pt x="43" y="0"/>
                </a:lnTo>
                <a:lnTo>
                  <a:pt x="213" y="12"/>
                </a:lnTo>
                <a:lnTo>
                  <a:pt x="251" y="26"/>
                </a:lnTo>
                <a:lnTo>
                  <a:pt x="237" y="50"/>
                </a:lnTo>
                <a:lnTo>
                  <a:pt x="225" y="69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58" name="Freeform 374"/>
          <p:cNvSpPr>
            <a:spLocks/>
          </p:cNvSpPr>
          <p:nvPr/>
        </p:nvSpPr>
        <p:spPr bwMode="auto">
          <a:xfrm>
            <a:off x="5122863" y="4462463"/>
            <a:ext cx="128587" cy="60325"/>
          </a:xfrm>
          <a:custGeom>
            <a:avLst/>
            <a:gdLst>
              <a:gd name="T0" fmla="*/ 0 w 81"/>
              <a:gd name="T1" fmla="*/ 14 h 38"/>
              <a:gd name="T2" fmla="*/ 6 w 81"/>
              <a:gd name="T3" fmla="*/ 20 h 38"/>
              <a:gd name="T4" fmla="*/ 25 w 81"/>
              <a:gd name="T5" fmla="*/ 38 h 38"/>
              <a:gd name="T6" fmla="*/ 43 w 81"/>
              <a:gd name="T7" fmla="*/ 38 h 38"/>
              <a:gd name="T8" fmla="*/ 69 w 81"/>
              <a:gd name="T9" fmla="*/ 32 h 38"/>
              <a:gd name="T10" fmla="*/ 81 w 81"/>
              <a:gd name="T11" fmla="*/ 20 h 38"/>
              <a:gd name="T12" fmla="*/ 57 w 81"/>
              <a:gd name="T1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38">
                <a:moveTo>
                  <a:pt x="0" y="14"/>
                </a:moveTo>
                <a:lnTo>
                  <a:pt x="6" y="20"/>
                </a:lnTo>
                <a:lnTo>
                  <a:pt x="25" y="38"/>
                </a:lnTo>
                <a:lnTo>
                  <a:pt x="43" y="38"/>
                </a:lnTo>
                <a:lnTo>
                  <a:pt x="69" y="32"/>
                </a:lnTo>
                <a:lnTo>
                  <a:pt x="81" y="20"/>
                </a:lnTo>
                <a:lnTo>
                  <a:pt x="57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59" name="Freeform 375"/>
          <p:cNvSpPr>
            <a:spLocks/>
          </p:cNvSpPr>
          <p:nvPr/>
        </p:nvSpPr>
        <p:spPr bwMode="auto">
          <a:xfrm>
            <a:off x="4994275" y="4484688"/>
            <a:ext cx="39688" cy="77787"/>
          </a:xfrm>
          <a:custGeom>
            <a:avLst/>
            <a:gdLst>
              <a:gd name="T0" fmla="*/ 0 w 25"/>
              <a:gd name="T1" fmla="*/ 0 h 49"/>
              <a:gd name="T2" fmla="*/ 0 w 25"/>
              <a:gd name="T3" fmla="*/ 18 h 49"/>
              <a:gd name="T4" fmla="*/ 12 w 25"/>
              <a:gd name="T5" fmla="*/ 49 h 49"/>
              <a:gd name="T6" fmla="*/ 25 w 25"/>
              <a:gd name="T7" fmla="*/ 18 h 49"/>
              <a:gd name="T8" fmla="*/ 12 w 25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49">
                <a:moveTo>
                  <a:pt x="0" y="0"/>
                </a:moveTo>
                <a:lnTo>
                  <a:pt x="0" y="18"/>
                </a:lnTo>
                <a:lnTo>
                  <a:pt x="12" y="49"/>
                </a:lnTo>
                <a:lnTo>
                  <a:pt x="25" y="18"/>
                </a:lnTo>
                <a:lnTo>
                  <a:pt x="12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60" name="Freeform 376"/>
          <p:cNvSpPr>
            <a:spLocks/>
          </p:cNvSpPr>
          <p:nvPr/>
        </p:nvSpPr>
        <p:spPr bwMode="auto">
          <a:xfrm>
            <a:off x="4843463" y="4413250"/>
            <a:ext cx="141287" cy="58738"/>
          </a:xfrm>
          <a:custGeom>
            <a:avLst/>
            <a:gdLst>
              <a:gd name="T0" fmla="*/ 14 w 89"/>
              <a:gd name="T1" fmla="*/ 37 h 37"/>
              <a:gd name="T2" fmla="*/ 75 w 89"/>
              <a:gd name="T3" fmla="*/ 25 h 37"/>
              <a:gd name="T4" fmla="*/ 89 w 89"/>
              <a:gd name="T5" fmla="*/ 7 h 37"/>
              <a:gd name="T6" fmla="*/ 69 w 89"/>
              <a:gd name="T7" fmla="*/ 0 h 37"/>
              <a:gd name="T8" fmla="*/ 32 w 89"/>
              <a:gd name="T9" fmla="*/ 7 h 37"/>
              <a:gd name="T10" fmla="*/ 0 w 89"/>
              <a:gd name="T11" fmla="*/ 1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" h="37">
                <a:moveTo>
                  <a:pt x="14" y="37"/>
                </a:moveTo>
                <a:lnTo>
                  <a:pt x="75" y="25"/>
                </a:lnTo>
                <a:lnTo>
                  <a:pt x="89" y="7"/>
                </a:lnTo>
                <a:lnTo>
                  <a:pt x="69" y="0"/>
                </a:lnTo>
                <a:lnTo>
                  <a:pt x="32" y="7"/>
                </a:lnTo>
                <a:lnTo>
                  <a:pt x="0" y="19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61" name="Arc 377"/>
          <p:cNvSpPr>
            <a:spLocks/>
          </p:cNvSpPr>
          <p:nvPr/>
        </p:nvSpPr>
        <p:spPr bwMode="auto">
          <a:xfrm>
            <a:off x="4759325" y="4387850"/>
            <a:ext cx="117475" cy="85725"/>
          </a:xfrm>
          <a:custGeom>
            <a:avLst/>
            <a:gdLst>
              <a:gd name="G0" fmla="+- 306 0 0"/>
              <a:gd name="G1" fmla="+- 420 0 0"/>
              <a:gd name="G2" fmla="+- 21600 0 0"/>
              <a:gd name="T0" fmla="*/ 21901 w 21906"/>
              <a:gd name="T1" fmla="*/ 0 h 22020"/>
              <a:gd name="T2" fmla="*/ 0 w 21906"/>
              <a:gd name="T3" fmla="*/ 22017 h 22020"/>
              <a:gd name="T4" fmla="*/ 306 w 21906"/>
              <a:gd name="T5" fmla="*/ 420 h 22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906" h="22020" fill="none" extrusionOk="0">
                <a:moveTo>
                  <a:pt x="21901" y="-1"/>
                </a:moveTo>
                <a:cubicBezTo>
                  <a:pt x="21904" y="139"/>
                  <a:pt x="21906" y="279"/>
                  <a:pt x="21906" y="420"/>
                </a:cubicBezTo>
                <a:cubicBezTo>
                  <a:pt x="21906" y="12349"/>
                  <a:pt x="12235" y="22020"/>
                  <a:pt x="306" y="22020"/>
                </a:cubicBezTo>
                <a:cubicBezTo>
                  <a:pt x="203" y="22020"/>
                  <a:pt x="101" y="22019"/>
                  <a:pt x="-1" y="22017"/>
                </a:cubicBezTo>
              </a:path>
              <a:path w="21906" h="22020" stroke="0" extrusionOk="0">
                <a:moveTo>
                  <a:pt x="21901" y="-1"/>
                </a:moveTo>
                <a:cubicBezTo>
                  <a:pt x="21904" y="139"/>
                  <a:pt x="21906" y="279"/>
                  <a:pt x="21906" y="420"/>
                </a:cubicBezTo>
                <a:cubicBezTo>
                  <a:pt x="21906" y="12349"/>
                  <a:pt x="12235" y="22020"/>
                  <a:pt x="306" y="22020"/>
                </a:cubicBezTo>
                <a:cubicBezTo>
                  <a:pt x="203" y="22020"/>
                  <a:pt x="101" y="22019"/>
                  <a:pt x="-1" y="22017"/>
                </a:cubicBezTo>
                <a:lnTo>
                  <a:pt x="306" y="42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62" name="Freeform 378"/>
          <p:cNvSpPr>
            <a:spLocks/>
          </p:cNvSpPr>
          <p:nvPr/>
        </p:nvSpPr>
        <p:spPr bwMode="auto">
          <a:xfrm>
            <a:off x="4824413" y="4333875"/>
            <a:ext cx="41275" cy="50800"/>
          </a:xfrm>
          <a:custGeom>
            <a:avLst/>
            <a:gdLst>
              <a:gd name="T0" fmla="*/ 26 w 26"/>
              <a:gd name="T1" fmla="*/ 32 h 32"/>
              <a:gd name="T2" fmla="*/ 20 w 26"/>
              <a:gd name="T3" fmla="*/ 20 h 32"/>
              <a:gd name="T4" fmla="*/ 6 w 26"/>
              <a:gd name="T5" fmla="*/ 6 h 32"/>
              <a:gd name="T6" fmla="*/ 0 w 26"/>
              <a:gd name="T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32">
                <a:moveTo>
                  <a:pt x="26" y="32"/>
                </a:moveTo>
                <a:lnTo>
                  <a:pt x="20" y="20"/>
                </a:lnTo>
                <a:lnTo>
                  <a:pt x="6" y="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63" name="Oval 379"/>
          <p:cNvSpPr>
            <a:spLocks noChangeArrowheads="1"/>
          </p:cNvSpPr>
          <p:nvPr/>
        </p:nvSpPr>
        <p:spPr bwMode="auto">
          <a:xfrm>
            <a:off x="4686300" y="4375150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64" name="Freeform 380"/>
          <p:cNvSpPr>
            <a:spLocks/>
          </p:cNvSpPr>
          <p:nvPr/>
        </p:nvSpPr>
        <p:spPr bwMode="auto">
          <a:xfrm>
            <a:off x="4884738" y="4375150"/>
            <a:ext cx="388937" cy="19050"/>
          </a:xfrm>
          <a:custGeom>
            <a:avLst/>
            <a:gdLst>
              <a:gd name="T0" fmla="*/ 0 w 245"/>
              <a:gd name="T1" fmla="*/ 0 h 12"/>
              <a:gd name="T2" fmla="*/ 69 w 245"/>
              <a:gd name="T3" fmla="*/ 0 h 12"/>
              <a:gd name="T4" fmla="*/ 245 w 245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5" h="12">
                <a:moveTo>
                  <a:pt x="0" y="0"/>
                </a:moveTo>
                <a:lnTo>
                  <a:pt x="69" y="0"/>
                </a:lnTo>
                <a:lnTo>
                  <a:pt x="245" y="12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65" name="Freeform 381"/>
          <p:cNvSpPr>
            <a:spLocks/>
          </p:cNvSpPr>
          <p:nvPr/>
        </p:nvSpPr>
        <p:spPr bwMode="auto">
          <a:xfrm>
            <a:off x="5251450" y="4333875"/>
            <a:ext cx="41275" cy="119063"/>
          </a:xfrm>
          <a:custGeom>
            <a:avLst/>
            <a:gdLst>
              <a:gd name="T0" fmla="*/ 20 w 26"/>
              <a:gd name="T1" fmla="*/ 0 h 75"/>
              <a:gd name="T2" fmla="*/ 26 w 26"/>
              <a:gd name="T3" fmla="*/ 32 h 75"/>
              <a:gd name="T4" fmla="*/ 26 w 26"/>
              <a:gd name="T5" fmla="*/ 44 h 75"/>
              <a:gd name="T6" fmla="*/ 20 w 26"/>
              <a:gd name="T7" fmla="*/ 57 h 75"/>
              <a:gd name="T8" fmla="*/ 0 w 26"/>
              <a:gd name="T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75">
                <a:moveTo>
                  <a:pt x="20" y="0"/>
                </a:moveTo>
                <a:lnTo>
                  <a:pt x="26" y="32"/>
                </a:lnTo>
                <a:lnTo>
                  <a:pt x="26" y="44"/>
                </a:lnTo>
                <a:lnTo>
                  <a:pt x="20" y="57"/>
                </a:lnTo>
                <a:lnTo>
                  <a:pt x="0" y="75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66" name="Freeform 382"/>
          <p:cNvSpPr>
            <a:spLocks/>
          </p:cNvSpPr>
          <p:nvPr/>
        </p:nvSpPr>
        <p:spPr bwMode="auto">
          <a:xfrm>
            <a:off x="4625975" y="5081588"/>
            <a:ext cx="804863" cy="366712"/>
          </a:xfrm>
          <a:custGeom>
            <a:avLst/>
            <a:gdLst>
              <a:gd name="T0" fmla="*/ 18 w 507"/>
              <a:gd name="T1" fmla="*/ 99 h 231"/>
              <a:gd name="T2" fmla="*/ 62 w 507"/>
              <a:gd name="T3" fmla="*/ 75 h 231"/>
              <a:gd name="T4" fmla="*/ 119 w 507"/>
              <a:gd name="T5" fmla="*/ 55 h 231"/>
              <a:gd name="T6" fmla="*/ 194 w 507"/>
              <a:gd name="T7" fmla="*/ 24 h 231"/>
              <a:gd name="T8" fmla="*/ 232 w 507"/>
              <a:gd name="T9" fmla="*/ 0 h 231"/>
              <a:gd name="T10" fmla="*/ 238 w 507"/>
              <a:gd name="T11" fmla="*/ 12 h 231"/>
              <a:gd name="T12" fmla="*/ 244 w 507"/>
              <a:gd name="T13" fmla="*/ 18 h 231"/>
              <a:gd name="T14" fmla="*/ 250 w 507"/>
              <a:gd name="T15" fmla="*/ 30 h 231"/>
              <a:gd name="T16" fmla="*/ 250 w 507"/>
              <a:gd name="T17" fmla="*/ 43 h 231"/>
              <a:gd name="T18" fmla="*/ 244 w 507"/>
              <a:gd name="T19" fmla="*/ 55 h 231"/>
              <a:gd name="T20" fmla="*/ 332 w 507"/>
              <a:gd name="T21" fmla="*/ 75 h 231"/>
              <a:gd name="T22" fmla="*/ 370 w 507"/>
              <a:gd name="T23" fmla="*/ 49 h 231"/>
              <a:gd name="T24" fmla="*/ 408 w 507"/>
              <a:gd name="T25" fmla="*/ 49 h 231"/>
              <a:gd name="T26" fmla="*/ 382 w 507"/>
              <a:gd name="T27" fmla="*/ 75 h 231"/>
              <a:gd name="T28" fmla="*/ 362 w 507"/>
              <a:gd name="T29" fmla="*/ 81 h 231"/>
              <a:gd name="T30" fmla="*/ 420 w 507"/>
              <a:gd name="T31" fmla="*/ 87 h 231"/>
              <a:gd name="T32" fmla="*/ 475 w 507"/>
              <a:gd name="T33" fmla="*/ 136 h 231"/>
              <a:gd name="T34" fmla="*/ 495 w 507"/>
              <a:gd name="T35" fmla="*/ 142 h 231"/>
              <a:gd name="T36" fmla="*/ 495 w 507"/>
              <a:gd name="T37" fmla="*/ 168 h 231"/>
              <a:gd name="T38" fmla="*/ 475 w 507"/>
              <a:gd name="T39" fmla="*/ 180 h 231"/>
              <a:gd name="T40" fmla="*/ 445 w 507"/>
              <a:gd name="T41" fmla="*/ 199 h 231"/>
              <a:gd name="T42" fmla="*/ 408 w 507"/>
              <a:gd name="T43" fmla="*/ 199 h 231"/>
              <a:gd name="T44" fmla="*/ 370 w 507"/>
              <a:gd name="T45" fmla="*/ 180 h 231"/>
              <a:gd name="T46" fmla="*/ 356 w 507"/>
              <a:gd name="T47" fmla="*/ 187 h 231"/>
              <a:gd name="T48" fmla="*/ 382 w 507"/>
              <a:gd name="T49" fmla="*/ 205 h 231"/>
              <a:gd name="T50" fmla="*/ 400 w 507"/>
              <a:gd name="T51" fmla="*/ 231 h 231"/>
              <a:gd name="T52" fmla="*/ 362 w 507"/>
              <a:gd name="T53" fmla="*/ 225 h 231"/>
              <a:gd name="T54" fmla="*/ 344 w 507"/>
              <a:gd name="T55" fmla="*/ 199 h 231"/>
              <a:gd name="T56" fmla="*/ 319 w 507"/>
              <a:gd name="T57" fmla="*/ 187 h 231"/>
              <a:gd name="T58" fmla="*/ 307 w 507"/>
              <a:gd name="T59" fmla="*/ 205 h 231"/>
              <a:gd name="T60" fmla="*/ 287 w 507"/>
              <a:gd name="T61" fmla="*/ 211 h 231"/>
              <a:gd name="T62" fmla="*/ 244 w 507"/>
              <a:gd name="T63" fmla="*/ 193 h 231"/>
              <a:gd name="T64" fmla="*/ 206 w 507"/>
              <a:gd name="T65" fmla="*/ 187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7" h="231">
                <a:moveTo>
                  <a:pt x="0" y="118"/>
                </a:moveTo>
                <a:lnTo>
                  <a:pt x="18" y="99"/>
                </a:lnTo>
                <a:lnTo>
                  <a:pt x="38" y="87"/>
                </a:lnTo>
                <a:lnTo>
                  <a:pt x="62" y="75"/>
                </a:lnTo>
                <a:lnTo>
                  <a:pt x="93" y="67"/>
                </a:lnTo>
                <a:lnTo>
                  <a:pt x="119" y="55"/>
                </a:lnTo>
                <a:lnTo>
                  <a:pt x="175" y="49"/>
                </a:lnTo>
                <a:lnTo>
                  <a:pt x="194" y="24"/>
                </a:lnTo>
                <a:lnTo>
                  <a:pt x="220" y="6"/>
                </a:lnTo>
                <a:lnTo>
                  <a:pt x="232" y="0"/>
                </a:lnTo>
                <a:lnTo>
                  <a:pt x="232" y="6"/>
                </a:lnTo>
                <a:lnTo>
                  <a:pt x="238" y="12"/>
                </a:lnTo>
                <a:lnTo>
                  <a:pt x="238" y="18"/>
                </a:lnTo>
                <a:lnTo>
                  <a:pt x="244" y="18"/>
                </a:lnTo>
                <a:lnTo>
                  <a:pt x="244" y="24"/>
                </a:lnTo>
                <a:lnTo>
                  <a:pt x="250" y="30"/>
                </a:lnTo>
                <a:lnTo>
                  <a:pt x="244" y="37"/>
                </a:lnTo>
                <a:lnTo>
                  <a:pt x="250" y="43"/>
                </a:lnTo>
                <a:lnTo>
                  <a:pt x="244" y="49"/>
                </a:lnTo>
                <a:lnTo>
                  <a:pt x="244" y="55"/>
                </a:lnTo>
                <a:lnTo>
                  <a:pt x="287" y="67"/>
                </a:lnTo>
                <a:lnTo>
                  <a:pt x="332" y="75"/>
                </a:lnTo>
                <a:lnTo>
                  <a:pt x="356" y="61"/>
                </a:lnTo>
                <a:lnTo>
                  <a:pt x="370" y="49"/>
                </a:lnTo>
                <a:lnTo>
                  <a:pt x="394" y="43"/>
                </a:lnTo>
                <a:lnTo>
                  <a:pt x="408" y="49"/>
                </a:lnTo>
                <a:lnTo>
                  <a:pt x="394" y="61"/>
                </a:lnTo>
                <a:lnTo>
                  <a:pt x="382" y="75"/>
                </a:lnTo>
                <a:lnTo>
                  <a:pt x="370" y="75"/>
                </a:lnTo>
                <a:lnTo>
                  <a:pt x="362" y="81"/>
                </a:lnTo>
                <a:lnTo>
                  <a:pt x="388" y="93"/>
                </a:lnTo>
                <a:lnTo>
                  <a:pt x="420" y="87"/>
                </a:lnTo>
                <a:lnTo>
                  <a:pt x="463" y="105"/>
                </a:lnTo>
                <a:lnTo>
                  <a:pt x="475" y="136"/>
                </a:lnTo>
                <a:lnTo>
                  <a:pt x="483" y="150"/>
                </a:lnTo>
                <a:lnTo>
                  <a:pt x="495" y="142"/>
                </a:lnTo>
                <a:lnTo>
                  <a:pt x="507" y="156"/>
                </a:lnTo>
                <a:lnTo>
                  <a:pt x="495" y="168"/>
                </a:lnTo>
                <a:lnTo>
                  <a:pt x="483" y="168"/>
                </a:lnTo>
                <a:lnTo>
                  <a:pt x="475" y="180"/>
                </a:lnTo>
                <a:lnTo>
                  <a:pt x="463" y="193"/>
                </a:lnTo>
                <a:lnTo>
                  <a:pt x="445" y="199"/>
                </a:lnTo>
                <a:lnTo>
                  <a:pt x="426" y="205"/>
                </a:lnTo>
                <a:lnTo>
                  <a:pt x="408" y="199"/>
                </a:lnTo>
                <a:lnTo>
                  <a:pt x="388" y="187"/>
                </a:lnTo>
                <a:lnTo>
                  <a:pt x="370" y="180"/>
                </a:lnTo>
                <a:lnTo>
                  <a:pt x="356" y="180"/>
                </a:lnTo>
                <a:lnTo>
                  <a:pt x="356" y="187"/>
                </a:lnTo>
                <a:lnTo>
                  <a:pt x="362" y="193"/>
                </a:lnTo>
                <a:lnTo>
                  <a:pt x="382" y="205"/>
                </a:lnTo>
                <a:lnTo>
                  <a:pt x="394" y="217"/>
                </a:lnTo>
                <a:lnTo>
                  <a:pt x="400" y="231"/>
                </a:lnTo>
                <a:lnTo>
                  <a:pt x="382" y="231"/>
                </a:lnTo>
                <a:lnTo>
                  <a:pt x="362" y="225"/>
                </a:lnTo>
                <a:lnTo>
                  <a:pt x="350" y="211"/>
                </a:lnTo>
                <a:lnTo>
                  <a:pt x="344" y="199"/>
                </a:lnTo>
                <a:lnTo>
                  <a:pt x="338" y="187"/>
                </a:lnTo>
                <a:lnTo>
                  <a:pt x="319" y="187"/>
                </a:lnTo>
                <a:lnTo>
                  <a:pt x="287" y="193"/>
                </a:lnTo>
                <a:lnTo>
                  <a:pt x="307" y="205"/>
                </a:lnTo>
                <a:lnTo>
                  <a:pt x="313" y="211"/>
                </a:lnTo>
                <a:lnTo>
                  <a:pt x="287" y="211"/>
                </a:lnTo>
                <a:lnTo>
                  <a:pt x="263" y="205"/>
                </a:lnTo>
                <a:lnTo>
                  <a:pt x="244" y="193"/>
                </a:lnTo>
                <a:lnTo>
                  <a:pt x="226" y="187"/>
                </a:lnTo>
                <a:lnTo>
                  <a:pt x="206" y="187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67" name="Freeform 383"/>
          <p:cNvSpPr>
            <a:spLocks/>
          </p:cNvSpPr>
          <p:nvPr/>
        </p:nvSpPr>
        <p:spPr bwMode="auto">
          <a:xfrm>
            <a:off x="4625975" y="5278438"/>
            <a:ext cx="207963" cy="100012"/>
          </a:xfrm>
          <a:custGeom>
            <a:avLst/>
            <a:gdLst>
              <a:gd name="T0" fmla="*/ 0 w 131"/>
              <a:gd name="T1" fmla="*/ 0 h 63"/>
              <a:gd name="T2" fmla="*/ 12 w 131"/>
              <a:gd name="T3" fmla="*/ 6 h 63"/>
              <a:gd name="T4" fmla="*/ 0 w 131"/>
              <a:gd name="T5" fmla="*/ 18 h 63"/>
              <a:gd name="T6" fmla="*/ 12 w 131"/>
              <a:gd name="T7" fmla="*/ 26 h 63"/>
              <a:gd name="T8" fmla="*/ 18 w 131"/>
              <a:gd name="T9" fmla="*/ 32 h 63"/>
              <a:gd name="T10" fmla="*/ 24 w 131"/>
              <a:gd name="T11" fmla="*/ 38 h 63"/>
              <a:gd name="T12" fmla="*/ 38 w 131"/>
              <a:gd name="T13" fmla="*/ 44 h 63"/>
              <a:gd name="T14" fmla="*/ 50 w 131"/>
              <a:gd name="T15" fmla="*/ 50 h 63"/>
              <a:gd name="T16" fmla="*/ 75 w 131"/>
              <a:gd name="T17" fmla="*/ 56 h 63"/>
              <a:gd name="T18" fmla="*/ 113 w 131"/>
              <a:gd name="T19" fmla="*/ 63 h 63"/>
              <a:gd name="T20" fmla="*/ 131 w 131"/>
              <a:gd name="T21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1" h="63">
                <a:moveTo>
                  <a:pt x="0" y="0"/>
                </a:moveTo>
                <a:lnTo>
                  <a:pt x="12" y="6"/>
                </a:lnTo>
                <a:lnTo>
                  <a:pt x="0" y="18"/>
                </a:lnTo>
                <a:lnTo>
                  <a:pt x="12" y="26"/>
                </a:lnTo>
                <a:lnTo>
                  <a:pt x="18" y="32"/>
                </a:lnTo>
                <a:lnTo>
                  <a:pt x="24" y="38"/>
                </a:lnTo>
                <a:lnTo>
                  <a:pt x="38" y="44"/>
                </a:lnTo>
                <a:lnTo>
                  <a:pt x="50" y="50"/>
                </a:lnTo>
                <a:lnTo>
                  <a:pt x="75" y="56"/>
                </a:lnTo>
                <a:lnTo>
                  <a:pt x="113" y="63"/>
                </a:lnTo>
                <a:lnTo>
                  <a:pt x="131" y="63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68" name="Freeform 384"/>
          <p:cNvSpPr>
            <a:spLocks/>
          </p:cNvSpPr>
          <p:nvPr/>
        </p:nvSpPr>
        <p:spPr bwMode="auto">
          <a:xfrm>
            <a:off x="4814888" y="5329238"/>
            <a:ext cx="179387" cy="138112"/>
          </a:xfrm>
          <a:custGeom>
            <a:avLst/>
            <a:gdLst>
              <a:gd name="T0" fmla="*/ 0 w 113"/>
              <a:gd name="T1" fmla="*/ 6 h 87"/>
              <a:gd name="T2" fmla="*/ 18 w 113"/>
              <a:gd name="T3" fmla="*/ 31 h 87"/>
              <a:gd name="T4" fmla="*/ 32 w 113"/>
              <a:gd name="T5" fmla="*/ 43 h 87"/>
              <a:gd name="T6" fmla="*/ 38 w 113"/>
              <a:gd name="T7" fmla="*/ 55 h 87"/>
              <a:gd name="T8" fmla="*/ 44 w 113"/>
              <a:gd name="T9" fmla="*/ 69 h 87"/>
              <a:gd name="T10" fmla="*/ 56 w 113"/>
              <a:gd name="T11" fmla="*/ 81 h 87"/>
              <a:gd name="T12" fmla="*/ 87 w 113"/>
              <a:gd name="T13" fmla="*/ 87 h 87"/>
              <a:gd name="T14" fmla="*/ 113 w 113"/>
              <a:gd name="T15" fmla="*/ 87 h 87"/>
              <a:gd name="T16" fmla="*/ 101 w 113"/>
              <a:gd name="T17" fmla="*/ 69 h 87"/>
              <a:gd name="T18" fmla="*/ 87 w 113"/>
              <a:gd name="T19" fmla="*/ 49 h 87"/>
              <a:gd name="T20" fmla="*/ 81 w 113"/>
              <a:gd name="T21" fmla="*/ 37 h 87"/>
              <a:gd name="T22" fmla="*/ 81 w 113"/>
              <a:gd name="T23" fmla="*/ 31 h 87"/>
              <a:gd name="T24" fmla="*/ 75 w 113"/>
              <a:gd name="T25" fmla="*/ 24 h 87"/>
              <a:gd name="T26" fmla="*/ 50 w 113"/>
              <a:gd name="T27" fmla="*/ 18 h 87"/>
              <a:gd name="T28" fmla="*/ 38 w 113"/>
              <a:gd name="T29" fmla="*/ 12 h 87"/>
              <a:gd name="T30" fmla="*/ 32 w 113"/>
              <a:gd name="T3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3" h="87">
                <a:moveTo>
                  <a:pt x="0" y="6"/>
                </a:moveTo>
                <a:lnTo>
                  <a:pt x="18" y="31"/>
                </a:lnTo>
                <a:lnTo>
                  <a:pt x="32" y="43"/>
                </a:lnTo>
                <a:lnTo>
                  <a:pt x="38" y="55"/>
                </a:lnTo>
                <a:lnTo>
                  <a:pt x="44" y="69"/>
                </a:lnTo>
                <a:lnTo>
                  <a:pt x="56" y="81"/>
                </a:lnTo>
                <a:lnTo>
                  <a:pt x="87" y="87"/>
                </a:lnTo>
                <a:lnTo>
                  <a:pt x="113" y="87"/>
                </a:lnTo>
                <a:lnTo>
                  <a:pt x="101" y="69"/>
                </a:lnTo>
                <a:lnTo>
                  <a:pt x="87" y="49"/>
                </a:lnTo>
                <a:lnTo>
                  <a:pt x="81" y="37"/>
                </a:lnTo>
                <a:lnTo>
                  <a:pt x="81" y="31"/>
                </a:lnTo>
                <a:lnTo>
                  <a:pt x="75" y="24"/>
                </a:lnTo>
                <a:lnTo>
                  <a:pt x="50" y="18"/>
                </a:lnTo>
                <a:lnTo>
                  <a:pt x="38" y="12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69" name="Line 385"/>
          <p:cNvSpPr>
            <a:spLocks noChangeShapeType="1"/>
          </p:cNvSpPr>
          <p:nvPr/>
        </p:nvSpPr>
        <p:spPr bwMode="auto">
          <a:xfrm>
            <a:off x="4635500" y="4413250"/>
            <a:ext cx="100013" cy="111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70" name="Line 386"/>
          <p:cNvSpPr>
            <a:spLocks noChangeShapeType="1"/>
          </p:cNvSpPr>
          <p:nvPr/>
        </p:nvSpPr>
        <p:spPr bwMode="auto">
          <a:xfrm flipH="1">
            <a:off x="4924425" y="5100638"/>
            <a:ext cx="69850" cy="587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71" name="Line 387"/>
          <p:cNvSpPr>
            <a:spLocks noChangeShapeType="1"/>
          </p:cNvSpPr>
          <p:nvPr/>
        </p:nvSpPr>
        <p:spPr bwMode="auto">
          <a:xfrm flipH="1">
            <a:off x="4953000" y="5119688"/>
            <a:ext cx="50800" cy="396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72" name="Line 388"/>
          <p:cNvSpPr>
            <a:spLocks noChangeShapeType="1"/>
          </p:cNvSpPr>
          <p:nvPr/>
        </p:nvSpPr>
        <p:spPr bwMode="auto">
          <a:xfrm flipH="1">
            <a:off x="4984750" y="5140325"/>
            <a:ext cx="28575" cy="190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73" name="Freeform 389"/>
          <p:cNvSpPr>
            <a:spLocks/>
          </p:cNvSpPr>
          <p:nvPr/>
        </p:nvSpPr>
        <p:spPr bwMode="auto">
          <a:xfrm>
            <a:off x="4764088" y="5210175"/>
            <a:ext cx="60325" cy="157163"/>
          </a:xfrm>
          <a:custGeom>
            <a:avLst/>
            <a:gdLst>
              <a:gd name="T0" fmla="*/ 0 w 38"/>
              <a:gd name="T1" fmla="*/ 99 h 99"/>
              <a:gd name="T2" fmla="*/ 12 w 38"/>
              <a:gd name="T3" fmla="*/ 93 h 99"/>
              <a:gd name="T4" fmla="*/ 20 w 38"/>
              <a:gd name="T5" fmla="*/ 81 h 99"/>
              <a:gd name="T6" fmla="*/ 20 w 38"/>
              <a:gd name="T7" fmla="*/ 69 h 99"/>
              <a:gd name="T8" fmla="*/ 20 w 38"/>
              <a:gd name="T9" fmla="*/ 55 h 99"/>
              <a:gd name="T10" fmla="*/ 26 w 38"/>
              <a:gd name="T11" fmla="*/ 49 h 99"/>
              <a:gd name="T12" fmla="*/ 32 w 38"/>
              <a:gd name="T13" fmla="*/ 31 h 99"/>
              <a:gd name="T14" fmla="*/ 38 w 38"/>
              <a:gd name="T15" fmla="*/ 12 h 99"/>
              <a:gd name="T16" fmla="*/ 26 w 38"/>
              <a:gd name="T17" fmla="*/ 0 h 99"/>
              <a:gd name="T18" fmla="*/ 12 w 38"/>
              <a:gd name="T1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" h="99">
                <a:moveTo>
                  <a:pt x="0" y="99"/>
                </a:moveTo>
                <a:lnTo>
                  <a:pt x="12" y="93"/>
                </a:lnTo>
                <a:lnTo>
                  <a:pt x="20" y="81"/>
                </a:lnTo>
                <a:lnTo>
                  <a:pt x="20" y="69"/>
                </a:lnTo>
                <a:lnTo>
                  <a:pt x="20" y="55"/>
                </a:lnTo>
                <a:lnTo>
                  <a:pt x="26" y="49"/>
                </a:lnTo>
                <a:lnTo>
                  <a:pt x="32" y="31"/>
                </a:lnTo>
                <a:lnTo>
                  <a:pt x="38" y="12"/>
                </a:lnTo>
                <a:lnTo>
                  <a:pt x="26" y="0"/>
                </a:lnTo>
                <a:lnTo>
                  <a:pt x="12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74" name="Oval 390"/>
          <p:cNvSpPr>
            <a:spLocks noChangeArrowheads="1"/>
          </p:cNvSpPr>
          <p:nvPr/>
        </p:nvSpPr>
        <p:spPr bwMode="auto">
          <a:xfrm>
            <a:off x="4686300" y="5248275"/>
            <a:ext cx="19050" cy="206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75" name="Freeform 391"/>
          <p:cNvSpPr>
            <a:spLocks/>
          </p:cNvSpPr>
          <p:nvPr/>
        </p:nvSpPr>
        <p:spPr bwMode="auto">
          <a:xfrm>
            <a:off x="4865688" y="5357813"/>
            <a:ext cx="28575" cy="39687"/>
          </a:xfrm>
          <a:custGeom>
            <a:avLst/>
            <a:gdLst>
              <a:gd name="T0" fmla="*/ 0 w 18"/>
              <a:gd name="T1" fmla="*/ 25 h 25"/>
              <a:gd name="T2" fmla="*/ 18 w 18"/>
              <a:gd name="T3" fmla="*/ 13 h 25"/>
              <a:gd name="T4" fmla="*/ 12 w 18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25">
                <a:moveTo>
                  <a:pt x="0" y="25"/>
                </a:moveTo>
                <a:lnTo>
                  <a:pt x="18" y="13"/>
                </a:lnTo>
                <a:lnTo>
                  <a:pt x="12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76" name="Freeform 392"/>
          <p:cNvSpPr>
            <a:spLocks/>
          </p:cNvSpPr>
          <p:nvPr/>
        </p:nvSpPr>
        <p:spPr bwMode="auto">
          <a:xfrm>
            <a:off x="5033963" y="5378450"/>
            <a:ext cx="47625" cy="19050"/>
          </a:xfrm>
          <a:custGeom>
            <a:avLst/>
            <a:gdLst>
              <a:gd name="T0" fmla="*/ 30 w 30"/>
              <a:gd name="T1" fmla="*/ 6 h 12"/>
              <a:gd name="T2" fmla="*/ 18 w 30"/>
              <a:gd name="T3" fmla="*/ 0 h 12"/>
              <a:gd name="T4" fmla="*/ 12 w 30"/>
              <a:gd name="T5" fmla="*/ 6 h 12"/>
              <a:gd name="T6" fmla="*/ 0 w 30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12">
                <a:moveTo>
                  <a:pt x="30" y="6"/>
                </a:moveTo>
                <a:lnTo>
                  <a:pt x="18" y="0"/>
                </a:lnTo>
                <a:lnTo>
                  <a:pt x="12" y="6"/>
                </a:lnTo>
                <a:lnTo>
                  <a:pt x="0" y="12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77" name="Freeform 393"/>
          <p:cNvSpPr>
            <a:spLocks/>
          </p:cNvSpPr>
          <p:nvPr/>
        </p:nvSpPr>
        <p:spPr bwMode="auto">
          <a:xfrm>
            <a:off x="5172075" y="5387975"/>
            <a:ext cx="19050" cy="9525"/>
          </a:xfrm>
          <a:custGeom>
            <a:avLst/>
            <a:gdLst>
              <a:gd name="T0" fmla="*/ 0 w 12"/>
              <a:gd name="T1" fmla="*/ 6 h 6"/>
              <a:gd name="T2" fmla="*/ 12 w 12"/>
              <a:gd name="T3" fmla="*/ 6 h 6"/>
              <a:gd name="T4" fmla="*/ 12 w 12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6">
                <a:moveTo>
                  <a:pt x="0" y="6"/>
                </a:moveTo>
                <a:lnTo>
                  <a:pt x="12" y="6"/>
                </a:lnTo>
                <a:lnTo>
                  <a:pt x="12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78" name="Line 394"/>
          <p:cNvSpPr>
            <a:spLocks noChangeShapeType="1"/>
          </p:cNvSpPr>
          <p:nvPr/>
        </p:nvSpPr>
        <p:spPr bwMode="auto">
          <a:xfrm>
            <a:off x="5200650" y="5178425"/>
            <a:ext cx="12700" cy="222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79" name="Freeform 395"/>
          <p:cNvSpPr>
            <a:spLocks/>
          </p:cNvSpPr>
          <p:nvPr/>
        </p:nvSpPr>
        <p:spPr bwMode="auto">
          <a:xfrm>
            <a:off x="5251450" y="5229225"/>
            <a:ext cx="109538" cy="158750"/>
          </a:xfrm>
          <a:custGeom>
            <a:avLst/>
            <a:gdLst>
              <a:gd name="T0" fmla="*/ 6 w 69"/>
              <a:gd name="T1" fmla="*/ 0 h 100"/>
              <a:gd name="T2" fmla="*/ 26 w 69"/>
              <a:gd name="T3" fmla="*/ 12 h 100"/>
              <a:gd name="T4" fmla="*/ 44 w 69"/>
              <a:gd name="T5" fmla="*/ 25 h 100"/>
              <a:gd name="T6" fmla="*/ 51 w 69"/>
              <a:gd name="T7" fmla="*/ 43 h 100"/>
              <a:gd name="T8" fmla="*/ 57 w 69"/>
              <a:gd name="T9" fmla="*/ 57 h 100"/>
              <a:gd name="T10" fmla="*/ 69 w 69"/>
              <a:gd name="T11" fmla="*/ 63 h 100"/>
              <a:gd name="T12" fmla="*/ 57 w 69"/>
              <a:gd name="T13" fmla="*/ 69 h 100"/>
              <a:gd name="T14" fmla="*/ 44 w 69"/>
              <a:gd name="T15" fmla="*/ 81 h 100"/>
              <a:gd name="T16" fmla="*/ 0 w 69"/>
              <a:gd name="T17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100">
                <a:moveTo>
                  <a:pt x="6" y="0"/>
                </a:moveTo>
                <a:lnTo>
                  <a:pt x="26" y="12"/>
                </a:lnTo>
                <a:lnTo>
                  <a:pt x="44" y="25"/>
                </a:lnTo>
                <a:lnTo>
                  <a:pt x="51" y="43"/>
                </a:lnTo>
                <a:lnTo>
                  <a:pt x="57" y="57"/>
                </a:lnTo>
                <a:lnTo>
                  <a:pt x="69" y="63"/>
                </a:lnTo>
                <a:lnTo>
                  <a:pt x="57" y="69"/>
                </a:lnTo>
                <a:lnTo>
                  <a:pt x="44" y="81"/>
                </a:lnTo>
                <a:lnTo>
                  <a:pt x="0" y="10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80" name="Freeform 396"/>
          <p:cNvSpPr>
            <a:spLocks/>
          </p:cNvSpPr>
          <p:nvPr/>
        </p:nvSpPr>
        <p:spPr bwMode="auto">
          <a:xfrm>
            <a:off x="4714875" y="5219700"/>
            <a:ext cx="39688" cy="128588"/>
          </a:xfrm>
          <a:custGeom>
            <a:avLst/>
            <a:gdLst>
              <a:gd name="T0" fmla="*/ 0 w 25"/>
              <a:gd name="T1" fmla="*/ 75 h 81"/>
              <a:gd name="T2" fmla="*/ 13 w 25"/>
              <a:gd name="T3" fmla="*/ 81 h 81"/>
              <a:gd name="T4" fmla="*/ 19 w 25"/>
              <a:gd name="T5" fmla="*/ 75 h 81"/>
              <a:gd name="T6" fmla="*/ 25 w 25"/>
              <a:gd name="T7" fmla="*/ 63 h 81"/>
              <a:gd name="T8" fmla="*/ 19 w 25"/>
              <a:gd name="T9" fmla="*/ 55 h 81"/>
              <a:gd name="T10" fmla="*/ 13 w 25"/>
              <a:gd name="T11" fmla="*/ 25 h 81"/>
              <a:gd name="T12" fmla="*/ 19 w 25"/>
              <a:gd name="T13" fmla="*/ 6 h 81"/>
              <a:gd name="T14" fmla="*/ 13 w 25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81">
                <a:moveTo>
                  <a:pt x="0" y="75"/>
                </a:moveTo>
                <a:lnTo>
                  <a:pt x="13" y="81"/>
                </a:lnTo>
                <a:lnTo>
                  <a:pt x="19" y="75"/>
                </a:lnTo>
                <a:lnTo>
                  <a:pt x="25" y="63"/>
                </a:lnTo>
                <a:lnTo>
                  <a:pt x="19" y="55"/>
                </a:lnTo>
                <a:lnTo>
                  <a:pt x="13" y="25"/>
                </a:lnTo>
                <a:lnTo>
                  <a:pt x="19" y="6"/>
                </a:lnTo>
                <a:lnTo>
                  <a:pt x="13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81" name="Line 397"/>
          <p:cNvSpPr>
            <a:spLocks noChangeShapeType="1"/>
          </p:cNvSpPr>
          <p:nvPr/>
        </p:nvSpPr>
        <p:spPr bwMode="auto">
          <a:xfrm>
            <a:off x="4654550" y="5268913"/>
            <a:ext cx="41275" cy="50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82" name="Line 398"/>
          <p:cNvSpPr>
            <a:spLocks noChangeShapeType="1"/>
          </p:cNvSpPr>
          <p:nvPr/>
        </p:nvSpPr>
        <p:spPr bwMode="auto">
          <a:xfrm>
            <a:off x="4645025" y="5287963"/>
            <a:ext cx="9525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83" name="Arc 399"/>
          <p:cNvSpPr>
            <a:spLocks/>
          </p:cNvSpPr>
          <p:nvPr/>
        </p:nvSpPr>
        <p:spPr bwMode="auto">
          <a:xfrm>
            <a:off x="5192713" y="5586413"/>
            <a:ext cx="268287" cy="952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96"/>
              <a:gd name="T1" fmla="*/ 0 h 21600"/>
              <a:gd name="T2" fmla="*/ 21596 w 21596"/>
              <a:gd name="T3" fmla="*/ 21238 h 21600"/>
              <a:gd name="T4" fmla="*/ 0 w 2159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6" h="21600" fill="none" extrusionOk="0">
                <a:moveTo>
                  <a:pt x="-1" y="0"/>
                </a:moveTo>
                <a:cubicBezTo>
                  <a:pt x="11788" y="0"/>
                  <a:pt x="21399" y="9451"/>
                  <a:pt x="21596" y="21237"/>
                </a:cubicBezTo>
              </a:path>
              <a:path w="21596" h="21600" stroke="0" extrusionOk="0">
                <a:moveTo>
                  <a:pt x="-1" y="0"/>
                </a:moveTo>
                <a:cubicBezTo>
                  <a:pt x="11788" y="0"/>
                  <a:pt x="21399" y="9451"/>
                  <a:pt x="21596" y="21237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84" name="Arc 400"/>
          <p:cNvSpPr>
            <a:spLocks/>
          </p:cNvSpPr>
          <p:nvPr/>
        </p:nvSpPr>
        <p:spPr bwMode="auto">
          <a:xfrm>
            <a:off x="5197475" y="5680075"/>
            <a:ext cx="263525" cy="95250"/>
          </a:xfrm>
          <a:custGeom>
            <a:avLst/>
            <a:gdLst>
              <a:gd name="G0" fmla="+- 0 0 0"/>
              <a:gd name="G1" fmla="+- 362 0 0"/>
              <a:gd name="G2" fmla="+- 21600 0 0"/>
              <a:gd name="T0" fmla="*/ 21596 w 21600"/>
              <a:gd name="T1" fmla="*/ 0 h 21962"/>
              <a:gd name="T2" fmla="*/ 0 w 21600"/>
              <a:gd name="T3" fmla="*/ 21962 h 21962"/>
              <a:gd name="T4" fmla="*/ 0 w 21600"/>
              <a:gd name="T5" fmla="*/ 362 h 2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62" fill="none" extrusionOk="0">
                <a:moveTo>
                  <a:pt x="21596" y="-1"/>
                </a:moveTo>
                <a:cubicBezTo>
                  <a:pt x="21598" y="120"/>
                  <a:pt x="21600" y="241"/>
                  <a:pt x="21600" y="362"/>
                </a:cubicBezTo>
                <a:cubicBezTo>
                  <a:pt x="21600" y="12291"/>
                  <a:pt x="11929" y="21962"/>
                  <a:pt x="0" y="21962"/>
                </a:cubicBezTo>
              </a:path>
              <a:path w="21600" h="21962" stroke="0" extrusionOk="0">
                <a:moveTo>
                  <a:pt x="21596" y="-1"/>
                </a:moveTo>
                <a:cubicBezTo>
                  <a:pt x="21598" y="120"/>
                  <a:pt x="21600" y="241"/>
                  <a:pt x="21600" y="362"/>
                </a:cubicBezTo>
                <a:cubicBezTo>
                  <a:pt x="21600" y="12291"/>
                  <a:pt x="11929" y="21962"/>
                  <a:pt x="0" y="21962"/>
                </a:cubicBezTo>
                <a:lnTo>
                  <a:pt x="0" y="362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85" name="Freeform 401"/>
          <p:cNvSpPr>
            <a:spLocks/>
          </p:cNvSpPr>
          <p:nvPr/>
        </p:nvSpPr>
        <p:spPr bwMode="auto">
          <a:xfrm>
            <a:off x="4645025" y="5576888"/>
            <a:ext cx="536575" cy="88900"/>
          </a:xfrm>
          <a:custGeom>
            <a:avLst/>
            <a:gdLst>
              <a:gd name="T0" fmla="*/ 338 w 338"/>
              <a:gd name="T1" fmla="*/ 6 h 56"/>
              <a:gd name="T2" fmla="*/ 313 w 338"/>
              <a:gd name="T3" fmla="*/ 12 h 56"/>
              <a:gd name="T4" fmla="*/ 295 w 338"/>
              <a:gd name="T5" fmla="*/ 12 h 56"/>
              <a:gd name="T6" fmla="*/ 208 w 338"/>
              <a:gd name="T7" fmla="*/ 6 h 56"/>
              <a:gd name="T8" fmla="*/ 101 w 338"/>
              <a:gd name="T9" fmla="*/ 0 h 56"/>
              <a:gd name="T10" fmla="*/ 57 w 338"/>
              <a:gd name="T11" fmla="*/ 6 h 56"/>
              <a:gd name="T12" fmla="*/ 20 w 338"/>
              <a:gd name="T13" fmla="*/ 32 h 56"/>
              <a:gd name="T14" fmla="*/ 0 w 338"/>
              <a:gd name="T15" fmla="*/ 44 h 56"/>
              <a:gd name="T16" fmla="*/ 6 w 338"/>
              <a:gd name="T17" fmla="*/ 50 h 56"/>
              <a:gd name="T18" fmla="*/ 26 w 338"/>
              <a:gd name="T19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8" h="56">
                <a:moveTo>
                  <a:pt x="338" y="6"/>
                </a:moveTo>
                <a:lnTo>
                  <a:pt x="313" y="12"/>
                </a:lnTo>
                <a:lnTo>
                  <a:pt x="295" y="12"/>
                </a:lnTo>
                <a:lnTo>
                  <a:pt x="208" y="6"/>
                </a:lnTo>
                <a:lnTo>
                  <a:pt x="101" y="0"/>
                </a:lnTo>
                <a:lnTo>
                  <a:pt x="57" y="6"/>
                </a:lnTo>
                <a:lnTo>
                  <a:pt x="20" y="32"/>
                </a:lnTo>
                <a:lnTo>
                  <a:pt x="0" y="44"/>
                </a:lnTo>
                <a:lnTo>
                  <a:pt x="6" y="50"/>
                </a:lnTo>
                <a:lnTo>
                  <a:pt x="26" y="56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86" name="Freeform 402"/>
          <p:cNvSpPr>
            <a:spLocks/>
          </p:cNvSpPr>
          <p:nvPr/>
        </p:nvSpPr>
        <p:spPr bwMode="auto">
          <a:xfrm>
            <a:off x="4645025" y="5665788"/>
            <a:ext cx="138113" cy="58737"/>
          </a:xfrm>
          <a:custGeom>
            <a:avLst/>
            <a:gdLst>
              <a:gd name="T0" fmla="*/ 12 w 87"/>
              <a:gd name="T1" fmla="*/ 0 h 37"/>
              <a:gd name="T2" fmla="*/ 6 w 87"/>
              <a:gd name="T3" fmla="*/ 0 h 37"/>
              <a:gd name="T4" fmla="*/ 0 w 87"/>
              <a:gd name="T5" fmla="*/ 0 h 37"/>
              <a:gd name="T6" fmla="*/ 12 w 87"/>
              <a:gd name="T7" fmla="*/ 13 h 37"/>
              <a:gd name="T8" fmla="*/ 38 w 87"/>
              <a:gd name="T9" fmla="*/ 19 h 37"/>
              <a:gd name="T10" fmla="*/ 75 w 87"/>
              <a:gd name="T11" fmla="*/ 31 h 37"/>
              <a:gd name="T12" fmla="*/ 87 w 87"/>
              <a:gd name="T13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37">
                <a:moveTo>
                  <a:pt x="12" y="0"/>
                </a:moveTo>
                <a:lnTo>
                  <a:pt x="6" y="0"/>
                </a:lnTo>
                <a:lnTo>
                  <a:pt x="0" y="0"/>
                </a:lnTo>
                <a:lnTo>
                  <a:pt x="12" y="13"/>
                </a:lnTo>
                <a:lnTo>
                  <a:pt x="38" y="19"/>
                </a:lnTo>
                <a:lnTo>
                  <a:pt x="75" y="31"/>
                </a:lnTo>
                <a:lnTo>
                  <a:pt x="87" y="37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87" name="Freeform 403"/>
          <p:cNvSpPr>
            <a:spLocks/>
          </p:cNvSpPr>
          <p:nvPr/>
        </p:nvSpPr>
        <p:spPr bwMode="auto">
          <a:xfrm>
            <a:off x="4783138" y="5695950"/>
            <a:ext cx="120650" cy="128588"/>
          </a:xfrm>
          <a:custGeom>
            <a:avLst/>
            <a:gdLst>
              <a:gd name="T0" fmla="*/ 0 w 76"/>
              <a:gd name="T1" fmla="*/ 6 h 81"/>
              <a:gd name="T2" fmla="*/ 8 w 76"/>
              <a:gd name="T3" fmla="*/ 26 h 81"/>
              <a:gd name="T4" fmla="*/ 14 w 76"/>
              <a:gd name="T5" fmla="*/ 44 h 81"/>
              <a:gd name="T6" fmla="*/ 32 w 76"/>
              <a:gd name="T7" fmla="*/ 63 h 81"/>
              <a:gd name="T8" fmla="*/ 52 w 76"/>
              <a:gd name="T9" fmla="*/ 75 h 81"/>
              <a:gd name="T10" fmla="*/ 76 w 76"/>
              <a:gd name="T11" fmla="*/ 81 h 81"/>
              <a:gd name="T12" fmla="*/ 70 w 76"/>
              <a:gd name="T13" fmla="*/ 63 h 81"/>
              <a:gd name="T14" fmla="*/ 58 w 76"/>
              <a:gd name="T15" fmla="*/ 38 h 81"/>
              <a:gd name="T16" fmla="*/ 38 w 76"/>
              <a:gd name="T17" fmla="*/ 18 h 81"/>
              <a:gd name="T18" fmla="*/ 20 w 76"/>
              <a:gd name="T1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" h="81">
                <a:moveTo>
                  <a:pt x="0" y="6"/>
                </a:moveTo>
                <a:lnTo>
                  <a:pt x="8" y="26"/>
                </a:lnTo>
                <a:lnTo>
                  <a:pt x="14" y="44"/>
                </a:lnTo>
                <a:lnTo>
                  <a:pt x="32" y="63"/>
                </a:lnTo>
                <a:lnTo>
                  <a:pt x="52" y="75"/>
                </a:lnTo>
                <a:lnTo>
                  <a:pt x="76" y="81"/>
                </a:lnTo>
                <a:lnTo>
                  <a:pt x="70" y="63"/>
                </a:lnTo>
                <a:lnTo>
                  <a:pt x="58" y="38"/>
                </a:lnTo>
                <a:lnTo>
                  <a:pt x="38" y="18"/>
                </a:lnTo>
                <a:lnTo>
                  <a:pt x="20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88" name="Freeform 404"/>
          <p:cNvSpPr>
            <a:spLocks/>
          </p:cNvSpPr>
          <p:nvPr/>
        </p:nvSpPr>
        <p:spPr bwMode="auto">
          <a:xfrm>
            <a:off x="4865688" y="5724525"/>
            <a:ext cx="385762" cy="100013"/>
          </a:xfrm>
          <a:custGeom>
            <a:avLst/>
            <a:gdLst>
              <a:gd name="T0" fmla="*/ 0 w 243"/>
              <a:gd name="T1" fmla="*/ 14 h 63"/>
              <a:gd name="T2" fmla="*/ 49 w 243"/>
              <a:gd name="T3" fmla="*/ 20 h 63"/>
              <a:gd name="T4" fmla="*/ 112 w 243"/>
              <a:gd name="T5" fmla="*/ 26 h 63"/>
              <a:gd name="T6" fmla="*/ 136 w 243"/>
              <a:gd name="T7" fmla="*/ 26 h 63"/>
              <a:gd name="T8" fmla="*/ 162 w 243"/>
              <a:gd name="T9" fmla="*/ 45 h 63"/>
              <a:gd name="T10" fmla="*/ 193 w 243"/>
              <a:gd name="T11" fmla="*/ 57 h 63"/>
              <a:gd name="T12" fmla="*/ 243 w 243"/>
              <a:gd name="T13" fmla="*/ 63 h 63"/>
              <a:gd name="T14" fmla="*/ 225 w 243"/>
              <a:gd name="T15" fmla="*/ 45 h 63"/>
              <a:gd name="T16" fmla="*/ 211 w 243"/>
              <a:gd name="T17" fmla="*/ 32 h 63"/>
              <a:gd name="T18" fmla="*/ 193 w 243"/>
              <a:gd name="T19" fmla="*/ 20 h 63"/>
              <a:gd name="T20" fmla="*/ 181 w 243"/>
              <a:gd name="T21" fmla="*/ 14 h 63"/>
              <a:gd name="T22" fmla="*/ 156 w 243"/>
              <a:gd name="T23" fmla="*/ 8 h 63"/>
              <a:gd name="T24" fmla="*/ 144 w 243"/>
              <a:gd name="T25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3" h="63">
                <a:moveTo>
                  <a:pt x="0" y="14"/>
                </a:moveTo>
                <a:lnTo>
                  <a:pt x="49" y="20"/>
                </a:lnTo>
                <a:lnTo>
                  <a:pt x="112" y="26"/>
                </a:lnTo>
                <a:lnTo>
                  <a:pt x="136" y="26"/>
                </a:lnTo>
                <a:lnTo>
                  <a:pt x="162" y="45"/>
                </a:lnTo>
                <a:lnTo>
                  <a:pt x="193" y="57"/>
                </a:lnTo>
                <a:lnTo>
                  <a:pt x="243" y="63"/>
                </a:lnTo>
                <a:lnTo>
                  <a:pt x="225" y="45"/>
                </a:lnTo>
                <a:lnTo>
                  <a:pt x="211" y="32"/>
                </a:lnTo>
                <a:lnTo>
                  <a:pt x="193" y="20"/>
                </a:lnTo>
                <a:lnTo>
                  <a:pt x="181" y="14"/>
                </a:lnTo>
                <a:lnTo>
                  <a:pt x="156" y="8"/>
                </a:lnTo>
                <a:lnTo>
                  <a:pt x="144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89" name="Freeform 405"/>
          <p:cNvSpPr>
            <a:spLocks/>
          </p:cNvSpPr>
          <p:nvPr/>
        </p:nvSpPr>
        <p:spPr bwMode="auto">
          <a:xfrm>
            <a:off x="4764088" y="5618163"/>
            <a:ext cx="50800" cy="87312"/>
          </a:xfrm>
          <a:custGeom>
            <a:avLst/>
            <a:gdLst>
              <a:gd name="T0" fmla="*/ 0 w 32"/>
              <a:gd name="T1" fmla="*/ 55 h 55"/>
              <a:gd name="T2" fmla="*/ 6 w 32"/>
              <a:gd name="T3" fmla="*/ 43 h 55"/>
              <a:gd name="T4" fmla="*/ 20 w 32"/>
              <a:gd name="T5" fmla="*/ 30 h 55"/>
              <a:gd name="T6" fmla="*/ 26 w 32"/>
              <a:gd name="T7" fmla="*/ 18 h 55"/>
              <a:gd name="T8" fmla="*/ 32 w 32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55">
                <a:moveTo>
                  <a:pt x="0" y="55"/>
                </a:moveTo>
                <a:lnTo>
                  <a:pt x="6" y="43"/>
                </a:lnTo>
                <a:lnTo>
                  <a:pt x="20" y="30"/>
                </a:lnTo>
                <a:lnTo>
                  <a:pt x="26" y="18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0" name="Freeform 406"/>
          <p:cNvSpPr>
            <a:spLocks/>
          </p:cNvSpPr>
          <p:nvPr/>
        </p:nvSpPr>
        <p:spPr bwMode="auto">
          <a:xfrm>
            <a:off x="5153025" y="5595938"/>
            <a:ext cx="198438" cy="169862"/>
          </a:xfrm>
          <a:custGeom>
            <a:avLst/>
            <a:gdLst>
              <a:gd name="T0" fmla="*/ 0 w 125"/>
              <a:gd name="T1" fmla="*/ 0 h 107"/>
              <a:gd name="T2" fmla="*/ 44 w 125"/>
              <a:gd name="T3" fmla="*/ 14 h 107"/>
              <a:gd name="T4" fmla="*/ 94 w 125"/>
              <a:gd name="T5" fmla="*/ 32 h 107"/>
              <a:gd name="T6" fmla="*/ 125 w 125"/>
              <a:gd name="T7" fmla="*/ 51 h 107"/>
              <a:gd name="T8" fmla="*/ 100 w 125"/>
              <a:gd name="T9" fmla="*/ 69 h 107"/>
              <a:gd name="T10" fmla="*/ 82 w 125"/>
              <a:gd name="T11" fmla="*/ 81 h 107"/>
              <a:gd name="T12" fmla="*/ 62 w 125"/>
              <a:gd name="T13" fmla="*/ 95 h 107"/>
              <a:gd name="T14" fmla="*/ 30 w 125"/>
              <a:gd name="T15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" h="107">
                <a:moveTo>
                  <a:pt x="0" y="0"/>
                </a:moveTo>
                <a:lnTo>
                  <a:pt x="44" y="14"/>
                </a:lnTo>
                <a:lnTo>
                  <a:pt x="94" y="32"/>
                </a:lnTo>
                <a:lnTo>
                  <a:pt x="125" y="51"/>
                </a:lnTo>
                <a:lnTo>
                  <a:pt x="100" y="69"/>
                </a:lnTo>
                <a:lnTo>
                  <a:pt x="82" y="81"/>
                </a:lnTo>
                <a:lnTo>
                  <a:pt x="62" y="95"/>
                </a:lnTo>
                <a:lnTo>
                  <a:pt x="30" y="107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1" name="Freeform 407"/>
          <p:cNvSpPr>
            <a:spLocks/>
          </p:cNvSpPr>
          <p:nvPr/>
        </p:nvSpPr>
        <p:spPr bwMode="auto">
          <a:xfrm>
            <a:off x="4824413" y="5646738"/>
            <a:ext cx="487362" cy="30162"/>
          </a:xfrm>
          <a:custGeom>
            <a:avLst/>
            <a:gdLst>
              <a:gd name="T0" fmla="*/ 0 w 307"/>
              <a:gd name="T1" fmla="*/ 0 h 19"/>
              <a:gd name="T2" fmla="*/ 200 w 307"/>
              <a:gd name="T3" fmla="*/ 19 h 19"/>
              <a:gd name="T4" fmla="*/ 307 w 307"/>
              <a:gd name="T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7" h="19">
                <a:moveTo>
                  <a:pt x="0" y="0"/>
                </a:moveTo>
                <a:lnTo>
                  <a:pt x="200" y="19"/>
                </a:lnTo>
                <a:lnTo>
                  <a:pt x="307" y="19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2" name="Oval 408"/>
          <p:cNvSpPr>
            <a:spLocks noChangeArrowheads="1"/>
          </p:cNvSpPr>
          <p:nvPr/>
        </p:nvSpPr>
        <p:spPr bwMode="auto">
          <a:xfrm>
            <a:off x="4705350" y="5627688"/>
            <a:ext cx="19050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93" name="Freeform 409"/>
          <p:cNvSpPr>
            <a:spLocks/>
          </p:cNvSpPr>
          <p:nvPr/>
        </p:nvSpPr>
        <p:spPr bwMode="auto">
          <a:xfrm>
            <a:off x="4814888" y="5724525"/>
            <a:ext cx="41275" cy="60325"/>
          </a:xfrm>
          <a:custGeom>
            <a:avLst/>
            <a:gdLst>
              <a:gd name="T0" fmla="*/ 0 w 26"/>
              <a:gd name="T1" fmla="*/ 26 h 38"/>
              <a:gd name="T2" fmla="*/ 26 w 26"/>
              <a:gd name="T3" fmla="*/ 38 h 38"/>
              <a:gd name="T4" fmla="*/ 26 w 26"/>
              <a:gd name="T5" fmla="*/ 26 h 38"/>
              <a:gd name="T6" fmla="*/ 12 w 26"/>
              <a:gd name="T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38">
                <a:moveTo>
                  <a:pt x="0" y="26"/>
                </a:moveTo>
                <a:lnTo>
                  <a:pt x="26" y="38"/>
                </a:lnTo>
                <a:lnTo>
                  <a:pt x="26" y="26"/>
                </a:lnTo>
                <a:lnTo>
                  <a:pt x="12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4" name="Freeform 410"/>
          <p:cNvSpPr>
            <a:spLocks/>
          </p:cNvSpPr>
          <p:nvPr/>
        </p:nvSpPr>
        <p:spPr bwMode="auto">
          <a:xfrm>
            <a:off x="5162550" y="5756275"/>
            <a:ext cx="28575" cy="49213"/>
          </a:xfrm>
          <a:custGeom>
            <a:avLst/>
            <a:gdLst>
              <a:gd name="T0" fmla="*/ 0 w 18"/>
              <a:gd name="T1" fmla="*/ 31 h 31"/>
              <a:gd name="T2" fmla="*/ 18 w 18"/>
              <a:gd name="T3" fmla="*/ 25 h 31"/>
              <a:gd name="T4" fmla="*/ 6 w 18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31">
                <a:moveTo>
                  <a:pt x="0" y="31"/>
                </a:moveTo>
                <a:lnTo>
                  <a:pt x="18" y="25"/>
                </a:lnTo>
                <a:lnTo>
                  <a:pt x="6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5" name="Arc 411"/>
          <p:cNvSpPr>
            <a:spLocks/>
          </p:cNvSpPr>
          <p:nvPr/>
        </p:nvSpPr>
        <p:spPr bwMode="auto">
          <a:xfrm>
            <a:off x="4635500" y="3109913"/>
            <a:ext cx="307975" cy="71437"/>
          </a:xfrm>
          <a:custGeom>
            <a:avLst/>
            <a:gdLst>
              <a:gd name="G0" fmla="+- 21594 0 0"/>
              <a:gd name="G1" fmla="+- 21600 0 0"/>
              <a:gd name="G2" fmla="+- 21600 0 0"/>
              <a:gd name="T0" fmla="*/ 0 w 21594"/>
              <a:gd name="T1" fmla="*/ 21115 h 21600"/>
              <a:gd name="T2" fmla="*/ 21594 w 21594"/>
              <a:gd name="T3" fmla="*/ 0 h 21600"/>
              <a:gd name="T4" fmla="*/ 21594 w 2159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4" h="21600" fill="none" extrusionOk="0">
                <a:moveTo>
                  <a:pt x="-1" y="21114"/>
                </a:moveTo>
                <a:cubicBezTo>
                  <a:pt x="263" y="9377"/>
                  <a:pt x="9853" y="0"/>
                  <a:pt x="21593" y="0"/>
                </a:cubicBezTo>
              </a:path>
              <a:path w="21594" h="21600" stroke="0" extrusionOk="0">
                <a:moveTo>
                  <a:pt x="-1" y="21114"/>
                </a:moveTo>
                <a:cubicBezTo>
                  <a:pt x="263" y="9377"/>
                  <a:pt x="9853" y="0"/>
                  <a:pt x="21593" y="0"/>
                </a:cubicBezTo>
                <a:lnTo>
                  <a:pt x="21594" y="21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6" name="Arc 412"/>
          <p:cNvSpPr>
            <a:spLocks/>
          </p:cNvSpPr>
          <p:nvPr/>
        </p:nvSpPr>
        <p:spPr bwMode="auto">
          <a:xfrm>
            <a:off x="4933950" y="2981325"/>
            <a:ext cx="119063" cy="1349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7" name="Arc 413"/>
          <p:cNvSpPr>
            <a:spLocks/>
          </p:cNvSpPr>
          <p:nvPr/>
        </p:nvSpPr>
        <p:spPr bwMode="auto">
          <a:xfrm>
            <a:off x="5313363" y="3033713"/>
            <a:ext cx="138112" cy="173037"/>
          </a:xfrm>
          <a:custGeom>
            <a:avLst/>
            <a:gdLst>
              <a:gd name="G0" fmla="+- 21599 0 0"/>
              <a:gd name="G1" fmla="+- 21598 0 0"/>
              <a:gd name="G2" fmla="+- 21600 0 0"/>
              <a:gd name="T0" fmla="*/ 0 w 21599"/>
              <a:gd name="T1" fmla="*/ 21402 h 21598"/>
              <a:gd name="T2" fmla="*/ 21354 w 21599"/>
              <a:gd name="T3" fmla="*/ 0 h 21598"/>
              <a:gd name="T4" fmla="*/ 21599 w 21599"/>
              <a:gd name="T5" fmla="*/ 21598 h 2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21598" fill="none" extrusionOk="0">
                <a:moveTo>
                  <a:pt x="-1" y="21401"/>
                </a:moveTo>
                <a:cubicBezTo>
                  <a:pt x="106" y="9644"/>
                  <a:pt x="9597" y="132"/>
                  <a:pt x="21353" y="-1"/>
                </a:cubicBezTo>
              </a:path>
              <a:path w="21599" h="21598" stroke="0" extrusionOk="0">
                <a:moveTo>
                  <a:pt x="-1" y="21401"/>
                </a:moveTo>
                <a:cubicBezTo>
                  <a:pt x="106" y="9644"/>
                  <a:pt x="9597" y="132"/>
                  <a:pt x="21353" y="-1"/>
                </a:cubicBezTo>
                <a:lnTo>
                  <a:pt x="21599" y="21598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8" name="Arc 414"/>
          <p:cNvSpPr>
            <a:spLocks/>
          </p:cNvSpPr>
          <p:nvPr/>
        </p:nvSpPr>
        <p:spPr bwMode="auto">
          <a:xfrm>
            <a:off x="5381625" y="3043238"/>
            <a:ext cx="58738" cy="198437"/>
          </a:xfrm>
          <a:custGeom>
            <a:avLst/>
            <a:gdLst>
              <a:gd name="G0" fmla="+- 21599 0 0"/>
              <a:gd name="G1" fmla="+- 21592 0 0"/>
              <a:gd name="G2" fmla="+- 21600 0 0"/>
              <a:gd name="T0" fmla="*/ 0 w 21599"/>
              <a:gd name="T1" fmla="*/ 21423 h 21592"/>
              <a:gd name="T2" fmla="*/ 21021 w 21599"/>
              <a:gd name="T3" fmla="*/ 0 h 21592"/>
              <a:gd name="T4" fmla="*/ 21599 w 21599"/>
              <a:gd name="T5" fmla="*/ 21592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21592" fill="none" extrusionOk="0">
                <a:moveTo>
                  <a:pt x="-1" y="21422"/>
                </a:moveTo>
                <a:cubicBezTo>
                  <a:pt x="90" y="9784"/>
                  <a:pt x="9386" y="311"/>
                  <a:pt x="21020" y="-1"/>
                </a:cubicBezTo>
              </a:path>
              <a:path w="21599" h="21592" stroke="0" extrusionOk="0">
                <a:moveTo>
                  <a:pt x="-1" y="21422"/>
                </a:moveTo>
                <a:cubicBezTo>
                  <a:pt x="90" y="9784"/>
                  <a:pt x="9386" y="311"/>
                  <a:pt x="21020" y="-1"/>
                </a:cubicBezTo>
                <a:lnTo>
                  <a:pt x="21599" y="21592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99" name="Line 415"/>
          <p:cNvSpPr>
            <a:spLocks noChangeShapeType="1"/>
          </p:cNvSpPr>
          <p:nvPr/>
        </p:nvSpPr>
        <p:spPr bwMode="auto">
          <a:xfrm>
            <a:off x="4824413" y="3170238"/>
            <a:ext cx="1587" cy="809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00" name="Line 416"/>
          <p:cNvSpPr>
            <a:spLocks noChangeShapeType="1"/>
          </p:cNvSpPr>
          <p:nvPr/>
        </p:nvSpPr>
        <p:spPr bwMode="auto">
          <a:xfrm>
            <a:off x="4805363" y="3170238"/>
            <a:ext cx="1587" cy="809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01" name="Line 417"/>
          <p:cNvSpPr>
            <a:spLocks noChangeShapeType="1"/>
          </p:cNvSpPr>
          <p:nvPr/>
        </p:nvSpPr>
        <p:spPr bwMode="auto">
          <a:xfrm>
            <a:off x="4783138" y="3170238"/>
            <a:ext cx="1587" cy="809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02" name="Line 418"/>
          <p:cNvSpPr>
            <a:spLocks noChangeShapeType="1"/>
          </p:cNvSpPr>
          <p:nvPr/>
        </p:nvSpPr>
        <p:spPr bwMode="auto">
          <a:xfrm>
            <a:off x="4764088" y="3170238"/>
            <a:ext cx="1587" cy="603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03" name="Line 419"/>
          <p:cNvSpPr>
            <a:spLocks noChangeShapeType="1"/>
          </p:cNvSpPr>
          <p:nvPr/>
        </p:nvSpPr>
        <p:spPr bwMode="auto">
          <a:xfrm>
            <a:off x="4843463" y="3170238"/>
            <a:ext cx="1587" cy="809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04" name="Line 420"/>
          <p:cNvSpPr>
            <a:spLocks noChangeShapeType="1"/>
          </p:cNvSpPr>
          <p:nvPr/>
        </p:nvSpPr>
        <p:spPr bwMode="auto">
          <a:xfrm>
            <a:off x="4676775" y="3221038"/>
            <a:ext cx="3810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05" name="Oval 421"/>
          <p:cNvSpPr>
            <a:spLocks noChangeArrowheads="1"/>
          </p:cNvSpPr>
          <p:nvPr/>
        </p:nvSpPr>
        <p:spPr bwMode="auto">
          <a:xfrm>
            <a:off x="4695825" y="3170238"/>
            <a:ext cx="19050" cy="206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206" name="Freeform 422"/>
          <p:cNvSpPr>
            <a:spLocks/>
          </p:cNvSpPr>
          <p:nvPr/>
        </p:nvSpPr>
        <p:spPr bwMode="auto">
          <a:xfrm>
            <a:off x="5043488" y="2981325"/>
            <a:ext cx="268287" cy="220663"/>
          </a:xfrm>
          <a:custGeom>
            <a:avLst/>
            <a:gdLst>
              <a:gd name="T0" fmla="*/ 0 w 169"/>
              <a:gd name="T1" fmla="*/ 0 h 139"/>
              <a:gd name="T2" fmla="*/ 6 w 169"/>
              <a:gd name="T3" fmla="*/ 20 h 139"/>
              <a:gd name="T4" fmla="*/ 6 w 169"/>
              <a:gd name="T5" fmla="*/ 69 h 139"/>
              <a:gd name="T6" fmla="*/ 18 w 169"/>
              <a:gd name="T7" fmla="*/ 81 h 139"/>
              <a:gd name="T8" fmla="*/ 0 w 169"/>
              <a:gd name="T9" fmla="*/ 89 h 139"/>
              <a:gd name="T10" fmla="*/ 38 w 169"/>
              <a:gd name="T11" fmla="*/ 95 h 139"/>
              <a:gd name="T12" fmla="*/ 87 w 169"/>
              <a:gd name="T13" fmla="*/ 113 h 139"/>
              <a:gd name="T14" fmla="*/ 99 w 169"/>
              <a:gd name="T15" fmla="*/ 119 h 139"/>
              <a:gd name="T16" fmla="*/ 125 w 169"/>
              <a:gd name="T17" fmla="*/ 107 h 139"/>
              <a:gd name="T18" fmla="*/ 131 w 169"/>
              <a:gd name="T19" fmla="*/ 119 h 139"/>
              <a:gd name="T20" fmla="*/ 125 w 169"/>
              <a:gd name="T21" fmla="*/ 126 h 139"/>
              <a:gd name="T22" fmla="*/ 151 w 169"/>
              <a:gd name="T23" fmla="*/ 139 h 139"/>
              <a:gd name="T24" fmla="*/ 163 w 169"/>
              <a:gd name="T25" fmla="*/ 139 h 139"/>
              <a:gd name="T26" fmla="*/ 151 w 169"/>
              <a:gd name="T27" fmla="*/ 139 h 139"/>
              <a:gd name="T28" fmla="*/ 169 w 169"/>
              <a:gd name="T29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9" h="139">
                <a:moveTo>
                  <a:pt x="0" y="0"/>
                </a:moveTo>
                <a:lnTo>
                  <a:pt x="6" y="20"/>
                </a:lnTo>
                <a:lnTo>
                  <a:pt x="6" y="69"/>
                </a:lnTo>
                <a:lnTo>
                  <a:pt x="18" y="81"/>
                </a:lnTo>
                <a:lnTo>
                  <a:pt x="0" y="89"/>
                </a:lnTo>
                <a:lnTo>
                  <a:pt x="38" y="95"/>
                </a:lnTo>
                <a:lnTo>
                  <a:pt x="87" y="113"/>
                </a:lnTo>
                <a:lnTo>
                  <a:pt x="99" y="119"/>
                </a:lnTo>
                <a:lnTo>
                  <a:pt x="125" y="107"/>
                </a:lnTo>
                <a:lnTo>
                  <a:pt x="131" y="119"/>
                </a:lnTo>
                <a:lnTo>
                  <a:pt x="125" y="126"/>
                </a:lnTo>
                <a:lnTo>
                  <a:pt x="151" y="139"/>
                </a:lnTo>
                <a:lnTo>
                  <a:pt x="163" y="139"/>
                </a:lnTo>
                <a:lnTo>
                  <a:pt x="151" y="139"/>
                </a:lnTo>
                <a:lnTo>
                  <a:pt x="169" y="139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07" name="Freeform 423"/>
          <p:cNvSpPr>
            <a:spLocks/>
          </p:cNvSpPr>
          <p:nvPr/>
        </p:nvSpPr>
        <p:spPr bwMode="auto">
          <a:xfrm>
            <a:off x="4953000" y="3241675"/>
            <a:ext cx="458788" cy="107950"/>
          </a:xfrm>
          <a:custGeom>
            <a:avLst/>
            <a:gdLst>
              <a:gd name="T0" fmla="*/ 269 w 289"/>
              <a:gd name="T1" fmla="*/ 0 h 68"/>
              <a:gd name="T2" fmla="*/ 283 w 289"/>
              <a:gd name="T3" fmla="*/ 18 h 68"/>
              <a:gd name="T4" fmla="*/ 289 w 289"/>
              <a:gd name="T5" fmla="*/ 44 h 68"/>
              <a:gd name="T6" fmla="*/ 289 w 289"/>
              <a:gd name="T7" fmla="*/ 68 h 68"/>
              <a:gd name="T8" fmla="*/ 263 w 289"/>
              <a:gd name="T9" fmla="*/ 62 h 68"/>
              <a:gd name="T10" fmla="*/ 239 w 289"/>
              <a:gd name="T11" fmla="*/ 44 h 68"/>
              <a:gd name="T12" fmla="*/ 226 w 289"/>
              <a:gd name="T13" fmla="*/ 6 h 68"/>
              <a:gd name="T14" fmla="*/ 202 w 289"/>
              <a:gd name="T15" fmla="*/ 6 h 68"/>
              <a:gd name="T16" fmla="*/ 182 w 289"/>
              <a:gd name="T17" fmla="*/ 12 h 68"/>
              <a:gd name="T18" fmla="*/ 194 w 289"/>
              <a:gd name="T19" fmla="*/ 18 h 68"/>
              <a:gd name="T20" fmla="*/ 182 w 289"/>
              <a:gd name="T21" fmla="*/ 30 h 68"/>
              <a:gd name="T22" fmla="*/ 156 w 289"/>
              <a:gd name="T23" fmla="*/ 18 h 68"/>
              <a:gd name="T24" fmla="*/ 132 w 289"/>
              <a:gd name="T25" fmla="*/ 24 h 68"/>
              <a:gd name="T26" fmla="*/ 107 w 289"/>
              <a:gd name="T27" fmla="*/ 30 h 68"/>
              <a:gd name="T28" fmla="*/ 132 w 289"/>
              <a:gd name="T29" fmla="*/ 38 h 68"/>
              <a:gd name="T30" fmla="*/ 113 w 289"/>
              <a:gd name="T31" fmla="*/ 44 h 68"/>
              <a:gd name="T32" fmla="*/ 101 w 289"/>
              <a:gd name="T33" fmla="*/ 56 h 68"/>
              <a:gd name="T34" fmla="*/ 95 w 289"/>
              <a:gd name="T35" fmla="*/ 62 h 68"/>
              <a:gd name="T36" fmla="*/ 81 w 289"/>
              <a:gd name="T37" fmla="*/ 38 h 68"/>
              <a:gd name="T38" fmla="*/ 32 w 289"/>
              <a:gd name="T39" fmla="*/ 44 h 68"/>
              <a:gd name="T40" fmla="*/ 0 w 289"/>
              <a:gd name="T41" fmla="*/ 3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9" h="68">
                <a:moveTo>
                  <a:pt x="269" y="0"/>
                </a:moveTo>
                <a:lnTo>
                  <a:pt x="283" y="18"/>
                </a:lnTo>
                <a:lnTo>
                  <a:pt x="289" y="44"/>
                </a:lnTo>
                <a:lnTo>
                  <a:pt x="289" y="68"/>
                </a:lnTo>
                <a:lnTo>
                  <a:pt x="263" y="62"/>
                </a:lnTo>
                <a:lnTo>
                  <a:pt x="239" y="44"/>
                </a:lnTo>
                <a:lnTo>
                  <a:pt x="226" y="6"/>
                </a:lnTo>
                <a:lnTo>
                  <a:pt x="202" y="6"/>
                </a:lnTo>
                <a:lnTo>
                  <a:pt x="182" y="12"/>
                </a:lnTo>
                <a:lnTo>
                  <a:pt x="194" y="18"/>
                </a:lnTo>
                <a:lnTo>
                  <a:pt x="182" y="30"/>
                </a:lnTo>
                <a:lnTo>
                  <a:pt x="156" y="18"/>
                </a:lnTo>
                <a:lnTo>
                  <a:pt x="132" y="24"/>
                </a:lnTo>
                <a:lnTo>
                  <a:pt x="107" y="30"/>
                </a:lnTo>
                <a:lnTo>
                  <a:pt x="132" y="38"/>
                </a:lnTo>
                <a:lnTo>
                  <a:pt x="113" y="44"/>
                </a:lnTo>
                <a:lnTo>
                  <a:pt x="101" y="56"/>
                </a:lnTo>
                <a:lnTo>
                  <a:pt x="95" y="62"/>
                </a:lnTo>
                <a:lnTo>
                  <a:pt x="81" y="38"/>
                </a:lnTo>
                <a:lnTo>
                  <a:pt x="32" y="44"/>
                </a:lnTo>
                <a:lnTo>
                  <a:pt x="0" y="38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08" name="Freeform 424"/>
          <p:cNvSpPr>
            <a:spLocks/>
          </p:cNvSpPr>
          <p:nvPr/>
        </p:nvSpPr>
        <p:spPr bwMode="auto">
          <a:xfrm>
            <a:off x="4843463" y="3270250"/>
            <a:ext cx="131762" cy="138113"/>
          </a:xfrm>
          <a:custGeom>
            <a:avLst/>
            <a:gdLst>
              <a:gd name="T0" fmla="*/ 0 w 83"/>
              <a:gd name="T1" fmla="*/ 0 h 87"/>
              <a:gd name="T2" fmla="*/ 8 w 83"/>
              <a:gd name="T3" fmla="*/ 12 h 87"/>
              <a:gd name="T4" fmla="*/ 8 w 83"/>
              <a:gd name="T5" fmla="*/ 26 h 87"/>
              <a:gd name="T6" fmla="*/ 8 w 83"/>
              <a:gd name="T7" fmla="*/ 32 h 87"/>
              <a:gd name="T8" fmla="*/ 14 w 83"/>
              <a:gd name="T9" fmla="*/ 44 h 87"/>
              <a:gd name="T10" fmla="*/ 32 w 83"/>
              <a:gd name="T11" fmla="*/ 69 h 87"/>
              <a:gd name="T12" fmla="*/ 83 w 83"/>
              <a:gd name="T13" fmla="*/ 87 h 87"/>
              <a:gd name="T14" fmla="*/ 69 w 83"/>
              <a:gd name="T15" fmla="*/ 57 h 87"/>
              <a:gd name="T16" fmla="*/ 57 w 83"/>
              <a:gd name="T17" fmla="*/ 32 h 87"/>
              <a:gd name="T18" fmla="*/ 57 w 83"/>
              <a:gd name="T19" fmla="*/ 12 h 87"/>
              <a:gd name="T20" fmla="*/ 69 w 83"/>
              <a:gd name="T21" fmla="*/ 6 h 87"/>
              <a:gd name="T22" fmla="*/ 51 w 83"/>
              <a:gd name="T23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3" h="87">
                <a:moveTo>
                  <a:pt x="0" y="0"/>
                </a:moveTo>
                <a:lnTo>
                  <a:pt x="8" y="12"/>
                </a:lnTo>
                <a:lnTo>
                  <a:pt x="8" y="26"/>
                </a:lnTo>
                <a:lnTo>
                  <a:pt x="8" y="32"/>
                </a:lnTo>
                <a:lnTo>
                  <a:pt x="14" y="44"/>
                </a:lnTo>
                <a:lnTo>
                  <a:pt x="32" y="69"/>
                </a:lnTo>
                <a:lnTo>
                  <a:pt x="83" y="87"/>
                </a:lnTo>
                <a:lnTo>
                  <a:pt x="69" y="57"/>
                </a:lnTo>
                <a:lnTo>
                  <a:pt x="57" y="32"/>
                </a:lnTo>
                <a:lnTo>
                  <a:pt x="57" y="12"/>
                </a:lnTo>
                <a:lnTo>
                  <a:pt x="69" y="6"/>
                </a:lnTo>
                <a:lnTo>
                  <a:pt x="51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09" name="Freeform 425"/>
          <p:cNvSpPr>
            <a:spLocks/>
          </p:cNvSpPr>
          <p:nvPr/>
        </p:nvSpPr>
        <p:spPr bwMode="auto">
          <a:xfrm>
            <a:off x="4635500" y="3181350"/>
            <a:ext cx="220663" cy="98425"/>
          </a:xfrm>
          <a:custGeom>
            <a:avLst/>
            <a:gdLst>
              <a:gd name="T0" fmla="*/ 139 w 139"/>
              <a:gd name="T1" fmla="*/ 62 h 62"/>
              <a:gd name="T2" fmla="*/ 101 w 139"/>
              <a:gd name="T3" fmla="*/ 56 h 62"/>
              <a:gd name="T4" fmla="*/ 50 w 139"/>
              <a:gd name="T5" fmla="*/ 44 h 62"/>
              <a:gd name="T6" fmla="*/ 18 w 139"/>
              <a:gd name="T7" fmla="*/ 25 h 62"/>
              <a:gd name="T8" fmla="*/ 0 w 139"/>
              <a:gd name="T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62">
                <a:moveTo>
                  <a:pt x="139" y="62"/>
                </a:moveTo>
                <a:lnTo>
                  <a:pt x="101" y="56"/>
                </a:lnTo>
                <a:lnTo>
                  <a:pt x="50" y="44"/>
                </a:lnTo>
                <a:lnTo>
                  <a:pt x="18" y="2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10" name="Oval 426"/>
          <p:cNvSpPr>
            <a:spLocks noChangeArrowheads="1"/>
          </p:cNvSpPr>
          <p:nvPr/>
        </p:nvSpPr>
        <p:spPr bwMode="auto">
          <a:xfrm>
            <a:off x="4903788" y="5975350"/>
            <a:ext cx="20637" cy="19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211" name="Freeform 427"/>
          <p:cNvSpPr>
            <a:spLocks/>
          </p:cNvSpPr>
          <p:nvPr/>
        </p:nvSpPr>
        <p:spPr bwMode="auto">
          <a:xfrm>
            <a:off x="4824413" y="5884863"/>
            <a:ext cx="477837" cy="338137"/>
          </a:xfrm>
          <a:custGeom>
            <a:avLst/>
            <a:gdLst>
              <a:gd name="T0" fmla="*/ 26 w 301"/>
              <a:gd name="T1" fmla="*/ 200 h 213"/>
              <a:gd name="T2" fmla="*/ 12 w 301"/>
              <a:gd name="T3" fmla="*/ 188 h 213"/>
              <a:gd name="T4" fmla="*/ 0 w 301"/>
              <a:gd name="T5" fmla="*/ 162 h 213"/>
              <a:gd name="T6" fmla="*/ 0 w 301"/>
              <a:gd name="T7" fmla="*/ 125 h 213"/>
              <a:gd name="T8" fmla="*/ 12 w 301"/>
              <a:gd name="T9" fmla="*/ 87 h 213"/>
              <a:gd name="T10" fmla="*/ 26 w 301"/>
              <a:gd name="T11" fmla="*/ 63 h 213"/>
              <a:gd name="T12" fmla="*/ 44 w 301"/>
              <a:gd name="T13" fmla="*/ 31 h 213"/>
              <a:gd name="T14" fmla="*/ 63 w 301"/>
              <a:gd name="T15" fmla="*/ 6 h 213"/>
              <a:gd name="T16" fmla="*/ 87 w 301"/>
              <a:gd name="T17" fmla="*/ 0 h 213"/>
              <a:gd name="T18" fmla="*/ 107 w 301"/>
              <a:gd name="T19" fmla="*/ 6 h 213"/>
              <a:gd name="T20" fmla="*/ 125 w 301"/>
              <a:gd name="T21" fmla="*/ 12 h 213"/>
              <a:gd name="T22" fmla="*/ 144 w 301"/>
              <a:gd name="T23" fmla="*/ 6 h 213"/>
              <a:gd name="T24" fmla="*/ 170 w 301"/>
              <a:gd name="T25" fmla="*/ 0 h 213"/>
              <a:gd name="T26" fmla="*/ 207 w 301"/>
              <a:gd name="T27" fmla="*/ 12 h 213"/>
              <a:gd name="T28" fmla="*/ 251 w 301"/>
              <a:gd name="T29" fmla="*/ 25 h 213"/>
              <a:gd name="T30" fmla="*/ 283 w 301"/>
              <a:gd name="T31" fmla="*/ 50 h 213"/>
              <a:gd name="T32" fmla="*/ 295 w 301"/>
              <a:gd name="T33" fmla="*/ 69 h 213"/>
              <a:gd name="T34" fmla="*/ 301 w 301"/>
              <a:gd name="T35" fmla="*/ 113 h 213"/>
              <a:gd name="T36" fmla="*/ 295 w 301"/>
              <a:gd name="T37" fmla="*/ 144 h 213"/>
              <a:gd name="T38" fmla="*/ 295 w 301"/>
              <a:gd name="T39" fmla="*/ 162 h 213"/>
              <a:gd name="T40" fmla="*/ 289 w 301"/>
              <a:gd name="T41" fmla="*/ 200 h 213"/>
              <a:gd name="T42" fmla="*/ 289 w 301"/>
              <a:gd name="T43" fmla="*/ 213 h 213"/>
              <a:gd name="T44" fmla="*/ 251 w 301"/>
              <a:gd name="T45" fmla="*/ 213 h 213"/>
              <a:gd name="T46" fmla="*/ 251 w 301"/>
              <a:gd name="T47" fmla="*/ 188 h 213"/>
              <a:gd name="T48" fmla="*/ 245 w 301"/>
              <a:gd name="T49" fmla="*/ 156 h 213"/>
              <a:gd name="T50" fmla="*/ 245 w 301"/>
              <a:gd name="T51" fmla="*/ 132 h 213"/>
              <a:gd name="T52" fmla="*/ 251 w 301"/>
              <a:gd name="T53" fmla="*/ 87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01" h="213">
                <a:moveTo>
                  <a:pt x="26" y="200"/>
                </a:moveTo>
                <a:lnTo>
                  <a:pt x="12" y="188"/>
                </a:lnTo>
                <a:lnTo>
                  <a:pt x="0" y="162"/>
                </a:lnTo>
                <a:lnTo>
                  <a:pt x="0" y="125"/>
                </a:lnTo>
                <a:lnTo>
                  <a:pt x="12" y="87"/>
                </a:lnTo>
                <a:lnTo>
                  <a:pt x="26" y="63"/>
                </a:lnTo>
                <a:lnTo>
                  <a:pt x="44" y="31"/>
                </a:lnTo>
                <a:lnTo>
                  <a:pt x="63" y="6"/>
                </a:lnTo>
                <a:lnTo>
                  <a:pt x="87" y="0"/>
                </a:lnTo>
                <a:lnTo>
                  <a:pt x="107" y="6"/>
                </a:lnTo>
                <a:lnTo>
                  <a:pt x="125" y="12"/>
                </a:lnTo>
                <a:lnTo>
                  <a:pt x="144" y="6"/>
                </a:lnTo>
                <a:lnTo>
                  <a:pt x="170" y="0"/>
                </a:lnTo>
                <a:lnTo>
                  <a:pt x="207" y="12"/>
                </a:lnTo>
                <a:lnTo>
                  <a:pt x="251" y="25"/>
                </a:lnTo>
                <a:lnTo>
                  <a:pt x="283" y="50"/>
                </a:lnTo>
                <a:lnTo>
                  <a:pt x="295" y="69"/>
                </a:lnTo>
                <a:lnTo>
                  <a:pt x="301" y="113"/>
                </a:lnTo>
                <a:lnTo>
                  <a:pt x="295" y="144"/>
                </a:lnTo>
                <a:lnTo>
                  <a:pt x="295" y="162"/>
                </a:lnTo>
                <a:lnTo>
                  <a:pt x="289" y="200"/>
                </a:lnTo>
                <a:lnTo>
                  <a:pt x="289" y="213"/>
                </a:lnTo>
                <a:lnTo>
                  <a:pt x="251" y="213"/>
                </a:lnTo>
                <a:lnTo>
                  <a:pt x="251" y="188"/>
                </a:lnTo>
                <a:lnTo>
                  <a:pt x="245" y="156"/>
                </a:lnTo>
                <a:lnTo>
                  <a:pt x="245" y="132"/>
                </a:lnTo>
                <a:lnTo>
                  <a:pt x="251" y="87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12" name="Freeform 428"/>
          <p:cNvSpPr>
            <a:spLocks/>
          </p:cNvSpPr>
          <p:nvPr/>
        </p:nvSpPr>
        <p:spPr bwMode="auto">
          <a:xfrm>
            <a:off x="5043488" y="6132513"/>
            <a:ext cx="157162" cy="9525"/>
          </a:xfrm>
          <a:custGeom>
            <a:avLst/>
            <a:gdLst>
              <a:gd name="T0" fmla="*/ 99 w 99"/>
              <a:gd name="T1" fmla="*/ 0 h 6"/>
              <a:gd name="T2" fmla="*/ 62 w 99"/>
              <a:gd name="T3" fmla="*/ 6 h 6"/>
              <a:gd name="T4" fmla="*/ 24 w 99"/>
              <a:gd name="T5" fmla="*/ 6 h 6"/>
              <a:gd name="T6" fmla="*/ 0 w 99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" h="6">
                <a:moveTo>
                  <a:pt x="99" y="0"/>
                </a:moveTo>
                <a:lnTo>
                  <a:pt x="62" y="6"/>
                </a:lnTo>
                <a:lnTo>
                  <a:pt x="24" y="6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13" name="Freeform 429"/>
          <p:cNvSpPr>
            <a:spLocks/>
          </p:cNvSpPr>
          <p:nvPr/>
        </p:nvSpPr>
        <p:spPr bwMode="auto">
          <a:xfrm>
            <a:off x="4994275" y="6045200"/>
            <a:ext cx="49213" cy="177800"/>
          </a:xfrm>
          <a:custGeom>
            <a:avLst/>
            <a:gdLst>
              <a:gd name="T0" fmla="*/ 31 w 31"/>
              <a:gd name="T1" fmla="*/ 0 h 112"/>
              <a:gd name="T2" fmla="*/ 31 w 31"/>
              <a:gd name="T3" fmla="*/ 37 h 112"/>
              <a:gd name="T4" fmla="*/ 31 w 31"/>
              <a:gd name="T5" fmla="*/ 55 h 112"/>
              <a:gd name="T6" fmla="*/ 31 w 31"/>
              <a:gd name="T7" fmla="*/ 69 h 112"/>
              <a:gd name="T8" fmla="*/ 31 w 31"/>
              <a:gd name="T9" fmla="*/ 99 h 112"/>
              <a:gd name="T10" fmla="*/ 31 w 31"/>
              <a:gd name="T11" fmla="*/ 106 h 112"/>
              <a:gd name="T12" fmla="*/ 31 w 31"/>
              <a:gd name="T13" fmla="*/ 112 h 112"/>
              <a:gd name="T14" fmla="*/ 6 w 31"/>
              <a:gd name="T15" fmla="*/ 112 h 112"/>
              <a:gd name="T16" fmla="*/ 0 w 31"/>
              <a:gd name="T17" fmla="*/ 87 h 112"/>
              <a:gd name="T18" fmla="*/ 0 w 31"/>
              <a:gd name="T19" fmla="*/ 61 h 112"/>
              <a:gd name="T20" fmla="*/ 0 w 31"/>
              <a:gd name="T21" fmla="*/ 37 h 112"/>
              <a:gd name="T22" fmla="*/ 6 w 31"/>
              <a:gd name="T23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" h="112">
                <a:moveTo>
                  <a:pt x="31" y="0"/>
                </a:moveTo>
                <a:lnTo>
                  <a:pt x="31" y="37"/>
                </a:lnTo>
                <a:lnTo>
                  <a:pt x="31" y="55"/>
                </a:lnTo>
                <a:lnTo>
                  <a:pt x="31" y="69"/>
                </a:lnTo>
                <a:lnTo>
                  <a:pt x="31" y="99"/>
                </a:lnTo>
                <a:lnTo>
                  <a:pt x="31" y="106"/>
                </a:lnTo>
                <a:lnTo>
                  <a:pt x="31" y="112"/>
                </a:lnTo>
                <a:lnTo>
                  <a:pt x="6" y="112"/>
                </a:lnTo>
                <a:lnTo>
                  <a:pt x="0" y="87"/>
                </a:lnTo>
                <a:lnTo>
                  <a:pt x="0" y="61"/>
                </a:lnTo>
                <a:lnTo>
                  <a:pt x="0" y="37"/>
                </a:lnTo>
                <a:lnTo>
                  <a:pt x="6" y="0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14" name="Freeform 430"/>
          <p:cNvSpPr>
            <a:spLocks/>
          </p:cNvSpPr>
          <p:nvPr/>
        </p:nvSpPr>
        <p:spPr bwMode="auto">
          <a:xfrm>
            <a:off x="4856163" y="6035675"/>
            <a:ext cx="138112" cy="166688"/>
          </a:xfrm>
          <a:custGeom>
            <a:avLst/>
            <a:gdLst>
              <a:gd name="T0" fmla="*/ 12 w 87"/>
              <a:gd name="T1" fmla="*/ 105 h 105"/>
              <a:gd name="T2" fmla="*/ 18 w 87"/>
              <a:gd name="T3" fmla="*/ 99 h 105"/>
              <a:gd name="T4" fmla="*/ 6 w 87"/>
              <a:gd name="T5" fmla="*/ 81 h 105"/>
              <a:gd name="T6" fmla="*/ 0 w 87"/>
              <a:gd name="T7" fmla="*/ 67 h 105"/>
              <a:gd name="T8" fmla="*/ 6 w 87"/>
              <a:gd name="T9" fmla="*/ 43 h 105"/>
              <a:gd name="T10" fmla="*/ 18 w 87"/>
              <a:gd name="T11" fmla="*/ 18 h 105"/>
              <a:gd name="T12" fmla="*/ 30 w 87"/>
              <a:gd name="T13" fmla="*/ 0 h 105"/>
              <a:gd name="T14" fmla="*/ 24 w 87"/>
              <a:gd name="T15" fmla="*/ 24 h 105"/>
              <a:gd name="T16" fmla="*/ 30 w 87"/>
              <a:gd name="T17" fmla="*/ 24 h 105"/>
              <a:gd name="T18" fmla="*/ 49 w 87"/>
              <a:gd name="T19" fmla="*/ 30 h 105"/>
              <a:gd name="T20" fmla="*/ 61 w 87"/>
              <a:gd name="T21" fmla="*/ 43 h 105"/>
              <a:gd name="T22" fmla="*/ 75 w 87"/>
              <a:gd name="T23" fmla="*/ 55 h 105"/>
              <a:gd name="T24" fmla="*/ 87 w 87"/>
              <a:gd name="T25" fmla="*/ 67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7" h="105">
                <a:moveTo>
                  <a:pt x="12" y="105"/>
                </a:moveTo>
                <a:lnTo>
                  <a:pt x="18" y="99"/>
                </a:lnTo>
                <a:lnTo>
                  <a:pt x="6" y="81"/>
                </a:lnTo>
                <a:lnTo>
                  <a:pt x="0" y="67"/>
                </a:lnTo>
                <a:lnTo>
                  <a:pt x="6" y="43"/>
                </a:lnTo>
                <a:lnTo>
                  <a:pt x="18" y="18"/>
                </a:lnTo>
                <a:lnTo>
                  <a:pt x="30" y="0"/>
                </a:lnTo>
                <a:lnTo>
                  <a:pt x="24" y="24"/>
                </a:lnTo>
                <a:lnTo>
                  <a:pt x="30" y="24"/>
                </a:lnTo>
                <a:lnTo>
                  <a:pt x="49" y="30"/>
                </a:lnTo>
                <a:lnTo>
                  <a:pt x="61" y="43"/>
                </a:lnTo>
                <a:lnTo>
                  <a:pt x="75" y="55"/>
                </a:lnTo>
                <a:lnTo>
                  <a:pt x="87" y="67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15" name="Freeform 431"/>
          <p:cNvSpPr>
            <a:spLocks/>
          </p:cNvSpPr>
          <p:nvPr/>
        </p:nvSpPr>
        <p:spPr bwMode="auto">
          <a:xfrm>
            <a:off x="4933950" y="5903913"/>
            <a:ext cx="88900" cy="160337"/>
          </a:xfrm>
          <a:custGeom>
            <a:avLst/>
            <a:gdLst>
              <a:gd name="T0" fmla="*/ 12 w 56"/>
              <a:gd name="T1" fmla="*/ 7 h 101"/>
              <a:gd name="T2" fmla="*/ 26 w 56"/>
              <a:gd name="T3" fmla="*/ 0 h 101"/>
              <a:gd name="T4" fmla="*/ 44 w 56"/>
              <a:gd name="T5" fmla="*/ 0 h 101"/>
              <a:gd name="T6" fmla="*/ 56 w 56"/>
              <a:gd name="T7" fmla="*/ 13 h 101"/>
              <a:gd name="T8" fmla="*/ 50 w 56"/>
              <a:gd name="T9" fmla="*/ 38 h 101"/>
              <a:gd name="T10" fmla="*/ 38 w 56"/>
              <a:gd name="T11" fmla="*/ 51 h 101"/>
              <a:gd name="T12" fmla="*/ 32 w 56"/>
              <a:gd name="T13" fmla="*/ 75 h 101"/>
              <a:gd name="T14" fmla="*/ 26 w 56"/>
              <a:gd name="T15" fmla="*/ 101 h 101"/>
              <a:gd name="T16" fmla="*/ 12 w 56"/>
              <a:gd name="T17" fmla="*/ 101 h 101"/>
              <a:gd name="T18" fmla="*/ 0 w 56"/>
              <a:gd name="T19" fmla="*/ 75 h 101"/>
              <a:gd name="T20" fmla="*/ 0 w 56"/>
              <a:gd name="T21" fmla="*/ 5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" h="101">
                <a:moveTo>
                  <a:pt x="12" y="7"/>
                </a:moveTo>
                <a:lnTo>
                  <a:pt x="26" y="0"/>
                </a:lnTo>
                <a:lnTo>
                  <a:pt x="44" y="0"/>
                </a:lnTo>
                <a:lnTo>
                  <a:pt x="56" y="13"/>
                </a:lnTo>
                <a:lnTo>
                  <a:pt x="50" y="38"/>
                </a:lnTo>
                <a:lnTo>
                  <a:pt x="38" y="51"/>
                </a:lnTo>
                <a:lnTo>
                  <a:pt x="32" y="75"/>
                </a:lnTo>
                <a:lnTo>
                  <a:pt x="26" y="101"/>
                </a:lnTo>
                <a:lnTo>
                  <a:pt x="12" y="101"/>
                </a:lnTo>
                <a:lnTo>
                  <a:pt x="0" y="75"/>
                </a:lnTo>
                <a:lnTo>
                  <a:pt x="0" y="51"/>
                </a:lnTo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16" name="Arc 432"/>
          <p:cNvSpPr>
            <a:spLocks/>
          </p:cNvSpPr>
          <p:nvPr/>
        </p:nvSpPr>
        <p:spPr bwMode="auto">
          <a:xfrm>
            <a:off x="4778375" y="6048375"/>
            <a:ext cx="127000" cy="76200"/>
          </a:xfrm>
          <a:custGeom>
            <a:avLst/>
            <a:gdLst>
              <a:gd name="G0" fmla="+- 284 0 0"/>
              <a:gd name="G1" fmla="+- 473 0 0"/>
              <a:gd name="G2" fmla="+- 21600 0 0"/>
              <a:gd name="T0" fmla="*/ 21878 w 21884"/>
              <a:gd name="T1" fmla="*/ 0 h 22073"/>
              <a:gd name="T2" fmla="*/ 0 w 21884"/>
              <a:gd name="T3" fmla="*/ 22071 h 22073"/>
              <a:gd name="T4" fmla="*/ 284 w 21884"/>
              <a:gd name="T5" fmla="*/ 473 h 22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84" h="22073" fill="none" extrusionOk="0">
                <a:moveTo>
                  <a:pt x="21878" y="-1"/>
                </a:moveTo>
                <a:cubicBezTo>
                  <a:pt x="21882" y="157"/>
                  <a:pt x="21884" y="315"/>
                  <a:pt x="21884" y="473"/>
                </a:cubicBezTo>
                <a:cubicBezTo>
                  <a:pt x="21884" y="12402"/>
                  <a:pt x="12213" y="22073"/>
                  <a:pt x="284" y="22073"/>
                </a:cubicBezTo>
                <a:cubicBezTo>
                  <a:pt x="189" y="22073"/>
                  <a:pt x="94" y="22072"/>
                  <a:pt x="-1" y="22071"/>
                </a:cubicBezTo>
              </a:path>
              <a:path w="21884" h="22073" stroke="0" extrusionOk="0">
                <a:moveTo>
                  <a:pt x="21878" y="-1"/>
                </a:moveTo>
                <a:cubicBezTo>
                  <a:pt x="21882" y="157"/>
                  <a:pt x="21884" y="315"/>
                  <a:pt x="21884" y="473"/>
                </a:cubicBezTo>
                <a:cubicBezTo>
                  <a:pt x="21884" y="12402"/>
                  <a:pt x="12213" y="22073"/>
                  <a:pt x="284" y="22073"/>
                </a:cubicBezTo>
                <a:cubicBezTo>
                  <a:pt x="189" y="22073"/>
                  <a:pt x="94" y="22072"/>
                  <a:pt x="-1" y="22071"/>
                </a:cubicBezTo>
                <a:lnTo>
                  <a:pt x="284" y="473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17" name="Rectangle 433"/>
          <p:cNvSpPr>
            <a:spLocks noChangeArrowheads="1"/>
          </p:cNvSpPr>
          <p:nvPr/>
        </p:nvSpPr>
        <p:spPr bwMode="auto">
          <a:xfrm>
            <a:off x="1600200" y="3213100"/>
            <a:ext cx="8302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Neural Crest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9218" name="Rectangle 434"/>
          <p:cNvSpPr>
            <a:spLocks noChangeArrowheads="1"/>
          </p:cNvSpPr>
          <p:nvPr/>
        </p:nvSpPr>
        <p:spPr bwMode="auto">
          <a:xfrm>
            <a:off x="2427288" y="3213100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 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9219" name="Rectangle 435"/>
          <p:cNvSpPr>
            <a:spLocks noChangeArrowheads="1"/>
          </p:cNvSpPr>
          <p:nvPr/>
        </p:nvSpPr>
        <p:spPr bwMode="auto">
          <a:xfrm>
            <a:off x="1600200" y="3360738"/>
            <a:ext cx="7540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&amp; Placodes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9220" name="Rectangle 436"/>
          <p:cNvSpPr>
            <a:spLocks noChangeArrowheads="1"/>
          </p:cNvSpPr>
          <p:nvPr/>
        </p:nvSpPr>
        <p:spPr bwMode="auto">
          <a:xfrm>
            <a:off x="1958975" y="4087813"/>
            <a:ext cx="4270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Jawed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9221" name="Rectangle 437"/>
          <p:cNvSpPr>
            <a:spLocks noChangeArrowheads="1"/>
          </p:cNvSpPr>
          <p:nvPr/>
        </p:nvSpPr>
        <p:spPr bwMode="auto">
          <a:xfrm>
            <a:off x="2384425" y="4087813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 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9222" name="Rectangle 438"/>
          <p:cNvSpPr>
            <a:spLocks noChangeArrowheads="1"/>
          </p:cNvSpPr>
          <p:nvPr/>
        </p:nvSpPr>
        <p:spPr bwMode="auto">
          <a:xfrm>
            <a:off x="1957388" y="4235450"/>
            <a:ext cx="7683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</a:rPr>
              <a:t>Vertebrates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9223" name="Line 439"/>
          <p:cNvSpPr>
            <a:spLocks noChangeShapeType="1"/>
          </p:cNvSpPr>
          <p:nvPr/>
        </p:nvSpPr>
        <p:spPr bwMode="auto">
          <a:xfrm flipV="1">
            <a:off x="2232025" y="3022600"/>
            <a:ext cx="90488" cy="119063"/>
          </a:xfrm>
          <a:prstGeom prst="line">
            <a:avLst/>
          </a:prstGeom>
          <a:noFill/>
          <a:ln w="412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24" name="Line 440"/>
          <p:cNvSpPr>
            <a:spLocks noChangeShapeType="1"/>
          </p:cNvSpPr>
          <p:nvPr/>
        </p:nvSpPr>
        <p:spPr bwMode="auto">
          <a:xfrm flipV="1">
            <a:off x="2601913" y="3976688"/>
            <a:ext cx="88900" cy="119062"/>
          </a:xfrm>
          <a:prstGeom prst="line">
            <a:avLst/>
          </a:prstGeom>
          <a:noFill/>
          <a:ln w="412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9225" name="Group 441"/>
          <p:cNvGrpSpPr>
            <a:grpSpLocks/>
          </p:cNvGrpSpPr>
          <p:nvPr/>
        </p:nvGrpSpPr>
        <p:grpSpPr bwMode="auto">
          <a:xfrm>
            <a:off x="4783138" y="6202363"/>
            <a:ext cx="619125" cy="608012"/>
            <a:chOff x="3013" y="3907"/>
            <a:chExt cx="390" cy="383"/>
          </a:xfrm>
        </p:grpSpPr>
        <p:grpSp>
          <p:nvGrpSpPr>
            <p:cNvPr id="119226" name="Group 442"/>
            <p:cNvGrpSpPr>
              <a:grpSpLocks/>
            </p:cNvGrpSpPr>
            <p:nvPr/>
          </p:nvGrpSpPr>
          <p:grpSpPr bwMode="auto">
            <a:xfrm>
              <a:off x="3013" y="3907"/>
              <a:ext cx="390" cy="383"/>
              <a:chOff x="3013" y="3907"/>
              <a:chExt cx="390" cy="383"/>
            </a:xfrm>
          </p:grpSpPr>
          <p:grpSp>
            <p:nvGrpSpPr>
              <p:cNvPr id="119227" name="Group 443"/>
              <p:cNvGrpSpPr>
                <a:grpSpLocks/>
              </p:cNvGrpSpPr>
              <p:nvPr/>
            </p:nvGrpSpPr>
            <p:grpSpPr bwMode="auto">
              <a:xfrm>
                <a:off x="3074" y="4034"/>
                <a:ext cx="179" cy="130"/>
                <a:chOff x="3074" y="4034"/>
                <a:chExt cx="179" cy="130"/>
              </a:xfrm>
            </p:grpSpPr>
            <p:sp>
              <p:nvSpPr>
                <p:cNvPr id="119228" name="Arc 444"/>
                <p:cNvSpPr>
                  <a:spLocks/>
                </p:cNvSpPr>
                <p:nvPr/>
              </p:nvSpPr>
              <p:spPr bwMode="auto">
                <a:xfrm>
                  <a:off x="3075" y="4034"/>
                  <a:ext cx="178" cy="68"/>
                </a:xfrm>
                <a:custGeom>
                  <a:avLst/>
                  <a:gdLst>
                    <a:gd name="G0" fmla="+- 21597 0 0"/>
                    <a:gd name="G1" fmla="+- 21599 0 0"/>
                    <a:gd name="G2" fmla="+- 21600 0 0"/>
                    <a:gd name="T0" fmla="*/ 0 w 21597"/>
                    <a:gd name="T1" fmla="*/ 21285 h 21599"/>
                    <a:gd name="T2" fmla="*/ 21477 w 21597"/>
                    <a:gd name="T3" fmla="*/ 0 h 21599"/>
                    <a:gd name="T4" fmla="*/ 21597 w 21597"/>
                    <a:gd name="T5" fmla="*/ 21599 h 215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97" h="21599" fill="none" extrusionOk="0">
                      <a:moveTo>
                        <a:pt x="-1" y="21284"/>
                      </a:moveTo>
                      <a:cubicBezTo>
                        <a:pt x="170" y="9526"/>
                        <a:pt x="9716" y="64"/>
                        <a:pt x="21476" y="-1"/>
                      </a:cubicBezTo>
                    </a:path>
                    <a:path w="21597" h="21599" stroke="0" extrusionOk="0">
                      <a:moveTo>
                        <a:pt x="-1" y="21284"/>
                      </a:moveTo>
                      <a:cubicBezTo>
                        <a:pt x="170" y="9526"/>
                        <a:pt x="9716" y="64"/>
                        <a:pt x="21476" y="-1"/>
                      </a:cubicBezTo>
                      <a:lnTo>
                        <a:pt x="21597" y="2159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29" name="Arc 445"/>
                <p:cNvSpPr>
                  <a:spLocks/>
                </p:cNvSpPr>
                <p:nvPr/>
              </p:nvSpPr>
              <p:spPr bwMode="auto">
                <a:xfrm>
                  <a:off x="3074" y="4095"/>
                  <a:ext cx="179" cy="69"/>
                </a:xfrm>
                <a:custGeom>
                  <a:avLst/>
                  <a:gdLst>
                    <a:gd name="G0" fmla="+- 21600 0 0"/>
                    <a:gd name="G1" fmla="+- 314 0 0"/>
                    <a:gd name="G2" fmla="+- 21600 0 0"/>
                    <a:gd name="T0" fmla="*/ 21477 w 21600"/>
                    <a:gd name="T1" fmla="*/ 21913 h 21913"/>
                    <a:gd name="T2" fmla="*/ 3 w 21600"/>
                    <a:gd name="T3" fmla="*/ 0 h 21913"/>
                    <a:gd name="T4" fmla="*/ 21600 w 21600"/>
                    <a:gd name="T5" fmla="*/ 314 h 219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13" fill="none" extrusionOk="0">
                      <a:moveTo>
                        <a:pt x="21476" y="21913"/>
                      </a:moveTo>
                      <a:cubicBezTo>
                        <a:pt x="9595" y="21845"/>
                        <a:pt x="0" y="12195"/>
                        <a:pt x="0" y="314"/>
                      </a:cubicBezTo>
                      <a:cubicBezTo>
                        <a:pt x="0" y="209"/>
                        <a:pt x="0" y="104"/>
                        <a:pt x="2" y="-1"/>
                      </a:cubicBezTo>
                    </a:path>
                    <a:path w="21600" h="21913" stroke="0" extrusionOk="0">
                      <a:moveTo>
                        <a:pt x="21476" y="21913"/>
                      </a:moveTo>
                      <a:cubicBezTo>
                        <a:pt x="9595" y="21845"/>
                        <a:pt x="0" y="12195"/>
                        <a:pt x="0" y="314"/>
                      </a:cubicBezTo>
                      <a:cubicBezTo>
                        <a:pt x="0" y="209"/>
                        <a:pt x="0" y="104"/>
                        <a:pt x="2" y="-1"/>
                      </a:cubicBezTo>
                      <a:lnTo>
                        <a:pt x="21600" y="31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9230" name="Arc 446"/>
              <p:cNvSpPr>
                <a:spLocks/>
              </p:cNvSpPr>
              <p:nvPr/>
            </p:nvSpPr>
            <p:spPr bwMode="auto">
              <a:xfrm>
                <a:off x="3233" y="3950"/>
                <a:ext cx="55" cy="8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600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599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59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31" name="Arc 447"/>
              <p:cNvSpPr>
                <a:spLocks/>
              </p:cNvSpPr>
              <p:nvPr/>
            </p:nvSpPr>
            <p:spPr bwMode="auto">
              <a:xfrm>
                <a:off x="3233" y="4164"/>
                <a:ext cx="55" cy="82"/>
              </a:xfrm>
              <a:custGeom>
                <a:avLst/>
                <a:gdLst>
                  <a:gd name="G0" fmla="+- 21600 0 0"/>
                  <a:gd name="G1" fmla="+- 265 0 0"/>
                  <a:gd name="G2" fmla="+- 21600 0 0"/>
                  <a:gd name="T0" fmla="*/ 21600 w 21600"/>
                  <a:gd name="T1" fmla="*/ 21865 h 21865"/>
                  <a:gd name="T2" fmla="*/ 2 w 21600"/>
                  <a:gd name="T3" fmla="*/ 0 h 21865"/>
                  <a:gd name="T4" fmla="*/ 21600 w 21600"/>
                  <a:gd name="T5" fmla="*/ 265 h 21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65" fill="none" extrusionOk="0">
                    <a:moveTo>
                      <a:pt x="21600" y="21865"/>
                    </a:moveTo>
                    <a:cubicBezTo>
                      <a:pt x="9670" y="21865"/>
                      <a:pt x="0" y="12194"/>
                      <a:pt x="0" y="265"/>
                    </a:cubicBezTo>
                    <a:cubicBezTo>
                      <a:pt x="0" y="176"/>
                      <a:pt x="0" y="88"/>
                      <a:pt x="1" y="-1"/>
                    </a:cubicBezTo>
                  </a:path>
                  <a:path w="21600" h="21865" stroke="0" extrusionOk="0">
                    <a:moveTo>
                      <a:pt x="21600" y="21865"/>
                    </a:moveTo>
                    <a:cubicBezTo>
                      <a:pt x="9670" y="21865"/>
                      <a:pt x="0" y="12194"/>
                      <a:pt x="0" y="265"/>
                    </a:cubicBezTo>
                    <a:cubicBezTo>
                      <a:pt x="0" y="176"/>
                      <a:pt x="0" y="88"/>
                      <a:pt x="1" y="-1"/>
                    </a:cubicBezTo>
                    <a:lnTo>
                      <a:pt x="21600" y="265"/>
                    </a:lnTo>
                    <a:close/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9232" name="Group 448"/>
              <p:cNvGrpSpPr>
                <a:grpSpLocks/>
              </p:cNvGrpSpPr>
              <p:nvPr/>
            </p:nvGrpSpPr>
            <p:grpSpPr bwMode="auto">
              <a:xfrm>
                <a:off x="3282" y="3907"/>
                <a:ext cx="121" cy="192"/>
                <a:chOff x="3282" y="3907"/>
                <a:chExt cx="121" cy="192"/>
              </a:xfrm>
            </p:grpSpPr>
            <p:sp>
              <p:nvSpPr>
                <p:cNvPr id="119233" name="Freeform 449"/>
                <p:cNvSpPr>
                  <a:spLocks/>
                </p:cNvSpPr>
                <p:nvPr/>
              </p:nvSpPr>
              <p:spPr bwMode="auto">
                <a:xfrm>
                  <a:off x="3282" y="3946"/>
                  <a:ext cx="94" cy="48"/>
                </a:xfrm>
                <a:custGeom>
                  <a:avLst/>
                  <a:gdLst>
                    <a:gd name="T0" fmla="*/ 0 w 94"/>
                    <a:gd name="T1" fmla="*/ 4 h 48"/>
                    <a:gd name="T2" fmla="*/ 11 w 94"/>
                    <a:gd name="T3" fmla="*/ 0 h 48"/>
                    <a:gd name="T4" fmla="*/ 23 w 94"/>
                    <a:gd name="T5" fmla="*/ 0 h 48"/>
                    <a:gd name="T6" fmla="*/ 23 w 94"/>
                    <a:gd name="T7" fmla="*/ 0 h 48"/>
                    <a:gd name="T8" fmla="*/ 44 w 94"/>
                    <a:gd name="T9" fmla="*/ 4 h 48"/>
                    <a:gd name="T10" fmla="*/ 61 w 94"/>
                    <a:gd name="T11" fmla="*/ 21 h 48"/>
                    <a:gd name="T12" fmla="*/ 61 w 94"/>
                    <a:gd name="T13" fmla="*/ 21 h 48"/>
                    <a:gd name="T14" fmla="*/ 71 w 94"/>
                    <a:gd name="T15" fmla="*/ 31 h 48"/>
                    <a:gd name="T16" fmla="*/ 94 w 94"/>
                    <a:gd name="T17" fmla="*/ 48 h 48"/>
                    <a:gd name="T18" fmla="*/ 94 w 94"/>
                    <a:gd name="T1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4" h="48">
                      <a:moveTo>
                        <a:pt x="0" y="4"/>
                      </a:moveTo>
                      <a:lnTo>
                        <a:pt x="1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44" y="4"/>
                      </a:lnTo>
                      <a:lnTo>
                        <a:pt x="61" y="21"/>
                      </a:lnTo>
                      <a:lnTo>
                        <a:pt x="61" y="21"/>
                      </a:lnTo>
                      <a:lnTo>
                        <a:pt x="71" y="31"/>
                      </a:lnTo>
                      <a:lnTo>
                        <a:pt x="94" y="48"/>
                      </a:lnTo>
                      <a:lnTo>
                        <a:pt x="94" y="48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34" name="Freeform 450"/>
                <p:cNvSpPr>
                  <a:spLocks/>
                </p:cNvSpPr>
                <p:nvPr/>
              </p:nvSpPr>
              <p:spPr bwMode="auto">
                <a:xfrm>
                  <a:off x="3282" y="3907"/>
                  <a:ext cx="94" cy="87"/>
                </a:xfrm>
                <a:custGeom>
                  <a:avLst/>
                  <a:gdLst>
                    <a:gd name="T0" fmla="*/ 0 w 94"/>
                    <a:gd name="T1" fmla="*/ 43 h 87"/>
                    <a:gd name="T2" fmla="*/ 11 w 94"/>
                    <a:gd name="T3" fmla="*/ 39 h 87"/>
                    <a:gd name="T4" fmla="*/ 23 w 94"/>
                    <a:gd name="T5" fmla="*/ 39 h 87"/>
                    <a:gd name="T6" fmla="*/ 40 w 94"/>
                    <a:gd name="T7" fmla="*/ 43 h 87"/>
                    <a:gd name="T8" fmla="*/ 61 w 94"/>
                    <a:gd name="T9" fmla="*/ 60 h 87"/>
                    <a:gd name="T10" fmla="*/ 71 w 94"/>
                    <a:gd name="T11" fmla="*/ 70 h 87"/>
                    <a:gd name="T12" fmla="*/ 94 w 94"/>
                    <a:gd name="T13" fmla="*/ 87 h 87"/>
                    <a:gd name="T14" fmla="*/ 83 w 94"/>
                    <a:gd name="T15" fmla="*/ 76 h 87"/>
                    <a:gd name="T16" fmla="*/ 88 w 94"/>
                    <a:gd name="T17" fmla="*/ 49 h 87"/>
                    <a:gd name="T18" fmla="*/ 77 w 94"/>
                    <a:gd name="T19" fmla="*/ 33 h 87"/>
                    <a:gd name="T20" fmla="*/ 77 w 94"/>
                    <a:gd name="T21" fmla="*/ 22 h 87"/>
                    <a:gd name="T22" fmla="*/ 77 w 94"/>
                    <a:gd name="T23" fmla="*/ 10 h 87"/>
                    <a:gd name="T24" fmla="*/ 77 w 94"/>
                    <a:gd name="T25" fmla="*/ 10 h 87"/>
                    <a:gd name="T26" fmla="*/ 83 w 94"/>
                    <a:gd name="T27" fmla="*/ 6 h 87"/>
                    <a:gd name="T28" fmla="*/ 88 w 94"/>
                    <a:gd name="T29" fmla="*/ 0 h 87"/>
                    <a:gd name="T30" fmla="*/ 88 w 94"/>
                    <a:gd name="T31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4" h="87">
                      <a:moveTo>
                        <a:pt x="0" y="43"/>
                      </a:moveTo>
                      <a:lnTo>
                        <a:pt x="11" y="39"/>
                      </a:lnTo>
                      <a:lnTo>
                        <a:pt x="23" y="39"/>
                      </a:lnTo>
                      <a:lnTo>
                        <a:pt x="40" y="43"/>
                      </a:lnTo>
                      <a:lnTo>
                        <a:pt x="61" y="60"/>
                      </a:lnTo>
                      <a:lnTo>
                        <a:pt x="71" y="70"/>
                      </a:lnTo>
                      <a:lnTo>
                        <a:pt x="94" y="87"/>
                      </a:lnTo>
                      <a:lnTo>
                        <a:pt x="83" y="76"/>
                      </a:lnTo>
                      <a:lnTo>
                        <a:pt x="88" y="49"/>
                      </a:lnTo>
                      <a:lnTo>
                        <a:pt x="77" y="33"/>
                      </a:lnTo>
                      <a:lnTo>
                        <a:pt x="77" y="22"/>
                      </a:lnTo>
                      <a:lnTo>
                        <a:pt x="77" y="10"/>
                      </a:lnTo>
                      <a:lnTo>
                        <a:pt x="77" y="10"/>
                      </a:lnTo>
                      <a:lnTo>
                        <a:pt x="83" y="6"/>
                      </a:lnTo>
                      <a:lnTo>
                        <a:pt x="88" y="0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35" name="Freeform 451"/>
                <p:cNvSpPr>
                  <a:spLocks/>
                </p:cNvSpPr>
                <p:nvPr/>
              </p:nvSpPr>
              <p:spPr bwMode="auto">
                <a:xfrm>
                  <a:off x="3305" y="3907"/>
                  <a:ext cx="98" cy="132"/>
                </a:xfrm>
                <a:custGeom>
                  <a:avLst/>
                  <a:gdLst>
                    <a:gd name="T0" fmla="*/ 71 w 98"/>
                    <a:gd name="T1" fmla="*/ 87 h 132"/>
                    <a:gd name="T2" fmla="*/ 60 w 98"/>
                    <a:gd name="T3" fmla="*/ 76 h 132"/>
                    <a:gd name="T4" fmla="*/ 60 w 98"/>
                    <a:gd name="T5" fmla="*/ 66 h 132"/>
                    <a:gd name="T6" fmla="*/ 60 w 98"/>
                    <a:gd name="T7" fmla="*/ 49 h 132"/>
                    <a:gd name="T8" fmla="*/ 60 w 98"/>
                    <a:gd name="T9" fmla="*/ 39 h 132"/>
                    <a:gd name="T10" fmla="*/ 54 w 98"/>
                    <a:gd name="T11" fmla="*/ 27 h 132"/>
                    <a:gd name="T12" fmla="*/ 54 w 98"/>
                    <a:gd name="T13" fmla="*/ 10 h 132"/>
                    <a:gd name="T14" fmla="*/ 65 w 98"/>
                    <a:gd name="T15" fmla="*/ 0 h 132"/>
                    <a:gd name="T16" fmla="*/ 65 w 98"/>
                    <a:gd name="T17" fmla="*/ 0 h 132"/>
                    <a:gd name="T18" fmla="*/ 71 w 98"/>
                    <a:gd name="T19" fmla="*/ 27 h 132"/>
                    <a:gd name="T20" fmla="*/ 81 w 98"/>
                    <a:gd name="T21" fmla="*/ 39 h 132"/>
                    <a:gd name="T22" fmla="*/ 98 w 98"/>
                    <a:gd name="T23" fmla="*/ 66 h 132"/>
                    <a:gd name="T24" fmla="*/ 98 w 98"/>
                    <a:gd name="T25" fmla="*/ 87 h 132"/>
                    <a:gd name="T26" fmla="*/ 98 w 98"/>
                    <a:gd name="T27" fmla="*/ 87 h 132"/>
                    <a:gd name="T28" fmla="*/ 98 w 98"/>
                    <a:gd name="T29" fmla="*/ 99 h 132"/>
                    <a:gd name="T30" fmla="*/ 93 w 98"/>
                    <a:gd name="T31" fmla="*/ 115 h 132"/>
                    <a:gd name="T32" fmla="*/ 81 w 98"/>
                    <a:gd name="T33" fmla="*/ 120 h 132"/>
                    <a:gd name="T34" fmla="*/ 81 w 98"/>
                    <a:gd name="T35" fmla="*/ 120 h 132"/>
                    <a:gd name="T36" fmla="*/ 60 w 98"/>
                    <a:gd name="T37" fmla="*/ 132 h 132"/>
                    <a:gd name="T38" fmla="*/ 38 w 98"/>
                    <a:gd name="T39" fmla="*/ 115 h 132"/>
                    <a:gd name="T40" fmla="*/ 38 w 98"/>
                    <a:gd name="T41" fmla="*/ 115 h 132"/>
                    <a:gd name="T42" fmla="*/ 17 w 98"/>
                    <a:gd name="T43" fmla="*/ 99 h 132"/>
                    <a:gd name="T44" fmla="*/ 0 w 98"/>
                    <a:gd name="T45" fmla="*/ 87 h 132"/>
                    <a:gd name="T46" fmla="*/ 0 w 98"/>
                    <a:gd name="T47" fmla="*/ 87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8" h="132">
                      <a:moveTo>
                        <a:pt x="71" y="87"/>
                      </a:moveTo>
                      <a:lnTo>
                        <a:pt x="60" y="76"/>
                      </a:lnTo>
                      <a:lnTo>
                        <a:pt x="60" y="66"/>
                      </a:lnTo>
                      <a:lnTo>
                        <a:pt x="60" y="49"/>
                      </a:lnTo>
                      <a:lnTo>
                        <a:pt x="60" y="39"/>
                      </a:lnTo>
                      <a:lnTo>
                        <a:pt x="54" y="27"/>
                      </a:lnTo>
                      <a:lnTo>
                        <a:pt x="54" y="10"/>
                      </a:lnTo>
                      <a:lnTo>
                        <a:pt x="65" y="0"/>
                      </a:lnTo>
                      <a:lnTo>
                        <a:pt x="65" y="0"/>
                      </a:lnTo>
                      <a:lnTo>
                        <a:pt x="71" y="27"/>
                      </a:lnTo>
                      <a:lnTo>
                        <a:pt x="81" y="39"/>
                      </a:lnTo>
                      <a:lnTo>
                        <a:pt x="98" y="66"/>
                      </a:lnTo>
                      <a:lnTo>
                        <a:pt x="98" y="87"/>
                      </a:lnTo>
                      <a:lnTo>
                        <a:pt x="98" y="87"/>
                      </a:lnTo>
                      <a:lnTo>
                        <a:pt x="98" y="99"/>
                      </a:lnTo>
                      <a:lnTo>
                        <a:pt x="93" y="115"/>
                      </a:lnTo>
                      <a:lnTo>
                        <a:pt x="81" y="120"/>
                      </a:lnTo>
                      <a:lnTo>
                        <a:pt x="81" y="120"/>
                      </a:lnTo>
                      <a:lnTo>
                        <a:pt x="60" y="132"/>
                      </a:lnTo>
                      <a:lnTo>
                        <a:pt x="38" y="115"/>
                      </a:lnTo>
                      <a:lnTo>
                        <a:pt x="38" y="115"/>
                      </a:lnTo>
                      <a:lnTo>
                        <a:pt x="17" y="99"/>
                      </a:lnTo>
                      <a:lnTo>
                        <a:pt x="0" y="87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36" name="Freeform 452"/>
                <p:cNvSpPr>
                  <a:spLocks/>
                </p:cNvSpPr>
                <p:nvPr/>
              </p:nvSpPr>
              <p:spPr bwMode="auto">
                <a:xfrm>
                  <a:off x="3305" y="3907"/>
                  <a:ext cx="98" cy="120"/>
                </a:xfrm>
                <a:custGeom>
                  <a:avLst/>
                  <a:gdLst>
                    <a:gd name="T0" fmla="*/ 65 w 98"/>
                    <a:gd name="T1" fmla="*/ 0 h 120"/>
                    <a:gd name="T2" fmla="*/ 71 w 98"/>
                    <a:gd name="T3" fmla="*/ 16 h 120"/>
                    <a:gd name="T4" fmla="*/ 77 w 98"/>
                    <a:gd name="T5" fmla="*/ 33 h 120"/>
                    <a:gd name="T6" fmla="*/ 81 w 98"/>
                    <a:gd name="T7" fmla="*/ 39 h 120"/>
                    <a:gd name="T8" fmla="*/ 87 w 98"/>
                    <a:gd name="T9" fmla="*/ 49 h 120"/>
                    <a:gd name="T10" fmla="*/ 98 w 98"/>
                    <a:gd name="T11" fmla="*/ 87 h 120"/>
                    <a:gd name="T12" fmla="*/ 93 w 98"/>
                    <a:gd name="T13" fmla="*/ 103 h 120"/>
                    <a:gd name="T14" fmla="*/ 81 w 98"/>
                    <a:gd name="T15" fmla="*/ 120 h 120"/>
                    <a:gd name="T16" fmla="*/ 60 w 98"/>
                    <a:gd name="T17" fmla="*/ 120 h 120"/>
                    <a:gd name="T18" fmla="*/ 38 w 98"/>
                    <a:gd name="T19" fmla="*/ 115 h 120"/>
                    <a:gd name="T20" fmla="*/ 0 w 98"/>
                    <a:gd name="T21" fmla="*/ 87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8" h="120">
                      <a:moveTo>
                        <a:pt x="65" y="0"/>
                      </a:moveTo>
                      <a:lnTo>
                        <a:pt x="71" y="16"/>
                      </a:lnTo>
                      <a:lnTo>
                        <a:pt x="77" y="33"/>
                      </a:lnTo>
                      <a:lnTo>
                        <a:pt x="81" y="39"/>
                      </a:lnTo>
                      <a:lnTo>
                        <a:pt x="87" y="49"/>
                      </a:lnTo>
                      <a:lnTo>
                        <a:pt x="98" y="87"/>
                      </a:lnTo>
                      <a:lnTo>
                        <a:pt x="93" y="103"/>
                      </a:lnTo>
                      <a:lnTo>
                        <a:pt x="81" y="120"/>
                      </a:lnTo>
                      <a:lnTo>
                        <a:pt x="60" y="120"/>
                      </a:lnTo>
                      <a:lnTo>
                        <a:pt x="38" y="115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37" name="Freeform 453"/>
                <p:cNvSpPr>
                  <a:spLocks/>
                </p:cNvSpPr>
                <p:nvPr/>
              </p:nvSpPr>
              <p:spPr bwMode="auto">
                <a:xfrm>
                  <a:off x="3310" y="4006"/>
                  <a:ext cx="16" cy="93"/>
                </a:xfrm>
                <a:custGeom>
                  <a:avLst/>
                  <a:gdLst>
                    <a:gd name="T0" fmla="*/ 6 w 16"/>
                    <a:gd name="T1" fmla="*/ 0 h 93"/>
                    <a:gd name="T2" fmla="*/ 16 w 16"/>
                    <a:gd name="T3" fmla="*/ 21 h 93"/>
                    <a:gd name="T4" fmla="*/ 12 w 16"/>
                    <a:gd name="T5" fmla="*/ 38 h 93"/>
                    <a:gd name="T6" fmla="*/ 12 w 16"/>
                    <a:gd name="T7" fmla="*/ 38 h 93"/>
                    <a:gd name="T8" fmla="*/ 12 w 16"/>
                    <a:gd name="T9" fmla="*/ 65 h 93"/>
                    <a:gd name="T10" fmla="*/ 0 w 16"/>
                    <a:gd name="T11" fmla="*/ 93 h 93"/>
                    <a:gd name="T12" fmla="*/ 0 w 16"/>
                    <a:gd name="T13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93">
                      <a:moveTo>
                        <a:pt x="6" y="0"/>
                      </a:moveTo>
                      <a:lnTo>
                        <a:pt x="16" y="21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2" y="65"/>
                      </a:lnTo>
                      <a:lnTo>
                        <a:pt x="0" y="93"/>
                      </a:lnTo>
                      <a:lnTo>
                        <a:pt x="0" y="93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38" name="Freeform 454"/>
                <p:cNvSpPr>
                  <a:spLocks/>
                </p:cNvSpPr>
                <p:nvPr/>
              </p:nvSpPr>
              <p:spPr bwMode="auto">
                <a:xfrm>
                  <a:off x="3310" y="4006"/>
                  <a:ext cx="12" cy="93"/>
                </a:xfrm>
                <a:custGeom>
                  <a:avLst/>
                  <a:gdLst>
                    <a:gd name="T0" fmla="*/ 6 w 12"/>
                    <a:gd name="T1" fmla="*/ 0 h 93"/>
                    <a:gd name="T2" fmla="*/ 12 w 12"/>
                    <a:gd name="T3" fmla="*/ 16 h 93"/>
                    <a:gd name="T4" fmla="*/ 12 w 12"/>
                    <a:gd name="T5" fmla="*/ 38 h 93"/>
                    <a:gd name="T6" fmla="*/ 6 w 12"/>
                    <a:gd name="T7" fmla="*/ 65 h 93"/>
                    <a:gd name="T8" fmla="*/ 0 w 12"/>
                    <a:gd name="T9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93">
                      <a:moveTo>
                        <a:pt x="6" y="0"/>
                      </a:moveTo>
                      <a:lnTo>
                        <a:pt x="12" y="16"/>
                      </a:lnTo>
                      <a:lnTo>
                        <a:pt x="12" y="38"/>
                      </a:lnTo>
                      <a:lnTo>
                        <a:pt x="6" y="65"/>
                      </a:lnTo>
                      <a:lnTo>
                        <a:pt x="0" y="93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239" name="Group 455"/>
              <p:cNvGrpSpPr>
                <a:grpSpLocks/>
              </p:cNvGrpSpPr>
              <p:nvPr/>
            </p:nvGrpSpPr>
            <p:grpSpPr bwMode="auto">
              <a:xfrm>
                <a:off x="3282" y="4093"/>
                <a:ext cx="121" cy="197"/>
                <a:chOff x="3282" y="4093"/>
                <a:chExt cx="121" cy="197"/>
              </a:xfrm>
            </p:grpSpPr>
            <p:sp>
              <p:nvSpPr>
                <p:cNvPr id="119240" name="Freeform 456"/>
                <p:cNvSpPr>
                  <a:spLocks/>
                </p:cNvSpPr>
                <p:nvPr/>
              </p:nvSpPr>
              <p:spPr bwMode="auto">
                <a:xfrm>
                  <a:off x="3282" y="4197"/>
                  <a:ext cx="88" cy="49"/>
                </a:xfrm>
                <a:custGeom>
                  <a:avLst/>
                  <a:gdLst>
                    <a:gd name="T0" fmla="*/ 0 w 88"/>
                    <a:gd name="T1" fmla="*/ 45 h 49"/>
                    <a:gd name="T2" fmla="*/ 11 w 88"/>
                    <a:gd name="T3" fmla="*/ 45 h 49"/>
                    <a:gd name="T4" fmla="*/ 23 w 88"/>
                    <a:gd name="T5" fmla="*/ 49 h 49"/>
                    <a:gd name="T6" fmla="*/ 23 w 88"/>
                    <a:gd name="T7" fmla="*/ 49 h 49"/>
                    <a:gd name="T8" fmla="*/ 44 w 88"/>
                    <a:gd name="T9" fmla="*/ 45 h 49"/>
                    <a:gd name="T10" fmla="*/ 56 w 88"/>
                    <a:gd name="T11" fmla="*/ 28 h 49"/>
                    <a:gd name="T12" fmla="*/ 56 w 88"/>
                    <a:gd name="T13" fmla="*/ 28 h 49"/>
                    <a:gd name="T14" fmla="*/ 77 w 88"/>
                    <a:gd name="T15" fmla="*/ 16 h 49"/>
                    <a:gd name="T16" fmla="*/ 88 w 88"/>
                    <a:gd name="T17" fmla="*/ 0 h 49"/>
                    <a:gd name="T18" fmla="*/ 88 w 88"/>
                    <a:gd name="T19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49">
                      <a:moveTo>
                        <a:pt x="0" y="45"/>
                      </a:moveTo>
                      <a:lnTo>
                        <a:pt x="11" y="45"/>
                      </a:lnTo>
                      <a:lnTo>
                        <a:pt x="23" y="49"/>
                      </a:lnTo>
                      <a:lnTo>
                        <a:pt x="23" y="49"/>
                      </a:lnTo>
                      <a:lnTo>
                        <a:pt x="44" y="45"/>
                      </a:lnTo>
                      <a:lnTo>
                        <a:pt x="56" y="28"/>
                      </a:lnTo>
                      <a:lnTo>
                        <a:pt x="56" y="28"/>
                      </a:lnTo>
                      <a:lnTo>
                        <a:pt x="77" y="16"/>
                      </a:lnTo>
                      <a:lnTo>
                        <a:pt x="88" y="0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41" name="Freeform 457"/>
                <p:cNvSpPr>
                  <a:spLocks/>
                </p:cNvSpPr>
                <p:nvPr/>
              </p:nvSpPr>
              <p:spPr bwMode="auto">
                <a:xfrm>
                  <a:off x="3282" y="4197"/>
                  <a:ext cx="88" cy="49"/>
                </a:xfrm>
                <a:custGeom>
                  <a:avLst/>
                  <a:gdLst>
                    <a:gd name="T0" fmla="*/ 0 w 88"/>
                    <a:gd name="T1" fmla="*/ 45 h 49"/>
                    <a:gd name="T2" fmla="*/ 11 w 88"/>
                    <a:gd name="T3" fmla="*/ 45 h 49"/>
                    <a:gd name="T4" fmla="*/ 23 w 88"/>
                    <a:gd name="T5" fmla="*/ 49 h 49"/>
                    <a:gd name="T6" fmla="*/ 40 w 88"/>
                    <a:gd name="T7" fmla="*/ 39 h 49"/>
                    <a:gd name="T8" fmla="*/ 56 w 88"/>
                    <a:gd name="T9" fmla="*/ 28 h 49"/>
                    <a:gd name="T10" fmla="*/ 71 w 88"/>
                    <a:gd name="T11" fmla="*/ 12 h 49"/>
                    <a:gd name="T12" fmla="*/ 88 w 88"/>
                    <a:gd name="T1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49">
                      <a:moveTo>
                        <a:pt x="0" y="45"/>
                      </a:moveTo>
                      <a:lnTo>
                        <a:pt x="11" y="45"/>
                      </a:lnTo>
                      <a:lnTo>
                        <a:pt x="23" y="49"/>
                      </a:lnTo>
                      <a:lnTo>
                        <a:pt x="40" y="39"/>
                      </a:lnTo>
                      <a:lnTo>
                        <a:pt x="56" y="28"/>
                      </a:lnTo>
                      <a:lnTo>
                        <a:pt x="71" y="12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42" name="Freeform 458"/>
                <p:cNvSpPr>
                  <a:spLocks/>
                </p:cNvSpPr>
                <p:nvPr/>
              </p:nvSpPr>
              <p:spPr bwMode="auto">
                <a:xfrm>
                  <a:off x="3359" y="4197"/>
                  <a:ext cx="17" cy="88"/>
                </a:xfrm>
                <a:custGeom>
                  <a:avLst/>
                  <a:gdLst>
                    <a:gd name="T0" fmla="*/ 17 w 17"/>
                    <a:gd name="T1" fmla="*/ 0 h 88"/>
                    <a:gd name="T2" fmla="*/ 6 w 17"/>
                    <a:gd name="T3" fmla="*/ 12 h 88"/>
                    <a:gd name="T4" fmla="*/ 11 w 17"/>
                    <a:gd name="T5" fmla="*/ 33 h 88"/>
                    <a:gd name="T6" fmla="*/ 0 w 17"/>
                    <a:gd name="T7" fmla="*/ 55 h 88"/>
                    <a:gd name="T8" fmla="*/ 0 w 17"/>
                    <a:gd name="T9" fmla="*/ 72 h 88"/>
                    <a:gd name="T10" fmla="*/ 0 w 17"/>
                    <a:gd name="T11" fmla="*/ 82 h 88"/>
                    <a:gd name="T12" fmla="*/ 11 w 17"/>
                    <a:gd name="T13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88">
                      <a:moveTo>
                        <a:pt x="17" y="0"/>
                      </a:moveTo>
                      <a:lnTo>
                        <a:pt x="6" y="12"/>
                      </a:lnTo>
                      <a:lnTo>
                        <a:pt x="11" y="33"/>
                      </a:lnTo>
                      <a:lnTo>
                        <a:pt x="0" y="55"/>
                      </a:lnTo>
                      <a:lnTo>
                        <a:pt x="0" y="72"/>
                      </a:lnTo>
                      <a:lnTo>
                        <a:pt x="0" y="82"/>
                      </a:lnTo>
                      <a:lnTo>
                        <a:pt x="11" y="88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43" name="Freeform 459"/>
                <p:cNvSpPr>
                  <a:spLocks/>
                </p:cNvSpPr>
                <p:nvPr/>
              </p:nvSpPr>
              <p:spPr bwMode="auto">
                <a:xfrm>
                  <a:off x="3359" y="4197"/>
                  <a:ext cx="17" cy="88"/>
                </a:xfrm>
                <a:custGeom>
                  <a:avLst/>
                  <a:gdLst>
                    <a:gd name="T0" fmla="*/ 17 w 17"/>
                    <a:gd name="T1" fmla="*/ 0 h 88"/>
                    <a:gd name="T2" fmla="*/ 6 w 17"/>
                    <a:gd name="T3" fmla="*/ 12 h 88"/>
                    <a:gd name="T4" fmla="*/ 6 w 17"/>
                    <a:gd name="T5" fmla="*/ 22 h 88"/>
                    <a:gd name="T6" fmla="*/ 6 w 17"/>
                    <a:gd name="T7" fmla="*/ 33 h 88"/>
                    <a:gd name="T8" fmla="*/ 6 w 17"/>
                    <a:gd name="T9" fmla="*/ 49 h 88"/>
                    <a:gd name="T10" fmla="*/ 0 w 17"/>
                    <a:gd name="T11" fmla="*/ 60 h 88"/>
                    <a:gd name="T12" fmla="*/ 0 w 17"/>
                    <a:gd name="T13" fmla="*/ 76 h 88"/>
                    <a:gd name="T14" fmla="*/ 11 w 17"/>
                    <a:gd name="T15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" h="88">
                      <a:moveTo>
                        <a:pt x="17" y="0"/>
                      </a:moveTo>
                      <a:lnTo>
                        <a:pt x="6" y="12"/>
                      </a:lnTo>
                      <a:lnTo>
                        <a:pt x="6" y="22"/>
                      </a:lnTo>
                      <a:lnTo>
                        <a:pt x="6" y="33"/>
                      </a:lnTo>
                      <a:lnTo>
                        <a:pt x="6" y="49"/>
                      </a:lnTo>
                      <a:lnTo>
                        <a:pt x="0" y="60"/>
                      </a:lnTo>
                      <a:lnTo>
                        <a:pt x="0" y="76"/>
                      </a:lnTo>
                      <a:lnTo>
                        <a:pt x="11" y="88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44" name="Freeform 460"/>
                <p:cNvSpPr>
                  <a:spLocks/>
                </p:cNvSpPr>
                <p:nvPr/>
              </p:nvSpPr>
              <p:spPr bwMode="auto">
                <a:xfrm>
                  <a:off x="3299" y="4159"/>
                  <a:ext cx="104" cy="131"/>
                </a:xfrm>
                <a:custGeom>
                  <a:avLst/>
                  <a:gdLst>
                    <a:gd name="T0" fmla="*/ 71 w 104"/>
                    <a:gd name="T1" fmla="*/ 131 h 131"/>
                    <a:gd name="T2" fmla="*/ 71 w 104"/>
                    <a:gd name="T3" fmla="*/ 131 h 131"/>
                    <a:gd name="T4" fmla="*/ 71 w 104"/>
                    <a:gd name="T5" fmla="*/ 126 h 131"/>
                    <a:gd name="T6" fmla="*/ 77 w 104"/>
                    <a:gd name="T7" fmla="*/ 104 h 131"/>
                    <a:gd name="T8" fmla="*/ 83 w 104"/>
                    <a:gd name="T9" fmla="*/ 87 h 131"/>
                    <a:gd name="T10" fmla="*/ 104 w 104"/>
                    <a:gd name="T11" fmla="*/ 60 h 131"/>
                    <a:gd name="T12" fmla="*/ 104 w 104"/>
                    <a:gd name="T13" fmla="*/ 38 h 131"/>
                    <a:gd name="T14" fmla="*/ 104 w 104"/>
                    <a:gd name="T15" fmla="*/ 38 h 131"/>
                    <a:gd name="T16" fmla="*/ 99 w 104"/>
                    <a:gd name="T17" fmla="*/ 21 h 131"/>
                    <a:gd name="T18" fmla="*/ 87 w 104"/>
                    <a:gd name="T19" fmla="*/ 5 h 131"/>
                    <a:gd name="T20" fmla="*/ 87 w 104"/>
                    <a:gd name="T21" fmla="*/ 5 h 131"/>
                    <a:gd name="T22" fmla="*/ 66 w 104"/>
                    <a:gd name="T23" fmla="*/ 0 h 131"/>
                    <a:gd name="T24" fmla="*/ 44 w 104"/>
                    <a:gd name="T25" fmla="*/ 11 h 131"/>
                    <a:gd name="T26" fmla="*/ 44 w 104"/>
                    <a:gd name="T27" fmla="*/ 11 h 131"/>
                    <a:gd name="T28" fmla="*/ 27 w 104"/>
                    <a:gd name="T29" fmla="*/ 21 h 131"/>
                    <a:gd name="T30" fmla="*/ 17 w 104"/>
                    <a:gd name="T31" fmla="*/ 33 h 131"/>
                    <a:gd name="T32" fmla="*/ 0 w 104"/>
                    <a:gd name="T33" fmla="*/ 38 h 131"/>
                    <a:gd name="T34" fmla="*/ 0 w 104"/>
                    <a:gd name="T35" fmla="*/ 38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4" h="131">
                      <a:moveTo>
                        <a:pt x="71" y="131"/>
                      </a:moveTo>
                      <a:lnTo>
                        <a:pt x="71" y="131"/>
                      </a:lnTo>
                      <a:lnTo>
                        <a:pt x="71" y="126"/>
                      </a:lnTo>
                      <a:lnTo>
                        <a:pt x="77" y="104"/>
                      </a:lnTo>
                      <a:lnTo>
                        <a:pt x="83" y="87"/>
                      </a:lnTo>
                      <a:lnTo>
                        <a:pt x="104" y="60"/>
                      </a:lnTo>
                      <a:lnTo>
                        <a:pt x="104" y="38"/>
                      </a:lnTo>
                      <a:lnTo>
                        <a:pt x="104" y="38"/>
                      </a:lnTo>
                      <a:lnTo>
                        <a:pt x="99" y="21"/>
                      </a:lnTo>
                      <a:lnTo>
                        <a:pt x="87" y="5"/>
                      </a:lnTo>
                      <a:lnTo>
                        <a:pt x="87" y="5"/>
                      </a:lnTo>
                      <a:lnTo>
                        <a:pt x="66" y="0"/>
                      </a:lnTo>
                      <a:lnTo>
                        <a:pt x="44" y="11"/>
                      </a:lnTo>
                      <a:lnTo>
                        <a:pt x="44" y="11"/>
                      </a:lnTo>
                      <a:lnTo>
                        <a:pt x="27" y="21"/>
                      </a:lnTo>
                      <a:lnTo>
                        <a:pt x="17" y="33"/>
                      </a:lnTo>
                      <a:lnTo>
                        <a:pt x="0" y="38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45" name="Freeform 461"/>
                <p:cNvSpPr>
                  <a:spLocks/>
                </p:cNvSpPr>
                <p:nvPr/>
              </p:nvSpPr>
              <p:spPr bwMode="auto">
                <a:xfrm>
                  <a:off x="3299" y="4159"/>
                  <a:ext cx="104" cy="131"/>
                </a:xfrm>
                <a:custGeom>
                  <a:avLst/>
                  <a:gdLst>
                    <a:gd name="T0" fmla="*/ 71 w 104"/>
                    <a:gd name="T1" fmla="*/ 131 h 131"/>
                    <a:gd name="T2" fmla="*/ 71 w 104"/>
                    <a:gd name="T3" fmla="*/ 120 h 131"/>
                    <a:gd name="T4" fmla="*/ 71 w 104"/>
                    <a:gd name="T5" fmla="*/ 110 h 131"/>
                    <a:gd name="T6" fmla="*/ 83 w 104"/>
                    <a:gd name="T7" fmla="*/ 93 h 131"/>
                    <a:gd name="T8" fmla="*/ 83 w 104"/>
                    <a:gd name="T9" fmla="*/ 83 h 131"/>
                    <a:gd name="T10" fmla="*/ 93 w 104"/>
                    <a:gd name="T11" fmla="*/ 77 h 131"/>
                    <a:gd name="T12" fmla="*/ 104 w 104"/>
                    <a:gd name="T13" fmla="*/ 38 h 131"/>
                    <a:gd name="T14" fmla="*/ 93 w 104"/>
                    <a:gd name="T15" fmla="*/ 21 h 131"/>
                    <a:gd name="T16" fmla="*/ 87 w 104"/>
                    <a:gd name="T17" fmla="*/ 5 h 131"/>
                    <a:gd name="T18" fmla="*/ 66 w 104"/>
                    <a:gd name="T19" fmla="*/ 0 h 131"/>
                    <a:gd name="T20" fmla="*/ 44 w 104"/>
                    <a:gd name="T21" fmla="*/ 11 h 131"/>
                    <a:gd name="T22" fmla="*/ 17 w 104"/>
                    <a:gd name="T23" fmla="*/ 21 h 131"/>
                    <a:gd name="T24" fmla="*/ 0 w 104"/>
                    <a:gd name="T25" fmla="*/ 38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4" h="131">
                      <a:moveTo>
                        <a:pt x="71" y="131"/>
                      </a:moveTo>
                      <a:lnTo>
                        <a:pt x="71" y="120"/>
                      </a:lnTo>
                      <a:lnTo>
                        <a:pt x="71" y="110"/>
                      </a:lnTo>
                      <a:lnTo>
                        <a:pt x="83" y="93"/>
                      </a:lnTo>
                      <a:lnTo>
                        <a:pt x="83" y="83"/>
                      </a:lnTo>
                      <a:lnTo>
                        <a:pt x="93" y="77"/>
                      </a:lnTo>
                      <a:lnTo>
                        <a:pt x="104" y="38"/>
                      </a:lnTo>
                      <a:lnTo>
                        <a:pt x="93" y="21"/>
                      </a:lnTo>
                      <a:lnTo>
                        <a:pt x="87" y="5"/>
                      </a:lnTo>
                      <a:lnTo>
                        <a:pt x="66" y="0"/>
                      </a:lnTo>
                      <a:lnTo>
                        <a:pt x="44" y="11"/>
                      </a:lnTo>
                      <a:lnTo>
                        <a:pt x="17" y="21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46" name="Freeform 462"/>
                <p:cNvSpPr>
                  <a:spLocks/>
                </p:cNvSpPr>
                <p:nvPr/>
              </p:nvSpPr>
              <p:spPr bwMode="auto">
                <a:xfrm>
                  <a:off x="3310" y="4093"/>
                  <a:ext cx="12" cy="93"/>
                </a:xfrm>
                <a:custGeom>
                  <a:avLst/>
                  <a:gdLst>
                    <a:gd name="T0" fmla="*/ 6 w 12"/>
                    <a:gd name="T1" fmla="*/ 93 h 93"/>
                    <a:gd name="T2" fmla="*/ 12 w 12"/>
                    <a:gd name="T3" fmla="*/ 77 h 93"/>
                    <a:gd name="T4" fmla="*/ 12 w 12"/>
                    <a:gd name="T5" fmla="*/ 27 h 93"/>
                    <a:gd name="T6" fmla="*/ 0 w 12"/>
                    <a:gd name="T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93">
                      <a:moveTo>
                        <a:pt x="6" y="93"/>
                      </a:moveTo>
                      <a:lnTo>
                        <a:pt x="12" y="77"/>
                      </a:lnTo>
                      <a:lnTo>
                        <a:pt x="12" y="2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47" name="Freeform 463"/>
                <p:cNvSpPr>
                  <a:spLocks/>
                </p:cNvSpPr>
                <p:nvPr/>
              </p:nvSpPr>
              <p:spPr bwMode="auto">
                <a:xfrm>
                  <a:off x="3310" y="4093"/>
                  <a:ext cx="12" cy="93"/>
                </a:xfrm>
                <a:custGeom>
                  <a:avLst/>
                  <a:gdLst>
                    <a:gd name="T0" fmla="*/ 6 w 12"/>
                    <a:gd name="T1" fmla="*/ 93 h 93"/>
                    <a:gd name="T2" fmla="*/ 6 w 12"/>
                    <a:gd name="T3" fmla="*/ 71 h 93"/>
                    <a:gd name="T4" fmla="*/ 12 w 12"/>
                    <a:gd name="T5" fmla="*/ 56 h 93"/>
                    <a:gd name="T6" fmla="*/ 6 w 12"/>
                    <a:gd name="T7" fmla="*/ 27 h 93"/>
                    <a:gd name="T8" fmla="*/ 0 w 12"/>
                    <a:gd name="T9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93">
                      <a:moveTo>
                        <a:pt x="6" y="93"/>
                      </a:moveTo>
                      <a:lnTo>
                        <a:pt x="6" y="71"/>
                      </a:lnTo>
                      <a:lnTo>
                        <a:pt x="12" y="56"/>
                      </a:lnTo>
                      <a:lnTo>
                        <a:pt x="6" y="2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248" name="Group 464"/>
              <p:cNvGrpSpPr>
                <a:grpSpLocks/>
              </p:cNvGrpSpPr>
              <p:nvPr/>
            </p:nvGrpSpPr>
            <p:grpSpPr bwMode="auto">
              <a:xfrm>
                <a:off x="3013" y="4143"/>
                <a:ext cx="127" cy="43"/>
                <a:chOff x="3013" y="4143"/>
                <a:chExt cx="127" cy="43"/>
              </a:xfrm>
            </p:grpSpPr>
            <p:sp>
              <p:nvSpPr>
                <p:cNvPr id="119249" name="Freeform 465"/>
                <p:cNvSpPr>
                  <a:spLocks/>
                </p:cNvSpPr>
                <p:nvPr/>
              </p:nvSpPr>
              <p:spPr bwMode="auto">
                <a:xfrm>
                  <a:off x="3024" y="4149"/>
                  <a:ext cx="116" cy="37"/>
                </a:xfrm>
                <a:custGeom>
                  <a:avLst/>
                  <a:gdLst>
                    <a:gd name="T0" fmla="*/ 116 w 116"/>
                    <a:gd name="T1" fmla="*/ 0 h 37"/>
                    <a:gd name="T2" fmla="*/ 105 w 116"/>
                    <a:gd name="T3" fmla="*/ 15 h 37"/>
                    <a:gd name="T4" fmla="*/ 83 w 116"/>
                    <a:gd name="T5" fmla="*/ 31 h 37"/>
                    <a:gd name="T6" fmla="*/ 66 w 116"/>
                    <a:gd name="T7" fmla="*/ 37 h 37"/>
                    <a:gd name="T8" fmla="*/ 66 w 116"/>
                    <a:gd name="T9" fmla="*/ 37 h 37"/>
                    <a:gd name="T10" fmla="*/ 45 w 116"/>
                    <a:gd name="T11" fmla="*/ 37 h 37"/>
                    <a:gd name="T12" fmla="*/ 23 w 116"/>
                    <a:gd name="T13" fmla="*/ 31 h 37"/>
                    <a:gd name="T14" fmla="*/ 23 w 116"/>
                    <a:gd name="T15" fmla="*/ 31 h 37"/>
                    <a:gd name="T16" fmla="*/ 12 w 116"/>
                    <a:gd name="T17" fmla="*/ 31 h 37"/>
                    <a:gd name="T18" fmla="*/ 0 w 116"/>
                    <a:gd name="T19" fmla="*/ 21 h 37"/>
                    <a:gd name="T20" fmla="*/ 0 w 116"/>
                    <a:gd name="T21" fmla="*/ 2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6" h="37">
                      <a:moveTo>
                        <a:pt x="116" y="0"/>
                      </a:moveTo>
                      <a:lnTo>
                        <a:pt x="105" y="15"/>
                      </a:lnTo>
                      <a:lnTo>
                        <a:pt x="83" y="31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45" y="37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12" y="31"/>
                      </a:lnTo>
                      <a:lnTo>
                        <a:pt x="0" y="2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50" name="Freeform 466"/>
                <p:cNvSpPr>
                  <a:spLocks/>
                </p:cNvSpPr>
                <p:nvPr/>
              </p:nvSpPr>
              <p:spPr bwMode="auto">
                <a:xfrm>
                  <a:off x="3024" y="4149"/>
                  <a:ext cx="116" cy="37"/>
                </a:xfrm>
                <a:custGeom>
                  <a:avLst/>
                  <a:gdLst>
                    <a:gd name="T0" fmla="*/ 116 w 116"/>
                    <a:gd name="T1" fmla="*/ 0 h 37"/>
                    <a:gd name="T2" fmla="*/ 105 w 116"/>
                    <a:gd name="T3" fmla="*/ 10 h 37"/>
                    <a:gd name="T4" fmla="*/ 99 w 116"/>
                    <a:gd name="T5" fmla="*/ 21 h 37"/>
                    <a:gd name="T6" fmla="*/ 83 w 116"/>
                    <a:gd name="T7" fmla="*/ 27 h 37"/>
                    <a:gd name="T8" fmla="*/ 66 w 116"/>
                    <a:gd name="T9" fmla="*/ 37 h 37"/>
                    <a:gd name="T10" fmla="*/ 23 w 116"/>
                    <a:gd name="T11" fmla="*/ 31 h 37"/>
                    <a:gd name="T12" fmla="*/ 12 w 116"/>
                    <a:gd name="T13" fmla="*/ 27 h 37"/>
                    <a:gd name="T14" fmla="*/ 0 w 116"/>
                    <a:gd name="T15" fmla="*/ 2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6" h="37">
                      <a:moveTo>
                        <a:pt x="116" y="0"/>
                      </a:moveTo>
                      <a:lnTo>
                        <a:pt x="105" y="10"/>
                      </a:lnTo>
                      <a:lnTo>
                        <a:pt x="99" y="21"/>
                      </a:lnTo>
                      <a:lnTo>
                        <a:pt x="83" y="27"/>
                      </a:lnTo>
                      <a:lnTo>
                        <a:pt x="66" y="37"/>
                      </a:lnTo>
                      <a:lnTo>
                        <a:pt x="23" y="31"/>
                      </a:lnTo>
                      <a:lnTo>
                        <a:pt x="12" y="27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51" name="Freeform 467"/>
                <p:cNvSpPr>
                  <a:spLocks/>
                </p:cNvSpPr>
                <p:nvPr/>
              </p:nvSpPr>
              <p:spPr bwMode="auto">
                <a:xfrm>
                  <a:off x="3020" y="4143"/>
                  <a:ext cx="93" cy="27"/>
                </a:xfrm>
                <a:custGeom>
                  <a:avLst/>
                  <a:gdLst>
                    <a:gd name="T0" fmla="*/ 93 w 93"/>
                    <a:gd name="T1" fmla="*/ 0 h 27"/>
                    <a:gd name="T2" fmla="*/ 87 w 93"/>
                    <a:gd name="T3" fmla="*/ 10 h 27"/>
                    <a:gd name="T4" fmla="*/ 64 w 93"/>
                    <a:gd name="T5" fmla="*/ 27 h 27"/>
                    <a:gd name="T6" fmla="*/ 33 w 93"/>
                    <a:gd name="T7" fmla="*/ 27 h 27"/>
                    <a:gd name="T8" fmla="*/ 16 w 93"/>
                    <a:gd name="T9" fmla="*/ 21 h 27"/>
                    <a:gd name="T10" fmla="*/ 10 w 93"/>
                    <a:gd name="T11" fmla="*/ 21 h 27"/>
                    <a:gd name="T12" fmla="*/ 10 w 93"/>
                    <a:gd name="T13" fmla="*/ 21 h 27"/>
                    <a:gd name="T14" fmla="*/ 4 w 93"/>
                    <a:gd name="T15" fmla="*/ 16 h 27"/>
                    <a:gd name="T16" fmla="*/ 0 w 93"/>
                    <a:gd name="T17" fmla="*/ 6 h 27"/>
                    <a:gd name="T18" fmla="*/ 0 w 93"/>
                    <a:gd name="T19" fmla="*/ 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3" h="27">
                      <a:moveTo>
                        <a:pt x="93" y="0"/>
                      </a:moveTo>
                      <a:lnTo>
                        <a:pt x="87" y="10"/>
                      </a:lnTo>
                      <a:lnTo>
                        <a:pt x="64" y="27"/>
                      </a:lnTo>
                      <a:lnTo>
                        <a:pt x="33" y="27"/>
                      </a:lnTo>
                      <a:lnTo>
                        <a:pt x="16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4" y="16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52" name="Freeform 468"/>
                <p:cNvSpPr>
                  <a:spLocks/>
                </p:cNvSpPr>
                <p:nvPr/>
              </p:nvSpPr>
              <p:spPr bwMode="auto">
                <a:xfrm>
                  <a:off x="3020" y="4143"/>
                  <a:ext cx="93" cy="27"/>
                </a:xfrm>
                <a:custGeom>
                  <a:avLst/>
                  <a:gdLst>
                    <a:gd name="T0" fmla="*/ 93 w 93"/>
                    <a:gd name="T1" fmla="*/ 0 h 27"/>
                    <a:gd name="T2" fmla="*/ 81 w 93"/>
                    <a:gd name="T3" fmla="*/ 21 h 27"/>
                    <a:gd name="T4" fmla="*/ 49 w 93"/>
                    <a:gd name="T5" fmla="*/ 27 h 27"/>
                    <a:gd name="T6" fmla="*/ 21 w 93"/>
                    <a:gd name="T7" fmla="*/ 27 h 27"/>
                    <a:gd name="T8" fmla="*/ 10 w 93"/>
                    <a:gd name="T9" fmla="*/ 21 h 27"/>
                    <a:gd name="T10" fmla="*/ 0 w 93"/>
                    <a:gd name="T11" fmla="*/ 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27">
                      <a:moveTo>
                        <a:pt x="93" y="0"/>
                      </a:moveTo>
                      <a:lnTo>
                        <a:pt x="81" y="21"/>
                      </a:lnTo>
                      <a:lnTo>
                        <a:pt x="49" y="27"/>
                      </a:lnTo>
                      <a:lnTo>
                        <a:pt x="21" y="27"/>
                      </a:lnTo>
                      <a:lnTo>
                        <a:pt x="10" y="21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53" name="Line 469"/>
                <p:cNvSpPr>
                  <a:spLocks noChangeShapeType="1"/>
                </p:cNvSpPr>
                <p:nvPr/>
              </p:nvSpPr>
              <p:spPr bwMode="auto">
                <a:xfrm>
                  <a:off x="3013" y="4159"/>
                  <a:ext cx="11" cy="1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54" name="Line 470"/>
                <p:cNvSpPr>
                  <a:spLocks noChangeShapeType="1"/>
                </p:cNvSpPr>
                <p:nvPr/>
              </p:nvSpPr>
              <p:spPr bwMode="auto">
                <a:xfrm>
                  <a:off x="3013" y="4153"/>
                  <a:ext cx="17" cy="17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255" name="Group 471"/>
              <p:cNvGrpSpPr>
                <a:grpSpLocks/>
              </p:cNvGrpSpPr>
              <p:nvPr/>
            </p:nvGrpSpPr>
            <p:grpSpPr bwMode="auto">
              <a:xfrm>
                <a:off x="3013" y="4006"/>
                <a:ext cx="127" cy="48"/>
                <a:chOff x="3013" y="4006"/>
                <a:chExt cx="127" cy="48"/>
              </a:xfrm>
            </p:grpSpPr>
            <p:sp>
              <p:nvSpPr>
                <p:cNvPr id="119256" name="Freeform 472"/>
                <p:cNvSpPr>
                  <a:spLocks/>
                </p:cNvSpPr>
                <p:nvPr/>
              </p:nvSpPr>
              <p:spPr bwMode="auto">
                <a:xfrm>
                  <a:off x="3024" y="4006"/>
                  <a:ext cx="116" cy="38"/>
                </a:xfrm>
                <a:custGeom>
                  <a:avLst/>
                  <a:gdLst>
                    <a:gd name="T0" fmla="*/ 116 w 116"/>
                    <a:gd name="T1" fmla="*/ 38 h 38"/>
                    <a:gd name="T2" fmla="*/ 105 w 116"/>
                    <a:gd name="T3" fmla="*/ 27 h 38"/>
                    <a:gd name="T4" fmla="*/ 83 w 116"/>
                    <a:gd name="T5" fmla="*/ 0 h 38"/>
                    <a:gd name="T6" fmla="*/ 66 w 116"/>
                    <a:gd name="T7" fmla="*/ 4 h 38"/>
                    <a:gd name="T8" fmla="*/ 66 w 116"/>
                    <a:gd name="T9" fmla="*/ 4 h 38"/>
                    <a:gd name="T10" fmla="*/ 45 w 116"/>
                    <a:gd name="T11" fmla="*/ 0 h 38"/>
                    <a:gd name="T12" fmla="*/ 23 w 116"/>
                    <a:gd name="T13" fmla="*/ 4 h 38"/>
                    <a:gd name="T14" fmla="*/ 23 w 116"/>
                    <a:gd name="T15" fmla="*/ 4 h 38"/>
                    <a:gd name="T16" fmla="*/ 12 w 116"/>
                    <a:gd name="T17" fmla="*/ 16 h 38"/>
                    <a:gd name="T18" fmla="*/ 0 w 116"/>
                    <a:gd name="T19" fmla="*/ 16 h 38"/>
                    <a:gd name="T20" fmla="*/ 0 w 116"/>
                    <a:gd name="T21" fmla="*/ 1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6" h="38">
                      <a:moveTo>
                        <a:pt x="116" y="38"/>
                      </a:moveTo>
                      <a:lnTo>
                        <a:pt x="105" y="27"/>
                      </a:lnTo>
                      <a:lnTo>
                        <a:pt x="83" y="0"/>
                      </a:lnTo>
                      <a:lnTo>
                        <a:pt x="66" y="4"/>
                      </a:lnTo>
                      <a:lnTo>
                        <a:pt x="66" y="4"/>
                      </a:lnTo>
                      <a:lnTo>
                        <a:pt x="45" y="0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12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57" name="Freeform 473"/>
                <p:cNvSpPr>
                  <a:spLocks/>
                </p:cNvSpPr>
                <p:nvPr/>
              </p:nvSpPr>
              <p:spPr bwMode="auto">
                <a:xfrm>
                  <a:off x="3024" y="4010"/>
                  <a:ext cx="116" cy="34"/>
                </a:xfrm>
                <a:custGeom>
                  <a:avLst/>
                  <a:gdLst>
                    <a:gd name="T0" fmla="*/ 116 w 116"/>
                    <a:gd name="T1" fmla="*/ 34 h 34"/>
                    <a:gd name="T2" fmla="*/ 105 w 116"/>
                    <a:gd name="T3" fmla="*/ 23 h 34"/>
                    <a:gd name="T4" fmla="*/ 99 w 116"/>
                    <a:gd name="T5" fmla="*/ 12 h 34"/>
                    <a:gd name="T6" fmla="*/ 83 w 116"/>
                    <a:gd name="T7" fmla="*/ 0 h 34"/>
                    <a:gd name="T8" fmla="*/ 66 w 116"/>
                    <a:gd name="T9" fmla="*/ 0 h 34"/>
                    <a:gd name="T10" fmla="*/ 23 w 116"/>
                    <a:gd name="T11" fmla="*/ 0 h 34"/>
                    <a:gd name="T12" fmla="*/ 12 w 116"/>
                    <a:gd name="T13" fmla="*/ 6 h 34"/>
                    <a:gd name="T14" fmla="*/ 0 w 116"/>
                    <a:gd name="T15" fmla="*/ 1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6" h="34">
                      <a:moveTo>
                        <a:pt x="116" y="34"/>
                      </a:moveTo>
                      <a:lnTo>
                        <a:pt x="105" y="23"/>
                      </a:lnTo>
                      <a:lnTo>
                        <a:pt x="99" y="12"/>
                      </a:lnTo>
                      <a:lnTo>
                        <a:pt x="83" y="0"/>
                      </a:lnTo>
                      <a:lnTo>
                        <a:pt x="66" y="0"/>
                      </a:lnTo>
                      <a:lnTo>
                        <a:pt x="23" y="0"/>
                      </a:lnTo>
                      <a:lnTo>
                        <a:pt x="12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58" name="Freeform 474"/>
                <p:cNvSpPr>
                  <a:spLocks/>
                </p:cNvSpPr>
                <p:nvPr/>
              </p:nvSpPr>
              <p:spPr bwMode="auto">
                <a:xfrm>
                  <a:off x="3020" y="4022"/>
                  <a:ext cx="93" cy="32"/>
                </a:xfrm>
                <a:custGeom>
                  <a:avLst/>
                  <a:gdLst>
                    <a:gd name="T0" fmla="*/ 93 w 93"/>
                    <a:gd name="T1" fmla="*/ 32 h 32"/>
                    <a:gd name="T2" fmla="*/ 87 w 93"/>
                    <a:gd name="T3" fmla="*/ 17 h 32"/>
                    <a:gd name="T4" fmla="*/ 76 w 93"/>
                    <a:gd name="T5" fmla="*/ 5 h 32"/>
                    <a:gd name="T6" fmla="*/ 60 w 93"/>
                    <a:gd name="T7" fmla="*/ 5 h 32"/>
                    <a:gd name="T8" fmla="*/ 33 w 93"/>
                    <a:gd name="T9" fmla="*/ 0 h 32"/>
                    <a:gd name="T10" fmla="*/ 21 w 93"/>
                    <a:gd name="T11" fmla="*/ 5 h 32"/>
                    <a:gd name="T12" fmla="*/ 21 w 93"/>
                    <a:gd name="T13" fmla="*/ 5 h 32"/>
                    <a:gd name="T14" fmla="*/ 16 w 93"/>
                    <a:gd name="T15" fmla="*/ 5 h 32"/>
                    <a:gd name="T16" fmla="*/ 10 w 93"/>
                    <a:gd name="T17" fmla="*/ 5 h 32"/>
                    <a:gd name="T18" fmla="*/ 10 w 93"/>
                    <a:gd name="T19" fmla="*/ 5 h 32"/>
                    <a:gd name="T20" fmla="*/ 4 w 93"/>
                    <a:gd name="T21" fmla="*/ 17 h 32"/>
                    <a:gd name="T22" fmla="*/ 0 w 93"/>
                    <a:gd name="T23" fmla="*/ 22 h 32"/>
                    <a:gd name="T24" fmla="*/ 0 w 93"/>
                    <a:gd name="T25" fmla="*/ 2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3" h="32">
                      <a:moveTo>
                        <a:pt x="93" y="32"/>
                      </a:moveTo>
                      <a:lnTo>
                        <a:pt x="87" y="17"/>
                      </a:lnTo>
                      <a:lnTo>
                        <a:pt x="76" y="5"/>
                      </a:lnTo>
                      <a:lnTo>
                        <a:pt x="60" y="5"/>
                      </a:lnTo>
                      <a:lnTo>
                        <a:pt x="33" y="0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6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4" y="17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59" name="Freeform 475"/>
                <p:cNvSpPr>
                  <a:spLocks/>
                </p:cNvSpPr>
                <p:nvPr/>
              </p:nvSpPr>
              <p:spPr bwMode="auto">
                <a:xfrm>
                  <a:off x="3020" y="4022"/>
                  <a:ext cx="93" cy="32"/>
                </a:xfrm>
                <a:custGeom>
                  <a:avLst/>
                  <a:gdLst>
                    <a:gd name="T0" fmla="*/ 93 w 93"/>
                    <a:gd name="T1" fmla="*/ 32 h 32"/>
                    <a:gd name="T2" fmla="*/ 81 w 93"/>
                    <a:gd name="T3" fmla="*/ 11 h 32"/>
                    <a:gd name="T4" fmla="*/ 64 w 93"/>
                    <a:gd name="T5" fmla="*/ 0 h 32"/>
                    <a:gd name="T6" fmla="*/ 49 w 93"/>
                    <a:gd name="T7" fmla="*/ 0 h 32"/>
                    <a:gd name="T8" fmla="*/ 21 w 93"/>
                    <a:gd name="T9" fmla="*/ 5 h 32"/>
                    <a:gd name="T10" fmla="*/ 10 w 93"/>
                    <a:gd name="T11" fmla="*/ 5 h 32"/>
                    <a:gd name="T12" fmla="*/ 0 w 93"/>
                    <a:gd name="T13" fmla="*/ 2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3" h="32">
                      <a:moveTo>
                        <a:pt x="93" y="32"/>
                      </a:moveTo>
                      <a:lnTo>
                        <a:pt x="81" y="11"/>
                      </a:lnTo>
                      <a:lnTo>
                        <a:pt x="64" y="0"/>
                      </a:lnTo>
                      <a:lnTo>
                        <a:pt x="49" y="0"/>
                      </a:lnTo>
                      <a:lnTo>
                        <a:pt x="21" y="5"/>
                      </a:lnTo>
                      <a:lnTo>
                        <a:pt x="10" y="5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60" name="Line 476"/>
                <p:cNvSpPr>
                  <a:spLocks noChangeShapeType="1"/>
                </p:cNvSpPr>
                <p:nvPr/>
              </p:nvSpPr>
              <p:spPr bwMode="auto">
                <a:xfrm flipV="1">
                  <a:off x="3013" y="4022"/>
                  <a:ext cx="11" cy="1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61" name="Line 477"/>
                <p:cNvSpPr>
                  <a:spLocks noChangeShapeType="1"/>
                </p:cNvSpPr>
                <p:nvPr/>
              </p:nvSpPr>
              <p:spPr bwMode="auto">
                <a:xfrm flipV="1">
                  <a:off x="3013" y="4027"/>
                  <a:ext cx="17" cy="1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9262" name="Oval 478"/>
            <p:cNvSpPr>
              <a:spLocks noChangeArrowheads="1"/>
            </p:cNvSpPr>
            <p:nvPr/>
          </p:nvSpPr>
          <p:spPr bwMode="auto">
            <a:xfrm>
              <a:off x="3101" y="4077"/>
              <a:ext cx="12" cy="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63" name="Oval 479"/>
            <p:cNvSpPr>
              <a:spLocks noChangeArrowheads="1"/>
            </p:cNvSpPr>
            <p:nvPr/>
          </p:nvSpPr>
          <p:spPr bwMode="auto">
            <a:xfrm>
              <a:off x="3101" y="4116"/>
              <a:ext cx="12" cy="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264" name="Group 480"/>
          <p:cNvGrpSpPr>
            <a:grpSpLocks/>
          </p:cNvGrpSpPr>
          <p:nvPr/>
        </p:nvGrpSpPr>
        <p:grpSpPr bwMode="auto">
          <a:xfrm>
            <a:off x="4654550" y="4613275"/>
            <a:ext cx="796925" cy="455613"/>
            <a:chOff x="2932" y="2906"/>
            <a:chExt cx="502" cy="287"/>
          </a:xfrm>
        </p:grpSpPr>
        <p:grpSp>
          <p:nvGrpSpPr>
            <p:cNvPr id="119265" name="Group 481"/>
            <p:cNvGrpSpPr>
              <a:grpSpLocks/>
            </p:cNvGrpSpPr>
            <p:nvPr/>
          </p:nvGrpSpPr>
          <p:grpSpPr bwMode="auto">
            <a:xfrm>
              <a:off x="2932" y="2906"/>
              <a:ext cx="502" cy="281"/>
              <a:chOff x="2932" y="2906"/>
              <a:chExt cx="502" cy="281"/>
            </a:xfrm>
          </p:grpSpPr>
          <p:sp>
            <p:nvSpPr>
              <p:cNvPr id="119266" name="Freeform 482"/>
              <p:cNvSpPr>
                <a:spLocks/>
              </p:cNvSpPr>
              <p:nvPr/>
            </p:nvSpPr>
            <p:spPr bwMode="auto">
              <a:xfrm>
                <a:off x="2932" y="2924"/>
                <a:ext cx="483" cy="231"/>
              </a:xfrm>
              <a:custGeom>
                <a:avLst/>
                <a:gdLst>
                  <a:gd name="T0" fmla="*/ 20 w 483"/>
                  <a:gd name="T1" fmla="*/ 81 h 231"/>
                  <a:gd name="T2" fmla="*/ 81 w 483"/>
                  <a:gd name="T3" fmla="*/ 32 h 231"/>
                  <a:gd name="T4" fmla="*/ 107 w 483"/>
                  <a:gd name="T5" fmla="*/ 20 h 231"/>
                  <a:gd name="T6" fmla="*/ 170 w 483"/>
                  <a:gd name="T7" fmla="*/ 8 h 231"/>
                  <a:gd name="T8" fmla="*/ 202 w 483"/>
                  <a:gd name="T9" fmla="*/ 0 h 231"/>
                  <a:gd name="T10" fmla="*/ 245 w 483"/>
                  <a:gd name="T11" fmla="*/ 0 h 231"/>
                  <a:gd name="T12" fmla="*/ 283 w 483"/>
                  <a:gd name="T13" fmla="*/ 0 h 231"/>
                  <a:gd name="T14" fmla="*/ 295 w 483"/>
                  <a:gd name="T15" fmla="*/ 14 h 231"/>
                  <a:gd name="T16" fmla="*/ 352 w 483"/>
                  <a:gd name="T17" fmla="*/ 89 h 231"/>
                  <a:gd name="T18" fmla="*/ 376 w 483"/>
                  <a:gd name="T19" fmla="*/ 107 h 231"/>
                  <a:gd name="T20" fmla="*/ 402 w 483"/>
                  <a:gd name="T21" fmla="*/ 107 h 231"/>
                  <a:gd name="T22" fmla="*/ 439 w 483"/>
                  <a:gd name="T23" fmla="*/ 89 h 231"/>
                  <a:gd name="T24" fmla="*/ 445 w 483"/>
                  <a:gd name="T25" fmla="*/ 81 h 231"/>
                  <a:gd name="T26" fmla="*/ 459 w 483"/>
                  <a:gd name="T27" fmla="*/ 81 h 231"/>
                  <a:gd name="T28" fmla="*/ 471 w 483"/>
                  <a:gd name="T29" fmla="*/ 119 h 231"/>
                  <a:gd name="T30" fmla="*/ 471 w 483"/>
                  <a:gd name="T31" fmla="*/ 132 h 231"/>
                  <a:gd name="T32" fmla="*/ 471 w 483"/>
                  <a:gd name="T33" fmla="*/ 162 h 231"/>
                  <a:gd name="T34" fmla="*/ 451 w 483"/>
                  <a:gd name="T35" fmla="*/ 176 h 231"/>
                  <a:gd name="T36" fmla="*/ 439 w 483"/>
                  <a:gd name="T37" fmla="*/ 168 h 231"/>
                  <a:gd name="T38" fmla="*/ 396 w 483"/>
                  <a:gd name="T39" fmla="*/ 144 h 231"/>
                  <a:gd name="T40" fmla="*/ 376 w 483"/>
                  <a:gd name="T41" fmla="*/ 138 h 231"/>
                  <a:gd name="T42" fmla="*/ 307 w 483"/>
                  <a:gd name="T43" fmla="*/ 188 h 231"/>
                  <a:gd name="T44" fmla="*/ 283 w 483"/>
                  <a:gd name="T45" fmla="*/ 206 h 231"/>
                  <a:gd name="T46" fmla="*/ 232 w 483"/>
                  <a:gd name="T47" fmla="*/ 219 h 231"/>
                  <a:gd name="T48" fmla="*/ 208 w 483"/>
                  <a:gd name="T49" fmla="*/ 231 h 231"/>
                  <a:gd name="T50" fmla="*/ 125 w 483"/>
                  <a:gd name="T51" fmla="*/ 213 h 231"/>
                  <a:gd name="T52" fmla="*/ 107 w 483"/>
                  <a:gd name="T53" fmla="*/ 213 h 231"/>
                  <a:gd name="T54" fmla="*/ 88 w 483"/>
                  <a:gd name="T55" fmla="*/ 206 h 231"/>
                  <a:gd name="T56" fmla="*/ 20 w 483"/>
                  <a:gd name="T57" fmla="*/ 150 h 231"/>
                  <a:gd name="T58" fmla="*/ 0 w 483"/>
                  <a:gd name="T59" fmla="*/ 132 h 231"/>
                  <a:gd name="T60" fmla="*/ 6 w 483"/>
                  <a:gd name="T61" fmla="*/ 107 h 231"/>
                  <a:gd name="T62" fmla="*/ 6 w 483"/>
                  <a:gd name="T63" fmla="*/ 95 h 231"/>
                  <a:gd name="T64" fmla="*/ 38 w 483"/>
                  <a:gd name="T65" fmla="*/ 69 h 231"/>
                  <a:gd name="T66" fmla="*/ 63 w 483"/>
                  <a:gd name="T67" fmla="*/ 44 h 231"/>
                  <a:gd name="T68" fmla="*/ 107 w 483"/>
                  <a:gd name="T69" fmla="*/ 20 h 231"/>
                  <a:gd name="T70" fmla="*/ 170 w 483"/>
                  <a:gd name="T71" fmla="*/ 8 h 231"/>
                  <a:gd name="T72" fmla="*/ 232 w 483"/>
                  <a:gd name="T73" fmla="*/ 0 h 231"/>
                  <a:gd name="T74" fmla="*/ 245 w 483"/>
                  <a:gd name="T75" fmla="*/ 0 h 231"/>
                  <a:gd name="T76" fmla="*/ 295 w 483"/>
                  <a:gd name="T77" fmla="*/ 14 h 231"/>
                  <a:gd name="T78" fmla="*/ 332 w 483"/>
                  <a:gd name="T79" fmla="*/ 57 h 231"/>
                  <a:gd name="T80" fmla="*/ 376 w 483"/>
                  <a:gd name="T81" fmla="*/ 107 h 231"/>
                  <a:gd name="T82" fmla="*/ 402 w 483"/>
                  <a:gd name="T83" fmla="*/ 107 h 231"/>
                  <a:gd name="T84" fmla="*/ 445 w 483"/>
                  <a:gd name="T85" fmla="*/ 81 h 231"/>
                  <a:gd name="T86" fmla="*/ 471 w 483"/>
                  <a:gd name="T87" fmla="*/ 101 h 231"/>
                  <a:gd name="T88" fmla="*/ 471 w 483"/>
                  <a:gd name="T89" fmla="*/ 162 h 231"/>
                  <a:gd name="T90" fmla="*/ 439 w 483"/>
                  <a:gd name="T91" fmla="*/ 168 h 231"/>
                  <a:gd name="T92" fmla="*/ 396 w 483"/>
                  <a:gd name="T93" fmla="*/ 144 h 231"/>
                  <a:gd name="T94" fmla="*/ 338 w 483"/>
                  <a:gd name="T95" fmla="*/ 156 h 231"/>
                  <a:gd name="T96" fmla="*/ 301 w 483"/>
                  <a:gd name="T97" fmla="*/ 188 h 231"/>
                  <a:gd name="T98" fmla="*/ 232 w 483"/>
                  <a:gd name="T99" fmla="*/ 219 h 231"/>
                  <a:gd name="T100" fmla="*/ 125 w 483"/>
                  <a:gd name="T101" fmla="*/ 213 h 231"/>
                  <a:gd name="T102" fmla="*/ 44 w 483"/>
                  <a:gd name="T103" fmla="*/ 182 h 231"/>
                  <a:gd name="T104" fmla="*/ 6 w 483"/>
                  <a:gd name="T105" fmla="*/ 125 h 231"/>
                  <a:gd name="T106" fmla="*/ 6 w 483"/>
                  <a:gd name="T107" fmla="*/ 9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83" h="231">
                    <a:moveTo>
                      <a:pt x="6" y="95"/>
                    </a:moveTo>
                    <a:lnTo>
                      <a:pt x="20" y="81"/>
                    </a:lnTo>
                    <a:lnTo>
                      <a:pt x="50" y="63"/>
                    </a:lnTo>
                    <a:lnTo>
                      <a:pt x="81" y="32"/>
                    </a:lnTo>
                    <a:lnTo>
                      <a:pt x="107" y="20"/>
                    </a:lnTo>
                    <a:lnTo>
                      <a:pt x="107" y="20"/>
                    </a:lnTo>
                    <a:lnTo>
                      <a:pt x="139" y="8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202" y="0"/>
                    </a:lnTo>
                    <a:lnTo>
                      <a:pt x="239" y="0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83" y="0"/>
                    </a:lnTo>
                    <a:lnTo>
                      <a:pt x="295" y="14"/>
                    </a:lnTo>
                    <a:lnTo>
                      <a:pt x="295" y="14"/>
                    </a:lnTo>
                    <a:lnTo>
                      <a:pt x="326" y="32"/>
                    </a:lnTo>
                    <a:lnTo>
                      <a:pt x="352" y="89"/>
                    </a:lnTo>
                    <a:lnTo>
                      <a:pt x="376" y="107"/>
                    </a:lnTo>
                    <a:lnTo>
                      <a:pt x="376" y="107"/>
                    </a:lnTo>
                    <a:lnTo>
                      <a:pt x="396" y="107"/>
                    </a:lnTo>
                    <a:lnTo>
                      <a:pt x="402" y="107"/>
                    </a:lnTo>
                    <a:lnTo>
                      <a:pt x="402" y="107"/>
                    </a:lnTo>
                    <a:lnTo>
                      <a:pt x="439" y="89"/>
                    </a:lnTo>
                    <a:lnTo>
                      <a:pt x="439" y="89"/>
                    </a:lnTo>
                    <a:lnTo>
                      <a:pt x="445" y="81"/>
                    </a:lnTo>
                    <a:lnTo>
                      <a:pt x="459" y="81"/>
                    </a:lnTo>
                    <a:lnTo>
                      <a:pt x="459" y="81"/>
                    </a:lnTo>
                    <a:lnTo>
                      <a:pt x="471" y="95"/>
                    </a:lnTo>
                    <a:lnTo>
                      <a:pt x="471" y="119"/>
                    </a:lnTo>
                    <a:lnTo>
                      <a:pt x="471" y="132"/>
                    </a:lnTo>
                    <a:lnTo>
                      <a:pt x="471" y="132"/>
                    </a:lnTo>
                    <a:lnTo>
                      <a:pt x="483" y="150"/>
                    </a:lnTo>
                    <a:lnTo>
                      <a:pt x="471" y="162"/>
                    </a:lnTo>
                    <a:lnTo>
                      <a:pt x="471" y="162"/>
                    </a:lnTo>
                    <a:lnTo>
                      <a:pt x="451" y="176"/>
                    </a:lnTo>
                    <a:lnTo>
                      <a:pt x="439" y="168"/>
                    </a:lnTo>
                    <a:lnTo>
                      <a:pt x="439" y="168"/>
                    </a:lnTo>
                    <a:lnTo>
                      <a:pt x="421" y="156"/>
                    </a:lnTo>
                    <a:lnTo>
                      <a:pt x="396" y="144"/>
                    </a:lnTo>
                    <a:lnTo>
                      <a:pt x="396" y="144"/>
                    </a:lnTo>
                    <a:lnTo>
                      <a:pt x="376" y="138"/>
                    </a:lnTo>
                    <a:lnTo>
                      <a:pt x="346" y="156"/>
                    </a:lnTo>
                    <a:lnTo>
                      <a:pt x="307" y="188"/>
                    </a:lnTo>
                    <a:lnTo>
                      <a:pt x="283" y="206"/>
                    </a:lnTo>
                    <a:lnTo>
                      <a:pt x="283" y="206"/>
                    </a:lnTo>
                    <a:lnTo>
                      <a:pt x="257" y="219"/>
                    </a:lnTo>
                    <a:lnTo>
                      <a:pt x="232" y="219"/>
                    </a:lnTo>
                    <a:lnTo>
                      <a:pt x="232" y="219"/>
                    </a:lnTo>
                    <a:lnTo>
                      <a:pt x="208" y="231"/>
                    </a:lnTo>
                    <a:lnTo>
                      <a:pt x="157" y="219"/>
                    </a:lnTo>
                    <a:lnTo>
                      <a:pt x="125" y="213"/>
                    </a:lnTo>
                    <a:lnTo>
                      <a:pt x="125" y="213"/>
                    </a:lnTo>
                    <a:lnTo>
                      <a:pt x="107" y="213"/>
                    </a:lnTo>
                    <a:lnTo>
                      <a:pt x="88" y="206"/>
                    </a:lnTo>
                    <a:lnTo>
                      <a:pt x="88" y="206"/>
                    </a:lnTo>
                    <a:lnTo>
                      <a:pt x="44" y="194"/>
                    </a:lnTo>
                    <a:lnTo>
                      <a:pt x="20" y="150"/>
                    </a:lnTo>
                    <a:lnTo>
                      <a:pt x="20" y="150"/>
                    </a:lnTo>
                    <a:lnTo>
                      <a:pt x="0" y="132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1"/>
                    </a:lnTo>
                    <a:lnTo>
                      <a:pt x="6" y="95"/>
                    </a:lnTo>
                    <a:lnTo>
                      <a:pt x="20" y="81"/>
                    </a:lnTo>
                    <a:lnTo>
                      <a:pt x="38" y="69"/>
                    </a:lnTo>
                    <a:lnTo>
                      <a:pt x="50" y="57"/>
                    </a:lnTo>
                    <a:lnTo>
                      <a:pt x="63" y="44"/>
                    </a:lnTo>
                    <a:lnTo>
                      <a:pt x="81" y="32"/>
                    </a:lnTo>
                    <a:lnTo>
                      <a:pt x="107" y="20"/>
                    </a:lnTo>
                    <a:lnTo>
                      <a:pt x="139" y="8"/>
                    </a:lnTo>
                    <a:lnTo>
                      <a:pt x="170" y="8"/>
                    </a:lnTo>
                    <a:lnTo>
                      <a:pt x="214" y="0"/>
                    </a:lnTo>
                    <a:lnTo>
                      <a:pt x="232" y="0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57" y="0"/>
                    </a:lnTo>
                    <a:lnTo>
                      <a:pt x="295" y="14"/>
                    </a:lnTo>
                    <a:lnTo>
                      <a:pt x="320" y="32"/>
                    </a:lnTo>
                    <a:lnTo>
                      <a:pt x="332" y="57"/>
                    </a:lnTo>
                    <a:lnTo>
                      <a:pt x="352" y="81"/>
                    </a:lnTo>
                    <a:lnTo>
                      <a:pt x="376" y="107"/>
                    </a:lnTo>
                    <a:lnTo>
                      <a:pt x="390" y="107"/>
                    </a:lnTo>
                    <a:lnTo>
                      <a:pt x="402" y="107"/>
                    </a:lnTo>
                    <a:lnTo>
                      <a:pt x="439" y="89"/>
                    </a:lnTo>
                    <a:lnTo>
                      <a:pt x="445" y="81"/>
                    </a:lnTo>
                    <a:lnTo>
                      <a:pt x="459" y="81"/>
                    </a:lnTo>
                    <a:lnTo>
                      <a:pt x="471" y="101"/>
                    </a:lnTo>
                    <a:lnTo>
                      <a:pt x="471" y="132"/>
                    </a:lnTo>
                    <a:lnTo>
                      <a:pt x="471" y="162"/>
                    </a:lnTo>
                    <a:lnTo>
                      <a:pt x="451" y="168"/>
                    </a:lnTo>
                    <a:lnTo>
                      <a:pt x="439" y="168"/>
                    </a:lnTo>
                    <a:lnTo>
                      <a:pt x="414" y="156"/>
                    </a:lnTo>
                    <a:lnTo>
                      <a:pt x="396" y="144"/>
                    </a:lnTo>
                    <a:lnTo>
                      <a:pt x="364" y="144"/>
                    </a:lnTo>
                    <a:lnTo>
                      <a:pt x="338" y="156"/>
                    </a:lnTo>
                    <a:lnTo>
                      <a:pt x="320" y="176"/>
                    </a:lnTo>
                    <a:lnTo>
                      <a:pt x="301" y="188"/>
                    </a:lnTo>
                    <a:lnTo>
                      <a:pt x="283" y="206"/>
                    </a:lnTo>
                    <a:lnTo>
                      <a:pt x="232" y="219"/>
                    </a:lnTo>
                    <a:lnTo>
                      <a:pt x="176" y="219"/>
                    </a:lnTo>
                    <a:lnTo>
                      <a:pt x="125" y="213"/>
                    </a:lnTo>
                    <a:lnTo>
                      <a:pt x="88" y="206"/>
                    </a:lnTo>
                    <a:lnTo>
                      <a:pt x="44" y="182"/>
                    </a:lnTo>
                    <a:lnTo>
                      <a:pt x="20" y="150"/>
                    </a:lnTo>
                    <a:lnTo>
                      <a:pt x="6" y="125"/>
                    </a:lnTo>
                    <a:lnTo>
                      <a:pt x="6" y="107"/>
                    </a:lnTo>
                    <a:lnTo>
                      <a:pt x="6" y="95"/>
                    </a:lnTo>
                    <a:close/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67" name="Freeform 483"/>
              <p:cNvSpPr>
                <a:spLocks/>
              </p:cNvSpPr>
              <p:nvPr/>
            </p:nvSpPr>
            <p:spPr bwMode="auto">
              <a:xfrm>
                <a:off x="3071" y="2906"/>
                <a:ext cx="363" cy="26"/>
              </a:xfrm>
              <a:custGeom>
                <a:avLst/>
                <a:gdLst>
                  <a:gd name="T0" fmla="*/ 0 w 363"/>
                  <a:gd name="T1" fmla="*/ 26 h 26"/>
                  <a:gd name="T2" fmla="*/ 6 w 363"/>
                  <a:gd name="T3" fmla="*/ 12 h 26"/>
                  <a:gd name="T4" fmla="*/ 43 w 363"/>
                  <a:gd name="T5" fmla="*/ 0 h 26"/>
                  <a:gd name="T6" fmla="*/ 100 w 363"/>
                  <a:gd name="T7" fmla="*/ 0 h 26"/>
                  <a:gd name="T8" fmla="*/ 168 w 363"/>
                  <a:gd name="T9" fmla="*/ 0 h 26"/>
                  <a:gd name="T10" fmla="*/ 225 w 363"/>
                  <a:gd name="T11" fmla="*/ 0 h 26"/>
                  <a:gd name="T12" fmla="*/ 288 w 363"/>
                  <a:gd name="T13" fmla="*/ 0 h 26"/>
                  <a:gd name="T14" fmla="*/ 350 w 363"/>
                  <a:gd name="T15" fmla="*/ 0 h 26"/>
                  <a:gd name="T16" fmla="*/ 363 w 363"/>
                  <a:gd name="T17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3" h="26">
                    <a:moveTo>
                      <a:pt x="0" y="26"/>
                    </a:moveTo>
                    <a:lnTo>
                      <a:pt x="6" y="12"/>
                    </a:lnTo>
                    <a:lnTo>
                      <a:pt x="43" y="0"/>
                    </a:lnTo>
                    <a:lnTo>
                      <a:pt x="100" y="0"/>
                    </a:lnTo>
                    <a:lnTo>
                      <a:pt x="168" y="0"/>
                    </a:lnTo>
                    <a:lnTo>
                      <a:pt x="225" y="0"/>
                    </a:lnTo>
                    <a:lnTo>
                      <a:pt x="288" y="0"/>
                    </a:lnTo>
                    <a:lnTo>
                      <a:pt x="350" y="0"/>
                    </a:lnTo>
                    <a:lnTo>
                      <a:pt x="363" y="6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68" name="Freeform 484"/>
              <p:cNvSpPr>
                <a:spLocks/>
              </p:cNvSpPr>
              <p:nvPr/>
            </p:nvSpPr>
            <p:spPr bwMode="auto">
              <a:xfrm>
                <a:off x="3071" y="2906"/>
                <a:ext cx="363" cy="26"/>
              </a:xfrm>
              <a:custGeom>
                <a:avLst/>
                <a:gdLst>
                  <a:gd name="T0" fmla="*/ 0 w 363"/>
                  <a:gd name="T1" fmla="*/ 26 h 26"/>
                  <a:gd name="T2" fmla="*/ 12 w 363"/>
                  <a:gd name="T3" fmla="*/ 12 h 26"/>
                  <a:gd name="T4" fmla="*/ 37 w 363"/>
                  <a:gd name="T5" fmla="*/ 0 h 26"/>
                  <a:gd name="T6" fmla="*/ 69 w 363"/>
                  <a:gd name="T7" fmla="*/ 6 h 26"/>
                  <a:gd name="T8" fmla="*/ 138 w 363"/>
                  <a:gd name="T9" fmla="*/ 0 h 26"/>
                  <a:gd name="T10" fmla="*/ 162 w 363"/>
                  <a:gd name="T11" fmla="*/ 0 h 26"/>
                  <a:gd name="T12" fmla="*/ 193 w 363"/>
                  <a:gd name="T13" fmla="*/ 0 h 26"/>
                  <a:gd name="T14" fmla="*/ 225 w 363"/>
                  <a:gd name="T15" fmla="*/ 0 h 26"/>
                  <a:gd name="T16" fmla="*/ 257 w 363"/>
                  <a:gd name="T17" fmla="*/ 0 h 26"/>
                  <a:gd name="T18" fmla="*/ 326 w 363"/>
                  <a:gd name="T19" fmla="*/ 0 h 26"/>
                  <a:gd name="T20" fmla="*/ 344 w 363"/>
                  <a:gd name="T21" fmla="*/ 0 h 26"/>
                  <a:gd name="T22" fmla="*/ 363 w 363"/>
                  <a:gd name="T23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3" h="26">
                    <a:moveTo>
                      <a:pt x="0" y="26"/>
                    </a:moveTo>
                    <a:lnTo>
                      <a:pt x="12" y="12"/>
                    </a:lnTo>
                    <a:lnTo>
                      <a:pt x="37" y="0"/>
                    </a:lnTo>
                    <a:lnTo>
                      <a:pt x="69" y="6"/>
                    </a:lnTo>
                    <a:lnTo>
                      <a:pt x="138" y="0"/>
                    </a:lnTo>
                    <a:lnTo>
                      <a:pt x="162" y="0"/>
                    </a:lnTo>
                    <a:lnTo>
                      <a:pt x="193" y="0"/>
                    </a:lnTo>
                    <a:lnTo>
                      <a:pt x="225" y="0"/>
                    </a:lnTo>
                    <a:lnTo>
                      <a:pt x="257" y="0"/>
                    </a:lnTo>
                    <a:lnTo>
                      <a:pt x="326" y="0"/>
                    </a:lnTo>
                    <a:lnTo>
                      <a:pt x="344" y="0"/>
                    </a:lnTo>
                    <a:lnTo>
                      <a:pt x="363" y="6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69" name="Freeform 485"/>
              <p:cNvSpPr>
                <a:spLocks/>
              </p:cNvSpPr>
              <p:nvPr/>
            </p:nvSpPr>
            <p:spPr bwMode="auto">
              <a:xfrm>
                <a:off x="3158" y="3149"/>
                <a:ext cx="239" cy="38"/>
              </a:xfrm>
              <a:custGeom>
                <a:avLst/>
                <a:gdLst>
                  <a:gd name="T0" fmla="*/ 0 w 239"/>
                  <a:gd name="T1" fmla="*/ 0 h 38"/>
                  <a:gd name="T2" fmla="*/ 19 w 239"/>
                  <a:gd name="T3" fmla="*/ 12 h 38"/>
                  <a:gd name="T4" fmla="*/ 25 w 239"/>
                  <a:gd name="T5" fmla="*/ 12 h 38"/>
                  <a:gd name="T6" fmla="*/ 25 w 239"/>
                  <a:gd name="T7" fmla="*/ 12 h 38"/>
                  <a:gd name="T8" fmla="*/ 106 w 239"/>
                  <a:gd name="T9" fmla="*/ 18 h 38"/>
                  <a:gd name="T10" fmla="*/ 106 w 239"/>
                  <a:gd name="T11" fmla="*/ 18 h 38"/>
                  <a:gd name="T12" fmla="*/ 176 w 239"/>
                  <a:gd name="T13" fmla="*/ 32 h 38"/>
                  <a:gd name="T14" fmla="*/ 207 w 239"/>
                  <a:gd name="T15" fmla="*/ 32 h 38"/>
                  <a:gd name="T16" fmla="*/ 207 w 239"/>
                  <a:gd name="T17" fmla="*/ 32 h 38"/>
                  <a:gd name="T18" fmla="*/ 219 w 239"/>
                  <a:gd name="T19" fmla="*/ 32 h 38"/>
                  <a:gd name="T20" fmla="*/ 239 w 239"/>
                  <a:gd name="T21" fmla="*/ 38 h 38"/>
                  <a:gd name="T22" fmla="*/ 239 w 239"/>
                  <a:gd name="T2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9" h="38">
                    <a:moveTo>
                      <a:pt x="0" y="0"/>
                    </a:moveTo>
                    <a:lnTo>
                      <a:pt x="19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106" y="18"/>
                    </a:lnTo>
                    <a:lnTo>
                      <a:pt x="106" y="18"/>
                    </a:lnTo>
                    <a:lnTo>
                      <a:pt x="176" y="32"/>
                    </a:lnTo>
                    <a:lnTo>
                      <a:pt x="207" y="32"/>
                    </a:lnTo>
                    <a:lnTo>
                      <a:pt x="207" y="32"/>
                    </a:lnTo>
                    <a:lnTo>
                      <a:pt x="219" y="32"/>
                    </a:lnTo>
                    <a:lnTo>
                      <a:pt x="239" y="38"/>
                    </a:lnTo>
                    <a:lnTo>
                      <a:pt x="239" y="38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70" name="Freeform 486"/>
              <p:cNvSpPr>
                <a:spLocks/>
              </p:cNvSpPr>
              <p:nvPr/>
            </p:nvSpPr>
            <p:spPr bwMode="auto">
              <a:xfrm>
                <a:off x="3158" y="3149"/>
                <a:ext cx="239" cy="38"/>
              </a:xfrm>
              <a:custGeom>
                <a:avLst/>
                <a:gdLst>
                  <a:gd name="T0" fmla="*/ 0 w 239"/>
                  <a:gd name="T1" fmla="*/ 0 h 38"/>
                  <a:gd name="T2" fmla="*/ 13 w 239"/>
                  <a:gd name="T3" fmla="*/ 6 h 38"/>
                  <a:gd name="T4" fmla="*/ 25 w 239"/>
                  <a:gd name="T5" fmla="*/ 12 h 38"/>
                  <a:gd name="T6" fmla="*/ 106 w 239"/>
                  <a:gd name="T7" fmla="*/ 18 h 38"/>
                  <a:gd name="T8" fmla="*/ 112 w 239"/>
                  <a:gd name="T9" fmla="*/ 18 h 38"/>
                  <a:gd name="T10" fmla="*/ 138 w 239"/>
                  <a:gd name="T11" fmla="*/ 18 h 38"/>
                  <a:gd name="T12" fmla="*/ 207 w 239"/>
                  <a:gd name="T13" fmla="*/ 32 h 38"/>
                  <a:gd name="T14" fmla="*/ 239 w 239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9" h="38">
                    <a:moveTo>
                      <a:pt x="0" y="0"/>
                    </a:moveTo>
                    <a:lnTo>
                      <a:pt x="13" y="6"/>
                    </a:lnTo>
                    <a:lnTo>
                      <a:pt x="25" y="12"/>
                    </a:lnTo>
                    <a:lnTo>
                      <a:pt x="106" y="18"/>
                    </a:lnTo>
                    <a:lnTo>
                      <a:pt x="112" y="18"/>
                    </a:lnTo>
                    <a:lnTo>
                      <a:pt x="138" y="18"/>
                    </a:lnTo>
                    <a:lnTo>
                      <a:pt x="207" y="32"/>
                    </a:lnTo>
                    <a:lnTo>
                      <a:pt x="239" y="38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71" name="Freeform 487"/>
              <p:cNvSpPr>
                <a:spLocks/>
              </p:cNvSpPr>
              <p:nvPr/>
            </p:nvSpPr>
            <p:spPr bwMode="auto">
              <a:xfrm>
                <a:off x="3296" y="2906"/>
                <a:ext cx="113" cy="113"/>
              </a:xfrm>
              <a:custGeom>
                <a:avLst/>
                <a:gdLst>
                  <a:gd name="T0" fmla="*/ 113 w 113"/>
                  <a:gd name="T1" fmla="*/ 0 h 113"/>
                  <a:gd name="T2" fmla="*/ 95 w 113"/>
                  <a:gd name="T3" fmla="*/ 6 h 113"/>
                  <a:gd name="T4" fmla="*/ 75 w 113"/>
                  <a:gd name="T5" fmla="*/ 12 h 113"/>
                  <a:gd name="T6" fmla="*/ 75 w 113"/>
                  <a:gd name="T7" fmla="*/ 12 h 113"/>
                  <a:gd name="T8" fmla="*/ 57 w 113"/>
                  <a:gd name="T9" fmla="*/ 12 h 113"/>
                  <a:gd name="T10" fmla="*/ 44 w 113"/>
                  <a:gd name="T11" fmla="*/ 18 h 113"/>
                  <a:gd name="T12" fmla="*/ 44 w 113"/>
                  <a:gd name="T13" fmla="*/ 18 h 113"/>
                  <a:gd name="T14" fmla="*/ 32 w 113"/>
                  <a:gd name="T15" fmla="*/ 38 h 113"/>
                  <a:gd name="T16" fmla="*/ 44 w 113"/>
                  <a:gd name="T17" fmla="*/ 81 h 113"/>
                  <a:gd name="T18" fmla="*/ 38 w 113"/>
                  <a:gd name="T19" fmla="*/ 99 h 113"/>
                  <a:gd name="T20" fmla="*/ 38 w 113"/>
                  <a:gd name="T21" fmla="*/ 99 h 113"/>
                  <a:gd name="T22" fmla="*/ 20 w 113"/>
                  <a:gd name="T23" fmla="*/ 113 h 113"/>
                  <a:gd name="T24" fmla="*/ 0 w 113"/>
                  <a:gd name="T25" fmla="*/ 113 h 113"/>
                  <a:gd name="T26" fmla="*/ 0 w 113"/>
                  <a:gd name="T2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" h="113">
                    <a:moveTo>
                      <a:pt x="113" y="0"/>
                    </a:moveTo>
                    <a:lnTo>
                      <a:pt x="95" y="6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57" y="12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32" y="38"/>
                    </a:lnTo>
                    <a:lnTo>
                      <a:pt x="44" y="81"/>
                    </a:lnTo>
                    <a:lnTo>
                      <a:pt x="38" y="99"/>
                    </a:lnTo>
                    <a:lnTo>
                      <a:pt x="38" y="99"/>
                    </a:lnTo>
                    <a:lnTo>
                      <a:pt x="20" y="113"/>
                    </a:lnTo>
                    <a:lnTo>
                      <a:pt x="0" y="113"/>
                    </a:lnTo>
                    <a:lnTo>
                      <a:pt x="0" y="113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72" name="Freeform 488"/>
              <p:cNvSpPr>
                <a:spLocks/>
              </p:cNvSpPr>
              <p:nvPr/>
            </p:nvSpPr>
            <p:spPr bwMode="auto">
              <a:xfrm>
                <a:off x="3296" y="2906"/>
                <a:ext cx="113" cy="113"/>
              </a:xfrm>
              <a:custGeom>
                <a:avLst/>
                <a:gdLst>
                  <a:gd name="T0" fmla="*/ 113 w 113"/>
                  <a:gd name="T1" fmla="*/ 0 h 113"/>
                  <a:gd name="T2" fmla="*/ 75 w 113"/>
                  <a:gd name="T3" fmla="*/ 12 h 113"/>
                  <a:gd name="T4" fmla="*/ 44 w 113"/>
                  <a:gd name="T5" fmla="*/ 18 h 113"/>
                  <a:gd name="T6" fmla="*/ 32 w 113"/>
                  <a:gd name="T7" fmla="*/ 38 h 113"/>
                  <a:gd name="T8" fmla="*/ 38 w 113"/>
                  <a:gd name="T9" fmla="*/ 69 h 113"/>
                  <a:gd name="T10" fmla="*/ 38 w 113"/>
                  <a:gd name="T11" fmla="*/ 81 h 113"/>
                  <a:gd name="T12" fmla="*/ 38 w 113"/>
                  <a:gd name="T13" fmla="*/ 99 h 113"/>
                  <a:gd name="T14" fmla="*/ 20 w 113"/>
                  <a:gd name="T15" fmla="*/ 107 h 113"/>
                  <a:gd name="T16" fmla="*/ 0 w 113"/>
                  <a:gd name="T1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13">
                    <a:moveTo>
                      <a:pt x="113" y="0"/>
                    </a:moveTo>
                    <a:lnTo>
                      <a:pt x="75" y="12"/>
                    </a:lnTo>
                    <a:lnTo>
                      <a:pt x="44" y="18"/>
                    </a:lnTo>
                    <a:lnTo>
                      <a:pt x="32" y="38"/>
                    </a:lnTo>
                    <a:lnTo>
                      <a:pt x="38" y="69"/>
                    </a:lnTo>
                    <a:lnTo>
                      <a:pt x="38" y="81"/>
                    </a:lnTo>
                    <a:lnTo>
                      <a:pt x="38" y="99"/>
                    </a:lnTo>
                    <a:lnTo>
                      <a:pt x="20" y="107"/>
                    </a:lnTo>
                    <a:lnTo>
                      <a:pt x="0" y="113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73" name="Freeform 489"/>
              <p:cNvSpPr>
                <a:spLocks/>
              </p:cNvSpPr>
              <p:nvPr/>
            </p:nvSpPr>
            <p:spPr bwMode="auto">
              <a:xfrm>
                <a:off x="3296" y="3068"/>
                <a:ext cx="50" cy="106"/>
              </a:xfrm>
              <a:custGeom>
                <a:avLst/>
                <a:gdLst>
                  <a:gd name="T0" fmla="*/ 50 w 50"/>
                  <a:gd name="T1" fmla="*/ 106 h 106"/>
                  <a:gd name="T2" fmla="*/ 50 w 50"/>
                  <a:gd name="T3" fmla="*/ 106 h 106"/>
                  <a:gd name="T4" fmla="*/ 26 w 50"/>
                  <a:gd name="T5" fmla="*/ 93 h 106"/>
                  <a:gd name="T6" fmla="*/ 20 w 50"/>
                  <a:gd name="T7" fmla="*/ 75 h 106"/>
                  <a:gd name="T8" fmla="*/ 32 w 50"/>
                  <a:gd name="T9" fmla="*/ 38 h 106"/>
                  <a:gd name="T10" fmla="*/ 26 w 50"/>
                  <a:gd name="T11" fmla="*/ 32 h 106"/>
                  <a:gd name="T12" fmla="*/ 26 w 50"/>
                  <a:gd name="T13" fmla="*/ 32 h 106"/>
                  <a:gd name="T14" fmla="*/ 20 w 50"/>
                  <a:gd name="T15" fmla="*/ 12 h 106"/>
                  <a:gd name="T16" fmla="*/ 0 w 50"/>
                  <a:gd name="T17" fmla="*/ 0 h 106"/>
                  <a:gd name="T18" fmla="*/ 0 w 50"/>
                  <a:gd name="T1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106">
                    <a:moveTo>
                      <a:pt x="50" y="106"/>
                    </a:moveTo>
                    <a:lnTo>
                      <a:pt x="50" y="106"/>
                    </a:lnTo>
                    <a:lnTo>
                      <a:pt x="26" y="93"/>
                    </a:lnTo>
                    <a:lnTo>
                      <a:pt x="20" y="75"/>
                    </a:lnTo>
                    <a:lnTo>
                      <a:pt x="32" y="3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0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74" name="Freeform 490"/>
              <p:cNvSpPr>
                <a:spLocks/>
              </p:cNvSpPr>
              <p:nvPr/>
            </p:nvSpPr>
            <p:spPr bwMode="auto">
              <a:xfrm>
                <a:off x="3296" y="3068"/>
                <a:ext cx="50" cy="106"/>
              </a:xfrm>
              <a:custGeom>
                <a:avLst/>
                <a:gdLst>
                  <a:gd name="T0" fmla="*/ 50 w 50"/>
                  <a:gd name="T1" fmla="*/ 106 h 106"/>
                  <a:gd name="T2" fmla="*/ 32 w 50"/>
                  <a:gd name="T3" fmla="*/ 93 h 106"/>
                  <a:gd name="T4" fmla="*/ 26 w 50"/>
                  <a:gd name="T5" fmla="*/ 81 h 106"/>
                  <a:gd name="T6" fmla="*/ 20 w 50"/>
                  <a:gd name="T7" fmla="*/ 69 h 106"/>
                  <a:gd name="T8" fmla="*/ 26 w 50"/>
                  <a:gd name="T9" fmla="*/ 56 h 106"/>
                  <a:gd name="T10" fmla="*/ 26 w 50"/>
                  <a:gd name="T11" fmla="*/ 38 h 106"/>
                  <a:gd name="T12" fmla="*/ 26 w 50"/>
                  <a:gd name="T13" fmla="*/ 32 h 106"/>
                  <a:gd name="T14" fmla="*/ 12 w 50"/>
                  <a:gd name="T15" fmla="*/ 12 h 106"/>
                  <a:gd name="T16" fmla="*/ 0 w 50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06">
                    <a:moveTo>
                      <a:pt x="50" y="106"/>
                    </a:moveTo>
                    <a:lnTo>
                      <a:pt x="32" y="93"/>
                    </a:lnTo>
                    <a:lnTo>
                      <a:pt x="26" y="81"/>
                    </a:lnTo>
                    <a:lnTo>
                      <a:pt x="20" y="69"/>
                    </a:lnTo>
                    <a:lnTo>
                      <a:pt x="26" y="56"/>
                    </a:lnTo>
                    <a:lnTo>
                      <a:pt x="26" y="38"/>
                    </a:lnTo>
                    <a:lnTo>
                      <a:pt x="26" y="32"/>
                    </a:lnTo>
                    <a:lnTo>
                      <a:pt x="12" y="1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275" name="Freeform 491"/>
            <p:cNvSpPr>
              <a:spLocks/>
            </p:cNvSpPr>
            <p:nvPr/>
          </p:nvSpPr>
          <p:spPr bwMode="auto">
            <a:xfrm>
              <a:off x="3033" y="3137"/>
              <a:ext cx="44" cy="56"/>
            </a:xfrm>
            <a:custGeom>
              <a:avLst/>
              <a:gdLst>
                <a:gd name="T0" fmla="*/ 0 w 44"/>
                <a:gd name="T1" fmla="*/ 0 h 56"/>
                <a:gd name="T2" fmla="*/ 12 w 44"/>
                <a:gd name="T3" fmla="*/ 24 h 56"/>
                <a:gd name="T4" fmla="*/ 18 w 44"/>
                <a:gd name="T5" fmla="*/ 44 h 56"/>
                <a:gd name="T6" fmla="*/ 18 w 44"/>
                <a:gd name="T7" fmla="*/ 44 h 56"/>
                <a:gd name="T8" fmla="*/ 24 w 44"/>
                <a:gd name="T9" fmla="*/ 56 h 56"/>
                <a:gd name="T10" fmla="*/ 44 w 44"/>
                <a:gd name="T11" fmla="*/ 56 h 56"/>
                <a:gd name="T12" fmla="*/ 44 w 44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6">
                  <a:moveTo>
                    <a:pt x="0" y="0"/>
                  </a:moveTo>
                  <a:lnTo>
                    <a:pt x="12" y="2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4" y="56"/>
                  </a:lnTo>
                  <a:lnTo>
                    <a:pt x="44" y="56"/>
                  </a:lnTo>
                  <a:lnTo>
                    <a:pt x="44" y="56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76" name="Freeform 492"/>
            <p:cNvSpPr>
              <a:spLocks/>
            </p:cNvSpPr>
            <p:nvPr/>
          </p:nvSpPr>
          <p:spPr bwMode="auto">
            <a:xfrm>
              <a:off x="3033" y="3137"/>
              <a:ext cx="44" cy="56"/>
            </a:xfrm>
            <a:custGeom>
              <a:avLst/>
              <a:gdLst>
                <a:gd name="T0" fmla="*/ 0 w 44"/>
                <a:gd name="T1" fmla="*/ 0 h 56"/>
                <a:gd name="T2" fmla="*/ 18 w 44"/>
                <a:gd name="T3" fmla="*/ 44 h 56"/>
                <a:gd name="T4" fmla="*/ 44 w 44"/>
                <a:gd name="T5" fmla="*/ 56 h 56"/>
                <a:gd name="T6" fmla="*/ 44 w 44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6">
                  <a:moveTo>
                    <a:pt x="0" y="0"/>
                  </a:moveTo>
                  <a:lnTo>
                    <a:pt x="18" y="44"/>
                  </a:lnTo>
                  <a:lnTo>
                    <a:pt x="44" y="56"/>
                  </a:lnTo>
                  <a:lnTo>
                    <a:pt x="44" y="56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77" name="Freeform 493"/>
            <p:cNvSpPr>
              <a:spLocks/>
            </p:cNvSpPr>
            <p:nvPr/>
          </p:nvSpPr>
          <p:spPr bwMode="auto">
            <a:xfrm>
              <a:off x="3065" y="3143"/>
              <a:ext cx="12" cy="44"/>
            </a:xfrm>
            <a:custGeom>
              <a:avLst/>
              <a:gdLst>
                <a:gd name="T0" fmla="*/ 12 w 12"/>
                <a:gd name="T1" fmla="*/ 44 h 44"/>
                <a:gd name="T2" fmla="*/ 12 w 12"/>
                <a:gd name="T3" fmla="*/ 44 h 44"/>
                <a:gd name="T4" fmla="*/ 6 w 12"/>
                <a:gd name="T5" fmla="*/ 44 h 44"/>
                <a:gd name="T6" fmla="*/ 6 w 12"/>
                <a:gd name="T7" fmla="*/ 24 h 44"/>
                <a:gd name="T8" fmla="*/ 0 w 12"/>
                <a:gd name="T9" fmla="*/ 12 h 44"/>
                <a:gd name="T10" fmla="*/ 0 w 12"/>
                <a:gd name="T11" fmla="*/ 12 h 44"/>
                <a:gd name="T12" fmla="*/ 0 w 12"/>
                <a:gd name="T13" fmla="*/ 0 h 44"/>
                <a:gd name="T14" fmla="*/ 0 w 12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4">
                  <a:moveTo>
                    <a:pt x="12" y="44"/>
                  </a:moveTo>
                  <a:lnTo>
                    <a:pt x="12" y="44"/>
                  </a:lnTo>
                  <a:lnTo>
                    <a:pt x="6" y="44"/>
                  </a:lnTo>
                  <a:lnTo>
                    <a:pt x="6" y="2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78" name="Freeform 494"/>
            <p:cNvSpPr>
              <a:spLocks/>
            </p:cNvSpPr>
            <p:nvPr/>
          </p:nvSpPr>
          <p:spPr bwMode="auto">
            <a:xfrm>
              <a:off x="3065" y="3143"/>
              <a:ext cx="12" cy="44"/>
            </a:xfrm>
            <a:custGeom>
              <a:avLst/>
              <a:gdLst>
                <a:gd name="T0" fmla="*/ 12 w 12"/>
                <a:gd name="T1" fmla="*/ 44 h 44"/>
                <a:gd name="T2" fmla="*/ 6 w 12"/>
                <a:gd name="T3" fmla="*/ 31 h 44"/>
                <a:gd name="T4" fmla="*/ 0 w 12"/>
                <a:gd name="T5" fmla="*/ 12 h 44"/>
                <a:gd name="T6" fmla="*/ 0 w 12"/>
                <a:gd name="T7" fmla="*/ 0 h 44"/>
                <a:gd name="T8" fmla="*/ 0 w 1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4">
                  <a:moveTo>
                    <a:pt x="12" y="44"/>
                  </a:moveTo>
                  <a:lnTo>
                    <a:pt x="6" y="31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79" name="Freeform 495"/>
            <p:cNvSpPr>
              <a:spLocks/>
            </p:cNvSpPr>
            <p:nvPr/>
          </p:nvSpPr>
          <p:spPr bwMode="auto">
            <a:xfrm>
              <a:off x="3045" y="3025"/>
              <a:ext cx="89" cy="61"/>
            </a:xfrm>
            <a:custGeom>
              <a:avLst/>
              <a:gdLst>
                <a:gd name="T0" fmla="*/ 0 w 89"/>
                <a:gd name="T1" fmla="*/ 31 h 61"/>
                <a:gd name="T2" fmla="*/ 0 w 89"/>
                <a:gd name="T3" fmla="*/ 31 h 61"/>
                <a:gd name="T4" fmla="*/ 26 w 89"/>
                <a:gd name="T5" fmla="*/ 31 h 61"/>
                <a:gd name="T6" fmla="*/ 44 w 89"/>
                <a:gd name="T7" fmla="*/ 18 h 61"/>
                <a:gd name="T8" fmla="*/ 50 w 89"/>
                <a:gd name="T9" fmla="*/ 12 h 61"/>
                <a:gd name="T10" fmla="*/ 50 w 89"/>
                <a:gd name="T11" fmla="*/ 12 h 61"/>
                <a:gd name="T12" fmla="*/ 63 w 89"/>
                <a:gd name="T13" fmla="*/ 0 h 61"/>
                <a:gd name="T14" fmla="*/ 81 w 89"/>
                <a:gd name="T15" fmla="*/ 0 h 61"/>
                <a:gd name="T16" fmla="*/ 81 w 89"/>
                <a:gd name="T17" fmla="*/ 0 h 61"/>
                <a:gd name="T18" fmla="*/ 89 w 89"/>
                <a:gd name="T19" fmla="*/ 18 h 61"/>
                <a:gd name="T20" fmla="*/ 57 w 89"/>
                <a:gd name="T21" fmla="*/ 55 h 61"/>
                <a:gd name="T22" fmla="*/ 38 w 89"/>
                <a:gd name="T23" fmla="*/ 61 h 61"/>
                <a:gd name="T24" fmla="*/ 38 w 89"/>
                <a:gd name="T25" fmla="*/ 61 h 61"/>
                <a:gd name="T26" fmla="*/ 32 w 89"/>
                <a:gd name="T27" fmla="*/ 55 h 61"/>
                <a:gd name="T28" fmla="*/ 20 w 89"/>
                <a:gd name="T29" fmla="*/ 55 h 61"/>
                <a:gd name="T30" fmla="*/ 20 w 89"/>
                <a:gd name="T31" fmla="*/ 55 h 61"/>
                <a:gd name="T32" fmla="*/ 12 w 89"/>
                <a:gd name="T33" fmla="*/ 55 h 61"/>
                <a:gd name="T34" fmla="*/ 6 w 89"/>
                <a:gd name="T35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61">
                  <a:moveTo>
                    <a:pt x="0" y="31"/>
                  </a:moveTo>
                  <a:lnTo>
                    <a:pt x="0" y="31"/>
                  </a:lnTo>
                  <a:lnTo>
                    <a:pt x="26" y="31"/>
                  </a:lnTo>
                  <a:lnTo>
                    <a:pt x="44" y="18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9" y="18"/>
                  </a:lnTo>
                  <a:lnTo>
                    <a:pt x="57" y="55"/>
                  </a:lnTo>
                  <a:lnTo>
                    <a:pt x="38" y="61"/>
                  </a:lnTo>
                  <a:lnTo>
                    <a:pt x="38" y="61"/>
                  </a:lnTo>
                  <a:lnTo>
                    <a:pt x="32" y="55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12" y="55"/>
                  </a:lnTo>
                  <a:lnTo>
                    <a:pt x="6" y="55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80" name="Freeform 496"/>
            <p:cNvSpPr>
              <a:spLocks/>
            </p:cNvSpPr>
            <p:nvPr/>
          </p:nvSpPr>
          <p:spPr bwMode="auto">
            <a:xfrm>
              <a:off x="3045" y="3025"/>
              <a:ext cx="81" cy="61"/>
            </a:xfrm>
            <a:custGeom>
              <a:avLst/>
              <a:gdLst>
                <a:gd name="T0" fmla="*/ 0 w 81"/>
                <a:gd name="T1" fmla="*/ 31 h 61"/>
                <a:gd name="T2" fmla="*/ 6 w 81"/>
                <a:gd name="T3" fmla="*/ 24 h 61"/>
                <a:gd name="T4" fmla="*/ 26 w 81"/>
                <a:gd name="T5" fmla="*/ 24 h 61"/>
                <a:gd name="T6" fmla="*/ 50 w 81"/>
                <a:gd name="T7" fmla="*/ 12 h 61"/>
                <a:gd name="T8" fmla="*/ 63 w 81"/>
                <a:gd name="T9" fmla="*/ 0 h 61"/>
                <a:gd name="T10" fmla="*/ 81 w 81"/>
                <a:gd name="T11" fmla="*/ 0 h 61"/>
                <a:gd name="T12" fmla="*/ 81 w 81"/>
                <a:gd name="T13" fmla="*/ 18 h 61"/>
                <a:gd name="T14" fmla="*/ 75 w 81"/>
                <a:gd name="T15" fmla="*/ 37 h 61"/>
                <a:gd name="T16" fmla="*/ 38 w 81"/>
                <a:gd name="T17" fmla="*/ 61 h 61"/>
                <a:gd name="T18" fmla="*/ 20 w 81"/>
                <a:gd name="T19" fmla="*/ 55 h 61"/>
                <a:gd name="T20" fmla="*/ 6 w 81"/>
                <a:gd name="T21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61">
                  <a:moveTo>
                    <a:pt x="0" y="31"/>
                  </a:moveTo>
                  <a:lnTo>
                    <a:pt x="6" y="24"/>
                  </a:lnTo>
                  <a:lnTo>
                    <a:pt x="26" y="24"/>
                  </a:lnTo>
                  <a:lnTo>
                    <a:pt x="50" y="12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81" y="18"/>
                  </a:lnTo>
                  <a:lnTo>
                    <a:pt x="75" y="37"/>
                  </a:lnTo>
                  <a:lnTo>
                    <a:pt x="38" y="61"/>
                  </a:lnTo>
                  <a:lnTo>
                    <a:pt x="20" y="55"/>
                  </a:lnTo>
                  <a:lnTo>
                    <a:pt x="6" y="55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81" name="Freeform 497"/>
            <p:cNvSpPr>
              <a:spLocks/>
            </p:cNvSpPr>
            <p:nvPr/>
          </p:nvSpPr>
          <p:spPr bwMode="auto">
            <a:xfrm>
              <a:off x="3322" y="3031"/>
              <a:ext cx="1" cy="37"/>
            </a:xfrm>
            <a:custGeom>
              <a:avLst/>
              <a:gdLst>
                <a:gd name="T0" fmla="*/ 0 h 37"/>
                <a:gd name="T1" fmla="*/ 0 h 37"/>
                <a:gd name="T2" fmla="*/ 6 h 37"/>
                <a:gd name="T3" fmla="*/ 31 h 37"/>
                <a:gd name="T4" fmla="*/ 37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31"/>
                  </a:lnTo>
                  <a:lnTo>
                    <a:pt x="0" y="37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82" name="Freeform 498"/>
            <p:cNvSpPr>
              <a:spLocks/>
            </p:cNvSpPr>
            <p:nvPr/>
          </p:nvSpPr>
          <p:spPr bwMode="auto">
            <a:xfrm>
              <a:off x="3322" y="3031"/>
              <a:ext cx="6" cy="37"/>
            </a:xfrm>
            <a:custGeom>
              <a:avLst/>
              <a:gdLst>
                <a:gd name="T0" fmla="*/ 0 w 6"/>
                <a:gd name="T1" fmla="*/ 0 h 37"/>
                <a:gd name="T2" fmla="*/ 0 w 6"/>
                <a:gd name="T3" fmla="*/ 6 h 37"/>
                <a:gd name="T4" fmla="*/ 6 w 6"/>
                <a:gd name="T5" fmla="*/ 18 h 37"/>
                <a:gd name="T6" fmla="*/ 0 w 6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7">
                  <a:moveTo>
                    <a:pt x="0" y="0"/>
                  </a:moveTo>
                  <a:lnTo>
                    <a:pt x="0" y="6"/>
                  </a:lnTo>
                  <a:lnTo>
                    <a:pt x="6" y="18"/>
                  </a:lnTo>
                  <a:lnTo>
                    <a:pt x="0" y="37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83" name="Freeform 499"/>
            <p:cNvSpPr>
              <a:spLocks/>
            </p:cNvSpPr>
            <p:nvPr/>
          </p:nvSpPr>
          <p:spPr bwMode="auto">
            <a:xfrm>
              <a:off x="3033" y="2962"/>
              <a:ext cx="283" cy="81"/>
            </a:xfrm>
            <a:custGeom>
              <a:avLst/>
              <a:gdLst>
                <a:gd name="T0" fmla="*/ 283 w 283"/>
                <a:gd name="T1" fmla="*/ 81 h 81"/>
                <a:gd name="T2" fmla="*/ 263 w 283"/>
                <a:gd name="T3" fmla="*/ 81 h 81"/>
                <a:gd name="T4" fmla="*/ 225 w 283"/>
                <a:gd name="T5" fmla="*/ 63 h 81"/>
                <a:gd name="T6" fmla="*/ 219 w 283"/>
                <a:gd name="T7" fmla="*/ 37 h 81"/>
                <a:gd name="T8" fmla="*/ 200 w 283"/>
                <a:gd name="T9" fmla="*/ 19 h 81"/>
                <a:gd name="T10" fmla="*/ 200 w 283"/>
                <a:gd name="T11" fmla="*/ 19 h 81"/>
                <a:gd name="T12" fmla="*/ 156 w 283"/>
                <a:gd name="T13" fmla="*/ 0 h 81"/>
                <a:gd name="T14" fmla="*/ 107 w 283"/>
                <a:gd name="T15" fmla="*/ 6 h 81"/>
                <a:gd name="T16" fmla="*/ 107 w 283"/>
                <a:gd name="T17" fmla="*/ 6 h 81"/>
                <a:gd name="T18" fmla="*/ 50 w 283"/>
                <a:gd name="T19" fmla="*/ 6 h 81"/>
                <a:gd name="T20" fmla="*/ 0 w 283"/>
                <a:gd name="T21" fmla="*/ 2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81">
                  <a:moveTo>
                    <a:pt x="283" y="81"/>
                  </a:moveTo>
                  <a:lnTo>
                    <a:pt x="263" y="81"/>
                  </a:lnTo>
                  <a:lnTo>
                    <a:pt x="225" y="63"/>
                  </a:lnTo>
                  <a:lnTo>
                    <a:pt x="219" y="37"/>
                  </a:lnTo>
                  <a:lnTo>
                    <a:pt x="200" y="19"/>
                  </a:lnTo>
                  <a:lnTo>
                    <a:pt x="200" y="19"/>
                  </a:lnTo>
                  <a:lnTo>
                    <a:pt x="156" y="0"/>
                  </a:lnTo>
                  <a:lnTo>
                    <a:pt x="107" y="6"/>
                  </a:lnTo>
                  <a:lnTo>
                    <a:pt x="107" y="6"/>
                  </a:lnTo>
                  <a:lnTo>
                    <a:pt x="50" y="6"/>
                  </a:lnTo>
                  <a:lnTo>
                    <a:pt x="0" y="25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84" name="Freeform 500"/>
            <p:cNvSpPr>
              <a:spLocks/>
            </p:cNvSpPr>
            <p:nvPr/>
          </p:nvSpPr>
          <p:spPr bwMode="auto">
            <a:xfrm>
              <a:off x="3033" y="2962"/>
              <a:ext cx="283" cy="81"/>
            </a:xfrm>
            <a:custGeom>
              <a:avLst/>
              <a:gdLst>
                <a:gd name="T0" fmla="*/ 283 w 283"/>
                <a:gd name="T1" fmla="*/ 81 h 81"/>
                <a:gd name="T2" fmla="*/ 245 w 283"/>
                <a:gd name="T3" fmla="*/ 75 h 81"/>
                <a:gd name="T4" fmla="*/ 225 w 283"/>
                <a:gd name="T5" fmla="*/ 63 h 81"/>
                <a:gd name="T6" fmla="*/ 219 w 283"/>
                <a:gd name="T7" fmla="*/ 43 h 81"/>
                <a:gd name="T8" fmla="*/ 213 w 283"/>
                <a:gd name="T9" fmla="*/ 31 h 81"/>
                <a:gd name="T10" fmla="*/ 200 w 283"/>
                <a:gd name="T11" fmla="*/ 19 h 81"/>
                <a:gd name="T12" fmla="*/ 150 w 283"/>
                <a:gd name="T13" fmla="*/ 0 h 81"/>
                <a:gd name="T14" fmla="*/ 107 w 283"/>
                <a:gd name="T15" fmla="*/ 6 h 81"/>
                <a:gd name="T16" fmla="*/ 50 w 283"/>
                <a:gd name="T17" fmla="*/ 6 h 81"/>
                <a:gd name="T18" fmla="*/ 0 w 283"/>
                <a:gd name="T19" fmla="*/ 2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81">
                  <a:moveTo>
                    <a:pt x="283" y="81"/>
                  </a:moveTo>
                  <a:lnTo>
                    <a:pt x="245" y="75"/>
                  </a:lnTo>
                  <a:lnTo>
                    <a:pt x="225" y="63"/>
                  </a:lnTo>
                  <a:lnTo>
                    <a:pt x="219" y="43"/>
                  </a:lnTo>
                  <a:lnTo>
                    <a:pt x="213" y="31"/>
                  </a:lnTo>
                  <a:lnTo>
                    <a:pt x="200" y="19"/>
                  </a:lnTo>
                  <a:lnTo>
                    <a:pt x="150" y="0"/>
                  </a:lnTo>
                  <a:lnTo>
                    <a:pt x="107" y="6"/>
                  </a:lnTo>
                  <a:lnTo>
                    <a:pt x="50" y="6"/>
                  </a:lnTo>
                  <a:lnTo>
                    <a:pt x="0" y="25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85" name="Freeform 501"/>
            <p:cNvSpPr>
              <a:spLocks/>
            </p:cNvSpPr>
            <p:nvPr/>
          </p:nvSpPr>
          <p:spPr bwMode="auto">
            <a:xfrm>
              <a:off x="2995" y="2975"/>
              <a:ext cx="38" cy="99"/>
            </a:xfrm>
            <a:custGeom>
              <a:avLst/>
              <a:gdLst>
                <a:gd name="T0" fmla="*/ 38 w 38"/>
                <a:gd name="T1" fmla="*/ 0 h 99"/>
                <a:gd name="T2" fmla="*/ 32 w 38"/>
                <a:gd name="T3" fmla="*/ 6 h 99"/>
                <a:gd name="T4" fmla="*/ 32 w 38"/>
                <a:gd name="T5" fmla="*/ 30 h 99"/>
                <a:gd name="T6" fmla="*/ 32 w 38"/>
                <a:gd name="T7" fmla="*/ 50 h 99"/>
                <a:gd name="T8" fmla="*/ 32 w 38"/>
                <a:gd name="T9" fmla="*/ 50 h 99"/>
                <a:gd name="T10" fmla="*/ 38 w 38"/>
                <a:gd name="T11" fmla="*/ 62 h 99"/>
                <a:gd name="T12" fmla="*/ 38 w 38"/>
                <a:gd name="T13" fmla="*/ 68 h 99"/>
                <a:gd name="T14" fmla="*/ 38 w 38"/>
                <a:gd name="T15" fmla="*/ 68 h 99"/>
                <a:gd name="T16" fmla="*/ 25 w 38"/>
                <a:gd name="T17" fmla="*/ 81 h 99"/>
                <a:gd name="T18" fmla="*/ 0 w 38"/>
                <a:gd name="T19" fmla="*/ 99 h 99"/>
                <a:gd name="T20" fmla="*/ 0 w 38"/>
                <a:gd name="T2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99">
                  <a:moveTo>
                    <a:pt x="38" y="0"/>
                  </a:moveTo>
                  <a:lnTo>
                    <a:pt x="32" y="6"/>
                  </a:lnTo>
                  <a:lnTo>
                    <a:pt x="32" y="3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8" y="62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25" y="81"/>
                  </a:lnTo>
                  <a:lnTo>
                    <a:pt x="0" y="99"/>
                  </a:lnTo>
                  <a:lnTo>
                    <a:pt x="0" y="99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86" name="Freeform 502"/>
            <p:cNvSpPr>
              <a:spLocks/>
            </p:cNvSpPr>
            <p:nvPr/>
          </p:nvSpPr>
          <p:spPr bwMode="auto">
            <a:xfrm>
              <a:off x="2995" y="2975"/>
              <a:ext cx="38" cy="99"/>
            </a:xfrm>
            <a:custGeom>
              <a:avLst/>
              <a:gdLst>
                <a:gd name="T0" fmla="*/ 38 w 38"/>
                <a:gd name="T1" fmla="*/ 0 h 99"/>
                <a:gd name="T2" fmla="*/ 32 w 38"/>
                <a:gd name="T3" fmla="*/ 24 h 99"/>
                <a:gd name="T4" fmla="*/ 32 w 38"/>
                <a:gd name="T5" fmla="*/ 50 h 99"/>
                <a:gd name="T6" fmla="*/ 38 w 38"/>
                <a:gd name="T7" fmla="*/ 68 h 99"/>
                <a:gd name="T8" fmla="*/ 18 w 38"/>
                <a:gd name="T9" fmla="*/ 81 h 99"/>
                <a:gd name="T10" fmla="*/ 0 w 38"/>
                <a:gd name="T1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99">
                  <a:moveTo>
                    <a:pt x="38" y="0"/>
                  </a:moveTo>
                  <a:lnTo>
                    <a:pt x="32" y="24"/>
                  </a:lnTo>
                  <a:lnTo>
                    <a:pt x="32" y="50"/>
                  </a:lnTo>
                  <a:lnTo>
                    <a:pt x="38" y="68"/>
                  </a:lnTo>
                  <a:lnTo>
                    <a:pt x="18" y="81"/>
                  </a:lnTo>
                  <a:lnTo>
                    <a:pt x="0" y="99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87" name="Freeform 503"/>
            <p:cNvSpPr>
              <a:spLocks/>
            </p:cNvSpPr>
            <p:nvPr/>
          </p:nvSpPr>
          <p:spPr bwMode="auto">
            <a:xfrm>
              <a:off x="2989" y="2999"/>
              <a:ext cx="24" cy="93"/>
            </a:xfrm>
            <a:custGeom>
              <a:avLst/>
              <a:gdLst>
                <a:gd name="T0" fmla="*/ 18 w 24"/>
                <a:gd name="T1" fmla="*/ 0 h 93"/>
                <a:gd name="T2" fmla="*/ 18 w 24"/>
                <a:gd name="T3" fmla="*/ 14 h 93"/>
                <a:gd name="T4" fmla="*/ 18 w 24"/>
                <a:gd name="T5" fmla="*/ 26 h 93"/>
                <a:gd name="T6" fmla="*/ 0 w 24"/>
                <a:gd name="T7" fmla="*/ 50 h 93"/>
                <a:gd name="T8" fmla="*/ 0 w 24"/>
                <a:gd name="T9" fmla="*/ 75 h 93"/>
                <a:gd name="T10" fmla="*/ 6 w 24"/>
                <a:gd name="T11" fmla="*/ 81 h 93"/>
                <a:gd name="T12" fmla="*/ 6 w 24"/>
                <a:gd name="T13" fmla="*/ 81 h 93"/>
                <a:gd name="T14" fmla="*/ 18 w 24"/>
                <a:gd name="T15" fmla="*/ 87 h 93"/>
                <a:gd name="T16" fmla="*/ 24 w 24"/>
                <a:gd name="T17" fmla="*/ 93 h 93"/>
                <a:gd name="T18" fmla="*/ 24 w 2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93">
                  <a:moveTo>
                    <a:pt x="18" y="0"/>
                  </a:moveTo>
                  <a:lnTo>
                    <a:pt x="18" y="14"/>
                  </a:lnTo>
                  <a:lnTo>
                    <a:pt x="18" y="26"/>
                  </a:lnTo>
                  <a:lnTo>
                    <a:pt x="0" y="50"/>
                  </a:lnTo>
                  <a:lnTo>
                    <a:pt x="0" y="75"/>
                  </a:lnTo>
                  <a:lnTo>
                    <a:pt x="6" y="81"/>
                  </a:lnTo>
                  <a:lnTo>
                    <a:pt x="6" y="81"/>
                  </a:lnTo>
                  <a:lnTo>
                    <a:pt x="18" y="87"/>
                  </a:lnTo>
                  <a:lnTo>
                    <a:pt x="24" y="93"/>
                  </a:lnTo>
                  <a:lnTo>
                    <a:pt x="24" y="93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88" name="Freeform 504"/>
            <p:cNvSpPr>
              <a:spLocks/>
            </p:cNvSpPr>
            <p:nvPr/>
          </p:nvSpPr>
          <p:spPr bwMode="auto">
            <a:xfrm>
              <a:off x="2989" y="2999"/>
              <a:ext cx="24" cy="93"/>
            </a:xfrm>
            <a:custGeom>
              <a:avLst/>
              <a:gdLst>
                <a:gd name="T0" fmla="*/ 18 w 24"/>
                <a:gd name="T1" fmla="*/ 0 h 93"/>
                <a:gd name="T2" fmla="*/ 18 w 24"/>
                <a:gd name="T3" fmla="*/ 20 h 93"/>
                <a:gd name="T4" fmla="*/ 12 w 24"/>
                <a:gd name="T5" fmla="*/ 44 h 93"/>
                <a:gd name="T6" fmla="*/ 0 w 24"/>
                <a:gd name="T7" fmla="*/ 69 h 93"/>
                <a:gd name="T8" fmla="*/ 6 w 24"/>
                <a:gd name="T9" fmla="*/ 81 h 93"/>
                <a:gd name="T10" fmla="*/ 24 w 24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3">
                  <a:moveTo>
                    <a:pt x="18" y="0"/>
                  </a:moveTo>
                  <a:lnTo>
                    <a:pt x="18" y="20"/>
                  </a:lnTo>
                  <a:lnTo>
                    <a:pt x="12" y="44"/>
                  </a:lnTo>
                  <a:lnTo>
                    <a:pt x="0" y="69"/>
                  </a:lnTo>
                  <a:lnTo>
                    <a:pt x="6" y="81"/>
                  </a:lnTo>
                  <a:lnTo>
                    <a:pt x="24" y="93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89" name="Freeform 505"/>
            <p:cNvSpPr>
              <a:spLocks/>
            </p:cNvSpPr>
            <p:nvPr/>
          </p:nvSpPr>
          <p:spPr bwMode="auto">
            <a:xfrm>
              <a:off x="2944" y="3056"/>
              <a:ext cx="63" cy="30"/>
            </a:xfrm>
            <a:custGeom>
              <a:avLst/>
              <a:gdLst>
                <a:gd name="T0" fmla="*/ 63 w 63"/>
                <a:gd name="T1" fmla="*/ 30 h 30"/>
                <a:gd name="T2" fmla="*/ 57 w 63"/>
                <a:gd name="T3" fmla="*/ 30 h 30"/>
                <a:gd name="T4" fmla="*/ 45 w 63"/>
                <a:gd name="T5" fmla="*/ 24 h 30"/>
                <a:gd name="T6" fmla="*/ 45 w 63"/>
                <a:gd name="T7" fmla="*/ 24 h 30"/>
                <a:gd name="T8" fmla="*/ 26 w 63"/>
                <a:gd name="T9" fmla="*/ 18 h 30"/>
                <a:gd name="T10" fmla="*/ 14 w 63"/>
                <a:gd name="T11" fmla="*/ 12 h 30"/>
                <a:gd name="T12" fmla="*/ 14 w 63"/>
                <a:gd name="T13" fmla="*/ 12 h 30"/>
                <a:gd name="T14" fmla="*/ 8 w 63"/>
                <a:gd name="T15" fmla="*/ 6 h 30"/>
                <a:gd name="T16" fmla="*/ 0 w 63"/>
                <a:gd name="T17" fmla="*/ 0 h 30"/>
                <a:gd name="T18" fmla="*/ 0 w 63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30">
                  <a:moveTo>
                    <a:pt x="63" y="30"/>
                  </a:moveTo>
                  <a:lnTo>
                    <a:pt x="57" y="30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26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90" name="Freeform 506"/>
            <p:cNvSpPr>
              <a:spLocks/>
            </p:cNvSpPr>
            <p:nvPr/>
          </p:nvSpPr>
          <p:spPr bwMode="auto">
            <a:xfrm>
              <a:off x="2944" y="3056"/>
              <a:ext cx="63" cy="30"/>
            </a:xfrm>
            <a:custGeom>
              <a:avLst/>
              <a:gdLst>
                <a:gd name="T0" fmla="*/ 63 w 63"/>
                <a:gd name="T1" fmla="*/ 30 h 30"/>
                <a:gd name="T2" fmla="*/ 45 w 63"/>
                <a:gd name="T3" fmla="*/ 24 h 30"/>
                <a:gd name="T4" fmla="*/ 14 w 63"/>
                <a:gd name="T5" fmla="*/ 12 h 30"/>
                <a:gd name="T6" fmla="*/ 0 w 6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30">
                  <a:moveTo>
                    <a:pt x="63" y="30"/>
                  </a:moveTo>
                  <a:lnTo>
                    <a:pt x="45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91" name="Oval 507"/>
            <p:cNvSpPr>
              <a:spLocks noChangeArrowheads="1"/>
            </p:cNvSpPr>
            <p:nvPr/>
          </p:nvSpPr>
          <p:spPr bwMode="auto">
            <a:xfrm>
              <a:off x="2970" y="3005"/>
              <a:ext cx="12" cy="1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92" name="Line 508"/>
            <p:cNvSpPr>
              <a:spLocks noChangeShapeType="1"/>
            </p:cNvSpPr>
            <p:nvPr/>
          </p:nvSpPr>
          <p:spPr bwMode="auto">
            <a:xfrm>
              <a:off x="2938" y="3019"/>
              <a:ext cx="6" cy="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293" name="Freeform 509"/>
          <p:cNvSpPr>
            <a:spLocks/>
          </p:cNvSpPr>
          <p:nvPr/>
        </p:nvSpPr>
        <p:spPr bwMode="auto">
          <a:xfrm flipV="1">
            <a:off x="1666875" y="1108075"/>
            <a:ext cx="390525" cy="990600"/>
          </a:xfrm>
          <a:custGeom>
            <a:avLst/>
            <a:gdLst>
              <a:gd name="T0" fmla="*/ 107 w 107"/>
              <a:gd name="T1" fmla="*/ 621 h 621"/>
              <a:gd name="T2" fmla="*/ 0 w 107"/>
              <a:gd name="T3" fmla="*/ 621 h 621"/>
              <a:gd name="T4" fmla="*/ 0 w 107"/>
              <a:gd name="T5" fmla="*/ 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" h="621">
                <a:moveTo>
                  <a:pt x="107" y="621"/>
                </a:moveTo>
                <a:lnTo>
                  <a:pt x="0" y="621"/>
                </a:lnTo>
                <a:lnTo>
                  <a:pt x="0" y="0"/>
                </a:lnTo>
              </a:path>
            </a:pathLst>
          </a:custGeom>
          <a:noFill/>
          <a:ln w="41275">
            <a:solidFill>
              <a:srgbClr val="80FFF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0" name="Rectangle 65"/>
          <p:cNvSpPr>
            <a:spLocks noChangeArrowheads="1"/>
          </p:cNvSpPr>
          <p:nvPr/>
        </p:nvSpPr>
        <p:spPr bwMode="auto">
          <a:xfrm>
            <a:off x="5602673" y="1969040"/>
            <a:ext cx="727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 dirty="0">
                <a:solidFill>
                  <a:srgbClr val="FFFFFF"/>
                </a:solidFill>
                <a:latin typeface="Helvetica" panose="020B0604020202020204" pitchFamily="34" charset="0"/>
              </a:rPr>
              <a:t>Ascidians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11" name="Rectangle 66"/>
          <p:cNvSpPr>
            <a:spLocks noChangeArrowheads="1"/>
          </p:cNvSpPr>
          <p:nvPr/>
        </p:nvSpPr>
        <p:spPr bwMode="auto">
          <a:xfrm>
            <a:off x="6255136" y="1969040"/>
            <a:ext cx="76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12" name="Rectangle 67"/>
          <p:cNvSpPr>
            <a:spLocks noChangeArrowheads="1"/>
          </p:cNvSpPr>
          <p:nvPr/>
        </p:nvSpPr>
        <p:spPr bwMode="auto">
          <a:xfrm>
            <a:off x="5610611" y="2121440"/>
            <a:ext cx="8239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000" b="1" dirty="0" err="1">
                <a:solidFill>
                  <a:srgbClr val="FFFFFF"/>
                </a:solidFill>
                <a:latin typeface="Helvetica" panose="020B0604020202020204" pitchFamily="34" charset="0"/>
              </a:rPr>
              <a:t>Urochordates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13" name="Rectangle 62"/>
          <p:cNvSpPr>
            <a:spLocks noChangeArrowheads="1"/>
          </p:cNvSpPr>
          <p:nvPr/>
        </p:nvSpPr>
        <p:spPr bwMode="auto">
          <a:xfrm>
            <a:off x="5597525" y="1590675"/>
            <a:ext cx="827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100" b="1" dirty="0">
                <a:solidFill>
                  <a:srgbClr val="FFFFFF"/>
                </a:solidFill>
                <a:latin typeface="Helvetica" panose="020B0604020202020204" pitchFamily="34" charset="0"/>
              </a:rPr>
              <a:t>Amphioxus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14" name="Rectangle 63"/>
          <p:cNvSpPr>
            <a:spLocks noChangeArrowheads="1"/>
          </p:cNvSpPr>
          <p:nvPr/>
        </p:nvSpPr>
        <p:spPr bwMode="auto">
          <a:xfrm>
            <a:off x="6351588" y="1590675"/>
            <a:ext cx="7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15" name="Rectangle 64"/>
          <p:cNvSpPr>
            <a:spLocks noChangeArrowheads="1"/>
          </p:cNvSpPr>
          <p:nvPr/>
        </p:nvSpPr>
        <p:spPr bwMode="auto">
          <a:xfrm>
            <a:off x="5597525" y="1743075"/>
            <a:ext cx="1104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000" b="1">
                <a:solidFill>
                  <a:srgbClr val="FFFFFF"/>
                </a:solidFill>
                <a:latin typeface="Helvetica" panose="020B0604020202020204" pitchFamily="34" charset="0"/>
              </a:rPr>
              <a:t>Cephalochordates</a:t>
            </a:r>
            <a:endParaRPr lang="en-US" altLang="en-US">
              <a:latin typeface="Times" panose="02020603050405020304" pitchFamily="18" charset="0"/>
            </a:endParaRPr>
          </a:p>
        </p:txBody>
      </p:sp>
      <p:grpSp>
        <p:nvGrpSpPr>
          <p:cNvPr id="516" name="Group 128"/>
          <p:cNvGrpSpPr>
            <a:grpSpLocks/>
          </p:cNvGrpSpPr>
          <p:nvPr/>
        </p:nvGrpSpPr>
        <p:grpSpPr bwMode="auto">
          <a:xfrm>
            <a:off x="4673092" y="1611079"/>
            <a:ext cx="693738" cy="104775"/>
            <a:chOff x="2952" y="1265"/>
            <a:chExt cx="437" cy="66"/>
          </a:xfrm>
        </p:grpSpPr>
        <p:sp>
          <p:nvSpPr>
            <p:cNvPr id="517" name="Freeform 129"/>
            <p:cNvSpPr>
              <a:spLocks/>
            </p:cNvSpPr>
            <p:nvPr/>
          </p:nvSpPr>
          <p:spPr bwMode="auto">
            <a:xfrm>
              <a:off x="2952" y="1265"/>
              <a:ext cx="437" cy="65"/>
            </a:xfrm>
            <a:custGeom>
              <a:avLst/>
              <a:gdLst>
                <a:gd name="T0" fmla="*/ 191 w 437"/>
                <a:gd name="T1" fmla="*/ 0 h 65"/>
                <a:gd name="T2" fmla="*/ 233 w 437"/>
                <a:gd name="T3" fmla="*/ 0 h 65"/>
                <a:gd name="T4" fmla="*/ 233 w 437"/>
                <a:gd name="T5" fmla="*/ 0 h 65"/>
                <a:gd name="T6" fmla="*/ 293 w 437"/>
                <a:gd name="T7" fmla="*/ 5 h 65"/>
                <a:gd name="T8" fmla="*/ 344 w 437"/>
                <a:gd name="T9" fmla="*/ 14 h 65"/>
                <a:gd name="T10" fmla="*/ 349 w 437"/>
                <a:gd name="T11" fmla="*/ 14 h 65"/>
                <a:gd name="T12" fmla="*/ 349 w 437"/>
                <a:gd name="T13" fmla="*/ 14 h 65"/>
                <a:gd name="T14" fmla="*/ 374 w 437"/>
                <a:gd name="T15" fmla="*/ 18 h 65"/>
                <a:gd name="T16" fmla="*/ 382 w 437"/>
                <a:gd name="T17" fmla="*/ 18 h 65"/>
                <a:gd name="T18" fmla="*/ 382 w 437"/>
                <a:gd name="T19" fmla="*/ 18 h 65"/>
                <a:gd name="T20" fmla="*/ 391 w 437"/>
                <a:gd name="T21" fmla="*/ 9 h 65"/>
                <a:gd name="T22" fmla="*/ 395 w 437"/>
                <a:gd name="T23" fmla="*/ 9 h 65"/>
                <a:gd name="T24" fmla="*/ 407 w 437"/>
                <a:gd name="T25" fmla="*/ 18 h 65"/>
                <a:gd name="T26" fmla="*/ 407 w 437"/>
                <a:gd name="T27" fmla="*/ 18 h 65"/>
                <a:gd name="T28" fmla="*/ 416 w 437"/>
                <a:gd name="T29" fmla="*/ 27 h 65"/>
                <a:gd name="T30" fmla="*/ 437 w 437"/>
                <a:gd name="T31" fmla="*/ 32 h 65"/>
                <a:gd name="T32" fmla="*/ 412 w 437"/>
                <a:gd name="T33" fmla="*/ 42 h 65"/>
                <a:gd name="T34" fmla="*/ 395 w 437"/>
                <a:gd name="T35" fmla="*/ 60 h 65"/>
                <a:gd name="T36" fmla="*/ 386 w 437"/>
                <a:gd name="T37" fmla="*/ 42 h 65"/>
                <a:gd name="T38" fmla="*/ 382 w 437"/>
                <a:gd name="T39" fmla="*/ 42 h 65"/>
                <a:gd name="T40" fmla="*/ 352 w 437"/>
                <a:gd name="T41" fmla="*/ 51 h 65"/>
                <a:gd name="T42" fmla="*/ 327 w 437"/>
                <a:gd name="T43" fmla="*/ 56 h 65"/>
                <a:gd name="T44" fmla="*/ 327 w 437"/>
                <a:gd name="T45" fmla="*/ 56 h 65"/>
                <a:gd name="T46" fmla="*/ 318 w 437"/>
                <a:gd name="T47" fmla="*/ 56 h 65"/>
                <a:gd name="T48" fmla="*/ 293 w 437"/>
                <a:gd name="T49" fmla="*/ 56 h 65"/>
                <a:gd name="T50" fmla="*/ 288 w 437"/>
                <a:gd name="T51" fmla="*/ 51 h 65"/>
                <a:gd name="T52" fmla="*/ 288 w 437"/>
                <a:gd name="T53" fmla="*/ 51 h 65"/>
                <a:gd name="T54" fmla="*/ 288 w 437"/>
                <a:gd name="T55" fmla="*/ 47 h 65"/>
                <a:gd name="T56" fmla="*/ 288 w 437"/>
                <a:gd name="T57" fmla="*/ 47 h 65"/>
                <a:gd name="T58" fmla="*/ 279 w 437"/>
                <a:gd name="T59" fmla="*/ 56 h 65"/>
                <a:gd name="T60" fmla="*/ 279 w 437"/>
                <a:gd name="T61" fmla="*/ 56 h 65"/>
                <a:gd name="T62" fmla="*/ 258 w 437"/>
                <a:gd name="T63" fmla="*/ 65 h 65"/>
                <a:gd name="T64" fmla="*/ 246 w 437"/>
                <a:gd name="T65" fmla="*/ 65 h 65"/>
                <a:gd name="T66" fmla="*/ 246 w 437"/>
                <a:gd name="T67" fmla="*/ 65 h 65"/>
                <a:gd name="T68" fmla="*/ 242 w 437"/>
                <a:gd name="T69" fmla="*/ 65 h 65"/>
                <a:gd name="T70" fmla="*/ 200 w 437"/>
                <a:gd name="T71" fmla="*/ 65 h 65"/>
                <a:gd name="T72" fmla="*/ 165 w 437"/>
                <a:gd name="T73" fmla="*/ 65 h 65"/>
                <a:gd name="T74" fmla="*/ 165 w 437"/>
                <a:gd name="T75" fmla="*/ 65 h 65"/>
                <a:gd name="T76" fmla="*/ 149 w 437"/>
                <a:gd name="T77" fmla="*/ 65 h 65"/>
                <a:gd name="T78" fmla="*/ 123 w 437"/>
                <a:gd name="T79" fmla="*/ 65 h 65"/>
                <a:gd name="T80" fmla="*/ 107 w 437"/>
                <a:gd name="T81" fmla="*/ 60 h 65"/>
                <a:gd name="T82" fmla="*/ 107 w 437"/>
                <a:gd name="T83" fmla="*/ 60 h 65"/>
                <a:gd name="T84" fmla="*/ 37 w 437"/>
                <a:gd name="T85" fmla="*/ 60 h 65"/>
                <a:gd name="T86" fmla="*/ 16 w 437"/>
                <a:gd name="T87" fmla="*/ 47 h 65"/>
                <a:gd name="T88" fmla="*/ 0 w 437"/>
                <a:gd name="T89" fmla="*/ 38 h 65"/>
                <a:gd name="T90" fmla="*/ 25 w 437"/>
                <a:gd name="T91" fmla="*/ 23 h 65"/>
                <a:gd name="T92" fmla="*/ 72 w 437"/>
                <a:gd name="T93" fmla="*/ 9 h 65"/>
                <a:gd name="T94" fmla="*/ 86 w 437"/>
                <a:gd name="T95" fmla="*/ 5 h 65"/>
                <a:gd name="T96" fmla="*/ 86 w 437"/>
                <a:gd name="T97" fmla="*/ 5 h 65"/>
                <a:gd name="T98" fmla="*/ 140 w 437"/>
                <a:gd name="T99" fmla="*/ 0 h 65"/>
                <a:gd name="T100" fmla="*/ 158 w 437"/>
                <a:gd name="T101" fmla="*/ 0 h 65"/>
                <a:gd name="T102" fmla="*/ 158 w 437"/>
                <a:gd name="T103" fmla="*/ 0 h 65"/>
                <a:gd name="T104" fmla="*/ 191 w 437"/>
                <a:gd name="T10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7" h="65">
                  <a:moveTo>
                    <a:pt x="191" y="0"/>
                  </a:moveTo>
                  <a:lnTo>
                    <a:pt x="233" y="0"/>
                  </a:lnTo>
                  <a:lnTo>
                    <a:pt x="233" y="0"/>
                  </a:lnTo>
                  <a:lnTo>
                    <a:pt x="293" y="5"/>
                  </a:lnTo>
                  <a:lnTo>
                    <a:pt x="344" y="14"/>
                  </a:lnTo>
                  <a:lnTo>
                    <a:pt x="349" y="14"/>
                  </a:lnTo>
                  <a:lnTo>
                    <a:pt x="349" y="14"/>
                  </a:lnTo>
                  <a:lnTo>
                    <a:pt x="374" y="18"/>
                  </a:lnTo>
                  <a:lnTo>
                    <a:pt x="382" y="18"/>
                  </a:lnTo>
                  <a:lnTo>
                    <a:pt x="382" y="18"/>
                  </a:lnTo>
                  <a:lnTo>
                    <a:pt x="391" y="9"/>
                  </a:lnTo>
                  <a:lnTo>
                    <a:pt x="395" y="9"/>
                  </a:lnTo>
                  <a:lnTo>
                    <a:pt x="407" y="18"/>
                  </a:lnTo>
                  <a:lnTo>
                    <a:pt x="407" y="18"/>
                  </a:lnTo>
                  <a:lnTo>
                    <a:pt x="416" y="27"/>
                  </a:lnTo>
                  <a:lnTo>
                    <a:pt x="437" y="32"/>
                  </a:lnTo>
                  <a:lnTo>
                    <a:pt x="412" y="42"/>
                  </a:lnTo>
                  <a:lnTo>
                    <a:pt x="395" y="60"/>
                  </a:lnTo>
                  <a:lnTo>
                    <a:pt x="386" y="42"/>
                  </a:lnTo>
                  <a:lnTo>
                    <a:pt x="382" y="42"/>
                  </a:lnTo>
                  <a:lnTo>
                    <a:pt x="352" y="51"/>
                  </a:lnTo>
                  <a:lnTo>
                    <a:pt x="327" y="56"/>
                  </a:lnTo>
                  <a:lnTo>
                    <a:pt x="327" y="56"/>
                  </a:lnTo>
                  <a:lnTo>
                    <a:pt x="318" y="56"/>
                  </a:lnTo>
                  <a:lnTo>
                    <a:pt x="293" y="56"/>
                  </a:lnTo>
                  <a:lnTo>
                    <a:pt x="288" y="51"/>
                  </a:lnTo>
                  <a:lnTo>
                    <a:pt x="288" y="51"/>
                  </a:lnTo>
                  <a:lnTo>
                    <a:pt x="288" y="47"/>
                  </a:lnTo>
                  <a:lnTo>
                    <a:pt x="288" y="47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58" y="65"/>
                  </a:lnTo>
                  <a:lnTo>
                    <a:pt x="246" y="65"/>
                  </a:lnTo>
                  <a:lnTo>
                    <a:pt x="246" y="65"/>
                  </a:lnTo>
                  <a:lnTo>
                    <a:pt x="242" y="65"/>
                  </a:lnTo>
                  <a:lnTo>
                    <a:pt x="200" y="65"/>
                  </a:lnTo>
                  <a:lnTo>
                    <a:pt x="165" y="65"/>
                  </a:lnTo>
                  <a:lnTo>
                    <a:pt x="165" y="65"/>
                  </a:lnTo>
                  <a:lnTo>
                    <a:pt x="149" y="65"/>
                  </a:lnTo>
                  <a:lnTo>
                    <a:pt x="123" y="65"/>
                  </a:lnTo>
                  <a:lnTo>
                    <a:pt x="107" y="60"/>
                  </a:lnTo>
                  <a:lnTo>
                    <a:pt x="107" y="60"/>
                  </a:lnTo>
                  <a:lnTo>
                    <a:pt x="37" y="60"/>
                  </a:lnTo>
                  <a:lnTo>
                    <a:pt x="16" y="47"/>
                  </a:lnTo>
                  <a:lnTo>
                    <a:pt x="0" y="38"/>
                  </a:lnTo>
                  <a:lnTo>
                    <a:pt x="25" y="23"/>
                  </a:lnTo>
                  <a:lnTo>
                    <a:pt x="72" y="9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140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91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Freeform 130"/>
            <p:cNvSpPr>
              <a:spLocks/>
            </p:cNvSpPr>
            <p:nvPr/>
          </p:nvSpPr>
          <p:spPr bwMode="auto">
            <a:xfrm>
              <a:off x="2956" y="1265"/>
              <a:ext cx="424" cy="65"/>
            </a:xfrm>
            <a:custGeom>
              <a:avLst/>
              <a:gdLst>
                <a:gd name="T0" fmla="*/ 154 w 424"/>
                <a:gd name="T1" fmla="*/ 0 h 65"/>
                <a:gd name="T2" fmla="*/ 187 w 424"/>
                <a:gd name="T3" fmla="*/ 0 h 65"/>
                <a:gd name="T4" fmla="*/ 229 w 424"/>
                <a:gd name="T5" fmla="*/ 0 h 65"/>
                <a:gd name="T6" fmla="*/ 275 w 424"/>
                <a:gd name="T7" fmla="*/ 0 h 65"/>
                <a:gd name="T8" fmla="*/ 310 w 424"/>
                <a:gd name="T9" fmla="*/ 5 h 65"/>
                <a:gd name="T10" fmla="*/ 331 w 424"/>
                <a:gd name="T11" fmla="*/ 9 h 65"/>
                <a:gd name="T12" fmla="*/ 345 w 424"/>
                <a:gd name="T13" fmla="*/ 14 h 65"/>
                <a:gd name="T14" fmla="*/ 361 w 424"/>
                <a:gd name="T15" fmla="*/ 14 h 65"/>
                <a:gd name="T16" fmla="*/ 370 w 424"/>
                <a:gd name="T17" fmla="*/ 14 h 65"/>
                <a:gd name="T18" fmla="*/ 378 w 424"/>
                <a:gd name="T19" fmla="*/ 18 h 65"/>
                <a:gd name="T20" fmla="*/ 387 w 424"/>
                <a:gd name="T21" fmla="*/ 9 h 65"/>
                <a:gd name="T22" fmla="*/ 391 w 424"/>
                <a:gd name="T23" fmla="*/ 9 h 65"/>
                <a:gd name="T24" fmla="*/ 403 w 424"/>
                <a:gd name="T25" fmla="*/ 18 h 65"/>
                <a:gd name="T26" fmla="*/ 424 w 424"/>
                <a:gd name="T27" fmla="*/ 32 h 65"/>
                <a:gd name="T28" fmla="*/ 424 w 424"/>
                <a:gd name="T29" fmla="*/ 32 h 65"/>
                <a:gd name="T30" fmla="*/ 421 w 424"/>
                <a:gd name="T31" fmla="*/ 38 h 65"/>
                <a:gd name="T32" fmla="*/ 399 w 424"/>
                <a:gd name="T33" fmla="*/ 47 h 65"/>
                <a:gd name="T34" fmla="*/ 391 w 424"/>
                <a:gd name="T35" fmla="*/ 51 h 65"/>
                <a:gd name="T36" fmla="*/ 382 w 424"/>
                <a:gd name="T37" fmla="*/ 47 h 65"/>
                <a:gd name="T38" fmla="*/ 378 w 424"/>
                <a:gd name="T39" fmla="*/ 42 h 65"/>
                <a:gd name="T40" fmla="*/ 373 w 424"/>
                <a:gd name="T41" fmla="*/ 42 h 65"/>
                <a:gd name="T42" fmla="*/ 366 w 424"/>
                <a:gd name="T43" fmla="*/ 47 h 65"/>
                <a:gd name="T44" fmla="*/ 345 w 424"/>
                <a:gd name="T45" fmla="*/ 51 h 65"/>
                <a:gd name="T46" fmla="*/ 323 w 424"/>
                <a:gd name="T47" fmla="*/ 56 h 65"/>
                <a:gd name="T48" fmla="*/ 298 w 424"/>
                <a:gd name="T49" fmla="*/ 51 h 65"/>
                <a:gd name="T50" fmla="*/ 284 w 424"/>
                <a:gd name="T51" fmla="*/ 51 h 65"/>
                <a:gd name="T52" fmla="*/ 284 w 424"/>
                <a:gd name="T53" fmla="*/ 47 h 65"/>
                <a:gd name="T54" fmla="*/ 275 w 424"/>
                <a:gd name="T55" fmla="*/ 56 h 65"/>
                <a:gd name="T56" fmla="*/ 254 w 424"/>
                <a:gd name="T57" fmla="*/ 60 h 65"/>
                <a:gd name="T58" fmla="*/ 242 w 424"/>
                <a:gd name="T59" fmla="*/ 65 h 65"/>
                <a:gd name="T60" fmla="*/ 233 w 424"/>
                <a:gd name="T61" fmla="*/ 65 h 65"/>
                <a:gd name="T62" fmla="*/ 212 w 424"/>
                <a:gd name="T63" fmla="*/ 65 h 65"/>
                <a:gd name="T64" fmla="*/ 187 w 424"/>
                <a:gd name="T65" fmla="*/ 65 h 65"/>
                <a:gd name="T66" fmla="*/ 161 w 424"/>
                <a:gd name="T67" fmla="*/ 65 h 65"/>
                <a:gd name="T68" fmla="*/ 140 w 424"/>
                <a:gd name="T69" fmla="*/ 60 h 65"/>
                <a:gd name="T70" fmla="*/ 128 w 424"/>
                <a:gd name="T71" fmla="*/ 60 h 65"/>
                <a:gd name="T72" fmla="*/ 115 w 424"/>
                <a:gd name="T73" fmla="*/ 60 h 65"/>
                <a:gd name="T74" fmla="*/ 103 w 424"/>
                <a:gd name="T75" fmla="*/ 60 h 65"/>
                <a:gd name="T76" fmla="*/ 68 w 424"/>
                <a:gd name="T77" fmla="*/ 56 h 65"/>
                <a:gd name="T78" fmla="*/ 47 w 424"/>
                <a:gd name="T79" fmla="*/ 56 h 65"/>
                <a:gd name="T80" fmla="*/ 30 w 424"/>
                <a:gd name="T81" fmla="*/ 56 h 65"/>
                <a:gd name="T82" fmla="*/ 21 w 424"/>
                <a:gd name="T83" fmla="*/ 51 h 65"/>
                <a:gd name="T84" fmla="*/ 0 w 424"/>
                <a:gd name="T85" fmla="*/ 38 h 65"/>
                <a:gd name="T86" fmla="*/ 0 w 424"/>
                <a:gd name="T87" fmla="*/ 32 h 65"/>
                <a:gd name="T88" fmla="*/ 8 w 424"/>
                <a:gd name="T89" fmla="*/ 27 h 65"/>
                <a:gd name="T90" fmla="*/ 47 w 424"/>
                <a:gd name="T91" fmla="*/ 14 h 65"/>
                <a:gd name="T92" fmla="*/ 82 w 424"/>
                <a:gd name="T93" fmla="*/ 5 h 65"/>
                <a:gd name="T94" fmla="*/ 124 w 424"/>
                <a:gd name="T95" fmla="*/ 0 h 65"/>
                <a:gd name="T96" fmla="*/ 140 w 424"/>
                <a:gd name="T97" fmla="*/ 0 h 65"/>
                <a:gd name="T98" fmla="*/ 154 w 424"/>
                <a:gd name="T9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" h="65">
                  <a:moveTo>
                    <a:pt x="154" y="0"/>
                  </a:moveTo>
                  <a:lnTo>
                    <a:pt x="187" y="0"/>
                  </a:lnTo>
                  <a:lnTo>
                    <a:pt x="229" y="0"/>
                  </a:lnTo>
                  <a:lnTo>
                    <a:pt x="275" y="0"/>
                  </a:lnTo>
                  <a:lnTo>
                    <a:pt x="310" y="5"/>
                  </a:lnTo>
                  <a:lnTo>
                    <a:pt x="331" y="9"/>
                  </a:lnTo>
                  <a:lnTo>
                    <a:pt x="345" y="14"/>
                  </a:lnTo>
                  <a:lnTo>
                    <a:pt x="361" y="14"/>
                  </a:lnTo>
                  <a:lnTo>
                    <a:pt x="370" y="14"/>
                  </a:lnTo>
                  <a:lnTo>
                    <a:pt x="378" y="18"/>
                  </a:lnTo>
                  <a:lnTo>
                    <a:pt x="387" y="9"/>
                  </a:lnTo>
                  <a:lnTo>
                    <a:pt x="391" y="9"/>
                  </a:lnTo>
                  <a:lnTo>
                    <a:pt x="403" y="18"/>
                  </a:lnTo>
                  <a:lnTo>
                    <a:pt x="424" y="32"/>
                  </a:lnTo>
                  <a:lnTo>
                    <a:pt x="424" y="32"/>
                  </a:lnTo>
                  <a:lnTo>
                    <a:pt x="421" y="38"/>
                  </a:lnTo>
                  <a:lnTo>
                    <a:pt x="399" y="47"/>
                  </a:lnTo>
                  <a:lnTo>
                    <a:pt x="391" y="51"/>
                  </a:lnTo>
                  <a:lnTo>
                    <a:pt x="382" y="47"/>
                  </a:lnTo>
                  <a:lnTo>
                    <a:pt x="378" y="42"/>
                  </a:lnTo>
                  <a:lnTo>
                    <a:pt x="373" y="42"/>
                  </a:lnTo>
                  <a:lnTo>
                    <a:pt x="366" y="47"/>
                  </a:lnTo>
                  <a:lnTo>
                    <a:pt x="345" y="51"/>
                  </a:lnTo>
                  <a:lnTo>
                    <a:pt x="323" y="56"/>
                  </a:lnTo>
                  <a:lnTo>
                    <a:pt x="298" y="51"/>
                  </a:lnTo>
                  <a:lnTo>
                    <a:pt x="284" y="51"/>
                  </a:lnTo>
                  <a:lnTo>
                    <a:pt x="284" y="47"/>
                  </a:lnTo>
                  <a:lnTo>
                    <a:pt x="275" y="56"/>
                  </a:lnTo>
                  <a:lnTo>
                    <a:pt x="254" y="60"/>
                  </a:lnTo>
                  <a:lnTo>
                    <a:pt x="242" y="65"/>
                  </a:lnTo>
                  <a:lnTo>
                    <a:pt x="233" y="65"/>
                  </a:lnTo>
                  <a:lnTo>
                    <a:pt x="212" y="65"/>
                  </a:lnTo>
                  <a:lnTo>
                    <a:pt x="187" y="65"/>
                  </a:lnTo>
                  <a:lnTo>
                    <a:pt x="161" y="65"/>
                  </a:lnTo>
                  <a:lnTo>
                    <a:pt x="140" y="60"/>
                  </a:lnTo>
                  <a:lnTo>
                    <a:pt x="128" y="60"/>
                  </a:lnTo>
                  <a:lnTo>
                    <a:pt x="115" y="60"/>
                  </a:lnTo>
                  <a:lnTo>
                    <a:pt x="103" y="60"/>
                  </a:lnTo>
                  <a:lnTo>
                    <a:pt x="68" y="56"/>
                  </a:lnTo>
                  <a:lnTo>
                    <a:pt x="47" y="56"/>
                  </a:lnTo>
                  <a:lnTo>
                    <a:pt x="30" y="56"/>
                  </a:lnTo>
                  <a:lnTo>
                    <a:pt x="21" y="51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8" y="27"/>
                  </a:lnTo>
                  <a:lnTo>
                    <a:pt x="47" y="14"/>
                  </a:lnTo>
                  <a:lnTo>
                    <a:pt x="82" y="5"/>
                  </a:lnTo>
                  <a:lnTo>
                    <a:pt x="124" y="0"/>
                  </a:lnTo>
                  <a:lnTo>
                    <a:pt x="140" y="0"/>
                  </a:lnTo>
                  <a:lnTo>
                    <a:pt x="154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Arc 131"/>
            <p:cNvSpPr>
              <a:spLocks/>
            </p:cNvSpPr>
            <p:nvPr/>
          </p:nvSpPr>
          <p:spPr bwMode="auto">
            <a:xfrm>
              <a:off x="2960" y="1307"/>
              <a:ext cx="13" cy="1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274 w 21274"/>
                <a:gd name="T1" fmla="*/ 3737 h 17145"/>
                <a:gd name="T2" fmla="*/ 13137 w 21274"/>
                <a:gd name="T3" fmla="*/ 17145 h 17145"/>
                <a:gd name="T4" fmla="*/ 0 w 21274"/>
                <a:gd name="T5" fmla="*/ 0 h 17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74" h="17145" fill="none" extrusionOk="0">
                  <a:moveTo>
                    <a:pt x="21274" y="3737"/>
                  </a:moveTo>
                  <a:cubicBezTo>
                    <a:pt x="20337" y="9068"/>
                    <a:pt x="17433" y="13853"/>
                    <a:pt x="13137" y="17145"/>
                  </a:cubicBezTo>
                </a:path>
                <a:path w="21274" h="17145" stroke="0" extrusionOk="0">
                  <a:moveTo>
                    <a:pt x="21274" y="3737"/>
                  </a:moveTo>
                  <a:cubicBezTo>
                    <a:pt x="20337" y="9068"/>
                    <a:pt x="17433" y="13853"/>
                    <a:pt x="13137" y="1714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Arc 132"/>
            <p:cNvSpPr>
              <a:spLocks/>
            </p:cNvSpPr>
            <p:nvPr/>
          </p:nvSpPr>
          <p:spPr bwMode="auto">
            <a:xfrm>
              <a:off x="2960" y="1309"/>
              <a:ext cx="13" cy="13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192 w 21192"/>
                <a:gd name="T1" fmla="*/ 4174 h 17359"/>
                <a:gd name="T2" fmla="*/ 12852 w 21192"/>
                <a:gd name="T3" fmla="*/ 17359 h 17359"/>
                <a:gd name="T4" fmla="*/ 0 w 21192"/>
                <a:gd name="T5" fmla="*/ 0 h 17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92" h="17359" fill="none" extrusionOk="0">
                  <a:moveTo>
                    <a:pt x="21192" y="4174"/>
                  </a:moveTo>
                  <a:cubicBezTo>
                    <a:pt x="20152" y="9455"/>
                    <a:pt x="17178" y="14157"/>
                    <a:pt x="12852" y="17359"/>
                  </a:cubicBezTo>
                </a:path>
                <a:path w="21192" h="17359" stroke="0" extrusionOk="0">
                  <a:moveTo>
                    <a:pt x="21192" y="4174"/>
                  </a:moveTo>
                  <a:cubicBezTo>
                    <a:pt x="20152" y="9455"/>
                    <a:pt x="17178" y="14157"/>
                    <a:pt x="12852" y="173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Arc 133"/>
            <p:cNvSpPr>
              <a:spLocks/>
            </p:cNvSpPr>
            <p:nvPr/>
          </p:nvSpPr>
          <p:spPr bwMode="auto">
            <a:xfrm>
              <a:off x="2960" y="1304"/>
              <a:ext cx="13" cy="1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848 w 20848"/>
                <a:gd name="T1" fmla="*/ 5646 h 17546"/>
                <a:gd name="T2" fmla="*/ 12597 w 20848"/>
                <a:gd name="T3" fmla="*/ 17546 h 17546"/>
                <a:gd name="T4" fmla="*/ 0 w 20848"/>
                <a:gd name="T5" fmla="*/ 0 h 17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48" h="17546" fill="none" extrusionOk="0">
                  <a:moveTo>
                    <a:pt x="20848" y="5646"/>
                  </a:moveTo>
                  <a:cubicBezTo>
                    <a:pt x="19549" y="10444"/>
                    <a:pt x="16635" y="14647"/>
                    <a:pt x="12597" y="17546"/>
                  </a:cubicBezTo>
                </a:path>
                <a:path w="20848" h="17546" stroke="0" extrusionOk="0">
                  <a:moveTo>
                    <a:pt x="20848" y="5646"/>
                  </a:moveTo>
                  <a:cubicBezTo>
                    <a:pt x="19549" y="10444"/>
                    <a:pt x="16635" y="14647"/>
                    <a:pt x="12597" y="1754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Arc 134"/>
            <p:cNvSpPr>
              <a:spLocks/>
            </p:cNvSpPr>
            <p:nvPr/>
          </p:nvSpPr>
          <p:spPr bwMode="auto">
            <a:xfrm>
              <a:off x="2960" y="1309"/>
              <a:ext cx="13" cy="1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915 w 20915"/>
                <a:gd name="T1" fmla="*/ 5394 h 17639"/>
                <a:gd name="T2" fmla="*/ 12466 w 20915"/>
                <a:gd name="T3" fmla="*/ 17639 h 17639"/>
                <a:gd name="T4" fmla="*/ 0 w 20915"/>
                <a:gd name="T5" fmla="*/ 0 h 17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15" h="17639" fill="none" extrusionOk="0">
                  <a:moveTo>
                    <a:pt x="20915" y="5394"/>
                  </a:moveTo>
                  <a:cubicBezTo>
                    <a:pt x="19638" y="10347"/>
                    <a:pt x="16643" y="14687"/>
                    <a:pt x="12466" y="17639"/>
                  </a:cubicBezTo>
                </a:path>
                <a:path w="20915" h="17639" stroke="0" extrusionOk="0">
                  <a:moveTo>
                    <a:pt x="20915" y="5394"/>
                  </a:moveTo>
                  <a:cubicBezTo>
                    <a:pt x="19638" y="10347"/>
                    <a:pt x="16643" y="14687"/>
                    <a:pt x="12466" y="1763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Arc 135"/>
            <p:cNvSpPr>
              <a:spLocks/>
            </p:cNvSpPr>
            <p:nvPr/>
          </p:nvSpPr>
          <p:spPr bwMode="auto">
            <a:xfrm>
              <a:off x="2960" y="1307"/>
              <a:ext cx="13" cy="1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362 w 21362"/>
                <a:gd name="T1" fmla="*/ 3192 h 17025"/>
                <a:gd name="T2" fmla="*/ 13292 w 21362"/>
                <a:gd name="T3" fmla="*/ 17025 h 17025"/>
                <a:gd name="T4" fmla="*/ 0 w 21362"/>
                <a:gd name="T5" fmla="*/ 0 h 1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62" h="17025" fill="none" extrusionOk="0">
                  <a:moveTo>
                    <a:pt x="21362" y="3192"/>
                  </a:moveTo>
                  <a:cubicBezTo>
                    <a:pt x="20544" y="8667"/>
                    <a:pt x="17655" y="13618"/>
                    <a:pt x="13292" y="17025"/>
                  </a:cubicBezTo>
                </a:path>
                <a:path w="21362" h="17025" stroke="0" extrusionOk="0">
                  <a:moveTo>
                    <a:pt x="21362" y="3192"/>
                  </a:moveTo>
                  <a:cubicBezTo>
                    <a:pt x="20544" y="8667"/>
                    <a:pt x="17655" y="13618"/>
                    <a:pt x="13292" y="1702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Arc 136"/>
            <p:cNvSpPr>
              <a:spLocks/>
            </p:cNvSpPr>
            <p:nvPr/>
          </p:nvSpPr>
          <p:spPr bwMode="auto">
            <a:xfrm>
              <a:off x="2969" y="1309"/>
              <a:ext cx="13" cy="1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915 w 20915"/>
                <a:gd name="T1" fmla="*/ 5394 h 17639"/>
                <a:gd name="T2" fmla="*/ 12466 w 20915"/>
                <a:gd name="T3" fmla="*/ 17639 h 17639"/>
                <a:gd name="T4" fmla="*/ 0 w 20915"/>
                <a:gd name="T5" fmla="*/ 0 h 17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15" h="17639" fill="none" extrusionOk="0">
                  <a:moveTo>
                    <a:pt x="20915" y="5394"/>
                  </a:moveTo>
                  <a:cubicBezTo>
                    <a:pt x="19638" y="10347"/>
                    <a:pt x="16643" y="14687"/>
                    <a:pt x="12466" y="17639"/>
                  </a:cubicBezTo>
                </a:path>
                <a:path w="20915" h="17639" stroke="0" extrusionOk="0">
                  <a:moveTo>
                    <a:pt x="20915" y="5394"/>
                  </a:moveTo>
                  <a:cubicBezTo>
                    <a:pt x="19638" y="10347"/>
                    <a:pt x="16643" y="14687"/>
                    <a:pt x="12466" y="1763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Arc 137"/>
            <p:cNvSpPr>
              <a:spLocks/>
            </p:cNvSpPr>
            <p:nvPr/>
          </p:nvSpPr>
          <p:spPr bwMode="auto">
            <a:xfrm>
              <a:off x="2972" y="1309"/>
              <a:ext cx="10" cy="22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156 w 21156"/>
                <a:gd name="T1" fmla="*/ 4355 h 19008"/>
                <a:gd name="T2" fmla="*/ 10258 w 21156"/>
                <a:gd name="T3" fmla="*/ 19008 h 19008"/>
                <a:gd name="T4" fmla="*/ 0 w 21156"/>
                <a:gd name="T5" fmla="*/ 0 h 19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56" h="19008" fill="none" extrusionOk="0">
                  <a:moveTo>
                    <a:pt x="21156" y="4355"/>
                  </a:moveTo>
                  <a:cubicBezTo>
                    <a:pt x="19868" y="10610"/>
                    <a:pt x="15878" y="15975"/>
                    <a:pt x="10258" y="19008"/>
                  </a:cubicBezTo>
                </a:path>
                <a:path w="21156" h="19008" stroke="0" extrusionOk="0">
                  <a:moveTo>
                    <a:pt x="21156" y="4355"/>
                  </a:moveTo>
                  <a:cubicBezTo>
                    <a:pt x="19868" y="10610"/>
                    <a:pt x="15878" y="15975"/>
                    <a:pt x="10258" y="1900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Arc 138"/>
            <p:cNvSpPr>
              <a:spLocks/>
            </p:cNvSpPr>
            <p:nvPr/>
          </p:nvSpPr>
          <p:spPr bwMode="auto">
            <a:xfrm>
              <a:off x="2960" y="1307"/>
              <a:ext cx="8" cy="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16935"/>
                <a:gd name="T2" fmla="*/ 13407 w 21600"/>
                <a:gd name="T3" fmla="*/ 16935 h 16935"/>
                <a:gd name="T4" fmla="*/ 0 w 21600"/>
                <a:gd name="T5" fmla="*/ 0 h 1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6935" fill="none" extrusionOk="0">
                  <a:moveTo>
                    <a:pt x="21600" y="0"/>
                  </a:moveTo>
                  <a:cubicBezTo>
                    <a:pt x="21600" y="6600"/>
                    <a:pt x="18582" y="12838"/>
                    <a:pt x="13407" y="16935"/>
                  </a:cubicBezTo>
                </a:path>
                <a:path w="21600" h="16935" stroke="0" extrusionOk="0">
                  <a:moveTo>
                    <a:pt x="21600" y="0"/>
                  </a:moveTo>
                  <a:cubicBezTo>
                    <a:pt x="21600" y="6600"/>
                    <a:pt x="18582" y="12838"/>
                    <a:pt x="13407" y="169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Freeform 139"/>
            <p:cNvSpPr>
              <a:spLocks/>
            </p:cNvSpPr>
            <p:nvPr/>
          </p:nvSpPr>
          <p:spPr bwMode="auto">
            <a:xfrm>
              <a:off x="2961" y="1303"/>
              <a:ext cx="279" cy="9"/>
            </a:xfrm>
            <a:custGeom>
              <a:avLst/>
              <a:gdLst>
                <a:gd name="T0" fmla="*/ 0 w 279"/>
                <a:gd name="T1" fmla="*/ 0 h 9"/>
                <a:gd name="T2" fmla="*/ 3 w 279"/>
                <a:gd name="T3" fmla="*/ 0 h 9"/>
                <a:gd name="T4" fmla="*/ 3 w 279"/>
                <a:gd name="T5" fmla="*/ 0 h 9"/>
                <a:gd name="T6" fmla="*/ 12 w 279"/>
                <a:gd name="T7" fmla="*/ 0 h 9"/>
                <a:gd name="T8" fmla="*/ 46 w 279"/>
                <a:gd name="T9" fmla="*/ 0 h 9"/>
                <a:gd name="T10" fmla="*/ 93 w 279"/>
                <a:gd name="T11" fmla="*/ 0 h 9"/>
                <a:gd name="T12" fmla="*/ 144 w 279"/>
                <a:gd name="T13" fmla="*/ 0 h 9"/>
                <a:gd name="T14" fmla="*/ 195 w 279"/>
                <a:gd name="T15" fmla="*/ 0 h 9"/>
                <a:gd name="T16" fmla="*/ 216 w 279"/>
                <a:gd name="T17" fmla="*/ 0 h 9"/>
                <a:gd name="T18" fmla="*/ 246 w 279"/>
                <a:gd name="T19" fmla="*/ 0 h 9"/>
                <a:gd name="T20" fmla="*/ 267 w 279"/>
                <a:gd name="T21" fmla="*/ 4 h 9"/>
                <a:gd name="T22" fmla="*/ 267 w 279"/>
                <a:gd name="T23" fmla="*/ 4 h 9"/>
                <a:gd name="T24" fmla="*/ 275 w 279"/>
                <a:gd name="T25" fmla="*/ 4 h 9"/>
                <a:gd name="T26" fmla="*/ 279 w 279"/>
                <a:gd name="T27" fmla="*/ 9 h 9"/>
                <a:gd name="T28" fmla="*/ 279 w 279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" h="9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12" y="0"/>
                  </a:lnTo>
                  <a:lnTo>
                    <a:pt x="46" y="0"/>
                  </a:lnTo>
                  <a:lnTo>
                    <a:pt x="93" y="0"/>
                  </a:lnTo>
                  <a:lnTo>
                    <a:pt x="144" y="0"/>
                  </a:lnTo>
                  <a:lnTo>
                    <a:pt x="195" y="0"/>
                  </a:lnTo>
                  <a:lnTo>
                    <a:pt x="216" y="0"/>
                  </a:lnTo>
                  <a:lnTo>
                    <a:pt x="246" y="0"/>
                  </a:lnTo>
                  <a:lnTo>
                    <a:pt x="267" y="4"/>
                  </a:lnTo>
                  <a:lnTo>
                    <a:pt x="267" y="4"/>
                  </a:lnTo>
                  <a:lnTo>
                    <a:pt x="275" y="4"/>
                  </a:lnTo>
                  <a:lnTo>
                    <a:pt x="279" y="9"/>
                  </a:lnTo>
                  <a:lnTo>
                    <a:pt x="279" y="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Freeform 140"/>
            <p:cNvSpPr>
              <a:spLocks/>
            </p:cNvSpPr>
            <p:nvPr/>
          </p:nvSpPr>
          <p:spPr bwMode="auto">
            <a:xfrm>
              <a:off x="2961" y="1303"/>
              <a:ext cx="279" cy="9"/>
            </a:xfrm>
            <a:custGeom>
              <a:avLst/>
              <a:gdLst>
                <a:gd name="T0" fmla="*/ 0 w 279"/>
                <a:gd name="T1" fmla="*/ 0 h 9"/>
                <a:gd name="T2" fmla="*/ 3 w 279"/>
                <a:gd name="T3" fmla="*/ 0 h 9"/>
                <a:gd name="T4" fmla="*/ 25 w 279"/>
                <a:gd name="T5" fmla="*/ 0 h 9"/>
                <a:gd name="T6" fmla="*/ 59 w 279"/>
                <a:gd name="T7" fmla="*/ 0 h 9"/>
                <a:gd name="T8" fmla="*/ 89 w 279"/>
                <a:gd name="T9" fmla="*/ 0 h 9"/>
                <a:gd name="T10" fmla="*/ 119 w 279"/>
                <a:gd name="T11" fmla="*/ 0 h 9"/>
                <a:gd name="T12" fmla="*/ 144 w 279"/>
                <a:gd name="T13" fmla="*/ 0 h 9"/>
                <a:gd name="T14" fmla="*/ 177 w 279"/>
                <a:gd name="T15" fmla="*/ 0 h 9"/>
                <a:gd name="T16" fmla="*/ 203 w 279"/>
                <a:gd name="T17" fmla="*/ 0 h 9"/>
                <a:gd name="T18" fmla="*/ 228 w 279"/>
                <a:gd name="T19" fmla="*/ 0 h 9"/>
                <a:gd name="T20" fmla="*/ 246 w 279"/>
                <a:gd name="T21" fmla="*/ 0 h 9"/>
                <a:gd name="T22" fmla="*/ 267 w 279"/>
                <a:gd name="T23" fmla="*/ 4 h 9"/>
                <a:gd name="T24" fmla="*/ 279 w 279"/>
                <a:gd name="T2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9" h="9">
                  <a:moveTo>
                    <a:pt x="0" y="0"/>
                  </a:moveTo>
                  <a:lnTo>
                    <a:pt x="3" y="0"/>
                  </a:lnTo>
                  <a:lnTo>
                    <a:pt x="25" y="0"/>
                  </a:lnTo>
                  <a:lnTo>
                    <a:pt x="59" y="0"/>
                  </a:lnTo>
                  <a:lnTo>
                    <a:pt x="89" y="0"/>
                  </a:lnTo>
                  <a:lnTo>
                    <a:pt x="119" y="0"/>
                  </a:lnTo>
                  <a:lnTo>
                    <a:pt x="144" y="0"/>
                  </a:lnTo>
                  <a:lnTo>
                    <a:pt x="177" y="0"/>
                  </a:lnTo>
                  <a:lnTo>
                    <a:pt x="203" y="0"/>
                  </a:lnTo>
                  <a:lnTo>
                    <a:pt x="228" y="0"/>
                  </a:lnTo>
                  <a:lnTo>
                    <a:pt x="246" y="0"/>
                  </a:lnTo>
                  <a:lnTo>
                    <a:pt x="267" y="4"/>
                  </a:lnTo>
                  <a:lnTo>
                    <a:pt x="279" y="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Freeform 141"/>
            <p:cNvSpPr>
              <a:spLocks/>
            </p:cNvSpPr>
            <p:nvPr/>
          </p:nvSpPr>
          <p:spPr bwMode="auto">
            <a:xfrm>
              <a:off x="2977" y="1312"/>
              <a:ext cx="259" cy="18"/>
            </a:xfrm>
            <a:custGeom>
              <a:avLst/>
              <a:gdLst>
                <a:gd name="T0" fmla="*/ 0 w 259"/>
                <a:gd name="T1" fmla="*/ 0 h 18"/>
                <a:gd name="T2" fmla="*/ 0 w 259"/>
                <a:gd name="T3" fmla="*/ 4 h 18"/>
                <a:gd name="T4" fmla="*/ 17 w 259"/>
                <a:gd name="T5" fmla="*/ 0 h 18"/>
                <a:gd name="T6" fmla="*/ 56 w 259"/>
                <a:gd name="T7" fmla="*/ 9 h 18"/>
                <a:gd name="T8" fmla="*/ 77 w 259"/>
                <a:gd name="T9" fmla="*/ 9 h 18"/>
                <a:gd name="T10" fmla="*/ 77 w 259"/>
                <a:gd name="T11" fmla="*/ 9 h 18"/>
                <a:gd name="T12" fmla="*/ 103 w 259"/>
                <a:gd name="T13" fmla="*/ 18 h 18"/>
                <a:gd name="T14" fmla="*/ 119 w 259"/>
                <a:gd name="T15" fmla="*/ 9 h 18"/>
                <a:gd name="T16" fmla="*/ 119 w 259"/>
                <a:gd name="T17" fmla="*/ 9 h 18"/>
                <a:gd name="T18" fmla="*/ 133 w 259"/>
                <a:gd name="T19" fmla="*/ 4 h 18"/>
                <a:gd name="T20" fmla="*/ 133 w 259"/>
                <a:gd name="T21" fmla="*/ 9 h 18"/>
                <a:gd name="T22" fmla="*/ 133 w 259"/>
                <a:gd name="T23" fmla="*/ 9 h 18"/>
                <a:gd name="T24" fmla="*/ 128 w 259"/>
                <a:gd name="T25" fmla="*/ 9 h 18"/>
                <a:gd name="T26" fmla="*/ 124 w 259"/>
                <a:gd name="T27" fmla="*/ 18 h 18"/>
                <a:gd name="T28" fmla="*/ 145 w 259"/>
                <a:gd name="T29" fmla="*/ 13 h 18"/>
                <a:gd name="T30" fmla="*/ 157 w 259"/>
                <a:gd name="T31" fmla="*/ 9 h 18"/>
                <a:gd name="T32" fmla="*/ 161 w 259"/>
                <a:gd name="T33" fmla="*/ 9 h 18"/>
                <a:gd name="T34" fmla="*/ 161 w 259"/>
                <a:gd name="T35" fmla="*/ 9 h 18"/>
                <a:gd name="T36" fmla="*/ 179 w 259"/>
                <a:gd name="T37" fmla="*/ 9 h 18"/>
                <a:gd name="T38" fmla="*/ 196 w 259"/>
                <a:gd name="T39" fmla="*/ 9 h 18"/>
                <a:gd name="T40" fmla="*/ 208 w 259"/>
                <a:gd name="T41" fmla="*/ 9 h 18"/>
                <a:gd name="T42" fmla="*/ 208 w 259"/>
                <a:gd name="T43" fmla="*/ 9 h 18"/>
                <a:gd name="T44" fmla="*/ 226 w 259"/>
                <a:gd name="T45" fmla="*/ 4 h 18"/>
                <a:gd name="T46" fmla="*/ 247 w 259"/>
                <a:gd name="T47" fmla="*/ 4 h 18"/>
                <a:gd name="T48" fmla="*/ 259 w 259"/>
                <a:gd name="T49" fmla="*/ 4 h 18"/>
                <a:gd name="T50" fmla="*/ 259 w 259"/>
                <a:gd name="T5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9" h="18">
                  <a:moveTo>
                    <a:pt x="0" y="0"/>
                  </a:moveTo>
                  <a:lnTo>
                    <a:pt x="0" y="4"/>
                  </a:lnTo>
                  <a:lnTo>
                    <a:pt x="17" y="0"/>
                  </a:lnTo>
                  <a:lnTo>
                    <a:pt x="56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103" y="18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33" y="9"/>
                  </a:lnTo>
                  <a:lnTo>
                    <a:pt x="133" y="9"/>
                  </a:lnTo>
                  <a:lnTo>
                    <a:pt x="128" y="9"/>
                  </a:lnTo>
                  <a:lnTo>
                    <a:pt x="124" y="18"/>
                  </a:lnTo>
                  <a:lnTo>
                    <a:pt x="145" y="13"/>
                  </a:lnTo>
                  <a:lnTo>
                    <a:pt x="157" y="9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179" y="9"/>
                  </a:lnTo>
                  <a:lnTo>
                    <a:pt x="196" y="9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26" y="4"/>
                  </a:lnTo>
                  <a:lnTo>
                    <a:pt x="247" y="4"/>
                  </a:lnTo>
                  <a:lnTo>
                    <a:pt x="259" y="4"/>
                  </a:lnTo>
                  <a:lnTo>
                    <a:pt x="259" y="4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Freeform 142"/>
            <p:cNvSpPr>
              <a:spLocks/>
            </p:cNvSpPr>
            <p:nvPr/>
          </p:nvSpPr>
          <p:spPr bwMode="auto">
            <a:xfrm>
              <a:off x="2977" y="1312"/>
              <a:ext cx="259" cy="13"/>
            </a:xfrm>
            <a:custGeom>
              <a:avLst/>
              <a:gdLst>
                <a:gd name="T0" fmla="*/ 0 w 259"/>
                <a:gd name="T1" fmla="*/ 0 h 13"/>
                <a:gd name="T2" fmla="*/ 0 w 259"/>
                <a:gd name="T3" fmla="*/ 0 h 13"/>
                <a:gd name="T4" fmla="*/ 0 w 259"/>
                <a:gd name="T5" fmla="*/ 0 h 13"/>
                <a:gd name="T6" fmla="*/ 35 w 259"/>
                <a:gd name="T7" fmla="*/ 4 h 13"/>
                <a:gd name="T8" fmla="*/ 56 w 259"/>
                <a:gd name="T9" fmla="*/ 4 h 13"/>
                <a:gd name="T10" fmla="*/ 77 w 259"/>
                <a:gd name="T11" fmla="*/ 9 h 13"/>
                <a:gd name="T12" fmla="*/ 98 w 259"/>
                <a:gd name="T13" fmla="*/ 9 h 13"/>
                <a:gd name="T14" fmla="*/ 119 w 259"/>
                <a:gd name="T15" fmla="*/ 9 h 13"/>
                <a:gd name="T16" fmla="*/ 128 w 259"/>
                <a:gd name="T17" fmla="*/ 4 h 13"/>
                <a:gd name="T18" fmla="*/ 133 w 259"/>
                <a:gd name="T19" fmla="*/ 9 h 13"/>
                <a:gd name="T20" fmla="*/ 128 w 259"/>
                <a:gd name="T21" fmla="*/ 9 h 13"/>
                <a:gd name="T22" fmla="*/ 124 w 259"/>
                <a:gd name="T23" fmla="*/ 13 h 13"/>
                <a:gd name="T24" fmla="*/ 124 w 259"/>
                <a:gd name="T25" fmla="*/ 13 h 13"/>
                <a:gd name="T26" fmla="*/ 136 w 259"/>
                <a:gd name="T27" fmla="*/ 13 h 13"/>
                <a:gd name="T28" fmla="*/ 149 w 259"/>
                <a:gd name="T29" fmla="*/ 13 h 13"/>
                <a:gd name="T30" fmla="*/ 161 w 259"/>
                <a:gd name="T31" fmla="*/ 9 h 13"/>
                <a:gd name="T32" fmla="*/ 182 w 259"/>
                <a:gd name="T33" fmla="*/ 4 h 13"/>
                <a:gd name="T34" fmla="*/ 208 w 259"/>
                <a:gd name="T35" fmla="*/ 9 h 13"/>
                <a:gd name="T36" fmla="*/ 233 w 259"/>
                <a:gd name="T37" fmla="*/ 4 h 13"/>
                <a:gd name="T38" fmla="*/ 259 w 259"/>
                <a:gd name="T3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9" h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5" y="4"/>
                  </a:lnTo>
                  <a:lnTo>
                    <a:pt x="56" y="4"/>
                  </a:lnTo>
                  <a:lnTo>
                    <a:pt x="77" y="9"/>
                  </a:lnTo>
                  <a:lnTo>
                    <a:pt x="98" y="9"/>
                  </a:lnTo>
                  <a:lnTo>
                    <a:pt x="119" y="9"/>
                  </a:lnTo>
                  <a:lnTo>
                    <a:pt x="128" y="4"/>
                  </a:lnTo>
                  <a:lnTo>
                    <a:pt x="133" y="9"/>
                  </a:lnTo>
                  <a:lnTo>
                    <a:pt x="128" y="9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36" y="13"/>
                  </a:lnTo>
                  <a:lnTo>
                    <a:pt x="149" y="13"/>
                  </a:lnTo>
                  <a:lnTo>
                    <a:pt x="161" y="9"/>
                  </a:lnTo>
                  <a:lnTo>
                    <a:pt x="182" y="4"/>
                  </a:lnTo>
                  <a:lnTo>
                    <a:pt x="208" y="9"/>
                  </a:lnTo>
                  <a:lnTo>
                    <a:pt x="233" y="4"/>
                  </a:lnTo>
                  <a:lnTo>
                    <a:pt x="259" y="4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Arc 143"/>
            <p:cNvSpPr>
              <a:spLocks/>
            </p:cNvSpPr>
            <p:nvPr/>
          </p:nvSpPr>
          <p:spPr bwMode="auto">
            <a:xfrm>
              <a:off x="2989" y="1304"/>
              <a:ext cx="5" cy="1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9619 w 21600"/>
                <a:gd name="T1" fmla="*/ 17972 h 17972"/>
                <a:gd name="T2" fmla="*/ 0 w 21600"/>
                <a:gd name="T3" fmla="*/ 0 h 17972"/>
                <a:gd name="T4" fmla="*/ 21600 w 21600"/>
                <a:gd name="T5" fmla="*/ 0 h 17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972" fill="none" extrusionOk="0">
                  <a:moveTo>
                    <a:pt x="9618" y="17972"/>
                  </a:moveTo>
                  <a:cubicBezTo>
                    <a:pt x="3609" y="13966"/>
                    <a:pt x="0" y="7222"/>
                    <a:pt x="0" y="0"/>
                  </a:cubicBezTo>
                </a:path>
                <a:path w="21600" h="17972" stroke="0" extrusionOk="0">
                  <a:moveTo>
                    <a:pt x="9618" y="17972"/>
                  </a:moveTo>
                  <a:cubicBezTo>
                    <a:pt x="3609" y="13966"/>
                    <a:pt x="0" y="7222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Arc 144"/>
            <p:cNvSpPr>
              <a:spLocks/>
            </p:cNvSpPr>
            <p:nvPr/>
          </p:nvSpPr>
          <p:spPr bwMode="auto">
            <a:xfrm>
              <a:off x="2994" y="1306"/>
              <a:ext cx="5" cy="13"/>
            </a:xfrm>
            <a:custGeom>
              <a:avLst/>
              <a:gdLst>
                <a:gd name="G0" fmla="+- 21600 0 0"/>
                <a:gd name="G1" fmla="+- 1338 0 0"/>
                <a:gd name="G2" fmla="+- 21600 0 0"/>
                <a:gd name="T0" fmla="*/ 9025 w 21600"/>
                <a:gd name="T1" fmla="*/ 18899 h 18899"/>
                <a:gd name="T2" fmla="*/ 42 w 21600"/>
                <a:gd name="T3" fmla="*/ 0 h 18899"/>
                <a:gd name="T4" fmla="*/ 21600 w 21600"/>
                <a:gd name="T5" fmla="*/ 1338 h 18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899" fill="none" extrusionOk="0">
                  <a:moveTo>
                    <a:pt x="9024" y="18899"/>
                  </a:moveTo>
                  <a:cubicBezTo>
                    <a:pt x="3360" y="14843"/>
                    <a:pt x="0" y="8304"/>
                    <a:pt x="0" y="1338"/>
                  </a:cubicBezTo>
                  <a:cubicBezTo>
                    <a:pt x="0" y="891"/>
                    <a:pt x="13" y="445"/>
                    <a:pt x="41" y="-1"/>
                  </a:cubicBezTo>
                </a:path>
                <a:path w="21600" h="18899" stroke="0" extrusionOk="0">
                  <a:moveTo>
                    <a:pt x="9024" y="18899"/>
                  </a:moveTo>
                  <a:cubicBezTo>
                    <a:pt x="3360" y="14843"/>
                    <a:pt x="0" y="8304"/>
                    <a:pt x="0" y="1338"/>
                  </a:cubicBezTo>
                  <a:cubicBezTo>
                    <a:pt x="0" y="891"/>
                    <a:pt x="13" y="445"/>
                    <a:pt x="41" y="-1"/>
                  </a:cubicBezTo>
                  <a:lnTo>
                    <a:pt x="21600" y="1338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Arc 145"/>
            <p:cNvSpPr>
              <a:spLocks/>
            </p:cNvSpPr>
            <p:nvPr/>
          </p:nvSpPr>
          <p:spPr bwMode="auto">
            <a:xfrm>
              <a:off x="2994" y="1306"/>
              <a:ext cx="5" cy="13"/>
            </a:xfrm>
            <a:custGeom>
              <a:avLst/>
              <a:gdLst>
                <a:gd name="G0" fmla="+- 21600 0 0"/>
                <a:gd name="G1" fmla="+- 1338 0 0"/>
                <a:gd name="G2" fmla="+- 21600 0 0"/>
                <a:gd name="T0" fmla="*/ 9025 w 21600"/>
                <a:gd name="T1" fmla="*/ 18899 h 18899"/>
                <a:gd name="T2" fmla="*/ 42 w 21600"/>
                <a:gd name="T3" fmla="*/ 0 h 18899"/>
                <a:gd name="T4" fmla="*/ 21600 w 21600"/>
                <a:gd name="T5" fmla="*/ 1338 h 18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899" fill="none" extrusionOk="0">
                  <a:moveTo>
                    <a:pt x="9024" y="18899"/>
                  </a:moveTo>
                  <a:cubicBezTo>
                    <a:pt x="3360" y="14843"/>
                    <a:pt x="0" y="8304"/>
                    <a:pt x="0" y="1338"/>
                  </a:cubicBezTo>
                  <a:cubicBezTo>
                    <a:pt x="0" y="891"/>
                    <a:pt x="13" y="445"/>
                    <a:pt x="41" y="-1"/>
                  </a:cubicBezTo>
                </a:path>
                <a:path w="21600" h="18899" stroke="0" extrusionOk="0">
                  <a:moveTo>
                    <a:pt x="9024" y="18899"/>
                  </a:moveTo>
                  <a:cubicBezTo>
                    <a:pt x="3360" y="14843"/>
                    <a:pt x="0" y="8304"/>
                    <a:pt x="0" y="1338"/>
                  </a:cubicBezTo>
                  <a:cubicBezTo>
                    <a:pt x="0" y="891"/>
                    <a:pt x="13" y="445"/>
                    <a:pt x="41" y="-1"/>
                  </a:cubicBezTo>
                  <a:lnTo>
                    <a:pt x="21600" y="1338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Arc 146"/>
            <p:cNvSpPr>
              <a:spLocks/>
            </p:cNvSpPr>
            <p:nvPr/>
          </p:nvSpPr>
          <p:spPr bwMode="auto">
            <a:xfrm>
              <a:off x="2998" y="1302"/>
              <a:ext cx="7" cy="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1941 w 21600"/>
                <a:gd name="T1" fmla="*/ 19319 h 19319"/>
                <a:gd name="T2" fmla="*/ 0 w 21600"/>
                <a:gd name="T3" fmla="*/ 0 h 19319"/>
                <a:gd name="T4" fmla="*/ 21600 w 21600"/>
                <a:gd name="T5" fmla="*/ 0 h 19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319" fill="none" extrusionOk="0">
                  <a:moveTo>
                    <a:pt x="11940" y="19319"/>
                  </a:moveTo>
                  <a:cubicBezTo>
                    <a:pt x="4622" y="15661"/>
                    <a:pt x="0" y="8181"/>
                    <a:pt x="0" y="0"/>
                  </a:cubicBezTo>
                </a:path>
                <a:path w="21600" h="19319" stroke="0" extrusionOk="0">
                  <a:moveTo>
                    <a:pt x="11940" y="19319"/>
                  </a:moveTo>
                  <a:cubicBezTo>
                    <a:pt x="4622" y="15661"/>
                    <a:pt x="0" y="8181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Arc 147"/>
            <p:cNvSpPr>
              <a:spLocks/>
            </p:cNvSpPr>
            <p:nvPr/>
          </p:nvSpPr>
          <p:spPr bwMode="auto">
            <a:xfrm>
              <a:off x="3003" y="1304"/>
              <a:ext cx="6" cy="16"/>
            </a:xfrm>
            <a:custGeom>
              <a:avLst/>
              <a:gdLst>
                <a:gd name="G0" fmla="+- 21600 0 0"/>
                <a:gd name="G1" fmla="+- 1306 0 0"/>
                <a:gd name="G2" fmla="+- 21600 0 0"/>
                <a:gd name="T0" fmla="*/ 13184 w 21600"/>
                <a:gd name="T1" fmla="*/ 21198 h 21198"/>
                <a:gd name="T2" fmla="*/ 40 w 21600"/>
                <a:gd name="T3" fmla="*/ 0 h 21198"/>
                <a:gd name="T4" fmla="*/ 21600 w 21600"/>
                <a:gd name="T5" fmla="*/ 1306 h 2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198" fill="none" extrusionOk="0">
                  <a:moveTo>
                    <a:pt x="13183" y="21198"/>
                  </a:moveTo>
                  <a:cubicBezTo>
                    <a:pt x="5192" y="17817"/>
                    <a:pt x="0" y="9983"/>
                    <a:pt x="0" y="1306"/>
                  </a:cubicBezTo>
                  <a:cubicBezTo>
                    <a:pt x="0" y="870"/>
                    <a:pt x="13" y="434"/>
                    <a:pt x="39" y="-1"/>
                  </a:cubicBezTo>
                </a:path>
                <a:path w="21600" h="21198" stroke="0" extrusionOk="0">
                  <a:moveTo>
                    <a:pt x="13183" y="21198"/>
                  </a:moveTo>
                  <a:cubicBezTo>
                    <a:pt x="5192" y="17817"/>
                    <a:pt x="0" y="9983"/>
                    <a:pt x="0" y="1306"/>
                  </a:cubicBezTo>
                  <a:cubicBezTo>
                    <a:pt x="0" y="870"/>
                    <a:pt x="13" y="434"/>
                    <a:pt x="39" y="-1"/>
                  </a:cubicBezTo>
                  <a:lnTo>
                    <a:pt x="21600" y="1306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Arc 148"/>
            <p:cNvSpPr>
              <a:spLocks/>
            </p:cNvSpPr>
            <p:nvPr/>
          </p:nvSpPr>
          <p:spPr bwMode="auto">
            <a:xfrm>
              <a:off x="3003" y="1304"/>
              <a:ext cx="6" cy="16"/>
            </a:xfrm>
            <a:custGeom>
              <a:avLst/>
              <a:gdLst>
                <a:gd name="G0" fmla="+- 21600 0 0"/>
                <a:gd name="G1" fmla="+- 1306 0 0"/>
                <a:gd name="G2" fmla="+- 21600 0 0"/>
                <a:gd name="T0" fmla="*/ 13184 w 21600"/>
                <a:gd name="T1" fmla="*/ 21198 h 21198"/>
                <a:gd name="T2" fmla="*/ 40 w 21600"/>
                <a:gd name="T3" fmla="*/ 0 h 21198"/>
                <a:gd name="T4" fmla="*/ 21600 w 21600"/>
                <a:gd name="T5" fmla="*/ 1306 h 2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198" fill="none" extrusionOk="0">
                  <a:moveTo>
                    <a:pt x="13183" y="21198"/>
                  </a:moveTo>
                  <a:cubicBezTo>
                    <a:pt x="5192" y="17817"/>
                    <a:pt x="0" y="9983"/>
                    <a:pt x="0" y="1306"/>
                  </a:cubicBezTo>
                  <a:cubicBezTo>
                    <a:pt x="0" y="870"/>
                    <a:pt x="13" y="434"/>
                    <a:pt x="39" y="-1"/>
                  </a:cubicBezTo>
                </a:path>
                <a:path w="21600" h="21198" stroke="0" extrusionOk="0">
                  <a:moveTo>
                    <a:pt x="13183" y="21198"/>
                  </a:moveTo>
                  <a:cubicBezTo>
                    <a:pt x="5192" y="17817"/>
                    <a:pt x="0" y="9983"/>
                    <a:pt x="0" y="1306"/>
                  </a:cubicBezTo>
                  <a:cubicBezTo>
                    <a:pt x="0" y="870"/>
                    <a:pt x="13" y="434"/>
                    <a:pt x="39" y="-1"/>
                  </a:cubicBezTo>
                  <a:lnTo>
                    <a:pt x="21600" y="1306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Arc 149"/>
            <p:cNvSpPr>
              <a:spLocks/>
            </p:cNvSpPr>
            <p:nvPr/>
          </p:nvSpPr>
          <p:spPr bwMode="auto">
            <a:xfrm>
              <a:off x="3007" y="1304"/>
              <a:ext cx="7" cy="15"/>
            </a:xfrm>
            <a:custGeom>
              <a:avLst/>
              <a:gdLst>
                <a:gd name="G0" fmla="+- 21600 0 0"/>
                <a:gd name="G1" fmla="+- 1213 0 0"/>
                <a:gd name="G2" fmla="+- 21600 0 0"/>
                <a:gd name="T0" fmla="*/ 10027 w 21600"/>
                <a:gd name="T1" fmla="*/ 19450 h 19450"/>
                <a:gd name="T2" fmla="*/ 35 w 21600"/>
                <a:gd name="T3" fmla="*/ 0 h 19450"/>
                <a:gd name="T4" fmla="*/ 21600 w 21600"/>
                <a:gd name="T5" fmla="*/ 1213 h 19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450" fill="none" extrusionOk="0">
                  <a:moveTo>
                    <a:pt x="10026" y="19450"/>
                  </a:moveTo>
                  <a:cubicBezTo>
                    <a:pt x="3782" y="15488"/>
                    <a:pt x="0" y="8607"/>
                    <a:pt x="0" y="1213"/>
                  </a:cubicBezTo>
                  <a:cubicBezTo>
                    <a:pt x="0" y="808"/>
                    <a:pt x="11" y="403"/>
                    <a:pt x="34" y="-1"/>
                  </a:cubicBezTo>
                </a:path>
                <a:path w="21600" h="19450" stroke="0" extrusionOk="0">
                  <a:moveTo>
                    <a:pt x="10026" y="19450"/>
                  </a:moveTo>
                  <a:cubicBezTo>
                    <a:pt x="3782" y="15488"/>
                    <a:pt x="0" y="8607"/>
                    <a:pt x="0" y="1213"/>
                  </a:cubicBezTo>
                  <a:cubicBezTo>
                    <a:pt x="0" y="808"/>
                    <a:pt x="11" y="403"/>
                    <a:pt x="34" y="-1"/>
                  </a:cubicBezTo>
                  <a:lnTo>
                    <a:pt x="21600" y="1213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Arc 150"/>
            <p:cNvSpPr>
              <a:spLocks/>
            </p:cNvSpPr>
            <p:nvPr/>
          </p:nvSpPr>
          <p:spPr bwMode="auto">
            <a:xfrm>
              <a:off x="3012" y="1304"/>
              <a:ext cx="6" cy="16"/>
            </a:xfrm>
            <a:custGeom>
              <a:avLst/>
              <a:gdLst>
                <a:gd name="G0" fmla="+- 21600 0 0"/>
                <a:gd name="G1" fmla="+- 1306 0 0"/>
                <a:gd name="G2" fmla="+- 21600 0 0"/>
                <a:gd name="T0" fmla="*/ 13184 w 21600"/>
                <a:gd name="T1" fmla="*/ 21198 h 21198"/>
                <a:gd name="T2" fmla="*/ 40 w 21600"/>
                <a:gd name="T3" fmla="*/ 0 h 21198"/>
                <a:gd name="T4" fmla="*/ 21600 w 21600"/>
                <a:gd name="T5" fmla="*/ 1306 h 2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198" fill="none" extrusionOk="0">
                  <a:moveTo>
                    <a:pt x="13183" y="21198"/>
                  </a:moveTo>
                  <a:cubicBezTo>
                    <a:pt x="5192" y="17817"/>
                    <a:pt x="0" y="9983"/>
                    <a:pt x="0" y="1306"/>
                  </a:cubicBezTo>
                  <a:cubicBezTo>
                    <a:pt x="0" y="870"/>
                    <a:pt x="13" y="434"/>
                    <a:pt x="39" y="-1"/>
                  </a:cubicBezTo>
                </a:path>
                <a:path w="21600" h="21198" stroke="0" extrusionOk="0">
                  <a:moveTo>
                    <a:pt x="13183" y="21198"/>
                  </a:moveTo>
                  <a:cubicBezTo>
                    <a:pt x="5192" y="17817"/>
                    <a:pt x="0" y="9983"/>
                    <a:pt x="0" y="1306"/>
                  </a:cubicBezTo>
                  <a:cubicBezTo>
                    <a:pt x="0" y="870"/>
                    <a:pt x="13" y="434"/>
                    <a:pt x="39" y="-1"/>
                  </a:cubicBezTo>
                  <a:lnTo>
                    <a:pt x="21600" y="1306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Arc 151"/>
            <p:cNvSpPr>
              <a:spLocks/>
            </p:cNvSpPr>
            <p:nvPr/>
          </p:nvSpPr>
          <p:spPr bwMode="auto">
            <a:xfrm>
              <a:off x="3015" y="1306"/>
              <a:ext cx="7" cy="17"/>
            </a:xfrm>
            <a:custGeom>
              <a:avLst/>
              <a:gdLst>
                <a:gd name="G0" fmla="+- 21600 0 0"/>
                <a:gd name="G1" fmla="+- 1165 0 0"/>
                <a:gd name="G2" fmla="+- 21600 0 0"/>
                <a:gd name="T0" fmla="*/ 11507 w 21600"/>
                <a:gd name="T1" fmla="*/ 20261 h 20261"/>
                <a:gd name="T2" fmla="*/ 32 w 21600"/>
                <a:gd name="T3" fmla="*/ 0 h 20261"/>
                <a:gd name="T4" fmla="*/ 21600 w 21600"/>
                <a:gd name="T5" fmla="*/ 1165 h 20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261" fill="none" extrusionOk="0">
                  <a:moveTo>
                    <a:pt x="11506" y="20261"/>
                  </a:moveTo>
                  <a:cubicBezTo>
                    <a:pt x="4428" y="16520"/>
                    <a:pt x="0" y="9171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</a:path>
                <a:path w="21600" h="20261" stroke="0" extrusionOk="0">
                  <a:moveTo>
                    <a:pt x="11506" y="20261"/>
                  </a:moveTo>
                  <a:cubicBezTo>
                    <a:pt x="4428" y="16520"/>
                    <a:pt x="0" y="9171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  <a:lnTo>
                    <a:pt x="21600" y="1165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Arc 152"/>
            <p:cNvSpPr>
              <a:spLocks/>
            </p:cNvSpPr>
            <p:nvPr/>
          </p:nvSpPr>
          <p:spPr bwMode="auto">
            <a:xfrm>
              <a:off x="3020" y="1306"/>
              <a:ext cx="7" cy="16"/>
            </a:xfrm>
            <a:custGeom>
              <a:avLst/>
              <a:gdLst>
                <a:gd name="G0" fmla="+- 21600 0 0"/>
                <a:gd name="G1" fmla="+- 1082 0 0"/>
                <a:gd name="G2" fmla="+- 21600 0 0"/>
                <a:gd name="T0" fmla="*/ 9743 w 21600"/>
                <a:gd name="T1" fmla="*/ 19136 h 19136"/>
                <a:gd name="T2" fmla="*/ 28 w 21600"/>
                <a:gd name="T3" fmla="*/ 0 h 19136"/>
                <a:gd name="T4" fmla="*/ 21600 w 21600"/>
                <a:gd name="T5" fmla="*/ 1082 h 19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136" fill="none" extrusionOk="0">
                  <a:moveTo>
                    <a:pt x="9742" y="19136"/>
                  </a:moveTo>
                  <a:cubicBezTo>
                    <a:pt x="3661" y="15142"/>
                    <a:pt x="0" y="8356"/>
                    <a:pt x="0" y="1082"/>
                  </a:cubicBezTo>
                  <a:cubicBezTo>
                    <a:pt x="0" y="721"/>
                    <a:pt x="9" y="360"/>
                    <a:pt x="27" y="-1"/>
                  </a:cubicBezTo>
                </a:path>
                <a:path w="21600" h="19136" stroke="0" extrusionOk="0">
                  <a:moveTo>
                    <a:pt x="9742" y="19136"/>
                  </a:moveTo>
                  <a:cubicBezTo>
                    <a:pt x="3661" y="15142"/>
                    <a:pt x="0" y="8356"/>
                    <a:pt x="0" y="1082"/>
                  </a:cubicBezTo>
                  <a:cubicBezTo>
                    <a:pt x="0" y="721"/>
                    <a:pt x="9" y="360"/>
                    <a:pt x="27" y="-1"/>
                  </a:cubicBezTo>
                  <a:lnTo>
                    <a:pt x="21600" y="1082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Arc 153"/>
            <p:cNvSpPr>
              <a:spLocks/>
            </p:cNvSpPr>
            <p:nvPr/>
          </p:nvSpPr>
          <p:spPr bwMode="auto">
            <a:xfrm>
              <a:off x="3020" y="1306"/>
              <a:ext cx="7" cy="16"/>
            </a:xfrm>
            <a:custGeom>
              <a:avLst/>
              <a:gdLst>
                <a:gd name="G0" fmla="+- 21600 0 0"/>
                <a:gd name="G1" fmla="+- 1082 0 0"/>
                <a:gd name="G2" fmla="+- 21600 0 0"/>
                <a:gd name="T0" fmla="*/ 9743 w 21600"/>
                <a:gd name="T1" fmla="*/ 19136 h 19136"/>
                <a:gd name="T2" fmla="*/ 28 w 21600"/>
                <a:gd name="T3" fmla="*/ 0 h 19136"/>
                <a:gd name="T4" fmla="*/ 21600 w 21600"/>
                <a:gd name="T5" fmla="*/ 1082 h 19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136" fill="none" extrusionOk="0">
                  <a:moveTo>
                    <a:pt x="9742" y="19136"/>
                  </a:moveTo>
                  <a:cubicBezTo>
                    <a:pt x="3661" y="15142"/>
                    <a:pt x="0" y="8356"/>
                    <a:pt x="0" y="1082"/>
                  </a:cubicBezTo>
                  <a:cubicBezTo>
                    <a:pt x="0" y="721"/>
                    <a:pt x="9" y="360"/>
                    <a:pt x="27" y="-1"/>
                  </a:cubicBezTo>
                </a:path>
                <a:path w="21600" h="19136" stroke="0" extrusionOk="0">
                  <a:moveTo>
                    <a:pt x="9742" y="19136"/>
                  </a:moveTo>
                  <a:cubicBezTo>
                    <a:pt x="3661" y="15142"/>
                    <a:pt x="0" y="8356"/>
                    <a:pt x="0" y="1082"/>
                  </a:cubicBezTo>
                  <a:cubicBezTo>
                    <a:pt x="0" y="721"/>
                    <a:pt x="9" y="360"/>
                    <a:pt x="27" y="-1"/>
                  </a:cubicBezTo>
                  <a:lnTo>
                    <a:pt x="21600" y="1082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Arc 154"/>
            <p:cNvSpPr>
              <a:spLocks/>
            </p:cNvSpPr>
            <p:nvPr/>
          </p:nvSpPr>
          <p:spPr bwMode="auto">
            <a:xfrm>
              <a:off x="3024" y="1306"/>
              <a:ext cx="7" cy="17"/>
            </a:xfrm>
            <a:custGeom>
              <a:avLst/>
              <a:gdLst>
                <a:gd name="G0" fmla="+- 21600 0 0"/>
                <a:gd name="G1" fmla="+- 1165 0 0"/>
                <a:gd name="G2" fmla="+- 21600 0 0"/>
                <a:gd name="T0" fmla="*/ 11507 w 21600"/>
                <a:gd name="T1" fmla="*/ 20261 h 20261"/>
                <a:gd name="T2" fmla="*/ 32 w 21600"/>
                <a:gd name="T3" fmla="*/ 0 h 20261"/>
                <a:gd name="T4" fmla="*/ 21600 w 21600"/>
                <a:gd name="T5" fmla="*/ 1165 h 20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261" fill="none" extrusionOk="0">
                  <a:moveTo>
                    <a:pt x="11506" y="20261"/>
                  </a:moveTo>
                  <a:cubicBezTo>
                    <a:pt x="4428" y="16520"/>
                    <a:pt x="0" y="9171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</a:path>
                <a:path w="21600" h="20261" stroke="0" extrusionOk="0">
                  <a:moveTo>
                    <a:pt x="11506" y="20261"/>
                  </a:moveTo>
                  <a:cubicBezTo>
                    <a:pt x="4428" y="16520"/>
                    <a:pt x="0" y="9171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  <a:lnTo>
                    <a:pt x="21600" y="1165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Arc 155"/>
            <p:cNvSpPr>
              <a:spLocks/>
            </p:cNvSpPr>
            <p:nvPr/>
          </p:nvSpPr>
          <p:spPr bwMode="auto">
            <a:xfrm>
              <a:off x="3029" y="1306"/>
              <a:ext cx="6" cy="18"/>
            </a:xfrm>
            <a:custGeom>
              <a:avLst/>
              <a:gdLst>
                <a:gd name="G0" fmla="+- 21600 0 0"/>
                <a:gd name="G1" fmla="+- 1165 0 0"/>
                <a:gd name="G2" fmla="+- 21600 0 0"/>
                <a:gd name="T0" fmla="*/ 12893 w 21600"/>
                <a:gd name="T1" fmla="*/ 20932 h 20932"/>
                <a:gd name="T2" fmla="*/ 32 w 21600"/>
                <a:gd name="T3" fmla="*/ 0 h 20932"/>
                <a:gd name="T4" fmla="*/ 21600 w 21600"/>
                <a:gd name="T5" fmla="*/ 1165 h 20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32" fill="none" extrusionOk="0">
                  <a:moveTo>
                    <a:pt x="12892" y="20932"/>
                  </a:moveTo>
                  <a:cubicBezTo>
                    <a:pt x="5057" y="17480"/>
                    <a:pt x="0" y="9727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</a:path>
                <a:path w="21600" h="20932" stroke="0" extrusionOk="0">
                  <a:moveTo>
                    <a:pt x="12892" y="20932"/>
                  </a:moveTo>
                  <a:cubicBezTo>
                    <a:pt x="5057" y="17480"/>
                    <a:pt x="0" y="9727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  <a:lnTo>
                    <a:pt x="21600" y="1165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Arc 156"/>
            <p:cNvSpPr>
              <a:spLocks/>
            </p:cNvSpPr>
            <p:nvPr/>
          </p:nvSpPr>
          <p:spPr bwMode="auto">
            <a:xfrm>
              <a:off x="3033" y="1306"/>
              <a:ext cx="6" cy="18"/>
            </a:xfrm>
            <a:custGeom>
              <a:avLst/>
              <a:gdLst>
                <a:gd name="G0" fmla="+- 21600 0 0"/>
                <a:gd name="G1" fmla="+- 1165 0 0"/>
                <a:gd name="G2" fmla="+- 21600 0 0"/>
                <a:gd name="T0" fmla="*/ 12893 w 21600"/>
                <a:gd name="T1" fmla="*/ 20932 h 20932"/>
                <a:gd name="T2" fmla="*/ 32 w 21600"/>
                <a:gd name="T3" fmla="*/ 0 h 20932"/>
                <a:gd name="T4" fmla="*/ 21600 w 21600"/>
                <a:gd name="T5" fmla="*/ 1165 h 20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32" fill="none" extrusionOk="0">
                  <a:moveTo>
                    <a:pt x="12892" y="20932"/>
                  </a:moveTo>
                  <a:cubicBezTo>
                    <a:pt x="5057" y="17480"/>
                    <a:pt x="0" y="9727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</a:path>
                <a:path w="21600" h="20932" stroke="0" extrusionOk="0">
                  <a:moveTo>
                    <a:pt x="12892" y="20932"/>
                  </a:moveTo>
                  <a:cubicBezTo>
                    <a:pt x="5057" y="17480"/>
                    <a:pt x="0" y="9727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  <a:lnTo>
                    <a:pt x="21600" y="1165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Arc 157"/>
            <p:cNvSpPr>
              <a:spLocks/>
            </p:cNvSpPr>
            <p:nvPr/>
          </p:nvSpPr>
          <p:spPr bwMode="auto">
            <a:xfrm>
              <a:off x="3038" y="1306"/>
              <a:ext cx="6" cy="18"/>
            </a:xfrm>
            <a:custGeom>
              <a:avLst/>
              <a:gdLst>
                <a:gd name="G0" fmla="+- 21600 0 0"/>
                <a:gd name="G1" fmla="+- 1165 0 0"/>
                <a:gd name="G2" fmla="+- 21600 0 0"/>
                <a:gd name="T0" fmla="*/ 12893 w 21600"/>
                <a:gd name="T1" fmla="*/ 20932 h 20932"/>
                <a:gd name="T2" fmla="*/ 32 w 21600"/>
                <a:gd name="T3" fmla="*/ 0 h 20932"/>
                <a:gd name="T4" fmla="*/ 21600 w 21600"/>
                <a:gd name="T5" fmla="*/ 1165 h 20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32" fill="none" extrusionOk="0">
                  <a:moveTo>
                    <a:pt x="12892" y="20932"/>
                  </a:moveTo>
                  <a:cubicBezTo>
                    <a:pt x="5057" y="17480"/>
                    <a:pt x="0" y="9727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</a:path>
                <a:path w="21600" h="20932" stroke="0" extrusionOk="0">
                  <a:moveTo>
                    <a:pt x="12892" y="20932"/>
                  </a:moveTo>
                  <a:cubicBezTo>
                    <a:pt x="5057" y="17480"/>
                    <a:pt x="0" y="9727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  <a:lnTo>
                    <a:pt x="21600" y="1165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Arc 158"/>
            <p:cNvSpPr>
              <a:spLocks/>
            </p:cNvSpPr>
            <p:nvPr/>
          </p:nvSpPr>
          <p:spPr bwMode="auto">
            <a:xfrm>
              <a:off x="3041" y="1309"/>
              <a:ext cx="7" cy="1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0409 w 21600"/>
                <a:gd name="T1" fmla="*/ 18474 h 18474"/>
                <a:gd name="T2" fmla="*/ 0 w 21600"/>
                <a:gd name="T3" fmla="*/ 0 h 18474"/>
                <a:gd name="T4" fmla="*/ 21600 w 21600"/>
                <a:gd name="T5" fmla="*/ 0 h 18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474" fill="none" extrusionOk="0">
                  <a:moveTo>
                    <a:pt x="10408" y="18474"/>
                  </a:moveTo>
                  <a:cubicBezTo>
                    <a:pt x="3947" y="14560"/>
                    <a:pt x="0" y="7554"/>
                    <a:pt x="0" y="0"/>
                  </a:cubicBezTo>
                </a:path>
                <a:path w="21600" h="18474" stroke="0" extrusionOk="0">
                  <a:moveTo>
                    <a:pt x="10408" y="18474"/>
                  </a:moveTo>
                  <a:cubicBezTo>
                    <a:pt x="3947" y="14560"/>
                    <a:pt x="0" y="7554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Arc 159"/>
            <p:cNvSpPr>
              <a:spLocks/>
            </p:cNvSpPr>
            <p:nvPr/>
          </p:nvSpPr>
          <p:spPr bwMode="auto">
            <a:xfrm>
              <a:off x="3045" y="1304"/>
              <a:ext cx="7" cy="19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1941 w 21600"/>
                <a:gd name="T1" fmla="*/ 19319 h 19319"/>
                <a:gd name="T2" fmla="*/ 0 w 21600"/>
                <a:gd name="T3" fmla="*/ 0 h 19319"/>
                <a:gd name="T4" fmla="*/ 21600 w 21600"/>
                <a:gd name="T5" fmla="*/ 0 h 19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319" fill="none" extrusionOk="0">
                  <a:moveTo>
                    <a:pt x="11940" y="19319"/>
                  </a:moveTo>
                  <a:cubicBezTo>
                    <a:pt x="4622" y="15661"/>
                    <a:pt x="0" y="8181"/>
                    <a:pt x="0" y="0"/>
                  </a:cubicBezTo>
                </a:path>
                <a:path w="21600" h="19319" stroke="0" extrusionOk="0">
                  <a:moveTo>
                    <a:pt x="11940" y="19319"/>
                  </a:moveTo>
                  <a:cubicBezTo>
                    <a:pt x="4622" y="15661"/>
                    <a:pt x="0" y="8181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Arc 160"/>
            <p:cNvSpPr>
              <a:spLocks/>
            </p:cNvSpPr>
            <p:nvPr/>
          </p:nvSpPr>
          <p:spPr bwMode="auto">
            <a:xfrm>
              <a:off x="3050" y="1309"/>
              <a:ext cx="6" cy="2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3772 w 21600"/>
                <a:gd name="T1" fmla="*/ 20131 h 20131"/>
                <a:gd name="T2" fmla="*/ 0 w 21600"/>
                <a:gd name="T3" fmla="*/ 0 h 20131"/>
                <a:gd name="T4" fmla="*/ 21600 w 21600"/>
                <a:gd name="T5" fmla="*/ 0 h 20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131" fill="none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</a:path>
                <a:path w="21600" h="20131" stroke="0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Arc 161"/>
            <p:cNvSpPr>
              <a:spLocks/>
            </p:cNvSpPr>
            <p:nvPr/>
          </p:nvSpPr>
          <p:spPr bwMode="auto">
            <a:xfrm>
              <a:off x="3054" y="1309"/>
              <a:ext cx="6" cy="2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3772 w 21600"/>
                <a:gd name="T1" fmla="*/ 20131 h 20131"/>
                <a:gd name="T2" fmla="*/ 0 w 21600"/>
                <a:gd name="T3" fmla="*/ 0 h 20131"/>
                <a:gd name="T4" fmla="*/ 21600 w 21600"/>
                <a:gd name="T5" fmla="*/ 0 h 20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131" fill="none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</a:path>
                <a:path w="21600" h="20131" stroke="0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Arc 162"/>
            <p:cNvSpPr>
              <a:spLocks/>
            </p:cNvSpPr>
            <p:nvPr/>
          </p:nvSpPr>
          <p:spPr bwMode="auto">
            <a:xfrm>
              <a:off x="3054" y="1304"/>
              <a:ext cx="6" cy="2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3772 w 21600"/>
                <a:gd name="T1" fmla="*/ 20131 h 20131"/>
                <a:gd name="T2" fmla="*/ 0 w 21600"/>
                <a:gd name="T3" fmla="*/ 0 h 20131"/>
                <a:gd name="T4" fmla="*/ 21600 w 21600"/>
                <a:gd name="T5" fmla="*/ 0 h 20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131" fill="none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</a:path>
                <a:path w="21600" h="20131" stroke="0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Arc 163"/>
            <p:cNvSpPr>
              <a:spLocks/>
            </p:cNvSpPr>
            <p:nvPr/>
          </p:nvSpPr>
          <p:spPr bwMode="auto">
            <a:xfrm>
              <a:off x="3059" y="1304"/>
              <a:ext cx="6" cy="2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3772 w 21600"/>
                <a:gd name="T1" fmla="*/ 20131 h 20131"/>
                <a:gd name="T2" fmla="*/ 0 w 21600"/>
                <a:gd name="T3" fmla="*/ 0 h 20131"/>
                <a:gd name="T4" fmla="*/ 21600 w 21600"/>
                <a:gd name="T5" fmla="*/ 0 h 20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131" fill="none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</a:path>
                <a:path w="21600" h="20131" stroke="0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Arc 164"/>
            <p:cNvSpPr>
              <a:spLocks/>
            </p:cNvSpPr>
            <p:nvPr/>
          </p:nvSpPr>
          <p:spPr bwMode="auto">
            <a:xfrm>
              <a:off x="3062" y="1304"/>
              <a:ext cx="7" cy="1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0409 w 21600"/>
                <a:gd name="T1" fmla="*/ 18474 h 18474"/>
                <a:gd name="T2" fmla="*/ 0 w 21600"/>
                <a:gd name="T3" fmla="*/ 0 h 18474"/>
                <a:gd name="T4" fmla="*/ 21600 w 21600"/>
                <a:gd name="T5" fmla="*/ 0 h 18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474" fill="none" extrusionOk="0">
                  <a:moveTo>
                    <a:pt x="10408" y="18474"/>
                  </a:moveTo>
                  <a:cubicBezTo>
                    <a:pt x="3947" y="14560"/>
                    <a:pt x="0" y="7554"/>
                    <a:pt x="0" y="0"/>
                  </a:cubicBezTo>
                </a:path>
                <a:path w="21600" h="18474" stroke="0" extrusionOk="0">
                  <a:moveTo>
                    <a:pt x="10408" y="18474"/>
                  </a:moveTo>
                  <a:cubicBezTo>
                    <a:pt x="3947" y="14560"/>
                    <a:pt x="0" y="7554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Arc 165"/>
            <p:cNvSpPr>
              <a:spLocks/>
            </p:cNvSpPr>
            <p:nvPr/>
          </p:nvSpPr>
          <p:spPr bwMode="auto">
            <a:xfrm>
              <a:off x="3066" y="1304"/>
              <a:ext cx="7" cy="19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1941 w 21600"/>
                <a:gd name="T1" fmla="*/ 19319 h 19319"/>
                <a:gd name="T2" fmla="*/ 0 w 21600"/>
                <a:gd name="T3" fmla="*/ 0 h 19319"/>
                <a:gd name="T4" fmla="*/ 21600 w 21600"/>
                <a:gd name="T5" fmla="*/ 0 h 19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319" fill="none" extrusionOk="0">
                  <a:moveTo>
                    <a:pt x="11940" y="19319"/>
                  </a:moveTo>
                  <a:cubicBezTo>
                    <a:pt x="4622" y="15661"/>
                    <a:pt x="0" y="8181"/>
                    <a:pt x="0" y="0"/>
                  </a:cubicBezTo>
                </a:path>
                <a:path w="21600" h="19319" stroke="0" extrusionOk="0">
                  <a:moveTo>
                    <a:pt x="11940" y="19319"/>
                  </a:moveTo>
                  <a:cubicBezTo>
                    <a:pt x="4622" y="15661"/>
                    <a:pt x="0" y="8181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Arc 166"/>
            <p:cNvSpPr>
              <a:spLocks/>
            </p:cNvSpPr>
            <p:nvPr/>
          </p:nvSpPr>
          <p:spPr bwMode="auto">
            <a:xfrm>
              <a:off x="3071" y="1304"/>
              <a:ext cx="7" cy="1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0409 w 21600"/>
                <a:gd name="T1" fmla="*/ 18474 h 18474"/>
                <a:gd name="T2" fmla="*/ 0 w 21600"/>
                <a:gd name="T3" fmla="*/ 0 h 18474"/>
                <a:gd name="T4" fmla="*/ 21600 w 21600"/>
                <a:gd name="T5" fmla="*/ 0 h 18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474" fill="none" extrusionOk="0">
                  <a:moveTo>
                    <a:pt x="10408" y="18474"/>
                  </a:moveTo>
                  <a:cubicBezTo>
                    <a:pt x="3947" y="14560"/>
                    <a:pt x="0" y="7554"/>
                    <a:pt x="0" y="0"/>
                  </a:cubicBezTo>
                </a:path>
                <a:path w="21600" h="18474" stroke="0" extrusionOk="0">
                  <a:moveTo>
                    <a:pt x="10408" y="18474"/>
                  </a:moveTo>
                  <a:cubicBezTo>
                    <a:pt x="3947" y="14560"/>
                    <a:pt x="0" y="7554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Arc 167"/>
            <p:cNvSpPr>
              <a:spLocks/>
            </p:cNvSpPr>
            <p:nvPr/>
          </p:nvSpPr>
          <p:spPr bwMode="auto">
            <a:xfrm>
              <a:off x="3075" y="1304"/>
              <a:ext cx="6" cy="2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3772 w 21600"/>
                <a:gd name="T1" fmla="*/ 20131 h 20131"/>
                <a:gd name="T2" fmla="*/ 0 w 21600"/>
                <a:gd name="T3" fmla="*/ 0 h 20131"/>
                <a:gd name="T4" fmla="*/ 21600 w 21600"/>
                <a:gd name="T5" fmla="*/ 0 h 20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131" fill="none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</a:path>
                <a:path w="21600" h="20131" stroke="0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Arc 168"/>
            <p:cNvSpPr>
              <a:spLocks/>
            </p:cNvSpPr>
            <p:nvPr/>
          </p:nvSpPr>
          <p:spPr bwMode="auto">
            <a:xfrm>
              <a:off x="3080" y="1304"/>
              <a:ext cx="6" cy="2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3772 w 21600"/>
                <a:gd name="T1" fmla="*/ 20131 h 20131"/>
                <a:gd name="T2" fmla="*/ 0 w 21600"/>
                <a:gd name="T3" fmla="*/ 0 h 20131"/>
                <a:gd name="T4" fmla="*/ 21600 w 21600"/>
                <a:gd name="T5" fmla="*/ 0 h 20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131" fill="none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</a:path>
                <a:path w="21600" h="20131" stroke="0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Arc 169"/>
            <p:cNvSpPr>
              <a:spLocks/>
            </p:cNvSpPr>
            <p:nvPr/>
          </p:nvSpPr>
          <p:spPr bwMode="auto">
            <a:xfrm>
              <a:off x="3084" y="1309"/>
              <a:ext cx="6" cy="2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13772 w 21600"/>
                <a:gd name="T1" fmla="*/ 20131 h 20131"/>
                <a:gd name="T2" fmla="*/ 0 w 21600"/>
                <a:gd name="T3" fmla="*/ 0 h 20131"/>
                <a:gd name="T4" fmla="*/ 21600 w 21600"/>
                <a:gd name="T5" fmla="*/ 0 h 20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131" fill="none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</a:path>
                <a:path w="21600" h="20131" stroke="0" extrusionOk="0">
                  <a:moveTo>
                    <a:pt x="13771" y="20131"/>
                  </a:moveTo>
                  <a:cubicBezTo>
                    <a:pt x="5469" y="16902"/>
                    <a:pt x="0" y="8908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Arc 170"/>
            <p:cNvSpPr>
              <a:spLocks/>
            </p:cNvSpPr>
            <p:nvPr/>
          </p:nvSpPr>
          <p:spPr bwMode="auto">
            <a:xfrm>
              <a:off x="3084" y="1306"/>
              <a:ext cx="6" cy="18"/>
            </a:xfrm>
            <a:custGeom>
              <a:avLst/>
              <a:gdLst>
                <a:gd name="G0" fmla="+- 21600 0 0"/>
                <a:gd name="G1" fmla="+- 1165 0 0"/>
                <a:gd name="G2" fmla="+- 21600 0 0"/>
                <a:gd name="T0" fmla="*/ 12893 w 21600"/>
                <a:gd name="T1" fmla="*/ 20932 h 20932"/>
                <a:gd name="T2" fmla="*/ 32 w 21600"/>
                <a:gd name="T3" fmla="*/ 0 h 20932"/>
                <a:gd name="T4" fmla="*/ 21600 w 21600"/>
                <a:gd name="T5" fmla="*/ 1165 h 20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32" fill="none" extrusionOk="0">
                  <a:moveTo>
                    <a:pt x="12892" y="20932"/>
                  </a:moveTo>
                  <a:cubicBezTo>
                    <a:pt x="5057" y="17480"/>
                    <a:pt x="0" y="9727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</a:path>
                <a:path w="21600" h="20932" stroke="0" extrusionOk="0">
                  <a:moveTo>
                    <a:pt x="12892" y="20932"/>
                  </a:moveTo>
                  <a:cubicBezTo>
                    <a:pt x="5057" y="17480"/>
                    <a:pt x="0" y="9727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  <a:lnTo>
                    <a:pt x="21600" y="1165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Arc 171"/>
            <p:cNvSpPr>
              <a:spLocks/>
            </p:cNvSpPr>
            <p:nvPr/>
          </p:nvSpPr>
          <p:spPr bwMode="auto">
            <a:xfrm>
              <a:off x="3087" y="1306"/>
              <a:ext cx="7" cy="17"/>
            </a:xfrm>
            <a:custGeom>
              <a:avLst/>
              <a:gdLst>
                <a:gd name="G0" fmla="+- 21600 0 0"/>
                <a:gd name="G1" fmla="+- 1165 0 0"/>
                <a:gd name="G2" fmla="+- 21600 0 0"/>
                <a:gd name="T0" fmla="*/ 11507 w 21600"/>
                <a:gd name="T1" fmla="*/ 20261 h 20261"/>
                <a:gd name="T2" fmla="*/ 32 w 21600"/>
                <a:gd name="T3" fmla="*/ 0 h 20261"/>
                <a:gd name="T4" fmla="*/ 21600 w 21600"/>
                <a:gd name="T5" fmla="*/ 1165 h 20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261" fill="none" extrusionOk="0">
                  <a:moveTo>
                    <a:pt x="11506" y="20261"/>
                  </a:moveTo>
                  <a:cubicBezTo>
                    <a:pt x="4428" y="16520"/>
                    <a:pt x="0" y="9171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</a:path>
                <a:path w="21600" h="20261" stroke="0" extrusionOk="0">
                  <a:moveTo>
                    <a:pt x="11506" y="20261"/>
                  </a:moveTo>
                  <a:cubicBezTo>
                    <a:pt x="4428" y="16520"/>
                    <a:pt x="0" y="9171"/>
                    <a:pt x="0" y="1165"/>
                  </a:cubicBezTo>
                  <a:cubicBezTo>
                    <a:pt x="0" y="776"/>
                    <a:pt x="10" y="387"/>
                    <a:pt x="31" y="-1"/>
                  </a:cubicBezTo>
                  <a:lnTo>
                    <a:pt x="21600" y="1165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Arc 172"/>
            <p:cNvSpPr>
              <a:spLocks/>
            </p:cNvSpPr>
            <p:nvPr/>
          </p:nvSpPr>
          <p:spPr bwMode="auto">
            <a:xfrm>
              <a:off x="3092" y="1306"/>
              <a:ext cx="7" cy="16"/>
            </a:xfrm>
            <a:custGeom>
              <a:avLst/>
              <a:gdLst>
                <a:gd name="G0" fmla="+- 21600 0 0"/>
                <a:gd name="G1" fmla="+- 1082 0 0"/>
                <a:gd name="G2" fmla="+- 21600 0 0"/>
                <a:gd name="T0" fmla="*/ 9743 w 21600"/>
                <a:gd name="T1" fmla="*/ 19136 h 19136"/>
                <a:gd name="T2" fmla="*/ 28 w 21600"/>
                <a:gd name="T3" fmla="*/ 0 h 19136"/>
                <a:gd name="T4" fmla="*/ 21600 w 21600"/>
                <a:gd name="T5" fmla="*/ 1082 h 19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136" fill="none" extrusionOk="0">
                  <a:moveTo>
                    <a:pt x="9742" y="19136"/>
                  </a:moveTo>
                  <a:cubicBezTo>
                    <a:pt x="3661" y="15142"/>
                    <a:pt x="0" y="8356"/>
                    <a:pt x="0" y="1082"/>
                  </a:cubicBezTo>
                  <a:cubicBezTo>
                    <a:pt x="0" y="721"/>
                    <a:pt x="9" y="360"/>
                    <a:pt x="27" y="-1"/>
                  </a:cubicBezTo>
                </a:path>
                <a:path w="21600" h="19136" stroke="0" extrusionOk="0">
                  <a:moveTo>
                    <a:pt x="9742" y="19136"/>
                  </a:moveTo>
                  <a:cubicBezTo>
                    <a:pt x="3661" y="15142"/>
                    <a:pt x="0" y="8356"/>
                    <a:pt x="0" y="1082"/>
                  </a:cubicBezTo>
                  <a:cubicBezTo>
                    <a:pt x="0" y="721"/>
                    <a:pt x="9" y="360"/>
                    <a:pt x="27" y="-1"/>
                  </a:cubicBezTo>
                  <a:lnTo>
                    <a:pt x="21600" y="1082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Arc 173"/>
            <p:cNvSpPr>
              <a:spLocks/>
            </p:cNvSpPr>
            <p:nvPr/>
          </p:nvSpPr>
          <p:spPr bwMode="auto">
            <a:xfrm>
              <a:off x="3096" y="1304"/>
              <a:ext cx="7" cy="15"/>
            </a:xfrm>
            <a:custGeom>
              <a:avLst/>
              <a:gdLst>
                <a:gd name="G0" fmla="+- 21600 0 0"/>
                <a:gd name="G1" fmla="+- 1306 0 0"/>
                <a:gd name="G2" fmla="+- 21600 0 0"/>
                <a:gd name="T0" fmla="*/ 11279 w 21600"/>
                <a:gd name="T1" fmla="*/ 20280 h 20280"/>
                <a:gd name="T2" fmla="*/ 40 w 21600"/>
                <a:gd name="T3" fmla="*/ 0 h 20280"/>
                <a:gd name="T4" fmla="*/ 21600 w 21600"/>
                <a:gd name="T5" fmla="*/ 1306 h 20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280" fill="none" extrusionOk="0">
                  <a:moveTo>
                    <a:pt x="11278" y="20280"/>
                  </a:moveTo>
                  <a:cubicBezTo>
                    <a:pt x="4327" y="16499"/>
                    <a:pt x="0" y="9219"/>
                    <a:pt x="0" y="1306"/>
                  </a:cubicBezTo>
                  <a:cubicBezTo>
                    <a:pt x="0" y="870"/>
                    <a:pt x="13" y="434"/>
                    <a:pt x="39" y="-1"/>
                  </a:cubicBezTo>
                </a:path>
                <a:path w="21600" h="20280" stroke="0" extrusionOk="0">
                  <a:moveTo>
                    <a:pt x="11278" y="20280"/>
                  </a:moveTo>
                  <a:cubicBezTo>
                    <a:pt x="4327" y="16499"/>
                    <a:pt x="0" y="9219"/>
                    <a:pt x="0" y="1306"/>
                  </a:cubicBezTo>
                  <a:cubicBezTo>
                    <a:pt x="0" y="870"/>
                    <a:pt x="13" y="434"/>
                    <a:pt x="39" y="-1"/>
                  </a:cubicBezTo>
                  <a:lnTo>
                    <a:pt x="21600" y="1306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Arc 174"/>
            <p:cNvSpPr>
              <a:spLocks/>
            </p:cNvSpPr>
            <p:nvPr/>
          </p:nvSpPr>
          <p:spPr bwMode="auto">
            <a:xfrm>
              <a:off x="3101" y="1308"/>
              <a:ext cx="6" cy="16"/>
            </a:xfrm>
            <a:custGeom>
              <a:avLst/>
              <a:gdLst>
                <a:gd name="G0" fmla="+- 21600 0 0"/>
                <a:gd name="G1" fmla="+- 1306 0 0"/>
                <a:gd name="G2" fmla="+- 21600 0 0"/>
                <a:gd name="T0" fmla="*/ 13184 w 21600"/>
                <a:gd name="T1" fmla="*/ 21198 h 21198"/>
                <a:gd name="T2" fmla="*/ 40 w 21600"/>
                <a:gd name="T3" fmla="*/ 0 h 21198"/>
                <a:gd name="T4" fmla="*/ 21600 w 21600"/>
                <a:gd name="T5" fmla="*/ 1306 h 2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198" fill="none" extrusionOk="0">
                  <a:moveTo>
                    <a:pt x="13183" y="21198"/>
                  </a:moveTo>
                  <a:cubicBezTo>
                    <a:pt x="5192" y="17817"/>
                    <a:pt x="0" y="9983"/>
                    <a:pt x="0" y="1306"/>
                  </a:cubicBezTo>
                  <a:cubicBezTo>
                    <a:pt x="0" y="870"/>
                    <a:pt x="13" y="434"/>
                    <a:pt x="39" y="-1"/>
                  </a:cubicBezTo>
                </a:path>
                <a:path w="21600" h="21198" stroke="0" extrusionOk="0">
                  <a:moveTo>
                    <a:pt x="13183" y="21198"/>
                  </a:moveTo>
                  <a:cubicBezTo>
                    <a:pt x="5192" y="17817"/>
                    <a:pt x="0" y="9983"/>
                    <a:pt x="0" y="1306"/>
                  </a:cubicBezTo>
                  <a:cubicBezTo>
                    <a:pt x="0" y="870"/>
                    <a:pt x="13" y="434"/>
                    <a:pt x="39" y="-1"/>
                  </a:cubicBezTo>
                  <a:lnTo>
                    <a:pt x="21600" y="1306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Arc 175"/>
            <p:cNvSpPr>
              <a:spLocks/>
            </p:cNvSpPr>
            <p:nvPr/>
          </p:nvSpPr>
          <p:spPr bwMode="auto">
            <a:xfrm>
              <a:off x="3101" y="1308"/>
              <a:ext cx="5" cy="14"/>
            </a:xfrm>
            <a:custGeom>
              <a:avLst/>
              <a:gdLst>
                <a:gd name="G0" fmla="+- 21600 0 0"/>
                <a:gd name="G1" fmla="+- 1176 0 0"/>
                <a:gd name="G2" fmla="+- 21600 0 0"/>
                <a:gd name="T0" fmla="*/ 8827 w 21600"/>
                <a:gd name="T1" fmla="*/ 18594 h 18594"/>
                <a:gd name="T2" fmla="*/ 33 w 21600"/>
                <a:gd name="T3" fmla="*/ 0 h 18594"/>
                <a:gd name="T4" fmla="*/ 21600 w 21600"/>
                <a:gd name="T5" fmla="*/ 1176 h 18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594" fill="none" extrusionOk="0">
                  <a:moveTo>
                    <a:pt x="8826" y="18594"/>
                  </a:moveTo>
                  <a:cubicBezTo>
                    <a:pt x="3278" y="14525"/>
                    <a:pt x="0" y="8056"/>
                    <a:pt x="0" y="1176"/>
                  </a:cubicBezTo>
                  <a:cubicBezTo>
                    <a:pt x="0" y="783"/>
                    <a:pt x="10" y="391"/>
                    <a:pt x="32" y="-1"/>
                  </a:cubicBezTo>
                </a:path>
                <a:path w="21600" h="18594" stroke="0" extrusionOk="0">
                  <a:moveTo>
                    <a:pt x="8826" y="18594"/>
                  </a:moveTo>
                  <a:cubicBezTo>
                    <a:pt x="3278" y="14525"/>
                    <a:pt x="0" y="8056"/>
                    <a:pt x="0" y="1176"/>
                  </a:cubicBezTo>
                  <a:cubicBezTo>
                    <a:pt x="0" y="783"/>
                    <a:pt x="10" y="391"/>
                    <a:pt x="32" y="-1"/>
                  </a:cubicBezTo>
                  <a:lnTo>
                    <a:pt x="21600" y="1176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Arc 176"/>
            <p:cNvSpPr>
              <a:spLocks/>
            </p:cNvSpPr>
            <p:nvPr/>
          </p:nvSpPr>
          <p:spPr bwMode="auto">
            <a:xfrm>
              <a:off x="3105" y="1306"/>
              <a:ext cx="4" cy="15"/>
            </a:xfrm>
            <a:custGeom>
              <a:avLst/>
              <a:gdLst>
                <a:gd name="G0" fmla="+- 21600 0 0"/>
                <a:gd name="G1" fmla="+- 1486 0 0"/>
                <a:gd name="G2" fmla="+- 21600 0 0"/>
                <a:gd name="T0" fmla="*/ 14239 w 21600"/>
                <a:gd name="T1" fmla="*/ 21792 h 21792"/>
                <a:gd name="T2" fmla="*/ 52 w 21600"/>
                <a:gd name="T3" fmla="*/ 0 h 21792"/>
                <a:gd name="T4" fmla="*/ 21600 w 21600"/>
                <a:gd name="T5" fmla="*/ 1486 h 2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92" fill="none" extrusionOk="0">
                  <a:moveTo>
                    <a:pt x="14238" y="21792"/>
                  </a:moveTo>
                  <a:cubicBezTo>
                    <a:pt x="5692" y="18694"/>
                    <a:pt x="0" y="10576"/>
                    <a:pt x="0" y="1486"/>
                  </a:cubicBezTo>
                  <a:cubicBezTo>
                    <a:pt x="0" y="990"/>
                    <a:pt x="17" y="494"/>
                    <a:pt x="51" y="-1"/>
                  </a:cubicBezTo>
                </a:path>
                <a:path w="21600" h="21792" stroke="0" extrusionOk="0">
                  <a:moveTo>
                    <a:pt x="14238" y="21792"/>
                  </a:moveTo>
                  <a:cubicBezTo>
                    <a:pt x="5692" y="18694"/>
                    <a:pt x="0" y="10576"/>
                    <a:pt x="0" y="1486"/>
                  </a:cubicBezTo>
                  <a:cubicBezTo>
                    <a:pt x="0" y="990"/>
                    <a:pt x="17" y="494"/>
                    <a:pt x="51" y="-1"/>
                  </a:cubicBezTo>
                  <a:lnTo>
                    <a:pt x="21600" y="1486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Freeform 177"/>
            <p:cNvSpPr>
              <a:spLocks/>
            </p:cNvSpPr>
            <p:nvPr/>
          </p:nvSpPr>
          <p:spPr bwMode="auto">
            <a:xfrm>
              <a:off x="2961" y="1292"/>
              <a:ext cx="419" cy="11"/>
            </a:xfrm>
            <a:custGeom>
              <a:avLst/>
              <a:gdLst>
                <a:gd name="T0" fmla="*/ 0 w 419"/>
                <a:gd name="T1" fmla="*/ 5 h 11"/>
                <a:gd name="T2" fmla="*/ 25 w 419"/>
                <a:gd name="T3" fmla="*/ 0 h 11"/>
                <a:gd name="T4" fmla="*/ 46 w 419"/>
                <a:gd name="T5" fmla="*/ 0 h 11"/>
                <a:gd name="T6" fmla="*/ 177 w 419"/>
                <a:gd name="T7" fmla="*/ 0 h 11"/>
                <a:gd name="T8" fmla="*/ 212 w 419"/>
                <a:gd name="T9" fmla="*/ 0 h 11"/>
                <a:gd name="T10" fmla="*/ 321 w 419"/>
                <a:gd name="T11" fmla="*/ 0 h 11"/>
                <a:gd name="T12" fmla="*/ 391 w 419"/>
                <a:gd name="T13" fmla="*/ 5 h 11"/>
                <a:gd name="T14" fmla="*/ 419 w 419"/>
                <a:gd name="T15" fmla="*/ 5 h 11"/>
                <a:gd name="T16" fmla="*/ 416 w 419"/>
                <a:gd name="T17" fmla="*/ 5 h 11"/>
                <a:gd name="T18" fmla="*/ 340 w 419"/>
                <a:gd name="T19" fmla="*/ 5 h 11"/>
                <a:gd name="T20" fmla="*/ 258 w 419"/>
                <a:gd name="T21" fmla="*/ 5 h 11"/>
                <a:gd name="T22" fmla="*/ 126 w 419"/>
                <a:gd name="T23" fmla="*/ 5 h 11"/>
                <a:gd name="T24" fmla="*/ 51 w 419"/>
                <a:gd name="T25" fmla="*/ 5 h 11"/>
                <a:gd name="T26" fmla="*/ 0 w 419"/>
                <a:gd name="T27" fmla="*/ 5 h 11"/>
                <a:gd name="T28" fmla="*/ 7 w 419"/>
                <a:gd name="T29" fmla="*/ 0 h 11"/>
                <a:gd name="T30" fmla="*/ 51 w 419"/>
                <a:gd name="T31" fmla="*/ 0 h 11"/>
                <a:gd name="T32" fmla="*/ 177 w 419"/>
                <a:gd name="T33" fmla="*/ 0 h 11"/>
                <a:gd name="T34" fmla="*/ 233 w 419"/>
                <a:gd name="T35" fmla="*/ 0 h 11"/>
                <a:gd name="T36" fmla="*/ 314 w 419"/>
                <a:gd name="T37" fmla="*/ 0 h 11"/>
                <a:gd name="T38" fmla="*/ 361 w 419"/>
                <a:gd name="T39" fmla="*/ 0 h 11"/>
                <a:gd name="T40" fmla="*/ 391 w 419"/>
                <a:gd name="T41" fmla="*/ 5 h 11"/>
                <a:gd name="T42" fmla="*/ 412 w 419"/>
                <a:gd name="T43" fmla="*/ 5 h 11"/>
                <a:gd name="T44" fmla="*/ 416 w 419"/>
                <a:gd name="T45" fmla="*/ 5 h 11"/>
                <a:gd name="T46" fmla="*/ 382 w 419"/>
                <a:gd name="T47" fmla="*/ 11 h 11"/>
                <a:gd name="T48" fmla="*/ 314 w 419"/>
                <a:gd name="T49" fmla="*/ 5 h 11"/>
                <a:gd name="T50" fmla="*/ 270 w 419"/>
                <a:gd name="T51" fmla="*/ 5 h 11"/>
                <a:gd name="T52" fmla="*/ 233 w 419"/>
                <a:gd name="T53" fmla="*/ 5 h 11"/>
                <a:gd name="T54" fmla="*/ 156 w 419"/>
                <a:gd name="T55" fmla="*/ 5 h 11"/>
                <a:gd name="T56" fmla="*/ 84 w 419"/>
                <a:gd name="T57" fmla="*/ 5 h 11"/>
                <a:gd name="T58" fmla="*/ 54 w 419"/>
                <a:gd name="T59" fmla="*/ 5 h 11"/>
                <a:gd name="T60" fmla="*/ 28 w 419"/>
                <a:gd name="T61" fmla="*/ 5 h 11"/>
                <a:gd name="T62" fmla="*/ 12 w 419"/>
                <a:gd name="T63" fmla="*/ 5 h 11"/>
                <a:gd name="T64" fmla="*/ 0 w 419"/>
                <a:gd name="T6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9" h="11">
                  <a:moveTo>
                    <a:pt x="0" y="5"/>
                  </a:moveTo>
                  <a:lnTo>
                    <a:pt x="0" y="5"/>
                  </a:lnTo>
                  <a:lnTo>
                    <a:pt x="16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6" y="0"/>
                  </a:lnTo>
                  <a:lnTo>
                    <a:pt x="131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212" y="0"/>
                  </a:lnTo>
                  <a:lnTo>
                    <a:pt x="263" y="0"/>
                  </a:lnTo>
                  <a:lnTo>
                    <a:pt x="321" y="0"/>
                  </a:lnTo>
                  <a:lnTo>
                    <a:pt x="361" y="5"/>
                  </a:lnTo>
                  <a:lnTo>
                    <a:pt x="391" y="5"/>
                  </a:lnTo>
                  <a:lnTo>
                    <a:pt x="416" y="5"/>
                  </a:lnTo>
                  <a:lnTo>
                    <a:pt x="419" y="5"/>
                  </a:lnTo>
                  <a:lnTo>
                    <a:pt x="419" y="5"/>
                  </a:lnTo>
                  <a:lnTo>
                    <a:pt x="416" y="5"/>
                  </a:lnTo>
                  <a:lnTo>
                    <a:pt x="394" y="11"/>
                  </a:lnTo>
                  <a:lnTo>
                    <a:pt x="340" y="5"/>
                  </a:lnTo>
                  <a:lnTo>
                    <a:pt x="288" y="5"/>
                  </a:lnTo>
                  <a:lnTo>
                    <a:pt x="258" y="5"/>
                  </a:lnTo>
                  <a:lnTo>
                    <a:pt x="195" y="5"/>
                  </a:lnTo>
                  <a:lnTo>
                    <a:pt x="126" y="5"/>
                  </a:lnTo>
                  <a:lnTo>
                    <a:pt x="68" y="5"/>
                  </a:lnTo>
                  <a:lnTo>
                    <a:pt x="51" y="5"/>
                  </a:lnTo>
                  <a:lnTo>
                    <a:pt x="2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" y="0"/>
                  </a:lnTo>
                  <a:lnTo>
                    <a:pt x="25" y="0"/>
                  </a:lnTo>
                  <a:lnTo>
                    <a:pt x="51" y="0"/>
                  </a:lnTo>
                  <a:lnTo>
                    <a:pt x="89" y="0"/>
                  </a:lnTo>
                  <a:lnTo>
                    <a:pt x="177" y="0"/>
                  </a:lnTo>
                  <a:lnTo>
                    <a:pt x="207" y="0"/>
                  </a:lnTo>
                  <a:lnTo>
                    <a:pt x="233" y="0"/>
                  </a:lnTo>
                  <a:lnTo>
                    <a:pt x="293" y="0"/>
                  </a:lnTo>
                  <a:lnTo>
                    <a:pt x="314" y="0"/>
                  </a:lnTo>
                  <a:lnTo>
                    <a:pt x="340" y="0"/>
                  </a:lnTo>
                  <a:lnTo>
                    <a:pt x="361" y="0"/>
                  </a:lnTo>
                  <a:lnTo>
                    <a:pt x="386" y="5"/>
                  </a:lnTo>
                  <a:lnTo>
                    <a:pt x="391" y="5"/>
                  </a:lnTo>
                  <a:lnTo>
                    <a:pt x="403" y="5"/>
                  </a:lnTo>
                  <a:lnTo>
                    <a:pt x="412" y="5"/>
                  </a:lnTo>
                  <a:lnTo>
                    <a:pt x="419" y="5"/>
                  </a:lnTo>
                  <a:lnTo>
                    <a:pt x="416" y="5"/>
                  </a:lnTo>
                  <a:lnTo>
                    <a:pt x="403" y="5"/>
                  </a:lnTo>
                  <a:lnTo>
                    <a:pt x="382" y="11"/>
                  </a:lnTo>
                  <a:lnTo>
                    <a:pt x="340" y="5"/>
                  </a:lnTo>
                  <a:lnTo>
                    <a:pt x="314" y="5"/>
                  </a:lnTo>
                  <a:lnTo>
                    <a:pt x="288" y="5"/>
                  </a:lnTo>
                  <a:lnTo>
                    <a:pt x="270" y="5"/>
                  </a:lnTo>
                  <a:lnTo>
                    <a:pt x="254" y="5"/>
                  </a:lnTo>
                  <a:lnTo>
                    <a:pt x="233" y="5"/>
                  </a:lnTo>
                  <a:lnTo>
                    <a:pt x="195" y="5"/>
                  </a:lnTo>
                  <a:lnTo>
                    <a:pt x="156" y="5"/>
                  </a:lnTo>
                  <a:lnTo>
                    <a:pt x="123" y="5"/>
                  </a:lnTo>
                  <a:lnTo>
                    <a:pt x="84" y="5"/>
                  </a:lnTo>
                  <a:lnTo>
                    <a:pt x="68" y="5"/>
                  </a:lnTo>
                  <a:lnTo>
                    <a:pt x="54" y="5"/>
                  </a:lnTo>
                  <a:lnTo>
                    <a:pt x="42" y="5"/>
                  </a:lnTo>
                  <a:lnTo>
                    <a:pt x="28" y="5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Freeform 178"/>
            <p:cNvSpPr>
              <a:spLocks/>
            </p:cNvSpPr>
            <p:nvPr/>
          </p:nvSpPr>
          <p:spPr bwMode="auto">
            <a:xfrm>
              <a:off x="2964" y="1288"/>
              <a:ext cx="413" cy="15"/>
            </a:xfrm>
            <a:custGeom>
              <a:avLst/>
              <a:gdLst>
                <a:gd name="T0" fmla="*/ 30 w 413"/>
                <a:gd name="T1" fmla="*/ 0 h 15"/>
                <a:gd name="T2" fmla="*/ 69 w 413"/>
                <a:gd name="T3" fmla="*/ 4 h 15"/>
                <a:gd name="T4" fmla="*/ 153 w 413"/>
                <a:gd name="T5" fmla="*/ 0 h 15"/>
                <a:gd name="T6" fmla="*/ 218 w 413"/>
                <a:gd name="T7" fmla="*/ 0 h 15"/>
                <a:gd name="T8" fmla="*/ 267 w 413"/>
                <a:gd name="T9" fmla="*/ 0 h 15"/>
                <a:gd name="T10" fmla="*/ 297 w 413"/>
                <a:gd name="T11" fmla="*/ 4 h 15"/>
                <a:gd name="T12" fmla="*/ 297 w 413"/>
                <a:gd name="T13" fmla="*/ 4 h 15"/>
                <a:gd name="T14" fmla="*/ 328 w 413"/>
                <a:gd name="T15" fmla="*/ 4 h 15"/>
                <a:gd name="T16" fmla="*/ 344 w 413"/>
                <a:gd name="T17" fmla="*/ 4 h 15"/>
                <a:gd name="T18" fmla="*/ 358 w 413"/>
                <a:gd name="T19" fmla="*/ 4 h 15"/>
                <a:gd name="T20" fmla="*/ 358 w 413"/>
                <a:gd name="T21" fmla="*/ 4 h 15"/>
                <a:gd name="T22" fmla="*/ 365 w 413"/>
                <a:gd name="T23" fmla="*/ 4 h 15"/>
                <a:gd name="T24" fmla="*/ 409 w 413"/>
                <a:gd name="T25" fmla="*/ 4 h 15"/>
                <a:gd name="T26" fmla="*/ 413 w 413"/>
                <a:gd name="T27" fmla="*/ 9 h 15"/>
                <a:gd name="T28" fmla="*/ 413 w 413"/>
                <a:gd name="T29" fmla="*/ 9 h 15"/>
                <a:gd name="T30" fmla="*/ 391 w 413"/>
                <a:gd name="T31" fmla="*/ 9 h 15"/>
                <a:gd name="T32" fmla="*/ 379 w 413"/>
                <a:gd name="T33" fmla="*/ 9 h 15"/>
                <a:gd name="T34" fmla="*/ 379 w 413"/>
                <a:gd name="T35" fmla="*/ 9 h 15"/>
                <a:gd name="T36" fmla="*/ 340 w 413"/>
                <a:gd name="T37" fmla="*/ 9 h 15"/>
                <a:gd name="T38" fmla="*/ 318 w 413"/>
                <a:gd name="T39" fmla="*/ 9 h 15"/>
                <a:gd name="T40" fmla="*/ 318 w 413"/>
                <a:gd name="T41" fmla="*/ 9 h 15"/>
                <a:gd name="T42" fmla="*/ 293 w 413"/>
                <a:gd name="T43" fmla="*/ 4 h 15"/>
                <a:gd name="T44" fmla="*/ 264 w 413"/>
                <a:gd name="T45" fmla="*/ 4 h 15"/>
                <a:gd name="T46" fmla="*/ 243 w 413"/>
                <a:gd name="T47" fmla="*/ 4 h 15"/>
                <a:gd name="T48" fmla="*/ 243 w 413"/>
                <a:gd name="T49" fmla="*/ 4 h 15"/>
                <a:gd name="T50" fmla="*/ 230 w 413"/>
                <a:gd name="T51" fmla="*/ 4 h 15"/>
                <a:gd name="T52" fmla="*/ 170 w 413"/>
                <a:gd name="T53" fmla="*/ 15 h 15"/>
                <a:gd name="T54" fmla="*/ 146 w 413"/>
                <a:gd name="T55" fmla="*/ 4 h 15"/>
                <a:gd name="T56" fmla="*/ 146 w 413"/>
                <a:gd name="T57" fmla="*/ 4 h 15"/>
                <a:gd name="T58" fmla="*/ 116 w 413"/>
                <a:gd name="T59" fmla="*/ 4 h 15"/>
                <a:gd name="T60" fmla="*/ 90 w 413"/>
                <a:gd name="T61" fmla="*/ 4 h 15"/>
                <a:gd name="T62" fmla="*/ 90 w 413"/>
                <a:gd name="T63" fmla="*/ 4 h 15"/>
                <a:gd name="T64" fmla="*/ 74 w 413"/>
                <a:gd name="T65" fmla="*/ 4 h 15"/>
                <a:gd name="T66" fmla="*/ 56 w 413"/>
                <a:gd name="T67" fmla="*/ 4 h 15"/>
                <a:gd name="T68" fmla="*/ 34 w 413"/>
                <a:gd name="T69" fmla="*/ 4 h 15"/>
                <a:gd name="T70" fmla="*/ 34 w 413"/>
                <a:gd name="T71" fmla="*/ 4 h 15"/>
                <a:gd name="T72" fmla="*/ 30 w 413"/>
                <a:gd name="T73" fmla="*/ 4 h 15"/>
                <a:gd name="T74" fmla="*/ 0 w 413"/>
                <a:gd name="T75" fmla="*/ 15 h 15"/>
                <a:gd name="T76" fmla="*/ 0 w 413"/>
                <a:gd name="T77" fmla="*/ 4 h 15"/>
                <a:gd name="T78" fmla="*/ 0 w 413"/>
                <a:gd name="T79" fmla="*/ 4 h 15"/>
                <a:gd name="T80" fmla="*/ 18 w 413"/>
                <a:gd name="T81" fmla="*/ 0 h 15"/>
                <a:gd name="T82" fmla="*/ 22 w 413"/>
                <a:gd name="T83" fmla="*/ 0 h 15"/>
                <a:gd name="T84" fmla="*/ 22 w 413"/>
                <a:gd name="T85" fmla="*/ 0 h 15"/>
                <a:gd name="T86" fmla="*/ 30 w 413"/>
                <a:gd name="T8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3" h="15">
                  <a:moveTo>
                    <a:pt x="30" y="0"/>
                  </a:moveTo>
                  <a:lnTo>
                    <a:pt x="69" y="4"/>
                  </a:lnTo>
                  <a:lnTo>
                    <a:pt x="153" y="0"/>
                  </a:lnTo>
                  <a:lnTo>
                    <a:pt x="218" y="0"/>
                  </a:lnTo>
                  <a:lnTo>
                    <a:pt x="267" y="0"/>
                  </a:lnTo>
                  <a:lnTo>
                    <a:pt x="297" y="4"/>
                  </a:lnTo>
                  <a:lnTo>
                    <a:pt x="297" y="4"/>
                  </a:lnTo>
                  <a:lnTo>
                    <a:pt x="328" y="4"/>
                  </a:lnTo>
                  <a:lnTo>
                    <a:pt x="344" y="4"/>
                  </a:lnTo>
                  <a:lnTo>
                    <a:pt x="358" y="4"/>
                  </a:lnTo>
                  <a:lnTo>
                    <a:pt x="358" y="4"/>
                  </a:lnTo>
                  <a:lnTo>
                    <a:pt x="365" y="4"/>
                  </a:lnTo>
                  <a:lnTo>
                    <a:pt x="409" y="4"/>
                  </a:lnTo>
                  <a:lnTo>
                    <a:pt x="413" y="9"/>
                  </a:lnTo>
                  <a:lnTo>
                    <a:pt x="413" y="9"/>
                  </a:lnTo>
                  <a:lnTo>
                    <a:pt x="391" y="9"/>
                  </a:lnTo>
                  <a:lnTo>
                    <a:pt x="379" y="9"/>
                  </a:lnTo>
                  <a:lnTo>
                    <a:pt x="379" y="9"/>
                  </a:lnTo>
                  <a:lnTo>
                    <a:pt x="340" y="9"/>
                  </a:lnTo>
                  <a:lnTo>
                    <a:pt x="318" y="9"/>
                  </a:lnTo>
                  <a:lnTo>
                    <a:pt x="318" y="9"/>
                  </a:lnTo>
                  <a:lnTo>
                    <a:pt x="293" y="4"/>
                  </a:lnTo>
                  <a:lnTo>
                    <a:pt x="264" y="4"/>
                  </a:lnTo>
                  <a:lnTo>
                    <a:pt x="243" y="4"/>
                  </a:lnTo>
                  <a:lnTo>
                    <a:pt x="243" y="4"/>
                  </a:lnTo>
                  <a:lnTo>
                    <a:pt x="230" y="4"/>
                  </a:lnTo>
                  <a:lnTo>
                    <a:pt x="170" y="15"/>
                  </a:lnTo>
                  <a:lnTo>
                    <a:pt x="146" y="4"/>
                  </a:lnTo>
                  <a:lnTo>
                    <a:pt x="146" y="4"/>
                  </a:lnTo>
                  <a:lnTo>
                    <a:pt x="116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74" y="4"/>
                  </a:lnTo>
                  <a:lnTo>
                    <a:pt x="56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0" y="1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Freeform 179"/>
            <p:cNvSpPr>
              <a:spLocks/>
            </p:cNvSpPr>
            <p:nvPr/>
          </p:nvSpPr>
          <p:spPr bwMode="auto">
            <a:xfrm>
              <a:off x="2964" y="1288"/>
              <a:ext cx="413" cy="9"/>
            </a:xfrm>
            <a:custGeom>
              <a:avLst/>
              <a:gdLst>
                <a:gd name="T0" fmla="*/ 22 w 413"/>
                <a:gd name="T1" fmla="*/ 0 h 9"/>
                <a:gd name="T2" fmla="*/ 43 w 413"/>
                <a:gd name="T3" fmla="*/ 4 h 9"/>
                <a:gd name="T4" fmla="*/ 74 w 413"/>
                <a:gd name="T5" fmla="*/ 0 h 9"/>
                <a:gd name="T6" fmla="*/ 107 w 413"/>
                <a:gd name="T7" fmla="*/ 0 h 9"/>
                <a:gd name="T8" fmla="*/ 188 w 413"/>
                <a:gd name="T9" fmla="*/ 0 h 9"/>
                <a:gd name="T10" fmla="*/ 243 w 413"/>
                <a:gd name="T11" fmla="*/ 0 h 9"/>
                <a:gd name="T12" fmla="*/ 297 w 413"/>
                <a:gd name="T13" fmla="*/ 4 h 9"/>
                <a:gd name="T14" fmla="*/ 318 w 413"/>
                <a:gd name="T15" fmla="*/ 4 h 9"/>
                <a:gd name="T16" fmla="*/ 332 w 413"/>
                <a:gd name="T17" fmla="*/ 4 h 9"/>
                <a:gd name="T18" fmla="*/ 340 w 413"/>
                <a:gd name="T19" fmla="*/ 4 h 9"/>
                <a:gd name="T20" fmla="*/ 358 w 413"/>
                <a:gd name="T21" fmla="*/ 4 h 9"/>
                <a:gd name="T22" fmla="*/ 365 w 413"/>
                <a:gd name="T23" fmla="*/ 4 h 9"/>
                <a:gd name="T24" fmla="*/ 383 w 413"/>
                <a:gd name="T25" fmla="*/ 4 h 9"/>
                <a:gd name="T26" fmla="*/ 400 w 413"/>
                <a:gd name="T27" fmla="*/ 4 h 9"/>
                <a:gd name="T28" fmla="*/ 413 w 413"/>
                <a:gd name="T29" fmla="*/ 9 h 9"/>
                <a:gd name="T30" fmla="*/ 409 w 413"/>
                <a:gd name="T31" fmla="*/ 9 h 9"/>
                <a:gd name="T32" fmla="*/ 400 w 413"/>
                <a:gd name="T33" fmla="*/ 9 h 9"/>
                <a:gd name="T34" fmla="*/ 379 w 413"/>
                <a:gd name="T35" fmla="*/ 9 h 9"/>
                <a:gd name="T36" fmla="*/ 340 w 413"/>
                <a:gd name="T37" fmla="*/ 9 h 9"/>
                <a:gd name="T38" fmla="*/ 318 w 413"/>
                <a:gd name="T39" fmla="*/ 9 h 9"/>
                <a:gd name="T40" fmla="*/ 293 w 413"/>
                <a:gd name="T41" fmla="*/ 4 h 9"/>
                <a:gd name="T42" fmla="*/ 276 w 413"/>
                <a:gd name="T43" fmla="*/ 4 h 9"/>
                <a:gd name="T44" fmla="*/ 243 w 413"/>
                <a:gd name="T45" fmla="*/ 4 h 9"/>
                <a:gd name="T46" fmla="*/ 221 w 413"/>
                <a:gd name="T47" fmla="*/ 4 h 9"/>
                <a:gd name="T48" fmla="*/ 195 w 413"/>
                <a:gd name="T49" fmla="*/ 4 h 9"/>
                <a:gd name="T50" fmla="*/ 167 w 413"/>
                <a:gd name="T51" fmla="*/ 4 h 9"/>
                <a:gd name="T52" fmla="*/ 146 w 413"/>
                <a:gd name="T53" fmla="*/ 4 h 9"/>
                <a:gd name="T54" fmla="*/ 90 w 413"/>
                <a:gd name="T55" fmla="*/ 4 h 9"/>
                <a:gd name="T56" fmla="*/ 74 w 413"/>
                <a:gd name="T57" fmla="*/ 4 h 9"/>
                <a:gd name="T58" fmla="*/ 60 w 413"/>
                <a:gd name="T59" fmla="*/ 4 h 9"/>
                <a:gd name="T60" fmla="*/ 48 w 413"/>
                <a:gd name="T61" fmla="*/ 4 h 9"/>
                <a:gd name="T62" fmla="*/ 34 w 413"/>
                <a:gd name="T63" fmla="*/ 4 h 9"/>
                <a:gd name="T64" fmla="*/ 25 w 413"/>
                <a:gd name="T65" fmla="*/ 4 h 9"/>
                <a:gd name="T66" fmla="*/ 18 w 413"/>
                <a:gd name="T67" fmla="*/ 4 h 9"/>
                <a:gd name="T68" fmla="*/ 4 w 413"/>
                <a:gd name="T69" fmla="*/ 4 h 9"/>
                <a:gd name="T70" fmla="*/ 0 w 413"/>
                <a:gd name="T71" fmla="*/ 4 h 9"/>
                <a:gd name="T72" fmla="*/ 9 w 413"/>
                <a:gd name="T73" fmla="*/ 0 h 9"/>
                <a:gd name="T74" fmla="*/ 22 w 413"/>
                <a:gd name="T7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9">
                  <a:moveTo>
                    <a:pt x="22" y="0"/>
                  </a:moveTo>
                  <a:lnTo>
                    <a:pt x="43" y="4"/>
                  </a:lnTo>
                  <a:lnTo>
                    <a:pt x="74" y="0"/>
                  </a:lnTo>
                  <a:lnTo>
                    <a:pt x="107" y="0"/>
                  </a:lnTo>
                  <a:lnTo>
                    <a:pt x="188" y="0"/>
                  </a:lnTo>
                  <a:lnTo>
                    <a:pt x="243" y="0"/>
                  </a:lnTo>
                  <a:lnTo>
                    <a:pt x="297" y="4"/>
                  </a:lnTo>
                  <a:lnTo>
                    <a:pt x="318" y="4"/>
                  </a:lnTo>
                  <a:lnTo>
                    <a:pt x="332" y="4"/>
                  </a:lnTo>
                  <a:lnTo>
                    <a:pt x="340" y="4"/>
                  </a:lnTo>
                  <a:lnTo>
                    <a:pt x="358" y="4"/>
                  </a:lnTo>
                  <a:lnTo>
                    <a:pt x="365" y="4"/>
                  </a:lnTo>
                  <a:lnTo>
                    <a:pt x="383" y="4"/>
                  </a:lnTo>
                  <a:lnTo>
                    <a:pt x="400" y="4"/>
                  </a:lnTo>
                  <a:lnTo>
                    <a:pt x="413" y="9"/>
                  </a:lnTo>
                  <a:lnTo>
                    <a:pt x="409" y="9"/>
                  </a:lnTo>
                  <a:lnTo>
                    <a:pt x="400" y="9"/>
                  </a:lnTo>
                  <a:lnTo>
                    <a:pt x="379" y="9"/>
                  </a:lnTo>
                  <a:lnTo>
                    <a:pt x="340" y="9"/>
                  </a:lnTo>
                  <a:lnTo>
                    <a:pt x="318" y="9"/>
                  </a:lnTo>
                  <a:lnTo>
                    <a:pt x="293" y="4"/>
                  </a:lnTo>
                  <a:lnTo>
                    <a:pt x="276" y="4"/>
                  </a:lnTo>
                  <a:lnTo>
                    <a:pt x="243" y="4"/>
                  </a:lnTo>
                  <a:lnTo>
                    <a:pt x="221" y="4"/>
                  </a:lnTo>
                  <a:lnTo>
                    <a:pt x="195" y="4"/>
                  </a:lnTo>
                  <a:lnTo>
                    <a:pt x="167" y="4"/>
                  </a:lnTo>
                  <a:lnTo>
                    <a:pt x="146" y="4"/>
                  </a:lnTo>
                  <a:lnTo>
                    <a:pt x="90" y="4"/>
                  </a:lnTo>
                  <a:lnTo>
                    <a:pt x="74" y="4"/>
                  </a:lnTo>
                  <a:lnTo>
                    <a:pt x="60" y="4"/>
                  </a:lnTo>
                  <a:lnTo>
                    <a:pt x="48" y="4"/>
                  </a:lnTo>
                  <a:lnTo>
                    <a:pt x="34" y="4"/>
                  </a:lnTo>
                  <a:lnTo>
                    <a:pt x="25" y="4"/>
                  </a:lnTo>
                  <a:lnTo>
                    <a:pt x="1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9" y="0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Freeform 180"/>
            <p:cNvSpPr>
              <a:spLocks/>
            </p:cNvSpPr>
            <p:nvPr/>
          </p:nvSpPr>
          <p:spPr bwMode="auto">
            <a:xfrm>
              <a:off x="3355" y="1292"/>
              <a:ext cx="1" cy="11"/>
            </a:xfrm>
            <a:custGeom>
              <a:avLst/>
              <a:gdLst>
                <a:gd name="T0" fmla="*/ 0 h 11"/>
                <a:gd name="T1" fmla="*/ 0 h 11"/>
                <a:gd name="T2" fmla="*/ 5 h 11"/>
                <a:gd name="T3" fmla="*/ 5 h 11"/>
                <a:gd name="T4" fmla="*/ 11 h 11"/>
                <a:gd name="T5" fmla="*/ 11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Freeform 181"/>
            <p:cNvSpPr>
              <a:spLocks/>
            </p:cNvSpPr>
            <p:nvPr/>
          </p:nvSpPr>
          <p:spPr bwMode="auto">
            <a:xfrm>
              <a:off x="3355" y="1292"/>
              <a:ext cx="1" cy="11"/>
            </a:xfrm>
            <a:custGeom>
              <a:avLst/>
              <a:gdLst>
                <a:gd name="T0" fmla="*/ 0 h 11"/>
                <a:gd name="T1" fmla="*/ 5 h 11"/>
                <a:gd name="T2" fmla="*/ 11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Freeform 182"/>
            <p:cNvSpPr>
              <a:spLocks/>
            </p:cNvSpPr>
            <p:nvPr/>
          </p:nvSpPr>
          <p:spPr bwMode="auto">
            <a:xfrm>
              <a:off x="3347" y="1292"/>
              <a:ext cx="5" cy="11"/>
            </a:xfrm>
            <a:custGeom>
              <a:avLst/>
              <a:gdLst>
                <a:gd name="T0" fmla="*/ 5 w 5"/>
                <a:gd name="T1" fmla="*/ 0 h 11"/>
                <a:gd name="T2" fmla="*/ 5 w 5"/>
                <a:gd name="T3" fmla="*/ 0 h 11"/>
                <a:gd name="T4" fmla="*/ 0 w 5"/>
                <a:gd name="T5" fmla="*/ 5 h 11"/>
                <a:gd name="T6" fmla="*/ 0 w 5"/>
                <a:gd name="T7" fmla="*/ 5 h 11"/>
                <a:gd name="T8" fmla="*/ 0 w 5"/>
                <a:gd name="T9" fmla="*/ 11 h 11"/>
                <a:gd name="T10" fmla="*/ 0 w 5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Freeform 183"/>
            <p:cNvSpPr>
              <a:spLocks/>
            </p:cNvSpPr>
            <p:nvPr/>
          </p:nvSpPr>
          <p:spPr bwMode="auto">
            <a:xfrm>
              <a:off x="3347" y="1292"/>
              <a:ext cx="5" cy="11"/>
            </a:xfrm>
            <a:custGeom>
              <a:avLst/>
              <a:gdLst>
                <a:gd name="T0" fmla="*/ 5 w 5"/>
                <a:gd name="T1" fmla="*/ 0 h 11"/>
                <a:gd name="T2" fmla="*/ 0 w 5"/>
                <a:gd name="T3" fmla="*/ 5 h 11"/>
                <a:gd name="T4" fmla="*/ 0 w 5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Freeform 184"/>
            <p:cNvSpPr>
              <a:spLocks/>
            </p:cNvSpPr>
            <p:nvPr/>
          </p:nvSpPr>
          <p:spPr bwMode="auto">
            <a:xfrm>
              <a:off x="3343" y="1292"/>
              <a:ext cx="4" cy="11"/>
            </a:xfrm>
            <a:custGeom>
              <a:avLst/>
              <a:gdLst>
                <a:gd name="T0" fmla="*/ 4 w 4"/>
                <a:gd name="T1" fmla="*/ 0 h 11"/>
                <a:gd name="T2" fmla="*/ 4 w 4"/>
                <a:gd name="T3" fmla="*/ 0 h 11"/>
                <a:gd name="T4" fmla="*/ 0 w 4"/>
                <a:gd name="T5" fmla="*/ 5 h 11"/>
                <a:gd name="T6" fmla="*/ 0 w 4"/>
                <a:gd name="T7" fmla="*/ 5 h 11"/>
                <a:gd name="T8" fmla="*/ 0 w 4"/>
                <a:gd name="T9" fmla="*/ 11 h 11"/>
                <a:gd name="T10" fmla="*/ 0 w 4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Freeform 185"/>
            <p:cNvSpPr>
              <a:spLocks/>
            </p:cNvSpPr>
            <p:nvPr/>
          </p:nvSpPr>
          <p:spPr bwMode="auto">
            <a:xfrm>
              <a:off x="3343" y="1292"/>
              <a:ext cx="4" cy="11"/>
            </a:xfrm>
            <a:custGeom>
              <a:avLst/>
              <a:gdLst>
                <a:gd name="T0" fmla="*/ 4 w 4"/>
                <a:gd name="T1" fmla="*/ 0 h 11"/>
                <a:gd name="T2" fmla="*/ 0 w 4"/>
                <a:gd name="T3" fmla="*/ 5 h 11"/>
                <a:gd name="T4" fmla="*/ 0 w 4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Freeform 186"/>
            <p:cNvSpPr>
              <a:spLocks/>
            </p:cNvSpPr>
            <p:nvPr/>
          </p:nvSpPr>
          <p:spPr bwMode="auto">
            <a:xfrm>
              <a:off x="3329" y="1292"/>
              <a:ext cx="5" cy="15"/>
            </a:xfrm>
            <a:custGeom>
              <a:avLst/>
              <a:gdLst>
                <a:gd name="T0" fmla="*/ 5 w 5"/>
                <a:gd name="T1" fmla="*/ 0 h 15"/>
                <a:gd name="T2" fmla="*/ 5 w 5"/>
                <a:gd name="T3" fmla="*/ 0 h 15"/>
                <a:gd name="T4" fmla="*/ 0 w 5"/>
                <a:gd name="T5" fmla="*/ 5 h 15"/>
                <a:gd name="T6" fmla="*/ 0 w 5"/>
                <a:gd name="T7" fmla="*/ 5 h 15"/>
                <a:gd name="T8" fmla="*/ 5 w 5"/>
                <a:gd name="T9" fmla="*/ 15 h 15"/>
                <a:gd name="T10" fmla="*/ 5 w 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15"/>
                  </a:lnTo>
                  <a:lnTo>
                    <a:pt x="5" y="15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Freeform 187"/>
            <p:cNvSpPr>
              <a:spLocks/>
            </p:cNvSpPr>
            <p:nvPr/>
          </p:nvSpPr>
          <p:spPr bwMode="auto">
            <a:xfrm>
              <a:off x="3329" y="1292"/>
              <a:ext cx="5" cy="15"/>
            </a:xfrm>
            <a:custGeom>
              <a:avLst/>
              <a:gdLst>
                <a:gd name="T0" fmla="*/ 5 w 5"/>
                <a:gd name="T1" fmla="*/ 0 h 15"/>
                <a:gd name="T2" fmla="*/ 0 w 5"/>
                <a:gd name="T3" fmla="*/ 5 h 15"/>
                <a:gd name="T4" fmla="*/ 5 w 5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lnTo>
                    <a:pt x="0" y="5"/>
                  </a:lnTo>
                  <a:lnTo>
                    <a:pt x="5" y="15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Freeform 188"/>
            <p:cNvSpPr>
              <a:spLocks/>
            </p:cNvSpPr>
            <p:nvPr/>
          </p:nvSpPr>
          <p:spPr bwMode="auto">
            <a:xfrm>
              <a:off x="3317" y="1288"/>
              <a:ext cx="9" cy="19"/>
            </a:xfrm>
            <a:custGeom>
              <a:avLst/>
              <a:gdLst>
                <a:gd name="T0" fmla="*/ 9 w 9"/>
                <a:gd name="T1" fmla="*/ 0 h 19"/>
                <a:gd name="T2" fmla="*/ 9 w 9"/>
                <a:gd name="T3" fmla="*/ 0 h 19"/>
                <a:gd name="T4" fmla="*/ 0 w 9"/>
                <a:gd name="T5" fmla="*/ 9 h 19"/>
                <a:gd name="T6" fmla="*/ 0 w 9"/>
                <a:gd name="T7" fmla="*/ 9 h 19"/>
                <a:gd name="T8" fmla="*/ 9 w 9"/>
                <a:gd name="T9" fmla="*/ 19 h 19"/>
                <a:gd name="T10" fmla="*/ 9 w 9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9" y="19"/>
                  </a:lnTo>
                  <a:lnTo>
                    <a:pt x="9" y="1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Freeform 189"/>
            <p:cNvSpPr>
              <a:spLocks/>
            </p:cNvSpPr>
            <p:nvPr/>
          </p:nvSpPr>
          <p:spPr bwMode="auto">
            <a:xfrm>
              <a:off x="3317" y="1288"/>
              <a:ext cx="9" cy="19"/>
            </a:xfrm>
            <a:custGeom>
              <a:avLst/>
              <a:gdLst>
                <a:gd name="T0" fmla="*/ 9 w 9"/>
                <a:gd name="T1" fmla="*/ 0 h 19"/>
                <a:gd name="T2" fmla="*/ 0 w 9"/>
                <a:gd name="T3" fmla="*/ 9 h 19"/>
                <a:gd name="T4" fmla="*/ 9 w 9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lnTo>
                    <a:pt x="0" y="9"/>
                  </a:lnTo>
                  <a:lnTo>
                    <a:pt x="9" y="1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Freeform 190"/>
            <p:cNvSpPr>
              <a:spLocks/>
            </p:cNvSpPr>
            <p:nvPr/>
          </p:nvSpPr>
          <p:spPr bwMode="auto">
            <a:xfrm>
              <a:off x="3304" y="1283"/>
              <a:ext cx="9" cy="29"/>
            </a:xfrm>
            <a:custGeom>
              <a:avLst/>
              <a:gdLst>
                <a:gd name="T0" fmla="*/ 9 w 9"/>
                <a:gd name="T1" fmla="*/ 0 h 29"/>
                <a:gd name="T2" fmla="*/ 9 w 9"/>
                <a:gd name="T3" fmla="*/ 0 h 29"/>
                <a:gd name="T4" fmla="*/ 0 w 9"/>
                <a:gd name="T5" fmla="*/ 14 h 29"/>
                <a:gd name="T6" fmla="*/ 0 w 9"/>
                <a:gd name="T7" fmla="*/ 14 h 29"/>
                <a:gd name="T8" fmla="*/ 9 w 9"/>
                <a:gd name="T9" fmla="*/ 29 h 29"/>
                <a:gd name="T10" fmla="*/ 9 w 9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9" y="29"/>
                  </a:lnTo>
                  <a:lnTo>
                    <a:pt x="9" y="2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Freeform 191"/>
            <p:cNvSpPr>
              <a:spLocks/>
            </p:cNvSpPr>
            <p:nvPr/>
          </p:nvSpPr>
          <p:spPr bwMode="auto">
            <a:xfrm>
              <a:off x="3304" y="1283"/>
              <a:ext cx="9" cy="29"/>
            </a:xfrm>
            <a:custGeom>
              <a:avLst/>
              <a:gdLst>
                <a:gd name="T0" fmla="*/ 9 w 9"/>
                <a:gd name="T1" fmla="*/ 0 h 29"/>
                <a:gd name="T2" fmla="*/ 0 w 9"/>
                <a:gd name="T3" fmla="*/ 14 h 29"/>
                <a:gd name="T4" fmla="*/ 9 w 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lnTo>
                    <a:pt x="0" y="14"/>
                  </a:lnTo>
                  <a:lnTo>
                    <a:pt x="9" y="2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Freeform 192"/>
            <p:cNvSpPr>
              <a:spLocks/>
            </p:cNvSpPr>
            <p:nvPr/>
          </p:nvSpPr>
          <p:spPr bwMode="auto">
            <a:xfrm>
              <a:off x="3301" y="1283"/>
              <a:ext cx="7" cy="29"/>
            </a:xfrm>
            <a:custGeom>
              <a:avLst/>
              <a:gdLst>
                <a:gd name="T0" fmla="*/ 7 w 7"/>
                <a:gd name="T1" fmla="*/ 0 h 29"/>
                <a:gd name="T2" fmla="*/ 7 w 7"/>
                <a:gd name="T3" fmla="*/ 0 h 29"/>
                <a:gd name="T4" fmla="*/ 0 w 7"/>
                <a:gd name="T5" fmla="*/ 14 h 29"/>
                <a:gd name="T6" fmla="*/ 0 w 7"/>
                <a:gd name="T7" fmla="*/ 14 h 29"/>
                <a:gd name="T8" fmla="*/ 7 w 7"/>
                <a:gd name="T9" fmla="*/ 29 h 29"/>
                <a:gd name="T10" fmla="*/ 7 w 7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9">
                  <a:moveTo>
                    <a:pt x="7" y="0"/>
                  </a:moveTo>
                  <a:lnTo>
                    <a:pt x="7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7" y="29"/>
                  </a:lnTo>
                  <a:lnTo>
                    <a:pt x="7" y="2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Freeform 193"/>
            <p:cNvSpPr>
              <a:spLocks/>
            </p:cNvSpPr>
            <p:nvPr/>
          </p:nvSpPr>
          <p:spPr bwMode="auto">
            <a:xfrm>
              <a:off x="3301" y="1283"/>
              <a:ext cx="7" cy="29"/>
            </a:xfrm>
            <a:custGeom>
              <a:avLst/>
              <a:gdLst>
                <a:gd name="T0" fmla="*/ 7 w 7"/>
                <a:gd name="T1" fmla="*/ 0 h 29"/>
                <a:gd name="T2" fmla="*/ 0 w 7"/>
                <a:gd name="T3" fmla="*/ 14 h 29"/>
                <a:gd name="T4" fmla="*/ 7 w 7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9">
                  <a:moveTo>
                    <a:pt x="7" y="0"/>
                  </a:moveTo>
                  <a:lnTo>
                    <a:pt x="0" y="14"/>
                  </a:lnTo>
                  <a:lnTo>
                    <a:pt x="7" y="2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Freeform 194"/>
            <p:cNvSpPr>
              <a:spLocks/>
            </p:cNvSpPr>
            <p:nvPr/>
          </p:nvSpPr>
          <p:spPr bwMode="auto">
            <a:xfrm>
              <a:off x="3282" y="1279"/>
              <a:ext cx="14" cy="33"/>
            </a:xfrm>
            <a:custGeom>
              <a:avLst/>
              <a:gdLst>
                <a:gd name="T0" fmla="*/ 14 w 14"/>
                <a:gd name="T1" fmla="*/ 0 h 33"/>
                <a:gd name="T2" fmla="*/ 14 w 14"/>
                <a:gd name="T3" fmla="*/ 0 h 33"/>
                <a:gd name="T4" fmla="*/ 0 w 14"/>
                <a:gd name="T5" fmla="*/ 18 h 33"/>
                <a:gd name="T6" fmla="*/ 0 w 14"/>
                <a:gd name="T7" fmla="*/ 18 h 33"/>
                <a:gd name="T8" fmla="*/ 14 w 14"/>
                <a:gd name="T9" fmla="*/ 33 h 33"/>
                <a:gd name="T10" fmla="*/ 14 w 14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1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4" y="33"/>
                  </a:lnTo>
                  <a:lnTo>
                    <a:pt x="14" y="33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Freeform 195"/>
            <p:cNvSpPr>
              <a:spLocks/>
            </p:cNvSpPr>
            <p:nvPr/>
          </p:nvSpPr>
          <p:spPr bwMode="auto">
            <a:xfrm>
              <a:off x="3282" y="1279"/>
              <a:ext cx="14" cy="33"/>
            </a:xfrm>
            <a:custGeom>
              <a:avLst/>
              <a:gdLst>
                <a:gd name="T0" fmla="*/ 14 w 14"/>
                <a:gd name="T1" fmla="*/ 0 h 33"/>
                <a:gd name="T2" fmla="*/ 0 w 14"/>
                <a:gd name="T3" fmla="*/ 18 h 33"/>
                <a:gd name="T4" fmla="*/ 14 w 14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lnTo>
                    <a:pt x="0" y="18"/>
                  </a:lnTo>
                  <a:lnTo>
                    <a:pt x="14" y="33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Freeform 196"/>
            <p:cNvSpPr>
              <a:spLocks/>
            </p:cNvSpPr>
            <p:nvPr/>
          </p:nvSpPr>
          <p:spPr bwMode="auto">
            <a:xfrm>
              <a:off x="3279" y="1279"/>
              <a:ext cx="8" cy="33"/>
            </a:xfrm>
            <a:custGeom>
              <a:avLst/>
              <a:gdLst>
                <a:gd name="T0" fmla="*/ 8 w 8"/>
                <a:gd name="T1" fmla="*/ 0 h 33"/>
                <a:gd name="T2" fmla="*/ 8 w 8"/>
                <a:gd name="T3" fmla="*/ 0 h 33"/>
                <a:gd name="T4" fmla="*/ 0 w 8"/>
                <a:gd name="T5" fmla="*/ 18 h 33"/>
                <a:gd name="T6" fmla="*/ 0 w 8"/>
                <a:gd name="T7" fmla="*/ 18 h 33"/>
                <a:gd name="T8" fmla="*/ 8 w 8"/>
                <a:gd name="T9" fmla="*/ 33 h 33"/>
                <a:gd name="T10" fmla="*/ 8 w 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3">
                  <a:moveTo>
                    <a:pt x="8" y="0"/>
                  </a:moveTo>
                  <a:lnTo>
                    <a:pt x="8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8" y="33"/>
                  </a:lnTo>
                  <a:lnTo>
                    <a:pt x="8" y="33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Freeform 197"/>
            <p:cNvSpPr>
              <a:spLocks/>
            </p:cNvSpPr>
            <p:nvPr/>
          </p:nvSpPr>
          <p:spPr bwMode="auto">
            <a:xfrm>
              <a:off x="3279" y="1279"/>
              <a:ext cx="8" cy="33"/>
            </a:xfrm>
            <a:custGeom>
              <a:avLst/>
              <a:gdLst>
                <a:gd name="T0" fmla="*/ 8 w 8"/>
                <a:gd name="T1" fmla="*/ 0 h 33"/>
                <a:gd name="T2" fmla="*/ 0 w 8"/>
                <a:gd name="T3" fmla="*/ 18 h 33"/>
                <a:gd name="T4" fmla="*/ 8 w 8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3">
                  <a:moveTo>
                    <a:pt x="8" y="0"/>
                  </a:moveTo>
                  <a:lnTo>
                    <a:pt x="0" y="18"/>
                  </a:lnTo>
                  <a:lnTo>
                    <a:pt x="8" y="33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Freeform 198"/>
            <p:cNvSpPr>
              <a:spLocks/>
            </p:cNvSpPr>
            <p:nvPr/>
          </p:nvSpPr>
          <p:spPr bwMode="auto">
            <a:xfrm>
              <a:off x="3270" y="1279"/>
              <a:ext cx="12" cy="37"/>
            </a:xfrm>
            <a:custGeom>
              <a:avLst/>
              <a:gdLst>
                <a:gd name="T0" fmla="*/ 12 w 12"/>
                <a:gd name="T1" fmla="*/ 0 h 37"/>
                <a:gd name="T2" fmla="*/ 12 w 12"/>
                <a:gd name="T3" fmla="*/ 0 h 37"/>
                <a:gd name="T4" fmla="*/ 0 w 12"/>
                <a:gd name="T5" fmla="*/ 18 h 37"/>
                <a:gd name="T6" fmla="*/ 0 w 12"/>
                <a:gd name="T7" fmla="*/ 18 h 37"/>
                <a:gd name="T8" fmla="*/ 9 w 12"/>
                <a:gd name="T9" fmla="*/ 37 h 37"/>
                <a:gd name="T10" fmla="*/ 9 w 12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7">
                  <a:moveTo>
                    <a:pt x="12" y="0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9" y="37"/>
                  </a:lnTo>
                  <a:lnTo>
                    <a:pt x="9" y="37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" name="Freeform 199"/>
            <p:cNvSpPr>
              <a:spLocks/>
            </p:cNvSpPr>
            <p:nvPr/>
          </p:nvSpPr>
          <p:spPr bwMode="auto">
            <a:xfrm>
              <a:off x="3270" y="1279"/>
              <a:ext cx="12" cy="37"/>
            </a:xfrm>
            <a:custGeom>
              <a:avLst/>
              <a:gdLst>
                <a:gd name="T0" fmla="*/ 12 w 12"/>
                <a:gd name="T1" fmla="*/ 0 h 37"/>
                <a:gd name="T2" fmla="*/ 0 w 12"/>
                <a:gd name="T3" fmla="*/ 18 h 37"/>
                <a:gd name="T4" fmla="*/ 9 w 12"/>
                <a:gd name="T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37">
                  <a:moveTo>
                    <a:pt x="12" y="0"/>
                  </a:moveTo>
                  <a:lnTo>
                    <a:pt x="0" y="18"/>
                  </a:lnTo>
                  <a:lnTo>
                    <a:pt x="9" y="37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" name="Freeform 200"/>
            <p:cNvSpPr>
              <a:spLocks/>
            </p:cNvSpPr>
            <p:nvPr/>
          </p:nvSpPr>
          <p:spPr bwMode="auto">
            <a:xfrm>
              <a:off x="3254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0 h 42"/>
                <a:gd name="T4" fmla="*/ 0 w 12"/>
                <a:gd name="T5" fmla="*/ 23 h 42"/>
                <a:gd name="T6" fmla="*/ 0 w 12"/>
                <a:gd name="T7" fmla="*/ 23 h 42"/>
                <a:gd name="T8" fmla="*/ 12 w 12"/>
                <a:gd name="T9" fmla="*/ 42 h 42"/>
                <a:gd name="T10" fmla="*/ 12 w 12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12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2" y="42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Freeform 201"/>
            <p:cNvSpPr>
              <a:spLocks/>
            </p:cNvSpPr>
            <p:nvPr/>
          </p:nvSpPr>
          <p:spPr bwMode="auto">
            <a:xfrm>
              <a:off x="3254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0 w 12"/>
                <a:gd name="T3" fmla="*/ 23 h 42"/>
                <a:gd name="T4" fmla="*/ 12 w 12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0" y="23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Freeform 202"/>
            <p:cNvSpPr>
              <a:spLocks/>
            </p:cNvSpPr>
            <p:nvPr/>
          </p:nvSpPr>
          <p:spPr bwMode="auto">
            <a:xfrm>
              <a:off x="3236" y="1274"/>
              <a:ext cx="13" cy="42"/>
            </a:xfrm>
            <a:custGeom>
              <a:avLst/>
              <a:gdLst>
                <a:gd name="T0" fmla="*/ 13 w 13"/>
                <a:gd name="T1" fmla="*/ 0 h 42"/>
                <a:gd name="T2" fmla="*/ 13 w 13"/>
                <a:gd name="T3" fmla="*/ 0 h 42"/>
                <a:gd name="T4" fmla="*/ 0 w 13"/>
                <a:gd name="T5" fmla="*/ 23 h 42"/>
                <a:gd name="T6" fmla="*/ 0 w 13"/>
                <a:gd name="T7" fmla="*/ 23 h 42"/>
                <a:gd name="T8" fmla="*/ 13 w 13"/>
                <a:gd name="T9" fmla="*/ 42 h 42"/>
                <a:gd name="T10" fmla="*/ 13 w 13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2">
                  <a:moveTo>
                    <a:pt x="13" y="0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3" y="42"/>
                  </a:lnTo>
                  <a:lnTo>
                    <a:pt x="13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Freeform 203"/>
            <p:cNvSpPr>
              <a:spLocks/>
            </p:cNvSpPr>
            <p:nvPr/>
          </p:nvSpPr>
          <p:spPr bwMode="auto">
            <a:xfrm>
              <a:off x="3236" y="1274"/>
              <a:ext cx="13" cy="42"/>
            </a:xfrm>
            <a:custGeom>
              <a:avLst/>
              <a:gdLst>
                <a:gd name="T0" fmla="*/ 13 w 13"/>
                <a:gd name="T1" fmla="*/ 0 h 42"/>
                <a:gd name="T2" fmla="*/ 0 w 13"/>
                <a:gd name="T3" fmla="*/ 23 h 42"/>
                <a:gd name="T4" fmla="*/ 13 w 13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2">
                  <a:moveTo>
                    <a:pt x="13" y="0"/>
                  </a:moveTo>
                  <a:lnTo>
                    <a:pt x="0" y="23"/>
                  </a:lnTo>
                  <a:lnTo>
                    <a:pt x="13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Freeform 204"/>
            <p:cNvSpPr>
              <a:spLocks/>
            </p:cNvSpPr>
            <p:nvPr/>
          </p:nvSpPr>
          <p:spPr bwMode="auto">
            <a:xfrm>
              <a:off x="3224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0 h 42"/>
                <a:gd name="T4" fmla="*/ 0 w 12"/>
                <a:gd name="T5" fmla="*/ 23 h 42"/>
                <a:gd name="T6" fmla="*/ 0 w 12"/>
                <a:gd name="T7" fmla="*/ 23 h 42"/>
                <a:gd name="T8" fmla="*/ 7 w 12"/>
                <a:gd name="T9" fmla="*/ 42 h 42"/>
                <a:gd name="T10" fmla="*/ 7 w 12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12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7" y="42"/>
                  </a:lnTo>
                  <a:lnTo>
                    <a:pt x="7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Freeform 205"/>
            <p:cNvSpPr>
              <a:spLocks/>
            </p:cNvSpPr>
            <p:nvPr/>
          </p:nvSpPr>
          <p:spPr bwMode="auto">
            <a:xfrm>
              <a:off x="3224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0 w 12"/>
                <a:gd name="T3" fmla="*/ 23 h 42"/>
                <a:gd name="T4" fmla="*/ 7 w 12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0" y="23"/>
                  </a:lnTo>
                  <a:lnTo>
                    <a:pt x="7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Freeform 206"/>
            <p:cNvSpPr>
              <a:spLocks/>
            </p:cNvSpPr>
            <p:nvPr/>
          </p:nvSpPr>
          <p:spPr bwMode="auto">
            <a:xfrm>
              <a:off x="3203" y="1274"/>
              <a:ext cx="16" cy="42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0 w 16"/>
                <a:gd name="T5" fmla="*/ 23 h 42"/>
                <a:gd name="T6" fmla="*/ 0 w 16"/>
                <a:gd name="T7" fmla="*/ 23 h 42"/>
                <a:gd name="T8" fmla="*/ 12 w 16"/>
                <a:gd name="T9" fmla="*/ 42 h 42"/>
                <a:gd name="T10" fmla="*/ 12 w 16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2" y="42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Freeform 207"/>
            <p:cNvSpPr>
              <a:spLocks/>
            </p:cNvSpPr>
            <p:nvPr/>
          </p:nvSpPr>
          <p:spPr bwMode="auto">
            <a:xfrm>
              <a:off x="3203" y="1274"/>
              <a:ext cx="16" cy="42"/>
            </a:xfrm>
            <a:custGeom>
              <a:avLst/>
              <a:gdLst>
                <a:gd name="T0" fmla="*/ 16 w 16"/>
                <a:gd name="T1" fmla="*/ 0 h 42"/>
                <a:gd name="T2" fmla="*/ 0 w 16"/>
                <a:gd name="T3" fmla="*/ 23 h 42"/>
                <a:gd name="T4" fmla="*/ 12 w 16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0" y="23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Freeform 208"/>
            <p:cNvSpPr>
              <a:spLocks/>
            </p:cNvSpPr>
            <p:nvPr/>
          </p:nvSpPr>
          <p:spPr bwMode="auto">
            <a:xfrm>
              <a:off x="3185" y="1270"/>
              <a:ext cx="18" cy="51"/>
            </a:xfrm>
            <a:custGeom>
              <a:avLst/>
              <a:gdLst>
                <a:gd name="T0" fmla="*/ 18 w 18"/>
                <a:gd name="T1" fmla="*/ 0 h 51"/>
                <a:gd name="T2" fmla="*/ 18 w 18"/>
                <a:gd name="T3" fmla="*/ 0 h 51"/>
                <a:gd name="T4" fmla="*/ 0 w 18"/>
                <a:gd name="T5" fmla="*/ 27 h 51"/>
                <a:gd name="T6" fmla="*/ 0 w 18"/>
                <a:gd name="T7" fmla="*/ 27 h 51"/>
                <a:gd name="T8" fmla="*/ 18 w 18"/>
                <a:gd name="T9" fmla="*/ 51 h 51"/>
                <a:gd name="T10" fmla="*/ 18 w 18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51">
                  <a:moveTo>
                    <a:pt x="18" y="0"/>
                  </a:moveTo>
                  <a:lnTo>
                    <a:pt x="18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8" y="51"/>
                  </a:lnTo>
                  <a:lnTo>
                    <a:pt x="18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Freeform 209"/>
            <p:cNvSpPr>
              <a:spLocks/>
            </p:cNvSpPr>
            <p:nvPr/>
          </p:nvSpPr>
          <p:spPr bwMode="auto">
            <a:xfrm>
              <a:off x="3185" y="1270"/>
              <a:ext cx="18" cy="51"/>
            </a:xfrm>
            <a:custGeom>
              <a:avLst/>
              <a:gdLst>
                <a:gd name="T0" fmla="*/ 18 w 18"/>
                <a:gd name="T1" fmla="*/ 0 h 51"/>
                <a:gd name="T2" fmla="*/ 0 w 18"/>
                <a:gd name="T3" fmla="*/ 27 h 51"/>
                <a:gd name="T4" fmla="*/ 18 w 18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51">
                  <a:moveTo>
                    <a:pt x="18" y="0"/>
                  </a:moveTo>
                  <a:lnTo>
                    <a:pt x="0" y="27"/>
                  </a:lnTo>
                  <a:lnTo>
                    <a:pt x="18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Freeform 210"/>
            <p:cNvSpPr>
              <a:spLocks/>
            </p:cNvSpPr>
            <p:nvPr/>
          </p:nvSpPr>
          <p:spPr bwMode="auto">
            <a:xfrm>
              <a:off x="3173" y="1270"/>
              <a:ext cx="16" cy="51"/>
            </a:xfrm>
            <a:custGeom>
              <a:avLst/>
              <a:gdLst>
                <a:gd name="T0" fmla="*/ 16 w 16"/>
                <a:gd name="T1" fmla="*/ 0 h 51"/>
                <a:gd name="T2" fmla="*/ 16 w 16"/>
                <a:gd name="T3" fmla="*/ 0 h 51"/>
                <a:gd name="T4" fmla="*/ 0 w 16"/>
                <a:gd name="T5" fmla="*/ 27 h 51"/>
                <a:gd name="T6" fmla="*/ 0 w 16"/>
                <a:gd name="T7" fmla="*/ 27 h 51"/>
                <a:gd name="T8" fmla="*/ 12 w 16"/>
                <a:gd name="T9" fmla="*/ 51 h 51"/>
                <a:gd name="T10" fmla="*/ 12 w 16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1">
                  <a:moveTo>
                    <a:pt x="16" y="0"/>
                  </a:moveTo>
                  <a:lnTo>
                    <a:pt x="16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2" y="51"/>
                  </a:lnTo>
                  <a:lnTo>
                    <a:pt x="12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Freeform 211"/>
            <p:cNvSpPr>
              <a:spLocks/>
            </p:cNvSpPr>
            <p:nvPr/>
          </p:nvSpPr>
          <p:spPr bwMode="auto">
            <a:xfrm>
              <a:off x="3173" y="1270"/>
              <a:ext cx="16" cy="51"/>
            </a:xfrm>
            <a:custGeom>
              <a:avLst/>
              <a:gdLst>
                <a:gd name="T0" fmla="*/ 16 w 16"/>
                <a:gd name="T1" fmla="*/ 0 h 51"/>
                <a:gd name="T2" fmla="*/ 0 w 16"/>
                <a:gd name="T3" fmla="*/ 27 h 51"/>
                <a:gd name="T4" fmla="*/ 12 w 16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1">
                  <a:moveTo>
                    <a:pt x="16" y="0"/>
                  </a:moveTo>
                  <a:lnTo>
                    <a:pt x="0" y="27"/>
                  </a:lnTo>
                  <a:lnTo>
                    <a:pt x="12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Freeform 212"/>
            <p:cNvSpPr>
              <a:spLocks/>
            </p:cNvSpPr>
            <p:nvPr/>
          </p:nvSpPr>
          <p:spPr bwMode="auto">
            <a:xfrm>
              <a:off x="3152" y="1270"/>
              <a:ext cx="21" cy="51"/>
            </a:xfrm>
            <a:custGeom>
              <a:avLst/>
              <a:gdLst>
                <a:gd name="T0" fmla="*/ 21 w 21"/>
                <a:gd name="T1" fmla="*/ 0 h 51"/>
                <a:gd name="T2" fmla="*/ 21 w 21"/>
                <a:gd name="T3" fmla="*/ 0 h 51"/>
                <a:gd name="T4" fmla="*/ 0 w 21"/>
                <a:gd name="T5" fmla="*/ 27 h 51"/>
                <a:gd name="T6" fmla="*/ 0 w 21"/>
                <a:gd name="T7" fmla="*/ 27 h 51"/>
                <a:gd name="T8" fmla="*/ 16 w 21"/>
                <a:gd name="T9" fmla="*/ 51 h 51"/>
                <a:gd name="T10" fmla="*/ 16 w 21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21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6" y="51"/>
                  </a:lnTo>
                  <a:lnTo>
                    <a:pt x="16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Freeform 213"/>
            <p:cNvSpPr>
              <a:spLocks/>
            </p:cNvSpPr>
            <p:nvPr/>
          </p:nvSpPr>
          <p:spPr bwMode="auto">
            <a:xfrm>
              <a:off x="3152" y="1270"/>
              <a:ext cx="21" cy="51"/>
            </a:xfrm>
            <a:custGeom>
              <a:avLst/>
              <a:gdLst>
                <a:gd name="T0" fmla="*/ 21 w 21"/>
                <a:gd name="T1" fmla="*/ 0 h 51"/>
                <a:gd name="T2" fmla="*/ 0 w 21"/>
                <a:gd name="T3" fmla="*/ 27 h 51"/>
                <a:gd name="T4" fmla="*/ 16 w 21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0" y="27"/>
                  </a:lnTo>
                  <a:lnTo>
                    <a:pt x="16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Freeform 214"/>
            <p:cNvSpPr>
              <a:spLocks/>
            </p:cNvSpPr>
            <p:nvPr/>
          </p:nvSpPr>
          <p:spPr bwMode="auto">
            <a:xfrm>
              <a:off x="3143" y="1270"/>
              <a:ext cx="21" cy="51"/>
            </a:xfrm>
            <a:custGeom>
              <a:avLst/>
              <a:gdLst>
                <a:gd name="T0" fmla="*/ 21 w 21"/>
                <a:gd name="T1" fmla="*/ 0 h 51"/>
                <a:gd name="T2" fmla="*/ 21 w 21"/>
                <a:gd name="T3" fmla="*/ 0 h 51"/>
                <a:gd name="T4" fmla="*/ 0 w 21"/>
                <a:gd name="T5" fmla="*/ 27 h 51"/>
                <a:gd name="T6" fmla="*/ 0 w 21"/>
                <a:gd name="T7" fmla="*/ 27 h 51"/>
                <a:gd name="T8" fmla="*/ 16 w 21"/>
                <a:gd name="T9" fmla="*/ 51 h 51"/>
                <a:gd name="T10" fmla="*/ 16 w 21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21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6" y="51"/>
                  </a:lnTo>
                  <a:lnTo>
                    <a:pt x="16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Freeform 215"/>
            <p:cNvSpPr>
              <a:spLocks/>
            </p:cNvSpPr>
            <p:nvPr/>
          </p:nvSpPr>
          <p:spPr bwMode="auto">
            <a:xfrm>
              <a:off x="3143" y="1270"/>
              <a:ext cx="21" cy="51"/>
            </a:xfrm>
            <a:custGeom>
              <a:avLst/>
              <a:gdLst>
                <a:gd name="T0" fmla="*/ 21 w 21"/>
                <a:gd name="T1" fmla="*/ 0 h 51"/>
                <a:gd name="T2" fmla="*/ 0 w 21"/>
                <a:gd name="T3" fmla="*/ 27 h 51"/>
                <a:gd name="T4" fmla="*/ 16 w 21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0" y="27"/>
                  </a:lnTo>
                  <a:lnTo>
                    <a:pt x="16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Freeform 216"/>
            <p:cNvSpPr>
              <a:spLocks/>
            </p:cNvSpPr>
            <p:nvPr/>
          </p:nvSpPr>
          <p:spPr bwMode="auto">
            <a:xfrm>
              <a:off x="3126" y="1270"/>
              <a:ext cx="21" cy="51"/>
            </a:xfrm>
            <a:custGeom>
              <a:avLst/>
              <a:gdLst>
                <a:gd name="T0" fmla="*/ 21 w 21"/>
                <a:gd name="T1" fmla="*/ 0 h 51"/>
                <a:gd name="T2" fmla="*/ 21 w 21"/>
                <a:gd name="T3" fmla="*/ 0 h 51"/>
                <a:gd name="T4" fmla="*/ 0 w 21"/>
                <a:gd name="T5" fmla="*/ 27 h 51"/>
                <a:gd name="T6" fmla="*/ 0 w 21"/>
                <a:gd name="T7" fmla="*/ 27 h 51"/>
                <a:gd name="T8" fmla="*/ 12 w 21"/>
                <a:gd name="T9" fmla="*/ 51 h 51"/>
                <a:gd name="T10" fmla="*/ 12 w 21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21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2" y="51"/>
                  </a:lnTo>
                  <a:lnTo>
                    <a:pt x="12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" name="Freeform 217"/>
            <p:cNvSpPr>
              <a:spLocks/>
            </p:cNvSpPr>
            <p:nvPr/>
          </p:nvSpPr>
          <p:spPr bwMode="auto">
            <a:xfrm>
              <a:off x="3126" y="1270"/>
              <a:ext cx="21" cy="51"/>
            </a:xfrm>
            <a:custGeom>
              <a:avLst/>
              <a:gdLst>
                <a:gd name="T0" fmla="*/ 21 w 21"/>
                <a:gd name="T1" fmla="*/ 0 h 51"/>
                <a:gd name="T2" fmla="*/ 0 w 21"/>
                <a:gd name="T3" fmla="*/ 27 h 51"/>
                <a:gd name="T4" fmla="*/ 12 w 21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0" y="27"/>
                  </a:lnTo>
                  <a:lnTo>
                    <a:pt x="12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Freeform 218"/>
            <p:cNvSpPr>
              <a:spLocks/>
            </p:cNvSpPr>
            <p:nvPr/>
          </p:nvSpPr>
          <p:spPr bwMode="auto">
            <a:xfrm>
              <a:off x="3117" y="1270"/>
              <a:ext cx="21" cy="51"/>
            </a:xfrm>
            <a:custGeom>
              <a:avLst/>
              <a:gdLst>
                <a:gd name="T0" fmla="*/ 21 w 21"/>
                <a:gd name="T1" fmla="*/ 0 h 51"/>
                <a:gd name="T2" fmla="*/ 21 w 21"/>
                <a:gd name="T3" fmla="*/ 0 h 51"/>
                <a:gd name="T4" fmla="*/ 0 w 21"/>
                <a:gd name="T5" fmla="*/ 27 h 51"/>
                <a:gd name="T6" fmla="*/ 0 w 21"/>
                <a:gd name="T7" fmla="*/ 27 h 51"/>
                <a:gd name="T8" fmla="*/ 14 w 21"/>
                <a:gd name="T9" fmla="*/ 51 h 51"/>
                <a:gd name="T10" fmla="*/ 14 w 21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21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4" y="51"/>
                  </a:lnTo>
                  <a:lnTo>
                    <a:pt x="14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Freeform 219"/>
            <p:cNvSpPr>
              <a:spLocks/>
            </p:cNvSpPr>
            <p:nvPr/>
          </p:nvSpPr>
          <p:spPr bwMode="auto">
            <a:xfrm>
              <a:off x="3117" y="1270"/>
              <a:ext cx="21" cy="51"/>
            </a:xfrm>
            <a:custGeom>
              <a:avLst/>
              <a:gdLst>
                <a:gd name="T0" fmla="*/ 21 w 21"/>
                <a:gd name="T1" fmla="*/ 0 h 51"/>
                <a:gd name="T2" fmla="*/ 0 w 21"/>
                <a:gd name="T3" fmla="*/ 27 h 51"/>
                <a:gd name="T4" fmla="*/ 14 w 21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0" y="27"/>
                  </a:lnTo>
                  <a:lnTo>
                    <a:pt x="14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 220"/>
            <p:cNvSpPr>
              <a:spLocks/>
            </p:cNvSpPr>
            <p:nvPr/>
          </p:nvSpPr>
          <p:spPr bwMode="auto">
            <a:xfrm>
              <a:off x="3101" y="1270"/>
              <a:ext cx="16" cy="51"/>
            </a:xfrm>
            <a:custGeom>
              <a:avLst/>
              <a:gdLst>
                <a:gd name="T0" fmla="*/ 16 w 16"/>
                <a:gd name="T1" fmla="*/ 0 h 51"/>
                <a:gd name="T2" fmla="*/ 16 w 16"/>
                <a:gd name="T3" fmla="*/ 0 h 51"/>
                <a:gd name="T4" fmla="*/ 0 w 16"/>
                <a:gd name="T5" fmla="*/ 27 h 51"/>
                <a:gd name="T6" fmla="*/ 0 w 16"/>
                <a:gd name="T7" fmla="*/ 27 h 51"/>
                <a:gd name="T8" fmla="*/ 12 w 16"/>
                <a:gd name="T9" fmla="*/ 51 h 51"/>
                <a:gd name="T10" fmla="*/ 12 w 16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1">
                  <a:moveTo>
                    <a:pt x="16" y="0"/>
                  </a:moveTo>
                  <a:lnTo>
                    <a:pt x="16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2" y="51"/>
                  </a:lnTo>
                  <a:lnTo>
                    <a:pt x="12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Freeform 221"/>
            <p:cNvSpPr>
              <a:spLocks/>
            </p:cNvSpPr>
            <p:nvPr/>
          </p:nvSpPr>
          <p:spPr bwMode="auto">
            <a:xfrm>
              <a:off x="3101" y="1270"/>
              <a:ext cx="16" cy="51"/>
            </a:xfrm>
            <a:custGeom>
              <a:avLst/>
              <a:gdLst>
                <a:gd name="T0" fmla="*/ 16 w 16"/>
                <a:gd name="T1" fmla="*/ 0 h 51"/>
                <a:gd name="T2" fmla="*/ 0 w 16"/>
                <a:gd name="T3" fmla="*/ 27 h 51"/>
                <a:gd name="T4" fmla="*/ 12 w 16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1">
                  <a:moveTo>
                    <a:pt x="16" y="0"/>
                  </a:moveTo>
                  <a:lnTo>
                    <a:pt x="0" y="27"/>
                  </a:lnTo>
                  <a:lnTo>
                    <a:pt x="12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Freeform 222"/>
            <p:cNvSpPr>
              <a:spLocks/>
            </p:cNvSpPr>
            <p:nvPr/>
          </p:nvSpPr>
          <p:spPr bwMode="auto">
            <a:xfrm>
              <a:off x="3084" y="1270"/>
              <a:ext cx="17" cy="46"/>
            </a:xfrm>
            <a:custGeom>
              <a:avLst/>
              <a:gdLst>
                <a:gd name="T0" fmla="*/ 17 w 17"/>
                <a:gd name="T1" fmla="*/ 0 h 46"/>
                <a:gd name="T2" fmla="*/ 17 w 17"/>
                <a:gd name="T3" fmla="*/ 0 h 46"/>
                <a:gd name="T4" fmla="*/ 0 w 17"/>
                <a:gd name="T5" fmla="*/ 27 h 46"/>
                <a:gd name="T6" fmla="*/ 0 w 17"/>
                <a:gd name="T7" fmla="*/ 27 h 46"/>
                <a:gd name="T8" fmla="*/ 12 w 17"/>
                <a:gd name="T9" fmla="*/ 46 h 46"/>
                <a:gd name="T10" fmla="*/ 12 w 17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6">
                  <a:moveTo>
                    <a:pt x="17" y="0"/>
                  </a:moveTo>
                  <a:lnTo>
                    <a:pt x="17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2" y="46"/>
                  </a:lnTo>
                  <a:lnTo>
                    <a:pt x="12" y="46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Freeform 223"/>
            <p:cNvSpPr>
              <a:spLocks/>
            </p:cNvSpPr>
            <p:nvPr/>
          </p:nvSpPr>
          <p:spPr bwMode="auto">
            <a:xfrm>
              <a:off x="3084" y="1270"/>
              <a:ext cx="17" cy="46"/>
            </a:xfrm>
            <a:custGeom>
              <a:avLst/>
              <a:gdLst>
                <a:gd name="T0" fmla="*/ 17 w 17"/>
                <a:gd name="T1" fmla="*/ 0 h 46"/>
                <a:gd name="T2" fmla="*/ 0 w 17"/>
                <a:gd name="T3" fmla="*/ 27 h 46"/>
                <a:gd name="T4" fmla="*/ 12 w 17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6">
                  <a:moveTo>
                    <a:pt x="17" y="0"/>
                  </a:moveTo>
                  <a:lnTo>
                    <a:pt x="0" y="27"/>
                  </a:lnTo>
                  <a:lnTo>
                    <a:pt x="12" y="46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Freeform 224"/>
            <p:cNvSpPr>
              <a:spLocks/>
            </p:cNvSpPr>
            <p:nvPr/>
          </p:nvSpPr>
          <p:spPr bwMode="auto">
            <a:xfrm>
              <a:off x="3075" y="1270"/>
              <a:ext cx="17" cy="46"/>
            </a:xfrm>
            <a:custGeom>
              <a:avLst/>
              <a:gdLst>
                <a:gd name="T0" fmla="*/ 17 w 17"/>
                <a:gd name="T1" fmla="*/ 0 h 46"/>
                <a:gd name="T2" fmla="*/ 17 w 17"/>
                <a:gd name="T3" fmla="*/ 0 h 46"/>
                <a:gd name="T4" fmla="*/ 0 w 17"/>
                <a:gd name="T5" fmla="*/ 27 h 46"/>
                <a:gd name="T6" fmla="*/ 0 w 17"/>
                <a:gd name="T7" fmla="*/ 27 h 46"/>
                <a:gd name="T8" fmla="*/ 12 w 17"/>
                <a:gd name="T9" fmla="*/ 46 h 46"/>
                <a:gd name="T10" fmla="*/ 12 w 17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6">
                  <a:moveTo>
                    <a:pt x="17" y="0"/>
                  </a:moveTo>
                  <a:lnTo>
                    <a:pt x="17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2" y="46"/>
                  </a:lnTo>
                  <a:lnTo>
                    <a:pt x="12" y="46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Freeform 225"/>
            <p:cNvSpPr>
              <a:spLocks/>
            </p:cNvSpPr>
            <p:nvPr/>
          </p:nvSpPr>
          <p:spPr bwMode="auto">
            <a:xfrm>
              <a:off x="3075" y="1270"/>
              <a:ext cx="17" cy="46"/>
            </a:xfrm>
            <a:custGeom>
              <a:avLst/>
              <a:gdLst>
                <a:gd name="T0" fmla="*/ 17 w 17"/>
                <a:gd name="T1" fmla="*/ 0 h 46"/>
                <a:gd name="T2" fmla="*/ 0 w 17"/>
                <a:gd name="T3" fmla="*/ 27 h 46"/>
                <a:gd name="T4" fmla="*/ 12 w 17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6">
                  <a:moveTo>
                    <a:pt x="17" y="0"/>
                  </a:moveTo>
                  <a:lnTo>
                    <a:pt x="0" y="27"/>
                  </a:lnTo>
                  <a:lnTo>
                    <a:pt x="12" y="46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Freeform 226"/>
            <p:cNvSpPr>
              <a:spLocks/>
            </p:cNvSpPr>
            <p:nvPr/>
          </p:nvSpPr>
          <p:spPr bwMode="auto">
            <a:xfrm>
              <a:off x="3050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0 h 42"/>
                <a:gd name="T4" fmla="*/ 0 w 12"/>
                <a:gd name="T5" fmla="*/ 23 h 42"/>
                <a:gd name="T6" fmla="*/ 0 w 12"/>
                <a:gd name="T7" fmla="*/ 23 h 42"/>
                <a:gd name="T8" fmla="*/ 12 w 12"/>
                <a:gd name="T9" fmla="*/ 42 h 42"/>
                <a:gd name="T10" fmla="*/ 12 w 12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12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2" y="42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Freeform 227"/>
            <p:cNvSpPr>
              <a:spLocks/>
            </p:cNvSpPr>
            <p:nvPr/>
          </p:nvSpPr>
          <p:spPr bwMode="auto">
            <a:xfrm>
              <a:off x="3050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0 w 12"/>
                <a:gd name="T3" fmla="*/ 23 h 42"/>
                <a:gd name="T4" fmla="*/ 12 w 12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0" y="23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Freeform 228"/>
            <p:cNvSpPr>
              <a:spLocks/>
            </p:cNvSpPr>
            <p:nvPr/>
          </p:nvSpPr>
          <p:spPr bwMode="auto">
            <a:xfrm>
              <a:off x="3033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0 h 42"/>
                <a:gd name="T4" fmla="*/ 0 w 12"/>
                <a:gd name="T5" fmla="*/ 23 h 42"/>
                <a:gd name="T6" fmla="*/ 0 w 12"/>
                <a:gd name="T7" fmla="*/ 23 h 42"/>
                <a:gd name="T8" fmla="*/ 12 w 12"/>
                <a:gd name="T9" fmla="*/ 42 h 42"/>
                <a:gd name="T10" fmla="*/ 12 w 12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12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2" y="42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Freeform 229"/>
            <p:cNvSpPr>
              <a:spLocks/>
            </p:cNvSpPr>
            <p:nvPr/>
          </p:nvSpPr>
          <p:spPr bwMode="auto">
            <a:xfrm>
              <a:off x="3033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0 w 12"/>
                <a:gd name="T3" fmla="*/ 23 h 42"/>
                <a:gd name="T4" fmla="*/ 12 w 12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0" y="23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Freeform 230"/>
            <p:cNvSpPr>
              <a:spLocks/>
            </p:cNvSpPr>
            <p:nvPr/>
          </p:nvSpPr>
          <p:spPr bwMode="auto">
            <a:xfrm>
              <a:off x="3024" y="1279"/>
              <a:ext cx="14" cy="37"/>
            </a:xfrm>
            <a:custGeom>
              <a:avLst/>
              <a:gdLst>
                <a:gd name="T0" fmla="*/ 14 w 14"/>
                <a:gd name="T1" fmla="*/ 0 h 37"/>
                <a:gd name="T2" fmla="*/ 14 w 14"/>
                <a:gd name="T3" fmla="*/ 0 h 37"/>
                <a:gd name="T4" fmla="*/ 0 w 14"/>
                <a:gd name="T5" fmla="*/ 18 h 37"/>
                <a:gd name="T6" fmla="*/ 0 w 14"/>
                <a:gd name="T7" fmla="*/ 18 h 37"/>
                <a:gd name="T8" fmla="*/ 14 w 14"/>
                <a:gd name="T9" fmla="*/ 37 h 37"/>
                <a:gd name="T10" fmla="*/ 14 w 14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14" y="0"/>
                  </a:moveTo>
                  <a:lnTo>
                    <a:pt x="1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4" y="37"/>
                  </a:lnTo>
                  <a:lnTo>
                    <a:pt x="14" y="37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Freeform 231"/>
            <p:cNvSpPr>
              <a:spLocks/>
            </p:cNvSpPr>
            <p:nvPr/>
          </p:nvSpPr>
          <p:spPr bwMode="auto">
            <a:xfrm>
              <a:off x="3024" y="1279"/>
              <a:ext cx="14" cy="37"/>
            </a:xfrm>
            <a:custGeom>
              <a:avLst/>
              <a:gdLst>
                <a:gd name="T0" fmla="*/ 14 w 14"/>
                <a:gd name="T1" fmla="*/ 0 h 37"/>
                <a:gd name="T2" fmla="*/ 0 w 14"/>
                <a:gd name="T3" fmla="*/ 18 h 37"/>
                <a:gd name="T4" fmla="*/ 14 w 14"/>
                <a:gd name="T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7">
                  <a:moveTo>
                    <a:pt x="14" y="0"/>
                  </a:moveTo>
                  <a:lnTo>
                    <a:pt x="0" y="18"/>
                  </a:lnTo>
                  <a:lnTo>
                    <a:pt x="14" y="37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Freeform 232"/>
            <p:cNvSpPr>
              <a:spLocks/>
            </p:cNvSpPr>
            <p:nvPr/>
          </p:nvSpPr>
          <p:spPr bwMode="auto">
            <a:xfrm>
              <a:off x="2989" y="1283"/>
              <a:ext cx="9" cy="29"/>
            </a:xfrm>
            <a:custGeom>
              <a:avLst/>
              <a:gdLst>
                <a:gd name="T0" fmla="*/ 9 w 9"/>
                <a:gd name="T1" fmla="*/ 0 h 29"/>
                <a:gd name="T2" fmla="*/ 9 w 9"/>
                <a:gd name="T3" fmla="*/ 0 h 29"/>
                <a:gd name="T4" fmla="*/ 0 w 9"/>
                <a:gd name="T5" fmla="*/ 14 h 29"/>
                <a:gd name="T6" fmla="*/ 0 w 9"/>
                <a:gd name="T7" fmla="*/ 14 h 29"/>
                <a:gd name="T8" fmla="*/ 9 w 9"/>
                <a:gd name="T9" fmla="*/ 29 h 29"/>
                <a:gd name="T10" fmla="*/ 9 w 9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9" y="29"/>
                  </a:lnTo>
                  <a:lnTo>
                    <a:pt x="9" y="2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Freeform 233"/>
            <p:cNvSpPr>
              <a:spLocks/>
            </p:cNvSpPr>
            <p:nvPr/>
          </p:nvSpPr>
          <p:spPr bwMode="auto">
            <a:xfrm>
              <a:off x="2989" y="1283"/>
              <a:ext cx="9" cy="29"/>
            </a:xfrm>
            <a:custGeom>
              <a:avLst/>
              <a:gdLst>
                <a:gd name="T0" fmla="*/ 9 w 9"/>
                <a:gd name="T1" fmla="*/ 0 h 29"/>
                <a:gd name="T2" fmla="*/ 0 w 9"/>
                <a:gd name="T3" fmla="*/ 14 h 29"/>
                <a:gd name="T4" fmla="*/ 9 w 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lnTo>
                    <a:pt x="0" y="14"/>
                  </a:lnTo>
                  <a:lnTo>
                    <a:pt x="9" y="2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Freeform 234"/>
            <p:cNvSpPr>
              <a:spLocks/>
            </p:cNvSpPr>
            <p:nvPr/>
          </p:nvSpPr>
          <p:spPr bwMode="auto">
            <a:xfrm>
              <a:off x="2982" y="1288"/>
              <a:ext cx="4" cy="19"/>
            </a:xfrm>
            <a:custGeom>
              <a:avLst/>
              <a:gdLst>
                <a:gd name="T0" fmla="*/ 4 w 4"/>
                <a:gd name="T1" fmla="*/ 0 h 19"/>
                <a:gd name="T2" fmla="*/ 4 w 4"/>
                <a:gd name="T3" fmla="*/ 0 h 19"/>
                <a:gd name="T4" fmla="*/ 0 w 4"/>
                <a:gd name="T5" fmla="*/ 9 h 19"/>
                <a:gd name="T6" fmla="*/ 0 w 4"/>
                <a:gd name="T7" fmla="*/ 9 h 19"/>
                <a:gd name="T8" fmla="*/ 4 w 4"/>
                <a:gd name="T9" fmla="*/ 19 h 19"/>
                <a:gd name="T10" fmla="*/ 4 w 4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9">
                  <a:moveTo>
                    <a:pt x="4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19"/>
                  </a:lnTo>
                  <a:lnTo>
                    <a:pt x="4" y="1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Freeform 235"/>
            <p:cNvSpPr>
              <a:spLocks/>
            </p:cNvSpPr>
            <p:nvPr/>
          </p:nvSpPr>
          <p:spPr bwMode="auto">
            <a:xfrm>
              <a:off x="2982" y="1288"/>
              <a:ext cx="4" cy="19"/>
            </a:xfrm>
            <a:custGeom>
              <a:avLst/>
              <a:gdLst>
                <a:gd name="T0" fmla="*/ 4 w 4"/>
                <a:gd name="T1" fmla="*/ 0 h 19"/>
                <a:gd name="T2" fmla="*/ 0 w 4"/>
                <a:gd name="T3" fmla="*/ 9 h 19"/>
                <a:gd name="T4" fmla="*/ 4 w 4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9">
                  <a:moveTo>
                    <a:pt x="4" y="0"/>
                  </a:moveTo>
                  <a:lnTo>
                    <a:pt x="0" y="9"/>
                  </a:lnTo>
                  <a:lnTo>
                    <a:pt x="4" y="1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Freeform 236"/>
            <p:cNvSpPr>
              <a:spLocks/>
            </p:cNvSpPr>
            <p:nvPr/>
          </p:nvSpPr>
          <p:spPr bwMode="auto">
            <a:xfrm>
              <a:off x="2973" y="1288"/>
              <a:ext cx="4" cy="19"/>
            </a:xfrm>
            <a:custGeom>
              <a:avLst/>
              <a:gdLst>
                <a:gd name="T0" fmla="*/ 4 w 4"/>
                <a:gd name="T1" fmla="*/ 0 h 19"/>
                <a:gd name="T2" fmla="*/ 4 w 4"/>
                <a:gd name="T3" fmla="*/ 0 h 19"/>
                <a:gd name="T4" fmla="*/ 0 w 4"/>
                <a:gd name="T5" fmla="*/ 9 h 19"/>
                <a:gd name="T6" fmla="*/ 0 w 4"/>
                <a:gd name="T7" fmla="*/ 9 h 19"/>
                <a:gd name="T8" fmla="*/ 4 w 4"/>
                <a:gd name="T9" fmla="*/ 19 h 19"/>
                <a:gd name="T10" fmla="*/ 4 w 4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9">
                  <a:moveTo>
                    <a:pt x="4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19"/>
                  </a:lnTo>
                  <a:lnTo>
                    <a:pt x="4" y="1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 237"/>
            <p:cNvSpPr>
              <a:spLocks/>
            </p:cNvSpPr>
            <p:nvPr/>
          </p:nvSpPr>
          <p:spPr bwMode="auto">
            <a:xfrm>
              <a:off x="2973" y="1288"/>
              <a:ext cx="4" cy="19"/>
            </a:xfrm>
            <a:custGeom>
              <a:avLst/>
              <a:gdLst>
                <a:gd name="T0" fmla="*/ 4 w 4"/>
                <a:gd name="T1" fmla="*/ 0 h 19"/>
                <a:gd name="T2" fmla="*/ 0 w 4"/>
                <a:gd name="T3" fmla="*/ 9 h 19"/>
                <a:gd name="T4" fmla="*/ 4 w 4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9">
                  <a:moveTo>
                    <a:pt x="4" y="0"/>
                  </a:moveTo>
                  <a:lnTo>
                    <a:pt x="0" y="9"/>
                  </a:lnTo>
                  <a:lnTo>
                    <a:pt x="4" y="1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 238"/>
            <p:cNvSpPr>
              <a:spLocks/>
            </p:cNvSpPr>
            <p:nvPr/>
          </p:nvSpPr>
          <p:spPr bwMode="auto">
            <a:xfrm>
              <a:off x="2964" y="1292"/>
              <a:ext cx="4" cy="11"/>
            </a:xfrm>
            <a:custGeom>
              <a:avLst/>
              <a:gdLst>
                <a:gd name="T0" fmla="*/ 4 w 4"/>
                <a:gd name="T1" fmla="*/ 0 h 11"/>
                <a:gd name="T2" fmla="*/ 4 w 4"/>
                <a:gd name="T3" fmla="*/ 0 h 11"/>
                <a:gd name="T4" fmla="*/ 0 w 4"/>
                <a:gd name="T5" fmla="*/ 5 h 11"/>
                <a:gd name="T6" fmla="*/ 0 w 4"/>
                <a:gd name="T7" fmla="*/ 5 h 11"/>
                <a:gd name="T8" fmla="*/ 4 w 4"/>
                <a:gd name="T9" fmla="*/ 11 h 11"/>
                <a:gd name="T10" fmla="*/ 4 w 4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1"/>
                  </a:lnTo>
                  <a:lnTo>
                    <a:pt x="4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Freeform 239"/>
            <p:cNvSpPr>
              <a:spLocks/>
            </p:cNvSpPr>
            <p:nvPr/>
          </p:nvSpPr>
          <p:spPr bwMode="auto">
            <a:xfrm>
              <a:off x="2964" y="1292"/>
              <a:ext cx="4" cy="11"/>
            </a:xfrm>
            <a:custGeom>
              <a:avLst/>
              <a:gdLst>
                <a:gd name="T0" fmla="*/ 4 w 4"/>
                <a:gd name="T1" fmla="*/ 0 h 11"/>
                <a:gd name="T2" fmla="*/ 0 w 4"/>
                <a:gd name="T3" fmla="*/ 5 h 11"/>
                <a:gd name="T4" fmla="*/ 4 w 4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0" y="5"/>
                  </a:lnTo>
                  <a:lnTo>
                    <a:pt x="4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Freeform 240"/>
            <p:cNvSpPr>
              <a:spLocks/>
            </p:cNvSpPr>
            <p:nvPr/>
          </p:nvSpPr>
          <p:spPr bwMode="auto">
            <a:xfrm>
              <a:off x="2998" y="1283"/>
              <a:ext cx="9" cy="29"/>
            </a:xfrm>
            <a:custGeom>
              <a:avLst/>
              <a:gdLst>
                <a:gd name="T0" fmla="*/ 9 w 9"/>
                <a:gd name="T1" fmla="*/ 0 h 29"/>
                <a:gd name="T2" fmla="*/ 9 w 9"/>
                <a:gd name="T3" fmla="*/ 0 h 29"/>
                <a:gd name="T4" fmla="*/ 0 w 9"/>
                <a:gd name="T5" fmla="*/ 14 h 29"/>
                <a:gd name="T6" fmla="*/ 0 w 9"/>
                <a:gd name="T7" fmla="*/ 14 h 29"/>
                <a:gd name="T8" fmla="*/ 9 w 9"/>
                <a:gd name="T9" fmla="*/ 29 h 29"/>
                <a:gd name="T10" fmla="*/ 9 w 9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9" y="29"/>
                  </a:lnTo>
                  <a:lnTo>
                    <a:pt x="9" y="2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Freeform 241"/>
            <p:cNvSpPr>
              <a:spLocks/>
            </p:cNvSpPr>
            <p:nvPr/>
          </p:nvSpPr>
          <p:spPr bwMode="auto">
            <a:xfrm>
              <a:off x="2998" y="1283"/>
              <a:ext cx="9" cy="29"/>
            </a:xfrm>
            <a:custGeom>
              <a:avLst/>
              <a:gdLst>
                <a:gd name="T0" fmla="*/ 9 w 9"/>
                <a:gd name="T1" fmla="*/ 0 h 29"/>
                <a:gd name="T2" fmla="*/ 0 w 9"/>
                <a:gd name="T3" fmla="*/ 14 h 29"/>
                <a:gd name="T4" fmla="*/ 9 w 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lnTo>
                    <a:pt x="0" y="14"/>
                  </a:lnTo>
                  <a:lnTo>
                    <a:pt x="9" y="2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Freeform 242"/>
            <p:cNvSpPr>
              <a:spLocks/>
            </p:cNvSpPr>
            <p:nvPr/>
          </p:nvSpPr>
          <p:spPr bwMode="auto">
            <a:xfrm>
              <a:off x="3015" y="1279"/>
              <a:ext cx="14" cy="37"/>
            </a:xfrm>
            <a:custGeom>
              <a:avLst/>
              <a:gdLst>
                <a:gd name="T0" fmla="*/ 14 w 14"/>
                <a:gd name="T1" fmla="*/ 0 h 37"/>
                <a:gd name="T2" fmla="*/ 14 w 14"/>
                <a:gd name="T3" fmla="*/ 0 h 37"/>
                <a:gd name="T4" fmla="*/ 0 w 14"/>
                <a:gd name="T5" fmla="*/ 18 h 37"/>
                <a:gd name="T6" fmla="*/ 0 w 14"/>
                <a:gd name="T7" fmla="*/ 18 h 37"/>
                <a:gd name="T8" fmla="*/ 9 w 14"/>
                <a:gd name="T9" fmla="*/ 37 h 37"/>
                <a:gd name="T10" fmla="*/ 9 w 14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14" y="0"/>
                  </a:moveTo>
                  <a:lnTo>
                    <a:pt x="1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9" y="37"/>
                  </a:lnTo>
                  <a:lnTo>
                    <a:pt x="9" y="37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Freeform 243"/>
            <p:cNvSpPr>
              <a:spLocks/>
            </p:cNvSpPr>
            <p:nvPr/>
          </p:nvSpPr>
          <p:spPr bwMode="auto">
            <a:xfrm>
              <a:off x="3015" y="1279"/>
              <a:ext cx="14" cy="37"/>
            </a:xfrm>
            <a:custGeom>
              <a:avLst/>
              <a:gdLst>
                <a:gd name="T0" fmla="*/ 14 w 14"/>
                <a:gd name="T1" fmla="*/ 0 h 37"/>
                <a:gd name="T2" fmla="*/ 0 w 14"/>
                <a:gd name="T3" fmla="*/ 18 h 37"/>
                <a:gd name="T4" fmla="*/ 9 w 14"/>
                <a:gd name="T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7">
                  <a:moveTo>
                    <a:pt x="14" y="0"/>
                  </a:moveTo>
                  <a:lnTo>
                    <a:pt x="0" y="18"/>
                  </a:lnTo>
                  <a:lnTo>
                    <a:pt x="9" y="37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Freeform 244"/>
            <p:cNvSpPr>
              <a:spLocks/>
            </p:cNvSpPr>
            <p:nvPr/>
          </p:nvSpPr>
          <p:spPr bwMode="auto">
            <a:xfrm>
              <a:off x="3059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0 h 42"/>
                <a:gd name="T4" fmla="*/ 0 w 12"/>
                <a:gd name="T5" fmla="*/ 23 h 42"/>
                <a:gd name="T6" fmla="*/ 0 w 12"/>
                <a:gd name="T7" fmla="*/ 23 h 42"/>
                <a:gd name="T8" fmla="*/ 12 w 12"/>
                <a:gd name="T9" fmla="*/ 42 h 42"/>
                <a:gd name="T10" fmla="*/ 12 w 12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12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2" y="42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Freeform 245"/>
            <p:cNvSpPr>
              <a:spLocks/>
            </p:cNvSpPr>
            <p:nvPr/>
          </p:nvSpPr>
          <p:spPr bwMode="auto">
            <a:xfrm>
              <a:off x="3059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0 w 12"/>
                <a:gd name="T3" fmla="*/ 23 h 42"/>
                <a:gd name="T4" fmla="*/ 12 w 12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0" y="23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Freeform 246"/>
            <p:cNvSpPr>
              <a:spLocks/>
            </p:cNvSpPr>
            <p:nvPr/>
          </p:nvSpPr>
          <p:spPr bwMode="auto">
            <a:xfrm>
              <a:off x="3210" y="1274"/>
              <a:ext cx="18" cy="42"/>
            </a:xfrm>
            <a:custGeom>
              <a:avLst/>
              <a:gdLst>
                <a:gd name="T0" fmla="*/ 18 w 18"/>
                <a:gd name="T1" fmla="*/ 0 h 42"/>
                <a:gd name="T2" fmla="*/ 18 w 18"/>
                <a:gd name="T3" fmla="*/ 0 h 42"/>
                <a:gd name="T4" fmla="*/ 0 w 18"/>
                <a:gd name="T5" fmla="*/ 23 h 42"/>
                <a:gd name="T6" fmla="*/ 0 w 18"/>
                <a:gd name="T7" fmla="*/ 23 h 42"/>
                <a:gd name="T8" fmla="*/ 14 w 18"/>
                <a:gd name="T9" fmla="*/ 42 h 42"/>
                <a:gd name="T10" fmla="*/ 14 w 18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2">
                  <a:moveTo>
                    <a:pt x="18" y="0"/>
                  </a:moveTo>
                  <a:lnTo>
                    <a:pt x="18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4" y="42"/>
                  </a:lnTo>
                  <a:lnTo>
                    <a:pt x="14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Freeform 247"/>
            <p:cNvSpPr>
              <a:spLocks/>
            </p:cNvSpPr>
            <p:nvPr/>
          </p:nvSpPr>
          <p:spPr bwMode="auto">
            <a:xfrm>
              <a:off x="3210" y="1274"/>
              <a:ext cx="18" cy="42"/>
            </a:xfrm>
            <a:custGeom>
              <a:avLst/>
              <a:gdLst>
                <a:gd name="T0" fmla="*/ 18 w 18"/>
                <a:gd name="T1" fmla="*/ 0 h 42"/>
                <a:gd name="T2" fmla="*/ 0 w 18"/>
                <a:gd name="T3" fmla="*/ 23 h 42"/>
                <a:gd name="T4" fmla="*/ 14 w 18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2">
                  <a:moveTo>
                    <a:pt x="18" y="0"/>
                  </a:moveTo>
                  <a:lnTo>
                    <a:pt x="0" y="23"/>
                  </a:lnTo>
                  <a:lnTo>
                    <a:pt x="14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Freeform 248"/>
            <p:cNvSpPr>
              <a:spLocks/>
            </p:cNvSpPr>
            <p:nvPr/>
          </p:nvSpPr>
          <p:spPr bwMode="auto">
            <a:xfrm>
              <a:off x="3326" y="1288"/>
              <a:ext cx="3" cy="19"/>
            </a:xfrm>
            <a:custGeom>
              <a:avLst/>
              <a:gdLst>
                <a:gd name="T0" fmla="*/ 3 w 3"/>
                <a:gd name="T1" fmla="*/ 0 h 19"/>
                <a:gd name="T2" fmla="*/ 3 w 3"/>
                <a:gd name="T3" fmla="*/ 0 h 19"/>
                <a:gd name="T4" fmla="*/ 0 w 3"/>
                <a:gd name="T5" fmla="*/ 9 h 19"/>
                <a:gd name="T6" fmla="*/ 0 w 3"/>
                <a:gd name="T7" fmla="*/ 9 h 19"/>
                <a:gd name="T8" fmla="*/ 3 w 3"/>
                <a:gd name="T9" fmla="*/ 19 h 19"/>
                <a:gd name="T10" fmla="*/ 3 w 3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3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19"/>
                  </a:lnTo>
                  <a:lnTo>
                    <a:pt x="3" y="1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Freeform 249"/>
            <p:cNvSpPr>
              <a:spLocks/>
            </p:cNvSpPr>
            <p:nvPr/>
          </p:nvSpPr>
          <p:spPr bwMode="auto">
            <a:xfrm>
              <a:off x="3326" y="1288"/>
              <a:ext cx="3" cy="19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9 h 19"/>
                <a:gd name="T4" fmla="*/ 3 w 3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9"/>
                  </a:lnTo>
                  <a:lnTo>
                    <a:pt x="3" y="1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Freeform 250"/>
            <p:cNvSpPr>
              <a:spLocks/>
            </p:cNvSpPr>
            <p:nvPr/>
          </p:nvSpPr>
          <p:spPr bwMode="auto">
            <a:xfrm>
              <a:off x="3334" y="1292"/>
              <a:ext cx="4" cy="11"/>
            </a:xfrm>
            <a:custGeom>
              <a:avLst/>
              <a:gdLst>
                <a:gd name="T0" fmla="*/ 4 w 4"/>
                <a:gd name="T1" fmla="*/ 0 h 11"/>
                <a:gd name="T2" fmla="*/ 4 w 4"/>
                <a:gd name="T3" fmla="*/ 0 h 11"/>
                <a:gd name="T4" fmla="*/ 0 w 4"/>
                <a:gd name="T5" fmla="*/ 5 h 11"/>
                <a:gd name="T6" fmla="*/ 0 w 4"/>
                <a:gd name="T7" fmla="*/ 5 h 11"/>
                <a:gd name="T8" fmla="*/ 4 w 4"/>
                <a:gd name="T9" fmla="*/ 11 h 11"/>
                <a:gd name="T10" fmla="*/ 4 w 4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1"/>
                  </a:lnTo>
                  <a:lnTo>
                    <a:pt x="4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Freeform 251"/>
            <p:cNvSpPr>
              <a:spLocks/>
            </p:cNvSpPr>
            <p:nvPr/>
          </p:nvSpPr>
          <p:spPr bwMode="auto">
            <a:xfrm>
              <a:off x="3334" y="1292"/>
              <a:ext cx="4" cy="11"/>
            </a:xfrm>
            <a:custGeom>
              <a:avLst/>
              <a:gdLst>
                <a:gd name="T0" fmla="*/ 4 w 4"/>
                <a:gd name="T1" fmla="*/ 0 h 11"/>
                <a:gd name="T2" fmla="*/ 0 w 4"/>
                <a:gd name="T3" fmla="*/ 5 h 11"/>
                <a:gd name="T4" fmla="*/ 4 w 4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0" y="5"/>
                  </a:lnTo>
                  <a:lnTo>
                    <a:pt x="4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Freeform 252"/>
            <p:cNvSpPr>
              <a:spLocks/>
            </p:cNvSpPr>
            <p:nvPr/>
          </p:nvSpPr>
          <p:spPr bwMode="auto">
            <a:xfrm>
              <a:off x="3352" y="1292"/>
              <a:ext cx="1" cy="11"/>
            </a:xfrm>
            <a:custGeom>
              <a:avLst/>
              <a:gdLst>
                <a:gd name="T0" fmla="*/ 0 h 11"/>
                <a:gd name="T1" fmla="*/ 0 h 11"/>
                <a:gd name="T2" fmla="*/ 5 h 11"/>
                <a:gd name="T3" fmla="*/ 5 h 11"/>
                <a:gd name="T4" fmla="*/ 11 h 11"/>
                <a:gd name="T5" fmla="*/ 11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Freeform 253"/>
            <p:cNvSpPr>
              <a:spLocks/>
            </p:cNvSpPr>
            <p:nvPr/>
          </p:nvSpPr>
          <p:spPr bwMode="auto">
            <a:xfrm>
              <a:off x="3352" y="1292"/>
              <a:ext cx="1" cy="11"/>
            </a:xfrm>
            <a:custGeom>
              <a:avLst/>
              <a:gdLst>
                <a:gd name="T0" fmla="*/ 0 h 11"/>
                <a:gd name="T1" fmla="*/ 5 h 11"/>
                <a:gd name="T2" fmla="*/ 11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Freeform 254"/>
            <p:cNvSpPr>
              <a:spLocks/>
            </p:cNvSpPr>
            <p:nvPr/>
          </p:nvSpPr>
          <p:spPr bwMode="auto">
            <a:xfrm>
              <a:off x="3313" y="1288"/>
              <a:ext cx="9" cy="19"/>
            </a:xfrm>
            <a:custGeom>
              <a:avLst/>
              <a:gdLst>
                <a:gd name="T0" fmla="*/ 4 w 9"/>
                <a:gd name="T1" fmla="*/ 0 h 19"/>
                <a:gd name="T2" fmla="*/ 4 w 9"/>
                <a:gd name="T3" fmla="*/ 0 h 19"/>
                <a:gd name="T4" fmla="*/ 0 w 9"/>
                <a:gd name="T5" fmla="*/ 9 h 19"/>
                <a:gd name="T6" fmla="*/ 0 w 9"/>
                <a:gd name="T7" fmla="*/ 9 h 19"/>
                <a:gd name="T8" fmla="*/ 9 w 9"/>
                <a:gd name="T9" fmla="*/ 19 h 19"/>
                <a:gd name="T10" fmla="*/ 9 w 9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9">
                  <a:moveTo>
                    <a:pt x="4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9" y="19"/>
                  </a:lnTo>
                  <a:lnTo>
                    <a:pt x="9" y="1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Freeform 255"/>
            <p:cNvSpPr>
              <a:spLocks/>
            </p:cNvSpPr>
            <p:nvPr/>
          </p:nvSpPr>
          <p:spPr bwMode="auto">
            <a:xfrm>
              <a:off x="3313" y="1288"/>
              <a:ext cx="9" cy="19"/>
            </a:xfrm>
            <a:custGeom>
              <a:avLst/>
              <a:gdLst>
                <a:gd name="T0" fmla="*/ 4 w 9"/>
                <a:gd name="T1" fmla="*/ 0 h 19"/>
                <a:gd name="T2" fmla="*/ 0 w 9"/>
                <a:gd name="T3" fmla="*/ 9 h 19"/>
                <a:gd name="T4" fmla="*/ 9 w 9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9">
                  <a:moveTo>
                    <a:pt x="4" y="0"/>
                  </a:moveTo>
                  <a:lnTo>
                    <a:pt x="0" y="9"/>
                  </a:lnTo>
                  <a:lnTo>
                    <a:pt x="9" y="1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Freeform 256"/>
            <p:cNvSpPr>
              <a:spLocks/>
            </p:cNvSpPr>
            <p:nvPr/>
          </p:nvSpPr>
          <p:spPr bwMode="auto">
            <a:xfrm>
              <a:off x="3292" y="1283"/>
              <a:ext cx="9" cy="29"/>
            </a:xfrm>
            <a:custGeom>
              <a:avLst/>
              <a:gdLst>
                <a:gd name="T0" fmla="*/ 9 w 9"/>
                <a:gd name="T1" fmla="*/ 0 h 29"/>
                <a:gd name="T2" fmla="*/ 9 w 9"/>
                <a:gd name="T3" fmla="*/ 0 h 29"/>
                <a:gd name="T4" fmla="*/ 0 w 9"/>
                <a:gd name="T5" fmla="*/ 14 h 29"/>
                <a:gd name="T6" fmla="*/ 0 w 9"/>
                <a:gd name="T7" fmla="*/ 14 h 29"/>
                <a:gd name="T8" fmla="*/ 9 w 9"/>
                <a:gd name="T9" fmla="*/ 29 h 29"/>
                <a:gd name="T10" fmla="*/ 9 w 9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9" y="29"/>
                  </a:lnTo>
                  <a:lnTo>
                    <a:pt x="9" y="2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Freeform 257"/>
            <p:cNvSpPr>
              <a:spLocks/>
            </p:cNvSpPr>
            <p:nvPr/>
          </p:nvSpPr>
          <p:spPr bwMode="auto">
            <a:xfrm>
              <a:off x="3292" y="1283"/>
              <a:ext cx="9" cy="29"/>
            </a:xfrm>
            <a:custGeom>
              <a:avLst/>
              <a:gdLst>
                <a:gd name="T0" fmla="*/ 9 w 9"/>
                <a:gd name="T1" fmla="*/ 0 h 29"/>
                <a:gd name="T2" fmla="*/ 0 w 9"/>
                <a:gd name="T3" fmla="*/ 14 h 29"/>
                <a:gd name="T4" fmla="*/ 9 w 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9">
                  <a:moveTo>
                    <a:pt x="9" y="0"/>
                  </a:moveTo>
                  <a:lnTo>
                    <a:pt x="0" y="14"/>
                  </a:lnTo>
                  <a:lnTo>
                    <a:pt x="9" y="29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Freeform 258"/>
            <p:cNvSpPr>
              <a:spLocks/>
            </p:cNvSpPr>
            <p:nvPr/>
          </p:nvSpPr>
          <p:spPr bwMode="auto">
            <a:xfrm>
              <a:off x="3261" y="1279"/>
              <a:ext cx="14" cy="37"/>
            </a:xfrm>
            <a:custGeom>
              <a:avLst/>
              <a:gdLst>
                <a:gd name="T0" fmla="*/ 14 w 14"/>
                <a:gd name="T1" fmla="*/ 0 h 37"/>
                <a:gd name="T2" fmla="*/ 14 w 14"/>
                <a:gd name="T3" fmla="*/ 0 h 37"/>
                <a:gd name="T4" fmla="*/ 0 w 14"/>
                <a:gd name="T5" fmla="*/ 18 h 37"/>
                <a:gd name="T6" fmla="*/ 0 w 14"/>
                <a:gd name="T7" fmla="*/ 18 h 37"/>
                <a:gd name="T8" fmla="*/ 14 w 14"/>
                <a:gd name="T9" fmla="*/ 37 h 37"/>
                <a:gd name="T10" fmla="*/ 14 w 14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14" y="0"/>
                  </a:moveTo>
                  <a:lnTo>
                    <a:pt x="1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4" y="37"/>
                  </a:lnTo>
                  <a:lnTo>
                    <a:pt x="14" y="37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259"/>
            <p:cNvSpPr>
              <a:spLocks/>
            </p:cNvSpPr>
            <p:nvPr/>
          </p:nvSpPr>
          <p:spPr bwMode="auto">
            <a:xfrm>
              <a:off x="3261" y="1279"/>
              <a:ext cx="14" cy="37"/>
            </a:xfrm>
            <a:custGeom>
              <a:avLst/>
              <a:gdLst>
                <a:gd name="T0" fmla="*/ 14 w 14"/>
                <a:gd name="T1" fmla="*/ 0 h 37"/>
                <a:gd name="T2" fmla="*/ 0 w 14"/>
                <a:gd name="T3" fmla="*/ 18 h 37"/>
                <a:gd name="T4" fmla="*/ 14 w 14"/>
                <a:gd name="T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7">
                  <a:moveTo>
                    <a:pt x="14" y="0"/>
                  </a:moveTo>
                  <a:lnTo>
                    <a:pt x="0" y="18"/>
                  </a:lnTo>
                  <a:lnTo>
                    <a:pt x="14" y="37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Freeform 260"/>
            <p:cNvSpPr>
              <a:spLocks/>
            </p:cNvSpPr>
            <p:nvPr/>
          </p:nvSpPr>
          <p:spPr bwMode="auto">
            <a:xfrm>
              <a:off x="3245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0 h 42"/>
                <a:gd name="T4" fmla="*/ 0 w 12"/>
                <a:gd name="T5" fmla="*/ 23 h 42"/>
                <a:gd name="T6" fmla="*/ 0 w 12"/>
                <a:gd name="T7" fmla="*/ 23 h 42"/>
                <a:gd name="T8" fmla="*/ 12 w 12"/>
                <a:gd name="T9" fmla="*/ 42 h 42"/>
                <a:gd name="T10" fmla="*/ 12 w 12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12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2" y="42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Freeform 261"/>
            <p:cNvSpPr>
              <a:spLocks/>
            </p:cNvSpPr>
            <p:nvPr/>
          </p:nvSpPr>
          <p:spPr bwMode="auto">
            <a:xfrm>
              <a:off x="3245" y="127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0 w 12"/>
                <a:gd name="T3" fmla="*/ 23 h 42"/>
                <a:gd name="T4" fmla="*/ 12 w 12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0" y="23"/>
                  </a:lnTo>
                  <a:lnTo>
                    <a:pt x="12" y="42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Freeform 262"/>
            <p:cNvSpPr>
              <a:spLocks/>
            </p:cNvSpPr>
            <p:nvPr/>
          </p:nvSpPr>
          <p:spPr bwMode="auto">
            <a:xfrm>
              <a:off x="3228" y="1274"/>
              <a:ext cx="17" cy="38"/>
            </a:xfrm>
            <a:custGeom>
              <a:avLst/>
              <a:gdLst>
                <a:gd name="T0" fmla="*/ 17 w 17"/>
                <a:gd name="T1" fmla="*/ 0 h 38"/>
                <a:gd name="T2" fmla="*/ 17 w 17"/>
                <a:gd name="T3" fmla="*/ 0 h 38"/>
                <a:gd name="T4" fmla="*/ 0 w 17"/>
                <a:gd name="T5" fmla="*/ 23 h 38"/>
                <a:gd name="T6" fmla="*/ 0 w 17"/>
                <a:gd name="T7" fmla="*/ 23 h 38"/>
                <a:gd name="T8" fmla="*/ 12 w 17"/>
                <a:gd name="T9" fmla="*/ 38 h 38"/>
                <a:gd name="T10" fmla="*/ 12 w 17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8">
                  <a:moveTo>
                    <a:pt x="17" y="0"/>
                  </a:moveTo>
                  <a:lnTo>
                    <a:pt x="17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2" y="38"/>
                  </a:lnTo>
                  <a:lnTo>
                    <a:pt x="12" y="38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Freeform 263"/>
            <p:cNvSpPr>
              <a:spLocks/>
            </p:cNvSpPr>
            <p:nvPr/>
          </p:nvSpPr>
          <p:spPr bwMode="auto">
            <a:xfrm>
              <a:off x="3228" y="1274"/>
              <a:ext cx="17" cy="38"/>
            </a:xfrm>
            <a:custGeom>
              <a:avLst/>
              <a:gdLst>
                <a:gd name="T0" fmla="*/ 17 w 17"/>
                <a:gd name="T1" fmla="*/ 0 h 38"/>
                <a:gd name="T2" fmla="*/ 0 w 17"/>
                <a:gd name="T3" fmla="*/ 23 h 38"/>
                <a:gd name="T4" fmla="*/ 12 w 17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8">
                  <a:moveTo>
                    <a:pt x="17" y="0"/>
                  </a:moveTo>
                  <a:lnTo>
                    <a:pt x="0" y="23"/>
                  </a:lnTo>
                  <a:lnTo>
                    <a:pt x="12" y="38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Freeform 264"/>
            <p:cNvSpPr>
              <a:spLocks/>
            </p:cNvSpPr>
            <p:nvPr/>
          </p:nvSpPr>
          <p:spPr bwMode="auto">
            <a:xfrm>
              <a:off x="3194" y="1270"/>
              <a:ext cx="16" cy="51"/>
            </a:xfrm>
            <a:custGeom>
              <a:avLst/>
              <a:gdLst>
                <a:gd name="T0" fmla="*/ 16 w 16"/>
                <a:gd name="T1" fmla="*/ 0 h 51"/>
                <a:gd name="T2" fmla="*/ 16 w 16"/>
                <a:gd name="T3" fmla="*/ 0 h 51"/>
                <a:gd name="T4" fmla="*/ 0 w 16"/>
                <a:gd name="T5" fmla="*/ 27 h 51"/>
                <a:gd name="T6" fmla="*/ 0 w 16"/>
                <a:gd name="T7" fmla="*/ 27 h 51"/>
                <a:gd name="T8" fmla="*/ 13 w 16"/>
                <a:gd name="T9" fmla="*/ 51 h 51"/>
                <a:gd name="T10" fmla="*/ 13 w 16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1">
                  <a:moveTo>
                    <a:pt x="16" y="0"/>
                  </a:moveTo>
                  <a:lnTo>
                    <a:pt x="16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3" y="51"/>
                  </a:lnTo>
                  <a:lnTo>
                    <a:pt x="13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265"/>
            <p:cNvSpPr>
              <a:spLocks/>
            </p:cNvSpPr>
            <p:nvPr/>
          </p:nvSpPr>
          <p:spPr bwMode="auto">
            <a:xfrm>
              <a:off x="3194" y="1270"/>
              <a:ext cx="16" cy="51"/>
            </a:xfrm>
            <a:custGeom>
              <a:avLst/>
              <a:gdLst>
                <a:gd name="T0" fmla="*/ 16 w 16"/>
                <a:gd name="T1" fmla="*/ 0 h 51"/>
                <a:gd name="T2" fmla="*/ 0 w 16"/>
                <a:gd name="T3" fmla="*/ 27 h 51"/>
                <a:gd name="T4" fmla="*/ 13 w 16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1">
                  <a:moveTo>
                    <a:pt x="16" y="0"/>
                  </a:moveTo>
                  <a:lnTo>
                    <a:pt x="0" y="27"/>
                  </a:lnTo>
                  <a:lnTo>
                    <a:pt x="13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266"/>
            <p:cNvSpPr>
              <a:spLocks/>
            </p:cNvSpPr>
            <p:nvPr/>
          </p:nvSpPr>
          <p:spPr bwMode="auto">
            <a:xfrm>
              <a:off x="3177" y="1270"/>
              <a:ext cx="17" cy="51"/>
            </a:xfrm>
            <a:custGeom>
              <a:avLst/>
              <a:gdLst>
                <a:gd name="T0" fmla="*/ 17 w 17"/>
                <a:gd name="T1" fmla="*/ 0 h 51"/>
                <a:gd name="T2" fmla="*/ 17 w 17"/>
                <a:gd name="T3" fmla="*/ 0 h 51"/>
                <a:gd name="T4" fmla="*/ 0 w 17"/>
                <a:gd name="T5" fmla="*/ 27 h 51"/>
                <a:gd name="T6" fmla="*/ 0 w 17"/>
                <a:gd name="T7" fmla="*/ 27 h 51"/>
                <a:gd name="T8" fmla="*/ 17 w 17"/>
                <a:gd name="T9" fmla="*/ 51 h 51"/>
                <a:gd name="T10" fmla="*/ 17 w 1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1">
                  <a:moveTo>
                    <a:pt x="17" y="0"/>
                  </a:moveTo>
                  <a:lnTo>
                    <a:pt x="17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7" y="51"/>
                  </a:lnTo>
                  <a:lnTo>
                    <a:pt x="17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267"/>
            <p:cNvSpPr>
              <a:spLocks/>
            </p:cNvSpPr>
            <p:nvPr/>
          </p:nvSpPr>
          <p:spPr bwMode="auto">
            <a:xfrm>
              <a:off x="3177" y="1270"/>
              <a:ext cx="17" cy="51"/>
            </a:xfrm>
            <a:custGeom>
              <a:avLst/>
              <a:gdLst>
                <a:gd name="T0" fmla="*/ 17 w 17"/>
                <a:gd name="T1" fmla="*/ 0 h 51"/>
                <a:gd name="T2" fmla="*/ 0 w 17"/>
                <a:gd name="T3" fmla="*/ 27 h 51"/>
                <a:gd name="T4" fmla="*/ 17 w 17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51">
                  <a:moveTo>
                    <a:pt x="17" y="0"/>
                  </a:moveTo>
                  <a:lnTo>
                    <a:pt x="0" y="27"/>
                  </a:lnTo>
                  <a:lnTo>
                    <a:pt x="17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268"/>
            <p:cNvSpPr>
              <a:spLocks/>
            </p:cNvSpPr>
            <p:nvPr/>
          </p:nvSpPr>
          <p:spPr bwMode="auto">
            <a:xfrm>
              <a:off x="3164" y="1270"/>
              <a:ext cx="18" cy="51"/>
            </a:xfrm>
            <a:custGeom>
              <a:avLst/>
              <a:gdLst>
                <a:gd name="T0" fmla="*/ 18 w 18"/>
                <a:gd name="T1" fmla="*/ 0 h 51"/>
                <a:gd name="T2" fmla="*/ 18 w 18"/>
                <a:gd name="T3" fmla="*/ 0 h 51"/>
                <a:gd name="T4" fmla="*/ 0 w 18"/>
                <a:gd name="T5" fmla="*/ 27 h 51"/>
                <a:gd name="T6" fmla="*/ 0 w 18"/>
                <a:gd name="T7" fmla="*/ 27 h 51"/>
                <a:gd name="T8" fmla="*/ 13 w 18"/>
                <a:gd name="T9" fmla="*/ 51 h 51"/>
                <a:gd name="T10" fmla="*/ 13 w 18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51">
                  <a:moveTo>
                    <a:pt x="18" y="0"/>
                  </a:moveTo>
                  <a:lnTo>
                    <a:pt x="18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3" y="51"/>
                  </a:lnTo>
                  <a:lnTo>
                    <a:pt x="13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269"/>
            <p:cNvSpPr>
              <a:spLocks/>
            </p:cNvSpPr>
            <p:nvPr/>
          </p:nvSpPr>
          <p:spPr bwMode="auto">
            <a:xfrm>
              <a:off x="3164" y="1270"/>
              <a:ext cx="18" cy="51"/>
            </a:xfrm>
            <a:custGeom>
              <a:avLst/>
              <a:gdLst>
                <a:gd name="T0" fmla="*/ 18 w 18"/>
                <a:gd name="T1" fmla="*/ 0 h 51"/>
                <a:gd name="T2" fmla="*/ 0 w 18"/>
                <a:gd name="T3" fmla="*/ 27 h 51"/>
                <a:gd name="T4" fmla="*/ 13 w 18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51">
                  <a:moveTo>
                    <a:pt x="18" y="0"/>
                  </a:moveTo>
                  <a:lnTo>
                    <a:pt x="0" y="27"/>
                  </a:lnTo>
                  <a:lnTo>
                    <a:pt x="13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270"/>
            <p:cNvSpPr>
              <a:spLocks/>
            </p:cNvSpPr>
            <p:nvPr/>
          </p:nvSpPr>
          <p:spPr bwMode="auto">
            <a:xfrm>
              <a:off x="3134" y="1270"/>
              <a:ext cx="22" cy="51"/>
            </a:xfrm>
            <a:custGeom>
              <a:avLst/>
              <a:gdLst>
                <a:gd name="T0" fmla="*/ 22 w 22"/>
                <a:gd name="T1" fmla="*/ 0 h 51"/>
                <a:gd name="T2" fmla="*/ 22 w 22"/>
                <a:gd name="T3" fmla="*/ 0 h 51"/>
                <a:gd name="T4" fmla="*/ 0 w 22"/>
                <a:gd name="T5" fmla="*/ 27 h 51"/>
                <a:gd name="T6" fmla="*/ 0 w 22"/>
                <a:gd name="T7" fmla="*/ 27 h 51"/>
                <a:gd name="T8" fmla="*/ 13 w 22"/>
                <a:gd name="T9" fmla="*/ 51 h 51"/>
                <a:gd name="T10" fmla="*/ 13 w 22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1">
                  <a:moveTo>
                    <a:pt x="22" y="0"/>
                  </a:moveTo>
                  <a:lnTo>
                    <a:pt x="22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3" y="51"/>
                  </a:lnTo>
                  <a:lnTo>
                    <a:pt x="13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271"/>
            <p:cNvSpPr>
              <a:spLocks/>
            </p:cNvSpPr>
            <p:nvPr/>
          </p:nvSpPr>
          <p:spPr bwMode="auto">
            <a:xfrm>
              <a:off x="3134" y="1270"/>
              <a:ext cx="22" cy="51"/>
            </a:xfrm>
            <a:custGeom>
              <a:avLst/>
              <a:gdLst>
                <a:gd name="T0" fmla="*/ 22 w 22"/>
                <a:gd name="T1" fmla="*/ 0 h 51"/>
                <a:gd name="T2" fmla="*/ 0 w 22"/>
                <a:gd name="T3" fmla="*/ 27 h 51"/>
                <a:gd name="T4" fmla="*/ 13 w 22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1">
                  <a:moveTo>
                    <a:pt x="22" y="0"/>
                  </a:moveTo>
                  <a:lnTo>
                    <a:pt x="0" y="27"/>
                  </a:lnTo>
                  <a:lnTo>
                    <a:pt x="13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 272"/>
            <p:cNvSpPr>
              <a:spLocks/>
            </p:cNvSpPr>
            <p:nvPr/>
          </p:nvSpPr>
          <p:spPr bwMode="auto">
            <a:xfrm>
              <a:off x="3110" y="1270"/>
              <a:ext cx="16" cy="51"/>
            </a:xfrm>
            <a:custGeom>
              <a:avLst/>
              <a:gdLst>
                <a:gd name="T0" fmla="*/ 16 w 16"/>
                <a:gd name="T1" fmla="*/ 0 h 51"/>
                <a:gd name="T2" fmla="*/ 16 w 16"/>
                <a:gd name="T3" fmla="*/ 0 h 51"/>
                <a:gd name="T4" fmla="*/ 0 w 16"/>
                <a:gd name="T5" fmla="*/ 27 h 51"/>
                <a:gd name="T6" fmla="*/ 0 w 16"/>
                <a:gd name="T7" fmla="*/ 27 h 51"/>
                <a:gd name="T8" fmla="*/ 12 w 16"/>
                <a:gd name="T9" fmla="*/ 51 h 51"/>
                <a:gd name="T10" fmla="*/ 12 w 16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1">
                  <a:moveTo>
                    <a:pt x="16" y="0"/>
                  </a:moveTo>
                  <a:lnTo>
                    <a:pt x="16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2" y="51"/>
                  </a:lnTo>
                  <a:lnTo>
                    <a:pt x="12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 273"/>
            <p:cNvSpPr>
              <a:spLocks/>
            </p:cNvSpPr>
            <p:nvPr/>
          </p:nvSpPr>
          <p:spPr bwMode="auto">
            <a:xfrm>
              <a:off x="3110" y="1270"/>
              <a:ext cx="16" cy="51"/>
            </a:xfrm>
            <a:custGeom>
              <a:avLst/>
              <a:gdLst>
                <a:gd name="T0" fmla="*/ 16 w 16"/>
                <a:gd name="T1" fmla="*/ 0 h 51"/>
                <a:gd name="T2" fmla="*/ 0 w 16"/>
                <a:gd name="T3" fmla="*/ 27 h 51"/>
                <a:gd name="T4" fmla="*/ 12 w 16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1">
                  <a:moveTo>
                    <a:pt x="16" y="0"/>
                  </a:moveTo>
                  <a:lnTo>
                    <a:pt x="0" y="27"/>
                  </a:lnTo>
                  <a:lnTo>
                    <a:pt x="12" y="51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274"/>
            <p:cNvSpPr>
              <a:spLocks/>
            </p:cNvSpPr>
            <p:nvPr/>
          </p:nvSpPr>
          <p:spPr bwMode="auto">
            <a:xfrm>
              <a:off x="3092" y="1270"/>
              <a:ext cx="18" cy="46"/>
            </a:xfrm>
            <a:custGeom>
              <a:avLst/>
              <a:gdLst>
                <a:gd name="T0" fmla="*/ 18 w 18"/>
                <a:gd name="T1" fmla="*/ 0 h 46"/>
                <a:gd name="T2" fmla="*/ 18 w 18"/>
                <a:gd name="T3" fmla="*/ 0 h 46"/>
                <a:gd name="T4" fmla="*/ 0 w 18"/>
                <a:gd name="T5" fmla="*/ 27 h 46"/>
                <a:gd name="T6" fmla="*/ 0 w 18"/>
                <a:gd name="T7" fmla="*/ 27 h 46"/>
                <a:gd name="T8" fmla="*/ 13 w 18"/>
                <a:gd name="T9" fmla="*/ 46 h 46"/>
                <a:gd name="T10" fmla="*/ 13 w 1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6">
                  <a:moveTo>
                    <a:pt x="18" y="0"/>
                  </a:moveTo>
                  <a:lnTo>
                    <a:pt x="18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3" y="46"/>
                  </a:lnTo>
                  <a:lnTo>
                    <a:pt x="13" y="46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275"/>
            <p:cNvSpPr>
              <a:spLocks/>
            </p:cNvSpPr>
            <p:nvPr/>
          </p:nvSpPr>
          <p:spPr bwMode="auto">
            <a:xfrm>
              <a:off x="3092" y="1270"/>
              <a:ext cx="18" cy="46"/>
            </a:xfrm>
            <a:custGeom>
              <a:avLst/>
              <a:gdLst>
                <a:gd name="T0" fmla="*/ 18 w 18"/>
                <a:gd name="T1" fmla="*/ 0 h 46"/>
                <a:gd name="T2" fmla="*/ 0 w 18"/>
                <a:gd name="T3" fmla="*/ 27 h 46"/>
                <a:gd name="T4" fmla="*/ 13 w 18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6">
                  <a:moveTo>
                    <a:pt x="18" y="0"/>
                  </a:moveTo>
                  <a:lnTo>
                    <a:pt x="0" y="27"/>
                  </a:lnTo>
                  <a:lnTo>
                    <a:pt x="13" y="46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276"/>
            <p:cNvSpPr>
              <a:spLocks/>
            </p:cNvSpPr>
            <p:nvPr/>
          </p:nvSpPr>
          <p:spPr bwMode="auto">
            <a:xfrm>
              <a:off x="3066" y="1270"/>
              <a:ext cx="14" cy="46"/>
            </a:xfrm>
            <a:custGeom>
              <a:avLst/>
              <a:gdLst>
                <a:gd name="T0" fmla="*/ 14 w 14"/>
                <a:gd name="T1" fmla="*/ 0 h 46"/>
                <a:gd name="T2" fmla="*/ 14 w 14"/>
                <a:gd name="T3" fmla="*/ 0 h 46"/>
                <a:gd name="T4" fmla="*/ 0 w 14"/>
                <a:gd name="T5" fmla="*/ 27 h 46"/>
                <a:gd name="T6" fmla="*/ 0 w 14"/>
                <a:gd name="T7" fmla="*/ 27 h 46"/>
                <a:gd name="T8" fmla="*/ 14 w 14"/>
                <a:gd name="T9" fmla="*/ 46 h 46"/>
                <a:gd name="T10" fmla="*/ 14 w 14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6">
                  <a:moveTo>
                    <a:pt x="14" y="0"/>
                  </a:moveTo>
                  <a:lnTo>
                    <a:pt x="14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4" y="46"/>
                  </a:lnTo>
                  <a:lnTo>
                    <a:pt x="14" y="46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277"/>
            <p:cNvSpPr>
              <a:spLocks/>
            </p:cNvSpPr>
            <p:nvPr/>
          </p:nvSpPr>
          <p:spPr bwMode="auto">
            <a:xfrm>
              <a:off x="3066" y="1270"/>
              <a:ext cx="14" cy="46"/>
            </a:xfrm>
            <a:custGeom>
              <a:avLst/>
              <a:gdLst>
                <a:gd name="T0" fmla="*/ 14 w 14"/>
                <a:gd name="T1" fmla="*/ 0 h 46"/>
                <a:gd name="T2" fmla="*/ 0 w 14"/>
                <a:gd name="T3" fmla="*/ 27 h 46"/>
                <a:gd name="T4" fmla="*/ 14 w 14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6">
                  <a:moveTo>
                    <a:pt x="14" y="0"/>
                  </a:moveTo>
                  <a:lnTo>
                    <a:pt x="0" y="27"/>
                  </a:lnTo>
                  <a:lnTo>
                    <a:pt x="14" y="46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278"/>
            <p:cNvSpPr>
              <a:spLocks/>
            </p:cNvSpPr>
            <p:nvPr/>
          </p:nvSpPr>
          <p:spPr bwMode="auto">
            <a:xfrm>
              <a:off x="3041" y="1274"/>
              <a:ext cx="13" cy="47"/>
            </a:xfrm>
            <a:custGeom>
              <a:avLst/>
              <a:gdLst>
                <a:gd name="T0" fmla="*/ 13 w 13"/>
                <a:gd name="T1" fmla="*/ 0 h 47"/>
                <a:gd name="T2" fmla="*/ 13 w 13"/>
                <a:gd name="T3" fmla="*/ 0 h 47"/>
                <a:gd name="T4" fmla="*/ 0 w 13"/>
                <a:gd name="T5" fmla="*/ 23 h 47"/>
                <a:gd name="T6" fmla="*/ 0 w 13"/>
                <a:gd name="T7" fmla="*/ 23 h 47"/>
                <a:gd name="T8" fmla="*/ 13 w 13"/>
                <a:gd name="T9" fmla="*/ 47 h 47"/>
                <a:gd name="T10" fmla="*/ 13 w 13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7">
                  <a:moveTo>
                    <a:pt x="13" y="0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3" y="47"/>
                  </a:lnTo>
                  <a:lnTo>
                    <a:pt x="13" y="47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279"/>
            <p:cNvSpPr>
              <a:spLocks/>
            </p:cNvSpPr>
            <p:nvPr/>
          </p:nvSpPr>
          <p:spPr bwMode="auto">
            <a:xfrm>
              <a:off x="3041" y="1274"/>
              <a:ext cx="13" cy="47"/>
            </a:xfrm>
            <a:custGeom>
              <a:avLst/>
              <a:gdLst>
                <a:gd name="T0" fmla="*/ 13 w 13"/>
                <a:gd name="T1" fmla="*/ 0 h 47"/>
                <a:gd name="T2" fmla="*/ 0 w 13"/>
                <a:gd name="T3" fmla="*/ 23 h 47"/>
                <a:gd name="T4" fmla="*/ 13 w 13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7">
                  <a:moveTo>
                    <a:pt x="13" y="0"/>
                  </a:moveTo>
                  <a:lnTo>
                    <a:pt x="0" y="23"/>
                  </a:lnTo>
                  <a:lnTo>
                    <a:pt x="13" y="47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280"/>
            <p:cNvSpPr>
              <a:spLocks/>
            </p:cNvSpPr>
            <p:nvPr/>
          </p:nvSpPr>
          <p:spPr bwMode="auto">
            <a:xfrm>
              <a:off x="3007" y="1279"/>
              <a:ext cx="8" cy="33"/>
            </a:xfrm>
            <a:custGeom>
              <a:avLst/>
              <a:gdLst>
                <a:gd name="T0" fmla="*/ 8 w 8"/>
                <a:gd name="T1" fmla="*/ 0 h 33"/>
                <a:gd name="T2" fmla="*/ 8 w 8"/>
                <a:gd name="T3" fmla="*/ 0 h 33"/>
                <a:gd name="T4" fmla="*/ 0 w 8"/>
                <a:gd name="T5" fmla="*/ 18 h 33"/>
                <a:gd name="T6" fmla="*/ 0 w 8"/>
                <a:gd name="T7" fmla="*/ 18 h 33"/>
                <a:gd name="T8" fmla="*/ 8 w 8"/>
                <a:gd name="T9" fmla="*/ 33 h 33"/>
                <a:gd name="T10" fmla="*/ 8 w 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3">
                  <a:moveTo>
                    <a:pt x="8" y="0"/>
                  </a:moveTo>
                  <a:lnTo>
                    <a:pt x="8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8" y="33"/>
                  </a:lnTo>
                  <a:lnTo>
                    <a:pt x="8" y="33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281"/>
            <p:cNvSpPr>
              <a:spLocks/>
            </p:cNvSpPr>
            <p:nvPr/>
          </p:nvSpPr>
          <p:spPr bwMode="auto">
            <a:xfrm>
              <a:off x="3007" y="1279"/>
              <a:ext cx="8" cy="33"/>
            </a:xfrm>
            <a:custGeom>
              <a:avLst/>
              <a:gdLst>
                <a:gd name="T0" fmla="*/ 8 w 8"/>
                <a:gd name="T1" fmla="*/ 0 h 33"/>
                <a:gd name="T2" fmla="*/ 0 w 8"/>
                <a:gd name="T3" fmla="*/ 18 h 33"/>
                <a:gd name="T4" fmla="*/ 8 w 8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3">
                  <a:moveTo>
                    <a:pt x="8" y="0"/>
                  </a:moveTo>
                  <a:lnTo>
                    <a:pt x="0" y="18"/>
                  </a:lnTo>
                  <a:lnTo>
                    <a:pt x="8" y="33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0" name="Group 102"/>
          <p:cNvGrpSpPr>
            <a:grpSpLocks/>
          </p:cNvGrpSpPr>
          <p:nvPr/>
        </p:nvGrpSpPr>
        <p:grpSpPr bwMode="auto">
          <a:xfrm>
            <a:off x="4778962" y="1902197"/>
            <a:ext cx="577850" cy="271462"/>
            <a:chOff x="2994" y="1007"/>
            <a:chExt cx="364" cy="171"/>
          </a:xfrm>
        </p:grpSpPr>
        <p:grpSp>
          <p:nvGrpSpPr>
            <p:cNvPr id="671" name="Group 103"/>
            <p:cNvGrpSpPr>
              <a:grpSpLocks/>
            </p:cNvGrpSpPr>
            <p:nvPr/>
          </p:nvGrpSpPr>
          <p:grpSpPr bwMode="auto">
            <a:xfrm>
              <a:off x="2994" y="1014"/>
              <a:ext cx="123" cy="154"/>
              <a:chOff x="2994" y="1014"/>
              <a:chExt cx="123" cy="154"/>
            </a:xfrm>
          </p:grpSpPr>
          <p:sp>
            <p:nvSpPr>
              <p:cNvPr id="692" name="Oval 104"/>
              <p:cNvSpPr>
                <a:spLocks noChangeArrowheads="1"/>
              </p:cNvSpPr>
              <p:nvPr/>
            </p:nvSpPr>
            <p:spPr bwMode="auto">
              <a:xfrm>
                <a:off x="3010" y="1014"/>
                <a:ext cx="91" cy="3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Arc 105"/>
              <p:cNvSpPr>
                <a:spLocks/>
              </p:cNvSpPr>
              <p:nvPr/>
            </p:nvSpPr>
            <p:spPr bwMode="auto">
              <a:xfrm>
                <a:off x="2994" y="1030"/>
                <a:ext cx="21" cy="129"/>
              </a:xfrm>
              <a:custGeom>
                <a:avLst/>
                <a:gdLst>
                  <a:gd name="G0" fmla="+- 21600 0 0"/>
                  <a:gd name="G1" fmla="+- 21192 0 0"/>
                  <a:gd name="G2" fmla="+- 21600 0 0"/>
                  <a:gd name="T0" fmla="*/ 7268 w 21600"/>
                  <a:gd name="T1" fmla="*/ 37351 h 37351"/>
                  <a:gd name="T2" fmla="*/ 17424 w 21600"/>
                  <a:gd name="T3" fmla="*/ 0 h 37351"/>
                  <a:gd name="T4" fmla="*/ 21600 w 21600"/>
                  <a:gd name="T5" fmla="*/ 21192 h 37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351" fill="none" extrusionOk="0">
                    <a:moveTo>
                      <a:pt x="7267" y="37351"/>
                    </a:moveTo>
                    <a:cubicBezTo>
                      <a:pt x="2645" y="33252"/>
                      <a:pt x="0" y="27370"/>
                      <a:pt x="0" y="21192"/>
                    </a:cubicBezTo>
                    <a:cubicBezTo>
                      <a:pt x="0" y="10872"/>
                      <a:pt x="7299" y="1994"/>
                      <a:pt x="17423" y="-1"/>
                    </a:cubicBezTo>
                  </a:path>
                  <a:path w="21600" h="37351" stroke="0" extrusionOk="0">
                    <a:moveTo>
                      <a:pt x="7267" y="37351"/>
                    </a:moveTo>
                    <a:cubicBezTo>
                      <a:pt x="2645" y="33252"/>
                      <a:pt x="0" y="27370"/>
                      <a:pt x="0" y="21192"/>
                    </a:cubicBezTo>
                    <a:cubicBezTo>
                      <a:pt x="0" y="10872"/>
                      <a:pt x="7299" y="1994"/>
                      <a:pt x="17423" y="-1"/>
                    </a:cubicBezTo>
                    <a:lnTo>
                      <a:pt x="21600" y="21192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" name="Arc 106"/>
              <p:cNvSpPr>
                <a:spLocks/>
              </p:cNvSpPr>
              <p:nvPr/>
            </p:nvSpPr>
            <p:spPr bwMode="auto">
              <a:xfrm>
                <a:off x="3094" y="1028"/>
                <a:ext cx="23" cy="126"/>
              </a:xfrm>
              <a:custGeom>
                <a:avLst/>
                <a:gdLst>
                  <a:gd name="G0" fmla="+- 0 0 0"/>
                  <a:gd name="G1" fmla="+- 21511 0 0"/>
                  <a:gd name="G2" fmla="+- 21600 0 0"/>
                  <a:gd name="T0" fmla="*/ 1951 w 21600"/>
                  <a:gd name="T1" fmla="*/ 0 h 37678"/>
                  <a:gd name="T2" fmla="*/ 14323 w 21600"/>
                  <a:gd name="T3" fmla="*/ 37678 h 37678"/>
                  <a:gd name="T4" fmla="*/ 0 w 21600"/>
                  <a:gd name="T5" fmla="*/ 21511 h 37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7678" fill="none" extrusionOk="0">
                    <a:moveTo>
                      <a:pt x="1951" y="-1"/>
                    </a:moveTo>
                    <a:cubicBezTo>
                      <a:pt x="13078" y="1008"/>
                      <a:pt x="21600" y="10337"/>
                      <a:pt x="21600" y="21511"/>
                    </a:cubicBezTo>
                    <a:cubicBezTo>
                      <a:pt x="21600" y="27693"/>
                      <a:pt x="18951" y="33579"/>
                      <a:pt x="14323" y="37678"/>
                    </a:cubicBezTo>
                  </a:path>
                  <a:path w="21600" h="37678" stroke="0" extrusionOk="0">
                    <a:moveTo>
                      <a:pt x="1951" y="-1"/>
                    </a:moveTo>
                    <a:cubicBezTo>
                      <a:pt x="13078" y="1008"/>
                      <a:pt x="21600" y="10337"/>
                      <a:pt x="21600" y="21511"/>
                    </a:cubicBezTo>
                    <a:cubicBezTo>
                      <a:pt x="21600" y="27693"/>
                      <a:pt x="18951" y="33579"/>
                      <a:pt x="14323" y="37678"/>
                    </a:cubicBezTo>
                    <a:lnTo>
                      <a:pt x="0" y="21511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" name="Arc 107"/>
              <p:cNvSpPr>
                <a:spLocks/>
              </p:cNvSpPr>
              <p:nvPr/>
            </p:nvSpPr>
            <p:spPr bwMode="auto">
              <a:xfrm>
                <a:off x="2997" y="1151"/>
                <a:ext cx="113" cy="17"/>
              </a:xfrm>
              <a:custGeom>
                <a:avLst/>
                <a:gdLst>
                  <a:gd name="G0" fmla="+- 20630 0 0"/>
                  <a:gd name="G1" fmla="+- 0 0 0"/>
                  <a:gd name="G2" fmla="+- 21600 0 0"/>
                  <a:gd name="T0" fmla="*/ 42230 w 42230"/>
                  <a:gd name="T1" fmla="*/ 0 h 21600"/>
                  <a:gd name="T2" fmla="*/ 0 w 42230"/>
                  <a:gd name="T3" fmla="*/ 6398 h 21600"/>
                  <a:gd name="T4" fmla="*/ 20630 w 4223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230" h="21600" fill="none" extrusionOk="0">
                    <a:moveTo>
                      <a:pt x="42230" y="0"/>
                    </a:moveTo>
                    <a:cubicBezTo>
                      <a:pt x="42230" y="11929"/>
                      <a:pt x="32559" y="21600"/>
                      <a:pt x="20630" y="21600"/>
                    </a:cubicBezTo>
                    <a:cubicBezTo>
                      <a:pt x="11165" y="21600"/>
                      <a:pt x="2802" y="15438"/>
                      <a:pt x="-1" y="6398"/>
                    </a:cubicBezTo>
                  </a:path>
                  <a:path w="42230" h="21600" stroke="0" extrusionOk="0">
                    <a:moveTo>
                      <a:pt x="42230" y="0"/>
                    </a:moveTo>
                    <a:cubicBezTo>
                      <a:pt x="42230" y="11929"/>
                      <a:pt x="32559" y="21600"/>
                      <a:pt x="20630" y="21600"/>
                    </a:cubicBezTo>
                    <a:cubicBezTo>
                      <a:pt x="11165" y="21600"/>
                      <a:pt x="2802" y="15438"/>
                      <a:pt x="-1" y="6398"/>
                    </a:cubicBezTo>
                    <a:lnTo>
                      <a:pt x="20630" y="0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2" name="Group 108"/>
            <p:cNvGrpSpPr>
              <a:grpSpLocks/>
            </p:cNvGrpSpPr>
            <p:nvPr/>
          </p:nvGrpSpPr>
          <p:grpSpPr bwMode="auto">
            <a:xfrm>
              <a:off x="3114" y="1007"/>
              <a:ext cx="130" cy="171"/>
              <a:chOff x="3114" y="1007"/>
              <a:chExt cx="130" cy="171"/>
            </a:xfrm>
          </p:grpSpPr>
          <p:sp>
            <p:nvSpPr>
              <p:cNvPr id="684" name="Arc 109"/>
              <p:cNvSpPr>
                <a:spLocks/>
              </p:cNvSpPr>
              <p:nvPr/>
            </p:nvSpPr>
            <p:spPr bwMode="auto">
              <a:xfrm>
                <a:off x="3114" y="1011"/>
                <a:ext cx="105" cy="60"/>
              </a:xfrm>
              <a:custGeom>
                <a:avLst/>
                <a:gdLst>
                  <a:gd name="G0" fmla="+- 17359 0 0"/>
                  <a:gd name="G1" fmla="+- 21600 0 0"/>
                  <a:gd name="G2" fmla="+- 21600 0 0"/>
                  <a:gd name="T0" fmla="*/ 0 w 34241"/>
                  <a:gd name="T1" fmla="*/ 8748 h 21600"/>
                  <a:gd name="T2" fmla="*/ 34241 w 34241"/>
                  <a:gd name="T3" fmla="*/ 8127 h 21600"/>
                  <a:gd name="T4" fmla="*/ 17359 w 342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241" h="21600" fill="none" extrusionOk="0">
                    <a:moveTo>
                      <a:pt x="-1" y="8747"/>
                    </a:moveTo>
                    <a:cubicBezTo>
                      <a:pt x="4072" y="3245"/>
                      <a:pt x="10513" y="0"/>
                      <a:pt x="17359" y="0"/>
                    </a:cubicBezTo>
                    <a:cubicBezTo>
                      <a:pt x="23929" y="0"/>
                      <a:pt x="30143" y="2990"/>
                      <a:pt x="34241" y="8126"/>
                    </a:cubicBezTo>
                  </a:path>
                  <a:path w="34241" h="21600" stroke="0" extrusionOk="0">
                    <a:moveTo>
                      <a:pt x="-1" y="8747"/>
                    </a:moveTo>
                    <a:cubicBezTo>
                      <a:pt x="4072" y="3245"/>
                      <a:pt x="10513" y="0"/>
                      <a:pt x="17359" y="0"/>
                    </a:cubicBezTo>
                    <a:cubicBezTo>
                      <a:pt x="23929" y="0"/>
                      <a:pt x="30143" y="2990"/>
                      <a:pt x="34241" y="8126"/>
                    </a:cubicBezTo>
                    <a:lnTo>
                      <a:pt x="17359" y="21600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Arc 110"/>
              <p:cNvSpPr>
                <a:spLocks/>
              </p:cNvSpPr>
              <p:nvPr/>
            </p:nvSpPr>
            <p:spPr bwMode="auto">
              <a:xfrm>
                <a:off x="3139" y="1117"/>
                <a:ext cx="105" cy="61"/>
              </a:xfrm>
              <a:custGeom>
                <a:avLst/>
                <a:gdLst>
                  <a:gd name="G0" fmla="+- 17410 0 0"/>
                  <a:gd name="G1" fmla="+- 0 0 0"/>
                  <a:gd name="G2" fmla="+- 21600 0 0"/>
                  <a:gd name="T0" fmla="*/ 34347 w 34347"/>
                  <a:gd name="T1" fmla="*/ 13404 h 21600"/>
                  <a:gd name="T2" fmla="*/ 0 w 34347"/>
                  <a:gd name="T3" fmla="*/ 12784 h 21600"/>
                  <a:gd name="T4" fmla="*/ 17410 w 34347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347" h="21600" fill="none" extrusionOk="0">
                    <a:moveTo>
                      <a:pt x="34347" y="13404"/>
                    </a:moveTo>
                    <a:cubicBezTo>
                      <a:pt x="30250" y="18581"/>
                      <a:pt x="24011" y="21600"/>
                      <a:pt x="17410" y="21600"/>
                    </a:cubicBezTo>
                    <a:cubicBezTo>
                      <a:pt x="10534" y="21600"/>
                      <a:pt x="4069" y="18326"/>
                      <a:pt x="-1" y="12784"/>
                    </a:cubicBezTo>
                  </a:path>
                  <a:path w="34347" h="21600" stroke="0" extrusionOk="0">
                    <a:moveTo>
                      <a:pt x="34347" y="13404"/>
                    </a:moveTo>
                    <a:cubicBezTo>
                      <a:pt x="30250" y="18581"/>
                      <a:pt x="24011" y="21600"/>
                      <a:pt x="17410" y="21600"/>
                    </a:cubicBezTo>
                    <a:cubicBezTo>
                      <a:pt x="10534" y="21600"/>
                      <a:pt x="4069" y="18326"/>
                      <a:pt x="-1" y="12784"/>
                    </a:cubicBezTo>
                    <a:lnTo>
                      <a:pt x="17410" y="0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86" name="Group 111"/>
              <p:cNvGrpSpPr>
                <a:grpSpLocks/>
              </p:cNvGrpSpPr>
              <p:nvPr/>
            </p:nvGrpSpPr>
            <p:grpSpPr bwMode="auto">
              <a:xfrm>
                <a:off x="3186" y="1007"/>
                <a:ext cx="51" cy="45"/>
                <a:chOff x="3186" y="1007"/>
                <a:chExt cx="51" cy="45"/>
              </a:xfrm>
            </p:grpSpPr>
            <p:sp>
              <p:nvSpPr>
                <p:cNvPr id="690" name="Freeform 112"/>
                <p:cNvSpPr>
                  <a:spLocks/>
                </p:cNvSpPr>
                <p:nvPr/>
              </p:nvSpPr>
              <p:spPr bwMode="auto">
                <a:xfrm>
                  <a:off x="3186" y="1007"/>
                  <a:ext cx="51" cy="45"/>
                </a:xfrm>
                <a:custGeom>
                  <a:avLst/>
                  <a:gdLst>
                    <a:gd name="T0" fmla="*/ 51 w 51"/>
                    <a:gd name="T1" fmla="*/ 45 h 45"/>
                    <a:gd name="T2" fmla="*/ 0 w 51"/>
                    <a:gd name="T3" fmla="*/ 21 h 45"/>
                    <a:gd name="T4" fmla="*/ 9 w 51"/>
                    <a:gd name="T5" fmla="*/ 7 h 45"/>
                    <a:gd name="T6" fmla="*/ 17 w 51"/>
                    <a:gd name="T7" fmla="*/ 0 h 45"/>
                    <a:gd name="T8" fmla="*/ 51 w 51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45">
                      <a:moveTo>
                        <a:pt x="51" y="45"/>
                      </a:moveTo>
                      <a:lnTo>
                        <a:pt x="0" y="21"/>
                      </a:lnTo>
                      <a:lnTo>
                        <a:pt x="9" y="7"/>
                      </a:lnTo>
                      <a:lnTo>
                        <a:pt x="17" y="0"/>
                      </a:lnTo>
                      <a:lnTo>
                        <a:pt x="51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Line 113"/>
                <p:cNvSpPr>
                  <a:spLocks noChangeShapeType="1"/>
                </p:cNvSpPr>
                <p:nvPr/>
              </p:nvSpPr>
              <p:spPr bwMode="auto">
                <a:xfrm flipH="1" flipV="1">
                  <a:off x="3195" y="1014"/>
                  <a:ext cx="17" cy="17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87" name="Group 114"/>
              <p:cNvGrpSpPr>
                <a:grpSpLocks/>
              </p:cNvGrpSpPr>
              <p:nvPr/>
            </p:nvGrpSpPr>
            <p:grpSpPr bwMode="auto">
              <a:xfrm>
                <a:off x="3114" y="1127"/>
                <a:ext cx="51" cy="45"/>
                <a:chOff x="3114" y="1127"/>
                <a:chExt cx="51" cy="45"/>
              </a:xfrm>
            </p:grpSpPr>
            <p:sp>
              <p:nvSpPr>
                <p:cNvPr id="688" name="Freeform 115"/>
                <p:cNvSpPr>
                  <a:spLocks/>
                </p:cNvSpPr>
                <p:nvPr/>
              </p:nvSpPr>
              <p:spPr bwMode="auto">
                <a:xfrm>
                  <a:off x="3114" y="1127"/>
                  <a:ext cx="51" cy="45"/>
                </a:xfrm>
                <a:custGeom>
                  <a:avLst/>
                  <a:gdLst>
                    <a:gd name="T0" fmla="*/ 0 w 51"/>
                    <a:gd name="T1" fmla="*/ 0 h 45"/>
                    <a:gd name="T2" fmla="*/ 51 w 51"/>
                    <a:gd name="T3" fmla="*/ 24 h 45"/>
                    <a:gd name="T4" fmla="*/ 42 w 51"/>
                    <a:gd name="T5" fmla="*/ 38 h 45"/>
                    <a:gd name="T6" fmla="*/ 33 w 51"/>
                    <a:gd name="T7" fmla="*/ 45 h 45"/>
                    <a:gd name="T8" fmla="*/ 0 w 51"/>
                    <a:gd name="T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45">
                      <a:moveTo>
                        <a:pt x="0" y="0"/>
                      </a:moveTo>
                      <a:lnTo>
                        <a:pt x="51" y="24"/>
                      </a:lnTo>
                      <a:lnTo>
                        <a:pt x="42" y="38"/>
                      </a:lnTo>
                      <a:lnTo>
                        <a:pt x="33" y="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Line 116"/>
                <p:cNvSpPr>
                  <a:spLocks noChangeShapeType="1"/>
                </p:cNvSpPr>
                <p:nvPr/>
              </p:nvSpPr>
              <p:spPr bwMode="auto">
                <a:xfrm>
                  <a:off x="3140" y="1148"/>
                  <a:ext cx="16" cy="17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73" name="Group 117"/>
            <p:cNvGrpSpPr>
              <a:grpSpLocks/>
            </p:cNvGrpSpPr>
            <p:nvPr/>
          </p:nvGrpSpPr>
          <p:grpSpPr bwMode="auto">
            <a:xfrm>
              <a:off x="3165" y="1056"/>
              <a:ext cx="193" cy="78"/>
              <a:chOff x="3165" y="1056"/>
              <a:chExt cx="193" cy="78"/>
            </a:xfrm>
          </p:grpSpPr>
          <p:sp>
            <p:nvSpPr>
              <p:cNvPr id="674" name="Freeform 118"/>
              <p:cNvSpPr>
                <a:spLocks/>
              </p:cNvSpPr>
              <p:nvPr/>
            </p:nvSpPr>
            <p:spPr bwMode="auto">
              <a:xfrm>
                <a:off x="3174" y="1068"/>
                <a:ext cx="167" cy="33"/>
              </a:xfrm>
              <a:custGeom>
                <a:avLst/>
                <a:gdLst>
                  <a:gd name="T0" fmla="*/ 167 w 167"/>
                  <a:gd name="T1" fmla="*/ 33 h 33"/>
                  <a:gd name="T2" fmla="*/ 149 w 167"/>
                  <a:gd name="T3" fmla="*/ 21 h 33"/>
                  <a:gd name="T4" fmla="*/ 115 w 167"/>
                  <a:gd name="T5" fmla="*/ 12 h 33"/>
                  <a:gd name="T6" fmla="*/ 81 w 167"/>
                  <a:gd name="T7" fmla="*/ 5 h 33"/>
                  <a:gd name="T8" fmla="*/ 63 w 167"/>
                  <a:gd name="T9" fmla="*/ 5 h 33"/>
                  <a:gd name="T10" fmla="*/ 63 w 167"/>
                  <a:gd name="T11" fmla="*/ 5 h 33"/>
                  <a:gd name="T12" fmla="*/ 51 w 167"/>
                  <a:gd name="T13" fmla="*/ 0 h 33"/>
                  <a:gd name="T14" fmla="*/ 42 w 167"/>
                  <a:gd name="T15" fmla="*/ 5 h 33"/>
                  <a:gd name="T16" fmla="*/ 42 w 167"/>
                  <a:gd name="T17" fmla="*/ 5 h 33"/>
                  <a:gd name="T18" fmla="*/ 21 w 167"/>
                  <a:gd name="T19" fmla="*/ 0 h 33"/>
                  <a:gd name="T20" fmla="*/ 8 w 167"/>
                  <a:gd name="T21" fmla="*/ 17 h 33"/>
                  <a:gd name="T22" fmla="*/ 8 w 167"/>
                  <a:gd name="T23" fmla="*/ 17 h 33"/>
                  <a:gd name="T24" fmla="*/ 0 w 167"/>
                  <a:gd name="T25" fmla="*/ 26 h 33"/>
                  <a:gd name="T26" fmla="*/ 12 w 167"/>
                  <a:gd name="T27" fmla="*/ 33 h 33"/>
                  <a:gd name="T28" fmla="*/ 12 w 167"/>
                  <a:gd name="T29" fmla="*/ 33 h 33"/>
                  <a:gd name="T30" fmla="*/ 21 w 167"/>
                  <a:gd name="T31" fmla="*/ 30 h 33"/>
                  <a:gd name="T32" fmla="*/ 33 w 167"/>
                  <a:gd name="T33" fmla="*/ 17 h 33"/>
                  <a:gd name="T34" fmla="*/ 33 w 167"/>
                  <a:gd name="T35" fmla="*/ 17 h 33"/>
                  <a:gd name="T36" fmla="*/ 42 w 167"/>
                  <a:gd name="T37" fmla="*/ 12 h 33"/>
                  <a:gd name="T38" fmla="*/ 56 w 167"/>
                  <a:gd name="T39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7" h="33">
                    <a:moveTo>
                      <a:pt x="167" y="33"/>
                    </a:moveTo>
                    <a:lnTo>
                      <a:pt x="149" y="21"/>
                    </a:lnTo>
                    <a:lnTo>
                      <a:pt x="115" y="12"/>
                    </a:lnTo>
                    <a:lnTo>
                      <a:pt x="81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51" y="0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21" y="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0" y="26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21" y="30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42" y="12"/>
                    </a:lnTo>
                    <a:lnTo>
                      <a:pt x="56" y="5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Freeform 119"/>
              <p:cNvSpPr>
                <a:spLocks/>
              </p:cNvSpPr>
              <p:nvPr/>
            </p:nvSpPr>
            <p:spPr bwMode="auto">
              <a:xfrm>
                <a:off x="3177" y="1073"/>
                <a:ext cx="164" cy="28"/>
              </a:xfrm>
              <a:custGeom>
                <a:avLst/>
                <a:gdLst>
                  <a:gd name="T0" fmla="*/ 164 w 164"/>
                  <a:gd name="T1" fmla="*/ 28 h 28"/>
                  <a:gd name="T2" fmla="*/ 130 w 164"/>
                  <a:gd name="T3" fmla="*/ 12 h 28"/>
                  <a:gd name="T4" fmla="*/ 90 w 164"/>
                  <a:gd name="T5" fmla="*/ 0 h 28"/>
                  <a:gd name="T6" fmla="*/ 60 w 164"/>
                  <a:gd name="T7" fmla="*/ 0 h 28"/>
                  <a:gd name="T8" fmla="*/ 39 w 164"/>
                  <a:gd name="T9" fmla="*/ 0 h 28"/>
                  <a:gd name="T10" fmla="*/ 18 w 164"/>
                  <a:gd name="T11" fmla="*/ 0 h 28"/>
                  <a:gd name="T12" fmla="*/ 5 w 164"/>
                  <a:gd name="T13" fmla="*/ 12 h 28"/>
                  <a:gd name="T14" fmla="*/ 0 w 164"/>
                  <a:gd name="T15" fmla="*/ 21 h 28"/>
                  <a:gd name="T16" fmla="*/ 9 w 164"/>
                  <a:gd name="T17" fmla="*/ 28 h 28"/>
                  <a:gd name="T18" fmla="*/ 18 w 164"/>
                  <a:gd name="T19" fmla="*/ 21 h 28"/>
                  <a:gd name="T20" fmla="*/ 30 w 164"/>
                  <a:gd name="T21" fmla="*/ 12 h 28"/>
                  <a:gd name="T22" fmla="*/ 53 w 16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28">
                    <a:moveTo>
                      <a:pt x="164" y="28"/>
                    </a:moveTo>
                    <a:lnTo>
                      <a:pt x="130" y="12"/>
                    </a:lnTo>
                    <a:lnTo>
                      <a:pt x="90" y="0"/>
                    </a:lnTo>
                    <a:lnTo>
                      <a:pt x="60" y="0"/>
                    </a:lnTo>
                    <a:lnTo>
                      <a:pt x="39" y="0"/>
                    </a:lnTo>
                    <a:lnTo>
                      <a:pt x="18" y="0"/>
                    </a:lnTo>
                    <a:lnTo>
                      <a:pt x="5" y="12"/>
                    </a:lnTo>
                    <a:lnTo>
                      <a:pt x="0" y="21"/>
                    </a:lnTo>
                    <a:lnTo>
                      <a:pt x="9" y="28"/>
                    </a:lnTo>
                    <a:lnTo>
                      <a:pt x="18" y="21"/>
                    </a:lnTo>
                    <a:lnTo>
                      <a:pt x="30" y="12"/>
                    </a:lnTo>
                    <a:lnTo>
                      <a:pt x="53" y="0"/>
                    </a:lnTo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" name="Freeform 120"/>
              <p:cNvSpPr>
                <a:spLocks/>
              </p:cNvSpPr>
              <p:nvPr/>
            </p:nvSpPr>
            <p:spPr bwMode="auto">
              <a:xfrm>
                <a:off x="3216" y="1077"/>
                <a:ext cx="121" cy="29"/>
              </a:xfrm>
              <a:custGeom>
                <a:avLst/>
                <a:gdLst>
                  <a:gd name="T0" fmla="*/ 121 w 121"/>
                  <a:gd name="T1" fmla="*/ 29 h 29"/>
                  <a:gd name="T2" fmla="*/ 121 w 121"/>
                  <a:gd name="T3" fmla="*/ 29 h 29"/>
                  <a:gd name="T4" fmla="*/ 82 w 121"/>
                  <a:gd name="T5" fmla="*/ 12 h 29"/>
                  <a:gd name="T6" fmla="*/ 82 w 121"/>
                  <a:gd name="T7" fmla="*/ 12 h 29"/>
                  <a:gd name="T8" fmla="*/ 47 w 121"/>
                  <a:gd name="T9" fmla="*/ 0 h 29"/>
                  <a:gd name="T10" fmla="*/ 26 w 121"/>
                  <a:gd name="T11" fmla="*/ 0 h 29"/>
                  <a:gd name="T12" fmla="*/ 26 w 121"/>
                  <a:gd name="T13" fmla="*/ 0 h 29"/>
                  <a:gd name="T14" fmla="*/ 17 w 121"/>
                  <a:gd name="T15" fmla="*/ 0 h 29"/>
                  <a:gd name="T16" fmla="*/ 0 w 121"/>
                  <a:gd name="T17" fmla="*/ 8 h 29"/>
                  <a:gd name="T18" fmla="*/ 0 w 121"/>
                  <a:gd name="T19" fmla="*/ 8 h 29"/>
                  <a:gd name="T20" fmla="*/ 21 w 121"/>
                  <a:gd name="T21" fmla="*/ 8 h 29"/>
                  <a:gd name="T22" fmla="*/ 30 w 121"/>
                  <a:gd name="T23" fmla="*/ 8 h 29"/>
                  <a:gd name="T24" fmla="*/ 30 w 121"/>
                  <a:gd name="T25" fmla="*/ 8 h 29"/>
                  <a:gd name="T26" fmla="*/ 56 w 121"/>
                  <a:gd name="T27" fmla="*/ 8 h 29"/>
                  <a:gd name="T28" fmla="*/ 82 w 121"/>
                  <a:gd name="T29" fmla="*/ 17 h 29"/>
                  <a:gd name="T30" fmla="*/ 82 w 121"/>
                  <a:gd name="T31" fmla="*/ 17 h 29"/>
                  <a:gd name="T32" fmla="*/ 121 w 121"/>
                  <a:gd name="T33" fmla="*/ 29 h 29"/>
                  <a:gd name="T34" fmla="*/ 121 w 121"/>
                  <a:gd name="T35" fmla="*/ 29 h 29"/>
                  <a:gd name="T36" fmla="*/ 82 w 121"/>
                  <a:gd name="T37" fmla="*/ 12 h 29"/>
                  <a:gd name="T38" fmla="*/ 73 w 121"/>
                  <a:gd name="T39" fmla="*/ 8 h 29"/>
                  <a:gd name="T40" fmla="*/ 60 w 121"/>
                  <a:gd name="T41" fmla="*/ 3 h 29"/>
                  <a:gd name="T42" fmla="*/ 42 w 121"/>
                  <a:gd name="T43" fmla="*/ 0 h 29"/>
                  <a:gd name="T44" fmla="*/ 26 w 121"/>
                  <a:gd name="T45" fmla="*/ 0 h 29"/>
                  <a:gd name="T46" fmla="*/ 5 w 121"/>
                  <a:gd name="T47" fmla="*/ 0 h 29"/>
                  <a:gd name="T48" fmla="*/ 0 w 121"/>
                  <a:gd name="T49" fmla="*/ 3 h 29"/>
                  <a:gd name="T50" fmla="*/ 0 w 121"/>
                  <a:gd name="T51" fmla="*/ 8 h 29"/>
                  <a:gd name="T52" fmla="*/ 9 w 121"/>
                  <a:gd name="T53" fmla="*/ 3 h 29"/>
                  <a:gd name="T54" fmla="*/ 30 w 121"/>
                  <a:gd name="T55" fmla="*/ 8 h 29"/>
                  <a:gd name="T56" fmla="*/ 82 w 121"/>
                  <a:gd name="T57" fmla="*/ 17 h 29"/>
                  <a:gd name="T58" fmla="*/ 107 w 121"/>
                  <a:gd name="T59" fmla="*/ 24 h 29"/>
                  <a:gd name="T60" fmla="*/ 121 w 121"/>
                  <a:gd name="T6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1" h="29">
                    <a:moveTo>
                      <a:pt x="121" y="29"/>
                    </a:moveTo>
                    <a:lnTo>
                      <a:pt x="121" y="29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47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1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56" y="8"/>
                    </a:lnTo>
                    <a:lnTo>
                      <a:pt x="82" y="17"/>
                    </a:lnTo>
                    <a:lnTo>
                      <a:pt x="82" y="17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82" y="12"/>
                    </a:lnTo>
                    <a:lnTo>
                      <a:pt x="73" y="8"/>
                    </a:lnTo>
                    <a:lnTo>
                      <a:pt x="60" y="3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9" y="3"/>
                    </a:lnTo>
                    <a:lnTo>
                      <a:pt x="30" y="8"/>
                    </a:lnTo>
                    <a:lnTo>
                      <a:pt x="82" y="17"/>
                    </a:lnTo>
                    <a:lnTo>
                      <a:pt x="107" y="24"/>
                    </a:lnTo>
                    <a:lnTo>
                      <a:pt x="121" y="29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Freeform 121"/>
              <p:cNvSpPr>
                <a:spLocks/>
              </p:cNvSpPr>
              <p:nvPr/>
            </p:nvSpPr>
            <p:spPr bwMode="auto">
              <a:xfrm>
                <a:off x="3174" y="1085"/>
                <a:ext cx="68" cy="37"/>
              </a:xfrm>
              <a:custGeom>
                <a:avLst/>
                <a:gdLst>
                  <a:gd name="T0" fmla="*/ 0 w 68"/>
                  <a:gd name="T1" fmla="*/ 21 h 37"/>
                  <a:gd name="T2" fmla="*/ 17 w 68"/>
                  <a:gd name="T3" fmla="*/ 25 h 37"/>
                  <a:gd name="T4" fmla="*/ 33 w 68"/>
                  <a:gd name="T5" fmla="*/ 13 h 37"/>
                  <a:gd name="T6" fmla="*/ 47 w 68"/>
                  <a:gd name="T7" fmla="*/ 9 h 37"/>
                  <a:gd name="T8" fmla="*/ 47 w 68"/>
                  <a:gd name="T9" fmla="*/ 9 h 37"/>
                  <a:gd name="T10" fmla="*/ 63 w 68"/>
                  <a:gd name="T11" fmla="*/ 0 h 37"/>
                  <a:gd name="T12" fmla="*/ 68 w 68"/>
                  <a:gd name="T13" fmla="*/ 13 h 37"/>
                  <a:gd name="T14" fmla="*/ 68 w 68"/>
                  <a:gd name="T15" fmla="*/ 13 h 37"/>
                  <a:gd name="T16" fmla="*/ 63 w 68"/>
                  <a:gd name="T17" fmla="*/ 21 h 37"/>
                  <a:gd name="T18" fmla="*/ 51 w 68"/>
                  <a:gd name="T19" fmla="*/ 30 h 37"/>
                  <a:gd name="T20" fmla="*/ 42 w 68"/>
                  <a:gd name="T21" fmla="*/ 37 h 37"/>
                  <a:gd name="T22" fmla="*/ 42 w 68"/>
                  <a:gd name="T23" fmla="*/ 37 h 37"/>
                  <a:gd name="T24" fmla="*/ 29 w 68"/>
                  <a:gd name="T25" fmla="*/ 37 h 37"/>
                  <a:gd name="T26" fmla="*/ 21 w 68"/>
                  <a:gd name="T27" fmla="*/ 30 h 37"/>
                  <a:gd name="T28" fmla="*/ 21 w 68"/>
                  <a:gd name="T29" fmla="*/ 30 h 37"/>
                  <a:gd name="T30" fmla="*/ 17 w 68"/>
                  <a:gd name="T31" fmla="*/ 30 h 37"/>
                  <a:gd name="T32" fmla="*/ 0 w 68"/>
                  <a:gd name="T33" fmla="*/ 37 h 37"/>
                  <a:gd name="T34" fmla="*/ 0 w 68"/>
                  <a:gd name="T35" fmla="*/ 30 h 37"/>
                  <a:gd name="T36" fmla="*/ 0 w 68"/>
                  <a:gd name="T37" fmla="*/ 30 h 37"/>
                  <a:gd name="T38" fmla="*/ 0 w 68"/>
                  <a:gd name="T39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37">
                    <a:moveTo>
                      <a:pt x="0" y="21"/>
                    </a:moveTo>
                    <a:lnTo>
                      <a:pt x="17" y="25"/>
                    </a:lnTo>
                    <a:lnTo>
                      <a:pt x="33" y="13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63" y="0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63" y="21"/>
                    </a:lnTo>
                    <a:lnTo>
                      <a:pt x="51" y="30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29" y="3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17" y="30"/>
                    </a:lnTo>
                    <a:lnTo>
                      <a:pt x="0" y="37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1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" name="Freeform 122"/>
              <p:cNvSpPr>
                <a:spLocks/>
              </p:cNvSpPr>
              <p:nvPr/>
            </p:nvSpPr>
            <p:spPr bwMode="auto">
              <a:xfrm>
                <a:off x="3174" y="1089"/>
                <a:ext cx="68" cy="33"/>
              </a:xfrm>
              <a:custGeom>
                <a:avLst/>
                <a:gdLst>
                  <a:gd name="T0" fmla="*/ 0 w 68"/>
                  <a:gd name="T1" fmla="*/ 26 h 33"/>
                  <a:gd name="T2" fmla="*/ 0 w 68"/>
                  <a:gd name="T3" fmla="*/ 17 h 33"/>
                  <a:gd name="T4" fmla="*/ 3 w 68"/>
                  <a:gd name="T5" fmla="*/ 17 h 33"/>
                  <a:gd name="T6" fmla="*/ 26 w 68"/>
                  <a:gd name="T7" fmla="*/ 17 h 33"/>
                  <a:gd name="T8" fmla="*/ 33 w 68"/>
                  <a:gd name="T9" fmla="*/ 9 h 33"/>
                  <a:gd name="T10" fmla="*/ 47 w 68"/>
                  <a:gd name="T11" fmla="*/ 5 h 33"/>
                  <a:gd name="T12" fmla="*/ 59 w 68"/>
                  <a:gd name="T13" fmla="*/ 0 h 33"/>
                  <a:gd name="T14" fmla="*/ 68 w 68"/>
                  <a:gd name="T15" fmla="*/ 9 h 33"/>
                  <a:gd name="T16" fmla="*/ 59 w 68"/>
                  <a:gd name="T17" fmla="*/ 12 h 33"/>
                  <a:gd name="T18" fmla="*/ 56 w 68"/>
                  <a:gd name="T19" fmla="*/ 17 h 33"/>
                  <a:gd name="T20" fmla="*/ 47 w 68"/>
                  <a:gd name="T21" fmla="*/ 26 h 33"/>
                  <a:gd name="T22" fmla="*/ 42 w 68"/>
                  <a:gd name="T23" fmla="*/ 33 h 33"/>
                  <a:gd name="T24" fmla="*/ 21 w 68"/>
                  <a:gd name="T25" fmla="*/ 26 h 33"/>
                  <a:gd name="T26" fmla="*/ 3 w 68"/>
                  <a:gd name="T27" fmla="*/ 26 h 33"/>
                  <a:gd name="T28" fmla="*/ 0 w 68"/>
                  <a:gd name="T29" fmla="*/ 2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33">
                    <a:moveTo>
                      <a:pt x="0" y="26"/>
                    </a:moveTo>
                    <a:lnTo>
                      <a:pt x="0" y="17"/>
                    </a:lnTo>
                    <a:lnTo>
                      <a:pt x="3" y="17"/>
                    </a:lnTo>
                    <a:lnTo>
                      <a:pt x="26" y="17"/>
                    </a:lnTo>
                    <a:lnTo>
                      <a:pt x="33" y="9"/>
                    </a:lnTo>
                    <a:lnTo>
                      <a:pt x="47" y="5"/>
                    </a:lnTo>
                    <a:lnTo>
                      <a:pt x="59" y="0"/>
                    </a:lnTo>
                    <a:lnTo>
                      <a:pt x="68" y="9"/>
                    </a:lnTo>
                    <a:lnTo>
                      <a:pt x="59" y="12"/>
                    </a:lnTo>
                    <a:lnTo>
                      <a:pt x="56" y="17"/>
                    </a:lnTo>
                    <a:lnTo>
                      <a:pt x="47" y="26"/>
                    </a:lnTo>
                    <a:lnTo>
                      <a:pt x="42" y="33"/>
                    </a:lnTo>
                    <a:lnTo>
                      <a:pt x="21" y="26"/>
                    </a:lnTo>
                    <a:lnTo>
                      <a:pt x="3" y="26"/>
                    </a:lnTo>
                    <a:lnTo>
                      <a:pt x="0" y="26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Line 123"/>
              <p:cNvSpPr>
                <a:spLocks noChangeShapeType="1"/>
              </p:cNvSpPr>
              <p:nvPr/>
            </p:nvSpPr>
            <p:spPr bwMode="auto">
              <a:xfrm>
                <a:off x="3221" y="1098"/>
                <a:ext cx="4" cy="3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" name="Line 124"/>
              <p:cNvSpPr>
                <a:spLocks noChangeShapeType="1"/>
              </p:cNvSpPr>
              <p:nvPr/>
            </p:nvSpPr>
            <p:spPr bwMode="auto">
              <a:xfrm>
                <a:off x="3216" y="1106"/>
                <a:ext cx="5" cy="4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Line 125"/>
              <p:cNvSpPr>
                <a:spLocks noChangeShapeType="1"/>
              </p:cNvSpPr>
              <p:nvPr/>
            </p:nvSpPr>
            <p:spPr bwMode="auto">
              <a:xfrm>
                <a:off x="3207" y="1110"/>
                <a:ext cx="5" cy="5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Freeform 126"/>
              <p:cNvSpPr>
                <a:spLocks/>
              </p:cNvSpPr>
              <p:nvPr/>
            </p:nvSpPr>
            <p:spPr bwMode="auto">
              <a:xfrm>
                <a:off x="3165" y="1056"/>
                <a:ext cx="193" cy="78"/>
              </a:xfrm>
              <a:custGeom>
                <a:avLst/>
                <a:gdLst>
                  <a:gd name="T0" fmla="*/ 12 w 193"/>
                  <a:gd name="T1" fmla="*/ 71 h 78"/>
                  <a:gd name="T2" fmla="*/ 0 w 193"/>
                  <a:gd name="T3" fmla="*/ 42 h 78"/>
                  <a:gd name="T4" fmla="*/ 17 w 193"/>
                  <a:gd name="T5" fmla="*/ 24 h 78"/>
                  <a:gd name="T6" fmla="*/ 30 w 193"/>
                  <a:gd name="T7" fmla="*/ 8 h 78"/>
                  <a:gd name="T8" fmla="*/ 47 w 193"/>
                  <a:gd name="T9" fmla="*/ 0 h 78"/>
                  <a:gd name="T10" fmla="*/ 77 w 193"/>
                  <a:gd name="T11" fmla="*/ 5 h 78"/>
                  <a:gd name="T12" fmla="*/ 77 w 193"/>
                  <a:gd name="T13" fmla="*/ 5 h 78"/>
                  <a:gd name="T14" fmla="*/ 107 w 193"/>
                  <a:gd name="T15" fmla="*/ 8 h 78"/>
                  <a:gd name="T16" fmla="*/ 128 w 193"/>
                  <a:gd name="T17" fmla="*/ 17 h 78"/>
                  <a:gd name="T18" fmla="*/ 128 w 193"/>
                  <a:gd name="T19" fmla="*/ 17 h 78"/>
                  <a:gd name="T20" fmla="*/ 146 w 193"/>
                  <a:gd name="T21" fmla="*/ 24 h 78"/>
                  <a:gd name="T22" fmla="*/ 179 w 193"/>
                  <a:gd name="T23" fmla="*/ 38 h 78"/>
                  <a:gd name="T24" fmla="*/ 179 w 193"/>
                  <a:gd name="T25" fmla="*/ 38 h 78"/>
                  <a:gd name="T26" fmla="*/ 193 w 193"/>
                  <a:gd name="T27" fmla="*/ 45 h 78"/>
                  <a:gd name="T28" fmla="*/ 184 w 193"/>
                  <a:gd name="T29" fmla="*/ 54 h 78"/>
                  <a:gd name="T30" fmla="*/ 184 w 193"/>
                  <a:gd name="T31" fmla="*/ 54 h 78"/>
                  <a:gd name="T32" fmla="*/ 176 w 193"/>
                  <a:gd name="T33" fmla="*/ 62 h 78"/>
                  <a:gd name="T34" fmla="*/ 128 w 193"/>
                  <a:gd name="T35" fmla="*/ 42 h 78"/>
                  <a:gd name="T36" fmla="*/ 107 w 193"/>
                  <a:gd name="T37" fmla="*/ 42 h 78"/>
                  <a:gd name="T38" fmla="*/ 81 w 193"/>
                  <a:gd name="T39" fmla="*/ 42 h 78"/>
                  <a:gd name="T40" fmla="*/ 81 w 193"/>
                  <a:gd name="T41" fmla="*/ 42 h 78"/>
                  <a:gd name="T42" fmla="*/ 86 w 193"/>
                  <a:gd name="T43" fmla="*/ 42 h 78"/>
                  <a:gd name="T44" fmla="*/ 81 w 193"/>
                  <a:gd name="T45" fmla="*/ 59 h 78"/>
                  <a:gd name="T46" fmla="*/ 81 w 193"/>
                  <a:gd name="T47" fmla="*/ 59 h 78"/>
                  <a:gd name="T48" fmla="*/ 81 w 193"/>
                  <a:gd name="T49" fmla="*/ 71 h 78"/>
                  <a:gd name="T50" fmla="*/ 47 w 193"/>
                  <a:gd name="T51" fmla="*/ 78 h 78"/>
                  <a:gd name="T52" fmla="*/ 35 w 193"/>
                  <a:gd name="T53" fmla="*/ 75 h 78"/>
                  <a:gd name="T54" fmla="*/ 35 w 193"/>
                  <a:gd name="T55" fmla="*/ 75 h 78"/>
                  <a:gd name="T56" fmla="*/ 12 w 193"/>
                  <a:gd name="T57" fmla="*/ 7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3" h="78">
                    <a:moveTo>
                      <a:pt x="12" y="71"/>
                    </a:moveTo>
                    <a:lnTo>
                      <a:pt x="0" y="42"/>
                    </a:lnTo>
                    <a:lnTo>
                      <a:pt x="17" y="24"/>
                    </a:lnTo>
                    <a:lnTo>
                      <a:pt x="30" y="8"/>
                    </a:lnTo>
                    <a:lnTo>
                      <a:pt x="47" y="0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107" y="8"/>
                    </a:lnTo>
                    <a:lnTo>
                      <a:pt x="128" y="17"/>
                    </a:lnTo>
                    <a:lnTo>
                      <a:pt x="128" y="17"/>
                    </a:lnTo>
                    <a:lnTo>
                      <a:pt x="146" y="24"/>
                    </a:lnTo>
                    <a:lnTo>
                      <a:pt x="179" y="38"/>
                    </a:lnTo>
                    <a:lnTo>
                      <a:pt x="179" y="38"/>
                    </a:lnTo>
                    <a:lnTo>
                      <a:pt x="193" y="45"/>
                    </a:lnTo>
                    <a:lnTo>
                      <a:pt x="184" y="54"/>
                    </a:lnTo>
                    <a:lnTo>
                      <a:pt x="184" y="54"/>
                    </a:lnTo>
                    <a:lnTo>
                      <a:pt x="176" y="62"/>
                    </a:lnTo>
                    <a:lnTo>
                      <a:pt x="128" y="42"/>
                    </a:lnTo>
                    <a:lnTo>
                      <a:pt x="107" y="42"/>
                    </a:lnTo>
                    <a:lnTo>
                      <a:pt x="81" y="42"/>
                    </a:lnTo>
                    <a:lnTo>
                      <a:pt x="81" y="42"/>
                    </a:lnTo>
                    <a:lnTo>
                      <a:pt x="86" y="42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1" y="71"/>
                    </a:lnTo>
                    <a:lnTo>
                      <a:pt x="47" y="78"/>
                    </a:lnTo>
                    <a:lnTo>
                      <a:pt x="35" y="75"/>
                    </a:lnTo>
                    <a:lnTo>
                      <a:pt x="35" y="75"/>
                    </a:lnTo>
                    <a:lnTo>
                      <a:pt x="12" y="71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Freeform 127"/>
              <p:cNvSpPr>
                <a:spLocks/>
              </p:cNvSpPr>
              <p:nvPr/>
            </p:nvSpPr>
            <p:spPr bwMode="auto">
              <a:xfrm>
                <a:off x="3165" y="1056"/>
                <a:ext cx="184" cy="75"/>
              </a:xfrm>
              <a:custGeom>
                <a:avLst/>
                <a:gdLst>
                  <a:gd name="T0" fmla="*/ 35 w 184"/>
                  <a:gd name="T1" fmla="*/ 75 h 75"/>
                  <a:gd name="T2" fmla="*/ 12 w 184"/>
                  <a:gd name="T3" fmla="*/ 66 h 75"/>
                  <a:gd name="T4" fmla="*/ 5 w 184"/>
                  <a:gd name="T5" fmla="*/ 59 h 75"/>
                  <a:gd name="T6" fmla="*/ 0 w 184"/>
                  <a:gd name="T7" fmla="*/ 42 h 75"/>
                  <a:gd name="T8" fmla="*/ 9 w 184"/>
                  <a:gd name="T9" fmla="*/ 29 h 75"/>
                  <a:gd name="T10" fmla="*/ 21 w 184"/>
                  <a:gd name="T11" fmla="*/ 12 h 75"/>
                  <a:gd name="T12" fmla="*/ 35 w 184"/>
                  <a:gd name="T13" fmla="*/ 8 h 75"/>
                  <a:gd name="T14" fmla="*/ 51 w 184"/>
                  <a:gd name="T15" fmla="*/ 0 h 75"/>
                  <a:gd name="T16" fmla="*/ 77 w 184"/>
                  <a:gd name="T17" fmla="*/ 5 h 75"/>
                  <a:gd name="T18" fmla="*/ 102 w 184"/>
                  <a:gd name="T19" fmla="*/ 8 h 75"/>
                  <a:gd name="T20" fmla="*/ 128 w 184"/>
                  <a:gd name="T21" fmla="*/ 17 h 75"/>
                  <a:gd name="T22" fmla="*/ 158 w 184"/>
                  <a:gd name="T23" fmla="*/ 24 h 75"/>
                  <a:gd name="T24" fmla="*/ 172 w 184"/>
                  <a:gd name="T25" fmla="*/ 33 h 75"/>
                  <a:gd name="T26" fmla="*/ 179 w 184"/>
                  <a:gd name="T27" fmla="*/ 38 h 75"/>
                  <a:gd name="T28" fmla="*/ 184 w 184"/>
                  <a:gd name="T29" fmla="*/ 45 h 75"/>
                  <a:gd name="T30" fmla="*/ 184 w 184"/>
                  <a:gd name="T31" fmla="*/ 54 h 75"/>
                  <a:gd name="T32" fmla="*/ 172 w 184"/>
                  <a:gd name="T33" fmla="*/ 59 h 75"/>
                  <a:gd name="T34" fmla="*/ 158 w 184"/>
                  <a:gd name="T35" fmla="*/ 54 h 75"/>
                  <a:gd name="T36" fmla="*/ 128 w 184"/>
                  <a:gd name="T37" fmla="*/ 42 h 75"/>
                  <a:gd name="T38" fmla="*/ 111 w 184"/>
                  <a:gd name="T39" fmla="*/ 42 h 75"/>
                  <a:gd name="T40" fmla="*/ 102 w 184"/>
                  <a:gd name="T41" fmla="*/ 42 h 75"/>
                  <a:gd name="T42" fmla="*/ 93 w 184"/>
                  <a:gd name="T43" fmla="*/ 42 h 75"/>
                  <a:gd name="T44" fmla="*/ 81 w 184"/>
                  <a:gd name="T45" fmla="*/ 42 h 75"/>
                  <a:gd name="T46" fmla="*/ 81 w 184"/>
                  <a:gd name="T47" fmla="*/ 42 h 75"/>
                  <a:gd name="T48" fmla="*/ 81 w 184"/>
                  <a:gd name="T49" fmla="*/ 45 h 75"/>
                  <a:gd name="T50" fmla="*/ 81 w 184"/>
                  <a:gd name="T51" fmla="*/ 59 h 75"/>
                  <a:gd name="T52" fmla="*/ 72 w 184"/>
                  <a:gd name="T53" fmla="*/ 66 h 75"/>
                  <a:gd name="T54" fmla="*/ 60 w 184"/>
                  <a:gd name="T55" fmla="*/ 71 h 75"/>
                  <a:gd name="T56" fmla="*/ 35 w 184"/>
                  <a:gd name="T5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" h="75">
                    <a:moveTo>
                      <a:pt x="35" y="75"/>
                    </a:moveTo>
                    <a:lnTo>
                      <a:pt x="12" y="66"/>
                    </a:lnTo>
                    <a:lnTo>
                      <a:pt x="5" y="59"/>
                    </a:lnTo>
                    <a:lnTo>
                      <a:pt x="0" y="42"/>
                    </a:lnTo>
                    <a:lnTo>
                      <a:pt x="9" y="29"/>
                    </a:lnTo>
                    <a:lnTo>
                      <a:pt x="21" y="12"/>
                    </a:lnTo>
                    <a:lnTo>
                      <a:pt x="35" y="8"/>
                    </a:lnTo>
                    <a:lnTo>
                      <a:pt x="51" y="0"/>
                    </a:lnTo>
                    <a:lnTo>
                      <a:pt x="77" y="5"/>
                    </a:lnTo>
                    <a:lnTo>
                      <a:pt x="102" y="8"/>
                    </a:lnTo>
                    <a:lnTo>
                      <a:pt x="128" y="17"/>
                    </a:lnTo>
                    <a:lnTo>
                      <a:pt x="158" y="24"/>
                    </a:lnTo>
                    <a:lnTo>
                      <a:pt x="172" y="33"/>
                    </a:lnTo>
                    <a:lnTo>
                      <a:pt x="179" y="38"/>
                    </a:lnTo>
                    <a:lnTo>
                      <a:pt x="184" y="45"/>
                    </a:lnTo>
                    <a:lnTo>
                      <a:pt x="184" y="54"/>
                    </a:lnTo>
                    <a:lnTo>
                      <a:pt x="172" y="59"/>
                    </a:lnTo>
                    <a:lnTo>
                      <a:pt x="158" y="54"/>
                    </a:lnTo>
                    <a:lnTo>
                      <a:pt x="128" y="42"/>
                    </a:lnTo>
                    <a:lnTo>
                      <a:pt x="111" y="42"/>
                    </a:lnTo>
                    <a:lnTo>
                      <a:pt x="102" y="42"/>
                    </a:lnTo>
                    <a:lnTo>
                      <a:pt x="93" y="42"/>
                    </a:lnTo>
                    <a:lnTo>
                      <a:pt x="81" y="42"/>
                    </a:lnTo>
                    <a:lnTo>
                      <a:pt x="81" y="42"/>
                    </a:lnTo>
                    <a:lnTo>
                      <a:pt x="81" y="45"/>
                    </a:lnTo>
                    <a:lnTo>
                      <a:pt x="81" y="59"/>
                    </a:lnTo>
                    <a:lnTo>
                      <a:pt x="72" y="66"/>
                    </a:lnTo>
                    <a:lnTo>
                      <a:pt x="60" y="71"/>
                    </a:lnTo>
                    <a:lnTo>
                      <a:pt x="35" y="75"/>
                    </a:lnTo>
                    <a:close/>
                  </a:path>
                </a:pathLst>
              </a:cu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358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en-US" sz="3200" dirty="0"/>
              <a:t>ADVANTAGES OF ZEBRAFISH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Small size</a:t>
            </a:r>
          </a:p>
          <a:p>
            <a:r>
              <a:rPr lang="en-US" altLang="en-US" dirty="0"/>
              <a:t>Rapid development</a:t>
            </a:r>
          </a:p>
          <a:p>
            <a:r>
              <a:rPr lang="en-US" altLang="en-US" dirty="0"/>
              <a:t>Genetic system</a:t>
            </a:r>
          </a:p>
          <a:p>
            <a:r>
              <a:rPr lang="en-US" altLang="en-US" dirty="0"/>
              <a:t>Transparent</a:t>
            </a:r>
          </a:p>
          <a:p>
            <a:r>
              <a:rPr lang="en-US" altLang="en-US" dirty="0"/>
              <a:t>Easy to manipulate embryos</a:t>
            </a:r>
          </a:p>
          <a:p>
            <a:r>
              <a:rPr lang="en-US" altLang="en-US" dirty="0"/>
              <a:t>All stages accessible</a:t>
            </a:r>
          </a:p>
        </p:txBody>
      </p:sp>
    </p:spTree>
    <p:extLst>
      <p:ext uri="{BB962C8B-B14F-4D97-AF65-F5344CB8AC3E}">
        <p14:creationId xmlns:p14="http://schemas.microsoft.com/office/powerpoint/2010/main" val="131731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en-US" sz="3200" dirty="0"/>
              <a:t>DISADVANTAGES OF ZEBRAFISH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Small size</a:t>
            </a:r>
          </a:p>
          <a:p>
            <a:r>
              <a:rPr lang="en-US" altLang="en-US" dirty="0"/>
              <a:t>Gene duplication</a:t>
            </a:r>
          </a:p>
          <a:p>
            <a:r>
              <a:rPr lang="en-US" altLang="en-US" dirty="0"/>
              <a:t>Not a mammal</a:t>
            </a:r>
          </a:p>
        </p:txBody>
      </p:sp>
    </p:spTree>
    <p:extLst>
      <p:ext uri="{BB962C8B-B14F-4D97-AF65-F5344CB8AC3E}">
        <p14:creationId xmlns:p14="http://schemas.microsoft.com/office/powerpoint/2010/main" val="2624726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en-US" sz="3200" b="1" dirty="0"/>
              <a:t>Zebrafish Chromosomes</a:t>
            </a:r>
          </a:p>
        </p:txBody>
      </p:sp>
      <p:pic>
        <p:nvPicPr>
          <p:cNvPr id="47107" name="Picture 3" descr="chromoso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06" y="1190952"/>
            <a:ext cx="6169980" cy="505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354388" y="6411913"/>
            <a:ext cx="2589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Arial" panose="020B0604020202020204" pitchFamily="34" charset="0"/>
                <a:cs typeface="Times New Roman" panose="02020603050405020304" pitchFamily="18" charset="0"/>
              </a:rPr>
              <a:t>Amores and Postlethwait</a:t>
            </a:r>
            <a:r>
              <a:rPr lang="en-US" altLang="en-US" sz="1400">
                <a:latin typeface="Arial" panose="020B0604020202020204" pitchFamily="34" charset="0"/>
              </a:rPr>
              <a:t> 1999</a:t>
            </a:r>
          </a:p>
        </p:txBody>
      </p:sp>
    </p:spTree>
    <p:extLst>
      <p:ext uri="{BB962C8B-B14F-4D97-AF65-F5344CB8AC3E}">
        <p14:creationId xmlns:p14="http://schemas.microsoft.com/office/powerpoint/2010/main" val="179548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altLang="en-US" sz="3200" dirty="0" err="1"/>
              <a:t>Synteny</a:t>
            </a:r>
            <a:r>
              <a:rPr lang="en-US" altLang="en-US" sz="3200" dirty="0"/>
              <a:t> between Fish and Humans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966553"/>
              </p:ext>
            </p:extLst>
          </p:nvPr>
        </p:nvGraphicFramePr>
        <p:xfrm>
          <a:off x="628650" y="1825625"/>
          <a:ext cx="78867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LG9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Hsa2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hoxda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HOXD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EVX2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dlx1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DLX1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dlx2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DLX2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540284" y="5889594"/>
            <a:ext cx="2066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err="1">
                <a:latin typeface="Arial" panose="020B0604020202020204" pitchFamily="34" charset="0"/>
              </a:rPr>
              <a:t>Postlethwait</a:t>
            </a:r>
            <a:r>
              <a:rPr lang="en-US" altLang="en-US" sz="1400" dirty="0">
                <a:latin typeface="Arial" panose="020B0604020202020204" pitchFamily="34" charset="0"/>
              </a:rPr>
              <a:t> et al. 1999.</a:t>
            </a:r>
          </a:p>
        </p:txBody>
      </p:sp>
    </p:spTree>
    <p:extLst>
      <p:ext uri="{BB962C8B-B14F-4D97-AF65-F5344CB8AC3E}">
        <p14:creationId xmlns:p14="http://schemas.microsoft.com/office/powerpoint/2010/main" val="146551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7379" name="Picture 3" descr="zebrafi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1162505"/>
            <a:ext cx="8413044" cy="549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Zebrafish Development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Picture 4" descr="dev54x5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468" y="308769"/>
            <a:ext cx="617538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twitch64x6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78" y="228600"/>
            <a:ext cx="731838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93111" y="5866790"/>
            <a:ext cx="31287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dirty="0">
                <a:latin typeface="Arial" panose="020B0604020202020204" pitchFamily="34" charset="0"/>
              </a:rPr>
              <a:t>Movies from </a:t>
            </a:r>
            <a:r>
              <a:rPr lang="en-US" altLang="en-US" sz="1200" dirty="0" err="1">
                <a:latin typeface="Arial" panose="020B0604020202020204" pitchFamily="34" charset="0"/>
              </a:rPr>
              <a:t>Haffter</a:t>
            </a:r>
            <a:r>
              <a:rPr lang="en-US" altLang="en-US" sz="1200" dirty="0">
                <a:latin typeface="Arial" panose="020B0604020202020204" pitchFamily="34" charset="0"/>
              </a:rPr>
              <a:t> et al. 1996</a:t>
            </a:r>
          </a:p>
        </p:txBody>
      </p:sp>
    </p:spTree>
    <p:extLst>
      <p:ext uri="{BB962C8B-B14F-4D97-AF65-F5344CB8AC3E}">
        <p14:creationId xmlns:p14="http://schemas.microsoft.com/office/powerpoint/2010/main" val="303377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1792</TotalTime>
  <Words>710</Words>
  <Application>Microsoft Office PowerPoint</Application>
  <PresentationFormat>On-screen Show (4:3)</PresentationFormat>
  <Paragraphs>129</Paragraphs>
  <Slides>24</Slides>
  <Notes>4</Notes>
  <HiddenSlides>0</HiddenSlides>
  <MMClips>6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Calibri</vt:lpstr>
      <vt:lpstr>Calibri Light</vt:lpstr>
      <vt:lpstr>Helvetica</vt:lpstr>
      <vt:lpstr>Minion-Regular</vt:lpstr>
      <vt:lpstr>Times</vt:lpstr>
      <vt:lpstr>Office Theme</vt:lpstr>
      <vt:lpstr>1_Office Theme</vt:lpstr>
      <vt:lpstr>2_Office Theme</vt:lpstr>
      <vt:lpstr>3_Office Theme</vt:lpstr>
      <vt:lpstr>4_Office Theme</vt:lpstr>
      <vt:lpstr>5_Office Theme</vt:lpstr>
      <vt:lpstr>Document</vt:lpstr>
      <vt:lpstr>Biology 227: Methods in Modern Microscopy</vt:lpstr>
      <vt:lpstr>George Streisinger developed zebrafish as a model system</vt:lpstr>
      <vt:lpstr>Number of Known Vertebrate Species and Taxonomic Distribution (Total 43,173) </vt:lpstr>
      <vt:lpstr>PowerPoint Presentation</vt:lpstr>
      <vt:lpstr>ADVANTAGES OF ZEBRAFISH</vt:lpstr>
      <vt:lpstr>DISADVANTAGES OF ZEBRAFISH</vt:lpstr>
      <vt:lpstr>Zebrafish Chromosomes</vt:lpstr>
      <vt:lpstr>Synteny between Fish and Humans</vt:lpstr>
      <vt:lpstr>Zebrafish Development </vt:lpstr>
      <vt:lpstr>ENU (Ethylnitrosourea) Mutagenesis</vt:lpstr>
      <vt:lpstr>ZEBRAFISH ENU MUTAGENESIS</vt:lpstr>
      <vt:lpstr>Examples of Zebrafish Mutants</vt:lpstr>
      <vt:lpstr>Zebrafish as a Model of Human Pathologies</vt:lpstr>
      <vt:lpstr>Transgenic Zebrafish</vt:lpstr>
      <vt:lpstr>Week 4 Live imaging: zebrafish embryos</vt:lpstr>
      <vt:lpstr>Week 4 Live imaging: zebrafish embryos</vt:lpstr>
      <vt:lpstr>Neural crest: A migratory cell type</vt:lpstr>
      <vt:lpstr>Sox 10 promoter drives GFP in zebrafish neural crest</vt:lpstr>
      <vt:lpstr>ENU (Ethylnitrosourea) Mutagenesis</vt:lpstr>
      <vt:lpstr>Insertional mutagenesis screen from Nancy Hopkin’s lab at MIT</vt:lpstr>
      <vt:lpstr>Flip trap screen (http://www.fliptrap.org) Le Trinh et al. Gene Dev. 2011</vt:lpstr>
      <vt:lpstr>Time lapse movies of developing zebrafish: Focus on the inner ear and surrounding tissues</vt:lpstr>
      <vt:lpstr>Examples of time lapses showing neural crest</vt:lpstr>
      <vt:lpstr>Zeiss Z1 digital light sheet fluorescence microscope. Meet Wednesday in BI rm B133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Andres Collazo</dc:creator>
  <cp:lastModifiedBy>Andres Collazo</cp:lastModifiedBy>
  <cp:revision>33</cp:revision>
  <dcterms:created xsi:type="dcterms:W3CDTF">2016-02-05T16:36:22Z</dcterms:created>
  <dcterms:modified xsi:type="dcterms:W3CDTF">2020-01-25T00:13:54Z</dcterms:modified>
</cp:coreProperties>
</file>