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13" r:id="rId3"/>
    <p:sldMasterId id="2147483762" r:id="rId4"/>
    <p:sldMasterId id="2147483774" r:id="rId5"/>
  </p:sldMasterIdLst>
  <p:notesMasterIdLst>
    <p:notesMasterId r:id="rId44"/>
  </p:notesMasterIdLst>
  <p:sldIdLst>
    <p:sldId id="363" r:id="rId6"/>
    <p:sldId id="269" r:id="rId7"/>
    <p:sldId id="340" r:id="rId8"/>
    <p:sldId id="292" r:id="rId9"/>
    <p:sldId id="372" r:id="rId10"/>
    <p:sldId id="373" r:id="rId11"/>
    <p:sldId id="270" r:id="rId12"/>
    <p:sldId id="272" r:id="rId13"/>
    <p:sldId id="275" r:id="rId14"/>
    <p:sldId id="276" r:id="rId15"/>
    <p:sldId id="278" r:id="rId16"/>
    <p:sldId id="279" r:id="rId17"/>
    <p:sldId id="280" r:id="rId18"/>
    <p:sldId id="286" r:id="rId19"/>
    <p:sldId id="375" r:id="rId20"/>
    <p:sldId id="376" r:id="rId21"/>
    <p:sldId id="291" r:id="rId22"/>
    <p:sldId id="339" r:id="rId23"/>
    <p:sldId id="374" r:id="rId24"/>
    <p:sldId id="266" r:id="rId25"/>
    <p:sldId id="322" r:id="rId26"/>
    <p:sldId id="377" r:id="rId27"/>
    <p:sldId id="325" r:id="rId28"/>
    <p:sldId id="378" r:id="rId29"/>
    <p:sldId id="379" r:id="rId30"/>
    <p:sldId id="260" r:id="rId31"/>
    <p:sldId id="361" r:id="rId32"/>
    <p:sldId id="294" r:id="rId33"/>
    <p:sldId id="365" r:id="rId34"/>
    <p:sldId id="366" r:id="rId35"/>
    <p:sldId id="367" r:id="rId36"/>
    <p:sldId id="368" r:id="rId37"/>
    <p:sldId id="369" r:id="rId38"/>
    <p:sldId id="370" r:id="rId39"/>
    <p:sldId id="312" r:id="rId40"/>
    <p:sldId id="313" r:id="rId41"/>
    <p:sldId id="314" r:id="rId42"/>
    <p:sldId id="38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99"/>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336" autoAdjust="0"/>
  </p:normalViewPr>
  <p:slideViewPr>
    <p:cSldViewPr snapToGrid="0">
      <p:cViewPr varScale="1">
        <p:scale>
          <a:sx n="71" d="100"/>
          <a:sy n="71" d="100"/>
        </p:scale>
        <p:origin x="1742" y="53"/>
      </p:cViewPr>
      <p:guideLst/>
    </p:cSldViewPr>
  </p:slideViewPr>
  <p:notesTextViewPr>
    <p:cViewPr>
      <p:scale>
        <a:sx n="125" d="100"/>
        <a:sy n="125" d="100"/>
      </p:scale>
      <p:origin x="0" y="0"/>
    </p:cViewPr>
  </p:notesTextViewPr>
  <p:sorterViewPr>
    <p:cViewPr varScale="1">
      <p:scale>
        <a:sx n="100" d="100"/>
        <a:sy n="100" d="100"/>
      </p:scale>
      <p:origin x="0" y="-688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s Collazo" userId="911ef8bb-6c35-4086-8cc6-5ad780b3af69" providerId="ADAL" clId="{D973E024-2B7A-4709-A33C-57AE2E9F72CC}"/>
    <pc:docChg chg="undo redo custSel addSld delSld modSld sldOrd delMainMaster">
      <pc:chgData name="Andres Collazo" userId="911ef8bb-6c35-4086-8cc6-5ad780b3af69" providerId="ADAL" clId="{D973E024-2B7A-4709-A33C-57AE2E9F72CC}" dt="2018-01-25T00:29:51.501" v="91" actId="2696"/>
      <pc:docMkLst>
        <pc:docMk/>
      </pc:docMkLst>
      <pc:sldChg chg="addSp delSp modSp">
        <pc:chgData name="Andres Collazo" userId="911ef8bb-6c35-4086-8cc6-5ad780b3af69" providerId="ADAL" clId="{D973E024-2B7A-4709-A33C-57AE2E9F72CC}" dt="2018-01-24T18:13:59.070" v="90" actId="1076"/>
        <pc:sldMkLst>
          <pc:docMk/>
          <pc:sldMk cId="3785547802" sldId="291"/>
        </pc:sldMkLst>
        <pc:spChg chg="mod">
          <ac:chgData name="Andres Collazo" userId="911ef8bb-6c35-4086-8cc6-5ad780b3af69" providerId="ADAL" clId="{D973E024-2B7A-4709-A33C-57AE2E9F72CC}" dt="2018-01-24T18:11:03.732" v="82" actId="20577"/>
          <ac:spMkLst>
            <pc:docMk/>
            <pc:sldMk cId="3785547802" sldId="291"/>
            <ac:spMk id="6" creationId="{00000000-0000-0000-0000-000000000000}"/>
          </ac:spMkLst>
        </pc:spChg>
        <pc:spChg chg="del">
          <ac:chgData name="Andres Collazo" userId="911ef8bb-6c35-4086-8cc6-5ad780b3af69" providerId="ADAL" clId="{D973E024-2B7A-4709-A33C-57AE2E9F72CC}" dt="2018-01-24T18:11:48.507" v="85" actId="478"/>
          <ac:spMkLst>
            <pc:docMk/>
            <pc:sldMk cId="3785547802" sldId="291"/>
            <ac:spMk id="13" creationId="{00000000-0000-0000-0000-000000000000}"/>
          </ac:spMkLst>
        </pc:spChg>
        <pc:picChg chg="add mod">
          <ac:chgData name="Andres Collazo" userId="911ef8bb-6c35-4086-8cc6-5ad780b3af69" providerId="ADAL" clId="{D973E024-2B7A-4709-A33C-57AE2E9F72CC}" dt="2018-01-24T18:13:59.070" v="90" actId="1076"/>
          <ac:picMkLst>
            <pc:docMk/>
            <pc:sldMk cId="3785547802" sldId="291"/>
            <ac:picMk id="3" creationId="{89973C3F-14E6-45B4-A71C-7EC31B001DC5}"/>
          </ac:picMkLst>
        </pc:picChg>
        <pc:picChg chg="del">
          <ac:chgData name="Andres Collazo" userId="911ef8bb-6c35-4086-8cc6-5ad780b3af69" providerId="ADAL" clId="{D973E024-2B7A-4709-A33C-57AE2E9F72CC}" dt="2018-01-24T18:11:44.954" v="84" actId="478"/>
          <ac:picMkLst>
            <pc:docMk/>
            <pc:sldMk cId="3785547802" sldId="291"/>
            <ac:picMk id="8" creationId="{00000000-0000-0000-0000-000000000000}"/>
          </ac:picMkLst>
        </pc:picChg>
        <pc:picChg chg="del">
          <ac:chgData name="Andres Collazo" userId="911ef8bb-6c35-4086-8cc6-5ad780b3af69" providerId="ADAL" clId="{D973E024-2B7A-4709-A33C-57AE2E9F72CC}" dt="2018-01-24T18:11:37.043" v="83" actId="478"/>
          <ac:picMkLst>
            <pc:docMk/>
            <pc:sldMk cId="3785547802" sldId="291"/>
            <ac:picMk id="11" creationId="{00000000-0000-0000-0000-000000000000}"/>
          </ac:picMkLst>
        </pc:picChg>
      </pc:sldChg>
      <pc:sldChg chg="modSp ord">
        <pc:chgData name="Andres Collazo" userId="911ef8bb-6c35-4086-8cc6-5ad780b3af69" providerId="ADAL" clId="{D973E024-2B7A-4709-A33C-57AE2E9F72CC}" dt="2018-01-24T16:28:40.586" v="55" actId="255"/>
        <pc:sldMkLst>
          <pc:docMk/>
          <pc:sldMk cId="1413494136" sldId="292"/>
        </pc:sldMkLst>
        <pc:spChg chg="mod">
          <ac:chgData name="Andres Collazo" userId="911ef8bb-6c35-4086-8cc6-5ad780b3af69" providerId="ADAL" clId="{D973E024-2B7A-4709-A33C-57AE2E9F72CC}" dt="2018-01-24T16:28:40.586" v="55" actId="255"/>
          <ac:spMkLst>
            <pc:docMk/>
            <pc:sldMk cId="1413494136" sldId="292"/>
            <ac:spMk id="2" creationId="{00000000-0000-0000-0000-000000000000}"/>
          </ac:spMkLst>
        </pc:spChg>
      </pc:sldChg>
      <pc:sldChg chg="modSp">
        <pc:chgData name="Andres Collazo" userId="911ef8bb-6c35-4086-8cc6-5ad780b3af69" providerId="ADAL" clId="{D973E024-2B7A-4709-A33C-57AE2E9F72CC}" dt="2018-01-24T16:29:08.814" v="56" actId="255"/>
        <pc:sldMkLst>
          <pc:docMk/>
          <pc:sldMk cId="3995799944" sldId="322"/>
        </pc:sldMkLst>
        <pc:spChg chg="mod">
          <ac:chgData name="Andres Collazo" userId="911ef8bb-6c35-4086-8cc6-5ad780b3af69" providerId="ADAL" clId="{D973E024-2B7A-4709-A33C-57AE2E9F72CC}" dt="2018-01-24T16:29:08.814" v="56" actId="255"/>
          <ac:spMkLst>
            <pc:docMk/>
            <pc:sldMk cId="3995799944" sldId="322"/>
            <ac:spMk id="2" creationId="{00000000-0000-0000-0000-000000000000}"/>
          </ac:spMkLst>
        </pc:spChg>
      </pc:sldChg>
      <pc:sldChg chg="modSp ord">
        <pc:chgData name="Andres Collazo" userId="911ef8bb-6c35-4086-8cc6-5ad780b3af69" providerId="ADAL" clId="{D973E024-2B7A-4709-A33C-57AE2E9F72CC}" dt="2018-01-24T16:27:22.120" v="54" actId="2696"/>
        <pc:sldMkLst>
          <pc:docMk/>
          <pc:sldMk cId="1159083534" sldId="340"/>
        </pc:sldMkLst>
        <pc:spChg chg="mod">
          <ac:chgData name="Andres Collazo" userId="911ef8bb-6c35-4086-8cc6-5ad780b3af69" providerId="ADAL" clId="{D973E024-2B7A-4709-A33C-57AE2E9F72CC}" dt="2018-01-24T16:27:22.120" v="54" actId="2696"/>
          <ac:spMkLst>
            <pc:docMk/>
            <pc:sldMk cId="1159083534" sldId="340"/>
            <ac:spMk id="2" creationId="{00000000-0000-0000-0000-000000000000}"/>
          </ac:spMkLst>
        </pc:spChg>
        <pc:spChg chg="mod">
          <ac:chgData name="Andres Collazo" userId="911ef8bb-6c35-4086-8cc6-5ad780b3af69" providerId="ADAL" clId="{D973E024-2B7A-4709-A33C-57AE2E9F72CC}" dt="2018-01-24T16:27:01.597" v="52" actId="2696"/>
          <ac:spMkLst>
            <pc:docMk/>
            <pc:sldMk cId="1159083534" sldId="340"/>
            <ac:spMk id="3" creationId="{00000000-0000-0000-0000-000000000000}"/>
          </ac:spMkLst>
        </pc:spChg>
      </pc:sldChg>
      <pc:sldChg chg="modSp add del">
        <pc:chgData name="Andres Collazo" userId="911ef8bb-6c35-4086-8cc6-5ad780b3af69" providerId="ADAL" clId="{D973E024-2B7A-4709-A33C-57AE2E9F72CC}" dt="2018-01-24T16:22:35.423" v="10" actId="2696"/>
        <pc:sldMkLst>
          <pc:docMk/>
          <pc:sldMk cId="2009479757" sldId="363"/>
        </pc:sldMkLst>
        <pc:spChg chg="mod">
          <ac:chgData name="Andres Collazo" userId="911ef8bb-6c35-4086-8cc6-5ad780b3af69" providerId="ADAL" clId="{D973E024-2B7A-4709-A33C-57AE2E9F72CC}" dt="2018-01-24T16:22:35.423" v="10" actId="2696"/>
          <ac:spMkLst>
            <pc:docMk/>
            <pc:sldMk cId="2009479757" sldId="363"/>
            <ac:spMk id="3" creationId="{00000000-0000-0000-0000-000000000000}"/>
          </ac:spMkLst>
        </pc:spChg>
      </pc:sldChg>
      <pc:sldChg chg="add">
        <pc:chgData name="Andres Collazo" userId="911ef8bb-6c35-4086-8cc6-5ad780b3af69" providerId="ADAL" clId="{D973E024-2B7A-4709-A33C-57AE2E9F72CC}" dt="2018-01-24T18:06:57.353" v="65" actId="2696"/>
        <pc:sldMkLst>
          <pc:docMk/>
          <pc:sldMk cId="790457067" sldId="365"/>
        </pc:sldMkLst>
      </pc:sldChg>
      <pc:sldChg chg="add">
        <pc:chgData name="Andres Collazo" userId="911ef8bb-6c35-4086-8cc6-5ad780b3af69" providerId="ADAL" clId="{D973E024-2B7A-4709-A33C-57AE2E9F72CC}" dt="2018-01-24T18:06:57.353" v="65" actId="2696"/>
        <pc:sldMkLst>
          <pc:docMk/>
          <pc:sldMk cId="3599301678" sldId="366"/>
        </pc:sldMkLst>
      </pc:sldChg>
      <pc:sldChg chg="add">
        <pc:chgData name="Andres Collazo" userId="911ef8bb-6c35-4086-8cc6-5ad780b3af69" providerId="ADAL" clId="{D973E024-2B7A-4709-A33C-57AE2E9F72CC}" dt="2018-01-24T18:06:57.353" v="65" actId="2696"/>
        <pc:sldMkLst>
          <pc:docMk/>
          <pc:sldMk cId="2403019691" sldId="367"/>
        </pc:sldMkLst>
      </pc:sldChg>
      <pc:sldChg chg="add">
        <pc:chgData name="Andres Collazo" userId="911ef8bb-6c35-4086-8cc6-5ad780b3af69" providerId="ADAL" clId="{D973E024-2B7A-4709-A33C-57AE2E9F72CC}" dt="2018-01-24T18:06:57.353" v="65" actId="2696"/>
        <pc:sldMkLst>
          <pc:docMk/>
          <pc:sldMk cId="601034153" sldId="368"/>
        </pc:sldMkLst>
      </pc:sldChg>
      <pc:sldChg chg="add">
        <pc:chgData name="Andres Collazo" userId="911ef8bb-6c35-4086-8cc6-5ad780b3af69" providerId="ADAL" clId="{D973E024-2B7A-4709-A33C-57AE2E9F72CC}" dt="2018-01-24T18:06:57.353" v="65" actId="2696"/>
        <pc:sldMkLst>
          <pc:docMk/>
          <pc:sldMk cId="2054683718" sldId="369"/>
        </pc:sldMkLst>
      </pc:sldChg>
      <pc:sldChg chg="add">
        <pc:chgData name="Andres Collazo" userId="911ef8bb-6c35-4086-8cc6-5ad780b3af69" providerId="ADAL" clId="{D973E024-2B7A-4709-A33C-57AE2E9F72CC}" dt="2018-01-24T18:06:57.353" v="65" actId="2696"/>
        <pc:sldMkLst>
          <pc:docMk/>
          <pc:sldMk cId="807183884" sldId="370"/>
        </pc:sldMkLst>
      </pc:sldChg>
    </pc:docChg>
  </pc:docChgLst>
  <pc:docChgLst>
    <pc:chgData name="Andres Collazo" userId="911ef8bb-6c35-4086-8cc6-5ad780b3af69" providerId="ADAL" clId="{CF4C3EE5-CFBE-43B5-8F1C-CEB1409F2D62}"/>
    <pc:docChg chg="undo redo custSel addSld delSld modSld sldOrd">
      <pc:chgData name="Andres Collazo" userId="911ef8bb-6c35-4086-8cc6-5ad780b3af69" providerId="ADAL" clId="{CF4C3EE5-CFBE-43B5-8F1C-CEB1409F2D62}" dt="2018-01-31T23:55:20.452" v="585" actId="478"/>
      <pc:docMkLst>
        <pc:docMk/>
      </pc:docMkLst>
      <pc:sldChg chg="modAnim">
        <pc:chgData name="Andres Collazo" userId="911ef8bb-6c35-4086-8cc6-5ad780b3af69" providerId="ADAL" clId="{CF4C3EE5-CFBE-43B5-8F1C-CEB1409F2D62}" dt="2018-01-26T23:03:39.278" v="227" actId="2696"/>
        <pc:sldMkLst>
          <pc:docMk/>
          <pc:sldMk cId="3038752558" sldId="275"/>
        </pc:sldMkLst>
      </pc:sldChg>
      <pc:sldChg chg="del ord">
        <pc:chgData name="Andres Collazo" userId="911ef8bb-6c35-4086-8cc6-5ad780b3af69" providerId="ADAL" clId="{CF4C3EE5-CFBE-43B5-8F1C-CEB1409F2D62}" dt="2018-01-31T23:54:11.359" v="570" actId="2696"/>
        <pc:sldMkLst>
          <pc:docMk/>
          <pc:sldMk cId="263526028" sldId="277"/>
        </pc:sldMkLst>
      </pc:sldChg>
      <pc:sldChg chg="modSp">
        <pc:chgData name="Andres Collazo" userId="911ef8bb-6c35-4086-8cc6-5ad780b3af69" providerId="ADAL" clId="{CF4C3EE5-CFBE-43B5-8F1C-CEB1409F2D62}" dt="2018-01-26T23:22:34.338" v="235" actId="255"/>
        <pc:sldMkLst>
          <pc:docMk/>
          <pc:sldMk cId="293981435" sldId="278"/>
        </pc:sldMkLst>
        <pc:spChg chg="mod">
          <ac:chgData name="Andres Collazo" userId="911ef8bb-6c35-4086-8cc6-5ad780b3af69" providerId="ADAL" clId="{CF4C3EE5-CFBE-43B5-8F1C-CEB1409F2D62}" dt="2018-01-26T23:22:34.338" v="235" actId="255"/>
          <ac:spMkLst>
            <pc:docMk/>
            <pc:sldMk cId="293981435" sldId="278"/>
            <ac:spMk id="2" creationId="{00000000-0000-0000-0000-000000000000}"/>
          </ac:spMkLst>
        </pc:spChg>
      </pc:sldChg>
      <pc:sldChg chg="modSp">
        <pc:chgData name="Andres Collazo" userId="911ef8bb-6c35-4086-8cc6-5ad780b3af69" providerId="ADAL" clId="{CF4C3EE5-CFBE-43B5-8F1C-CEB1409F2D62}" dt="2018-01-26T23:22:36.040" v="236" actId="255"/>
        <pc:sldMkLst>
          <pc:docMk/>
          <pc:sldMk cId="989650135" sldId="279"/>
        </pc:sldMkLst>
        <pc:spChg chg="mod">
          <ac:chgData name="Andres Collazo" userId="911ef8bb-6c35-4086-8cc6-5ad780b3af69" providerId="ADAL" clId="{CF4C3EE5-CFBE-43B5-8F1C-CEB1409F2D62}" dt="2018-01-26T23:22:36.040" v="236" actId="255"/>
          <ac:spMkLst>
            <pc:docMk/>
            <pc:sldMk cId="989650135" sldId="279"/>
            <ac:spMk id="2" creationId="{00000000-0000-0000-0000-000000000000}"/>
          </ac:spMkLst>
        </pc:spChg>
      </pc:sldChg>
      <pc:sldChg chg="modSp">
        <pc:chgData name="Andres Collazo" userId="911ef8bb-6c35-4086-8cc6-5ad780b3af69" providerId="ADAL" clId="{CF4C3EE5-CFBE-43B5-8F1C-CEB1409F2D62}" dt="2018-01-26T23:22:38.383" v="237" actId="255"/>
        <pc:sldMkLst>
          <pc:docMk/>
          <pc:sldMk cId="3935794412" sldId="280"/>
        </pc:sldMkLst>
        <pc:spChg chg="mod">
          <ac:chgData name="Andres Collazo" userId="911ef8bb-6c35-4086-8cc6-5ad780b3af69" providerId="ADAL" clId="{CF4C3EE5-CFBE-43B5-8F1C-CEB1409F2D62}" dt="2018-01-26T23:22:38.383" v="237" actId="255"/>
          <ac:spMkLst>
            <pc:docMk/>
            <pc:sldMk cId="3935794412" sldId="280"/>
            <ac:spMk id="2" creationId="{00000000-0000-0000-0000-000000000000}"/>
          </ac:spMkLst>
        </pc:spChg>
      </pc:sldChg>
      <pc:sldChg chg="del ord modAnim">
        <pc:chgData name="Andres Collazo" userId="911ef8bb-6c35-4086-8cc6-5ad780b3af69" providerId="ADAL" clId="{CF4C3EE5-CFBE-43B5-8F1C-CEB1409F2D62}" dt="2018-01-31T23:54:11.359" v="571" actId="2696"/>
        <pc:sldMkLst>
          <pc:docMk/>
          <pc:sldMk cId="3555526370" sldId="285"/>
        </pc:sldMkLst>
      </pc:sldChg>
      <pc:sldChg chg="modSp">
        <pc:chgData name="Andres Collazo" userId="911ef8bb-6c35-4086-8cc6-5ad780b3af69" providerId="ADAL" clId="{CF4C3EE5-CFBE-43B5-8F1C-CEB1409F2D62}" dt="2018-01-26T23:22:02.029" v="231" actId="255"/>
        <pc:sldMkLst>
          <pc:docMk/>
          <pc:sldMk cId="1728439093" sldId="286"/>
        </pc:sldMkLst>
        <pc:spChg chg="mod">
          <ac:chgData name="Andres Collazo" userId="911ef8bb-6c35-4086-8cc6-5ad780b3af69" providerId="ADAL" clId="{CF4C3EE5-CFBE-43B5-8F1C-CEB1409F2D62}" dt="2018-01-26T23:22:02.029" v="231" actId="255"/>
          <ac:spMkLst>
            <pc:docMk/>
            <pc:sldMk cId="1728439093" sldId="286"/>
            <ac:spMk id="2" creationId="{00000000-0000-0000-0000-000000000000}"/>
          </ac:spMkLst>
        </pc:spChg>
      </pc:sldChg>
      <pc:sldChg chg="modSp modNotesTx">
        <pc:chgData name="Andres Collazo" userId="911ef8bb-6c35-4086-8cc6-5ad780b3af69" providerId="ADAL" clId="{CF4C3EE5-CFBE-43B5-8F1C-CEB1409F2D62}" dt="2018-01-27T00:01:52.684" v="558" actId="6549"/>
        <pc:sldMkLst>
          <pc:docMk/>
          <pc:sldMk cId="3785547802" sldId="291"/>
        </pc:sldMkLst>
        <pc:spChg chg="mod">
          <ac:chgData name="Andres Collazo" userId="911ef8bb-6c35-4086-8cc6-5ad780b3af69" providerId="ADAL" clId="{CF4C3EE5-CFBE-43B5-8F1C-CEB1409F2D62}" dt="2018-01-26T23:31:52.647" v="273" actId="255"/>
          <ac:spMkLst>
            <pc:docMk/>
            <pc:sldMk cId="3785547802" sldId="291"/>
            <ac:spMk id="6" creationId="{00000000-0000-0000-0000-000000000000}"/>
          </ac:spMkLst>
        </pc:spChg>
        <pc:spChg chg="mod">
          <ac:chgData name="Andres Collazo" userId="911ef8bb-6c35-4086-8cc6-5ad780b3af69" providerId="ADAL" clId="{CF4C3EE5-CFBE-43B5-8F1C-CEB1409F2D62}" dt="2018-01-27T00:01:27.107" v="556" actId="20577"/>
          <ac:spMkLst>
            <pc:docMk/>
            <pc:sldMk cId="3785547802" sldId="291"/>
            <ac:spMk id="10" creationId="{00000000-0000-0000-0000-000000000000}"/>
          </ac:spMkLst>
        </pc:spChg>
        <pc:picChg chg="mod">
          <ac:chgData name="Andres Collazo" userId="911ef8bb-6c35-4086-8cc6-5ad780b3af69" providerId="ADAL" clId="{CF4C3EE5-CFBE-43B5-8F1C-CEB1409F2D62}" dt="2018-01-26T23:32:05.497" v="275" actId="1076"/>
          <ac:picMkLst>
            <pc:docMk/>
            <pc:sldMk cId="3785547802" sldId="291"/>
            <ac:picMk id="3" creationId="{89973C3F-14E6-45B4-A71C-7EC31B001DC5}"/>
          </ac:picMkLst>
        </pc:picChg>
        <pc:picChg chg="mod">
          <ac:chgData name="Andres Collazo" userId="911ef8bb-6c35-4086-8cc6-5ad780b3af69" providerId="ADAL" clId="{CF4C3EE5-CFBE-43B5-8F1C-CEB1409F2D62}" dt="2018-01-26T23:32:24.730" v="276" actId="1076"/>
          <ac:picMkLst>
            <pc:docMk/>
            <pc:sldMk cId="3785547802" sldId="291"/>
            <ac:picMk id="7" creationId="{00000000-0000-0000-0000-000000000000}"/>
          </ac:picMkLst>
        </pc:picChg>
      </pc:sldChg>
      <pc:sldChg chg="ord">
        <pc:chgData name="Andres Collazo" userId="911ef8bb-6c35-4086-8cc6-5ad780b3af69" providerId="ADAL" clId="{CF4C3EE5-CFBE-43B5-8F1C-CEB1409F2D62}" dt="2018-01-26T22:35:19.309" v="0" actId="2696"/>
        <pc:sldMkLst>
          <pc:docMk/>
          <pc:sldMk cId="1413494136" sldId="292"/>
        </pc:sldMkLst>
      </pc:sldChg>
      <pc:sldChg chg="delSp delAnim">
        <pc:chgData name="Andres Collazo" userId="911ef8bb-6c35-4086-8cc6-5ad780b3af69" providerId="ADAL" clId="{CF4C3EE5-CFBE-43B5-8F1C-CEB1409F2D62}" dt="2018-01-31T23:54:27.979" v="579" actId="478"/>
        <pc:sldMkLst>
          <pc:docMk/>
          <pc:sldMk cId="662469812" sldId="294"/>
        </pc:sldMkLst>
        <pc:picChg chg="del">
          <ac:chgData name="Andres Collazo" userId="911ef8bb-6c35-4086-8cc6-5ad780b3af69" providerId="ADAL" clId="{CF4C3EE5-CFBE-43B5-8F1C-CEB1409F2D62}" dt="2018-01-31T23:54:21.692" v="576" actId="478"/>
          <ac:picMkLst>
            <pc:docMk/>
            <pc:sldMk cId="662469812" sldId="294"/>
            <ac:picMk id="995331" creationId="{00000000-0000-0000-0000-000000000000}"/>
          </ac:picMkLst>
        </pc:picChg>
        <pc:picChg chg="del">
          <ac:chgData name="Andres Collazo" userId="911ef8bb-6c35-4086-8cc6-5ad780b3af69" providerId="ADAL" clId="{CF4C3EE5-CFBE-43B5-8F1C-CEB1409F2D62}" dt="2018-01-31T23:54:26.057" v="578" actId="478"/>
          <ac:picMkLst>
            <pc:docMk/>
            <pc:sldMk cId="662469812" sldId="294"/>
            <ac:picMk id="995332" creationId="{00000000-0000-0000-0000-000000000000}"/>
          </ac:picMkLst>
        </pc:picChg>
        <pc:picChg chg="del">
          <ac:chgData name="Andres Collazo" userId="911ef8bb-6c35-4086-8cc6-5ad780b3af69" providerId="ADAL" clId="{CF4C3EE5-CFBE-43B5-8F1C-CEB1409F2D62}" dt="2018-01-31T23:54:27.979" v="579" actId="478"/>
          <ac:picMkLst>
            <pc:docMk/>
            <pc:sldMk cId="662469812" sldId="294"/>
            <ac:picMk id="995333" creationId="{00000000-0000-0000-0000-000000000000}"/>
          </ac:picMkLst>
        </pc:picChg>
        <pc:picChg chg="del">
          <ac:chgData name="Andres Collazo" userId="911ef8bb-6c35-4086-8cc6-5ad780b3af69" providerId="ADAL" clId="{CF4C3EE5-CFBE-43B5-8F1C-CEB1409F2D62}" dt="2018-01-31T23:54:22.887" v="577" actId="478"/>
          <ac:picMkLst>
            <pc:docMk/>
            <pc:sldMk cId="662469812" sldId="294"/>
            <ac:picMk id="995334" creationId="{00000000-0000-0000-0000-000000000000}"/>
          </ac:picMkLst>
        </pc:picChg>
      </pc:sldChg>
      <pc:sldChg chg="del ord">
        <pc:chgData name="Andres Collazo" userId="911ef8bb-6c35-4086-8cc6-5ad780b3af69" providerId="ADAL" clId="{CF4C3EE5-CFBE-43B5-8F1C-CEB1409F2D62}" dt="2018-01-31T23:54:11.375" v="572" actId="2696"/>
        <pc:sldMkLst>
          <pc:docMk/>
          <pc:sldMk cId="1160233318" sldId="295"/>
        </pc:sldMkLst>
      </pc:sldChg>
      <pc:sldChg chg="del ord">
        <pc:chgData name="Andres Collazo" userId="911ef8bb-6c35-4086-8cc6-5ad780b3af69" providerId="ADAL" clId="{CF4C3EE5-CFBE-43B5-8F1C-CEB1409F2D62}" dt="2018-01-31T23:54:11.391" v="573" actId="2696"/>
        <pc:sldMkLst>
          <pc:docMk/>
          <pc:sldMk cId="3364990498" sldId="297"/>
        </pc:sldMkLst>
      </pc:sldChg>
      <pc:sldChg chg="del ord">
        <pc:chgData name="Andres Collazo" userId="911ef8bb-6c35-4086-8cc6-5ad780b3af69" providerId="ADAL" clId="{CF4C3EE5-CFBE-43B5-8F1C-CEB1409F2D62}" dt="2018-01-31T23:54:11.422" v="574" actId="2696"/>
        <pc:sldMkLst>
          <pc:docMk/>
          <pc:sldMk cId="3725289903" sldId="298"/>
        </pc:sldMkLst>
      </pc:sldChg>
      <pc:sldChg chg="del ord">
        <pc:chgData name="Andres Collazo" userId="911ef8bb-6c35-4086-8cc6-5ad780b3af69" providerId="ADAL" clId="{CF4C3EE5-CFBE-43B5-8F1C-CEB1409F2D62}" dt="2018-01-31T23:54:11.500" v="575" actId="2696"/>
        <pc:sldMkLst>
          <pc:docMk/>
          <pc:sldMk cId="3032090587" sldId="299"/>
        </pc:sldMkLst>
      </pc:sldChg>
      <pc:sldChg chg="modAnim">
        <pc:chgData name="Andres Collazo" userId="911ef8bb-6c35-4086-8cc6-5ad780b3af69" providerId="ADAL" clId="{CF4C3EE5-CFBE-43B5-8F1C-CEB1409F2D62}" dt="2018-01-29T16:08:30.433" v="569"/>
        <pc:sldMkLst>
          <pc:docMk/>
          <pc:sldMk cId="1978821531" sldId="314"/>
        </pc:sldMkLst>
      </pc:sldChg>
      <pc:sldChg chg="modSp ord">
        <pc:chgData name="Andres Collazo" userId="911ef8bb-6c35-4086-8cc6-5ad780b3af69" providerId="ADAL" clId="{CF4C3EE5-CFBE-43B5-8F1C-CEB1409F2D62}" dt="2018-01-26T22:47:25.559" v="152" actId="20577"/>
        <pc:sldMkLst>
          <pc:docMk/>
          <pc:sldMk cId="1159083534" sldId="340"/>
        </pc:sldMkLst>
        <pc:spChg chg="mod">
          <ac:chgData name="Andres Collazo" userId="911ef8bb-6c35-4086-8cc6-5ad780b3af69" providerId="ADAL" clId="{CF4C3EE5-CFBE-43B5-8F1C-CEB1409F2D62}" dt="2018-01-26T22:47:25.559" v="152" actId="20577"/>
          <ac:spMkLst>
            <pc:docMk/>
            <pc:sldMk cId="1159083534" sldId="340"/>
            <ac:spMk id="3" creationId="{00000000-0000-0000-0000-000000000000}"/>
          </ac:spMkLst>
        </pc:spChg>
      </pc:sldChg>
      <pc:sldChg chg="modSp">
        <pc:chgData name="Andres Collazo" userId="911ef8bb-6c35-4086-8cc6-5ad780b3af69" providerId="ADAL" clId="{CF4C3EE5-CFBE-43B5-8F1C-CEB1409F2D62}" dt="2018-01-26T22:54:00.016" v="169" actId="20577"/>
        <pc:sldMkLst>
          <pc:docMk/>
          <pc:sldMk cId="2009479757" sldId="363"/>
        </pc:sldMkLst>
        <pc:spChg chg="mod">
          <ac:chgData name="Andres Collazo" userId="911ef8bb-6c35-4086-8cc6-5ad780b3af69" providerId="ADAL" clId="{CF4C3EE5-CFBE-43B5-8F1C-CEB1409F2D62}" dt="2018-01-26T22:54:00.016" v="169" actId="20577"/>
          <ac:spMkLst>
            <pc:docMk/>
            <pc:sldMk cId="2009479757" sldId="363"/>
            <ac:spMk id="3" creationId="{00000000-0000-0000-0000-000000000000}"/>
          </ac:spMkLst>
        </pc:spChg>
      </pc:sldChg>
      <pc:sldChg chg="delSp">
        <pc:chgData name="Andres Collazo" userId="911ef8bb-6c35-4086-8cc6-5ad780b3af69" providerId="ADAL" clId="{CF4C3EE5-CFBE-43B5-8F1C-CEB1409F2D62}" dt="2018-01-31T23:55:20.452" v="585" actId="478"/>
        <pc:sldMkLst>
          <pc:docMk/>
          <pc:sldMk cId="601034153" sldId="368"/>
        </pc:sldMkLst>
        <pc:picChg chg="del">
          <ac:chgData name="Andres Collazo" userId="911ef8bb-6c35-4086-8cc6-5ad780b3af69" providerId="ADAL" clId="{CF4C3EE5-CFBE-43B5-8F1C-CEB1409F2D62}" dt="2018-01-31T23:55:19.253" v="584" actId="478"/>
          <ac:picMkLst>
            <pc:docMk/>
            <pc:sldMk cId="601034153" sldId="368"/>
            <ac:picMk id="971914" creationId="{00000000-0000-0000-0000-000000000000}"/>
          </ac:picMkLst>
        </pc:picChg>
        <pc:picChg chg="del">
          <ac:chgData name="Andres Collazo" userId="911ef8bb-6c35-4086-8cc6-5ad780b3af69" providerId="ADAL" clId="{CF4C3EE5-CFBE-43B5-8F1C-CEB1409F2D62}" dt="2018-01-31T23:55:20.452" v="585" actId="478"/>
          <ac:picMkLst>
            <pc:docMk/>
            <pc:sldMk cId="601034153" sldId="368"/>
            <ac:picMk id="971931" creationId="{00000000-0000-0000-0000-000000000000}"/>
          </ac:picMkLst>
        </pc:picChg>
      </pc:sldChg>
      <pc:sldChg chg="delSp">
        <pc:chgData name="Andres Collazo" userId="911ef8bb-6c35-4086-8cc6-5ad780b3af69" providerId="ADAL" clId="{CF4C3EE5-CFBE-43B5-8F1C-CEB1409F2D62}" dt="2018-01-31T23:55:15.300" v="583" actId="478"/>
        <pc:sldMkLst>
          <pc:docMk/>
          <pc:sldMk cId="2054683718" sldId="369"/>
        </pc:sldMkLst>
        <pc:picChg chg="del">
          <ac:chgData name="Andres Collazo" userId="911ef8bb-6c35-4086-8cc6-5ad780b3af69" providerId="ADAL" clId="{CF4C3EE5-CFBE-43B5-8F1C-CEB1409F2D62}" dt="2018-01-31T23:55:13.597" v="582" actId="478"/>
          <ac:picMkLst>
            <pc:docMk/>
            <pc:sldMk cId="2054683718" sldId="369"/>
            <ac:picMk id="1011718" creationId="{00000000-0000-0000-0000-000000000000}"/>
          </ac:picMkLst>
        </pc:picChg>
        <pc:picChg chg="del">
          <ac:chgData name="Andres Collazo" userId="911ef8bb-6c35-4086-8cc6-5ad780b3af69" providerId="ADAL" clId="{CF4C3EE5-CFBE-43B5-8F1C-CEB1409F2D62}" dt="2018-01-31T23:55:15.300" v="583" actId="478"/>
          <ac:picMkLst>
            <pc:docMk/>
            <pc:sldMk cId="2054683718" sldId="369"/>
            <ac:picMk id="1011729" creationId="{00000000-0000-0000-0000-000000000000}"/>
          </ac:picMkLst>
        </pc:picChg>
      </pc:sldChg>
      <pc:sldChg chg="delSp">
        <pc:chgData name="Andres Collazo" userId="911ef8bb-6c35-4086-8cc6-5ad780b3af69" providerId="ADAL" clId="{CF4C3EE5-CFBE-43B5-8F1C-CEB1409F2D62}" dt="2018-01-31T23:55:11.127" v="581" actId="478"/>
        <pc:sldMkLst>
          <pc:docMk/>
          <pc:sldMk cId="807183884" sldId="370"/>
        </pc:sldMkLst>
        <pc:graphicFrameChg chg="del">
          <ac:chgData name="Andres Collazo" userId="911ef8bb-6c35-4086-8cc6-5ad780b3af69" providerId="ADAL" clId="{CF4C3EE5-CFBE-43B5-8F1C-CEB1409F2D62}" dt="2018-01-31T23:55:09.466" v="580" actId="478"/>
          <ac:graphicFrameMkLst>
            <pc:docMk/>
            <pc:sldMk cId="807183884" sldId="370"/>
            <ac:graphicFrameMk id="985092" creationId="{00000000-0000-0000-0000-000000000000}"/>
          </ac:graphicFrameMkLst>
        </pc:graphicFrameChg>
        <pc:graphicFrameChg chg="del">
          <ac:chgData name="Andres Collazo" userId="911ef8bb-6c35-4086-8cc6-5ad780b3af69" providerId="ADAL" clId="{CF4C3EE5-CFBE-43B5-8F1C-CEB1409F2D62}" dt="2018-01-31T23:55:11.127" v="581" actId="478"/>
          <ac:graphicFrameMkLst>
            <pc:docMk/>
            <pc:sldMk cId="807183884" sldId="370"/>
            <ac:graphicFrameMk id="985105" creationId="{00000000-0000-0000-0000-000000000000}"/>
          </ac:graphicFrameMkLst>
        </pc:graphicFrameChg>
      </pc:sldChg>
      <pc:sldChg chg="modSp add ord">
        <pc:chgData name="Andres Collazo" userId="911ef8bb-6c35-4086-8cc6-5ad780b3af69" providerId="ADAL" clId="{CF4C3EE5-CFBE-43B5-8F1C-CEB1409F2D62}" dt="2018-01-26T22:59:31.309" v="219" actId="2696"/>
        <pc:sldMkLst>
          <pc:docMk/>
          <pc:sldMk cId="1001577981" sldId="372"/>
        </pc:sldMkLst>
        <pc:spChg chg="mod">
          <ac:chgData name="Andres Collazo" userId="911ef8bb-6c35-4086-8cc6-5ad780b3af69" providerId="ADAL" clId="{CF4C3EE5-CFBE-43B5-8F1C-CEB1409F2D62}" dt="2018-01-26T22:58:56.618" v="217" actId="20577"/>
          <ac:spMkLst>
            <pc:docMk/>
            <pc:sldMk cId="1001577981" sldId="372"/>
            <ac:spMk id="2" creationId="{00000000-0000-0000-0000-000000000000}"/>
          </ac:spMkLst>
        </pc:spChg>
        <pc:spChg chg="mod">
          <ac:chgData name="Andres Collazo" userId="911ef8bb-6c35-4086-8cc6-5ad780b3af69" providerId="ADAL" clId="{CF4C3EE5-CFBE-43B5-8F1C-CEB1409F2D62}" dt="2018-01-26T22:55:52.692" v="174" actId="20577"/>
          <ac:spMkLst>
            <pc:docMk/>
            <pc:sldMk cId="1001577981" sldId="372"/>
            <ac:spMk id="3" creationId="{00000000-0000-0000-0000-000000000000}"/>
          </ac:spMkLst>
        </pc:spChg>
      </pc:sldChg>
      <pc:sldChg chg="modSp add">
        <pc:chgData name="Andres Collazo" userId="911ef8bb-6c35-4086-8cc6-5ad780b3af69" providerId="ADAL" clId="{CF4C3EE5-CFBE-43B5-8F1C-CEB1409F2D62}" dt="2018-01-26T23:00:02.508" v="223" actId="2696"/>
        <pc:sldMkLst>
          <pc:docMk/>
          <pc:sldMk cId="933246934" sldId="373"/>
        </pc:sldMkLst>
        <pc:spChg chg="mod">
          <ac:chgData name="Andres Collazo" userId="911ef8bb-6c35-4086-8cc6-5ad780b3af69" providerId="ADAL" clId="{CF4C3EE5-CFBE-43B5-8F1C-CEB1409F2D62}" dt="2018-01-26T23:00:02.508" v="223" actId="2696"/>
          <ac:spMkLst>
            <pc:docMk/>
            <pc:sldMk cId="933246934" sldId="373"/>
            <ac:spMk id="3" creationId="{00000000-0000-0000-0000-000000000000}"/>
          </ac:spMkLst>
        </pc:spChg>
      </pc:sldChg>
      <pc:sldChg chg="modSp add ord">
        <pc:chgData name="Andres Collazo" userId="911ef8bb-6c35-4086-8cc6-5ad780b3af69" providerId="ADAL" clId="{CF4C3EE5-CFBE-43B5-8F1C-CEB1409F2D62}" dt="2018-01-26T23:41:28.181" v="296" actId="2696"/>
        <pc:sldMkLst>
          <pc:docMk/>
          <pc:sldMk cId="2664510086" sldId="374"/>
        </pc:sldMkLst>
        <pc:spChg chg="mod">
          <ac:chgData name="Andres Collazo" userId="911ef8bb-6c35-4086-8cc6-5ad780b3af69" providerId="ADAL" clId="{CF4C3EE5-CFBE-43B5-8F1C-CEB1409F2D62}" dt="2018-01-26T23:41:28.181" v="296" actId="2696"/>
          <ac:spMkLst>
            <pc:docMk/>
            <pc:sldMk cId="2664510086" sldId="374"/>
            <ac:spMk id="3" creationId="{00000000-0000-0000-0000-000000000000}"/>
          </ac:spMkLst>
        </pc:spChg>
      </pc:sldChg>
      <pc:sldChg chg="addSp delSp modSp add ord">
        <pc:chgData name="Andres Collazo" userId="911ef8bb-6c35-4086-8cc6-5ad780b3af69" providerId="ADAL" clId="{CF4C3EE5-CFBE-43B5-8F1C-CEB1409F2D62}" dt="2018-01-26T23:28:58.932" v="259" actId="1076"/>
        <pc:sldMkLst>
          <pc:docMk/>
          <pc:sldMk cId="2029239263" sldId="375"/>
        </pc:sldMkLst>
        <pc:spChg chg="add">
          <ac:chgData name="Andres Collazo" userId="911ef8bb-6c35-4086-8cc6-5ad780b3af69" providerId="ADAL" clId="{CF4C3EE5-CFBE-43B5-8F1C-CEB1409F2D62}" dt="2018-01-26T23:24:45.161" v="246" actId="1076"/>
          <ac:spMkLst>
            <pc:docMk/>
            <pc:sldMk cId="2029239263" sldId="375"/>
            <ac:spMk id="303" creationId="{DAB18601-2C05-419B-BD85-0A79A5C65EA5}"/>
          </ac:spMkLst>
        </pc:spChg>
        <pc:spChg chg="add mod">
          <ac:chgData name="Andres Collazo" userId="911ef8bb-6c35-4086-8cc6-5ad780b3af69" providerId="ADAL" clId="{CF4C3EE5-CFBE-43B5-8F1C-CEB1409F2D62}" dt="2018-01-26T23:28:00.573" v="254" actId="1076"/>
          <ac:spMkLst>
            <pc:docMk/>
            <pc:sldMk cId="2029239263" sldId="375"/>
            <ac:spMk id="352" creationId="{8AC91BBE-D967-438F-8073-8B758A15DD56}"/>
          </ac:spMkLst>
        </pc:spChg>
        <pc:spChg chg="add mod">
          <ac:chgData name="Andres Collazo" userId="911ef8bb-6c35-4086-8cc6-5ad780b3af69" providerId="ADAL" clId="{CF4C3EE5-CFBE-43B5-8F1C-CEB1409F2D62}" dt="2018-01-26T23:28:49.093" v="258" actId="552"/>
          <ac:spMkLst>
            <pc:docMk/>
            <pc:sldMk cId="2029239263" sldId="375"/>
            <ac:spMk id="353" creationId="{A68D6C94-32AC-4301-9181-84BC10E3EBE1}"/>
          </ac:spMkLst>
        </pc:spChg>
        <pc:spChg chg="add mod">
          <ac:chgData name="Andres Collazo" userId="911ef8bb-6c35-4086-8cc6-5ad780b3af69" providerId="ADAL" clId="{CF4C3EE5-CFBE-43B5-8F1C-CEB1409F2D62}" dt="2018-01-26T23:28:58.932" v="259" actId="1076"/>
          <ac:spMkLst>
            <pc:docMk/>
            <pc:sldMk cId="2029239263" sldId="375"/>
            <ac:spMk id="354" creationId="{BBA74BFC-EDFD-4BFE-85EC-FEEABD73FD3F}"/>
          </ac:spMkLst>
        </pc:spChg>
        <pc:spChg chg="del">
          <ac:chgData name="Andres Collazo" userId="911ef8bb-6c35-4086-8cc6-5ad780b3af69" providerId="ADAL" clId="{CF4C3EE5-CFBE-43B5-8F1C-CEB1409F2D62}" dt="2018-01-26T23:24:20.988" v="243" actId="478"/>
          <ac:spMkLst>
            <pc:docMk/>
            <pc:sldMk cId="2029239263" sldId="375"/>
            <ac:spMk id="3523600" creationId="{00000000-0000-0000-0000-000000000000}"/>
          </ac:spMkLst>
        </pc:spChg>
        <pc:spChg chg="del">
          <ac:chgData name="Andres Collazo" userId="911ef8bb-6c35-4086-8cc6-5ad780b3af69" providerId="ADAL" clId="{CF4C3EE5-CFBE-43B5-8F1C-CEB1409F2D62}" dt="2018-01-26T23:24:33.722" v="244" actId="478"/>
          <ac:spMkLst>
            <pc:docMk/>
            <pc:sldMk cId="2029239263" sldId="375"/>
            <ac:spMk id="3523604" creationId="{00000000-0000-0000-0000-000000000000}"/>
          </ac:spMkLst>
        </pc:spChg>
        <pc:spChg chg="del">
          <ac:chgData name="Andres Collazo" userId="911ef8bb-6c35-4086-8cc6-5ad780b3af69" providerId="ADAL" clId="{CF4C3EE5-CFBE-43B5-8F1C-CEB1409F2D62}" dt="2018-01-26T23:24:20.988" v="243" actId="478"/>
          <ac:spMkLst>
            <pc:docMk/>
            <pc:sldMk cId="2029239263" sldId="375"/>
            <ac:spMk id="3523620" creationId="{00000000-0000-0000-0000-000000000000}"/>
          </ac:spMkLst>
        </pc:spChg>
        <pc:spChg chg="del">
          <ac:chgData name="Andres Collazo" userId="911ef8bb-6c35-4086-8cc6-5ad780b3af69" providerId="ADAL" clId="{CF4C3EE5-CFBE-43B5-8F1C-CEB1409F2D62}" dt="2018-01-26T23:24:20.988" v="243" actId="478"/>
          <ac:spMkLst>
            <pc:docMk/>
            <pc:sldMk cId="2029239263" sldId="375"/>
            <ac:spMk id="3523621" creationId="{00000000-0000-0000-0000-000000000000}"/>
          </ac:spMkLst>
        </pc:spChg>
        <pc:spChg chg="del">
          <ac:chgData name="Andres Collazo" userId="911ef8bb-6c35-4086-8cc6-5ad780b3af69" providerId="ADAL" clId="{CF4C3EE5-CFBE-43B5-8F1C-CEB1409F2D62}" dt="2018-01-26T23:24:20.988" v="243" actId="478"/>
          <ac:spMkLst>
            <pc:docMk/>
            <pc:sldMk cId="2029239263" sldId="375"/>
            <ac:spMk id="3523622" creationId="{00000000-0000-0000-0000-000000000000}"/>
          </ac:spMkLst>
        </pc:spChg>
        <pc:spChg chg="del">
          <ac:chgData name="Andres Collazo" userId="911ef8bb-6c35-4086-8cc6-5ad780b3af69" providerId="ADAL" clId="{CF4C3EE5-CFBE-43B5-8F1C-CEB1409F2D62}" dt="2018-01-26T23:24:33.722" v="244" actId="478"/>
          <ac:spMkLst>
            <pc:docMk/>
            <pc:sldMk cId="2029239263" sldId="375"/>
            <ac:spMk id="3523623" creationId="{00000000-0000-0000-0000-000000000000}"/>
          </ac:spMkLst>
        </pc:spChg>
        <pc:spChg chg="del">
          <ac:chgData name="Andres Collazo" userId="911ef8bb-6c35-4086-8cc6-5ad780b3af69" providerId="ADAL" clId="{CF4C3EE5-CFBE-43B5-8F1C-CEB1409F2D62}" dt="2018-01-26T23:24:33.722" v="244" actId="478"/>
          <ac:spMkLst>
            <pc:docMk/>
            <pc:sldMk cId="2029239263" sldId="375"/>
            <ac:spMk id="3523893" creationId="{00000000-0000-0000-0000-000000000000}"/>
          </ac:spMkLst>
        </pc:spChg>
        <pc:grpChg chg="del">
          <ac:chgData name="Andres Collazo" userId="911ef8bb-6c35-4086-8cc6-5ad780b3af69" providerId="ADAL" clId="{CF4C3EE5-CFBE-43B5-8F1C-CEB1409F2D62}" dt="2018-01-26T23:24:04.947" v="241" actId="478"/>
          <ac:grpSpMkLst>
            <pc:docMk/>
            <pc:sldMk cId="2029239263" sldId="375"/>
            <ac:grpSpMk id="2" creationId="{00000000-0000-0000-0000-000000000000}"/>
          </ac:grpSpMkLst>
        </pc:grpChg>
        <pc:grpChg chg="del">
          <ac:chgData name="Andres Collazo" userId="911ef8bb-6c35-4086-8cc6-5ad780b3af69" providerId="ADAL" clId="{CF4C3EE5-CFBE-43B5-8F1C-CEB1409F2D62}" dt="2018-01-26T23:24:08.186" v="242" actId="478"/>
          <ac:grpSpMkLst>
            <pc:docMk/>
            <pc:sldMk cId="2029239263" sldId="375"/>
            <ac:grpSpMk id="4" creationId="{00000000-0000-0000-0000-000000000000}"/>
          </ac:grpSpMkLst>
        </pc:grpChg>
        <pc:grpChg chg="mod">
          <ac:chgData name="Andres Collazo" userId="911ef8bb-6c35-4086-8cc6-5ad780b3af69" providerId="ADAL" clId="{CF4C3EE5-CFBE-43B5-8F1C-CEB1409F2D62}" dt="2018-01-26T23:25:52.886" v="249" actId="1076"/>
          <ac:grpSpMkLst>
            <pc:docMk/>
            <pc:sldMk cId="2029239263" sldId="375"/>
            <ac:grpSpMk id="297" creationId="{00000000-0000-0000-0000-000000000000}"/>
          </ac:grpSpMkLst>
        </pc:grpChg>
        <pc:grpChg chg="add">
          <ac:chgData name="Andres Collazo" userId="911ef8bb-6c35-4086-8cc6-5ad780b3af69" providerId="ADAL" clId="{CF4C3EE5-CFBE-43B5-8F1C-CEB1409F2D62}" dt="2018-01-26T23:26:53.923" v="250" actId="1076"/>
          <ac:grpSpMkLst>
            <pc:docMk/>
            <pc:sldMk cId="2029239263" sldId="375"/>
            <ac:grpSpMk id="304" creationId="{C5DBF671-9FFA-473A-9AFE-8D2AF7D14FAC}"/>
          </ac:grpSpMkLst>
        </pc:grpChg>
        <pc:graphicFrameChg chg="del">
          <ac:chgData name="Andres Collazo" userId="911ef8bb-6c35-4086-8cc6-5ad780b3af69" providerId="ADAL" clId="{CF4C3EE5-CFBE-43B5-8F1C-CEB1409F2D62}" dt="2018-01-26T23:24:20.988" v="243" actId="478"/>
          <ac:graphicFrameMkLst>
            <pc:docMk/>
            <pc:sldMk cId="2029239263" sldId="375"/>
            <ac:graphicFrameMk id="3523605" creationId="{00000000-0000-0000-0000-000000000000}"/>
          </ac:graphicFrameMkLst>
        </pc:graphicFrameChg>
        <pc:graphicFrameChg chg="del">
          <ac:chgData name="Andres Collazo" userId="911ef8bb-6c35-4086-8cc6-5ad780b3af69" providerId="ADAL" clId="{CF4C3EE5-CFBE-43B5-8F1C-CEB1409F2D62}" dt="2018-01-26T23:24:33.722" v="244" actId="478"/>
          <ac:graphicFrameMkLst>
            <pc:docMk/>
            <pc:sldMk cId="2029239263" sldId="375"/>
            <ac:graphicFrameMk id="3523606" creationId="{00000000-0000-0000-0000-000000000000}"/>
          </ac:graphicFrameMkLst>
        </pc:graphicFrameChg>
        <pc:picChg chg="add">
          <ac:chgData name="Andres Collazo" userId="911ef8bb-6c35-4086-8cc6-5ad780b3af69" providerId="ADAL" clId="{CF4C3EE5-CFBE-43B5-8F1C-CEB1409F2D62}" dt="2018-01-26T23:24:45.161" v="246" actId="1076"/>
          <ac:picMkLst>
            <pc:docMk/>
            <pc:sldMk cId="2029239263" sldId="375"/>
            <ac:picMk id="301" creationId="{19FD39B2-50C7-445C-B09C-934C95CB7BC1}"/>
          </ac:picMkLst>
        </pc:picChg>
        <pc:picChg chg="add">
          <ac:chgData name="Andres Collazo" userId="911ef8bb-6c35-4086-8cc6-5ad780b3af69" providerId="ADAL" clId="{CF4C3EE5-CFBE-43B5-8F1C-CEB1409F2D62}" dt="2018-01-26T23:24:45.161" v="246" actId="1076"/>
          <ac:picMkLst>
            <pc:docMk/>
            <pc:sldMk cId="2029239263" sldId="375"/>
            <ac:picMk id="302" creationId="{12CD22D6-2680-49A8-9A7C-147D470B164D}"/>
          </ac:picMkLst>
        </pc:picChg>
        <pc:picChg chg="del">
          <ac:chgData name="Andres Collazo" userId="911ef8bb-6c35-4086-8cc6-5ad780b3af69" providerId="ADAL" clId="{CF4C3EE5-CFBE-43B5-8F1C-CEB1409F2D62}" dt="2018-01-26T23:24:37.165" v="245" actId="478"/>
          <ac:picMkLst>
            <pc:docMk/>
            <pc:sldMk cId="2029239263" sldId="375"/>
            <ac:picMk id="3523894" creationId="{00000000-0000-0000-0000-000000000000}"/>
          </ac:picMkLst>
        </pc:picChg>
        <pc:picChg chg="del">
          <ac:chgData name="Andres Collazo" userId="911ef8bb-6c35-4086-8cc6-5ad780b3af69" providerId="ADAL" clId="{CF4C3EE5-CFBE-43B5-8F1C-CEB1409F2D62}" dt="2018-01-26T23:24:37.165" v="245" actId="478"/>
          <ac:picMkLst>
            <pc:docMk/>
            <pc:sldMk cId="2029239263" sldId="375"/>
            <ac:picMk id="3523895" creationId="{00000000-0000-0000-0000-000000000000}"/>
          </ac:picMkLst>
        </pc:picChg>
        <pc:picChg chg="del">
          <ac:chgData name="Andres Collazo" userId="911ef8bb-6c35-4086-8cc6-5ad780b3af69" providerId="ADAL" clId="{CF4C3EE5-CFBE-43B5-8F1C-CEB1409F2D62}" dt="2018-01-26T23:24:33.722" v="244" actId="478"/>
          <ac:picMkLst>
            <pc:docMk/>
            <pc:sldMk cId="2029239263" sldId="375"/>
            <ac:picMk id="3523896" creationId="{00000000-0000-0000-0000-000000000000}"/>
          </ac:picMkLst>
        </pc:picChg>
      </pc:sldChg>
      <pc:sldChg chg="addSp delSp modSp add">
        <pc:chgData name="Andres Collazo" userId="911ef8bb-6c35-4086-8cc6-5ad780b3af69" providerId="ADAL" clId="{CF4C3EE5-CFBE-43B5-8F1C-CEB1409F2D62}" dt="2018-01-26T23:30:54.378" v="271" actId="14100"/>
        <pc:sldMkLst>
          <pc:docMk/>
          <pc:sldMk cId="311923305" sldId="376"/>
        </pc:sldMkLst>
        <pc:grpChg chg="del">
          <ac:chgData name="Andres Collazo" userId="911ef8bb-6c35-4086-8cc6-5ad780b3af69" providerId="ADAL" clId="{CF4C3EE5-CFBE-43B5-8F1C-CEB1409F2D62}" dt="2018-01-26T23:30:02.541" v="262" actId="165"/>
          <ac:grpSpMkLst>
            <pc:docMk/>
            <pc:sldMk cId="311923305" sldId="376"/>
            <ac:grpSpMk id="304" creationId="{C5DBF671-9FFA-473A-9AFE-8D2AF7D14FAC}"/>
          </ac:grpSpMkLst>
        </pc:grpChg>
        <pc:grpChg chg="mod topLvl">
          <ac:chgData name="Andres Collazo" userId="911ef8bb-6c35-4086-8cc6-5ad780b3af69" providerId="ADAL" clId="{CF4C3EE5-CFBE-43B5-8F1C-CEB1409F2D62}" dt="2018-01-26T23:30:02.541" v="262" actId="165"/>
          <ac:grpSpMkLst>
            <pc:docMk/>
            <pc:sldMk cId="311923305" sldId="376"/>
            <ac:grpSpMk id="305" creationId="{68153F51-3567-44CF-9B04-E2C2B241997C}"/>
          </ac:grpSpMkLst>
        </pc:grpChg>
        <pc:grpChg chg="del mod topLvl">
          <ac:chgData name="Andres Collazo" userId="911ef8bb-6c35-4086-8cc6-5ad780b3af69" providerId="ADAL" clId="{CF4C3EE5-CFBE-43B5-8F1C-CEB1409F2D62}" dt="2018-01-26T23:30:06.775" v="263" actId="478"/>
          <ac:grpSpMkLst>
            <pc:docMk/>
            <pc:sldMk cId="311923305" sldId="376"/>
            <ac:grpSpMk id="306" creationId="{D23DAD6B-2E5C-463C-A30B-A4FDC9021795}"/>
          </ac:grpSpMkLst>
        </pc:grpChg>
        <pc:grpChg chg="del mod topLvl">
          <ac:chgData name="Andres Collazo" userId="911ef8bb-6c35-4086-8cc6-5ad780b3af69" providerId="ADAL" clId="{CF4C3EE5-CFBE-43B5-8F1C-CEB1409F2D62}" dt="2018-01-26T23:30:09.851" v="264" actId="478"/>
          <ac:grpSpMkLst>
            <pc:docMk/>
            <pc:sldMk cId="311923305" sldId="376"/>
            <ac:grpSpMk id="307" creationId="{ED8C9C83-A9B3-420B-A00F-2B35A51DEE06}"/>
          </ac:grpSpMkLst>
        </pc:grpChg>
        <pc:picChg chg="add mod ord">
          <ac:chgData name="Andres Collazo" userId="911ef8bb-6c35-4086-8cc6-5ad780b3af69" providerId="ADAL" clId="{CF4C3EE5-CFBE-43B5-8F1C-CEB1409F2D62}" dt="2018-01-26T23:30:54.378" v="271" actId="14100"/>
          <ac:picMkLst>
            <pc:docMk/>
            <pc:sldMk cId="311923305" sldId="376"/>
            <ac:picMk id="62" creationId="{62D0391B-40AF-4333-83C8-C7D149016D93}"/>
          </ac:picMkLst>
        </pc:picChg>
      </pc:sldChg>
      <pc:sldChg chg="addSp modSp add ord">
        <pc:chgData name="Andres Collazo" userId="911ef8bb-6c35-4086-8cc6-5ad780b3af69" providerId="ADAL" clId="{CF4C3EE5-CFBE-43B5-8F1C-CEB1409F2D62}" dt="2018-01-26T23:43:09.836" v="301" actId="2696"/>
        <pc:sldMkLst>
          <pc:docMk/>
          <pc:sldMk cId="3178755794" sldId="377"/>
        </pc:sldMkLst>
        <pc:spChg chg="mod">
          <ac:chgData name="Andres Collazo" userId="911ef8bb-6c35-4086-8cc6-5ad780b3af69" providerId="ADAL" clId="{CF4C3EE5-CFBE-43B5-8F1C-CEB1409F2D62}" dt="2018-01-26T23:43:09.836" v="301" actId="2696"/>
          <ac:spMkLst>
            <pc:docMk/>
            <pc:sldMk cId="3178755794" sldId="377"/>
            <ac:spMk id="3" creationId="{00000000-0000-0000-0000-000000000000}"/>
          </ac:spMkLst>
        </pc:spChg>
        <pc:spChg chg="add mod">
          <ac:chgData name="Andres Collazo" userId="911ef8bb-6c35-4086-8cc6-5ad780b3af69" providerId="ADAL" clId="{CF4C3EE5-CFBE-43B5-8F1C-CEB1409F2D62}" dt="2018-01-26T23:43:03.025" v="300" actId="1076"/>
          <ac:spMkLst>
            <pc:docMk/>
            <pc:sldMk cId="3178755794" sldId="377"/>
            <ac:spMk id="5" creationId="{14E39016-7F51-4BD4-BF61-AAAD8B476647}"/>
          </ac:spMkLst>
        </pc:spChg>
        <pc:picChg chg="add mod">
          <ac:chgData name="Andres Collazo" userId="911ef8bb-6c35-4086-8cc6-5ad780b3af69" providerId="ADAL" clId="{CF4C3EE5-CFBE-43B5-8F1C-CEB1409F2D62}" dt="2018-01-26T23:43:03.025" v="300" actId="1076"/>
          <ac:picMkLst>
            <pc:docMk/>
            <pc:sldMk cId="3178755794" sldId="377"/>
            <ac:picMk id="4" creationId="{C0AACD49-2706-4005-ABAD-E9D18C1D22AB}"/>
          </ac:picMkLst>
        </pc:picChg>
      </pc:sldChg>
      <pc:sldChg chg="addSp delSp modSp add modNotesTx">
        <pc:chgData name="Andres Collazo" userId="911ef8bb-6c35-4086-8cc6-5ad780b3af69" providerId="ADAL" clId="{CF4C3EE5-CFBE-43B5-8F1C-CEB1409F2D62}" dt="2018-01-27T00:02:46.317" v="567" actId="20577"/>
        <pc:sldMkLst>
          <pc:docMk/>
          <pc:sldMk cId="2902240813" sldId="378"/>
        </pc:sldMkLst>
        <pc:spChg chg="mod">
          <ac:chgData name="Andres Collazo" userId="911ef8bb-6c35-4086-8cc6-5ad780b3af69" providerId="ADAL" clId="{CF4C3EE5-CFBE-43B5-8F1C-CEB1409F2D62}" dt="2018-01-26T23:45:59.719" v="308" actId="20577"/>
          <ac:spMkLst>
            <pc:docMk/>
            <pc:sldMk cId="2902240813" sldId="378"/>
            <ac:spMk id="2" creationId="{00000000-0000-0000-0000-000000000000}"/>
          </ac:spMkLst>
        </pc:spChg>
        <pc:spChg chg="mod">
          <ac:chgData name="Andres Collazo" userId="911ef8bb-6c35-4086-8cc6-5ad780b3af69" providerId="ADAL" clId="{CF4C3EE5-CFBE-43B5-8F1C-CEB1409F2D62}" dt="2018-01-27T00:02:46.317" v="567" actId="20577"/>
          <ac:spMkLst>
            <pc:docMk/>
            <pc:sldMk cId="2902240813" sldId="378"/>
            <ac:spMk id="3" creationId="{00000000-0000-0000-0000-000000000000}"/>
          </ac:spMkLst>
        </pc:spChg>
        <pc:spChg chg="add del mod">
          <ac:chgData name="Andres Collazo" userId="911ef8bb-6c35-4086-8cc6-5ad780b3af69" providerId="ADAL" clId="{CF4C3EE5-CFBE-43B5-8F1C-CEB1409F2D62}" dt="2018-01-26T23:44:22.086" v="306" actId="478"/>
          <ac:spMkLst>
            <pc:docMk/>
            <pc:sldMk cId="2902240813" sldId="378"/>
            <ac:spMk id="6" creationId="{B62BCEA9-E100-4506-B736-88EEB672E1E1}"/>
          </ac:spMkLst>
        </pc:spChg>
        <pc:picChg chg="del">
          <ac:chgData name="Andres Collazo" userId="911ef8bb-6c35-4086-8cc6-5ad780b3af69" providerId="ADAL" clId="{CF4C3EE5-CFBE-43B5-8F1C-CEB1409F2D62}" dt="2018-01-26T23:44:17.771" v="305" actId="478"/>
          <ac:picMkLst>
            <pc:docMk/>
            <pc:sldMk cId="2902240813" sldId="378"/>
            <ac:picMk id="5" creationId="{00000000-0000-0000-0000-000000000000}"/>
          </ac:picMkLst>
        </pc:picChg>
      </pc:sldChg>
      <pc:sldChg chg="delSp modSp add ord">
        <pc:chgData name="Andres Collazo" userId="911ef8bb-6c35-4086-8cc6-5ad780b3af69" providerId="ADAL" clId="{CF4C3EE5-CFBE-43B5-8F1C-CEB1409F2D62}" dt="2018-01-26T23:57:27.827" v="549" actId="2696"/>
        <pc:sldMkLst>
          <pc:docMk/>
          <pc:sldMk cId="2100513068" sldId="379"/>
        </pc:sldMkLst>
        <pc:spChg chg="mod">
          <ac:chgData name="Andres Collazo" userId="911ef8bb-6c35-4086-8cc6-5ad780b3af69" providerId="ADAL" clId="{CF4C3EE5-CFBE-43B5-8F1C-CEB1409F2D62}" dt="2018-01-26T23:57:27.827" v="549" actId="2696"/>
          <ac:spMkLst>
            <pc:docMk/>
            <pc:sldMk cId="2100513068" sldId="379"/>
            <ac:spMk id="3" creationId="{00000000-0000-0000-0000-000000000000}"/>
          </ac:spMkLst>
        </pc:spChg>
        <pc:spChg chg="del">
          <ac:chgData name="Andres Collazo" userId="911ef8bb-6c35-4086-8cc6-5ad780b3af69" providerId="ADAL" clId="{CF4C3EE5-CFBE-43B5-8F1C-CEB1409F2D62}" dt="2018-01-26T23:57:11.920" v="548" actId="478"/>
          <ac:spMkLst>
            <pc:docMk/>
            <pc:sldMk cId="2100513068" sldId="379"/>
            <ac:spMk id="5" creationId="{14E39016-7F51-4BD4-BF61-AAAD8B476647}"/>
          </ac:spMkLst>
        </pc:spChg>
        <pc:picChg chg="del">
          <ac:chgData name="Andres Collazo" userId="911ef8bb-6c35-4086-8cc6-5ad780b3af69" providerId="ADAL" clId="{CF4C3EE5-CFBE-43B5-8F1C-CEB1409F2D62}" dt="2018-01-26T23:57:07.774" v="547" actId="478"/>
          <ac:picMkLst>
            <pc:docMk/>
            <pc:sldMk cId="2100513068" sldId="379"/>
            <ac:picMk id="4" creationId="{C0AACD49-2706-4005-ABAD-E9D18C1D22AB}"/>
          </ac:picMkLst>
        </pc:picChg>
      </pc:sldChg>
      <pc:sldChg chg="add">
        <pc:chgData name="Andres Collazo" userId="911ef8bb-6c35-4086-8cc6-5ad780b3af69" providerId="ADAL" clId="{CF4C3EE5-CFBE-43B5-8F1C-CEB1409F2D62}" dt="2018-01-26T23:58:16.730" v="550" actId="2696"/>
        <pc:sldMkLst>
          <pc:docMk/>
          <pc:sldMk cId="305761454" sldId="380"/>
        </pc:sldMkLst>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7AA10B-CAF9-4AB2-9081-F14FB61A2878}" type="datetimeFigureOut">
              <a:rPr lang="en-US" smtClean="0"/>
              <a:t>1/31/2018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A7784-85A4-42EC-ABFD-7E1F2014BC3C}" type="slidenum">
              <a:rPr lang="en-US" smtClean="0"/>
              <a:t>‹#›</a:t>
            </a:fld>
            <a:endParaRPr lang="en-US"/>
          </a:p>
        </p:txBody>
      </p:sp>
    </p:spTree>
    <p:extLst>
      <p:ext uri="{BB962C8B-B14F-4D97-AF65-F5344CB8AC3E}">
        <p14:creationId xmlns:p14="http://schemas.microsoft.com/office/powerpoint/2010/main" val="307561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http://www.nature.com/milestones/milelight/full/milelight10.html</a:t>
            </a:r>
          </a:p>
          <a:p>
            <a:endParaRPr lang="en-US" dirty="0"/>
          </a:p>
          <a:p>
            <a:r>
              <a:rPr lang="en-US" dirty="0"/>
              <a:t>1990 invented</a:t>
            </a:r>
            <a:r>
              <a:rPr lang="en-US" baseline="0" dirty="0"/>
              <a:t> two photon confocal microscopy</a:t>
            </a:r>
            <a:endParaRPr lang="en-US" dirty="0"/>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2</a:t>
            </a:fld>
            <a:endParaRPr lang="en-US"/>
          </a:p>
        </p:txBody>
      </p:sp>
    </p:spTree>
    <p:extLst>
      <p:ext uri="{BB962C8B-B14F-4D97-AF65-F5344CB8AC3E}">
        <p14:creationId xmlns:p14="http://schemas.microsoft.com/office/powerpoint/2010/main" val="3765358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http://www.photonics.com/EDU/Handbook.aspx?AID=25535</a:t>
            </a:r>
          </a:p>
          <a:p>
            <a:endParaRPr lang="en-US" dirty="0"/>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17</a:t>
            </a:fld>
            <a:endParaRPr lang="en-US"/>
          </a:p>
        </p:txBody>
      </p:sp>
    </p:spTree>
    <p:extLst>
      <p:ext uri="{BB962C8B-B14F-4D97-AF65-F5344CB8AC3E}">
        <p14:creationId xmlns:p14="http://schemas.microsoft.com/office/powerpoint/2010/main" val="351887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latin typeface="+mn-lt"/>
                <a:ea typeface="+mn-ea"/>
                <a:cs typeface="+mn-cs"/>
              </a:rPr>
              <a:t>Bacia</a:t>
            </a:r>
            <a:r>
              <a:rPr lang="en-US" sz="1200" kern="1200" dirty="0">
                <a:solidFill>
                  <a:schemeClr val="tx1"/>
                </a:solidFill>
                <a:latin typeface="+mn-lt"/>
                <a:ea typeface="+mn-ea"/>
                <a:cs typeface="+mn-cs"/>
              </a:rPr>
              <a:t>, K., Kim, S.A., </a:t>
            </a:r>
            <a:r>
              <a:rPr lang="en-US" sz="1200" kern="1200" dirty="0" err="1">
                <a:solidFill>
                  <a:schemeClr val="tx1"/>
                </a:solidFill>
                <a:latin typeface="+mn-lt"/>
                <a:ea typeface="+mn-ea"/>
                <a:cs typeface="+mn-cs"/>
              </a:rPr>
              <a:t>Schwille</a:t>
            </a:r>
            <a:r>
              <a:rPr lang="en-US" sz="1200" kern="1200" dirty="0">
                <a:solidFill>
                  <a:schemeClr val="tx1"/>
                </a:solidFill>
                <a:latin typeface="+mn-lt"/>
                <a:ea typeface="+mn-ea"/>
                <a:cs typeface="+mn-cs"/>
              </a:rPr>
              <a:t>, P., 2006. Fluorescence cross-correlation spectroscopy in living cells. Nat Methods 3, 83-89.</a:t>
            </a:r>
          </a:p>
          <a:p>
            <a:endParaRPr lang="en-US" dirty="0"/>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18</a:t>
            </a:fld>
            <a:endParaRPr lang="en-US"/>
          </a:p>
        </p:txBody>
      </p:sp>
    </p:spTree>
    <p:extLst>
      <p:ext uri="{BB962C8B-B14F-4D97-AF65-F5344CB8AC3E}">
        <p14:creationId xmlns:p14="http://schemas.microsoft.com/office/powerpoint/2010/main" val="2651655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http://www.ncbi.nlm.nih.gov/pmc/articles/PMC1334945/</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19</a:t>
            </a:fld>
            <a:endParaRPr lang="en-US"/>
          </a:p>
        </p:txBody>
      </p:sp>
    </p:spTree>
    <p:extLst>
      <p:ext uri="{BB962C8B-B14F-4D97-AF65-F5344CB8AC3E}">
        <p14:creationId xmlns:p14="http://schemas.microsoft.com/office/powerpoint/2010/main" val="3001243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 difference between these two microscopy techniques is that FRAP involves the study of a cell’s ability to recover after a single </a:t>
            </a:r>
            <a:r>
              <a:rPr lang="en-US" dirty="0" err="1"/>
              <a:t>photobleaching</a:t>
            </a:r>
            <a:r>
              <a:rPr lang="en-US" dirty="0"/>
              <a:t> event whereas FLIP involves the study of how the loss of fluorescence spreads throughout the cell after multiple </a:t>
            </a:r>
            <a:r>
              <a:rPr lang="en-US" dirty="0" err="1"/>
              <a:t>photobleaching</a:t>
            </a:r>
            <a:r>
              <a:rPr lang="en-US" dirty="0"/>
              <a:t> events. This difference in purpose also leads to a difference in what parts of the cell are observed. In FRAP, the area that is actually </a:t>
            </a:r>
            <a:r>
              <a:rPr lang="en-US" dirty="0" err="1"/>
              <a:t>photobleached</a:t>
            </a:r>
            <a:r>
              <a:rPr lang="en-US" dirty="0"/>
              <a:t> is the area of interest. Conversely, in FLIP, the region of interest is just outside the region that is being </a:t>
            </a:r>
            <a:r>
              <a:rPr lang="en-US" dirty="0" err="1"/>
              <a:t>photobleached</a:t>
            </a:r>
            <a:r>
              <a:rPr lang="en-US" dirty="0"/>
              <a:t>. Another important difference is that in FRAP, there is a single </a:t>
            </a:r>
            <a:r>
              <a:rPr lang="en-US" dirty="0" err="1"/>
              <a:t>photobleaching</a:t>
            </a:r>
            <a:r>
              <a:rPr lang="en-US" dirty="0"/>
              <a:t> event and a recovery period to observe how well fluorophores move back to the bleached site. However, in FLIP, multiple </a:t>
            </a:r>
            <a:r>
              <a:rPr lang="en-US" dirty="0" err="1"/>
              <a:t>photobleaching</a:t>
            </a:r>
            <a:r>
              <a:rPr lang="en-US" dirty="0"/>
              <a:t> events occur to prevent the return of unbleached fluorophores to the bleaching region.</a:t>
            </a:r>
          </a:p>
          <a:p>
            <a:endParaRPr lang="en-US" dirty="0"/>
          </a:p>
          <a:p>
            <a:r>
              <a:rPr lang="en-US" dirty="0"/>
              <a:t>http://en.wikipedia.org/wiki/Fluorescence_loss_in_photobleaching</a:t>
            </a:r>
          </a:p>
          <a:p>
            <a:r>
              <a:rPr lang="en-US" dirty="0"/>
              <a:t>http://en.wikipedia.org/wiki/Fluorescence_recovery_after_photobleaching</a:t>
            </a:r>
          </a:p>
          <a:p>
            <a:r>
              <a:rPr lang="en-US" dirty="0"/>
              <a:t>http://www.olympusconfocal.com/applications/flipandfrap.html</a:t>
            </a:r>
          </a:p>
          <a:p>
            <a:endParaRPr lang="en-US" dirty="0"/>
          </a:p>
          <a:p>
            <a:r>
              <a:rPr lang="en-US" dirty="0"/>
              <a:t>"Frap diagram" by </a:t>
            </a:r>
            <a:r>
              <a:rPr lang="en-US" dirty="0" err="1"/>
              <a:t>MDougM</a:t>
            </a:r>
            <a:r>
              <a:rPr lang="en-US" dirty="0"/>
              <a:t> - Own work. Licensed under Public Domain via Wikimedia Commons - http://commons.wikimedia.org/wiki/File:Frap_diagram.svg#mediaviewer/File:Frap_diagram.svg</a:t>
            </a:r>
          </a:p>
          <a:p>
            <a:endParaRPr lang="en-US" dirty="0"/>
          </a:p>
          <a:p>
            <a:r>
              <a:rPr lang="en-US" dirty="0"/>
              <a:t>"Fluorescence Loss in </a:t>
            </a:r>
            <a:r>
              <a:rPr lang="en-US" dirty="0" err="1"/>
              <a:t>Photobleaching</a:t>
            </a:r>
            <a:r>
              <a:rPr lang="en-US" dirty="0"/>
              <a:t> Schematic" by Steven Lentz - was sent to me personally. Licensed under CC BY-SA 3.0 via Wikimedia Commons - http://commons.wikimedia.org/wiki/File:Fluorescence_Loss_in_Photobleaching_Schematic.jpg#mediaviewer/File:Fluorescence_Loss_in_Photobleaching_Schematic.jpg</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20</a:t>
            </a:fld>
            <a:endParaRPr lang="en-US"/>
          </a:p>
        </p:txBody>
      </p:sp>
    </p:spTree>
    <p:extLst>
      <p:ext uri="{BB962C8B-B14F-4D97-AF65-F5344CB8AC3E}">
        <p14:creationId xmlns:p14="http://schemas.microsoft.com/office/powerpoint/2010/main" val="3326759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FRAP has been around for a while what development really made this technique take off?</a:t>
            </a:r>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21</a:t>
            </a:fld>
            <a:endParaRPr lang="en-US"/>
          </a:p>
        </p:txBody>
      </p:sp>
    </p:spTree>
    <p:extLst>
      <p:ext uri="{BB962C8B-B14F-4D97-AF65-F5344CB8AC3E}">
        <p14:creationId xmlns:p14="http://schemas.microsoft.com/office/powerpoint/2010/main" val="3985808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http://www.ncbi.nlm.nih.gov/pmc/articles/PMC1334945/</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22</a:t>
            </a:fld>
            <a:endParaRPr lang="en-US"/>
          </a:p>
        </p:txBody>
      </p:sp>
    </p:spTree>
    <p:extLst>
      <p:ext uri="{BB962C8B-B14F-4D97-AF65-F5344CB8AC3E}">
        <p14:creationId xmlns:p14="http://schemas.microsoft.com/office/powerpoint/2010/main" val="2789836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http://www.sciencedirect.com/science/article/pii/S0092867407006630</a:t>
            </a:r>
          </a:p>
          <a:p>
            <a:r>
              <a:rPr lang="en-US" dirty="0" err="1"/>
              <a:t>Wieschaus</a:t>
            </a:r>
            <a:r>
              <a:rPr lang="en-US" dirty="0"/>
              <a:t> Cell</a:t>
            </a:r>
            <a:r>
              <a:rPr lang="en-US" baseline="0" dirty="0"/>
              <a:t> paper</a:t>
            </a:r>
          </a:p>
          <a:p>
            <a:endParaRPr lang="en-US" baseline="0" dirty="0"/>
          </a:p>
          <a:p>
            <a:r>
              <a:rPr lang="en-US" baseline="0" dirty="0"/>
              <a:t>http://www.ncbi.nlm.nih.gov/pmc/articles/PMC2920644/</a:t>
            </a:r>
          </a:p>
          <a:p>
            <a:r>
              <a:rPr lang="en-US" baseline="0" dirty="0"/>
              <a:t>FCS paper</a:t>
            </a:r>
          </a:p>
          <a:p>
            <a:endParaRPr lang="en-US" baseline="0" dirty="0"/>
          </a:p>
          <a:p>
            <a:r>
              <a:rPr lang="en-US" baseline="0" dirty="0"/>
              <a:t>Development paper by </a:t>
            </a:r>
            <a:r>
              <a:rPr lang="en-US" baseline="0" dirty="0" err="1"/>
              <a:t>Wieschaus</a:t>
            </a:r>
            <a:r>
              <a:rPr lang="en-US" baseline="0" dirty="0"/>
              <a:t> reviewing his result</a:t>
            </a:r>
          </a:p>
          <a:p>
            <a:r>
              <a:rPr lang="en-US" dirty="0"/>
              <a:t>http://dev.biologists.org/content/137/14/2253.full</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400" b="1" dirty="0">
                <a:latin typeface="Arial" panose="020B0604020202020204" pitchFamily="34" charset="0"/>
                <a:ea typeface="msgothic" charset="0"/>
                <a:cs typeface="msgothic" charset="0"/>
              </a:rPr>
              <a:t>Schematic of the </a:t>
            </a:r>
            <a:r>
              <a:rPr lang="en-GB" altLang="en-US" sz="1400" b="1" dirty="0" err="1">
                <a:latin typeface="Arial" panose="020B0604020202020204" pitchFamily="34" charset="0"/>
                <a:ea typeface="msgothic" charset="0"/>
                <a:cs typeface="msgothic" charset="0"/>
              </a:rPr>
              <a:t>Bicoid</a:t>
            </a:r>
            <a:r>
              <a:rPr lang="en-GB" altLang="en-US" sz="1400" b="1" dirty="0">
                <a:latin typeface="Arial" panose="020B0604020202020204" pitchFamily="34" charset="0"/>
                <a:ea typeface="msgothic" charset="0"/>
                <a:cs typeface="msgothic" charset="0"/>
              </a:rPr>
              <a:t> gradient in the syncytial </a:t>
            </a:r>
            <a:r>
              <a:rPr lang="en-GB" altLang="en-US" i="1" dirty="0">
                <a:latin typeface="Arial" panose="020B0604020202020204" pitchFamily="34" charset="0"/>
                <a:ea typeface="msgothic" charset="0"/>
                <a:cs typeface="msgothic" charset="0"/>
              </a:rPr>
              <a:t>Drosophila</a:t>
            </a:r>
            <a:r>
              <a:rPr lang="en-GB" altLang="en-US" dirty="0">
                <a:latin typeface="Arial" panose="020B0604020202020204" pitchFamily="34" charset="0"/>
                <a:ea typeface="msgothic" charset="0"/>
                <a:cs typeface="msgothic" charset="0"/>
              </a:rPr>
              <a:t> embryo. (</a:t>
            </a:r>
            <a:r>
              <a:rPr lang="en-GB" altLang="en-US" sz="1400" b="1" dirty="0">
                <a:latin typeface="Arial" panose="020B0604020202020204" pitchFamily="34" charset="0"/>
                <a:ea typeface="msgothic" charset="0"/>
                <a:cs typeface="msgothic" charset="0"/>
              </a:rPr>
              <a:t>A-G</a:t>
            </a:r>
            <a:r>
              <a:rPr lang="en-GB" altLang="en-US" dirty="0">
                <a:latin typeface="Arial" panose="020B0604020202020204" pitchFamily="34" charset="0"/>
                <a:ea typeface="msgothic" charset="0"/>
                <a:cs typeface="msgothic" charset="0"/>
              </a:rPr>
              <a:t>) </a:t>
            </a:r>
            <a:r>
              <a:rPr lang="en-GB" altLang="en-US" dirty="0" err="1">
                <a:latin typeface="Arial" panose="020B0604020202020204" pitchFamily="34" charset="0"/>
                <a:ea typeface="msgothic" charset="0"/>
                <a:cs typeface="msgothic" charset="0"/>
              </a:rPr>
              <a:t>Bicoid</a:t>
            </a:r>
            <a:r>
              <a:rPr lang="en-GB" altLang="en-US" dirty="0">
                <a:latin typeface="Arial" panose="020B0604020202020204" pitchFamily="34" charset="0"/>
                <a:ea typeface="msgothic" charset="0"/>
                <a:cs typeface="msgothic" charset="0"/>
              </a:rPr>
              <a:t>, as a transcription factor, accumulates within nuclei during interphase. The nuclear </a:t>
            </a:r>
            <a:r>
              <a:rPr lang="en-GB" altLang="en-US" dirty="0" err="1">
                <a:latin typeface="Arial" panose="020B0604020202020204" pitchFamily="34" charset="0"/>
                <a:ea typeface="msgothic" charset="0"/>
                <a:cs typeface="msgothic" charset="0"/>
              </a:rPr>
              <a:t>Bicoid</a:t>
            </a:r>
            <a:r>
              <a:rPr lang="en-GB" altLang="en-US" dirty="0">
                <a:latin typeface="Arial" panose="020B0604020202020204" pitchFamily="34" charset="0"/>
                <a:ea typeface="msgothic" charset="0"/>
                <a:cs typeface="msgothic" charset="0"/>
              </a:rPr>
              <a:t> gradient, which decreases in concentration with distance from the anterior pole, forms in less than 3 hours in a </a:t>
            </a:r>
            <a:r>
              <a:rPr lang="en-GB" altLang="en-US" i="1" dirty="0">
                <a:latin typeface="Arial" panose="020B0604020202020204" pitchFamily="34" charset="0"/>
                <a:ea typeface="msgothic" charset="0"/>
                <a:cs typeface="msgothic" charset="0"/>
              </a:rPr>
              <a:t>Drosophila</a:t>
            </a:r>
            <a:r>
              <a:rPr lang="en-GB" altLang="en-US" dirty="0">
                <a:latin typeface="Arial" panose="020B0604020202020204" pitchFamily="34" charset="0"/>
                <a:ea typeface="msgothic" charset="0"/>
                <a:cs typeface="msgothic" charset="0"/>
              </a:rPr>
              <a:t> embryo that is ~500 </a:t>
            </a:r>
            <a:r>
              <a:rPr lang="en-GB" altLang="en-US" dirty="0" err="1">
                <a:latin typeface="Arial" panose="020B0604020202020204" pitchFamily="34" charset="0"/>
                <a:ea typeface="msgothic" charset="0"/>
                <a:cs typeface="msgothic" charset="0"/>
              </a:rPr>
              <a:t>μm</a:t>
            </a:r>
            <a:r>
              <a:rPr lang="en-GB" altLang="en-US" dirty="0">
                <a:latin typeface="Arial" panose="020B0604020202020204" pitchFamily="34" charset="0"/>
                <a:ea typeface="msgothic" charset="0"/>
                <a:cs typeface="msgothic" charset="0"/>
              </a:rPr>
              <a:t> long (AP axis) and can be observed (B) before nuclei migrate to the surface of the embryo. During the first ~80 minutes (corresponding to cell cycles 1-8), nuclei proliferate in the centre of the embryo (A-C), and then migrate to the surface of the embryo in cycle 9. During the last five cell cycles, nuclei divide at the surface of the embryo (D,E). Nuclei replicate every ~9 minutes during the first nine cell cycles, but this slows to ~20 minutes in cycle 13. Nuclei are ~10 </a:t>
            </a:r>
            <a:r>
              <a:rPr lang="en-GB" altLang="en-US" dirty="0" err="1">
                <a:latin typeface="Arial" panose="020B0604020202020204" pitchFamily="34" charset="0"/>
                <a:ea typeface="msgothic" charset="0"/>
                <a:cs typeface="msgothic" charset="0"/>
              </a:rPr>
              <a:t>μm</a:t>
            </a:r>
            <a:r>
              <a:rPr lang="en-GB" altLang="en-US" dirty="0">
                <a:latin typeface="Arial" panose="020B0604020202020204" pitchFamily="34" charset="0"/>
                <a:ea typeface="msgothic" charset="0"/>
                <a:cs typeface="msgothic" charset="0"/>
              </a:rPr>
              <a:t> in diameter in pre-cycle 14 embryos (A-D) but ~6 </a:t>
            </a:r>
            <a:r>
              <a:rPr lang="en-GB" altLang="en-US" dirty="0" err="1">
                <a:latin typeface="Arial" panose="020B0604020202020204" pitchFamily="34" charset="0"/>
                <a:ea typeface="msgothic" charset="0"/>
                <a:cs typeface="msgothic" charset="0"/>
              </a:rPr>
              <a:t>μm</a:t>
            </a:r>
            <a:r>
              <a:rPr lang="en-GB" altLang="en-US" dirty="0">
                <a:latin typeface="Arial" panose="020B0604020202020204" pitchFamily="34" charset="0"/>
                <a:ea typeface="msgothic" charset="0"/>
                <a:cs typeface="msgothic" charset="0"/>
              </a:rPr>
              <a:t> in cycle 14 (E). The extent to which the mRNA encoding </a:t>
            </a:r>
            <a:r>
              <a:rPr lang="en-GB" altLang="en-US" dirty="0" err="1">
                <a:latin typeface="Arial" panose="020B0604020202020204" pitchFamily="34" charset="0"/>
                <a:ea typeface="msgothic" charset="0"/>
                <a:cs typeface="msgothic" charset="0"/>
              </a:rPr>
              <a:t>Bicoid</a:t>
            </a:r>
            <a:r>
              <a:rPr lang="en-GB" altLang="en-US" dirty="0">
                <a:latin typeface="Arial" panose="020B0604020202020204" pitchFamily="34" charset="0"/>
                <a:ea typeface="msgothic" charset="0"/>
                <a:cs typeface="msgothic" charset="0"/>
              </a:rPr>
              <a:t>, which is initially tightly localised to the anterior pole (A), becomes delocalised is a matter of controversy. Two alternative </a:t>
            </a:r>
            <a:r>
              <a:rPr lang="en-GB" altLang="en-US" i="1" dirty="0" err="1">
                <a:latin typeface="Arial" panose="020B0604020202020204" pitchFamily="34" charset="0"/>
                <a:ea typeface="msgothic" charset="0"/>
                <a:cs typeface="msgothic" charset="0"/>
              </a:rPr>
              <a:t>bicoid</a:t>
            </a:r>
            <a:r>
              <a:rPr lang="en-GB" altLang="en-US" dirty="0">
                <a:latin typeface="Arial" panose="020B0604020202020204" pitchFamily="34" charset="0"/>
                <a:ea typeface="msgothic" charset="0"/>
                <a:cs typeface="msgothic" charset="0"/>
              </a:rPr>
              <a:t> RNA distributions during cycle 14 are shown in E and F. (G) Illustration of the nucleus and surrounding cytoplasm. (</a:t>
            </a:r>
            <a:r>
              <a:rPr lang="en-GB" altLang="en-US" sz="1400" b="1" dirty="0">
                <a:latin typeface="Arial" panose="020B0604020202020204" pitchFamily="34" charset="0"/>
                <a:ea typeface="msgothic" charset="0"/>
                <a:cs typeface="msgothic" charset="0"/>
              </a:rPr>
              <a:t>H</a:t>
            </a:r>
            <a:r>
              <a:rPr lang="en-GB" altLang="en-US" dirty="0">
                <a:latin typeface="Arial" panose="020B0604020202020204" pitchFamily="34" charset="0"/>
                <a:ea typeface="msgothic" charset="0"/>
                <a:cs typeface="msgothic" charset="0"/>
              </a:rPr>
              <a:t>) In species that produce larger or smaller eggs than </a:t>
            </a:r>
            <a:r>
              <a:rPr lang="en-GB" altLang="en-US" i="1" dirty="0">
                <a:latin typeface="Arial" panose="020B0604020202020204" pitchFamily="34" charset="0"/>
                <a:ea typeface="msgothic" charset="0"/>
                <a:cs typeface="msgothic" charset="0"/>
              </a:rPr>
              <a:t>Drosophila melanogaster</a:t>
            </a:r>
            <a:r>
              <a:rPr lang="en-GB" altLang="en-US" dirty="0">
                <a:latin typeface="Arial" panose="020B0604020202020204" pitchFamily="34" charset="0"/>
                <a:ea typeface="msgothic" charset="0"/>
                <a:cs typeface="msgothic" charset="0"/>
              </a:rPr>
              <a:t>, the </a:t>
            </a:r>
            <a:r>
              <a:rPr lang="en-GB" altLang="en-US" dirty="0" err="1">
                <a:latin typeface="Arial" panose="020B0604020202020204" pitchFamily="34" charset="0"/>
                <a:ea typeface="msgothic" charset="0"/>
                <a:cs typeface="msgothic" charset="0"/>
              </a:rPr>
              <a:t>Bicoid</a:t>
            </a:r>
            <a:r>
              <a:rPr lang="en-GB" altLang="en-US" dirty="0">
                <a:latin typeface="Arial" panose="020B0604020202020204" pitchFamily="34" charset="0"/>
                <a:ea typeface="msgothic" charset="0"/>
                <a:cs typeface="msgothic" charset="0"/>
              </a:rPr>
              <a:t> gradient scales with egg length.</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23</a:t>
            </a:fld>
            <a:endParaRPr lang="en-US"/>
          </a:p>
        </p:txBody>
      </p:sp>
    </p:spTree>
    <p:extLst>
      <p:ext uri="{BB962C8B-B14F-4D97-AF65-F5344CB8AC3E}">
        <p14:creationId xmlns:p14="http://schemas.microsoft.com/office/powerpoint/2010/main" val="1021124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latin typeface="+mn-lt"/>
                <a:ea typeface="+mn-ea"/>
                <a:cs typeface="+mn-cs"/>
              </a:rPr>
              <a:t>Macháň</a:t>
            </a:r>
            <a:r>
              <a:rPr lang="en-US" sz="1200" kern="1200" dirty="0">
                <a:solidFill>
                  <a:schemeClr val="tx1"/>
                </a:solidFill>
                <a:latin typeface="+mn-lt"/>
                <a:ea typeface="+mn-ea"/>
                <a:cs typeface="+mn-cs"/>
              </a:rPr>
              <a:t>, R., Foo, Yong H., </a:t>
            </a:r>
            <a:r>
              <a:rPr lang="en-US" sz="1200" kern="1200" dirty="0" err="1">
                <a:solidFill>
                  <a:schemeClr val="tx1"/>
                </a:solidFill>
                <a:latin typeface="+mn-lt"/>
                <a:ea typeface="+mn-ea"/>
                <a:cs typeface="+mn-cs"/>
              </a:rPr>
              <a:t>Wohland</a:t>
            </a:r>
            <a:r>
              <a:rPr lang="en-US" sz="1200" kern="1200" dirty="0">
                <a:solidFill>
                  <a:schemeClr val="tx1"/>
                </a:solidFill>
                <a:latin typeface="+mn-lt"/>
                <a:ea typeface="+mn-ea"/>
                <a:cs typeface="+mn-cs"/>
              </a:rPr>
              <a:t>, T., 2016. On the Equivalence of FCS and FRAP: Simultaneous Lipid Membrane Measurements. Biophysical Journal 111, 152-161.</a:t>
            </a:r>
          </a:p>
          <a:p>
            <a:r>
              <a:rPr lang="en-US" sz="1200" kern="1200" dirty="0">
                <a:solidFill>
                  <a:schemeClr val="tx1"/>
                </a:solidFill>
                <a:latin typeface="+mn-lt"/>
                <a:ea typeface="+mn-ea"/>
                <a:cs typeface="+mn-cs"/>
              </a:rPr>
              <a:t>Bleaching correction</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24</a:t>
            </a:fld>
            <a:endParaRPr lang="en-US"/>
          </a:p>
        </p:txBody>
      </p:sp>
    </p:spTree>
    <p:extLst>
      <p:ext uri="{BB962C8B-B14F-4D97-AF65-F5344CB8AC3E}">
        <p14:creationId xmlns:p14="http://schemas.microsoft.com/office/powerpoint/2010/main" val="3144293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http://www.ncbi.nlm.nih.gov/pmc/articles/PMC1334945/</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25</a:t>
            </a:fld>
            <a:endParaRPr lang="en-US"/>
          </a:p>
        </p:txBody>
      </p:sp>
    </p:spTree>
    <p:extLst>
      <p:ext uri="{BB962C8B-B14F-4D97-AF65-F5344CB8AC3E}">
        <p14:creationId xmlns:p14="http://schemas.microsoft.com/office/powerpoint/2010/main" val="3229802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Visualize proteome via fluorescent tagging of full-length endogenous proteins</a:t>
            </a:r>
          </a:p>
          <a:p>
            <a:r>
              <a:rPr lang="en-US" dirty="0"/>
              <a:t>Flip trap screen done in the laboratories of Scott Fraser and Marianne Bronner at Caltech published in 2011</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27</a:t>
            </a:fld>
            <a:endParaRPr lang="en-US"/>
          </a:p>
        </p:txBody>
      </p:sp>
    </p:spTree>
    <p:extLst>
      <p:ext uri="{BB962C8B-B14F-4D97-AF65-F5344CB8AC3E}">
        <p14:creationId xmlns:p14="http://schemas.microsoft.com/office/powerpoint/2010/main" val="394158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http://www.ncbi.nlm.nih.gov/pmc/articles/PMC1334945/</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3</a:t>
            </a:fld>
            <a:endParaRPr lang="en-US"/>
          </a:p>
        </p:txBody>
      </p:sp>
    </p:spTree>
    <p:extLst>
      <p:ext uri="{BB962C8B-B14F-4D97-AF65-F5344CB8AC3E}">
        <p14:creationId xmlns:p14="http://schemas.microsoft.com/office/powerpoint/2010/main" val="29625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http://www.ncbi.nlm.nih.gov/pmc/articles/PMC1334945/</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5</a:t>
            </a:fld>
            <a:endParaRPr lang="en-US"/>
          </a:p>
        </p:txBody>
      </p:sp>
    </p:spTree>
    <p:extLst>
      <p:ext uri="{BB962C8B-B14F-4D97-AF65-F5344CB8AC3E}">
        <p14:creationId xmlns:p14="http://schemas.microsoft.com/office/powerpoint/2010/main" val="3904312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http://www.ncbi.nlm.nih.gov/pmc/articles/PMC1334945/</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6</a:t>
            </a:fld>
            <a:endParaRPr lang="en-US"/>
          </a:p>
        </p:txBody>
      </p:sp>
    </p:spTree>
    <p:extLst>
      <p:ext uri="{BB962C8B-B14F-4D97-AF65-F5344CB8AC3E}">
        <p14:creationId xmlns:p14="http://schemas.microsoft.com/office/powerpoint/2010/main" val="277569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principle</a:t>
            </a:r>
            <a:r>
              <a:rPr lang="en-US" baseline="0" dirty="0"/>
              <a:t> of FCS is being able to observe one or a few fluorescent particles enter and leave a small illuminated volume.  If the sample, solution or cell, has a high concentration of tagged molecules it becomes hard to observe the needed fluctuations.  I generally give the analogy of a crowded lecture hall.  If the lecture hall is crowded and you were observing the lecture hall you would be less apt to notice if some one entered or left the room (i.e. a small fluctuation from the mean number of people in the hall).  If only a few people were in the hall, then if someone left it would be very easy to notice (i.e. a large fluctuation from the mean number of people in the hall).  This is why a large immobile population is not good for FCS.  Fluctuations about the mean intensity is the information used for all FFS techniques.  </a:t>
            </a:r>
            <a:endParaRPr lang="en-US" dirty="0"/>
          </a:p>
        </p:txBody>
      </p:sp>
      <p:sp>
        <p:nvSpPr>
          <p:cNvPr id="4" name="Slide Number Placeholder 3"/>
          <p:cNvSpPr>
            <a:spLocks noGrp="1"/>
          </p:cNvSpPr>
          <p:nvPr>
            <p:ph type="sldNum" sz="quarter" idx="10"/>
          </p:nvPr>
        </p:nvSpPr>
        <p:spPr/>
        <p:txBody>
          <a:bodyPr/>
          <a:lstStyle/>
          <a:p>
            <a:fld id="{831140ED-19FB-4086-8BF6-A7ABF438EE79}" type="slidenum">
              <a:rPr lang="en-US" smtClean="0"/>
              <a:pPr/>
              <a:t>9</a:t>
            </a:fld>
            <a:endParaRPr lang="en-US"/>
          </a:p>
        </p:txBody>
      </p:sp>
    </p:spTree>
    <p:extLst>
      <p:ext uri="{BB962C8B-B14F-4D97-AF65-F5344CB8AC3E}">
        <p14:creationId xmlns:p14="http://schemas.microsoft.com/office/powerpoint/2010/main" val="397229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fluctuations generated can be analyzed in many ways.  FCS relies on the auto-correlation function which is a signal processing technique.  The autocorrelation compares a signal against itself.  In this case, a particle enters the focal volume and generates a photon burst.  The collected signal is “copied” and the two copies are compared against one another as you shift the “copy” in time.  The copy signal is shifted by some amount of time given by the </a:t>
            </a:r>
            <a:r>
              <a:rPr lang="en-US" dirty="0" err="1"/>
              <a:t>greek</a:t>
            </a:r>
            <a:r>
              <a:rPr lang="en-US" dirty="0"/>
              <a:t> symbol tau.  All data analysis will be done in reference to the shift time tau.</a:t>
            </a:r>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256BB1-16DB-442F-8055-5DDA407D3DCC}" type="slidenum">
              <a:rPr lang="en-US" smtClean="0"/>
              <a:pPr fontAlgn="base">
                <a:spcBef>
                  <a:spcPct val="0"/>
                </a:spcBef>
                <a:spcAft>
                  <a:spcPct val="0"/>
                </a:spcAft>
                <a:defRPr/>
              </a:pPr>
              <a:t>10</a:t>
            </a:fld>
            <a:endParaRPr lang="en-US"/>
          </a:p>
        </p:txBody>
      </p:sp>
    </p:spTree>
    <p:extLst>
      <p:ext uri="{BB962C8B-B14F-4D97-AF65-F5344CB8AC3E}">
        <p14:creationId xmlns:p14="http://schemas.microsoft.com/office/powerpoint/2010/main" val="1200924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larger the particle</a:t>
            </a:r>
            <a:r>
              <a:rPr lang="en-US" baseline="0" dirty="0"/>
              <a:t>, the longer it will take to transverse the focal volume thus the photon burst will be longer in time.  This results in the correlation function moving the left for larger particles.  The diffusion time gives information about the diffusion coefficient, the molecular weight and possibly the viscosity of the media.  The correlation curve amplitude is inversely proportional to the particle concentration.  The concentration, N, is the average number of molecules in the focal volume at one time.  Standard dye solutions with known diffusion coefficients can be used to characterize the focal volume.  Once that is done, you can use the focal volume information and the Number of particles to get an accurate measure of the MOBILE concentration (mol/L).  The curve amplitude being inversely proportional to the particle number makes sense because the higher the N, the smaller the fluctuations will be from the mean intensity giving less correlation.  </a:t>
            </a:r>
          </a:p>
          <a:p>
            <a:endParaRPr lang="en-US" baseline="0" dirty="0"/>
          </a:p>
          <a:p>
            <a:r>
              <a:rPr lang="en-US" baseline="0" dirty="0"/>
              <a:t>ALL DATA IS FIT USING A NON-LINEAR LEAST SQUARES ERRORS FUNCTION TO GET DIFFUSION TIMES AND N.  You will run the risk of getting bad results with bad curve fitting or curve fitting interpretation.</a:t>
            </a:r>
            <a:endParaRPr lang="en-US" dirty="0"/>
          </a:p>
        </p:txBody>
      </p:sp>
      <p:sp>
        <p:nvSpPr>
          <p:cNvPr id="4" name="Slide Number Placeholder 3"/>
          <p:cNvSpPr>
            <a:spLocks noGrp="1"/>
          </p:cNvSpPr>
          <p:nvPr>
            <p:ph type="sldNum" sz="quarter" idx="10"/>
          </p:nvPr>
        </p:nvSpPr>
        <p:spPr/>
        <p:txBody>
          <a:bodyPr/>
          <a:lstStyle/>
          <a:p>
            <a:fld id="{831140ED-19FB-4086-8BF6-A7ABF438EE79}" type="slidenum">
              <a:rPr lang="en-US" smtClean="0"/>
              <a:pPr/>
              <a:t>11</a:t>
            </a:fld>
            <a:endParaRPr lang="en-US"/>
          </a:p>
        </p:txBody>
      </p:sp>
    </p:spTree>
    <p:extLst>
      <p:ext uri="{BB962C8B-B14F-4D97-AF65-F5344CB8AC3E}">
        <p14:creationId xmlns:p14="http://schemas.microsoft.com/office/powerpoint/2010/main" val="289808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larger the particle</a:t>
            </a:r>
            <a:r>
              <a:rPr lang="en-US" baseline="0" dirty="0"/>
              <a:t>, the longer it will take to transverse the focal volume thus the photon burst will be longer in time.  This results in the correlation function moving the left for larger particles.  The diffusion time gives information about the diffusion coefficient, the molecular weight and possibly the viscosity of the media.  The correlation curve amplitude is inversely proportional to the particle concentration.  The concentration, N, is the average number of molecules in the focal volume at one time.  Standard dye solutions with known diffusion coefficients can be used to characterize the focal volume.  Once that is done, you can use the focal volume information and the Number of particles to get an accurate measure of the MOBILE concentration (mol/L).  The curve amplitude being inversely proportional to the particle number makes sense because the higher the N, the smaller the fluctuations will be from the mean intensity giving less correlation.  </a:t>
            </a:r>
          </a:p>
          <a:p>
            <a:endParaRPr lang="en-US" baseline="0" dirty="0"/>
          </a:p>
          <a:p>
            <a:r>
              <a:rPr lang="en-US" baseline="0" dirty="0"/>
              <a:t>ALL DATA IS FIT USING A NON-LINEAR LEAST SQUARES ERRORS FUNCTION TO GET DIFFUSION TIMES AND N.  You will run the risk of getting bad results with bad curve fitting or curve fitting interpretation.</a:t>
            </a:r>
            <a:endParaRPr lang="en-US" dirty="0"/>
          </a:p>
          <a:p>
            <a:endParaRPr lang="en-US" dirty="0"/>
          </a:p>
        </p:txBody>
      </p:sp>
      <p:sp>
        <p:nvSpPr>
          <p:cNvPr id="4" name="Slide Number Placeholder 3"/>
          <p:cNvSpPr>
            <a:spLocks noGrp="1"/>
          </p:cNvSpPr>
          <p:nvPr>
            <p:ph type="sldNum" sz="quarter" idx="10"/>
          </p:nvPr>
        </p:nvSpPr>
        <p:spPr/>
        <p:txBody>
          <a:bodyPr/>
          <a:lstStyle/>
          <a:p>
            <a:fld id="{831140ED-19FB-4086-8BF6-A7ABF438EE79}" type="slidenum">
              <a:rPr lang="en-US" smtClean="0"/>
              <a:pPr/>
              <a:t>12</a:t>
            </a:fld>
            <a:endParaRPr lang="en-US"/>
          </a:p>
        </p:txBody>
      </p:sp>
    </p:spTree>
    <p:extLst>
      <p:ext uri="{BB962C8B-B14F-4D97-AF65-F5344CB8AC3E}">
        <p14:creationId xmlns:p14="http://schemas.microsoft.com/office/powerpoint/2010/main" val="3371009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larger the particle</a:t>
            </a:r>
            <a:r>
              <a:rPr lang="en-US" baseline="0" dirty="0"/>
              <a:t>, the longer it will take to transverse the focal volume thus the photon burst will be longer in time.  This results in the correlation function moving the left for larger particles.  The diffusion time gives information about the diffusion coefficient, the molecular weight and possibly the viscosity of the media.  The correlation curve amplitude is inversely proportional to the particle concentration.  The concentration, N, is the average number of molecules in the focal volume at one time.  Standard dye solutions with known diffusion coefficients can be used to characterize the focal volume.  Once that is done, you can use the focal volume information and the Number of particles to get an accurate measure of the MOBILE concentration (mol/L).  The curve amplitude being inversely proportional to the particle number makes sense because the higher the N, the smaller the fluctuations will be from the mean intensity giving less correlation.  </a:t>
            </a:r>
          </a:p>
          <a:p>
            <a:endParaRPr lang="en-US" baseline="0" dirty="0"/>
          </a:p>
          <a:p>
            <a:r>
              <a:rPr lang="en-US" baseline="0" dirty="0"/>
              <a:t>ALL DATA IS FIT USING A NON-LINEAR LEAST SQUARES ERRORS FUNCTION TO GET DIFFUSION TIMES AND N.  You will run the risk of getting bad results with bad curve fitting or curve fitting interpretation.</a:t>
            </a:r>
            <a:endParaRPr lang="en-US" dirty="0"/>
          </a:p>
          <a:p>
            <a:endParaRPr lang="en-US" dirty="0"/>
          </a:p>
        </p:txBody>
      </p:sp>
      <p:sp>
        <p:nvSpPr>
          <p:cNvPr id="4" name="Slide Number Placeholder 3"/>
          <p:cNvSpPr>
            <a:spLocks noGrp="1"/>
          </p:cNvSpPr>
          <p:nvPr>
            <p:ph type="sldNum" sz="quarter" idx="10"/>
          </p:nvPr>
        </p:nvSpPr>
        <p:spPr/>
        <p:txBody>
          <a:bodyPr/>
          <a:lstStyle/>
          <a:p>
            <a:fld id="{831140ED-19FB-4086-8BF6-A7ABF438EE79}" type="slidenum">
              <a:rPr lang="en-US" smtClean="0"/>
              <a:pPr/>
              <a:t>13</a:t>
            </a:fld>
            <a:endParaRPr lang="en-US"/>
          </a:p>
        </p:txBody>
      </p:sp>
    </p:spTree>
    <p:extLst>
      <p:ext uri="{BB962C8B-B14F-4D97-AF65-F5344CB8AC3E}">
        <p14:creationId xmlns:p14="http://schemas.microsoft.com/office/powerpoint/2010/main" val="3246642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878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89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53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77333" y="838200"/>
            <a:ext cx="7755467"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6959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838200"/>
            <a:ext cx="7721600" cy="1143000"/>
          </a:xfrm>
        </p:spPr>
        <p:txBody>
          <a:bodyPr/>
          <a:lstStyle/>
          <a:p>
            <a:r>
              <a:rPr lang="en-US"/>
              <a:t>Click to edit Master title style</a:t>
            </a:r>
          </a:p>
        </p:txBody>
      </p:sp>
      <p:sp>
        <p:nvSpPr>
          <p:cNvPr id="3" name="Content Placeholder 2"/>
          <p:cNvSpPr>
            <a:spLocks noGrp="1"/>
          </p:cNvSpPr>
          <p:nvPr>
            <p:ph sz="half" idx="1"/>
          </p:nvPr>
        </p:nvSpPr>
        <p:spPr>
          <a:xfrm>
            <a:off x="677333" y="1828800"/>
            <a:ext cx="37930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867" y="1828800"/>
            <a:ext cx="37930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115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07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354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162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065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249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49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900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542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01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28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707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218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77333" y="838200"/>
            <a:ext cx="7755467"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1538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white">
                    <a:tint val="75000"/>
                  </a:prstClr>
                </a:solidFill>
              </a:rPr>
              <a:pPr/>
              <a:t>1/31/2018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69885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white">
                    <a:tint val="75000"/>
                  </a:prstClr>
                </a:solidFill>
              </a:rPr>
              <a:pPr/>
              <a:t>1/31/2018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75317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white">
                    <a:tint val="75000"/>
                  </a:prstClr>
                </a:solidFill>
              </a:rPr>
              <a:pPr/>
              <a:t>1/31/2018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06711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F2F323-94A7-4B4C-91C8-FE3CD11F0E34}" type="datetimeFigureOut">
              <a:rPr lang="en-US" smtClean="0">
                <a:solidFill>
                  <a:prstClr val="white">
                    <a:tint val="75000"/>
                  </a:prstClr>
                </a:solidFill>
              </a:rPr>
              <a:pPr/>
              <a:t>1/31/2018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0608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743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F2F323-94A7-4B4C-91C8-FE3CD11F0E34}" type="datetimeFigureOut">
              <a:rPr lang="en-US" smtClean="0">
                <a:solidFill>
                  <a:prstClr val="white">
                    <a:tint val="75000"/>
                  </a:prstClr>
                </a:solidFill>
              </a:rPr>
              <a:pPr/>
              <a:t>1/31/2018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51638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F2F323-94A7-4B4C-91C8-FE3CD11F0E34}" type="datetimeFigureOut">
              <a:rPr lang="en-US" smtClean="0">
                <a:solidFill>
                  <a:prstClr val="white">
                    <a:tint val="75000"/>
                  </a:prstClr>
                </a:solidFill>
              </a:rPr>
              <a:pPr/>
              <a:t>1/31/2018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35353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2F323-94A7-4B4C-91C8-FE3CD11F0E34}" type="datetimeFigureOut">
              <a:rPr lang="en-US" smtClean="0">
                <a:solidFill>
                  <a:prstClr val="white">
                    <a:tint val="75000"/>
                  </a:prstClr>
                </a:solidFill>
              </a:rPr>
              <a:pPr/>
              <a:t>1/31/2018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30812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solidFill>
                  <a:prstClr val="white">
                    <a:tint val="75000"/>
                  </a:prstClr>
                </a:solidFill>
              </a:rPr>
              <a:pPr/>
              <a:t>1/31/2018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1219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solidFill>
                  <a:prstClr val="white">
                    <a:tint val="75000"/>
                  </a:prstClr>
                </a:solidFill>
              </a:rPr>
              <a:pPr/>
              <a:t>1/31/2018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53676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white">
                    <a:tint val="75000"/>
                  </a:prstClr>
                </a:solidFill>
              </a:rPr>
              <a:pPr/>
              <a:t>1/31/2018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43023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white">
                    <a:tint val="75000"/>
                  </a:prstClr>
                </a:solidFill>
              </a:rPr>
              <a:pPr/>
              <a:t>1/31/2018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73421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649055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419468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F09B2-6A2B-4FB4-B7EF-FE3DE8496C79}"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142338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629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FF09B2-6A2B-4FB4-B7EF-FE3DE8496C79}"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677001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chor="t"/>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FF09B2-6A2B-4FB4-B7EF-FE3DE8496C79}" type="datetimeFigureOut">
              <a:rPr lang="en-US" smtClean="0"/>
              <a:t>1/31/2018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893467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FF09B2-6A2B-4FB4-B7EF-FE3DE8496C79}" type="datetimeFigureOut">
              <a:rPr lang="en-US" smtClean="0"/>
              <a:t>1/31/2018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8538739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F09B2-6A2B-4FB4-B7EF-FE3DE8496C79}" type="datetimeFigureOut">
              <a:rPr lang="en-US" smtClean="0"/>
              <a:t>1/31/2018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73045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52015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0588661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5890197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681148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333"/>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133"/>
            </a:lvl1pPr>
            <a:lvl2pPr marL="406405" indent="0" algn="ctr">
              <a:buNone/>
              <a:defRPr sz="1778"/>
            </a:lvl2pPr>
            <a:lvl3pPr marL="812810" indent="0" algn="ctr">
              <a:buNone/>
              <a:defRPr sz="1600"/>
            </a:lvl3pPr>
            <a:lvl4pPr marL="1219215" indent="0" algn="ctr">
              <a:buNone/>
              <a:defRPr sz="1422"/>
            </a:lvl4pPr>
            <a:lvl5pPr marL="1625620" indent="0" algn="ctr">
              <a:buNone/>
              <a:defRPr sz="1422"/>
            </a:lvl5pPr>
            <a:lvl6pPr marL="2032025" indent="0" algn="ctr">
              <a:buNone/>
              <a:defRPr sz="1422"/>
            </a:lvl6pPr>
            <a:lvl7pPr marL="2438430" indent="0" algn="ctr">
              <a:buNone/>
              <a:defRPr sz="1422"/>
            </a:lvl7pPr>
            <a:lvl8pPr marL="2844836" indent="0" algn="ctr">
              <a:buNone/>
              <a:defRPr sz="1422"/>
            </a:lvl8pPr>
            <a:lvl9pPr marL="3251241" indent="0" algn="ctr">
              <a:buNone/>
              <a:defRPr sz="142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301625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12039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7723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5333"/>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133">
                <a:solidFill>
                  <a:schemeClr val="tx1"/>
                </a:solidFill>
              </a:defRPr>
            </a:lvl1pPr>
            <a:lvl2pPr marL="406405" indent="0">
              <a:buNone/>
              <a:defRPr sz="1778">
                <a:solidFill>
                  <a:schemeClr val="tx1">
                    <a:tint val="75000"/>
                  </a:schemeClr>
                </a:solidFill>
              </a:defRPr>
            </a:lvl2pPr>
            <a:lvl3pPr marL="812810" indent="0">
              <a:buNone/>
              <a:defRPr sz="1600">
                <a:solidFill>
                  <a:schemeClr val="tx1">
                    <a:tint val="75000"/>
                  </a:schemeClr>
                </a:solidFill>
              </a:defRPr>
            </a:lvl3pPr>
            <a:lvl4pPr marL="1219215" indent="0">
              <a:buNone/>
              <a:defRPr sz="1422">
                <a:solidFill>
                  <a:schemeClr val="tx1">
                    <a:tint val="75000"/>
                  </a:schemeClr>
                </a:solidFill>
              </a:defRPr>
            </a:lvl4pPr>
            <a:lvl5pPr marL="1625620" indent="0">
              <a:buNone/>
              <a:defRPr sz="1422">
                <a:solidFill>
                  <a:schemeClr val="tx1">
                    <a:tint val="75000"/>
                  </a:schemeClr>
                </a:solidFill>
              </a:defRPr>
            </a:lvl5pPr>
            <a:lvl6pPr marL="2032025" indent="0">
              <a:buNone/>
              <a:defRPr sz="1422">
                <a:solidFill>
                  <a:schemeClr val="tx1">
                    <a:tint val="75000"/>
                  </a:schemeClr>
                </a:solidFill>
              </a:defRPr>
            </a:lvl6pPr>
            <a:lvl7pPr marL="2438430" indent="0">
              <a:buNone/>
              <a:defRPr sz="1422">
                <a:solidFill>
                  <a:schemeClr val="tx1">
                    <a:tint val="75000"/>
                  </a:schemeClr>
                </a:solidFill>
              </a:defRPr>
            </a:lvl7pPr>
            <a:lvl8pPr marL="2844836" indent="0">
              <a:buNone/>
              <a:defRPr sz="1422">
                <a:solidFill>
                  <a:schemeClr val="tx1">
                    <a:tint val="75000"/>
                  </a:schemeClr>
                </a:solidFill>
              </a:defRPr>
            </a:lvl8pPr>
            <a:lvl9pPr marL="3251241" indent="0">
              <a:buNone/>
              <a:defRPr sz="142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95664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209880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87669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744501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811727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440913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865177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817599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268384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838200"/>
            <a:ext cx="7721600" cy="1143000"/>
          </a:xfrm>
        </p:spPr>
        <p:txBody>
          <a:bodyPr/>
          <a:lstStyle/>
          <a:p>
            <a:r>
              <a:rPr lang="en-US"/>
              <a:t>Click to edit Master title style</a:t>
            </a:r>
          </a:p>
        </p:txBody>
      </p:sp>
      <p:sp>
        <p:nvSpPr>
          <p:cNvPr id="3" name="Text Placeholder 2"/>
          <p:cNvSpPr>
            <a:spLocks noGrp="1"/>
          </p:cNvSpPr>
          <p:nvPr>
            <p:ph type="body" sz="half" idx="1"/>
          </p:nvPr>
        </p:nvSpPr>
        <p:spPr>
          <a:xfrm>
            <a:off x="677333" y="1828800"/>
            <a:ext cx="37930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867" y="1828800"/>
            <a:ext cx="37930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245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8096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77333" y="838200"/>
            <a:ext cx="7755467"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55199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838200"/>
            <a:ext cx="7721600" cy="1143000"/>
          </a:xfrm>
        </p:spPr>
        <p:txBody>
          <a:bodyPr/>
          <a:lstStyle/>
          <a:p>
            <a:r>
              <a:rPr lang="en-US"/>
              <a:t>Click to edit Master title style</a:t>
            </a:r>
          </a:p>
        </p:txBody>
      </p:sp>
      <p:sp>
        <p:nvSpPr>
          <p:cNvPr id="3" name="Content Placeholder 2"/>
          <p:cNvSpPr>
            <a:spLocks noGrp="1"/>
          </p:cNvSpPr>
          <p:nvPr>
            <p:ph sz="half" idx="1"/>
          </p:nvPr>
        </p:nvSpPr>
        <p:spPr>
          <a:xfrm>
            <a:off x="677333" y="1828800"/>
            <a:ext cx="37930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867" y="1828800"/>
            <a:ext cx="37930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511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75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708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86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252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8" r:id="rId12"/>
    <p:sldLayoutId id="214748369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403307"/>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2F323-94A7-4B4C-91C8-FE3CD11F0E34}" type="datetimeFigureOut">
              <a:rPr lang="en-US" smtClean="0">
                <a:solidFill>
                  <a:prstClr val="white">
                    <a:tint val="75000"/>
                  </a:prstClr>
                </a:solidFill>
              </a:rPr>
              <a:pPr/>
              <a:t>1/31/2018</a:t>
            </a:fld>
            <a:endParaRPr lang="en-US">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91668653"/>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F09B2-6A2B-4FB4-B7EF-FE3DE8496C79}" type="datetimeFigureOut">
              <a:rPr lang="en-US" smtClean="0"/>
              <a:t>1/31/2018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BD0B-37E2-482F-8099-25FE2F0C2C06}" type="slidenum">
              <a:rPr lang="en-US" smtClean="0"/>
              <a:t>‹#›</a:t>
            </a:fld>
            <a:endParaRPr lang="en-US"/>
          </a:p>
        </p:txBody>
      </p:sp>
    </p:spTree>
    <p:extLst>
      <p:ext uri="{BB962C8B-B14F-4D97-AF65-F5344CB8AC3E}">
        <p14:creationId xmlns:p14="http://schemas.microsoft.com/office/powerpoint/2010/main" val="321556456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067">
                <a:solidFill>
                  <a:schemeClr val="tx1">
                    <a:tint val="75000"/>
                  </a:schemeClr>
                </a:solidFill>
              </a:defRPr>
            </a:lvl1pPr>
          </a:lstStyle>
          <a:p>
            <a:fld id="{C764DE79-268F-4C1A-8933-263129D2AF90}" type="datetimeFigureOut">
              <a:rPr lang="en-US" dirty="0"/>
              <a:t>1/31/2018</a:t>
            </a:fld>
            <a:endParaRPr lang="en-US" dirty="0"/>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06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1067">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45952278"/>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p:txStyles>
    <p:titleStyle>
      <a:lvl1pPr algn="l" defTabSz="812810"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203" indent="-203203" algn="l" defTabSz="812810"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608" indent="-203203" algn="l" defTabSz="812810" rtl="0" eaLnBrk="1" latinLnBrk="0" hangingPunct="1">
        <a:lnSpc>
          <a:spcPct val="90000"/>
        </a:lnSpc>
        <a:spcBef>
          <a:spcPts val="444"/>
        </a:spcBef>
        <a:buFont typeface="Arial" panose="020B0604020202020204" pitchFamily="34" charset="0"/>
        <a:buChar char="•"/>
        <a:defRPr sz="2133" kern="1200">
          <a:solidFill>
            <a:schemeClr val="tx1"/>
          </a:solidFill>
          <a:latin typeface="+mn-lt"/>
          <a:ea typeface="+mn-ea"/>
          <a:cs typeface="+mn-cs"/>
        </a:defRPr>
      </a:lvl2pPr>
      <a:lvl3pPr marL="1016013" indent="-203203" algn="l" defTabSz="812810" rtl="0" eaLnBrk="1" latinLnBrk="0" hangingPunct="1">
        <a:lnSpc>
          <a:spcPct val="90000"/>
        </a:lnSpc>
        <a:spcBef>
          <a:spcPts val="444"/>
        </a:spcBef>
        <a:buFont typeface="Arial" panose="020B0604020202020204" pitchFamily="34" charset="0"/>
        <a:buChar char="•"/>
        <a:defRPr sz="1778" kern="1200">
          <a:solidFill>
            <a:schemeClr val="tx1"/>
          </a:solidFill>
          <a:latin typeface="+mn-lt"/>
          <a:ea typeface="+mn-ea"/>
          <a:cs typeface="+mn-cs"/>
        </a:defRPr>
      </a:lvl3pPr>
      <a:lvl4pPr marL="142241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4pPr>
      <a:lvl5pPr marL="182882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7.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8.xml"/><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9.xml"/><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wmf"/><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2.emf"/></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9.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5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54.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50216"/>
            <a:ext cx="6858000" cy="1790700"/>
          </a:xfrm>
        </p:spPr>
        <p:txBody>
          <a:bodyPr>
            <a:normAutofit fontScale="90000"/>
          </a:bodyPr>
          <a:lstStyle/>
          <a:p>
            <a:r>
              <a:rPr lang="en-US" dirty="0"/>
              <a:t>Biology 227: Methods in Modern Microscopy</a:t>
            </a:r>
          </a:p>
        </p:txBody>
      </p:sp>
      <p:sp>
        <p:nvSpPr>
          <p:cNvPr id="3" name="Subtitle 2"/>
          <p:cNvSpPr>
            <a:spLocks noGrp="1"/>
          </p:cNvSpPr>
          <p:nvPr>
            <p:ph type="subTitle" idx="1"/>
          </p:nvPr>
        </p:nvSpPr>
        <p:spPr>
          <a:xfrm>
            <a:off x="1143000" y="3775137"/>
            <a:ext cx="6858000" cy="1657475"/>
          </a:xfrm>
        </p:spPr>
        <p:txBody>
          <a:bodyPr>
            <a:normAutofit fontScale="92500"/>
          </a:bodyPr>
          <a:lstStyle/>
          <a:p>
            <a:r>
              <a:rPr lang="en-US" dirty="0"/>
              <a:t>Andres Collazo, Director Biological Imaging Facility</a:t>
            </a:r>
          </a:p>
          <a:p>
            <a:r>
              <a:rPr lang="en-US" dirty="0"/>
              <a:t>Chai Tong Ng, Graduate Student, TA</a:t>
            </a:r>
          </a:p>
          <a:p>
            <a:r>
              <a:rPr lang="en-US" dirty="0"/>
              <a:t>Week 5	</a:t>
            </a:r>
            <a:r>
              <a:rPr lang="fr-FR" b="1" dirty="0"/>
              <a:t>Fluorescent </a:t>
            </a:r>
            <a:r>
              <a:rPr lang="fr-FR" b="1" dirty="0" err="1"/>
              <a:t>Correlation</a:t>
            </a:r>
            <a:r>
              <a:rPr lang="fr-FR" b="1" dirty="0"/>
              <a:t> </a:t>
            </a:r>
            <a:r>
              <a:rPr lang="fr-FR" b="1" dirty="0" err="1"/>
              <a:t>Spectroscopy</a:t>
            </a:r>
            <a:r>
              <a:rPr lang="fr-FR" b="1" dirty="0"/>
              <a:t> (FCS) vs Fluorescent </a:t>
            </a:r>
            <a:r>
              <a:rPr lang="fr-FR" b="1" dirty="0" err="1"/>
              <a:t>recovery</a:t>
            </a:r>
            <a:r>
              <a:rPr lang="fr-FR" b="1" dirty="0"/>
              <a:t> </a:t>
            </a:r>
            <a:r>
              <a:rPr lang="fr-FR" b="1" dirty="0" err="1"/>
              <a:t>after</a:t>
            </a:r>
            <a:r>
              <a:rPr lang="fr-FR" b="1" dirty="0"/>
              <a:t> </a:t>
            </a:r>
            <a:r>
              <a:rPr lang="fr-FR" b="1" dirty="0" err="1"/>
              <a:t>photobleaching</a:t>
            </a:r>
            <a:r>
              <a:rPr lang="fr-FR" b="1" dirty="0"/>
              <a:t> (FRAP)</a:t>
            </a:r>
            <a:endParaRPr lang="en-US" dirty="0"/>
          </a:p>
          <a:p>
            <a:endParaRPr lang="en-US" dirty="0"/>
          </a:p>
          <a:p>
            <a:endParaRPr lang="en-US" dirty="0"/>
          </a:p>
        </p:txBody>
      </p:sp>
    </p:spTree>
    <p:extLst>
      <p:ext uri="{BB962C8B-B14F-4D97-AF65-F5344CB8AC3E}">
        <p14:creationId xmlns:p14="http://schemas.microsoft.com/office/powerpoint/2010/main" val="2009479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200" dirty="0"/>
              <a:t>Creating the Autocorrelation Function</a:t>
            </a:r>
          </a:p>
        </p:txBody>
      </p:sp>
      <p:grpSp>
        <p:nvGrpSpPr>
          <p:cNvPr id="3" name="Group 42"/>
          <p:cNvGrpSpPr>
            <a:grpSpLocks/>
          </p:cNvGrpSpPr>
          <p:nvPr/>
        </p:nvGrpSpPr>
        <p:grpSpPr bwMode="auto">
          <a:xfrm>
            <a:off x="384175" y="2198688"/>
            <a:ext cx="1292225" cy="2220912"/>
            <a:chOff x="242" y="848"/>
            <a:chExt cx="1150" cy="1728"/>
          </a:xfrm>
        </p:grpSpPr>
        <p:sp>
          <p:nvSpPr>
            <p:cNvPr id="51233" name="Oval 6"/>
            <p:cNvSpPr>
              <a:spLocks noChangeArrowheads="1"/>
            </p:cNvSpPr>
            <p:nvPr/>
          </p:nvSpPr>
          <p:spPr bwMode="auto">
            <a:xfrm>
              <a:off x="624" y="1136"/>
              <a:ext cx="384" cy="1152"/>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51234" name="Freeform 7"/>
            <p:cNvSpPr>
              <a:spLocks/>
            </p:cNvSpPr>
            <p:nvPr/>
          </p:nvSpPr>
          <p:spPr bwMode="auto">
            <a:xfrm>
              <a:off x="242" y="848"/>
              <a:ext cx="384" cy="1728"/>
            </a:xfrm>
            <a:custGeom>
              <a:avLst/>
              <a:gdLst>
                <a:gd name="T0" fmla="*/ 0 w 384"/>
                <a:gd name="T1" fmla="*/ 0 h 1728"/>
                <a:gd name="T2" fmla="*/ 384 w 384"/>
                <a:gd name="T3" fmla="*/ 864 h 1728"/>
                <a:gd name="T4" fmla="*/ 0 w 384"/>
                <a:gd name="T5" fmla="*/ 1728 h 1728"/>
                <a:gd name="T6" fmla="*/ 0 60000 65536"/>
                <a:gd name="T7" fmla="*/ 0 60000 65536"/>
                <a:gd name="T8" fmla="*/ 0 60000 65536"/>
                <a:gd name="T9" fmla="*/ 0 w 384"/>
                <a:gd name="T10" fmla="*/ 0 h 1728"/>
                <a:gd name="T11" fmla="*/ 384 w 384"/>
                <a:gd name="T12" fmla="*/ 1728 h 1728"/>
              </a:gdLst>
              <a:ahLst/>
              <a:cxnLst>
                <a:cxn ang="T6">
                  <a:pos x="T0" y="T1"/>
                </a:cxn>
                <a:cxn ang="T7">
                  <a:pos x="T2" y="T3"/>
                </a:cxn>
                <a:cxn ang="T8">
                  <a:pos x="T4" y="T5"/>
                </a:cxn>
              </a:cxnLst>
              <a:rect l="T9" t="T10" r="T11" b="T12"/>
              <a:pathLst>
                <a:path w="384" h="1728">
                  <a:moveTo>
                    <a:pt x="0" y="0"/>
                  </a:moveTo>
                  <a:cubicBezTo>
                    <a:pt x="192" y="288"/>
                    <a:pt x="384" y="576"/>
                    <a:pt x="384" y="864"/>
                  </a:cubicBezTo>
                  <a:cubicBezTo>
                    <a:pt x="384" y="1152"/>
                    <a:pt x="64" y="1584"/>
                    <a:pt x="0" y="1728"/>
                  </a:cubicBezTo>
                </a:path>
              </a:pathLst>
            </a:custGeom>
            <a:noFill/>
            <a:ln w="9525">
              <a:solidFill>
                <a:schemeClr val="tx1"/>
              </a:solidFill>
              <a:round/>
              <a:headEnd/>
              <a:tailEnd/>
            </a:ln>
          </p:spPr>
          <p:txBody>
            <a:bodyPr/>
            <a:lstStyle/>
            <a:p>
              <a:endParaRPr lang="en-US"/>
            </a:p>
          </p:txBody>
        </p:sp>
        <p:sp>
          <p:nvSpPr>
            <p:cNvPr id="51235" name="Freeform 8"/>
            <p:cNvSpPr>
              <a:spLocks/>
            </p:cNvSpPr>
            <p:nvPr/>
          </p:nvSpPr>
          <p:spPr bwMode="auto">
            <a:xfrm rot="10800000">
              <a:off x="1008" y="848"/>
              <a:ext cx="384" cy="1728"/>
            </a:xfrm>
            <a:custGeom>
              <a:avLst/>
              <a:gdLst>
                <a:gd name="T0" fmla="*/ 0 w 384"/>
                <a:gd name="T1" fmla="*/ 0 h 1728"/>
                <a:gd name="T2" fmla="*/ 384 w 384"/>
                <a:gd name="T3" fmla="*/ 864 h 1728"/>
                <a:gd name="T4" fmla="*/ 0 w 384"/>
                <a:gd name="T5" fmla="*/ 1728 h 1728"/>
                <a:gd name="T6" fmla="*/ 0 60000 65536"/>
                <a:gd name="T7" fmla="*/ 0 60000 65536"/>
                <a:gd name="T8" fmla="*/ 0 60000 65536"/>
                <a:gd name="T9" fmla="*/ 0 w 384"/>
                <a:gd name="T10" fmla="*/ 0 h 1728"/>
                <a:gd name="T11" fmla="*/ 384 w 384"/>
                <a:gd name="T12" fmla="*/ 1728 h 1728"/>
              </a:gdLst>
              <a:ahLst/>
              <a:cxnLst>
                <a:cxn ang="T6">
                  <a:pos x="T0" y="T1"/>
                </a:cxn>
                <a:cxn ang="T7">
                  <a:pos x="T2" y="T3"/>
                </a:cxn>
                <a:cxn ang="T8">
                  <a:pos x="T4" y="T5"/>
                </a:cxn>
              </a:cxnLst>
              <a:rect l="T9" t="T10" r="T11" b="T12"/>
              <a:pathLst>
                <a:path w="384" h="1728">
                  <a:moveTo>
                    <a:pt x="0" y="0"/>
                  </a:moveTo>
                  <a:cubicBezTo>
                    <a:pt x="192" y="288"/>
                    <a:pt x="384" y="576"/>
                    <a:pt x="384" y="864"/>
                  </a:cubicBezTo>
                  <a:cubicBezTo>
                    <a:pt x="384" y="1152"/>
                    <a:pt x="64" y="1584"/>
                    <a:pt x="0" y="1728"/>
                  </a:cubicBezTo>
                </a:path>
              </a:pathLst>
            </a:custGeom>
            <a:noFill/>
            <a:ln w="9525">
              <a:solidFill>
                <a:schemeClr val="tx1"/>
              </a:solidFill>
              <a:round/>
              <a:headEnd/>
              <a:tailEnd/>
            </a:ln>
          </p:spPr>
          <p:txBody>
            <a:bodyPr/>
            <a:lstStyle/>
            <a:p>
              <a:endParaRPr lang="en-US"/>
            </a:p>
          </p:txBody>
        </p:sp>
      </p:grpSp>
      <p:sp>
        <p:nvSpPr>
          <p:cNvPr id="11" name="Oval 9"/>
          <p:cNvSpPr>
            <a:spLocks noChangeArrowheads="1"/>
          </p:cNvSpPr>
          <p:nvPr/>
        </p:nvSpPr>
        <p:spPr bwMode="auto">
          <a:xfrm>
            <a:off x="228600" y="3581400"/>
            <a:ext cx="161925" cy="246063"/>
          </a:xfrm>
          <a:prstGeom prst="ellipse">
            <a:avLst/>
          </a:prstGeom>
          <a:solidFill>
            <a:schemeClr val="tx1"/>
          </a:solidFill>
          <a:ln w="28575">
            <a:noFill/>
            <a:round/>
            <a:headEnd/>
            <a:tailEnd/>
          </a:ln>
        </p:spPr>
        <p:txBody>
          <a:bodyPr wrap="none" anchor="ctr"/>
          <a:lstStyle/>
          <a:p>
            <a:endParaRPr lang="en-US">
              <a:latin typeface="Calibri" pitchFamily="34" charset="0"/>
            </a:endParaRPr>
          </a:p>
        </p:txBody>
      </p:sp>
      <p:sp>
        <p:nvSpPr>
          <p:cNvPr id="12" name="Oval 10"/>
          <p:cNvSpPr>
            <a:spLocks noChangeArrowheads="1"/>
          </p:cNvSpPr>
          <p:nvPr/>
        </p:nvSpPr>
        <p:spPr bwMode="auto">
          <a:xfrm>
            <a:off x="862013" y="3265488"/>
            <a:ext cx="161925" cy="246062"/>
          </a:xfrm>
          <a:prstGeom prst="ellipse">
            <a:avLst/>
          </a:prstGeom>
          <a:solidFill>
            <a:srgbClr val="009900"/>
          </a:solidFill>
          <a:ln w="28575">
            <a:noFill/>
            <a:round/>
            <a:headEnd/>
            <a:tailEnd/>
          </a:ln>
        </p:spPr>
        <p:txBody>
          <a:bodyPr wrap="none" anchor="ctr"/>
          <a:lstStyle/>
          <a:p>
            <a:endParaRPr lang="en-US">
              <a:latin typeface="Calibri" pitchFamily="34" charset="0"/>
            </a:endParaRPr>
          </a:p>
        </p:txBody>
      </p:sp>
      <p:sp>
        <p:nvSpPr>
          <p:cNvPr id="13" name="Oval 11"/>
          <p:cNvSpPr>
            <a:spLocks noChangeArrowheads="1"/>
          </p:cNvSpPr>
          <p:nvPr/>
        </p:nvSpPr>
        <p:spPr bwMode="auto">
          <a:xfrm>
            <a:off x="1295400" y="3124200"/>
            <a:ext cx="161925" cy="246063"/>
          </a:xfrm>
          <a:prstGeom prst="ellipse">
            <a:avLst/>
          </a:prstGeom>
          <a:solidFill>
            <a:schemeClr val="tx1"/>
          </a:solidFill>
          <a:ln w="28575">
            <a:noFill/>
            <a:round/>
            <a:headEnd/>
            <a:tailEnd/>
          </a:ln>
        </p:spPr>
        <p:txBody>
          <a:bodyPr wrap="none" anchor="ctr"/>
          <a:lstStyle/>
          <a:p>
            <a:endParaRPr lang="en-US">
              <a:latin typeface="Calibri" pitchFamily="34" charset="0"/>
            </a:endParaRPr>
          </a:p>
        </p:txBody>
      </p:sp>
      <p:grpSp>
        <p:nvGrpSpPr>
          <p:cNvPr id="4" name="Group 31"/>
          <p:cNvGrpSpPr>
            <a:grpSpLocks/>
          </p:cNvGrpSpPr>
          <p:nvPr/>
        </p:nvGrpSpPr>
        <p:grpSpPr bwMode="auto">
          <a:xfrm>
            <a:off x="1828800" y="3257550"/>
            <a:ext cx="1752600" cy="2649538"/>
            <a:chOff x="1828800" y="3258311"/>
            <a:chExt cx="1752600" cy="2649343"/>
          </a:xfrm>
        </p:grpSpPr>
        <p:pic>
          <p:nvPicPr>
            <p:cNvPr id="51230" name="Picture 44" descr="ex_sig_red"/>
            <p:cNvPicPr>
              <a:picLocks noChangeAspect="1" noChangeArrowheads="1"/>
            </p:cNvPicPr>
            <p:nvPr/>
          </p:nvPicPr>
          <p:blipFill>
            <a:blip r:embed="rId3" cstate="print"/>
            <a:srcRect/>
            <a:stretch>
              <a:fillRect/>
            </a:stretch>
          </p:blipFill>
          <p:spPr bwMode="auto">
            <a:xfrm>
              <a:off x="1828800" y="3946661"/>
              <a:ext cx="1752600" cy="1340747"/>
            </a:xfrm>
            <a:prstGeom prst="rect">
              <a:avLst/>
            </a:prstGeom>
            <a:noFill/>
            <a:ln w="9525">
              <a:noFill/>
              <a:miter lim="800000"/>
              <a:headEnd/>
              <a:tailEnd/>
            </a:ln>
          </p:spPr>
        </p:pic>
        <p:sp>
          <p:nvSpPr>
            <p:cNvPr id="51231" name="Text Box 30"/>
            <p:cNvSpPr txBox="1">
              <a:spLocks noChangeArrowheads="1"/>
            </p:cNvSpPr>
            <p:nvPr/>
          </p:nvSpPr>
          <p:spPr bwMode="auto">
            <a:xfrm>
              <a:off x="2062480" y="5261323"/>
              <a:ext cx="1285240" cy="646331"/>
            </a:xfrm>
            <a:prstGeom prst="rect">
              <a:avLst/>
            </a:prstGeom>
            <a:noFill/>
            <a:ln w="9525">
              <a:noFill/>
              <a:miter lim="800000"/>
              <a:headEnd/>
              <a:tailEnd/>
            </a:ln>
          </p:spPr>
          <p:txBody>
            <a:bodyPr>
              <a:spAutoFit/>
            </a:bodyPr>
            <a:lstStyle/>
            <a:p>
              <a:pPr algn="ctr">
                <a:spcBef>
                  <a:spcPct val="50000"/>
                </a:spcBef>
              </a:pPr>
              <a:r>
                <a:rPr lang="en-US" dirty="0">
                  <a:solidFill>
                    <a:srgbClr val="FF0000"/>
                  </a:solidFill>
                  <a:latin typeface="Calibri" pitchFamily="34" charset="0"/>
                </a:rPr>
                <a:t>“Copy” signal</a:t>
              </a:r>
            </a:p>
          </p:txBody>
        </p:sp>
        <p:sp>
          <p:nvSpPr>
            <p:cNvPr id="51232" name="Line 31"/>
            <p:cNvSpPr>
              <a:spLocks noChangeShapeType="1"/>
            </p:cNvSpPr>
            <p:nvPr/>
          </p:nvSpPr>
          <p:spPr bwMode="auto">
            <a:xfrm>
              <a:off x="2705100" y="3258311"/>
              <a:ext cx="0" cy="551689"/>
            </a:xfrm>
            <a:prstGeom prst="line">
              <a:avLst/>
            </a:prstGeom>
            <a:noFill/>
            <a:ln w="9525">
              <a:solidFill>
                <a:srgbClr val="FF0000"/>
              </a:solidFill>
              <a:round/>
              <a:headEnd/>
              <a:tailEnd type="triangle" w="med" len="med"/>
            </a:ln>
          </p:spPr>
          <p:txBody>
            <a:bodyPr/>
            <a:lstStyle/>
            <a:p>
              <a:endParaRPr lang="en-US"/>
            </a:p>
          </p:txBody>
        </p:sp>
      </p:grpSp>
      <p:grpSp>
        <p:nvGrpSpPr>
          <p:cNvPr id="5" name="Group 30"/>
          <p:cNvGrpSpPr>
            <a:grpSpLocks/>
          </p:cNvGrpSpPr>
          <p:nvPr/>
        </p:nvGrpSpPr>
        <p:grpSpPr bwMode="auto">
          <a:xfrm>
            <a:off x="1828800" y="1600200"/>
            <a:ext cx="1752600" cy="1524000"/>
            <a:chOff x="1828800" y="1600200"/>
            <a:chExt cx="1752600" cy="1524000"/>
          </a:xfrm>
        </p:grpSpPr>
        <p:pic>
          <p:nvPicPr>
            <p:cNvPr id="51228" name="Picture 43" descr="ex_sig_black"/>
            <p:cNvPicPr>
              <a:picLocks noChangeAspect="1" noChangeArrowheads="1"/>
            </p:cNvPicPr>
            <p:nvPr/>
          </p:nvPicPr>
          <p:blipFill>
            <a:blip r:embed="rId4" cstate="print"/>
            <a:srcRect/>
            <a:stretch>
              <a:fillRect/>
            </a:stretch>
          </p:blipFill>
          <p:spPr bwMode="auto">
            <a:xfrm>
              <a:off x="1828800" y="1887537"/>
              <a:ext cx="1732291" cy="1236663"/>
            </a:xfrm>
            <a:prstGeom prst="rect">
              <a:avLst/>
            </a:prstGeom>
            <a:noFill/>
            <a:ln w="9525">
              <a:noFill/>
              <a:miter lim="800000"/>
              <a:headEnd/>
              <a:tailEnd/>
            </a:ln>
          </p:spPr>
        </p:pic>
        <p:sp>
          <p:nvSpPr>
            <p:cNvPr id="51229" name="TextBox 29"/>
            <p:cNvSpPr txBox="1">
              <a:spLocks noChangeArrowheads="1"/>
            </p:cNvSpPr>
            <p:nvPr/>
          </p:nvSpPr>
          <p:spPr bwMode="auto">
            <a:xfrm>
              <a:off x="1828800" y="1600200"/>
              <a:ext cx="1752600" cy="369332"/>
            </a:xfrm>
            <a:prstGeom prst="rect">
              <a:avLst/>
            </a:prstGeom>
            <a:noFill/>
            <a:ln w="9525">
              <a:noFill/>
              <a:miter lim="800000"/>
              <a:headEnd/>
              <a:tailEnd/>
            </a:ln>
          </p:spPr>
          <p:txBody>
            <a:bodyPr>
              <a:spAutoFit/>
            </a:bodyPr>
            <a:lstStyle/>
            <a:p>
              <a:pPr algn="ctr"/>
              <a:r>
                <a:rPr lang="en-US" dirty="0">
                  <a:latin typeface="Calibri" pitchFamily="34" charset="0"/>
                </a:rPr>
                <a:t>Photon Burst</a:t>
              </a:r>
            </a:p>
          </p:txBody>
        </p:sp>
      </p:grpSp>
      <p:grpSp>
        <p:nvGrpSpPr>
          <p:cNvPr id="6" name="Group 42"/>
          <p:cNvGrpSpPr>
            <a:grpSpLocks/>
          </p:cNvGrpSpPr>
          <p:nvPr/>
        </p:nvGrpSpPr>
        <p:grpSpPr bwMode="auto">
          <a:xfrm>
            <a:off x="3581400" y="2286000"/>
            <a:ext cx="1143000" cy="2514600"/>
            <a:chOff x="3581400" y="2286000"/>
            <a:chExt cx="1143000" cy="2514600"/>
          </a:xfrm>
        </p:grpSpPr>
        <p:sp>
          <p:nvSpPr>
            <p:cNvPr id="51226" name="TextBox 38"/>
            <p:cNvSpPr txBox="1">
              <a:spLocks noChangeArrowheads="1"/>
            </p:cNvSpPr>
            <p:nvPr/>
          </p:nvSpPr>
          <p:spPr bwMode="auto">
            <a:xfrm>
              <a:off x="3581400" y="2286000"/>
              <a:ext cx="1066800" cy="523220"/>
            </a:xfrm>
            <a:prstGeom prst="rect">
              <a:avLst/>
            </a:prstGeom>
            <a:noFill/>
            <a:ln w="9525">
              <a:noFill/>
              <a:miter lim="800000"/>
              <a:headEnd/>
              <a:tailEnd/>
            </a:ln>
          </p:spPr>
          <p:txBody>
            <a:bodyPr>
              <a:spAutoFit/>
            </a:bodyPr>
            <a:lstStyle/>
            <a:p>
              <a:r>
                <a:rPr lang="en-US" sz="2800">
                  <a:latin typeface="Symbol" pitchFamily="18" charset="2"/>
                </a:rPr>
                <a:t>d</a:t>
              </a:r>
              <a:r>
                <a:rPr lang="en-US" sz="2800">
                  <a:latin typeface="Calibri" pitchFamily="34" charset="0"/>
                </a:rPr>
                <a:t>I(t)</a:t>
              </a:r>
            </a:p>
          </p:txBody>
        </p:sp>
        <p:sp>
          <p:nvSpPr>
            <p:cNvPr id="51227" name="TextBox 39"/>
            <p:cNvSpPr txBox="1">
              <a:spLocks noChangeArrowheads="1"/>
            </p:cNvSpPr>
            <p:nvPr/>
          </p:nvSpPr>
          <p:spPr bwMode="auto">
            <a:xfrm>
              <a:off x="3581400" y="4277380"/>
              <a:ext cx="1143000" cy="523220"/>
            </a:xfrm>
            <a:prstGeom prst="rect">
              <a:avLst/>
            </a:prstGeom>
            <a:noFill/>
            <a:ln w="9525">
              <a:noFill/>
              <a:miter lim="800000"/>
              <a:headEnd/>
              <a:tailEnd/>
            </a:ln>
          </p:spPr>
          <p:txBody>
            <a:bodyPr>
              <a:spAutoFit/>
            </a:bodyPr>
            <a:lstStyle/>
            <a:p>
              <a:r>
                <a:rPr lang="en-US" sz="2800">
                  <a:latin typeface="Symbol" pitchFamily="18" charset="2"/>
                </a:rPr>
                <a:t>d</a:t>
              </a:r>
              <a:r>
                <a:rPr lang="en-US" sz="2800">
                  <a:latin typeface="Calibri" pitchFamily="34" charset="0"/>
                </a:rPr>
                <a:t>I(t+</a:t>
              </a:r>
              <a:r>
                <a:rPr lang="en-US" sz="2800">
                  <a:latin typeface="Symbol" pitchFamily="18" charset="2"/>
                </a:rPr>
                <a:t>t</a:t>
              </a:r>
              <a:r>
                <a:rPr lang="en-US" sz="2800">
                  <a:latin typeface="Calibri" pitchFamily="34" charset="0"/>
                </a:rPr>
                <a:t>)</a:t>
              </a:r>
            </a:p>
          </p:txBody>
        </p:sp>
      </p:grpSp>
      <p:grpSp>
        <p:nvGrpSpPr>
          <p:cNvPr id="7" name="Group 39"/>
          <p:cNvGrpSpPr>
            <a:grpSpLocks/>
          </p:cNvGrpSpPr>
          <p:nvPr/>
        </p:nvGrpSpPr>
        <p:grpSpPr bwMode="auto">
          <a:xfrm>
            <a:off x="4724400" y="1447800"/>
            <a:ext cx="4267200" cy="4445000"/>
            <a:chOff x="4114800" y="1447800"/>
            <a:chExt cx="4267200" cy="4445000"/>
          </a:xfrm>
        </p:grpSpPr>
        <p:grpSp>
          <p:nvGrpSpPr>
            <p:cNvPr id="8" name="Group 47"/>
            <p:cNvGrpSpPr>
              <a:grpSpLocks/>
            </p:cNvGrpSpPr>
            <p:nvPr/>
          </p:nvGrpSpPr>
          <p:grpSpPr bwMode="auto">
            <a:xfrm>
              <a:off x="4114801" y="1981200"/>
              <a:ext cx="4267201" cy="3911601"/>
              <a:chOff x="2832" y="896"/>
              <a:chExt cx="2832" cy="2416"/>
            </a:xfrm>
          </p:grpSpPr>
          <p:pic>
            <p:nvPicPr>
              <p:cNvPr id="51216" name="Picture 46" descr="ex_autocorr"/>
              <p:cNvPicPr>
                <a:picLocks noChangeAspect="1" noChangeArrowheads="1"/>
              </p:cNvPicPr>
              <p:nvPr/>
            </p:nvPicPr>
            <p:blipFill>
              <a:blip r:embed="rId5" cstate="print"/>
              <a:srcRect/>
              <a:stretch>
                <a:fillRect/>
              </a:stretch>
            </p:blipFill>
            <p:spPr bwMode="auto">
              <a:xfrm>
                <a:off x="3024" y="1562"/>
                <a:ext cx="2448" cy="1750"/>
              </a:xfrm>
              <a:prstGeom prst="rect">
                <a:avLst/>
              </a:prstGeom>
              <a:noFill/>
              <a:ln w="9525">
                <a:noFill/>
                <a:miter lim="800000"/>
                <a:headEnd/>
                <a:tailEnd/>
              </a:ln>
            </p:spPr>
          </p:pic>
          <p:pic>
            <p:nvPicPr>
              <p:cNvPr id="51217" name="Picture 16"/>
              <p:cNvPicPr>
                <a:picLocks noChangeAspect="1" noChangeArrowheads="1"/>
              </p:cNvPicPr>
              <p:nvPr/>
            </p:nvPicPr>
            <p:blipFill>
              <a:blip r:embed="rId6" cstate="print"/>
              <a:srcRect/>
              <a:stretch>
                <a:fillRect/>
              </a:stretch>
            </p:blipFill>
            <p:spPr bwMode="auto">
              <a:xfrm>
                <a:off x="2832" y="896"/>
                <a:ext cx="864" cy="618"/>
              </a:xfrm>
              <a:prstGeom prst="rect">
                <a:avLst/>
              </a:prstGeom>
              <a:noFill/>
              <a:ln w="9525">
                <a:noFill/>
                <a:miter lim="800000"/>
                <a:headEnd/>
                <a:tailEnd/>
              </a:ln>
            </p:spPr>
          </p:pic>
          <p:pic>
            <p:nvPicPr>
              <p:cNvPr id="51218" name="Picture 17"/>
              <p:cNvPicPr>
                <a:picLocks noChangeAspect="1" noChangeArrowheads="1"/>
              </p:cNvPicPr>
              <p:nvPr/>
            </p:nvPicPr>
            <p:blipFill>
              <a:blip r:embed="rId7" cstate="print"/>
              <a:srcRect/>
              <a:stretch>
                <a:fillRect/>
              </a:stretch>
            </p:blipFill>
            <p:spPr bwMode="auto">
              <a:xfrm>
                <a:off x="3888" y="896"/>
                <a:ext cx="864" cy="618"/>
              </a:xfrm>
              <a:prstGeom prst="rect">
                <a:avLst/>
              </a:prstGeom>
              <a:noFill/>
              <a:ln w="9525">
                <a:noFill/>
                <a:miter lim="800000"/>
                <a:headEnd/>
                <a:tailEnd/>
              </a:ln>
            </p:spPr>
          </p:pic>
          <p:pic>
            <p:nvPicPr>
              <p:cNvPr id="51219" name="Picture 18"/>
              <p:cNvPicPr>
                <a:picLocks noChangeAspect="1" noChangeArrowheads="1"/>
              </p:cNvPicPr>
              <p:nvPr/>
            </p:nvPicPr>
            <p:blipFill>
              <a:blip r:embed="rId8" cstate="print"/>
              <a:srcRect/>
              <a:stretch>
                <a:fillRect/>
              </a:stretch>
            </p:blipFill>
            <p:spPr bwMode="auto">
              <a:xfrm>
                <a:off x="4800" y="896"/>
                <a:ext cx="864" cy="618"/>
              </a:xfrm>
              <a:prstGeom prst="rect">
                <a:avLst/>
              </a:prstGeom>
              <a:noFill/>
              <a:ln w="9525">
                <a:noFill/>
                <a:miter lim="800000"/>
                <a:headEnd/>
                <a:tailEnd/>
              </a:ln>
            </p:spPr>
          </p:pic>
          <p:sp>
            <p:nvSpPr>
              <p:cNvPr id="51220" name="Oval 19"/>
              <p:cNvSpPr>
                <a:spLocks noChangeArrowheads="1"/>
              </p:cNvSpPr>
              <p:nvPr/>
            </p:nvSpPr>
            <p:spPr bwMode="auto">
              <a:xfrm>
                <a:off x="3360" y="1666"/>
                <a:ext cx="480" cy="302"/>
              </a:xfrm>
              <a:prstGeom prst="ellipse">
                <a:avLst/>
              </a:prstGeom>
              <a:noFill/>
              <a:ln w="9525">
                <a:solidFill>
                  <a:schemeClr val="tx1"/>
                </a:solidFill>
                <a:round/>
                <a:headEnd/>
                <a:tailEnd/>
              </a:ln>
            </p:spPr>
            <p:txBody>
              <a:bodyPr wrap="none" anchor="ctr"/>
              <a:lstStyle/>
              <a:p>
                <a:endParaRPr lang="en-US">
                  <a:latin typeface="Calibri" pitchFamily="34" charset="0"/>
                </a:endParaRPr>
              </a:p>
            </p:txBody>
          </p:sp>
          <p:sp>
            <p:nvSpPr>
              <p:cNvPr id="51221" name="Line 20"/>
              <p:cNvSpPr>
                <a:spLocks noChangeShapeType="1"/>
              </p:cNvSpPr>
              <p:nvPr/>
            </p:nvSpPr>
            <p:spPr bwMode="auto">
              <a:xfrm flipH="1" flipV="1">
                <a:off x="3264" y="1472"/>
                <a:ext cx="192" cy="208"/>
              </a:xfrm>
              <a:prstGeom prst="line">
                <a:avLst/>
              </a:prstGeom>
              <a:noFill/>
              <a:ln w="9525">
                <a:solidFill>
                  <a:schemeClr val="tx1"/>
                </a:solidFill>
                <a:round/>
                <a:headEnd/>
                <a:tailEnd type="triangle" w="med" len="med"/>
              </a:ln>
            </p:spPr>
            <p:txBody>
              <a:bodyPr/>
              <a:lstStyle/>
              <a:p>
                <a:endParaRPr lang="en-US"/>
              </a:p>
            </p:txBody>
          </p:sp>
          <p:sp>
            <p:nvSpPr>
              <p:cNvPr id="51222" name="Oval 21"/>
              <p:cNvSpPr>
                <a:spLocks noChangeArrowheads="1"/>
              </p:cNvSpPr>
              <p:nvPr/>
            </p:nvSpPr>
            <p:spPr bwMode="auto">
              <a:xfrm>
                <a:off x="3888" y="2160"/>
                <a:ext cx="336" cy="384"/>
              </a:xfrm>
              <a:prstGeom prst="ellipse">
                <a:avLst/>
              </a:prstGeom>
              <a:noFill/>
              <a:ln w="9525">
                <a:solidFill>
                  <a:schemeClr val="tx1"/>
                </a:solidFill>
                <a:round/>
                <a:headEnd/>
                <a:tailEnd/>
              </a:ln>
            </p:spPr>
            <p:txBody>
              <a:bodyPr wrap="none" anchor="ctr"/>
              <a:lstStyle/>
              <a:p>
                <a:endParaRPr lang="en-US">
                  <a:latin typeface="Calibri" pitchFamily="34" charset="0"/>
                </a:endParaRPr>
              </a:p>
            </p:txBody>
          </p:sp>
          <p:sp>
            <p:nvSpPr>
              <p:cNvPr id="51223" name="Line 22"/>
              <p:cNvSpPr>
                <a:spLocks noChangeShapeType="1"/>
              </p:cNvSpPr>
              <p:nvPr/>
            </p:nvSpPr>
            <p:spPr bwMode="auto">
              <a:xfrm flipV="1">
                <a:off x="4128" y="1520"/>
                <a:ext cx="144" cy="640"/>
              </a:xfrm>
              <a:prstGeom prst="line">
                <a:avLst/>
              </a:prstGeom>
              <a:noFill/>
              <a:ln w="9525">
                <a:solidFill>
                  <a:schemeClr val="tx1"/>
                </a:solidFill>
                <a:round/>
                <a:headEnd/>
                <a:tailEnd type="triangle" w="med" len="med"/>
              </a:ln>
            </p:spPr>
            <p:txBody>
              <a:bodyPr/>
              <a:lstStyle/>
              <a:p>
                <a:endParaRPr lang="en-US"/>
              </a:p>
            </p:txBody>
          </p:sp>
          <p:sp>
            <p:nvSpPr>
              <p:cNvPr id="51224" name="Oval 23"/>
              <p:cNvSpPr>
                <a:spLocks noChangeArrowheads="1"/>
              </p:cNvSpPr>
              <p:nvPr/>
            </p:nvSpPr>
            <p:spPr bwMode="auto">
              <a:xfrm>
                <a:off x="4560" y="2880"/>
                <a:ext cx="432" cy="240"/>
              </a:xfrm>
              <a:prstGeom prst="ellipse">
                <a:avLst/>
              </a:prstGeom>
              <a:noFill/>
              <a:ln w="9525">
                <a:solidFill>
                  <a:schemeClr val="tx1"/>
                </a:solidFill>
                <a:round/>
                <a:headEnd/>
                <a:tailEnd/>
              </a:ln>
            </p:spPr>
            <p:txBody>
              <a:bodyPr wrap="none" anchor="ctr"/>
              <a:lstStyle/>
              <a:p>
                <a:endParaRPr lang="en-US">
                  <a:latin typeface="Calibri" pitchFamily="34" charset="0"/>
                </a:endParaRPr>
              </a:p>
            </p:txBody>
          </p:sp>
          <p:sp>
            <p:nvSpPr>
              <p:cNvPr id="51225" name="Line 24"/>
              <p:cNvSpPr>
                <a:spLocks noChangeShapeType="1"/>
              </p:cNvSpPr>
              <p:nvPr/>
            </p:nvSpPr>
            <p:spPr bwMode="auto">
              <a:xfrm flipV="1">
                <a:off x="4800" y="1520"/>
                <a:ext cx="336" cy="1360"/>
              </a:xfrm>
              <a:prstGeom prst="line">
                <a:avLst/>
              </a:prstGeom>
              <a:noFill/>
              <a:ln w="9525">
                <a:solidFill>
                  <a:schemeClr val="tx1"/>
                </a:solidFill>
                <a:round/>
                <a:headEnd/>
                <a:tailEnd type="triangle" w="med" len="med"/>
              </a:ln>
            </p:spPr>
            <p:txBody>
              <a:bodyPr/>
              <a:lstStyle/>
              <a:p>
                <a:endParaRPr lang="en-US"/>
              </a:p>
            </p:txBody>
          </p:sp>
        </p:grpSp>
        <p:sp>
          <p:nvSpPr>
            <p:cNvPr id="51213" name="TextBox 39"/>
            <p:cNvSpPr txBox="1">
              <a:spLocks noChangeArrowheads="1"/>
            </p:cNvSpPr>
            <p:nvPr/>
          </p:nvSpPr>
          <p:spPr bwMode="auto">
            <a:xfrm>
              <a:off x="4114800" y="1447800"/>
              <a:ext cx="1295400" cy="523875"/>
            </a:xfrm>
            <a:prstGeom prst="rect">
              <a:avLst/>
            </a:prstGeom>
            <a:noFill/>
            <a:ln w="9525">
              <a:noFill/>
              <a:miter lim="800000"/>
              <a:headEnd/>
              <a:tailEnd/>
            </a:ln>
          </p:spPr>
          <p:txBody>
            <a:bodyPr>
              <a:spAutoFit/>
            </a:bodyPr>
            <a:lstStyle/>
            <a:p>
              <a:pPr algn="ctr"/>
              <a:r>
                <a:rPr lang="en-US" sz="2800">
                  <a:latin typeface="Symbol" pitchFamily="18" charset="2"/>
                </a:rPr>
                <a:t>t</a:t>
              </a:r>
              <a:r>
                <a:rPr lang="en-US" sz="2800">
                  <a:latin typeface="Calibri" pitchFamily="34" charset="0"/>
                </a:rPr>
                <a:t>=0</a:t>
              </a:r>
            </a:p>
          </p:txBody>
        </p:sp>
        <p:sp>
          <p:nvSpPr>
            <p:cNvPr id="51214" name="TextBox 40"/>
            <p:cNvSpPr txBox="1">
              <a:spLocks noChangeArrowheads="1"/>
            </p:cNvSpPr>
            <p:nvPr/>
          </p:nvSpPr>
          <p:spPr bwMode="auto">
            <a:xfrm>
              <a:off x="5715000" y="1447800"/>
              <a:ext cx="1295400" cy="523875"/>
            </a:xfrm>
            <a:prstGeom prst="rect">
              <a:avLst/>
            </a:prstGeom>
            <a:noFill/>
            <a:ln w="9525">
              <a:noFill/>
              <a:miter lim="800000"/>
              <a:headEnd/>
              <a:tailEnd/>
            </a:ln>
          </p:spPr>
          <p:txBody>
            <a:bodyPr>
              <a:spAutoFit/>
            </a:bodyPr>
            <a:lstStyle/>
            <a:p>
              <a:pPr algn="ctr"/>
              <a:r>
                <a:rPr lang="en-US" sz="2800">
                  <a:latin typeface="Symbol" pitchFamily="18" charset="2"/>
                </a:rPr>
                <a:t>t</a:t>
              </a:r>
              <a:r>
                <a:rPr lang="en-US" sz="2800">
                  <a:latin typeface="Calibri" pitchFamily="34" charset="0"/>
                </a:rPr>
                <a:t>=</a:t>
              </a:r>
              <a:r>
                <a:rPr lang="en-US" sz="2800">
                  <a:latin typeface="Symbol" pitchFamily="18" charset="2"/>
                </a:rPr>
                <a:t>t</a:t>
              </a:r>
              <a:r>
                <a:rPr lang="en-US" sz="2800" baseline="-25000">
                  <a:latin typeface="Eurostile"/>
                </a:rPr>
                <a:t>D</a:t>
              </a:r>
              <a:endParaRPr lang="en-US" sz="2800">
                <a:latin typeface="Eurostile"/>
              </a:endParaRPr>
            </a:p>
          </p:txBody>
        </p:sp>
        <p:sp>
          <p:nvSpPr>
            <p:cNvPr id="51215" name="TextBox 41"/>
            <p:cNvSpPr txBox="1">
              <a:spLocks noChangeArrowheads="1"/>
            </p:cNvSpPr>
            <p:nvPr/>
          </p:nvSpPr>
          <p:spPr bwMode="auto">
            <a:xfrm>
              <a:off x="7086600" y="1447800"/>
              <a:ext cx="1295400" cy="523875"/>
            </a:xfrm>
            <a:prstGeom prst="rect">
              <a:avLst/>
            </a:prstGeom>
            <a:noFill/>
            <a:ln w="9525">
              <a:noFill/>
              <a:miter lim="800000"/>
              <a:headEnd/>
              <a:tailEnd/>
            </a:ln>
          </p:spPr>
          <p:txBody>
            <a:bodyPr>
              <a:spAutoFit/>
            </a:bodyPr>
            <a:lstStyle/>
            <a:p>
              <a:pPr algn="ctr"/>
              <a:r>
                <a:rPr lang="en-US" sz="2800">
                  <a:latin typeface="Symbol" pitchFamily="18" charset="2"/>
                </a:rPr>
                <a:t>t</a:t>
              </a:r>
              <a:r>
                <a:rPr lang="en-US" sz="2800">
                  <a:latin typeface="Calibri" pitchFamily="34" charset="0"/>
                </a:rPr>
                <a:t>=inf</a:t>
              </a:r>
            </a:p>
          </p:txBody>
        </p:sp>
      </p:grpSp>
    </p:spTree>
    <p:extLst>
      <p:ext uri="{BB962C8B-B14F-4D97-AF65-F5344CB8AC3E}">
        <p14:creationId xmlns:p14="http://schemas.microsoft.com/office/powerpoint/2010/main" val="5476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fill="hold" grpId="0" nodeType="clickEffect">
                                  <p:stCondLst>
                                    <p:cond delay="0"/>
                                  </p:stCondLst>
                                  <p:childTnLst>
                                    <p:animMotion origin="layout" path="M -3.33333E-6 -3.01874E-6 L 0.07084 -0.04441 " pathEditMode="relative" rAng="0" ptsTypes="AA">
                                      <p:cBhvr>
                                        <p:cTn id="6" dur="500" fill="hold"/>
                                        <p:tgtEl>
                                          <p:spTgt spid="11"/>
                                        </p:tgtEl>
                                        <p:attrNameLst>
                                          <p:attrName>ppt_x</p:attrName>
                                          <p:attrName>ppt_y</p:attrName>
                                        </p:attrNameLst>
                                      </p:cBhvr>
                                      <p:rCtr x="3500" y="-2200"/>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11"/>
                                        </p:tgtEl>
                                        <p:attrNameLst>
                                          <p:attrName>style.visibility</p:attrName>
                                        </p:attrNameLst>
                                      </p:cBhvr>
                                      <p:to>
                                        <p:strVal val="hidden"/>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500"/>
                            </p:stCondLst>
                            <p:childTnLst>
                              <p:par>
                                <p:cTn id="14" presetID="56" presetClass="path" presetSubtype="0" accel="50000" decel="50000" fill="hold" grpId="1" nodeType="afterEffect">
                                  <p:stCondLst>
                                    <p:cond delay="0"/>
                                  </p:stCondLst>
                                  <p:childTnLst>
                                    <p:animMotion origin="layout" path="M 0.00157 0.00162 L 0.04011 -0.01458 " pathEditMode="relative" rAng="0" ptsTypes="AA">
                                      <p:cBhvr>
                                        <p:cTn id="15" dur="500" fill="hold"/>
                                        <p:tgtEl>
                                          <p:spTgt spid="12"/>
                                        </p:tgtEl>
                                        <p:attrNameLst>
                                          <p:attrName>ppt_x</p:attrName>
                                          <p:attrName>ppt_y</p:attrName>
                                        </p:attrNameLst>
                                      </p:cBhvr>
                                      <p:rCtr x="1900" y="-800"/>
                                    </p:animMotion>
                                  </p:childTnLst>
                                </p:cTn>
                              </p:par>
                              <p:par>
                                <p:cTn id="16" presetID="2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000"/>
                            </p:stCondLst>
                            <p:childTnLst>
                              <p:par>
                                <p:cTn id="20" presetID="1" presetClass="exit" presetSubtype="0" fill="hold" grpId="2" nodeType="afterEffect">
                                  <p:stCondLst>
                                    <p:cond delay="0"/>
                                  </p:stCondLst>
                                  <p:childTnLst>
                                    <p:set>
                                      <p:cBhvr>
                                        <p:cTn id="21" dur="1" fill="hold">
                                          <p:stCondLst>
                                            <p:cond delay="0"/>
                                          </p:stCondLst>
                                        </p:cTn>
                                        <p:tgtEl>
                                          <p:spTgt spid="12"/>
                                        </p:tgtEl>
                                        <p:attrNameLst>
                                          <p:attrName>style.visibility</p:attrName>
                                        </p:attrNameLst>
                                      </p:cBhvr>
                                      <p:to>
                                        <p:strVal val="hidden"/>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1000"/>
                            </p:stCondLst>
                            <p:childTnLst>
                              <p:par>
                                <p:cTn id="26" presetID="56" presetClass="path" presetSubtype="0" accel="50000" decel="50000" fill="hold" grpId="1" nodeType="afterEffect">
                                  <p:stCondLst>
                                    <p:cond delay="0"/>
                                  </p:stCondLst>
                                  <p:childTnLst>
                                    <p:animMotion origin="layout" path="M 0.00261 -0.00162 L 0.06042 0.01389 " pathEditMode="relative" rAng="0" ptsTypes="AA">
                                      <p:cBhvr>
                                        <p:cTn id="27" dur="500" fill="hold"/>
                                        <p:tgtEl>
                                          <p:spTgt spid="13"/>
                                        </p:tgtEl>
                                        <p:attrNameLst>
                                          <p:attrName>ppt_x</p:attrName>
                                          <p:attrName>ppt_y</p:attrName>
                                        </p:attrNameLst>
                                      </p:cBhvr>
                                      <p:rCtr x="2900" y="800"/>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2" grpId="2" animBg="1"/>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Autocorrelation Yields Diffusion and Concentration</a:t>
            </a:r>
          </a:p>
        </p:txBody>
      </p:sp>
      <p:pic>
        <p:nvPicPr>
          <p:cNvPr id="4" name="Picture 50" descr="ex_autocorr"/>
          <p:cNvPicPr>
            <a:picLocks noChangeAspect="1" noChangeArrowheads="1"/>
          </p:cNvPicPr>
          <p:nvPr/>
        </p:nvPicPr>
        <p:blipFill>
          <a:blip r:embed="rId4" cstate="print"/>
          <a:srcRect/>
          <a:stretch>
            <a:fillRect/>
          </a:stretch>
        </p:blipFill>
        <p:spPr bwMode="auto">
          <a:xfrm>
            <a:off x="152400" y="3581400"/>
            <a:ext cx="3352800" cy="2397125"/>
          </a:xfrm>
          <a:prstGeom prst="rect">
            <a:avLst/>
          </a:prstGeom>
          <a:noFill/>
        </p:spPr>
      </p:pic>
      <p:grpSp>
        <p:nvGrpSpPr>
          <p:cNvPr id="5" name="Group 65"/>
          <p:cNvGrpSpPr>
            <a:grpSpLocks/>
          </p:cNvGrpSpPr>
          <p:nvPr/>
        </p:nvGrpSpPr>
        <p:grpSpPr bwMode="auto">
          <a:xfrm>
            <a:off x="152400" y="1676400"/>
            <a:ext cx="1752600" cy="1676400"/>
            <a:chOff x="96" y="480"/>
            <a:chExt cx="1104" cy="1056"/>
          </a:xfrm>
        </p:grpSpPr>
        <p:sp>
          <p:nvSpPr>
            <p:cNvPr id="6" name="Oval 66"/>
            <p:cNvSpPr>
              <a:spLocks noChangeArrowheads="1"/>
            </p:cNvSpPr>
            <p:nvPr/>
          </p:nvSpPr>
          <p:spPr bwMode="auto">
            <a:xfrm>
              <a:off x="96" y="480"/>
              <a:ext cx="1104" cy="1056"/>
            </a:xfrm>
            <a:prstGeom prst="ellipse">
              <a:avLst/>
            </a:prstGeom>
            <a:solidFill>
              <a:srgbClr val="CCECFF"/>
            </a:solidFill>
            <a:ln w="9525">
              <a:solidFill>
                <a:schemeClr val="tx1"/>
              </a:solidFill>
              <a:round/>
              <a:headEnd/>
              <a:tailEnd/>
            </a:ln>
            <a:effectLst/>
          </p:spPr>
          <p:txBody>
            <a:bodyPr wrap="none" anchor="ctr"/>
            <a:lstStyle/>
            <a:p>
              <a:endParaRPr lang="en-US"/>
            </a:p>
          </p:txBody>
        </p:sp>
        <p:grpSp>
          <p:nvGrpSpPr>
            <p:cNvPr id="7" name="Group 67"/>
            <p:cNvGrpSpPr>
              <a:grpSpLocks/>
            </p:cNvGrpSpPr>
            <p:nvPr/>
          </p:nvGrpSpPr>
          <p:grpSpPr bwMode="auto">
            <a:xfrm rot="12319998">
              <a:off x="576" y="960"/>
              <a:ext cx="144" cy="288"/>
              <a:chOff x="336" y="912"/>
              <a:chExt cx="144" cy="288"/>
            </a:xfrm>
          </p:grpSpPr>
          <p:sp>
            <p:nvSpPr>
              <p:cNvPr id="8" name="Oval 68"/>
              <p:cNvSpPr>
                <a:spLocks noChangeArrowheads="1"/>
              </p:cNvSpPr>
              <p:nvPr/>
            </p:nvSpPr>
            <p:spPr bwMode="auto">
              <a:xfrm>
                <a:off x="336" y="912"/>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9" name="Oval 69"/>
              <p:cNvSpPr>
                <a:spLocks noChangeArrowheads="1"/>
              </p:cNvSpPr>
              <p:nvPr/>
            </p:nvSpPr>
            <p:spPr bwMode="auto">
              <a:xfrm>
                <a:off x="336" y="105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grpSp>
        <p:nvGrpSpPr>
          <p:cNvPr id="10" name="Group 9"/>
          <p:cNvGrpSpPr/>
          <p:nvPr/>
        </p:nvGrpSpPr>
        <p:grpSpPr>
          <a:xfrm>
            <a:off x="4267200" y="2032337"/>
            <a:ext cx="4648200" cy="4200188"/>
            <a:chOff x="4267200" y="2032337"/>
            <a:chExt cx="4648200" cy="4200188"/>
          </a:xfrm>
        </p:grpSpPr>
        <p:graphicFrame>
          <p:nvGraphicFramePr>
            <p:cNvPr id="11" name="Object 1"/>
            <p:cNvGraphicFramePr>
              <a:graphicFrameLocks noChangeAspect="1"/>
            </p:cNvGraphicFramePr>
            <p:nvPr/>
          </p:nvGraphicFramePr>
          <p:xfrm>
            <a:off x="4267200" y="3429000"/>
            <a:ext cx="3429000" cy="800935"/>
          </p:xfrm>
          <a:graphic>
            <a:graphicData uri="http://schemas.openxmlformats.org/presentationml/2006/ole">
              <mc:AlternateContent xmlns:mc="http://schemas.openxmlformats.org/markup-compatibility/2006">
                <mc:Choice xmlns:v="urn:schemas-microsoft-com:vml" Requires="v">
                  <p:oleObj spid="_x0000_s1026" name="Equation" r:id="rId5" imgW="1688760" imgH="393480" progId="Equation.3">
                    <p:embed/>
                  </p:oleObj>
                </mc:Choice>
                <mc:Fallback>
                  <p:oleObj name="Equation" r:id="rId5" imgW="1688760" imgH="393480" progId="Equation.3">
                    <p:embed/>
                    <p:pic>
                      <p:nvPicPr>
                        <p:cNvPr id="11"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429000"/>
                          <a:ext cx="3429000" cy="8009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2"/>
            <p:cNvGraphicFramePr>
              <a:graphicFrameLocks noChangeAspect="1"/>
            </p:cNvGraphicFramePr>
            <p:nvPr/>
          </p:nvGraphicFramePr>
          <p:xfrm>
            <a:off x="4267200" y="4267200"/>
            <a:ext cx="3055488" cy="1965325"/>
          </p:xfrm>
          <a:graphic>
            <a:graphicData uri="http://schemas.openxmlformats.org/presentationml/2006/ole">
              <mc:AlternateContent xmlns:mc="http://schemas.openxmlformats.org/markup-compatibility/2006">
                <mc:Choice xmlns:v="urn:schemas-microsoft-com:vml" Requires="v">
                  <p:oleObj spid="_x0000_s1027" name="Equation" r:id="rId7" imgW="1384200" imgH="888840" progId="Equation.3">
                    <p:embed/>
                  </p:oleObj>
                </mc:Choice>
                <mc:Fallback>
                  <p:oleObj name="Equation" r:id="rId7" imgW="1384200" imgH="888840" progId="Equation.3">
                    <p:embed/>
                    <p:pic>
                      <p:nvPicPr>
                        <p:cNvPr id="12"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267200"/>
                          <a:ext cx="3055488" cy="196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5715000" y="2032337"/>
              <a:ext cx="3200400" cy="1015663"/>
            </a:xfrm>
            <a:prstGeom prst="rect">
              <a:avLst/>
            </a:prstGeom>
            <a:noFill/>
          </p:spPr>
          <p:txBody>
            <a:bodyPr wrap="square" rtlCol="0">
              <a:spAutoFit/>
            </a:bodyPr>
            <a:lstStyle/>
            <a:p>
              <a:r>
                <a:rPr lang="en-US" sz="2000" dirty="0"/>
                <a:t>Fit Autocorrelation curve for Diffusion time (</a:t>
              </a:r>
              <a:r>
                <a:rPr lang="en-US" sz="2000" dirty="0" err="1">
                  <a:latin typeface="Symbol" pitchFamily="18" charset="2"/>
                </a:rPr>
                <a:t>t</a:t>
              </a:r>
              <a:r>
                <a:rPr lang="en-US" sz="2000" baseline="-25000" dirty="0" err="1">
                  <a:latin typeface="Eurostile"/>
                </a:rPr>
                <a:t>D</a:t>
              </a:r>
              <a:r>
                <a:rPr lang="en-US" sz="2000" dirty="0"/>
                <a:t>) and particle concentration N</a:t>
              </a:r>
            </a:p>
          </p:txBody>
        </p:sp>
      </p:grpSp>
    </p:spTree>
    <p:extLst>
      <p:ext uri="{BB962C8B-B14F-4D97-AF65-F5344CB8AC3E}">
        <p14:creationId xmlns:p14="http://schemas.microsoft.com/office/powerpoint/2010/main" val="293981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Autocorrelation Yields Diffusion and Concentration</a:t>
            </a:r>
          </a:p>
        </p:txBody>
      </p:sp>
      <p:pic>
        <p:nvPicPr>
          <p:cNvPr id="4" name="Picture 41" descr="ex_autocorr-2"/>
          <p:cNvPicPr>
            <a:picLocks noChangeArrowheads="1"/>
          </p:cNvPicPr>
          <p:nvPr/>
        </p:nvPicPr>
        <p:blipFill>
          <a:blip r:embed="rId4" cstate="print"/>
          <a:srcRect/>
          <a:stretch>
            <a:fillRect/>
          </a:stretch>
        </p:blipFill>
        <p:spPr bwMode="auto">
          <a:xfrm>
            <a:off x="152400" y="3581398"/>
            <a:ext cx="3355848" cy="2395728"/>
          </a:xfrm>
          <a:prstGeom prst="rect">
            <a:avLst/>
          </a:prstGeom>
          <a:noFill/>
          <a:ln w="9525">
            <a:noFill/>
            <a:miter lim="800000"/>
            <a:headEnd/>
            <a:tailEnd/>
          </a:ln>
        </p:spPr>
      </p:pic>
      <p:grpSp>
        <p:nvGrpSpPr>
          <p:cNvPr id="5" name="Group 89"/>
          <p:cNvGrpSpPr>
            <a:grpSpLocks/>
          </p:cNvGrpSpPr>
          <p:nvPr/>
        </p:nvGrpSpPr>
        <p:grpSpPr bwMode="auto">
          <a:xfrm>
            <a:off x="152400" y="1676400"/>
            <a:ext cx="1752600" cy="1676400"/>
            <a:chOff x="96" y="480"/>
            <a:chExt cx="1104" cy="1056"/>
          </a:xfrm>
        </p:grpSpPr>
        <p:sp>
          <p:nvSpPr>
            <p:cNvPr id="6" name="Oval 90"/>
            <p:cNvSpPr>
              <a:spLocks noChangeArrowheads="1"/>
            </p:cNvSpPr>
            <p:nvPr/>
          </p:nvSpPr>
          <p:spPr bwMode="auto">
            <a:xfrm>
              <a:off x="96" y="480"/>
              <a:ext cx="1104" cy="1056"/>
            </a:xfrm>
            <a:prstGeom prst="ellipse">
              <a:avLst/>
            </a:prstGeom>
            <a:solidFill>
              <a:srgbClr val="CCECFF"/>
            </a:solidFill>
            <a:ln w="9525">
              <a:solidFill>
                <a:schemeClr val="tx1"/>
              </a:solidFill>
              <a:round/>
              <a:headEnd/>
              <a:tailEnd/>
            </a:ln>
            <a:effectLst/>
          </p:spPr>
          <p:txBody>
            <a:bodyPr wrap="none" anchor="ctr"/>
            <a:lstStyle/>
            <a:p>
              <a:endParaRPr lang="en-US"/>
            </a:p>
          </p:txBody>
        </p:sp>
        <p:grpSp>
          <p:nvGrpSpPr>
            <p:cNvPr id="7" name="Group 91"/>
            <p:cNvGrpSpPr>
              <a:grpSpLocks/>
            </p:cNvGrpSpPr>
            <p:nvPr/>
          </p:nvGrpSpPr>
          <p:grpSpPr bwMode="auto">
            <a:xfrm rot="12319998">
              <a:off x="576" y="960"/>
              <a:ext cx="144" cy="288"/>
              <a:chOff x="336" y="912"/>
              <a:chExt cx="144" cy="288"/>
            </a:xfrm>
          </p:grpSpPr>
          <p:sp>
            <p:nvSpPr>
              <p:cNvPr id="8" name="Oval 92"/>
              <p:cNvSpPr>
                <a:spLocks noChangeArrowheads="1"/>
              </p:cNvSpPr>
              <p:nvPr/>
            </p:nvSpPr>
            <p:spPr bwMode="auto">
              <a:xfrm>
                <a:off x="336" y="912"/>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9" name="Oval 93"/>
              <p:cNvSpPr>
                <a:spLocks noChangeArrowheads="1"/>
              </p:cNvSpPr>
              <p:nvPr/>
            </p:nvSpPr>
            <p:spPr bwMode="auto">
              <a:xfrm>
                <a:off x="336" y="105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grpSp>
        <p:nvGrpSpPr>
          <p:cNvPr id="10" name="Group 94"/>
          <p:cNvGrpSpPr>
            <a:grpSpLocks/>
          </p:cNvGrpSpPr>
          <p:nvPr/>
        </p:nvGrpSpPr>
        <p:grpSpPr bwMode="auto">
          <a:xfrm>
            <a:off x="1981200" y="1676400"/>
            <a:ext cx="1752600" cy="1676400"/>
            <a:chOff x="1248" y="480"/>
            <a:chExt cx="1104" cy="1056"/>
          </a:xfrm>
        </p:grpSpPr>
        <p:sp>
          <p:nvSpPr>
            <p:cNvPr id="11" name="Oval 95"/>
            <p:cNvSpPr>
              <a:spLocks noChangeArrowheads="1"/>
            </p:cNvSpPr>
            <p:nvPr/>
          </p:nvSpPr>
          <p:spPr bwMode="auto">
            <a:xfrm>
              <a:off x="1248" y="480"/>
              <a:ext cx="1104" cy="1056"/>
            </a:xfrm>
            <a:prstGeom prst="ellipse">
              <a:avLst/>
            </a:prstGeom>
            <a:solidFill>
              <a:srgbClr val="CCECFF"/>
            </a:solidFill>
            <a:ln w="28575">
              <a:solidFill>
                <a:srgbClr val="FF0000"/>
              </a:solidFill>
              <a:round/>
              <a:headEnd/>
              <a:tailEnd/>
            </a:ln>
            <a:effectLst/>
          </p:spPr>
          <p:txBody>
            <a:bodyPr wrap="none" anchor="ctr"/>
            <a:lstStyle/>
            <a:p>
              <a:endParaRPr lang="en-US"/>
            </a:p>
          </p:txBody>
        </p:sp>
        <p:sp>
          <p:nvSpPr>
            <p:cNvPr id="12" name="Oval 96"/>
            <p:cNvSpPr>
              <a:spLocks noChangeArrowheads="1"/>
            </p:cNvSpPr>
            <p:nvPr/>
          </p:nvSpPr>
          <p:spPr bwMode="auto">
            <a:xfrm rot="2087761">
              <a:off x="1721" y="593"/>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grpSp>
          <p:nvGrpSpPr>
            <p:cNvPr id="13" name="Group 97"/>
            <p:cNvGrpSpPr>
              <a:grpSpLocks/>
            </p:cNvGrpSpPr>
            <p:nvPr/>
          </p:nvGrpSpPr>
          <p:grpSpPr bwMode="auto">
            <a:xfrm rot="13500000">
              <a:off x="1703" y="1033"/>
              <a:ext cx="240" cy="381"/>
              <a:chOff x="1632" y="1059"/>
              <a:chExt cx="240" cy="381"/>
            </a:xfrm>
          </p:grpSpPr>
          <p:sp>
            <p:nvSpPr>
              <p:cNvPr id="15" name="Oval 98"/>
              <p:cNvSpPr>
                <a:spLocks noChangeArrowheads="1"/>
              </p:cNvSpPr>
              <p:nvPr/>
            </p:nvSpPr>
            <p:spPr bwMode="auto">
              <a:xfrm rot="-1015650">
                <a:off x="1707" y="1059"/>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16" name="Oval 99"/>
              <p:cNvSpPr>
                <a:spLocks noChangeArrowheads="1"/>
              </p:cNvSpPr>
              <p:nvPr/>
            </p:nvSpPr>
            <p:spPr bwMode="auto">
              <a:xfrm>
                <a:off x="1632" y="1200"/>
                <a:ext cx="240" cy="240"/>
              </a:xfrm>
              <a:prstGeom prst="ellipse">
                <a:avLst/>
              </a:prstGeom>
              <a:solidFill>
                <a:schemeClr val="tx1"/>
              </a:solidFill>
              <a:ln w="9525">
                <a:solidFill>
                  <a:schemeClr val="tx1"/>
                </a:solidFill>
                <a:round/>
                <a:headEnd/>
                <a:tailEnd/>
              </a:ln>
              <a:effectLst/>
            </p:spPr>
            <p:txBody>
              <a:bodyPr wrap="none" anchor="ctr"/>
              <a:lstStyle/>
              <a:p>
                <a:endParaRPr lang="en-US"/>
              </a:p>
            </p:txBody>
          </p:sp>
        </p:grpSp>
        <p:sp>
          <p:nvSpPr>
            <p:cNvPr id="14" name="Oval 100"/>
            <p:cNvSpPr>
              <a:spLocks noChangeArrowheads="1"/>
            </p:cNvSpPr>
            <p:nvPr/>
          </p:nvSpPr>
          <p:spPr bwMode="auto">
            <a:xfrm>
              <a:off x="1584" y="720"/>
              <a:ext cx="240" cy="240"/>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17" name="Group 16"/>
          <p:cNvGrpSpPr/>
          <p:nvPr/>
        </p:nvGrpSpPr>
        <p:grpSpPr>
          <a:xfrm>
            <a:off x="4267200" y="2032337"/>
            <a:ext cx="4648200" cy="4200188"/>
            <a:chOff x="4267200" y="2032337"/>
            <a:chExt cx="4648200" cy="4200188"/>
          </a:xfrm>
        </p:grpSpPr>
        <p:graphicFrame>
          <p:nvGraphicFramePr>
            <p:cNvPr id="18" name="Object 1"/>
            <p:cNvGraphicFramePr>
              <a:graphicFrameLocks noChangeAspect="1"/>
            </p:cNvGraphicFramePr>
            <p:nvPr/>
          </p:nvGraphicFramePr>
          <p:xfrm>
            <a:off x="4267200" y="3429000"/>
            <a:ext cx="3429000" cy="800935"/>
          </p:xfrm>
          <a:graphic>
            <a:graphicData uri="http://schemas.openxmlformats.org/presentationml/2006/ole">
              <mc:AlternateContent xmlns:mc="http://schemas.openxmlformats.org/markup-compatibility/2006">
                <mc:Choice xmlns:v="urn:schemas-microsoft-com:vml" Requires="v">
                  <p:oleObj spid="_x0000_s2050" name="Equation" r:id="rId5" imgW="1688760" imgH="393480" progId="Equation.3">
                    <p:embed/>
                  </p:oleObj>
                </mc:Choice>
                <mc:Fallback>
                  <p:oleObj name="Equation" r:id="rId5" imgW="1688760" imgH="393480" progId="Equation.3">
                    <p:embed/>
                    <p:pic>
                      <p:nvPicPr>
                        <p:cNvPr id="18"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429000"/>
                          <a:ext cx="3429000" cy="8009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2"/>
            <p:cNvGraphicFramePr>
              <a:graphicFrameLocks noChangeAspect="1"/>
            </p:cNvGraphicFramePr>
            <p:nvPr/>
          </p:nvGraphicFramePr>
          <p:xfrm>
            <a:off x="4267200" y="4267200"/>
            <a:ext cx="3055488" cy="1965325"/>
          </p:xfrm>
          <a:graphic>
            <a:graphicData uri="http://schemas.openxmlformats.org/presentationml/2006/ole">
              <mc:AlternateContent xmlns:mc="http://schemas.openxmlformats.org/markup-compatibility/2006">
                <mc:Choice xmlns:v="urn:schemas-microsoft-com:vml" Requires="v">
                  <p:oleObj spid="_x0000_s2051" name="Equation" r:id="rId7" imgW="1384200" imgH="888840" progId="Equation.3">
                    <p:embed/>
                  </p:oleObj>
                </mc:Choice>
                <mc:Fallback>
                  <p:oleObj name="Equation" r:id="rId7" imgW="1384200" imgH="888840" progId="Equation.3">
                    <p:embed/>
                    <p:pic>
                      <p:nvPicPr>
                        <p:cNvPr id="19"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267200"/>
                          <a:ext cx="3055488" cy="196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5715000" y="2032337"/>
              <a:ext cx="3200400" cy="1015663"/>
            </a:xfrm>
            <a:prstGeom prst="rect">
              <a:avLst/>
            </a:prstGeom>
            <a:noFill/>
          </p:spPr>
          <p:txBody>
            <a:bodyPr wrap="square" rtlCol="0">
              <a:spAutoFit/>
            </a:bodyPr>
            <a:lstStyle/>
            <a:p>
              <a:r>
                <a:rPr lang="en-US" sz="2000" dirty="0"/>
                <a:t>Fit Autocorrelation curve for Diffusion time (</a:t>
              </a:r>
              <a:r>
                <a:rPr lang="en-US" sz="2000" dirty="0" err="1">
                  <a:latin typeface="Symbol" pitchFamily="18" charset="2"/>
                </a:rPr>
                <a:t>t</a:t>
              </a:r>
              <a:r>
                <a:rPr lang="en-US" sz="2000" baseline="-25000" dirty="0" err="1">
                  <a:latin typeface="Eurostile"/>
                </a:rPr>
                <a:t>D</a:t>
              </a:r>
              <a:r>
                <a:rPr lang="en-US" sz="2000" dirty="0"/>
                <a:t>) and particle concentration N</a:t>
              </a:r>
            </a:p>
          </p:txBody>
        </p:sp>
      </p:grpSp>
    </p:spTree>
    <p:extLst>
      <p:ext uri="{BB962C8B-B14F-4D97-AF65-F5344CB8AC3E}">
        <p14:creationId xmlns:p14="http://schemas.microsoft.com/office/powerpoint/2010/main" val="989650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Autocorrelation Yields Diffusion and Concentration</a:t>
            </a:r>
          </a:p>
        </p:txBody>
      </p:sp>
      <p:pic>
        <p:nvPicPr>
          <p:cNvPr id="19" name="Picture 39" descr="ex_autocorr-3"/>
          <p:cNvPicPr>
            <a:picLocks noChangeArrowheads="1"/>
          </p:cNvPicPr>
          <p:nvPr/>
        </p:nvPicPr>
        <p:blipFill>
          <a:blip r:embed="rId4" cstate="print"/>
          <a:srcRect/>
          <a:stretch>
            <a:fillRect/>
          </a:stretch>
        </p:blipFill>
        <p:spPr bwMode="auto">
          <a:xfrm>
            <a:off x="152400" y="3583504"/>
            <a:ext cx="3355848" cy="2395728"/>
          </a:xfrm>
          <a:prstGeom prst="rect">
            <a:avLst/>
          </a:prstGeom>
          <a:noFill/>
        </p:spPr>
      </p:pic>
      <p:grpSp>
        <p:nvGrpSpPr>
          <p:cNvPr id="20" name="Group 83"/>
          <p:cNvGrpSpPr>
            <a:grpSpLocks/>
          </p:cNvGrpSpPr>
          <p:nvPr/>
        </p:nvGrpSpPr>
        <p:grpSpPr bwMode="auto">
          <a:xfrm>
            <a:off x="152400" y="1676400"/>
            <a:ext cx="1752600" cy="1676400"/>
            <a:chOff x="96" y="480"/>
            <a:chExt cx="1104" cy="1056"/>
          </a:xfrm>
        </p:grpSpPr>
        <p:sp>
          <p:nvSpPr>
            <p:cNvPr id="21" name="Oval 60"/>
            <p:cNvSpPr>
              <a:spLocks noChangeArrowheads="1"/>
            </p:cNvSpPr>
            <p:nvPr/>
          </p:nvSpPr>
          <p:spPr bwMode="auto">
            <a:xfrm>
              <a:off x="96" y="480"/>
              <a:ext cx="1104" cy="1056"/>
            </a:xfrm>
            <a:prstGeom prst="ellipse">
              <a:avLst/>
            </a:prstGeom>
            <a:solidFill>
              <a:srgbClr val="CCECFF"/>
            </a:solidFill>
            <a:ln w="9525">
              <a:solidFill>
                <a:schemeClr val="tx1"/>
              </a:solidFill>
              <a:round/>
              <a:headEnd/>
              <a:tailEnd/>
            </a:ln>
            <a:effectLst/>
          </p:spPr>
          <p:txBody>
            <a:bodyPr wrap="none" anchor="ctr"/>
            <a:lstStyle/>
            <a:p>
              <a:endParaRPr lang="en-US"/>
            </a:p>
          </p:txBody>
        </p:sp>
        <p:grpSp>
          <p:nvGrpSpPr>
            <p:cNvPr id="22" name="Group 64"/>
            <p:cNvGrpSpPr>
              <a:grpSpLocks/>
            </p:cNvGrpSpPr>
            <p:nvPr/>
          </p:nvGrpSpPr>
          <p:grpSpPr bwMode="auto">
            <a:xfrm rot="12319998">
              <a:off x="576" y="960"/>
              <a:ext cx="144" cy="288"/>
              <a:chOff x="336" y="912"/>
              <a:chExt cx="144" cy="288"/>
            </a:xfrm>
          </p:grpSpPr>
          <p:sp>
            <p:nvSpPr>
              <p:cNvPr id="23" name="Oval 65"/>
              <p:cNvSpPr>
                <a:spLocks noChangeArrowheads="1"/>
              </p:cNvSpPr>
              <p:nvPr/>
            </p:nvSpPr>
            <p:spPr bwMode="auto">
              <a:xfrm>
                <a:off x="336" y="912"/>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24" name="Oval 66"/>
              <p:cNvSpPr>
                <a:spLocks noChangeArrowheads="1"/>
              </p:cNvSpPr>
              <p:nvPr/>
            </p:nvSpPr>
            <p:spPr bwMode="auto">
              <a:xfrm>
                <a:off x="336" y="105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grpSp>
        <p:nvGrpSpPr>
          <p:cNvPr id="25" name="Group 84"/>
          <p:cNvGrpSpPr>
            <a:grpSpLocks/>
          </p:cNvGrpSpPr>
          <p:nvPr/>
        </p:nvGrpSpPr>
        <p:grpSpPr bwMode="auto">
          <a:xfrm>
            <a:off x="1981200" y="1676400"/>
            <a:ext cx="1752600" cy="1676400"/>
            <a:chOff x="1248" y="480"/>
            <a:chExt cx="1104" cy="1056"/>
          </a:xfrm>
        </p:grpSpPr>
        <p:sp>
          <p:nvSpPr>
            <p:cNvPr id="26" name="Oval 68"/>
            <p:cNvSpPr>
              <a:spLocks noChangeArrowheads="1"/>
            </p:cNvSpPr>
            <p:nvPr/>
          </p:nvSpPr>
          <p:spPr bwMode="auto">
            <a:xfrm>
              <a:off x="1248" y="480"/>
              <a:ext cx="1104" cy="1056"/>
            </a:xfrm>
            <a:prstGeom prst="ellipse">
              <a:avLst/>
            </a:prstGeom>
            <a:solidFill>
              <a:srgbClr val="CCECFF"/>
            </a:solidFill>
            <a:ln w="28575">
              <a:solidFill>
                <a:srgbClr val="FF0000"/>
              </a:solidFill>
              <a:round/>
              <a:headEnd/>
              <a:tailEnd/>
            </a:ln>
            <a:effectLst/>
          </p:spPr>
          <p:txBody>
            <a:bodyPr wrap="none" anchor="ctr"/>
            <a:lstStyle/>
            <a:p>
              <a:endParaRPr lang="en-US"/>
            </a:p>
          </p:txBody>
        </p:sp>
        <p:sp>
          <p:nvSpPr>
            <p:cNvPr id="27" name="Oval 70"/>
            <p:cNvSpPr>
              <a:spLocks noChangeArrowheads="1"/>
            </p:cNvSpPr>
            <p:nvPr/>
          </p:nvSpPr>
          <p:spPr bwMode="auto">
            <a:xfrm rot="2087761">
              <a:off x="1721" y="593"/>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grpSp>
          <p:nvGrpSpPr>
            <p:cNvPr id="28" name="Group 71"/>
            <p:cNvGrpSpPr>
              <a:grpSpLocks/>
            </p:cNvGrpSpPr>
            <p:nvPr/>
          </p:nvGrpSpPr>
          <p:grpSpPr bwMode="auto">
            <a:xfrm rot="13500000">
              <a:off x="1703" y="1033"/>
              <a:ext cx="240" cy="381"/>
              <a:chOff x="1632" y="1059"/>
              <a:chExt cx="240" cy="381"/>
            </a:xfrm>
          </p:grpSpPr>
          <p:sp>
            <p:nvSpPr>
              <p:cNvPr id="30" name="Oval 72"/>
              <p:cNvSpPr>
                <a:spLocks noChangeArrowheads="1"/>
              </p:cNvSpPr>
              <p:nvPr/>
            </p:nvSpPr>
            <p:spPr bwMode="auto">
              <a:xfrm rot="-1015650">
                <a:off x="1707" y="1059"/>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31" name="Oval 73"/>
              <p:cNvSpPr>
                <a:spLocks noChangeArrowheads="1"/>
              </p:cNvSpPr>
              <p:nvPr/>
            </p:nvSpPr>
            <p:spPr bwMode="auto">
              <a:xfrm>
                <a:off x="1632" y="1200"/>
                <a:ext cx="240" cy="240"/>
              </a:xfrm>
              <a:prstGeom prst="ellipse">
                <a:avLst/>
              </a:prstGeom>
              <a:solidFill>
                <a:schemeClr val="tx1"/>
              </a:solidFill>
              <a:ln w="9525">
                <a:solidFill>
                  <a:schemeClr val="tx1"/>
                </a:solidFill>
                <a:round/>
                <a:headEnd/>
                <a:tailEnd/>
              </a:ln>
              <a:effectLst/>
            </p:spPr>
            <p:txBody>
              <a:bodyPr wrap="none" anchor="ctr"/>
              <a:lstStyle/>
              <a:p>
                <a:endParaRPr lang="en-US"/>
              </a:p>
            </p:txBody>
          </p:sp>
        </p:grpSp>
        <p:sp>
          <p:nvSpPr>
            <p:cNvPr id="29" name="Oval 75"/>
            <p:cNvSpPr>
              <a:spLocks noChangeArrowheads="1"/>
            </p:cNvSpPr>
            <p:nvPr/>
          </p:nvSpPr>
          <p:spPr bwMode="auto">
            <a:xfrm>
              <a:off x="1584" y="720"/>
              <a:ext cx="240" cy="240"/>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32" name="Group 31"/>
          <p:cNvGrpSpPr/>
          <p:nvPr/>
        </p:nvGrpSpPr>
        <p:grpSpPr>
          <a:xfrm>
            <a:off x="3810000" y="1676400"/>
            <a:ext cx="1752600" cy="1676400"/>
            <a:chOff x="3810000" y="762000"/>
            <a:chExt cx="1752600" cy="1676400"/>
          </a:xfrm>
        </p:grpSpPr>
        <p:sp>
          <p:nvSpPr>
            <p:cNvPr id="33" name="Oval 40"/>
            <p:cNvSpPr>
              <a:spLocks noChangeArrowheads="1"/>
            </p:cNvSpPr>
            <p:nvPr/>
          </p:nvSpPr>
          <p:spPr bwMode="auto">
            <a:xfrm>
              <a:off x="3810000" y="762000"/>
              <a:ext cx="1752600" cy="1676400"/>
            </a:xfrm>
            <a:prstGeom prst="ellipse">
              <a:avLst/>
            </a:prstGeom>
            <a:solidFill>
              <a:srgbClr val="CCECFF"/>
            </a:solidFill>
            <a:ln w="28575">
              <a:solidFill>
                <a:srgbClr val="0000FF"/>
              </a:solidFill>
              <a:round/>
              <a:headEnd/>
              <a:tailEnd/>
            </a:ln>
            <a:effectLst/>
          </p:spPr>
          <p:txBody>
            <a:bodyPr wrap="none" anchor="ctr"/>
            <a:lstStyle/>
            <a:p>
              <a:endParaRPr lang="en-US"/>
            </a:p>
          </p:txBody>
        </p:sp>
        <p:grpSp>
          <p:nvGrpSpPr>
            <p:cNvPr id="34" name="Group 76"/>
            <p:cNvGrpSpPr>
              <a:grpSpLocks/>
            </p:cNvGrpSpPr>
            <p:nvPr/>
          </p:nvGrpSpPr>
          <p:grpSpPr bwMode="auto">
            <a:xfrm>
              <a:off x="3886202" y="1295400"/>
              <a:ext cx="609600" cy="798513"/>
              <a:chOff x="2640" y="937"/>
              <a:chExt cx="384" cy="503"/>
            </a:xfrm>
          </p:grpSpPr>
          <p:sp>
            <p:nvSpPr>
              <p:cNvPr id="41" name="Oval 43"/>
              <p:cNvSpPr>
                <a:spLocks noChangeArrowheads="1"/>
              </p:cNvSpPr>
              <p:nvPr/>
            </p:nvSpPr>
            <p:spPr bwMode="auto">
              <a:xfrm>
                <a:off x="2645" y="937"/>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42" name="Oval 44"/>
              <p:cNvSpPr>
                <a:spLocks noChangeArrowheads="1"/>
              </p:cNvSpPr>
              <p:nvPr/>
            </p:nvSpPr>
            <p:spPr bwMode="auto">
              <a:xfrm>
                <a:off x="2640" y="1056"/>
                <a:ext cx="384" cy="384"/>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35" name="Group 77"/>
            <p:cNvGrpSpPr>
              <a:grpSpLocks/>
            </p:cNvGrpSpPr>
            <p:nvPr/>
          </p:nvGrpSpPr>
          <p:grpSpPr bwMode="auto">
            <a:xfrm rot="19119584">
              <a:off x="4648200" y="1524000"/>
              <a:ext cx="841375" cy="609600"/>
              <a:chOff x="2648" y="528"/>
              <a:chExt cx="530" cy="384"/>
            </a:xfrm>
          </p:grpSpPr>
          <p:sp>
            <p:nvSpPr>
              <p:cNvPr id="39" name="Oval 78"/>
              <p:cNvSpPr>
                <a:spLocks noChangeArrowheads="1"/>
              </p:cNvSpPr>
              <p:nvPr/>
            </p:nvSpPr>
            <p:spPr bwMode="auto">
              <a:xfrm rot="-1870031">
                <a:off x="3034" y="634"/>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40" name="Oval 79"/>
              <p:cNvSpPr>
                <a:spLocks noChangeArrowheads="1"/>
              </p:cNvSpPr>
              <p:nvPr/>
            </p:nvSpPr>
            <p:spPr bwMode="auto">
              <a:xfrm>
                <a:off x="2648" y="528"/>
                <a:ext cx="384" cy="384"/>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36" name="Group 80"/>
            <p:cNvGrpSpPr>
              <a:grpSpLocks/>
            </p:cNvGrpSpPr>
            <p:nvPr/>
          </p:nvGrpSpPr>
          <p:grpSpPr bwMode="auto">
            <a:xfrm rot="10350709">
              <a:off x="4343400" y="914400"/>
              <a:ext cx="841375" cy="609600"/>
              <a:chOff x="2648" y="528"/>
              <a:chExt cx="530" cy="384"/>
            </a:xfrm>
          </p:grpSpPr>
          <p:sp>
            <p:nvSpPr>
              <p:cNvPr id="37" name="Oval 81"/>
              <p:cNvSpPr>
                <a:spLocks noChangeArrowheads="1"/>
              </p:cNvSpPr>
              <p:nvPr/>
            </p:nvSpPr>
            <p:spPr bwMode="auto">
              <a:xfrm rot="-1870031">
                <a:off x="3034" y="634"/>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38" name="Oval 82"/>
              <p:cNvSpPr>
                <a:spLocks noChangeArrowheads="1"/>
              </p:cNvSpPr>
              <p:nvPr/>
            </p:nvSpPr>
            <p:spPr bwMode="auto">
              <a:xfrm>
                <a:off x="2648" y="528"/>
                <a:ext cx="384" cy="384"/>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grpSp>
        <p:nvGrpSpPr>
          <p:cNvPr id="46" name="Group 45"/>
          <p:cNvGrpSpPr/>
          <p:nvPr/>
        </p:nvGrpSpPr>
        <p:grpSpPr>
          <a:xfrm>
            <a:off x="4267200" y="2032337"/>
            <a:ext cx="4648200" cy="4200188"/>
            <a:chOff x="4267200" y="2032337"/>
            <a:chExt cx="4648200" cy="4200188"/>
          </a:xfrm>
        </p:grpSpPr>
        <p:graphicFrame>
          <p:nvGraphicFramePr>
            <p:cNvPr id="50177" name="Object 1"/>
            <p:cNvGraphicFramePr>
              <a:graphicFrameLocks noChangeAspect="1"/>
            </p:cNvGraphicFramePr>
            <p:nvPr/>
          </p:nvGraphicFramePr>
          <p:xfrm>
            <a:off x="4267200" y="3429000"/>
            <a:ext cx="3429000" cy="800935"/>
          </p:xfrm>
          <a:graphic>
            <a:graphicData uri="http://schemas.openxmlformats.org/presentationml/2006/ole">
              <mc:AlternateContent xmlns:mc="http://schemas.openxmlformats.org/markup-compatibility/2006">
                <mc:Choice xmlns:v="urn:schemas-microsoft-com:vml" Requires="v">
                  <p:oleObj spid="_x0000_s3074" name="Equation" r:id="rId5" imgW="1688760" imgH="393480" progId="Equation.3">
                    <p:embed/>
                  </p:oleObj>
                </mc:Choice>
                <mc:Fallback>
                  <p:oleObj name="Equation" r:id="rId5" imgW="1688760" imgH="393480" progId="Equation.3">
                    <p:embed/>
                    <p:pic>
                      <p:nvPicPr>
                        <p:cNvPr id="50177"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429000"/>
                          <a:ext cx="3429000" cy="8009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78" name="Object 2"/>
            <p:cNvGraphicFramePr>
              <a:graphicFrameLocks noChangeAspect="1"/>
            </p:cNvGraphicFramePr>
            <p:nvPr/>
          </p:nvGraphicFramePr>
          <p:xfrm>
            <a:off x="4267200" y="4267200"/>
            <a:ext cx="3055488" cy="1965325"/>
          </p:xfrm>
          <a:graphic>
            <a:graphicData uri="http://schemas.openxmlformats.org/presentationml/2006/ole">
              <mc:AlternateContent xmlns:mc="http://schemas.openxmlformats.org/markup-compatibility/2006">
                <mc:Choice xmlns:v="urn:schemas-microsoft-com:vml" Requires="v">
                  <p:oleObj spid="_x0000_s3075" name="Equation" r:id="rId7" imgW="1384200" imgH="888840" progId="Equation.3">
                    <p:embed/>
                  </p:oleObj>
                </mc:Choice>
                <mc:Fallback>
                  <p:oleObj name="Equation" r:id="rId7" imgW="1384200" imgH="888840" progId="Equation.3">
                    <p:embed/>
                    <p:pic>
                      <p:nvPicPr>
                        <p:cNvPr id="50178"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267200"/>
                          <a:ext cx="3055488" cy="196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TextBox 44"/>
            <p:cNvSpPr txBox="1"/>
            <p:nvPr/>
          </p:nvSpPr>
          <p:spPr>
            <a:xfrm>
              <a:off x="5715000" y="2032337"/>
              <a:ext cx="3200400" cy="1015663"/>
            </a:xfrm>
            <a:prstGeom prst="rect">
              <a:avLst/>
            </a:prstGeom>
            <a:noFill/>
          </p:spPr>
          <p:txBody>
            <a:bodyPr wrap="square" rtlCol="0">
              <a:spAutoFit/>
            </a:bodyPr>
            <a:lstStyle/>
            <a:p>
              <a:r>
                <a:rPr lang="en-US" sz="2000" dirty="0"/>
                <a:t>Fit Autocorrelation curve for Diffusion time (</a:t>
              </a:r>
              <a:r>
                <a:rPr lang="en-US" sz="2000" dirty="0" err="1">
                  <a:latin typeface="Symbol" pitchFamily="18" charset="2"/>
                </a:rPr>
                <a:t>t</a:t>
              </a:r>
              <a:r>
                <a:rPr lang="en-US" sz="2000" baseline="-25000" dirty="0" err="1">
                  <a:latin typeface="Eurostile"/>
                </a:rPr>
                <a:t>D</a:t>
              </a:r>
              <a:r>
                <a:rPr lang="en-US" sz="2000" dirty="0"/>
                <a:t>) and particle concentration N</a:t>
              </a:r>
            </a:p>
          </p:txBody>
        </p:sp>
      </p:grpSp>
    </p:spTree>
    <p:extLst>
      <p:ext uri="{BB962C8B-B14F-4D97-AF65-F5344CB8AC3E}">
        <p14:creationId xmlns:p14="http://schemas.microsoft.com/office/powerpoint/2010/main" val="3935794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Fitting with Correct Model</a:t>
            </a:r>
          </a:p>
        </p:txBody>
      </p:sp>
      <p:pic>
        <p:nvPicPr>
          <p:cNvPr id="6" name="Picture 1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290139"/>
            <a:ext cx="7012371" cy="503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56"/>
          <p:cNvSpPr txBox="1">
            <a:spLocks noChangeArrowheads="1"/>
          </p:cNvSpPr>
          <p:nvPr/>
        </p:nvSpPr>
        <p:spPr bwMode="auto">
          <a:xfrm>
            <a:off x="2774677" y="6316522"/>
            <a:ext cx="30418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err="1">
                <a:solidFill>
                  <a:srgbClr val="000000"/>
                </a:solidFill>
                <a:ea typeface="ＭＳ Ｐゴシック" panose="020B0600070205080204" pitchFamily="34" charset="-128"/>
              </a:rPr>
              <a:t>Schwille</a:t>
            </a:r>
            <a:r>
              <a:rPr lang="en-US" altLang="en-US" sz="2000" dirty="0">
                <a:solidFill>
                  <a:srgbClr val="000000"/>
                </a:solidFill>
                <a:ea typeface="ＭＳ Ｐゴシック" panose="020B0600070205080204" pitchFamily="34" charset="-128"/>
              </a:rPr>
              <a:t> and </a:t>
            </a:r>
            <a:r>
              <a:rPr lang="en-US" altLang="en-US" sz="2000" dirty="0" err="1">
                <a:solidFill>
                  <a:srgbClr val="000000"/>
                </a:solidFill>
                <a:ea typeface="ＭＳ Ｐゴシック" panose="020B0600070205080204" pitchFamily="34" charset="-128"/>
              </a:rPr>
              <a:t>Haustein</a:t>
            </a:r>
            <a:r>
              <a:rPr lang="en-US" altLang="en-US" sz="2000" dirty="0">
                <a:solidFill>
                  <a:srgbClr val="000000"/>
                </a:solidFill>
                <a:ea typeface="ＭＳ Ｐゴシック" panose="020B0600070205080204" pitchFamily="34" charset="-128"/>
              </a:rPr>
              <a:t> 2004</a:t>
            </a:r>
          </a:p>
        </p:txBody>
      </p:sp>
    </p:spTree>
    <p:extLst>
      <p:ext uri="{BB962C8B-B14F-4D97-AF65-F5344CB8AC3E}">
        <p14:creationId xmlns:p14="http://schemas.microsoft.com/office/powerpoint/2010/main" val="1728439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3599" name="Rectangle 15"/>
          <p:cNvSpPr>
            <a:spLocks noGrp="1" noChangeArrowheads="1"/>
          </p:cNvSpPr>
          <p:nvPr>
            <p:ph type="title"/>
          </p:nvPr>
        </p:nvSpPr>
        <p:spPr>
          <a:noFill/>
          <a:ln/>
        </p:spPr>
        <p:txBody>
          <a:bodyPr>
            <a:normAutofit/>
          </a:bodyPr>
          <a:lstStyle/>
          <a:p>
            <a:r>
              <a:rPr lang="en-US" sz="3200" dirty="0"/>
              <a:t>Work Flow for FCS</a:t>
            </a:r>
            <a:endParaRPr lang="en-US" sz="3200" b="0" dirty="0">
              <a:solidFill>
                <a:schemeClr val="bg2"/>
              </a:solidFill>
            </a:endParaRPr>
          </a:p>
        </p:txBody>
      </p:sp>
      <p:sp>
        <p:nvSpPr>
          <p:cNvPr id="3523624" name="Text Box 40"/>
          <p:cNvSpPr txBox="1">
            <a:spLocks noChangeAspect="1" noChangeArrowheads="1"/>
          </p:cNvSpPr>
          <p:nvPr/>
        </p:nvSpPr>
        <p:spPr bwMode="auto">
          <a:xfrm>
            <a:off x="760413" y="3764812"/>
            <a:ext cx="3647997" cy="2044733"/>
          </a:xfrm>
          <a:prstGeom prst="rect">
            <a:avLst/>
          </a:prstGeom>
          <a:noFill/>
          <a:ln w="12700">
            <a:noFill/>
            <a:miter lim="800000"/>
            <a:headEnd/>
            <a:tailEnd/>
          </a:ln>
          <a:effectLst/>
        </p:spPr>
        <p:txBody>
          <a:bodyPr wrap="none" lIns="104717" tIns="52359" rIns="104717" bIns="52359">
            <a:spAutoFit/>
          </a:bodyPr>
          <a:lstStyle/>
          <a:p>
            <a:pPr defTabSz="1047750"/>
            <a:r>
              <a:rPr lang="de-DE" dirty="0">
                <a:solidFill>
                  <a:schemeClr val="accent5"/>
                </a:solidFill>
              </a:rPr>
              <a:t>Principle steps</a:t>
            </a:r>
          </a:p>
          <a:p>
            <a:pPr defTabSz="1047750"/>
            <a:endParaRPr lang="de-DE" dirty="0">
              <a:solidFill>
                <a:srgbClr val="003399"/>
              </a:solidFill>
            </a:endParaRPr>
          </a:p>
          <a:p>
            <a:pPr marL="342900" indent="-342900" defTabSz="1047750">
              <a:buClr>
                <a:schemeClr val="accent5"/>
              </a:buClr>
              <a:buFont typeface="+mj-lt"/>
              <a:buAutoNum type="arabicPeriod"/>
            </a:pPr>
            <a:r>
              <a:rPr lang="de-DE" dirty="0"/>
              <a:t>Measuring fluctuation intensities</a:t>
            </a:r>
          </a:p>
          <a:p>
            <a:pPr marL="342900" indent="-342900" defTabSz="1047750">
              <a:buClr>
                <a:schemeClr val="accent5"/>
              </a:buClr>
              <a:buFont typeface="+mj-lt"/>
              <a:buAutoNum type="arabicPeriod"/>
            </a:pPr>
            <a:endParaRPr lang="de-DE" dirty="0"/>
          </a:p>
          <a:p>
            <a:pPr marL="342900" indent="-342900" defTabSz="1047750">
              <a:buClr>
                <a:schemeClr val="accent5"/>
              </a:buClr>
              <a:buFont typeface="+mj-lt"/>
              <a:buAutoNum type="arabicPeriod"/>
            </a:pPr>
            <a:r>
              <a:rPr lang="de-DE" dirty="0"/>
              <a:t>Calculating correlation function</a:t>
            </a:r>
          </a:p>
          <a:p>
            <a:pPr marL="342900" indent="-342900" defTabSz="1047750">
              <a:buClr>
                <a:schemeClr val="accent5"/>
              </a:buClr>
              <a:buFont typeface="+mj-lt"/>
              <a:buAutoNum type="arabicPeriod"/>
            </a:pPr>
            <a:endParaRPr lang="de-DE" dirty="0"/>
          </a:p>
          <a:p>
            <a:pPr marL="342900" indent="-342900" defTabSz="1047750">
              <a:buClr>
                <a:schemeClr val="accent5"/>
              </a:buClr>
              <a:buFont typeface="+mj-lt"/>
              <a:buAutoNum type="arabicPeriod"/>
            </a:pPr>
            <a:r>
              <a:rPr lang="de-DE" dirty="0"/>
              <a:t>Fitting to biophysical model</a:t>
            </a:r>
          </a:p>
        </p:txBody>
      </p:sp>
      <p:grpSp>
        <p:nvGrpSpPr>
          <p:cNvPr id="297" name="Group 157"/>
          <p:cNvGrpSpPr>
            <a:grpSpLocks/>
          </p:cNvGrpSpPr>
          <p:nvPr/>
        </p:nvGrpSpPr>
        <p:grpSpPr bwMode="auto">
          <a:xfrm>
            <a:off x="7025217" y="1248216"/>
            <a:ext cx="1810457" cy="781756"/>
            <a:chOff x="4922" y="1131"/>
            <a:chExt cx="1283" cy="554"/>
          </a:xfrm>
        </p:grpSpPr>
        <p:sp>
          <p:nvSpPr>
            <p:cNvPr id="298" name="TextBox 114"/>
            <p:cNvSpPr txBox="1">
              <a:spLocks noChangeArrowheads="1"/>
            </p:cNvSpPr>
            <p:nvPr/>
          </p:nvSpPr>
          <p:spPr bwMode="auto">
            <a:xfrm>
              <a:off x="5482" y="1309"/>
              <a:ext cx="41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u="sng" dirty="0">
                  <a:solidFill>
                    <a:srgbClr val="000000"/>
                  </a:solidFill>
                  <a:latin typeface="Symbol" panose="05050102010706020507" pitchFamily="18" charset="2"/>
                  <a:ea typeface="ＭＳ Ｐゴシック" panose="020B0600070205080204" pitchFamily="34" charset="-128"/>
                </a:rPr>
                <a:t>w</a:t>
              </a:r>
              <a:r>
                <a:rPr lang="en-US" altLang="en-US" sz="1422" u="sng"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r</a:t>
              </a:r>
              <a:r>
                <a:rPr lang="en-US" altLang="en-US" sz="1422" u="sng" baseline="30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2</a:t>
              </a:r>
            </a:p>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4</a:t>
              </a:r>
              <a:r>
                <a:rPr lang="en-US" altLang="en-US" sz="1422" dirty="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422" baseline="-25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a:t>
              </a:r>
            </a:p>
          </p:txBody>
        </p:sp>
        <p:sp>
          <p:nvSpPr>
            <p:cNvPr id="299" name="TextBox 115"/>
            <p:cNvSpPr txBox="1">
              <a:spLocks noChangeArrowheads="1"/>
            </p:cNvSpPr>
            <p:nvPr/>
          </p:nvSpPr>
          <p:spPr bwMode="auto">
            <a:xfrm>
              <a:off x="5278" y="1430"/>
              <a:ext cx="29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D=</a:t>
              </a:r>
            </a:p>
          </p:txBody>
        </p:sp>
        <p:sp>
          <p:nvSpPr>
            <p:cNvPr id="300" name="TextBox 126"/>
            <p:cNvSpPr txBox="1">
              <a:spLocks noChangeArrowheads="1"/>
            </p:cNvSpPr>
            <p:nvPr/>
          </p:nvSpPr>
          <p:spPr bwMode="auto">
            <a:xfrm>
              <a:off x="4922" y="1131"/>
              <a:ext cx="128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Diffusion coefficient:</a:t>
              </a:r>
            </a:p>
          </p:txBody>
        </p:sp>
      </p:grpSp>
      <p:pic>
        <p:nvPicPr>
          <p:cNvPr id="301" name="Picture 44" descr="BeforeFCS2ndfish(B)">
            <a:extLst>
              <a:ext uri="{FF2B5EF4-FFF2-40B4-BE49-F238E27FC236}">
                <a16:creationId xmlns:a16="http://schemas.microsoft.com/office/drawing/2014/main" id="{19FD39B2-50C7-445C-B09C-934C95CB7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0226" b="50526"/>
          <a:stretch>
            <a:fillRect/>
          </a:stretch>
        </p:blipFill>
        <p:spPr bwMode="auto">
          <a:xfrm>
            <a:off x="492479" y="1199445"/>
            <a:ext cx="1965677" cy="1951567"/>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45" descr="FCS_plotfromDiagram2ndFish">
            <a:extLst>
              <a:ext uri="{FF2B5EF4-FFF2-40B4-BE49-F238E27FC236}">
                <a16:creationId xmlns:a16="http://schemas.microsoft.com/office/drawing/2014/main" id="{12CD22D6-2680-49A8-9A7C-147D470B16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4560" r="10768" b="60602"/>
          <a:stretch>
            <a:fillRect/>
          </a:stretch>
        </p:blipFill>
        <p:spPr bwMode="auto">
          <a:xfrm>
            <a:off x="2458156" y="1199445"/>
            <a:ext cx="4548012" cy="1477434"/>
          </a:xfrm>
          <a:prstGeom prst="rect">
            <a:avLst/>
          </a:prstGeom>
          <a:noFill/>
          <a:extLst>
            <a:ext uri="{909E8E84-426E-40DD-AFC4-6F175D3DCCD1}">
              <a14:hiddenFill xmlns:a14="http://schemas.microsoft.com/office/drawing/2010/main">
                <a:solidFill>
                  <a:srgbClr val="FFFFFF"/>
                </a:solidFill>
              </a14:hiddenFill>
            </a:ext>
          </a:extLst>
        </p:spPr>
      </p:pic>
      <p:sp>
        <p:nvSpPr>
          <p:cNvPr id="303" name="Text Box 49">
            <a:extLst>
              <a:ext uri="{FF2B5EF4-FFF2-40B4-BE49-F238E27FC236}">
                <a16:creationId xmlns:a16="http://schemas.microsoft.com/office/drawing/2014/main" id="{DAB18601-2C05-419B-BD85-0A79A5C65EA5}"/>
              </a:ext>
            </a:extLst>
          </p:cNvPr>
          <p:cNvSpPr txBox="1">
            <a:spLocks noChangeArrowheads="1"/>
          </p:cNvSpPr>
          <p:nvPr/>
        </p:nvSpPr>
        <p:spPr bwMode="auto">
          <a:xfrm>
            <a:off x="564445" y="1186745"/>
            <a:ext cx="1656223" cy="33855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dirty="0">
                <a:solidFill>
                  <a:srgbClr val="FFFFFF"/>
                </a:solidFill>
                <a:ea typeface="ＭＳ Ｐゴシック" panose="020B0600070205080204" pitchFamily="34" charset="-128"/>
                <a:cs typeface="Arial" panose="020B0604020202020204" pitchFamily="34" charset="0"/>
              </a:rPr>
              <a:t>Gnb2 in Hair Cells</a:t>
            </a:r>
            <a:endParaRPr lang="el-GR" altLang="en-US" sz="1600" dirty="0">
              <a:solidFill>
                <a:srgbClr val="FFFFFF"/>
              </a:solidFill>
              <a:ea typeface="ＭＳ Ｐゴシック" panose="020B0600070205080204" pitchFamily="34" charset="-128"/>
              <a:cs typeface="Arial" panose="020B0604020202020204" pitchFamily="34" charset="0"/>
            </a:endParaRPr>
          </a:p>
        </p:txBody>
      </p:sp>
      <p:grpSp>
        <p:nvGrpSpPr>
          <p:cNvPr id="304" name="Group 155">
            <a:extLst>
              <a:ext uri="{FF2B5EF4-FFF2-40B4-BE49-F238E27FC236}">
                <a16:creationId xmlns:a16="http://schemas.microsoft.com/office/drawing/2014/main" id="{C5DBF671-9FFA-473A-9AFE-8D2AF7D14FAC}"/>
              </a:ext>
            </a:extLst>
          </p:cNvPr>
          <p:cNvGrpSpPr>
            <a:grpSpLocks/>
          </p:cNvGrpSpPr>
          <p:nvPr/>
        </p:nvGrpSpPr>
        <p:grpSpPr bwMode="auto">
          <a:xfrm>
            <a:off x="4857044" y="3074811"/>
            <a:ext cx="4176889" cy="2976034"/>
            <a:chOff x="3470" y="1909"/>
            <a:chExt cx="2960" cy="2109"/>
          </a:xfrm>
        </p:grpSpPr>
        <p:grpSp>
          <p:nvGrpSpPr>
            <p:cNvPr id="305" name="Group 91">
              <a:extLst>
                <a:ext uri="{FF2B5EF4-FFF2-40B4-BE49-F238E27FC236}">
                  <a16:creationId xmlns:a16="http://schemas.microsoft.com/office/drawing/2014/main" id="{68153F51-3567-44CF-9B04-E2C2B241997C}"/>
                </a:ext>
              </a:extLst>
            </p:cNvPr>
            <p:cNvGrpSpPr>
              <a:grpSpLocks/>
            </p:cNvGrpSpPr>
            <p:nvPr/>
          </p:nvGrpSpPr>
          <p:grpSpPr bwMode="auto">
            <a:xfrm>
              <a:off x="3470" y="1909"/>
              <a:ext cx="1844" cy="492"/>
              <a:chOff x="4394200" y="1679575"/>
              <a:chExt cx="2927198" cy="781138"/>
            </a:xfrm>
          </p:grpSpPr>
          <p:sp>
            <p:nvSpPr>
              <p:cNvPr id="350" name="TextBox 51">
                <a:extLst>
                  <a:ext uri="{FF2B5EF4-FFF2-40B4-BE49-F238E27FC236}">
                    <a16:creationId xmlns:a16="http://schemas.microsoft.com/office/drawing/2014/main" id="{F1B3CD68-A455-4572-896D-67EB07E0752E}"/>
                  </a:ext>
                </a:extLst>
              </p:cNvPr>
              <p:cNvSpPr txBox="1">
                <a:spLocks noChangeArrowheads="1"/>
              </p:cNvSpPr>
              <p:nvPr/>
            </p:nvSpPr>
            <p:spPr bwMode="auto">
              <a:xfrm>
                <a:off x="5187950" y="2079625"/>
                <a:ext cx="2133448" cy="3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G(</a:t>
                </a:r>
                <a:r>
                  <a:rPr lang="en-US" altLang="en-US" sz="160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)=1+G</a:t>
                </a:r>
                <a:r>
                  <a:rPr lang="en-US" altLang="en-US" sz="1600"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t</a:t>
                </a:r>
                <a:r>
                  <a:rPr lang="en-US" altLang="en-US" sz="160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)*G</a:t>
                </a:r>
                <a:r>
                  <a:rPr lang="en-US" altLang="en-US" sz="1600"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d</a:t>
                </a:r>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sz="160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p>
            </p:txBody>
          </p:sp>
          <p:sp>
            <p:nvSpPr>
              <p:cNvPr id="351" name="TextBox 52">
                <a:extLst>
                  <a:ext uri="{FF2B5EF4-FFF2-40B4-BE49-F238E27FC236}">
                    <a16:creationId xmlns:a16="http://schemas.microsoft.com/office/drawing/2014/main" id="{29274D17-6D46-4DB8-AAAB-779C2445216B}"/>
                  </a:ext>
                </a:extLst>
              </p:cNvPr>
              <p:cNvSpPr txBox="1">
                <a:spLocks noChangeArrowheads="1"/>
              </p:cNvSpPr>
              <p:nvPr/>
            </p:nvSpPr>
            <p:spPr bwMode="auto">
              <a:xfrm>
                <a:off x="4394200" y="1679575"/>
                <a:ext cx="2696271" cy="38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Autocorrelation function:</a:t>
                </a:r>
              </a:p>
            </p:txBody>
          </p:sp>
        </p:grpSp>
        <p:grpSp>
          <p:nvGrpSpPr>
            <p:cNvPr id="306" name="Group 123">
              <a:extLst>
                <a:ext uri="{FF2B5EF4-FFF2-40B4-BE49-F238E27FC236}">
                  <a16:creationId xmlns:a16="http://schemas.microsoft.com/office/drawing/2014/main" id="{D23DAD6B-2E5C-463C-A30B-A4FDC9021795}"/>
                </a:ext>
              </a:extLst>
            </p:cNvPr>
            <p:cNvGrpSpPr>
              <a:grpSpLocks/>
            </p:cNvGrpSpPr>
            <p:nvPr/>
          </p:nvGrpSpPr>
          <p:grpSpPr bwMode="auto">
            <a:xfrm>
              <a:off x="3494" y="2542"/>
              <a:ext cx="1804" cy="698"/>
              <a:chOff x="4433006" y="2653784"/>
              <a:chExt cx="2863204" cy="1107700"/>
            </a:xfrm>
          </p:grpSpPr>
          <p:grpSp>
            <p:nvGrpSpPr>
              <p:cNvPr id="346" name="Group 55">
                <a:extLst>
                  <a:ext uri="{FF2B5EF4-FFF2-40B4-BE49-F238E27FC236}">
                    <a16:creationId xmlns:a16="http://schemas.microsoft.com/office/drawing/2014/main" id="{E0DBEA06-E135-44A8-A686-6BE28A8F827E}"/>
                  </a:ext>
                </a:extLst>
              </p:cNvPr>
              <p:cNvGrpSpPr>
                <a:grpSpLocks/>
              </p:cNvGrpSpPr>
              <p:nvPr/>
            </p:nvGrpSpPr>
            <p:grpSpPr bwMode="auto">
              <a:xfrm>
                <a:off x="5250891" y="2918926"/>
                <a:ext cx="2045319" cy="842558"/>
                <a:chOff x="5053352" y="3490655"/>
                <a:chExt cx="2045319" cy="842558"/>
              </a:xfrm>
            </p:grpSpPr>
            <p:sp>
              <p:nvSpPr>
                <p:cNvPr id="348" name="TextBox 53">
                  <a:extLst>
                    <a:ext uri="{FF2B5EF4-FFF2-40B4-BE49-F238E27FC236}">
                      <a16:creationId xmlns:a16="http://schemas.microsoft.com/office/drawing/2014/main" id="{5BCB8536-A0DA-4962-9309-BA64786FC8BC}"/>
                    </a:ext>
                  </a:extLst>
                </p:cNvPr>
                <p:cNvSpPr txBox="1">
                  <a:spLocks noChangeArrowheads="1"/>
                </p:cNvSpPr>
                <p:nvPr/>
              </p:nvSpPr>
              <p:spPr bwMode="auto">
                <a:xfrm>
                  <a:off x="5053352" y="3595523"/>
                  <a:ext cx="982980" cy="35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G</a:t>
                  </a:r>
                  <a:r>
                    <a:rPr lang="en-US" altLang="en-US" sz="1422"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t</a:t>
                  </a:r>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sz="1422">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)=1+</a:t>
                  </a:r>
                  <a:endParaRPr lang="en-US" altLang="en-US" sz="1422"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49" name="TextBox 54">
                  <a:extLst>
                    <a:ext uri="{FF2B5EF4-FFF2-40B4-BE49-F238E27FC236}">
                      <a16:creationId xmlns:a16="http://schemas.microsoft.com/office/drawing/2014/main" id="{9C9B5B52-35F6-415D-BFDD-ED63670030CE}"/>
                    </a:ext>
                  </a:extLst>
                </p:cNvPr>
                <p:cNvSpPr txBox="1">
                  <a:spLocks noChangeArrowheads="1"/>
                </p:cNvSpPr>
                <p:nvPr/>
              </p:nvSpPr>
              <p:spPr bwMode="auto">
                <a:xfrm>
                  <a:off x="5908610" y="3490655"/>
                  <a:ext cx="1190061" cy="84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u="sng">
                      <a:solidFill>
                        <a:srgbClr val="000000"/>
                      </a:solidFill>
                      <a:latin typeface="Arial" panose="020B0604020202020204" pitchFamily="34" charset="0"/>
                      <a:ea typeface="ＭＳ Ｐゴシック" panose="020B0600070205080204" pitchFamily="34" charset="-128"/>
                      <a:cs typeface="Arial" panose="020B0604020202020204" pitchFamily="34" charset="0"/>
                    </a:rPr>
                    <a:t>T</a:t>
                  </a:r>
                  <a:r>
                    <a:rPr lang="en-US" altLang="en-US" sz="1422" u="sng"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b</a:t>
                  </a:r>
                  <a:r>
                    <a:rPr lang="en-US" altLang="en-US" sz="1422" u="sng">
                      <a:solidFill>
                        <a:srgbClr val="000000"/>
                      </a:solidFill>
                      <a:latin typeface="Arial" panose="020B0604020202020204" pitchFamily="34" charset="0"/>
                      <a:ea typeface="ＭＳ Ｐゴシック" panose="020B0600070205080204" pitchFamily="34" charset="-128"/>
                      <a:cs typeface="Arial" panose="020B0604020202020204" pitchFamily="34" charset="0"/>
                    </a:rPr>
                    <a:t>*e</a:t>
                  </a:r>
                  <a:r>
                    <a:rPr lang="en-US" altLang="en-US" sz="1422" u="sng" baseline="3000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sz="1422" u="sng" baseline="3000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422" u="sng" baseline="3000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sz="1422" u="sng" baseline="3000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422" u="sng"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b</a:t>
                  </a:r>
                </a:p>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    1-T</a:t>
                  </a:r>
                  <a:r>
                    <a:rPr lang="en-US" altLang="en-US" sz="1422"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b</a:t>
                  </a:r>
                </a:p>
                <a:p>
                  <a:pPr eaLnBrk="1" hangingPunct="1"/>
                  <a:endParaRPr lang="en-US" altLang="en-US" sz="1422">
                    <a:solidFill>
                      <a:srgbClr val="FFFFFF"/>
                    </a:solidFill>
                    <a:latin typeface="Calibri" panose="020F0502020204030204" pitchFamily="34" charset="0"/>
                    <a:ea typeface="ＭＳ Ｐゴシック" panose="020B0600070205080204" pitchFamily="34" charset="-128"/>
                    <a:cs typeface="Arial" panose="020B0604020202020204" pitchFamily="34" charset="0"/>
                  </a:endParaRPr>
                </a:p>
              </p:txBody>
            </p:sp>
          </p:grpSp>
          <p:sp>
            <p:nvSpPr>
              <p:cNvPr id="347" name="TextBox 122">
                <a:extLst>
                  <a:ext uri="{FF2B5EF4-FFF2-40B4-BE49-F238E27FC236}">
                    <a16:creationId xmlns:a16="http://schemas.microsoft.com/office/drawing/2014/main" id="{9BBC7766-5C0D-41B3-8BE5-B0556BB0FC6E}"/>
                  </a:ext>
                </a:extLst>
              </p:cNvPr>
              <p:cNvSpPr txBox="1">
                <a:spLocks noChangeArrowheads="1"/>
              </p:cNvSpPr>
              <p:nvPr/>
            </p:nvSpPr>
            <p:spPr bwMode="auto">
              <a:xfrm>
                <a:off x="4433006" y="2653784"/>
                <a:ext cx="1994447" cy="34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Blinking correlation:</a:t>
                </a:r>
              </a:p>
            </p:txBody>
          </p:sp>
        </p:grpSp>
        <p:grpSp>
          <p:nvGrpSpPr>
            <p:cNvPr id="307" name="Group 125">
              <a:extLst>
                <a:ext uri="{FF2B5EF4-FFF2-40B4-BE49-F238E27FC236}">
                  <a16:creationId xmlns:a16="http://schemas.microsoft.com/office/drawing/2014/main" id="{ED8C9C83-A9B3-420B-A00F-2B35A51DEE06}"/>
                </a:ext>
              </a:extLst>
            </p:cNvPr>
            <p:cNvGrpSpPr>
              <a:grpSpLocks/>
            </p:cNvGrpSpPr>
            <p:nvPr/>
          </p:nvGrpSpPr>
          <p:grpSpPr bwMode="auto">
            <a:xfrm>
              <a:off x="3478" y="3144"/>
              <a:ext cx="2952" cy="874"/>
              <a:chOff x="4382206" y="3575508"/>
              <a:chExt cx="4684406" cy="1386576"/>
            </a:xfrm>
          </p:grpSpPr>
          <p:grpSp>
            <p:nvGrpSpPr>
              <p:cNvPr id="308" name="Group 112">
                <a:extLst>
                  <a:ext uri="{FF2B5EF4-FFF2-40B4-BE49-F238E27FC236}">
                    <a16:creationId xmlns:a16="http://schemas.microsoft.com/office/drawing/2014/main" id="{453494E5-04F4-4CCD-AAB6-4582374BF4E7}"/>
                  </a:ext>
                </a:extLst>
              </p:cNvPr>
              <p:cNvGrpSpPr>
                <a:grpSpLocks/>
              </p:cNvGrpSpPr>
              <p:nvPr/>
            </p:nvGrpSpPr>
            <p:grpSpPr bwMode="auto">
              <a:xfrm>
                <a:off x="4382206" y="3807945"/>
                <a:ext cx="4684406" cy="1154139"/>
                <a:chOff x="4089716" y="3818216"/>
                <a:chExt cx="4684406" cy="1154139"/>
              </a:xfrm>
            </p:grpSpPr>
            <p:sp>
              <p:nvSpPr>
                <p:cNvPr id="310" name="TextBox 57">
                  <a:extLst>
                    <a:ext uri="{FF2B5EF4-FFF2-40B4-BE49-F238E27FC236}">
                      <a16:creationId xmlns:a16="http://schemas.microsoft.com/office/drawing/2014/main" id="{59588B4C-0CE4-4EE2-8298-B955CFAD8111}"/>
                    </a:ext>
                  </a:extLst>
                </p:cNvPr>
                <p:cNvSpPr txBox="1">
                  <a:spLocks noChangeArrowheads="1"/>
                </p:cNvSpPr>
                <p:nvPr/>
              </p:nvSpPr>
              <p:spPr bwMode="auto">
                <a:xfrm>
                  <a:off x="4089716" y="4021437"/>
                  <a:ext cx="788175" cy="34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G</a:t>
                  </a:r>
                  <a:r>
                    <a:rPr lang="en-US" altLang="en-US" sz="1422"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d</a:t>
                  </a:r>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sz="1422">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p>
              </p:txBody>
            </p:sp>
            <p:sp>
              <p:nvSpPr>
                <p:cNvPr id="311" name="TextBox 58">
                  <a:extLst>
                    <a:ext uri="{FF2B5EF4-FFF2-40B4-BE49-F238E27FC236}">
                      <a16:creationId xmlns:a16="http://schemas.microsoft.com/office/drawing/2014/main" id="{16C32E70-3E78-44B0-93FF-364F2FB78596}"/>
                    </a:ext>
                  </a:extLst>
                </p:cNvPr>
                <p:cNvSpPr txBox="1">
                  <a:spLocks noChangeArrowheads="1"/>
                </p:cNvSpPr>
                <p:nvPr/>
              </p:nvSpPr>
              <p:spPr bwMode="auto">
                <a:xfrm>
                  <a:off x="5381695" y="4008720"/>
                  <a:ext cx="207753" cy="38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600">
                    <a:latin typeface="Symbol" panose="05050102010706020507" pitchFamily="18" charset="2"/>
                    <a:ea typeface="ＭＳ Ｐゴシック" panose="020B0600070205080204" pitchFamily="34" charset="-128"/>
                  </a:endParaRPr>
                </a:p>
              </p:txBody>
            </p:sp>
            <p:pic>
              <p:nvPicPr>
                <p:cNvPr id="312" name="Picture 61">
                  <a:extLst>
                    <a:ext uri="{FF2B5EF4-FFF2-40B4-BE49-F238E27FC236}">
                      <a16:creationId xmlns:a16="http://schemas.microsoft.com/office/drawing/2014/main" id="{414D5F95-2F36-4EA4-9074-DCFE22E6426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0207" y="3944287"/>
                  <a:ext cx="268200" cy="45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 name="TextBox 62">
                  <a:extLst>
                    <a:ext uri="{FF2B5EF4-FFF2-40B4-BE49-F238E27FC236}">
                      <a16:creationId xmlns:a16="http://schemas.microsoft.com/office/drawing/2014/main" id="{ADCB4DC4-A4C4-4A9E-A942-94AE38270CCF}"/>
                    </a:ext>
                  </a:extLst>
                </p:cNvPr>
                <p:cNvSpPr txBox="1">
                  <a:spLocks noChangeArrowheads="1"/>
                </p:cNvSpPr>
                <p:nvPr/>
              </p:nvSpPr>
              <p:spPr bwMode="auto">
                <a:xfrm>
                  <a:off x="6566995" y="3818216"/>
                  <a:ext cx="436801" cy="34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Symbol" panose="05050102010706020507" pitchFamily="18" charset="2"/>
                      <a:ea typeface="ＭＳ Ｐゴシック" panose="020B0600070205080204" pitchFamily="34" charset="-128"/>
                    </a:rPr>
                    <a:t>Φ</a:t>
                  </a:r>
                  <a:r>
                    <a:rPr lang="en-US" altLang="en-US" sz="1422" baseline="-25000">
                      <a:solidFill>
                        <a:srgbClr val="000000"/>
                      </a:solidFill>
                      <a:latin typeface="Symbol" panose="05050102010706020507" pitchFamily="18" charset="2"/>
                      <a:ea typeface="ＭＳ Ｐゴシック" panose="020B0600070205080204" pitchFamily="34" charset="-128"/>
                    </a:rPr>
                    <a:t>I</a:t>
                  </a:r>
                </a:p>
              </p:txBody>
            </p:sp>
            <p:cxnSp>
              <p:nvCxnSpPr>
                <p:cNvPr id="314" name="Straight Connector 313">
                  <a:extLst>
                    <a:ext uri="{FF2B5EF4-FFF2-40B4-BE49-F238E27FC236}">
                      <a16:creationId xmlns:a16="http://schemas.microsoft.com/office/drawing/2014/main" id="{D3EC4CB0-29F0-46EC-BD44-FC83684D109F}"/>
                    </a:ext>
                  </a:extLst>
                </p:cNvPr>
                <p:cNvCxnSpPr>
                  <a:cxnSpLocks noChangeShapeType="1"/>
                </p:cNvCxnSpPr>
                <p:nvPr/>
              </p:nvCxnSpPr>
              <p:spPr bwMode="auto">
                <a:xfrm>
                  <a:off x="5183296" y="4193398"/>
                  <a:ext cx="3199790" cy="1586"/>
                </a:xfrm>
                <a:prstGeom prst="line">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315" name="Group 111">
                  <a:extLst>
                    <a:ext uri="{FF2B5EF4-FFF2-40B4-BE49-F238E27FC236}">
                      <a16:creationId xmlns:a16="http://schemas.microsoft.com/office/drawing/2014/main" id="{A7C83801-C564-4BA7-B45B-0E5F2BCAE856}"/>
                    </a:ext>
                  </a:extLst>
                </p:cNvPr>
                <p:cNvGrpSpPr>
                  <a:grpSpLocks/>
                </p:cNvGrpSpPr>
                <p:nvPr/>
              </p:nvGrpSpPr>
              <p:grpSpPr bwMode="auto">
                <a:xfrm>
                  <a:off x="5232498" y="4170476"/>
                  <a:ext cx="3541624" cy="801879"/>
                  <a:chOff x="5207098" y="4482778"/>
                  <a:chExt cx="3541624" cy="801879"/>
                </a:xfrm>
              </p:grpSpPr>
              <p:grpSp>
                <p:nvGrpSpPr>
                  <p:cNvPr id="316" name="Group 89">
                    <a:extLst>
                      <a:ext uri="{FF2B5EF4-FFF2-40B4-BE49-F238E27FC236}">
                        <a16:creationId xmlns:a16="http://schemas.microsoft.com/office/drawing/2014/main" id="{CAE6B538-6129-4D14-B24F-7DD4A574942D}"/>
                      </a:ext>
                    </a:extLst>
                  </p:cNvPr>
                  <p:cNvGrpSpPr>
                    <a:grpSpLocks/>
                  </p:cNvGrpSpPr>
                  <p:nvPr/>
                </p:nvGrpSpPr>
                <p:grpSpPr bwMode="auto">
                  <a:xfrm>
                    <a:off x="5207098" y="4530412"/>
                    <a:ext cx="1480898" cy="754245"/>
                    <a:chOff x="5728513" y="4367152"/>
                    <a:chExt cx="1480898" cy="754245"/>
                  </a:xfrm>
                </p:grpSpPr>
                <p:sp>
                  <p:nvSpPr>
                    <p:cNvPr id="335" name="TextBox 68">
                      <a:extLst>
                        <a:ext uri="{FF2B5EF4-FFF2-40B4-BE49-F238E27FC236}">
                          <a16:creationId xmlns:a16="http://schemas.microsoft.com/office/drawing/2014/main" id="{FC134206-3B69-472F-B9C8-1C263CAA283E}"/>
                        </a:ext>
                      </a:extLst>
                    </p:cNvPr>
                    <p:cNvSpPr txBox="1">
                      <a:spLocks noChangeArrowheads="1"/>
                    </p:cNvSpPr>
                    <p:nvPr/>
                  </p:nvSpPr>
                  <p:spPr bwMode="auto">
                    <a:xfrm>
                      <a:off x="6147315" y="4417963"/>
                      <a:ext cx="442041" cy="59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422">
                        <a:solidFill>
                          <a:srgbClr val="000000"/>
                        </a:solidFill>
                        <a:latin typeface="Symbol" panose="05050102010706020507" pitchFamily="18" charset="2"/>
                        <a:ea typeface="ＭＳ Ｐゴシック" panose="020B0600070205080204" pitchFamily="34" charset="-128"/>
                      </a:endParaRPr>
                    </a:p>
                    <a:p>
                      <a:pPr eaLnBrk="1" hangingPunct="1"/>
                      <a:r>
                        <a:rPr lang="en-US" altLang="en-US" sz="1422">
                          <a:solidFill>
                            <a:srgbClr val="000000"/>
                          </a:solidFill>
                          <a:latin typeface="Symbol" panose="05050102010706020507" pitchFamily="18" charset="2"/>
                          <a:ea typeface="ＭＳ Ｐゴシック" panose="020B0600070205080204" pitchFamily="34" charset="-128"/>
                        </a:rPr>
                        <a:t>t</a:t>
                      </a:r>
                      <a:r>
                        <a:rPr lang="en-US" altLang="en-US" sz="1422"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d,i</a:t>
                      </a:r>
                    </a:p>
                  </p:txBody>
                </p:sp>
                <p:grpSp>
                  <p:nvGrpSpPr>
                    <p:cNvPr id="336" name="Group 78">
                      <a:extLst>
                        <a:ext uri="{FF2B5EF4-FFF2-40B4-BE49-F238E27FC236}">
                          <a16:creationId xmlns:a16="http://schemas.microsoft.com/office/drawing/2014/main" id="{EA5DA902-1E74-4EE5-B483-00109652A2CF}"/>
                        </a:ext>
                      </a:extLst>
                    </p:cNvPr>
                    <p:cNvGrpSpPr>
                      <a:grpSpLocks/>
                    </p:cNvGrpSpPr>
                    <p:nvPr/>
                  </p:nvGrpSpPr>
                  <p:grpSpPr bwMode="auto">
                    <a:xfrm>
                      <a:off x="5728513" y="4367152"/>
                      <a:ext cx="1480898" cy="754245"/>
                      <a:chOff x="5917927" y="4236673"/>
                      <a:chExt cx="1480898" cy="754245"/>
                    </a:xfrm>
                  </p:grpSpPr>
                  <p:sp>
                    <p:nvSpPr>
                      <p:cNvPr id="337" name="TextBox 66">
                        <a:extLst>
                          <a:ext uri="{FF2B5EF4-FFF2-40B4-BE49-F238E27FC236}">
                            <a16:creationId xmlns:a16="http://schemas.microsoft.com/office/drawing/2014/main" id="{A507DFAA-4F77-4022-BC63-276C7436A778}"/>
                          </a:ext>
                        </a:extLst>
                      </p:cNvPr>
                      <p:cNvSpPr txBox="1">
                        <a:spLocks noChangeArrowheads="1"/>
                      </p:cNvSpPr>
                      <p:nvPr/>
                    </p:nvSpPr>
                    <p:spPr bwMode="auto">
                      <a:xfrm>
                        <a:off x="5917927" y="4384346"/>
                        <a:ext cx="440239" cy="34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1+</a:t>
                        </a:r>
                      </a:p>
                    </p:txBody>
                  </p:sp>
                  <p:sp>
                    <p:nvSpPr>
                      <p:cNvPr id="338" name="TextBox 69">
                        <a:extLst>
                          <a:ext uri="{FF2B5EF4-FFF2-40B4-BE49-F238E27FC236}">
                            <a16:creationId xmlns:a16="http://schemas.microsoft.com/office/drawing/2014/main" id="{1066B658-1EC6-4E19-8220-A8BEBA0A68E8}"/>
                          </a:ext>
                        </a:extLst>
                      </p:cNvPr>
                      <p:cNvSpPr txBox="1">
                        <a:spLocks noChangeArrowheads="1"/>
                      </p:cNvSpPr>
                      <p:nvPr/>
                    </p:nvSpPr>
                    <p:spPr bwMode="auto">
                      <a:xfrm>
                        <a:off x="6348170" y="4250370"/>
                        <a:ext cx="297819" cy="34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Symbol" panose="05050102010706020507" pitchFamily="18" charset="2"/>
                            <a:ea typeface="ＭＳ Ｐゴシック" panose="020B0600070205080204" pitchFamily="34" charset="-128"/>
                          </a:rPr>
                          <a:t>t</a:t>
                        </a:r>
                      </a:p>
                    </p:txBody>
                  </p:sp>
                  <p:cxnSp>
                    <p:nvCxnSpPr>
                      <p:cNvPr id="339" name="Straight Connector 338">
                        <a:extLst>
                          <a:ext uri="{FF2B5EF4-FFF2-40B4-BE49-F238E27FC236}">
                            <a16:creationId xmlns:a16="http://schemas.microsoft.com/office/drawing/2014/main" id="{3C953C62-ACAD-445C-B2D3-C8D2D6F28CBD}"/>
                          </a:ext>
                        </a:extLst>
                      </p:cNvPr>
                      <p:cNvCxnSpPr>
                        <a:cxnSpLocks noChangeShapeType="1"/>
                      </p:cNvCxnSpPr>
                      <p:nvPr/>
                    </p:nvCxnSpPr>
                    <p:spPr bwMode="auto">
                      <a:xfrm>
                        <a:off x="6405197" y="4557812"/>
                        <a:ext cx="184115" cy="1586"/>
                      </a:xfrm>
                      <a:prstGeom prst="line">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0" name="Left Bracket 339">
                        <a:extLst>
                          <a:ext uri="{FF2B5EF4-FFF2-40B4-BE49-F238E27FC236}">
                            <a16:creationId xmlns:a16="http://schemas.microsoft.com/office/drawing/2014/main" id="{A4AB0B01-838D-4560-B2AD-F98C49ACD3D1}"/>
                          </a:ext>
                        </a:extLst>
                      </p:cNvPr>
                      <p:cNvSpPr>
                        <a:spLocks/>
                      </p:cNvSpPr>
                      <p:nvPr/>
                    </p:nvSpPr>
                    <p:spPr bwMode="auto">
                      <a:xfrm>
                        <a:off x="6359168" y="4432480"/>
                        <a:ext cx="19046" cy="439453"/>
                      </a:xfrm>
                      <a:prstGeom prst="leftBracket">
                        <a:avLst>
                          <a:gd name="adj" fmla="val 8332"/>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a:defRPr/>
                        </a:pPr>
                        <a:endParaRPr lang="en-US" sz="1600" dirty="0"/>
                      </a:p>
                    </p:txBody>
                  </p:sp>
                  <p:sp>
                    <p:nvSpPr>
                      <p:cNvPr id="341" name="Left Bracket 340">
                        <a:extLst>
                          <a:ext uri="{FF2B5EF4-FFF2-40B4-BE49-F238E27FC236}">
                            <a16:creationId xmlns:a16="http://schemas.microsoft.com/office/drawing/2014/main" id="{95B7574E-09E8-4B1C-9813-D4D843CF7597}"/>
                          </a:ext>
                        </a:extLst>
                      </p:cNvPr>
                      <p:cNvSpPr>
                        <a:spLocks/>
                      </p:cNvSpPr>
                      <p:nvPr/>
                    </p:nvSpPr>
                    <p:spPr bwMode="auto">
                      <a:xfrm flipH="1">
                        <a:off x="6702002" y="4426134"/>
                        <a:ext cx="19046" cy="439453"/>
                      </a:xfrm>
                      <a:prstGeom prst="leftBracket">
                        <a:avLst>
                          <a:gd name="adj" fmla="val 8332"/>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a:defRPr/>
                        </a:pPr>
                        <a:endParaRPr lang="en-US" sz="1600" dirty="0"/>
                      </a:p>
                    </p:txBody>
                  </p:sp>
                  <p:sp>
                    <p:nvSpPr>
                      <p:cNvPr id="342" name="TextBox 73">
                        <a:extLst>
                          <a:ext uri="{FF2B5EF4-FFF2-40B4-BE49-F238E27FC236}">
                            <a16:creationId xmlns:a16="http://schemas.microsoft.com/office/drawing/2014/main" id="{97F8ABA8-F342-4625-BF8D-61032F946760}"/>
                          </a:ext>
                        </a:extLst>
                      </p:cNvPr>
                      <p:cNvSpPr txBox="1">
                        <a:spLocks noChangeArrowheads="1"/>
                      </p:cNvSpPr>
                      <p:nvPr/>
                    </p:nvSpPr>
                    <p:spPr bwMode="auto">
                      <a:xfrm>
                        <a:off x="6641312" y="4282722"/>
                        <a:ext cx="360917" cy="31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44">
                            <a:solidFill>
                              <a:srgbClr val="000000"/>
                            </a:solidFill>
                            <a:latin typeface="Symbol" panose="05050102010706020507" pitchFamily="18" charset="2"/>
                            <a:ea typeface="ＭＳ Ｐゴシック" panose="020B0600070205080204" pitchFamily="34" charset="-128"/>
                          </a:rPr>
                          <a:t>a</a:t>
                        </a:r>
                        <a:r>
                          <a:rPr lang="en-US" altLang="en-US" sz="1244" baseline="-25000">
                            <a:solidFill>
                              <a:srgbClr val="000000"/>
                            </a:solidFill>
                            <a:latin typeface="Symbol" panose="05050102010706020507" pitchFamily="18" charset="2"/>
                            <a:ea typeface="ＭＳ Ｐゴシック" panose="020B0600070205080204" pitchFamily="34" charset="-128"/>
                          </a:rPr>
                          <a:t>I</a:t>
                        </a:r>
                      </a:p>
                    </p:txBody>
                  </p:sp>
                  <p:sp>
                    <p:nvSpPr>
                      <p:cNvPr id="343" name="Left Bracket 342">
                        <a:extLst>
                          <a:ext uri="{FF2B5EF4-FFF2-40B4-BE49-F238E27FC236}">
                            <a16:creationId xmlns:a16="http://schemas.microsoft.com/office/drawing/2014/main" id="{DB10CC29-D32B-4DD0-B05D-624271DB88A0}"/>
                          </a:ext>
                        </a:extLst>
                      </p:cNvPr>
                      <p:cNvSpPr>
                        <a:spLocks/>
                      </p:cNvSpPr>
                      <p:nvPr/>
                    </p:nvSpPr>
                    <p:spPr bwMode="auto">
                      <a:xfrm>
                        <a:off x="5917927" y="4308735"/>
                        <a:ext cx="42855" cy="675837"/>
                      </a:xfrm>
                      <a:prstGeom prst="leftBracket">
                        <a:avLst>
                          <a:gd name="adj" fmla="val 8323"/>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a:defRPr/>
                        </a:pPr>
                        <a:endParaRPr lang="en-US" sz="1600" dirty="0"/>
                      </a:p>
                    </p:txBody>
                  </p:sp>
                  <p:sp>
                    <p:nvSpPr>
                      <p:cNvPr id="344" name="Left Bracket 343">
                        <a:extLst>
                          <a:ext uri="{FF2B5EF4-FFF2-40B4-BE49-F238E27FC236}">
                            <a16:creationId xmlns:a16="http://schemas.microsoft.com/office/drawing/2014/main" id="{42C03BB2-9457-477D-B674-57D9D5B144C2}"/>
                          </a:ext>
                        </a:extLst>
                      </p:cNvPr>
                      <p:cNvSpPr>
                        <a:spLocks/>
                      </p:cNvSpPr>
                      <p:nvPr/>
                    </p:nvSpPr>
                    <p:spPr bwMode="auto">
                      <a:xfrm flipH="1">
                        <a:off x="6957542" y="4315081"/>
                        <a:ext cx="42854" cy="675837"/>
                      </a:xfrm>
                      <a:prstGeom prst="leftBracket">
                        <a:avLst>
                          <a:gd name="adj" fmla="val 8323"/>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a:defRPr/>
                        </a:pPr>
                        <a:endParaRPr lang="en-US" sz="1600" dirty="0"/>
                      </a:p>
                    </p:txBody>
                  </p:sp>
                  <p:sp>
                    <p:nvSpPr>
                      <p:cNvPr id="345" name="TextBox 77">
                        <a:extLst>
                          <a:ext uri="{FF2B5EF4-FFF2-40B4-BE49-F238E27FC236}">
                            <a16:creationId xmlns:a16="http://schemas.microsoft.com/office/drawing/2014/main" id="{F3875117-B1D3-453B-8D5D-44CB94742B9E}"/>
                          </a:ext>
                        </a:extLst>
                      </p:cNvPr>
                      <p:cNvSpPr txBox="1">
                        <a:spLocks noChangeArrowheads="1"/>
                      </p:cNvSpPr>
                      <p:nvPr/>
                    </p:nvSpPr>
                    <p:spPr bwMode="auto">
                      <a:xfrm>
                        <a:off x="6958586" y="4236673"/>
                        <a:ext cx="440239" cy="31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44">
                            <a:solidFill>
                              <a:srgbClr val="000000"/>
                            </a:solidFill>
                            <a:latin typeface="Arial" panose="020B0604020202020204" pitchFamily="34" charset="0"/>
                            <a:ea typeface="ＭＳ Ｐゴシック" panose="020B0600070205080204" pitchFamily="34" charset="-128"/>
                            <a:cs typeface="Arial" panose="020B0604020202020204" pitchFamily="34" charset="0"/>
                          </a:rPr>
                          <a:t>e</a:t>
                        </a:r>
                        <a:r>
                          <a:rPr lang="en-US" altLang="en-US" sz="1244"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d1</a:t>
                        </a:r>
                      </a:p>
                    </p:txBody>
                  </p:sp>
                </p:grpSp>
              </p:grpSp>
              <p:grpSp>
                <p:nvGrpSpPr>
                  <p:cNvPr id="317" name="Group 109">
                    <a:extLst>
                      <a:ext uri="{FF2B5EF4-FFF2-40B4-BE49-F238E27FC236}">
                        <a16:creationId xmlns:a16="http://schemas.microsoft.com/office/drawing/2014/main" id="{83557075-F25C-4CA8-9BD2-0F616C2D4CC4}"/>
                      </a:ext>
                    </a:extLst>
                  </p:cNvPr>
                  <p:cNvGrpSpPr>
                    <a:grpSpLocks/>
                  </p:cNvGrpSpPr>
                  <p:nvPr/>
                </p:nvGrpSpPr>
                <p:grpSpPr bwMode="auto">
                  <a:xfrm>
                    <a:off x="6716524" y="4482778"/>
                    <a:ext cx="2032198" cy="792360"/>
                    <a:chOff x="6716524" y="4139878"/>
                    <a:chExt cx="2032198" cy="792360"/>
                  </a:xfrm>
                </p:grpSpPr>
                <p:sp>
                  <p:nvSpPr>
                    <p:cNvPr id="319" name="TextBox 91">
                      <a:extLst>
                        <a:ext uri="{FF2B5EF4-FFF2-40B4-BE49-F238E27FC236}">
                          <a16:creationId xmlns:a16="http://schemas.microsoft.com/office/drawing/2014/main" id="{198757A0-1AB8-4335-9002-B9E8E742A96B}"/>
                        </a:ext>
                      </a:extLst>
                    </p:cNvPr>
                    <p:cNvSpPr txBox="1">
                      <a:spLocks noChangeArrowheads="1"/>
                    </p:cNvSpPr>
                    <p:nvPr/>
                  </p:nvSpPr>
                  <p:spPr bwMode="auto">
                    <a:xfrm>
                      <a:off x="7167287" y="4235152"/>
                      <a:ext cx="442041" cy="59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422">
                        <a:solidFill>
                          <a:srgbClr val="000000"/>
                        </a:solidFill>
                        <a:latin typeface="Symbol" panose="05050102010706020507" pitchFamily="18" charset="2"/>
                        <a:ea typeface="ＭＳ Ｐゴシック" panose="020B0600070205080204" pitchFamily="34" charset="-128"/>
                      </a:endParaRPr>
                    </a:p>
                    <a:p>
                      <a:pPr eaLnBrk="1" hangingPunct="1"/>
                      <a:r>
                        <a:rPr lang="en-US" altLang="en-US" sz="1422">
                          <a:solidFill>
                            <a:srgbClr val="000000"/>
                          </a:solidFill>
                          <a:latin typeface="Symbol" panose="05050102010706020507" pitchFamily="18" charset="2"/>
                          <a:ea typeface="ＭＳ Ｐゴシック" panose="020B0600070205080204" pitchFamily="34" charset="-128"/>
                        </a:rPr>
                        <a:t>t</a:t>
                      </a:r>
                      <a:r>
                        <a:rPr lang="en-US" altLang="en-US" sz="1422"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d,i</a:t>
                      </a:r>
                    </a:p>
                  </p:txBody>
                </p:sp>
                <p:sp>
                  <p:nvSpPr>
                    <p:cNvPr id="320" name="TextBox 93">
                      <a:extLst>
                        <a:ext uri="{FF2B5EF4-FFF2-40B4-BE49-F238E27FC236}">
                          <a16:creationId xmlns:a16="http://schemas.microsoft.com/office/drawing/2014/main" id="{A92F4340-04EB-4F0C-BE7E-0EF535C223F9}"/>
                        </a:ext>
                      </a:extLst>
                    </p:cNvPr>
                    <p:cNvSpPr txBox="1">
                      <a:spLocks noChangeArrowheads="1"/>
                    </p:cNvSpPr>
                    <p:nvPr/>
                  </p:nvSpPr>
                  <p:spPr bwMode="auto">
                    <a:xfrm>
                      <a:off x="6748268" y="4359008"/>
                      <a:ext cx="440239" cy="34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1+</a:t>
                      </a:r>
                    </a:p>
                  </p:txBody>
                </p:sp>
                <p:sp>
                  <p:nvSpPr>
                    <p:cNvPr id="321" name="TextBox 94">
                      <a:extLst>
                        <a:ext uri="{FF2B5EF4-FFF2-40B4-BE49-F238E27FC236}">
                          <a16:creationId xmlns:a16="http://schemas.microsoft.com/office/drawing/2014/main" id="{2F64A77D-DC5B-4667-8E7C-683D734EB259}"/>
                        </a:ext>
                      </a:extLst>
                    </p:cNvPr>
                    <p:cNvSpPr txBox="1">
                      <a:spLocks noChangeArrowheads="1"/>
                    </p:cNvSpPr>
                    <p:nvPr/>
                  </p:nvSpPr>
                  <p:spPr bwMode="auto">
                    <a:xfrm>
                      <a:off x="7178535" y="4262278"/>
                      <a:ext cx="297819" cy="34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Symbol" panose="05050102010706020507" pitchFamily="18" charset="2"/>
                          <a:ea typeface="ＭＳ Ｐゴシック" panose="020B0600070205080204" pitchFamily="34" charset="-128"/>
                        </a:rPr>
                        <a:t>t</a:t>
                      </a:r>
                    </a:p>
                  </p:txBody>
                </p:sp>
                <p:cxnSp>
                  <p:nvCxnSpPr>
                    <p:cNvPr id="322" name="Straight Connector 321">
                      <a:extLst>
                        <a:ext uri="{FF2B5EF4-FFF2-40B4-BE49-F238E27FC236}">
                          <a16:creationId xmlns:a16="http://schemas.microsoft.com/office/drawing/2014/main" id="{2EF09565-984F-42C2-888A-09AED540EAF2}"/>
                        </a:ext>
                      </a:extLst>
                    </p:cNvPr>
                    <p:cNvCxnSpPr>
                      <a:cxnSpLocks noChangeShapeType="1"/>
                    </p:cNvCxnSpPr>
                    <p:nvPr/>
                  </p:nvCxnSpPr>
                  <p:spPr bwMode="auto">
                    <a:xfrm>
                      <a:off x="7237125" y="4581628"/>
                      <a:ext cx="182527" cy="1586"/>
                    </a:xfrm>
                    <a:prstGeom prst="line">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3" name="Left Bracket 322">
                      <a:extLst>
                        <a:ext uri="{FF2B5EF4-FFF2-40B4-BE49-F238E27FC236}">
                          <a16:creationId xmlns:a16="http://schemas.microsoft.com/office/drawing/2014/main" id="{BC47163A-FBDF-4AB5-B563-94D54761C927}"/>
                        </a:ext>
                      </a:extLst>
                    </p:cNvPr>
                    <p:cNvSpPr>
                      <a:spLocks/>
                    </p:cNvSpPr>
                    <p:nvPr/>
                  </p:nvSpPr>
                  <p:spPr bwMode="auto">
                    <a:xfrm>
                      <a:off x="7189509" y="4405530"/>
                      <a:ext cx="19046" cy="439453"/>
                    </a:xfrm>
                    <a:prstGeom prst="leftBracket">
                      <a:avLst>
                        <a:gd name="adj" fmla="val 8332"/>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a:defRPr/>
                      </a:pPr>
                      <a:endParaRPr lang="en-US" sz="1600" dirty="0"/>
                    </a:p>
                  </p:txBody>
                </p:sp>
                <p:sp>
                  <p:nvSpPr>
                    <p:cNvPr id="324" name="Left Bracket 323">
                      <a:extLst>
                        <a:ext uri="{FF2B5EF4-FFF2-40B4-BE49-F238E27FC236}">
                          <a16:creationId xmlns:a16="http://schemas.microsoft.com/office/drawing/2014/main" id="{1F1D7718-5D3B-40D9-A118-F3F3D14D95E1}"/>
                        </a:ext>
                      </a:extLst>
                    </p:cNvPr>
                    <p:cNvSpPr>
                      <a:spLocks/>
                    </p:cNvSpPr>
                    <p:nvPr/>
                  </p:nvSpPr>
                  <p:spPr bwMode="auto">
                    <a:xfrm flipH="1">
                      <a:off x="7506948" y="4399184"/>
                      <a:ext cx="19046" cy="439453"/>
                    </a:xfrm>
                    <a:prstGeom prst="leftBracket">
                      <a:avLst>
                        <a:gd name="adj" fmla="val 8332"/>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a:defRPr/>
                      </a:pPr>
                      <a:endParaRPr lang="en-US" sz="1600" dirty="0"/>
                    </a:p>
                  </p:txBody>
                </p:sp>
                <p:sp>
                  <p:nvSpPr>
                    <p:cNvPr id="325" name="TextBox 98">
                      <a:extLst>
                        <a:ext uri="{FF2B5EF4-FFF2-40B4-BE49-F238E27FC236}">
                          <a16:creationId xmlns:a16="http://schemas.microsoft.com/office/drawing/2014/main" id="{AED72B7B-4AD9-4664-B20D-B864BECF9F38}"/>
                        </a:ext>
                      </a:extLst>
                    </p:cNvPr>
                    <p:cNvSpPr txBox="1">
                      <a:spLocks noChangeArrowheads="1"/>
                    </p:cNvSpPr>
                    <p:nvPr/>
                  </p:nvSpPr>
                  <p:spPr bwMode="auto">
                    <a:xfrm>
                      <a:off x="7472029" y="4255794"/>
                      <a:ext cx="360917" cy="31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44">
                          <a:solidFill>
                            <a:srgbClr val="000000"/>
                          </a:solidFill>
                          <a:latin typeface="Symbol" panose="05050102010706020507" pitchFamily="18" charset="2"/>
                          <a:ea typeface="ＭＳ Ｐゴシック" panose="020B0600070205080204" pitchFamily="34" charset="-128"/>
                        </a:rPr>
                        <a:t>a</a:t>
                      </a:r>
                      <a:r>
                        <a:rPr lang="en-US" altLang="en-US" sz="1244" baseline="-25000">
                          <a:solidFill>
                            <a:srgbClr val="000000"/>
                          </a:solidFill>
                          <a:latin typeface="Symbol" panose="05050102010706020507" pitchFamily="18" charset="2"/>
                          <a:ea typeface="ＭＳ Ｐゴシック" panose="020B0600070205080204" pitchFamily="34" charset="-128"/>
                        </a:rPr>
                        <a:t>I</a:t>
                      </a:r>
                    </a:p>
                  </p:txBody>
                </p:sp>
                <p:sp>
                  <p:nvSpPr>
                    <p:cNvPr id="326" name="Left Bracket 325">
                      <a:extLst>
                        <a:ext uri="{FF2B5EF4-FFF2-40B4-BE49-F238E27FC236}">
                          <a16:creationId xmlns:a16="http://schemas.microsoft.com/office/drawing/2014/main" id="{78CD6733-3077-43F6-9319-6FB3BB78AE74}"/>
                        </a:ext>
                      </a:extLst>
                    </p:cNvPr>
                    <p:cNvSpPr>
                      <a:spLocks/>
                    </p:cNvSpPr>
                    <p:nvPr/>
                  </p:nvSpPr>
                  <p:spPr bwMode="auto">
                    <a:xfrm>
                      <a:off x="6716524" y="4256401"/>
                      <a:ext cx="42854" cy="675837"/>
                    </a:xfrm>
                    <a:prstGeom prst="leftBracket">
                      <a:avLst>
                        <a:gd name="adj" fmla="val 8323"/>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a:defRPr/>
                      </a:pPr>
                      <a:endParaRPr lang="en-US" sz="1600" dirty="0"/>
                    </a:p>
                  </p:txBody>
                </p:sp>
                <p:sp>
                  <p:nvSpPr>
                    <p:cNvPr id="327" name="Left Bracket 326">
                      <a:extLst>
                        <a:ext uri="{FF2B5EF4-FFF2-40B4-BE49-F238E27FC236}">
                          <a16:creationId xmlns:a16="http://schemas.microsoft.com/office/drawing/2014/main" id="{5B936D4E-DAA7-492A-82CE-E85B006EA058}"/>
                        </a:ext>
                      </a:extLst>
                    </p:cNvPr>
                    <p:cNvSpPr>
                      <a:spLocks/>
                    </p:cNvSpPr>
                    <p:nvPr/>
                  </p:nvSpPr>
                  <p:spPr bwMode="auto">
                    <a:xfrm flipH="1">
                      <a:off x="8308483" y="4243710"/>
                      <a:ext cx="42855" cy="675837"/>
                    </a:xfrm>
                    <a:prstGeom prst="leftBracket">
                      <a:avLst>
                        <a:gd name="adj" fmla="val 8323"/>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a:defRPr/>
                      </a:pPr>
                      <a:endParaRPr lang="en-US" sz="1600" dirty="0"/>
                    </a:p>
                  </p:txBody>
                </p:sp>
                <p:sp>
                  <p:nvSpPr>
                    <p:cNvPr id="328" name="TextBox 101">
                      <a:extLst>
                        <a:ext uri="{FF2B5EF4-FFF2-40B4-BE49-F238E27FC236}">
                          <a16:creationId xmlns:a16="http://schemas.microsoft.com/office/drawing/2014/main" id="{21834031-B6B7-4C3E-8C73-DED9066ABF2D}"/>
                        </a:ext>
                      </a:extLst>
                    </p:cNvPr>
                    <p:cNvSpPr txBox="1">
                      <a:spLocks noChangeArrowheads="1"/>
                    </p:cNvSpPr>
                    <p:nvPr/>
                  </p:nvSpPr>
                  <p:spPr bwMode="auto">
                    <a:xfrm>
                      <a:off x="8308483" y="4139878"/>
                      <a:ext cx="440239" cy="31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44">
                          <a:solidFill>
                            <a:srgbClr val="000000"/>
                          </a:solidFill>
                          <a:latin typeface="Arial" panose="020B0604020202020204" pitchFamily="34" charset="0"/>
                          <a:ea typeface="ＭＳ Ｐゴシック" panose="020B0600070205080204" pitchFamily="34" charset="-128"/>
                          <a:cs typeface="Arial" panose="020B0604020202020204" pitchFamily="34" charset="0"/>
                        </a:rPr>
                        <a:t>e</a:t>
                      </a:r>
                      <a:r>
                        <a:rPr lang="en-US" altLang="en-US" sz="1244"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d2</a:t>
                      </a:r>
                    </a:p>
                  </p:txBody>
                </p:sp>
                <p:grpSp>
                  <p:nvGrpSpPr>
                    <p:cNvPr id="329" name="Group 105">
                      <a:extLst>
                        <a:ext uri="{FF2B5EF4-FFF2-40B4-BE49-F238E27FC236}">
                          <a16:creationId xmlns:a16="http://schemas.microsoft.com/office/drawing/2014/main" id="{7E1D1AAD-54DD-409B-A640-5E6A2FA51D6C}"/>
                        </a:ext>
                      </a:extLst>
                    </p:cNvPr>
                    <p:cNvGrpSpPr>
                      <a:grpSpLocks/>
                    </p:cNvGrpSpPr>
                    <p:nvPr/>
                  </p:nvGrpSpPr>
                  <p:grpSpPr bwMode="auto">
                    <a:xfrm>
                      <a:off x="7637850" y="4327355"/>
                      <a:ext cx="439267" cy="542647"/>
                      <a:chOff x="7736980" y="3266206"/>
                      <a:chExt cx="439267" cy="542647"/>
                    </a:xfrm>
                  </p:grpSpPr>
                  <p:sp>
                    <p:nvSpPr>
                      <p:cNvPr id="333" name="TextBox 103">
                        <a:extLst>
                          <a:ext uri="{FF2B5EF4-FFF2-40B4-BE49-F238E27FC236}">
                            <a16:creationId xmlns:a16="http://schemas.microsoft.com/office/drawing/2014/main" id="{CFE48CE4-905D-4630-97D1-530C592973A3}"/>
                          </a:ext>
                        </a:extLst>
                      </p:cNvPr>
                      <p:cNvSpPr txBox="1">
                        <a:spLocks noChangeArrowheads="1"/>
                      </p:cNvSpPr>
                      <p:nvPr/>
                    </p:nvSpPr>
                    <p:spPr bwMode="auto">
                      <a:xfrm>
                        <a:off x="7736980" y="3428226"/>
                        <a:ext cx="297797" cy="38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p>
                    </p:txBody>
                  </p:sp>
                  <p:sp>
                    <p:nvSpPr>
                      <p:cNvPr id="334" name="TextBox 104">
                        <a:extLst>
                          <a:ext uri="{FF2B5EF4-FFF2-40B4-BE49-F238E27FC236}">
                            <a16:creationId xmlns:a16="http://schemas.microsoft.com/office/drawing/2014/main" id="{836AA7B3-0815-46E8-BDE3-FD0666ABE4C2}"/>
                          </a:ext>
                        </a:extLst>
                      </p:cNvPr>
                      <p:cNvSpPr txBox="1">
                        <a:spLocks noChangeArrowheads="1"/>
                      </p:cNvSpPr>
                      <p:nvPr/>
                    </p:nvSpPr>
                    <p:spPr bwMode="auto">
                      <a:xfrm>
                        <a:off x="7849607" y="3266206"/>
                        <a:ext cx="326640" cy="53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44" u="sng">
                            <a:solidFill>
                              <a:srgbClr val="000000"/>
                            </a:solidFill>
                            <a:latin typeface="Arial" panose="020B0604020202020204" pitchFamily="34" charset="0"/>
                            <a:ea typeface="ＭＳ Ｐゴシック" panose="020B0600070205080204" pitchFamily="34" charset="-128"/>
                            <a:cs typeface="Arial" panose="020B0604020202020204" pitchFamily="34" charset="0"/>
                          </a:rPr>
                          <a:t>1</a:t>
                        </a:r>
                      </a:p>
                      <a:p>
                        <a:pPr eaLnBrk="1" hangingPunct="1"/>
                        <a:r>
                          <a:rPr lang="en-US" altLang="en-US" sz="1244">
                            <a:solidFill>
                              <a:srgbClr val="000000"/>
                            </a:solidFill>
                            <a:latin typeface="Arial" panose="020B0604020202020204" pitchFamily="34" charset="0"/>
                            <a:ea typeface="ＭＳ Ｐゴシック" panose="020B0600070205080204" pitchFamily="34" charset="-128"/>
                            <a:cs typeface="Arial" panose="020B0604020202020204" pitchFamily="34" charset="0"/>
                          </a:rPr>
                          <a:t>S</a:t>
                        </a:r>
                      </a:p>
                    </p:txBody>
                  </p:sp>
                </p:grpSp>
                <p:sp>
                  <p:nvSpPr>
                    <p:cNvPr id="330" name="Left Bracket 329">
                      <a:extLst>
                        <a:ext uri="{FF2B5EF4-FFF2-40B4-BE49-F238E27FC236}">
                          <a16:creationId xmlns:a16="http://schemas.microsoft.com/office/drawing/2014/main" id="{01E350E9-E542-4912-B290-84C36A6F506A}"/>
                        </a:ext>
                      </a:extLst>
                    </p:cNvPr>
                    <p:cNvSpPr>
                      <a:spLocks noChangeAspect="1"/>
                    </p:cNvSpPr>
                    <p:nvPr/>
                  </p:nvSpPr>
                  <p:spPr bwMode="auto">
                    <a:xfrm flipH="1">
                      <a:off x="8002154" y="4362695"/>
                      <a:ext cx="33331" cy="510844"/>
                    </a:xfrm>
                    <a:prstGeom prst="leftBracket">
                      <a:avLst>
                        <a:gd name="adj" fmla="val 8302"/>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a:defRPr/>
                      </a:pPr>
                      <a:endParaRPr lang="en-US" sz="1600" dirty="0"/>
                    </a:p>
                  </p:txBody>
                </p:sp>
                <p:sp>
                  <p:nvSpPr>
                    <p:cNvPr id="331" name="Left Bracket 330">
                      <a:extLst>
                        <a:ext uri="{FF2B5EF4-FFF2-40B4-BE49-F238E27FC236}">
                          <a16:creationId xmlns:a16="http://schemas.microsoft.com/office/drawing/2014/main" id="{3ECDB4FE-F4DE-4D6A-B682-23EE4B9B74A9}"/>
                        </a:ext>
                      </a:extLst>
                    </p:cNvPr>
                    <p:cNvSpPr>
                      <a:spLocks noChangeAspect="1"/>
                    </p:cNvSpPr>
                    <p:nvPr/>
                  </p:nvSpPr>
                  <p:spPr bwMode="auto">
                    <a:xfrm>
                      <a:off x="6819691" y="4362695"/>
                      <a:ext cx="34918" cy="510844"/>
                    </a:xfrm>
                    <a:prstGeom prst="leftBracket">
                      <a:avLst>
                        <a:gd name="adj" fmla="val 8331"/>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a:defRPr/>
                      </a:pPr>
                      <a:endParaRPr lang="en-US" sz="1600" dirty="0"/>
                    </a:p>
                  </p:txBody>
                </p:sp>
                <p:sp>
                  <p:nvSpPr>
                    <p:cNvPr id="332" name="TextBox 108">
                      <a:extLst>
                        <a:ext uri="{FF2B5EF4-FFF2-40B4-BE49-F238E27FC236}">
                          <a16:creationId xmlns:a16="http://schemas.microsoft.com/office/drawing/2014/main" id="{20D5A2A7-E4BE-4642-AAFD-CF8DAD9666AA}"/>
                        </a:ext>
                      </a:extLst>
                    </p:cNvPr>
                    <p:cNvSpPr txBox="1">
                      <a:spLocks noChangeArrowheads="1"/>
                    </p:cNvSpPr>
                    <p:nvPr/>
                  </p:nvSpPr>
                  <p:spPr bwMode="auto">
                    <a:xfrm>
                      <a:off x="7976124" y="4171607"/>
                      <a:ext cx="400549" cy="28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067">
                          <a:solidFill>
                            <a:srgbClr val="000000"/>
                          </a:solidFill>
                          <a:latin typeface="Symbol" panose="05050102010706020507" pitchFamily="18" charset="2"/>
                          <a:ea typeface="ＭＳ Ｐゴシック" panose="020B0600070205080204" pitchFamily="34" charset="-128"/>
                        </a:rPr>
                        <a:t>0.5</a:t>
                      </a:r>
                    </a:p>
                  </p:txBody>
                </p:sp>
              </p:grpSp>
              <p:sp>
                <p:nvSpPr>
                  <p:cNvPr id="318" name="TextBox 110">
                    <a:extLst>
                      <a:ext uri="{FF2B5EF4-FFF2-40B4-BE49-F238E27FC236}">
                        <a16:creationId xmlns:a16="http://schemas.microsoft.com/office/drawing/2014/main" id="{C30026E6-748F-4AA9-9558-BEB7108B614F}"/>
                      </a:ext>
                    </a:extLst>
                  </p:cNvPr>
                  <p:cNvSpPr txBox="1">
                    <a:spLocks noChangeArrowheads="1"/>
                  </p:cNvSpPr>
                  <p:nvPr/>
                </p:nvSpPr>
                <p:spPr bwMode="auto">
                  <a:xfrm>
                    <a:off x="6457809" y="4836875"/>
                    <a:ext cx="297798" cy="38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p>
                </p:txBody>
              </p:sp>
            </p:grpSp>
          </p:grpSp>
          <p:sp>
            <p:nvSpPr>
              <p:cNvPr id="309" name="TextBox 124">
                <a:extLst>
                  <a:ext uri="{FF2B5EF4-FFF2-40B4-BE49-F238E27FC236}">
                    <a16:creationId xmlns:a16="http://schemas.microsoft.com/office/drawing/2014/main" id="{7CC32957-9400-47FC-A517-B2CC454BF877}"/>
                  </a:ext>
                </a:extLst>
              </p:cNvPr>
              <p:cNvSpPr txBox="1">
                <a:spLocks noChangeArrowheads="1"/>
              </p:cNvSpPr>
              <p:nvPr/>
            </p:nvSpPr>
            <p:spPr bwMode="auto">
              <a:xfrm>
                <a:off x="4421886" y="3575508"/>
                <a:ext cx="2440715" cy="34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Translational correlation:</a:t>
                </a:r>
              </a:p>
            </p:txBody>
          </p:sp>
        </p:grpSp>
      </p:grpSp>
      <p:sp>
        <p:nvSpPr>
          <p:cNvPr id="352" name="Text Box 37">
            <a:extLst>
              <a:ext uri="{FF2B5EF4-FFF2-40B4-BE49-F238E27FC236}">
                <a16:creationId xmlns:a16="http://schemas.microsoft.com/office/drawing/2014/main" id="{8AC91BBE-D967-438F-8073-8B758A15DD56}"/>
              </a:ext>
            </a:extLst>
          </p:cNvPr>
          <p:cNvSpPr txBox="1">
            <a:spLocks noChangeAspect="1" noChangeArrowheads="1"/>
          </p:cNvSpPr>
          <p:nvPr/>
        </p:nvSpPr>
        <p:spPr bwMode="auto">
          <a:xfrm>
            <a:off x="169952" y="1143297"/>
            <a:ext cx="357187" cy="425450"/>
          </a:xfrm>
          <a:prstGeom prst="rect">
            <a:avLst/>
          </a:prstGeom>
          <a:noFill/>
          <a:ln w="12700">
            <a:noFill/>
            <a:miter lim="800000"/>
            <a:headEnd/>
            <a:tailEnd/>
          </a:ln>
          <a:effectLst/>
        </p:spPr>
        <p:txBody>
          <a:bodyPr wrap="none" lIns="104717" tIns="52359" rIns="104717" bIns="52359">
            <a:spAutoFit/>
          </a:bodyPr>
          <a:lstStyle/>
          <a:p>
            <a:pPr defTabSz="1047750"/>
            <a:r>
              <a:rPr lang="de-DE" sz="2100" dirty="0">
                <a:solidFill>
                  <a:srgbClr val="003399"/>
                </a:solidFill>
              </a:rPr>
              <a:t>1</a:t>
            </a:r>
            <a:endParaRPr lang="de-DE" sz="2100" dirty="0"/>
          </a:p>
        </p:txBody>
      </p:sp>
      <p:sp>
        <p:nvSpPr>
          <p:cNvPr id="353" name="Text Box 38">
            <a:extLst>
              <a:ext uri="{FF2B5EF4-FFF2-40B4-BE49-F238E27FC236}">
                <a16:creationId xmlns:a16="http://schemas.microsoft.com/office/drawing/2014/main" id="{A68D6C94-32AC-4301-9181-84BC10E3EBE1}"/>
              </a:ext>
            </a:extLst>
          </p:cNvPr>
          <p:cNvSpPr txBox="1">
            <a:spLocks noChangeAspect="1" noChangeArrowheads="1"/>
          </p:cNvSpPr>
          <p:nvPr/>
        </p:nvSpPr>
        <p:spPr bwMode="auto">
          <a:xfrm>
            <a:off x="4572000" y="3015907"/>
            <a:ext cx="357188" cy="425450"/>
          </a:xfrm>
          <a:prstGeom prst="rect">
            <a:avLst/>
          </a:prstGeom>
          <a:noFill/>
          <a:ln w="12700">
            <a:noFill/>
            <a:miter lim="800000"/>
            <a:headEnd/>
            <a:tailEnd/>
          </a:ln>
          <a:effectLst/>
        </p:spPr>
        <p:txBody>
          <a:bodyPr wrap="none" lIns="104717" tIns="52359" rIns="104717" bIns="52359">
            <a:spAutoFit/>
          </a:bodyPr>
          <a:lstStyle/>
          <a:p>
            <a:pPr defTabSz="1047750"/>
            <a:r>
              <a:rPr lang="de-DE" sz="2100" dirty="0">
                <a:solidFill>
                  <a:srgbClr val="003399"/>
                </a:solidFill>
              </a:rPr>
              <a:t>2</a:t>
            </a:r>
            <a:endParaRPr lang="de-DE" sz="2100" dirty="0"/>
          </a:p>
        </p:txBody>
      </p:sp>
      <p:sp>
        <p:nvSpPr>
          <p:cNvPr id="354" name="Text Box 39">
            <a:extLst>
              <a:ext uri="{FF2B5EF4-FFF2-40B4-BE49-F238E27FC236}">
                <a16:creationId xmlns:a16="http://schemas.microsoft.com/office/drawing/2014/main" id="{BBA74BFC-EDFD-4BFE-85EC-FEEABD73FD3F}"/>
              </a:ext>
            </a:extLst>
          </p:cNvPr>
          <p:cNvSpPr txBox="1">
            <a:spLocks noChangeAspect="1" noChangeArrowheads="1"/>
          </p:cNvSpPr>
          <p:nvPr/>
        </p:nvSpPr>
        <p:spPr bwMode="auto">
          <a:xfrm>
            <a:off x="4572000" y="3910202"/>
            <a:ext cx="357188" cy="425450"/>
          </a:xfrm>
          <a:prstGeom prst="rect">
            <a:avLst/>
          </a:prstGeom>
          <a:noFill/>
          <a:ln w="12700">
            <a:noFill/>
            <a:miter lim="800000"/>
            <a:headEnd/>
            <a:tailEnd/>
          </a:ln>
          <a:effectLst/>
        </p:spPr>
        <p:txBody>
          <a:bodyPr wrap="none" lIns="104717" tIns="52359" rIns="104717" bIns="52359">
            <a:spAutoFit/>
          </a:bodyPr>
          <a:lstStyle/>
          <a:p>
            <a:pPr defTabSz="1047750"/>
            <a:r>
              <a:rPr lang="de-DE" sz="2100" dirty="0">
                <a:solidFill>
                  <a:srgbClr val="003399"/>
                </a:solidFill>
              </a:rPr>
              <a:t>3</a:t>
            </a:r>
            <a:endParaRPr lang="de-DE" sz="2100" dirty="0"/>
          </a:p>
        </p:txBody>
      </p:sp>
    </p:spTree>
    <p:extLst>
      <p:ext uri="{BB962C8B-B14F-4D97-AF65-F5344CB8AC3E}">
        <p14:creationId xmlns:p14="http://schemas.microsoft.com/office/powerpoint/2010/main" val="20292392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153">
            <a:extLst>
              <a:ext uri="{FF2B5EF4-FFF2-40B4-BE49-F238E27FC236}">
                <a16:creationId xmlns:a16="http://schemas.microsoft.com/office/drawing/2014/main" id="{62D0391B-40AF-4333-83C8-C7D149016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162" y="3961552"/>
            <a:ext cx="3647997" cy="262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23599" name="Rectangle 15"/>
          <p:cNvSpPr>
            <a:spLocks noGrp="1" noChangeArrowheads="1"/>
          </p:cNvSpPr>
          <p:nvPr>
            <p:ph type="title"/>
          </p:nvPr>
        </p:nvSpPr>
        <p:spPr>
          <a:noFill/>
          <a:ln/>
        </p:spPr>
        <p:txBody>
          <a:bodyPr>
            <a:normAutofit/>
          </a:bodyPr>
          <a:lstStyle/>
          <a:p>
            <a:r>
              <a:rPr lang="en-US" sz="3200" dirty="0"/>
              <a:t>Work Flow for FCS</a:t>
            </a:r>
            <a:endParaRPr lang="en-US" sz="3200" b="0" dirty="0">
              <a:solidFill>
                <a:schemeClr val="bg2"/>
              </a:solidFill>
            </a:endParaRPr>
          </a:p>
        </p:txBody>
      </p:sp>
      <p:sp>
        <p:nvSpPr>
          <p:cNvPr id="3523624" name="Text Box 40"/>
          <p:cNvSpPr txBox="1">
            <a:spLocks noChangeAspect="1" noChangeArrowheads="1"/>
          </p:cNvSpPr>
          <p:nvPr/>
        </p:nvSpPr>
        <p:spPr bwMode="auto">
          <a:xfrm>
            <a:off x="760413" y="3764812"/>
            <a:ext cx="3647997" cy="2044733"/>
          </a:xfrm>
          <a:prstGeom prst="rect">
            <a:avLst/>
          </a:prstGeom>
          <a:noFill/>
          <a:ln w="12700">
            <a:noFill/>
            <a:miter lim="800000"/>
            <a:headEnd/>
            <a:tailEnd/>
          </a:ln>
          <a:effectLst/>
        </p:spPr>
        <p:txBody>
          <a:bodyPr wrap="none" lIns="104717" tIns="52359" rIns="104717" bIns="52359">
            <a:spAutoFit/>
          </a:bodyPr>
          <a:lstStyle/>
          <a:p>
            <a:pPr defTabSz="1047750"/>
            <a:r>
              <a:rPr lang="de-DE" dirty="0">
                <a:solidFill>
                  <a:schemeClr val="accent5"/>
                </a:solidFill>
              </a:rPr>
              <a:t>Principle steps</a:t>
            </a:r>
          </a:p>
          <a:p>
            <a:pPr defTabSz="1047750"/>
            <a:endParaRPr lang="de-DE" dirty="0">
              <a:solidFill>
                <a:srgbClr val="003399"/>
              </a:solidFill>
            </a:endParaRPr>
          </a:p>
          <a:p>
            <a:pPr marL="342900" indent="-342900" defTabSz="1047750">
              <a:buClr>
                <a:schemeClr val="accent5"/>
              </a:buClr>
              <a:buFont typeface="+mj-lt"/>
              <a:buAutoNum type="arabicPeriod"/>
            </a:pPr>
            <a:r>
              <a:rPr lang="de-DE" dirty="0"/>
              <a:t>Measuring fluctuation intensities</a:t>
            </a:r>
          </a:p>
          <a:p>
            <a:pPr marL="342900" indent="-342900" defTabSz="1047750">
              <a:buClr>
                <a:schemeClr val="accent5"/>
              </a:buClr>
              <a:buFont typeface="+mj-lt"/>
              <a:buAutoNum type="arabicPeriod"/>
            </a:pPr>
            <a:endParaRPr lang="de-DE" dirty="0"/>
          </a:p>
          <a:p>
            <a:pPr marL="342900" indent="-342900" defTabSz="1047750">
              <a:buClr>
                <a:schemeClr val="accent5"/>
              </a:buClr>
              <a:buFont typeface="+mj-lt"/>
              <a:buAutoNum type="arabicPeriod"/>
            </a:pPr>
            <a:r>
              <a:rPr lang="de-DE" dirty="0"/>
              <a:t>Calculating correlation function</a:t>
            </a:r>
          </a:p>
          <a:p>
            <a:pPr marL="342900" indent="-342900" defTabSz="1047750">
              <a:buClr>
                <a:schemeClr val="accent5"/>
              </a:buClr>
              <a:buFont typeface="+mj-lt"/>
              <a:buAutoNum type="arabicPeriod"/>
            </a:pPr>
            <a:endParaRPr lang="de-DE" dirty="0"/>
          </a:p>
          <a:p>
            <a:pPr marL="342900" indent="-342900" defTabSz="1047750">
              <a:buClr>
                <a:schemeClr val="accent5"/>
              </a:buClr>
              <a:buFont typeface="+mj-lt"/>
              <a:buAutoNum type="arabicPeriod"/>
            </a:pPr>
            <a:r>
              <a:rPr lang="de-DE" dirty="0"/>
              <a:t>Fitting to biophysical model</a:t>
            </a:r>
          </a:p>
        </p:txBody>
      </p:sp>
      <p:grpSp>
        <p:nvGrpSpPr>
          <p:cNvPr id="297" name="Group 157"/>
          <p:cNvGrpSpPr>
            <a:grpSpLocks/>
          </p:cNvGrpSpPr>
          <p:nvPr/>
        </p:nvGrpSpPr>
        <p:grpSpPr bwMode="auto">
          <a:xfrm>
            <a:off x="7025217" y="1248216"/>
            <a:ext cx="1810457" cy="781756"/>
            <a:chOff x="4922" y="1131"/>
            <a:chExt cx="1283" cy="554"/>
          </a:xfrm>
        </p:grpSpPr>
        <p:sp>
          <p:nvSpPr>
            <p:cNvPr id="298" name="TextBox 114"/>
            <p:cNvSpPr txBox="1">
              <a:spLocks noChangeArrowheads="1"/>
            </p:cNvSpPr>
            <p:nvPr/>
          </p:nvSpPr>
          <p:spPr bwMode="auto">
            <a:xfrm>
              <a:off x="5482" y="1309"/>
              <a:ext cx="41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u="sng" dirty="0">
                  <a:solidFill>
                    <a:srgbClr val="000000"/>
                  </a:solidFill>
                  <a:latin typeface="Symbol" panose="05050102010706020507" pitchFamily="18" charset="2"/>
                  <a:ea typeface="ＭＳ Ｐゴシック" panose="020B0600070205080204" pitchFamily="34" charset="-128"/>
                </a:rPr>
                <a:t>w</a:t>
              </a:r>
              <a:r>
                <a:rPr lang="en-US" altLang="en-US" sz="1422" u="sng"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r</a:t>
              </a:r>
              <a:r>
                <a:rPr lang="en-US" altLang="en-US" sz="1422" u="sng" baseline="30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2</a:t>
              </a:r>
            </a:p>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4</a:t>
              </a:r>
              <a:r>
                <a:rPr lang="en-US" altLang="en-US" sz="1422" dirty="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422" baseline="-25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a:t>
              </a:r>
            </a:p>
          </p:txBody>
        </p:sp>
        <p:sp>
          <p:nvSpPr>
            <p:cNvPr id="299" name="TextBox 115"/>
            <p:cNvSpPr txBox="1">
              <a:spLocks noChangeArrowheads="1"/>
            </p:cNvSpPr>
            <p:nvPr/>
          </p:nvSpPr>
          <p:spPr bwMode="auto">
            <a:xfrm>
              <a:off x="5278" y="1430"/>
              <a:ext cx="29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D=</a:t>
              </a:r>
            </a:p>
          </p:txBody>
        </p:sp>
        <p:sp>
          <p:nvSpPr>
            <p:cNvPr id="300" name="TextBox 126"/>
            <p:cNvSpPr txBox="1">
              <a:spLocks noChangeArrowheads="1"/>
            </p:cNvSpPr>
            <p:nvPr/>
          </p:nvSpPr>
          <p:spPr bwMode="auto">
            <a:xfrm>
              <a:off x="4922" y="1131"/>
              <a:ext cx="128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Diffusion coefficient:</a:t>
              </a:r>
            </a:p>
          </p:txBody>
        </p:sp>
      </p:grpSp>
      <p:pic>
        <p:nvPicPr>
          <p:cNvPr id="301" name="Picture 44" descr="BeforeFCS2ndfish(B)">
            <a:extLst>
              <a:ext uri="{FF2B5EF4-FFF2-40B4-BE49-F238E27FC236}">
                <a16:creationId xmlns:a16="http://schemas.microsoft.com/office/drawing/2014/main" id="{19FD39B2-50C7-445C-B09C-934C95CB7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0226" b="50526"/>
          <a:stretch>
            <a:fillRect/>
          </a:stretch>
        </p:blipFill>
        <p:spPr bwMode="auto">
          <a:xfrm>
            <a:off x="492479" y="1199445"/>
            <a:ext cx="1965677" cy="1951567"/>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45" descr="FCS_plotfromDiagram2ndFish">
            <a:extLst>
              <a:ext uri="{FF2B5EF4-FFF2-40B4-BE49-F238E27FC236}">
                <a16:creationId xmlns:a16="http://schemas.microsoft.com/office/drawing/2014/main" id="{12CD22D6-2680-49A8-9A7C-147D470B16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4560" r="10768" b="60602"/>
          <a:stretch>
            <a:fillRect/>
          </a:stretch>
        </p:blipFill>
        <p:spPr bwMode="auto">
          <a:xfrm>
            <a:off x="2458156" y="1199445"/>
            <a:ext cx="4548012" cy="1477434"/>
          </a:xfrm>
          <a:prstGeom prst="rect">
            <a:avLst/>
          </a:prstGeom>
          <a:noFill/>
          <a:extLst>
            <a:ext uri="{909E8E84-426E-40DD-AFC4-6F175D3DCCD1}">
              <a14:hiddenFill xmlns:a14="http://schemas.microsoft.com/office/drawing/2010/main">
                <a:solidFill>
                  <a:srgbClr val="FFFFFF"/>
                </a:solidFill>
              </a14:hiddenFill>
            </a:ext>
          </a:extLst>
        </p:spPr>
      </p:pic>
      <p:sp>
        <p:nvSpPr>
          <p:cNvPr id="303" name="Text Box 49">
            <a:extLst>
              <a:ext uri="{FF2B5EF4-FFF2-40B4-BE49-F238E27FC236}">
                <a16:creationId xmlns:a16="http://schemas.microsoft.com/office/drawing/2014/main" id="{DAB18601-2C05-419B-BD85-0A79A5C65EA5}"/>
              </a:ext>
            </a:extLst>
          </p:cNvPr>
          <p:cNvSpPr txBox="1">
            <a:spLocks noChangeArrowheads="1"/>
          </p:cNvSpPr>
          <p:nvPr/>
        </p:nvSpPr>
        <p:spPr bwMode="auto">
          <a:xfrm>
            <a:off x="564445" y="1186745"/>
            <a:ext cx="1656223" cy="33855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dirty="0">
                <a:solidFill>
                  <a:srgbClr val="FFFFFF"/>
                </a:solidFill>
                <a:ea typeface="ＭＳ Ｐゴシック" panose="020B0600070205080204" pitchFamily="34" charset="-128"/>
                <a:cs typeface="Arial" panose="020B0604020202020204" pitchFamily="34" charset="0"/>
              </a:rPr>
              <a:t>Gnb2 in Hair Cells</a:t>
            </a:r>
            <a:endParaRPr lang="el-GR" altLang="en-US" sz="1600" dirty="0">
              <a:solidFill>
                <a:srgbClr val="FFFFFF"/>
              </a:solidFill>
              <a:ea typeface="ＭＳ Ｐゴシック" panose="020B0600070205080204" pitchFamily="34" charset="-128"/>
              <a:cs typeface="Arial" panose="020B0604020202020204" pitchFamily="34" charset="0"/>
            </a:endParaRPr>
          </a:p>
        </p:txBody>
      </p:sp>
      <p:grpSp>
        <p:nvGrpSpPr>
          <p:cNvPr id="305" name="Group 91">
            <a:extLst>
              <a:ext uri="{FF2B5EF4-FFF2-40B4-BE49-F238E27FC236}">
                <a16:creationId xmlns:a16="http://schemas.microsoft.com/office/drawing/2014/main" id="{68153F51-3567-44CF-9B04-E2C2B241997C}"/>
              </a:ext>
            </a:extLst>
          </p:cNvPr>
          <p:cNvGrpSpPr>
            <a:grpSpLocks/>
          </p:cNvGrpSpPr>
          <p:nvPr/>
        </p:nvGrpSpPr>
        <p:grpSpPr bwMode="auto">
          <a:xfrm>
            <a:off x="4857044" y="3074811"/>
            <a:ext cx="2602089" cy="694267"/>
            <a:chOff x="4394200" y="1679575"/>
            <a:chExt cx="2927198" cy="781138"/>
          </a:xfrm>
        </p:grpSpPr>
        <p:sp>
          <p:nvSpPr>
            <p:cNvPr id="350" name="TextBox 51">
              <a:extLst>
                <a:ext uri="{FF2B5EF4-FFF2-40B4-BE49-F238E27FC236}">
                  <a16:creationId xmlns:a16="http://schemas.microsoft.com/office/drawing/2014/main" id="{F1B3CD68-A455-4572-896D-67EB07E0752E}"/>
                </a:ext>
              </a:extLst>
            </p:cNvPr>
            <p:cNvSpPr txBox="1">
              <a:spLocks noChangeArrowheads="1"/>
            </p:cNvSpPr>
            <p:nvPr/>
          </p:nvSpPr>
          <p:spPr bwMode="auto">
            <a:xfrm>
              <a:off x="5187950" y="2079625"/>
              <a:ext cx="2133448" cy="3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G(</a:t>
              </a:r>
              <a:r>
                <a:rPr lang="en-US" altLang="en-US" sz="160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)=1+G</a:t>
              </a:r>
              <a:r>
                <a:rPr lang="en-US" altLang="en-US" sz="1600"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t</a:t>
              </a:r>
              <a:r>
                <a:rPr lang="en-US" altLang="en-US" sz="160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)*G</a:t>
              </a:r>
              <a:r>
                <a:rPr lang="en-US" altLang="en-US" sz="1600"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d</a:t>
              </a:r>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sz="160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p>
          </p:txBody>
        </p:sp>
        <p:sp>
          <p:nvSpPr>
            <p:cNvPr id="351" name="TextBox 52">
              <a:extLst>
                <a:ext uri="{FF2B5EF4-FFF2-40B4-BE49-F238E27FC236}">
                  <a16:creationId xmlns:a16="http://schemas.microsoft.com/office/drawing/2014/main" id="{29274D17-6D46-4DB8-AAAB-779C2445216B}"/>
                </a:ext>
              </a:extLst>
            </p:cNvPr>
            <p:cNvSpPr txBox="1">
              <a:spLocks noChangeArrowheads="1"/>
            </p:cNvSpPr>
            <p:nvPr/>
          </p:nvSpPr>
          <p:spPr bwMode="auto">
            <a:xfrm>
              <a:off x="4394200" y="1679575"/>
              <a:ext cx="2696271" cy="38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Autocorrelation function:</a:t>
              </a:r>
            </a:p>
          </p:txBody>
        </p:sp>
      </p:grpSp>
      <p:sp>
        <p:nvSpPr>
          <p:cNvPr id="352" name="Text Box 37">
            <a:extLst>
              <a:ext uri="{FF2B5EF4-FFF2-40B4-BE49-F238E27FC236}">
                <a16:creationId xmlns:a16="http://schemas.microsoft.com/office/drawing/2014/main" id="{8AC91BBE-D967-438F-8073-8B758A15DD56}"/>
              </a:ext>
            </a:extLst>
          </p:cNvPr>
          <p:cNvSpPr txBox="1">
            <a:spLocks noChangeAspect="1" noChangeArrowheads="1"/>
          </p:cNvSpPr>
          <p:nvPr/>
        </p:nvSpPr>
        <p:spPr bwMode="auto">
          <a:xfrm>
            <a:off x="169952" y="1143297"/>
            <a:ext cx="357187" cy="425450"/>
          </a:xfrm>
          <a:prstGeom prst="rect">
            <a:avLst/>
          </a:prstGeom>
          <a:noFill/>
          <a:ln w="12700">
            <a:noFill/>
            <a:miter lim="800000"/>
            <a:headEnd/>
            <a:tailEnd/>
          </a:ln>
          <a:effectLst/>
        </p:spPr>
        <p:txBody>
          <a:bodyPr wrap="none" lIns="104717" tIns="52359" rIns="104717" bIns="52359">
            <a:spAutoFit/>
          </a:bodyPr>
          <a:lstStyle/>
          <a:p>
            <a:pPr defTabSz="1047750"/>
            <a:r>
              <a:rPr lang="de-DE" sz="2100" dirty="0">
                <a:solidFill>
                  <a:srgbClr val="003399"/>
                </a:solidFill>
              </a:rPr>
              <a:t>1</a:t>
            </a:r>
            <a:endParaRPr lang="de-DE" sz="2100" dirty="0"/>
          </a:p>
        </p:txBody>
      </p:sp>
      <p:sp>
        <p:nvSpPr>
          <p:cNvPr id="353" name="Text Box 38">
            <a:extLst>
              <a:ext uri="{FF2B5EF4-FFF2-40B4-BE49-F238E27FC236}">
                <a16:creationId xmlns:a16="http://schemas.microsoft.com/office/drawing/2014/main" id="{A68D6C94-32AC-4301-9181-84BC10E3EBE1}"/>
              </a:ext>
            </a:extLst>
          </p:cNvPr>
          <p:cNvSpPr txBox="1">
            <a:spLocks noChangeAspect="1" noChangeArrowheads="1"/>
          </p:cNvSpPr>
          <p:nvPr/>
        </p:nvSpPr>
        <p:spPr bwMode="auto">
          <a:xfrm>
            <a:off x="4572000" y="3015907"/>
            <a:ext cx="357188" cy="425450"/>
          </a:xfrm>
          <a:prstGeom prst="rect">
            <a:avLst/>
          </a:prstGeom>
          <a:noFill/>
          <a:ln w="12700">
            <a:noFill/>
            <a:miter lim="800000"/>
            <a:headEnd/>
            <a:tailEnd/>
          </a:ln>
          <a:effectLst/>
        </p:spPr>
        <p:txBody>
          <a:bodyPr wrap="none" lIns="104717" tIns="52359" rIns="104717" bIns="52359">
            <a:spAutoFit/>
          </a:bodyPr>
          <a:lstStyle/>
          <a:p>
            <a:pPr defTabSz="1047750"/>
            <a:r>
              <a:rPr lang="de-DE" sz="2100" dirty="0">
                <a:solidFill>
                  <a:srgbClr val="003399"/>
                </a:solidFill>
              </a:rPr>
              <a:t>2</a:t>
            </a:r>
            <a:endParaRPr lang="de-DE" sz="2100" dirty="0"/>
          </a:p>
        </p:txBody>
      </p:sp>
      <p:sp>
        <p:nvSpPr>
          <p:cNvPr id="354" name="Text Box 39">
            <a:extLst>
              <a:ext uri="{FF2B5EF4-FFF2-40B4-BE49-F238E27FC236}">
                <a16:creationId xmlns:a16="http://schemas.microsoft.com/office/drawing/2014/main" id="{BBA74BFC-EDFD-4BFE-85EC-FEEABD73FD3F}"/>
              </a:ext>
            </a:extLst>
          </p:cNvPr>
          <p:cNvSpPr txBox="1">
            <a:spLocks noChangeAspect="1" noChangeArrowheads="1"/>
          </p:cNvSpPr>
          <p:nvPr/>
        </p:nvSpPr>
        <p:spPr bwMode="auto">
          <a:xfrm>
            <a:off x="4572000" y="3910202"/>
            <a:ext cx="357188" cy="425450"/>
          </a:xfrm>
          <a:prstGeom prst="rect">
            <a:avLst/>
          </a:prstGeom>
          <a:noFill/>
          <a:ln w="12700">
            <a:noFill/>
            <a:miter lim="800000"/>
            <a:headEnd/>
            <a:tailEnd/>
          </a:ln>
          <a:effectLst/>
        </p:spPr>
        <p:txBody>
          <a:bodyPr wrap="none" lIns="104717" tIns="52359" rIns="104717" bIns="52359">
            <a:spAutoFit/>
          </a:bodyPr>
          <a:lstStyle/>
          <a:p>
            <a:pPr defTabSz="1047750"/>
            <a:r>
              <a:rPr lang="de-DE" sz="2100" dirty="0">
                <a:solidFill>
                  <a:srgbClr val="003399"/>
                </a:solidFill>
              </a:rPr>
              <a:t>3</a:t>
            </a:r>
            <a:endParaRPr lang="de-DE" sz="2100" dirty="0"/>
          </a:p>
        </p:txBody>
      </p:sp>
    </p:spTree>
    <p:extLst>
      <p:ext uri="{BB962C8B-B14F-4D97-AF65-F5344CB8AC3E}">
        <p14:creationId xmlns:p14="http://schemas.microsoft.com/office/powerpoint/2010/main" val="3119233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a:t>Zeiss LSM 880: FCS Setup on a Laser Scanning Confocal Microscope</a:t>
            </a:r>
          </a:p>
        </p:txBody>
      </p:sp>
      <p:pic>
        <p:nvPicPr>
          <p:cNvPr id="7"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931" y="4176891"/>
            <a:ext cx="2077201" cy="250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5"/>
          <p:cNvSpPr txBox="1">
            <a:spLocks noChangeArrowheads="1"/>
          </p:cNvSpPr>
          <p:nvPr/>
        </p:nvSpPr>
        <p:spPr bwMode="auto">
          <a:xfrm>
            <a:off x="3142592" y="6409021"/>
            <a:ext cx="161454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dirty="0" err="1">
                <a:solidFill>
                  <a:srgbClr val="000000"/>
                </a:solidFill>
                <a:ea typeface="ＭＳ Ｐゴシック" panose="020B0600070205080204" pitchFamily="34" charset="-128"/>
              </a:rPr>
              <a:t>Schwille</a:t>
            </a:r>
            <a:r>
              <a:rPr lang="en-US" altLang="en-US" sz="1000" dirty="0">
                <a:solidFill>
                  <a:srgbClr val="000000"/>
                </a:solidFill>
                <a:ea typeface="ＭＳ Ｐゴシック" panose="020B0600070205080204" pitchFamily="34" charset="-128"/>
              </a:rPr>
              <a:t> and </a:t>
            </a:r>
            <a:r>
              <a:rPr lang="en-US" altLang="en-US" sz="1000" dirty="0" err="1">
                <a:solidFill>
                  <a:srgbClr val="000000"/>
                </a:solidFill>
                <a:ea typeface="ＭＳ Ｐゴシック" panose="020B0600070205080204" pitchFamily="34" charset="-128"/>
              </a:rPr>
              <a:t>Haustein</a:t>
            </a:r>
            <a:r>
              <a:rPr lang="en-US" altLang="en-US" sz="1000" dirty="0">
                <a:solidFill>
                  <a:srgbClr val="000000"/>
                </a:solidFill>
                <a:ea typeface="ＭＳ Ｐゴシック" panose="020B0600070205080204" pitchFamily="34" charset="-128"/>
              </a:rPr>
              <a:t> 2004</a:t>
            </a:r>
          </a:p>
        </p:txBody>
      </p:sp>
      <p:sp>
        <p:nvSpPr>
          <p:cNvPr id="10" name="Rectangle 100"/>
          <p:cNvSpPr>
            <a:spLocks noChangeArrowheads="1"/>
          </p:cNvSpPr>
          <p:nvPr/>
        </p:nvSpPr>
        <p:spPr bwMode="auto">
          <a:xfrm>
            <a:off x="4468992" y="4459111"/>
            <a:ext cx="4398433" cy="135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342900" indent="-342900">
              <a:spcBef>
                <a:spcPct val="60000"/>
              </a:spcBef>
              <a:buSzPct val="100000"/>
              <a:buChar char="•"/>
              <a:defRPr sz="3000">
                <a:solidFill>
                  <a:srgbClr val="FFFFFF"/>
                </a:solidFill>
                <a:latin typeface="Arial" panose="020B0604020202020204" pitchFamily="34" charset="0"/>
              </a:defRPr>
            </a:lvl1pPr>
            <a:lvl2pPr marL="742950" indent="-285750">
              <a:spcBef>
                <a:spcPct val="60000"/>
              </a:spcBef>
              <a:buSzPct val="100000"/>
              <a:buChar char="–"/>
              <a:defRPr sz="3000">
                <a:solidFill>
                  <a:srgbClr val="FFFFFF"/>
                </a:solidFill>
                <a:latin typeface="Arial" panose="020B0604020202020204" pitchFamily="34" charset="0"/>
              </a:defRPr>
            </a:lvl2pPr>
            <a:lvl3pPr marL="1143000" indent="-228600">
              <a:spcBef>
                <a:spcPct val="60000"/>
              </a:spcBef>
              <a:buSzPct val="100000"/>
              <a:buChar char="•"/>
              <a:defRPr sz="3000">
                <a:solidFill>
                  <a:srgbClr val="FFFFFF"/>
                </a:solidFill>
                <a:latin typeface="Arial" panose="020B0604020202020204" pitchFamily="34" charset="0"/>
              </a:defRPr>
            </a:lvl3pPr>
            <a:lvl4pPr marL="1600200" indent="-228600">
              <a:spcBef>
                <a:spcPct val="60000"/>
              </a:spcBef>
              <a:buSzPct val="100000"/>
              <a:buChar char="–"/>
              <a:defRPr sz="3000">
                <a:solidFill>
                  <a:srgbClr val="FFFFFF"/>
                </a:solidFill>
                <a:latin typeface="Arial" panose="020B0604020202020204" pitchFamily="34" charset="0"/>
              </a:defRPr>
            </a:lvl4pPr>
            <a:lvl5pPr marL="2057400" indent="-228600">
              <a:spcBef>
                <a:spcPct val="60000"/>
              </a:spcBef>
              <a:buSzPct val="100000"/>
              <a:buChar char="•"/>
              <a:defRPr sz="3000">
                <a:solidFill>
                  <a:srgbClr val="FFFFFF"/>
                </a:solidFill>
                <a:latin typeface="Arial" panose="020B0604020202020204" pitchFamily="34" charset="0"/>
              </a:defRPr>
            </a:lvl5pPr>
            <a:lvl6pPr marL="2514600" indent="-228600" fontAlgn="base">
              <a:spcBef>
                <a:spcPct val="60000"/>
              </a:spcBef>
              <a:spcAft>
                <a:spcPct val="0"/>
              </a:spcAft>
              <a:buSzPct val="100000"/>
              <a:buChar char="•"/>
              <a:defRPr sz="3000">
                <a:solidFill>
                  <a:srgbClr val="FFFFFF"/>
                </a:solidFill>
                <a:latin typeface="Arial" panose="020B0604020202020204" pitchFamily="34" charset="0"/>
              </a:defRPr>
            </a:lvl6pPr>
            <a:lvl7pPr marL="2971800" indent="-228600" fontAlgn="base">
              <a:spcBef>
                <a:spcPct val="60000"/>
              </a:spcBef>
              <a:spcAft>
                <a:spcPct val="0"/>
              </a:spcAft>
              <a:buSzPct val="100000"/>
              <a:buChar char="•"/>
              <a:defRPr sz="3000">
                <a:solidFill>
                  <a:srgbClr val="FFFFFF"/>
                </a:solidFill>
                <a:latin typeface="Arial" panose="020B0604020202020204" pitchFamily="34" charset="0"/>
              </a:defRPr>
            </a:lvl7pPr>
            <a:lvl8pPr marL="3429000" indent="-228600" fontAlgn="base">
              <a:spcBef>
                <a:spcPct val="60000"/>
              </a:spcBef>
              <a:spcAft>
                <a:spcPct val="0"/>
              </a:spcAft>
              <a:buSzPct val="100000"/>
              <a:buChar char="•"/>
              <a:defRPr sz="3000">
                <a:solidFill>
                  <a:srgbClr val="FFFFFF"/>
                </a:solidFill>
                <a:latin typeface="Arial" panose="020B0604020202020204" pitchFamily="34" charset="0"/>
              </a:defRPr>
            </a:lvl8pPr>
            <a:lvl9pPr marL="3886200" indent="-228600" fontAlgn="base">
              <a:spcBef>
                <a:spcPct val="60000"/>
              </a:spcBef>
              <a:spcAft>
                <a:spcPct val="0"/>
              </a:spcAft>
              <a:buSzPct val="100000"/>
              <a:buChar char="•"/>
              <a:defRPr sz="3000">
                <a:solidFill>
                  <a:srgbClr val="FFFFFF"/>
                </a:solidFill>
                <a:latin typeface="Arial" panose="020B0604020202020204" pitchFamily="34" charset="0"/>
              </a:defRPr>
            </a:lvl9pPr>
          </a:lstStyle>
          <a:p>
            <a:pPr>
              <a:lnSpc>
                <a:spcPct val="110000"/>
              </a:lnSpc>
            </a:pPr>
            <a:r>
              <a:rPr lang="en-US" altLang="en-US" sz="1778" dirty="0">
                <a:solidFill>
                  <a:srgbClr val="000000"/>
                </a:solidFill>
                <a:latin typeface="+mn-lt"/>
              </a:rPr>
              <a:t>Gallium arsenide phosphide (</a:t>
            </a:r>
            <a:r>
              <a:rPr lang="en-US" altLang="en-US" sz="1778" dirty="0" err="1">
                <a:solidFill>
                  <a:srgbClr val="000000"/>
                </a:solidFill>
                <a:latin typeface="+mn-lt"/>
              </a:rPr>
              <a:t>GaAsp</a:t>
            </a:r>
            <a:r>
              <a:rPr lang="en-US" altLang="en-US" sz="1778" dirty="0">
                <a:solidFill>
                  <a:srgbClr val="000000"/>
                </a:solidFill>
                <a:latin typeface="+mn-lt"/>
              </a:rPr>
              <a:t>) detectors </a:t>
            </a:r>
          </a:p>
          <a:p>
            <a:pPr eaLnBrk="1" hangingPunct="1">
              <a:lnSpc>
                <a:spcPct val="110000"/>
              </a:lnSpc>
            </a:pPr>
            <a:r>
              <a:rPr lang="en-US" altLang="en-US" sz="1778" dirty="0">
                <a:solidFill>
                  <a:srgbClr val="000000"/>
                </a:solidFill>
                <a:latin typeface="+mn-lt"/>
              </a:rPr>
              <a:t>Single Photon Sensitivity</a:t>
            </a:r>
          </a:p>
          <a:p>
            <a:pPr eaLnBrk="1" hangingPunct="1">
              <a:lnSpc>
                <a:spcPct val="110000"/>
              </a:lnSpc>
            </a:pPr>
            <a:r>
              <a:rPr lang="en-US" altLang="en-US" sz="1778" dirty="0">
                <a:solidFill>
                  <a:srgbClr val="000000"/>
                </a:solidFill>
                <a:latin typeface="+mn-lt"/>
              </a:rPr>
              <a:t>Focus to tiny volume (</a:t>
            </a:r>
            <a:r>
              <a:rPr lang="en-US" altLang="en-US" sz="1778" u="sng" dirty="0">
                <a:solidFill>
                  <a:srgbClr val="000000"/>
                </a:solidFill>
                <a:latin typeface="+mn-lt"/>
              </a:rPr>
              <a:t>&lt;</a:t>
            </a:r>
            <a:r>
              <a:rPr lang="en-US" altLang="en-US" sz="1778" dirty="0">
                <a:solidFill>
                  <a:srgbClr val="000000"/>
                </a:solidFill>
                <a:latin typeface="+mn-lt"/>
              </a:rPr>
              <a:t>1 </a:t>
            </a:r>
            <a:r>
              <a:rPr lang="en-US" altLang="en-US" sz="1778" dirty="0" err="1">
                <a:solidFill>
                  <a:srgbClr val="000000"/>
                </a:solidFill>
                <a:latin typeface="+mn-lt"/>
              </a:rPr>
              <a:t>femtoliter</a:t>
            </a:r>
            <a:r>
              <a:rPr lang="en-US" altLang="en-US" sz="1778" dirty="0">
                <a:solidFill>
                  <a:srgbClr val="000000"/>
                </a:solidFill>
                <a:latin typeface="+mn-lt"/>
              </a:rPr>
              <a:t>)</a:t>
            </a:r>
          </a:p>
          <a:p>
            <a:pPr eaLnBrk="1" hangingPunct="1">
              <a:lnSpc>
                <a:spcPct val="110000"/>
              </a:lnSpc>
            </a:pPr>
            <a:endParaRPr lang="en-US" altLang="en-US" sz="1778" dirty="0">
              <a:solidFill>
                <a:srgbClr val="000000"/>
              </a:solidFill>
              <a:latin typeface="+mn-lt"/>
            </a:endParaRPr>
          </a:p>
        </p:txBody>
      </p:sp>
      <p:sp>
        <p:nvSpPr>
          <p:cNvPr id="12" name="Rectangle 11"/>
          <p:cNvSpPr/>
          <p:nvPr/>
        </p:nvSpPr>
        <p:spPr>
          <a:xfrm>
            <a:off x="7462345" y="3972910"/>
            <a:ext cx="735724" cy="2039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9973C3F-14E6-45B4-A71C-7EC31B001D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315" y="1567039"/>
            <a:ext cx="4529354" cy="2547762"/>
          </a:xfrm>
          <a:prstGeom prst="rect">
            <a:avLst/>
          </a:prstGeom>
        </p:spPr>
      </p:pic>
    </p:spTree>
    <p:extLst>
      <p:ext uri="{BB962C8B-B14F-4D97-AF65-F5344CB8AC3E}">
        <p14:creationId xmlns:p14="http://schemas.microsoft.com/office/powerpoint/2010/main" val="378554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sz="3200" dirty="0">
                <a:solidFill>
                  <a:srgbClr val="000000"/>
                </a:solidFill>
              </a:rPr>
              <a:t>Fluorescence Fluctuation Spectroscopy (FFS)</a:t>
            </a:r>
            <a:endParaRPr lang="en-US"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056" y="1690689"/>
            <a:ext cx="7269130" cy="42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2788942" y="6222370"/>
            <a:ext cx="26697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err="1">
                <a:solidFill>
                  <a:srgbClr val="000000"/>
                </a:solidFill>
                <a:ea typeface="ＭＳ Ｐゴシック" panose="020B0600070205080204" pitchFamily="34" charset="-128"/>
              </a:rPr>
              <a:t>Bacia</a:t>
            </a:r>
            <a:r>
              <a:rPr lang="en-US" altLang="en-US" sz="1400" dirty="0">
                <a:solidFill>
                  <a:srgbClr val="000000"/>
                </a:solidFill>
                <a:ea typeface="ＭＳ Ｐゴシック" panose="020B0600070205080204" pitchFamily="34" charset="-128"/>
              </a:rPr>
              <a:t> et al., Nature Methods 2006</a:t>
            </a:r>
          </a:p>
        </p:txBody>
      </p:sp>
      <p:grpSp>
        <p:nvGrpSpPr>
          <p:cNvPr id="5" name="Group 157"/>
          <p:cNvGrpSpPr>
            <a:grpSpLocks/>
          </p:cNvGrpSpPr>
          <p:nvPr/>
        </p:nvGrpSpPr>
        <p:grpSpPr bwMode="auto">
          <a:xfrm>
            <a:off x="6096691" y="1097363"/>
            <a:ext cx="1810457" cy="766233"/>
            <a:chOff x="4936" y="1142"/>
            <a:chExt cx="1283" cy="543"/>
          </a:xfrm>
        </p:grpSpPr>
        <p:sp>
          <p:nvSpPr>
            <p:cNvPr id="6" name="TextBox 114"/>
            <p:cNvSpPr txBox="1">
              <a:spLocks noChangeArrowheads="1"/>
            </p:cNvSpPr>
            <p:nvPr/>
          </p:nvSpPr>
          <p:spPr bwMode="auto">
            <a:xfrm>
              <a:off x="5482" y="1309"/>
              <a:ext cx="41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u="sng" dirty="0">
                  <a:solidFill>
                    <a:srgbClr val="000000"/>
                  </a:solidFill>
                  <a:latin typeface="Symbol" panose="05050102010706020507" pitchFamily="18" charset="2"/>
                  <a:ea typeface="ＭＳ Ｐゴシック" panose="020B0600070205080204" pitchFamily="34" charset="-128"/>
                </a:rPr>
                <a:t>w</a:t>
              </a:r>
              <a:r>
                <a:rPr lang="en-US" altLang="en-US" sz="1422" u="sng"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r</a:t>
              </a:r>
              <a:r>
                <a:rPr lang="en-US" altLang="en-US" sz="1422" u="sng" baseline="30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2</a:t>
              </a:r>
            </a:p>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4</a:t>
              </a:r>
              <a:r>
                <a:rPr lang="en-US" altLang="en-US" sz="1422" dirty="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422" baseline="-25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a:t>
              </a:r>
            </a:p>
          </p:txBody>
        </p:sp>
        <p:sp>
          <p:nvSpPr>
            <p:cNvPr id="10" name="TextBox 115"/>
            <p:cNvSpPr txBox="1">
              <a:spLocks noChangeArrowheads="1"/>
            </p:cNvSpPr>
            <p:nvPr/>
          </p:nvSpPr>
          <p:spPr bwMode="auto">
            <a:xfrm>
              <a:off x="5278" y="1430"/>
              <a:ext cx="29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D=</a:t>
              </a:r>
            </a:p>
          </p:txBody>
        </p:sp>
        <p:sp>
          <p:nvSpPr>
            <p:cNvPr id="11" name="TextBox 126"/>
            <p:cNvSpPr txBox="1">
              <a:spLocks noChangeArrowheads="1"/>
            </p:cNvSpPr>
            <p:nvPr/>
          </p:nvSpPr>
          <p:spPr bwMode="auto">
            <a:xfrm>
              <a:off x="4936" y="1142"/>
              <a:ext cx="128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Diffusion coefficient:</a:t>
              </a:r>
            </a:p>
          </p:txBody>
        </p:sp>
      </p:grpSp>
      <p:sp>
        <p:nvSpPr>
          <p:cNvPr id="2" name="Oval 1"/>
          <p:cNvSpPr/>
          <p:nvPr/>
        </p:nvSpPr>
        <p:spPr>
          <a:xfrm>
            <a:off x="5980386" y="1870842"/>
            <a:ext cx="1765738" cy="63062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238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solidFill>
                  <a:prstClr val="black"/>
                </a:solidFill>
              </a:rPr>
              <a:t>Techniques for studying molecular diffusion</a:t>
            </a:r>
            <a:endParaRPr lang="en-US" sz="3600" dirty="0"/>
          </a:p>
        </p:txBody>
      </p:sp>
      <p:sp>
        <p:nvSpPr>
          <p:cNvPr id="3" name="Content Placeholder 2"/>
          <p:cNvSpPr>
            <a:spLocks noGrp="1"/>
          </p:cNvSpPr>
          <p:nvPr>
            <p:ph idx="1"/>
          </p:nvPr>
        </p:nvSpPr>
        <p:spPr/>
        <p:txBody>
          <a:bodyPr/>
          <a:lstStyle/>
          <a:p>
            <a:r>
              <a:rPr lang="en-US" dirty="0">
                <a:solidFill>
                  <a:schemeClr val="bg1">
                    <a:lumMod val="85000"/>
                  </a:schemeClr>
                </a:solidFill>
              </a:rPr>
              <a:t>Fluorescence correlation spectroscopy (FCS)</a:t>
            </a:r>
          </a:p>
          <a:p>
            <a:r>
              <a:rPr lang="en-US" dirty="0">
                <a:solidFill>
                  <a:prstClr val="black"/>
                </a:solidFill>
              </a:rPr>
              <a:t>Fluorescent recovery after photobleaching (FRAP)</a:t>
            </a:r>
            <a:endParaRPr lang="en-US" dirty="0"/>
          </a:p>
        </p:txBody>
      </p:sp>
    </p:spTree>
    <p:extLst>
      <p:ext uri="{BB962C8B-B14F-4D97-AF65-F5344CB8AC3E}">
        <p14:creationId xmlns:p14="http://schemas.microsoft.com/office/powerpoint/2010/main" val="2664510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Fluorescence correlation spectroscopy (FCS)</a:t>
            </a:r>
          </a:p>
        </p:txBody>
      </p:sp>
      <p:sp>
        <p:nvSpPr>
          <p:cNvPr id="3" name="Content Placeholder 2"/>
          <p:cNvSpPr>
            <a:spLocks noGrp="1"/>
          </p:cNvSpPr>
          <p:nvPr>
            <p:ph idx="1"/>
          </p:nvPr>
        </p:nvSpPr>
        <p:spPr/>
        <p:txBody>
          <a:bodyPr/>
          <a:lstStyle/>
          <a:p>
            <a:r>
              <a:rPr lang="en-US" dirty="0"/>
              <a:t>In 1972 Watt Webb’s laboratory at Cornell put fluorescence microscopy to new use</a:t>
            </a:r>
          </a:p>
          <a:p>
            <a:r>
              <a:rPr lang="en-US" dirty="0"/>
              <a:t>Studied reaction kinetics</a:t>
            </a:r>
          </a:p>
          <a:p>
            <a:r>
              <a:rPr lang="en-US" dirty="0"/>
              <a:t>Ethidium bromide binding to DNA</a:t>
            </a:r>
          </a:p>
          <a:p>
            <a:pPr lvl="1"/>
            <a:r>
              <a:rPr lang="en-US" dirty="0"/>
              <a:t>Individually don’t fluoresce but together glow under UV</a:t>
            </a:r>
          </a:p>
          <a:p>
            <a:r>
              <a:rPr lang="en-US" dirty="0"/>
              <a:t>Could detect single molecules but could not repeatedly detect the same molecule</a:t>
            </a:r>
          </a:p>
        </p:txBody>
      </p:sp>
    </p:spTree>
    <p:extLst>
      <p:ext uri="{BB962C8B-B14F-4D97-AF65-F5344CB8AC3E}">
        <p14:creationId xmlns:p14="http://schemas.microsoft.com/office/powerpoint/2010/main" val="4111082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Fluorescent recovery after </a:t>
            </a:r>
            <a:r>
              <a:rPr lang="en-US" sz="3200" dirty="0" err="1"/>
              <a:t>photobleaching</a:t>
            </a:r>
            <a:r>
              <a:rPr lang="en-US" sz="3200" dirty="0"/>
              <a:t> (FRAP)</a:t>
            </a:r>
          </a:p>
        </p:txBody>
      </p:sp>
      <p:sp>
        <p:nvSpPr>
          <p:cNvPr id="4" name="Content Placeholder 3"/>
          <p:cNvSpPr>
            <a:spLocks noGrp="1"/>
          </p:cNvSpPr>
          <p:nvPr>
            <p:ph sz="half" idx="1"/>
          </p:nvPr>
        </p:nvSpPr>
        <p:spPr/>
        <p:txBody>
          <a:bodyPr>
            <a:normAutofit/>
          </a:bodyPr>
          <a:lstStyle/>
          <a:p>
            <a:r>
              <a:rPr lang="en-US" sz="2000" dirty="0"/>
              <a:t>Like FCS also used for calculating diffusion</a:t>
            </a:r>
          </a:p>
          <a:p>
            <a:r>
              <a:rPr lang="en-US" sz="2000" dirty="0"/>
              <a:t>Fluorescence Loss in </a:t>
            </a:r>
            <a:r>
              <a:rPr lang="en-US" sz="2000" dirty="0" err="1"/>
              <a:t>Photobleaching</a:t>
            </a:r>
            <a:r>
              <a:rPr lang="en-US" sz="2000" dirty="0"/>
              <a:t> (FLIP) related technique</a:t>
            </a:r>
          </a:p>
          <a:p>
            <a:r>
              <a:rPr lang="en-US" sz="2000" dirty="0"/>
              <a:t>Primary use of FLIP is to determine continuity of membranous organelles.</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98270" y="2036504"/>
            <a:ext cx="2747959" cy="4351338"/>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780" y="4576620"/>
            <a:ext cx="4834759" cy="1510459"/>
          </a:xfrm>
          <a:prstGeom prst="rect">
            <a:avLst/>
          </a:prstGeom>
        </p:spPr>
      </p:pic>
      <p:grpSp>
        <p:nvGrpSpPr>
          <p:cNvPr id="8" name="Group 157"/>
          <p:cNvGrpSpPr>
            <a:grpSpLocks/>
          </p:cNvGrpSpPr>
          <p:nvPr/>
        </p:nvGrpSpPr>
        <p:grpSpPr bwMode="auto">
          <a:xfrm>
            <a:off x="6096691" y="1097363"/>
            <a:ext cx="1810457" cy="766233"/>
            <a:chOff x="4936" y="1142"/>
            <a:chExt cx="1283" cy="543"/>
          </a:xfrm>
        </p:grpSpPr>
        <p:sp>
          <p:nvSpPr>
            <p:cNvPr id="9" name="TextBox 114"/>
            <p:cNvSpPr txBox="1">
              <a:spLocks noChangeArrowheads="1"/>
            </p:cNvSpPr>
            <p:nvPr/>
          </p:nvSpPr>
          <p:spPr bwMode="auto">
            <a:xfrm>
              <a:off x="5482" y="1309"/>
              <a:ext cx="41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u="sng" dirty="0">
                  <a:solidFill>
                    <a:srgbClr val="000000"/>
                  </a:solidFill>
                  <a:latin typeface="Symbol" panose="05050102010706020507" pitchFamily="18" charset="2"/>
                  <a:ea typeface="ＭＳ Ｐゴシック" panose="020B0600070205080204" pitchFamily="34" charset="-128"/>
                </a:rPr>
                <a:t>w</a:t>
              </a:r>
              <a:r>
                <a:rPr lang="en-US" altLang="en-US" sz="1422" u="sng"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r</a:t>
              </a:r>
              <a:r>
                <a:rPr lang="en-US" altLang="en-US" sz="1422" u="sng" baseline="30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2</a:t>
              </a:r>
            </a:p>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4</a:t>
              </a:r>
              <a:r>
                <a:rPr lang="en-US" altLang="en-US" sz="1422" dirty="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422" baseline="-25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a:t>
              </a:r>
            </a:p>
          </p:txBody>
        </p:sp>
        <p:sp>
          <p:nvSpPr>
            <p:cNvPr id="10" name="TextBox 115"/>
            <p:cNvSpPr txBox="1">
              <a:spLocks noChangeArrowheads="1"/>
            </p:cNvSpPr>
            <p:nvPr/>
          </p:nvSpPr>
          <p:spPr bwMode="auto">
            <a:xfrm>
              <a:off x="5278" y="1430"/>
              <a:ext cx="29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D=</a:t>
              </a:r>
            </a:p>
          </p:txBody>
        </p:sp>
        <p:sp>
          <p:nvSpPr>
            <p:cNvPr id="11" name="TextBox 126"/>
            <p:cNvSpPr txBox="1">
              <a:spLocks noChangeArrowheads="1"/>
            </p:cNvSpPr>
            <p:nvPr/>
          </p:nvSpPr>
          <p:spPr bwMode="auto">
            <a:xfrm>
              <a:off x="4936" y="1142"/>
              <a:ext cx="128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Diffusion coefficient:</a:t>
              </a:r>
            </a:p>
          </p:txBody>
        </p:sp>
      </p:grpSp>
    </p:spTree>
    <p:extLst>
      <p:ext uri="{BB962C8B-B14F-4D97-AF65-F5344CB8AC3E}">
        <p14:creationId xmlns:p14="http://schemas.microsoft.com/office/powerpoint/2010/main" val="2629708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61534"/>
            <a:ext cx="7848600" cy="4186767"/>
          </a:xfrm>
          <a:prstGeom prst="rect">
            <a:avLst/>
          </a:prstGeom>
          <a:noFill/>
          <a:extLst>
            <a:ext uri="{909E8E84-426E-40DD-AFC4-6F175D3DCCD1}">
              <a14:hiddenFill xmlns:a14="http://schemas.microsoft.com/office/drawing/2010/main">
                <a:solidFill>
                  <a:srgbClr val="FFFFFF"/>
                </a:solidFill>
              </a14:hiddenFill>
            </a:ext>
          </a:extLst>
        </p:spPr>
      </p:pic>
      <p:sp>
        <p:nvSpPr>
          <p:cNvPr id="692228" name="Rectangle 4"/>
          <p:cNvSpPr>
            <a:spLocks noChangeArrowheads="1"/>
          </p:cNvSpPr>
          <p:nvPr/>
        </p:nvSpPr>
        <p:spPr bwMode="auto">
          <a:xfrm>
            <a:off x="1585204" y="5384720"/>
            <a:ext cx="5876224" cy="47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89" dirty="0">
                <a:solidFill>
                  <a:prstClr val="white"/>
                </a:solidFill>
              </a:rPr>
              <a:t>Optical sectioning by non-linear absorbance</a:t>
            </a:r>
          </a:p>
        </p:txBody>
      </p:sp>
      <p:pic>
        <p:nvPicPr>
          <p:cNvPr id="692229" name="Picture 5" descr="Zeiss Logo midRes"/>
          <p:cNvPicPr>
            <a:picLocks noChangeAspect="1" noChangeArrowheads="1"/>
          </p:cNvPicPr>
          <p:nvPr/>
        </p:nvPicPr>
        <p:blipFill>
          <a:blip r:embed="rId4" cstate="print">
            <a:extLst>
              <a:ext uri="{28A0092B-C50C-407E-A947-70E740481C1C}">
                <a14:useLocalDpi xmlns:a14="http://schemas.microsoft.com/office/drawing/2010/main" val="0"/>
              </a:ext>
            </a:extLst>
          </a:blip>
          <a:srcRect b="13028"/>
          <a:stretch>
            <a:fillRect/>
          </a:stretch>
        </p:blipFill>
        <p:spPr bwMode="auto">
          <a:xfrm>
            <a:off x="357012" y="5719234"/>
            <a:ext cx="666044" cy="5785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chor="t">
            <a:normAutofit/>
          </a:bodyPr>
          <a:lstStyle/>
          <a:p>
            <a:r>
              <a:rPr lang="en-US" sz="3200" dirty="0"/>
              <a:t>Two-Photon microscopy: Good for FRAP?</a:t>
            </a:r>
          </a:p>
        </p:txBody>
      </p:sp>
    </p:spTree>
    <p:extLst>
      <p:ext uri="{BB962C8B-B14F-4D97-AF65-F5344CB8AC3E}">
        <p14:creationId xmlns:p14="http://schemas.microsoft.com/office/powerpoint/2010/main" val="399579994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solidFill>
                  <a:prstClr val="black"/>
                </a:solidFill>
              </a:rPr>
              <a:t>Techniques for studying molecular diffusion</a:t>
            </a:r>
            <a:endParaRPr lang="en-US" sz="3600" dirty="0"/>
          </a:p>
        </p:txBody>
      </p:sp>
      <p:sp>
        <p:nvSpPr>
          <p:cNvPr id="3" name="Content Placeholder 2"/>
          <p:cNvSpPr>
            <a:spLocks noGrp="1"/>
          </p:cNvSpPr>
          <p:nvPr>
            <p:ph idx="1"/>
          </p:nvPr>
        </p:nvSpPr>
        <p:spPr/>
        <p:txBody>
          <a:bodyPr/>
          <a:lstStyle/>
          <a:p>
            <a:r>
              <a:rPr lang="en-US" dirty="0"/>
              <a:t>Fluorescence correlation spectroscopy (FCS)</a:t>
            </a:r>
          </a:p>
          <a:p>
            <a:r>
              <a:rPr lang="en-US" dirty="0">
                <a:solidFill>
                  <a:prstClr val="black"/>
                </a:solidFill>
              </a:rPr>
              <a:t>Fluorescent recovery after photobleaching (FRAP)</a:t>
            </a:r>
            <a:endParaRPr lang="en-US" dirty="0"/>
          </a:p>
        </p:txBody>
      </p:sp>
      <p:pic>
        <p:nvPicPr>
          <p:cNvPr id="4" name="Picture 6">
            <a:extLst>
              <a:ext uri="{FF2B5EF4-FFF2-40B4-BE49-F238E27FC236}">
                <a16:creationId xmlns:a16="http://schemas.microsoft.com/office/drawing/2014/main" id="{C0AACD49-2706-4005-ABAD-E9D18C1D2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312" y="3145422"/>
            <a:ext cx="4330993" cy="316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7">
            <a:extLst>
              <a:ext uri="{FF2B5EF4-FFF2-40B4-BE49-F238E27FC236}">
                <a16:creationId xmlns:a16="http://schemas.microsoft.com/office/drawing/2014/main" id="{14E39016-7F51-4BD4-BF61-AAAD8B476647}"/>
              </a:ext>
            </a:extLst>
          </p:cNvPr>
          <p:cNvSpPr txBox="1">
            <a:spLocks noChangeArrowheads="1"/>
          </p:cNvSpPr>
          <p:nvPr/>
        </p:nvSpPr>
        <p:spPr bwMode="auto">
          <a:xfrm>
            <a:off x="1965939" y="6487675"/>
            <a:ext cx="2037737"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7" dirty="0">
                <a:solidFill>
                  <a:srgbClr val="000000"/>
                </a:solidFill>
                <a:ea typeface="ＭＳ Ｐゴシック" panose="020B0600070205080204" pitchFamily="34" charset="-128"/>
              </a:rPr>
              <a:t>Table: http://www.fcsxpert.com/</a:t>
            </a:r>
          </a:p>
        </p:txBody>
      </p:sp>
    </p:spTree>
    <p:extLst>
      <p:ext uri="{BB962C8B-B14F-4D97-AF65-F5344CB8AC3E}">
        <p14:creationId xmlns:p14="http://schemas.microsoft.com/office/powerpoint/2010/main" val="3178755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But what do you do when FRAP and FCS give different results?</a:t>
            </a:r>
          </a:p>
        </p:txBody>
      </p:sp>
      <p:sp>
        <p:nvSpPr>
          <p:cNvPr id="3" name="Content Placeholder 2"/>
          <p:cNvSpPr>
            <a:spLocks noGrp="1"/>
          </p:cNvSpPr>
          <p:nvPr>
            <p:ph sz="half" idx="1"/>
          </p:nvPr>
        </p:nvSpPr>
        <p:spPr/>
        <p:txBody>
          <a:bodyPr/>
          <a:lstStyle/>
          <a:p>
            <a:r>
              <a:rPr lang="en-US" dirty="0"/>
              <a:t>Drosophila </a:t>
            </a:r>
            <a:r>
              <a:rPr lang="en-US" dirty="0" err="1"/>
              <a:t>bicoid</a:t>
            </a:r>
            <a:r>
              <a:rPr lang="en-US" dirty="0"/>
              <a:t> protein gradient</a:t>
            </a:r>
          </a:p>
          <a:p>
            <a:r>
              <a:rPr lang="en-US" dirty="0"/>
              <a:t>With FRAP measured </a:t>
            </a:r>
            <a:r>
              <a:rPr lang="en-US" i="1" dirty="0"/>
              <a:t>D</a:t>
            </a:r>
            <a:r>
              <a:rPr lang="en-US" dirty="0"/>
              <a:t>=0.3 </a:t>
            </a:r>
            <a:r>
              <a:rPr lang="el-GR" dirty="0"/>
              <a:t>μ</a:t>
            </a:r>
            <a:r>
              <a:rPr lang="en-US" dirty="0"/>
              <a:t>m</a:t>
            </a:r>
            <a:r>
              <a:rPr lang="en-US" baseline="30000" dirty="0"/>
              <a:t>2</a:t>
            </a:r>
            <a:r>
              <a:rPr lang="en-US" dirty="0"/>
              <a:t>/second</a:t>
            </a:r>
          </a:p>
          <a:p>
            <a:r>
              <a:rPr lang="en-US" dirty="0"/>
              <a:t>With FCS measured </a:t>
            </a:r>
            <a:r>
              <a:rPr lang="en-US" i="1" dirty="0"/>
              <a:t>D</a:t>
            </a:r>
            <a:r>
              <a:rPr lang="en-US" dirty="0"/>
              <a:t>=</a:t>
            </a:r>
            <a:r>
              <a:rPr lang="el-GR" dirty="0"/>
              <a:t>∼7 μ</a:t>
            </a:r>
            <a:r>
              <a:rPr lang="en-US" dirty="0"/>
              <a:t>m</a:t>
            </a:r>
            <a:r>
              <a:rPr lang="en-US" baseline="30000" dirty="0"/>
              <a:t>2</a:t>
            </a:r>
            <a:r>
              <a:rPr lang="en-US" dirty="0"/>
              <a:t>/second</a:t>
            </a:r>
          </a:p>
          <a:p>
            <a:r>
              <a:rPr lang="en-US" dirty="0"/>
              <a:t>Which result do you believe?</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07300" y="1825625"/>
            <a:ext cx="2929900" cy="4351338"/>
          </a:xfrm>
        </p:spPr>
      </p:pic>
    </p:spTree>
    <p:extLst>
      <p:ext uri="{BB962C8B-B14F-4D97-AF65-F5344CB8AC3E}">
        <p14:creationId xmlns:p14="http://schemas.microsoft.com/office/powerpoint/2010/main" val="318869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Do FRAP and FCS give different results?</a:t>
            </a:r>
          </a:p>
        </p:txBody>
      </p:sp>
      <p:sp>
        <p:nvSpPr>
          <p:cNvPr id="3" name="Content Placeholder 2"/>
          <p:cNvSpPr>
            <a:spLocks noGrp="1"/>
          </p:cNvSpPr>
          <p:nvPr>
            <p:ph idx="1"/>
          </p:nvPr>
        </p:nvSpPr>
        <p:spPr/>
        <p:txBody>
          <a:bodyPr/>
          <a:lstStyle/>
          <a:p>
            <a:r>
              <a:rPr lang="en-US" dirty="0"/>
              <a:t>You will do the experiment in same cell type</a:t>
            </a:r>
          </a:p>
          <a:p>
            <a:r>
              <a:rPr lang="en-US" dirty="0"/>
              <a:t>Recent paper did this experiment:</a:t>
            </a:r>
          </a:p>
          <a:p>
            <a:pPr lvl="1"/>
            <a:r>
              <a:rPr lang="en-US" dirty="0" err="1"/>
              <a:t>Macháň</a:t>
            </a:r>
            <a:r>
              <a:rPr lang="en-US" dirty="0"/>
              <a:t>, R., Foo, Yong H., </a:t>
            </a:r>
            <a:r>
              <a:rPr lang="en-US" dirty="0" err="1"/>
              <a:t>Wohland</a:t>
            </a:r>
            <a:r>
              <a:rPr lang="en-US" dirty="0"/>
              <a:t>, T., 2016. On the Equivalence of FCS and FRAP: Simultaneous Lipid Membrane Measurements. Biophysical Journal 111, 152-161.</a:t>
            </a:r>
          </a:p>
          <a:p>
            <a:r>
              <a:rPr lang="en-US" dirty="0"/>
              <a:t>Paper presents a hypothesis for why these techniques sometimes give different results</a:t>
            </a:r>
          </a:p>
        </p:txBody>
      </p:sp>
    </p:spTree>
    <p:extLst>
      <p:ext uri="{BB962C8B-B14F-4D97-AF65-F5344CB8AC3E}">
        <p14:creationId xmlns:p14="http://schemas.microsoft.com/office/powerpoint/2010/main" val="2902240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solidFill>
                  <a:prstClr val="black"/>
                </a:solidFill>
              </a:rPr>
              <a:t>Techniques for studying molecular diffusion</a:t>
            </a:r>
            <a:endParaRPr lang="en-US" sz="3600" dirty="0"/>
          </a:p>
        </p:txBody>
      </p:sp>
      <p:sp>
        <p:nvSpPr>
          <p:cNvPr id="3" name="Content Placeholder 2"/>
          <p:cNvSpPr>
            <a:spLocks noGrp="1"/>
          </p:cNvSpPr>
          <p:nvPr>
            <p:ph idx="1"/>
          </p:nvPr>
        </p:nvSpPr>
        <p:spPr/>
        <p:txBody>
          <a:bodyPr/>
          <a:lstStyle/>
          <a:p>
            <a:r>
              <a:rPr lang="en-US" dirty="0"/>
              <a:t>Fluorescence correlation spectroscopy (FCS)</a:t>
            </a:r>
          </a:p>
          <a:p>
            <a:r>
              <a:rPr lang="en-US" dirty="0">
                <a:solidFill>
                  <a:schemeClr val="bg1">
                    <a:lumMod val="85000"/>
                  </a:schemeClr>
                </a:solidFill>
              </a:rPr>
              <a:t>Fluorescent recovery after photobleaching (FRAP)</a:t>
            </a:r>
          </a:p>
        </p:txBody>
      </p:sp>
    </p:spTree>
    <p:extLst>
      <p:ext uri="{BB962C8B-B14F-4D97-AF65-F5344CB8AC3E}">
        <p14:creationId xmlns:p14="http://schemas.microsoft.com/office/powerpoint/2010/main" val="2100513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7" name="Text Box 5"/>
          <p:cNvSpPr txBox="1">
            <a:spLocks noChangeArrowheads="1"/>
          </p:cNvSpPr>
          <p:nvPr/>
        </p:nvSpPr>
        <p:spPr bwMode="auto">
          <a:xfrm>
            <a:off x="1481666" y="5964769"/>
            <a:ext cx="5464894" cy="283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44" dirty="0" err="1">
                <a:solidFill>
                  <a:srgbClr val="000000"/>
                </a:solidFill>
              </a:rPr>
              <a:t>Rastan</a:t>
            </a:r>
            <a:r>
              <a:rPr lang="en-US" altLang="en-US" sz="1244" dirty="0">
                <a:solidFill>
                  <a:srgbClr val="000000"/>
                </a:solidFill>
              </a:rPr>
              <a:t>, S. (2001). Genomics: </a:t>
            </a:r>
            <a:r>
              <a:rPr lang="en-US" altLang="en-US" sz="1244" dirty="0" err="1">
                <a:solidFill>
                  <a:srgbClr val="000000"/>
                </a:solidFill>
              </a:rPr>
              <a:t>saviour</a:t>
            </a:r>
            <a:r>
              <a:rPr lang="en-US" altLang="en-US" sz="1244" dirty="0">
                <a:solidFill>
                  <a:srgbClr val="000000"/>
                </a:solidFill>
              </a:rPr>
              <a:t> or millstone? Trends in Genetics 17, 247-248.</a:t>
            </a:r>
          </a:p>
        </p:txBody>
      </p:sp>
      <p:pic>
        <p:nvPicPr>
          <p:cNvPr id="934918" name="Picture 6" descr="D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2967" y="1243189"/>
            <a:ext cx="3381022" cy="1349022"/>
          </a:xfrm>
          <a:prstGeom prst="rect">
            <a:avLst/>
          </a:prstGeom>
          <a:noFill/>
          <a:extLst>
            <a:ext uri="{909E8E84-426E-40DD-AFC4-6F175D3DCCD1}">
              <a14:hiddenFill xmlns:a14="http://schemas.microsoft.com/office/drawing/2010/main">
                <a:solidFill>
                  <a:srgbClr val="FFFFFF"/>
                </a:solidFill>
              </a14:hiddenFill>
            </a:ext>
          </a:extLst>
        </p:spPr>
      </p:pic>
      <p:pic>
        <p:nvPicPr>
          <p:cNvPr id="934919" name="Picture 7" descr="zebrafish_Transcript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80" y="2383367"/>
            <a:ext cx="2523067" cy="1682044"/>
          </a:xfrm>
          <a:prstGeom prst="rect">
            <a:avLst/>
          </a:prstGeom>
          <a:noFill/>
          <a:extLst>
            <a:ext uri="{909E8E84-426E-40DD-AFC4-6F175D3DCCD1}">
              <a14:hiddenFill xmlns:a14="http://schemas.microsoft.com/office/drawing/2010/main">
                <a:solidFill>
                  <a:srgbClr val="FFFFFF"/>
                </a:solidFill>
              </a14:hiddenFill>
            </a:ext>
          </a:extLst>
        </p:spPr>
      </p:pic>
      <p:sp>
        <p:nvSpPr>
          <p:cNvPr id="934920" name="Text Box 8"/>
          <p:cNvSpPr txBox="1">
            <a:spLocks noChangeArrowheads="1"/>
          </p:cNvSpPr>
          <p:nvPr/>
        </p:nvSpPr>
        <p:spPr bwMode="auto">
          <a:xfrm>
            <a:off x="592669" y="1714500"/>
            <a:ext cx="3552576"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133" dirty="0">
                <a:solidFill>
                  <a:srgbClr val="000000"/>
                </a:solidFill>
              </a:rPr>
              <a:t>Genome (What could happen)</a:t>
            </a:r>
          </a:p>
        </p:txBody>
      </p:sp>
      <p:sp>
        <p:nvSpPr>
          <p:cNvPr id="934921" name="Text Box 9"/>
          <p:cNvSpPr txBox="1">
            <a:spLocks noChangeArrowheads="1"/>
          </p:cNvSpPr>
          <p:nvPr/>
        </p:nvSpPr>
        <p:spPr bwMode="auto">
          <a:xfrm>
            <a:off x="3406422" y="2949222"/>
            <a:ext cx="490275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133">
                <a:solidFill>
                  <a:srgbClr val="000000"/>
                </a:solidFill>
              </a:rPr>
              <a:t>Transcriptome (What might be happening)</a:t>
            </a:r>
          </a:p>
        </p:txBody>
      </p:sp>
      <p:sp>
        <p:nvSpPr>
          <p:cNvPr id="934924" name="Text Box 12"/>
          <p:cNvSpPr txBox="1">
            <a:spLocks noChangeArrowheads="1"/>
          </p:cNvSpPr>
          <p:nvPr/>
        </p:nvSpPr>
        <p:spPr bwMode="auto">
          <a:xfrm>
            <a:off x="592667" y="4614333"/>
            <a:ext cx="3595536"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133" dirty="0">
                <a:solidFill>
                  <a:srgbClr val="000000"/>
                </a:solidFill>
              </a:rPr>
              <a:t>Proteome (What is happening)</a:t>
            </a:r>
          </a:p>
        </p:txBody>
      </p:sp>
      <p:pic>
        <p:nvPicPr>
          <p:cNvPr id="934925" name="Picture 13" descr="Zebrfafish_2D_gel"/>
          <p:cNvPicPr>
            <a:picLocks noChangeAspect="1" noChangeArrowheads="1"/>
          </p:cNvPicPr>
          <p:nvPr/>
        </p:nvPicPr>
        <p:blipFill>
          <a:blip r:embed="rId4" cstate="print">
            <a:extLst>
              <a:ext uri="{28A0092B-C50C-407E-A947-70E740481C1C}">
                <a14:useLocalDpi xmlns:a14="http://schemas.microsoft.com/office/drawing/2010/main" val="0"/>
              </a:ext>
            </a:extLst>
          </a:blip>
          <a:srcRect b="50069"/>
          <a:stretch>
            <a:fillRect/>
          </a:stretch>
        </p:blipFill>
        <p:spPr bwMode="auto">
          <a:xfrm>
            <a:off x="5087056" y="3719691"/>
            <a:ext cx="3175000" cy="2050345"/>
          </a:xfrm>
          <a:prstGeom prst="rect">
            <a:avLst/>
          </a:prstGeom>
          <a:noFill/>
          <a:extLst>
            <a:ext uri="{909E8E84-426E-40DD-AFC4-6F175D3DCCD1}">
              <a14:hiddenFill xmlns:a14="http://schemas.microsoft.com/office/drawing/2010/main">
                <a:solidFill>
                  <a:srgbClr val="FFFFFF"/>
                </a:solidFill>
              </a14:hiddenFill>
            </a:ext>
          </a:extLst>
        </p:spPr>
      </p:pic>
      <p:sp>
        <p:nvSpPr>
          <p:cNvPr id="934926" name="Line 14"/>
          <p:cNvSpPr>
            <a:spLocks noChangeShapeType="1"/>
          </p:cNvSpPr>
          <p:nvPr/>
        </p:nvSpPr>
        <p:spPr bwMode="auto">
          <a:xfrm>
            <a:off x="4604456" y="1958622"/>
            <a:ext cx="622300"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934927" name="Line 15"/>
          <p:cNvSpPr>
            <a:spLocks noChangeShapeType="1"/>
          </p:cNvSpPr>
          <p:nvPr/>
        </p:nvSpPr>
        <p:spPr bwMode="auto">
          <a:xfrm>
            <a:off x="4604456" y="4838700"/>
            <a:ext cx="622300"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934928" name="Line 16"/>
          <p:cNvSpPr>
            <a:spLocks noChangeShapeType="1"/>
          </p:cNvSpPr>
          <p:nvPr/>
        </p:nvSpPr>
        <p:spPr bwMode="auto">
          <a:xfrm flipH="1">
            <a:off x="2758723" y="3182056"/>
            <a:ext cx="622300"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934929" name="Text Box 17"/>
          <p:cNvSpPr txBox="1">
            <a:spLocks noChangeArrowheads="1"/>
          </p:cNvSpPr>
          <p:nvPr/>
        </p:nvSpPr>
        <p:spPr bwMode="auto">
          <a:xfrm>
            <a:off x="682980" y="5047545"/>
            <a:ext cx="43165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800" dirty="0" err="1">
                <a:solidFill>
                  <a:srgbClr val="000000"/>
                </a:solidFill>
              </a:rPr>
              <a:t>Lucitt</a:t>
            </a:r>
            <a:r>
              <a:rPr lang="en-US" altLang="en-US" sz="800" dirty="0">
                <a:solidFill>
                  <a:srgbClr val="000000"/>
                </a:solidFill>
              </a:rPr>
              <a:t>, M. B., et al. (2008). Analysis of the Zebrafish Proteome during Embryonic Development. </a:t>
            </a:r>
            <a:r>
              <a:rPr lang="en-US" altLang="en-US" sz="800" i="1" dirty="0">
                <a:solidFill>
                  <a:srgbClr val="000000"/>
                </a:solidFill>
              </a:rPr>
              <a:t>Molecular &amp; Cellular Proteomics</a:t>
            </a:r>
            <a:r>
              <a:rPr lang="en-US" altLang="en-US" sz="800" dirty="0">
                <a:solidFill>
                  <a:srgbClr val="000000"/>
                </a:solidFill>
              </a:rPr>
              <a:t> 7, 981-994.</a:t>
            </a:r>
          </a:p>
        </p:txBody>
      </p:sp>
      <p:sp>
        <p:nvSpPr>
          <p:cNvPr id="934930" name="Text Box 18"/>
          <p:cNvSpPr txBox="1">
            <a:spLocks noChangeArrowheads="1"/>
          </p:cNvSpPr>
          <p:nvPr/>
        </p:nvSpPr>
        <p:spPr bwMode="auto">
          <a:xfrm>
            <a:off x="3478392" y="3310467"/>
            <a:ext cx="51886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800">
                <a:solidFill>
                  <a:srgbClr val="000000"/>
                </a:solidFill>
              </a:rPr>
              <a:t>Levi, L., et al. (2009). Revealing genes associated with vitellogenesis in the liver of the zebrafish (Danio rerio) by transcriptome profiling. </a:t>
            </a:r>
            <a:r>
              <a:rPr lang="en-US" altLang="en-US" sz="800" i="1">
                <a:solidFill>
                  <a:srgbClr val="000000"/>
                </a:solidFill>
              </a:rPr>
              <a:t>BMC Genomics</a:t>
            </a:r>
            <a:r>
              <a:rPr lang="en-US" altLang="en-US" sz="800">
                <a:solidFill>
                  <a:srgbClr val="000000"/>
                </a:solidFill>
              </a:rPr>
              <a:t> 10, 141.</a:t>
            </a:r>
          </a:p>
        </p:txBody>
      </p:sp>
      <p:sp>
        <p:nvSpPr>
          <p:cNvPr id="2" name="Title 1"/>
          <p:cNvSpPr>
            <a:spLocks noGrp="1"/>
          </p:cNvSpPr>
          <p:nvPr>
            <p:ph type="title"/>
          </p:nvPr>
        </p:nvSpPr>
        <p:spPr/>
        <p:txBody>
          <a:bodyPr>
            <a:noAutofit/>
          </a:bodyPr>
          <a:lstStyle/>
          <a:p>
            <a:r>
              <a:rPr lang="en-US" sz="3200" dirty="0"/>
              <a:t>Meeting Summary on Impact of Genomics on Drug Discovery and Development</a:t>
            </a:r>
          </a:p>
        </p:txBody>
      </p:sp>
    </p:spTree>
    <p:extLst>
      <p:ext uri="{BB962C8B-B14F-4D97-AF65-F5344CB8AC3E}">
        <p14:creationId xmlns:p14="http://schemas.microsoft.com/office/powerpoint/2010/main" val="1098119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Flip trap screen (</a:t>
            </a:r>
            <a:r>
              <a:rPr lang="en-US" altLang="en-US" sz="3200" dirty="0">
                <a:solidFill>
                  <a:srgbClr val="000000"/>
                </a:solidFill>
              </a:rPr>
              <a:t>http://www.fliptrap.org)</a:t>
            </a:r>
            <a:br>
              <a:rPr lang="en-US" sz="3200" dirty="0"/>
            </a:br>
            <a:r>
              <a:rPr lang="en-US" sz="2800" dirty="0"/>
              <a:t>Le Trinh et al. Gene Dev. 2011</a:t>
            </a:r>
            <a:endParaRPr lang="en-US" sz="3200" dirty="0"/>
          </a:p>
        </p:txBody>
      </p:sp>
      <p:sp>
        <p:nvSpPr>
          <p:cNvPr id="6" name="Content Placeholder 5"/>
          <p:cNvSpPr>
            <a:spLocks noGrp="1"/>
          </p:cNvSpPr>
          <p:nvPr>
            <p:ph sz="half" idx="2"/>
          </p:nvPr>
        </p:nvSpPr>
        <p:spPr/>
        <p:txBody>
          <a:bodyPr>
            <a:normAutofit/>
          </a:bodyPr>
          <a:lstStyle/>
          <a:p>
            <a:r>
              <a:rPr lang="en-US" sz="2000" dirty="0"/>
              <a:t>Gene trapping vector: Citrine (YFP) flanked by splice acceptor &amp; donor, forward orientation; </a:t>
            </a:r>
            <a:r>
              <a:rPr lang="en-US" sz="2000" dirty="0" err="1"/>
              <a:t>mCherry</a:t>
            </a:r>
            <a:r>
              <a:rPr lang="en-US" sz="2000" dirty="0"/>
              <a:t> (RFP) polyadenylation signal, reverse orientation; lox &amp; FRT sites</a:t>
            </a:r>
          </a:p>
        </p:txBody>
      </p:sp>
      <p:sp>
        <p:nvSpPr>
          <p:cNvPr id="8" name="Content Placeholder 7"/>
          <p:cNvSpPr>
            <a:spLocks noGrp="1"/>
          </p:cNvSpPr>
          <p:nvPr>
            <p:ph sz="half" idx="1"/>
          </p:nvPr>
        </p:nvSpPr>
        <p:spPr/>
        <p:txBody>
          <a:bodyPr>
            <a:normAutofit/>
          </a:bodyPr>
          <a:lstStyle/>
          <a:p>
            <a:r>
              <a:rPr lang="en-US" sz="2000" dirty="0"/>
              <a:t>Transposon based gene trapping technology (Tol2)</a:t>
            </a:r>
          </a:p>
          <a:p>
            <a:endParaRPr lang="en-US" sz="2000" dirty="0"/>
          </a:p>
        </p:txBody>
      </p:sp>
      <p:pic>
        <p:nvPicPr>
          <p:cNvPr id="11" name="Picture 10"/>
          <p:cNvPicPr>
            <a:picLocks noChangeAspect="1"/>
          </p:cNvPicPr>
          <p:nvPr/>
        </p:nvPicPr>
        <p:blipFill>
          <a:blip r:embed="rId3"/>
          <a:stretch>
            <a:fillRect/>
          </a:stretch>
        </p:blipFill>
        <p:spPr>
          <a:xfrm>
            <a:off x="909989" y="2529214"/>
            <a:ext cx="3413433" cy="3727652"/>
          </a:xfrm>
          <a:prstGeom prst="rect">
            <a:avLst/>
          </a:prstGeom>
        </p:spPr>
      </p:pic>
      <p:pic>
        <p:nvPicPr>
          <p:cNvPr id="12" name="Picture 11"/>
          <p:cNvPicPr>
            <a:picLocks noChangeAspect="1"/>
          </p:cNvPicPr>
          <p:nvPr/>
        </p:nvPicPr>
        <p:blipFill>
          <a:blip r:embed="rId4"/>
          <a:stretch>
            <a:fillRect/>
          </a:stretch>
        </p:blipFill>
        <p:spPr>
          <a:xfrm>
            <a:off x="4902160" y="3639845"/>
            <a:ext cx="3419271" cy="2620519"/>
          </a:xfrm>
          <a:prstGeom prst="rect">
            <a:avLst/>
          </a:prstGeom>
        </p:spPr>
      </p:pic>
    </p:spTree>
    <p:extLst>
      <p:ext uri="{BB962C8B-B14F-4D97-AF65-F5344CB8AC3E}">
        <p14:creationId xmlns:p14="http://schemas.microsoft.com/office/powerpoint/2010/main" val="3891473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ChangeArrowheads="1"/>
          </p:cNvSpPr>
          <p:nvPr/>
        </p:nvSpPr>
        <p:spPr bwMode="auto">
          <a:xfrm>
            <a:off x="1014589" y="1818923"/>
            <a:ext cx="2736144" cy="4028722"/>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995336" name="Text Box 8"/>
          <p:cNvSpPr txBox="1">
            <a:spLocks noChangeArrowheads="1"/>
          </p:cNvSpPr>
          <p:nvPr/>
        </p:nvSpPr>
        <p:spPr bwMode="auto">
          <a:xfrm>
            <a:off x="4480279" y="3570112"/>
            <a:ext cx="1039067"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067">
                <a:solidFill>
                  <a:srgbClr val="FFFFFF"/>
                </a:solidFill>
                <a:ea typeface="ＭＳ Ｐゴシック" panose="020B0600070205080204" pitchFamily="34" charset="-128"/>
              </a:rPr>
              <a:t>Cell Membrane</a:t>
            </a:r>
          </a:p>
        </p:txBody>
      </p:sp>
      <p:sp>
        <p:nvSpPr>
          <p:cNvPr id="995337" name="Text Box 9"/>
          <p:cNvSpPr txBox="1">
            <a:spLocks noChangeArrowheads="1"/>
          </p:cNvSpPr>
          <p:nvPr/>
        </p:nvSpPr>
        <p:spPr bwMode="auto">
          <a:xfrm>
            <a:off x="6831190" y="3550356"/>
            <a:ext cx="534121"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067">
                <a:solidFill>
                  <a:srgbClr val="FFFFFF"/>
                </a:solidFill>
                <a:ea typeface="ＭＳ Ｐゴシック" panose="020B0600070205080204" pitchFamily="34" charset="-128"/>
              </a:rPr>
              <a:t>Nuclei</a:t>
            </a:r>
          </a:p>
        </p:txBody>
      </p:sp>
      <p:sp>
        <p:nvSpPr>
          <p:cNvPr id="995338" name="Text Box 10"/>
          <p:cNvSpPr txBox="1">
            <a:spLocks noChangeArrowheads="1"/>
          </p:cNvSpPr>
          <p:nvPr/>
        </p:nvSpPr>
        <p:spPr bwMode="auto">
          <a:xfrm>
            <a:off x="4447822" y="1516945"/>
            <a:ext cx="1046184" cy="33855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l-GR" altLang="en-US" sz="1600">
                <a:solidFill>
                  <a:srgbClr val="00FF00"/>
                </a:solidFill>
                <a:ea typeface="ＭＳ Ｐゴシック" panose="020B0600070205080204" pitchFamily="34" charset="-128"/>
                <a:cs typeface="Arial" panose="020B0604020202020204" pitchFamily="34" charset="0"/>
              </a:rPr>
              <a:t>α</a:t>
            </a:r>
            <a:r>
              <a:rPr lang="en-US" altLang="en-US" sz="1600">
                <a:solidFill>
                  <a:srgbClr val="00FF00"/>
                </a:solidFill>
                <a:ea typeface="ＭＳ Ｐゴシック" panose="020B0600070205080204" pitchFamily="34" charset="-128"/>
                <a:cs typeface="Arial" panose="020B0604020202020204" pitchFamily="34" charset="0"/>
              </a:rPr>
              <a:t>- Catenin</a:t>
            </a:r>
            <a:endParaRPr lang="el-GR" altLang="en-US" sz="1600">
              <a:solidFill>
                <a:srgbClr val="00FF00"/>
              </a:solidFill>
              <a:ea typeface="ＭＳ Ｐゴシック" panose="020B0600070205080204" pitchFamily="34" charset="-128"/>
              <a:cs typeface="Arial" panose="020B0604020202020204" pitchFamily="34" charset="0"/>
            </a:endParaRPr>
          </a:p>
        </p:txBody>
      </p:sp>
      <p:sp>
        <p:nvSpPr>
          <p:cNvPr id="995340" name="Text Box 12"/>
          <p:cNvSpPr txBox="1">
            <a:spLocks noChangeArrowheads="1"/>
          </p:cNvSpPr>
          <p:nvPr/>
        </p:nvSpPr>
        <p:spPr bwMode="auto">
          <a:xfrm>
            <a:off x="6691489" y="1516945"/>
            <a:ext cx="770788" cy="33855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solidFill>
                  <a:srgbClr val="00FF00"/>
                </a:solidFill>
                <a:ea typeface="ＭＳ Ｐゴシック" panose="020B0600070205080204" pitchFamily="34" charset="-128"/>
                <a:cs typeface="Arial" panose="020B0604020202020204" pitchFamily="34" charset="0"/>
              </a:rPr>
              <a:t>Hmga2</a:t>
            </a:r>
            <a:endParaRPr lang="el-GR" altLang="en-US" sz="1600">
              <a:solidFill>
                <a:srgbClr val="00FF00"/>
              </a:solidFill>
              <a:ea typeface="ＭＳ Ｐゴシック" panose="020B0600070205080204" pitchFamily="34" charset="-128"/>
              <a:cs typeface="Arial" panose="020B0604020202020204" pitchFamily="34" charset="0"/>
            </a:endParaRPr>
          </a:p>
        </p:txBody>
      </p:sp>
      <p:sp>
        <p:nvSpPr>
          <p:cNvPr id="995341" name="Text Box 13"/>
          <p:cNvSpPr txBox="1">
            <a:spLocks noChangeArrowheads="1"/>
          </p:cNvSpPr>
          <p:nvPr/>
        </p:nvSpPr>
        <p:spPr bwMode="auto">
          <a:xfrm>
            <a:off x="4617156" y="3745089"/>
            <a:ext cx="752129" cy="33855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solidFill>
                  <a:srgbClr val="00FF00"/>
                </a:solidFill>
                <a:ea typeface="ＭＳ Ｐゴシック" panose="020B0600070205080204" pitchFamily="34" charset="-128"/>
                <a:cs typeface="Arial" panose="020B0604020202020204" pitchFamily="34" charset="0"/>
              </a:rPr>
              <a:t>Rbms3</a:t>
            </a:r>
            <a:endParaRPr lang="el-GR" altLang="en-US" sz="1600">
              <a:solidFill>
                <a:srgbClr val="00FF00"/>
              </a:solidFill>
              <a:ea typeface="ＭＳ Ｐゴシック" panose="020B0600070205080204" pitchFamily="34" charset="-128"/>
              <a:cs typeface="Arial" panose="020B0604020202020204" pitchFamily="34" charset="0"/>
            </a:endParaRPr>
          </a:p>
        </p:txBody>
      </p:sp>
      <p:sp>
        <p:nvSpPr>
          <p:cNvPr id="995342" name="Text Box 14"/>
          <p:cNvSpPr txBox="1">
            <a:spLocks noChangeArrowheads="1"/>
          </p:cNvSpPr>
          <p:nvPr/>
        </p:nvSpPr>
        <p:spPr bwMode="auto">
          <a:xfrm>
            <a:off x="6719712" y="3745089"/>
            <a:ext cx="811441" cy="33855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solidFill>
                  <a:srgbClr val="00FF00"/>
                </a:solidFill>
                <a:ea typeface="ＭＳ Ｐゴシック" panose="020B0600070205080204" pitchFamily="34" charset="-128"/>
                <a:cs typeface="Arial" panose="020B0604020202020204" pitchFamily="34" charset="0"/>
              </a:rPr>
              <a:t>Rab3ab</a:t>
            </a:r>
            <a:endParaRPr lang="el-GR" altLang="en-US" sz="1600">
              <a:solidFill>
                <a:srgbClr val="00FF00"/>
              </a:solidFill>
              <a:ea typeface="ＭＳ Ｐゴシック" panose="020B0600070205080204" pitchFamily="34" charset="-128"/>
              <a:cs typeface="Arial" panose="020B0604020202020204" pitchFamily="34" charset="0"/>
            </a:endParaRPr>
          </a:p>
        </p:txBody>
      </p:sp>
      <p:sp>
        <p:nvSpPr>
          <p:cNvPr id="995343" name="Text Box 15"/>
          <p:cNvSpPr txBox="1">
            <a:spLocks noChangeArrowheads="1"/>
          </p:cNvSpPr>
          <p:nvPr/>
        </p:nvSpPr>
        <p:spPr bwMode="auto">
          <a:xfrm>
            <a:off x="4618567" y="5788378"/>
            <a:ext cx="771365"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067">
                <a:solidFill>
                  <a:srgbClr val="FFFFFF"/>
                </a:solidFill>
                <a:ea typeface="ＭＳ Ｐゴシック" panose="020B0600070205080204" pitchFamily="34" charset="-128"/>
              </a:rPr>
              <a:t>Cytoplasm</a:t>
            </a:r>
          </a:p>
        </p:txBody>
      </p:sp>
      <p:sp>
        <p:nvSpPr>
          <p:cNvPr id="995344" name="Text Box 16"/>
          <p:cNvSpPr txBox="1">
            <a:spLocks noChangeArrowheads="1"/>
          </p:cNvSpPr>
          <p:nvPr/>
        </p:nvSpPr>
        <p:spPr bwMode="auto">
          <a:xfrm>
            <a:off x="1032934" y="1433689"/>
            <a:ext cx="2434449" cy="33855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solidFill>
                  <a:srgbClr val="FFFFFF"/>
                </a:solidFill>
                <a:ea typeface="ＭＳ Ｐゴシック" panose="020B0600070205080204" pitchFamily="34" charset="-128"/>
              </a:rPr>
              <a:t>Zebrafish Ear Development</a:t>
            </a:r>
          </a:p>
        </p:txBody>
      </p:sp>
      <p:sp>
        <p:nvSpPr>
          <p:cNvPr id="995345" name="Text Box 17"/>
          <p:cNvSpPr txBox="1">
            <a:spLocks noChangeArrowheads="1"/>
          </p:cNvSpPr>
          <p:nvPr/>
        </p:nvSpPr>
        <p:spPr bwMode="auto">
          <a:xfrm>
            <a:off x="6472767" y="5808134"/>
            <a:ext cx="1189749"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067">
                <a:solidFill>
                  <a:srgbClr val="FFFFFF"/>
                </a:solidFill>
                <a:ea typeface="ＭＳ Ｐゴシック" panose="020B0600070205080204" pitchFamily="34" charset="-128"/>
              </a:rPr>
              <a:t>Cytoplasm+Nuclei</a:t>
            </a:r>
          </a:p>
        </p:txBody>
      </p:sp>
      <p:sp>
        <p:nvSpPr>
          <p:cNvPr id="995349" name="Text Box 21"/>
          <p:cNvSpPr txBox="1">
            <a:spLocks noChangeArrowheads="1"/>
          </p:cNvSpPr>
          <p:nvPr/>
        </p:nvSpPr>
        <p:spPr bwMode="auto">
          <a:xfrm>
            <a:off x="2738968" y="2332568"/>
            <a:ext cx="580415" cy="31117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422">
                <a:solidFill>
                  <a:srgbClr val="000000"/>
                </a:solidFill>
                <a:ea typeface="ＭＳ Ｐゴシック" panose="020B0600070205080204" pitchFamily="34" charset="-128"/>
              </a:rPr>
              <a:t>1 day</a:t>
            </a:r>
          </a:p>
        </p:txBody>
      </p:sp>
      <p:sp>
        <p:nvSpPr>
          <p:cNvPr id="995350" name="Text Box 22"/>
          <p:cNvSpPr txBox="1">
            <a:spLocks noChangeArrowheads="1"/>
          </p:cNvSpPr>
          <p:nvPr/>
        </p:nvSpPr>
        <p:spPr bwMode="auto">
          <a:xfrm>
            <a:off x="2738967" y="3698523"/>
            <a:ext cx="649280" cy="31117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422">
                <a:solidFill>
                  <a:srgbClr val="000000"/>
                </a:solidFill>
                <a:ea typeface="ＭＳ Ｐゴシック" panose="020B0600070205080204" pitchFamily="34" charset="-128"/>
              </a:rPr>
              <a:t>2 days</a:t>
            </a:r>
          </a:p>
        </p:txBody>
      </p:sp>
      <p:sp>
        <p:nvSpPr>
          <p:cNvPr id="995351" name="Text Box 23"/>
          <p:cNvSpPr txBox="1">
            <a:spLocks noChangeArrowheads="1"/>
          </p:cNvSpPr>
          <p:nvPr/>
        </p:nvSpPr>
        <p:spPr bwMode="auto">
          <a:xfrm>
            <a:off x="2738967" y="5027790"/>
            <a:ext cx="798360" cy="31117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422">
                <a:solidFill>
                  <a:srgbClr val="000000"/>
                </a:solidFill>
                <a:ea typeface="ＭＳ Ｐゴシック" panose="020B0600070205080204" pitchFamily="34" charset="-128"/>
              </a:rPr>
              <a:t>3-4 days</a:t>
            </a:r>
          </a:p>
        </p:txBody>
      </p:sp>
      <p:pic>
        <p:nvPicPr>
          <p:cNvPr id="995355" name="Picture 27" descr="Hmga2_memCherry_46hpf_Subset_Delete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2034" y="3242734"/>
            <a:ext cx="1212144" cy="1212145"/>
          </a:xfrm>
          <a:prstGeom prst="rect">
            <a:avLst/>
          </a:prstGeom>
          <a:noFill/>
          <a:extLst>
            <a:ext uri="{909E8E84-426E-40DD-AFC4-6F175D3DCCD1}">
              <a14:hiddenFill xmlns:a14="http://schemas.microsoft.com/office/drawing/2010/main">
                <a:solidFill>
                  <a:srgbClr val="FFFFFF"/>
                </a:solidFill>
              </a14:hiddenFill>
            </a:ext>
          </a:extLst>
        </p:spPr>
      </p:pic>
      <p:pic>
        <p:nvPicPr>
          <p:cNvPr id="995356" name="Picture 28" descr="120117Botocy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2034" y="4572000"/>
            <a:ext cx="1212144" cy="1212145"/>
          </a:xfrm>
          <a:prstGeom prst="rect">
            <a:avLst/>
          </a:prstGeom>
          <a:noFill/>
          <a:extLst>
            <a:ext uri="{909E8E84-426E-40DD-AFC4-6F175D3DCCD1}">
              <a14:hiddenFill xmlns:a14="http://schemas.microsoft.com/office/drawing/2010/main">
                <a:solidFill>
                  <a:srgbClr val="FFFFFF"/>
                </a:solidFill>
              </a14:hiddenFill>
            </a:ext>
          </a:extLst>
        </p:spPr>
      </p:pic>
      <p:pic>
        <p:nvPicPr>
          <p:cNvPr id="995357" name="Picture 29" descr="Hmga2_memCherry_24hpf_Subset_Delete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2034" y="1876778"/>
            <a:ext cx="1212144" cy="1212145"/>
          </a:xfrm>
          <a:prstGeom prst="rect">
            <a:avLst/>
          </a:prstGeom>
          <a:noFill/>
          <a:extLst>
            <a:ext uri="{909E8E84-426E-40DD-AFC4-6F175D3DCCD1}">
              <a14:hiddenFill xmlns:a14="http://schemas.microsoft.com/office/drawing/2010/main">
                <a:solidFill>
                  <a:srgbClr val="FFFFFF"/>
                </a:solidFill>
              </a14:hiddenFill>
            </a:ext>
          </a:extLst>
        </p:spPr>
      </p:pic>
      <p:sp>
        <p:nvSpPr>
          <p:cNvPr id="995358" name="Text Box 30"/>
          <p:cNvSpPr txBox="1">
            <a:spLocks noChangeArrowheads="1"/>
          </p:cNvSpPr>
          <p:nvPr/>
        </p:nvSpPr>
        <p:spPr bwMode="auto">
          <a:xfrm>
            <a:off x="1531056" y="5595057"/>
            <a:ext cx="543739" cy="22916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89">
                <a:solidFill>
                  <a:srgbClr val="FF6600"/>
                </a:solidFill>
                <a:ea typeface="ＭＳ Ｐゴシック" panose="020B0600070205080204" pitchFamily="34" charset="-128"/>
                <a:cs typeface="Arial" panose="020B0604020202020204" pitchFamily="34" charset="0"/>
              </a:rPr>
              <a:t>FM1-43</a:t>
            </a:r>
          </a:p>
        </p:txBody>
      </p:sp>
      <p:sp>
        <p:nvSpPr>
          <p:cNvPr id="995359" name="Text Box 31"/>
          <p:cNvSpPr txBox="1">
            <a:spLocks noChangeArrowheads="1"/>
          </p:cNvSpPr>
          <p:nvPr/>
        </p:nvSpPr>
        <p:spPr bwMode="auto">
          <a:xfrm>
            <a:off x="1938866" y="4255912"/>
            <a:ext cx="731290" cy="22916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89">
                <a:solidFill>
                  <a:srgbClr val="FF3300"/>
                </a:solidFill>
                <a:ea typeface="ＭＳ Ｐゴシック" panose="020B0600070205080204" pitchFamily="34" charset="-128"/>
                <a:cs typeface="Arial" panose="020B0604020202020204" pitchFamily="34" charset="0"/>
              </a:rPr>
              <a:t>memCherry</a:t>
            </a:r>
          </a:p>
        </p:txBody>
      </p:sp>
      <p:sp>
        <p:nvSpPr>
          <p:cNvPr id="995360" name="Text Box 32"/>
          <p:cNvSpPr txBox="1">
            <a:spLocks noChangeArrowheads="1"/>
          </p:cNvSpPr>
          <p:nvPr/>
        </p:nvSpPr>
        <p:spPr bwMode="auto">
          <a:xfrm>
            <a:off x="1401234" y="2906889"/>
            <a:ext cx="731290" cy="22916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89">
                <a:solidFill>
                  <a:srgbClr val="FF3300"/>
                </a:solidFill>
                <a:ea typeface="ＭＳ Ｐゴシック" panose="020B0600070205080204" pitchFamily="34" charset="-128"/>
                <a:cs typeface="Arial" panose="020B0604020202020204" pitchFamily="34" charset="0"/>
              </a:rPr>
              <a:t>memCherry</a:t>
            </a:r>
          </a:p>
        </p:txBody>
      </p:sp>
      <p:sp>
        <p:nvSpPr>
          <p:cNvPr id="995361" name="Text Box 33"/>
          <p:cNvSpPr txBox="1">
            <a:spLocks noChangeArrowheads="1"/>
          </p:cNvSpPr>
          <p:nvPr/>
        </p:nvSpPr>
        <p:spPr bwMode="auto">
          <a:xfrm>
            <a:off x="1401234" y="1844323"/>
            <a:ext cx="511679" cy="22916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89">
                <a:solidFill>
                  <a:schemeClr val="accent2"/>
                </a:solidFill>
                <a:ea typeface="ＭＳ Ｐゴシック" panose="020B0600070205080204" pitchFamily="34" charset="-128"/>
                <a:cs typeface="Arial" panose="020B0604020202020204" pitchFamily="34" charset="0"/>
              </a:rPr>
              <a:t>Hmga2</a:t>
            </a:r>
          </a:p>
        </p:txBody>
      </p:sp>
      <p:sp>
        <p:nvSpPr>
          <p:cNvPr id="3" name="Title 2"/>
          <p:cNvSpPr>
            <a:spLocks noGrp="1"/>
          </p:cNvSpPr>
          <p:nvPr>
            <p:ph type="title"/>
          </p:nvPr>
        </p:nvSpPr>
        <p:spPr/>
        <p:txBody>
          <a:bodyPr anchor="t">
            <a:noAutofit/>
          </a:bodyPr>
          <a:lstStyle/>
          <a:p>
            <a:r>
              <a:rPr lang="en-US" sz="2800" dirty="0"/>
              <a:t>Flip Trap Screen Labels Endogenous Proteins:</a:t>
            </a:r>
            <a:br>
              <a:rPr lang="en-US" sz="2800" dirty="0"/>
            </a:br>
            <a:r>
              <a:rPr lang="en-US" sz="2800" dirty="0"/>
              <a:t>Different Sub-Cellular Compartments and Cell Types</a:t>
            </a:r>
            <a:br>
              <a:rPr lang="en-US" sz="2800" dirty="0"/>
            </a:br>
            <a:endParaRPr lang="en-US" sz="2800" dirty="0"/>
          </a:p>
        </p:txBody>
      </p:sp>
    </p:spTree>
    <p:extLst>
      <p:ext uri="{BB962C8B-B14F-4D97-AF65-F5344CB8AC3E}">
        <p14:creationId xmlns:p14="http://schemas.microsoft.com/office/powerpoint/2010/main" val="662469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a:xfrm>
            <a:off x="760589" y="533400"/>
            <a:ext cx="7721600" cy="1016000"/>
          </a:xfrm>
        </p:spPr>
        <p:txBody>
          <a:bodyPr/>
          <a:lstStyle/>
          <a:p>
            <a:r>
              <a:rPr lang="en-US" altLang="en-US" sz="2133" b="1">
                <a:solidFill>
                  <a:srgbClr val="000000"/>
                </a:solidFill>
              </a:rPr>
              <a:t>Nucleus has Distinct Structural and Functional Compartments</a:t>
            </a:r>
          </a:p>
        </p:txBody>
      </p:sp>
      <p:pic>
        <p:nvPicPr>
          <p:cNvPr id="10106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023" y="1446389"/>
            <a:ext cx="4789311" cy="432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0694" name="Text Box 6"/>
          <p:cNvSpPr txBox="1">
            <a:spLocks noChangeArrowheads="1"/>
          </p:cNvSpPr>
          <p:nvPr/>
        </p:nvSpPr>
        <p:spPr bwMode="auto">
          <a:xfrm>
            <a:off x="887590" y="5930901"/>
            <a:ext cx="7466188" cy="42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812810" eaLnBrk="0" fontAlgn="base" hangingPunct="0">
              <a:spcBef>
                <a:spcPct val="0"/>
              </a:spcBef>
              <a:spcAft>
                <a:spcPct val="0"/>
              </a:spcAft>
            </a:pPr>
            <a:r>
              <a:rPr lang="en-US" altLang="en-US" sz="1067" b="1">
                <a:solidFill>
                  <a:srgbClr val="000000"/>
                </a:solidFill>
                <a:latin typeface="Arial" panose="020B0604020202020204" pitchFamily="34" charset="0"/>
              </a:rPr>
              <a:t>Lanctot, C., T. Cheutin, et al. (2007). "Dynamic genome architecture in the nuclear space: regulation of gene expression in three dimensions." </a:t>
            </a:r>
            <a:r>
              <a:rPr lang="en-US" altLang="en-US" sz="1067" b="1" u="sng">
                <a:solidFill>
                  <a:srgbClr val="000000"/>
                </a:solidFill>
                <a:latin typeface="Arial" panose="020B0604020202020204" pitchFamily="34" charset="0"/>
              </a:rPr>
              <a:t>Nat Rev Genet</a:t>
            </a:r>
            <a:r>
              <a:rPr lang="en-US" altLang="en-US" sz="1067" b="1">
                <a:solidFill>
                  <a:srgbClr val="000000"/>
                </a:solidFill>
                <a:latin typeface="Arial" panose="020B0604020202020204" pitchFamily="34" charset="0"/>
              </a:rPr>
              <a:t> 8(2): 104-115.</a:t>
            </a:r>
          </a:p>
        </p:txBody>
      </p:sp>
    </p:spTree>
    <p:extLst>
      <p:ext uri="{BB962C8B-B14F-4D97-AF65-F5344CB8AC3E}">
        <p14:creationId xmlns:p14="http://schemas.microsoft.com/office/powerpoint/2010/main" val="790457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solidFill>
                  <a:prstClr val="black"/>
                </a:solidFill>
              </a:rPr>
              <a:t>Fluorescent recovery after photobleaching (FRAP)</a:t>
            </a:r>
            <a:endParaRPr lang="en-US" sz="3600" dirty="0"/>
          </a:p>
        </p:txBody>
      </p:sp>
      <p:sp>
        <p:nvSpPr>
          <p:cNvPr id="3" name="Content Placeholder 2"/>
          <p:cNvSpPr>
            <a:spLocks noGrp="1"/>
          </p:cNvSpPr>
          <p:nvPr>
            <p:ph idx="1"/>
          </p:nvPr>
        </p:nvSpPr>
        <p:spPr/>
        <p:txBody>
          <a:bodyPr/>
          <a:lstStyle/>
          <a:p>
            <a:r>
              <a:rPr lang="en-US" dirty="0"/>
              <a:t>FRAP has been around since 1976</a:t>
            </a:r>
          </a:p>
          <a:p>
            <a:r>
              <a:rPr lang="en-US" dirty="0"/>
              <a:t>Again developed by Watt Webb’s laboratory at Cornell</a:t>
            </a:r>
          </a:p>
          <a:p>
            <a:r>
              <a:rPr lang="en-US" dirty="0"/>
              <a:t>Unlike FCS not a single molecule technique</a:t>
            </a:r>
          </a:p>
          <a:p>
            <a:r>
              <a:rPr lang="en-US" dirty="0"/>
              <a:t>Looks at dynamics of populations of molecule</a:t>
            </a:r>
          </a:p>
          <a:p>
            <a:r>
              <a:rPr lang="en-US" dirty="0"/>
              <a:t>Though it’s been around for a while can you guess what development really made FRAP take off?</a:t>
            </a:r>
          </a:p>
        </p:txBody>
      </p:sp>
    </p:spTree>
    <p:extLst>
      <p:ext uri="{BB962C8B-B14F-4D97-AF65-F5344CB8AC3E}">
        <p14:creationId xmlns:p14="http://schemas.microsoft.com/office/powerpoint/2010/main" val="1159083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962666" name="Picture 106" descr="120117A2projSCALE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0767" y="4382911"/>
            <a:ext cx="1783644" cy="1783644"/>
          </a:xfrm>
          <a:prstGeom prst="rect">
            <a:avLst/>
          </a:prstGeom>
          <a:noFill/>
          <a:extLst>
            <a:ext uri="{909E8E84-426E-40DD-AFC4-6F175D3DCCD1}">
              <a14:hiddenFill xmlns:a14="http://schemas.microsoft.com/office/drawing/2010/main">
                <a:solidFill>
                  <a:srgbClr val="FFFFFF"/>
                </a:solidFill>
              </a14:hiddenFill>
            </a:ext>
          </a:extLst>
        </p:spPr>
      </p:pic>
      <p:sp>
        <p:nvSpPr>
          <p:cNvPr id="962667" name="Text Box 107"/>
          <p:cNvSpPr txBox="1">
            <a:spLocks noChangeArrowheads="1"/>
          </p:cNvSpPr>
          <p:nvPr/>
        </p:nvSpPr>
        <p:spPr bwMode="auto">
          <a:xfrm>
            <a:off x="6987823" y="4378679"/>
            <a:ext cx="933269" cy="31117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1422">
                <a:solidFill>
                  <a:srgbClr val="FFFFFF"/>
                </a:solidFill>
                <a:latin typeface="Arial" panose="020B0604020202020204" pitchFamily="34" charset="0"/>
                <a:ea typeface="ＭＳ Ｐゴシック" panose="020B0600070205080204" pitchFamily="34" charset="-128"/>
                <a:cs typeface="Arial" panose="020B0604020202020204" pitchFamily="34" charset="0"/>
              </a:rPr>
              <a:t>Hair cells</a:t>
            </a:r>
          </a:p>
        </p:txBody>
      </p:sp>
      <p:sp>
        <p:nvSpPr>
          <p:cNvPr id="962668" name="Text Box 108"/>
          <p:cNvSpPr txBox="1">
            <a:spLocks noChangeArrowheads="1"/>
          </p:cNvSpPr>
          <p:nvPr/>
        </p:nvSpPr>
        <p:spPr bwMode="auto">
          <a:xfrm>
            <a:off x="7897990" y="5895623"/>
            <a:ext cx="811441" cy="31117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1422">
                <a:solidFill>
                  <a:srgbClr val="FF6600"/>
                </a:solidFill>
                <a:latin typeface="Arial" panose="020B0604020202020204" pitchFamily="34" charset="0"/>
                <a:ea typeface="ＭＳ Ｐゴシック" panose="020B0600070205080204" pitchFamily="34" charset="-128"/>
                <a:cs typeface="Arial" panose="020B0604020202020204" pitchFamily="34" charset="0"/>
              </a:rPr>
              <a:t>FM1-43</a:t>
            </a:r>
          </a:p>
        </p:txBody>
      </p:sp>
      <p:sp>
        <p:nvSpPr>
          <p:cNvPr id="962669" name="Text Box 109"/>
          <p:cNvSpPr txBox="1">
            <a:spLocks noChangeArrowheads="1"/>
          </p:cNvSpPr>
          <p:nvPr/>
        </p:nvSpPr>
        <p:spPr bwMode="auto">
          <a:xfrm>
            <a:off x="8026401" y="4378679"/>
            <a:ext cx="691215" cy="31117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1422">
                <a:solidFill>
                  <a:srgbClr val="FFFFFF"/>
                </a:solidFill>
                <a:latin typeface="Arial" panose="020B0604020202020204" pitchFamily="34" charset="0"/>
                <a:ea typeface="ＭＳ Ｐゴシック" panose="020B0600070205080204" pitchFamily="34" charset="-128"/>
                <a:cs typeface="Arial" panose="020B0604020202020204" pitchFamily="34" charset="0"/>
              </a:rPr>
              <a:t>80 hpf</a:t>
            </a:r>
          </a:p>
        </p:txBody>
      </p:sp>
      <p:sp>
        <p:nvSpPr>
          <p:cNvPr id="962617" name="Rectangle 57"/>
          <p:cNvSpPr>
            <a:spLocks noChangeArrowheads="1"/>
          </p:cNvSpPr>
          <p:nvPr/>
        </p:nvSpPr>
        <p:spPr bwMode="auto">
          <a:xfrm>
            <a:off x="159456" y="381000"/>
            <a:ext cx="8810978" cy="585612"/>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lvl1pPr algn="ctr">
              <a:defRPr sz="3000">
                <a:solidFill>
                  <a:schemeClr val="bg2"/>
                </a:solidFill>
                <a:latin typeface="Arial" panose="020B0604020202020204" pitchFamily="34" charset="0"/>
              </a:defRPr>
            </a:lvl1pPr>
            <a:lvl2pPr algn="ctr">
              <a:defRPr sz="3000">
                <a:solidFill>
                  <a:schemeClr val="bg2"/>
                </a:solidFill>
                <a:latin typeface="Arial" panose="020B0604020202020204" pitchFamily="34" charset="0"/>
              </a:defRPr>
            </a:lvl2pPr>
            <a:lvl3pPr algn="ctr">
              <a:defRPr sz="3000">
                <a:solidFill>
                  <a:schemeClr val="bg2"/>
                </a:solidFill>
                <a:latin typeface="Arial" panose="020B0604020202020204" pitchFamily="34" charset="0"/>
              </a:defRPr>
            </a:lvl3pPr>
            <a:lvl4pPr algn="ctr">
              <a:defRPr sz="3000">
                <a:solidFill>
                  <a:schemeClr val="bg2"/>
                </a:solidFill>
                <a:latin typeface="Arial" panose="020B0604020202020204" pitchFamily="34" charset="0"/>
              </a:defRPr>
            </a:lvl4pPr>
            <a:lvl5pPr algn="ctr">
              <a:defRPr sz="3000">
                <a:solidFill>
                  <a:schemeClr val="bg2"/>
                </a:solidFill>
                <a:latin typeface="Arial" panose="020B0604020202020204" pitchFamily="34" charset="0"/>
              </a:defRPr>
            </a:lvl5pPr>
            <a:lvl6pPr marL="457200" algn="ctr" fontAlgn="base">
              <a:spcBef>
                <a:spcPct val="0"/>
              </a:spcBef>
              <a:spcAft>
                <a:spcPct val="0"/>
              </a:spcAft>
              <a:defRPr sz="3000">
                <a:solidFill>
                  <a:schemeClr val="bg2"/>
                </a:solidFill>
                <a:latin typeface="Arial" panose="020B0604020202020204" pitchFamily="34" charset="0"/>
              </a:defRPr>
            </a:lvl6pPr>
            <a:lvl7pPr marL="914400" algn="ctr" fontAlgn="base">
              <a:spcBef>
                <a:spcPct val="0"/>
              </a:spcBef>
              <a:spcAft>
                <a:spcPct val="0"/>
              </a:spcAft>
              <a:defRPr sz="3000">
                <a:solidFill>
                  <a:schemeClr val="bg2"/>
                </a:solidFill>
                <a:latin typeface="Arial" panose="020B0604020202020204" pitchFamily="34" charset="0"/>
              </a:defRPr>
            </a:lvl7pPr>
            <a:lvl8pPr marL="1371600" algn="ctr" fontAlgn="base">
              <a:spcBef>
                <a:spcPct val="0"/>
              </a:spcBef>
              <a:spcAft>
                <a:spcPct val="0"/>
              </a:spcAft>
              <a:defRPr sz="3000">
                <a:solidFill>
                  <a:schemeClr val="bg2"/>
                </a:solidFill>
                <a:latin typeface="Arial" panose="020B0604020202020204" pitchFamily="34" charset="0"/>
              </a:defRPr>
            </a:lvl8pPr>
            <a:lvl9pPr marL="1828800" algn="ctr" fontAlgn="base">
              <a:spcBef>
                <a:spcPct val="0"/>
              </a:spcBef>
              <a:spcAft>
                <a:spcPct val="0"/>
              </a:spcAft>
              <a:defRPr sz="3000">
                <a:solidFill>
                  <a:schemeClr val="bg2"/>
                </a:solidFill>
                <a:latin typeface="Arial" panose="020B0604020202020204" pitchFamily="34" charset="0"/>
              </a:defRPr>
            </a:lvl9pPr>
          </a:lstStyle>
          <a:p>
            <a:pPr defTabSz="812810" fontAlgn="base">
              <a:spcBef>
                <a:spcPct val="0"/>
              </a:spcBef>
              <a:spcAft>
                <a:spcPct val="0"/>
              </a:spcAft>
            </a:pPr>
            <a:r>
              <a:rPr lang="en-US" altLang="en-US" sz="1778" b="1">
                <a:solidFill>
                  <a:srgbClr val="FFFF00"/>
                </a:solidFill>
              </a:rPr>
              <a:t>FCS + Ubiquitously Expressed Proteins Can Reveal Hidden Variations </a:t>
            </a:r>
          </a:p>
        </p:txBody>
      </p:sp>
      <p:pic>
        <p:nvPicPr>
          <p:cNvPr id="962618" name="Picture 58" descr="ct29a_Pos1_55hpf_Subset_Maximumintensityproje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3622" y="2592211"/>
            <a:ext cx="1761067" cy="1761067"/>
          </a:xfrm>
          <a:prstGeom prst="rect">
            <a:avLst/>
          </a:prstGeom>
          <a:noFill/>
          <a:extLst>
            <a:ext uri="{909E8E84-426E-40DD-AFC4-6F175D3DCCD1}">
              <a14:hiddenFill xmlns:a14="http://schemas.microsoft.com/office/drawing/2010/main">
                <a:solidFill>
                  <a:srgbClr val="FFFFFF"/>
                </a:solidFill>
              </a14:hiddenFill>
            </a:ext>
          </a:extLst>
        </p:spPr>
      </p:pic>
      <p:pic>
        <p:nvPicPr>
          <p:cNvPr id="962619" name="Picture 59" descr="ct29a_Pos1_55hpf_Subs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078" y="2592211"/>
            <a:ext cx="1761067" cy="1761067"/>
          </a:xfrm>
          <a:prstGeom prst="rect">
            <a:avLst/>
          </a:prstGeom>
          <a:noFill/>
          <a:extLst>
            <a:ext uri="{909E8E84-426E-40DD-AFC4-6F175D3DCCD1}">
              <a14:hiddenFill xmlns:a14="http://schemas.microsoft.com/office/drawing/2010/main">
                <a:solidFill>
                  <a:srgbClr val="FFFFFF"/>
                </a:solidFill>
              </a14:hiddenFill>
            </a:ext>
          </a:extLst>
        </p:spPr>
      </p:pic>
      <p:pic>
        <p:nvPicPr>
          <p:cNvPr id="962620" name="Picture 60" descr="ct29a_76hpf_Pos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079" y="4418190"/>
            <a:ext cx="3506611" cy="1751188"/>
          </a:xfrm>
          <a:prstGeom prst="rect">
            <a:avLst/>
          </a:prstGeom>
          <a:noFill/>
          <a:extLst>
            <a:ext uri="{909E8E84-426E-40DD-AFC4-6F175D3DCCD1}">
              <a14:hiddenFill xmlns:a14="http://schemas.microsoft.com/office/drawing/2010/main">
                <a:solidFill>
                  <a:srgbClr val="FFFFFF"/>
                </a:solidFill>
              </a14:hiddenFill>
            </a:ext>
          </a:extLst>
        </p:spPr>
      </p:pic>
      <p:sp>
        <p:nvSpPr>
          <p:cNvPr id="962621" name="Text Box 61"/>
          <p:cNvSpPr txBox="1">
            <a:spLocks noChangeArrowheads="1"/>
          </p:cNvSpPr>
          <p:nvPr/>
        </p:nvSpPr>
        <p:spPr bwMode="auto">
          <a:xfrm>
            <a:off x="828323" y="2549879"/>
            <a:ext cx="691215" cy="31117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1422">
                <a:solidFill>
                  <a:srgbClr val="FFFFFF"/>
                </a:solidFill>
                <a:latin typeface="Arial" panose="020B0604020202020204" pitchFamily="34" charset="0"/>
                <a:ea typeface="ＭＳ Ｐゴシック" panose="020B0600070205080204" pitchFamily="34" charset="-128"/>
              </a:rPr>
              <a:t>55 hpf</a:t>
            </a:r>
          </a:p>
        </p:txBody>
      </p:sp>
      <p:sp>
        <p:nvSpPr>
          <p:cNvPr id="962622" name="Text Box 62"/>
          <p:cNvSpPr txBox="1">
            <a:spLocks noChangeArrowheads="1"/>
          </p:cNvSpPr>
          <p:nvPr/>
        </p:nvSpPr>
        <p:spPr bwMode="auto">
          <a:xfrm>
            <a:off x="828323" y="4378679"/>
            <a:ext cx="691215" cy="31117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1422">
                <a:solidFill>
                  <a:srgbClr val="FFFFFF"/>
                </a:solidFill>
                <a:latin typeface="Arial" panose="020B0604020202020204" pitchFamily="34" charset="0"/>
                <a:ea typeface="ＭＳ Ｐゴシック" panose="020B0600070205080204" pitchFamily="34" charset="-128"/>
              </a:rPr>
              <a:t>76 hpf</a:t>
            </a:r>
          </a:p>
        </p:txBody>
      </p:sp>
      <p:sp>
        <p:nvSpPr>
          <p:cNvPr id="962623" name="Text Box 63"/>
          <p:cNvSpPr txBox="1">
            <a:spLocks noChangeArrowheads="1"/>
          </p:cNvSpPr>
          <p:nvPr/>
        </p:nvSpPr>
        <p:spPr bwMode="auto">
          <a:xfrm>
            <a:off x="2497667" y="2549879"/>
            <a:ext cx="679994" cy="31117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1422">
                <a:solidFill>
                  <a:srgbClr val="FFFFFF"/>
                </a:solidFill>
                <a:latin typeface="Arial" panose="020B0604020202020204" pitchFamily="34" charset="0"/>
                <a:ea typeface="ＭＳ Ｐゴシック" panose="020B0600070205080204" pitchFamily="34" charset="-128"/>
              </a:rPr>
              <a:t>Z-Proj</a:t>
            </a:r>
          </a:p>
        </p:txBody>
      </p:sp>
      <p:grpSp>
        <p:nvGrpSpPr>
          <p:cNvPr id="962626" name="Group 66"/>
          <p:cNvGrpSpPr>
            <a:grpSpLocks/>
          </p:cNvGrpSpPr>
          <p:nvPr/>
        </p:nvGrpSpPr>
        <p:grpSpPr bwMode="auto">
          <a:xfrm>
            <a:off x="550333" y="5806723"/>
            <a:ext cx="646289" cy="653344"/>
            <a:chOff x="4969" y="1201"/>
            <a:chExt cx="458" cy="463"/>
          </a:xfrm>
        </p:grpSpPr>
        <p:grpSp>
          <p:nvGrpSpPr>
            <p:cNvPr id="962627" name="Group 67"/>
            <p:cNvGrpSpPr>
              <a:grpSpLocks/>
            </p:cNvGrpSpPr>
            <p:nvPr/>
          </p:nvGrpSpPr>
          <p:grpSpPr bwMode="auto">
            <a:xfrm flipH="1">
              <a:off x="5041" y="1346"/>
              <a:ext cx="228" cy="228"/>
              <a:chOff x="1531" y="3763"/>
              <a:chExt cx="379" cy="379"/>
            </a:xfrm>
          </p:grpSpPr>
          <p:sp>
            <p:nvSpPr>
              <p:cNvPr id="962628" name="Line 68"/>
              <p:cNvSpPr>
                <a:spLocks noChangeShapeType="1"/>
              </p:cNvSpPr>
              <p:nvPr/>
            </p:nvSpPr>
            <p:spPr bwMode="auto">
              <a:xfrm flipH="1">
                <a:off x="1531" y="4141"/>
                <a:ext cx="379" cy="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p>
                <a:pPr defTabSz="812810" eaLnBrk="0" fontAlgn="base" hangingPunct="0">
                  <a:spcBef>
                    <a:spcPct val="0"/>
                  </a:spcBef>
                  <a:spcAft>
                    <a:spcPct val="0"/>
                  </a:spcAft>
                </a:pPr>
                <a:endParaRPr lang="en-US" sz="1778" b="1">
                  <a:solidFill>
                    <a:prstClr val="white"/>
                  </a:solidFill>
                  <a:latin typeface="Arial" panose="020B0604020202020204" pitchFamily="34" charset="0"/>
                </a:endParaRPr>
              </a:p>
            </p:txBody>
          </p:sp>
          <p:sp>
            <p:nvSpPr>
              <p:cNvPr id="962629" name="Line 69"/>
              <p:cNvSpPr>
                <a:spLocks noChangeShapeType="1"/>
              </p:cNvSpPr>
              <p:nvPr/>
            </p:nvSpPr>
            <p:spPr bwMode="auto">
              <a:xfrm rot="5400000" flipH="1">
                <a:off x="1720" y="3953"/>
                <a:ext cx="379" cy="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p>
                <a:pPr defTabSz="812810" eaLnBrk="0" fontAlgn="base" hangingPunct="0">
                  <a:spcBef>
                    <a:spcPct val="0"/>
                  </a:spcBef>
                  <a:spcAft>
                    <a:spcPct val="0"/>
                  </a:spcAft>
                </a:pPr>
                <a:endParaRPr lang="en-US" sz="1778" b="1">
                  <a:solidFill>
                    <a:prstClr val="white"/>
                  </a:solidFill>
                  <a:latin typeface="Arial" panose="020B0604020202020204" pitchFamily="34" charset="0"/>
                </a:endParaRPr>
              </a:p>
            </p:txBody>
          </p:sp>
        </p:grpSp>
        <p:sp>
          <p:nvSpPr>
            <p:cNvPr id="962630" name="Text Box 70"/>
            <p:cNvSpPr txBox="1">
              <a:spLocks noChangeArrowheads="1"/>
            </p:cNvSpPr>
            <p:nvPr/>
          </p:nvSpPr>
          <p:spPr bwMode="auto">
            <a:xfrm>
              <a:off x="4969" y="1201"/>
              <a:ext cx="173" cy="154"/>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p>
              <a:pPr defTabSz="812810" eaLnBrk="0" fontAlgn="base" hangingPunct="0">
                <a:spcBef>
                  <a:spcPct val="0"/>
                </a:spcBef>
                <a:spcAft>
                  <a:spcPct val="0"/>
                </a:spcAft>
              </a:pPr>
              <a:r>
                <a:rPr lang="en-US" altLang="en-US" sz="889" b="1">
                  <a:solidFill>
                    <a:srgbClr val="FFFFFF"/>
                  </a:solidFill>
                  <a:latin typeface="Arial" panose="020B0604020202020204" pitchFamily="34" charset="0"/>
                  <a:ea typeface="ＭＳ Ｐゴシック" panose="020B0600070205080204" pitchFamily="34" charset="-128"/>
                </a:rPr>
                <a:t>D</a:t>
              </a:r>
            </a:p>
          </p:txBody>
        </p:sp>
        <p:sp>
          <p:nvSpPr>
            <p:cNvPr id="962631" name="Text Box 71"/>
            <p:cNvSpPr txBox="1">
              <a:spLocks noChangeArrowheads="1"/>
            </p:cNvSpPr>
            <p:nvPr/>
          </p:nvSpPr>
          <p:spPr bwMode="auto">
            <a:xfrm flipH="1">
              <a:off x="5254" y="1510"/>
              <a:ext cx="173" cy="154"/>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p>
              <a:pPr defTabSz="812810" eaLnBrk="0" fontAlgn="base" hangingPunct="0">
                <a:spcBef>
                  <a:spcPct val="0"/>
                </a:spcBef>
                <a:spcAft>
                  <a:spcPct val="0"/>
                </a:spcAft>
              </a:pPr>
              <a:r>
                <a:rPr lang="en-US" altLang="en-US" sz="889" b="1">
                  <a:solidFill>
                    <a:srgbClr val="FFFFFF"/>
                  </a:solidFill>
                  <a:latin typeface="Arial" panose="020B0604020202020204" pitchFamily="34" charset="0"/>
                  <a:ea typeface="ＭＳ Ｐゴシック" panose="020B0600070205080204" pitchFamily="34" charset="-128"/>
                </a:rPr>
                <a:t>A</a:t>
              </a:r>
            </a:p>
          </p:txBody>
        </p:sp>
      </p:grpSp>
      <p:sp>
        <p:nvSpPr>
          <p:cNvPr id="962641" name="Text Box 81"/>
          <p:cNvSpPr txBox="1">
            <a:spLocks noChangeArrowheads="1"/>
          </p:cNvSpPr>
          <p:nvPr/>
        </p:nvSpPr>
        <p:spPr bwMode="auto">
          <a:xfrm>
            <a:off x="729545" y="1035756"/>
            <a:ext cx="4491566" cy="33855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812810" fontAlgn="base">
              <a:spcBef>
                <a:spcPct val="0"/>
              </a:spcBef>
              <a:spcAft>
                <a:spcPct val="0"/>
              </a:spcAft>
            </a:pPr>
            <a:r>
              <a:rPr lang="en-US" altLang="en-US" sz="1600">
                <a:solidFill>
                  <a:srgbClr val="FFFFFF"/>
                </a:solidFill>
                <a:latin typeface="Arial" panose="020B0604020202020204" pitchFamily="34" charset="0"/>
                <a:ea typeface="ＭＳ Ｐゴシック" panose="020B0600070205080204" pitchFamily="34" charset="-128"/>
              </a:rPr>
              <a:t>High Mobility Group AT-Hook 2 (Hmga2) </a:t>
            </a:r>
          </a:p>
        </p:txBody>
      </p:sp>
      <p:cxnSp>
        <p:nvCxnSpPr>
          <p:cNvPr id="88" name="Straight Arrow Connector 87"/>
          <p:cNvCxnSpPr>
            <a:cxnSpLocks noChangeShapeType="1"/>
          </p:cNvCxnSpPr>
          <p:nvPr/>
        </p:nvCxnSpPr>
        <p:spPr bwMode="auto">
          <a:xfrm>
            <a:off x="5037667" y="1698978"/>
            <a:ext cx="263878" cy="1412"/>
          </a:xfrm>
          <a:prstGeom prst="straightConnector1">
            <a:avLst/>
          </a:prstGeom>
          <a:noFill/>
          <a:ln w="25400">
            <a:solidFill>
              <a:srgbClr val="4F81BD"/>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0" name="Straight Connector 89"/>
          <p:cNvCxnSpPr>
            <a:cxnSpLocks noChangeShapeType="1"/>
          </p:cNvCxnSpPr>
          <p:nvPr/>
        </p:nvCxnSpPr>
        <p:spPr bwMode="auto">
          <a:xfrm rot="5400000">
            <a:off x="4968523" y="1786467"/>
            <a:ext cx="159456" cy="1411"/>
          </a:xfrm>
          <a:prstGeom prst="line">
            <a:avLst/>
          </a:prstGeom>
          <a:noFill/>
          <a:ln w="25400">
            <a:solidFill>
              <a:srgbClr val="4F81B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5" name="Can 94"/>
          <p:cNvSpPr>
            <a:spLocks noChangeArrowheads="1"/>
          </p:cNvSpPr>
          <p:nvPr/>
        </p:nvSpPr>
        <p:spPr bwMode="auto">
          <a:xfrm>
            <a:off x="4440767" y="1902178"/>
            <a:ext cx="357011" cy="331612"/>
          </a:xfrm>
          <a:prstGeom prst="can">
            <a:avLst>
              <a:gd name="adj" fmla="val 25000"/>
            </a:avLst>
          </a:prstGeom>
          <a:solidFill>
            <a:srgbClr val="7F7F7F"/>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600">
              <a:solidFill>
                <a:prstClr val="white"/>
              </a:solidFill>
              <a:latin typeface="Calibri" panose="020F0502020204030204" pitchFamily="34" charset="0"/>
              <a:ea typeface="ＭＳ Ｐゴシック" panose="020B0600070205080204" pitchFamily="34" charset="-128"/>
            </a:endParaRPr>
          </a:p>
        </p:txBody>
      </p:sp>
      <p:sp>
        <p:nvSpPr>
          <p:cNvPr id="962647" name="TextBox 98"/>
          <p:cNvSpPr txBox="1">
            <a:spLocks noChangeArrowheads="1"/>
          </p:cNvSpPr>
          <p:nvPr/>
        </p:nvSpPr>
        <p:spPr bwMode="auto">
          <a:xfrm>
            <a:off x="4189711" y="2174523"/>
            <a:ext cx="926857"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FFFFFF"/>
                </a:solidFill>
                <a:latin typeface="Arial" panose="020B0604020202020204" pitchFamily="34" charset="0"/>
                <a:ea typeface="ＭＳ Ｐゴシック" panose="020B0600070205080204" pitchFamily="34" charset="-128"/>
              </a:rPr>
              <a:t>transcription</a:t>
            </a:r>
          </a:p>
        </p:txBody>
      </p:sp>
      <p:sp>
        <p:nvSpPr>
          <p:cNvPr id="99" name="Freeform 98"/>
          <p:cNvSpPr>
            <a:spLocks noChangeArrowheads="1"/>
          </p:cNvSpPr>
          <p:nvPr/>
        </p:nvSpPr>
        <p:spPr bwMode="auto">
          <a:xfrm>
            <a:off x="3979334" y="1912056"/>
            <a:ext cx="862189" cy="160867"/>
          </a:xfrm>
          <a:custGeom>
            <a:avLst/>
            <a:gdLst>
              <a:gd name="T0" fmla="*/ 927607 w 969433"/>
              <a:gd name="T1" fmla="*/ 58208 h 180975"/>
              <a:gd name="T2" fmla="*/ 965728 w 969433"/>
              <a:gd name="T3" fmla="*/ 96308 h 180975"/>
              <a:gd name="T4" fmla="*/ 902193 w 969433"/>
              <a:gd name="T5" fmla="*/ 153458 h 180975"/>
              <a:gd name="T6" fmla="*/ 724296 w 969433"/>
              <a:gd name="T7" fmla="*/ 178858 h 180975"/>
              <a:gd name="T8" fmla="*/ 609933 w 969433"/>
              <a:gd name="T9" fmla="*/ 166158 h 180975"/>
              <a:gd name="T10" fmla="*/ 501924 w 969433"/>
              <a:gd name="T11" fmla="*/ 134408 h 180975"/>
              <a:gd name="T12" fmla="*/ 400269 w 969433"/>
              <a:gd name="T13" fmla="*/ 102658 h 180975"/>
              <a:gd name="T14" fmla="*/ 304967 w 969433"/>
              <a:gd name="T15" fmla="*/ 45508 h 180975"/>
              <a:gd name="T16" fmla="*/ 177897 w 969433"/>
              <a:gd name="T17" fmla="*/ 1058 h 180975"/>
              <a:gd name="T18" fmla="*/ 0 w 969433"/>
              <a:gd name="T19" fmla="*/ 51858 h 1809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9433"/>
              <a:gd name="T31" fmla="*/ 0 h 180975"/>
              <a:gd name="T32" fmla="*/ 969433 w 969433"/>
              <a:gd name="T33" fmla="*/ 180975 h 1809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9433" h="180975">
                <a:moveTo>
                  <a:pt x="927100" y="58208"/>
                </a:moveTo>
                <a:cubicBezTo>
                  <a:pt x="948266" y="69320"/>
                  <a:pt x="969433" y="80433"/>
                  <a:pt x="965200" y="96308"/>
                </a:cubicBezTo>
                <a:cubicBezTo>
                  <a:pt x="960967" y="112183"/>
                  <a:pt x="941917" y="139700"/>
                  <a:pt x="901700" y="153458"/>
                </a:cubicBezTo>
                <a:cubicBezTo>
                  <a:pt x="861483" y="167216"/>
                  <a:pt x="772583" y="176741"/>
                  <a:pt x="723900" y="178858"/>
                </a:cubicBezTo>
                <a:cubicBezTo>
                  <a:pt x="675217" y="180975"/>
                  <a:pt x="646642" y="173566"/>
                  <a:pt x="609600" y="166158"/>
                </a:cubicBezTo>
                <a:cubicBezTo>
                  <a:pt x="572558" y="158750"/>
                  <a:pt x="501650" y="134408"/>
                  <a:pt x="501650" y="134408"/>
                </a:cubicBezTo>
                <a:cubicBezTo>
                  <a:pt x="466725" y="123825"/>
                  <a:pt x="432858" y="117475"/>
                  <a:pt x="400050" y="102658"/>
                </a:cubicBezTo>
                <a:cubicBezTo>
                  <a:pt x="367242" y="87841"/>
                  <a:pt x="341842" y="62441"/>
                  <a:pt x="304800" y="45508"/>
                </a:cubicBezTo>
                <a:cubicBezTo>
                  <a:pt x="267758" y="28575"/>
                  <a:pt x="228600" y="0"/>
                  <a:pt x="177800" y="1058"/>
                </a:cubicBezTo>
                <a:cubicBezTo>
                  <a:pt x="127000" y="2116"/>
                  <a:pt x="0" y="51858"/>
                  <a:pt x="0" y="51858"/>
                </a:cubicBezTo>
              </a:path>
            </a:pathLst>
          </a:cu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fontAlgn="base">
              <a:spcBef>
                <a:spcPct val="0"/>
              </a:spcBef>
              <a:spcAft>
                <a:spcPct val="0"/>
              </a:spcAft>
              <a:defRPr/>
            </a:pPr>
            <a:endParaRPr lang="en-US" sz="1600">
              <a:solidFill>
                <a:prstClr val="white"/>
              </a:solidFill>
              <a:latin typeface="Calibri" panose="020F0502020204030204"/>
            </a:endParaRPr>
          </a:p>
        </p:txBody>
      </p:sp>
      <p:sp>
        <p:nvSpPr>
          <p:cNvPr id="100" name="Freeform 99"/>
          <p:cNvSpPr>
            <a:spLocks noChangeArrowheads="1"/>
          </p:cNvSpPr>
          <p:nvPr/>
        </p:nvSpPr>
        <p:spPr bwMode="auto">
          <a:xfrm>
            <a:off x="4411134" y="1847145"/>
            <a:ext cx="922867" cy="330200"/>
          </a:xfrm>
          <a:custGeom>
            <a:avLst/>
            <a:gdLst>
              <a:gd name="T0" fmla="*/ 9525 w 1038225"/>
              <a:gd name="T1" fmla="*/ 252603 h 370416"/>
              <a:gd name="T2" fmla="*/ 22225 w 1038225"/>
              <a:gd name="T3" fmla="*/ 316285 h 370416"/>
              <a:gd name="T4" fmla="*/ 142875 w 1038225"/>
              <a:gd name="T5" fmla="*/ 360862 h 370416"/>
              <a:gd name="T6" fmla="*/ 257175 w 1038225"/>
              <a:gd name="T7" fmla="*/ 367230 h 370416"/>
              <a:gd name="T8" fmla="*/ 409575 w 1038225"/>
              <a:gd name="T9" fmla="*/ 335389 h 370416"/>
              <a:gd name="T10" fmla="*/ 454025 w 1038225"/>
              <a:gd name="T11" fmla="*/ 322653 h 370416"/>
              <a:gd name="T12" fmla="*/ 600075 w 1038225"/>
              <a:gd name="T13" fmla="*/ 239867 h 370416"/>
              <a:gd name="T14" fmla="*/ 657225 w 1038225"/>
              <a:gd name="T15" fmla="*/ 112504 h 370416"/>
              <a:gd name="T16" fmla="*/ 790575 w 1038225"/>
              <a:gd name="T17" fmla="*/ 16981 h 370416"/>
              <a:gd name="T18" fmla="*/ 1038225 w 1038225"/>
              <a:gd name="T19" fmla="*/ 10613 h 3704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8225"/>
              <a:gd name="T31" fmla="*/ 0 h 370416"/>
              <a:gd name="T32" fmla="*/ 1038225 w 1038225"/>
              <a:gd name="T33" fmla="*/ 370416 h 3704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8225" h="370416">
                <a:moveTo>
                  <a:pt x="9525" y="251883"/>
                </a:moveTo>
                <a:cubicBezTo>
                  <a:pt x="4762" y="274637"/>
                  <a:pt x="0" y="297391"/>
                  <a:pt x="22225" y="315383"/>
                </a:cubicBezTo>
                <a:cubicBezTo>
                  <a:pt x="44450" y="333375"/>
                  <a:pt x="103717" y="351366"/>
                  <a:pt x="142875" y="359833"/>
                </a:cubicBezTo>
                <a:cubicBezTo>
                  <a:pt x="182033" y="368300"/>
                  <a:pt x="212725" y="370416"/>
                  <a:pt x="257175" y="366183"/>
                </a:cubicBezTo>
                <a:cubicBezTo>
                  <a:pt x="301625" y="361950"/>
                  <a:pt x="376767" y="341841"/>
                  <a:pt x="409575" y="334433"/>
                </a:cubicBezTo>
                <a:cubicBezTo>
                  <a:pt x="442383" y="327025"/>
                  <a:pt x="422275" y="337608"/>
                  <a:pt x="454025" y="321733"/>
                </a:cubicBezTo>
                <a:cubicBezTo>
                  <a:pt x="485775" y="305858"/>
                  <a:pt x="566208" y="274108"/>
                  <a:pt x="600075" y="239183"/>
                </a:cubicBezTo>
                <a:cubicBezTo>
                  <a:pt x="633942" y="204258"/>
                  <a:pt x="625475" y="149225"/>
                  <a:pt x="657225" y="112183"/>
                </a:cubicBezTo>
                <a:cubicBezTo>
                  <a:pt x="688975" y="75141"/>
                  <a:pt x="727075" y="33866"/>
                  <a:pt x="790575" y="16933"/>
                </a:cubicBezTo>
                <a:cubicBezTo>
                  <a:pt x="854075" y="0"/>
                  <a:pt x="1038225" y="10583"/>
                  <a:pt x="1038225" y="10583"/>
                </a:cubicBezTo>
              </a:path>
            </a:pathLst>
          </a:cu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fontAlgn="base">
              <a:spcBef>
                <a:spcPct val="0"/>
              </a:spcBef>
              <a:spcAft>
                <a:spcPct val="0"/>
              </a:spcAft>
              <a:defRPr/>
            </a:pPr>
            <a:endParaRPr lang="en-US" sz="1600">
              <a:solidFill>
                <a:prstClr val="white"/>
              </a:solidFill>
              <a:latin typeface="Calibri" panose="020F0502020204030204"/>
            </a:endParaRPr>
          </a:p>
        </p:txBody>
      </p:sp>
      <p:sp>
        <p:nvSpPr>
          <p:cNvPr id="92" name="Oval 91"/>
          <p:cNvSpPr>
            <a:spLocks noChangeArrowheads="1"/>
          </p:cNvSpPr>
          <p:nvPr/>
        </p:nvSpPr>
        <p:spPr bwMode="auto">
          <a:xfrm>
            <a:off x="4629856" y="1713090"/>
            <a:ext cx="399344" cy="335844"/>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600">
              <a:solidFill>
                <a:prstClr val="white"/>
              </a:solidFill>
              <a:latin typeface="Calibri" panose="020F0502020204030204" pitchFamily="34" charset="0"/>
              <a:ea typeface="ＭＳ Ｐゴシック" panose="020B0600070205080204" pitchFamily="34" charset="-128"/>
            </a:endParaRPr>
          </a:p>
        </p:txBody>
      </p:sp>
      <p:sp>
        <p:nvSpPr>
          <p:cNvPr id="91" name="Oval 90"/>
          <p:cNvSpPr>
            <a:spLocks noChangeArrowheads="1"/>
          </p:cNvSpPr>
          <p:nvPr/>
        </p:nvSpPr>
        <p:spPr bwMode="auto">
          <a:xfrm>
            <a:off x="4246034" y="1739901"/>
            <a:ext cx="431800" cy="273756"/>
          </a:xfrm>
          <a:prstGeom prst="ellipse">
            <a:avLst/>
          </a:prstGeom>
          <a:solidFill>
            <a:srgbClr val="FF6600"/>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600">
              <a:solidFill>
                <a:prstClr val="white"/>
              </a:solidFill>
              <a:latin typeface="Calibri" panose="020F0502020204030204" pitchFamily="34" charset="0"/>
              <a:ea typeface="ＭＳ Ｐゴシック" panose="020B0600070205080204" pitchFamily="34" charset="-128"/>
            </a:endParaRPr>
          </a:p>
        </p:txBody>
      </p:sp>
      <p:sp>
        <p:nvSpPr>
          <p:cNvPr id="962652" name="TextBox 92"/>
          <p:cNvSpPr txBox="1">
            <a:spLocks noChangeArrowheads="1"/>
          </p:cNvSpPr>
          <p:nvPr/>
        </p:nvSpPr>
        <p:spPr bwMode="auto">
          <a:xfrm>
            <a:off x="4161368" y="1745545"/>
            <a:ext cx="623889"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FFFFFF"/>
                </a:solidFill>
                <a:latin typeface="Arial" panose="020B0604020202020204" pitchFamily="34" charset="0"/>
                <a:ea typeface="ＭＳ Ｐゴシック" panose="020B0600070205080204" pitchFamily="34" charset="-128"/>
              </a:rPr>
              <a:t>Hmga2</a:t>
            </a:r>
          </a:p>
        </p:txBody>
      </p:sp>
      <p:sp>
        <p:nvSpPr>
          <p:cNvPr id="962664" name="Rectangle 104"/>
          <p:cNvSpPr>
            <a:spLocks noChangeArrowheads="1"/>
          </p:cNvSpPr>
          <p:nvPr/>
        </p:nvSpPr>
        <p:spPr bwMode="auto">
          <a:xfrm>
            <a:off x="774700" y="1466145"/>
            <a:ext cx="3063522" cy="1014588"/>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342900" indent="-342900">
              <a:spcBef>
                <a:spcPct val="60000"/>
              </a:spcBef>
              <a:buSzPct val="100000"/>
              <a:buChar char="•"/>
              <a:defRPr sz="2600">
                <a:solidFill>
                  <a:srgbClr val="FFFFFF"/>
                </a:solidFill>
                <a:latin typeface="Arial" panose="020B0604020202020204" pitchFamily="34" charset="0"/>
              </a:defRPr>
            </a:lvl1pPr>
            <a:lvl2pPr marL="742950" indent="-285750">
              <a:spcBef>
                <a:spcPct val="60000"/>
              </a:spcBef>
              <a:buSzPct val="100000"/>
              <a:buChar char="–"/>
              <a:defRPr sz="2600">
                <a:solidFill>
                  <a:srgbClr val="FFFFFF"/>
                </a:solidFill>
                <a:latin typeface="Arial" panose="020B0604020202020204" pitchFamily="34" charset="0"/>
              </a:defRPr>
            </a:lvl2pPr>
            <a:lvl3pPr marL="1143000" indent="-228600">
              <a:spcBef>
                <a:spcPct val="60000"/>
              </a:spcBef>
              <a:buSzPct val="100000"/>
              <a:buChar char="•"/>
              <a:defRPr sz="2600">
                <a:solidFill>
                  <a:srgbClr val="FFFFFF"/>
                </a:solidFill>
                <a:latin typeface="Arial" panose="020B0604020202020204" pitchFamily="34" charset="0"/>
              </a:defRPr>
            </a:lvl3pPr>
            <a:lvl4pPr marL="1600200" indent="-228600">
              <a:spcBef>
                <a:spcPct val="60000"/>
              </a:spcBef>
              <a:buSzPct val="100000"/>
              <a:buChar char="–"/>
              <a:defRPr sz="2600">
                <a:solidFill>
                  <a:srgbClr val="FFFFFF"/>
                </a:solidFill>
                <a:latin typeface="Arial" panose="020B0604020202020204" pitchFamily="34" charset="0"/>
              </a:defRPr>
            </a:lvl4pPr>
            <a:lvl5pPr marL="2057400" indent="-228600">
              <a:spcBef>
                <a:spcPct val="60000"/>
              </a:spcBef>
              <a:buSzPct val="100000"/>
              <a:buChar char="•"/>
              <a:defRPr sz="2600">
                <a:solidFill>
                  <a:srgbClr val="FFFFFF"/>
                </a:solidFill>
                <a:latin typeface="Arial" panose="020B0604020202020204" pitchFamily="34" charset="0"/>
              </a:defRPr>
            </a:lvl5pPr>
            <a:lvl6pPr marL="2514600" indent="-228600" fontAlgn="base">
              <a:spcBef>
                <a:spcPct val="60000"/>
              </a:spcBef>
              <a:spcAft>
                <a:spcPct val="0"/>
              </a:spcAft>
              <a:buSzPct val="100000"/>
              <a:buChar char="•"/>
              <a:defRPr sz="2600">
                <a:solidFill>
                  <a:srgbClr val="FFFFFF"/>
                </a:solidFill>
                <a:latin typeface="Arial" panose="020B0604020202020204" pitchFamily="34" charset="0"/>
              </a:defRPr>
            </a:lvl6pPr>
            <a:lvl7pPr marL="2971800" indent="-228600" fontAlgn="base">
              <a:spcBef>
                <a:spcPct val="60000"/>
              </a:spcBef>
              <a:spcAft>
                <a:spcPct val="0"/>
              </a:spcAft>
              <a:buSzPct val="100000"/>
              <a:buChar char="•"/>
              <a:defRPr sz="2600">
                <a:solidFill>
                  <a:srgbClr val="FFFFFF"/>
                </a:solidFill>
                <a:latin typeface="Arial" panose="020B0604020202020204" pitchFamily="34" charset="0"/>
              </a:defRPr>
            </a:lvl7pPr>
            <a:lvl8pPr marL="3429000" indent="-228600" fontAlgn="base">
              <a:spcBef>
                <a:spcPct val="60000"/>
              </a:spcBef>
              <a:spcAft>
                <a:spcPct val="0"/>
              </a:spcAft>
              <a:buSzPct val="100000"/>
              <a:buChar char="•"/>
              <a:defRPr sz="2600">
                <a:solidFill>
                  <a:srgbClr val="FFFFFF"/>
                </a:solidFill>
                <a:latin typeface="Arial" panose="020B0604020202020204" pitchFamily="34" charset="0"/>
              </a:defRPr>
            </a:lvl8pPr>
            <a:lvl9pPr marL="3886200" indent="-228600" fontAlgn="base">
              <a:spcBef>
                <a:spcPct val="60000"/>
              </a:spcBef>
              <a:spcAft>
                <a:spcPct val="0"/>
              </a:spcAft>
              <a:buSzPct val="100000"/>
              <a:buChar char="•"/>
              <a:defRPr sz="2600">
                <a:solidFill>
                  <a:srgbClr val="FFFFFF"/>
                </a:solidFill>
                <a:latin typeface="Arial" panose="020B0604020202020204" pitchFamily="34" charset="0"/>
              </a:defRPr>
            </a:lvl9pPr>
          </a:lstStyle>
          <a:p>
            <a:pPr marL="304804" indent="-304804" defTabSz="812810" fontAlgn="base">
              <a:spcAft>
                <a:spcPct val="0"/>
              </a:spcAft>
            </a:pPr>
            <a:r>
              <a:rPr lang="en-US" altLang="en-US" sz="1422"/>
              <a:t>Expressed in all nuclei</a:t>
            </a:r>
          </a:p>
          <a:p>
            <a:pPr marL="304804" indent="-304804" defTabSz="812810" fontAlgn="base">
              <a:spcAft>
                <a:spcPct val="0"/>
              </a:spcAft>
            </a:pPr>
            <a:r>
              <a:rPr lang="el-GR" altLang="en-US" sz="1422"/>
              <a:t>Part of transcriptional complex</a:t>
            </a:r>
            <a:endParaRPr lang="en-US" altLang="en-US" sz="1422"/>
          </a:p>
          <a:p>
            <a:pPr marL="304804" indent="-304804" defTabSz="812810" fontAlgn="base">
              <a:spcAft>
                <a:spcPct val="0"/>
              </a:spcAft>
            </a:pPr>
            <a:r>
              <a:rPr lang="en-US" altLang="en-US" sz="1422"/>
              <a:t>Down-regulated in hair cells</a:t>
            </a:r>
            <a:endParaRPr lang="el-GR" altLang="en-US" sz="1422"/>
          </a:p>
        </p:txBody>
      </p:sp>
      <p:sp>
        <p:nvSpPr>
          <p:cNvPr id="962734" name="Rectangle 174"/>
          <p:cNvSpPr>
            <a:spLocks noChangeArrowheads="1"/>
          </p:cNvSpPr>
          <p:nvPr/>
        </p:nvSpPr>
        <p:spPr bwMode="auto">
          <a:xfrm>
            <a:off x="5731934" y="944034"/>
            <a:ext cx="2911123" cy="1576211"/>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810" eaLnBrk="0" fontAlgn="base" hangingPunct="0">
              <a:spcBef>
                <a:spcPct val="0"/>
              </a:spcBef>
              <a:spcAft>
                <a:spcPct val="0"/>
              </a:spcAft>
            </a:pPr>
            <a:endParaRPr lang="en-US" sz="1778" b="1">
              <a:solidFill>
                <a:prstClr val="white"/>
              </a:solidFill>
              <a:latin typeface="Arial" panose="020B0604020202020204" pitchFamily="34" charset="0"/>
            </a:endParaRPr>
          </a:p>
        </p:txBody>
      </p:sp>
      <p:grpSp>
        <p:nvGrpSpPr>
          <p:cNvPr id="962742" name="Group 182"/>
          <p:cNvGrpSpPr>
            <a:grpSpLocks/>
          </p:cNvGrpSpPr>
          <p:nvPr/>
        </p:nvGrpSpPr>
        <p:grpSpPr bwMode="auto">
          <a:xfrm>
            <a:off x="5805311" y="975079"/>
            <a:ext cx="2754489" cy="1370189"/>
            <a:chOff x="4072" y="435"/>
            <a:chExt cx="1952" cy="971"/>
          </a:xfrm>
        </p:grpSpPr>
        <p:grpSp>
          <p:nvGrpSpPr>
            <p:cNvPr id="962671" name="Group 49"/>
            <p:cNvGrpSpPr>
              <a:grpSpLocks/>
            </p:cNvGrpSpPr>
            <p:nvPr/>
          </p:nvGrpSpPr>
          <p:grpSpPr bwMode="auto">
            <a:xfrm>
              <a:off x="4165" y="972"/>
              <a:ext cx="1859" cy="147"/>
              <a:chOff x="1824342" y="3619483"/>
              <a:chExt cx="2434220" cy="192335"/>
            </a:xfrm>
          </p:grpSpPr>
          <p:sp>
            <p:nvSpPr>
              <p:cNvPr id="160" name="Rectangle 159"/>
              <p:cNvSpPr>
                <a:spLocks noChangeArrowheads="1"/>
              </p:cNvSpPr>
              <p:nvPr/>
            </p:nvSpPr>
            <p:spPr bwMode="auto">
              <a:xfrm>
                <a:off x="1824342" y="3666585"/>
                <a:ext cx="13094" cy="13869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grpSp>
            <p:nvGrpSpPr>
              <p:cNvPr id="962673" name="Group 38"/>
              <p:cNvGrpSpPr>
                <a:grpSpLocks/>
              </p:cNvGrpSpPr>
              <p:nvPr/>
            </p:nvGrpSpPr>
            <p:grpSpPr bwMode="auto">
              <a:xfrm>
                <a:off x="1989595" y="3622771"/>
                <a:ext cx="487503" cy="49317"/>
                <a:chOff x="2003571" y="4419387"/>
                <a:chExt cx="505889" cy="49317"/>
              </a:xfrm>
            </p:grpSpPr>
            <p:cxnSp>
              <p:nvCxnSpPr>
                <p:cNvPr id="173" name="Straight Connector 172"/>
                <p:cNvCxnSpPr>
                  <a:cxnSpLocks noChangeShapeType="1"/>
                </p:cNvCxnSpPr>
                <p:nvPr/>
              </p:nvCxnSpPr>
              <p:spPr bwMode="auto">
                <a:xfrm flipV="1">
                  <a:off x="2003295" y="4420024"/>
                  <a:ext cx="259532" cy="47102"/>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4" name="Straight Connector 173"/>
                <p:cNvCxnSpPr>
                  <a:cxnSpLocks noChangeShapeType="1"/>
                </p:cNvCxnSpPr>
                <p:nvPr/>
              </p:nvCxnSpPr>
              <p:spPr bwMode="auto">
                <a:xfrm rot="16200000" flipV="1">
                  <a:off x="2360211" y="4318514"/>
                  <a:ext cx="47102" cy="252739"/>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62" name="Rectangle 161"/>
              <p:cNvSpPr>
                <a:spLocks noChangeArrowheads="1"/>
              </p:cNvSpPr>
              <p:nvPr/>
            </p:nvSpPr>
            <p:spPr bwMode="auto">
              <a:xfrm>
                <a:off x="1955284" y="3666585"/>
                <a:ext cx="11784" cy="13869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63" name="Rectangle 162"/>
              <p:cNvSpPr>
                <a:spLocks noChangeArrowheads="1"/>
              </p:cNvSpPr>
              <p:nvPr/>
            </p:nvSpPr>
            <p:spPr bwMode="auto">
              <a:xfrm>
                <a:off x="2452866" y="3673127"/>
                <a:ext cx="13094" cy="13869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64" name="Rectangle 163"/>
              <p:cNvSpPr>
                <a:spLocks noChangeArrowheads="1"/>
              </p:cNvSpPr>
              <p:nvPr/>
            </p:nvSpPr>
            <p:spPr bwMode="auto">
              <a:xfrm>
                <a:off x="3861807" y="3673127"/>
                <a:ext cx="13094" cy="13869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65" name="Rectangle 164"/>
              <p:cNvSpPr>
                <a:spLocks noChangeArrowheads="1"/>
              </p:cNvSpPr>
              <p:nvPr/>
            </p:nvSpPr>
            <p:spPr bwMode="auto">
              <a:xfrm>
                <a:off x="4238921" y="3666585"/>
                <a:ext cx="19641" cy="13869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cxnSp>
            <p:nvCxnSpPr>
              <p:cNvPr id="166" name="Straight Connector 165"/>
              <p:cNvCxnSpPr>
                <a:cxnSpLocks noChangeShapeType="1"/>
              </p:cNvCxnSpPr>
              <p:nvPr/>
            </p:nvCxnSpPr>
            <p:spPr bwMode="auto">
              <a:xfrm flipV="1">
                <a:off x="1830889" y="3619483"/>
                <a:ext cx="64162" cy="47102"/>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7" name="Straight Connector 166"/>
              <p:cNvCxnSpPr>
                <a:cxnSpLocks noChangeShapeType="1"/>
              </p:cNvCxnSpPr>
              <p:nvPr/>
            </p:nvCxnSpPr>
            <p:spPr bwMode="auto">
              <a:xfrm rot="16200000" flipV="1">
                <a:off x="1901617" y="3612915"/>
                <a:ext cx="48411" cy="64162"/>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8" name="Straight Connector 167"/>
              <p:cNvCxnSpPr>
                <a:cxnSpLocks noChangeShapeType="1"/>
              </p:cNvCxnSpPr>
              <p:nvPr/>
            </p:nvCxnSpPr>
            <p:spPr bwMode="auto">
              <a:xfrm flipV="1">
                <a:off x="2459413" y="3620791"/>
                <a:ext cx="712327" cy="45794"/>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9" name="Straight Connector 168"/>
              <p:cNvCxnSpPr>
                <a:cxnSpLocks noChangeShapeType="1"/>
              </p:cNvCxnSpPr>
              <p:nvPr/>
            </p:nvCxnSpPr>
            <p:spPr bwMode="auto">
              <a:xfrm rot="16200000" flipV="1">
                <a:off x="3488640" y="3298653"/>
                <a:ext cx="49719" cy="693995"/>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962684" name="Group 45"/>
              <p:cNvGrpSpPr>
                <a:grpSpLocks/>
              </p:cNvGrpSpPr>
              <p:nvPr/>
            </p:nvGrpSpPr>
            <p:grpSpPr bwMode="auto">
              <a:xfrm>
                <a:off x="3875170" y="3626059"/>
                <a:ext cx="370173" cy="49317"/>
                <a:chOff x="1984390" y="4419909"/>
                <a:chExt cx="505874" cy="49317"/>
              </a:xfrm>
            </p:grpSpPr>
            <p:cxnSp>
              <p:nvCxnSpPr>
                <p:cNvPr id="171" name="Straight Connector 170"/>
                <p:cNvCxnSpPr>
                  <a:cxnSpLocks noChangeShapeType="1"/>
                </p:cNvCxnSpPr>
                <p:nvPr/>
              </p:nvCxnSpPr>
              <p:spPr bwMode="auto">
                <a:xfrm flipV="1">
                  <a:off x="1984023" y="4419874"/>
                  <a:ext cx="257680" cy="48411"/>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2" name="Straight Connector 171"/>
                <p:cNvCxnSpPr>
                  <a:cxnSpLocks noChangeShapeType="1"/>
                </p:cNvCxnSpPr>
                <p:nvPr/>
              </p:nvCxnSpPr>
              <p:spPr bwMode="auto">
                <a:xfrm rot="16200000" flipV="1">
                  <a:off x="2340074" y="4319233"/>
                  <a:ext cx="48410" cy="252311"/>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sp>
          <p:nvSpPr>
            <p:cNvPr id="125" name="Oval 124"/>
            <p:cNvSpPr>
              <a:spLocks noChangeArrowheads="1"/>
            </p:cNvSpPr>
            <p:nvPr/>
          </p:nvSpPr>
          <p:spPr bwMode="auto">
            <a:xfrm>
              <a:off x="4776" y="1282"/>
              <a:ext cx="151" cy="91"/>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26" name="Oval 125"/>
            <p:cNvSpPr>
              <a:spLocks noChangeArrowheads="1"/>
            </p:cNvSpPr>
            <p:nvPr/>
          </p:nvSpPr>
          <p:spPr bwMode="auto">
            <a:xfrm>
              <a:off x="4942" y="1282"/>
              <a:ext cx="153" cy="91"/>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27" name="Oval 126"/>
            <p:cNvSpPr>
              <a:spLocks noChangeArrowheads="1"/>
            </p:cNvSpPr>
            <p:nvPr/>
          </p:nvSpPr>
          <p:spPr bwMode="auto">
            <a:xfrm>
              <a:off x="5113" y="1280"/>
              <a:ext cx="151" cy="89"/>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28" name="Rectangle 127"/>
            <p:cNvSpPr>
              <a:spLocks noChangeArrowheads="1"/>
            </p:cNvSpPr>
            <p:nvPr/>
          </p:nvSpPr>
          <p:spPr bwMode="auto">
            <a:xfrm>
              <a:off x="4427" y="1309"/>
              <a:ext cx="349" cy="34"/>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29" name="Rectangle 128"/>
            <p:cNvSpPr>
              <a:spLocks noChangeArrowheads="1"/>
            </p:cNvSpPr>
            <p:nvPr/>
          </p:nvSpPr>
          <p:spPr bwMode="auto">
            <a:xfrm>
              <a:off x="5281" y="1277"/>
              <a:ext cx="291" cy="92"/>
            </a:xfrm>
            <a:prstGeom prst="rect">
              <a:avLst/>
            </a:prstGeom>
            <a:solidFill>
              <a:srgbClr val="A0D637"/>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30" name="Rectangle 129"/>
            <p:cNvSpPr>
              <a:spLocks noChangeArrowheads="1"/>
            </p:cNvSpPr>
            <p:nvPr/>
          </p:nvSpPr>
          <p:spPr bwMode="auto">
            <a:xfrm>
              <a:off x="4926" y="1310"/>
              <a:ext cx="18" cy="35"/>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31" name="Rectangle 130"/>
            <p:cNvSpPr>
              <a:spLocks noChangeArrowheads="1"/>
            </p:cNvSpPr>
            <p:nvPr/>
          </p:nvSpPr>
          <p:spPr bwMode="auto">
            <a:xfrm>
              <a:off x="5095" y="1307"/>
              <a:ext cx="19" cy="34"/>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32" name="Rectangle 131"/>
            <p:cNvSpPr>
              <a:spLocks noChangeArrowheads="1"/>
            </p:cNvSpPr>
            <p:nvPr/>
          </p:nvSpPr>
          <p:spPr bwMode="auto">
            <a:xfrm>
              <a:off x="5263" y="1305"/>
              <a:ext cx="18" cy="35"/>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33" name="Rectangle 132"/>
            <p:cNvSpPr>
              <a:spLocks noChangeArrowheads="1"/>
            </p:cNvSpPr>
            <p:nvPr/>
          </p:nvSpPr>
          <p:spPr bwMode="auto">
            <a:xfrm>
              <a:off x="5572" y="1307"/>
              <a:ext cx="88" cy="36"/>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cxnSp>
          <p:nvCxnSpPr>
            <p:cNvPr id="135" name="Straight Connector 134"/>
            <p:cNvCxnSpPr>
              <a:cxnSpLocks noChangeShapeType="1"/>
            </p:cNvCxnSpPr>
            <p:nvPr/>
          </p:nvCxnSpPr>
          <p:spPr bwMode="auto">
            <a:xfrm rot="10800000">
              <a:off x="4114" y="584"/>
              <a:ext cx="1129" cy="385"/>
            </a:xfrm>
            <a:prstGeom prst="line">
              <a:avLst/>
            </a:prstGeom>
            <a:noFill/>
            <a:ln w="9525">
              <a:solidFill>
                <a:srgbClr val="000000"/>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6" name="Straight Connector 135"/>
            <p:cNvCxnSpPr>
              <a:cxnSpLocks noChangeShapeType="1"/>
              <a:endCxn id="962715" idx="2"/>
            </p:cNvCxnSpPr>
            <p:nvPr/>
          </p:nvCxnSpPr>
          <p:spPr bwMode="auto">
            <a:xfrm flipV="1">
              <a:off x="5249" y="577"/>
              <a:ext cx="624" cy="395"/>
            </a:xfrm>
            <a:prstGeom prst="line">
              <a:avLst/>
            </a:prstGeom>
            <a:noFill/>
            <a:ln w="9525">
              <a:solidFill>
                <a:srgbClr val="000000"/>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76" name="Rectangle 241"/>
            <p:cNvSpPr>
              <a:spLocks noChangeArrowheads="1"/>
            </p:cNvSpPr>
            <p:nvPr/>
          </p:nvSpPr>
          <p:spPr bwMode="auto">
            <a:xfrm>
              <a:off x="5046" y="476"/>
              <a:ext cx="620" cy="118"/>
            </a:xfrm>
            <a:prstGeom prst="rect">
              <a:avLst/>
            </a:prstGeom>
            <a:solidFill>
              <a:schemeClr val="tx1">
                <a:lumMod val="50000"/>
              </a:schemeClr>
            </a:solidFill>
            <a:ln w="9525">
              <a:noFill/>
              <a:miter lim="800000"/>
              <a:headEnd/>
              <a:tailEnd/>
            </a:ln>
          </p:spPr>
          <p:txBody>
            <a:bodyPr wrap="none" anchor="ctr"/>
            <a:lstStyle/>
            <a:p>
              <a:pPr defTabSz="406405" fontAlgn="base">
                <a:spcBef>
                  <a:spcPct val="0"/>
                </a:spcBef>
                <a:spcAft>
                  <a:spcPct val="0"/>
                </a:spcAft>
                <a:defRPr/>
              </a:pPr>
              <a:endParaRPr lang="en-US" sz="1067" dirty="0">
                <a:solidFill>
                  <a:srgbClr val="262626"/>
                </a:solidFill>
                <a:latin typeface="Arial"/>
                <a:ea typeface="ＭＳ Ｐゴシック" pitchFamily="-110" charset="-128"/>
                <a:cs typeface="Arial"/>
              </a:endParaRPr>
            </a:p>
          </p:txBody>
        </p:sp>
        <p:sp>
          <p:nvSpPr>
            <p:cNvPr id="962699" name="Rectangle 242"/>
            <p:cNvSpPr>
              <a:spLocks noChangeArrowheads="1"/>
            </p:cNvSpPr>
            <p:nvPr/>
          </p:nvSpPr>
          <p:spPr bwMode="auto">
            <a:xfrm>
              <a:off x="4789" y="479"/>
              <a:ext cx="200" cy="110"/>
            </a:xfrm>
            <a:prstGeom prst="rect">
              <a:avLst/>
            </a:prstGeom>
            <a:solidFill>
              <a:srgbClr val="FFDD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62700" name="Rectangle 243"/>
            <p:cNvSpPr>
              <a:spLocks noChangeArrowheads="1"/>
            </p:cNvSpPr>
            <p:nvPr/>
          </p:nvSpPr>
          <p:spPr bwMode="auto">
            <a:xfrm>
              <a:off x="4218" y="481"/>
              <a:ext cx="165" cy="101"/>
            </a:xfrm>
            <a:prstGeom prst="rect">
              <a:avLst/>
            </a:prstGeom>
            <a:solidFill>
              <a:srgbClr val="FFDD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62701" name="Text Box 245"/>
            <p:cNvSpPr txBox="1">
              <a:spLocks noChangeArrowheads="1"/>
            </p:cNvSpPr>
            <p:nvPr/>
          </p:nvSpPr>
          <p:spPr bwMode="auto">
            <a:xfrm>
              <a:off x="4172" y="435"/>
              <a:ext cx="26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rPr>
                <a:t>SA</a:t>
              </a:r>
            </a:p>
          </p:txBody>
        </p:sp>
        <p:sp>
          <p:nvSpPr>
            <p:cNvPr id="962702" name="Text Box 246"/>
            <p:cNvSpPr txBox="1">
              <a:spLocks noChangeArrowheads="1"/>
            </p:cNvSpPr>
            <p:nvPr/>
          </p:nvSpPr>
          <p:spPr bwMode="auto">
            <a:xfrm>
              <a:off x="4747" y="443"/>
              <a:ext cx="34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rPr>
                <a:t>SD</a:t>
              </a:r>
            </a:p>
          </p:txBody>
        </p:sp>
        <p:sp>
          <p:nvSpPr>
            <p:cNvPr id="962703" name="Text Box 247"/>
            <p:cNvSpPr txBox="1">
              <a:spLocks noChangeArrowheads="1"/>
            </p:cNvSpPr>
            <p:nvPr/>
          </p:nvSpPr>
          <p:spPr bwMode="auto">
            <a:xfrm>
              <a:off x="5260" y="464"/>
              <a:ext cx="3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62704" name="Text Box 249"/>
            <p:cNvSpPr txBox="1">
              <a:spLocks noChangeArrowheads="1"/>
            </p:cNvSpPr>
            <p:nvPr/>
          </p:nvSpPr>
          <p:spPr bwMode="auto">
            <a:xfrm rot="10800000">
              <a:off x="5026" y="457"/>
              <a:ext cx="24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Arial Unicode MS" panose="020B0604020202020204" pitchFamily="34" charset="-128"/>
                  <a:cs typeface="Arial Unicode MS" panose="020B0604020202020204" pitchFamily="34" charset="-128"/>
                </a:rPr>
                <a:t>pA</a:t>
              </a:r>
            </a:p>
          </p:txBody>
        </p:sp>
        <p:sp>
          <p:nvSpPr>
            <p:cNvPr id="962705" name="AutoShape 250"/>
            <p:cNvSpPr>
              <a:spLocks noChangeArrowheads="1"/>
            </p:cNvSpPr>
            <p:nvPr/>
          </p:nvSpPr>
          <p:spPr bwMode="auto">
            <a:xfrm rot="-5400000">
              <a:off x="4320" y="501"/>
              <a:ext cx="182" cy="57"/>
            </a:xfrm>
            <a:prstGeom prst="triangle">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62706" name="AutoShape 251"/>
            <p:cNvSpPr>
              <a:spLocks noChangeArrowheads="1"/>
            </p:cNvSpPr>
            <p:nvPr/>
          </p:nvSpPr>
          <p:spPr bwMode="auto">
            <a:xfrm rot="-5400000">
              <a:off x="4932" y="503"/>
              <a:ext cx="182" cy="53"/>
            </a:xfrm>
            <a:prstGeom prst="triangle">
              <a:avLst>
                <a:gd name="adj" fmla="val 5000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85" name="AutoShape 252"/>
            <p:cNvSpPr>
              <a:spLocks noChangeArrowheads="1"/>
            </p:cNvSpPr>
            <p:nvPr/>
          </p:nvSpPr>
          <p:spPr bwMode="auto">
            <a:xfrm rot="5400000" flipH="1">
              <a:off x="5598" y="501"/>
              <a:ext cx="188" cy="57"/>
            </a:xfrm>
            <a:prstGeom prst="triangle">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defTabSz="406405" fontAlgn="base">
                <a:spcBef>
                  <a:spcPct val="0"/>
                </a:spcBef>
                <a:spcAft>
                  <a:spcPct val="0"/>
                </a:spcAft>
                <a:defRPr/>
              </a:pPr>
              <a:endParaRPr lang="en-US" sz="1067" dirty="0">
                <a:solidFill>
                  <a:srgbClr val="262626"/>
                </a:solidFill>
                <a:latin typeface="Arial" pitchFamily="-105" charset="-52"/>
                <a:ea typeface="Arial" pitchFamily="-105" charset="-52"/>
                <a:cs typeface="Arial" pitchFamily="-105" charset="-52"/>
              </a:endParaRPr>
            </a:p>
          </p:txBody>
        </p:sp>
        <p:sp>
          <p:nvSpPr>
            <p:cNvPr id="186" name="AutoShape 253"/>
            <p:cNvSpPr>
              <a:spLocks noChangeArrowheads="1"/>
            </p:cNvSpPr>
            <p:nvPr/>
          </p:nvSpPr>
          <p:spPr bwMode="auto">
            <a:xfrm rot="-5400000" flipH="1" flipV="1">
              <a:off x="5650" y="503"/>
              <a:ext cx="182" cy="53"/>
            </a:xfrm>
            <a:prstGeom prst="triangle">
              <a:avLst>
                <a:gd name="adj" fmla="val 5000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defTabSz="406405" fontAlgn="base">
                <a:spcBef>
                  <a:spcPct val="0"/>
                </a:spcBef>
                <a:spcAft>
                  <a:spcPct val="0"/>
                </a:spcAft>
                <a:defRPr/>
              </a:pPr>
              <a:endParaRPr lang="en-US" sz="1067" dirty="0">
                <a:solidFill>
                  <a:srgbClr val="262626"/>
                </a:solidFill>
                <a:latin typeface="Arial" pitchFamily="-105" charset="-52"/>
                <a:ea typeface="Arial" pitchFamily="-105" charset="-52"/>
                <a:cs typeface="Arial" pitchFamily="-105" charset="-52"/>
              </a:endParaRPr>
            </a:p>
          </p:txBody>
        </p:sp>
        <p:sp>
          <p:nvSpPr>
            <p:cNvPr id="962709" name="Rectangle 254"/>
            <p:cNvSpPr>
              <a:spLocks noChangeArrowheads="1"/>
            </p:cNvSpPr>
            <p:nvPr/>
          </p:nvSpPr>
          <p:spPr bwMode="auto">
            <a:xfrm>
              <a:off x="4439" y="479"/>
              <a:ext cx="349" cy="110"/>
            </a:xfrm>
            <a:prstGeom prst="rect">
              <a:avLst/>
            </a:prstGeom>
            <a:solidFill>
              <a:srgbClr val="A0D6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62710" name="Text Box 262"/>
            <p:cNvSpPr txBox="1">
              <a:spLocks noChangeArrowheads="1"/>
            </p:cNvSpPr>
            <p:nvPr/>
          </p:nvSpPr>
          <p:spPr bwMode="auto">
            <a:xfrm flipV="1">
              <a:off x="5217" y="462"/>
              <a:ext cx="50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Arial Unicode MS" panose="020B0604020202020204" pitchFamily="34" charset="-128"/>
                  <a:cs typeface="Arial Unicode MS" panose="020B0604020202020204" pitchFamily="34" charset="-128"/>
                </a:rPr>
                <a:t>mCherry</a:t>
              </a:r>
            </a:p>
          </p:txBody>
        </p:sp>
        <p:sp>
          <p:nvSpPr>
            <p:cNvPr id="962711" name="Rectangle 20"/>
            <p:cNvSpPr>
              <a:spLocks noChangeArrowheads="1"/>
            </p:cNvSpPr>
            <p:nvPr/>
          </p:nvSpPr>
          <p:spPr bwMode="auto">
            <a:xfrm>
              <a:off x="4072" y="490"/>
              <a:ext cx="66" cy="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262626"/>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90" name="Isosceles Triangle 189"/>
            <p:cNvSpPr>
              <a:spLocks noChangeArrowheads="1"/>
            </p:cNvSpPr>
            <p:nvPr/>
          </p:nvSpPr>
          <p:spPr bwMode="auto">
            <a:xfrm rot="5400000">
              <a:off x="4111" y="516"/>
              <a:ext cx="172" cy="36"/>
            </a:xfrm>
            <a:prstGeom prst="triangle">
              <a:avLst>
                <a:gd name="adj" fmla="val 50000"/>
              </a:avLst>
            </a:prstGeom>
            <a:solidFill>
              <a:srgbClr val="558ED5"/>
            </a:soli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fontAlgn="base">
                <a:spcBef>
                  <a:spcPct val="0"/>
                </a:spcBef>
                <a:spcAft>
                  <a:spcPct val="0"/>
                </a:spcAft>
                <a:defRPr/>
              </a:pPr>
              <a:endParaRPr lang="en-US" sz="1067" dirty="0">
                <a:solidFill>
                  <a:srgbClr val="262626"/>
                </a:solidFill>
                <a:latin typeface="Arial"/>
                <a:cs typeface="Arial"/>
              </a:endParaRPr>
            </a:p>
          </p:txBody>
        </p:sp>
        <p:cxnSp>
          <p:nvCxnSpPr>
            <p:cNvPr id="191" name="Straight Connector 190"/>
            <p:cNvCxnSpPr>
              <a:cxnSpLocks noChangeShapeType="1"/>
              <a:stCxn id="190" idx="3"/>
              <a:endCxn id="962711" idx="3"/>
            </p:cNvCxnSpPr>
            <p:nvPr/>
          </p:nvCxnSpPr>
          <p:spPr bwMode="auto">
            <a:xfrm rot="10800000" flipV="1">
              <a:off x="4138" y="534"/>
              <a:ext cx="41" cy="2"/>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2" name="Straight Connector 191"/>
            <p:cNvCxnSpPr>
              <a:cxnSpLocks noChangeShapeType="1"/>
            </p:cNvCxnSpPr>
            <p:nvPr/>
          </p:nvCxnSpPr>
          <p:spPr bwMode="auto">
            <a:xfrm rot="10800000">
              <a:off x="4197" y="534"/>
              <a:ext cx="30" cy="2"/>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62715" name="Rectangle 23"/>
            <p:cNvSpPr>
              <a:spLocks noChangeArrowheads="1"/>
            </p:cNvSpPr>
            <p:nvPr/>
          </p:nvSpPr>
          <p:spPr bwMode="auto">
            <a:xfrm>
              <a:off x="5840" y="486"/>
              <a:ext cx="66" cy="9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262626"/>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94" name="Isosceles Triangle 193"/>
            <p:cNvSpPr>
              <a:spLocks noChangeArrowheads="1"/>
            </p:cNvSpPr>
            <p:nvPr/>
          </p:nvSpPr>
          <p:spPr bwMode="auto">
            <a:xfrm rot="5400000">
              <a:off x="5720" y="512"/>
              <a:ext cx="171" cy="37"/>
            </a:xfrm>
            <a:prstGeom prst="triangle">
              <a:avLst>
                <a:gd name="adj" fmla="val 50000"/>
              </a:avLst>
            </a:prstGeom>
            <a:solidFill>
              <a:srgbClr val="376092"/>
            </a:soli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fontAlgn="base">
                <a:spcBef>
                  <a:spcPct val="0"/>
                </a:spcBef>
                <a:spcAft>
                  <a:spcPct val="0"/>
                </a:spcAft>
                <a:defRPr/>
              </a:pPr>
              <a:endParaRPr lang="en-US" sz="1067" dirty="0">
                <a:solidFill>
                  <a:srgbClr val="262626"/>
                </a:solidFill>
                <a:latin typeface="Arial"/>
                <a:cs typeface="Arial"/>
              </a:endParaRPr>
            </a:p>
          </p:txBody>
        </p:sp>
        <p:cxnSp>
          <p:nvCxnSpPr>
            <p:cNvPr id="195" name="Straight Connector 194"/>
            <p:cNvCxnSpPr>
              <a:cxnSpLocks noChangeShapeType="1"/>
              <a:stCxn id="194" idx="3"/>
            </p:cNvCxnSpPr>
            <p:nvPr/>
          </p:nvCxnSpPr>
          <p:spPr bwMode="auto">
            <a:xfrm rot="10800000">
              <a:off x="5755" y="531"/>
              <a:ext cx="34" cy="0"/>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6" name="Straight Connector 195"/>
            <p:cNvCxnSpPr>
              <a:cxnSpLocks noChangeShapeType="1"/>
              <a:stCxn id="194" idx="0"/>
              <a:endCxn id="962715" idx="1"/>
            </p:cNvCxnSpPr>
            <p:nvPr/>
          </p:nvCxnSpPr>
          <p:spPr bwMode="auto">
            <a:xfrm>
              <a:off x="5824" y="530"/>
              <a:ext cx="16" cy="2"/>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62719" name="TextBox 182"/>
            <p:cNvSpPr txBox="1">
              <a:spLocks noChangeArrowheads="1"/>
            </p:cNvSpPr>
            <p:nvPr/>
          </p:nvSpPr>
          <p:spPr bwMode="auto">
            <a:xfrm>
              <a:off x="4429" y="438"/>
              <a:ext cx="38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rPr>
                <a:t>citrine</a:t>
              </a:r>
            </a:p>
          </p:txBody>
        </p:sp>
        <p:sp>
          <p:nvSpPr>
            <p:cNvPr id="962720" name="TextBox 182"/>
            <p:cNvSpPr txBox="1">
              <a:spLocks noChangeArrowheads="1"/>
            </p:cNvSpPr>
            <p:nvPr/>
          </p:nvSpPr>
          <p:spPr bwMode="auto">
            <a:xfrm>
              <a:off x="5235" y="1224"/>
              <a:ext cx="38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rPr>
                <a:t>citrine</a:t>
              </a:r>
            </a:p>
          </p:txBody>
        </p:sp>
      </p:grpSp>
      <p:sp>
        <p:nvSpPr>
          <p:cNvPr id="962721" name="TextBox 209"/>
          <p:cNvSpPr txBox="1">
            <a:spLocks noChangeArrowheads="1"/>
          </p:cNvSpPr>
          <p:nvPr/>
        </p:nvSpPr>
        <p:spPr bwMode="auto">
          <a:xfrm>
            <a:off x="6804378" y="2309990"/>
            <a:ext cx="699230"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AT-hook</a:t>
            </a:r>
          </a:p>
        </p:txBody>
      </p:sp>
      <p:pic>
        <p:nvPicPr>
          <p:cNvPr id="962738" name="Picture 178" descr="Before_ct29a_AntCrist_76hpf_Pos4"/>
          <p:cNvPicPr>
            <a:picLocks noChangeAspect="1" noChangeArrowheads="1"/>
          </p:cNvPicPr>
          <p:nvPr/>
        </p:nvPicPr>
        <p:blipFill>
          <a:blip r:embed="rId6" cstate="print">
            <a:extLst>
              <a:ext uri="{28A0092B-C50C-407E-A947-70E740481C1C}">
                <a14:useLocalDpi xmlns:a14="http://schemas.microsoft.com/office/drawing/2010/main" val="0"/>
              </a:ext>
            </a:extLst>
          </a:blip>
          <a:srcRect r="50150"/>
          <a:stretch>
            <a:fillRect/>
          </a:stretch>
        </p:blipFill>
        <p:spPr bwMode="auto">
          <a:xfrm>
            <a:off x="4941712" y="4384323"/>
            <a:ext cx="1752600" cy="1755422"/>
          </a:xfrm>
          <a:prstGeom prst="rect">
            <a:avLst/>
          </a:prstGeom>
          <a:noFill/>
          <a:extLst>
            <a:ext uri="{909E8E84-426E-40DD-AFC4-6F175D3DCCD1}">
              <a14:hiddenFill xmlns:a14="http://schemas.microsoft.com/office/drawing/2010/main">
                <a:solidFill>
                  <a:srgbClr val="FFFFFF"/>
                </a:solidFill>
              </a14:hiddenFill>
            </a:ext>
          </a:extLst>
        </p:spPr>
      </p:pic>
      <p:pic>
        <p:nvPicPr>
          <p:cNvPr id="962739" name="Picture 179" descr="Before_ct29a_Canals_76hpf_Pos1"/>
          <p:cNvPicPr>
            <a:picLocks noChangeAspect="1" noChangeArrowheads="1"/>
          </p:cNvPicPr>
          <p:nvPr/>
        </p:nvPicPr>
        <p:blipFill>
          <a:blip r:embed="rId7" cstate="print">
            <a:extLst>
              <a:ext uri="{28A0092B-C50C-407E-A947-70E740481C1C}">
                <a14:useLocalDpi xmlns:a14="http://schemas.microsoft.com/office/drawing/2010/main" val="0"/>
              </a:ext>
            </a:extLst>
          </a:blip>
          <a:srcRect r="50174"/>
          <a:stretch>
            <a:fillRect/>
          </a:stretch>
        </p:blipFill>
        <p:spPr bwMode="auto">
          <a:xfrm>
            <a:off x="7011812" y="2592212"/>
            <a:ext cx="1751188" cy="1755422"/>
          </a:xfrm>
          <a:prstGeom prst="rect">
            <a:avLst/>
          </a:prstGeom>
          <a:noFill/>
          <a:extLst>
            <a:ext uri="{909E8E84-426E-40DD-AFC4-6F175D3DCCD1}">
              <a14:hiddenFill xmlns:a14="http://schemas.microsoft.com/office/drawing/2010/main">
                <a:solidFill>
                  <a:srgbClr val="FFFFFF"/>
                </a:solidFill>
              </a14:hiddenFill>
            </a:ext>
          </a:extLst>
        </p:spPr>
      </p:pic>
      <p:pic>
        <p:nvPicPr>
          <p:cNvPr id="962740" name="Picture 180" descr="Before_ct29a_DorsalRoof_76hpf_Pos7"/>
          <p:cNvPicPr>
            <a:picLocks noChangeAspect="1" noChangeArrowheads="1"/>
          </p:cNvPicPr>
          <p:nvPr/>
        </p:nvPicPr>
        <p:blipFill>
          <a:blip r:embed="rId8" cstate="print">
            <a:extLst>
              <a:ext uri="{28A0092B-C50C-407E-A947-70E740481C1C}">
                <a14:useLocalDpi xmlns:a14="http://schemas.microsoft.com/office/drawing/2010/main" val="0"/>
              </a:ext>
            </a:extLst>
          </a:blip>
          <a:srcRect r="50000"/>
          <a:stretch>
            <a:fillRect/>
          </a:stretch>
        </p:blipFill>
        <p:spPr bwMode="auto">
          <a:xfrm>
            <a:off x="4941711" y="2592212"/>
            <a:ext cx="1756834" cy="1755422"/>
          </a:xfrm>
          <a:prstGeom prst="rect">
            <a:avLst/>
          </a:prstGeom>
          <a:noFill/>
          <a:extLst>
            <a:ext uri="{909E8E84-426E-40DD-AFC4-6F175D3DCCD1}">
              <a14:hiddenFill xmlns:a14="http://schemas.microsoft.com/office/drawing/2010/main">
                <a:solidFill>
                  <a:srgbClr val="FFFFFF"/>
                </a:solidFill>
              </a14:hiddenFill>
            </a:ext>
          </a:extLst>
        </p:spPr>
      </p:pic>
      <p:sp>
        <p:nvSpPr>
          <p:cNvPr id="962743" name="Text Box 183"/>
          <p:cNvSpPr txBox="1">
            <a:spLocks noChangeArrowheads="1"/>
          </p:cNvSpPr>
          <p:nvPr/>
        </p:nvSpPr>
        <p:spPr bwMode="auto">
          <a:xfrm>
            <a:off x="4920545" y="2549879"/>
            <a:ext cx="1075936" cy="31117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1422">
                <a:solidFill>
                  <a:srgbClr val="FFFFFF"/>
                </a:solidFill>
                <a:latin typeface="Arial" panose="020B0604020202020204" pitchFamily="34" charset="0"/>
                <a:ea typeface="ＭＳ Ｐゴシック" panose="020B0600070205080204" pitchFamily="34" charset="-128"/>
                <a:cs typeface="Arial" panose="020B0604020202020204" pitchFamily="34" charset="0"/>
              </a:rPr>
              <a:t>Dorsal roof</a:t>
            </a:r>
          </a:p>
        </p:txBody>
      </p:sp>
      <p:sp>
        <p:nvSpPr>
          <p:cNvPr id="962744" name="Text Box 184"/>
          <p:cNvSpPr txBox="1">
            <a:spLocks noChangeArrowheads="1"/>
          </p:cNvSpPr>
          <p:nvPr/>
        </p:nvSpPr>
        <p:spPr bwMode="auto">
          <a:xfrm>
            <a:off x="6979356" y="2549879"/>
            <a:ext cx="659155" cy="31117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1422">
                <a:solidFill>
                  <a:srgbClr val="FFFFFF"/>
                </a:solidFill>
                <a:latin typeface="Arial" panose="020B0604020202020204" pitchFamily="34" charset="0"/>
                <a:ea typeface="ＭＳ Ｐゴシック" panose="020B0600070205080204" pitchFamily="34" charset="-128"/>
                <a:cs typeface="Arial" panose="020B0604020202020204" pitchFamily="34" charset="0"/>
              </a:rPr>
              <a:t>Canal</a:t>
            </a:r>
          </a:p>
        </p:txBody>
      </p:sp>
      <p:sp>
        <p:nvSpPr>
          <p:cNvPr id="962745" name="Text Box 185"/>
          <p:cNvSpPr txBox="1">
            <a:spLocks noChangeArrowheads="1"/>
          </p:cNvSpPr>
          <p:nvPr/>
        </p:nvSpPr>
        <p:spPr bwMode="auto">
          <a:xfrm>
            <a:off x="4920546" y="4378679"/>
            <a:ext cx="691215" cy="31117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1422">
                <a:solidFill>
                  <a:srgbClr val="FFFFFF"/>
                </a:solidFill>
                <a:latin typeface="Arial" panose="020B0604020202020204" pitchFamily="34" charset="0"/>
                <a:ea typeface="ＭＳ Ｐゴシック" panose="020B0600070205080204" pitchFamily="34" charset="-128"/>
              </a:rPr>
              <a:t>76 hpf</a:t>
            </a:r>
          </a:p>
        </p:txBody>
      </p:sp>
      <p:sp>
        <p:nvSpPr>
          <p:cNvPr id="962746" name="Text Box 186"/>
          <p:cNvSpPr txBox="1">
            <a:spLocks noChangeArrowheads="1"/>
          </p:cNvSpPr>
          <p:nvPr/>
        </p:nvSpPr>
        <p:spPr bwMode="auto">
          <a:xfrm>
            <a:off x="6252634" y="2549879"/>
            <a:ext cx="691215" cy="31117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1422">
                <a:solidFill>
                  <a:srgbClr val="FFFFFF"/>
                </a:solidFill>
                <a:latin typeface="Arial" panose="020B0604020202020204" pitchFamily="34" charset="0"/>
                <a:ea typeface="ＭＳ Ｐゴシック" panose="020B0600070205080204" pitchFamily="34" charset="-128"/>
              </a:rPr>
              <a:t>76 hpf</a:t>
            </a:r>
          </a:p>
        </p:txBody>
      </p:sp>
    </p:spTree>
    <p:extLst>
      <p:ext uri="{BB962C8B-B14F-4D97-AF65-F5344CB8AC3E}">
        <p14:creationId xmlns:p14="http://schemas.microsoft.com/office/powerpoint/2010/main" val="3599301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966907" name="Group 251"/>
          <p:cNvGrpSpPr>
            <a:grpSpLocks/>
          </p:cNvGrpSpPr>
          <p:nvPr/>
        </p:nvGrpSpPr>
        <p:grpSpPr bwMode="auto">
          <a:xfrm>
            <a:off x="111478" y="3486856"/>
            <a:ext cx="6101644" cy="2587978"/>
            <a:chOff x="79" y="2166"/>
            <a:chExt cx="4324" cy="1834"/>
          </a:xfrm>
        </p:grpSpPr>
        <p:pic>
          <p:nvPicPr>
            <p:cNvPr id="966711" name="Picture 55" descr="ct94a_27hpfPos2_DeleteImage_HCfocus_Subset"/>
            <p:cNvPicPr>
              <a:picLocks noChangeAspect="1" noChangeArrowheads="1"/>
            </p:cNvPicPr>
            <p:nvPr/>
          </p:nvPicPr>
          <p:blipFill>
            <a:blip r:embed="rId2" cstate="print">
              <a:extLst>
                <a:ext uri="{28A0092B-C50C-407E-A947-70E740481C1C}">
                  <a14:useLocalDpi xmlns:a14="http://schemas.microsoft.com/office/drawing/2010/main" val="0"/>
                </a:ext>
              </a:extLst>
            </a:blip>
            <a:srcRect t="7309" b="50272"/>
            <a:stretch>
              <a:fillRect/>
            </a:stretch>
          </p:blipFill>
          <p:spPr bwMode="auto">
            <a:xfrm>
              <a:off x="79" y="2166"/>
              <a:ext cx="4324" cy="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6674" name="Text Box 18"/>
            <p:cNvSpPr txBox="1">
              <a:spLocks noChangeArrowheads="1"/>
            </p:cNvSpPr>
            <p:nvPr/>
          </p:nvSpPr>
          <p:spPr bwMode="auto">
            <a:xfrm>
              <a:off x="188" y="2204"/>
              <a:ext cx="510" cy="221"/>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1422" b="1">
                  <a:solidFill>
                    <a:srgbClr val="FFFFFF"/>
                  </a:solidFill>
                  <a:latin typeface="Arial" panose="020B0604020202020204" pitchFamily="34" charset="0"/>
                  <a:ea typeface="ＭＳ Ｐゴシック" panose="020B0600070205080204" pitchFamily="34" charset="-128"/>
                  <a:cs typeface="Arial" panose="020B0604020202020204" pitchFamily="34" charset="0"/>
                </a:rPr>
                <a:t>27 hpf</a:t>
              </a:r>
            </a:p>
          </p:txBody>
        </p:sp>
        <p:grpSp>
          <p:nvGrpSpPr>
            <p:cNvPr id="966675" name="Group 19"/>
            <p:cNvGrpSpPr>
              <a:grpSpLocks/>
            </p:cNvGrpSpPr>
            <p:nvPr/>
          </p:nvGrpSpPr>
          <p:grpSpPr bwMode="auto">
            <a:xfrm>
              <a:off x="3929" y="3530"/>
              <a:ext cx="451" cy="445"/>
              <a:chOff x="5073" y="3752"/>
              <a:chExt cx="451" cy="445"/>
            </a:xfrm>
          </p:grpSpPr>
          <p:grpSp>
            <p:nvGrpSpPr>
              <p:cNvPr id="966676" name="Group 20"/>
              <p:cNvGrpSpPr>
                <a:grpSpLocks/>
              </p:cNvGrpSpPr>
              <p:nvPr/>
            </p:nvGrpSpPr>
            <p:grpSpPr bwMode="auto">
              <a:xfrm>
                <a:off x="5209" y="3886"/>
                <a:ext cx="222" cy="221"/>
                <a:chOff x="1531" y="3763"/>
                <a:chExt cx="379" cy="379"/>
              </a:xfrm>
            </p:grpSpPr>
            <p:sp>
              <p:nvSpPr>
                <p:cNvPr id="966677" name="Line 21"/>
                <p:cNvSpPr>
                  <a:spLocks noChangeShapeType="1"/>
                </p:cNvSpPr>
                <p:nvPr/>
              </p:nvSpPr>
              <p:spPr bwMode="auto">
                <a:xfrm flipH="1">
                  <a:off x="1531" y="4141"/>
                  <a:ext cx="379" cy="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p>
                  <a:pPr defTabSz="812810" eaLnBrk="0" fontAlgn="base" hangingPunct="0">
                    <a:spcBef>
                      <a:spcPct val="0"/>
                    </a:spcBef>
                    <a:spcAft>
                      <a:spcPct val="0"/>
                    </a:spcAft>
                  </a:pPr>
                  <a:endParaRPr lang="en-US" sz="1778" b="1">
                    <a:solidFill>
                      <a:prstClr val="white"/>
                    </a:solidFill>
                    <a:latin typeface="Arial" panose="020B0604020202020204" pitchFamily="34" charset="0"/>
                  </a:endParaRPr>
                </a:p>
              </p:txBody>
            </p:sp>
            <p:sp>
              <p:nvSpPr>
                <p:cNvPr id="966678" name="Line 22"/>
                <p:cNvSpPr>
                  <a:spLocks noChangeShapeType="1"/>
                </p:cNvSpPr>
                <p:nvPr/>
              </p:nvSpPr>
              <p:spPr bwMode="auto">
                <a:xfrm rot="5400000" flipH="1">
                  <a:off x="1720" y="3953"/>
                  <a:ext cx="379" cy="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p>
                  <a:pPr defTabSz="812810" eaLnBrk="0" fontAlgn="base" hangingPunct="0">
                    <a:spcBef>
                      <a:spcPct val="0"/>
                    </a:spcBef>
                    <a:spcAft>
                      <a:spcPct val="0"/>
                    </a:spcAft>
                  </a:pPr>
                  <a:endParaRPr lang="en-US" sz="1778" b="1">
                    <a:solidFill>
                      <a:prstClr val="white"/>
                    </a:solidFill>
                    <a:latin typeface="Arial" panose="020B0604020202020204" pitchFamily="34" charset="0"/>
                  </a:endParaRPr>
                </a:p>
              </p:txBody>
            </p:sp>
          </p:grpSp>
          <p:sp>
            <p:nvSpPr>
              <p:cNvPr id="966679" name="Text Box 23"/>
              <p:cNvSpPr txBox="1">
                <a:spLocks noChangeArrowheads="1"/>
              </p:cNvSpPr>
              <p:nvPr/>
            </p:nvSpPr>
            <p:spPr bwMode="auto">
              <a:xfrm>
                <a:off x="5351" y="3752"/>
                <a:ext cx="173" cy="154"/>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p>
                <a:pPr defTabSz="812810" eaLnBrk="0" fontAlgn="base" hangingPunct="0">
                  <a:spcBef>
                    <a:spcPct val="0"/>
                  </a:spcBef>
                  <a:spcAft>
                    <a:spcPct val="0"/>
                  </a:spcAft>
                </a:pPr>
                <a:r>
                  <a:rPr lang="en-US" altLang="en-US" sz="889" b="1">
                    <a:solidFill>
                      <a:srgbClr val="FFFFFF"/>
                    </a:solidFill>
                    <a:latin typeface="Arial" panose="020B0604020202020204" pitchFamily="34" charset="0"/>
                    <a:ea typeface="ＭＳ Ｐゴシック" panose="020B0600070205080204" pitchFamily="34" charset="-128"/>
                  </a:rPr>
                  <a:t>D</a:t>
                </a:r>
              </a:p>
            </p:txBody>
          </p:sp>
          <p:sp>
            <p:nvSpPr>
              <p:cNvPr id="966680" name="Text Box 24"/>
              <p:cNvSpPr txBox="1">
                <a:spLocks noChangeArrowheads="1"/>
              </p:cNvSpPr>
              <p:nvPr/>
            </p:nvSpPr>
            <p:spPr bwMode="auto">
              <a:xfrm>
                <a:off x="5073" y="4043"/>
                <a:ext cx="173" cy="154"/>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p>
                <a:pPr defTabSz="812810" eaLnBrk="0" fontAlgn="base" hangingPunct="0">
                  <a:spcBef>
                    <a:spcPct val="0"/>
                  </a:spcBef>
                  <a:spcAft>
                    <a:spcPct val="0"/>
                  </a:spcAft>
                </a:pPr>
                <a:r>
                  <a:rPr lang="en-US" altLang="en-US" sz="889" b="1">
                    <a:solidFill>
                      <a:srgbClr val="FFFFFF"/>
                    </a:solidFill>
                    <a:latin typeface="Arial" panose="020B0604020202020204" pitchFamily="34" charset="0"/>
                    <a:ea typeface="ＭＳ Ｐゴシック" panose="020B0600070205080204" pitchFamily="34" charset="-128"/>
                  </a:rPr>
                  <a:t>A</a:t>
                </a:r>
              </a:p>
            </p:txBody>
          </p:sp>
        </p:grpSp>
      </p:grpSp>
      <p:pic>
        <p:nvPicPr>
          <p:cNvPr id="966665" name="Picture 9" descr="ct94a_30hpfPos6_stillBright_Maximumintensityprojection_Copychannel"/>
          <p:cNvPicPr>
            <a:picLocks noChangeAspect="1" noChangeArrowheads="1"/>
          </p:cNvPicPr>
          <p:nvPr/>
        </p:nvPicPr>
        <p:blipFill>
          <a:blip r:embed="rId3" cstate="print">
            <a:lum bright="6000" contrast="12000"/>
            <a:extLst>
              <a:ext uri="{28A0092B-C50C-407E-A947-70E740481C1C}">
                <a14:useLocalDpi xmlns:a14="http://schemas.microsoft.com/office/drawing/2010/main" val="0"/>
              </a:ext>
            </a:extLst>
          </a:blip>
          <a:srcRect/>
          <a:stretch>
            <a:fillRect/>
          </a:stretch>
        </p:blipFill>
        <p:spPr bwMode="auto">
          <a:xfrm>
            <a:off x="6372578" y="3414889"/>
            <a:ext cx="2650067" cy="265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6666" name="Text Box 10"/>
          <p:cNvSpPr txBox="1">
            <a:spLocks noChangeArrowheads="1"/>
          </p:cNvSpPr>
          <p:nvPr/>
        </p:nvSpPr>
        <p:spPr bwMode="auto">
          <a:xfrm>
            <a:off x="6444546" y="3530600"/>
            <a:ext cx="720069" cy="31117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1422" b="1">
                <a:solidFill>
                  <a:srgbClr val="FFFFFF"/>
                </a:solidFill>
                <a:latin typeface="Arial" panose="020B0604020202020204" pitchFamily="34" charset="0"/>
                <a:ea typeface="ＭＳ Ｐゴシック" panose="020B0600070205080204" pitchFamily="34" charset="-128"/>
                <a:cs typeface="Arial" panose="020B0604020202020204" pitchFamily="34" charset="0"/>
              </a:rPr>
              <a:t>30 hpf</a:t>
            </a:r>
          </a:p>
        </p:txBody>
      </p:sp>
      <p:grpSp>
        <p:nvGrpSpPr>
          <p:cNvPr id="966667" name="Group 11"/>
          <p:cNvGrpSpPr>
            <a:grpSpLocks/>
          </p:cNvGrpSpPr>
          <p:nvPr/>
        </p:nvGrpSpPr>
        <p:grpSpPr bwMode="auto">
          <a:xfrm>
            <a:off x="6458656" y="5386210"/>
            <a:ext cx="646289" cy="653344"/>
            <a:chOff x="4969" y="1201"/>
            <a:chExt cx="458" cy="463"/>
          </a:xfrm>
        </p:grpSpPr>
        <p:grpSp>
          <p:nvGrpSpPr>
            <p:cNvPr id="966668" name="Group 12"/>
            <p:cNvGrpSpPr>
              <a:grpSpLocks/>
            </p:cNvGrpSpPr>
            <p:nvPr/>
          </p:nvGrpSpPr>
          <p:grpSpPr bwMode="auto">
            <a:xfrm flipH="1">
              <a:off x="5041" y="1346"/>
              <a:ext cx="228" cy="228"/>
              <a:chOff x="1531" y="3763"/>
              <a:chExt cx="379" cy="379"/>
            </a:xfrm>
          </p:grpSpPr>
          <p:sp>
            <p:nvSpPr>
              <p:cNvPr id="966669" name="Line 13"/>
              <p:cNvSpPr>
                <a:spLocks noChangeShapeType="1"/>
              </p:cNvSpPr>
              <p:nvPr/>
            </p:nvSpPr>
            <p:spPr bwMode="auto">
              <a:xfrm flipH="1">
                <a:off x="1531" y="4141"/>
                <a:ext cx="379" cy="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p>
                <a:pPr defTabSz="812810" eaLnBrk="0" fontAlgn="base" hangingPunct="0">
                  <a:spcBef>
                    <a:spcPct val="0"/>
                  </a:spcBef>
                  <a:spcAft>
                    <a:spcPct val="0"/>
                  </a:spcAft>
                </a:pPr>
                <a:endParaRPr lang="en-US" sz="1778" b="1">
                  <a:solidFill>
                    <a:prstClr val="white"/>
                  </a:solidFill>
                  <a:latin typeface="Arial" panose="020B0604020202020204" pitchFamily="34" charset="0"/>
                </a:endParaRPr>
              </a:p>
            </p:txBody>
          </p:sp>
          <p:sp>
            <p:nvSpPr>
              <p:cNvPr id="966670" name="Line 14"/>
              <p:cNvSpPr>
                <a:spLocks noChangeShapeType="1"/>
              </p:cNvSpPr>
              <p:nvPr/>
            </p:nvSpPr>
            <p:spPr bwMode="auto">
              <a:xfrm rot="5400000" flipH="1">
                <a:off x="1720" y="3953"/>
                <a:ext cx="379" cy="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p>
                <a:pPr defTabSz="812810" eaLnBrk="0" fontAlgn="base" hangingPunct="0">
                  <a:spcBef>
                    <a:spcPct val="0"/>
                  </a:spcBef>
                  <a:spcAft>
                    <a:spcPct val="0"/>
                  </a:spcAft>
                </a:pPr>
                <a:endParaRPr lang="en-US" sz="1778" b="1">
                  <a:solidFill>
                    <a:prstClr val="white"/>
                  </a:solidFill>
                  <a:latin typeface="Arial" panose="020B0604020202020204" pitchFamily="34" charset="0"/>
                </a:endParaRPr>
              </a:p>
            </p:txBody>
          </p:sp>
        </p:grpSp>
        <p:sp>
          <p:nvSpPr>
            <p:cNvPr id="966671" name="Text Box 15"/>
            <p:cNvSpPr txBox="1">
              <a:spLocks noChangeArrowheads="1"/>
            </p:cNvSpPr>
            <p:nvPr/>
          </p:nvSpPr>
          <p:spPr bwMode="auto">
            <a:xfrm>
              <a:off x="4969" y="1201"/>
              <a:ext cx="173" cy="154"/>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p>
              <a:pPr defTabSz="812810" eaLnBrk="0" fontAlgn="base" hangingPunct="0">
                <a:spcBef>
                  <a:spcPct val="0"/>
                </a:spcBef>
                <a:spcAft>
                  <a:spcPct val="0"/>
                </a:spcAft>
              </a:pPr>
              <a:r>
                <a:rPr lang="en-US" altLang="en-US" sz="889" b="1">
                  <a:solidFill>
                    <a:srgbClr val="FFFFFF"/>
                  </a:solidFill>
                  <a:latin typeface="Arial" panose="020B0604020202020204" pitchFamily="34" charset="0"/>
                  <a:ea typeface="ＭＳ Ｐゴシック" panose="020B0600070205080204" pitchFamily="34" charset="-128"/>
                </a:rPr>
                <a:t>D</a:t>
              </a:r>
            </a:p>
          </p:txBody>
        </p:sp>
        <p:sp>
          <p:nvSpPr>
            <p:cNvPr id="966672" name="Text Box 16"/>
            <p:cNvSpPr txBox="1">
              <a:spLocks noChangeArrowheads="1"/>
            </p:cNvSpPr>
            <p:nvPr/>
          </p:nvSpPr>
          <p:spPr bwMode="auto">
            <a:xfrm flipH="1">
              <a:off x="5254" y="1510"/>
              <a:ext cx="173" cy="154"/>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p>
              <a:pPr defTabSz="812810" eaLnBrk="0" fontAlgn="base" hangingPunct="0">
                <a:spcBef>
                  <a:spcPct val="0"/>
                </a:spcBef>
                <a:spcAft>
                  <a:spcPct val="0"/>
                </a:spcAft>
              </a:pPr>
              <a:r>
                <a:rPr lang="en-US" altLang="en-US" sz="889" b="1">
                  <a:solidFill>
                    <a:srgbClr val="FFFFFF"/>
                  </a:solidFill>
                  <a:latin typeface="Arial" panose="020B0604020202020204" pitchFamily="34" charset="0"/>
                  <a:ea typeface="ＭＳ Ｐゴシック" panose="020B0600070205080204" pitchFamily="34" charset="-128"/>
                </a:rPr>
                <a:t>A</a:t>
              </a:r>
            </a:p>
          </p:txBody>
        </p:sp>
      </p:grpSp>
      <p:sp>
        <p:nvSpPr>
          <p:cNvPr id="966681" name="Text Box 25"/>
          <p:cNvSpPr txBox="1">
            <a:spLocks noChangeArrowheads="1"/>
          </p:cNvSpPr>
          <p:nvPr/>
        </p:nvSpPr>
        <p:spPr bwMode="auto">
          <a:xfrm>
            <a:off x="7536745" y="3530600"/>
            <a:ext cx="710451" cy="31117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1422" b="1">
                <a:solidFill>
                  <a:srgbClr val="FFFFFF"/>
                </a:solidFill>
                <a:latin typeface="Arial" panose="020B0604020202020204" pitchFamily="34" charset="0"/>
                <a:ea typeface="ＭＳ Ｐゴシック" panose="020B0600070205080204" pitchFamily="34" charset="-128"/>
              </a:rPr>
              <a:t>Z-Proj</a:t>
            </a:r>
          </a:p>
        </p:txBody>
      </p:sp>
      <p:grpSp>
        <p:nvGrpSpPr>
          <p:cNvPr id="966904" name="Group 248"/>
          <p:cNvGrpSpPr>
            <a:grpSpLocks/>
          </p:cNvGrpSpPr>
          <p:nvPr/>
        </p:nvGrpSpPr>
        <p:grpSpPr bwMode="auto">
          <a:xfrm>
            <a:off x="3788835" y="2206980"/>
            <a:ext cx="1652412" cy="1007534"/>
            <a:chOff x="2685" y="1173"/>
            <a:chExt cx="1171" cy="714"/>
          </a:xfrm>
        </p:grpSpPr>
        <p:cxnSp>
          <p:nvCxnSpPr>
            <p:cNvPr id="132" name="Curved Connector 131"/>
            <p:cNvCxnSpPr>
              <a:cxnSpLocks noChangeShapeType="1"/>
            </p:cNvCxnSpPr>
            <p:nvPr/>
          </p:nvCxnSpPr>
          <p:spPr bwMode="auto">
            <a:xfrm flipV="1">
              <a:off x="2812" y="1438"/>
              <a:ext cx="331" cy="91"/>
            </a:xfrm>
            <a:prstGeom prst="curvedConnector3">
              <a:avLst>
                <a:gd name="adj1" fmla="val 50000"/>
              </a:avLst>
            </a:prstGeom>
            <a:noFill/>
            <a:ln w="25400">
              <a:solidFill>
                <a:srgbClr val="4F81B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4" name="Curved Connector 133"/>
            <p:cNvCxnSpPr>
              <a:cxnSpLocks noChangeShapeType="1"/>
            </p:cNvCxnSpPr>
            <p:nvPr/>
          </p:nvCxnSpPr>
          <p:spPr bwMode="auto">
            <a:xfrm rot="10800000">
              <a:off x="3261" y="1433"/>
              <a:ext cx="435" cy="93"/>
            </a:xfrm>
            <a:prstGeom prst="curvedConnector3">
              <a:avLst>
                <a:gd name="adj1" fmla="val 50000"/>
              </a:avLst>
            </a:prstGeom>
            <a:noFill/>
            <a:ln w="25400">
              <a:solidFill>
                <a:srgbClr val="4F81B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4" name="Freeform 143"/>
            <p:cNvSpPr>
              <a:spLocks noChangeArrowheads="1"/>
            </p:cNvSpPr>
            <p:nvPr/>
          </p:nvSpPr>
          <p:spPr bwMode="auto">
            <a:xfrm>
              <a:off x="3119" y="1173"/>
              <a:ext cx="208" cy="227"/>
            </a:xfrm>
            <a:custGeom>
              <a:avLst/>
              <a:gdLst>
                <a:gd name="T0" fmla="*/ 47172 w 325967"/>
                <a:gd name="T1" fmla="*/ 360363 h 745067"/>
                <a:gd name="T2" fmla="*/ 47172 w 325967"/>
                <a:gd name="T3" fmla="*/ 4095 h 745067"/>
                <a:gd name="T4" fmla="*/ 330200 w 325967"/>
                <a:gd name="T5" fmla="*/ 335793 h 745067"/>
                <a:gd name="T6" fmla="*/ 0 60000 65536"/>
                <a:gd name="T7" fmla="*/ 0 60000 65536"/>
                <a:gd name="T8" fmla="*/ 0 60000 65536"/>
                <a:gd name="T9" fmla="*/ 0 w 325967"/>
                <a:gd name="T10" fmla="*/ 0 h 745067"/>
                <a:gd name="T11" fmla="*/ 325967 w 325967"/>
                <a:gd name="T12" fmla="*/ 745067 h 745067"/>
              </a:gdLst>
              <a:ahLst/>
              <a:cxnLst>
                <a:cxn ang="T6">
                  <a:pos x="T0" y="T1"/>
                </a:cxn>
                <a:cxn ang="T7">
                  <a:pos x="T2" y="T3"/>
                </a:cxn>
                <a:cxn ang="T8">
                  <a:pos x="T4" y="T5"/>
                </a:cxn>
              </a:cxnLst>
              <a:rect l="T9" t="T10" r="T11" b="T12"/>
              <a:pathLst>
                <a:path w="325967" h="745067">
                  <a:moveTo>
                    <a:pt x="46567" y="745067"/>
                  </a:moveTo>
                  <a:cubicBezTo>
                    <a:pt x="23283" y="381000"/>
                    <a:pt x="0" y="16934"/>
                    <a:pt x="46567" y="8467"/>
                  </a:cubicBezTo>
                  <a:cubicBezTo>
                    <a:pt x="93134" y="0"/>
                    <a:pt x="325967" y="694267"/>
                    <a:pt x="325967" y="694267"/>
                  </a:cubicBezTo>
                </a:path>
              </a:pathLst>
            </a:custGeom>
            <a:noFill/>
            <a:ln w="25400">
              <a:solidFill>
                <a:srgbClr val="EAEAEA"/>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prstClr val="white"/>
                </a:solidFill>
                <a:latin typeface="Calibri" panose="020F0502020204030204" pitchFamily="34" charset="0"/>
                <a:ea typeface="ＭＳ Ｐゴシック" panose="020B0600070205080204" pitchFamily="34" charset="-128"/>
              </a:endParaRPr>
            </a:p>
          </p:txBody>
        </p:sp>
        <p:sp>
          <p:nvSpPr>
            <p:cNvPr id="966698" name="TextBox 158"/>
            <p:cNvSpPr txBox="1">
              <a:spLocks noChangeArrowheads="1"/>
            </p:cNvSpPr>
            <p:nvPr/>
          </p:nvSpPr>
          <p:spPr bwMode="auto">
            <a:xfrm>
              <a:off x="3066" y="1472"/>
              <a:ext cx="43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FFFFFF"/>
                  </a:solidFill>
                  <a:latin typeface="Arial" panose="020B0604020202020204" pitchFamily="34" charset="0"/>
                  <a:ea typeface="ＭＳ Ｐゴシック" panose="020B0600070205080204" pitchFamily="34" charset="-128"/>
                </a:rPr>
                <a:t>snRNP</a:t>
              </a:r>
            </a:p>
          </p:txBody>
        </p:sp>
        <p:sp>
          <p:nvSpPr>
            <p:cNvPr id="966699" name="TextBox 164"/>
            <p:cNvSpPr txBox="1">
              <a:spLocks noChangeArrowheads="1"/>
            </p:cNvSpPr>
            <p:nvPr/>
          </p:nvSpPr>
          <p:spPr bwMode="auto">
            <a:xfrm>
              <a:off x="2685" y="1442"/>
              <a:ext cx="20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FFFFFF"/>
                  </a:solidFill>
                  <a:latin typeface="Arial" panose="020B0604020202020204" pitchFamily="34" charset="0"/>
                  <a:ea typeface="ＭＳ Ｐゴシック" panose="020B0600070205080204" pitchFamily="34" charset="-128"/>
                </a:rPr>
                <a:t>5’</a:t>
              </a:r>
            </a:p>
          </p:txBody>
        </p:sp>
        <p:sp>
          <p:nvSpPr>
            <p:cNvPr id="966700" name="TextBox 165"/>
            <p:cNvSpPr txBox="1">
              <a:spLocks noChangeArrowheads="1"/>
            </p:cNvSpPr>
            <p:nvPr/>
          </p:nvSpPr>
          <p:spPr bwMode="auto">
            <a:xfrm>
              <a:off x="3650" y="1433"/>
              <a:ext cx="20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FFFFFF"/>
                  </a:solidFill>
                  <a:latin typeface="Arial" panose="020B0604020202020204" pitchFamily="34" charset="0"/>
                  <a:ea typeface="ＭＳ Ｐゴシック" panose="020B0600070205080204" pitchFamily="34" charset="-128"/>
                </a:rPr>
                <a:t>3’</a:t>
              </a:r>
            </a:p>
          </p:txBody>
        </p:sp>
        <p:sp>
          <p:nvSpPr>
            <p:cNvPr id="966701" name="TextBox 169"/>
            <p:cNvSpPr txBox="1">
              <a:spLocks noChangeArrowheads="1"/>
            </p:cNvSpPr>
            <p:nvPr/>
          </p:nvSpPr>
          <p:spPr bwMode="auto">
            <a:xfrm>
              <a:off x="2894" y="1589"/>
              <a:ext cx="66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FFFFFF"/>
                  </a:solidFill>
                  <a:latin typeface="Arial" panose="020B0604020202020204" pitchFamily="34" charset="0"/>
                  <a:ea typeface="ＭＳ Ｐゴシック" panose="020B0600070205080204" pitchFamily="34" charset="-128"/>
                </a:rPr>
                <a:t>spliceosome</a:t>
              </a:r>
            </a:p>
            <a:p>
              <a:pPr algn="ctr" defTabSz="406405" fontAlgn="base">
                <a:spcBef>
                  <a:spcPct val="0"/>
                </a:spcBef>
                <a:spcAft>
                  <a:spcPct val="0"/>
                </a:spcAft>
              </a:pPr>
              <a:r>
                <a:rPr lang="en-US" altLang="en-US" sz="1067">
                  <a:solidFill>
                    <a:srgbClr val="FFFFFF"/>
                  </a:solidFill>
                  <a:latin typeface="Arial" panose="020B0604020202020204" pitchFamily="34" charset="0"/>
                  <a:ea typeface="ＭＳ Ｐゴシック" panose="020B0600070205080204" pitchFamily="34" charset="-128"/>
                </a:rPr>
                <a:t>complex</a:t>
              </a:r>
            </a:p>
          </p:txBody>
        </p:sp>
        <p:sp>
          <p:nvSpPr>
            <p:cNvPr id="135" name="Oval 134"/>
            <p:cNvSpPr>
              <a:spLocks noChangeArrowheads="1"/>
            </p:cNvSpPr>
            <p:nvPr/>
          </p:nvSpPr>
          <p:spPr bwMode="auto">
            <a:xfrm>
              <a:off x="3007" y="1343"/>
              <a:ext cx="261" cy="139"/>
            </a:xfrm>
            <a:prstGeom prst="ellipse">
              <a:avLst/>
            </a:prstGeom>
            <a:solidFill>
              <a:srgbClr val="7F7F7F"/>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prstClr val="white"/>
                </a:solidFill>
                <a:latin typeface="Calibri" panose="020F0502020204030204" pitchFamily="34" charset="0"/>
                <a:ea typeface="ＭＳ Ｐゴシック" panose="020B0600070205080204" pitchFamily="34" charset="-128"/>
              </a:endParaRPr>
            </a:p>
          </p:txBody>
        </p:sp>
        <p:sp>
          <p:nvSpPr>
            <p:cNvPr id="145" name="Oval 144"/>
            <p:cNvSpPr>
              <a:spLocks noChangeArrowheads="1"/>
            </p:cNvSpPr>
            <p:nvPr/>
          </p:nvSpPr>
          <p:spPr bwMode="auto">
            <a:xfrm>
              <a:off x="3214" y="1341"/>
              <a:ext cx="226" cy="151"/>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prstClr val="white"/>
                </a:solidFill>
                <a:latin typeface="Calibri" panose="020F0502020204030204" pitchFamily="34" charset="0"/>
                <a:ea typeface="ＭＳ Ｐゴシック" panose="020B0600070205080204" pitchFamily="34" charset="-128"/>
              </a:endParaRPr>
            </a:p>
          </p:txBody>
        </p:sp>
        <p:sp>
          <p:nvSpPr>
            <p:cNvPr id="136" name="TextBox 135"/>
            <p:cNvSpPr txBox="1"/>
            <p:nvPr/>
          </p:nvSpPr>
          <p:spPr>
            <a:xfrm>
              <a:off x="3160" y="1318"/>
              <a:ext cx="373" cy="182"/>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FFFFFF"/>
                  </a:solidFill>
                  <a:latin typeface="Arial" panose="020B0604020202020204" pitchFamily="34" charset="0"/>
                  <a:ea typeface="ＭＳ Ｐゴシック" panose="020B0600070205080204" pitchFamily="34" charset="-128"/>
                </a:rPr>
                <a:t>SLU7</a:t>
              </a:r>
            </a:p>
          </p:txBody>
        </p:sp>
      </p:grpSp>
      <p:sp>
        <p:nvSpPr>
          <p:cNvPr id="966706" name="Rectangle 50"/>
          <p:cNvSpPr>
            <a:spLocks noChangeArrowheads="1"/>
          </p:cNvSpPr>
          <p:nvPr/>
        </p:nvSpPr>
        <p:spPr bwMode="auto">
          <a:xfrm>
            <a:off x="265289" y="1467555"/>
            <a:ext cx="4350456" cy="1749778"/>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342900" indent="-342900">
              <a:spcBef>
                <a:spcPct val="60000"/>
              </a:spcBef>
              <a:buSzPct val="100000"/>
              <a:buChar char="•"/>
              <a:defRPr sz="2600">
                <a:solidFill>
                  <a:srgbClr val="FFFFFF"/>
                </a:solidFill>
                <a:latin typeface="Arial" panose="020B0604020202020204" pitchFamily="34" charset="0"/>
              </a:defRPr>
            </a:lvl1pPr>
            <a:lvl2pPr marL="742950" indent="-285750">
              <a:spcBef>
                <a:spcPct val="60000"/>
              </a:spcBef>
              <a:buSzPct val="100000"/>
              <a:buChar char="–"/>
              <a:defRPr sz="2600">
                <a:solidFill>
                  <a:srgbClr val="FFFFFF"/>
                </a:solidFill>
                <a:latin typeface="Arial" panose="020B0604020202020204" pitchFamily="34" charset="0"/>
              </a:defRPr>
            </a:lvl2pPr>
            <a:lvl3pPr marL="1143000" indent="-228600">
              <a:spcBef>
                <a:spcPct val="60000"/>
              </a:spcBef>
              <a:buSzPct val="100000"/>
              <a:buChar char="•"/>
              <a:defRPr sz="2600">
                <a:solidFill>
                  <a:srgbClr val="FFFFFF"/>
                </a:solidFill>
                <a:latin typeface="Arial" panose="020B0604020202020204" pitchFamily="34" charset="0"/>
              </a:defRPr>
            </a:lvl3pPr>
            <a:lvl4pPr marL="1600200" indent="-228600">
              <a:spcBef>
                <a:spcPct val="60000"/>
              </a:spcBef>
              <a:buSzPct val="100000"/>
              <a:buChar char="–"/>
              <a:defRPr sz="2600">
                <a:solidFill>
                  <a:srgbClr val="FFFFFF"/>
                </a:solidFill>
                <a:latin typeface="Arial" panose="020B0604020202020204" pitchFamily="34" charset="0"/>
              </a:defRPr>
            </a:lvl4pPr>
            <a:lvl5pPr marL="2057400" indent="-228600">
              <a:spcBef>
                <a:spcPct val="60000"/>
              </a:spcBef>
              <a:buSzPct val="100000"/>
              <a:buChar char="•"/>
              <a:defRPr sz="2600">
                <a:solidFill>
                  <a:srgbClr val="FFFFFF"/>
                </a:solidFill>
                <a:latin typeface="Arial" panose="020B0604020202020204" pitchFamily="34" charset="0"/>
              </a:defRPr>
            </a:lvl5pPr>
            <a:lvl6pPr marL="2514600" indent="-228600" fontAlgn="base">
              <a:spcBef>
                <a:spcPct val="60000"/>
              </a:spcBef>
              <a:spcAft>
                <a:spcPct val="0"/>
              </a:spcAft>
              <a:buSzPct val="100000"/>
              <a:buChar char="•"/>
              <a:defRPr sz="2600">
                <a:solidFill>
                  <a:srgbClr val="FFFFFF"/>
                </a:solidFill>
                <a:latin typeface="Arial" panose="020B0604020202020204" pitchFamily="34" charset="0"/>
              </a:defRPr>
            </a:lvl6pPr>
            <a:lvl7pPr marL="2971800" indent="-228600" fontAlgn="base">
              <a:spcBef>
                <a:spcPct val="60000"/>
              </a:spcBef>
              <a:spcAft>
                <a:spcPct val="0"/>
              </a:spcAft>
              <a:buSzPct val="100000"/>
              <a:buChar char="•"/>
              <a:defRPr sz="2600">
                <a:solidFill>
                  <a:srgbClr val="FFFFFF"/>
                </a:solidFill>
                <a:latin typeface="Arial" panose="020B0604020202020204" pitchFamily="34" charset="0"/>
              </a:defRPr>
            </a:lvl7pPr>
            <a:lvl8pPr marL="3429000" indent="-228600" fontAlgn="base">
              <a:spcBef>
                <a:spcPct val="60000"/>
              </a:spcBef>
              <a:spcAft>
                <a:spcPct val="0"/>
              </a:spcAft>
              <a:buSzPct val="100000"/>
              <a:buChar char="•"/>
              <a:defRPr sz="2600">
                <a:solidFill>
                  <a:srgbClr val="FFFFFF"/>
                </a:solidFill>
                <a:latin typeface="Arial" panose="020B0604020202020204" pitchFamily="34" charset="0"/>
              </a:defRPr>
            </a:lvl8pPr>
            <a:lvl9pPr marL="3886200" indent="-228600" fontAlgn="base">
              <a:spcBef>
                <a:spcPct val="60000"/>
              </a:spcBef>
              <a:spcAft>
                <a:spcPct val="0"/>
              </a:spcAft>
              <a:buSzPct val="100000"/>
              <a:buChar char="•"/>
              <a:defRPr sz="2600">
                <a:solidFill>
                  <a:srgbClr val="FFFFFF"/>
                </a:solidFill>
                <a:latin typeface="Arial" panose="020B0604020202020204" pitchFamily="34" charset="0"/>
              </a:defRPr>
            </a:lvl9pPr>
          </a:lstStyle>
          <a:p>
            <a:pPr marL="304804" indent="-304804" defTabSz="812810" fontAlgn="base">
              <a:spcAft>
                <a:spcPct val="0"/>
              </a:spcAft>
            </a:pPr>
            <a:r>
              <a:rPr lang="en-US" altLang="en-US" sz="1422"/>
              <a:t>Different nuclear compartment than Hmga2</a:t>
            </a:r>
          </a:p>
          <a:p>
            <a:pPr marL="304804" indent="-304804" defTabSz="812810" fontAlgn="base">
              <a:spcAft>
                <a:spcPct val="0"/>
              </a:spcAft>
            </a:pPr>
            <a:r>
              <a:rPr lang="el-GR" altLang="en-US" sz="1422"/>
              <a:t>Part of </a:t>
            </a:r>
            <a:r>
              <a:rPr lang="en-US" altLang="en-US" sz="1422"/>
              <a:t>pre-mRNA spliceosome complex</a:t>
            </a:r>
          </a:p>
          <a:p>
            <a:pPr marL="304804" indent="-304804" defTabSz="812810" fontAlgn="base">
              <a:spcAft>
                <a:spcPct val="0"/>
              </a:spcAft>
            </a:pPr>
            <a:r>
              <a:rPr lang="en-US" altLang="en-US" sz="1422"/>
              <a:t>Also down-regulated in hair cells</a:t>
            </a:r>
            <a:endParaRPr lang="el-GR" altLang="en-US" sz="1422"/>
          </a:p>
        </p:txBody>
      </p:sp>
      <p:sp>
        <p:nvSpPr>
          <p:cNvPr id="966714" name="Rectangle 58"/>
          <p:cNvSpPr>
            <a:spLocks noChangeArrowheads="1"/>
          </p:cNvSpPr>
          <p:nvPr/>
        </p:nvSpPr>
        <p:spPr bwMode="auto">
          <a:xfrm>
            <a:off x="5620456" y="1302456"/>
            <a:ext cx="3042356" cy="1897944"/>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810" eaLnBrk="0" fontAlgn="base" hangingPunct="0">
              <a:spcBef>
                <a:spcPct val="0"/>
              </a:spcBef>
              <a:spcAft>
                <a:spcPct val="0"/>
              </a:spcAft>
            </a:pPr>
            <a:endParaRPr lang="en-US" sz="1778" b="1">
              <a:solidFill>
                <a:prstClr val="white"/>
              </a:solidFill>
              <a:latin typeface="Arial" panose="020B0604020202020204" pitchFamily="34" charset="0"/>
            </a:endParaRPr>
          </a:p>
        </p:txBody>
      </p:sp>
      <p:grpSp>
        <p:nvGrpSpPr>
          <p:cNvPr id="966910" name="Group 254"/>
          <p:cNvGrpSpPr>
            <a:grpSpLocks/>
          </p:cNvGrpSpPr>
          <p:nvPr/>
        </p:nvGrpSpPr>
        <p:grpSpPr bwMode="auto">
          <a:xfrm>
            <a:off x="5943601" y="1522589"/>
            <a:ext cx="2469444" cy="1452034"/>
            <a:chOff x="4212" y="866"/>
            <a:chExt cx="1750" cy="1029"/>
          </a:xfrm>
        </p:grpSpPr>
        <p:grpSp>
          <p:nvGrpSpPr>
            <p:cNvPr id="966809" name="Group 197"/>
            <p:cNvGrpSpPr>
              <a:grpSpLocks/>
            </p:cNvGrpSpPr>
            <p:nvPr/>
          </p:nvGrpSpPr>
          <p:grpSpPr bwMode="auto">
            <a:xfrm>
              <a:off x="4212" y="1321"/>
              <a:ext cx="1721" cy="142"/>
              <a:chOff x="1404973" y="1947621"/>
              <a:chExt cx="2309764" cy="190355"/>
            </a:xfrm>
          </p:grpSpPr>
          <p:grpSp>
            <p:nvGrpSpPr>
              <p:cNvPr id="966810" name="Group 157"/>
              <p:cNvGrpSpPr>
                <a:grpSpLocks/>
              </p:cNvGrpSpPr>
              <p:nvPr/>
            </p:nvGrpSpPr>
            <p:grpSpPr bwMode="auto">
              <a:xfrm>
                <a:off x="2152209" y="1947621"/>
                <a:ext cx="229041" cy="63501"/>
                <a:chOff x="1781180" y="1277938"/>
                <a:chExt cx="176213" cy="46037"/>
              </a:xfrm>
            </p:grpSpPr>
            <p:cxnSp>
              <p:nvCxnSpPr>
                <p:cNvPr id="35" name="Straight Connector 34"/>
                <p:cNvCxnSpPr>
                  <a:cxnSpLocks noChangeShapeType="1"/>
                </p:cNvCxnSpPr>
                <p:nvPr/>
              </p:nvCxnSpPr>
              <p:spPr bwMode="auto">
                <a:xfrm flipV="1">
                  <a:off x="1781424" y="1279882"/>
                  <a:ext cx="86734" cy="43733"/>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Straight Connector 35"/>
                <p:cNvCxnSpPr>
                  <a:cxnSpLocks noChangeShapeType="1"/>
                </p:cNvCxnSpPr>
                <p:nvPr/>
              </p:nvCxnSpPr>
              <p:spPr bwMode="auto">
                <a:xfrm rot="10800000">
                  <a:off x="1867126" y="1277938"/>
                  <a:ext cx="89832" cy="40818"/>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cxnSp>
            <p:nvCxnSpPr>
              <p:cNvPr id="37" name="Straight Connector 36"/>
              <p:cNvCxnSpPr>
                <a:cxnSpLocks noChangeShapeType="1"/>
              </p:cNvCxnSpPr>
              <p:nvPr/>
            </p:nvCxnSpPr>
            <p:spPr bwMode="auto">
              <a:xfrm flipV="1">
                <a:off x="1549920" y="1965047"/>
                <a:ext cx="263053" cy="41557"/>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rot="16200000" flipV="1">
                <a:off x="1908959" y="1861011"/>
                <a:ext cx="42897" cy="248290"/>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966815" name="Group 77"/>
              <p:cNvGrpSpPr>
                <a:grpSpLocks/>
              </p:cNvGrpSpPr>
              <p:nvPr/>
            </p:nvGrpSpPr>
            <p:grpSpPr bwMode="auto">
              <a:xfrm>
                <a:off x="2560662" y="1963497"/>
                <a:ext cx="30164" cy="42481"/>
                <a:chOff x="3331569" y="1474130"/>
                <a:chExt cx="44801" cy="37812"/>
              </a:xfrm>
            </p:grpSpPr>
            <p:cxnSp>
              <p:nvCxnSpPr>
                <p:cNvPr id="151" name="Straight Connector 150"/>
                <p:cNvCxnSpPr>
                  <a:cxnSpLocks noChangeShapeType="1"/>
                </p:cNvCxnSpPr>
                <p:nvPr/>
              </p:nvCxnSpPr>
              <p:spPr bwMode="auto">
                <a:xfrm flipV="1">
                  <a:off x="3331367" y="1476704"/>
                  <a:ext cx="21928" cy="35796"/>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2" name="Straight Connector 151"/>
                <p:cNvCxnSpPr>
                  <a:cxnSpLocks noChangeShapeType="1"/>
                </p:cNvCxnSpPr>
                <p:nvPr/>
              </p:nvCxnSpPr>
              <p:spPr bwMode="auto">
                <a:xfrm rot="10800000">
                  <a:off x="3353295" y="1474317"/>
                  <a:ext cx="23920" cy="38183"/>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40" name="Rectangle 39"/>
              <p:cNvSpPr>
                <a:spLocks noChangeArrowheads="1"/>
              </p:cNvSpPr>
              <p:nvPr/>
            </p:nvSpPr>
            <p:spPr bwMode="auto">
              <a:xfrm>
                <a:off x="2375315" y="2006604"/>
                <a:ext cx="36237" cy="12198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41" name="Rectangle 40"/>
              <p:cNvSpPr>
                <a:spLocks noChangeArrowheads="1"/>
              </p:cNvSpPr>
              <p:nvPr/>
            </p:nvSpPr>
            <p:spPr bwMode="auto">
              <a:xfrm>
                <a:off x="2552473" y="2010625"/>
                <a:ext cx="18789" cy="12332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42" name="Rectangle 41"/>
              <p:cNvSpPr>
                <a:spLocks noChangeArrowheads="1"/>
              </p:cNvSpPr>
              <p:nvPr/>
            </p:nvSpPr>
            <p:spPr bwMode="auto">
              <a:xfrm>
                <a:off x="2591395" y="2010625"/>
                <a:ext cx="9394" cy="12332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43" name="Rectangle 42"/>
              <p:cNvSpPr>
                <a:spLocks noChangeArrowheads="1"/>
              </p:cNvSpPr>
              <p:nvPr/>
            </p:nvSpPr>
            <p:spPr bwMode="auto">
              <a:xfrm>
                <a:off x="2626289" y="2010625"/>
                <a:ext cx="36236" cy="12332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44" name="Rectangle 43"/>
              <p:cNvSpPr>
                <a:spLocks noChangeArrowheads="1"/>
              </p:cNvSpPr>
              <p:nvPr/>
            </p:nvSpPr>
            <p:spPr bwMode="auto">
              <a:xfrm>
                <a:off x="2685342" y="2010625"/>
                <a:ext cx="37579" cy="12332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68" name="Rectangle 67"/>
              <p:cNvSpPr>
                <a:spLocks noChangeArrowheads="1"/>
              </p:cNvSpPr>
              <p:nvPr/>
            </p:nvSpPr>
            <p:spPr bwMode="auto">
              <a:xfrm>
                <a:off x="1404973" y="2001242"/>
                <a:ext cx="41605" cy="12466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69" name="Rectangle 68"/>
              <p:cNvSpPr>
                <a:spLocks noChangeArrowheads="1"/>
              </p:cNvSpPr>
              <p:nvPr/>
            </p:nvSpPr>
            <p:spPr bwMode="auto">
              <a:xfrm>
                <a:off x="1515026" y="2001242"/>
                <a:ext cx="38921" cy="12466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grpSp>
            <p:nvGrpSpPr>
              <p:cNvPr id="966825" name="Group 80"/>
              <p:cNvGrpSpPr>
                <a:grpSpLocks/>
              </p:cNvGrpSpPr>
              <p:nvPr/>
            </p:nvGrpSpPr>
            <p:grpSpPr bwMode="auto">
              <a:xfrm>
                <a:off x="2644270" y="1963497"/>
                <a:ext cx="54421" cy="42481"/>
                <a:chOff x="3488398" y="1626530"/>
                <a:chExt cx="40085" cy="37812"/>
              </a:xfrm>
            </p:grpSpPr>
            <p:cxnSp>
              <p:nvCxnSpPr>
                <p:cNvPr id="149" name="Straight Connector 78"/>
                <p:cNvCxnSpPr>
                  <a:cxnSpLocks noChangeShapeType="1"/>
                </p:cNvCxnSpPr>
                <p:nvPr/>
              </p:nvCxnSpPr>
              <p:spPr bwMode="auto">
                <a:xfrm flipV="1">
                  <a:off x="3488005" y="1629104"/>
                  <a:ext cx="18783" cy="35796"/>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0" name="Straight Connector 79"/>
                <p:cNvCxnSpPr>
                  <a:cxnSpLocks noChangeShapeType="1"/>
                </p:cNvCxnSpPr>
                <p:nvPr/>
              </p:nvCxnSpPr>
              <p:spPr bwMode="auto">
                <a:xfrm rot="10800000">
                  <a:off x="3506788" y="1626717"/>
                  <a:ext cx="21748" cy="38183"/>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966828" name="Group 83"/>
              <p:cNvGrpSpPr>
                <a:grpSpLocks/>
              </p:cNvGrpSpPr>
              <p:nvPr/>
            </p:nvGrpSpPr>
            <p:grpSpPr bwMode="auto">
              <a:xfrm>
                <a:off x="2601928" y="1958205"/>
                <a:ext cx="22225" cy="45212"/>
                <a:chOff x="3486304" y="1604292"/>
                <a:chExt cx="41638" cy="72021"/>
              </a:xfrm>
            </p:grpSpPr>
            <p:cxnSp>
              <p:nvCxnSpPr>
                <p:cNvPr id="147" name="Straight Connector 81"/>
                <p:cNvCxnSpPr>
                  <a:cxnSpLocks noChangeShapeType="1"/>
                </p:cNvCxnSpPr>
                <p:nvPr/>
              </p:nvCxnSpPr>
              <p:spPr bwMode="auto">
                <a:xfrm flipV="1">
                  <a:off x="3486686" y="1617328"/>
                  <a:ext cx="20115" cy="59791"/>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8" name="Straight Connector 82"/>
                <p:cNvCxnSpPr>
                  <a:cxnSpLocks noChangeShapeType="1"/>
                </p:cNvCxnSpPr>
                <p:nvPr/>
              </p:nvCxnSpPr>
              <p:spPr bwMode="auto">
                <a:xfrm rot="10800000">
                  <a:off x="3506801" y="1604515"/>
                  <a:ext cx="20115" cy="72603"/>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966831" name="Group 153"/>
              <p:cNvGrpSpPr>
                <a:grpSpLocks/>
              </p:cNvGrpSpPr>
              <p:nvPr/>
            </p:nvGrpSpPr>
            <p:grpSpPr bwMode="auto">
              <a:xfrm>
                <a:off x="1452567" y="1961907"/>
                <a:ext cx="60325" cy="42862"/>
                <a:chOff x="3484536" y="1627259"/>
                <a:chExt cx="44007" cy="48614"/>
              </a:xfrm>
            </p:grpSpPr>
            <p:cxnSp>
              <p:nvCxnSpPr>
                <p:cNvPr id="99" name="Straight Connector 98"/>
                <p:cNvCxnSpPr>
                  <a:cxnSpLocks noChangeShapeType="1"/>
                </p:cNvCxnSpPr>
                <p:nvPr/>
              </p:nvCxnSpPr>
              <p:spPr bwMode="auto">
                <a:xfrm flipV="1">
                  <a:off x="3484083" y="1629301"/>
                  <a:ext cx="22519" cy="47132"/>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0" name="Straight Connector 99"/>
                <p:cNvCxnSpPr>
                  <a:cxnSpLocks noChangeShapeType="1"/>
                </p:cNvCxnSpPr>
                <p:nvPr/>
              </p:nvCxnSpPr>
              <p:spPr bwMode="auto">
                <a:xfrm rot="10800000">
                  <a:off x="3506602" y="1627780"/>
                  <a:ext cx="21539" cy="48653"/>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53" name="Rectangle 152"/>
              <p:cNvSpPr>
                <a:spLocks noChangeArrowheads="1"/>
              </p:cNvSpPr>
              <p:nvPr/>
            </p:nvSpPr>
            <p:spPr bwMode="auto">
              <a:xfrm>
                <a:off x="2045157" y="2001242"/>
                <a:ext cx="49658" cy="12466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54" name="Rectangle 153"/>
              <p:cNvSpPr>
                <a:spLocks noChangeArrowheads="1"/>
              </p:cNvSpPr>
              <p:nvPr/>
            </p:nvSpPr>
            <p:spPr bwMode="auto">
              <a:xfrm>
                <a:off x="2128368" y="2001242"/>
                <a:ext cx="30869" cy="12466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grpSp>
            <p:nvGrpSpPr>
              <p:cNvPr id="966836" name="Group 153"/>
              <p:cNvGrpSpPr>
                <a:grpSpLocks/>
              </p:cNvGrpSpPr>
              <p:nvPr/>
            </p:nvGrpSpPr>
            <p:grpSpPr bwMode="auto">
              <a:xfrm>
                <a:off x="2079601" y="1961908"/>
                <a:ext cx="60325" cy="42862"/>
                <a:chOff x="3484536" y="1627259"/>
                <a:chExt cx="44007" cy="48614"/>
              </a:xfrm>
            </p:grpSpPr>
            <p:cxnSp>
              <p:nvCxnSpPr>
                <p:cNvPr id="156" name="Straight Connector 155"/>
                <p:cNvCxnSpPr>
                  <a:cxnSpLocks noChangeShapeType="1"/>
                </p:cNvCxnSpPr>
                <p:nvPr/>
              </p:nvCxnSpPr>
              <p:spPr bwMode="auto">
                <a:xfrm flipV="1">
                  <a:off x="3484865" y="1629300"/>
                  <a:ext cx="22519" cy="47132"/>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7" name="Straight Connector 156"/>
                <p:cNvCxnSpPr>
                  <a:cxnSpLocks noChangeShapeType="1"/>
                </p:cNvCxnSpPr>
                <p:nvPr/>
              </p:nvCxnSpPr>
              <p:spPr bwMode="auto">
                <a:xfrm rot="10800000">
                  <a:off x="3507383" y="1627779"/>
                  <a:ext cx="21539" cy="48653"/>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966839" name="Group 77"/>
              <p:cNvGrpSpPr>
                <a:grpSpLocks/>
              </p:cNvGrpSpPr>
              <p:nvPr/>
            </p:nvGrpSpPr>
            <p:grpSpPr bwMode="auto">
              <a:xfrm>
                <a:off x="2864876" y="1961910"/>
                <a:ext cx="30164" cy="42481"/>
                <a:chOff x="3331569" y="1474130"/>
                <a:chExt cx="44801" cy="37812"/>
              </a:xfrm>
            </p:grpSpPr>
            <p:cxnSp>
              <p:nvCxnSpPr>
                <p:cNvPr id="160" name="Straight Connector 159"/>
                <p:cNvCxnSpPr>
                  <a:cxnSpLocks noChangeShapeType="1"/>
                </p:cNvCxnSpPr>
                <p:nvPr/>
              </p:nvCxnSpPr>
              <p:spPr bwMode="auto">
                <a:xfrm flipV="1">
                  <a:off x="3332027" y="1475729"/>
                  <a:ext cx="19934" cy="35796"/>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1" name="Straight Connector 160"/>
                <p:cNvCxnSpPr>
                  <a:cxnSpLocks noChangeShapeType="1"/>
                </p:cNvCxnSpPr>
                <p:nvPr/>
              </p:nvCxnSpPr>
              <p:spPr bwMode="auto">
                <a:xfrm rot="10800000">
                  <a:off x="3351961" y="1474536"/>
                  <a:ext cx="23920" cy="36990"/>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62" name="Rectangle 161"/>
              <p:cNvSpPr>
                <a:spLocks noChangeArrowheads="1"/>
              </p:cNvSpPr>
              <p:nvPr/>
            </p:nvSpPr>
            <p:spPr bwMode="auto">
              <a:xfrm>
                <a:off x="2853105" y="2009285"/>
                <a:ext cx="18789" cy="12198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63" name="Rectangle 162"/>
              <p:cNvSpPr>
                <a:spLocks noChangeArrowheads="1"/>
              </p:cNvSpPr>
              <p:nvPr/>
            </p:nvSpPr>
            <p:spPr bwMode="auto">
              <a:xfrm>
                <a:off x="2890684" y="2009285"/>
                <a:ext cx="37579" cy="12198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64" name="Rectangle 163"/>
              <p:cNvSpPr>
                <a:spLocks noChangeArrowheads="1"/>
              </p:cNvSpPr>
              <p:nvPr/>
            </p:nvSpPr>
            <p:spPr bwMode="auto">
              <a:xfrm>
                <a:off x="2951079" y="2009285"/>
                <a:ext cx="37579" cy="12198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grpSp>
            <p:nvGrpSpPr>
              <p:cNvPr id="966845" name="Group 77"/>
              <p:cNvGrpSpPr>
                <a:grpSpLocks/>
              </p:cNvGrpSpPr>
              <p:nvPr/>
            </p:nvGrpSpPr>
            <p:grpSpPr bwMode="auto">
              <a:xfrm>
                <a:off x="2912808" y="1958205"/>
                <a:ext cx="57595" cy="42481"/>
                <a:chOff x="3331569" y="1474130"/>
                <a:chExt cx="44801" cy="37812"/>
              </a:xfrm>
            </p:grpSpPr>
            <p:cxnSp>
              <p:nvCxnSpPr>
                <p:cNvPr id="173" name="Straight Connector 172"/>
                <p:cNvCxnSpPr>
                  <a:cxnSpLocks noChangeShapeType="1"/>
                </p:cNvCxnSpPr>
                <p:nvPr/>
              </p:nvCxnSpPr>
              <p:spPr bwMode="auto">
                <a:xfrm flipV="1">
                  <a:off x="3331063" y="1476641"/>
                  <a:ext cx="20879" cy="35796"/>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4" name="Straight Connector 173"/>
                <p:cNvCxnSpPr>
                  <a:cxnSpLocks noChangeShapeType="1"/>
                </p:cNvCxnSpPr>
                <p:nvPr/>
              </p:nvCxnSpPr>
              <p:spPr bwMode="auto">
                <a:xfrm rot="10800000">
                  <a:off x="3351943" y="1474255"/>
                  <a:ext cx="24012" cy="38183"/>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966848" name="Group 80"/>
              <p:cNvGrpSpPr>
                <a:grpSpLocks/>
              </p:cNvGrpSpPr>
              <p:nvPr/>
            </p:nvGrpSpPr>
            <p:grpSpPr bwMode="auto">
              <a:xfrm>
                <a:off x="2719362" y="1964408"/>
                <a:ext cx="127571" cy="42481"/>
                <a:chOff x="3488398" y="1626530"/>
                <a:chExt cx="40085" cy="37812"/>
              </a:xfrm>
            </p:grpSpPr>
            <p:cxnSp>
              <p:nvCxnSpPr>
                <p:cNvPr id="176" name="Straight Connector 78"/>
                <p:cNvCxnSpPr>
                  <a:cxnSpLocks noChangeShapeType="1"/>
                </p:cNvCxnSpPr>
                <p:nvPr/>
              </p:nvCxnSpPr>
              <p:spPr bwMode="auto">
                <a:xfrm flipV="1">
                  <a:off x="3488251" y="1628293"/>
                  <a:ext cx="18977" cy="35796"/>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7" name="Straight Connector 79"/>
                <p:cNvCxnSpPr>
                  <a:cxnSpLocks noChangeShapeType="1"/>
                </p:cNvCxnSpPr>
                <p:nvPr/>
              </p:nvCxnSpPr>
              <p:spPr bwMode="auto">
                <a:xfrm rot="10800000">
                  <a:off x="3507228" y="1627099"/>
                  <a:ext cx="21086" cy="36990"/>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966851" name="Group 80"/>
              <p:cNvGrpSpPr>
                <a:grpSpLocks/>
              </p:cNvGrpSpPr>
              <p:nvPr/>
            </p:nvGrpSpPr>
            <p:grpSpPr bwMode="auto">
              <a:xfrm>
                <a:off x="2389361" y="1958205"/>
                <a:ext cx="164147" cy="42481"/>
                <a:chOff x="3488398" y="1626530"/>
                <a:chExt cx="40085" cy="37812"/>
              </a:xfrm>
            </p:grpSpPr>
            <p:cxnSp>
              <p:nvCxnSpPr>
                <p:cNvPr id="179" name="Straight Connector 78"/>
                <p:cNvCxnSpPr>
                  <a:cxnSpLocks noChangeShapeType="1"/>
                </p:cNvCxnSpPr>
                <p:nvPr/>
              </p:nvCxnSpPr>
              <p:spPr bwMode="auto">
                <a:xfrm flipV="1">
                  <a:off x="3488245" y="1629041"/>
                  <a:ext cx="19009" cy="35796"/>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0" name="Straight Connector 79"/>
                <p:cNvCxnSpPr>
                  <a:cxnSpLocks noChangeShapeType="1"/>
                </p:cNvCxnSpPr>
                <p:nvPr/>
              </p:nvCxnSpPr>
              <p:spPr bwMode="auto">
                <a:xfrm rot="10800000">
                  <a:off x="3507255" y="1626655"/>
                  <a:ext cx="21304" cy="38183"/>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966854" name="Group 77"/>
              <p:cNvGrpSpPr>
                <a:grpSpLocks/>
              </p:cNvGrpSpPr>
              <p:nvPr/>
            </p:nvGrpSpPr>
            <p:grpSpPr bwMode="auto">
              <a:xfrm>
                <a:off x="3163556" y="1972346"/>
                <a:ext cx="112457" cy="42481"/>
                <a:chOff x="3331569" y="1474130"/>
                <a:chExt cx="44801" cy="37812"/>
              </a:xfrm>
            </p:grpSpPr>
            <p:cxnSp>
              <p:nvCxnSpPr>
                <p:cNvPr id="182" name="Straight Connector 181"/>
                <p:cNvCxnSpPr>
                  <a:cxnSpLocks noChangeShapeType="1"/>
                </p:cNvCxnSpPr>
                <p:nvPr/>
              </p:nvCxnSpPr>
              <p:spPr bwMode="auto">
                <a:xfrm flipV="1">
                  <a:off x="3331400" y="1475987"/>
                  <a:ext cx="21387" cy="35796"/>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3" name="Straight Connector 182"/>
                <p:cNvCxnSpPr>
                  <a:cxnSpLocks noChangeShapeType="1"/>
                </p:cNvCxnSpPr>
                <p:nvPr/>
              </p:nvCxnSpPr>
              <p:spPr bwMode="auto">
                <a:xfrm rot="10800000">
                  <a:off x="3352787" y="1473600"/>
                  <a:ext cx="23526" cy="38183"/>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84" name="Rectangle 183"/>
              <p:cNvSpPr>
                <a:spLocks noChangeArrowheads="1"/>
              </p:cNvSpPr>
              <p:nvPr/>
            </p:nvSpPr>
            <p:spPr bwMode="auto">
              <a:xfrm>
                <a:off x="3138974" y="2015988"/>
                <a:ext cx="28184" cy="12198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85" name="Rectangle 184"/>
              <p:cNvSpPr>
                <a:spLocks noChangeArrowheads="1"/>
              </p:cNvSpPr>
              <p:nvPr/>
            </p:nvSpPr>
            <p:spPr bwMode="auto">
              <a:xfrm>
                <a:off x="3265132" y="2015988"/>
                <a:ext cx="28184" cy="12198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86" name="Rectangle 185"/>
              <p:cNvSpPr>
                <a:spLocks noChangeArrowheads="1"/>
              </p:cNvSpPr>
              <p:nvPr/>
            </p:nvSpPr>
            <p:spPr bwMode="auto">
              <a:xfrm>
                <a:off x="3325526" y="2015988"/>
                <a:ext cx="37579" cy="12198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grpSp>
            <p:nvGrpSpPr>
              <p:cNvPr id="966860" name="Group 77"/>
              <p:cNvGrpSpPr>
                <a:grpSpLocks/>
              </p:cNvGrpSpPr>
              <p:nvPr/>
            </p:nvGrpSpPr>
            <p:grpSpPr bwMode="auto">
              <a:xfrm>
                <a:off x="3291916" y="1968641"/>
                <a:ext cx="57595" cy="42481"/>
                <a:chOff x="3331569" y="1474130"/>
                <a:chExt cx="44801" cy="37812"/>
              </a:xfrm>
            </p:grpSpPr>
            <p:cxnSp>
              <p:nvCxnSpPr>
                <p:cNvPr id="188" name="Straight Connector 187"/>
                <p:cNvCxnSpPr>
                  <a:cxnSpLocks noChangeShapeType="1"/>
                </p:cNvCxnSpPr>
                <p:nvPr/>
              </p:nvCxnSpPr>
              <p:spPr bwMode="auto">
                <a:xfrm flipV="1">
                  <a:off x="3331614" y="1475704"/>
                  <a:ext cx="20879" cy="35796"/>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9" name="Straight Connector 188"/>
                <p:cNvCxnSpPr>
                  <a:cxnSpLocks noChangeShapeType="1"/>
                </p:cNvCxnSpPr>
                <p:nvPr/>
              </p:nvCxnSpPr>
              <p:spPr bwMode="auto">
                <a:xfrm rot="10800000">
                  <a:off x="3352494" y="1474511"/>
                  <a:ext cx="24011" cy="36989"/>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966863" name="Group 77"/>
              <p:cNvGrpSpPr>
                <a:grpSpLocks/>
              </p:cNvGrpSpPr>
              <p:nvPr/>
            </p:nvGrpSpPr>
            <p:grpSpPr bwMode="auto">
              <a:xfrm>
                <a:off x="2983839" y="1964408"/>
                <a:ext cx="167321" cy="42481"/>
                <a:chOff x="3331569" y="1474130"/>
                <a:chExt cx="44801" cy="37812"/>
              </a:xfrm>
            </p:grpSpPr>
            <p:cxnSp>
              <p:nvCxnSpPr>
                <p:cNvPr id="191" name="Straight Connector 190"/>
                <p:cNvCxnSpPr>
                  <a:cxnSpLocks noChangeShapeType="1"/>
                </p:cNvCxnSpPr>
                <p:nvPr/>
              </p:nvCxnSpPr>
              <p:spPr bwMode="auto">
                <a:xfrm flipV="1">
                  <a:off x="3331422" y="1475893"/>
                  <a:ext cx="21202" cy="35796"/>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2" name="Straight Connector 191"/>
                <p:cNvCxnSpPr>
                  <a:cxnSpLocks noChangeShapeType="1"/>
                </p:cNvCxnSpPr>
                <p:nvPr/>
              </p:nvCxnSpPr>
              <p:spPr bwMode="auto">
                <a:xfrm rot="10800000">
                  <a:off x="3352624" y="1474699"/>
                  <a:ext cx="23717" cy="36990"/>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93" name="Rectangle 192"/>
              <p:cNvSpPr>
                <a:spLocks noChangeArrowheads="1"/>
              </p:cNvSpPr>
              <p:nvPr/>
            </p:nvSpPr>
            <p:spPr bwMode="auto">
              <a:xfrm>
                <a:off x="3583211" y="2015988"/>
                <a:ext cx="131526" cy="12198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grpSp>
            <p:nvGrpSpPr>
              <p:cNvPr id="966867" name="Group 77"/>
              <p:cNvGrpSpPr>
                <a:grpSpLocks/>
              </p:cNvGrpSpPr>
              <p:nvPr/>
            </p:nvGrpSpPr>
            <p:grpSpPr bwMode="auto">
              <a:xfrm>
                <a:off x="3362961" y="1968641"/>
                <a:ext cx="222180" cy="42481"/>
                <a:chOff x="3331569" y="1474130"/>
                <a:chExt cx="44801" cy="37812"/>
              </a:xfrm>
            </p:grpSpPr>
            <p:cxnSp>
              <p:nvCxnSpPr>
                <p:cNvPr id="195" name="Straight Connector 194"/>
                <p:cNvCxnSpPr>
                  <a:cxnSpLocks noChangeShapeType="1"/>
                </p:cNvCxnSpPr>
                <p:nvPr/>
              </p:nvCxnSpPr>
              <p:spPr bwMode="auto">
                <a:xfrm flipV="1">
                  <a:off x="3331598" y="1475704"/>
                  <a:ext cx="21109" cy="35796"/>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6" name="Straight Connector 195"/>
                <p:cNvCxnSpPr>
                  <a:cxnSpLocks noChangeShapeType="1"/>
                </p:cNvCxnSpPr>
                <p:nvPr/>
              </p:nvCxnSpPr>
              <p:spPr bwMode="auto">
                <a:xfrm rot="10800000">
                  <a:off x="3352707" y="1474511"/>
                  <a:ext cx="23545" cy="36989"/>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966909" name="Group 253"/>
            <p:cNvGrpSpPr>
              <a:grpSpLocks/>
            </p:cNvGrpSpPr>
            <p:nvPr/>
          </p:nvGrpSpPr>
          <p:grpSpPr bwMode="auto">
            <a:xfrm>
              <a:off x="4243" y="866"/>
              <a:ext cx="1719" cy="217"/>
              <a:chOff x="4243" y="866"/>
              <a:chExt cx="1719" cy="217"/>
            </a:xfrm>
          </p:grpSpPr>
          <p:sp>
            <p:nvSpPr>
              <p:cNvPr id="223" name="Rectangle 241"/>
              <p:cNvSpPr>
                <a:spLocks noChangeArrowheads="1"/>
              </p:cNvSpPr>
              <p:nvPr/>
            </p:nvSpPr>
            <p:spPr bwMode="auto">
              <a:xfrm>
                <a:off x="5156" y="912"/>
                <a:ext cx="581" cy="110"/>
              </a:xfrm>
              <a:prstGeom prst="rect">
                <a:avLst/>
              </a:prstGeom>
              <a:solidFill>
                <a:schemeClr val="tx1">
                  <a:lumMod val="50000"/>
                </a:schemeClr>
              </a:solidFill>
              <a:ln w="9525">
                <a:noFill/>
                <a:miter lim="800000"/>
                <a:headEnd/>
                <a:tailEnd/>
              </a:ln>
            </p:spPr>
            <p:txBody>
              <a:bodyPr wrap="none" anchor="ctr"/>
              <a:lstStyle/>
              <a:p>
                <a:pPr defTabSz="406405" fontAlgn="base">
                  <a:spcBef>
                    <a:spcPct val="0"/>
                  </a:spcBef>
                  <a:spcAft>
                    <a:spcPct val="0"/>
                  </a:spcAft>
                  <a:defRPr/>
                </a:pPr>
                <a:endParaRPr lang="en-US" sz="1067" dirty="0">
                  <a:solidFill>
                    <a:srgbClr val="262626"/>
                  </a:solidFill>
                  <a:latin typeface="Arial"/>
                  <a:ea typeface="ＭＳ Ｐゴシック" pitchFamily="-110" charset="-128"/>
                  <a:cs typeface="Arial"/>
                </a:endParaRPr>
              </a:p>
            </p:txBody>
          </p:sp>
          <p:sp>
            <p:nvSpPr>
              <p:cNvPr id="966872" name="Rectangle 242"/>
              <p:cNvSpPr>
                <a:spLocks noChangeArrowheads="1"/>
              </p:cNvSpPr>
              <p:nvPr/>
            </p:nvSpPr>
            <p:spPr bwMode="auto">
              <a:xfrm>
                <a:off x="4915" y="915"/>
                <a:ext cx="188" cy="102"/>
              </a:xfrm>
              <a:prstGeom prst="rect">
                <a:avLst/>
              </a:prstGeom>
              <a:solidFill>
                <a:srgbClr val="FFDD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66873" name="Rectangle 243"/>
              <p:cNvSpPr>
                <a:spLocks noChangeArrowheads="1"/>
              </p:cNvSpPr>
              <p:nvPr/>
            </p:nvSpPr>
            <p:spPr bwMode="auto">
              <a:xfrm>
                <a:off x="4380" y="917"/>
                <a:ext cx="155" cy="95"/>
              </a:xfrm>
              <a:prstGeom prst="rect">
                <a:avLst/>
              </a:prstGeom>
              <a:solidFill>
                <a:srgbClr val="FFDD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66874" name="Text Box 245"/>
              <p:cNvSpPr txBox="1">
                <a:spLocks noChangeArrowheads="1"/>
              </p:cNvSpPr>
              <p:nvPr/>
            </p:nvSpPr>
            <p:spPr bwMode="auto">
              <a:xfrm>
                <a:off x="4322" y="866"/>
                <a:ext cx="26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rPr>
                  <a:t>SA</a:t>
                </a:r>
              </a:p>
            </p:txBody>
          </p:sp>
          <p:sp>
            <p:nvSpPr>
              <p:cNvPr id="966875" name="Text Box 246"/>
              <p:cNvSpPr txBox="1">
                <a:spLocks noChangeArrowheads="1"/>
              </p:cNvSpPr>
              <p:nvPr/>
            </p:nvSpPr>
            <p:spPr bwMode="auto">
              <a:xfrm>
                <a:off x="4854" y="866"/>
                <a:ext cx="32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rPr>
                  <a:t>SD</a:t>
                </a:r>
              </a:p>
            </p:txBody>
          </p:sp>
          <p:sp>
            <p:nvSpPr>
              <p:cNvPr id="966876" name="Text Box 247"/>
              <p:cNvSpPr txBox="1">
                <a:spLocks noChangeArrowheads="1"/>
              </p:cNvSpPr>
              <p:nvPr/>
            </p:nvSpPr>
            <p:spPr bwMode="auto">
              <a:xfrm>
                <a:off x="5357" y="901"/>
                <a:ext cx="35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66877" name="Text Box 249"/>
              <p:cNvSpPr txBox="1">
                <a:spLocks noChangeArrowheads="1"/>
              </p:cNvSpPr>
              <p:nvPr/>
            </p:nvSpPr>
            <p:spPr bwMode="auto">
              <a:xfrm rot="10800000">
                <a:off x="5130" y="876"/>
                <a:ext cx="24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Arial Unicode MS" panose="020B0604020202020204" pitchFamily="34" charset="-128"/>
                    <a:cs typeface="Arial Unicode MS" panose="020B0604020202020204" pitchFamily="34" charset="-128"/>
                  </a:rPr>
                  <a:t>pA</a:t>
                </a:r>
              </a:p>
            </p:txBody>
          </p:sp>
          <p:sp>
            <p:nvSpPr>
              <p:cNvPr id="966878" name="AutoShape 250"/>
              <p:cNvSpPr>
                <a:spLocks noChangeArrowheads="1"/>
              </p:cNvSpPr>
              <p:nvPr/>
            </p:nvSpPr>
            <p:spPr bwMode="auto">
              <a:xfrm rot="-5400000">
                <a:off x="4475" y="936"/>
                <a:ext cx="169" cy="54"/>
              </a:xfrm>
              <a:prstGeom prst="triangle">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66879" name="AutoShape 251"/>
              <p:cNvSpPr>
                <a:spLocks noChangeArrowheads="1"/>
              </p:cNvSpPr>
              <p:nvPr/>
            </p:nvSpPr>
            <p:spPr bwMode="auto">
              <a:xfrm rot="-5400000">
                <a:off x="5049" y="938"/>
                <a:ext cx="169" cy="50"/>
              </a:xfrm>
              <a:prstGeom prst="triangle">
                <a:avLst>
                  <a:gd name="adj" fmla="val 5000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32" name="AutoShape 252"/>
              <p:cNvSpPr>
                <a:spLocks noChangeArrowheads="1"/>
              </p:cNvSpPr>
              <p:nvPr/>
            </p:nvSpPr>
            <p:spPr bwMode="auto">
              <a:xfrm rot="5400000" flipH="1">
                <a:off x="5672" y="936"/>
                <a:ext cx="177" cy="54"/>
              </a:xfrm>
              <a:prstGeom prst="triangle">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defTabSz="406405" fontAlgn="base">
                  <a:spcBef>
                    <a:spcPct val="0"/>
                  </a:spcBef>
                  <a:spcAft>
                    <a:spcPct val="0"/>
                  </a:spcAft>
                  <a:defRPr/>
                </a:pPr>
                <a:endParaRPr lang="en-US" sz="1067" dirty="0">
                  <a:solidFill>
                    <a:srgbClr val="262626"/>
                  </a:solidFill>
                  <a:latin typeface="Arial" pitchFamily="-105" charset="-52"/>
                  <a:ea typeface="Arial" pitchFamily="-105" charset="-52"/>
                  <a:cs typeface="Arial" pitchFamily="-105" charset="-52"/>
                </a:endParaRPr>
              </a:p>
            </p:txBody>
          </p:sp>
          <p:sp>
            <p:nvSpPr>
              <p:cNvPr id="233" name="AutoShape 253"/>
              <p:cNvSpPr>
                <a:spLocks noChangeArrowheads="1"/>
              </p:cNvSpPr>
              <p:nvPr/>
            </p:nvSpPr>
            <p:spPr bwMode="auto">
              <a:xfrm rot="-5400000" flipH="1" flipV="1">
                <a:off x="5722" y="938"/>
                <a:ext cx="169" cy="50"/>
              </a:xfrm>
              <a:prstGeom prst="triangle">
                <a:avLst>
                  <a:gd name="adj" fmla="val 5000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defTabSz="406405" fontAlgn="base">
                  <a:spcBef>
                    <a:spcPct val="0"/>
                  </a:spcBef>
                  <a:spcAft>
                    <a:spcPct val="0"/>
                  </a:spcAft>
                  <a:defRPr/>
                </a:pPr>
                <a:endParaRPr lang="en-US" sz="1067" dirty="0">
                  <a:solidFill>
                    <a:srgbClr val="262626"/>
                  </a:solidFill>
                  <a:latin typeface="Arial" pitchFamily="-105" charset="-52"/>
                  <a:ea typeface="Arial" pitchFamily="-105" charset="-52"/>
                  <a:cs typeface="Arial" pitchFamily="-105" charset="-52"/>
                </a:endParaRPr>
              </a:p>
            </p:txBody>
          </p:sp>
          <p:sp>
            <p:nvSpPr>
              <p:cNvPr id="966882" name="Rectangle 254"/>
              <p:cNvSpPr>
                <a:spLocks noChangeArrowheads="1"/>
              </p:cNvSpPr>
              <p:nvPr/>
            </p:nvSpPr>
            <p:spPr bwMode="auto">
              <a:xfrm>
                <a:off x="4587" y="915"/>
                <a:ext cx="327" cy="102"/>
              </a:xfrm>
              <a:prstGeom prst="rect">
                <a:avLst/>
              </a:prstGeom>
              <a:solidFill>
                <a:srgbClr val="A0D6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66883" name="Text Box 262"/>
              <p:cNvSpPr txBox="1">
                <a:spLocks noChangeArrowheads="1"/>
              </p:cNvSpPr>
              <p:nvPr/>
            </p:nvSpPr>
            <p:spPr bwMode="auto">
              <a:xfrm flipV="1">
                <a:off x="5284" y="890"/>
                <a:ext cx="50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Arial Unicode MS" panose="020B0604020202020204" pitchFamily="34" charset="-128"/>
                    <a:cs typeface="Arial Unicode MS" panose="020B0604020202020204" pitchFamily="34" charset="-128"/>
                  </a:rPr>
                  <a:t>mCherry</a:t>
                </a:r>
              </a:p>
            </p:txBody>
          </p:sp>
          <p:sp>
            <p:nvSpPr>
              <p:cNvPr id="966884" name="Rectangle 20"/>
              <p:cNvSpPr>
                <a:spLocks noChangeArrowheads="1"/>
              </p:cNvSpPr>
              <p:nvPr/>
            </p:nvSpPr>
            <p:spPr bwMode="auto">
              <a:xfrm>
                <a:off x="4243" y="925"/>
                <a:ext cx="62" cy="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262626"/>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37" name="Isosceles Triangle 236"/>
              <p:cNvSpPr>
                <a:spLocks noChangeArrowheads="1"/>
              </p:cNvSpPr>
              <p:nvPr/>
            </p:nvSpPr>
            <p:spPr bwMode="auto">
              <a:xfrm rot="5400000">
                <a:off x="4280" y="950"/>
                <a:ext cx="161" cy="33"/>
              </a:xfrm>
              <a:prstGeom prst="triangle">
                <a:avLst>
                  <a:gd name="adj" fmla="val 50000"/>
                </a:avLst>
              </a:prstGeom>
              <a:solidFill>
                <a:srgbClr val="558ED5"/>
              </a:soli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fontAlgn="base">
                  <a:spcBef>
                    <a:spcPct val="0"/>
                  </a:spcBef>
                  <a:spcAft>
                    <a:spcPct val="0"/>
                  </a:spcAft>
                  <a:defRPr/>
                </a:pPr>
                <a:endParaRPr lang="en-US" sz="1067" dirty="0">
                  <a:solidFill>
                    <a:srgbClr val="262626"/>
                  </a:solidFill>
                  <a:latin typeface="Arial"/>
                  <a:cs typeface="Arial"/>
                </a:endParaRPr>
              </a:p>
            </p:txBody>
          </p:sp>
          <p:cxnSp>
            <p:nvCxnSpPr>
              <p:cNvPr id="238" name="Straight Connector 237"/>
              <p:cNvCxnSpPr>
                <a:cxnSpLocks noChangeShapeType="1"/>
                <a:stCxn id="237" idx="3"/>
                <a:endCxn id="966884" idx="3"/>
              </p:cNvCxnSpPr>
              <p:nvPr/>
            </p:nvCxnSpPr>
            <p:spPr bwMode="auto">
              <a:xfrm rot="10800000" flipV="1">
                <a:off x="4305" y="966"/>
                <a:ext cx="39" cy="2"/>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9" name="Straight Connector 238"/>
              <p:cNvCxnSpPr>
                <a:cxnSpLocks noChangeShapeType="1"/>
              </p:cNvCxnSpPr>
              <p:nvPr/>
            </p:nvCxnSpPr>
            <p:spPr bwMode="auto">
              <a:xfrm rot="10800000">
                <a:off x="4360" y="966"/>
                <a:ext cx="29" cy="2"/>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66888" name="Rectangle 23"/>
              <p:cNvSpPr>
                <a:spLocks noChangeArrowheads="1"/>
              </p:cNvSpPr>
              <p:nvPr/>
            </p:nvSpPr>
            <p:spPr bwMode="auto">
              <a:xfrm>
                <a:off x="5901" y="922"/>
                <a:ext cx="61" cy="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262626"/>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41" name="Isosceles Triangle 240"/>
              <p:cNvSpPr>
                <a:spLocks noChangeArrowheads="1"/>
              </p:cNvSpPr>
              <p:nvPr/>
            </p:nvSpPr>
            <p:spPr bwMode="auto">
              <a:xfrm rot="5400000">
                <a:off x="5788" y="946"/>
                <a:ext cx="160" cy="34"/>
              </a:xfrm>
              <a:prstGeom prst="triangle">
                <a:avLst>
                  <a:gd name="adj" fmla="val 50000"/>
                </a:avLst>
              </a:prstGeom>
              <a:solidFill>
                <a:srgbClr val="376092"/>
              </a:soli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fontAlgn="base">
                  <a:spcBef>
                    <a:spcPct val="0"/>
                  </a:spcBef>
                  <a:spcAft>
                    <a:spcPct val="0"/>
                  </a:spcAft>
                  <a:defRPr/>
                </a:pPr>
                <a:endParaRPr lang="en-US" sz="1067" dirty="0">
                  <a:solidFill>
                    <a:srgbClr val="262626"/>
                  </a:solidFill>
                  <a:latin typeface="Arial"/>
                  <a:cs typeface="Arial"/>
                </a:endParaRPr>
              </a:p>
            </p:txBody>
          </p:sp>
          <p:cxnSp>
            <p:nvCxnSpPr>
              <p:cNvPr id="242" name="Straight Connector 241"/>
              <p:cNvCxnSpPr>
                <a:cxnSpLocks noChangeShapeType="1"/>
                <a:stCxn id="241" idx="3"/>
              </p:cNvCxnSpPr>
              <p:nvPr/>
            </p:nvCxnSpPr>
            <p:spPr bwMode="auto">
              <a:xfrm rot="10800000">
                <a:off x="5819" y="963"/>
                <a:ext cx="32" cy="0"/>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3" name="Straight Connector 242"/>
              <p:cNvCxnSpPr>
                <a:cxnSpLocks noChangeShapeType="1"/>
                <a:stCxn id="241" idx="0"/>
                <a:endCxn id="966888" idx="1"/>
              </p:cNvCxnSpPr>
              <p:nvPr/>
            </p:nvCxnSpPr>
            <p:spPr bwMode="auto">
              <a:xfrm>
                <a:off x="5885" y="963"/>
                <a:ext cx="15" cy="1"/>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66892" name="TextBox 182"/>
              <p:cNvSpPr txBox="1">
                <a:spLocks noChangeArrowheads="1"/>
              </p:cNvSpPr>
              <p:nvPr/>
            </p:nvSpPr>
            <p:spPr bwMode="auto">
              <a:xfrm>
                <a:off x="4548" y="867"/>
                <a:ext cx="38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rPr>
                  <a:t>citrine</a:t>
                </a:r>
              </a:p>
            </p:txBody>
          </p:sp>
        </p:grpSp>
        <p:cxnSp>
          <p:nvCxnSpPr>
            <p:cNvPr id="247" name="Straight Connector 246"/>
            <p:cNvCxnSpPr>
              <a:cxnSpLocks noChangeShapeType="1"/>
            </p:cNvCxnSpPr>
            <p:nvPr/>
          </p:nvCxnSpPr>
          <p:spPr bwMode="auto">
            <a:xfrm rot="10800000">
              <a:off x="4267" y="1008"/>
              <a:ext cx="580" cy="313"/>
            </a:xfrm>
            <a:prstGeom prst="line">
              <a:avLst/>
            </a:prstGeom>
            <a:noFill/>
            <a:ln w="3175">
              <a:solidFill>
                <a:srgbClr val="00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8" name="Straight Connector 247"/>
            <p:cNvCxnSpPr>
              <a:cxnSpLocks noChangeShapeType="1"/>
            </p:cNvCxnSpPr>
            <p:nvPr/>
          </p:nvCxnSpPr>
          <p:spPr bwMode="auto">
            <a:xfrm rot="5400000">
              <a:off x="5228" y="624"/>
              <a:ext cx="316" cy="1077"/>
            </a:xfrm>
            <a:prstGeom prst="line">
              <a:avLst/>
            </a:prstGeom>
            <a:noFill/>
            <a:ln w="3175">
              <a:solidFill>
                <a:srgbClr val="00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51" name="Oval 250"/>
            <p:cNvSpPr>
              <a:spLocks noChangeArrowheads="1"/>
            </p:cNvSpPr>
            <p:nvPr/>
          </p:nvSpPr>
          <p:spPr bwMode="auto">
            <a:xfrm>
              <a:off x="4697" y="1747"/>
              <a:ext cx="237" cy="11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255" name="Rectangle 254"/>
            <p:cNvSpPr>
              <a:spLocks noChangeArrowheads="1"/>
            </p:cNvSpPr>
            <p:nvPr/>
          </p:nvSpPr>
          <p:spPr bwMode="auto">
            <a:xfrm>
              <a:off x="4266" y="1785"/>
              <a:ext cx="438" cy="36"/>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256" name="Rectangle 255"/>
            <p:cNvSpPr>
              <a:spLocks noChangeArrowheads="1"/>
            </p:cNvSpPr>
            <p:nvPr/>
          </p:nvSpPr>
          <p:spPr bwMode="auto">
            <a:xfrm>
              <a:off x="4975" y="1757"/>
              <a:ext cx="301" cy="95"/>
            </a:xfrm>
            <a:prstGeom prst="rect">
              <a:avLst/>
            </a:prstGeom>
            <a:solidFill>
              <a:srgbClr val="A0D637"/>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257" name="Rectangle 256"/>
            <p:cNvSpPr>
              <a:spLocks noChangeArrowheads="1"/>
            </p:cNvSpPr>
            <p:nvPr/>
          </p:nvSpPr>
          <p:spPr bwMode="auto">
            <a:xfrm>
              <a:off x="4932" y="1787"/>
              <a:ext cx="42" cy="36"/>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269" name="Rectangle 268"/>
            <p:cNvSpPr>
              <a:spLocks noChangeArrowheads="1"/>
            </p:cNvSpPr>
            <p:nvPr/>
          </p:nvSpPr>
          <p:spPr bwMode="auto">
            <a:xfrm>
              <a:off x="5276" y="1785"/>
              <a:ext cx="604" cy="36"/>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966900" name="TextBox 182"/>
            <p:cNvSpPr txBox="1">
              <a:spLocks noChangeArrowheads="1"/>
            </p:cNvSpPr>
            <p:nvPr/>
          </p:nvSpPr>
          <p:spPr bwMode="auto">
            <a:xfrm>
              <a:off x="4943" y="1713"/>
              <a:ext cx="38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rPr>
                <a:t>citrine</a:t>
              </a:r>
            </a:p>
          </p:txBody>
        </p:sp>
        <p:sp>
          <p:nvSpPr>
            <p:cNvPr id="966901" name="TextBox 284"/>
            <p:cNvSpPr txBox="1">
              <a:spLocks noChangeArrowheads="1"/>
            </p:cNvSpPr>
            <p:nvPr/>
          </p:nvSpPr>
          <p:spPr bwMode="auto">
            <a:xfrm>
              <a:off x="4689" y="1712"/>
              <a:ext cx="27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Znf</a:t>
              </a:r>
            </a:p>
          </p:txBody>
        </p:sp>
      </p:grpSp>
      <p:sp>
        <p:nvSpPr>
          <p:cNvPr id="966905" name="Rectangle 249"/>
          <p:cNvSpPr>
            <a:spLocks noChangeArrowheads="1"/>
          </p:cNvSpPr>
          <p:nvPr/>
        </p:nvSpPr>
        <p:spPr bwMode="auto">
          <a:xfrm>
            <a:off x="159456" y="529167"/>
            <a:ext cx="8810978" cy="585611"/>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lvl1pPr algn="ctr">
              <a:defRPr sz="3000">
                <a:solidFill>
                  <a:schemeClr val="bg2"/>
                </a:solidFill>
                <a:latin typeface="Arial" panose="020B0604020202020204" pitchFamily="34" charset="0"/>
              </a:defRPr>
            </a:lvl1pPr>
            <a:lvl2pPr algn="ctr">
              <a:defRPr sz="3000">
                <a:solidFill>
                  <a:schemeClr val="bg2"/>
                </a:solidFill>
                <a:latin typeface="Arial" panose="020B0604020202020204" pitchFamily="34" charset="0"/>
              </a:defRPr>
            </a:lvl2pPr>
            <a:lvl3pPr algn="ctr">
              <a:defRPr sz="3000">
                <a:solidFill>
                  <a:schemeClr val="bg2"/>
                </a:solidFill>
                <a:latin typeface="Arial" panose="020B0604020202020204" pitchFamily="34" charset="0"/>
              </a:defRPr>
            </a:lvl3pPr>
            <a:lvl4pPr algn="ctr">
              <a:defRPr sz="3000">
                <a:solidFill>
                  <a:schemeClr val="bg2"/>
                </a:solidFill>
                <a:latin typeface="Arial" panose="020B0604020202020204" pitchFamily="34" charset="0"/>
              </a:defRPr>
            </a:lvl4pPr>
            <a:lvl5pPr algn="ctr">
              <a:defRPr sz="3000">
                <a:solidFill>
                  <a:schemeClr val="bg2"/>
                </a:solidFill>
                <a:latin typeface="Arial" panose="020B0604020202020204" pitchFamily="34" charset="0"/>
              </a:defRPr>
            </a:lvl5pPr>
            <a:lvl6pPr marL="457200" algn="ctr" fontAlgn="base">
              <a:spcBef>
                <a:spcPct val="0"/>
              </a:spcBef>
              <a:spcAft>
                <a:spcPct val="0"/>
              </a:spcAft>
              <a:defRPr sz="3000">
                <a:solidFill>
                  <a:schemeClr val="bg2"/>
                </a:solidFill>
                <a:latin typeface="Arial" panose="020B0604020202020204" pitchFamily="34" charset="0"/>
              </a:defRPr>
            </a:lvl6pPr>
            <a:lvl7pPr marL="914400" algn="ctr" fontAlgn="base">
              <a:spcBef>
                <a:spcPct val="0"/>
              </a:spcBef>
              <a:spcAft>
                <a:spcPct val="0"/>
              </a:spcAft>
              <a:defRPr sz="3000">
                <a:solidFill>
                  <a:schemeClr val="bg2"/>
                </a:solidFill>
                <a:latin typeface="Arial" panose="020B0604020202020204" pitchFamily="34" charset="0"/>
              </a:defRPr>
            </a:lvl7pPr>
            <a:lvl8pPr marL="1371600" algn="ctr" fontAlgn="base">
              <a:spcBef>
                <a:spcPct val="0"/>
              </a:spcBef>
              <a:spcAft>
                <a:spcPct val="0"/>
              </a:spcAft>
              <a:defRPr sz="3000">
                <a:solidFill>
                  <a:schemeClr val="bg2"/>
                </a:solidFill>
                <a:latin typeface="Arial" panose="020B0604020202020204" pitchFamily="34" charset="0"/>
              </a:defRPr>
            </a:lvl8pPr>
            <a:lvl9pPr marL="1828800" algn="ctr" fontAlgn="base">
              <a:spcBef>
                <a:spcPct val="0"/>
              </a:spcBef>
              <a:spcAft>
                <a:spcPct val="0"/>
              </a:spcAft>
              <a:defRPr sz="3000">
                <a:solidFill>
                  <a:schemeClr val="bg2"/>
                </a:solidFill>
                <a:latin typeface="Arial" panose="020B0604020202020204" pitchFamily="34" charset="0"/>
              </a:defRPr>
            </a:lvl9pPr>
          </a:lstStyle>
          <a:p>
            <a:pPr defTabSz="812810" fontAlgn="base">
              <a:spcBef>
                <a:spcPct val="0"/>
              </a:spcBef>
              <a:spcAft>
                <a:spcPct val="0"/>
              </a:spcAft>
            </a:pPr>
            <a:r>
              <a:rPr lang="en-US" altLang="en-US" sz="1778" b="1" dirty="0">
                <a:solidFill>
                  <a:srgbClr val="FFFF00"/>
                </a:solidFill>
              </a:rPr>
              <a:t>Synergistic Lethal with U5 snRNA 7 (Slu7) </a:t>
            </a:r>
            <a:br>
              <a:rPr lang="en-US" altLang="en-US" sz="1778" b="1" dirty="0">
                <a:solidFill>
                  <a:srgbClr val="FFFF00"/>
                </a:solidFill>
              </a:rPr>
            </a:br>
            <a:r>
              <a:rPr lang="en-US" altLang="en-US" sz="1778" b="1" dirty="0">
                <a:solidFill>
                  <a:srgbClr val="FFFF00"/>
                </a:solidFill>
              </a:rPr>
              <a:t>Another Ubiquitously Expressed Nuclear Protein</a:t>
            </a:r>
          </a:p>
        </p:txBody>
      </p:sp>
    </p:spTree>
    <p:extLst>
      <p:ext uri="{BB962C8B-B14F-4D97-AF65-F5344CB8AC3E}">
        <p14:creationId xmlns:p14="http://schemas.microsoft.com/office/powerpoint/2010/main" val="2403019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71928" name="TextBox 126"/>
          <p:cNvSpPr txBox="1">
            <a:spLocks noChangeArrowheads="1"/>
          </p:cNvSpPr>
          <p:nvPr/>
        </p:nvSpPr>
        <p:spPr bwMode="auto">
          <a:xfrm>
            <a:off x="170745" y="413456"/>
            <a:ext cx="8771467" cy="74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2133" b="1" i="1">
                <a:solidFill>
                  <a:srgbClr val="000000"/>
                </a:solidFill>
                <a:latin typeface="Arial" panose="020B0604020202020204" pitchFamily="34" charset="0"/>
                <a:ea typeface="ＭＳ Ｐゴシック" panose="020B0600070205080204" pitchFamily="34" charset="-128"/>
              </a:rPr>
              <a:t>In Vivo</a:t>
            </a:r>
            <a:r>
              <a:rPr lang="en-US" altLang="en-US" sz="2133" b="1">
                <a:solidFill>
                  <a:srgbClr val="000000"/>
                </a:solidFill>
                <a:latin typeface="Arial" panose="020B0604020202020204" pitchFamily="34" charset="0"/>
                <a:ea typeface="ＭＳ Ｐゴシック" panose="020B0600070205080204" pitchFamily="34" charset="-128"/>
              </a:rPr>
              <a:t> Readout of Transcriptional Activity:</a:t>
            </a:r>
          </a:p>
          <a:p>
            <a:pPr algn="ctr" defTabSz="406405" fontAlgn="base">
              <a:spcBef>
                <a:spcPct val="0"/>
              </a:spcBef>
              <a:spcAft>
                <a:spcPct val="0"/>
              </a:spcAft>
            </a:pPr>
            <a:r>
              <a:rPr lang="en-US" altLang="en-US" sz="2133" b="1">
                <a:solidFill>
                  <a:srgbClr val="000000"/>
                </a:solidFill>
                <a:latin typeface="Arial" panose="020B0604020202020204" pitchFamily="34" charset="0"/>
                <a:ea typeface="ＭＳ Ｐゴシック" panose="020B0600070205080204" pitchFamily="34" charset="-128"/>
              </a:rPr>
              <a:t>Faster Mobility in Dorsal Roof Cells </a:t>
            </a:r>
          </a:p>
        </p:txBody>
      </p:sp>
      <p:sp>
        <p:nvSpPr>
          <p:cNvPr id="971929" name="TextBox 129"/>
          <p:cNvSpPr txBox="1">
            <a:spLocks noChangeArrowheads="1"/>
          </p:cNvSpPr>
          <p:nvPr/>
        </p:nvSpPr>
        <p:spPr bwMode="auto">
          <a:xfrm>
            <a:off x="5583767" y="1076678"/>
            <a:ext cx="1864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600" i="1">
                <a:solidFill>
                  <a:srgbClr val="000000"/>
                </a:solidFill>
                <a:latin typeface="Arial" panose="020B0604020202020204" pitchFamily="34" charset="0"/>
                <a:ea typeface="ＭＳ Ｐゴシック" panose="020B0600070205080204" pitchFamily="34" charset="-128"/>
              </a:rPr>
              <a:t>Gt(slu7-citrine)</a:t>
            </a:r>
            <a:r>
              <a:rPr lang="en-US" altLang="en-US" sz="1600" i="1" baseline="30000">
                <a:solidFill>
                  <a:srgbClr val="000000"/>
                </a:solidFill>
                <a:latin typeface="Arial" panose="020B0604020202020204" pitchFamily="34" charset="0"/>
                <a:ea typeface="ＭＳ Ｐゴシック" panose="020B0600070205080204" pitchFamily="34" charset="-128"/>
              </a:rPr>
              <a:t>ct94a</a:t>
            </a:r>
          </a:p>
        </p:txBody>
      </p:sp>
      <p:sp>
        <p:nvSpPr>
          <p:cNvPr id="5" name="TextBox 4"/>
          <p:cNvSpPr txBox="1"/>
          <p:nvPr/>
        </p:nvSpPr>
        <p:spPr>
          <a:xfrm rot="16200000">
            <a:off x="3735790" y="4787334"/>
            <a:ext cx="1744388"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Diffusion Coeff. (</a:t>
            </a:r>
            <a:r>
              <a:rPr lang="en-US" altLang="en-US" sz="1067">
                <a:solidFill>
                  <a:srgbClr val="000000"/>
                </a:solidFill>
                <a:latin typeface="Symbol" panose="05050102010706020507" pitchFamily="18" charset="2"/>
                <a:ea typeface="ＭＳ Ｐゴシック" panose="020B0600070205080204" pitchFamily="34" charset="-128"/>
              </a:rPr>
              <a:t>m</a:t>
            </a:r>
            <a:r>
              <a:rPr lang="en-US" altLang="en-US" sz="1067">
                <a:solidFill>
                  <a:srgbClr val="000000"/>
                </a:solidFill>
                <a:latin typeface="Arial" panose="020B0604020202020204" pitchFamily="34" charset="0"/>
                <a:ea typeface="ＭＳ Ｐゴシック" panose="020B0600070205080204" pitchFamily="34" charset="-128"/>
              </a:rPr>
              <a:t>m</a:t>
            </a:r>
            <a:r>
              <a:rPr lang="en-US" altLang="en-US" sz="1067" baseline="30000">
                <a:solidFill>
                  <a:srgbClr val="000000"/>
                </a:solidFill>
                <a:latin typeface="Arial" panose="020B0604020202020204" pitchFamily="34" charset="0"/>
                <a:ea typeface="ＭＳ Ｐゴシック" panose="020B0600070205080204" pitchFamily="34" charset="-128"/>
              </a:rPr>
              <a:t>2</a:t>
            </a:r>
            <a:r>
              <a:rPr lang="en-US" altLang="en-US" sz="1067">
                <a:solidFill>
                  <a:srgbClr val="000000"/>
                </a:solidFill>
                <a:latin typeface="Arial" panose="020B0604020202020204" pitchFamily="34" charset="0"/>
                <a:ea typeface="ＭＳ Ｐゴシック" panose="020B0600070205080204" pitchFamily="34" charset="-128"/>
              </a:rPr>
              <a:t>/sec)</a:t>
            </a:r>
          </a:p>
        </p:txBody>
      </p:sp>
      <p:sp>
        <p:nvSpPr>
          <p:cNvPr id="6" name="TextBox 5"/>
          <p:cNvSpPr txBox="1"/>
          <p:nvPr/>
        </p:nvSpPr>
        <p:spPr>
          <a:xfrm>
            <a:off x="5055926" y="5908323"/>
            <a:ext cx="458780" cy="420756"/>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hair-</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cells</a:t>
            </a:r>
          </a:p>
        </p:txBody>
      </p:sp>
      <p:sp>
        <p:nvSpPr>
          <p:cNvPr id="971916" name="TextBox 6"/>
          <p:cNvSpPr txBox="1">
            <a:spLocks noChangeArrowheads="1"/>
          </p:cNvSpPr>
          <p:nvPr/>
        </p:nvSpPr>
        <p:spPr bwMode="auto">
          <a:xfrm>
            <a:off x="5671714" y="5906911"/>
            <a:ext cx="638316"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support</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cells</a:t>
            </a:r>
          </a:p>
        </p:txBody>
      </p:sp>
      <p:sp>
        <p:nvSpPr>
          <p:cNvPr id="971917" name="TextBox 7"/>
          <p:cNvSpPr txBox="1">
            <a:spLocks noChangeArrowheads="1"/>
          </p:cNvSpPr>
          <p:nvPr/>
        </p:nvSpPr>
        <p:spPr bwMode="auto">
          <a:xfrm>
            <a:off x="6380007" y="5908323"/>
            <a:ext cx="510076"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canal</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apex</a:t>
            </a:r>
          </a:p>
        </p:txBody>
      </p:sp>
      <p:sp>
        <p:nvSpPr>
          <p:cNvPr id="971918" name="TextBox 9"/>
          <p:cNvSpPr txBox="1">
            <a:spLocks noChangeArrowheads="1"/>
          </p:cNvSpPr>
          <p:nvPr/>
        </p:nvSpPr>
        <p:spPr bwMode="auto">
          <a:xfrm>
            <a:off x="7657198" y="5906911"/>
            <a:ext cx="554960"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dorsal</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roof</a:t>
            </a:r>
          </a:p>
        </p:txBody>
      </p:sp>
      <p:sp>
        <p:nvSpPr>
          <p:cNvPr id="18" name="TextBox 17"/>
          <p:cNvSpPr txBox="1"/>
          <p:nvPr/>
        </p:nvSpPr>
        <p:spPr>
          <a:xfrm rot="16200000">
            <a:off x="6348675" y="5642468"/>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N=39</a:t>
            </a:r>
          </a:p>
        </p:txBody>
      </p:sp>
      <p:sp>
        <p:nvSpPr>
          <p:cNvPr id="20" name="TextBox 19"/>
          <p:cNvSpPr txBox="1"/>
          <p:nvPr/>
        </p:nvSpPr>
        <p:spPr>
          <a:xfrm rot="16200000">
            <a:off x="7684567" y="5661517"/>
            <a:ext cx="439544"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N=8</a:t>
            </a:r>
          </a:p>
        </p:txBody>
      </p:sp>
      <p:sp>
        <p:nvSpPr>
          <p:cNvPr id="21" name="TextBox 20"/>
          <p:cNvSpPr txBox="1"/>
          <p:nvPr/>
        </p:nvSpPr>
        <p:spPr>
          <a:xfrm rot="16200000">
            <a:off x="5749933" y="5669984"/>
            <a:ext cx="439544"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N=8</a:t>
            </a:r>
          </a:p>
        </p:txBody>
      </p:sp>
      <p:sp>
        <p:nvSpPr>
          <p:cNvPr id="22" name="TextBox 21"/>
          <p:cNvSpPr txBox="1"/>
          <p:nvPr/>
        </p:nvSpPr>
        <p:spPr>
          <a:xfrm rot="16200000">
            <a:off x="5078244" y="5647406"/>
            <a:ext cx="439544"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N=8</a:t>
            </a:r>
          </a:p>
        </p:txBody>
      </p:sp>
      <p:grpSp>
        <p:nvGrpSpPr>
          <p:cNvPr id="971923" name="Group 27"/>
          <p:cNvGrpSpPr>
            <a:grpSpLocks/>
          </p:cNvGrpSpPr>
          <p:nvPr/>
        </p:nvGrpSpPr>
        <p:grpSpPr bwMode="auto">
          <a:xfrm>
            <a:off x="7116237" y="3931357"/>
            <a:ext cx="1000595" cy="283796"/>
            <a:chOff x="7070286" y="3588957"/>
            <a:chExt cx="1126174" cy="319337"/>
          </a:xfrm>
        </p:grpSpPr>
        <p:sp>
          <p:nvSpPr>
            <p:cNvPr id="2" name="Left Bracket 22"/>
            <p:cNvSpPr>
              <a:spLocks/>
            </p:cNvSpPr>
            <p:nvPr/>
          </p:nvSpPr>
          <p:spPr bwMode="auto">
            <a:xfrm rot="5400000">
              <a:off x="7557567" y="3503350"/>
              <a:ext cx="46048" cy="760298"/>
            </a:xfrm>
            <a:prstGeom prst="leftBracket">
              <a:avLst>
                <a:gd name="adj" fmla="val 8332"/>
              </a:avLst>
            </a:prstGeom>
            <a:noFill/>
            <a:ln w="3175">
              <a:solidFill>
                <a:srgbClr val="40404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600">
                <a:solidFill>
                  <a:srgbClr val="000000"/>
                </a:solidFill>
                <a:latin typeface="Calibri" panose="020F0502020204030204" pitchFamily="34" charset="0"/>
                <a:ea typeface="ＭＳ Ｐゴシック" panose="020B0600070205080204" pitchFamily="34" charset="-128"/>
              </a:endParaRPr>
            </a:p>
          </p:txBody>
        </p:sp>
        <p:sp>
          <p:nvSpPr>
            <p:cNvPr id="971925" name="TextBox 23"/>
            <p:cNvSpPr txBox="1">
              <a:spLocks noChangeArrowheads="1"/>
            </p:cNvSpPr>
            <p:nvPr/>
          </p:nvSpPr>
          <p:spPr bwMode="auto">
            <a:xfrm>
              <a:off x="7070286" y="3588957"/>
              <a:ext cx="1126174" cy="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244">
                  <a:solidFill>
                    <a:srgbClr val="000000"/>
                  </a:solidFill>
                  <a:latin typeface="Arial" panose="020B0604020202020204" pitchFamily="34" charset="0"/>
                  <a:ea typeface="ＭＳ Ｐゴシック" panose="020B0600070205080204" pitchFamily="34" charset="-128"/>
                </a:rPr>
                <a:t>P=3.1x10</a:t>
              </a:r>
              <a:r>
                <a:rPr lang="en-US" altLang="en-US" sz="1244" baseline="30000">
                  <a:solidFill>
                    <a:srgbClr val="000000"/>
                  </a:solidFill>
                  <a:latin typeface="Arial" panose="020B0604020202020204" pitchFamily="34" charset="0"/>
                  <a:ea typeface="ＭＳ Ｐゴシック" panose="020B0600070205080204" pitchFamily="34" charset="-128"/>
                </a:rPr>
                <a:t>-3</a:t>
              </a:r>
              <a:r>
                <a:rPr lang="en-US" altLang="en-US" sz="1244">
                  <a:solidFill>
                    <a:srgbClr val="000000"/>
                  </a:solidFill>
                  <a:latin typeface="Arial" panose="020B0604020202020204" pitchFamily="34" charset="0"/>
                  <a:ea typeface="ＭＳ Ｐゴシック" panose="020B0600070205080204" pitchFamily="34" charset="-128"/>
                </a:rPr>
                <a:t> </a:t>
              </a:r>
            </a:p>
          </p:txBody>
        </p:sp>
      </p:grpSp>
      <p:sp>
        <p:nvSpPr>
          <p:cNvPr id="277" name="TextBox 276"/>
          <p:cNvSpPr txBox="1"/>
          <p:nvPr/>
        </p:nvSpPr>
        <p:spPr>
          <a:xfrm rot="16200000">
            <a:off x="7002019" y="5632589"/>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N=16</a:t>
            </a:r>
          </a:p>
        </p:txBody>
      </p:sp>
      <p:sp>
        <p:nvSpPr>
          <p:cNvPr id="971927" name="TextBox 277"/>
          <p:cNvSpPr txBox="1">
            <a:spLocks noChangeArrowheads="1"/>
          </p:cNvSpPr>
          <p:nvPr/>
        </p:nvSpPr>
        <p:spPr bwMode="auto">
          <a:xfrm>
            <a:off x="7047463" y="5902678"/>
            <a:ext cx="510076"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canal</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base</a:t>
            </a:r>
          </a:p>
        </p:txBody>
      </p:sp>
      <p:sp>
        <p:nvSpPr>
          <p:cNvPr id="4" name="TextBox 3"/>
          <p:cNvSpPr txBox="1"/>
          <p:nvPr/>
        </p:nvSpPr>
        <p:spPr>
          <a:xfrm rot="16200000">
            <a:off x="-228022" y="4790156"/>
            <a:ext cx="1744388"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Diffusion Coeff. (</a:t>
            </a:r>
            <a:r>
              <a:rPr lang="en-US" altLang="en-US" sz="1067">
                <a:solidFill>
                  <a:srgbClr val="000000"/>
                </a:solidFill>
                <a:latin typeface="Symbol" panose="05050102010706020507" pitchFamily="18" charset="2"/>
                <a:ea typeface="ＭＳ Ｐゴシック" panose="020B0600070205080204" pitchFamily="34" charset="-128"/>
              </a:rPr>
              <a:t>m</a:t>
            </a:r>
            <a:r>
              <a:rPr lang="en-US" altLang="en-US" sz="1067">
                <a:solidFill>
                  <a:srgbClr val="000000"/>
                </a:solidFill>
                <a:latin typeface="Arial" panose="020B0604020202020204" pitchFamily="34" charset="0"/>
                <a:ea typeface="ＭＳ Ｐゴシック" panose="020B0600070205080204" pitchFamily="34" charset="-128"/>
              </a:rPr>
              <a:t>m</a:t>
            </a:r>
            <a:r>
              <a:rPr lang="en-US" altLang="en-US" sz="1067" baseline="30000">
                <a:solidFill>
                  <a:srgbClr val="000000"/>
                </a:solidFill>
                <a:latin typeface="Arial" panose="020B0604020202020204" pitchFamily="34" charset="0"/>
                <a:ea typeface="ＭＳ Ｐゴシック" panose="020B0600070205080204" pitchFamily="34" charset="-128"/>
              </a:rPr>
              <a:t>2</a:t>
            </a:r>
            <a:r>
              <a:rPr lang="en-US" altLang="en-US" sz="1067">
                <a:solidFill>
                  <a:srgbClr val="000000"/>
                </a:solidFill>
                <a:latin typeface="Arial" panose="020B0604020202020204" pitchFamily="34" charset="0"/>
                <a:ea typeface="ＭＳ Ｐゴシック" panose="020B0600070205080204" pitchFamily="34" charset="-128"/>
              </a:rPr>
              <a:t>/sec)</a:t>
            </a:r>
          </a:p>
        </p:txBody>
      </p:sp>
      <p:sp>
        <p:nvSpPr>
          <p:cNvPr id="971932" name="TextBox 4"/>
          <p:cNvSpPr txBox="1">
            <a:spLocks noChangeArrowheads="1"/>
          </p:cNvSpPr>
          <p:nvPr/>
        </p:nvSpPr>
        <p:spPr bwMode="auto">
          <a:xfrm>
            <a:off x="1262860" y="5875867"/>
            <a:ext cx="458780"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hair</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cells</a:t>
            </a:r>
          </a:p>
        </p:txBody>
      </p:sp>
      <p:sp>
        <p:nvSpPr>
          <p:cNvPr id="971933" name="TextBox 5"/>
          <p:cNvSpPr txBox="1">
            <a:spLocks noChangeArrowheads="1"/>
          </p:cNvSpPr>
          <p:nvPr/>
        </p:nvSpPr>
        <p:spPr bwMode="auto">
          <a:xfrm>
            <a:off x="1977425" y="5897034"/>
            <a:ext cx="638316"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support</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cells</a:t>
            </a:r>
          </a:p>
        </p:txBody>
      </p:sp>
      <p:sp>
        <p:nvSpPr>
          <p:cNvPr id="971934" name="TextBox 6"/>
          <p:cNvSpPr txBox="1">
            <a:spLocks noChangeArrowheads="1"/>
          </p:cNvSpPr>
          <p:nvPr/>
        </p:nvSpPr>
        <p:spPr bwMode="auto">
          <a:xfrm>
            <a:off x="2777441" y="5897034"/>
            <a:ext cx="510076"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canal</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cells</a:t>
            </a:r>
          </a:p>
        </p:txBody>
      </p:sp>
      <p:sp>
        <p:nvSpPr>
          <p:cNvPr id="971935" name="TextBox 8"/>
          <p:cNvSpPr txBox="1">
            <a:spLocks noChangeArrowheads="1"/>
          </p:cNvSpPr>
          <p:nvPr/>
        </p:nvSpPr>
        <p:spPr bwMode="auto">
          <a:xfrm>
            <a:off x="3553687" y="5909734"/>
            <a:ext cx="554960"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dorsal</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roof</a:t>
            </a:r>
          </a:p>
        </p:txBody>
      </p:sp>
      <p:sp>
        <p:nvSpPr>
          <p:cNvPr id="11" name="TextBox 10"/>
          <p:cNvSpPr txBox="1"/>
          <p:nvPr/>
        </p:nvSpPr>
        <p:spPr>
          <a:xfrm rot="16200000">
            <a:off x="2771508" y="5552156"/>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N=24</a:t>
            </a:r>
          </a:p>
        </p:txBody>
      </p:sp>
      <p:sp>
        <p:nvSpPr>
          <p:cNvPr id="13" name="TextBox 12"/>
          <p:cNvSpPr txBox="1"/>
          <p:nvPr/>
        </p:nvSpPr>
        <p:spPr>
          <a:xfrm rot="16200000">
            <a:off x="3526453" y="5547923"/>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N=22</a:t>
            </a:r>
          </a:p>
        </p:txBody>
      </p:sp>
      <p:sp>
        <p:nvSpPr>
          <p:cNvPr id="14" name="TextBox 13"/>
          <p:cNvSpPr txBox="1"/>
          <p:nvPr/>
        </p:nvSpPr>
        <p:spPr>
          <a:xfrm rot="16200000">
            <a:off x="1993986" y="5540868"/>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N=13</a:t>
            </a:r>
          </a:p>
        </p:txBody>
      </p:sp>
      <p:sp>
        <p:nvSpPr>
          <p:cNvPr id="15" name="TextBox 14"/>
          <p:cNvSpPr txBox="1"/>
          <p:nvPr/>
        </p:nvSpPr>
        <p:spPr>
          <a:xfrm rot="16200000">
            <a:off x="1243275" y="5512645"/>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N=11</a:t>
            </a:r>
          </a:p>
        </p:txBody>
      </p:sp>
      <p:grpSp>
        <p:nvGrpSpPr>
          <p:cNvPr id="971940" name="Group 15"/>
          <p:cNvGrpSpPr>
            <a:grpSpLocks/>
          </p:cNvGrpSpPr>
          <p:nvPr/>
        </p:nvGrpSpPr>
        <p:grpSpPr bwMode="auto">
          <a:xfrm>
            <a:off x="2994376" y="3865035"/>
            <a:ext cx="1045479" cy="283796"/>
            <a:chOff x="7057688" y="3588957"/>
            <a:chExt cx="1174464" cy="319337"/>
          </a:xfrm>
        </p:grpSpPr>
        <p:sp>
          <p:nvSpPr>
            <p:cNvPr id="17" name="Left Bracket 16"/>
            <p:cNvSpPr>
              <a:spLocks/>
            </p:cNvSpPr>
            <p:nvPr/>
          </p:nvSpPr>
          <p:spPr bwMode="auto">
            <a:xfrm rot="5400000">
              <a:off x="7557126" y="3503743"/>
              <a:ext cx="46048" cy="759511"/>
            </a:xfrm>
            <a:prstGeom prst="leftBracket">
              <a:avLst>
                <a:gd name="adj" fmla="val 8323"/>
              </a:avLst>
            </a:prstGeom>
            <a:noFill/>
            <a:ln w="3175">
              <a:solidFill>
                <a:srgbClr val="40404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600">
                <a:solidFill>
                  <a:srgbClr val="000000"/>
                </a:solidFill>
                <a:latin typeface="Calibri" panose="020F0502020204030204" pitchFamily="34" charset="0"/>
                <a:ea typeface="ＭＳ Ｐゴシック" panose="020B0600070205080204" pitchFamily="34" charset="-128"/>
              </a:endParaRPr>
            </a:p>
          </p:txBody>
        </p:sp>
        <p:sp>
          <p:nvSpPr>
            <p:cNvPr id="971942" name="TextBox 17"/>
            <p:cNvSpPr txBox="1">
              <a:spLocks noChangeArrowheads="1"/>
            </p:cNvSpPr>
            <p:nvPr/>
          </p:nvSpPr>
          <p:spPr bwMode="auto">
            <a:xfrm>
              <a:off x="7057688" y="3588957"/>
              <a:ext cx="1174464" cy="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244">
                  <a:solidFill>
                    <a:srgbClr val="000000"/>
                  </a:solidFill>
                  <a:latin typeface="Arial" panose="020B0604020202020204" pitchFamily="34" charset="0"/>
                  <a:ea typeface="ＭＳ Ｐゴシック" panose="020B0600070205080204" pitchFamily="34" charset="-128"/>
                </a:rPr>
                <a:t>P=4.3 x10</a:t>
              </a:r>
              <a:r>
                <a:rPr lang="en-US" altLang="en-US" sz="1244" baseline="30000">
                  <a:solidFill>
                    <a:srgbClr val="000000"/>
                  </a:solidFill>
                  <a:latin typeface="Arial" panose="020B0604020202020204" pitchFamily="34" charset="0"/>
                  <a:ea typeface="ＭＳ Ｐゴシック" panose="020B0600070205080204" pitchFamily="34" charset="-128"/>
                </a:rPr>
                <a:t>-3</a:t>
              </a:r>
              <a:r>
                <a:rPr lang="en-US" altLang="en-US" sz="1244">
                  <a:solidFill>
                    <a:srgbClr val="000000"/>
                  </a:solidFill>
                  <a:latin typeface="Arial" panose="020B0604020202020204" pitchFamily="34" charset="0"/>
                  <a:ea typeface="ＭＳ Ｐゴシック" panose="020B0600070205080204" pitchFamily="34" charset="-128"/>
                </a:rPr>
                <a:t> </a:t>
              </a:r>
            </a:p>
          </p:txBody>
        </p:sp>
      </p:grpSp>
      <p:sp>
        <p:nvSpPr>
          <p:cNvPr id="23" name="Left Bracket 22"/>
          <p:cNvSpPr>
            <a:spLocks/>
          </p:cNvSpPr>
          <p:nvPr/>
        </p:nvSpPr>
        <p:spPr bwMode="auto">
          <a:xfrm rot="5400000">
            <a:off x="2973211" y="3697112"/>
            <a:ext cx="40923" cy="1350433"/>
          </a:xfrm>
          <a:prstGeom prst="leftBracket">
            <a:avLst>
              <a:gd name="adj" fmla="val 8403"/>
            </a:avLst>
          </a:prstGeom>
          <a:noFill/>
          <a:ln w="3175">
            <a:solidFill>
              <a:srgbClr val="40404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600">
              <a:solidFill>
                <a:srgbClr val="000000"/>
              </a:solidFill>
              <a:latin typeface="Calibri" panose="020F0502020204030204" pitchFamily="34" charset="0"/>
              <a:ea typeface="ＭＳ Ｐゴシック" panose="020B0600070205080204" pitchFamily="34" charset="-128"/>
            </a:endParaRPr>
          </a:p>
        </p:txBody>
      </p:sp>
      <p:sp>
        <p:nvSpPr>
          <p:cNvPr id="971944" name="TextBox 23"/>
          <p:cNvSpPr txBox="1">
            <a:spLocks noChangeArrowheads="1"/>
          </p:cNvSpPr>
          <p:nvPr/>
        </p:nvSpPr>
        <p:spPr bwMode="auto">
          <a:xfrm>
            <a:off x="2555523" y="4113389"/>
            <a:ext cx="1000595"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244">
                <a:solidFill>
                  <a:srgbClr val="000000"/>
                </a:solidFill>
                <a:latin typeface="Arial" panose="020B0604020202020204" pitchFamily="34" charset="0"/>
                <a:ea typeface="ＭＳ Ｐゴシック" panose="020B0600070205080204" pitchFamily="34" charset="-128"/>
              </a:rPr>
              <a:t>P=2.4x10</a:t>
            </a:r>
            <a:r>
              <a:rPr lang="en-US" altLang="en-US" sz="1244" baseline="30000">
                <a:solidFill>
                  <a:srgbClr val="000000"/>
                </a:solidFill>
                <a:latin typeface="Arial" panose="020B0604020202020204" pitchFamily="34" charset="0"/>
                <a:ea typeface="ＭＳ Ｐゴシック" panose="020B0600070205080204" pitchFamily="34" charset="-128"/>
              </a:rPr>
              <a:t>-3</a:t>
            </a:r>
            <a:r>
              <a:rPr lang="en-US" altLang="en-US" sz="1244">
                <a:solidFill>
                  <a:srgbClr val="000000"/>
                </a:solidFill>
                <a:latin typeface="Arial" panose="020B0604020202020204" pitchFamily="34" charset="0"/>
                <a:ea typeface="ＭＳ Ｐゴシック" panose="020B0600070205080204" pitchFamily="34" charset="-128"/>
              </a:rPr>
              <a:t> </a:t>
            </a:r>
          </a:p>
        </p:txBody>
      </p:sp>
      <p:sp>
        <p:nvSpPr>
          <p:cNvPr id="971945" name="TextBox 81"/>
          <p:cNvSpPr txBox="1">
            <a:spLocks noChangeArrowheads="1"/>
          </p:cNvSpPr>
          <p:nvPr/>
        </p:nvSpPr>
        <p:spPr bwMode="auto">
          <a:xfrm>
            <a:off x="1713089" y="1076678"/>
            <a:ext cx="21162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600" i="1">
                <a:solidFill>
                  <a:srgbClr val="000000"/>
                </a:solidFill>
                <a:latin typeface="Arial" panose="020B0604020202020204" pitchFamily="34" charset="0"/>
                <a:ea typeface="ＭＳ Ｐゴシック" panose="020B0600070205080204" pitchFamily="34" charset="-128"/>
              </a:rPr>
              <a:t>Gt(hmga2-citrine)</a:t>
            </a:r>
            <a:r>
              <a:rPr lang="en-US" altLang="en-US" sz="1600" i="1" baseline="30000">
                <a:solidFill>
                  <a:srgbClr val="000000"/>
                </a:solidFill>
                <a:latin typeface="Arial" panose="020B0604020202020204" pitchFamily="34" charset="0"/>
                <a:ea typeface="ＭＳ Ｐゴシック" panose="020B0600070205080204" pitchFamily="34" charset="-128"/>
              </a:rPr>
              <a:t>ct29a</a:t>
            </a:r>
          </a:p>
        </p:txBody>
      </p:sp>
      <p:pic>
        <p:nvPicPr>
          <p:cNvPr id="971946" name="Picture 170" descr="BeforeFCS_ct94a_44hpf_AntCanalNuclei"/>
          <p:cNvPicPr>
            <a:picLocks noChangeAspect="1" noChangeArrowheads="1"/>
          </p:cNvPicPr>
          <p:nvPr/>
        </p:nvPicPr>
        <p:blipFill>
          <a:blip r:embed="rId2" cstate="print">
            <a:extLst>
              <a:ext uri="{28A0092B-C50C-407E-A947-70E740481C1C}">
                <a14:useLocalDpi xmlns:a14="http://schemas.microsoft.com/office/drawing/2010/main" val="0"/>
              </a:ext>
            </a:extLst>
          </a:blip>
          <a:srcRect b="49921"/>
          <a:stretch>
            <a:fillRect/>
          </a:stretch>
        </p:blipFill>
        <p:spPr bwMode="auto">
          <a:xfrm>
            <a:off x="5326945" y="1474612"/>
            <a:ext cx="2242255" cy="112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71947" name="Group 171"/>
          <p:cNvGrpSpPr>
            <a:grpSpLocks/>
          </p:cNvGrpSpPr>
          <p:nvPr/>
        </p:nvGrpSpPr>
        <p:grpSpPr bwMode="auto">
          <a:xfrm>
            <a:off x="5326945" y="2682523"/>
            <a:ext cx="2218267" cy="1096433"/>
            <a:chOff x="3621" y="1631"/>
            <a:chExt cx="1572" cy="777"/>
          </a:xfrm>
        </p:grpSpPr>
        <p:pic>
          <p:nvPicPr>
            <p:cNvPr id="971948" name="Picture 172" descr="BeforeFCS_ct94a_44hpf_antMaculaHC_SCPos3"/>
            <p:cNvPicPr>
              <a:picLocks noChangeAspect="1" noChangeArrowheads="1"/>
            </p:cNvPicPr>
            <p:nvPr/>
          </p:nvPicPr>
          <p:blipFill>
            <a:blip r:embed="rId3" cstate="print">
              <a:lum bright="24000" contrast="30000"/>
              <a:extLst>
                <a:ext uri="{28A0092B-C50C-407E-A947-70E740481C1C}">
                  <a14:useLocalDpi xmlns:a14="http://schemas.microsoft.com/office/drawing/2010/main" val="0"/>
                </a:ext>
              </a:extLst>
            </a:blip>
            <a:srcRect b="50482"/>
            <a:stretch>
              <a:fillRect/>
            </a:stretch>
          </p:blipFill>
          <p:spPr bwMode="auto">
            <a:xfrm>
              <a:off x="3621" y="1631"/>
              <a:ext cx="1572" cy="777"/>
            </a:xfrm>
            <a:prstGeom prst="rect">
              <a:avLst/>
            </a:prstGeom>
            <a:noFill/>
            <a:extLst>
              <a:ext uri="{909E8E84-426E-40DD-AFC4-6F175D3DCCD1}">
                <a14:hiddenFill xmlns:a14="http://schemas.microsoft.com/office/drawing/2010/main">
                  <a:solidFill>
                    <a:srgbClr val="FFFFFF"/>
                  </a:solidFill>
                </a14:hiddenFill>
              </a:ext>
            </a:extLst>
          </p:spPr>
        </p:pic>
        <p:pic>
          <p:nvPicPr>
            <p:cNvPr id="971949" name="Picture 173" descr="BeforeFCS_ct94a_44hpf_antMaculaHC_SCPos3"/>
            <p:cNvPicPr>
              <a:picLocks noChangeAspect="1" noChangeArrowheads="1"/>
            </p:cNvPicPr>
            <p:nvPr/>
          </p:nvPicPr>
          <p:blipFill>
            <a:blip r:embed="rId4" cstate="print">
              <a:extLst>
                <a:ext uri="{28A0092B-C50C-407E-A947-70E740481C1C}">
                  <a14:useLocalDpi xmlns:a14="http://schemas.microsoft.com/office/drawing/2010/main" val="0"/>
                </a:ext>
              </a:extLst>
            </a:blip>
            <a:srcRect l="50201" b="50763"/>
            <a:stretch>
              <a:fillRect/>
            </a:stretch>
          </p:blipFill>
          <p:spPr bwMode="auto">
            <a:xfrm>
              <a:off x="4410" y="1633"/>
              <a:ext cx="783" cy="775"/>
            </a:xfrm>
            <a:prstGeom prst="rect">
              <a:avLst/>
            </a:prstGeom>
            <a:noFill/>
            <a:extLst>
              <a:ext uri="{909E8E84-426E-40DD-AFC4-6F175D3DCCD1}">
                <a14:hiddenFill xmlns:a14="http://schemas.microsoft.com/office/drawing/2010/main">
                  <a:solidFill>
                    <a:srgbClr val="FFFFFF"/>
                  </a:solidFill>
                </a14:hiddenFill>
              </a:ext>
            </a:extLst>
          </p:spPr>
        </p:pic>
      </p:grpSp>
      <p:pic>
        <p:nvPicPr>
          <p:cNvPr id="971950" name="Picture 174" descr="Before_ct29a_LatCriVentral_55hpf_Pos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6978" y="2682523"/>
            <a:ext cx="2242256" cy="1121833"/>
          </a:xfrm>
          <a:prstGeom prst="rect">
            <a:avLst/>
          </a:prstGeom>
          <a:noFill/>
          <a:extLst>
            <a:ext uri="{909E8E84-426E-40DD-AFC4-6F175D3DCCD1}">
              <a14:hiddenFill xmlns:a14="http://schemas.microsoft.com/office/drawing/2010/main">
                <a:solidFill>
                  <a:srgbClr val="FFFFFF"/>
                </a:solidFill>
              </a14:hiddenFill>
            </a:ext>
          </a:extLst>
        </p:spPr>
      </p:pic>
      <p:pic>
        <p:nvPicPr>
          <p:cNvPr id="971951" name="Picture 175" descr="Before_ct29a_DorsalRoof_55hpf_Pos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6978" y="1474612"/>
            <a:ext cx="2242256" cy="1120422"/>
          </a:xfrm>
          <a:prstGeom prst="rect">
            <a:avLst/>
          </a:prstGeom>
          <a:noFill/>
          <a:extLst>
            <a:ext uri="{909E8E84-426E-40DD-AFC4-6F175D3DCCD1}">
              <a14:hiddenFill xmlns:a14="http://schemas.microsoft.com/office/drawing/2010/main">
                <a:solidFill>
                  <a:srgbClr val="FFFFFF"/>
                </a:solidFill>
              </a14:hiddenFill>
            </a:ext>
          </a:extLst>
        </p:spPr>
      </p:pic>
      <p:sp>
        <p:nvSpPr>
          <p:cNvPr id="971952" name="Text Box 176"/>
          <p:cNvSpPr txBox="1">
            <a:spLocks noChangeArrowheads="1"/>
          </p:cNvSpPr>
          <p:nvPr/>
        </p:nvSpPr>
        <p:spPr bwMode="auto">
          <a:xfrm>
            <a:off x="2552700" y="3551767"/>
            <a:ext cx="654346" cy="283796"/>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1244" b="1">
                <a:solidFill>
                  <a:srgbClr val="000000"/>
                </a:solidFill>
                <a:latin typeface="Arial" panose="020B0604020202020204" pitchFamily="34" charset="0"/>
                <a:ea typeface="ＭＳ Ｐゴシック" panose="020B0600070205080204" pitchFamily="34" charset="-128"/>
              </a:rPr>
              <a:t>55 hpf</a:t>
            </a:r>
          </a:p>
        </p:txBody>
      </p:sp>
      <p:sp>
        <p:nvSpPr>
          <p:cNvPr id="971953" name="Text Box 177"/>
          <p:cNvSpPr txBox="1">
            <a:spLocks noChangeArrowheads="1"/>
          </p:cNvSpPr>
          <p:nvPr/>
        </p:nvSpPr>
        <p:spPr bwMode="auto">
          <a:xfrm>
            <a:off x="6918678" y="3551767"/>
            <a:ext cx="654346" cy="283796"/>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1244" b="1" dirty="0">
                <a:solidFill>
                  <a:srgbClr val="000000"/>
                </a:solidFill>
                <a:latin typeface="Arial" panose="020B0604020202020204" pitchFamily="34" charset="0"/>
                <a:ea typeface="ＭＳ Ｐゴシック" panose="020B0600070205080204" pitchFamily="34" charset="-128"/>
              </a:rPr>
              <a:t>48 </a:t>
            </a:r>
            <a:r>
              <a:rPr lang="en-US" altLang="en-US" sz="1244" b="1" dirty="0" err="1">
                <a:solidFill>
                  <a:srgbClr val="000000"/>
                </a:solidFill>
                <a:latin typeface="Arial" panose="020B0604020202020204" pitchFamily="34" charset="0"/>
                <a:ea typeface="ＭＳ Ｐゴシック" panose="020B0600070205080204" pitchFamily="34" charset="-128"/>
              </a:rPr>
              <a:t>hpf</a:t>
            </a:r>
            <a:endParaRPr lang="en-US" altLang="en-US" sz="1244" b="1" dirty="0">
              <a:solidFill>
                <a:srgbClr val="000000"/>
              </a:solidFill>
              <a:latin typeface="Arial" panose="020B0604020202020204" pitchFamily="34" charset="0"/>
              <a:ea typeface="ＭＳ Ｐゴシック" panose="020B0600070205080204" pitchFamily="34" charset="-128"/>
            </a:endParaRPr>
          </a:p>
        </p:txBody>
      </p:sp>
      <p:pic>
        <p:nvPicPr>
          <p:cNvPr id="971954" name="Picture 178" descr="Before_ct29a_AntCrist_76hpf_Pos4"/>
          <p:cNvPicPr>
            <a:picLocks noChangeAspect="1" noChangeArrowheads="1"/>
          </p:cNvPicPr>
          <p:nvPr/>
        </p:nvPicPr>
        <p:blipFill>
          <a:blip r:embed="rId7" cstate="print">
            <a:extLst>
              <a:ext uri="{28A0092B-C50C-407E-A947-70E740481C1C}">
                <a14:useLocalDpi xmlns:a14="http://schemas.microsoft.com/office/drawing/2010/main" val="0"/>
              </a:ext>
            </a:extLst>
          </a:blip>
          <a:srcRect r="50154"/>
          <a:stretch>
            <a:fillRect/>
          </a:stretch>
        </p:blipFill>
        <p:spPr bwMode="auto">
          <a:xfrm>
            <a:off x="3279423" y="2679701"/>
            <a:ext cx="1121834" cy="1124655"/>
          </a:xfrm>
          <a:prstGeom prst="rect">
            <a:avLst/>
          </a:prstGeom>
          <a:noFill/>
          <a:extLst>
            <a:ext uri="{909E8E84-426E-40DD-AFC4-6F175D3DCCD1}">
              <a14:hiddenFill xmlns:a14="http://schemas.microsoft.com/office/drawing/2010/main">
                <a:solidFill>
                  <a:srgbClr val="FFFFFF"/>
                </a:solidFill>
              </a14:hiddenFill>
            </a:ext>
          </a:extLst>
        </p:spPr>
      </p:pic>
      <p:sp>
        <p:nvSpPr>
          <p:cNvPr id="971955" name="Text Box 179"/>
          <p:cNvSpPr txBox="1">
            <a:spLocks noChangeArrowheads="1"/>
          </p:cNvSpPr>
          <p:nvPr/>
        </p:nvSpPr>
        <p:spPr bwMode="auto">
          <a:xfrm>
            <a:off x="3832578" y="3551767"/>
            <a:ext cx="654346" cy="283796"/>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1244" b="1">
                <a:solidFill>
                  <a:srgbClr val="FFFFFF"/>
                </a:solidFill>
                <a:latin typeface="Arial" panose="020B0604020202020204" pitchFamily="34" charset="0"/>
                <a:ea typeface="ＭＳ Ｐゴシック" panose="020B0600070205080204" pitchFamily="34" charset="-128"/>
              </a:rPr>
              <a:t>76 hpf</a:t>
            </a:r>
          </a:p>
        </p:txBody>
      </p:sp>
      <p:pic>
        <p:nvPicPr>
          <p:cNvPr id="971956" name="Picture 180" descr="Before_ct29a_DorsalRoof_76hpf_Pos7"/>
          <p:cNvPicPr>
            <a:picLocks noChangeAspect="1" noChangeArrowheads="1"/>
          </p:cNvPicPr>
          <p:nvPr/>
        </p:nvPicPr>
        <p:blipFill>
          <a:blip r:embed="rId8" cstate="print">
            <a:extLst>
              <a:ext uri="{28A0092B-C50C-407E-A947-70E740481C1C}">
                <a14:useLocalDpi xmlns:a14="http://schemas.microsoft.com/office/drawing/2010/main" val="0"/>
              </a:ext>
            </a:extLst>
          </a:blip>
          <a:srcRect r="50014"/>
          <a:stretch>
            <a:fillRect/>
          </a:stretch>
        </p:blipFill>
        <p:spPr bwMode="auto">
          <a:xfrm>
            <a:off x="3276600" y="1474612"/>
            <a:ext cx="1121834" cy="112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034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11714" name="TextBox 31"/>
          <p:cNvSpPr txBox="1">
            <a:spLocks noChangeArrowheads="1"/>
          </p:cNvSpPr>
          <p:nvPr/>
        </p:nvSpPr>
        <p:spPr bwMode="auto">
          <a:xfrm>
            <a:off x="557390" y="440267"/>
            <a:ext cx="7662333" cy="85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2489" b="1">
                <a:solidFill>
                  <a:srgbClr val="000000"/>
                </a:solidFill>
                <a:latin typeface="Arial" panose="020B0604020202020204" pitchFamily="34" charset="0"/>
                <a:ea typeface="ＭＳ Ｐゴシック" panose="020B0600070205080204" pitchFamily="34" charset="-128"/>
              </a:rPr>
              <a:t>Developmental Stage Dependent Decrease of Histone (H2B) Mobility in Dorsal Roof Cells</a:t>
            </a:r>
          </a:p>
        </p:txBody>
      </p:sp>
      <p:sp>
        <p:nvSpPr>
          <p:cNvPr id="4" name="TextBox 3"/>
          <p:cNvSpPr txBox="1"/>
          <p:nvPr/>
        </p:nvSpPr>
        <p:spPr>
          <a:xfrm rot="16200000">
            <a:off x="3785926" y="2687381"/>
            <a:ext cx="1998304" cy="283796"/>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244">
                <a:solidFill>
                  <a:srgbClr val="000000"/>
                </a:solidFill>
                <a:latin typeface="Arial" panose="020B0604020202020204" pitchFamily="34" charset="0"/>
                <a:ea typeface="ＭＳ Ｐゴシック" panose="020B0600070205080204" pitchFamily="34" charset="-128"/>
              </a:rPr>
              <a:t>Diffusion Coeff. (</a:t>
            </a:r>
            <a:r>
              <a:rPr lang="en-US" altLang="en-US" sz="1244">
                <a:solidFill>
                  <a:srgbClr val="000000"/>
                </a:solidFill>
                <a:latin typeface="Symbol" panose="05050102010706020507" pitchFamily="18" charset="2"/>
                <a:ea typeface="ＭＳ Ｐゴシック" panose="020B0600070205080204" pitchFamily="34" charset="-128"/>
              </a:rPr>
              <a:t>m</a:t>
            </a:r>
            <a:r>
              <a:rPr lang="en-US" altLang="en-US" sz="1244">
                <a:solidFill>
                  <a:srgbClr val="000000"/>
                </a:solidFill>
                <a:latin typeface="Arial" panose="020B0604020202020204" pitchFamily="34" charset="0"/>
                <a:ea typeface="ＭＳ Ｐゴシック" panose="020B0600070205080204" pitchFamily="34" charset="-128"/>
              </a:rPr>
              <a:t>m</a:t>
            </a:r>
            <a:r>
              <a:rPr lang="en-US" altLang="en-US" sz="1244" baseline="30000">
                <a:solidFill>
                  <a:srgbClr val="000000"/>
                </a:solidFill>
                <a:latin typeface="Arial" panose="020B0604020202020204" pitchFamily="34" charset="0"/>
                <a:ea typeface="ＭＳ Ｐゴシック" panose="020B0600070205080204" pitchFamily="34" charset="-128"/>
              </a:rPr>
              <a:t>2</a:t>
            </a:r>
            <a:r>
              <a:rPr lang="en-US" altLang="en-US" sz="1244">
                <a:solidFill>
                  <a:srgbClr val="000000"/>
                </a:solidFill>
                <a:latin typeface="Arial" panose="020B0604020202020204" pitchFamily="34" charset="0"/>
                <a:ea typeface="ＭＳ Ｐゴシック" panose="020B0600070205080204" pitchFamily="34" charset="-128"/>
              </a:rPr>
              <a:t>/sec)</a:t>
            </a:r>
          </a:p>
        </p:txBody>
      </p:sp>
      <p:sp>
        <p:nvSpPr>
          <p:cNvPr id="1011716" name="TextBox 5"/>
          <p:cNvSpPr txBox="1">
            <a:spLocks noChangeArrowheads="1"/>
          </p:cNvSpPr>
          <p:nvPr/>
        </p:nvSpPr>
        <p:spPr bwMode="auto">
          <a:xfrm>
            <a:off x="6104926" y="3835400"/>
            <a:ext cx="638316"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support</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cells</a:t>
            </a:r>
          </a:p>
        </p:txBody>
      </p:sp>
      <p:sp>
        <p:nvSpPr>
          <p:cNvPr id="1011717" name="TextBox 8"/>
          <p:cNvSpPr txBox="1">
            <a:spLocks noChangeArrowheads="1"/>
          </p:cNvSpPr>
          <p:nvPr/>
        </p:nvSpPr>
        <p:spPr bwMode="auto">
          <a:xfrm>
            <a:off x="7695298" y="3850923"/>
            <a:ext cx="554960"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dorsal</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roof</a:t>
            </a:r>
          </a:p>
        </p:txBody>
      </p:sp>
      <p:sp>
        <p:nvSpPr>
          <p:cNvPr id="11" name="TextBox 10"/>
          <p:cNvSpPr txBox="1"/>
          <p:nvPr/>
        </p:nvSpPr>
        <p:spPr>
          <a:xfrm rot="16200000">
            <a:off x="6928642" y="3534268"/>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N=17</a:t>
            </a:r>
          </a:p>
        </p:txBody>
      </p:sp>
      <p:sp>
        <p:nvSpPr>
          <p:cNvPr id="13" name="TextBox 12"/>
          <p:cNvSpPr txBox="1"/>
          <p:nvPr/>
        </p:nvSpPr>
        <p:spPr>
          <a:xfrm rot="16200000">
            <a:off x="7692053" y="3531445"/>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N=18</a:t>
            </a:r>
          </a:p>
        </p:txBody>
      </p:sp>
      <p:sp>
        <p:nvSpPr>
          <p:cNvPr id="14" name="TextBox 13"/>
          <p:cNvSpPr txBox="1"/>
          <p:nvPr/>
        </p:nvSpPr>
        <p:spPr>
          <a:xfrm rot="16200000">
            <a:off x="6151120" y="3527212"/>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N=12</a:t>
            </a:r>
          </a:p>
        </p:txBody>
      </p:sp>
      <p:sp>
        <p:nvSpPr>
          <p:cNvPr id="15" name="TextBox 14"/>
          <p:cNvSpPr txBox="1"/>
          <p:nvPr/>
        </p:nvSpPr>
        <p:spPr>
          <a:xfrm rot="16200000">
            <a:off x="5366542" y="3531445"/>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N=20</a:t>
            </a:r>
          </a:p>
        </p:txBody>
      </p:sp>
      <p:sp>
        <p:nvSpPr>
          <p:cNvPr id="17" name="Left Bracket 16"/>
          <p:cNvSpPr>
            <a:spLocks/>
          </p:cNvSpPr>
          <p:nvPr/>
        </p:nvSpPr>
        <p:spPr bwMode="auto">
          <a:xfrm rot="5400000">
            <a:off x="7564261" y="1857728"/>
            <a:ext cx="40923" cy="790222"/>
          </a:xfrm>
          <a:prstGeom prst="leftBracket">
            <a:avLst>
              <a:gd name="adj" fmla="val 8314"/>
            </a:avLst>
          </a:prstGeom>
          <a:noFill/>
          <a:ln w="3175">
            <a:solidFill>
              <a:srgbClr val="40404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600">
              <a:solidFill>
                <a:srgbClr val="000000"/>
              </a:solidFill>
              <a:latin typeface="Calibri" panose="020F0502020204030204" pitchFamily="34" charset="0"/>
              <a:ea typeface="ＭＳ Ｐゴシック" panose="020B0600070205080204" pitchFamily="34" charset="-128"/>
            </a:endParaRPr>
          </a:p>
        </p:txBody>
      </p:sp>
      <p:sp>
        <p:nvSpPr>
          <p:cNvPr id="1011724" name="TextBox 17"/>
          <p:cNvSpPr txBox="1">
            <a:spLocks noChangeArrowheads="1"/>
          </p:cNvSpPr>
          <p:nvPr/>
        </p:nvSpPr>
        <p:spPr bwMode="auto">
          <a:xfrm>
            <a:off x="7246056" y="1979789"/>
            <a:ext cx="1000595"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244">
                <a:solidFill>
                  <a:srgbClr val="000000"/>
                </a:solidFill>
                <a:latin typeface="Arial" panose="020B0604020202020204" pitchFamily="34" charset="0"/>
                <a:ea typeface="ＭＳ Ｐゴシック" panose="020B0600070205080204" pitchFamily="34" charset="-128"/>
              </a:rPr>
              <a:t>P=6.9x10</a:t>
            </a:r>
            <a:r>
              <a:rPr lang="en-US" altLang="en-US" sz="1244" baseline="30000">
                <a:solidFill>
                  <a:srgbClr val="000000"/>
                </a:solidFill>
                <a:latin typeface="Arial" panose="020B0604020202020204" pitchFamily="34" charset="0"/>
                <a:ea typeface="ＭＳ Ｐゴシック" panose="020B0600070205080204" pitchFamily="34" charset="-128"/>
              </a:rPr>
              <a:t>-3</a:t>
            </a:r>
            <a:r>
              <a:rPr lang="en-US" altLang="en-US" sz="1244">
                <a:solidFill>
                  <a:srgbClr val="000000"/>
                </a:solidFill>
                <a:latin typeface="Arial" panose="020B0604020202020204" pitchFamily="34" charset="0"/>
                <a:ea typeface="ＭＳ Ｐゴシック" panose="020B0600070205080204" pitchFamily="34" charset="-128"/>
              </a:rPr>
              <a:t> </a:t>
            </a:r>
          </a:p>
        </p:txBody>
      </p:sp>
      <p:sp>
        <p:nvSpPr>
          <p:cNvPr id="31" name="TextBox 30"/>
          <p:cNvSpPr txBox="1"/>
          <p:nvPr/>
        </p:nvSpPr>
        <p:spPr>
          <a:xfrm>
            <a:off x="5551311" y="1416756"/>
            <a:ext cx="2133918" cy="338554"/>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600">
                <a:solidFill>
                  <a:srgbClr val="000000"/>
                </a:solidFill>
                <a:latin typeface="Arial" panose="020B0604020202020204" pitchFamily="34" charset="0"/>
                <a:ea typeface="ＭＳ Ｐゴシック" panose="020B0600070205080204" pitchFamily="34" charset="-128"/>
              </a:rPr>
              <a:t>H2B mobility at 50hpf</a:t>
            </a:r>
          </a:p>
        </p:txBody>
      </p:sp>
      <p:sp>
        <p:nvSpPr>
          <p:cNvPr id="35" name="TextBox 34"/>
          <p:cNvSpPr txBox="1"/>
          <p:nvPr/>
        </p:nvSpPr>
        <p:spPr>
          <a:xfrm rot="16200000">
            <a:off x="-271019" y="2786159"/>
            <a:ext cx="1998304" cy="283796"/>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244">
                <a:solidFill>
                  <a:srgbClr val="000000"/>
                </a:solidFill>
                <a:latin typeface="Arial" panose="020B0604020202020204" pitchFamily="34" charset="0"/>
                <a:ea typeface="ＭＳ Ｐゴシック" panose="020B0600070205080204" pitchFamily="34" charset="-128"/>
              </a:rPr>
              <a:t>Diffusion Coeff. (</a:t>
            </a:r>
            <a:r>
              <a:rPr lang="en-US" altLang="en-US" sz="1244">
                <a:solidFill>
                  <a:srgbClr val="000000"/>
                </a:solidFill>
                <a:latin typeface="Symbol" panose="05050102010706020507" pitchFamily="18" charset="2"/>
                <a:ea typeface="ＭＳ Ｐゴシック" panose="020B0600070205080204" pitchFamily="34" charset="-128"/>
              </a:rPr>
              <a:t>m</a:t>
            </a:r>
            <a:r>
              <a:rPr lang="en-US" altLang="en-US" sz="1244">
                <a:solidFill>
                  <a:srgbClr val="000000"/>
                </a:solidFill>
                <a:latin typeface="Arial" panose="020B0604020202020204" pitchFamily="34" charset="0"/>
                <a:ea typeface="ＭＳ Ｐゴシック" panose="020B0600070205080204" pitchFamily="34" charset="-128"/>
              </a:rPr>
              <a:t>m</a:t>
            </a:r>
            <a:r>
              <a:rPr lang="en-US" altLang="en-US" sz="1244" baseline="30000">
                <a:solidFill>
                  <a:srgbClr val="000000"/>
                </a:solidFill>
                <a:latin typeface="Arial" panose="020B0604020202020204" pitchFamily="34" charset="0"/>
                <a:ea typeface="ＭＳ Ｐゴシック" panose="020B0600070205080204" pitchFamily="34" charset="-128"/>
              </a:rPr>
              <a:t>2</a:t>
            </a:r>
            <a:r>
              <a:rPr lang="en-US" altLang="en-US" sz="1244">
                <a:solidFill>
                  <a:srgbClr val="000000"/>
                </a:solidFill>
                <a:latin typeface="Arial" panose="020B0604020202020204" pitchFamily="34" charset="0"/>
                <a:ea typeface="ＭＳ Ｐゴシック" panose="020B0600070205080204" pitchFamily="34" charset="-128"/>
              </a:rPr>
              <a:t>/sec)</a:t>
            </a:r>
          </a:p>
        </p:txBody>
      </p:sp>
      <p:sp>
        <p:nvSpPr>
          <p:cNvPr id="1011727" name="TextBox 36"/>
          <p:cNvSpPr txBox="1">
            <a:spLocks noChangeArrowheads="1"/>
          </p:cNvSpPr>
          <p:nvPr/>
        </p:nvSpPr>
        <p:spPr bwMode="auto">
          <a:xfrm>
            <a:off x="2341492" y="3925711"/>
            <a:ext cx="638316"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support</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cells</a:t>
            </a:r>
          </a:p>
        </p:txBody>
      </p:sp>
      <p:sp>
        <p:nvSpPr>
          <p:cNvPr id="1011728" name="TextBox 38"/>
          <p:cNvSpPr txBox="1">
            <a:spLocks noChangeArrowheads="1"/>
          </p:cNvSpPr>
          <p:nvPr/>
        </p:nvSpPr>
        <p:spPr bwMode="auto">
          <a:xfrm>
            <a:off x="3295453" y="3925711"/>
            <a:ext cx="554960"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dorsal</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roof</a:t>
            </a:r>
          </a:p>
        </p:txBody>
      </p:sp>
      <p:sp>
        <p:nvSpPr>
          <p:cNvPr id="42" name="TextBox 41"/>
          <p:cNvSpPr txBox="1"/>
          <p:nvPr/>
        </p:nvSpPr>
        <p:spPr>
          <a:xfrm rot="16200000">
            <a:off x="3265397" y="3594945"/>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N=23</a:t>
            </a:r>
          </a:p>
        </p:txBody>
      </p:sp>
      <p:sp>
        <p:nvSpPr>
          <p:cNvPr id="43" name="TextBox 42"/>
          <p:cNvSpPr txBox="1"/>
          <p:nvPr/>
        </p:nvSpPr>
        <p:spPr>
          <a:xfrm rot="16200000">
            <a:off x="2423944" y="3582951"/>
            <a:ext cx="439544"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N=8</a:t>
            </a:r>
          </a:p>
        </p:txBody>
      </p:sp>
      <p:sp>
        <p:nvSpPr>
          <p:cNvPr id="44" name="TextBox 43"/>
          <p:cNvSpPr txBox="1"/>
          <p:nvPr/>
        </p:nvSpPr>
        <p:spPr>
          <a:xfrm rot="16200000">
            <a:off x="1502920" y="3575189"/>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N=16</a:t>
            </a:r>
          </a:p>
        </p:txBody>
      </p:sp>
      <p:sp>
        <p:nvSpPr>
          <p:cNvPr id="45" name="Left Bracket 44"/>
          <p:cNvSpPr>
            <a:spLocks/>
          </p:cNvSpPr>
          <p:nvPr/>
        </p:nvSpPr>
        <p:spPr bwMode="auto">
          <a:xfrm rot="5400000">
            <a:off x="3082573" y="1821039"/>
            <a:ext cx="39511" cy="887589"/>
          </a:xfrm>
          <a:prstGeom prst="leftBracket">
            <a:avLst>
              <a:gd name="adj" fmla="val 8320"/>
            </a:avLst>
          </a:prstGeom>
          <a:noFill/>
          <a:ln w="3175">
            <a:solidFill>
              <a:srgbClr val="40404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600">
              <a:solidFill>
                <a:srgbClr val="000000"/>
              </a:solidFill>
              <a:latin typeface="Calibri" panose="020F0502020204030204" pitchFamily="34" charset="0"/>
              <a:ea typeface="ＭＳ Ｐゴシック" panose="020B0600070205080204" pitchFamily="34" charset="-128"/>
            </a:endParaRPr>
          </a:p>
        </p:txBody>
      </p:sp>
      <p:sp>
        <p:nvSpPr>
          <p:cNvPr id="1011734" name="TextBox 45"/>
          <p:cNvSpPr txBox="1">
            <a:spLocks noChangeArrowheads="1"/>
          </p:cNvSpPr>
          <p:nvPr/>
        </p:nvSpPr>
        <p:spPr bwMode="auto">
          <a:xfrm>
            <a:off x="2779889" y="1971323"/>
            <a:ext cx="737702"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244">
                <a:solidFill>
                  <a:srgbClr val="000000"/>
                </a:solidFill>
                <a:latin typeface="Arial" panose="020B0604020202020204" pitchFamily="34" charset="0"/>
                <a:ea typeface="ＭＳ Ｐゴシック" panose="020B0600070205080204" pitchFamily="34" charset="-128"/>
              </a:rPr>
              <a:t>P=0.19 </a:t>
            </a:r>
          </a:p>
        </p:txBody>
      </p:sp>
      <p:sp>
        <p:nvSpPr>
          <p:cNvPr id="30" name="TextBox 29"/>
          <p:cNvSpPr txBox="1"/>
          <p:nvPr/>
        </p:nvSpPr>
        <p:spPr>
          <a:xfrm>
            <a:off x="1505656" y="1416756"/>
            <a:ext cx="2133918" cy="338554"/>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600">
                <a:solidFill>
                  <a:srgbClr val="000000"/>
                </a:solidFill>
                <a:latin typeface="Arial" panose="020B0604020202020204" pitchFamily="34" charset="0"/>
                <a:ea typeface="ＭＳ Ｐゴシック" panose="020B0600070205080204" pitchFamily="34" charset="-128"/>
              </a:rPr>
              <a:t>H2B mobility at 30hpf</a:t>
            </a:r>
          </a:p>
        </p:txBody>
      </p:sp>
      <p:grpSp>
        <p:nvGrpSpPr>
          <p:cNvPr id="1011736" name="Group 24"/>
          <p:cNvGrpSpPr>
            <a:grpSpLocks/>
          </p:cNvGrpSpPr>
          <p:nvPr/>
        </p:nvGrpSpPr>
        <p:grpSpPr bwMode="auto">
          <a:xfrm>
            <a:off x="719667" y="4550834"/>
            <a:ext cx="4866606" cy="1779411"/>
            <a:chOff x="1046" y="1439"/>
            <a:chExt cx="4256" cy="1556"/>
          </a:xfrm>
        </p:grpSpPr>
        <p:sp>
          <p:nvSpPr>
            <p:cNvPr id="6" name="Can 5"/>
            <p:cNvSpPr>
              <a:spLocks noChangeArrowheads="1"/>
            </p:cNvSpPr>
            <p:nvPr/>
          </p:nvSpPr>
          <p:spPr bwMode="auto">
            <a:xfrm>
              <a:off x="1399" y="2362"/>
              <a:ext cx="175" cy="200"/>
            </a:xfrm>
            <a:prstGeom prst="can">
              <a:avLst>
                <a:gd name="adj" fmla="val 25000"/>
              </a:avLst>
            </a:prstGeom>
            <a:solidFill>
              <a:srgbClr val="595959"/>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7" name="Can 6"/>
            <p:cNvSpPr>
              <a:spLocks noChangeArrowheads="1"/>
            </p:cNvSpPr>
            <p:nvPr/>
          </p:nvSpPr>
          <p:spPr bwMode="auto">
            <a:xfrm>
              <a:off x="1666" y="2070"/>
              <a:ext cx="175" cy="201"/>
            </a:xfrm>
            <a:prstGeom prst="can">
              <a:avLst>
                <a:gd name="adj" fmla="val 24997"/>
              </a:avLst>
            </a:prstGeom>
            <a:solidFill>
              <a:srgbClr val="595959"/>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8" name="Can 7"/>
            <p:cNvSpPr>
              <a:spLocks noChangeArrowheads="1"/>
            </p:cNvSpPr>
            <p:nvPr/>
          </p:nvSpPr>
          <p:spPr bwMode="auto">
            <a:xfrm>
              <a:off x="3378" y="2037"/>
              <a:ext cx="175" cy="200"/>
            </a:xfrm>
            <a:prstGeom prst="can">
              <a:avLst>
                <a:gd name="adj" fmla="val 25000"/>
              </a:avLst>
            </a:prstGeom>
            <a:solidFill>
              <a:srgbClr val="595959"/>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9" name="Freeform 8"/>
            <p:cNvSpPr>
              <a:spLocks noChangeArrowheads="1"/>
            </p:cNvSpPr>
            <p:nvPr/>
          </p:nvSpPr>
          <p:spPr bwMode="auto">
            <a:xfrm>
              <a:off x="1395" y="2200"/>
              <a:ext cx="448" cy="351"/>
            </a:xfrm>
            <a:custGeom>
              <a:avLst/>
              <a:gdLst>
                <a:gd name="T0" fmla="*/ 0 w 711200"/>
                <a:gd name="T1" fmla="*/ 488163 h 489656"/>
                <a:gd name="T2" fmla="*/ 118534 w 711200"/>
                <a:gd name="T3" fmla="*/ 526702 h 489656"/>
                <a:gd name="T4" fmla="*/ 279400 w 711200"/>
                <a:gd name="T5" fmla="*/ 488163 h 489656"/>
                <a:gd name="T6" fmla="*/ 330200 w 711200"/>
                <a:gd name="T7" fmla="*/ 112406 h 489656"/>
                <a:gd name="T8" fmla="*/ 423334 w 711200"/>
                <a:gd name="T9" fmla="*/ 6423 h 489656"/>
                <a:gd name="T10" fmla="*/ 550334 w 711200"/>
                <a:gd name="T11" fmla="*/ 73867 h 489656"/>
                <a:gd name="T12" fmla="*/ 711200 w 711200"/>
                <a:gd name="T13" fmla="*/ 6423 h 489656"/>
                <a:gd name="T14" fmla="*/ 711200 w 711200"/>
                <a:gd name="T15" fmla="*/ 6423 h 489656"/>
                <a:gd name="T16" fmla="*/ 0 60000 65536"/>
                <a:gd name="T17" fmla="*/ 0 60000 65536"/>
                <a:gd name="T18" fmla="*/ 0 60000 65536"/>
                <a:gd name="T19" fmla="*/ 0 60000 65536"/>
                <a:gd name="T20" fmla="*/ 0 60000 65536"/>
                <a:gd name="T21" fmla="*/ 0 60000 65536"/>
                <a:gd name="T22" fmla="*/ 0 60000 65536"/>
                <a:gd name="T23" fmla="*/ 0 60000 65536"/>
                <a:gd name="T24" fmla="*/ 0 w 711200"/>
                <a:gd name="T25" fmla="*/ 0 h 489656"/>
                <a:gd name="T26" fmla="*/ 711200 w 711200"/>
                <a:gd name="T27" fmla="*/ 489656 h 4896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1200" h="489656">
                  <a:moveTo>
                    <a:pt x="0" y="428978"/>
                  </a:moveTo>
                  <a:cubicBezTo>
                    <a:pt x="35983" y="445911"/>
                    <a:pt x="71967" y="462844"/>
                    <a:pt x="118534" y="462844"/>
                  </a:cubicBezTo>
                  <a:cubicBezTo>
                    <a:pt x="165101" y="462844"/>
                    <a:pt x="244122" y="489656"/>
                    <a:pt x="279400" y="428978"/>
                  </a:cubicBezTo>
                  <a:cubicBezTo>
                    <a:pt x="314678" y="368300"/>
                    <a:pt x="306211" y="169334"/>
                    <a:pt x="330200" y="98778"/>
                  </a:cubicBezTo>
                  <a:cubicBezTo>
                    <a:pt x="354189" y="28222"/>
                    <a:pt x="386645" y="11288"/>
                    <a:pt x="423334" y="5644"/>
                  </a:cubicBezTo>
                  <a:cubicBezTo>
                    <a:pt x="460023" y="0"/>
                    <a:pt x="502356" y="64911"/>
                    <a:pt x="550334" y="64911"/>
                  </a:cubicBezTo>
                  <a:cubicBezTo>
                    <a:pt x="598312" y="64911"/>
                    <a:pt x="711200" y="5644"/>
                    <a:pt x="711200" y="5644"/>
                  </a:cubicBezTo>
                </a:path>
              </a:pathLst>
            </a:custGeom>
            <a:noFill/>
            <a:ln w="19050">
              <a:solidFill>
                <a:srgbClr val="26262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prstClr val="white"/>
                </a:solidFill>
                <a:latin typeface="Calibri" panose="020F0502020204030204" pitchFamily="34" charset="0"/>
                <a:ea typeface="ＭＳ Ｐゴシック" panose="020B0600070205080204" pitchFamily="34" charset="-128"/>
              </a:endParaRPr>
            </a:p>
          </p:txBody>
        </p:sp>
        <p:sp>
          <p:nvSpPr>
            <p:cNvPr id="10" name="Freeform 9"/>
            <p:cNvSpPr>
              <a:spLocks noChangeArrowheads="1"/>
            </p:cNvSpPr>
            <p:nvPr/>
          </p:nvSpPr>
          <p:spPr bwMode="auto">
            <a:xfrm>
              <a:off x="1123" y="2362"/>
              <a:ext cx="448" cy="98"/>
            </a:xfrm>
            <a:custGeom>
              <a:avLst/>
              <a:gdLst>
                <a:gd name="T0" fmla="*/ 711200 w 474133"/>
                <a:gd name="T1" fmla="*/ 128294 h 297745"/>
                <a:gd name="T2" fmla="*/ 520700 w 474133"/>
                <a:gd name="T3" fmla="*/ 154838 h 297745"/>
                <a:gd name="T4" fmla="*/ 279401 w 474133"/>
                <a:gd name="T5" fmla="*/ 132718 h 297745"/>
                <a:gd name="T6" fmla="*/ 165101 w 474133"/>
                <a:gd name="T7" fmla="*/ 84055 h 297745"/>
                <a:gd name="T8" fmla="*/ 0 w 474133"/>
                <a:gd name="T9" fmla="*/ 0 h 297745"/>
                <a:gd name="T10" fmla="*/ 0 w 474133"/>
                <a:gd name="T11" fmla="*/ 0 h 297745"/>
                <a:gd name="T12" fmla="*/ 0 60000 65536"/>
                <a:gd name="T13" fmla="*/ 0 60000 65536"/>
                <a:gd name="T14" fmla="*/ 0 60000 65536"/>
                <a:gd name="T15" fmla="*/ 0 60000 65536"/>
                <a:gd name="T16" fmla="*/ 0 60000 65536"/>
                <a:gd name="T17" fmla="*/ 0 60000 65536"/>
                <a:gd name="T18" fmla="*/ 0 w 474133"/>
                <a:gd name="T19" fmla="*/ 0 h 297745"/>
                <a:gd name="T20" fmla="*/ 474133 w 474133"/>
                <a:gd name="T21" fmla="*/ 297745 h 297745"/>
              </a:gdLst>
              <a:ahLst/>
              <a:cxnLst>
                <a:cxn ang="T12">
                  <a:pos x="T0" y="T1"/>
                </a:cxn>
                <a:cxn ang="T13">
                  <a:pos x="T2" y="T3"/>
                </a:cxn>
                <a:cxn ang="T14">
                  <a:pos x="T4" y="T5"/>
                </a:cxn>
                <a:cxn ang="T15">
                  <a:pos x="T6" y="T7"/>
                </a:cxn>
                <a:cxn ang="T16">
                  <a:pos x="T8" y="T9"/>
                </a:cxn>
                <a:cxn ang="T17">
                  <a:pos x="T10" y="T11"/>
                </a:cxn>
              </a:cxnLst>
              <a:rect l="T18" t="T19" r="T20" b="T21"/>
              <a:pathLst>
                <a:path w="474133" h="297745">
                  <a:moveTo>
                    <a:pt x="474133" y="245534"/>
                  </a:moveTo>
                  <a:cubicBezTo>
                    <a:pt x="434622" y="270228"/>
                    <a:pt x="395111" y="294923"/>
                    <a:pt x="347133" y="296334"/>
                  </a:cubicBezTo>
                  <a:cubicBezTo>
                    <a:pt x="299155" y="297745"/>
                    <a:pt x="225778" y="276578"/>
                    <a:pt x="186267" y="254000"/>
                  </a:cubicBezTo>
                  <a:cubicBezTo>
                    <a:pt x="146756" y="231422"/>
                    <a:pt x="141111" y="203200"/>
                    <a:pt x="110067" y="160867"/>
                  </a:cubicBezTo>
                  <a:cubicBezTo>
                    <a:pt x="79023" y="118534"/>
                    <a:pt x="0" y="0"/>
                    <a:pt x="0" y="0"/>
                  </a:cubicBezTo>
                </a:path>
              </a:pathLst>
            </a:custGeom>
            <a:noFill/>
            <a:ln w="19050">
              <a:solidFill>
                <a:srgbClr val="26262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prstClr val="white"/>
                </a:solidFill>
                <a:latin typeface="Calibri" panose="020F0502020204030204" pitchFamily="34" charset="0"/>
                <a:ea typeface="ＭＳ Ｐゴシック" panose="020B0600070205080204" pitchFamily="34" charset="-128"/>
              </a:endParaRPr>
            </a:p>
          </p:txBody>
        </p:sp>
        <p:sp>
          <p:nvSpPr>
            <p:cNvPr id="2" name="Freeform 10"/>
            <p:cNvSpPr>
              <a:spLocks noChangeArrowheads="1"/>
            </p:cNvSpPr>
            <p:nvPr/>
          </p:nvSpPr>
          <p:spPr bwMode="auto">
            <a:xfrm>
              <a:off x="1666" y="1835"/>
              <a:ext cx="1954" cy="370"/>
            </a:xfrm>
            <a:custGeom>
              <a:avLst/>
              <a:gdLst>
                <a:gd name="T0" fmla="*/ 0 w 2214034"/>
                <a:gd name="T1" fmla="*/ 468290 h 515056"/>
                <a:gd name="T2" fmla="*/ 130484 w 2214034"/>
                <a:gd name="T3" fmla="*/ 516568 h 515056"/>
                <a:gd name="T4" fmla="*/ 415178 w 2214034"/>
                <a:gd name="T5" fmla="*/ 487602 h 515056"/>
                <a:gd name="T6" fmla="*/ 782907 w 2214034"/>
                <a:gd name="T7" fmla="*/ 207592 h 515056"/>
                <a:gd name="T8" fmla="*/ 1447192 w 2214034"/>
                <a:gd name="T9" fmla="*/ 24139 h 515056"/>
                <a:gd name="T10" fmla="*/ 2301273 w 2214034"/>
                <a:gd name="T11" fmla="*/ 352424 h 515056"/>
                <a:gd name="T12" fmla="*/ 2609692 w 2214034"/>
                <a:gd name="T13" fmla="*/ 535879 h 515056"/>
                <a:gd name="T14" fmla="*/ 3036732 w 2214034"/>
                <a:gd name="T15" fmla="*/ 574501 h 515056"/>
                <a:gd name="T16" fmla="*/ 3001146 w 2214034"/>
                <a:gd name="T17" fmla="*/ 458635 h 515056"/>
                <a:gd name="T18" fmla="*/ 3001146 w 2214034"/>
                <a:gd name="T19" fmla="*/ 458635 h 515056"/>
                <a:gd name="T20" fmla="*/ 3001146 w 2214034"/>
                <a:gd name="T21" fmla="*/ 458635 h 5150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14034"/>
                <a:gd name="T34" fmla="*/ 0 h 515056"/>
                <a:gd name="T35" fmla="*/ 2214034 w 2214034"/>
                <a:gd name="T36" fmla="*/ 515056 h 5150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14034" h="515056">
                  <a:moveTo>
                    <a:pt x="0" y="410633"/>
                  </a:moveTo>
                  <a:cubicBezTo>
                    <a:pt x="21872" y="430389"/>
                    <a:pt x="43744" y="450145"/>
                    <a:pt x="93133" y="452967"/>
                  </a:cubicBezTo>
                  <a:cubicBezTo>
                    <a:pt x="142522" y="455789"/>
                    <a:pt x="218722" y="472723"/>
                    <a:pt x="296333" y="427567"/>
                  </a:cubicBezTo>
                  <a:cubicBezTo>
                    <a:pt x="373944" y="382411"/>
                    <a:pt x="436033" y="249766"/>
                    <a:pt x="558800" y="182033"/>
                  </a:cubicBezTo>
                  <a:cubicBezTo>
                    <a:pt x="681567" y="114300"/>
                    <a:pt x="852311" y="0"/>
                    <a:pt x="1032933" y="21167"/>
                  </a:cubicBezTo>
                  <a:cubicBezTo>
                    <a:pt x="1213555" y="42334"/>
                    <a:pt x="1504244" y="234244"/>
                    <a:pt x="1642533" y="309033"/>
                  </a:cubicBezTo>
                  <a:cubicBezTo>
                    <a:pt x="1780822" y="383822"/>
                    <a:pt x="1775178" y="437444"/>
                    <a:pt x="1862667" y="469900"/>
                  </a:cubicBezTo>
                  <a:cubicBezTo>
                    <a:pt x="1950156" y="502356"/>
                    <a:pt x="2120900" y="515056"/>
                    <a:pt x="2167467" y="503767"/>
                  </a:cubicBezTo>
                  <a:cubicBezTo>
                    <a:pt x="2214034" y="492478"/>
                    <a:pt x="2142067" y="402167"/>
                    <a:pt x="2142067" y="402167"/>
                  </a:cubicBezTo>
                </a:path>
              </a:pathLst>
            </a:custGeom>
            <a:noFill/>
            <a:ln w="19050">
              <a:solidFill>
                <a:srgbClr val="26262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prstClr val="white"/>
                </a:solidFill>
                <a:latin typeface="Calibri" panose="020F0502020204030204" pitchFamily="34" charset="0"/>
                <a:ea typeface="ＭＳ Ｐゴシック" panose="020B0600070205080204" pitchFamily="34" charset="-128"/>
              </a:endParaRPr>
            </a:p>
          </p:txBody>
        </p:sp>
        <p:sp>
          <p:nvSpPr>
            <p:cNvPr id="12" name="Freeform 11"/>
            <p:cNvSpPr>
              <a:spLocks noChangeArrowheads="1"/>
            </p:cNvSpPr>
            <p:nvPr/>
          </p:nvSpPr>
          <p:spPr bwMode="auto">
            <a:xfrm>
              <a:off x="3289" y="1984"/>
              <a:ext cx="997" cy="173"/>
            </a:xfrm>
            <a:custGeom>
              <a:avLst/>
              <a:gdLst>
                <a:gd name="T0" fmla="*/ 99907 w 849489"/>
                <a:gd name="T1" fmla="*/ 189501 h 282222"/>
                <a:gd name="T2" fmla="*/ 21033 w 849489"/>
                <a:gd name="T3" fmla="*/ 222457 h 282222"/>
                <a:gd name="T4" fmla="*/ 226104 w 849489"/>
                <a:gd name="T5" fmla="*/ 271892 h 282222"/>
                <a:gd name="T6" fmla="*/ 778223 w 849489"/>
                <a:gd name="T7" fmla="*/ 238936 h 282222"/>
                <a:gd name="T8" fmla="*/ 1172592 w 849489"/>
                <a:gd name="T9" fmla="*/ 90631 h 282222"/>
                <a:gd name="T10" fmla="*/ 1582738 w 849489"/>
                <a:gd name="T11" fmla="*/ 0 h 282222"/>
                <a:gd name="T12" fmla="*/ 0 60000 65536"/>
                <a:gd name="T13" fmla="*/ 0 60000 65536"/>
                <a:gd name="T14" fmla="*/ 0 60000 65536"/>
                <a:gd name="T15" fmla="*/ 0 60000 65536"/>
                <a:gd name="T16" fmla="*/ 0 60000 65536"/>
                <a:gd name="T17" fmla="*/ 0 60000 65536"/>
                <a:gd name="T18" fmla="*/ 0 w 849489"/>
                <a:gd name="T19" fmla="*/ 0 h 282222"/>
                <a:gd name="T20" fmla="*/ 849489 w 849489"/>
                <a:gd name="T21" fmla="*/ 282222 h 282222"/>
              </a:gdLst>
              <a:ahLst/>
              <a:cxnLst>
                <a:cxn ang="T12">
                  <a:pos x="T0" y="T1"/>
                </a:cxn>
                <a:cxn ang="T13">
                  <a:pos x="T2" y="T3"/>
                </a:cxn>
                <a:cxn ang="T14">
                  <a:pos x="T4" y="T5"/>
                </a:cxn>
                <a:cxn ang="T15">
                  <a:pos x="T6" y="T7"/>
                </a:cxn>
                <a:cxn ang="T16">
                  <a:pos x="T8" y="T9"/>
                </a:cxn>
                <a:cxn ang="T17">
                  <a:pos x="T10" y="T11"/>
                </a:cxn>
              </a:cxnLst>
              <a:rect l="T18" t="T19" r="T20" b="T21"/>
              <a:pathLst>
                <a:path w="849489" h="282222">
                  <a:moveTo>
                    <a:pt x="53622" y="194734"/>
                  </a:moveTo>
                  <a:cubicBezTo>
                    <a:pt x="26811" y="204611"/>
                    <a:pt x="0" y="214489"/>
                    <a:pt x="11289" y="228600"/>
                  </a:cubicBezTo>
                  <a:cubicBezTo>
                    <a:pt x="22578" y="242711"/>
                    <a:pt x="53622" y="276578"/>
                    <a:pt x="121355" y="279400"/>
                  </a:cubicBezTo>
                  <a:cubicBezTo>
                    <a:pt x="189088" y="282222"/>
                    <a:pt x="333022" y="276578"/>
                    <a:pt x="417689" y="245534"/>
                  </a:cubicBezTo>
                  <a:cubicBezTo>
                    <a:pt x="502356" y="214490"/>
                    <a:pt x="557388" y="134056"/>
                    <a:pt x="629355" y="93134"/>
                  </a:cubicBezTo>
                  <a:cubicBezTo>
                    <a:pt x="701322" y="52212"/>
                    <a:pt x="849489" y="0"/>
                    <a:pt x="849489" y="0"/>
                  </a:cubicBezTo>
                </a:path>
              </a:pathLst>
            </a:custGeom>
            <a:noFill/>
            <a:ln w="19050">
              <a:solidFill>
                <a:srgbClr val="26262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prstClr val="white"/>
                </a:solidFill>
                <a:latin typeface="Calibri" panose="020F0502020204030204" pitchFamily="34" charset="0"/>
                <a:ea typeface="ＭＳ Ｐゴシック" panose="020B0600070205080204" pitchFamily="34" charset="-128"/>
              </a:endParaRPr>
            </a:p>
          </p:txBody>
        </p:sp>
        <p:cxnSp>
          <p:nvCxnSpPr>
            <p:cNvPr id="3" name="Straight Arrow Connector 12"/>
            <p:cNvCxnSpPr>
              <a:cxnSpLocks noChangeShapeType="1"/>
            </p:cNvCxnSpPr>
            <p:nvPr/>
          </p:nvCxnSpPr>
          <p:spPr bwMode="auto">
            <a:xfrm>
              <a:off x="3184" y="1959"/>
              <a:ext cx="194" cy="1"/>
            </a:xfrm>
            <a:prstGeom prst="straightConnector1">
              <a:avLst/>
            </a:prstGeom>
            <a:noFill/>
            <a:ln w="19050">
              <a:solidFill>
                <a:srgbClr val="558ED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Connector 13"/>
            <p:cNvCxnSpPr>
              <a:cxnSpLocks noChangeShapeType="1"/>
            </p:cNvCxnSpPr>
            <p:nvPr/>
          </p:nvCxnSpPr>
          <p:spPr bwMode="auto">
            <a:xfrm rot="5400000">
              <a:off x="3128" y="2014"/>
              <a:ext cx="112" cy="1"/>
            </a:xfrm>
            <a:prstGeom prst="line">
              <a:avLst/>
            </a:prstGeom>
            <a:noFill/>
            <a:ln w="19050">
              <a:solidFill>
                <a:srgbClr val="4F81B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8" name="Oval 14"/>
            <p:cNvSpPr>
              <a:spLocks noChangeArrowheads="1"/>
            </p:cNvSpPr>
            <p:nvPr/>
          </p:nvSpPr>
          <p:spPr bwMode="auto">
            <a:xfrm>
              <a:off x="2930" y="1879"/>
              <a:ext cx="253" cy="21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16" name="Curved Up Arrow 15"/>
            <p:cNvSpPr>
              <a:spLocks noChangeAspect="1"/>
            </p:cNvSpPr>
            <p:nvPr/>
          </p:nvSpPr>
          <p:spPr bwMode="auto">
            <a:xfrm rot="-3694780">
              <a:off x="3432" y="1901"/>
              <a:ext cx="192" cy="55"/>
            </a:xfrm>
            <a:prstGeom prst="curvedUpArrow">
              <a:avLst>
                <a:gd name="adj1" fmla="val 24986"/>
                <a:gd name="adj2" fmla="val 50004"/>
                <a:gd name="adj3" fmla="val 25000"/>
              </a:avLst>
            </a:prstGeom>
            <a:solidFill>
              <a:srgbClr val="595959"/>
            </a:solidFill>
            <a:ln w="9525">
              <a:solidFill>
                <a:srgbClr val="595959"/>
              </a:solidFill>
              <a:miter lim="800000"/>
              <a:headEnd/>
              <a:tailEnd/>
            </a:ln>
            <a:effectLst>
              <a:outerShdw blurRad="40000" dist="23000" dir="5400000" rotWithShape="0">
                <a:srgbClr val="808080">
                  <a:alpha val="34999"/>
                </a:srgbClr>
              </a:outerShdw>
            </a:effectLst>
          </p:spPr>
          <p:txBody>
            <a:bodyPr vert="eaVert"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prstClr val="white"/>
                </a:solidFill>
                <a:latin typeface="Calibri" panose="020F0502020204030204" pitchFamily="34" charset="0"/>
                <a:ea typeface="ＭＳ Ｐゴシック" panose="020B0600070205080204" pitchFamily="34" charset="-128"/>
              </a:endParaRPr>
            </a:p>
          </p:txBody>
        </p:sp>
        <p:sp>
          <p:nvSpPr>
            <p:cNvPr id="34" name="Curved Up Arrow 16"/>
            <p:cNvSpPr>
              <a:spLocks noChangeArrowheads="1"/>
            </p:cNvSpPr>
            <p:nvPr/>
          </p:nvSpPr>
          <p:spPr bwMode="auto">
            <a:xfrm rot="3223803">
              <a:off x="3387" y="2381"/>
              <a:ext cx="192" cy="57"/>
            </a:xfrm>
            <a:prstGeom prst="curvedUpArrow">
              <a:avLst>
                <a:gd name="adj1" fmla="val 25014"/>
                <a:gd name="adj2" fmla="val 49996"/>
                <a:gd name="adj3" fmla="val 25000"/>
              </a:avLst>
            </a:prstGeom>
            <a:solidFill>
              <a:srgbClr val="595959"/>
            </a:solidFill>
            <a:ln w="9525">
              <a:solidFill>
                <a:srgbClr val="595959"/>
              </a:solidFill>
              <a:miter lim="800000"/>
              <a:headEnd/>
              <a:tailEnd/>
            </a:ln>
            <a:effectLst>
              <a:outerShdw blurRad="40000" dist="23000" dir="5400000" rotWithShape="0">
                <a:srgbClr val="808080">
                  <a:alpha val="34999"/>
                </a:srgbClr>
              </a:outerShdw>
            </a:effectLst>
          </p:spPr>
          <p:txBody>
            <a:bodyPr rot="10800000" vert="eaVert"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prstClr val="white"/>
                </a:solidFill>
                <a:latin typeface="Calibri" panose="020F0502020204030204" pitchFamily="34" charset="0"/>
                <a:ea typeface="ＭＳ Ｐゴシック" panose="020B0600070205080204" pitchFamily="34" charset="-128"/>
              </a:endParaRPr>
            </a:p>
          </p:txBody>
        </p:sp>
        <p:sp>
          <p:nvSpPr>
            <p:cNvPr id="18" name="Oval 17"/>
            <p:cNvSpPr>
              <a:spLocks noChangeArrowheads="1"/>
            </p:cNvSpPr>
            <p:nvPr/>
          </p:nvSpPr>
          <p:spPr bwMode="auto">
            <a:xfrm>
              <a:off x="3463" y="1688"/>
              <a:ext cx="92" cy="100"/>
            </a:xfrm>
            <a:prstGeom prst="ellipse">
              <a:avLst/>
            </a:prstGeom>
            <a:solidFill>
              <a:srgbClr val="595959"/>
            </a:solidFill>
            <a:ln w="9525">
              <a:solidFill>
                <a:srgbClr val="558ED5"/>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19" name="Oval 18"/>
            <p:cNvSpPr>
              <a:spLocks noChangeArrowheads="1"/>
            </p:cNvSpPr>
            <p:nvPr/>
          </p:nvSpPr>
          <p:spPr bwMode="auto">
            <a:xfrm>
              <a:off x="3410" y="2518"/>
              <a:ext cx="92" cy="100"/>
            </a:xfrm>
            <a:prstGeom prst="ellipse">
              <a:avLst/>
            </a:prstGeom>
            <a:solidFill>
              <a:srgbClr val="595959"/>
            </a:solidFill>
            <a:ln w="9525">
              <a:solidFill>
                <a:srgbClr val="558ED5"/>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20" name="TextBox 19"/>
            <p:cNvSpPr txBox="1"/>
            <p:nvPr/>
          </p:nvSpPr>
          <p:spPr>
            <a:xfrm>
              <a:off x="3434" y="2327"/>
              <a:ext cx="1228" cy="512"/>
            </a:xfrm>
            <a:prstGeom prst="rect">
              <a:avLst/>
            </a:prstGeom>
            <a:noFill/>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rPr>
                <a:t>faster diffusion of histone at transcription site</a:t>
              </a:r>
            </a:p>
          </p:txBody>
        </p:sp>
        <p:sp>
          <p:nvSpPr>
            <p:cNvPr id="21" name="Oval 20"/>
            <p:cNvSpPr>
              <a:spLocks noChangeArrowheads="1"/>
            </p:cNvSpPr>
            <p:nvPr/>
          </p:nvSpPr>
          <p:spPr bwMode="auto">
            <a:xfrm>
              <a:off x="2850" y="1816"/>
              <a:ext cx="160" cy="114"/>
            </a:xfrm>
            <a:prstGeom prst="ellipse">
              <a:avLst/>
            </a:prstGeom>
            <a:solidFill>
              <a:srgbClr val="E46C0A"/>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22" name="Oval 21"/>
            <p:cNvSpPr>
              <a:spLocks noChangeArrowheads="1"/>
            </p:cNvSpPr>
            <p:nvPr/>
          </p:nvSpPr>
          <p:spPr bwMode="auto">
            <a:xfrm>
              <a:off x="1315" y="2060"/>
              <a:ext cx="160" cy="114"/>
            </a:xfrm>
            <a:prstGeom prst="ellipse">
              <a:avLst/>
            </a:prstGeom>
            <a:solidFill>
              <a:srgbClr val="E46C0A"/>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23" name="Oval 22"/>
            <p:cNvSpPr>
              <a:spLocks noChangeArrowheads="1"/>
            </p:cNvSpPr>
            <p:nvPr/>
          </p:nvSpPr>
          <p:spPr bwMode="auto">
            <a:xfrm>
              <a:off x="1123" y="1766"/>
              <a:ext cx="160" cy="114"/>
            </a:xfrm>
            <a:prstGeom prst="ellipse">
              <a:avLst/>
            </a:prstGeom>
            <a:solidFill>
              <a:srgbClr val="E46C0A"/>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24" name="Oval 23"/>
            <p:cNvSpPr>
              <a:spLocks noChangeArrowheads="1"/>
            </p:cNvSpPr>
            <p:nvPr/>
          </p:nvSpPr>
          <p:spPr bwMode="auto">
            <a:xfrm>
              <a:off x="1155" y="1976"/>
              <a:ext cx="160" cy="114"/>
            </a:xfrm>
            <a:prstGeom prst="ellipse">
              <a:avLst/>
            </a:prstGeom>
            <a:solidFill>
              <a:srgbClr val="E46C0A"/>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25" name="Oval 24"/>
            <p:cNvSpPr>
              <a:spLocks noChangeArrowheads="1"/>
            </p:cNvSpPr>
            <p:nvPr/>
          </p:nvSpPr>
          <p:spPr bwMode="auto">
            <a:xfrm>
              <a:off x="1414" y="1802"/>
              <a:ext cx="160" cy="114"/>
            </a:xfrm>
            <a:prstGeom prst="ellipse">
              <a:avLst/>
            </a:prstGeom>
            <a:solidFill>
              <a:srgbClr val="E46C0A"/>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26" name="Oval 25"/>
            <p:cNvSpPr>
              <a:spLocks noChangeArrowheads="1"/>
            </p:cNvSpPr>
            <p:nvPr/>
          </p:nvSpPr>
          <p:spPr bwMode="auto">
            <a:xfrm>
              <a:off x="1235" y="1574"/>
              <a:ext cx="160" cy="114"/>
            </a:xfrm>
            <a:prstGeom prst="ellipse">
              <a:avLst/>
            </a:prstGeom>
            <a:solidFill>
              <a:srgbClr val="E46C0A"/>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1011758" name="TextBox 26"/>
            <p:cNvSpPr txBox="1">
              <a:spLocks noChangeArrowheads="1"/>
            </p:cNvSpPr>
            <p:nvPr/>
          </p:nvSpPr>
          <p:spPr bwMode="auto">
            <a:xfrm>
              <a:off x="1395" y="1590"/>
              <a:ext cx="54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rPr>
                <a:t>Hmga2</a:t>
              </a:r>
            </a:p>
          </p:txBody>
        </p:sp>
        <p:sp>
          <p:nvSpPr>
            <p:cNvPr id="29" name="Oval 28"/>
            <p:cNvSpPr>
              <a:spLocks noChangeArrowheads="1"/>
            </p:cNvSpPr>
            <p:nvPr/>
          </p:nvSpPr>
          <p:spPr bwMode="auto">
            <a:xfrm>
              <a:off x="1091" y="2931"/>
              <a:ext cx="160" cy="64"/>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37" name="Oval 29"/>
            <p:cNvSpPr>
              <a:spLocks noChangeArrowheads="1"/>
            </p:cNvSpPr>
            <p:nvPr/>
          </p:nvSpPr>
          <p:spPr bwMode="auto">
            <a:xfrm>
              <a:off x="1482" y="2856"/>
              <a:ext cx="160" cy="64"/>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38" name="Oval 30"/>
            <p:cNvSpPr>
              <a:spLocks noChangeArrowheads="1"/>
            </p:cNvSpPr>
            <p:nvPr/>
          </p:nvSpPr>
          <p:spPr bwMode="auto">
            <a:xfrm>
              <a:off x="1203" y="2792"/>
              <a:ext cx="160" cy="64"/>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32" name="Oval 31"/>
            <p:cNvSpPr>
              <a:spLocks noChangeArrowheads="1"/>
            </p:cNvSpPr>
            <p:nvPr/>
          </p:nvSpPr>
          <p:spPr bwMode="auto">
            <a:xfrm>
              <a:off x="1918" y="2298"/>
              <a:ext cx="160" cy="64"/>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33" name="Oval 32"/>
            <p:cNvSpPr>
              <a:spLocks noChangeArrowheads="1"/>
            </p:cNvSpPr>
            <p:nvPr/>
          </p:nvSpPr>
          <p:spPr bwMode="auto">
            <a:xfrm>
              <a:off x="1796" y="2931"/>
              <a:ext cx="160" cy="64"/>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1011764" name="TextBox 33"/>
            <p:cNvSpPr txBox="1">
              <a:spLocks noChangeArrowheads="1"/>
            </p:cNvSpPr>
            <p:nvPr/>
          </p:nvSpPr>
          <p:spPr bwMode="auto">
            <a:xfrm>
              <a:off x="1877" y="2749"/>
              <a:ext cx="40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rPr>
                <a:t>Slu7</a:t>
              </a:r>
            </a:p>
          </p:txBody>
        </p:sp>
        <p:sp>
          <p:nvSpPr>
            <p:cNvPr id="1011765" name="TextBox 41"/>
            <p:cNvSpPr txBox="1">
              <a:spLocks noChangeArrowheads="1"/>
            </p:cNvSpPr>
            <p:nvPr/>
          </p:nvSpPr>
          <p:spPr bwMode="auto">
            <a:xfrm>
              <a:off x="1046" y="2554"/>
              <a:ext cx="11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rPr>
                <a:t>inactive chromatin</a:t>
              </a:r>
            </a:p>
          </p:txBody>
        </p:sp>
        <p:grpSp>
          <p:nvGrpSpPr>
            <p:cNvPr id="1011766" name="Group 52"/>
            <p:cNvGrpSpPr>
              <a:grpSpLocks/>
            </p:cNvGrpSpPr>
            <p:nvPr/>
          </p:nvGrpSpPr>
          <p:grpSpPr bwMode="auto">
            <a:xfrm>
              <a:off x="4083" y="1439"/>
              <a:ext cx="1219" cy="523"/>
              <a:chOff x="6219825" y="907227"/>
              <a:chExt cx="1935493" cy="830050"/>
            </a:xfrm>
          </p:grpSpPr>
          <p:cxnSp>
            <p:nvCxnSpPr>
              <p:cNvPr id="39" name="Curved Connector 42"/>
              <p:cNvCxnSpPr>
                <a:cxnSpLocks noChangeShapeType="1"/>
              </p:cNvCxnSpPr>
              <p:nvPr/>
            </p:nvCxnSpPr>
            <p:spPr bwMode="auto">
              <a:xfrm flipV="1">
                <a:off x="6421438" y="1327914"/>
                <a:ext cx="525462" cy="144463"/>
              </a:xfrm>
              <a:prstGeom prst="curvedConnector3">
                <a:avLst>
                  <a:gd name="adj1" fmla="val 50000"/>
                </a:avLst>
              </a:prstGeom>
              <a:noFill/>
              <a:ln w="25400">
                <a:solidFill>
                  <a:srgbClr val="4F81B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0" name="Curved Connector 43"/>
              <p:cNvCxnSpPr>
                <a:cxnSpLocks noChangeShapeType="1"/>
              </p:cNvCxnSpPr>
              <p:nvPr/>
            </p:nvCxnSpPr>
            <p:spPr bwMode="auto">
              <a:xfrm rot="10800000">
                <a:off x="7134225" y="1319977"/>
                <a:ext cx="690563" cy="147637"/>
              </a:xfrm>
              <a:prstGeom prst="curvedConnector3">
                <a:avLst>
                  <a:gd name="adj1" fmla="val 50000"/>
                </a:avLst>
              </a:prstGeom>
              <a:noFill/>
              <a:ln w="25400">
                <a:solidFill>
                  <a:srgbClr val="4F81B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1" name="Freeform 44"/>
              <p:cNvSpPr>
                <a:spLocks noChangeArrowheads="1"/>
              </p:cNvSpPr>
              <p:nvPr/>
            </p:nvSpPr>
            <p:spPr bwMode="auto">
              <a:xfrm>
                <a:off x="6908800" y="907227"/>
                <a:ext cx="330200" cy="360362"/>
              </a:xfrm>
              <a:custGeom>
                <a:avLst/>
                <a:gdLst>
                  <a:gd name="T0" fmla="*/ 47172 w 325967"/>
                  <a:gd name="T1" fmla="*/ 360362 h 745067"/>
                  <a:gd name="T2" fmla="*/ 47172 w 325967"/>
                  <a:gd name="T3" fmla="*/ 4095 h 745067"/>
                  <a:gd name="T4" fmla="*/ 330200 w 325967"/>
                  <a:gd name="T5" fmla="*/ 335792 h 745067"/>
                  <a:gd name="T6" fmla="*/ 0 60000 65536"/>
                  <a:gd name="T7" fmla="*/ 0 60000 65536"/>
                  <a:gd name="T8" fmla="*/ 0 60000 65536"/>
                  <a:gd name="T9" fmla="*/ 0 w 325967"/>
                  <a:gd name="T10" fmla="*/ 0 h 745067"/>
                  <a:gd name="T11" fmla="*/ 325967 w 325967"/>
                  <a:gd name="T12" fmla="*/ 745067 h 745067"/>
                </a:gdLst>
                <a:ahLst/>
                <a:cxnLst>
                  <a:cxn ang="T6">
                    <a:pos x="T0" y="T1"/>
                  </a:cxn>
                  <a:cxn ang="T7">
                    <a:pos x="T2" y="T3"/>
                  </a:cxn>
                  <a:cxn ang="T8">
                    <a:pos x="T4" y="T5"/>
                  </a:cxn>
                </a:cxnLst>
                <a:rect l="T9" t="T10" r="T11" b="T12"/>
                <a:pathLst>
                  <a:path w="325967" h="745067">
                    <a:moveTo>
                      <a:pt x="46567" y="745067"/>
                    </a:moveTo>
                    <a:cubicBezTo>
                      <a:pt x="23283" y="381000"/>
                      <a:pt x="0" y="16934"/>
                      <a:pt x="46567" y="8467"/>
                    </a:cubicBezTo>
                    <a:cubicBezTo>
                      <a:pt x="93134" y="0"/>
                      <a:pt x="325967" y="694267"/>
                      <a:pt x="325967" y="694267"/>
                    </a:cubicBezTo>
                  </a:path>
                </a:pathLst>
              </a:custGeom>
              <a:noFill/>
              <a:ln w="25400">
                <a:solidFill>
                  <a:srgbClr val="595959"/>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prstClr val="white"/>
                  </a:solidFill>
                  <a:latin typeface="Calibri" panose="020F0502020204030204" pitchFamily="34" charset="0"/>
                  <a:ea typeface="ＭＳ Ｐゴシック" panose="020B0600070205080204" pitchFamily="34" charset="-128"/>
                </a:endParaRPr>
              </a:p>
            </p:txBody>
          </p:sp>
          <p:sp>
            <p:nvSpPr>
              <p:cNvPr id="1011770" name="TextBox 158"/>
              <p:cNvSpPr txBox="1">
                <a:spLocks noChangeArrowheads="1"/>
              </p:cNvSpPr>
              <p:nvPr/>
            </p:nvSpPr>
            <p:spPr bwMode="auto">
              <a:xfrm>
                <a:off x="6823323" y="1381179"/>
                <a:ext cx="859439" cy="35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404040"/>
                    </a:solidFill>
                    <a:latin typeface="Arial" panose="020B0604020202020204" pitchFamily="34" charset="0"/>
                    <a:ea typeface="ＭＳ Ｐゴシック" panose="020B0600070205080204" pitchFamily="34" charset="-128"/>
                  </a:rPr>
                  <a:t>snRNP</a:t>
                </a:r>
              </a:p>
            </p:txBody>
          </p:sp>
          <p:sp>
            <p:nvSpPr>
              <p:cNvPr id="1011771" name="TextBox 164"/>
              <p:cNvSpPr txBox="1">
                <a:spLocks noChangeArrowheads="1"/>
              </p:cNvSpPr>
              <p:nvPr/>
            </p:nvSpPr>
            <p:spPr bwMode="auto">
              <a:xfrm>
                <a:off x="6219825" y="1334176"/>
                <a:ext cx="403237" cy="35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404040"/>
                    </a:solidFill>
                    <a:latin typeface="Arial" panose="020B0604020202020204" pitchFamily="34" charset="0"/>
                    <a:ea typeface="ＭＳ Ｐゴシック" panose="020B0600070205080204" pitchFamily="34" charset="-128"/>
                  </a:rPr>
                  <a:t>5’</a:t>
                </a:r>
              </a:p>
            </p:txBody>
          </p:sp>
          <p:sp>
            <p:nvSpPr>
              <p:cNvPr id="1011772" name="TextBox 165"/>
              <p:cNvSpPr txBox="1">
                <a:spLocks noChangeArrowheads="1"/>
              </p:cNvSpPr>
              <p:nvPr/>
            </p:nvSpPr>
            <p:spPr bwMode="auto">
              <a:xfrm>
                <a:off x="7752081" y="1320467"/>
                <a:ext cx="403237" cy="35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404040"/>
                    </a:solidFill>
                    <a:latin typeface="Arial" panose="020B0604020202020204" pitchFamily="34" charset="0"/>
                    <a:ea typeface="ＭＳ Ｐゴシック" panose="020B0600070205080204" pitchFamily="34" charset="-128"/>
                  </a:rPr>
                  <a:t>3’</a:t>
                </a:r>
              </a:p>
            </p:txBody>
          </p:sp>
          <p:sp>
            <p:nvSpPr>
              <p:cNvPr id="50" name="Oval 49"/>
              <p:cNvSpPr>
                <a:spLocks noChangeArrowheads="1"/>
              </p:cNvSpPr>
              <p:nvPr/>
            </p:nvSpPr>
            <p:spPr bwMode="auto">
              <a:xfrm>
                <a:off x="6731000" y="1177102"/>
                <a:ext cx="414338" cy="220662"/>
              </a:xfrm>
              <a:prstGeom prst="ellipse">
                <a:avLst/>
              </a:prstGeom>
              <a:solidFill>
                <a:srgbClr val="7F7F7F"/>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51" name="Oval 50"/>
              <p:cNvSpPr>
                <a:spLocks noChangeArrowheads="1"/>
              </p:cNvSpPr>
              <p:nvPr/>
            </p:nvSpPr>
            <p:spPr bwMode="auto">
              <a:xfrm>
                <a:off x="7059613" y="1173927"/>
                <a:ext cx="358775" cy="23971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52" name="TextBox 51"/>
              <p:cNvSpPr txBox="1"/>
              <p:nvPr/>
            </p:nvSpPr>
            <p:spPr>
              <a:xfrm>
                <a:off x="6974669" y="1136406"/>
                <a:ext cx="730528" cy="356040"/>
              </a:xfrm>
              <a:prstGeom prst="rect">
                <a:avLst/>
              </a:prstGeom>
              <a:noFill/>
            </p:spPr>
            <p:txBody>
              <a:bodyPr wrap="none">
                <a:spAutoFit/>
              </a:bodyPr>
              <a:lstStyle/>
              <a:p>
                <a:pPr defTabSz="406405" fontAlgn="base">
                  <a:spcBef>
                    <a:spcPct val="0"/>
                  </a:spcBef>
                  <a:spcAft>
                    <a:spcPct val="0"/>
                  </a:spcAft>
                  <a:defRPr/>
                </a:pPr>
                <a:r>
                  <a:rPr lang="en-US" sz="1067" dirty="0">
                    <a:solidFill>
                      <a:prstClr val="black">
                        <a:lumMod val="75000"/>
                        <a:lumOff val="25000"/>
                      </a:prstClr>
                    </a:solidFill>
                    <a:latin typeface="Arial" pitchFamily="-105" charset="-52"/>
                    <a:ea typeface="ＭＳ Ｐゴシック" pitchFamily="-105" charset="-128"/>
                    <a:cs typeface="ＭＳ Ｐゴシック" pitchFamily="-105" charset="-128"/>
                  </a:rPr>
                  <a:t>SLU7</a:t>
                </a:r>
              </a:p>
            </p:txBody>
          </p:sp>
        </p:grpSp>
      </p:grpSp>
      <p:sp>
        <p:nvSpPr>
          <p:cNvPr id="1011776" name="Text Box 64"/>
          <p:cNvSpPr txBox="1">
            <a:spLocks noChangeArrowheads="1"/>
          </p:cNvSpPr>
          <p:nvPr/>
        </p:nvSpPr>
        <p:spPr bwMode="auto">
          <a:xfrm>
            <a:off x="2247901" y="4428067"/>
            <a:ext cx="843501" cy="36593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fontAlgn="base">
              <a:spcBef>
                <a:spcPct val="0"/>
              </a:spcBef>
              <a:spcAft>
                <a:spcPct val="0"/>
              </a:spcAft>
            </a:pPr>
            <a:r>
              <a:rPr lang="en-US" altLang="en-US" sz="1778" b="1" u="sng">
                <a:solidFill>
                  <a:srgbClr val="000000"/>
                </a:solidFill>
                <a:latin typeface="Arial" panose="020B0604020202020204" pitchFamily="34" charset="0"/>
                <a:ea typeface="ＭＳ Ｐゴシック" panose="020B0600070205080204" pitchFamily="34" charset="-128"/>
              </a:rPr>
              <a:t>Model</a:t>
            </a:r>
          </a:p>
        </p:txBody>
      </p:sp>
      <p:sp>
        <p:nvSpPr>
          <p:cNvPr id="5" name="TextBox 4"/>
          <p:cNvSpPr txBox="1"/>
          <p:nvPr/>
        </p:nvSpPr>
        <p:spPr>
          <a:xfrm>
            <a:off x="5449627" y="3829756"/>
            <a:ext cx="458780" cy="420756"/>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hair</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cells</a:t>
            </a:r>
          </a:p>
        </p:txBody>
      </p:sp>
      <p:sp>
        <p:nvSpPr>
          <p:cNvPr id="1011778" name="TextBox 6"/>
          <p:cNvSpPr txBox="1">
            <a:spLocks noChangeArrowheads="1"/>
          </p:cNvSpPr>
          <p:nvPr/>
        </p:nvSpPr>
        <p:spPr bwMode="auto">
          <a:xfrm>
            <a:off x="6971263" y="3829756"/>
            <a:ext cx="510076"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canal</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cells</a:t>
            </a:r>
          </a:p>
        </p:txBody>
      </p:sp>
      <p:sp>
        <p:nvSpPr>
          <p:cNvPr id="36" name="TextBox 35"/>
          <p:cNvSpPr txBox="1"/>
          <p:nvPr/>
        </p:nvSpPr>
        <p:spPr>
          <a:xfrm>
            <a:off x="1526738" y="3925711"/>
            <a:ext cx="458780" cy="420756"/>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hair</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cells</a:t>
            </a:r>
          </a:p>
        </p:txBody>
      </p:sp>
      <p:pic>
        <p:nvPicPr>
          <p:cNvPr id="1011780" name="Picture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2244" y="4223457"/>
            <a:ext cx="2178756" cy="1965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1781" name="Text Box 69"/>
          <p:cNvSpPr txBox="1">
            <a:spLocks noChangeArrowheads="1"/>
          </p:cNvSpPr>
          <p:nvPr/>
        </p:nvSpPr>
        <p:spPr bwMode="auto">
          <a:xfrm>
            <a:off x="5221111" y="6259689"/>
            <a:ext cx="3922889" cy="22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812810" eaLnBrk="0" fontAlgn="base" hangingPunct="0">
              <a:spcBef>
                <a:spcPct val="0"/>
              </a:spcBef>
              <a:spcAft>
                <a:spcPct val="0"/>
              </a:spcAft>
            </a:pPr>
            <a:r>
              <a:rPr lang="en-US" altLang="en-US" sz="889" b="1">
                <a:solidFill>
                  <a:srgbClr val="000000"/>
                </a:solidFill>
                <a:latin typeface="Arial" panose="020B0604020202020204" pitchFamily="34" charset="0"/>
              </a:rPr>
              <a:t>Lanctot, C., T. Cheutin, et al. (2007). </a:t>
            </a:r>
            <a:r>
              <a:rPr lang="en-US" altLang="en-US" sz="889" b="1" u="sng">
                <a:solidFill>
                  <a:srgbClr val="000000"/>
                </a:solidFill>
                <a:latin typeface="Arial" panose="020B0604020202020204" pitchFamily="34" charset="0"/>
              </a:rPr>
              <a:t>Nat Rev Genet</a:t>
            </a:r>
            <a:r>
              <a:rPr lang="en-US" altLang="en-US" sz="889" b="1">
                <a:solidFill>
                  <a:srgbClr val="000000"/>
                </a:solidFill>
                <a:latin typeface="Arial" panose="020B0604020202020204" pitchFamily="34" charset="0"/>
              </a:rPr>
              <a:t> 8(2): 104-115.</a:t>
            </a:r>
          </a:p>
        </p:txBody>
      </p:sp>
    </p:spTree>
    <p:extLst>
      <p:ext uri="{BB962C8B-B14F-4D97-AF65-F5344CB8AC3E}">
        <p14:creationId xmlns:p14="http://schemas.microsoft.com/office/powerpoint/2010/main" val="2054683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85090" name="Rectangle 2"/>
          <p:cNvSpPr>
            <a:spLocks noGrp="1" noChangeArrowheads="1"/>
          </p:cNvSpPr>
          <p:nvPr>
            <p:ph type="title"/>
          </p:nvPr>
        </p:nvSpPr>
        <p:spPr>
          <a:xfrm>
            <a:off x="204611" y="381000"/>
            <a:ext cx="8753122" cy="1016000"/>
          </a:xfrm>
        </p:spPr>
        <p:txBody>
          <a:bodyPr/>
          <a:lstStyle/>
          <a:p>
            <a:r>
              <a:rPr lang="en-US" altLang="en-US" sz="2133" b="1" i="1">
                <a:solidFill>
                  <a:srgbClr val="000000"/>
                </a:solidFill>
              </a:rPr>
              <a:t>In Vivo</a:t>
            </a:r>
            <a:r>
              <a:rPr lang="en-US" altLang="en-US" sz="2133" b="1">
                <a:solidFill>
                  <a:srgbClr val="000000"/>
                </a:solidFill>
              </a:rPr>
              <a:t> Readout of Transcriptional Activity:</a:t>
            </a:r>
            <a:r>
              <a:rPr lang="en-US" altLang="en-US" sz="2133"/>
              <a:t> </a:t>
            </a:r>
            <a:br>
              <a:rPr lang="en-US" altLang="en-US" sz="2133"/>
            </a:br>
            <a:r>
              <a:rPr lang="en-US" altLang="en-US" sz="2133" b="1">
                <a:solidFill>
                  <a:srgbClr val="000000"/>
                </a:solidFill>
              </a:rPr>
              <a:t>Trichostatin A (TSA) treatment Slows Hmga2 Protein Diffusion</a:t>
            </a:r>
          </a:p>
        </p:txBody>
      </p:sp>
      <p:sp>
        <p:nvSpPr>
          <p:cNvPr id="985091" name="Rectangle 3"/>
          <p:cNvSpPr>
            <a:spLocks noGrp="1" noChangeArrowheads="1"/>
          </p:cNvSpPr>
          <p:nvPr>
            <p:ph idx="1"/>
          </p:nvPr>
        </p:nvSpPr>
        <p:spPr>
          <a:xfrm>
            <a:off x="677334" y="1559278"/>
            <a:ext cx="3644900" cy="3657600"/>
          </a:xfrm>
        </p:spPr>
        <p:txBody>
          <a:bodyPr/>
          <a:lstStyle/>
          <a:p>
            <a:r>
              <a:rPr lang="en-US" altLang="en-US" sz="1778">
                <a:solidFill>
                  <a:srgbClr val="000000"/>
                </a:solidFill>
              </a:rPr>
              <a:t>TSA pharmacological inhibitor of Histone Deacetylase (HDAC) </a:t>
            </a:r>
          </a:p>
          <a:p>
            <a:r>
              <a:rPr lang="en-US" altLang="en-US" sz="1778">
                <a:solidFill>
                  <a:srgbClr val="000000"/>
                </a:solidFill>
              </a:rPr>
              <a:t>Hmga2 slowed both dorsal and ventral versus DMSO control</a:t>
            </a:r>
          </a:p>
        </p:txBody>
      </p:sp>
      <p:sp>
        <p:nvSpPr>
          <p:cNvPr id="17" name="Left Bracket 16"/>
          <p:cNvSpPr>
            <a:spLocks/>
          </p:cNvSpPr>
          <p:nvPr/>
        </p:nvSpPr>
        <p:spPr bwMode="auto">
          <a:xfrm rot="5400000">
            <a:off x="7223478" y="1708856"/>
            <a:ext cx="36689" cy="536222"/>
          </a:xfrm>
          <a:prstGeom prst="leftBracket">
            <a:avLst>
              <a:gd name="adj" fmla="val 6293"/>
            </a:avLst>
          </a:prstGeom>
          <a:noFill/>
          <a:ln w="3175">
            <a:solidFill>
              <a:srgbClr val="40404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600">
              <a:solidFill>
                <a:srgbClr val="000000"/>
              </a:solidFill>
              <a:latin typeface="Calibri" panose="020F0502020204030204" pitchFamily="34" charset="0"/>
              <a:ea typeface="ＭＳ Ｐゴシック" panose="020B0600070205080204" pitchFamily="34" charset="-128"/>
            </a:endParaRPr>
          </a:p>
        </p:txBody>
      </p:sp>
      <p:sp>
        <p:nvSpPr>
          <p:cNvPr id="985094" name="TextBox 17"/>
          <p:cNvSpPr txBox="1">
            <a:spLocks noChangeArrowheads="1"/>
          </p:cNvSpPr>
          <p:nvPr/>
        </p:nvSpPr>
        <p:spPr bwMode="auto">
          <a:xfrm>
            <a:off x="6866467" y="1725789"/>
            <a:ext cx="1000595"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244">
                <a:solidFill>
                  <a:srgbClr val="000000"/>
                </a:solidFill>
                <a:latin typeface="Arial" panose="020B0604020202020204" pitchFamily="34" charset="0"/>
                <a:ea typeface="ＭＳ Ｐゴシック" panose="020B0600070205080204" pitchFamily="34" charset="-128"/>
              </a:rPr>
              <a:t>P=5.7x10</a:t>
            </a:r>
            <a:r>
              <a:rPr lang="en-US" altLang="en-US" sz="1244" baseline="30000">
                <a:solidFill>
                  <a:srgbClr val="000000"/>
                </a:solidFill>
                <a:latin typeface="Arial" panose="020B0604020202020204" pitchFamily="34" charset="0"/>
                <a:ea typeface="ＭＳ Ｐゴシック" panose="020B0600070205080204" pitchFamily="34" charset="-128"/>
              </a:rPr>
              <a:t>-4</a:t>
            </a:r>
            <a:r>
              <a:rPr lang="en-US" altLang="en-US" sz="1244">
                <a:solidFill>
                  <a:srgbClr val="000000"/>
                </a:solidFill>
                <a:latin typeface="Arial" panose="020B0604020202020204" pitchFamily="34" charset="0"/>
                <a:ea typeface="ＭＳ Ｐゴシック" panose="020B0600070205080204" pitchFamily="34" charset="-128"/>
              </a:rPr>
              <a:t> </a:t>
            </a:r>
          </a:p>
        </p:txBody>
      </p:sp>
      <p:sp>
        <p:nvSpPr>
          <p:cNvPr id="985097" name="Text Box 9"/>
          <p:cNvSpPr txBox="1">
            <a:spLocks noChangeArrowheads="1"/>
          </p:cNvSpPr>
          <p:nvPr/>
        </p:nvSpPr>
        <p:spPr bwMode="auto">
          <a:xfrm rot="16200000">
            <a:off x="6801642" y="3311312"/>
            <a:ext cx="514885"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N=29</a:t>
            </a:r>
          </a:p>
        </p:txBody>
      </p:sp>
      <p:sp>
        <p:nvSpPr>
          <p:cNvPr id="985098" name="Text Box 10"/>
          <p:cNvSpPr txBox="1">
            <a:spLocks noChangeArrowheads="1"/>
          </p:cNvSpPr>
          <p:nvPr/>
        </p:nvSpPr>
        <p:spPr bwMode="auto">
          <a:xfrm rot="16200000">
            <a:off x="7265898" y="3311312"/>
            <a:ext cx="514885"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fontAlgn="base">
              <a:spcBef>
                <a:spcPct val="0"/>
              </a:spcBef>
              <a:spcAft>
                <a:spcPct val="0"/>
              </a:spcAft>
            </a:pPr>
            <a:r>
              <a:rPr lang="en-US" altLang="en-US" sz="1067">
                <a:solidFill>
                  <a:prstClr val="white"/>
                </a:solidFill>
                <a:latin typeface="Arial" panose="020B0604020202020204" pitchFamily="34" charset="0"/>
                <a:ea typeface="ＭＳ Ｐゴシック" panose="020B0600070205080204" pitchFamily="34" charset="-128"/>
              </a:rPr>
              <a:t>N=26</a:t>
            </a:r>
          </a:p>
        </p:txBody>
      </p:sp>
      <p:pic>
        <p:nvPicPr>
          <p:cNvPr id="985102" name="Picture 14" descr="HDAC_figure1_mkt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656" y="3184878"/>
            <a:ext cx="3321756" cy="2489200"/>
          </a:xfrm>
          <a:prstGeom prst="rect">
            <a:avLst/>
          </a:prstGeom>
          <a:noFill/>
          <a:extLst>
            <a:ext uri="{909E8E84-426E-40DD-AFC4-6F175D3DCCD1}">
              <a14:hiddenFill xmlns:a14="http://schemas.microsoft.com/office/drawing/2010/main">
                <a:solidFill>
                  <a:srgbClr val="FFFFFF"/>
                </a:solidFill>
              </a14:hiddenFill>
            </a:ext>
          </a:extLst>
        </p:spPr>
      </p:pic>
      <p:sp>
        <p:nvSpPr>
          <p:cNvPr id="985103" name="Text Box 15"/>
          <p:cNvSpPr txBox="1">
            <a:spLocks noChangeArrowheads="1"/>
          </p:cNvSpPr>
          <p:nvPr/>
        </p:nvSpPr>
        <p:spPr bwMode="auto">
          <a:xfrm>
            <a:off x="598311" y="5930901"/>
            <a:ext cx="4358886"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http://blog.biotek.com/2010/04/sbs-2010-conference-epigenetics.html</a:t>
            </a:r>
          </a:p>
        </p:txBody>
      </p:sp>
      <p:sp>
        <p:nvSpPr>
          <p:cNvPr id="985106" name="Text Box 18"/>
          <p:cNvSpPr txBox="1">
            <a:spLocks noChangeArrowheads="1"/>
          </p:cNvSpPr>
          <p:nvPr/>
        </p:nvSpPr>
        <p:spPr bwMode="auto">
          <a:xfrm rot="16200000">
            <a:off x="7268720" y="5641056"/>
            <a:ext cx="514885"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fontAlgn="base">
              <a:spcBef>
                <a:spcPct val="0"/>
              </a:spcBef>
              <a:spcAft>
                <a:spcPct val="0"/>
              </a:spcAft>
            </a:pPr>
            <a:r>
              <a:rPr lang="en-US" altLang="en-US" sz="1067">
                <a:solidFill>
                  <a:prstClr val="white"/>
                </a:solidFill>
                <a:latin typeface="Arial" panose="020B0604020202020204" pitchFamily="34" charset="0"/>
                <a:ea typeface="ＭＳ Ｐゴシック" panose="020B0600070205080204" pitchFamily="34" charset="-128"/>
              </a:rPr>
              <a:t>N=28</a:t>
            </a:r>
          </a:p>
        </p:txBody>
      </p:sp>
      <p:sp>
        <p:nvSpPr>
          <p:cNvPr id="985107" name="Text Box 19"/>
          <p:cNvSpPr txBox="1">
            <a:spLocks noChangeArrowheads="1"/>
          </p:cNvSpPr>
          <p:nvPr/>
        </p:nvSpPr>
        <p:spPr bwMode="auto">
          <a:xfrm rot="16200000">
            <a:off x="6784708" y="5641056"/>
            <a:ext cx="514885"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N=32</a:t>
            </a:r>
          </a:p>
        </p:txBody>
      </p:sp>
      <p:sp>
        <p:nvSpPr>
          <p:cNvPr id="2" name="Left Bracket 16"/>
          <p:cNvSpPr>
            <a:spLocks/>
          </p:cNvSpPr>
          <p:nvPr/>
        </p:nvSpPr>
        <p:spPr bwMode="auto">
          <a:xfrm rot="5400000">
            <a:off x="7215011" y="4069645"/>
            <a:ext cx="36689" cy="536222"/>
          </a:xfrm>
          <a:prstGeom prst="leftBracket">
            <a:avLst>
              <a:gd name="adj" fmla="val 6293"/>
            </a:avLst>
          </a:prstGeom>
          <a:noFill/>
          <a:ln w="3175">
            <a:solidFill>
              <a:srgbClr val="40404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600">
              <a:solidFill>
                <a:srgbClr val="000000"/>
              </a:solidFill>
              <a:latin typeface="Calibri" panose="020F0502020204030204" pitchFamily="34" charset="0"/>
              <a:ea typeface="ＭＳ Ｐゴシック" panose="020B0600070205080204" pitchFamily="34" charset="-128"/>
            </a:endParaRPr>
          </a:p>
        </p:txBody>
      </p:sp>
      <p:sp>
        <p:nvSpPr>
          <p:cNvPr id="985110" name="TextBox 17"/>
          <p:cNvSpPr txBox="1">
            <a:spLocks noChangeArrowheads="1"/>
          </p:cNvSpPr>
          <p:nvPr/>
        </p:nvSpPr>
        <p:spPr bwMode="auto">
          <a:xfrm>
            <a:off x="6858001" y="4086578"/>
            <a:ext cx="780983"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244">
                <a:solidFill>
                  <a:srgbClr val="000000"/>
                </a:solidFill>
                <a:latin typeface="Arial" panose="020B0604020202020204" pitchFamily="34" charset="0"/>
                <a:ea typeface="ＭＳ Ｐゴシック" panose="020B0600070205080204" pitchFamily="34" charset="-128"/>
              </a:rPr>
              <a:t>P=0.006</a:t>
            </a:r>
          </a:p>
        </p:txBody>
      </p:sp>
    </p:spTree>
    <p:extLst>
      <p:ext uri="{BB962C8B-B14F-4D97-AF65-F5344CB8AC3E}">
        <p14:creationId xmlns:p14="http://schemas.microsoft.com/office/powerpoint/2010/main" val="807183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ChangeArrowheads="1"/>
          </p:cNvSpPr>
          <p:nvPr>
            <p:ph type="title"/>
          </p:nvPr>
        </p:nvSpPr>
        <p:spPr>
          <a:xfrm>
            <a:off x="711200" y="381000"/>
            <a:ext cx="7721600" cy="1016000"/>
          </a:xfrm>
        </p:spPr>
        <p:txBody>
          <a:bodyPr>
            <a:normAutofit/>
          </a:bodyPr>
          <a:lstStyle/>
          <a:p>
            <a:r>
              <a:rPr lang="en-US" altLang="en-US" sz="2800" dirty="0">
                <a:solidFill>
                  <a:srgbClr val="000000"/>
                </a:solidFill>
              </a:rPr>
              <a:t>What Do Differences in Diffusion Coefficients Mean?</a:t>
            </a:r>
          </a:p>
        </p:txBody>
      </p:sp>
      <p:sp>
        <p:nvSpPr>
          <p:cNvPr id="1019907" name="Rectangle 3"/>
          <p:cNvSpPr>
            <a:spLocks noGrp="1" noChangeArrowheads="1"/>
          </p:cNvSpPr>
          <p:nvPr>
            <p:ph type="body" sz="half" idx="2"/>
          </p:nvPr>
        </p:nvSpPr>
        <p:spPr>
          <a:xfrm>
            <a:off x="5858934" y="1611489"/>
            <a:ext cx="2875844" cy="1687689"/>
          </a:xfrm>
        </p:spPr>
        <p:txBody>
          <a:bodyPr/>
          <a:lstStyle/>
          <a:p>
            <a:r>
              <a:rPr lang="en-US" altLang="en-US" sz="2311">
                <a:solidFill>
                  <a:srgbClr val="000000"/>
                </a:solidFill>
              </a:rPr>
              <a:t>Binding to larger protein?</a:t>
            </a:r>
          </a:p>
        </p:txBody>
      </p:sp>
      <p:grpSp>
        <p:nvGrpSpPr>
          <p:cNvPr id="1019916" name="Group 12"/>
          <p:cNvGrpSpPr>
            <a:grpSpLocks/>
          </p:cNvGrpSpPr>
          <p:nvPr/>
        </p:nvGrpSpPr>
        <p:grpSpPr bwMode="auto">
          <a:xfrm>
            <a:off x="951089" y="1814689"/>
            <a:ext cx="2604911" cy="1192389"/>
            <a:chOff x="275" y="1016"/>
            <a:chExt cx="1846" cy="845"/>
          </a:xfrm>
        </p:grpSpPr>
        <p:sp>
          <p:nvSpPr>
            <p:cNvPr id="1019910" name="Oval 6"/>
            <p:cNvSpPr>
              <a:spLocks noChangeArrowheads="1"/>
            </p:cNvSpPr>
            <p:nvPr/>
          </p:nvSpPr>
          <p:spPr bwMode="auto">
            <a:xfrm>
              <a:off x="275" y="1095"/>
              <a:ext cx="1846" cy="766"/>
            </a:xfrm>
            <a:prstGeom prst="ellipse">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19915" name="Oval 11"/>
            <p:cNvSpPr>
              <a:spLocks noChangeArrowheads="1"/>
            </p:cNvSpPr>
            <p:nvPr/>
          </p:nvSpPr>
          <p:spPr bwMode="auto">
            <a:xfrm>
              <a:off x="1106" y="1016"/>
              <a:ext cx="184" cy="75"/>
            </a:xfrm>
            <a:prstGeom prst="ellipse">
              <a:avLst/>
            </a:prstGeom>
            <a:solidFill>
              <a:schemeClr val="accent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Tree>
    <p:extLst>
      <p:ext uri="{BB962C8B-B14F-4D97-AF65-F5344CB8AC3E}">
        <p14:creationId xmlns:p14="http://schemas.microsoft.com/office/powerpoint/2010/main" val="1352624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accel="50000" decel="50000" fill="hold" nodeType="withEffect">
                                  <p:stCondLst>
                                    <p:cond delay="0"/>
                                  </p:stCondLst>
                                  <p:endCondLst>
                                    <p:cond evt="onNext" delay="0">
                                      <p:tgtEl>
                                        <p:sldTgt/>
                                      </p:tgtEl>
                                    </p:cond>
                                  </p:endCondLst>
                                  <p:childTnLst>
                                    <p:animMotion origin="layout" path="M 0 0  L 0.25 0  E" pathEditMode="relative" ptsTypes="">
                                      <p:cBhvr>
                                        <p:cTn id="6" dur="500" fill="hold"/>
                                        <p:tgtEl>
                                          <p:spTgt spid="10199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ChangeArrowheads="1"/>
          </p:cNvSpPr>
          <p:nvPr>
            <p:ph type="title"/>
          </p:nvPr>
        </p:nvSpPr>
        <p:spPr>
          <a:xfrm>
            <a:off x="711200" y="381000"/>
            <a:ext cx="7721600" cy="1016000"/>
          </a:xfrm>
        </p:spPr>
        <p:txBody>
          <a:bodyPr>
            <a:normAutofit/>
          </a:bodyPr>
          <a:lstStyle/>
          <a:p>
            <a:r>
              <a:rPr lang="en-US" altLang="en-US" sz="2800" dirty="0">
                <a:solidFill>
                  <a:srgbClr val="000000"/>
                </a:solidFill>
              </a:rPr>
              <a:t>What Do Differences in Diffusion Coefficients Mean?</a:t>
            </a:r>
          </a:p>
        </p:txBody>
      </p:sp>
      <p:sp>
        <p:nvSpPr>
          <p:cNvPr id="1020931" name="Rectangle 3"/>
          <p:cNvSpPr>
            <a:spLocks noGrp="1" noChangeArrowheads="1"/>
          </p:cNvSpPr>
          <p:nvPr>
            <p:ph type="body" sz="half" idx="2"/>
          </p:nvPr>
        </p:nvSpPr>
        <p:spPr>
          <a:xfrm>
            <a:off x="5858934" y="1611489"/>
            <a:ext cx="2875844" cy="2552700"/>
          </a:xfrm>
        </p:spPr>
        <p:txBody>
          <a:bodyPr/>
          <a:lstStyle/>
          <a:p>
            <a:r>
              <a:rPr lang="en-US" altLang="en-US" sz="2311" dirty="0">
                <a:solidFill>
                  <a:srgbClr val="000000"/>
                </a:solidFill>
              </a:rPr>
              <a:t>Binding to larger protein?</a:t>
            </a:r>
          </a:p>
          <a:p>
            <a:pPr lvl="1"/>
            <a:r>
              <a:rPr lang="en-US" altLang="en-US" sz="2311" dirty="0">
                <a:solidFill>
                  <a:srgbClr val="000000"/>
                </a:solidFill>
              </a:rPr>
              <a:t>But 100x the mass only 1/3 reduction. </a:t>
            </a:r>
          </a:p>
        </p:txBody>
      </p:sp>
      <p:grpSp>
        <p:nvGrpSpPr>
          <p:cNvPr id="1020933" name="Group 5"/>
          <p:cNvGrpSpPr>
            <a:grpSpLocks/>
          </p:cNvGrpSpPr>
          <p:nvPr/>
        </p:nvGrpSpPr>
        <p:grpSpPr bwMode="auto">
          <a:xfrm>
            <a:off x="951089" y="1814689"/>
            <a:ext cx="2604911" cy="1192389"/>
            <a:chOff x="275" y="1016"/>
            <a:chExt cx="1846" cy="845"/>
          </a:xfrm>
        </p:grpSpPr>
        <p:sp>
          <p:nvSpPr>
            <p:cNvPr id="1020934" name="Oval 6"/>
            <p:cNvSpPr>
              <a:spLocks noChangeArrowheads="1"/>
            </p:cNvSpPr>
            <p:nvPr/>
          </p:nvSpPr>
          <p:spPr bwMode="auto">
            <a:xfrm>
              <a:off x="275" y="1095"/>
              <a:ext cx="1846" cy="766"/>
            </a:xfrm>
            <a:prstGeom prst="ellipse">
              <a:avLst/>
            </a:prstGeom>
            <a:solidFill>
              <a:srgbClr val="6666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20935" name="Oval 7"/>
            <p:cNvSpPr>
              <a:spLocks noChangeArrowheads="1"/>
            </p:cNvSpPr>
            <p:nvPr/>
          </p:nvSpPr>
          <p:spPr bwMode="auto">
            <a:xfrm>
              <a:off x="1106" y="1016"/>
              <a:ext cx="184" cy="75"/>
            </a:xfrm>
            <a:prstGeom prst="ellipse">
              <a:avLst/>
            </a:prstGeom>
            <a:solidFill>
              <a:schemeClr val="accent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Tree>
    <p:extLst>
      <p:ext uri="{BB962C8B-B14F-4D97-AF65-F5344CB8AC3E}">
        <p14:creationId xmlns:p14="http://schemas.microsoft.com/office/powerpoint/2010/main" val="3715176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repeatCount="indefinite" accel="50000" decel="50000" fill="hold" nodeType="clickEffect">
                                  <p:stCondLst>
                                    <p:cond delay="0"/>
                                  </p:stCondLst>
                                  <p:endCondLst>
                                    <p:cond evt="onNext" delay="0">
                                      <p:tgtEl>
                                        <p:sldTgt/>
                                      </p:tgtEl>
                                    </p:cond>
                                  </p:endCondLst>
                                  <p:childTnLst>
                                    <p:animMotion origin="layout" path="M 0 0  L 0.25 0  E" pathEditMode="relative" ptsTypes="">
                                      <p:cBhvr>
                                        <p:cTn id="6" dur="2000" fill="hold"/>
                                        <p:tgtEl>
                                          <p:spTgt spid="102093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a:xfrm>
            <a:off x="711200" y="381000"/>
            <a:ext cx="7721600" cy="1016000"/>
          </a:xfrm>
        </p:spPr>
        <p:txBody>
          <a:bodyPr/>
          <a:lstStyle/>
          <a:p>
            <a:r>
              <a:rPr lang="en-US" altLang="en-US" sz="2800" dirty="0">
                <a:solidFill>
                  <a:srgbClr val="000000"/>
                </a:solidFill>
              </a:rPr>
              <a:t>What Do Differences in Diffusion Coefficients Mean?</a:t>
            </a:r>
            <a:endParaRPr lang="en-US" altLang="en-US" sz="2133" b="1" dirty="0">
              <a:solidFill>
                <a:srgbClr val="000000"/>
              </a:solidFill>
            </a:endParaRPr>
          </a:p>
        </p:txBody>
      </p:sp>
      <p:sp>
        <p:nvSpPr>
          <p:cNvPr id="1021955" name="Rectangle 3"/>
          <p:cNvSpPr>
            <a:spLocks noGrp="1" noChangeArrowheads="1"/>
          </p:cNvSpPr>
          <p:nvPr>
            <p:ph type="body" sz="half" idx="2"/>
          </p:nvPr>
        </p:nvSpPr>
        <p:spPr>
          <a:xfrm>
            <a:off x="5858934" y="1611489"/>
            <a:ext cx="2875844" cy="2552700"/>
          </a:xfrm>
        </p:spPr>
        <p:txBody>
          <a:bodyPr/>
          <a:lstStyle/>
          <a:p>
            <a:r>
              <a:rPr lang="en-US" altLang="en-US" sz="2311" dirty="0">
                <a:solidFill>
                  <a:srgbClr val="969696"/>
                </a:solidFill>
              </a:rPr>
              <a:t>Binding to larger protein?</a:t>
            </a:r>
          </a:p>
          <a:p>
            <a:pPr lvl="1"/>
            <a:r>
              <a:rPr lang="en-US" altLang="en-US" sz="2311" dirty="0">
                <a:solidFill>
                  <a:srgbClr val="969696"/>
                </a:solidFill>
              </a:rPr>
              <a:t>But 100x the mass only 1/3 reduction. </a:t>
            </a:r>
          </a:p>
        </p:txBody>
      </p:sp>
      <p:sp>
        <p:nvSpPr>
          <p:cNvPr id="1021960" name="Rectangle 8"/>
          <p:cNvSpPr>
            <a:spLocks noChangeArrowheads="1"/>
          </p:cNvSpPr>
          <p:nvPr/>
        </p:nvSpPr>
        <p:spPr bwMode="auto">
          <a:xfrm>
            <a:off x="5858934" y="3929945"/>
            <a:ext cx="2960511" cy="231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342900" indent="-342900">
              <a:spcBef>
                <a:spcPct val="60000"/>
              </a:spcBef>
              <a:buSzPct val="100000"/>
              <a:buChar char="•"/>
              <a:defRPr sz="2600">
                <a:solidFill>
                  <a:srgbClr val="FFFFFF"/>
                </a:solidFill>
                <a:latin typeface="Arial" panose="020B0604020202020204" pitchFamily="34" charset="0"/>
              </a:defRPr>
            </a:lvl1pPr>
            <a:lvl2pPr marL="742950" indent="-285750">
              <a:spcBef>
                <a:spcPct val="60000"/>
              </a:spcBef>
              <a:buSzPct val="100000"/>
              <a:buChar char="–"/>
              <a:defRPr sz="2600">
                <a:solidFill>
                  <a:srgbClr val="FFFFFF"/>
                </a:solidFill>
                <a:latin typeface="Arial" panose="020B0604020202020204" pitchFamily="34" charset="0"/>
              </a:defRPr>
            </a:lvl2pPr>
            <a:lvl3pPr marL="1143000" indent="-228600">
              <a:spcBef>
                <a:spcPct val="60000"/>
              </a:spcBef>
              <a:buSzPct val="100000"/>
              <a:buChar char="•"/>
              <a:defRPr sz="2600">
                <a:solidFill>
                  <a:srgbClr val="FFFFFF"/>
                </a:solidFill>
                <a:latin typeface="Arial" panose="020B0604020202020204" pitchFamily="34" charset="0"/>
              </a:defRPr>
            </a:lvl3pPr>
            <a:lvl4pPr marL="1600200" indent="-228600">
              <a:spcBef>
                <a:spcPct val="60000"/>
              </a:spcBef>
              <a:buSzPct val="100000"/>
              <a:buChar char="–"/>
              <a:defRPr sz="2600">
                <a:solidFill>
                  <a:srgbClr val="FFFFFF"/>
                </a:solidFill>
                <a:latin typeface="Arial" panose="020B0604020202020204" pitchFamily="34" charset="0"/>
              </a:defRPr>
            </a:lvl4pPr>
            <a:lvl5pPr marL="2057400" indent="-228600">
              <a:spcBef>
                <a:spcPct val="60000"/>
              </a:spcBef>
              <a:buSzPct val="100000"/>
              <a:buChar char="•"/>
              <a:defRPr sz="2600">
                <a:solidFill>
                  <a:srgbClr val="FFFFFF"/>
                </a:solidFill>
                <a:latin typeface="Arial" panose="020B0604020202020204" pitchFamily="34" charset="0"/>
              </a:defRPr>
            </a:lvl5pPr>
            <a:lvl6pPr marL="2514600" indent="-228600" fontAlgn="base">
              <a:spcBef>
                <a:spcPct val="60000"/>
              </a:spcBef>
              <a:spcAft>
                <a:spcPct val="0"/>
              </a:spcAft>
              <a:buSzPct val="100000"/>
              <a:buChar char="•"/>
              <a:defRPr sz="2600">
                <a:solidFill>
                  <a:srgbClr val="FFFFFF"/>
                </a:solidFill>
                <a:latin typeface="Arial" panose="020B0604020202020204" pitchFamily="34" charset="0"/>
              </a:defRPr>
            </a:lvl6pPr>
            <a:lvl7pPr marL="2971800" indent="-228600" fontAlgn="base">
              <a:spcBef>
                <a:spcPct val="60000"/>
              </a:spcBef>
              <a:spcAft>
                <a:spcPct val="0"/>
              </a:spcAft>
              <a:buSzPct val="100000"/>
              <a:buChar char="•"/>
              <a:defRPr sz="2600">
                <a:solidFill>
                  <a:srgbClr val="FFFFFF"/>
                </a:solidFill>
                <a:latin typeface="Arial" panose="020B0604020202020204" pitchFamily="34" charset="0"/>
              </a:defRPr>
            </a:lvl7pPr>
            <a:lvl8pPr marL="3429000" indent="-228600" fontAlgn="base">
              <a:spcBef>
                <a:spcPct val="60000"/>
              </a:spcBef>
              <a:spcAft>
                <a:spcPct val="0"/>
              </a:spcAft>
              <a:buSzPct val="100000"/>
              <a:buChar char="•"/>
              <a:defRPr sz="2600">
                <a:solidFill>
                  <a:srgbClr val="FFFFFF"/>
                </a:solidFill>
                <a:latin typeface="Arial" panose="020B0604020202020204" pitchFamily="34" charset="0"/>
              </a:defRPr>
            </a:lvl8pPr>
            <a:lvl9pPr marL="3886200" indent="-228600" fontAlgn="base">
              <a:spcBef>
                <a:spcPct val="60000"/>
              </a:spcBef>
              <a:spcAft>
                <a:spcPct val="0"/>
              </a:spcAft>
              <a:buSzPct val="100000"/>
              <a:buChar char="•"/>
              <a:defRPr sz="2600">
                <a:solidFill>
                  <a:srgbClr val="FFFFFF"/>
                </a:solidFill>
                <a:latin typeface="Arial" panose="020B0604020202020204" pitchFamily="34" charset="0"/>
              </a:defRPr>
            </a:lvl9pPr>
          </a:lstStyle>
          <a:p>
            <a:pPr eaLnBrk="1" hangingPunct="1"/>
            <a:r>
              <a:rPr lang="en-US" altLang="en-US" sz="2311" dirty="0">
                <a:solidFill>
                  <a:srgbClr val="000000"/>
                </a:solidFill>
                <a:latin typeface="+mn-lt"/>
              </a:rPr>
              <a:t>More likely causing interactions with cytoskeleton, organelles or other structures</a:t>
            </a:r>
          </a:p>
        </p:txBody>
      </p:sp>
      <p:sp>
        <p:nvSpPr>
          <p:cNvPr id="1021974" name="Arc 22"/>
          <p:cNvSpPr>
            <a:spLocks/>
          </p:cNvSpPr>
          <p:nvPr/>
        </p:nvSpPr>
        <p:spPr bwMode="auto">
          <a:xfrm rot="10800000" flipV="1">
            <a:off x="3824112" y="4882445"/>
            <a:ext cx="1397000" cy="11881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21975" name="Text Box 23"/>
          <p:cNvSpPr txBox="1">
            <a:spLocks noChangeArrowheads="1"/>
          </p:cNvSpPr>
          <p:nvPr/>
        </p:nvSpPr>
        <p:spPr bwMode="auto">
          <a:xfrm>
            <a:off x="4189590" y="5528733"/>
            <a:ext cx="8483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000000"/>
                </a:solidFill>
              </a:rPr>
              <a:t>Nucleus</a:t>
            </a:r>
          </a:p>
        </p:txBody>
      </p:sp>
      <p:sp>
        <p:nvSpPr>
          <p:cNvPr id="1021976" name="Freeform 24"/>
          <p:cNvSpPr>
            <a:spLocks/>
          </p:cNvSpPr>
          <p:nvPr/>
        </p:nvSpPr>
        <p:spPr bwMode="auto">
          <a:xfrm>
            <a:off x="958145" y="3163712"/>
            <a:ext cx="4617156" cy="1155700"/>
          </a:xfrm>
          <a:custGeom>
            <a:avLst/>
            <a:gdLst>
              <a:gd name="T0" fmla="*/ 0 w 3272"/>
              <a:gd name="T1" fmla="*/ 819 h 819"/>
              <a:gd name="T2" fmla="*/ 554 w 3272"/>
              <a:gd name="T3" fmla="*/ 561 h 819"/>
              <a:gd name="T4" fmla="*/ 1374 w 3272"/>
              <a:gd name="T5" fmla="*/ 472 h 819"/>
              <a:gd name="T6" fmla="*/ 2053 w 3272"/>
              <a:gd name="T7" fmla="*/ 266 h 819"/>
              <a:gd name="T8" fmla="*/ 2821 w 3272"/>
              <a:gd name="T9" fmla="*/ 177 h 819"/>
              <a:gd name="T10" fmla="*/ 3272 w 3272"/>
              <a:gd name="T11" fmla="*/ 0 h 819"/>
            </a:gdLst>
            <a:ahLst/>
            <a:cxnLst>
              <a:cxn ang="0">
                <a:pos x="T0" y="T1"/>
              </a:cxn>
              <a:cxn ang="0">
                <a:pos x="T2" y="T3"/>
              </a:cxn>
              <a:cxn ang="0">
                <a:pos x="T4" y="T5"/>
              </a:cxn>
              <a:cxn ang="0">
                <a:pos x="T6" y="T7"/>
              </a:cxn>
              <a:cxn ang="0">
                <a:pos x="T8" y="T9"/>
              </a:cxn>
              <a:cxn ang="0">
                <a:pos x="T10" y="T11"/>
              </a:cxn>
            </a:cxnLst>
            <a:rect l="0" t="0" r="r" b="b"/>
            <a:pathLst>
              <a:path w="3272" h="819">
                <a:moveTo>
                  <a:pt x="0" y="819"/>
                </a:moveTo>
                <a:cubicBezTo>
                  <a:pt x="162" y="719"/>
                  <a:pt x="325" y="619"/>
                  <a:pt x="554" y="561"/>
                </a:cubicBezTo>
                <a:cubicBezTo>
                  <a:pt x="783" y="503"/>
                  <a:pt x="1124" y="521"/>
                  <a:pt x="1374" y="472"/>
                </a:cubicBezTo>
                <a:cubicBezTo>
                  <a:pt x="1624" y="423"/>
                  <a:pt x="1812" y="315"/>
                  <a:pt x="2053" y="266"/>
                </a:cubicBezTo>
                <a:cubicBezTo>
                  <a:pt x="2294" y="217"/>
                  <a:pt x="2618" y="221"/>
                  <a:pt x="2821" y="177"/>
                </a:cubicBezTo>
                <a:cubicBezTo>
                  <a:pt x="3024" y="133"/>
                  <a:pt x="3148" y="66"/>
                  <a:pt x="3272" y="0"/>
                </a:cubicBezTo>
              </a:path>
            </a:pathLst>
          </a:cu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1021977" name="Text Box 25"/>
          <p:cNvSpPr txBox="1">
            <a:spLocks noChangeArrowheads="1"/>
          </p:cNvSpPr>
          <p:nvPr/>
        </p:nvSpPr>
        <p:spPr bwMode="auto">
          <a:xfrm>
            <a:off x="1392767" y="3345745"/>
            <a:ext cx="14596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000000"/>
                </a:solidFill>
              </a:rPr>
              <a:t>Cell Membrane</a:t>
            </a:r>
          </a:p>
        </p:txBody>
      </p:sp>
      <p:grpSp>
        <p:nvGrpSpPr>
          <p:cNvPr id="1021987" name="Group 35"/>
          <p:cNvGrpSpPr>
            <a:grpSpLocks/>
          </p:cNvGrpSpPr>
          <p:nvPr/>
        </p:nvGrpSpPr>
        <p:grpSpPr bwMode="auto">
          <a:xfrm>
            <a:off x="1416756" y="5106812"/>
            <a:ext cx="1206500" cy="712611"/>
            <a:chOff x="2591" y="2440"/>
            <a:chExt cx="855" cy="505"/>
          </a:xfrm>
        </p:grpSpPr>
        <p:sp>
          <p:nvSpPr>
            <p:cNvPr id="1021985" name="Freeform 33"/>
            <p:cNvSpPr>
              <a:spLocks/>
            </p:cNvSpPr>
            <p:nvPr/>
          </p:nvSpPr>
          <p:spPr bwMode="auto">
            <a:xfrm>
              <a:off x="2662" y="2483"/>
              <a:ext cx="715" cy="435"/>
            </a:xfrm>
            <a:custGeom>
              <a:avLst/>
              <a:gdLst>
                <a:gd name="T0" fmla="*/ 26 w 715"/>
                <a:gd name="T1" fmla="*/ 190 h 435"/>
                <a:gd name="T2" fmla="*/ 11 w 715"/>
                <a:gd name="T3" fmla="*/ 360 h 435"/>
                <a:gd name="T4" fmla="*/ 92 w 715"/>
                <a:gd name="T5" fmla="*/ 419 h 435"/>
                <a:gd name="T6" fmla="*/ 152 w 715"/>
                <a:gd name="T7" fmla="*/ 382 h 435"/>
                <a:gd name="T8" fmla="*/ 115 w 715"/>
                <a:gd name="T9" fmla="*/ 271 h 435"/>
                <a:gd name="T10" fmla="*/ 152 w 715"/>
                <a:gd name="T11" fmla="*/ 212 h 435"/>
                <a:gd name="T12" fmla="*/ 225 w 715"/>
                <a:gd name="T13" fmla="*/ 316 h 435"/>
                <a:gd name="T14" fmla="*/ 225 w 715"/>
                <a:gd name="T15" fmla="*/ 419 h 435"/>
                <a:gd name="T16" fmla="*/ 307 w 715"/>
                <a:gd name="T17" fmla="*/ 412 h 435"/>
                <a:gd name="T18" fmla="*/ 329 w 715"/>
                <a:gd name="T19" fmla="*/ 279 h 435"/>
                <a:gd name="T20" fmla="*/ 292 w 715"/>
                <a:gd name="T21" fmla="*/ 198 h 435"/>
                <a:gd name="T22" fmla="*/ 373 w 715"/>
                <a:gd name="T23" fmla="*/ 205 h 435"/>
                <a:gd name="T24" fmla="*/ 380 w 715"/>
                <a:gd name="T25" fmla="*/ 301 h 435"/>
                <a:gd name="T26" fmla="*/ 417 w 715"/>
                <a:gd name="T27" fmla="*/ 360 h 435"/>
                <a:gd name="T28" fmla="*/ 521 w 715"/>
                <a:gd name="T29" fmla="*/ 308 h 435"/>
                <a:gd name="T30" fmla="*/ 499 w 715"/>
                <a:gd name="T31" fmla="*/ 242 h 435"/>
                <a:gd name="T32" fmla="*/ 454 w 715"/>
                <a:gd name="T33" fmla="*/ 212 h 435"/>
                <a:gd name="T34" fmla="*/ 491 w 715"/>
                <a:gd name="T35" fmla="*/ 161 h 435"/>
                <a:gd name="T36" fmla="*/ 565 w 715"/>
                <a:gd name="T37" fmla="*/ 212 h 435"/>
                <a:gd name="T38" fmla="*/ 609 w 715"/>
                <a:gd name="T39" fmla="*/ 227 h 435"/>
                <a:gd name="T40" fmla="*/ 691 w 715"/>
                <a:gd name="T41" fmla="*/ 175 h 435"/>
                <a:gd name="T42" fmla="*/ 698 w 715"/>
                <a:gd name="T43" fmla="*/ 20 h 435"/>
                <a:gd name="T44" fmla="*/ 587 w 715"/>
                <a:gd name="T45" fmla="*/ 57 h 435"/>
                <a:gd name="T46" fmla="*/ 469 w 715"/>
                <a:gd name="T47" fmla="*/ 13 h 435"/>
                <a:gd name="T48" fmla="*/ 380 w 715"/>
                <a:gd name="T49" fmla="*/ 28 h 435"/>
                <a:gd name="T50" fmla="*/ 403 w 715"/>
                <a:gd name="T51" fmla="*/ 131 h 435"/>
                <a:gd name="T52" fmla="*/ 270 w 715"/>
                <a:gd name="T53" fmla="*/ 35 h 435"/>
                <a:gd name="T54" fmla="*/ 225 w 715"/>
                <a:gd name="T55" fmla="*/ 35 h 435"/>
                <a:gd name="T56" fmla="*/ 188 w 715"/>
                <a:gd name="T57" fmla="*/ 109 h 435"/>
                <a:gd name="T58" fmla="*/ 196 w 715"/>
                <a:gd name="T59" fmla="*/ 153 h 435"/>
                <a:gd name="T60" fmla="*/ 100 w 715"/>
                <a:gd name="T61" fmla="*/ 94 h 435"/>
                <a:gd name="T62" fmla="*/ 26 w 715"/>
                <a:gd name="T63" fmla="*/ 19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5" h="435">
                  <a:moveTo>
                    <a:pt x="26" y="190"/>
                  </a:moveTo>
                  <a:cubicBezTo>
                    <a:pt x="11" y="234"/>
                    <a:pt x="0" y="322"/>
                    <a:pt x="11" y="360"/>
                  </a:cubicBezTo>
                  <a:cubicBezTo>
                    <a:pt x="22" y="398"/>
                    <a:pt x="69" y="415"/>
                    <a:pt x="92" y="419"/>
                  </a:cubicBezTo>
                  <a:cubicBezTo>
                    <a:pt x="115" y="423"/>
                    <a:pt x="148" y="407"/>
                    <a:pt x="152" y="382"/>
                  </a:cubicBezTo>
                  <a:cubicBezTo>
                    <a:pt x="156" y="357"/>
                    <a:pt x="115" y="299"/>
                    <a:pt x="115" y="271"/>
                  </a:cubicBezTo>
                  <a:cubicBezTo>
                    <a:pt x="115" y="243"/>
                    <a:pt x="134" y="205"/>
                    <a:pt x="152" y="212"/>
                  </a:cubicBezTo>
                  <a:cubicBezTo>
                    <a:pt x="170" y="219"/>
                    <a:pt x="213" y="281"/>
                    <a:pt x="225" y="316"/>
                  </a:cubicBezTo>
                  <a:cubicBezTo>
                    <a:pt x="237" y="351"/>
                    <a:pt x="211" y="403"/>
                    <a:pt x="225" y="419"/>
                  </a:cubicBezTo>
                  <a:cubicBezTo>
                    <a:pt x="239" y="435"/>
                    <a:pt x="290" y="435"/>
                    <a:pt x="307" y="412"/>
                  </a:cubicBezTo>
                  <a:cubicBezTo>
                    <a:pt x="324" y="389"/>
                    <a:pt x="332" y="315"/>
                    <a:pt x="329" y="279"/>
                  </a:cubicBezTo>
                  <a:cubicBezTo>
                    <a:pt x="326" y="243"/>
                    <a:pt x="285" y="210"/>
                    <a:pt x="292" y="198"/>
                  </a:cubicBezTo>
                  <a:cubicBezTo>
                    <a:pt x="299" y="186"/>
                    <a:pt x="358" y="188"/>
                    <a:pt x="373" y="205"/>
                  </a:cubicBezTo>
                  <a:cubicBezTo>
                    <a:pt x="388" y="222"/>
                    <a:pt x="373" y="275"/>
                    <a:pt x="380" y="301"/>
                  </a:cubicBezTo>
                  <a:cubicBezTo>
                    <a:pt x="387" y="327"/>
                    <a:pt x="394" y="359"/>
                    <a:pt x="417" y="360"/>
                  </a:cubicBezTo>
                  <a:cubicBezTo>
                    <a:pt x="440" y="361"/>
                    <a:pt x="507" y="328"/>
                    <a:pt x="521" y="308"/>
                  </a:cubicBezTo>
                  <a:cubicBezTo>
                    <a:pt x="535" y="288"/>
                    <a:pt x="510" y="258"/>
                    <a:pt x="499" y="242"/>
                  </a:cubicBezTo>
                  <a:cubicBezTo>
                    <a:pt x="488" y="226"/>
                    <a:pt x="455" y="225"/>
                    <a:pt x="454" y="212"/>
                  </a:cubicBezTo>
                  <a:cubicBezTo>
                    <a:pt x="453" y="199"/>
                    <a:pt x="473" y="161"/>
                    <a:pt x="491" y="161"/>
                  </a:cubicBezTo>
                  <a:cubicBezTo>
                    <a:pt x="509" y="161"/>
                    <a:pt x="545" y="201"/>
                    <a:pt x="565" y="212"/>
                  </a:cubicBezTo>
                  <a:cubicBezTo>
                    <a:pt x="585" y="223"/>
                    <a:pt x="588" y="233"/>
                    <a:pt x="609" y="227"/>
                  </a:cubicBezTo>
                  <a:cubicBezTo>
                    <a:pt x="630" y="221"/>
                    <a:pt x="676" y="209"/>
                    <a:pt x="691" y="175"/>
                  </a:cubicBezTo>
                  <a:cubicBezTo>
                    <a:pt x="706" y="141"/>
                    <a:pt x="715" y="40"/>
                    <a:pt x="698" y="20"/>
                  </a:cubicBezTo>
                  <a:cubicBezTo>
                    <a:pt x="681" y="0"/>
                    <a:pt x="625" y="58"/>
                    <a:pt x="587" y="57"/>
                  </a:cubicBezTo>
                  <a:cubicBezTo>
                    <a:pt x="549" y="56"/>
                    <a:pt x="503" y="18"/>
                    <a:pt x="469" y="13"/>
                  </a:cubicBezTo>
                  <a:cubicBezTo>
                    <a:pt x="435" y="8"/>
                    <a:pt x="391" y="8"/>
                    <a:pt x="380" y="28"/>
                  </a:cubicBezTo>
                  <a:cubicBezTo>
                    <a:pt x="369" y="48"/>
                    <a:pt x="421" y="130"/>
                    <a:pt x="403" y="131"/>
                  </a:cubicBezTo>
                  <a:cubicBezTo>
                    <a:pt x="385" y="132"/>
                    <a:pt x="300" y="51"/>
                    <a:pt x="270" y="35"/>
                  </a:cubicBezTo>
                  <a:cubicBezTo>
                    <a:pt x="240" y="19"/>
                    <a:pt x="239" y="23"/>
                    <a:pt x="225" y="35"/>
                  </a:cubicBezTo>
                  <a:cubicBezTo>
                    <a:pt x="211" y="47"/>
                    <a:pt x="193" y="89"/>
                    <a:pt x="188" y="109"/>
                  </a:cubicBezTo>
                  <a:cubicBezTo>
                    <a:pt x="183" y="129"/>
                    <a:pt x="211" y="155"/>
                    <a:pt x="196" y="153"/>
                  </a:cubicBezTo>
                  <a:cubicBezTo>
                    <a:pt x="181" y="151"/>
                    <a:pt x="126" y="94"/>
                    <a:pt x="100" y="94"/>
                  </a:cubicBezTo>
                  <a:cubicBezTo>
                    <a:pt x="74" y="94"/>
                    <a:pt x="41" y="146"/>
                    <a:pt x="26" y="190"/>
                  </a:cubicBezTo>
                  <a:close/>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1021986" name="Freeform 34"/>
            <p:cNvSpPr>
              <a:spLocks/>
            </p:cNvSpPr>
            <p:nvPr/>
          </p:nvSpPr>
          <p:spPr bwMode="auto">
            <a:xfrm>
              <a:off x="2591" y="2440"/>
              <a:ext cx="855" cy="505"/>
            </a:xfrm>
            <a:custGeom>
              <a:avLst/>
              <a:gdLst>
                <a:gd name="T0" fmla="*/ 16 w 855"/>
                <a:gd name="T1" fmla="*/ 226 h 505"/>
                <a:gd name="T2" fmla="*/ 112 w 855"/>
                <a:gd name="T3" fmla="*/ 108 h 505"/>
                <a:gd name="T4" fmla="*/ 319 w 855"/>
                <a:gd name="T5" fmla="*/ 34 h 505"/>
                <a:gd name="T6" fmla="*/ 540 w 855"/>
                <a:gd name="T7" fmla="*/ 4 h 505"/>
                <a:gd name="T8" fmla="*/ 695 w 855"/>
                <a:gd name="T9" fmla="*/ 12 h 505"/>
                <a:gd name="T10" fmla="*/ 821 w 855"/>
                <a:gd name="T11" fmla="*/ 56 h 505"/>
                <a:gd name="T12" fmla="*/ 835 w 855"/>
                <a:gd name="T13" fmla="*/ 204 h 505"/>
                <a:gd name="T14" fmla="*/ 703 w 855"/>
                <a:gd name="T15" fmla="*/ 329 h 505"/>
                <a:gd name="T16" fmla="*/ 429 w 855"/>
                <a:gd name="T17" fmla="*/ 477 h 505"/>
                <a:gd name="T18" fmla="*/ 223 w 855"/>
                <a:gd name="T19" fmla="*/ 499 h 505"/>
                <a:gd name="T20" fmla="*/ 45 w 855"/>
                <a:gd name="T21" fmla="*/ 462 h 505"/>
                <a:gd name="T22" fmla="*/ 16 w 855"/>
                <a:gd name="T23" fmla="*/ 307 h 505"/>
                <a:gd name="T24" fmla="*/ 16 w 855"/>
                <a:gd name="T25" fmla="*/ 22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5" h="505">
                  <a:moveTo>
                    <a:pt x="16" y="226"/>
                  </a:moveTo>
                  <a:cubicBezTo>
                    <a:pt x="32" y="193"/>
                    <a:pt x="61" y="140"/>
                    <a:pt x="112" y="108"/>
                  </a:cubicBezTo>
                  <a:cubicBezTo>
                    <a:pt x="163" y="76"/>
                    <a:pt x="248" y="51"/>
                    <a:pt x="319" y="34"/>
                  </a:cubicBezTo>
                  <a:cubicBezTo>
                    <a:pt x="390" y="17"/>
                    <a:pt x="477" y="8"/>
                    <a:pt x="540" y="4"/>
                  </a:cubicBezTo>
                  <a:cubicBezTo>
                    <a:pt x="603" y="0"/>
                    <a:pt x="648" y="3"/>
                    <a:pt x="695" y="12"/>
                  </a:cubicBezTo>
                  <a:cubicBezTo>
                    <a:pt x="742" y="21"/>
                    <a:pt x="798" y="24"/>
                    <a:pt x="821" y="56"/>
                  </a:cubicBezTo>
                  <a:cubicBezTo>
                    <a:pt x="844" y="88"/>
                    <a:pt x="855" y="159"/>
                    <a:pt x="835" y="204"/>
                  </a:cubicBezTo>
                  <a:cubicBezTo>
                    <a:pt x="815" y="249"/>
                    <a:pt x="771" y="284"/>
                    <a:pt x="703" y="329"/>
                  </a:cubicBezTo>
                  <a:cubicBezTo>
                    <a:pt x="635" y="374"/>
                    <a:pt x="509" y="449"/>
                    <a:pt x="429" y="477"/>
                  </a:cubicBezTo>
                  <a:cubicBezTo>
                    <a:pt x="349" y="505"/>
                    <a:pt x="287" y="502"/>
                    <a:pt x="223" y="499"/>
                  </a:cubicBezTo>
                  <a:cubicBezTo>
                    <a:pt x="159" y="496"/>
                    <a:pt x="79" y="494"/>
                    <a:pt x="45" y="462"/>
                  </a:cubicBezTo>
                  <a:cubicBezTo>
                    <a:pt x="11" y="430"/>
                    <a:pt x="20" y="348"/>
                    <a:pt x="16" y="307"/>
                  </a:cubicBezTo>
                  <a:cubicBezTo>
                    <a:pt x="12" y="266"/>
                    <a:pt x="0" y="259"/>
                    <a:pt x="16" y="226"/>
                  </a:cubicBezTo>
                  <a:close/>
                </a:path>
              </a:pathLst>
            </a:custGeom>
            <a:noFill/>
            <a:ln w="19050" cap="flat"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grpSp>
      <p:sp>
        <p:nvSpPr>
          <p:cNvPr id="1021988" name="Text Box 36"/>
          <p:cNvSpPr txBox="1">
            <a:spLocks noChangeArrowheads="1"/>
          </p:cNvSpPr>
          <p:nvPr/>
        </p:nvSpPr>
        <p:spPr bwMode="auto">
          <a:xfrm>
            <a:off x="1432279" y="5857523"/>
            <a:ext cx="131600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000000"/>
                </a:solidFill>
              </a:rPr>
              <a:t>Mitochondria</a:t>
            </a:r>
          </a:p>
        </p:txBody>
      </p:sp>
      <p:sp>
        <p:nvSpPr>
          <p:cNvPr id="1021989" name="Freeform 37"/>
          <p:cNvSpPr>
            <a:spLocks/>
          </p:cNvSpPr>
          <p:nvPr/>
        </p:nvSpPr>
        <p:spPr bwMode="auto">
          <a:xfrm>
            <a:off x="2918178" y="3632201"/>
            <a:ext cx="1468967" cy="1667933"/>
          </a:xfrm>
          <a:custGeom>
            <a:avLst/>
            <a:gdLst>
              <a:gd name="T0" fmla="*/ 0 w 1041"/>
              <a:gd name="T1" fmla="*/ 1182 h 1182"/>
              <a:gd name="T2" fmla="*/ 229 w 1041"/>
              <a:gd name="T3" fmla="*/ 967 h 1182"/>
              <a:gd name="T4" fmla="*/ 288 w 1041"/>
              <a:gd name="T5" fmla="*/ 724 h 1182"/>
              <a:gd name="T6" fmla="*/ 317 w 1041"/>
              <a:gd name="T7" fmla="*/ 517 h 1182"/>
              <a:gd name="T8" fmla="*/ 546 w 1041"/>
              <a:gd name="T9" fmla="*/ 266 h 1182"/>
              <a:gd name="T10" fmla="*/ 901 w 1041"/>
              <a:gd name="T11" fmla="*/ 140 h 1182"/>
              <a:gd name="T12" fmla="*/ 1041 w 1041"/>
              <a:gd name="T13" fmla="*/ 0 h 1182"/>
            </a:gdLst>
            <a:ahLst/>
            <a:cxnLst>
              <a:cxn ang="0">
                <a:pos x="T0" y="T1"/>
              </a:cxn>
              <a:cxn ang="0">
                <a:pos x="T2" y="T3"/>
              </a:cxn>
              <a:cxn ang="0">
                <a:pos x="T4" y="T5"/>
              </a:cxn>
              <a:cxn ang="0">
                <a:pos x="T6" y="T7"/>
              </a:cxn>
              <a:cxn ang="0">
                <a:pos x="T8" y="T9"/>
              </a:cxn>
              <a:cxn ang="0">
                <a:pos x="T10" y="T11"/>
              </a:cxn>
              <a:cxn ang="0">
                <a:pos x="T12" y="T13"/>
              </a:cxn>
            </a:cxnLst>
            <a:rect l="0" t="0" r="r" b="b"/>
            <a:pathLst>
              <a:path w="1041" h="1182">
                <a:moveTo>
                  <a:pt x="0" y="1182"/>
                </a:moveTo>
                <a:cubicBezTo>
                  <a:pt x="90" y="1112"/>
                  <a:pt x="181" y="1043"/>
                  <a:pt x="229" y="967"/>
                </a:cubicBezTo>
                <a:cubicBezTo>
                  <a:pt x="277" y="891"/>
                  <a:pt x="273" y="799"/>
                  <a:pt x="288" y="724"/>
                </a:cubicBezTo>
                <a:cubicBezTo>
                  <a:pt x="303" y="649"/>
                  <a:pt x="274" y="593"/>
                  <a:pt x="317" y="517"/>
                </a:cubicBezTo>
                <a:cubicBezTo>
                  <a:pt x="360" y="441"/>
                  <a:pt x="449" y="329"/>
                  <a:pt x="546" y="266"/>
                </a:cubicBezTo>
                <a:cubicBezTo>
                  <a:pt x="643" y="203"/>
                  <a:pt x="819" y="184"/>
                  <a:pt x="901" y="140"/>
                </a:cubicBezTo>
                <a:cubicBezTo>
                  <a:pt x="983" y="96"/>
                  <a:pt x="1012" y="48"/>
                  <a:pt x="1041" y="0"/>
                </a:cubicBez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1021993" name="Freeform 41"/>
          <p:cNvSpPr>
            <a:spLocks/>
          </p:cNvSpPr>
          <p:nvPr/>
        </p:nvSpPr>
        <p:spPr bwMode="auto">
          <a:xfrm>
            <a:off x="3048000" y="3762023"/>
            <a:ext cx="1468967" cy="1667933"/>
          </a:xfrm>
          <a:custGeom>
            <a:avLst/>
            <a:gdLst>
              <a:gd name="T0" fmla="*/ 0 w 1041"/>
              <a:gd name="T1" fmla="*/ 1182 h 1182"/>
              <a:gd name="T2" fmla="*/ 229 w 1041"/>
              <a:gd name="T3" fmla="*/ 967 h 1182"/>
              <a:gd name="T4" fmla="*/ 288 w 1041"/>
              <a:gd name="T5" fmla="*/ 724 h 1182"/>
              <a:gd name="T6" fmla="*/ 317 w 1041"/>
              <a:gd name="T7" fmla="*/ 517 h 1182"/>
              <a:gd name="T8" fmla="*/ 546 w 1041"/>
              <a:gd name="T9" fmla="*/ 266 h 1182"/>
              <a:gd name="T10" fmla="*/ 901 w 1041"/>
              <a:gd name="T11" fmla="*/ 140 h 1182"/>
              <a:gd name="T12" fmla="*/ 1041 w 1041"/>
              <a:gd name="T13" fmla="*/ 0 h 1182"/>
            </a:gdLst>
            <a:ahLst/>
            <a:cxnLst>
              <a:cxn ang="0">
                <a:pos x="T0" y="T1"/>
              </a:cxn>
              <a:cxn ang="0">
                <a:pos x="T2" y="T3"/>
              </a:cxn>
              <a:cxn ang="0">
                <a:pos x="T4" y="T5"/>
              </a:cxn>
              <a:cxn ang="0">
                <a:pos x="T6" y="T7"/>
              </a:cxn>
              <a:cxn ang="0">
                <a:pos x="T8" y="T9"/>
              </a:cxn>
              <a:cxn ang="0">
                <a:pos x="T10" y="T11"/>
              </a:cxn>
              <a:cxn ang="0">
                <a:pos x="T12" y="T13"/>
              </a:cxn>
            </a:cxnLst>
            <a:rect l="0" t="0" r="r" b="b"/>
            <a:pathLst>
              <a:path w="1041" h="1182">
                <a:moveTo>
                  <a:pt x="0" y="1182"/>
                </a:moveTo>
                <a:cubicBezTo>
                  <a:pt x="90" y="1112"/>
                  <a:pt x="181" y="1043"/>
                  <a:pt x="229" y="967"/>
                </a:cubicBezTo>
                <a:cubicBezTo>
                  <a:pt x="277" y="891"/>
                  <a:pt x="273" y="799"/>
                  <a:pt x="288" y="724"/>
                </a:cubicBezTo>
                <a:cubicBezTo>
                  <a:pt x="303" y="649"/>
                  <a:pt x="274" y="593"/>
                  <a:pt x="317" y="517"/>
                </a:cubicBezTo>
                <a:cubicBezTo>
                  <a:pt x="360" y="441"/>
                  <a:pt x="449" y="329"/>
                  <a:pt x="546" y="266"/>
                </a:cubicBezTo>
                <a:cubicBezTo>
                  <a:pt x="643" y="203"/>
                  <a:pt x="819" y="184"/>
                  <a:pt x="901" y="140"/>
                </a:cubicBezTo>
                <a:cubicBezTo>
                  <a:pt x="983" y="96"/>
                  <a:pt x="1012" y="48"/>
                  <a:pt x="1041" y="0"/>
                </a:cubicBez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1021994" name="Freeform 42"/>
          <p:cNvSpPr>
            <a:spLocks/>
          </p:cNvSpPr>
          <p:nvPr/>
        </p:nvSpPr>
        <p:spPr bwMode="auto">
          <a:xfrm>
            <a:off x="3177822" y="3891845"/>
            <a:ext cx="1468967" cy="1667933"/>
          </a:xfrm>
          <a:custGeom>
            <a:avLst/>
            <a:gdLst>
              <a:gd name="T0" fmla="*/ 0 w 1041"/>
              <a:gd name="T1" fmla="*/ 1182 h 1182"/>
              <a:gd name="T2" fmla="*/ 229 w 1041"/>
              <a:gd name="T3" fmla="*/ 967 h 1182"/>
              <a:gd name="T4" fmla="*/ 288 w 1041"/>
              <a:gd name="T5" fmla="*/ 724 h 1182"/>
              <a:gd name="T6" fmla="*/ 317 w 1041"/>
              <a:gd name="T7" fmla="*/ 517 h 1182"/>
              <a:gd name="T8" fmla="*/ 546 w 1041"/>
              <a:gd name="T9" fmla="*/ 266 h 1182"/>
              <a:gd name="T10" fmla="*/ 901 w 1041"/>
              <a:gd name="T11" fmla="*/ 140 h 1182"/>
              <a:gd name="T12" fmla="*/ 1041 w 1041"/>
              <a:gd name="T13" fmla="*/ 0 h 1182"/>
            </a:gdLst>
            <a:ahLst/>
            <a:cxnLst>
              <a:cxn ang="0">
                <a:pos x="T0" y="T1"/>
              </a:cxn>
              <a:cxn ang="0">
                <a:pos x="T2" y="T3"/>
              </a:cxn>
              <a:cxn ang="0">
                <a:pos x="T4" y="T5"/>
              </a:cxn>
              <a:cxn ang="0">
                <a:pos x="T6" y="T7"/>
              </a:cxn>
              <a:cxn ang="0">
                <a:pos x="T8" y="T9"/>
              </a:cxn>
              <a:cxn ang="0">
                <a:pos x="T10" y="T11"/>
              </a:cxn>
              <a:cxn ang="0">
                <a:pos x="T12" y="T13"/>
              </a:cxn>
            </a:cxnLst>
            <a:rect l="0" t="0" r="r" b="b"/>
            <a:pathLst>
              <a:path w="1041" h="1182">
                <a:moveTo>
                  <a:pt x="0" y="1182"/>
                </a:moveTo>
                <a:cubicBezTo>
                  <a:pt x="90" y="1112"/>
                  <a:pt x="181" y="1043"/>
                  <a:pt x="229" y="967"/>
                </a:cubicBezTo>
                <a:cubicBezTo>
                  <a:pt x="277" y="891"/>
                  <a:pt x="273" y="799"/>
                  <a:pt x="288" y="724"/>
                </a:cubicBezTo>
                <a:cubicBezTo>
                  <a:pt x="303" y="649"/>
                  <a:pt x="274" y="593"/>
                  <a:pt x="317" y="517"/>
                </a:cubicBezTo>
                <a:cubicBezTo>
                  <a:pt x="360" y="441"/>
                  <a:pt x="449" y="329"/>
                  <a:pt x="546" y="266"/>
                </a:cubicBezTo>
                <a:cubicBezTo>
                  <a:pt x="643" y="203"/>
                  <a:pt x="819" y="184"/>
                  <a:pt x="901" y="140"/>
                </a:cubicBezTo>
                <a:cubicBezTo>
                  <a:pt x="983" y="96"/>
                  <a:pt x="1012" y="48"/>
                  <a:pt x="1041" y="0"/>
                </a:cubicBez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1021995" name="Freeform 43"/>
          <p:cNvSpPr>
            <a:spLocks/>
          </p:cNvSpPr>
          <p:nvPr/>
        </p:nvSpPr>
        <p:spPr bwMode="auto">
          <a:xfrm>
            <a:off x="3307645" y="4021667"/>
            <a:ext cx="1468967" cy="1667933"/>
          </a:xfrm>
          <a:custGeom>
            <a:avLst/>
            <a:gdLst>
              <a:gd name="T0" fmla="*/ 0 w 1041"/>
              <a:gd name="T1" fmla="*/ 1182 h 1182"/>
              <a:gd name="T2" fmla="*/ 229 w 1041"/>
              <a:gd name="T3" fmla="*/ 967 h 1182"/>
              <a:gd name="T4" fmla="*/ 288 w 1041"/>
              <a:gd name="T5" fmla="*/ 724 h 1182"/>
              <a:gd name="T6" fmla="*/ 317 w 1041"/>
              <a:gd name="T7" fmla="*/ 517 h 1182"/>
              <a:gd name="T8" fmla="*/ 546 w 1041"/>
              <a:gd name="T9" fmla="*/ 266 h 1182"/>
              <a:gd name="T10" fmla="*/ 901 w 1041"/>
              <a:gd name="T11" fmla="*/ 140 h 1182"/>
              <a:gd name="T12" fmla="*/ 1041 w 1041"/>
              <a:gd name="T13" fmla="*/ 0 h 1182"/>
            </a:gdLst>
            <a:ahLst/>
            <a:cxnLst>
              <a:cxn ang="0">
                <a:pos x="T0" y="T1"/>
              </a:cxn>
              <a:cxn ang="0">
                <a:pos x="T2" y="T3"/>
              </a:cxn>
              <a:cxn ang="0">
                <a:pos x="T4" y="T5"/>
              </a:cxn>
              <a:cxn ang="0">
                <a:pos x="T6" y="T7"/>
              </a:cxn>
              <a:cxn ang="0">
                <a:pos x="T8" y="T9"/>
              </a:cxn>
              <a:cxn ang="0">
                <a:pos x="T10" y="T11"/>
              </a:cxn>
              <a:cxn ang="0">
                <a:pos x="T12" y="T13"/>
              </a:cxn>
            </a:cxnLst>
            <a:rect l="0" t="0" r="r" b="b"/>
            <a:pathLst>
              <a:path w="1041" h="1182">
                <a:moveTo>
                  <a:pt x="0" y="1182"/>
                </a:moveTo>
                <a:cubicBezTo>
                  <a:pt x="90" y="1112"/>
                  <a:pt x="181" y="1043"/>
                  <a:pt x="229" y="967"/>
                </a:cubicBezTo>
                <a:cubicBezTo>
                  <a:pt x="277" y="891"/>
                  <a:pt x="273" y="799"/>
                  <a:pt x="288" y="724"/>
                </a:cubicBezTo>
                <a:cubicBezTo>
                  <a:pt x="303" y="649"/>
                  <a:pt x="274" y="593"/>
                  <a:pt x="317" y="517"/>
                </a:cubicBezTo>
                <a:cubicBezTo>
                  <a:pt x="360" y="441"/>
                  <a:pt x="449" y="329"/>
                  <a:pt x="546" y="266"/>
                </a:cubicBezTo>
                <a:cubicBezTo>
                  <a:pt x="643" y="203"/>
                  <a:pt x="819" y="184"/>
                  <a:pt x="901" y="140"/>
                </a:cubicBezTo>
                <a:cubicBezTo>
                  <a:pt x="983" y="96"/>
                  <a:pt x="1012" y="48"/>
                  <a:pt x="1041" y="0"/>
                </a:cubicBez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grpSp>
        <p:nvGrpSpPr>
          <p:cNvPr id="1021996" name="Group 44"/>
          <p:cNvGrpSpPr>
            <a:grpSpLocks/>
          </p:cNvGrpSpPr>
          <p:nvPr/>
        </p:nvGrpSpPr>
        <p:grpSpPr bwMode="auto">
          <a:xfrm>
            <a:off x="1855612" y="1810456"/>
            <a:ext cx="801511" cy="438855"/>
            <a:chOff x="1367" y="2694"/>
            <a:chExt cx="568" cy="311"/>
          </a:xfrm>
        </p:grpSpPr>
        <p:sp>
          <p:nvSpPr>
            <p:cNvPr id="1021997" name="Oval 45"/>
            <p:cNvSpPr>
              <a:spLocks noChangeArrowheads="1"/>
            </p:cNvSpPr>
            <p:nvPr/>
          </p:nvSpPr>
          <p:spPr bwMode="auto">
            <a:xfrm>
              <a:off x="1367" y="2769"/>
              <a:ext cx="568" cy="236"/>
            </a:xfrm>
            <a:prstGeom prst="ellipse">
              <a:avLst/>
            </a:prstGeom>
            <a:solidFill>
              <a:srgbClr val="8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21998" name="Oval 46"/>
            <p:cNvSpPr>
              <a:spLocks noChangeArrowheads="1"/>
            </p:cNvSpPr>
            <p:nvPr/>
          </p:nvSpPr>
          <p:spPr bwMode="auto">
            <a:xfrm>
              <a:off x="1559" y="2694"/>
              <a:ext cx="184" cy="75"/>
            </a:xfrm>
            <a:prstGeom prst="ellipse">
              <a:avLst/>
            </a:prstGeom>
            <a:solidFill>
              <a:schemeClr val="accent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021970" name="Group 18"/>
          <p:cNvGrpSpPr>
            <a:grpSpLocks/>
          </p:cNvGrpSpPr>
          <p:nvPr/>
        </p:nvGrpSpPr>
        <p:grpSpPr bwMode="auto">
          <a:xfrm>
            <a:off x="1855612" y="4210756"/>
            <a:ext cx="801511" cy="438856"/>
            <a:chOff x="1367" y="2694"/>
            <a:chExt cx="568" cy="311"/>
          </a:xfrm>
        </p:grpSpPr>
        <p:sp>
          <p:nvSpPr>
            <p:cNvPr id="1021956" name="Oval 4"/>
            <p:cNvSpPr>
              <a:spLocks noChangeArrowheads="1"/>
            </p:cNvSpPr>
            <p:nvPr/>
          </p:nvSpPr>
          <p:spPr bwMode="auto">
            <a:xfrm>
              <a:off x="1367" y="2769"/>
              <a:ext cx="568" cy="236"/>
            </a:xfrm>
            <a:prstGeom prst="ellipse">
              <a:avLst/>
            </a:prstGeom>
            <a:solidFill>
              <a:srgbClr val="8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21969" name="Oval 17"/>
            <p:cNvSpPr>
              <a:spLocks noChangeArrowheads="1"/>
            </p:cNvSpPr>
            <p:nvPr/>
          </p:nvSpPr>
          <p:spPr bwMode="auto">
            <a:xfrm>
              <a:off x="1559" y="2694"/>
              <a:ext cx="184" cy="75"/>
            </a:xfrm>
            <a:prstGeom prst="ellipse">
              <a:avLst/>
            </a:prstGeom>
            <a:solidFill>
              <a:schemeClr val="accent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022002" name="Group 50"/>
          <p:cNvGrpSpPr>
            <a:grpSpLocks/>
          </p:cNvGrpSpPr>
          <p:nvPr/>
        </p:nvGrpSpPr>
        <p:grpSpPr bwMode="auto">
          <a:xfrm>
            <a:off x="951089" y="1814689"/>
            <a:ext cx="2604911" cy="1192389"/>
            <a:chOff x="275" y="1016"/>
            <a:chExt cx="1846" cy="845"/>
          </a:xfrm>
        </p:grpSpPr>
        <p:sp>
          <p:nvSpPr>
            <p:cNvPr id="1022003" name="Oval 51"/>
            <p:cNvSpPr>
              <a:spLocks noChangeArrowheads="1"/>
            </p:cNvSpPr>
            <p:nvPr/>
          </p:nvSpPr>
          <p:spPr bwMode="auto">
            <a:xfrm>
              <a:off x="275" y="1095"/>
              <a:ext cx="1846" cy="766"/>
            </a:xfrm>
            <a:prstGeom prst="ellipse">
              <a:avLst/>
            </a:prstGeom>
            <a:solidFill>
              <a:srgbClr val="6666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22004" name="Oval 52"/>
            <p:cNvSpPr>
              <a:spLocks noChangeArrowheads="1"/>
            </p:cNvSpPr>
            <p:nvPr/>
          </p:nvSpPr>
          <p:spPr bwMode="auto">
            <a:xfrm>
              <a:off x="1106" y="1016"/>
              <a:ext cx="184" cy="75"/>
            </a:xfrm>
            <a:prstGeom prst="ellipse">
              <a:avLst/>
            </a:prstGeom>
            <a:solidFill>
              <a:schemeClr val="accent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Tree>
    <p:extLst>
      <p:ext uri="{BB962C8B-B14F-4D97-AF65-F5344CB8AC3E}">
        <p14:creationId xmlns:p14="http://schemas.microsoft.com/office/powerpoint/2010/main" val="1978821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1022002"/>
                                        </p:tgtEl>
                                      </p:cBhvr>
                                    </p:animEffect>
                                    <p:set>
                                      <p:cBhvr>
                                        <p:cTn id="7" dur="1" fill="hold">
                                          <p:stCondLst>
                                            <p:cond delay="1999"/>
                                          </p:stCondLst>
                                        </p:cTn>
                                        <p:tgtEl>
                                          <p:spTgt spid="1022002"/>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1.38889E-6 -3.33333E-6 L 3.05556E-6 0.35209 " pathEditMode="relative" rAng="0" ptsTypes="AA">
                                      <p:cBhvr>
                                        <p:cTn id="9" dur="2000" fill="hold"/>
                                        <p:tgtEl>
                                          <p:spTgt spid="1021996"/>
                                        </p:tgtEl>
                                        <p:attrNameLst>
                                          <p:attrName>ppt_x</p:attrName>
                                          <p:attrName>ppt_y</p:attrName>
                                        </p:attrNameLst>
                                      </p:cBhvr>
                                      <p:rCtr x="-35" y="17431"/>
                                    </p:animMotion>
                                  </p:childTnLst>
                                </p:cTn>
                              </p:par>
                            </p:childTnLst>
                          </p:cTn>
                        </p:par>
                        <p:par>
                          <p:cTn id="10" fill="hold" nodeType="afterGroup">
                            <p:stCondLst>
                              <p:cond delay="2000"/>
                            </p:stCondLst>
                            <p:childTnLst>
                              <p:par>
                                <p:cTn id="11" presetID="10" presetClass="exit" presetSubtype="0" fill="hold" nodeType="afterEffect">
                                  <p:stCondLst>
                                    <p:cond delay="0"/>
                                  </p:stCondLst>
                                  <p:childTnLst>
                                    <p:animEffect transition="out" filter="fade">
                                      <p:cBhvr>
                                        <p:cTn id="12" dur="2000"/>
                                        <p:tgtEl>
                                          <p:spTgt spid="1021996"/>
                                        </p:tgtEl>
                                      </p:cBhvr>
                                    </p:animEffect>
                                    <p:set>
                                      <p:cBhvr>
                                        <p:cTn id="13" dur="1" fill="hold">
                                          <p:stCondLst>
                                            <p:cond delay="1999"/>
                                          </p:stCondLst>
                                        </p:cTn>
                                        <p:tgtEl>
                                          <p:spTgt spid="1021996"/>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021970"/>
                                        </p:tgtEl>
                                        <p:attrNameLst>
                                          <p:attrName>style.visibility</p:attrName>
                                        </p:attrNameLst>
                                      </p:cBhvr>
                                      <p:to>
                                        <p:strVal val="visible"/>
                                      </p:to>
                                    </p:set>
                                    <p:animEffect transition="in" filter="fade">
                                      <p:cBhvr>
                                        <p:cTn id="16" dur="2000"/>
                                        <p:tgtEl>
                                          <p:spTgt spid="1021970"/>
                                        </p:tgtEl>
                                      </p:cBhvr>
                                    </p:animEffect>
                                  </p:childTnLst>
                                </p:cTn>
                              </p:par>
                            </p:childTnLst>
                          </p:cTn>
                        </p:par>
                        <p:par>
                          <p:cTn id="17" fill="hold" nodeType="afterGroup">
                            <p:stCondLst>
                              <p:cond delay="4000"/>
                            </p:stCondLst>
                            <p:childTnLst>
                              <p:par>
                                <p:cTn id="18" presetID="0" presetClass="path" presetSubtype="0" repeatCount="3000" accel="50000" decel="50000" fill="hold" nodeType="afterEffect">
                                  <p:stCondLst>
                                    <p:cond delay="0"/>
                                  </p:stCondLst>
                                  <p:childTnLst>
                                    <p:animMotion origin="layout" path="M -3.09685E-6 0.00208 C 0.02375 0.04074 0.0475 0.0794 0.08205 0.09792 C 0.11659 0.11644 0.16533 0.14445 0.20728 0.1132 C 0.24923 0.08195 0.29149 -0.00417 0.33374 -0.09028 " pathEditMode="relative" ptsTypes="aaaA">
                                      <p:cBhvr>
                                        <p:cTn id="19" dur="2000" fill="hold"/>
                                        <p:tgtEl>
                                          <p:spTgt spid="10219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9C25F-372E-4D95-8CF7-A0F58AC1CD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3F4115-340F-47B8-917B-617A6059D75C}"/>
              </a:ext>
            </a:extLst>
          </p:cNvPr>
          <p:cNvSpPr>
            <a:spLocks noGrp="1"/>
          </p:cNvSpPr>
          <p:nvPr>
            <p:ph sz="half" idx="1"/>
          </p:nvPr>
        </p:nvSpPr>
        <p:spPr/>
        <p:txBody>
          <a:bodyPr/>
          <a:lstStyle/>
          <a:p>
            <a:endParaRPr lang="en-US"/>
          </a:p>
        </p:txBody>
      </p:sp>
      <p:sp>
        <p:nvSpPr>
          <p:cNvPr id="4" name="Text Placeholder 3">
            <a:extLst>
              <a:ext uri="{FF2B5EF4-FFF2-40B4-BE49-F238E27FC236}">
                <a16:creationId xmlns:a16="http://schemas.microsoft.com/office/drawing/2014/main" id="{69CA72A8-01AC-463F-BB04-240FF0DB2238}"/>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05761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Green Fluorescent Protein</a:t>
            </a:r>
          </a:p>
        </p:txBody>
      </p:sp>
      <p:sp>
        <p:nvSpPr>
          <p:cNvPr id="4" name="Content Placeholder 3"/>
          <p:cNvSpPr>
            <a:spLocks noGrp="1"/>
          </p:cNvSpPr>
          <p:nvPr>
            <p:ph sz="half" idx="1"/>
          </p:nvPr>
        </p:nvSpPr>
        <p:spPr/>
        <p:txBody>
          <a:bodyPr>
            <a:normAutofit/>
          </a:bodyPr>
          <a:lstStyle/>
          <a:p>
            <a:r>
              <a:rPr lang="en-US" sz="2400" dirty="0"/>
              <a:t>From marine invertebrate, Crystal jelly (</a:t>
            </a:r>
            <a:r>
              <a:rPr lang="en-US" sz="2400" i="1" dirty="0" err="1"/>
              <a:t>Aequorea</a:t>
            </a:r>
            <a:r>
              <a:rPr lang="en-US" sz="2400" i="1" dirty="0"/>
              <a:t> Victoria</a:t>
            </a:r>
            <a:r>
              <a:rPr lang="en-US" sz="2400" dirty="0"/>
              <a:t>)</a:t>
            </a:r>
          </a:p>
          <a:p>
            <a:r>
              <a:rPr lang="en-US" sz="2400" dirty="0"/>
              <a:t>Can be coded in genes and made by the organism</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36343" y="1825625"/>
            <a:ext cx="3671814" cy="4351338"/>
          </a:xfrm>
        </p:spPr>
      </p:pic>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10830" r="47167" b="56531"/>
          <a:stretch/>
        </p:blipFill>
        <p:spPr bwMode="auto">
          <a:xfrm>
            <a:off x="724732" y="4351281"/>
            <a:ext cx="4011611" cy="17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494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solidFill>
                  <a:prstClr val="black"/>
                </a:solidFill>
              </a:rPr>
              <a:t>Techniques for studying molecular diffusion</a:t>
            </a:r>
            <a:endParaRPr lang="en-US" sz="3600" dirty="0"/>
          </a:p>
        </p:txBody>
      </p:sp>
      <p:sp>
        <p:nvSpPr>
          <p:cNvPr id="3" name="Content Placeholder 2"/>
          <p:cNvSpPr>
            <a:spLocks noGrp="1"/>
          </p:cNvSpPr>
          <p:nvPr>
            <p:ph idx="1"/>
          </p:nvPr>
        </p:nvSpPr>
        <p:spPr/>
        <p:txBody>
          <a:bodyPr/>
          <a:lstStyle/>
          <a:p>
            <a:r>
              <a:rPr lang="en-US" dirty="0"/>
              <a:t>Fluorescence correlation spectroscopy (FCS)</a:t>
            </a:r>
          </a:p>
          <a:p>
            <a:r>
              <a:rPr lang="en-US" dirty="0">
                <a:solidFill>
                  <a:prstClr val="black"/>
                </a:solidFill>
              </a:rPr>
              <a:t>Fluorescent recovery after photobleaching (FRAP)</a:t>
            </a:r>
            <a:endParaRPr lang="en-US" dirty="0"/>
          </a:p>
        </p:txBody>
      </p:sp>
    </p:spTree>
    <p:extLst>
      <p:ext uri="{BB962C8B-B14F-4D97-AF65-F5344CB8AC3E}">
        <p14:creationId xmlns:p14="http://schemas.microsoft.com/office/powerpoint/2010/main" val="1001577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solidFill>
                  <a:prstClr val="black"/>
                </a:solidFill>
              </a:rPr>
              <a:t>Techniques for studying molecular diffusion</a:t>
            </a:r>
            <a:endParaRPr lang="en-US" sz="3600" dirty="0"/>
          </a:p>
        </p:txBody>
      </p:sp>
      <p:sp>
        <p:nvSpPr>
          <p:cNvPr id="3" name="Content Placeholder 2"/>
          <p:cNvSpPr>
            <a:spLocks noGrp="1"/>
          </p:cNvSpPr>
          <p:nvPr>
            <p:ph idx="1"/>
          </p:nvPr>
        </p:nvSpPr>
        <p:spPr/>
        <p:txBody>
          <a:bodyPr/>
          <a:lstStyle/>
          <a:p>
            <a:r>
              <a:rPr lang="en-US" dirty="0"/>
              <a:t>Fluorescence correlation spectroscopy (FCS)</a:t>
            </a:r>
          </a:p>
          <a:p>
            <a:r>
              <a:rPr lang="en-US" dirty="0">
                <a:solidFill>
                  <a:schemeClr val="bg1">
                    <a:lumMod val="85000"/>
                  </a:schemeClr>
                </a:solidFill>
              </a:rPr>
              <a:t>Fluorescent recovery after photobleaching (FRAP)</a:t>
            </a:r>
          </a:p>
        </p:txBody>
      </p:sp>
    </p:spTree>
    <p:extLst>
      <p:ext uri="{BB962C8B-B14F-4D97-AF65-F5344CB8AC3E}">
        <p14:creationId xmlns:p14="http://schemas.microsoft.com/office/powerpoint/2010/main" val="93324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solidFill>
                  <a:srgbClr val="000000"/>
                </a:solidFill>
              </a:rPr>
              <a:t>Fluorescence Fluctuation Spectroscopy (FFS)</a:t>
            </a:r>
            <a:endParaRPr lang="en-US" sz="3200" dirty="0"/>
          </a:p>
        </p:txBody>
      </p:sp>
      <p:sp>
        <p:nvSpPr>
          <p:cNvPr id="3" name="Content Placeholder 2"/>
          <p:cNvSpPr>
            <a:spLocks noGrp="1"/>
          </p:cNvSpPr>
          <p:nvPr>
            <p:ph idx="1"/>
          </p:nvPr>
        </p:nvSpPr>
        <p:spPr/>
        <p:txBody>
          <a:bodyPr/>
          <a:lstStyle/>
          <a:p>
            <a:r>
              <a:rPr lang="en-US" dirty="0"/>
              <a:t>Fluorescence Correlation Spectroscopy (FCS)</a:t>
            </a:r>
          </a:p>
          <a:p>
            <a:r>
              <a:rPr lang="en-US" dirty="0"/>
              <a:t>Photon Counting Histogram (PCH)</a:t>
            </a:r>
          </a:p>
          <a:p>
            <a:r>
              <a:rPr lang="en-US" dirty="0"/>
              <a:t>Fluorescence Cross-Correlation Spectroscopy (FCCS)</a:t>
            </a:r>
          </a:p>
          <a:p>
            <a:pPr lvl="1"/>
            <a:r>
              <a:rPr lang="en-US" dirty="0"/>
              <a:t>FCS with more than 1 color</a:t>
            </a:r>
          </a:p>
          <a:p>
            <a:endParaRPr lang="en-US" dirty="0"/>
          </a:p>
        </p:txBody>
      </p:sp>
    </p:spTree>
    <p:extLst>
      <p:ext uri="{BB962C8B-B14F-4D97-AF65-F5344CB8AC3E}">
        <p14:creationId xmlns:p14="http://schemas.microsoft.com/office/powerpoint/2010/main" val="1279655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srgbClr val="000000"/>
                </a:solidFill>
              </a:rPr>
              <a:t>Fluorescence Fluctuation Spectroscopy (FFS)</a:t>
            </a:r>
            <a:endParaRPr lang="en-US" dirty="0"/>
          </a:p>
        </p:txBody>
      </p:sp>
      <p:sp>
        <p:nvSpPr>
          <p:cNvPr id="4" name="Content Placeholder 3"/>
          <p:cNvSpPr>
            <a:spLocks noGrp="1"/>
          </p:cNvSpPr>
          <p:nvPr>
            <p:ph sz="half" idx="1"/>
          </p:nvPr>
        </p:nvSpPr>
        <p:spPr/>
        <p:txBody>
          <a:bodyPr>
            <a:normAutofit lnSpcReduction="10000"/>
          </a:bodyPr>
          <a:lstStyle/>
          <a:p>
            <a:pPr marL="0" indent="0">
              <a:buNone/>
            </a:pPr>
            <a:r>
              <a:rPr lang="en-US" dirty="0"/>
              <a:t>Causes of fluctuations</a:t>
            </a:r>
          </a:p>
          <a:p>
            <a:r>
              <a:rPr lang="en-US" dirty="0"/>
              <a:t>Diffusion of labeled molecules due to Brownian motion</a:t>
            </a:r>
          </a:p>
          <a:p>
            <a:pPr lvl="1"/>
            <a:r>
              <a:rPr lang="en-US" dirty="0"/>
              <a:t>In cells wide range of things cause movement (</a:t>
            </a:r>
            <a:r>
              <a:rPr lang="fr-FR" dirty="0"/>
              <a:t>cellular </a:t>
            </a:r>
            <a:r>
              <a:rPr lang="fr-FR" dirty="0" err="1"/>
              <a:t>trafficking</a:t>
            </a:r>
            <a:r>
              <a:rPr lang="fr-FR" dirty="0"/>
              <a:t>, </a:t>
            </a:r>
            <a:r>
              <a:rPr lang="fr-FR" dirty="0" err="1"/>
              <a:t>protein</a:t>
            </a:r>
            <a:r>
              <a:rPr lang="fr-FR" dirty="0"/>
              <a:t> interaction etc.)</a:t>
            </a:r>
          </a:p>
          <a:p>
            <a:r>
              <a:rPr lang="en-US" dirty="0">
                <a:solidFill>
                  <a:srgbClr val="000000"/>
                </a:solidFill>
              </a:rPr>
              <a:t>Photophysical processes of labeled molecules</a:t>
            </a:r>
            <a:endParaRPr lang="en-US" dirty="0"/>
          </a:p>
          <a:p>
            <a:endParaRPr lang="en-US" dirty="0"/>
          </a:p>
        </p:txBody>
      </p:sp>
      <p:pic>
        <p:nvPicPr>
          <p:cNvPr id="6" name="confocor10">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4629150" y="1825625"/>
            <a:ext cx="3886200" cy="2914650"/>
          </a:xfrm>
        </p:spPr>
      </p:pic>
    </p:spTree>
    <p:extLst>
      <p:ext uri="{BB962C8B-B14F-4D97-AF65-F5344CB8AC3E}">
        <p14:creationId xmlns:p14="http://schemas.microsoft.com/office/powerpoint/2010/main" val="2466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Fluctuations Carry the Information</a:t>
            </a:r>
          </a:p>
        </p:txBody>
      </p:sp>
      <p:sp>
        <p:nvSpPr>
          <p:cNvPr id="3" name="Content Placeholder 2"/>
          <p:cNvSpPr>
            <a:spLocks noGrp="1"/>
          </p:cNvSpPr>
          <p:nvPr>
            <p:ph sz="half" idx="1"/>
          </p:nvPr>
        </p:nvSpPr>
        <p:spPr/>
        <p:txBody>
          <a:bodyPr>
            <a:normAutofit fontScale="85000" lnSpcReduction="20000"/>
          </a:bodyPr>
          <a:lstStyle/>
          <a:p>
            <a:pPr>
              <a:lnSpc>
                <a:spcPct val="120000"/>
              </a:lnSpc>
            </a:pPr>
            <a:r>
              <a:rPr lang="en-US" sz="2000" dirty="0"/>
              <a:t>Measured intensity fluctuations reflects (mobile fraction only) </a:t>
            </a:r>
          </a:p>
          <a:p>
            <a:pPr lvl="1">
              <a:lnSpc>
                <a:spcPct val="120000"/>
              </a:lnSpc>
            </a:pPr>
            <a:r>
              <a:rPr lang="en-US" sz="1800" dirty="0"/>
              <a:t>Number of particles</a:t>
            </a:r>
          </a:p>
          <a:p>
            <a:pPr lvl="2">
              <a:lnSpc>
                <a:spcPct val="120000"/>
              </a:lnSpc>
            </a:pPr>
            <a:r>
              <a:rPr lang="en-US" sz="1600" dirty="0"/>
              <a:t>concentration</a:t>
            </a:r>
          </a:p>
          <a:p>
            <a:pPr lvl="1">
              <a:lnSpc>
                <a:spcPct val="120000"/>
              </a:lnSpc>
            </a:pPr>
            <a:r>
              <a:rPr lang="en-US" sz="1800" dirty="0"/>
              <a:t>Diffusion of particles</a:t>
            </a:r>
          </a:p>
          <a:p>
            <a:pPr lvl="2">
              <a:lnSpc>
                <a:spcPct val="120000"/>
              </a:lnSpc>
            </a:pPr>
            <a:r>
              <a:rPr lang="en-US" sz="1600" dirty="0"/>
              <a:t>interaction</a:t>
            </a:r>
          </a:p>
          <a:p>
            <a:pPr lvl="1">
              <a:lnSpc>
                <a:spcPct val="120000"/>
              </a:lnSpc>
            </a:pPr>
            <a:r>
              <a:rPr lang="en-US" sz="1800" dirty="0"/>
              <a:t>Brightness</a:t>
            </a:r>
          </a:p>
          <a:p>
            <a:pPr lvl="2">
              <a:lnSpc>
                <a:spcPct val="120000"/>
              </a:lnSpc>
            </a:pPr>
            <a:r>
              <a:rPr lang="en-US" sz="1600" dirty="0" err="1"/>
              <a:t>Oligomerization</a:t>
            </a:r>
            <a:endParaRPr lang="en-US" sz="2000" dirty="0"/>
          </a:p>
          <a:p>
            <a:pPr>
              <a:lnSpc>
                <a:spcPct val="120000"/>
              </a:lnSpc>
            </a:pPr>
            <a:r>
              <a:rPr lang="en-US" sz="2000" dirty="0"/>
              <a:t>A particle that transits the </a:t>
            </a:r>
            <a:r>
              <a:rPr lang="en-US" sz="2000" dirty="0" err="1"/>
              <a:t>confocal</a:t>
            </a:r>
            <a:r>
              <a:rPr lang="en-US" sz="2000" dirty="0"/>
              <a:t> volume will generate groups of pulses. </a:t>
            </a:r>
          </a:p>
          <a:p>
            <a:pPr lvl="1">
              <a:lnSpc>
                <a:spcPct val="120000"/>
              </a:lnSpc>
            </a:pPr>
            <a:r>
              <a:rPr lang="en-US" sz="1800" dirty="0"/>
              <a:t>The correlation function calculates the mean duration time t of these groups.</a:t>
            </a:r>
          </a:p>
          <a:p>
            <a:pPr lvl="1">
              <a:lnSpc>
                <a:spcPct val="120000"/>
              </a:lnSpc>
            </a:pPr>
            <a:r>
              <a:rPr lang="en-US" sz="1800" dirty="0"/>
              <a:t>The variance/histogram of the signal yields information about </a:t>
            </a:r>
            <a:r>
              <a:rPr lang="en-US" sz="1800" dirty="0" err="1"/>
              <a:t>oligomeric</a:t>
            </a:r>
            <a:r>
              <a:rPr lang="en-US" sz="1800" dirty="0"/>
              <a:t> state</a:t>
            </a:r>
          </a:p>
        </p:txBody>
      </p:sp>
      <p:grpSp>
        <p:nvGrpSpPr>
          <p:cNvPr id="16" name="Group 57"/>
          <p:cNvGrpSpPr>
            <a:grpSpLocks/>
          </p:cNvGrpSpPr>
          <p:nvPr/>
        </p:nvGrpSpPr>
        <p:grpSpPr bwMode="auto">
          <a:xfrm>
            <a:off x="4648200" y="2163763"/>
            <a:ext cx="4419600" cy="2560637"/>
            <a:chOff x="48" y="528"/>
            <a:chExt cx="2784" cy="1613"/>
          </a:xfrm>
        </p:grpSpPr>
        <p:pic>
          <p:nvPicPr>
            <p:cNvPr id="17" name="Picture 46"/>
            <p:cNvPicPr>
              <a:picLocks noChangeAspect="1" noChangeArrowheads="1"/>
            </p:cNvPicPr>
            <p:nvPr/>
          </p:nvPicPr>
          <p:blipFill>
            <a:blip r:embed="rId3" cstate="print"/>
            <a:srcRect/>
            <a:stretch>
              <a:fillRect/>
            </a:stretch>
          </p:blipFill>
          <p:spPr bwMode="auto">
            <a:xfrm>
              <a:off x="48" y="528"/>
              <a:ext cx="2256" cy="1613"/>
            </a:xfrm>
            <a:prstGeom prst="rect">
              <a:avLst/>
            </a:prstGeom>
            <a:noFill/>
            <a:ln w="9525">
              <a:noFill/>
              <a:miter lim="800000"/>
              <a:headEnd/>
              <a:tailEnd/>
            </a:ln>
            <a:effectLst/>
          </p:spPr>
        </p:pic>
        <p:sp>
          <p:nvSpPr>
            <p:cNvPr id="18" name="Text Box 51"/>
            <p:cNvSpPr txBox="1">
              <a:spLocks noChangeArrowheads="1"/>
            </p:cNvSpPr>
            <p:nvPr/>
          </p:nvSpPr>
          <p:spPr bwMode="auto">
            <a:xfrm>
              <a:off x="2160" y="1210"/>
              <a:ext cx="624" cy="288"/>
            </a:xfrm>
            <a:prstGeom prst="rect">
              <a:avLst/>
            </a:prstGeom>
            <a:noFill/>
            <a:ln w="9525">
              <a:noFill/>
              <a:miter lim="800000"/>
              <a:headEnd/>
              <a:tailEnd/>
            </a:ln>
            <a:effectLst/>
          </p:spPr>
          <p:txBody>
            <a:bodyPr>
              <a:spAutoFit/>
            </a:bodyPr>
            <a:lstStyle/>
            <a:p>
              <a:pPr algn="ctr">
                <a:spcBef>
                  <a:spcPct val="50000"/>
                </a:spcBef>
              </a:pPr>
              <a:r>
                <a:rPr lang="en-US" sz="2400" b="1">
                  <a:solidFill>
                    <a:srgbClr val="CC0000"/>
                  </a:solidFill>
                </a:rPr>
                <a:t>&lt;I(t)&gt;</a:t>
              </a:r>
            </a:p>
          </p:txBody>
        </p:sp>
        <p:sp>
          <p:nvSpPr>
            <p:cNvPr id="19" name="Text Box 52"/>
            <p:cNvSpPr txBox="1">
              <a:spLocks noChangeArrowheads="1"/>
            </p:cNvSpPr>
            <p:nvPr/>
          </p:nvSpPr>
          <p:spPr bwMode="auto">
            <a:xfrm>
              <a:off x="2160" y="672"/>
              <a:ext cx="672" cy="288"/>
            </a:xfrm>
            <a:prstGeom prst="rect">
              <a:avLst/>
            </a:prstGeom>
            <a:noFill/>
            <a:ln w="9525">
              <a:noFill/>
              <a:miter lim="800000"/>
              <a:headEnd/>
              <a:tailEnd/>
            </a:ln>
            <a:effectLst/>
          </p:spPr>
          <p:txBody>
            <a:bodyPr>
              <a:spAutoFit/>
            </a:bodyPr>
            <a:lstStyle/>
            <a:p>
              <a:pPr algn="ctr">
                <a:spcBef>
                  <a:spcPct val="50000"/>
                </a:spcBef>
              </a:pPr>
              <a:r>
                <a:rPr lang="en-US" sz="2400" b="1">
                  <a:solidFill>
                    <a:srgbClr val="0000FF"/>
                  </a:solidFill>
                  <a:latin typeface="Symbol" pitchFamily="18" charset="2"/>
                </a:rPr>
                <a:t>d</a:t>
              </a:r>
              <a:r>
                <a:rPr lang="en-US" sz="2400" b="1">
                  <a:solidFill>
                    <a:srgbClr val="0000FF"/>
                  </a:solidFill>
                </a:rPr>
                <a:t>I(t)</a:t>
              </a:r>
            </a:p>
          </p:txBody>
        </p:sp>
        <p:sp>
          <p:nvSpPr>
            <p:cNvPr id="20" name="Text Box 53"/>
            <p:cNvSpPr txBox="1">
              <a:spLocks noChangeArrowheads="1"/>
            </p:cNvSpPr>
            <p:nvPr/>
          </p:nvSpPr>
          <p:spPr bwMode="auto">
            <a:xfrm>
              <a:off x="2160" y="1584"/>
              <a:ext cx="672" cy="288"/>
            </a:xfrm>
            <a:prstGeom prst="rect">
              <a:avLst/>
            </a:prstGeom>
            <a:noFill/>
            <a:ln w="9525">
              <a:noFill/>
              <a:miter lim="800000"/>
              <a:headEnd/>
              <a:tailEnd/>
            </a:ln>
            <a:effectLst/>
          </p:spPr>
          <p:txBody>
            <a:bodyPr>
              <a:spAutoFit/>
            </a:bodyPr>
            <a:lstStyle/>
            <a:p>
              <a:pPr algn="ctr">
                <a:spcBef>
                  <a:spcPct val="50000"/>
                </a:spcBef>
              </a:pPr>
              <a:r>
                <a:rPr lang="en-US" sz="2400" b="1">
                  <a:solidFill>
                    <a:srgbClr val="0000FF"/>
                  </a:solidFill>
                  <a:latin typeface="Symbol" pitchFamily="18" charset="2"/>
                </a:rPr>
                <a:t>d</a:t>
              </a:r>
              <a:r>
                <a:rPr lang="en-US" sz="2400" b="1">
                  <a:solidFill>
                    <a:srgbClr val="0000FF"/>
                  </a:solidFill>
                </a:rPr>
                <a:t>I(t)</a:t>
              </a:r>
            </a:p>
          </p:txBody>
        </p:sp>
      </p:grpSp>
      <p:grpSp>
        <p:nvGrpSpPr>
          <p:cNvPr id="22" name="Group 21"/>
          <p:cNvGrpSpPr/>
          <p:nvPr/>
        </p:nvGrpSpPr>
        <p:grpSpPr>
          <a:xfrm>
            <a:off x="210200" y="4803228"/>
            <a:ext cx="4267200" cy="528892"/>
            <a:chOff x="76200" y="4561114"/>
            <a:chExt cx="4191000" cy="664028"/>
          </a:xfrm>
        </p:grpSpPr>
        <p:sp>
          <p:nvSpPr>
            <p:cNvPr id="13" name="Rectangle 12"/>
            <p:cNvSpPr/>
            <p:nvPr/>
          </p:nvSpPr>
          <p:spPr>
            <a:xfrm>
              <a:off x="838200" y="4561114"/>
              <a:ext cx="3429000" cy="66402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6200" y="4714298"/>
              <a:ext cx="762000" cy="369332"/>
            </a:xfrm>
            <a:prstGeom prst="rect">
              <a:avLst/>
            </a:prstGeom>
            <a:noFill/>
          </p:spPr>
          <p:txBody>
            <a:bodyPr wrap="square" rtlCol="0">
              <a:spAutoFit/>
            </a:bodyPr>
            <a:lstStyle/>
            <a:p>
              <a:pPr algn="ctr"/>
              <a:r>
                <a:rPr lang="en-US" b="1" dirty="0">
                  <a:solidFill>
                    <a:srgbClr val="0000FF"/>
                  </a:solidFill>
                </a:rPr>
                <a:t>FCS</a:t>
              </a:r>
            </a:p>
          </p:txBody>
        </p:sp>
      </p:grpSp>
      <p:grpSp>
        <p:nvGrpSpPr>
          <p:cNvPr id="26" name="Group 25"/>
          <p:cNvGrpSpPr/>
          <p:nvPr/>
        </p:nvGrpSpPr>
        <p:grpSpPr>
          <a:xfrm>
            <a:off x="983084" y="5343006"/>
            <a:ext cx="4953000" cy="664028"/>
            <a:chOff x="838200" y="5279572"/>
            <a:chExt cx="4953000" cy="664028"/>
          </a:xfrm>
        </p:grpSpPr>
        <p:sp>
          <p:nvSpPr>
            <p:cNvPr id="24" name="Rectangle 23"/>
            <p:cNvSpPr/>
            <p:nvPr/>
          </p:nvSpPr>
          <p:spPr>
            <a:xfrm>
              <a:off x="838200" y="5279572"/>
              <a:ext cx="3581400" cy="664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572000" y="5410200"/>
              <a:ext cx="1219200" cy="369332"/>
            </a:xfrm>
            <a:prstGeom prst="rect">
              <a:avLst/>
            </a:prstGeom>
            <a:noFill/>
          </p:spPr>
          <p:txBody>
            <a:bodyPr wrap="square" rtlCol="0">
              <a:spAutoFit/>
            </a:bodyPr>
            <a:lstStyle/>
            <a:p>
              <a:pPr algn="ctr"/>
              <a:r>
                <a:rPr lang="en-US" b="1" dirty="0">
                  <a:solidFill>
                    <a:srgbClr val="FF0000"/>
                  </a:solidFill>
                </a:rPr>
                <a:t>PCH</a:t>
              </a:r>
            </a:p>
          </p:txBody>
        </p:sp>
      </p:grpSp>
    </p:spTree>
    <p:extLst>
      <p:ext uri="{BB962C8B-B14F-4D97-AF65-F5344CB8AC3E}">
        <p14:creationId xmlns:p14="http://schemas.microsoft.com/office/powerpoint/2010/main" val="303875255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5990</TotalTime>
  <Words>3266</Words>
  <Application>Microsoft Office PowerPoint</Application>
  <PresentationFormat>On-screen Show (4:3)</PresentationFormat>
  <Paragraphs>411</Paragraphs>
  <Slides>38</Slides>
  <Notes>19</Notes>
  <HiddenSlides>0</HiddenSlides>
  <MMClips>1</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38</vt:i4>
      </vt:variant>
    </vt:vector>
  </HeadingPairs>
  <TitlesOfParts>
    <vt:vector size="52" baseType="lpstr">
      <vt:lpstr>Arial Unicode MS</vt:lpstr>
      <vt:lpstr>ＭＳ Ｐゴシック</vt:lpstr>
      <vt:lpstr>Arial</vt:lpstr>
      <vt:lpstr>Calibri</vt:lpstr>
      <vt:lpstr>Calibri Light</vt:lpstr>
      <vt:lpstr>Eurostile</vt:lpstr>
      <vt:lpstr>msgothic</vt:lpstr>
      <vt:lpstr>Symbol</vt:lpstr>
      <vt:lpstr>1_Office Theme</vt:lpstr>
      <vt:lpstr>Office Theme</vt:lpstr>
      <vt:lpstr>3_Office Theme</vt:lpstr>
      <vt:lpstr>2_Office Theme</vt:lpstr>
      <vt:lpstr>4_Office Theme</vt:lpstr>
      <vt:lpstr>Equation</vt:lpstr>
      <vt:lpstr>Biology 227: Methods in Modern Microscopy</vt:lpstr>
      <vt:lpstr>Fluorescence correlation spectroscopy (FCS)</vt:lpstr>
      <vt:lpstr>Fluorescent recovery after photobleaching (FRAP)</vt:lpstr>
      <vt:lpstr>Green Fluorescent Protein</vt:lpstr>
      <vt:lpstr>Techniques for studying molecular diffusion</vt:lpstr>
      <vt:lpstr>Techniques for studying molecular diffusion</vt:lpstr>
      <vt:lpstr>Fluorescence Fluctuation Spectroscopy (FFS)</vt:lpstr>
      <vt:lpstr>Fluorescence Fluctuation Spectroscopy (FFS)</vt:lpstr>
      <vt:lpstr>Fluctuations Carry the Information</vt:lpstr>
      <vt:lpstr>Creating the Autocorrelation Function</vt:lpstr>
      <vt:lpstr>Autocorrelation Yields Diffusion and Concentration</vt:lpstr>
      <vt:lpstr>Autocorrelation Yields Diffusion and Concentration</vt:lpstr>
      <vt:lpstr>Autocorrelation Yields Diffusion and Concentration</vt:lpstr>
      <vt:lpstr>Fitting with Correct Model</vt:lpstr>
      <vt:lpstr>Work Flow for FCS</vt:lpstr>
      <vt:lpstr>Work Flow for FCS</vt:lpstr>
      <vt:lpstr>Zeiss LSM 880: FCS Setup on a Laser Scanning Confocal Microscope</vt:lpstr>
      <vt:lpstr>Fluorescence Fluctuation Spectroscopy (FFS)</vt:lpstr>
      <vt:lpstr>Techniques for studying molecular diffusion</vt:lpstr>
      <vt:lpstr>Fluorescent recovery after photobleaching (FRAP)</vt:lpstr>
      <vt:lpstr>Two-Photon microscopy: Good for FRAP?</vt:lpstr>
      <vt:lpstr>Techniques for studying molecular diffusion</vt:lpstr>
      <vt:lpstr>But what do you do when FRAP and FCS give different results?</vt:lpstr>
      <vt:lpstr>Do FRAP and FCS give different results?</vt:lpstr>
      <vt:lpstr>Techniques for studying molecular diffusion</vt:lpstr>
      <vt:lpstr>Meeting Summary on Impact of Genomics on Drug Discovery and Development</vt:lpstr>
      <vt:lpstr>Flip trap screen (http://www.fliptrap.org) Le Trinh et al. Gene Dev. 2011</vt:lpstr>
      <vt:lpstr>Flip Trap Screen Labels Endogenous Proteins: Different Sub-Cellular Compartments and Cell Types </vt:lpstr>
      <vt:lpstr>Nucleus has Distinct Structural and Functional Compartments</vt:lpstr>
      <vt:lpstr>PowerPoint Presentation</vt:lpstr>
      <vt:lpstr>PowerPoint Presentation</vt:lpstr>
      <vt:lpstr>PowerPoint Presentation</vt:lpstr>
      <vt:lpstr>PowerPoint Presentation</vt:lpstr>
      <vt:lpstr>In Vivo Readout of Transcriptional Activity:  Trichostatin A (TSA) treatment Slows Hmga2 Protein Diffusion</vt:lpstr>
      <vt:lpstr>What Do Differences in Diffusion Coefficients Mean?</vt:lpstr>
      <vt:lpstr>What Do Differences in Diffusion Coefficients Mean?</vt:lpstr>
      <vt:lpstr>What Do Differences in Diffusion Coefficients Mean?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Collazo</dc:creator>
  <cp:lastModifiedBy>Andres Collazo</cp:lastModifiedBy>
  <cp:revision>108</cp:revision>
  <dcterms:created xsi:type="dcterms:W3CDTF">2015-02-17T20:54:52Z</dcterms:created>
  <dcterms:modified xsi:type="dcterms:W3CDTF">2018-01-31T23:55:34Z</dcterms:modified>
</cp:coreProperties>
</file>