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00" r:id="rId3"/>
    <p:sldMasterId id="2147483712" r:id="rId4"/>
  </p:sldMasterIdLst>
  <p:notesMasterIdLst>
    <p:notesMasterId r:id="rId40"/>
  </p:notesMasterIdLst>
  <p:sldIdLst>
    <p:sldId id="410" r:id="rId5"/>
    <p:sldId id="428" r:id="rId6"/>
    <p:sldId id="427" r:id="rId7"/>
    <p:sldId id="425" r:id="rId8"/>
    <p:sldId id="417" r:id="rId9"/>
    <p:sldId id="265" r:id="rId10"/>
    <p:sldId id="266" r:id="rId11"/>
    <p:sldId id="267" r:id="rId12"/>
    <p:sldId id="350" r:id="rId13"/>
    <p:sldId id="353" r:id="rId14"/>
    <p:sldId id="351" r:id="rId15"/>
    <p:sldId id="352" r:id="rId16"/>
    <p:sldId id="325" r:id="rId17"/>
    <p:sldId id="327" r:id="rId18"/>
    <p:sldId id="326" r:id="rId19"/>
    <p:sldId id="323" r:id="rId20"/>
    <p:sldId id="368" r:id="rId21"/>
    <p:sldId id="324" r:id="rId22"/>
    <p:sldId id="345" r:id="rId23"/>
    <p:sldId id="346" r:id="rId24"/>
    <p:sldId id="328" r:id="rId25"/>
    <p:sldId id="329" r:id="rId26"/>
    <p:sldId id="366" r:id="rId27"/>
    <p:sldId id="330" r:id="rId28"/>
    <p:sldId id="343" r:id="rId29"/>
    <p:sldId id="344" r:id="rId30"/>
    <p:sldId id="418" r:id="rId31"/>
    <p:sldId id="406" r:id="rId32"/>
    <p:sldId id="407" r:id="rId33"/>
    <p:sldId id="429" r:id="rId34"/>
    <p:sldId id="424" r:id="rId35"/>
    <p:sldId id="421" r:id="rId36"/>
    <p:sldId id="422" r:id="rId37"/>
    <p:sldId id="430" r:id="rId38"/>
    <p:sldId id="431" r:id="rId3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2588" autoAdjust="0"/>
  </p:normalViewPr>
  <p:slideViewPr>
    <p:cSldViewPr snapToGrid="0">
      <p:cViewPr varScale="1">
        <p:scale>
          <a:sx n="70" d="100"/>
          <a:sy n="70" d="100"/>
        </p:scale>
        <p:origin x="1766" y="5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B82FA756-524C-4E48-9936-FEE2F09D517B}" type="datetimeFigureOut">
              <a:rPr lang="en-US" smtClean="0"/>
              <a:t>1/11/2016</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51CFDA8-7C39-4F47-9D89-9FD9FD21AE65}" type="slidenum">
              <a:rPr lang="en-US" smtClean="0"/>
              <a:t>‹#›</a:t>
            </a:fld>
            <a:endParaRPr lang="en-US"/>
          </a:p>
        </p:txBody>
      </p:sp>
    </p:spTree>
    <p:extLst>
      <p:ext uri="{BB962C8B-B14F-4D97-AF65-F5344CB8AC3E}">
        <p14:creationId xmlns:p14="http://schemas.microsoft.com/office/powerpoint/2010/main" val="354635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Joule_second"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Second" TargetMode="External"/><Relationship Id="rId5" Type="http://schemas.openxmlformats.org/officeDocument/2006/relationships/hyperlink" Target="https://en.wikipedia.org/wiki/Metre" TargetMode="External"/><Relationship Id="rId4" Type="http://schemas.openxmlformats.org/officeDocument/2006/relationships/hyperlink" Target="https://en.wikipedia.org/wiki/Newton_(uni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Crown_glass_(optics)" TargetMode="External"/><Relationship Id="rId13" Type="http://schemas.openxmlformats.org/officeDocument/2006/relationships/hyperlink" Target="http://en.wikipedia.org/wiki/Potash" TargetMode="External"/><Relationship Id="rId18" Type="http://schemas.openxmlformats.org/officeDocument/2006/relationships/hyperlink" Target="http://en.wikipedia.org/wiki/Titanium_dioxide" TargetMode="External"/><Relationship Id="rId26" Type="http://schemas.openxmlformats.org/officeDocument/2006/relationships/hyperlink" Target="http://en.wikipedia.org/wiki/Schott_AG" TargetMode="External"/><Relationship Id="rId3" Type="http://schemas.openxmlformats.org/officeDocument/2006/relationships/hyperlink" Target="http://en.wikipedia.org/wiki/Glass" TargetMode="External"/><Relationship Id="rId21" Type="http://schemas.openxmlformats.org/officeDocument/2006/relationships/hyperlink" Target="http://en.wikipedia.org/wiki/Diamond_simulant" TargetMode="External"/><Relationship Id="rId34" Type="http://schemas.openxmlformats.org/officeDocument/2006/relationships/hyperlink" Target="http://en.wikipedia.org/wiki/Flint_glass" TargetMode="External"/><Relationship Id="rId7" Type="http://schemas.openxmlformats.org/officeDocument/2006/relationships/hyperlink" Target="http://en.wikipedia.org/wiki/Lens_(optics)#Types_of_simple_lenses" TargetMode="External"/><Relationship Id="rId12" Type="http://schemas.openxmlformats.org/officeDocument/2006/relationships/hyperlink" Target="http://en.wikipedia.org/wiki/George_Ravenscroft" TargetMode="External"/><Relationship Id="rId17" Type="http://schemas.openxmlformats.org/officeDocument/2006/relationships/hyperlink" Target="http://en.wikipedia.org/wiki/Pollution" TargetMode="External"/><Relationship Id="rId25" Type="http://schemas.openxmlformats.org/officeDocument/2006/relationships/hyperlink" Target="http://en.wikipedia.org/wiki/Borosilicate_glass" TargetMode="External"/><Relationship Id="rId33" Type="http://schemas.openxmlformats.org/officeDocument/2006/relationships/hyperlink" Target="http://en.wikipedia.org/wiki/Lanthanum_oxide" TargetMode="External"/><Relationship Id="rId2" Type="http://schemas.openxmlformats.org/officeDocument/2006/relationships/slide" Target="../slides/slide31.xml"/><Relationship Id="rId16" Type="http://schemas.openxmlformats.org/officeDocument/2006/relationships/hyperlink" Target="http://en.wikipedia.org/wiki/Lead_oxide" TargetMode="External"/><Relationship Id="rId20" Type="http://schemas.openxmlformats.org/officeDocument/2006/relationships/hyperlink" Target="http://en.wikipedia.org/wiki/Rhinestone" TargetMode="External"/><Relationship Id="rId29" Type="http://schemas.openxmlformats.org/officeDocument/2006/relationships/hyperlink" Target="http://en.wikipedia.org/wiki/Zinc_oxide" TargetMode="External"/><Relationship Id="rId1" Type="http://schemas.openxmlformats.org/officeDocument/2006/relationships/notesMaster" Target="../notesMasters/notesMaster1.xml"/><Relationship Id="rId6" Type="http://schemas.openxmlformats.org/officeDocument/2006/relationships/hyperlink" Target="http://en.wikipedia.org/wiki/Dispersion_(optics)" TargetMode="External"/><Relationship Id="rId11" Type="http://schemas.openxmlformats.org/officeDocument/2006/relationships/hyperlink" Target="http://en.wikipedia.org/wiki/Flint" TargetMode="External"/><Relationship Id="rId24" Type="http://schemas.openxmlformats.org/officeDocument/2006/relationships/hyperlink" Target="http://en.wikipedia.org/wiki/Low_dispersion_glass" TargetMode="External"/><Relationship Id="rId32" Type="http://schemas.openxmlformats.org/officeDocument/2006/relationships/hyperlink" Target="http://en.wikipedia.org/wiki/Fluorite" TargetMode="External"/><Relationship Id="rId5" Type="http://schemas.openxmlformats.org/officeDocument/2006/relationships/hyperlink" Target="http://en.wikipedia.org/wiki/Abbe_number" TargetMode="External"/><Relationship Id="rId15" Type="http://schemas.openxmlformats.org/officeDocument/2006/relationships/hyperlink" Target="http://en.wikipedia.org/wiki/Lead_crystal" TargetMode="External"/><Relationship Id="rId23" Type="http://schemas.openxmlformats.org/officeDocument/2006/relationships/hyperlink" Target="http://en.wikipedia.org/wiki/Potassium_oxide" TargetMode="External"/><Relationship Id="rId28" Type="http://schemas.openxmlformats.org/officeDocument/2006/relationships/hyperlink" Target="http://en.wikipedia.org/wiki/Boric_oxide" TargetMode="External"/><Relationship Id="rId36" Type="http://schemas.openxmlformats.org/officeDocument/2006/relationships/hyperlink" Target="http://en.wikipedia.org/wiki/Focal_length" TargetMode="External"/><Relationship Id="rId10" Type="http://schemas.openxmlformats.org/officeDocument/2006/relationships/hyperlink" Target="http://en.wikipedia.org/wiki/Chromatic_aberration" TargetMode="External"/><Relationship Id="rId19" Type="http://schemas.openxmlformats.org/officeDocument/2006/relationships/hyperlink" Target="http://en.wikipedia.org/wiki/Zirconium_dioxide" TargetMode="External"/><Relationship Id="rId31" Type="http://schemas.openxmlformats.org/officeDocument/2006/relationships/hyperlink" Target="http://en.wikipedia.org/wiki/Barium_oxide" TargetMode="External"/><Relationship Id="rId4" Type="http://schemas.openxmlformats.org/officeDocument/2006/relationships/hyperlink" Target="http://en.wikipedia.org/wiki/Refractive_index" TargetMode="External"/><Relationship Id="rId9" Type="http://schemas.openxmlformats.org/officeDocument/2006/relationships/hyperlink" Target="http://en.wikipedia.org/wiki/Achromatic_doublet" TargetMode="External"/><Relationship Id="rId14" Type="http://schemas.openxmlformats.org/officeDocument/2006/relationships/hyperlink" Target="http://en.wikipedia.org/wiki/Lead_glass" TargetMode="External"/><Relationship Id="rId22" Type="http://schemas.openxmlformats.org/officeDocument/2006/relationships/hyperlink" Target="http://en.wikipedia.org/wiki/Lens_(optics)" TargetMode="External"/><Relationship Id="rId27" Type="http://schemas.openxmlformats.org/officeDocument/2006/relationships/hyperlink" Target="http://en.wikipedia.org/wiki/Crown_glass_(optics)#cite_note-1" TargetMode="External"/><Relationship Id="rId30" Type="http://schemas.openxmlformats.org/officeDocument/2006/relationships/hyperlink" Target="http://en.wikipedia.org/wiki/Phosphorus_pentoxide" TargetMode="External"/><Relationship Id="rId35" Type="http://schemas.openxmlformats.org/officeDocument/2006/relationships/hyperlink" Target="http://en.wikipedia.org/wiki/Singlet_lens"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Chromatic_aberration" TargetMode="External"/><Relationship Id="rId3" Type="http://schemas.openxmlformats.org/officeDocument/2006/relationships/hyperlink" Target="https://en.wikipedia.org/wiki/Physics" TargetMode="External"/><Relationship Id="rId7" Type="http://schemas.openxmlformats.org/officeDocument/2006/relationships/hyperlink" Target="https://en.wikipedia.org/wiki/Refractive_index"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en.wikipedia.org/wiki/Dispersion_(optics)" TargetMode="External"/><Relationship Id="rId5" Type="http://schemas.openxmlformats.org/officeDocument/2006/relationships/hyperlink" Target="https://en.wikipedia.org/wiki/Transparency_(optics)" TargetMode="External"/><Relationship Id="rId10" Type="http://schemas.openxmlformats.org/officeDocument/2006/relationships/hyperlink" Target="https://en.wikipedia.org/wiki/ISO" TargetMode="External"/><Relationship Id="rId4" Type="http://schemas.openxmlformats.org/officeDocument/2006/relationships/hyperlink" Target="https://en.wikipedia.org/wiki/Optics" TargetMode="External"/><Relationship Id="rId9" Type="http://schemas.openxmlformats.org/officeDocument/2006/relationships/hyperlink" Target="https://en.wikipedia.org/wiki/Ernst_Abbe"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Transparency_(optics)" TargetMode="External"/><Relationship Id="rId13" Type="http://schemas.openxmlformats.org/officeDocument/2006/relationships/hyperlink" Target="https://en.wikipedia.org/wiki/ISO" TargetMode="External"/><Relationship Id="rId3" Type="http://schemas.openxmlformats.org/officeDocument/2006/relationships/hyperlink" Target="http://hyperphysics.phy-astr.gsu.edu/hbase/geoopt/dispersion.html#c1" TargetMode="External"/><Relationship Id="rId7" Type="http://schemas.openxmlformats.org/officeDocument/2006/relationships/hyperlink" Target="https://en.wikipedia.org/wiki/Optics" TargetMode="External"/><Relationship Id="rId12" Type="http://schemas.openxmlformats.org/officeDocument/2006/relationships/hyperlink" Target="https://en.wikipedia.org/wiki/Ernst_Abbe"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en.wikipedia.org/wiki/Physics" TargetMode="External"/><Relationship Id="rId11" Type="http://schemas.openxmlformats.org/officeDocument/2006/relationships/hyperlink" Target="https://en.wikipedia.org/wiki/Chromatic_aberration" TargetMode="External"/><Relationship Id="rId5" Type="http://schemas.openxmlformats.org/officeDocument/2006/relationships/hyperlink" Target="http://hyperphysics.phy-astr.gsu.edu/hbase/geoopt/aber2.html#c1" TargetMode="External"/><Relationship Id="rId10" Type="http://schemas.openxmlformats.org/officeDocument/2006/relationships/hyperlink" Target="https://en.wikipedia.org/wiki/Refractive_index" TargetMode="External"/><Relationship Id="rId4" Type="http://schemas.openxmlformats.org/officeDocument/2006/relationships/hyperlink" Target="http://hyperphysics.phy-astr.gsu.edu/hbase/geoopt/aber2.html#c2" TargetMode="External"/><Relationship Id="rId9" Type="http://schemas.openxmlformats.org/officeDocument/2006/relationships/hyperlink" Target="https://en.wikipedia.org/wiki/Dispersion_(optic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this vast range of wavelengths, there are three or more regions of approximation which are especially interesting. In one of these, a condition exists in which the wavelengths involved are very small compared with the dimensions of the equipment available for their study; furthermore, the photon energies, using the quantum theory, are small compared with the energy sensitivity of the equipment. Under these conditions we can make a rough first approximation by a method called </a:t>
            </a:r>
            <a:r>
              <a:rPr lang="en-US" i="1" dirty="0" smtClean="0"/>
              <a:t>geometrical optics</a:t>
            </a:r>
            <a:r>
              <a:rPr lang="en-US" dirty="0" smtClean="0"/>
              <a:t>. If, on the other hand, the wavelengths are comparable to the dimensions of the equipment, which is difficult to arrange with visible light but easier with </a:t>
            </a:r>
            <a:r>
              <a:rPr lang="en-US" dirty="0" err="1" smtClean="0"/>
              <a:t>radiowaves</a:t>
            </a:r>
            <a:r>
              <a:rPr lang="en-US" dirty="0" smtClean="0"/>
              <a:t>, and if the photon energies are still negligibly small, then a very useful approximation can be made by studying the behavior of the waves, still disregarding the quantum mechanics. This method is based on the </a:t>
            </a:r>
            <a:r>
              <a:rPr lang="en-US" i="1" dirty="0" smtClean="0"/>
              <a:t>classical theory of electromagnetic radiation</a:t>
            </a:r>
            <a:r>
              <a:rPr lang="en-US" dirty="0" smtClean="0"/>
              <a:t>, which will be discussed in a later chapter. Next, if we go to very short wavelengths, where we can disregard the wave character but the photons have a very </a:t>
            </a:r>
            <a:r>
              <a:rPr lang="en-US" i="1" dirty="0" smtClean="0"/>
              <a:t>large</a:t>
            </a:r>
            <a:r>
              <a:rPr lang="en-US" dirty="0" smtClean="0"/>
              <a:t> energy compared with the sensitivity of our equipment, things get simple again. This is the simple </a:t>
            </a:r>
            <a:r>
              <a:rPr lang="en-US" i="1" dirty="0" smtClean="0"/>
              <a:t>photon</a:t>
            </a:r>
            <a:r>
              <a:rPr lang="en-US" dirty="0" smtClean="0"/>
              <a:t> picture, which we will describe only very roughly. The complete picture, which unifies the whole thing into one model, will not be available to us for a long time.</a:t>
            </a:r>
          </a:p>
          <a:p>
            <a:endParaRPr lang="en-US" dirty="0" smtClean="0"/>
          </a:p>
          <a:p>
            <a:r>
              <a:rPr lang="en-US" dirty="0" smtClean="0"/>
              <a:t>Planck constant = 6.626</a:t>
            </a:r>
            <a:r>
              <a:rPr lang="en-US" dirty="0" smtClean="0">
                <a:effectLst/>
              </a:rPr>
              <a:t>0</a:t>
            </a:r>
            <a:r>
              <a:rPr lang="en-US" dirty="0" smtClean="0"/>
              <a:t>69</a:t>
            </a:r>
            <a:r>
              <a:rPr lang="en-US" dirty="0" smtClean="0">
                <a:effectLst/>
              </a:rPr>
              <a:t>5</a:t>
            </a:r>
            <a:r>
              <a:rPr lang="en-US" dirty="0" smtClean="0"/>
              <a:t>7(29)</a:t>
            </a:r>
            <a:r>
              <a:rPr lang="en-US" dirty="0" smtClean="0">
                <a:effectLst/>
              </a:rPr>
              <a:t>×</a:t>
            </a:r>
            <a:r>
              <a:rPr lang="en-US" dirty="0" smtClean="0"/>
              <a:t>10</a:t>
            </a:r>
            <a:r>
              <a:rPr lang="en-US" baseline="30000" dirty="0" smtClean="0"/>
              <a:t>−34 </a:t>
            </a:r>
            <a:r>
              <a:rPr lang="en-US" dirty="0" smtClean="0">
                <a:hlinkClick r:id="rId3" tooltip="Joule second"/>
              </a:rPr>
              <a:t>joule seconds</a:t>
            </a:r>
            <a:r>
              <a:rPr lang="en-US" dirty="0" smtClean="0"/>
              <a:t> (J·s) or (</a:t>
            </a:r>
            <a:r>
              <a:rPr lang="en-US" dirty="0" err="1" smtClean="0">
                <a:hlinkClick r:id="rId4" tooltip="Newton (unit)"/>
              </a:rPr>
              <a:t>N</a:t>
            </a:r>
            <a:r>
              <a:rPr lang="en-US" dirty="0" err="1" smtClean="0"/>
              <a:t>·</a:t>
            </a:r>
            <a:r>
              <a:rPr lang="en-US" dirty="0" err="1" smtClean="0">
                <a:hlinkClick r:id="rId5" tooltip="Metre"/>
              </a:rPr>
              <a:t>m</a:t>
            </a:r>
            <a:r>
              <a:rPr lang="en-US" dirty="0" err="1" smtClean="0"/>
              <a:t>·</a:t>
            </a:r>
            <a:r>
              <a:rPr lang="en-US" dirty="0" err="1" smtClean="0">
                <a:hlinkClick r:id="rId6" tooltip="Second"/>
              </a:rPr>
              <a:t>s</a:t>
            </a:r>
            <a:r>
              <a:rPr lang="en-US" dirty="0" smtClean="0"/>
              <a:t>)</a:t>
            </a:r>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t>2</a:t>
            </a:fld>
            <a:endParaRPr lang="en-US"/>
          </a:p>
        </p:txBody>
      </p:sp>
    </p:spTree>
    <p:extLst>
      <p:ext uri="{BB962C8B-B14F-4D97-AF65-F5344CB8AC3E}">
        <p14:creationId xmlns:p14="http://schemas.microsoft.com/office/powerpoint/2010/main" val="387991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two convex</a:t>
            </a:r>
            <a:r>
              <a:rPr lang="en-US" baseline="0" dirty="0" smtClean="0"/>
              <a:t> lenses make a smaller image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26</a:t>
            </a:fld>
            <a:endParaRPr lang="en-US"/>
          </a:p>
        </p:txBody>
      </p:sp>
    </p:spTree>
    <p:extLst>
      <p:ext uri="{BB962C8B-B14F-4D97-AF65-F5344CB8AC3E}">
        <p14:creationId xmlns:p14="http://schemas.microsoft.com/office/powerpoint/2010/main" val="2777490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Flint glass</a:t>
            </a:r>
            <a:r>
              <a:rPr lang="en-US" dirty="0" smtClean="0"/>
              <a:t> is optical </a:t>
            </a:r>
            <a:r>
              <a:rPr lang="en-US" dirty="0" smtClean="0">
                <a:hlinkClick r:id="rId3" tooltip="Glass"/>
              </a:rPr>
              <a:t>glass</a:t>
            </a:r>
            <a:r>
              <a:rPr lang="en-US" dirty="0" smtClean="0"/>
              <a:t> that has relatively high </a:t>
            </a:r>
            <a:r>
              <a:rPr lang="en-US" dirty="0" smtClean="0">
                <a:hlinkClick r:id="rId4" tooltip="Refractive index"/>
              </a:rPr>
              <a:t>refractive index</a:t>
            </a:r>
            <a:r>
              <a:rPr lang="en-US" dirty="0" smtClean="0"/>
              <a:t> and low </a:t>
            </a:r>
            <a:r>
              <a:rPr lang="en-US" dirty="0" smtClean="0">
                <a:hlinkClick r:id="rId5" tooltip="Abbe number"/>
              </a:rPr>
              <a:t>Abbe number</a:t>
            </a:r>
            <a:r>
              <a:rPr lang="en-US" dirty="0" smtClean="0"/>
              <a:t> (high </a:t>
            </a:r>
            <a:r>
              <a:rPr lang="en-US" dirty="0" smtClean="0">
                <a:hlinkClick r:id="rId6" tooltip="Dispersion (optics)"/>
              </a:rPr>
              <a:t>dispersion</a:t>
            </a:r>
            <a:r>
              <a:rPr lang="en-US" dirty="0" smtClean="0"/>
              <a:t>). Flint glasses are arbitrarily defined as having an Abbe number of 50 to 55 or less. The currently known flint glasses have refractive indices ranging between 1.45 and 2.00. A </a:t>
            </a:r>
            <a:r>
              <a:rPr lang="en-US" dirty="0" smtClean="0">
                <a:hlinkClick r:id="rId7" tooltip="Lens (optics)"/>
              </a:rPr>
              <a:t>concave lens</a:t>
            </a:r>
            <a:r>
              <a:rPr lang="en-US" dirty="0" smtClean="0"/>
              <a:t> of flint glass is commonly combined with a </a:t>
            </a:r>
            <a:r>
              <a:rPr lang="en-US" dirty="0" smtClean="0">
                <a:hlinkClick r:id="rId7" tooltip="Lens (optics)"/>
              </a:rPr>
              <a:t>convex lens</a:t>
            </a:r>
            <a:r>
              <a:rPr lang="en-US" dirty="0" smtClean="0"/>
              <a:t> of </a:t>
            </a:r>
            <a:r>
              <a:rPr lang="en-US" dirty="0" smtClean="0">
                <a:hlinkClick r:id="rId8" tooltip="Crown glass (optics)"/>
              </a:rPr>
              <a:t>crown glass</a:t>
            </a:r>
            <a:r>
              <a:rPr lang="en-US" dirty="0" smtClean="0"/>
              <a:t> to produce an </a:t>
            </a:r>
            <a:r>
              <a:rPr lang="en-US" dirty="0" smtClean="0">
                <a:hlinkClick r:id="rId9" tooltip="Achromatic doublet"/>
              </a:rPr>
              <a:t>achromatic doublet</a:t>
            </a:r>
            <a:r>
              <a:rPr lang="en-US" dirty="0" smtClean="0"/>
              <a:t> lens because of their compensating optical properties, which reduces </a:t>
            </a:r>
            <a:r>
              <a:rPr lang="en-US" dirty="0" smtClean="0">
                <a:hlinkClick r:id="rId10" tooltip="Chromatic aberration"/>
              </a:rPr>
              <a:t>chromatic aberration</a:t>
            </a:r>
            <a:r>
              <a:rPr lang="en-US" dirty="0" smtClean="0"/>
              <a:t> (</a:t>
            </a:r>
            <a:r>
              <a:rPr lang="en-US" dirty="0" err="1" smtClean="0"/>
              <a:t>colour</a:t>
            </a:r>
            <a:r>
              <a:rPr lang="en-US" dirty="0" smtClean="0"/>
              <a:t> defects).</a:t>
            </a:r>
          </a:p>
          <a:p>
            <a:r>
              <a:rPr lang="en-US" dirty="0" smtClean="0"/>
              <a:t>With respect to glass, the term </a:t>
            </a:r>
            <a:r>
              <a:rPr lang="en-US" i="1" dirty="0" smtClean="0"/>
              <a:t>flint</a:t>
            </a:r>
            <a:r>
              <a:rPr lang="en-US" dirty="0" smtClean="0"/>
              <a:t> derives from the </a:t>
            </a:r>
            <a:r>
              <a:rPr lang="en-US" dirty="0" smtClean="0">
                <a:hlinkClick r:id="rId11" tooltip="Flint"/>
              </a:rPr>
              <a:t>flint</a:t>
            </a:r>
            <a:r>
              <a:rPr lang="en-US" dirty="0" smtClean="0"/>
              <a:t> nodules found in the chalk deposits of southeast England that were used as a source of high purity silica by </a:t>
            </a:r>
            <a:r>
              <a:rPr lang="en-US" dirty="0" smtClean="0">
                <a:hlinkClick r:id="rId12" tooltip="George Ravenscroft"/>
              </a:rPr>
              <a:t>George Ravenscroft</a:t>
            </a:r>
            <a:r>
              <a:rPr lang="en-US" dirty="0" smtClean="0"/>
              <a:t>, circa 1662, to produce a </a:t>
            </a:r>
            <a:r>
              <a:rPr lang="en-US" dirty="0" smtClean="0">
                <a:hlinkClick r:id="rId13" tooltip="Potash"/>
              </a:rPr>
              <a:t>potash</a:t>
            </a:r>
            <a:r>
              <a:rPr lang="en-US" dirty="0" smtClean="0"/>
              <a:t> </a:t>
            </a:r>
            <a:r>
              <a:rPr lang="en-US" dirty="0" smtClean="0">
                <a:hlinkClick r:id="rId14" tooltip="Lead glass"/>
              </a:rPr>
              <a:t>lead glass</a:t>
            </a:r>
            <a:r>
              <a:rPr lang="en-US" dirty="0" smtClean="0"/>
              <a:t> that was the precursor to English </a:t>
            </a:r>
            <a:r>
              <a:rPr lang="en-US" dirty="0" smtClean="0">
                <a:hlinkClick r:id="rId15" tooltip="Lead crystal"/>
              </a:rPr>
              <a:t>lead crystal</a:t>
            </a:r>
            <a:r>
              <a:rPr lang="en-US" dirty="0" smtClean="0"/>
              <a:t>.</a:t>
            </a:r>
          </a:p>
          <a:p>
            <a:r>
              <a:rPr lang="en-US" dirty="0" smtClean="0"/>
              <a:t>Traditionally, flint glasses were </a:t>
            </a:r>
            <a:r>
              <a:rPr lang="en-US" dirty="0" smtClean="0">
                <a:hlinkClick r:id="rId14" tooltip="Lead glass"/>
              </a:rPr>
              <a:t>lead glasses</a:t>
            </a:r>
            <a:r>
              <a:rPr lang="en-US" dirty="0" smtClean="0"/>
              <a:t> containing around 4–60% </a:t>
            </a:r>
            <a:r>
              <a:rPr lang="en-US" dirty="0" smtClean="0">
                <a:hlinkClick r:id="rId16" tooltip="Lead oxide"/>
              </a:rPr>
              <a:t>lead oxide</a:t>
            </a:r>
            <a:r>
              <a:rPr lang="en-US" dirty="0" smtClean="0"/>
              <a:t>; however, the manufacture and disposal of these glasses were sources of </a:t>
            </a:r>
            <a:r>
              <a:rPr lang="en-US" dirty="0" smtClean="0">
                <a:hlinkClick r:id="rId17" tooltip="Pollution"/>
              </a:rPr>
              <a:t>pollution</a:t>
            </a:r>
            <a:r>
              <a:rPr lang="en-US" dirty="0" smtClean="0"/>
              <a:t>. In many modern flint glasses, the lead can be replaced with other additives such as </a:t>
            </a:r>
            <a:r>
              <a:rPr lang="en-US" dirty="0" smtClean="0">
                <a:hlinkClick r:id="rId18" tooltip="Titanium dioxide"/>
              </a:rPr>
              <a:t>titanium dioxide</a:t>
            </a:r>
            <a:r>
              <a:rPr lang="en-US" dirty="0" smtClean="0"/>
              <a:t> and </a:t>
            </a:r>
            <a:r>
              <a:rPr lang="en-US" dirty="0" smtClean="0">
                <a:hlinkClick r:id="rId19" tooltip="Zirconium dioxide"/>
              </a:rPr>
              <a:t>zirconium dioxide</a:t>
            </a:r>
            <a:r>
              <a:rPr lang="en-US" dirty="0" smtClean="0"/>
              <a:t> without significantly altering the optical properties of the glass.</a:t>
            </a:r>
          </a:p>
          <a:p>
            <a:r>
              <a:rPr lang="en-US" dirty="0" smtClean="0"/>
              <a:t>Flint glass can be fashioned into </a:t>
            </a:r>
            <a:r>
              <a:rPr lang="en-US" dirty="0" smtClean="0">
                <a:hlinkClick r:id="rId20" tooltip="Rhinestone"/>
              </a:rPr>
              <a:t>rhinestones</a:t>
            </a:r>
            <a:r>
              <a:rPr lang="en-US" dirty="0" smtClean="0"/>
              <a:t> which are used as </a:t>
            </a:r>
            <a:r>
              <a:rPr lang="en-US" dirty="0" smtClean="0">
                <a:hlinkClick r:id="rId21" tooltip="Diamond simulant"/>
              </a:rPr>
              <a:t>diamond simulants</a:t>
            </a:r>
            <a:r>
              <a:rPr lang="en-US" dirty="0" smtClean="0"/>
              <a:t>.</a:t>
            </a:r>
          </a:p>
          <a:p>
            <a:r>
              <a:rPr lang="en-US" dirty="0" smtClean="0"/>
              <a:t>Electric Bulbs and Spectacle glasses are made of Flint glass.</a:t>
            </a:r>
          </a:p>
          <a:p>
            <a:endParaRPr lang="en-US" dirty="0" smtClean="0"/>
          </a:p>
          <a:p>
            <a:r>
              <a:rPr lang="en-US" b="1" dirty="0" smtClean="0"/>
              <a:t>Crown glass</a:t>
            </a:r>
            <a:r>
              <a:rPr lang="en-US" dirty="0" smtClean="0"/>
              <a:t> is a type of optical </a:t>
            </a:r>
            <a:r>
              <a:rPr lang="en-US" dirty="0" smtClean="0">
                <a:hlinkClick r:id="rId3" tooltip="Glass"/>
              </a:rPr>
              <a:t>glass</a:t>
            </a:r>
            <a:r>
              <a:rPr lang="en-US" dirty="0" smtClean="0"/>
              <a:t> used in </a:t>
            </a:r>
            <a:r>
              <a:rPr lang="en-US" dirty="0" smtClean="0">
                <a:hlinkClick r:id="rId22" tooltip="Lens (optics)"/>
              </a:rPr>
              <a:t>lenses</a:t>
            </a:r>
            <a:r>
              <a:rPr lang="en-US" dirty="0" smtClean="0"/>
              <a:t> and other optical components. It has relatively low </a:t>
            </a:r>
            <a:r>
              <a:rPr lang="en-US" dirty="0" smtClean="0">
                <a:hlinkClick r:id="rId4" tooltip="Refractive index"/>
              </a:rPr>
              <a:t>refractive index</a:t>
            </a:r>
            <a:r>
              <a:rPr lang="en-US" dirty="0" smtClean="0"/>
              <a:t> (≈1.52) and low </a:t>
            </a:r>
            <a:r>
              <a:rPr lang="en-US" dirty="0" smtClean="0">
                <a:hlinkClick r:id="rId6" tooltip="Dispersion (optics)"/>
              </a:rPr>
              <a:t>dispersion</a:t>
            </a:r>
            <a:r>
              <a:rPr lang="en-US" dirty="0" smtClean="0"/>
              <a:t> (with </a:t>
            </a:r>
            <a:r>
              <a:rPr lang="en-US" dirty="0" smtClean="0">
                <a:hlinkClick r:id="rId5" tooltip="Abbe number"/>
              </a:rPr>
              <a:t>Abbe numbers</a:t>
            </a:r>
            <a:r>
              <a:rPr lang="en-US" dirty="0" smtClean="0"/>
              <a:t> around 60). Crown glass is produced from alkali-lime (RCH) silicates containing approximately 10% </a:t>
            </a:r>
            <a:r>
              <a:rPr lang="en-US" dirty="0" smtClean="0">
                <a:hlinkClick r:id="rId23" tooltip="Potassium oxide"/>
              </a:rPr>
              <a:t>potassium oxide</a:t>
            </a:r>
            <a:r>
              <a:rPr lang="en-US" dirty="0" smtClean="0"/>
              <a:t> and is one of the earliest </a:t>
            </a:r>
            <a:r>
              <a:rPr lang="en-US" dirty="0" smtClean="0">
                <a:hlinkClick r:id="rId24" tooltip="Low dispersion glass"/>
              </a:rPr>
              <a:t>low dispersion glasses</a:t>
            </a:r>
            <a:r>
              <a:rPr lang="en-US" dirty="0" smtClean="0"/>
              <a:t>.</a:t>
            </a:r>
          </a:p>
          <a:p>
            <a:r>
              <a:rPr lang="en-US" dirty="0" smtClean="0"/>
              <a:t>As well as the specific material named </a:t>
            </a:r>
            <a:r>
              <a:rPr lang="en-US" i="1" dirty="0" smtClean="0"/>
              <a:t>crown glass</a:t>
            </a:r>
            <a:r>
              <a:rPr lang="en-US" dirty="0" smtClean="0"/>
              <a:t>, there are other optical glasses with similar properties that are also called crown glasses. Generally, this is any glass with Abbe numbers in the range 50 to 85. For example, the </a:t>
            </a:r>
            <a:r>
              <a:rPr lang="en-US" dirty="0" smtClean="0">
                <a:hlinkClick r:id="rId25" tooltip="Borosilicate glass"/>
              </a:rPr>
              <a:t>borosilicate glass</a:t>
            </a:r>
            <a:r>
              <a:rPr lang="en-US" dirty="0" smtClean="0"/>
              <a:t> </a:t>
            </a:r>
            <a:r>
              <a:rPr lang="en-US" dirty="0" smtClean="0">
                <a:hlinkClick r:id="rId26" tooltip="Schott AG"/>
              </a:rPr>
              <a:t>Schott</a:t>
            </a:r>
            <a:r>
              <a:rPr lang="en-US" dirty="0" smtClean="0"/>
              <a:t> </a:t>
            </a:r>
            <a:r>
              <a:rPr lang="en-US" b="1" dirty="0" smtClean="0"/>
              <a:t>BK7</a:t>
            </a:r>
            <a:r>
              <a:rPr lang="en-US" baseline="30000" dirty="0" smtClean="0">
                <a:hlinkClick r:id="rId27"/>
              </a:rPr>
              <a:t>[1]</a:t>
            </a:r>
            <a:r>
              <a:rPr lang="en-US" dirty="0" smtClean="0"/>
              <a:t> is an extremely common crown glass, used in precision lenses. </a:t>
            </a:r>
            <a:r>
              <a:rPr lang="en-US" dirty="0" err="1" smtClean="0"/>
              <a:t>Borosilicates</a:t>
            </a:r>
            <a:r>
              <a:rPr lang="en-US" dirty="0" smtClean="0"/>
              <a:t> contain about 10% </a:t>
            </a:r>
            <a:r>
              <a:rPr lang="en-US" dirty="0" smtClean="0">
                <a:hlinkClick r:id="rId28" tooltip="Boric oxide"/>
              </a:rPr>
              <a:t>boric oxide</a:t>
            </a:r>
            <a:r>
              <a:rPr lang="en-US" dirty="0" smtClean="0"/>
              <a:t>, have good optical and mechanical characteristics, and are resistant to chemical and environmental damage. Other additives used in crown glasses include </a:t>
            </a:r>
            <a:r>
              <a:rPr lang="en-US" dirty="0" smtClean="0">
                <a:hlinkClick r:id="rId29" tooltip="Zinc oxide"/>
              </a:rPr>
              <a:t>zinc oxide</a:t>
            </a:r>
            <a:r>
              <a:rPr lang="en-US" dirty="0" smtClean="0"/>
              <a:t>, </a:t>
            </a:r>
            <a:r>
              <a:rPr lang="en-US" dirty="0" smtClean="0">
                <a:hlinkClick r:id="rId30" tooltip="Phosphorus pentoxide"/>
              </a:rPr>
              <a:t>phosphorus pentoxide</a:t>
            </a:r>
            <a:r>
              <a:rPr lang="en-US" dirty="0" smtClean="0"/>
              <a:t>, </a:t>
            </a:r>
            <a:r>
              <a:rPr lang="en-US" dirty="0" smtClean="0">
                <a:hlinkClick r:id="rId31" tooltip="Barium oxide"/>
              </a:rPr>
              <a:t>barium oxide</a:t>
            </a:r>
            <a:r>
              <a:rPr lang="en-US" dirty="0" smtClean="0"/>
              <a:t>, </a:t>
            </a:r>
            <a:r>
              <a:rPr lang="en-US" dirty="0" smtClean="0">
                <a:hlinkClick r:id="rId32" tooltip="Fluorite"/>
              </a:rPr>
              <a:t>fluorite</a:t>
            </a:r>
            <a:r>
              <a:rPr lang="en-US" dirty="0" smtClean="0"/>
              <a:t> and </a:t>
            </a:r>
            <a:r>
              <a:rPr lang="en-US" dirty="0" smtClean="0">
                <a:hlinkClick r:id="rId33" tooltip="Lanthanum oxide"/>
              </a:rPr>
              <a:t>lanthanum oxide</a:t>
            </a:r>
            <a:r>
              <a:rPr lang="en-US" dirty="0" smtClean="0"/>
              <a:t>.</a:t>
            </a:r>
          </a:p>
          <a:p>
            <a:r>
              <a:rPr lang="en-US" dirty="0" smtClean="0">
                <a:effectLst/>
              </a:rPr>
              <a:t>An </a:t>
            </a:r>
            <a:r>
              <a:rPr lang="en-US" dirty="0" smtClean="0">
                <a:effectLst/>
                <a:hlinkClick r:id="rId9" tooltip="Achromatic doublet"/>
              </a:rPr>
              <a:t>achromatic doublet</a:t>
            </a:r>
            <a:r>
              <a:rPr lang="en-US" dirty="0" smtClean="0">
                <a:effectLst/>
              </a:rPr>
              <a:t>, which combines </a:t>
            </a:r>
            <a:r>
              <a:rPr lang="en-US" b="1" dirty="0" smtClean="0">
                <a:effectLst/>
              </a:rPr>
              <a:t>crown glass</a:t>
            </a:r>
            <a:r>
              <a:rPr lang="en-US" dirty="0" smtClean="0">
                <a:effectLst/>
              </a:rPr>
              <a:t> and </a:t>
            </a:r>
            <a:r>
              <a:rPr lang="en-US" dirty="0" smtClean="0">
                <a:effectLst/>
                <a:hlinkClick r:id="rId34" tooltip="Flint glass"/>
              </a:rPr>
              <a:t>flint glass</a:t>
            </a:r>
            <a:r>
              <a:rPr lang="en-US" dirty="0" smtClean="0">
                <a:effectLst/>
              </a:rPr>
              <a:t>.</a:t>
            </a:r>
          </a:p>
          <a:p>
            <a:r>
              <a:rPr lang="en-US" dirty="0" smtClean="0"/>
              <a:t>A </a:t>
            </a:r>
            <a:r>
              <a:rPr lang="en-US" dirty="0" smtClean="0">
                <a:hlinkClick r:id="rId7" tooltip="Lens (optics)"/>
              </a:rPr>
              <a:t>concave lens</a:t>
            </a:r>
            <a:r>
              <a:rPr lang="en-US" dirty="0" smtClean="0"/>
              <a:t> of </a:t>
            </a:r>
            <a:r>
              <a:rPr lang="en-US" dirty="0" smtClean="0">
                <a:hlinkClick r:id="rId34" tooltip="Flint glass"/>
              </a:rPr>
              <a:t>flint glass</a:t>
            </a:r>
            <a:r>
              <a:rPr lang="en-US" dirty="0" smtClean="0"/>
              <a:t> is commonly combined with a </a:t>
            </a:r>
            <a:r>
              <a:rPr lang="en-US" dirty="0" smtClean="0">
                <a:hlinkClick r:id="rId7" tooltip="Lens (optics)"/>
              </a:rPr>
              <a:t>convex lens</a:t>
            </a:r>
            <a:r>
              <a:rPr lang="en-US" dirty="0" smtClean="0"/>
              <a:t> of crown glass to produce an </a:t>
            </a:r>
            <a:r>
              <a:rPr lang="en-US" dirty="0" smtClean="0">
                <a:hlinkClick r:id="rId9" tooltip="Achromatic doublet"/>
              </a:rPr>
              <a:t>achromatic doublet</a:t>
            </a:r>
            <a:r>
              <a:rPr lang="en-US" dirty="0" smtClean="0"/>
              <a:t>. The dispersions of the glasses partially compensate for each other, producing reduced </a:t>
            </a:r>
            <a:r>
              <a:rPr lang="en-US" dirty="0" smtClean="0">
                <a:hlinkClick r:id="rId10" tooltip="Chromatic aberration"/>
              </a:rPr>
              <a:t>chromatic aberration</a:t>
            </a:r>
            <a:r>
              <a:rPr lang="en-US" dirty="0" smtClean="0"/>
              <a:t> compared to a </a:t>
            </a:r>
            <a:r>
              <a:rPr lang="en-US" dirty="0" smtClean="0">
                <a:hlinkClick r:id="rId35" tooltip="Singlet lens"/>
              </a:rPr>
              <a:t>singlet lens</a:t>
            </a:r>
            <a:r>
              <a:rPr lang="en-US" dirty="0" smtClean="0"/>
              <a:t> with the same </a:t>
            </a:r>
            <a:r>
              <a:rPr lang="en-US" dirty="0" smtClean="0">
                <a:hlinkClick r:id="rId36" tooltip="Focal length"/>
              </a:rPr>
              <a:t>focal length</a:t>
            </a:r>
            <a:r>
              <a:rPr lang="en-US" dirty="0" smtClean="0"/>
              <a:t>.</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31</a:t>
            </a:fld>
            <a:endParaRPr lang="en-US"/>
          </a:p>
        </p:txBody>
      </p:sp>
    </p:spTree>
    <p:extLst>
      <p:ext uri="{BB962C8B-B14F-4D97-AF65-F5344CB8AC3E}">
        <p14:creationId xmlns:p14="http://schemas.microsoft.com/office/powerpoint/2010/main" val="254855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tooltip="Physics"/>
              </a:rPr>
              <a:t>physics</a:t>
            </a:r>
            <a:r>
              <a:rPr lang="en-US" dirty="0" smtClean="0"/>
              <a:t> and </a:t>
            </a:r>
            <a:r>
              <a:rPr lang="en-US" dirty="0" smtClean="0">
                <a:hlinkClick r:id="rId4" tooltip="Optics"/>
              </a:rPr>
              <a:t>optics</a:t>
            </a:r>
            <a:r>
              <a:rPr lang="en-US" dirty="0" smtClean="0"/>
              <a:t>, the </a:t>
            </a:r>
            <a:r>
              <a:rPr lang="en-US" b="1" dirty="0" smtClean="0"/>
              <a:t>Abbe number</a:t>
            </a:r>
            <a:r>
              <a:rPr lang="en-US" dirty="0" smtClean="0"/>
              <a:t>, also known as the </a:t>
            </a:r>
            <a:r>
              <a:rPr lang="en-US" b="1" dirty="0" smtClean="0"/>
              <a:t>V-number</a:t>
            </a:r>
            <a:r>
              <a:rPr lang="en-US" dirty="0" smtClean="0"/>
              <a:t> or </a:t>
            </a:r>
            <a:r>
              <a:rPr lang="en-US" b="1" dirty="0" err="1" smtClean="0"/>
              <a:t>constringence</a:t>
            </a:r>
            <a:r>
              <a:rPr lang="en-US" dirty="0" smtClean="0"/>
              <a:t> of a </a:t>
            </a:r>
            <a:r>
              <a:rPr lang="en-US" dirty="0" smtClean="0">
                <a:hlinkClick r:id="rId5" tooltip="Transparency (optics)"/>
              </a:rPr>
              <a:t>transparent</a:t>
            </a:r>
            <a:r>
              <a:rPr lang="en-US" dirty="0" smtClean="0"/>
              <a:t> material, is a measure of the material's </a:t>
            </a:r>
            <a:r>
              <a:rPr lang="en-US" dirty="0" smtClean="0">
                <a:hlinkClick r:id="rId6" tooltip="Dispersion (optics)"/>
              </a:rPr>
              <a:t>dispersion</a:t>
            </a:r>
            <a:r>
              <a:rPr lang="en-US" dirty="0" smtClean="0"/>
              <a:t> (variation of refractive index with wavelength) in relation to the </a:t>
            </a:r>
            <a:r>
              <a:rPr lang="en-US" dirty="0" smtClean="0">
                <a:hlinkClick r:id="rId7" tooltip="Refractive index"/>
              </a:rPr>
              <a:t>refractive index</a:t>
            </a:r>
            <a:r>
              <a:rPr lang="en-US" dirty="0" smtClean="0"/>
              <a:t>, with high values of </a:t>
            </a:r>
            <a:r>
              <a:rPr lang="en-US" i="1" dirty="0" smtClean="0"/>
              <a:t>V</a:t>
            </a:r>
            <a:r>
              <a:rPr lang="en-US" dirty="0" smtClean="0"/>
              <a:t> indicating low dispersion (low </a:t>
            </a:r>
            <a:r>
              <a:rPr lang="en-US" dirty="0" smtClean="0">
                <a:hlinkClick r:id="rId8" tooltip="Chromatic aberration"/>
              </a:rPr>
              <a:t>chromatic aberration</a:t>
            </a:r>
            <a:r>
              <a:rPr lang="en-US" dirty="0" smtClean="0"/>
              <a:t>). It is named after </a:t>
            </a:r>
            <a:r>
              <a:rPr lang="en-US" dirty="0" smtClean="0">
                <a:hlinkClick r:id="rId9" tooltip="Ernst Abbe"/>
              </a:rPr>
              <a:t>Ernst Abbe</a:t>
            </a:r>
            <a:r>
              <a:rPr lang="en-US" dirty="0" smtClean="0"/>
              <a:t> (1840–1905), the German physicist who defined it.</a:t>
            </a:r>
          </a:p>
          <a:p>
            <a:endParaRPr lang="en-US" dirty="0" smtClean="0"/>
          </a:p>
          <a:p>
            <a:r>
              <a:rPr lang="en-US" dirty="0" smtClean="0"/>
              <a:t>Due to the difficulty and inconvenience in producing sodium and hydrogen lines, alternate definitions of the Abbe number are used in some contexts (</a:t>
            </a:r>
            <a:r>
              <a:rPr lang="en-US" dirty="0" smtClean="0">
                <a:hlinkClick r:id="rId10" tooltip="ISO"/>
              </a:rPr>
              <a:t>ISO</a:t>
            </a:r>
            <a:r>
              <a:rPr lang="en-US" dirty="0" smtClean="0"/>
              <a:t> 7944).</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32</a:t>
            </a:fld>
            <a:endParaRPr lang="en-US"/>
          </a:p>
        </p:txBody>
      </p:sp>
    </p:spTree>
    <p:extLst>
      <p:ext uri="{BB962C8B-B14F-4D97-AF65-F5344CB8AC3E}">
        <p14:creationId xmlns:p14="http://schemas.microsoft.com/office/powerpoint/2010/main" val="60051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types of glasses used in optics are crown glasses and flint glasses, designations based on their </a:t>
            </a:r>
            <a:r>
              <a:rPr lang="en-US" dirty="0" smtClean="0">
                <a:hlinkClick r:id="rId3"/>
              </a:rPr>
              <a:t>dispersions</a:t>
            </a:r>
            <a:r>
              <a:rPr lang="en-US" dirty="0" smtClean="0"/>
              <a:t>. Flint glasses contain lead. For example, a strong positive crown lens with its low dispersion may be used in a </a:t>
            </a:r>
            <a:r>
              <a:rPr lang="en-US" dirty="0" smtClean="0">
                <a:hlinkClick r:id="rId4"/>
              </a:rPr>
              <a:t>doublet</a:t>
            </a:r>
            <a:r>
              <a:rPr lang="en-US" dirty="0" smtClean="0"/>
              <a:t> with a weaker negative lens of flint glass (high dispersion) to correct for </a:t>
            </a:r>
            <a:r>
              <a:rPr lang="en-US" dirty="0" smtClean="0">
                <a:hlinkClick r:id="rId5"/>
              </a:rPr>
              <a:t>chromatic aberration</a:t>
            </a:r>
            <a:r>
              <a:rPr lang="en-US" dirty="0" smtClean="0"/>
              <a:t>.</a:t>
            </a:r>
          </a:p>
          <a:p>
            <a:r>
              <a:rPr lang="en-US" dirty="0" smtClean="0"/>
              <a:t>http://hyperphysics.phy-astr.gsu.edu/hbase/geoopt/glass.html</a:t>
            </a:r>
          </a:p>
          <a:p>
            <a:endParaRPr lang="en-US" dirty="0" smtClean="0"/>
          </a:p>
          <a:p>
            <a:r>
              <a:rPr lang="en-US" dirty="0" smtClean="0"/>
              <a:t>In </a:t>
            </a:r>
            <a:r>
              <a:rPr lang="en-US" dirty="0" smtClean="0">
                <a:hlinkClick r:id="rId6" tooltip="Physics"/>
              </a:rPr>
              <a:t>physics</a:t>
            </a:r>
            <a:r>
              <a:rPr lang="en-US" dirty="0" smtClean="0"/>
              <a:t> and </a:t>
            </a:r>
            <a:r>
              <a:rPr lang="en-US" dirty="0" smtClean="0">
                <a:hlinkClick r:id="rId7" tooltip="Optics"/>
              </a:rPr>
              <a:t>optics</a:t>
            </a:r>
            <a:r>
              <a:rPr lang="en-US" dirty="0" smtClean="0"/>
              <a:t>, the </a:t>
            </a:r>
            <a:r>
              <a:rPr lang="en-US" b="1" dirty="0" smtClean="0"/>
              <a:t>Abbe number</a:t>
            </a:r>
            <a:r>
              <a:rPr lang="en-US" dirty="0" smtClean="0"/>
              <a:t>, also known as the </a:t>
            </a:r>
            <a:r>
              <a:rPr lang="en-US" b="1" dirty="0" smtClean="0"/>
              <a:t>V-number</a:t>
            </a:r>
            <a:r>
              <a:rPr lang="en-US" dirty="0" smtClean="0"/>
              <a:t> or </a:t>
            </a:r>
            <a:r>
              <a:rPr lang="en-US" b="1" dirty="0" err="1" smtClean="0"/>
              <a:t>constringence</a:t>
            </a:r>
            <a:r>
              <a:rPr lang="en-US" dirty="0" smtClean="0"/>
              <a:t> of a </a:t>
            </a:r>
            <a:r>
              <a:rPr lang="en-US" dirty="0" smtClean="0">
                <a:hlinkClick r:id="rId8" tooltip="Transparency (optics)"/>
              </a:rPr>
              <a:t>transparent</a:t>
            </a:r>
            <a:r>
              <a:rPr lang="en-US" dirty="0" smtClean="0"/>
              <a:t> material, is a measure of the material's </a:t>
            </a:r>
            <a:r>
              <a:rPr lang="en-US" dirty="0" smtClean="0">
                <a:hlinkClick r:id="rId9" tooltip="Dispersion (optics)"/>
              </a:rPr>
              <a:t>dispersion</a:t>
            </a:r>
            <a:r>
              <a:rPr lang="en-US" dirty="0" smtClean="0"/>
              <a:t> (variation of refractive index with wavelength) in relation to the </a:t>
            </a:r>
            <a:r>
              <a:rPr lang="en-US" dirty="0" smtClean="0">
                <a:hlinkClick r:id="rId10" tooltip="Refractive index"/>
              </a:rPr>
              <a:t>refractive index</a:t>
            </a:r>
            <a:r>
              <a:rPr lang="en-US" dirty="0" smtClean="0"/>
              <a:t>, with high values of </a:t>
            </a:r>
            <a:r>
              <a:rPr lang="en-US" i="1" dirty="0" smtClean="0"/>
              <a:t>V</a:t>
            </a:r>
            <a:r>
              <a:rPr lang="en-US" dirty="0" smtClean="0"/>
              <a:t> indicating low dispersion (low </a:t>
            </a:r>
            <a:r>
              <a:rPr lang="en-US" dirty="0" smtClean="0">
                <a:hlinkClick r:id="rId11" tooltip="Chromatic aberration"/>
              </a:rPr>
              <a:t>chromatic aberration</a:t>
            </a:r>
            <a:r>
              <a:rPr lang="en-US" dirty="0" smtClean="0"/>
              <a:t>). It is named after </a:t>
            </a:r>
            <a:r>
              <a:rPr lang="en-US" dirty="0" smtClean="0">
                <a:hlinkClick r:id="rId12" tooltip="Ernst Abbe"/>
              </a:rPr>
              <a:t>Ernst Abbe</a:t>
            </a:r>
            <a:r>
              <a:rPr lang="en-US" dirty="0" smtClean="0"/>
              <a:t> (1840–1905), the German physicist who defined it.</a:t>
            </a:r>
          </a:p>
          <a:p>
            <a:endParaRPr lang="en-US" dirty="0" smtClean="0"/>
          </a:p>
          <a:p>
            <a:r>
              <a:rPr lang="en-US" dirty="0" smtClean="0"/>
              <a:t>Due to the difficulty and inconvenience in producing sodium and hydrogen lines, alternate definitions of the Abbe number are used in some contexts (</a:t>
            </a:r>
            <a:r>
              <a:rPr lang="en-US" dirty="0" smtClean="0">
                <a:hlinkClick r:id="rId13" tooltip="ISO"/>
              </a:rPr>
              <a:t>ISO</a:t>
            </a:r>
            <a:r>
              <a:rPr lang="en-US" dirty="0" smtClean="0"/>
              <a:t> 7944).</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33</a:t>
            </a:fld>
            <a:endParaRPr lang="en-US"/>
          </a:p>
        </p:txBody>
      </p:sp>
    </p:spTree>
    <p:extLst>
      <p:ext uri="{BB962C8B-B14F-4D97-AF65-F5344CB8AC3E}">
        <p14:creationId xmlns:p14="http://schemas.microsoft.com/office/powerpoint/2010/main" val="399544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CONVERGENCE LENS. Convex lens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7</a:t>
            </a:fld>
            <a:endParaRPr lang="en-US"/>
          </a:p>
        </p:txBody>
      </p:sp>
    </p:spTree>
    <p:extLst>
      <p:ext uri="{BB962C8B-B14F-4D97-AF65-F5344CB8AC3E}">
        <p14:creationId xmlns:p14="http://schemas.microsoft.com/office/powerpoint/2010/main" val="224139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object is magnified</a:t>
            </a:r>
            <a:r>
              <a:rPr lang="en-US" baseline="0" dirty="0" smtClean="0"/>
              <a:t> and inverted. Real Image.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13</a:t>
            </a:fld>
            <a:endParaRPr lang="en-US"/>
          </a:p>
        </p:txBody>
      </p:sp>
    </p:spTree>
    <p:extLst>
      <p:ext uri="{BB962C8B-B14F-4D97-AF65-F5344CB8AC3E}">
        <p14:creationId xmlns:p14="http://schemas.microsoft.com/office/powerpoint/2010/main" val="31174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the object is magnified</a:t>
            </a:r>
            <a:r>
              <a:rPr lang="en-US" baseline="0" dirty="0" smtClean="0"/>
              <a:t> and inverted. Real Image.</a:t>
            </a:r>
            <a:endParaRPr lang="en-US" dirty="0" smtClean="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14</a:t>
            </a:fld>
            <a:endParaRPr lang="en-US"/>
          </a:p>
        </p:txBody>
      </p:sp>
    </p:spTree>
    <p:extLst>
      <p:ext uri="{BB962C8B-B14F-4D97-AF65-F5344CB8AC3E}">
        <p14:creationId xmlns:p14="http://schemas.microsoft.com/office/powerpoint/2010/main" val="137017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 located at greater than</a:t>
            </a:r>
            <a:r>
              <a:rPr lang="en-US" baseline="0" dirty="0" smtClean="0"/>
              <a:t> 2 x the focal distance result in small image. How cameras work.</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17</a:t>
            </a:fld>
            <a:endParaRPr lang="en-US"/>
          </a:p>
        </p:txBody>
      </p:sp>
    </p:spTree>
    <p:extLst>
      <p:ext uri="{BB962C8B-B14F-4D97-AF65-F5344CB8AC3E}">
        <p14:creationId xmlns:p14="http://schemas.microsoft.com/office/powerpoint/2010/main" val="135717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Virtual</a:t>
            </a:r>
            <a:r>
              <a:rPr lang="en-US" baseline="0" dirty="0" smtClean="0"/>
              <a:t> images are located on side of lens opposite to viewer. Bad naming conventions as virtual images are as “real” as a real image.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18</a:t>
            </a:fld>
            <a:endParaRPr lang="en-US"/>
          </a:p>
        </p:txBody>
      </p:sp>
    </p:spTree>
    <p:extLst>
      <p:ext uri="{BB962C8B-B14F-4D97-AF65-F5344CB8AC3E}">
        <p14:creationId xmlns:p14="http://schemas.microsoft.com/office/powerpoint/2010/main" val="140706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concave</a:t>
            </a:r>
            <a:r>
              <a:rPr lang="en-US" baseline="0" dirty="0" smtClean="0"/>
              <a:t> lenses make virtual images that are smaller no matter where the object is located.</a:t>
            </a:r>
          </a:p>
          <a:p>
            <a:r>
              <a:rPr lang="en-US" baseline="0" dirty="0" smtClean="0"/>
              <a:t>DISPERSION LENS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20</a:t>
            </a:fld>
            <a:endParaRPr lang="en-US"/>
          </a:p>
        </p:txBody>
      </p:sp>
    </p:spTree>
    <p:extLst>
      <p:ext uri="{BB962C8B-B14F-4D97-AF65-F5344CB8AC3E}">
        <p14:creationId xmlns:p14="http://schemas.microsoft.com/office/powerpoint/2010/main" val="1398772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concave</a:t>
            </a:r>
            <a:r>
              <a:rPr lang="en-US" baseline="0" dirty="0" smtClean="0"/>
              <a:t> lenses make virtual images that are smaller no matter where the object is located.</a:t>
            </a:r>
            <a:endParaRPr lang="en-US" dirty="0" smtClean="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22</a:t>
            </a:fld>
            <a:endParaRPr lang="en-US"/>
          </a:p>
        </p:txBody>
      </p:sp>
    </p:spTree>
    <p:extLst>
      <p:ext uri="{BB962C8B-B14F-4D97-AF65-F5344CB8AC3E}">
        <p14:creationId xmlns:p14="http://schemas.microsoft.com/office/powerpoint/2010/main" val="148607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smtClean="0"/>
              <a:t>Focal lengths add as reciprocals:</a:t>
            </a:r>
          </a:p>
          <a:p>
            <a:pPr>
              <a:spcBef>
                <a:spcPct val="50000"/>
              </a:spcBef>
            </a:pPr>
            <a:r>
              <a:rPr lang="en-US" altLang="en-US" dirty="0" smtClean="0"/>
              <a:t>1/f</a:t>
            </a:r>
            <a:r>
              <a:rPr lang="en-US" altLang="en-US" sz="1050" dirty="0" smtClean="0"/>
              <a:t>(total)</a:t>
            </a:r>
            <a:r>
              <a:rPr lang="en-US" altLang="en-US" dirty="0" smtClean="0"/>
              <a:t> = 1/f</a:t>
            </a:r>
            <a:r>
              <a:rPr lang="en-US" altLang="en-US" sz="1050" dirty="0" smtClean="0"/>
              <a:t>1</a:t>
            </a:r>
            <a:r>
              <a:rPr lang="en-US" altLang="en-US" dirty="0" smtClean="0"/>
              <a:t> + 1/f</a:t>
            </a:r>
            <a:r>
              <a:rPr lang="en-US" altLang="en-US" sz="1050" dirty="0" smtClean="0"/>
              <a:t>2</a:t>
            </a:r>
            <a:r>
              <a:rPr lang="en-US" altLang="en-US" dirty="0" smtClean="0"/>
              <a:t> +  ...   + 1/</a:t>
            </a:r>
            <a:r>
              <a:rPr lang="en-US" altLang="en-US" dirty="0" err="1" smtClean="0"/>
              <a:t>f</a:t>
            </a:r>
            <a:r>
              <a:rPr lang="en-US" altLang="en-US" sz="1050" dirty="0" err="1" smtClean="0"/>
              <a:t>n</a:t>
            </a:r>
            <a:r>
              <a:rPr lang="en-US" altLang="en-US" sz="1050" dirty="0" smtClean="0"/>
              <a:t> </a:t>
            </a:r>
            <a:r>
              <a:rPr lang="en-US" altLang="en-US" sz="1050" baseline="0" dirty="0" smtClean="0"/>
              <a:t> - </a:t>
            </a:r>
            <a:r>
              <a:rPr lang="en-US" altLang="en-US" sz="1050" dirty="0" smtClean="0"/>
              <a:t>Remember: for concave lens f is negative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Problem</a:t>
            </a:r>
            <a:r>
              <a:rPr lang="en-US" altLang="en-US" dirty="0" smtClean="0"/>
              <a:t>:  Two thin lenses together don</a:t>
            </a:r>
            <a:r>
              <a:rPr lang="ja-JP" altLang="en-US" dirty="0" smtClean="0"/>
              <a:t>’</a:t>
            </a:r>
            <a:r>
              <a:rPr lang="en-US" altLang="ja-JP" dirty="0" smtClean="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smtClean="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23</a:t>
            </a:fld>
            <a:endParaRPr lang="en-US"/>
          </a:p>
        </p:txBody>
      </p:sp>
    </p:spTree>
    <p:extLst>
      <p:ext uri="{BB962C8B-B14F-4D97-AF65-F5344CB8AC3E}">
        <p14:creationId xmlns:p14="http://schemas.microsoft.com/office/powerpoint/2010/main" val="222557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1094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6264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7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055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30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8931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018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562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9806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635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85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324750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599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6021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5112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2"/>
            <a:ext cx="4038600" cy="4525963"/>
          </a:xfrm>
        </p:spPr>
        <p:txBody>
          <a:bodyPr/>
          <a:lstStyle/>
          <a:p>
            <a:endParaRPr lang="en-US"/>
          </a:p>
        </p:txBody>
      </p:sp>
      <p:sp>
        <p:nvSpPr>
          <p:cNvPr id="4" name="Text Placeholder 3"/>
          <p:cNvSpPr>
            <a:spLocks noGrp="1"/>
          </p:cNvSpPr>
          <p:nvPr>
            <p:ph type="body"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87344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5413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9468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0919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9148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2787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470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004024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866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1106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5244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0118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337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F2D74-D049-40BA-9A56-53674387DAC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086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446493-A420-420E-BB6B-E5D88A57F18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73240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F85D9-27B6-469C-BFDB-7ED3DD58A44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8842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5C9545-B76B-456C-8B00-9F21D21594A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65337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0CA8DB-BB38-4480-AD24-B05460CD52A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1754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49207375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079650-0B78-4A47-A00A-4333150E29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31024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D7830B-B030-41E0-9E23-318D86A3F17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03966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12101D-A1AE-4EA4-99B1-B26264AE0D9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9507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1DA7DD-475E-4D0E-8E83-D7B3CA2995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049612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90DCA-3C08-479D-B863-7301BA5943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29743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B1871E-3CAE-4EB2-8149-4D368FC126C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4631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chor="t"/>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412953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7505221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2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11031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4121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20405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231669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821716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F8E72EF0-7AC4-4587-97D0-44299F1D9154}" type="slidenum">
              <a:rPr lang="en-US" altLang="en-US" smtClean="0">
                <a:solidFill>
                  <a:prstClr val="black">
                    <a:tint val="75000"/>
                  </a:prstClr>
                </a:solidFill>
                <a:latin typeface="Comic Sans MS" panose="030F0702030302020204" pitchFamily="66" charset="0"/>
                <a:ea typeface="MS PGothic" panose="020B0600070205080204" pitchFamily="34" charset="-128"/>
              </a:rPr>
              <a:pPr eaLnBrk="0" fontAlgn="base" hangingPunct="0">
                <a:spcBef>
                  <a:spcPct val="0"/>
                </a:spcBef>
                <a:spcAft>
                  <a:spcPct val="0"/>
                </a:spcAft>
              </a:pPr>
              <a:t>‹#›</a:t>
            </a:fld>
            <a:endParaRPr lang="en-US" altLang="en-US" dirty="0">
              <a:solidFill>
                <a:prstClr val="black">
                  <a:tint val="75000"/>
                </a:prstClr>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3967050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50216"/>
            <a:ext cx="6858000" cy="1790700"/>
          </a:xfrm>
        </p:spPr>
        <p:txBody>
          <a:bodyPr>
            <a:normAutofit fontScale="90000"/>
          </a:bodyPr>
          <a:lstStyle/>
          <a:p>
            <a:r>
              <a:rPr lang="en-US" dirty="0"/>
              <a:t>Biology </a:t>
            </a:r>
            <a:r>
              <a:rPr lang="en-US" dirty="0" smtClean="0"/>
              <a:t>227</a:t>
            </a:r>
            <a:r>
              <a:rPr lang="en-US" dirty="0"/>
              <a:t>: </a:t>
            </a:r>
            <a:r>
              <a:rPr lang="en-US" dirty="0" smtClean="0"/>
              <a:t>Methods in </a:t>
            </a:r>
            <a:r>
              <a:rPr lang="en-US" dirty="0"/>
              <a:t>Modern Microscopy</a:t>
            </a:r>
          </a:p>
        </p:txBody>
      </p:sp>
      <p:sp>
        <p:nvSpPr>
          <p:cNvPr id="3" name="Subtitle 2"/>
          <p:cNvSpPr>
            <a:spLocks noGrp="1"/>
          </p:cNvSpPr>
          <p:nvPr>
            <p:ph type="subTitle" idx="1"/>
          </p:nvPr>
        </p:nvSpPr>
        <p:spPr>
          <a:xfrm>
            <a:off x="1143000" y="3775137"/>
            <a:ext cx="6858000" cy="1025465"/>
          </a:xfrm>
        </p:spPr>
        <p:txBody>
          <a:bodyPr>
            <a:normAutofit fontScale="70000" lnSpcReduction="20000"/>
          </a:bodyPr>
          <a:lstStyle/>
          <a:p>
            <a:r>
              <a:rPr lang="en-US" dirty="0" smtClean="0"/>
              <a:t>Andres Collazo, Director Biological Imaging Facility</a:t>
            </a:r>
          </a:p>
          <a:p>
            <a:r>
              <a:rPr lang="en-US" dirty="0" err="1" smtClean="0"/>
              <a:t>Yonil</a:t>
            </a:r>
            <a:r>
              <a:rPr lang="en-US" dirty="0" smtClean="0"/>
              <a:t> Jung, Graduate Student, TA</a:t>
            </a:r>
          </a:p>
          <a:p>
            <a:r>
              <a:rPr lang="en-US" dirty="0"/>
              <a:t>Week 2	</a:t>
            </a:r>
            <a:r>
              <a:rPr lang="en-US" b="1" dirty="0"/>
              <a:t>Applying Geometrical Optics (Making the Rochester Cloak)</a:t>
            </a:r>
            <a:endParaRPr lang="en-US" dirty="0"/>
          </a:p>
          <a:p>
            <a:endParaRPr lang="en-US" dirty="0" smtClean="0"/>
          </a:p>
          <a:p>
            <a:endParaRPr lang="en-US" dirty="0"/>
          </a:p>
        </p:txBody>
      </p:sp>
    </p:spTree>
    <p:extLst>
      <p:ext uri="{BB962C8B-B14F-4D97-AF65-F5344CB8AC3E}">
        <p14:creationId xmlns:p14="http://schemas.microsoft.com/office/powerpoint/2010/main" val="2009479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4"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1.  Ray through center of lens is straight</a:t>
            </a:r>
          </a:p>
        </p:txBody>
      </p:sp>
    </p:spTree>
    <p:extLst>
      <p:ext uri="{BB962C8B-B14F-4D97-AF65-F5344CB8AC3E}">
        <p14:creationId xmlns:p14="http://schemas.microsoft.com/office/powerpoint/2010/main" val="2599438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2.  Light rays that enter the lens parallel to the optical axis leaves through Focal Point</a:t>
            </a:r>
          </a:p>
        </p:txBody>
      </p:sp>
    </p:spTree>
    <p:extLst>
      <p:ext uri="{BB962C8B-B14F-4D97-AF65-F5344CB8AC3E}">
        <p14:creationId xmlns:p14="http://schemas.microsoft.com/office/powerpoint/2010/main" val="12535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3.  Light rays that enter the lens from the focal </a:t>
            </a:r>
            <a:r>
              <a:rPr lang="en-US" altLang="en-US" sz="2400" dirty="0" smtClean="0"/>
              <a:t>point, </a:t>
            </a:r>
            <a:r>
              <a:rPr lang="en-US" altLang="en-US" sz="2400" dirty="0"/>
              <a:t>exit parallel to the optical axis.</a:t>
            </a:r>
            <a:endParaRPr lang="en-US" sz="2400" dirty="0"/>
          </a:p>
        </p:txBody>
      </p:sp>
    </p:spTree>
    <p:extLst>
      <p:ext uri="{BB962C8B-B14F-4D97-AF65-F5344CB8AC3E}">
        <p14:creationId xmlns:p14="http://schemas.microsoft.com/office/powerpoint/2010/main" val="177273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Can 19"/>
          <p:cNvSpPr/>
          <p:nvPr/>
        </p:nvSpPr>
        <p:spPr>
          <a:xfrm flipV="1">
            <a:off x="7334234" y="3930577"/>
            <a:ext cx="318663" cy="64666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Where the three lines intersect is where that point of the object is located</a:t>
            </a:r>
            <a:endParaRPr lang="en-US" sz="2400" dirty="0"/>
          </a:p>
        </p:txBody>
      </p:sp>
    </p:spTree>
    <p:extLst>
      <p:ext uri="{BB962C8B-B14F-4D97-AF65-F5344CB8AC3E}">
        <p14:creationId xmlns:p14="http://schemas.microsoft.com/office/powerpoint/2010/main" val="992010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4"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Ray tracing convention for optics generally uses arrows to represent the object.</a:t>
            </a:r>
            <a:endParaRPr lang="en-US" sz="2400" dirty="0"/>
          </a:p>
        </p:txBody>
      </p:sp>
    </p:spTree>
    <p:extLst>
      <p:ext uri="{BB962C8B-B14F-4D97-AF65-F5344CB8AC3E}">
        <p14:creationId xmlns:p14="http://schemas.microsoft.com/office/powerpoint/2010/main" val="3041044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0745" y="3702242"/>
            <a:ext cx="6124972" cy="587225"/>
            <a:chOff x="1660745" y="3702242"/>
            <a:chExt cx="6124972" cy="587225"/>
          </a:xfrm>
        </p:grpSpPr>
        <p:sp>
          <p:nvSpPr>
            <p:cNvPr id="13" name="Line 9"/>
            <p:cNvSpPr>
              <a:spLocks noChangeShapeType="1"/>
            </p:cNvSpPr>
            <p:nvPr/>
          </p:nvSpPr>
          <p:spPr bwMode="auto">
            <a:xfrm>
              <a:off x="1660746" y="3705493"/>
              <a:ext cx="2515613" cy="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1"/>
            <p:cNvSpPr>
              <a:spLocks noChangeShapeType="1"/>
            </p:cNvSpPr>
            <p:nvPr/>
          </p:nvSpPr>
          <p:spPr bwMode="auto">
            <a:xfrm>
              <a:off x="1660745" y="3703825"/>
              <a:ext cx="2515613" cy="530824"/>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2"/>
            <p:cNvSpPr>
              <a:spLocks noChangeShapeType="1"/>
            </p:cNvSpPr>
            <p:nvPr/>
          </p:nvSpPr>
          <p:spPr bwMode="auto">
            <a:xfrm flipV="1">
              <a:off x="4176359" y="4234649"/>
              <a:ext cx="3609358" cy="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0"/>
            <p:cNvSpPr>
              <a:spLocks noChangeShapeType="1"/>
            </p:cNvSpPr>
            <p:nvPr/>
          </p:nvSpPr>
          <p:spPr bwMode="auto">
            <a:xfrm>
              <a:off x="4149016" y="3702242"/>
              <a:ext cx="3636701" cy="587225"/>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5"/>
            <p:cNvSpPr>
              <a:spLocks noChangeShapeType="1"/>
            </p:cNvSpPr>
            <p:nvPr/>
          </p:nvSpPr>
          <p:spPr bwMode="auto">
            <a:xfrm>
              <a:off x="1660746" y="3702243"/>
              <a:ext cx="6124971" cy="56828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1"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Same three rules can be applied for each point along the object.</a:t>
            </a:r>
            <a:endParaRPr lang="en-US" sz="2400" dirty="0"/>
          </a:p>
        </p:txBody>
      </p:sp>
    </p:spTree>
    <p:extLst>
      <p:ext uri="{BB962C8B-B14F-4D97-AF65-F5344CB8AC3E}">
        <p14:creationId xmlns:p14="http://schemas.microsoft.com/office/powerpoint/2010/main" val="2068990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89"/>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4"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4"/>
          <p:cNvSpPr>
            <a:spLocks noChangeShapeType="1"/>
          </p:cNvSpPr>
          <p:nvPr/>
        </p:nvSpPr>
        <p:spPr bwMode="auto">
          <a:xfrm>
            <a:off x="2754491" y="3045994"/>
            <a:ext cx="142186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5"/>
          <p:cNvSpPr>
            <a:spLocks noChangeShapeType="1"/>
          </p:cNvSpPr>
          <p:nvPr/>
        </p:nvSpPr>
        <p:spPr bwMode="auto">
          <a:xfrm>
            <a:off x="4176359" y="3702241"/>
            <a:ext cx="3281234"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6"/>
          <p:cNvSpPr>
            <a:spLocks noChangeShapeType="1"/>
          </p:cNvSpPr>
          <p:nvPr/>
        </p:nvSpPr>
        <p:spPr bwMode="auto">
          <a:xfrm flipH="1">
            <a:off x="1660746" y="4194426"/>
            <a:ext cx="2515613"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Text Box 17"/>
          <p:cNvSpPr txBox="1">
            <a:spLocks noChangeArrowheads="1"/>
          </p:cNvSpPr>
          <p:nvPr/>
        </p:nvSpPr>
        <p:spPr bwMode="auto">
          <a:xfrm>
            <a:off x="3289970" y="2662045"/>
            <a:ext cx="24381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66578" name="Text Box 18"/>
          <p:cNvSpPr txBox="1">
            <a:spLocks noChangeArrowheads="1"/>
          </p:cNvSpPr>
          <p:nvPr/>
        </p:nvSpPr>
        <p:spPr bwMode="auto">
          <a:xfrm>
            <a:off x="2590430" y="4139739"/>
            <a:ext cx="247232"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66579" name="Text Box 19"/>
          <p:cNvSpPr txBox="1">
            <a:spLocks noChangeArrowheads="1"/>
          </p:cNvSpPr>
          <p:nvPr/>
        </p:nvSpPr>
        <p:spPr bwMode="auto">
          <a:xfrm>
            <a:off x="5762289" y="3330823"/>
            <a:ext cx="19368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sp>
        <p:nvSpPr>
          <p:cNvPr id="19" name="Text Box 2"/>
          <p:cNvSpPr txBox="1">
            <a:spLocks noChangeArrowheads="1"/>
          </p:cNvSpPr>
          <p:nvPr/>
        </p:nvSpPr>
        <p:spPr bwMode="auto">
          <a:xfrm>
            <a:off x="1295400" y="685800"/>
            <a:ext cx="6553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Equation</a:t>
            </a:r>
          </a:p>
          <a:p>
            <a:pPr>
              <a:spcBef>
                <a:spcPct val="50000"/>
              </a:spcBef>
            </a:pPr>
            <a:r>
              <a:rPr lang="en-US" altLang="en-US" dirty="0"/>
              <a:t>	1/f  =  1/o  +  1/</a:t>
            </a:r>
            <a:r>
              <a:rPr lang="en-US" altLang="en-US" dirty="0" err="1"/>
              <a:t>i</a:t>
            </a:r>
            <a:endParaRPr lang="en-US" altLang="en-US" dirty="0"/>
          </a:p>
          <a:p>
            <a:pPr>
              <a:spcBef>
                <a:spcPct val="50000"/>
              </a:spcBef>
            </a:pPr>
            <a:r>
              <a:rPr lang="en-US" altLang="en-US" dirty="0"/>
              <a:t>Magnification =  i/o</a:t>
            </a:r>
          </a:p>
          <a:p>
            <a:pPr>
              <a:spcBef>
                <a:spcPct val="50000"/>
              </a:spcBef>
            </a:pPr>
            <a:endParaRPr lang="en-US" altLang="en-US" dirty="0"/>
          </a:p>
          <a:p>
            <a:pPr>
              <a:spcBef>
                <a:spcPct val="50000"/>
              </a:spcBef>
            </a:pPr>
            <a:endParaRPr lang="en-US" altLang="en-US" sz="1400" dirty="0"/>
          </a:p>
        </p:txBody>
      </p:sp>
    </p:spTree>
    <p:extLst>
      <p:ext uri="{BB962C8B-B14F-4D97-AF65-F5344CB8AC3E}">
        <p14:creationId xmlns:p14="http://schemas.microsoft.com/office/powerpoint/2010/main" val="64337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Line 8"/>
          <p:cNvSpPr>
            <a:spLocks noChangeShapeType="1"/>
          </p:cNvSpPr>
          <p:nvPr/>
        </p:nvSpPr>
        <p:spPr bwMode="auto">
          <a:xfrm flipV="1">
            <a:off x="272272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9" name="Line 9"/>
          <p:cNvSpPr>
            <a:spLocks noChangeShapeType="1"/>
          </p:cNvSpPr>
          <p:nvPr/>
        </p:nvSpPr>
        <p:spPr bwMode="auto">
          <a:xfrm>
            <a:off x="2722726" y="3428805"/>
            <a:ext cx="145363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2722726" y="3428804"/>
            <a:ext cx="4898929" cy="1691836"/>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For object directly on focal point, rays focused to infinity.</a:t>
            </a:r>
          </a:p>
          <a:p>
            <a:endParaRPr lang="en-US" sz="2400" dirty="0"/>
          </a:p>
          <a:p>
            <a:r>
              <a:rPr lang="en-US" sz="2400" dirty="0" smtClean="0"/>
              <a:t>Where would this be useful?</a:t>
            </a:r>
            <a:endParaRPr lang="en-US" sz="2400" dirty="0"/>
          </a:p>
        </p:txBody>
      </p:sp>
      <p:sp>
        <p:nvSpPr>
          <p:cNvPr id="14" name="Line 5"/>
          <p:cNvSpPr>
            <a:spLocks noChangeShapeType="1"/>
          </p:cNvSpPr>
          <p:nvPr/>
        </p:nvSpPr>
        <p:spPr bwMode="auto">
          <a:xfrm>
            <a:off x="4162210" y="3433325"/>
            <a:ext cx="3459445" cy="1194713"/>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11"/>
          <p:cNvSpPr txBox="1">
            <a:spLocks noChangeArrowheads="1"/>
          </p:cNvSpPr>
          <p:nvPr/>
        </p:nvSpPr>
        <p:spPr bwMode="auto">
          <a:xfrm>
            <a:off x="6919980" y="4334706"/>
            <a:ext cx="70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3600" dirty="0">
                <a:solidFill>
                  <a:schemeClr val="tx1"/>
                </a:solidFill>
                <a:latin typeface="Symbol" panose="05050102010706020507" pitchFamily="18" charset="2"/>
                <a:sym typeface="Symbol" panose="05050102010706020507" pitchFamily="18" charset="2"/>
              </a:rPr>
              <a:t></a:t>
            </a:r>
            <a:endParaRPr lang="en-US" altLang="en-US" sz="3600" dirty="0">
              <a:solidFill>
                <a:schemeClr val="tx1"/>
              </a:solidFill>
              <a:latin typeface="Symbol" panose="05050102010706020507" pitchFamily="18" charset="2"/>
            </a:endParaRPr>
          </a:p>
        </p:txBody>
      </p:sp>
    </p:spTree>
    <p:extLst>
      <p:ext uri="{BB962C8B-B14F-4D97-AF65-F5344CB8AC3E}">
        <p14:creationId xmlns:p14="http://schemas.microsoft.com/office/powerpoint/2010/main" val="1442951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26333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263336" y="3428805"/>
            <a:ext cx="9130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0"/>
          <p:cNvSpPr>
            <a:spLocks noChangeShapeType="1"/>
          </p:cNvSpPr>
          <p:nvPr/>
        </p:nvSpPr>
        <p:spPr bwMode="auto">
          <a:xfrm>
            <a:off x="1684159" y="2562356"/>
            <a:ext cx="3506365" cy="122191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5"/>
          <p:cNvSpPr>
            <a:spLocks noChangeShapeType="1"/>
          </p:cNvSpPr>
          <p:nvPr/>
        </p:nvSpPr>
        <p:spPr bwMode="auto">
          <a:xfrm>
            <a:off x="1684158" y="2562686"/>
            <a:ext cx="4565721" cy="2506464"/>
          </a:xfrm>
          <a:prstGeom prst="line">
            <a:avLst/>
          </a:prstGeom>
          <a:noFill/>
          <a:ln w="19050">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flipV="1">
            <a:off x="1684159" y="2562356"/>
            <a:ext cx="0" cy="1358634"/>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3267972" y="3432158"/>
            <a:ext cx="2981907" cy="1636991"/>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For object within the focal point, a virtual image is created.</a:t>
            </a:r>
          </a:p>
          <a:p>
            <a:endParaRPr lang="en-US" sz="2400" dirty="0"/>
          </a:p>
          <a:p>
            <a:r>
              <a:rPr lang="en-US" sz="2400" dirty="0" smtClean="0"/>
              <a:t>Only need two rays to locate object.</a:t>
            </a:r>
            <a:endParaRPr lang="en-US" sz="2400" dirty="0"/>
          </a:p>
        </p:txBody>
      </p:sp>
    </p:spTree>
    <p:extLst>
      <p:ext uri="{BB962C8B-B14F-4D97-AF65-F5344CB8AC3E}">
        <p14:creationId xmlns:p14="http://schemas.microsoft.com/office/powerpoint/2010/main" val="478775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26333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263336" y="3428805"/>
            <a:ext cx="9130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0"/>
          <p:cNvSpPr>
            <a:spLocks noChangeShapeType="1"/>
          </p:cNvSpPr>
          <p:nvPr/>
        </p:nvSpPr>
        <p:spPr bwMode="auto">
          <a:xfrm>
            <a:off x="1684159" y="2562356"/>
            <a:ext cx="3506365" cy="122191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5"/>
          <p:cNvSpPr>
            <a:spLocks noChangeShapeType="1"/>
          </p:cNvSpPr>
          <p:nvPr/>
        </p:nvSpPr>
        <p:spPr bwMode="auto">
          <a:xfrm>
            <a:off x="1684158" y="2562686"/>
            <a:ext cx="4565721" cy="2506464"/>
          </a:xfrm>
          <a:prstGeom prst="line">
            <a:avLst/>
          </a:prstGeom>
          <a:noFill/>
          <a:ln w="19050">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flipV="1">
            <a:off x="1684159" y="2562356"/>
            <a:ext cx="0" cy="1358634"/>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9"/>
          <p:cNvSpPr>
            <a:spLocks noChangeShapeType="1"/>
          </p:cNvSpPr>
          <p:nvPr/>
        </p:nvSpPr>
        <p:spPr bwMode="auto">
          <a:xfrm>
            <a:off x="1684159" y="2574738"/>
            <a:ext cx="2492200" cy="0"/>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3267972" y="3432158"/>
            <a:ext cx="2981907" cy="1636991"/>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9"/>
          <p:cNvSpPr>
            <a:spLocks noChangeShapeType="1"/>
          </p:cNvSpPr>
          <p:nvPr/>
        </p:nvSpPr>
        <p:spPr bwMode="auto">
          <a:xfrm flipV="1">
            <a:off x="2734027" y="2574737"/>
            <a:ext cx="1437737" cy="135863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9"/>
          <p:cNvSpPr>
            <a:spLocks noChangeShapeType="1"/>
          </p:cNvSpPr>
          <p:nvPr/>
        </p:nvSpPr>
        <p:spPr bwMode="auto">
          <a:xfrm flipV="1">
            <a:off x="3267972" y="2574736"/>
            <a:ext cx="903792" cy="8540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9"/>
          <p:cNvSpPr>
            <a:spLocks noChangeShapeType="1"/>
          </p:cNvSpPr>
          <p:nvPr/>
        </p:nvSpPr>
        <p:spPr bwMode="auto">
          <a:xfrm>
            <a:off x="4161458" y="2574738"/>
            <a:ext cx="35443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Of course can use all three rules to trace three rays.</a:t>
            </a:r>
            <a:endParaRPr lang="en-US" sz="2400" dirty="0"/>
          </a:p>
        </p:txBody>
      </p:sp>
    </p:spTree>
    <p:extLst>
      <p:ext uri="{BB962C8B-B14F-4D97-AF65-F5344CB8AC3E}">
        <p14:creationId xmlns:p14="http://schemas.microsoft.com/office/powerpoint/2010/main" val="4117945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6248400" y="2422269"/>
            <a:ext cx="1752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b="1" dirty="0">
                <a:latin typeface="+mn-lt"/>
              </a:rPr>
              <a:t>E = h </a:t>
            </a:r>
            <a:r>
              <a:rPr lang="en-US" altLang="en-US" b="1" dirty="0">
                <a:latin typeface="Symbol" panose="05050102010706020507" pitchFamily="18" charset="2"/>
              </a:rPr>
              <a:t>n </a:t>
            </a:r>
          </a:p>
          <a:p>
            <a:pPr>
              <a:spcBef>
                <a:spcPct val="50000"/>
              </a:spcBef>
            </a:pPr>
            <a:r>
              <a:rPr lang="en-US" altLang="en-US" b="1" dirty="0">
                <a:latin typeface="Symbol" panose="05050102010706020507" pitchFamily="18" charset="2"/>
              </a:rPr>
              <a:t>n</a:t>
            </a:r>
            <a:r>
              <a:rPr lang="en-US" altLang="en-US" b="1" dirty="0"/>
              <a:t> </a:t>
            </a:r>
            <a:r>
              <a:rPr lang="en-US" altLang="en-US" b="1" dirty="0">
                <a:latin typeface="+mn-lt"/>
              </a:rPr>
              <a:t>= c/</a:t>
            </a:r>
            <a:r>
              <a:rPr lang="en-US" altLang="en-US" b="1" dirty="0">
                <a:latin typeface="Symbol" panose="05050102010706020507" pitchFamily="18" charset="2"/>
              </a:rPr>
              <a:t>l</a:t>
            </a:r>
          </a:p>
          <a:p>
            <a:pPr>
              <a:spcBef>
                <a:spcPct val="50000"/>
              </a:spcBef>
            </a:pPr>
            <a:r>
              <a:rPr lang="en-US" altLang="en-US" b="1" dirty="0">
                <a:latin typeface="+mn-lt"/>
              </a:rPr>
              <a:t>E = </a:t>
            </a:r>
            <a:r>
              <a:rPr lang="en-US" altLang="en-US" b="1" dirty="0" err="1">
                <a:latin typeface="+mn-lt"/>
              </a:rPr>
              <a:t>hc</a:t>
            </a:r>
            <a:r>
              <a:rPr lang="en-US" altLang="en-US" b="1" dirty="0"/>
              <a:t>/</a:t>
            </a:r>
            <a:r>
              <a:rPr lang="en-US" altLang="en-US" b="1" dirty="0">
                <a:latin typeface="Symbol" panose="05050102010706020507" pitchFamily="18" charset="2"/>
              </a:rPr>
              <a:t>l</a:t>
            </a:r>
            <a:endParaRPr lang="en-US" altLang="en-US" b="1" dirty="0"/>
          </a:p>
          <a:p>
            <a:pPr>
              <a:spcBef>
                <a:spcPct val="50000"/>
              </a:spcBef>
            </a:pPr>
            <a:endParaRPr lang="en-US" altLang="en-US" dirty="0"/>
          </a:p>
        </p:txBody>
      </p:sp>
      <p:sp>
        <p:nvSpPr>
          <p:cNvPr id="4" name="Title 2"/>
          <p:cNvSpPr txBox="1">
            <a:spLocks/>
          </p:cNvSpPr>
          <p:nvPr/>
        </p:nvSpPr>
        <p:spPr>
          <a:xfrm>
            <a:off x="609600" y="99218"/>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Something special about visible light</a:t>
            </a:r>
            <a:endParaRPr lang="en-US" sz="3600" dirty="0"/>
          </a:p>
        </p:txBody>
      </p:sp>
      <p:sp>
        <p:nvSpPr>
          <p:cNvPr id="2" name="TextBox 1"/>
          <p:cNvSpPr txBox="1"/>
          <p:nvPr/>
        </p:nvSpPr>
        <p:spPr>
          <a:xfrm>
            <a:off x="6248400" y="1738859"/>
            <a:ext cx="2463187" cy="369332"/>
          </a:xfrm>
          <a:prstGeom prst="rect">
            <a:avLst/>
          </a:prstGeom>
          <a:noFill/>
        </p:spPr>
        <p:txBody>
          <a:bodyPr wrap="square" rtlCol="0">
            <a:spAutoFit/>
          </a:bodyPr>
          <a:lstStyle/>
          <a:p>
            <a:r>
              <a:rPr lang="en-US" u="sng" dirty="0"/>
              <a:t>Planck–Einstein relation</a:t>
            </a:r>
          </a:p>
        </p:txBody>
      </p:sp>
      <p:grpSp>
        <p:nvGrpSpPr>
          <p:cNvPr id="5" name="Group 4"/>
          <p:cNvGrpSpPr/>
          <p:nvPr/>
        </p:nvGrpSpPr>
        <p:grpSpPr>
          <a:xfrm>
            <a:off x="609600" y="894352"/>
            <a:ext cx="5219700" cy="5207000"/>
            <a:chOff x="609600" y="762000"/>
            <a:chExt cx="5219700" cy="5207000"/>
          </a:xfrm>
        </p:grpSpPr>
        <p:pic>
          <p:nvPicPr>
            <p:cNvPr id="23553" name="Picture 2" descr="electromagneticspectrum.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5219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11931" y="4340424"/>
              <a:ext cx="400110" cy="303929"/>
            </a:xfrm>
            <a:prstGeom prst="rect">
              <a:avLst/>
            </a:prstGeom>
            <a:noFill/>
          </p:spPr>
          <p:txBody>
            <a:bodyPr vert="vert270" wrap="none" rtlCol="0">
              <a:spAutoFit/>
            </a:bodyPr>
            <a:lstStyle/>
            <a:p>
              <a:r>
                <a:rPr lang="en-US" altLang="en-US" sz="1400" b="1" dirty="0" smtClean="0">
                  <a:latin typeface="Symbol" panose="05050102010706020507" pitchFamily="18" charset="2"/>
                </a:rPr>
                <a:t>(n)</a:t>
              </a:r>
              <a:endParaRPr lang="en-US" sz="1400" dirty="0"/>
            </a:p>
          </p:txBody>
        </p:sp>
        <p:sp>
          <p:nvSpPr>
            <p:cNvPr id="7" name="TextBox 6"/>
            <p:cNvSpPr txBox="1"/>
            <p:nvPr/>
          </p:nvSpPr>
          <p:spPr>
            <a:xfrm>
              <a:off x="4008521" y="2162312"/>
              <a:ext cx="400110" cy="310341"/>
            </a:xfrm>
            <a:prstGeom prst="rect">
              <a:avLst/>
            </a:prstGeom>
            <a:noFill/>
          </p:spPr>
          <p:txBody>
            <a:bodyPr vert="vert270" wrap="none" rtlCol="0">
              <a:spAutoFit/>
            </a:bodyPr>
            <a:lstStyle/>
            <a:p>
              <a:r>
                <a:rPr lang="en-US" altLang="en-US" sz="1400" b="1" dirty="0" smtClean="0">
                  <a:latin typeface="Symbol" panose="05050102010706020507" pitchFamily="18" charset="2"/>
                </a:rPr>
                <a:t>(l)</a:t>
              </a:r>
              <a:endParaRPr lang="en-US" sz="1400" dirty="0"/>
            </a:p>
          </p:txBody>
        </p:sp>
      </p:grpSp>
    </p:spTree>
    <p:extLst>
      <p:ext uri="{BB962C8B-B14F-4D97-AF65-F5344CB8AC3E}">
        <p14:creationId xmlns:p14="http://schemas.microsoft.com/office/powerpoint/2010/main" val="3478792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4707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4"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233574" y="3729584"/>
            <a:ext cx="0" cy="191404"/>
          </a:xfrm>
          <a:prstGeom prst="line">
            <a:avLst/>
          </a:prstGeom>
          <a:noFill/>
          <a:ln w="57150">
            <a:solidFill>
              <a:schemeClr val="accent5"/>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5"/>
          <p:cNvSpPr>
            <a:spLocks noChangeShapeType="1"/>
          </p:cNvSpPr>
          <p:nvPr/>
        </p:nvSpPr>
        <p:spPr bwMode="auto">
          <a:xfrm>
            <a:off x="1655741" y="3428805"/>
            <a:ext cx="3948769" cy="492183"/>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5"/>
          <p:cNvSpPr>
            <a:spLocks noChangeShapeType="1"/>
          </p:cNvSpPr>
          <p:nvPr/>
        </p:nvSpPr>
        <p:spPr bwMode="auto">
          <a:xfrm>
            <a:off x="1655742" y="3428805"/>
            <a:ext cx="2520618" cy="3141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9"/>
          <p:cNvSpPr>
            <a:spLocks noChangeShapeType="1"/>
          </p:cNvSpPr>
          <p:nvPr/>
        </p:nvSpPr>
        <p:spPr bwMode="auto">
          <a:xfrm>
            <a:off x="3233575" y="3740819"/>
            <a:ext cx="1572828" cy="0"/>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9"/>
          <p:cNvSpPr>
            <a:spLocks noChangeShapeType="1"/>
          </p:cNvSpPr>
          <p:nvPr/>
        </p:nvSpPr>
        <p:spPr bwMode="auto">
          <a:xfrm>
            <a:off x="4184247" y="3740819"/>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Same three rules can be applied to a concave lens.</a:t>
            </a:r>
            <a:endParaRPr lang="en-US" sz="2400" dirty="0"/>
          </a:p>
        </p:txBody>
      </p:sp>
    </p:spTree>
    <p:extLst>
      <p:ext uri="{BB962C8B-B14F-4D97-AF65-F5344CB8AC3E}">
        <p14:creationId xmlns:p14="http://schemas.microsoft.com/office/powerpoint/2010/main" val="78376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514174"/>
            <a:ext cx="4005126" cy="1406814"/>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233574" y="3729584"/>
            <a:ext cx="0" cy="191404"/>
          </a:xfrm>
          <a:prstGeom prst="line">
            <a:avLst/>
          </a:prstGeom>
          <a:noFill/>
          <a:ln w="57150">
            <a:solidFill>
              <a:schemeClr val="accent5"/>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5"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But again two rays are enough to locate virtual image.</a:t>
            </a:r>
            <a:endParaRPr lang="en-US" sz="2400" dirty="0"/>
          </a:p>
        </p:txBody>
      </p:sp>
      <p:sp>
        <p:nvSpPr>
          <p:cNvPr id="17"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287530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3001274" y="3447385"/>
            <a:ext cx="4784443" cy="19674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001274"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001274" y="3428805"/>
            <a:ext cx="117508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701532"/>
            <a:ext cx="3471726" cy="1219456"/>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517659" y="3639845"/>
            <a:ext cx="0" cy="281142"/>
          </a:xfrm>
          <a:prstGeom prst="line">
            <a:avLst/>
          </a:prstGeom>
          <a:noFill/>
          <a:ln w="5715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5"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t>Concave lens makes virtual image that is smaller no matter where object is located.</a:t>
            </a:r>
            <a:endParaRPr lang="en-US" sz="2400" dirty="0"/>
          </a:p>
        </p:txBody>
      </p:sp>
      <p:sp>
        <p:nvSpPr>
          <p:cNvPr id="17"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52656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grpSp>
        <p:nvGrpSpPr>
          <p:cNvPr id="2" name="Group 1"/>
          <p:cNvGrpSpPr>
            <a:grpSpLocks noChangeAspect="1"/>
          </p:cNvGrpSpPr>
          <p:nvPr/>
        </p:nvGrpSpPr>
        <p:grpSpPr>
          <a:xfrm>
            <a:off x="620490" y="2438400"/>
            <a:ext cx="6858000" cy="3397541"/>
            <a:chOff x="457200" y="2438400"/>
            <a:chExt cx="8305800" cy="4114800"/>
          </a:xfrm>
        </p:grpSpPr>
        <p:sp>
          <p:nvSpPr>
            <p:cNvPr id="46081" name="Oval 4"/>
            <p:cNvSpPr>
              <a:spLocks noChangeArrowheads="1"/>
            </p:cNvSpPr>
            <p:nvPr/>
          </p:nvSpPr>
          <p:spPr bwMode="auto">
            <a:xfrm>
              <a:off x="2928938" y="2438400"/>
              <a:ext cx="574675"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571500" y="3657600"/>
              <a:ext cx="6438900" cy="1676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3216275" y="3657600"/>
              <a:ext cx="3794125" cy="17526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3216275" y="5257800"/>
              <a:ext cx="379412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457200" y="43434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652963" y="4267200"/>
              <a:ext cx="115887"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631950" y="4267200"/>
              <a:ext cx="1143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5715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571500" y="3657600"/>
              <a:ext cx="26447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571500" y="3657600"/>
              <a:ext cx="2644775"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6665913" y="4343400"/>
              <a:ext cx="0" cy="914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609600" y="3657600"/>
              <a:ext cx="25908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810000" y="2438400"/>
              <a:ext cx="609600" cy="3886200"/>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7696200" y="4343400"/>
              <a:ext cx="0" cy="1676400"/>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4114800" y="4038600"/>
              <a:ext cx="4648200" cy="25146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4114800" y="4572000"/>
              <a:ext cx="4648200" cy="18288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4114800" y="5257800"/>
              <a:ext cx="4648200" cy="9144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Principle ray approach works for complex lens </a:t>
            </a:r>
            <a:r>
              <a:rPr lang="en-US" altLang="en-US" sz="2400" dirty="0" smtClean="0"/>
              <a:t>assemblies.</a:t>
            </a:r>
            <a:endParaRPr lang="en-US" altLang="en-US" sz="2400" dirty="0"/>
          </a:p>
        </p:txBody>
      </p:sp>
      <p:sp>
        <p:nvSpPr>
          <p:cNvPr id="22" name="Text Box 21"/>
          <p:cNvSpPr txBox="1">
            <a:spLocks noChangeArrowheads="1"/>
          </p:cNvSpPr>
          <p:nvPr/>
        </p:nvSpPr>
        <p:spPr bwMode="auto">
          <a:xfrm>
            <a:off x="1226507" y="970909"/>
            <a:ext cx="6477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dirty="0"/>
              <a:t>Focal lengths add as reciprocals:</a:t>
            </a:r>
          </a:p>
          <a:p>
            <a:pPr>
              <a:spcBef>
                <a:spcPct val="50000"/>
              </a:spcBef>
            </a:pPr>
            <a:r>
              <a:rPr lang="en-US" altLang="en-US" dirty="0"/>
              <a:t>1/f</a:t>
            </a:r>
            <a:r>
              <a:rPr lang="en-US" altLang="en-US" sz="1800" dirty="0"/>
              <a:t>(total)</a:t>
            </a:r>
            <a:r>
              <a:rPr lang="en-US" altLang="en-US" dirty="0"/>
              <a:t> = 1/f</a:t>
            </a:r>
            <a:r>
              <a:rPr lang="en-US" altLang="en-US" sz="1800" dirty="0"/>
              <a:t>1</a:t>
            </a:r>
            <a:r>
              <a:rPr lang="en-US" altLang="en-US" dirty="0"/>
              <a:t> + 1/f</a:t>
            </a:r>
            <a:r>
              <a:rPr lang="en-US" altLang="en-US" sz="1800" dirty="0"/>
              <a:t>2</a:t>
            </a:r>
            <a:r>
              <a:rPr lang="en-US" altLang="en-US" dirty="0"/>
              <a:t> +  ...   + 1/</a:t>
            </a:r>
            <a:r>
              <a:rPr lang="en-US" altLang="en-US" dirty="0" err="1"/>
              <a:t>f</a:t>
            </a:r>
            <a:r>
              <a:rPr lang="en-US" altLang="en-US" sz="1800" dirty="0" err="1"/>
              <a:t>n</a:t>
            </a:r>
            <a:r>
              <a:rPr lang="en-US" altLang="en-US" sz="1800" dirty="0"/>
              <a:t> 		Remember: for concave lens f is negative</a:t>
            </a:r>
          </a:p>
        </p:txBody>
      </p:sp>
    </p:spTree>
    <p:extLst>
      <p:ext uri="{BB962C8B-B14F-4D97-AF65-F5344CB8AC3E}">
        <p14:creationId xmlns:p14="http://schemas.microsoft.com/office/powerpoint/2010/main" val="3963575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5357637" cy="16137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257564" y="3866303"/>
            <a:ext cx="2193761" cy="109374"/>
            <a:chOff x="2506146" y="3866303"/>
            <a:chExt cx="2193761" cy="109374"/>
          </a:xfrm>
        </p:grpSpPr>
        <p:sp>
          <p:nvSpPr>
            <p:cNvPr id="66566" name="AutoShape 6"/>
            <p:cNvSpPr>
              <a:spLocks noChangeArrowheads="1"/>
            </p:cNvSpPr>
            <p:nvPr/>
          </p:nvSpPr>
          <p:spPr bwMode="auto">
            <a:xfrm>
              <a:off x="459053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506146"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174827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3354444" y="3418943"/>
            <a:ext cx="3663939" cy="18100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1748279" cy="132962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3409025" y="4758431"/>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6081555" y="3920990"/>
            <a:ext cx="0" cy="837441"/>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Oval 4"/>
          <p:cNvSpPr>
            <a:spLocks noChangeArrowheads="1"/>
          </p:cNvSpPr>
          <p:nvPr/>
        </p:nvSpPr>
        <p:spPr bwMode="auto">
          <a:xfrm>
            <a:off x="3081008"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Another example: Begin with one convex lens.</a:t>
            </a:r>
            <a:endParaRPr lang="en-US" altLang="en-US" sz="2400" dirty="0"/>
          </a:p>
        </p:txBody>
      </p:sp>
    </p:spTree>
    <p:extLst>
      <p:ext uri="{BB962C8B-B14F-4D97-AF65-F5344CB8AC3E}">
        <p14:creationId xmlns:p14="http://schemas.microsoft.com/office/powerpoint/2010/main" val="3372399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5357637" cy="16137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257564" y="3866303"/>
            <a:ext cx="2193761" cy="109374"/>
            <a:chOff x="2506146" y="3866303"/>
            <a:chExt cx="2193761" cy="109374"/>
          </a:xfrm>
        </p:grpSpPr>
        <p:sp>
          <p:nvSpPr>
            <p:cNvPr id="66566" name="AutoShape 6"/>
            <p:cNvSpPr>
              <a:spLocks noChangeArrowheads="1"/>
            </p:cNvSpPr>
            <p:nvPr/>
          </p:nvSpPr>
          <p:spPr bwMode="auto">
            <a:xfrm>
              <a:off x="459053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506146"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174827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3354444" y="3418943"/>
            <a:ext cx="3663939" cy="18100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1748279" cy="132962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3409025" y="4758431"/>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6081555" y="3920990"/>
            <a:ext cx="0" cy="837441"/>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Oval 4"/>
          <p:cNvSpPr>
            <a:spLocks noChangeArrowheads="1"/>
          </p:cNvSpPr>
          <p:nvPr/>
        </p:nvSpPr>
        <p:spPr bwMode="auto">
          <a:xfrm>
            <a:off x="3732406" y="2247560"/>
            <a:ext cx="546872" cy="3346859"/>
          </a:xfrm>
          <a:prstGeom prst="ellipse">
            <a:avLst/>
          </a:prstGeom>
          <a:solidFill>
            <a:schemeClr val="accent2">
              <a:lumMod val="40000"/>
              <a:lumOff val="60000"/>
              <a:alpha val="50000"/>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3" name="Group 2"/>
          <p:cNvGrpSpPr/>
          <p:nvPr/>
        </p:nvGrpSpPr>
        <p:grpSpPr>
          <a:xfrm>
            <a:off x="2908962" y="3866303"/>
            <a:ext cx="2193761" cy="109374"/>
            <a:chOff x="2908962" y="3866303"/>
            <a:chExt cx="2193761" cy="109374"/>
          </a:xfrm>
        </p:grpSpPr>
        <p:sp>
          <p:nvSpPr>
            <p:cNvPr id="16" name="AutoShape 6"/>
            <p:cNvSpPr>
              <a:spLocks noChangeArrowheads="1"/>
            </p:cNvSpPr>
            <p:nvPr/>
          </p:nvSpPr>
          <p:spPr bwMode="auto">
            <a:xfrm>
              <a:off x="4993349" y="3866303"/>
              <a:ext cx="109374" cy="109374"/>
            </a:xfrm>
            <a:prstGeom prst="diamond">
              <a:avLst/>
            </a:prstGeom>
            <a:solidFill>
              <a:schemeClr val="accent2">
                <a:lumMod val="40000"/>
                <a:lumOff val="60000"/>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7" name="AutoShape 7"/>
            <p:cNvSpPr>
              <a:spLocks noChangeArrowheads="1"/>
            </p:cNvSpPr>
            <p:nvPr/>
          </p:nvSpPr>
          <p:spPr bwMode="auto">
            <a:xfrm>
              <a:off x="2908962" y="3866303"/>
              <a:ext cx="109374" cy="109374"/>
            </a:xfrm>
            <a:prstGeom prst="diamond">
              <a:avLst/>
            </a:prstGeom>
            <a:solidFill>
              <a:schemeClr val="accent2">
                <a:lumMod val="40000"/>
                <a:lumOff val="60000"/>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19" name="Oval 4"/>
          <p:cNvSpPr>
            <a:spLocks noChangeArrowheads="1"/>
          </p:cNvSpPr>
          <p:nvPr/>
        </p:nvSpPr>
        <p:spPr bwMode="auto">
          <a:xfrm>
            <a:off x="3081008"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Another example: Add a second convex lens.</a:t>
            </a:r>
            <a:endParaRPr lang="en-US" altLang="en-US" sz="2400" dirty="0"/>
          </a:p>
        </p:txBody>
      </p:sp>
    </p:spTree>
    <p:extLst>
      <p:ext uri="{BB962C8B-B14F-4D97-AF65-F5344CB8AC3E}">
        <p14:creationId xmlns:p14="http://schemas.microsoft.com/office/powerpoint/2010/main" val="3554101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5357637" cy="16137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257564" y="3866303"/>
            <a:ext cx="2193761" cy="109374"/>
            <a:chOff x="2506146" y="3866303"/>
            <a:chExt cx="2193761" cy="109374"/>
          </a:xfrm>
        </p:grpSpPr>
        <p:sp>
          <p:nvSpPr>
            <p:cNvPr id="66566" name="AutoShape 6"/>
            <p:cNvSpPr>
              <a:spLocks noChangeArrowheads="1"/>
            </p:cNvSpPr>
            <p:nvPr/>
          </p:nvSpPr>
          <p:spPr bwMode="auto">
            <a:xfrm>
              <a:off x="459053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506146"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7" y="3428805"/>
            <a:ext cx="169369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3354444" y="3418943"/>
            <a:ext cx="3663939" cy="18100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1748279" cy="132962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3409025" y="4758431"/>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a:off x="2908962" y="3866303"/>
            <a:ext cx="2193761" cy="109374"/>
            <a:chOff x="2908962" y="3866303"/>
            <a:chExt cx="2193761" cy="109374"/>
          </a:xfrm>
        </p:grpSpPr>
        <p:sp>
          <p:nvSpPr>
            <p:cNvPr id="16" name="AutoShape 6"/>
            <p:cNvSpPr>
              <a:spLocks noChangeArrowheads="1"/>
            </p:cNvSpPr>
            <p:nvPr/>
          </p:nvSpPr>
          <p:spPr bwMode="auto">
            <a:xfrm>
              <a:off x="4993349" y="3866303"/>
              <a:ext cx="109374" cy="109374"/>
            </a:xfrm>
            <a:prstGeom prst="diamond">
              <a:avLst/>
            </a:prstGeom>
            <a:solidFill>
              <a:schemeClr val="accent2">
                <a:lumMod val="40000"/>
                <a:lumOff val="60000"/>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7" name="AutoShape 7"/>
            <p:cNvSpPr>
              <a:spLocks noChangeArrowheads="1"/>
            </p:cNvSpPr>
            <p:nvPr/>
          </p:nvSpPr>
          <p:spPr bwMode="auto">
            <a:xfrm>
              <a:off x="2908962" y="3866303"/>
              <a:ext cx="109374" cy="109374"/>
            </a:xfrm>
            <a:prstGeom prst="diamond">
              <a:avLst/>
            </a:prstGeom>
            <a:solidFill>
              <a:schemeClr val="accent2">
                <a:lumMod val="40000"/>
                <a:lumOff val="60000"/>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18" name="Oval 4"/>
          <p:cNvSpPr>
            <a:spLocks noChangeArrowheads="1"/>
          </p:cNvSpPr>
          <p:nvPr/>
        </p:nvSpPr>
        <p:spPr bwMode="auto">
          <a:xfrm>
            <a:off x="3732406" y="2247560"/>
            <a:ext cx="546872" cy="3346859"/>
          </a:xfrm>
          <a:prstGeom prst="ellipse">
            <a:avLst/>
          </a:prstGeom>
          <a:solidFill>
            <a:schemeClr val="accent2">
              <a:lumMod val="40000"/>
              <a:lumOff val="60000"/>
              <a:alpha val="50000"/>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9" name="Oval 4"/>
          <p:cNvSpPr>
            <a:spLocks noChangeArrowheads="1"/>
          </p:cNvSpPr>
          <p:nvPr/>
        </p:nvSpPr>
        <p:spPr bwMode="auto">
          <a:xfrm>
            <a:off x="3081008"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flipV="1">
            <a:off x="4005842" y="2376058"/>
            <a:ext cx="3012541" cy="238237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0"/>
          <p:cNvSpPr>
            <a:spLocks noChangeShapeType="1"/>
          </p:cNvSpPr>
          <p:nvPr/>
        </p:nvSpPr>
        <p:spPr bwMode="auto">
          <a:xfrm>
            <a:off x="3354442" y="3652801"/>
            <a:ext cx="3663941" cy="151400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1"/>
          <p:cNvSpPr>
            <a:spLocks noChangeShapeType="1"/>
          </p:cNvSpPr>
          <p:nvPr/>
        </p:nvSpPr>
        <p:spPr bwMode="auto">
          <a:xfrm>
            <a:off x="1660746" y="3428806"/>
            <a:ext cx="1706086" cy="20809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3"/>
          <p:cNvSpPr>
            <a:spLocks noChangeShapeType="1"/>
          </p:cNvSpPr>
          <p:nvPr/>
        </p:nvSpPr>
        <p:spPr bwMode="auto">
          <a:xfrm>
            <a:off x="4698120" y="3920990"/>
            <a:ext cx="0" cy="278148"/>
          </a:xfrm>
          <a:prstGeom prst="line">
            <a:avLst/>
          </a:prstGeom>
          <a:noFill/>
          <a:ln w="57150">
            <a:solidFill>
              <a:schemeClr val="accent5"/>
            </a:solidFill>
            <a:round/>
            <a:headEnd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3"/>
          <p:cNvSpPr>
            <a:spLocks noChangeShapeType="1"/>
          </p:cNvSpPr>
          <p:nvPr/>
        </p:nvSpPr>
        <p:spPr bwMode="auto">
          <a:xfrm>
            <a:off x="6081555" y="3920990"/>
            <a:ext cx="0" cy="837441"/>
          </a:xfrm>
          <a:prstGeom prst="line">
            <a:avLst/>
          </a:prstGeom>
          <a:noFill/>
          <a:ln w="76200">
            <a:gradFill>
              <a:gsLst>
                <a:gs pos="0">
                  <a:schemeClr val="accent1">
                    <a:lumMod val="5000"/>
                    <a:lumOff val="95000"/>
                  </a:schemeClr>
                </a:gs>
                <a:gs pos="74000">
                  <a:schemeClr val="accent1">
                    <a:lumMod val="20000"/>
                    <a:lumOff val="80000"/>
                  </a:schemeClr>
                </a:gs>
                <a:gs pos="83000">
                  <a:schemeClr val="accent1">
                    <a:lumMod val="45000"/>
                    <a:lumOff val="55000"/>
                  </a:schemeClr>
                </a:gs>
                <a:gs pos="100000">
                  <a:schemeClr val="accent1">
                    <a:lumMod val="30000"/>
                    <a:lumOff val="70000"/>
                  </a:schemeClr>
                </a:gs>
              </a:gsLst>
              <a:lin ang="5400000" scaled="1"/>
            </a:gra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Another example: Can determine real image formed by two convex lenses.</a:t>
            </a:r>
            <a:endParaRPr lang="en-US" altLang="en-US" sz="2400" dirty="0"/>
          </a:p>
        </p:txBody>
      </p:sp>
    </p:spTree>
    <p:extLst>
      <p:ext uri="{BB962C8B-B14F-4D97-AF65-F5344CB8AC3E}">
        <p14:creationId xmlns:p14="http://schemas.microsoft.com/office/powerpoint/2010/main" val="1925194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600" dirty="0" smtClean="0"/>
              <a:t>Applying geometrical optics.</a:t>
            </a:r>
            <a:br>
              <a:rPr lang="en-US" sz="3600" dirty="0" smtClean="0"/>
            </a:br>
            <a:r>
              <a:rPr lang="en-US" sz="3600" dirty="0" smtClean="0"/>
              <a:t>Cloaking objects with simple lenses</a:t>
            </a:r>
            <a:endParaRPr lang="en-US" sz="3600" dirty="0"/>
          </a:p>
        </p:txBody>
      </p:sp>
      <p:sp>
        <p:nvSpPr>
          <p:cNvPr id="7" name="Content Placeholder 6"/>
          <p:cNvSpPr>
            <a:spLocks noGrp="1"/>
          </p:cNvSpPr>
          <p:nvPr>
            <p:ph sz="half" idx="1"/>
          </p:nvPr>
        </p:nvSpPr>
        <p:spPr/>
        <p:txBody>
          <a:bodyPr>
            <a:normAutofit fontScale="92500"/>
          </a:bodyPr>
          <a:lstStyle/>
          <a:p>
            <a:r>
              <a:rPr lang="en-US" dirty="0" smtClean="0"/>
              <a:t>Making objects invisible</a:t>
            </a:r>
          </a:p>
          <a:p>
            <a:r>
              <a:rPr lang="en-US" dirty="0" smtClean="0"/>
              <a:t>Ray tracing still important for optical research</a:t>
            </a:r>
          </a:p>
          <a:p>
            <a:r>
              <a:rPr lang="en-US" dirty="0" smtClean="0"/>
              <a:t>Paper by Choi and Howell from University of Rochester published 2014</a:t>
            </a:r>
          </a:p>
          <a:p>
            <a:pPr lvl="1"/>
            <a:r>
              <a:rPr lang="en-US" dirty="0" smtClean="0"/>
              <a:t>Choi </a:t>
            </a:r>
            <a:r>
              <a:rPr lang="en-US" dirty="0"/>
              <a:t>JS, Howell JC. Paraxial ray optics cloaking. Optics </a:t>
            </a:r>
            <a:r>
              <a:rPr lang="en-US" dirty="0" smtClean="0"/>
              <a:t>express. 2014; 22(24</a:t>
            </a:r>
            <a:r>
              <a:rPr lang="en-US" dirty="0"/>
              <a:t>):29465-78</a:t>
            </a:r>
            <a:r>
              <a:rPr lang="en-US" dirty="0" smtClean="0"/>
              <a:t>.</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862662"/>
            <a:ext cx="3886200" cy="2138632"/>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150" y="4079966"/>
            <a:ext cx="3886200" cy="2331720"/>
          </a:xfrm>
          <a:prstGeom prst="rect">
            <a:avLst/>
          </a:prstGeom>
        </p:spPr>
      </p:pic>
    </p:spTree>
    <p:extLst>
      <p:ext uri="{BB962C8B-B14F-4D97-AF65-F5344CB8AC3E}">
        <p14:creationId xmlns:p14="http://schemas.microsoft.com/office/powerpoint/2010/main" val="3547422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Perfect cloak at small angles using simple optics</a:t>
            </a:r>
            <a:endParaRPr lang="en-US" dirty="0"/>
          </a:p>
        </p:txBody>
      </p:sp>
      <p:sp>
        <p:nvSpPr>
          <p:cNvPr id="3" name="Content Placeholder 2"/>
          <p:cNvSpPr>
            <a:spLocks noGrp="1"/>
          </p:cNvSpPr>
          <p:nvPr>
            <p:ph idx="1"/>
          </p:nvPr>
        </p:nvSpPr>
        <p:spPr/>
        <p:txBody>
          <a:bodyPr/>
          <a:lstStyle/>
          <a:p>
            <a:r>
              <a:rPr lang="en-US" dirty="0" smtClean="0"/>
              <a:t>Paraxial rays are those at small angles</a:t>
            </a:r>
          </a:p>
          <a:p>
            <a:r>
              <a:rPr lang="en-US" dirty="0" smtClean="0"/>
              <a:t>Uses 4 off the shelf lenses: two with a focal length of f</a:t>
            </a:r>
            <a:r>
              <a:rPr lang="en-US" baseline="-25000" dirty="0" smtClean="0"/>
              <a:t>1</a:t>
            </a:r>
            <a:r>
              <a:rPr lang="en-US" dirty="0" smtClean="0"/>
              <a:t> and two with focal lengths of f</a:t>
            </a:r>
            <a:r>
              <a:rPr lang="en-US" baseline="-25000" dirty="0" smtClean="0"/>
              <a:t>2</a:t>
            </a:r>
            <a:endParaRPr lang="en-US" baseline="-25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Tree>
    <p:extLst>
      <p:ext uri="{BB962C8B-B14F-4D97-AF65-F5344CB8AC3E}">
        <p14:creationId xmlns:p14="http://schemas.microsoft.com/office/powerpoint/2010/main" val="5540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Lens with f</a:t>
            </a:r>
            <a:r>
              <a:rPr lang="en-US" baseline="-25000" dirty="0" smtClean="0"/>
              <a:t>1</a:t>
            </a:r>
            <a:r>
              <a:rPr lang="en-US" dirty="0" smtClean="0"/>
              <a:t> separated from lens with f</a:t>
            </a:r>
            <a:r>
              <a:rPr lang="en-US" baseline="-25000" dirty="0" smtClean="0"/>
              <a:t>2</a:t>
            </a:r>
            <a:r>
              <a:rPr lang="en-US" dirty="0" smtClean="0"/>
              <a:t> by sum of their focal lengths = t</a:t>
            </a:r>
            <a:r>
              <a:rPr lang="en-US" baseline="-25000" dirty="0" smtClean="0"/>
              <a:t>1</a:t>
            </a:r>
            <a:r>
              <a:rPr lang="en-US" dirty="0" smtClean="0"/>
              <a:t>. </a:t>
            </a:r>
          </a:p>
          <a:p>
            <a:r>
              <a:rPr lang="en-US" dirty="0" smtClean="0"/>
              <a:t>Separate </a:t>
            </a:r>
            <a:r>
              <a:rPr lang="en-US" dirty="0"/>
              <a:t>the two sets by </a:t>
            </a:r>
            <a:r>
              <a:rPr lang="en-US" i="1" dirty="0"/>
              <a:t>t</a:t>
            </a:r>
            <a:r>
              <a:rPr lang="en-US" baseline="-25000" dirty="0"/>
              <a:t>2</a:t>
            </a:r>
            <a:r>
              <a:rPr lang="en-US" dirty="0"/>
              <a:t>=2</a:t>
            </a:r>
            <a:r>
              <a:rPr lang="en-US" i="1" dirty="0"/>
              <a:t> f</a:t>
            </a:r>
            <a:r>
              <a:rPr lang="en-US" baseline="-25000" dirty="0"/>
              <a:t>2</a:t>
            </a:r>
            <a:r>
              <a:rPr lang="en-US" dirty="0"/>
              <a:t> (</a:t>
            </a:r>
            <a:r>
              <a:rPr lang="en-US" i="1" dirty="0"/>
              <a:t>f</a:t>
            </a:r>
            <a:r>
              <a:rPr lang="en-US" baseline="-25000" dirty="0"/>
              <a:t>1</a:t>
            </a:r>
            <a:r>
              <a:rPr lang="en-US" dirty="0"/>
              <a:t>+</a:t>
            </a:r>
            <a:r>
              <a:rPr lang="en-US" i="1" dirty="0"/>
              <a:t> f</a:t>
            </a:r>
            <a:r>
              <a:rPr lang="en-US" baseline="-25000" dirty="0"/>
              <a:t>2</a:t>
            </a:r>
            <a:r>
              <a:rPr lang="en-US" dirty="0"/>
              <a:t>) / (</a:t>
            </a:r>
            <a:r>
              <a:rPr lang="en-US" i="1" dirty="0"/>
              <a:t>f</a:t>
            </a:r>
            <a:r>
              <a:rPr lang="en-US" baseline="-25000" dirty="0"/>
              <a:t>1</a:t>
            </a:r>
            <a:r>
              <a:rPr lang="en-US" dirty="0"/>
              <a:t>—</a:t>
            </a:r>
            <a:r>
              <a:rPr lang="en-US" i="1" dirty="0"/>
              <a:t> f</a:t>
            </a:r>
            <a:r>
              <a:rPr lang="en-US" baseline="-25000" dirty="0"/>
              <a:t>2</a:t>
            </a:r>
            <a:r>
              <a:rPr lang="en-US" dirty="0"/>
              <a:t>) apart, so that the two </a:t>
            </a:r>
            <a:r>
              <a:rPr lang="en-US" i="1" dirty="0"/>
              <a:t>f</a:t>
            </a:r>
            <a:r>
              <a:rPr lang="en-US" baseline="-25000" dirty="0"/>
              <a:t>2</a:t>
            </a:r>
            <a:r>
              <a:rPr lang="en-US" dirty="0"/>
              <a:t> lenses are</a:t>
            </a:r>
            <a:r>
              <a:rPr lang="en-US" i="1" dirty="0"/>
              <a:t> t</a:t>
            </a:r>
            <a:r>
              <a:rPr lang="en-US" baseline="-25000" dirty="0"/>
              <a:t>2 </a:t>
            </a:r>
            <a:r>
              <a:rPr lang="en-US" dirty="0"/>
              <a:t>apart.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
        <p:nvSpPr>
          <p:cNvPr id="8" name="Title 1"/>
          <p:cNvSpPr>
            <a:spLocks noGrp="1"/>
          </p:cNvSpPr>
          <p:nvPr>
            <p:ph type="title"/>
          </p:nvPr>
        </p:nvSpPr>
        <p:spPr>
          <a:xfrm>
            <a:off x="628650" y="365126"/>
            <a:ext cx="7886700" cy="1325563"/>
          </a:xfrm>
        </p:spPr>
        <p:txBody>
          <a:bodyPr anchor="t"/>
          <a:lstStyle/>
          <a:p>
            <a:r>
              <a:rPr lang="en-US" dirty="0" smtClean="0"/>
              <a:t>Perfect cloak at small angles using simple optics</a:t>
            </a:r>
            <a:endParaRPr lang="en-US" dirty="0"/>
          </a:p>
        </p:txBody>
      </p:sp>
    </p:spTree>
    <p:extLst>
      <p:ext uri="{BB962C8B-B14F-4D97-AF65-F5344CB8AC3E}">
        <p14:creationId xmlns:p14="http://schemas.microsoft.com/office/powerpoint/2010/main" val="903449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505200" y="2438400"/>
            <a:ext cx="2438400" cy="29718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ltLang="en-US" sz="1400">
              <a:solidFill>
                <a:prstClr val="black"/>
              </a:solidFill>
              <a:latin typeface="Comic Sans MS" panose="030F0702030302020204" pitchFamily="66" charset="0"/>
              <a:ea typeface="MS PGothic" panose="020B0600070205080204" pitchFamily="34" charset="-128"/>
            </a:endParaRPr>
          </a:p>
        </p:txBody>
      </p:sp>
      <p:sp>
        <p:nvSpPr>
          <p:cNvPr id="86019" name="Line 3"/>
          <p:cNvSpPr>
            <a:spLocks noChangeShapeType="1"/>
          </p:cNvSpPr>
          <p:nvPr/>
        </p:nvSpPr>
        <p:spPr bwMode="auto">
          <a:xfrm>
            <a:off x="1371600" y="3810000"/>
            <a:ext cx="6553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0" name="Rectangle 4"/>
          <p:cNvSpPr>
            <a:spLocks noChangeArrowheads="1"/>
          </p:cNvSpPr>
          <p:nvPr/>
        </p:nvSpPr>
        <p:spPr bwMode="auto">
          <a:xfrm>
            <a:off x="1552575" y="4833938"/>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86021" name="Rectangle 5"/>
          <p:cNvSpPr>
            <a:spLocks noChangeArrowheads="1"/>
          </p:cNvSpPr>
          <p:nvPr/>
        </p:nvSpPr>
        <p:spPr bwMode="auto">
          <a:xfrm>
            <a:off x="2590800" y="3352800"/>
            <a:ext cx="43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smtClean="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smtClean="0">
                <a:solidFill>
                  <a:prstClr val="black"/>
                </a:solidFill>
                <a:latin typeface="Comic Sans MS" panose="030F0702030302020204" pitchFamily="66" charset="0"/>
                <a:ea typeface="MS PGothic" panose="020B0600070205080204" pitchFamily="34" charset="-128"/>
              </a:rPr>
              <a:t>1</a:t>
            </a:r>
            <a:endParaRPr lang="en-US" altLang="en-US" sz="1400" dirty="0">
              <a:solidFill>
                <a:prstClr val="black"/>
              </a:solidFill>
              <a:latin typeface="Comic Sans MS" panose="030F0702030302020204" pitchFamily="66" charset="0"/>
              <a:ea typeface="MS PGothic" panose="020B0600070205080204" pitchFamily="34" charset="-128"/>
            </a:endParaRPr>
          </a:p>
        </p:txBody>
      </p:sp>
      <p:sp>
        <p:nvSpPr>
          <p:cNvPr id="86022" name="Rectangle 6"/>
          <p:cNvSpPr>
            <a:spLocks noChangeArrowheads="1"/>
          </p:cNvSpPr>
          <p:nvPr/>
        </p:nvSpPr>
        <p:spPr bwMode="auto">
          <a:xfrm>
            <a:off x="5027613" y="3733800"/>
            <a:ext cx="458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smtClean="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smtClean="0">
                <a:solidFill>
                  <a:prstClr val="black"/>
                </a:solidFill>
                <a:latin typeface="Comic Sans MS" panose="030F0702030302020204" pitchFamily="66" charset="0"/>
                <a:ea typeface="MS PGothic" panose="020B0600070205080204" pitchFamily="34" charset="-128"/>
              </a:rPr>
              <a:t>2</a:t>
            </a:r>
            <a:endParaRPr lang="en-US" altLang="en-US" sz="1400" dirty="0">
              <a:solidFill>
                <a:prstClr val="black"/>
              </a:solidFill>
              <a:latin typeface="Comic Sans MS" panose="030F0702030302020204" pitchFamily="66" charset="0"/>
              <a:ea typeface="MS PGothic" panose="020B0600070205080204" pitchFamily="34" charset="-128"/>
            </a:endParaRPr>
          </a:p>
        </p:txBody>
      </p:sp>
      <p:sp>
        <p:nvSpPr>
          <p:cNvPr id="86023" name="Rectangle 7"/>
          <p:cNvSpPr>
            <a:spLocks noChangeArrowheads="1"/>
          </p:cNvSpPr>
          <p:nvPr/>
        </p:nvSpPr>
        <p:spPr bwMode="auto">
          <a:xfrm>
            <a:off x="3832225" y="4833938"/>
            <a:ext cx="517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2</a:t>
            </a:r>
          </a:p>
        </p:txBody>
      </p:sp>
      <p:sp>
        <p:nvSpPr>
          <p:cNvPr id="86024" name="Line 8"/>
          <p:cNvSpPr>
            <a:spLocks noChangeShapeType="1"/>
          </p:cNvSpPr>
          <p:nvPr/>
        </p:nvSpPr>
        <p:spPr bwMode="auto">
          <a:xfrm>
            <a:off x="1752600" y="25146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5" name="Line 9"/>
          <p:cNvSpPr>
            <a:spLocks noChangeShapeType="1"/>
          </p:cNvSpPr>
          <p:nvPr/>
        </p:nvSpPr>
        <p:spPr bwMode="auto">
          <a:xfrm>
            <a:off x="3505200" y="3810000"/>
            <a:ext cx="2438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6" name="Arc 10"/>
          <p:cNvSpPr>
            <a:spLocks/>
          </p:cNvSpPr>
          <p:nvPr/>
        </p:nvSpPr>
        <p:spPr bwMode="auto">
          <a:xfrm flipH="1">
            <a:off x="2438400" y="3200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7" name="Arc 11"/>
          <p:cNvSpPr>
            <a:spLocks/>
          </p:cNvSpPr>
          <p:nvPr/>
        </p:nvSpPr>
        <p:spPr bwMode="auto">
          <a:xfrm>
            <a:off x="5334000" y="3811588"/>
            <a:ext cx="152400" cy="379412"/>
          </a:xfrm>
          <a:custGeom>
            <a:avLst/>
            <a:gdLst>
              <a:gd name="G0" fmla="+- 0 0 0"/>
              <a:gd name="G1" fmla="+- 11599 0 0"/>
              <a:gd name="G2" fmla="+- 21600 0 0"/>
              <a:gd name="T0" fmla="*/ 18221 w 21600"/>
              <a:gd name="T1" fmla="*/ 0 h 31330"/>
              <a:gd name="T2" fmla="*/ 8787 w 21600"/>
              <a:gd name="T3" fmla="*/ 31330 h 31330"/>
              <a:gd name="T4" fmla="*/ 0 w 21600"/>
              <a:gd name="T5" fmla="*/ 11599 h 31330"/>
            </a:gdLst>
            <a:ahLst/>
            <a:cxnLst>
              <a:cxn ang="0">
                <a:pos x="T0" y="T1"/>
              </a:cxn>
              <a:cxn ang="0">
                <a:pos x="T2" y="T3"/>
              </a:cxn>
              <a:cxn ang="0">
                <a:pos x="T4" y="T5"/>
              </a:cxn>
            </a:cxnLst>
            <a:rect l="0" t="0" r="r" b="b"/>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28" name="Rectangle 12"/>
          <p:cNvSpPr>
            <a:spLocks noChangeArrowheads="1"/>
          </p:cNvSpPr>
          <p:nvPr/>
        </p:nvSpPr>
        <p:spPr bwMode="auto">
          <a:xfrm>
            <a:off x="6248400" y="4862513"/>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a:solidFill>
                  <a:prstClr val="black"/>
                </a:solidFill>
                <a:latin typeface="Comic Sans MS" panose="030F0702030302020204" pitchFamily="66" charset="0"/>
                <a:ea typeface="MS PGothic" panose="020B0600070205080204" pitchFamily="34" charset="-128"/>
              </a:rPr>
              <a:t>n</a:t>
            </a:r>
            <a:r>
              <a:rPr lang="en-US" altLang="en-US" sz="2800" baseline="-25000">
                <a:solidFill>
                  <a:prstClr val="black"/>
                </a:solidFill>
                <a:latin typeface="Comic Sans MS" panose="030F0702030302020204" pitchFamily="66" charset="0"/>
                <a:ea typeface="MS PGothic" panose="020B0600070205080204" pitchFamily="34" charset="-128"/>
              </a:rPr>
              <a:t>1</a:t>
            </a:r>
          </a:p>
        </p:txBody>
      </p:sp>
      <p:sp>
        <p:nvSpPr>
          <p:cNvPr id="86035" name="Line 19"/>
          <p:cNvSpPr>
            <a:spLocks noChangeShapeType="1"/>
          </p:cNvSpPr>
          <p:nvPr/>
        </p:nvSpPr>
        <p:spPr bwMode="auto">
          <a:xfrm>
            <a:off x="5943600" y="43434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37" name="Rectangle 21"/>
          <p:cNvSpPr>
            <a:spLocks noChangeArrowheads="1"/>
          </p:cNvSpPr>
          <p:nvPr/>
        </p:nvSpPr>
        <p:spPr bwMode="auto">
          <a:xfrm>
            <a:off x="6503988" y="4305300"/>
            <a:ext cx="430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dirty="0" smtClean="0">
                <a:solidFill>
                  <a:prstClr val="black"/>
                </a:solidFill>
                <a:latin typeface="Symbol" panose="05050102010706020507" pitchFamily="18" charset="2"/>
                <a:ea typeface="MS PGothic" panose="020B0600070205080204" pitchFamily="34" charset="-128"/>
                <a:sym typeface="Symbol" panose="05050102010706020507" pitchFamily="18" charset="2"/>
              </a:rPr>
              <a:t></a:t>
            </a:r>
            <a:r>
              <a:rPr lang="en-US" altLang="en-US" sz="1400" dirty="0" smtClean="0">
                <a:solidFill>
                  <a:prstClr val="black"/>
                </a:solidFill>
                <a:latin typeface="Comic Sans MS" panose="030F0702030302020204" pitchFamily="66" charset="0"/>
                <a:ea typeface="MS PGothic" panose="020B0600070205080204" pitchFamily="34" charset="-128"/>
              </a:rPr>
              <a:t>1</a:t>
            </a:r>
            <a:endParaRPr lang="en-US" altLang="en-US" sz="1400" dirty="0">
              <a:solidFill>
                <a:prstClr val="black"/>
              </a:solidFill>
              <a:latin typeface="Comic Sans MS" panose="030F0702030302020204" pitchFamily="66" charset="0"/>
              <a:ea typeface="MS PGothic" panose="020B0600070205080204" pitchFamily="34" charset="-128"/>
            </a:endParaRPr>
          </a:p>
        </p:txBody>
      </p:sp>
      <p:sp>
        <p:nvSpPr>
          <p:cNvPr id="86039" name="Arc 23"/>
          <p:cNvSpPr>
            <a:spLocks/>
          </p:cNvSpPr>
          <p:nvPr/>
        </p:nvSpPr>
        <p:spPr bwMode="auto">
          <a:xfrm flipV="1">
            <a:off x="6781800" y="4343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86040" name="Line 24"/>
          <p:cNvSpPr>
            <a:spLocks noChangeShapeType="1"/>
          </p:cNvSpPr>
          <p:nvPr/>
        </p:nvSpPr>
        <p:spPr bwMode="auto">
          <a:xfrm>
            <a:off x="5638800" y="4343400"/>
            <a:ext cx="22860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19" name="Text Box 4"/>
          <p:cNvSpPr txBox="1">
            <a:spLocks noChangeArrowheads="1"/>
          </p:cNvSpPr>
          <p:nvPr/>
        </p:nvSpPr>
        <p:spPr bwMode="auto">
          <a:xfrm>
            <a:off x="1295400" y="1277471"/>
            <a:ext cx="6858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dirty="0" smtClean="0">
                <a:solidFill>
                  <a:prstClr val="black"/>
                </a:solidFill>
                <a:latin typeface="+mn-lt"/>
              </a:rPr>
              <a:t>Refraction</a:t>
            </a:r>
            <a:r>
              <a:rPr lang="en-US" altLang="en-US" dirty="0">
                <a:solidFill>
                  <a:prstClr val="black"/>
                </a:solidFill>
                <a:latin typeface="+mn-lt"/>
              </a:rPr>
              <a:t>: light bends as it passes from one material to another</a:t>
            </a:r>
          </a:p>
          <a:p>
            <a:pPr eaLnBrk="0" fontAlgn="base" hangingPunct="0">
              <a:spcBef>
                <a:spcPct val="50000"/>
              </a:spcBef>
              <a:spcAft>
                <a:spcPct val="0"/>
              </a:spcAft>
            </a:pPr>
            <a:endParaRPr lang="en-US" altLang="en-US" dirty="0" smtClean="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smtClean="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endParaRPr lang="en-US" altLang="en-US" dirty="0" smtClean="0">
              <a:solidFill>
                <a:prstClr val="black"/>
              </a:solidFill>
            </a:endParaRPr>
          </a:p>
          <a:p>
            <a:pPr eaLnBrk="0" fontAlgn="base" hangingPunct="0">
              <a:spcBef>
                <a:spcPct val="50000"/>
              </a:spcBef>
              <a:spcAft>
                <a:spcPct val="0"/>
              </a:spcAft>
            </a:pPr>
            <a:endParaRPr lang="en-US" altLang="en-US" dirty="0">
              <a:solidFill>
                <a:prstClr val="black"/>
              </a:solidFill>
            </a:endParaRPr>
          </a:p>
          <a:p>
            <a:pPr eaLnBrk="0" fontAlgn="base" hangingPunct="0">
              <a:spcBef>
                <a:spcPct val="50000"/>
              </a:spcBef>
              <a:spcAft>
                <a:spcPct val="0"/>
              </a:spcAft>
            </a:pPr>
            <a:r>
              <a:rPr lang="en-US" altLang="en-US" dirty="0" smtClean="0">
                <a:solidFill>
                  <a:prstClr val="black"/>
                </a:solidFill>
              </a:rPr>
              <a:t>Snell</a:t>
            </a:r>
            <a:r>
              <a:rPr lang="ja-JP" altLang="en-US" dirty="0">
                <a:solidFill>
                  <a:prstClr val="black"/>
                </a:solidFill>
              </a:rPr>
              <a:t>’</a:t>
            </a:r>
            <a:r>
              <a:rPr lang="en-US" altLang="ja-JP" dirty="0">
                <a:solidFill>
                  <a:prstClr val="black"/>
                </a:solidFill>
              </a:rPr>
              <a:t>s </a:t>
            </a:r>
            <a:r>
              <a:rPr lang="en-US" altLang="ja-JP" dirty="0" smtClean="0">
                <a:solidFill>
                  <a:prstClr val="black"/>
                </a:solidFill>
              </a:rPr>
              <a:t>Law: </a:t>
            </a:r>
            <a:r>
              <a:rPr lang="en-US" altLang="en-US" dirty="0" smtClean="0">
                <a:solidFill>
                  <a:prstClr val="black"/>
                </a:solidFill>
                <a:latin typeface="Symbol" panose="05050102010706020507" pitchFamily="18" charset="2"/>
              </a:rPr>
              <a:t>h</a:t>
            </a:r>
            <a:r>
              <a:rPr lang="en-US" altLang="en-US" dirty="0" smtClean="0">
                <a:solidFill>
                  <a:prstClr val="black"/>
                </a:solidFill>
              </a:rPr>
              <a:t>1 </a:t>
            </a:r>
            <a:r>
              <a:rPr lang="en-US" altLang="en-US" dirty="0">
                <a:solidFill>
                  <a:prstClr val="black"/>
                </a:solidFill>
              </a:rPr>
              <a:t>sin </a:t>
            </a:r>
            <a:r>
              <a:rPr lang="en-US" altLang="en-US" dirty="0">
                <a:solidFill>
                  <a:prstClr val="black"/>
                </a:solidFill>
                <a:latin typeface="Symbol" panose="05050102010706020507" pitchFamily="18" charset="2"/>
              </a:rPr>
              <a:t>q</a:t>
            </a:r>
            <a:r>
              <a:rPr lang="en-US" altLang="en-US" dirty="0">
                <a:solidFill>
                  <a:prstClr val="black"/>
                </a:solidFill>
              </a:rPr>
              <a:t>1 =  </a:t>
            </a:r>
            <a:r>
              <a:rPr lang="en-US" altLang="en-US" dirty="0">
                <a:solidFill>
                  <a:prstClr val="black"/>
                </a:solidFill>
                <a:latin typeface="Symbol" panose="05050102010706020507" pitchFamily="18" charset="2"/>
              </a:rPr>
              <a:t>h</a:t>
            </a:r>
            <a:r>
              <a:rPr lang="en-US" altLang="en-US" dirty="0">
                <a:solidFill>
                  <a:prstClr val="black"/>
                </a:solidFill>
              </a:rPr>
              <a:t>2 sin </a:t>
            </a:r>
            <a:r>
              <a:rPr lang="en-US" altLang="en-US" dirty="0" smtClean="0">
                <a:solidFill>
                  <a:prstClr val="black"/>
                </a:solidFill>
                <a:latin typeface="Symbol" panose="05050102010706020507" pitchFamily="18" charset="2"/>
              </a:rPr>
              <a:t>q</a:t>
            </a:r>
            <a:r>
              <a:rPr lang="en-US" altLang="en-US" dirty="0" smtClean="0">
                <a:solidFill>
                  <a:prstClr val="black"/>
                </a:solidFill>
              </a:rPr>
              <a:t>2</a:t>
            </a:r>
            <a:endParaRPr lang="en-US" altLang="en-US" dirty="0">
              <a:solidFill>
                <a:prstClr val="black"/>
              </a:solidFill>
            </a:endParaRPr>
          </a:p>
        </p:txBody>
      </p:sp>
      <p:sp>
        <p:nvSpPr>
          <p:cNvPr id="2" name="Title 1"/>
          <p:cNvSpPr>
            <a:spLocks noGrp="1"/>
          </p:cNvSpPr>
          <p:nvPr>
            <p:ph type="title"/>
          </p:nvPr>
        </p:nvSpPr>
        <p:spPr/>
        <p:txBody>
          <a:bodyPr anchor="t">
            <a:normAutofit/>
          </a:bodyPr>
          <a:lstStyle/>
          <a:p>
            <a:r>
              <a:rPr lang="en-US" sz="3200" dirty="0"/>
              <a:t>Geometrical optics: Light as collection of rays</a:t>
            </a:r>
          </a:p>
        </p:txBody>
      </p:sp>
    </p:spTree>
    <p:extLst>
      <p:ext uri="{BB962C8B-B14F-4D97-AF65-F5344CB8AC3E}">
        <p14:creationId xmlns:p14="http://schemas.microsoft.com/office/powerpoint/2010/main" val="512648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Lenses used are achromatic doublets</a:t>
            </a:r>
          </a:p>
          <a:p>
            <a:r>
              <a:rPr lang="en-US" sz="2000" dirty="0" smtClean="0"/>
              <a:t>For first </a:t>
            </a:r>
            <a:r>
              <a:rPr lang="en-US" sz="2000" dirty="0"/>
              <a:t>and last lenses (1 and 4), </a:t>
            </a:r>
            <a:r>
              <a:rPr lang="en-US" sz="2000" dirty="0" smtClean="0"/>
              <a:t>200 </a:t>
            </a:r>
            <a:r>
              <a:rPr lang="en-US" sz="2000" dirty="0"/>
              <a:t>mm focal length, 50 mm diameter </a:t>
            </a:r>
            <a:r>
              <a:rPr lang="en-US" sz="2000" dirty="0" smtClean="0"/>
              <a:t>composed </a:t>
            </a:r>
            <a:r>
              <a:rPr lang="en-US" sz="2000" dirty="0"/>
              <a:t>of BK7 and SF2 </a:t>
            </a:r>
            <a:r>
              <a:rPr lang="en-US" sz="2000" dirty="0" smtClean="0"/>
              <a:t>glass. </a:t>
            </a:r>
          </a:p>
          <a:p>
            <a:r>
              <a:rPr lang="en-US" sz="2000" dirty="0" smtClean="0"/>
              <a:t>For center </a:t>
            </a:r>
            <a:r>
              <a:rPr lang="en-US" sz="2000" dirty="0"/>
              <a:t>two lenses (2 and 3), </a:t>
            </a:r>
            <a:r>
              <a:rPr lang="en-US" sz="2000" dirty="0" smtClean="0"/>
              <a:t>75 </a:t>
            </a:r>
            <a:r>
              <a:rPr lang="en-US" sz="2000" dirty="0"/>
              <a:t>mm focal length, 50 mm diameter </a:t>
            </a:r>
            <a:r>
              <a:rPr lang="en-US" sz="2000" dirty="0" smtClean="0"/>
              <a:t>composed </a:t>
            </a:r>
            <a:r>
              <a:rPr lang="en-US" sz="2000" dirty="0"/>
              <a:t>of SF11 and BAF11 glasses.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
        <p:nvSpPr>
          <p:cNvPr id="8" name="Title 1"/>
          <p:cNvSpPr>
            <a:spLocks noGrp="1"/>
          </p:cNvSpPr>
          <p:nvPr>
            <p:ph type="title"/>
          </p:nvPr>
        </p:nvSpPr>
        <p:spPr>
          <a:xfrm>
            <a:off x="628650" y="365126"/>
            <a:ext cx="7886700" cy="1325563"/>
          </a:xfrm>
        </p:spPr>
        <p:txBody>
          <a:bodyPr anchor="t"/>
          <a:lstStyle/>
          <a:p>
            <a:r>
              <a:rPr lang="en-US" dirty="0" smtClean="0"/>
              <a:t>Perfect cloak at small angles using simple optics</a:t>
            </a:r>
            <a:endParaRPr lang="en-US" dirty="0"/>
          </a:p>
        </p:txBody>
      </p:sp>
    </p:spTree>
    <p:extLst>
      <p:ext uri="{BB962C8B-B14F-4D97-AF65-F5344CB8AC3E}">
        <p14:creationId xmlns:p14="http://schemas.microsoft.com/office/powerpoint/2010/main" val="1849305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2" name="Title 1"/>
          <p:cNvSpPr>
            <a:spLocks noGrp="1"/>
          </p:cNvSpPr>
          <p:nvPr>
            <p:ph type="title"/>
          </p:nvPr>
        </p:nvSpPr>
        <p:spPr/>
        <p:txBody>
          <a:bodyPr anchor="t"/>
          <a:lstStyle/>
          <a:p>
            <a:r>
              <a:rPr lang="en-US" dirty="0" err="1" smtClean="0"/>
              <a:t>Achromat</a:t>
            </a:r>
            <a:r>
              <a:rPr lang="en-US" dirty="0" smtClean="0"/>
              <a:t> doublet</a:t>
            </a:r>
            <a:endParaRPr lang="en-US" dirty="0"/>
          </a:p>
        </p:txBody>
      </p:sp>
      <p:sp>
        <p:nvSpPr>
          <p:cNvPr id="3" name="Content Placeholder 2"/>
          <p:cNvSpPr>
            <a:spLocks noGrp="1"/>
          </p:cNvSpPr>
          <p:nvPr>
            <p:ph idx="1"/>
          </p:nvPr>
        </p:nvSpPr>
        <p:spPr/>
        <p:txBody>
          <a:bodyPr>
            <a:normAutofit/>
          </a:bodyPr>
          <a:lstStyle/>
          <a:p>
            <a:pPr>
              <a:spcBef>
                <a:spcPct val="50000"/>
              </a:spcBef>
            </a:pPr>
            <a:r>
              <a:rPr lang="en-US" altLang="en-US" sz="2000" dirty="0" smtClean="0"/>
              <a:t>Convex lens of crown glass: low </a:t>
            </a:r>
            <a:r>
              <a:rPr lang="el-GR" altLang="en-US" sz="2000" dirty="0" smtClean="0"/>
              <a:t>η</a:t>
            </a:r>
            <a:r>
              <a:rPr lang="en-US" altLang="en-US" sz="2000" dirty="0" smtClean="0"/>
              <a:t> and high Abbe number</a:t>
            </a:r>
          </a:p>
          <a:p>
            <a:pPr>
              <a:spcBef>
                <a:spcPct val="50000"/>
              </a:spcBef>
            </a:pPr>
            <a:r>
              <a:rPr lang="en-US" altLang="en-US" sz="2000" dirty="0" smtClean="0"/>
              <a:t>Concave lens of flint glass: high </a:t>
            </a:r>
            <a:r>
              <a:rPr lang="el-GR" altLang="en-US" sz="2000" dirty="0" smtClean="0"/>
              <a:t>η</a:t>
            </a:r>
            <a:r>
              <a:rPr lang="en-US" altLang="en-US" sz="2000" dirty="0" smtClean="0"/>
              <a:t> and low Abbe number</a:t>
            </a:r>
            <a:endParaRPr lang="en-US" altLang="en-US" sz="2000" dirty="0"/>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3" y="2799782"/>
            <a:ext cx="6483656" cy="3905817"/>
          </a:xfrm>
          <a:prstGeom prst="rect">
            <a:avLst/>
          </a:prstGeom>
        </p:spPr>
      </p:pic>
    </p:spTree>
    <p:extLst>
      <p:ext uri="{BB962C8B-B14F-4D97-AF65-F5344CB8AC3E}">
        <p14:creationId xmlns:p14="http://schemas.microsoft.com/office/powerpoint/2010/main" val="1968189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Abbe number (V)</a:t>
            </a:r>
            <a:endParaRPr lang="en-US" dirty="0"/>
          </a:p>
        </p:txBody>
      </p:sp>
      <p:sp>
        <p:nvSpPr>
          <p:cNvPr id="7" name="Content Placeholder 6"/>
          <p:cNvSpPr>
            <a:spLocks noGrp="1"/>
          </p:cNvSpPr>
          <p:nvPr>
            <p:ph sz="half" idx="1"/>
          </p:nvPr>
        </p:nvSpPr>
        <p:spPr/>
        <p:txBody>
          <a:bodyPr>
            <a:normAutofit/>
          </a:bodyPr>
          <a:lstStyle/>
          <a:p>
            <a:r>
              <a:rPr lang="en-US" sz="2400" dirty="0" smtClean="0"/>
              <a:t>Measure of a material’s dispersion in relation to refractive index</a:t>
            </a:r>
          </a:p>
          <a:p>
            <a:r>
              <a:rPr lang="en-US" sz="2400" dirty="0" smtClean="0"/>
              <a:t>Refractive </a:t>
            </a:r>
            <a:r>
              <a:rPr lang="en-US" sz="2400" dirty="0"/>
              <a:t>indices </a:t>
            </a:r>
            <a:r>
              <a:rPr lang="en-US" sz="2400" dirty="0" smtClean="0"/>
              <a:t>at wavelengths </a:t>
            </a:r>
            <a:r>
              <a:rPr lang="en-US" sz="2400" dirty="0"/>
              <a:t>of </a:t>
            </a:r>
            <a:r>
              <a:rPr lang="en-US" sz="2400" dirty="0" err="1" smtClean="0"/>
              <a:t>Fraunhofer</a:t>
            </a:r>
            <a:r>
              <a:rPr lang="en-US" sz="2400" dirty="0" smtClean="0"/>
              <a:t> </a:t>
            </a:r>
            <a:r>
              <a:rPr lang="en-US" sz="2400" dirty="0"/>
              <a:t>D-, F- and C- spectral lines (589.3 nm, 486.1 nm and 656.3 nm respectively</a:t>
            </a:r>
            <a:r>
              <a:rPr lang="en-US" sz="2400" dirty="0" smtClean="0"/>
              <a:t>)</a:t>
            </a:r>
          </a:p>
          <a:p>
            <a:r>
              <a:rPr lang="en-US" sz="2400" dirty="0" smtClean="0"/>
              <a:t>Instead of Na line can use He (</a:t>
            </a:r>
            <a:r>
              <a:rPr lang="en-US" sz="2400" dirty="0" err="1" smtClean="0"/>
              <a:t>V</a:t>
            </a:r>
            <a:r>
              <a:rPr lang="en-US" sz="2400" baseline="-25000" dirty="0" err="1" smtClean="0"/>
              <a:t>d</a:t>
            </a:r>
            <a:r>
              <a:rPr lang="en-US" sz="2400" dirty="0" smtClean="0"/>
              <a:t>) or Hg (</a:t>
            </a:r>
            <a:r>
              <a:rPr lang="en-US" sz="2400" dirty="0" err="1" smtClean="0"/>
              <a:t>V</a:t>
            </a:r>
            <a:r>
              <a:rPr lang="en-US" sz="2400" baseline="-25000" dirty="0" err="1" smtClean="0"/>
              <a:t>e</a:t>
            </a:r>
            <a:r>
              <a:rPr lang="en-US" sz="2400" dirty="0" smtClean="0"/>
              <a:t>) lines</a:t>
            </a:r>
          </a:p>
        </p:txBody>
      </p:sp>
      <p:sp>
        <p:nvSpPr>
          <p:cNvPr id="10" name="Content Placeholder 9"/>
          <p:cNvSpPr>
            <a:spLocks noGrp="1"/>
          </p:cNvSpPr>
          <p:nvPr>
            <p:ph sz="half" idx="2"/>
          </p:nvPr>
        </p:nvSpPr>
        <p:spPr/>
        <p:txBody>
          <a:bodyPr>
            <a:normAutofit/>
          </a:bodyPr>
          <a:lstStyle/>
          <a:p>
            <a:r>
              <a:rPr lang="en-US" sz="2400" dirty="0"/>
              <a:t>High values of V indicating low dispersion (low chromatic aberration)</a:t>
            </a:r>
          </a:p>
          <a:p>
            <a:endParaRPr lang="en-US" sz="2400" dirty="0"/>
          </a:p>
        </p:txBody>
      </p:sp>
      <mc:AlternateContent xmlns:mc="http://schemas.openxmlformats.org/markup-compatibility/2006" xmlns:a14="http://schemas.microsoft.com/office/drawing/2010/main">
        <mc:Choice Requires="a14">
          <p:sp>
            <p:nvSpPr>
              <p:cNvPr id="9" name="TextBox 8"/>
              <p:cNvSpPr txBox="1"/>
              <p:nvPr/>
            </p:nvSpPr>
            <p:spPr>
              <a:xfrm>
                <a:off x="4833258" y="3743103"/>
                <a:ext cx="2792879" cy="110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𝐷</m:t>
                          </m:r>
                        </m:sub>
                      </m:sSub>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sSub>
                            <m:sSubPr>
                              <m:ctrlPr>
                                <a:rPr lang="en-US" sz="3200" i="1">
                                  <a:solidFill>
                                    <a:prstClr val="black"/>
                                  </a:solidFill>
                                  <a:latin typeface="Cambria Math" panose="02040503050406030204" pitchFamily="18" charset="0"/>
                                </a:rPr>
                              </m:ctrlPr>
                            </m:sSubPr>
                            <m:e>
                              <m:r>
                                <m:rPr>
                                  <m:sty m:val="p"/>
                                </m:rPr>
                                <a:rPr lang="el-GR" sz="3200" i="1">
                                  <a:solidFill>
                                    <a:prstClr val="black"/>
                                  </a:solidFill>
                                  <a:latin typeface="Cambria Math" panose="02040503050406030204" pitchFamily="18" charset="0"/>
                                </a:rPr>
                                <m:t>η</m:t>
                              </m:r>
                            </m:e>
                            <m:sub>
                              <m:r>
                                <a:rPr lang="en-US" sz="3200" i="1">
                                  <a:solidFill>
                                    <a:prstClr val="black"/>
                                  </a:solidFill>
                                  <a:latin typeface="Cambria Math" panose="02040503050406030204" pitchFamily="18" charset="0"/>
                                </a:rPr>
                                <m:t>𝐷</m:t>
                              </m:r>
                            </m:sub>
                          </m:sSub>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ea typeface="Cambria Math" panose="02040503050406030204" pitchFamily="18" charset="0"/>
                            </a:rPr>
                            <m:t>− 1</m:t>
                          </m:r>
                        </m:num>
                        <m:den>
                          <m:sSub>
                            <m:sSubPr>
                              <m:ctrlPr>
                                <a:rPr lang="en-US" sz="3200" i="1">
                                  <a:solidFill>
                                    <a:prstClr val="black"/>
                                  </a:solidFill>
                                  <a:latin typeface="Cambria Math" panose="02040503050406030204" pitchFamily="18" charset="0"/>
                                </a:rPr>
                              </m:ctrlPr>
                            </m:sSubPr>
                            <m:e>
                              <m:r>
                                <m:rPr>
                                  <m:sty m:val="p"/>
                                </m:rPr>
                                <a:rPr lang="el-GR" sz="3200" i="1">
                                  <a:solidFill>
                                    <a:prstClr val="black"/>
                                  </a:solidFill>
                                  <a:latin typeface="Cambria Math" panose="02040503050406030204" pitchFamily="18" charset="0"/>
                                </a:rPr>
                                <m:t>η</m:t>
                              </m:r>
                            </m:e>
                            <m:sub>
                              <m:r>
                                <a:rPr lang="en-US" sz="3200" i="1">
                                  <a:solidFill>
                                    <a:prstClr val="black"/>
                                  </a:solidFill>
                                  <a:latin typeface="Cambria Math" panose="02040503050406030204" pitchFamily="18" charset="0"/>
                                </a:rPr>
                                <m:t>𝐹</m:t>
                              </m:r>
                            </m:sub>
                          </m:sSub>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ea typeface="Cambria Math" panose="02040503050406030204" pitchFamily="18" charset="0"/>
                            </a:rPr>
                            <m:t>− </m:t>
                          </m:r>
                          <m:sSub>
                            <m:sSubPr>
                              <m:ctrlPr>
                                <a:rPr lang="en-US" sz="3200" i="1">
                                  <a:solidFill>
                                    <a:prstClr val="black"/>
                                  </a:solidFill>
                                  <a:latin typeface="Cambria Math" panose="02040503050406030204" pitchFamily="18" charset="0"/>
                                  <a:ea typeface="Cambria Math" panose="02040503050406030204" pitchFamily="18" charset="0"/>
                                </a:rPr>
                              </m:ctrlPr>
                            </m:sSubPr>
                            <m:e>
                              <m:r>
                                <m:rPr>
                                  <m:sty m:val="p"/>
                                </m:rPr>
                                <a:rPr lang="el-GR" sz="3200" i="1">
                                  <a:solidFill>
                                    <a:prstClr val="black"/>
                                  </a:solidFill>
                                  <a:latin typeface="Cambria Math" panose="02040503050406030204" pitchFamily="18" charset="0"/>
                                  <a:ea typeface="Cambria Math" panose="02040503050406030204" pitchFamily="18" charset="0"/>
                                </a:rPr>
                                <m:t>η</m:t>
                              </m:r>
                            </m:e>
                            <m:sub>
                              <m:r>
                                <a:rPr lang="en-US" sz="3200" i="1">
                                  <a:solidFill>
                                    <a:prstClr val="black"/>
                                  </a:solidFill>
                                  <a:latin typeface="Cambria Math" panose="02040503050406030204" pitchFamily="18" charset="0"/>
                                  <a:ea typeface="Cambria Math" panose="02040503050406030204" pitchFamily="18" charset="0"/>
                                </a:rPr>
                                <m:t>𝐶</m:t>
                              </m:r>
                            </m:sub>
                          </m:sSub>
                        </m:den>
                      </m:f>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4833258" y="3743103"/>
                <a:ext cx="2792879" cy="1101264"/>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2183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Abbe number (V)</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413654"/>
            <a:ext cx="6569445" cy="5128661"/>
          </a:xfrm>
          <a:prstGeom prst="rect">
            <a:avLst/>
          </a:prstGeom>
        </p:spPr>
      </p:pic>
    </p:spTree>
    <p:extLst>
      <p:ext uri="{BB962C8B-B14F-4D97-AF65-F5344CB8AC3E}">
        <p14:creationId xmlns:p14="http://schemas.microsoft.com/office/powerpoint/2010/main" val="230291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to make a cloak?</a:t>
            </a:r>
            <a:endParaRPr lang="en-US" dirty="0"/>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2276476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to make a cloak?</a:t>
            </a:r>
            <a:endParaRPr lang="en-US" dirty="0"/>
          </a:p>
        </p:txBody>
      </p:sp>
      <p:sp>
        <p:nvSpPr>
          <p:cNvPr id="5" name="Content Placeholder 4"/>
          <p:cNvSpPr>
            <a:spLocks noGrp="1"/>
          </p:cNvSpPr>
          <p:nvPr>
            <p:ph idx="1"/>
          </p:nvPr>
        </p:nvSpPr>
        <p:spPr/>
        <p:txBody>
          <a:bodyPr/>
          <a:lstStyle/>
          <a:p>
            <a:r>
              <a:rPr lang="en-US" dirty="0" smtClean="0"/>
              <a:t>Project image from behind </a:t>
            </a:r>
            <a:r>
              <a:rPr lang="en-US" dirty="0" smtClean="0"/>
              <a:t>object onto it</a:t>
            </a:r>
            <a:endParaRPr lang="en-US" dirty="0" smtClean="0"/>
          </a:p>
          <a:p>
            <a:r>
              <a:rPr lang="en-US" dirty="0" smtClean="0"/>
              <a:t>Clear object so same refractive index throughout</a:t>
            </a:r>
          </a:p>
          <a:p>
            <a:r>
              <a:rPr lang="en-US" dirty="0" smtClean="0"/>
              <a:t>Metamaterials </a:t>
            </a:r>
          </a:p>
          <a:p>
            <a:pPr lvl="1"/>
            <a:r>
              <a:rPr lang="en-US" dirty="0" smtClean="0"/>
              <a:t>Artificial </a:t>
            </a:r>
            <a:r>
              <a:rPr lang="en-US" dirty="0"/>
              <a:t>materials engineered to have properties that have not yet been found in nature.</a:t>
            </a:r>
          </a:p>
          <a:p>
            <a:endParaRPr lang="en-US" dirty="0"/>
          </a:p>
        </p:txBody>
      </p:sp>
    </p:spTree>
    <p:extLst>
      <p:ext uri="{BB962C8B-B14F-4D97-AF65-F5344CB8AC3E}">
        <p14:creationId xmlns:p14="http://schemas.microsoft.com/office/powerpoint/2010/main" val="1036897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181100" y="2392363"/>
            <a:ext cx="4991100" cy="389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fontAlgn="base" hangingPunct="0">
              <a:spcBef>
                <a:spcPct val="5000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Medium                 Refractive Index</a:t>
            </a:r>
            <a:r>
              <a:rPr lang="en-US" altLang="en-US" sz="2000" u="sng" dirty="0">
                <a:solidFill>
                  <a:prstClr val="black"/>
                </a:solidFill>
                <a:latin typeface="Comic Sans MS" panose="030F0702030302020204" pitchFamily="66" charset="0"/>
                <a:ea typeface="MS PGothic" panose="020B0600070205080204" pitchFamily="34" charset="-128"/>
              </a:rPr>
              <a:t>   </a:t>
            </a: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Air			1.0003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Water 		1.33</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Glycerin 		1.47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Immersion Oil 	1.518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Glass 		1.56 – 1.46</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Diamond  		2.42</a:t>
            </a:r>
            <a:r>
              <a:rPr lang="en-US" altLang="en-US" sz="2400" dirty="0">
                <a:solidFill>
                  <a:prstClr val="black"/>
                </a:solidFill>
                <a:latin typeface="Comic Sans MS" panose="030F0702030302020204" pitchFamily="66" charset="0"/>
                <a:ea typeface="MS PGothic" panose="020B0600070205080204" pitchFamily="34" charset="-128"/>
              </a:rPr>
              <a:t> </a:t>
            </a:r>
          </a:p>
        </p:txBody>
      </p:sp>
      <p:graphicFrame>
        <p:nvGraphicFramePr>
          <p:cNvPr id="26627" name="Object 3"/>
          <p:cNvGraphicFramePr>
            <a:graphicFrameLocks noChangeAspect="1"/>
          </p:cNvGraphicFramePr>
          <p:nvPr>
            <p:extLst/>
          </p:nvPr>
        </p:nvGraphicFramePr>
        <p:xfrm>
          <a:off x="2503488" y="1219200"/>
          <a:ext cx="4148137" cy="862013"/>
        </p:xfrm>
        <a:graphic>
          <a:graphicData uri="http://schemas.openxmlformats.org/presentationml/2006/ole">
            <mc:AlternateContent xmlns:mc="http://schemas.openxmlformats.org/markup-compatibility/2006">
              <mc:Choice xmlns:v="urn:schemas-microsoft-com:vml" Requires="v">
                <p:oleObj spid="_x0000_s14364" name="Equation" r:id="rId3" imgW="2260440" imgH="469800" progId="Equation.3">
                  <p:embed/>
                </p:oleObj>
              </mc:Choice>
              <mc:Fallback>
                <p:oleObj name="Equation" r:id="rId3" imgW="2260440" imgH="469800" progId="Equation.3">
                  <p:embed/>
                  <p:pic>
                    <p:nvPicPr>
                      <p:cNvPr id="0" name=""/>
                      <p:cNvPicPr>
                        <a:picLocks noChangeAspect="1" noChangeArrowheads="1"/>
                      </p:cNvPicPr>
                      <p:nvPr/>
                    </p:nvPicPr>
                    <p:blipFill>
                      <a:blip r:embed="rId4"/>
                      <a:srcRect/>
                      <a:stretch>
                        <a:fillRect/>
                      </a:stretch>
                    </p:blipFill>
                    <p:spPr bwMode="auto">
                      <a:xfrm>
                        <a:off x="2503488" y="1219200"/>
                        <a:ext cx="4148137" cy="862013"/>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2971800" y="457200"/>
            <a:ext cx="3165475" cy="52322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400" b="1" dirty="0">
                <a:solidFill>
                  <a:prstClr val="black"/>
                </a:solidFill>
                <a:effectLst>
                  <a:outerShdw blurRad="38100" dist="38100" dir="2700000" algn="tl">
                    <a:srgbClr val="C0C0C0"/>
                  </a:outerShdw>
                </a:effectLst>
                <a:latin typeface="Comic Sans MS" panose="030F0702030302020204" pitchFamily="66" charset="0"/>
                <a:ea typeface="MS PGothic" panose="020B0600070205080204" pitchFamily="34" charset="-128"/>
              </a:rPr>
              <a:t>Refractive index</a:t>
            </a:r>
            <a:r>
              <a:rPr lang="en-US" altLang="en-US" sz="2400" dirty="0">
                <a:solidFill>
                  <a:prstClr val="black"/>
                </a:solidFill>
                <a:latin typeface="Comic Sans MS" panose="030F0702030302020204" pitchFamily="66" charset="0"/>
                <a:ea typeface="MS PGothic" panose="020B0600070205080204" pitchFamily="34" charset="-128"/>
              </a:rPr>
              <a:t>  </a:t>
            </a:r>
            <a:r>
              <a:rPr lang="el-GR" altLang="en-US" sz="2800" b="1" i="1" dirty="0" smtClean="0">
                <a:solidFill>
                  <a:prstClr val="black"/>
                </a:solidFill>
                <a:ea typeface="MS PGothic" panose="020B0600070205080204" pitchFamily="34" charset="-128"/>
              </a:rPr>
              <a:t>η</a:t>
            </a:r>
            <a:endParaRPr lang="en-US" altLang="en-US" sz="2800" b="1" i="1" dirty="0">
              <a:solidFill>
                <a:prstClr val="black"/>
              </a:solidFill>
              <a:ea typeface="MS PGothic" panose="020B0600070205080204" pitchFamily="34" charset="-128"/>
            </a:endParaRPr>
          </a:p>
        </p:txBody>
      </p:sp>
      <p:sp>
        <p:nvSpPr>
          <p:cNvPr id="26630" name="Text Box 6"/>
          <p:cNvSpPr txBox="1">
            <a:spLocks noChangeArrowheads="1"/>
          </p:cNvSpPr>
          <p:nvPr/>
        </p:nvSpPr>
        <p:spPr bwMode="auto">
          <a:xfrm>
            <a:off x="5867400" y="2392363"/>
            <a:ext cx="2819400"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fontAlgn="base" hangingPunct="0">
              <a:spcBef>
                <a:spcPct val="5000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Velocity in medium</a:t>
            </a:r>
          </a:p>
          <a:p>
            <a:pPr eaLnBrk="0" fontAlgn="base" hangingPunct="0">
              <a:spcBef>
                <a:spcPct val="50000"/>
              </a:spcBef>
              <a:spcAft>
                <a:spcPct val="0"/>
              </a:spcAft>
            </a:pPr>
            <a:r>
              <a:rPr lang="en-US" altLang="en-US" dirty="0">
                <a:solidFill>
                  <a:prstClr val="black"/>
                </a:solidFill>
                <a:latin typeface="Comic Sans MS" panose="030F0702030302020204" pitchFamily="66" charset="0"/>
                <a:ea typeface="MS PGothic" panose="020B0600070205080204" pitchFamily="34" charset="-128"/>
              </a:rPr>
              <a:t>  </a:t>
            </a: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299203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225032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203600</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197162</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191854 - 204995</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123675</a:t>
            </a:r>
          </a:p>
        </p:txBody>
      </p:sp>
      <p:sp>
        <p:nvSpPr>
          <p:cNvPr id="26631" name="Line 7"/>
          <p:cNvSpPr>
            <a:spLocks noChangeShapeType="1"/>
          </p:cNvSpPr>
          <p:nvPr/>
        </p:nvSpPr>
        <p:spPr bwMode="auto">
          <a:xfrm>
            <a:off x="1447800" y="3429000"/>
            <a:ext cx="6781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6632" name="Line 8"/>
          <p:cNvSpPr>
            <a:spLocks noChangeShapeType="1"/>
          </p:cNvSpPr>
          <p:nvPr/>
        </p:nvSpPr>
        <p:spPr bwMode="auto">
          <a:xfrm>
            <a:off x="3581400" y="238125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6633" name="Line 9"/>
          <p:cNvSpPr>
            <a:spLocks noChangeShapeType="1"/>
          </p:cNvSpPr>
          <p:nvPr/>
        </p:nvSpPr>
        <p:spPr bwMode="auto">
          <a:xfrm>
            <a:off x="5867400" y="236220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graphicFrame>
        <p:nvGraphicFramePr>
          <p:cNvPr id="26634" name="Object 10"/>
          <p:cNvGraphicFramePr>
            <a:graphicFrameLocks noChangeAspect="1"/>
          </p:cNvGraphicFramePr>
          <p:nvPr>
            <p:extLst/>
          </p:nvPr>
        </p:nvGraphicFramePr>
        <p:xfrm>
          <a:off x="6097588" y="2846388"/>
          <a:ext cx="1971675" cy="506412"/>
        </p:xfrm>
        <a:graphic>
          <a:graphicData uri="http://schemas.openxmlformats.org/presentationml/2006/ole">
            <mc:AlternateContent xmlns:mc="http://schemas.openxmlformats.org/markup-compatibility/2006">
              <mc:Choice xmlns:v="urn:schemas-microsoft-com:vml" Requires="v">
                <p:oleObj spid="_x0000_s14365" name="Equation" r:id="rId5" imgW="1726920" imgH="444240" progId="Equation.3">
                  <p:embed/>
                </p:oleObj>
              </mc:Choice>
              <mc:Fallback>
                <p:oleObj name="Equation" r:id="rId5" imgW="1726920" imgH="444240" progId="Equation.3">
                  <p:embed/>
                  <p:pic>
                    <p:nvPicPr>
                      <p:cNvPr id="0" name=""/>
                      <p:cNvPicPr>
                        <a:picLocks noChangeAspect="1" noChangeArrowheads="1"/>
                      </p:cNvPicPr>
                      <p:nvPr/>
                    </p:nvPicPr>
                    <p:blipFill>
                      <a:blip r:embed="rId6"/>
                      <a:srcRect/>
                      <a:stretch>
                        <a:fillRect/>
                      </a:stretch>
                    </p:blipFill>
                    <p:spPr bwMode="auto">
                      <a:xfrm>
                        <a:off x="6097588" y="2846388"/>
                        <a:ext cx="1971675" cy="50641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5116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295400" y="685800"/>
            <a:ext cx="65532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Could apply Snell</a:t>
            </a:r>
            <a:r>
              <a:rPr lang="ja-JP" altLang="en-US"/>
              <a:t>’</a:t>
            </a:r>
            <a:r>
              <a:rPr lang="en-US" altLang="ja-JP"/>
              <a:t>s Law to something as complex as a lens</a:t>
            </a:r>
            <a:r>
              <a:rPr lang="en-US" altLang="ja-JP" sz="3200">
                <a:latin typeface="Symbol" panose="05050102010706020507" pitchFamily="18" charset="2"/>
              </a:rPr>
              <a:t>	</a:t>
            </a:r>
          </a:p>
          <a:p>
            <a:pPr>
              <a:spcBef>
                <a:spcPct val="50000"/>
              </a:spcBef>
            </a:pPr>
            <a:r>
              <a:rPr lang="en-US" altLang="en-US" sz="3200">
                <a:latin typeface="Symbol" panose="05050102010706020507" pitchFamily="18" charset="2"/>
              </a:rPr>
              <a:t>h</a:t>
            </a:r>
            <a:r>
              <a:rPr lang="en-US" altLang="en-US" sz="1400"/>
              <a:t>1</a:t>
            </a:r>
            <a:r>
              <a:rPr lang="en-US" altLang="en-US"/>
              <a:t> sin </a:t>
            </a:r>
            <a:r>
              <a:rPr lang="en-US" altLang="en-US">
                <a:latin typeface="Symbol" panose="05050102010706020507" pitchFamily="18" charset="2"/>
              </a:rPr>
              <a:t>q</a:t>
            </a:r>
            <a:r>
              <a:rPr lang="en-US" altLang="en-US" sz="1400"/>
              <a:t>1 </a:t>
            </a:r>
            <a:r>
              <a:rPr lang="en-US" altLang="en-US"/>
              <a:t> =  </a:t>
            </a:r>
            <a:r>
              <a:rPr lang="en-US" altLang="en-US" sz="3200">
                <a:latin typeface="Symbol" panose="05050102010706020507" pitchFamily="18" charset="2"/>
              </a:rPr>
              <a:t>h</a:t>
            </a:r>
            <a:r>
              <a:rPr lang="en-US" altLang="en-US" sz="1400"/>
              <a:t>2</a:t>
            </a:r>
            <a:r>
              <a:rPr lang="en-US" altLang="en-US"/>
              <a:t> sin </a:t>
            </a:r>
            <a:r>
              <a:rPr lang="en-US" altLang="en-US">
                <a:latin typeface="Symbol" panose="05050102010706020507" pitchFamily="18" charset="2"/>
              </a:rPr>
              <a:t>q</a:t>
            </a:r>
            <a:r>
              <a:rPr lang="en-US" altLang="en-US" sz="1400"/>
              <a:t>2   </a:t>
            </a:r>
            <a:r>
              <a:rPr lang="en-US" altLang="en-US"/>
              <a:t>=  </a:t>
            </a:r>
            <a:r>
              <a:rPr lang="en-US" altLang="en-US" sz="3200">
                <a:latin typeface="Symbol" panose="05050102010706020507" pitchFamily="18" charset="2"/>
              </a:rPr>
              <a:t>h</a:t>
            </a:r>
            <a:r>
              <a:rPr lang="en-US" altLang="en-US" sz="1400"/>
              <a:t>3</a:t>
            </a:r>
            <a:r>
              <a:rPr lang="en-US" altLang="en-US"/>
              <a:t> sin </a:t>
            </a:r>
            <a:r>
              <a:rPr lang="en-US" altLang="en-US">
                <a:latin typeface="Symbol" panose="05050102010706020507" pitchFamily="18" charset="2"/>
              </a:rPr>
              <a:t>q</a:t>
            </a:r>
            <a:r>
              <a:rPr lang="en-US" altLang="en-US" sz="1400"/>
              <a:t>3  </a:t>
            </a:r>
            <a:r>
              <a:rPr lang="en-US" altLang="en-US"/>
              <a:t>= ….</a:t>
            </a:r>
          </a:p>
          <a:p>
            <a:pPr>
              <a:spcBef>
                <a:spcPct val="50000"/>
              </a:spcBef>
            </a:pPr>
            <a:endParaRPr lang="en-US" altLang="en-US"/>
          </a:p>
          <a:p>
            <a:pPr>
              <a:spcBef>
                <a:spcPct val="50000"/>
              </a:spcBef>
            </a:pPr>
            <a:endParaRPr lang="en-US" altLang="en-US" sz="1400"/>
          </a:p>
        </p:txBody>
      </p:sp>
      <p:sp>
        <p:nvSpPr>
          <p:cNvPr id="29698" name="Line 4"/>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9" name="Rectangle 5"/>
          <p:cNvSpPr>
            <a:spLocks noChangeArrowheads="1"/>
          </p:cNvSpPr>
          <p:nvPr/>
        </p:nvSpPr>
        <p:spPr bwMode="auto">
          <a:xfrm>
            <a:off x="1295400" y="5791200"/>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1</a:t>
            </a:r>
          </a:p>
        </p:txBody>
      </p:sp>
      <p:sp>
        <p:nvSpPr>
          <p:cNvPr id="29700" name="Rectangle 8"/>
          <p:cNvSpPr>
            <a:spLocks noChangeArrowheads="1"/>
          </p:cNvSpPr>
          <p:nvPr/>
        </p:nvSpPr>
        <p:spPr bwMode="auto">
          <a:xfrm>
            <a:off x="4267200" y="5867400"/>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2</a:t>
            </a:r>
          </a:p>
        </p:txBody>
      </p:sp>
      <p:sp>
        <p:nvSpPr>
          <p:cNvPr id="29701" name="Line 9"/>
          <p:cNvSpPr>
            <a:spLocks noChangeShapeType="1"/>
          </p:cNvSpPr>
          <p:nvPr/>
        </p:nvSpPr>
        <p:spPr bwMode="auto">
          <a:xfrm>
            <a:off x="4495800" y="3810000"/>
            <a:ext cx="21336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2" name="Line 10"/>
          <p:cNvSpPr>
            <a:spLocks noChangeShapeType="1"/>
          </p:cNvSpPr>
          <p:nvPr/>
        </p:nvSpPr>
        <p:spPr bwMode="auto">
          <a:xfrm>
            <a:off x="4495800" y="3429000"/>
            <a:ext cx="21336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3" name="Oval 20"/>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29704" name="Line 21"/>
          <p:cNvSpPr>
            <a:spLocks noChangeShapeType="1"/>
          </p:cNvSpPr>
          <p:nvPr/>
        </p:nvSpPr>
        <p:spPr bwMode="auto">
          <a:xfrm>
            <a:off x="3733800" y="38100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5" name="Line 23"/>
          <p:cNvSpPr>
            <a:spLocks noChangeShapeType="1"/>
          </p:cNvSpPr>
          <p:nvPr/>
        </p:nvSpPr>
        <p:spPr bwMode="auto">
          <a:xfrm flipV="1">
            <a:off x="3810000" y="3429000"/>
            <a:ext cx="6858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6" name="Line 24"/>
          <p:cNvSpPr>
            <a:spLocks noChangeShapeType="1"/>
          </p:cNvSpPr>
          <p:nvPr/>
        </p:nvSpPr>
        <p:spPr bwMode="auto">
          <a:xfrm flipV="1">
            <a:off x="2590800" y="3810000"/>
            <a:ext cx="11430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7" name="Line 25"/>
          <p:cNvSpPr>
            <a:spLocks noChangeShapeType="1"/>
          </p:cNvSpPr>
          <p:nvPr/>
        </p:nvSpPr>
        <p:spPr bwMode="auto">
          <a:xfrm flipV="1">
            <a:off x="2590800" y="3505200"/>
            <a:ext cx="1219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99099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295400" y="685800"/>
            <a:ext cx="65532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laws</a:t>
            </a:r>
          </a:p>
          <a:p>
            <a:pPr>
              <a:spcBef>
                <a:spcPct val="50000"/>
              </a:spcBef>
            </a:pPr>
            <a:r>
              <a:rPr lang="en-US" altLang="en-US" dirty="0"/>
              <a:t>1.  Ray through center of lens is straight</a:t>
            </a:r>
          </a:p>
          <a:p>
            <a:pPr>
              <a:lnSpc>
                <a:spcPct val="30000"/>
              </a:lnSpc>
              <a:spcBef>
                <a:spcPct val="50000"/>
              </a:spcBef>
            </a:pPr>
            <a:endParaRPr lang="en-US" altLang="en-US" dirty="0"/>
          </a:p>
          <a:p>
            <a:pPr>
              <a:spcBef>
                <a:spcPct val="50000"/>
              </a:spcBef>
            </a:pPr>
            <a:endParaRPr lang="en-US" altLang="en-US" dirty="0"/>
          </a:p>
          <a:p>
            <a:pPr>
              <a:spcBef>
                <a:spcPct val="50000"/>
              </a:spcBef>
            </a:pPr>
            <a:endParaRPr lang="en-US" altLang="en-US" sz="1400" dirty="0"/>
          </a:p>
        </p:txBody>
      </p:sp>
      <p:sp>
        <p:nvSpPr>
          <p:cNvPr id="63491"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2" name="Line 6"/>
          <p:cNvSpPr>
            <a:spLocks noChangeShapeType="1"/>
          </p:cNvSpPr>
          <p:nvPr/>
        </p:nvSpPr>
        <p:spPr bwMode="auto">
          <a:xfrm>
            <a:off x="2057400" y="2895600"/>
            <a:ext cx="4648200" cy="3200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3" name="Oval 8"/>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3446212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95400" y="685800"/>
            <a:ext cx="655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law 2</a:t>
            </a:r>
          </a:p>
          <a:p>
            <a:pPr>
              <a:spcBef>
                <a:spcPct val="50000"/>
              </a:spcBef>
            </a:pPr>
            <a:r>
              <a:rPr lang="en-US" altLang="en-US" dirty="0"/>
              <a:t>2.  Light rays that enter the lens parallel to the optical axis leaves through </a:t>
            </a:r>
            <a:r>
              <a:rPr lang="en-US" altLang="en-US" u="sng" dirty="0"/>
              <a:t>Focal Point</a:t>
            </a:r>
            <a:endParaRPr lang="en-US" altLang="en-US" dirty="0"/>
          </a:p>
          <a:p>
            <a:pPr>
              <a:spcBef>
                <a:spcPct val="50000"/>
              </a:spcBef>
            </a:pPr>
            <a:endParaRPr lang="en-US" altLang="en-US" dirty="0"/>
          </a:p>
          <a:p>
            <a:pPr>
              <a:spcBef>
                <a:spcPct val="50000"/>
              </a:spcBef>
            </a:pPr>
            <a:endParaRPr lang="en-US" altLang="en-US" sz="1400" dirty="0"/>
          </a:p>
        </p:txBody>
      </p:sp>
      <p:sp>
        <p:nvSpPr>
          <p:cNvPr id="64515"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6" name="Oval 7"/>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4517" name="Line 10"/>
          <p:cNvSpPr>
            <a:spLocks noChangeShapeType="1"/>
          </p:cNvSpPr>
          <p:nvPr/>
        </p:nvSpPr>
        <p:spPr bwMode="auto">
          <a:xfrm>
            <a:off x="20574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8" name="Line 11"/>
          <p:cNvSpPr>
            <a:spLocks noChangeShapeType="1"/>
          </p:cNvSpPr>
          <p:nvPr/>
        </p:nvSpPr>
        <p:spPr bwMode="auto">
          <a:xfrm>
            <a:off x="20574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9" name="Line 12"/>
          <p:cNvSpPr>
            <a:spLocks noChangeShapeType="1"/>
          </p:cNvSpPr>
          <p:nvPr/>
        </p:nvSpPr>
        <p:spPr bwMode="auto">
          <a:xfrm>
            <a:off x="20574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0" name="Line 13"/>
          <p:cNvSpPr>
            <a:spLocks noChangeShapeType="1"/>
          </p:cNvSpPr>
          <p:nvPr/>
        </p:nvSpPr>
        <p:spPr bwMode="auto">
          <a:xfrm>
            <a:off x="20574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1" name="Line 14"/>
          <p:cNvSpPr>
            <a:spLocks noChangeShapeType="1"/>
          </p:cNvSpPr>
          <p:nvPr/>
        </p:nvSpPr>
        <p:spPr bwMode="auto">
          <a:xfrm>
            <a:off x="20574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2" name="Line 15"/>
          <p:cNvSpPr>
            <a:spLocks noChangeShapeType="1"/>
          </p:cNvSpPr>
          <p:nvPr/>
        </p:nvSpPr>
        <p:spPr bwMode="auto">
          <a:xfrm>
            <a:off x="4114800" y="2743200"/>
            <a:ext cx="3733800" cy="2514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3" name="Line 16"/>
          <p:cNvSpPr>
            <a:spLocks noChangeShapeType="1"/>
          </p:cNvSpPr>
          <p:nvPr/>
        </p:nvSpPr>
        <p:spPr bwMode="auto">
          <a:xfrm>
            <a:off x="4114800" y="3352800"/>
            <a:ext cx="38100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4" name="Line 18"/>
          <p:cNvSpPr>
            <a:spLocks noChangeShapeType="1"/>
          </p:cNvSpPr>
          <p:nvPr/>
        </p:nvSpPr>
        <p:spPr bwMode="auto">
          <a:xfrm>
            <a:off x="4114800" y="39624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5" name="Line 19"/>
          <p:cNvSpPr>
            <a:spLocks noChangeShapeType="1"/>
          </p:cNvSpPr>
          <p:nvPr/>
        </p:nvSpPr>
        <p:spPr bwMode="auto">
          <a:xfrm flipV="1">
            <a:off x="4114800" y="41148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6" name="Line 20"/>
          <p:cNvSpPr>
            <a:spLocks noChangeShapeType="1"/>
          </p:cNvSpPr>
          <p:nvPr/>
        </p:nvSpPr>
        <p:spPr bwMode="auto">
          <a:xfrm flipV="1">
            <a:off x="4114800" y="3657600"/>
            <a:ext cx="388620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7" name="Text Box 25"/>
          <p:cNvSpPr txBox="1">
            <a:spLocks noChangeArrowheads="1"/>
          </p:cNvSpPr>
          <p:nvPr/>
        </p:nvSpPr>
        <p:spPr bwMode="auto">
          <a:xfrm>
            <a:off x="6019800" y="5105400"/>
            <a:ext cx="9271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Focal</a:t>
            </a:r>
          </a:p>
          <a:p>
            <a:r>
              <a:rPr lang="en-US" altLang="en-US"/>
              <a:t>Point</a:t>
            </a:r>
          </a:p>
        </p:txBody>
      </p:sp>
      <p:sp>
        <p:nvSpPr>
          <p:cNvPr id="64528" name="Line 26"/>
          <p:cNvSpPr>
            <a:spLocks noChangeShapeType="1"/>
          </p:cNvSpPr>
          <p:nvPr/>
        </p:nvSpPr>
        <p:spPr bwMode="auto">
          <a:xfrm flipV="1">
            <a:off x="63246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2546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295400" y="685800"/>
            <a:ext cx="655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law 3</a:t>
            </a:r>
          </a:p>
          <a:p>
            <a:pPr>
              <a:spcBef>
                <a:spcPct val="50000"/>
              </a:spcBef>
            </a:pPr>
            <a:r>
              <a:rPr lang="en-US" altLang="en-US" dirty="0"/>
              <a:t>3.  Light rays that enter the lens from the focal point exit parallel to the optical axis. </a:t>
            </a:r>
          </a:p>
          <a:p>
            <a:pPr>
              <a:spcBef>
                <a:spcPct val="50000"/>
              </a:spcBef>
            </a:pPr>
            <a:endParaRPr lang="en-US" altLang="en-US" dirty="0"/>
          </a:p>
          <a:p>
            <a:pPr>
              <a:spcBef>
                <a:spcPct val="50000"/>
              </a:spcBef>
            </a:pPr>
            <a:endParaRPr lang="en-US" altLang="en-US" sz="1400" dirty="0"/>
          </a:p>
        </p:txBody>
      </p:sp>
      <p:sp>
        <p:nvSpPr>
          <p:cNvPr id="65539"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0"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5541" name="Line 5"/>
          <p:cNvSpPr>
            <a:spLocks noChangeShapeType="1"/>
          </p:cNvSpPr>
          <p:nvPr/>
        </p:nvSpPr>
        <p:spPr bwMode="auto">
          <a:xfrm>
            <a:off x="41148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2" name="Line 6"/>
          <p:cNvSpPr>
            <a:spLocks noChangeShapeType="1"/>
          </p:cNvSpPr>
          <p:nvPr/>
        </p:nvSpPr>
        <p:spPr bwMode="auto">
          <a:xfrm>
            <a:off x="41148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3" name="Line 7"/>
          <p:cNvSpPr>
            <a:spLocks noChangeShapeType="1"/>
          </p:cNvSpPr>
          <p:nvPr/>
        </p:nvSpPr>
        <p:spPr bwMode="auto">
          <a:xfrm>
            <a:off x="41148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4" name="Line 8"/>
          <p:cNvSpPr>
            <a:spLocks noChangeShapeType="1"/>
          </p:cNvSpPr>
          <p:nvPr/>
        </p:nvSpPr>
        <p:spPr bwMode="auto">
          <a:xfrm>
            <a:off x="41148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9"/>
          <p:cNvSpPr>
            <a:spLocks noChangeShapeType="1"/>
          </p:cNvSpPr>
          <p:nvPr/>
        </p:nvSpPr>
        <p:spPr bwMode="auto">
          <a:xfrm>
            <a:off x="41148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14"/>
          <p:cNvSpPr>
            <a:spLocks noChangeShapeType="1"/>
          </p:cNvSpPr>
          <p:nvPr/>
        </p:nvSpPr>
        <p:spPr bwMode="auto">
          <a:xfrm flipV="1">
            <a:off x="1752600" y="3352800"/>
            <a:ext cx="23622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Text Box 15"/>
          <p:cNvSpPr txBox="1">
            <a:spLocks noChangeArrowheads="1"/>
          </p:cNvSpPr>
          <p:nvPr/>
        </p:nvSpPr>
        <p:spPr bwMode="auto">
          <a:xfrm>
            <a:off x="1219200" y="5105400"/>
            <a:ext cx="9826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Focal</a:t>
            </a:r>
          </a:p>
          <a:p>
            <a:r>
              <a:rPr lang="en-US" altLang="en-US"/>
              <a:t>Point </a:t>
            </a:r>
          </a:p>
        </p:txBody>
      </p:sp>
      <p:sp>
        <p:nvSpPr>
          <p:cNvPr id="65548" name="Line 16"/>
          <p:cNvSpPr>
            <a:spLocks noChangeShapeType="1"/>
          </p:cNvSpPr>
          <p:nvPr/>
        </p:nvSpPr>
        <p:spPr bwMode="auto">
          <a:xfrm flipV="1">
            <a:off x="16764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18"/>
          <p:cNvSpPr>
            <a:spLocks noChangeShapeType="1"/>
          </p:cNvSpPr>
          <p:nvPr/>
        </p:nvSpPr>
        <p:spPr bwMode="auto">
          <a:xfrm flipV="1">
            <a:off x="1752600" y="3962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20"/>
          <p:cNvSpPr>
            <a:spLocks noChangeShapeType="1"/>
          </p:cNvSpPr>
          <p:nvPr/>
        </p:nvSpPr>
        <p:spPr bwMode="auto">
          <a:xfrm>
            <a:off x="1752600" y="4343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21"/>
          <p:cNvSpPr>
            <a:spLocks noChangeShapeType="1"/>
          </p:cNvSpPr>
          <p:nvPr/>
        </p:nvSpPr>
        <p:spPr bwMode="auto">
          <a:xfrm>
            <a:off x="1752600" y="4343400"/>
            <a:ext cx="23622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22"/>
          <p:cNvSpPr>
            <a:spLocks noChangeShapeType="1"/>
          </p:cNvSpPr>
          <p:nvPr/>
        </p:nvSpPr>
        <p:spPr bwMode="auto">
          <a:xfrm flipV="1">
            <a:off x="1752600" y="2743200"/>
            <a:ext cx="23622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543548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r>
              <a:rPr lang="en-US" sz="2400" dirty="0" smtClean="0"/>
              <a:t>Applying thin lens law to our object, a gold can</a:t>
            </a:r>
            <a:endParaRPr lang="en-US" sz="2400" dirty="0"/>
          </a:p>
        </p:txBody>
      </p:sp>
    </p:spTree>
    <p:extLst>
      <p:ext uri="{BB962C8B-B14F-4D97-AF65-F5344CB8AC3E}">
        <p14:creationId xmlns:p14="http://schemas.microsoft.com/office/powerpoint/2010/main" val="3941568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5735</TotalTime>
  <Words>1968</Words>
  <Application>Microsoft Office PowerPoint</Application>
  <PresentationFormat>On-screen Show (4:3)</PresentationFormat>
  <Paragraphs>172</Paragraphs>
  <Slides>35</Slides>
  <Notes>13</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48" baseType="lpstr">
      <vt:lpstr>ＭＳ Ｐゴシック</vt:lpstr>
      <vt:lpstr>ＭＳ Ｐゴシック</vt:lpstr>
      <vt:lpstr>Arial</vt:lpstr>
      <vt:lpstr>Calibri</vt:lpstr>
      <vt:lpstr>Calibri Light</vt:lpstr>
      <vt:lpstr>Cambria Math</vt:lpstr>
      <vt:lpstr>Comic Sans MS</vt:lpstr>
      <vt:lpstr>Symbol</vt:lpstr>
      <vt:lpstr>Office Theme</vt:lpstr>
      <vt:lpstr>2_Blank Presentation</vt:lpstr>
      <vt:lpstr>Blank Presentation</vt:lpstr>
      <vt:lpstr>1_Office Theme</vt:lpstr>
      <vt:lpstr>Equation</vt:lpstr>
      <vt:lpstr>Biology 227: Methods in Modern Microscopy</vt:lpstr>
      <vt:lpstr>PowerPoint Presentation</vt:lpstr>
      <vt:lpstr>Geometrical optics: Light as collection of rays</vt:lpstr>
      <vt:lpstr>PowerPoint Presentation</vt:lpstr>
      <vt:lpstr>PowerPoint Presentation</vt:lpstr>
      <vt:lpstr>PowerPoint Presentation</vt:lpstr>
      <vt:lpstr>PowerPoint Presentation</vt:lpstr>
      <vt:lpstr>PowerPoint Presentation</vt:lpstr>
      <vt:lpstr>Applying thin lens law to our object, a gold 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geometrical optics. Cloaking objects with simple lenses</vt:lpstr>
      <vt:lpstr>Perfect cloak at small angles using simple optics</vt:lpstr>
      <vt:lpstr>Perfect cloak at small angles using simple optics</vt:lpstr>
      <vt:lpstr>Perfect cloak at small angles using simple optics</vt:lpstr>
      <vt:lpstr>Achromat doublet</vt:lpstr>
      <vt:lpstr>Abbe number (V)</vt:lpstr>
      <vt:lpstr>Abbe number (V)</vt:lpstr>
      <vt:lpstr>Other ways to make a cloak?</vt:lpstr>
      <vt:lpstr>Other ways to make a cloak?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175</cp:revision>
  <cp:lastPrinted>2015-01-13T04:42:36Z</cp:lastPrinted>
  <dcterms:created xsi:type="dcterms:W3CDTF">2015-01-06T22:55:41Z</dcterms:created>
  <dcterms:modified xsi:type="dcterms:W3CDTF">2016-01-11T16:42:01Z</dcterms:modified>
</cp:coreProperties>
</file>