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860" r:id="rId2"/>
    <p:sldMasterId id="2147483873" r:id="rId3"/>
    <p:sldMasterId id="2147483900" r:id="rId4"/>
    <p:sldMasterId id="2147483914" r:id="rId5"/>
    <p:sldMasterId id="2147483928" r:id="rId6"/>
    <p:sldMasterId id="2147483940" r:id="rId7"/>
    <p:sldMasterId id="2147483952" r:id="rId8"/>
    <p:sldMasterId id="2147483964" r:id="rId9"/>
    <p:sldMasterId id="2147483976" r:id="rId10"/>
    <p:sldMasterId id="2147483991" r:id="rId11"/>
  </p:sldMasterIdLst>
  <p:notesMasterIdLst>
    <p:notesMasterId r:id="rId62"/>
  </p:notesMasterIdLst>
  <p:sldIdLst>
    <p:sldId id="256" r:id="rId12"/>
    <p:sldId id="305" r:id="rId13"/>
    <p:sldId id="306" r:id="rId14"/>
    <p:sldId id="383" r:id="rId15"/>
    <p:sldId id="359" r:id="rId16"/>
    <p:sldId id="384" r:id="rId17"/>
    <p:sldId id="385" r:id="rId18"/>
    <p:sldId id="355" r:id="rId19"/>
    <p:sldId id="390" r:id="rId20"/>
    <p:sldId id="429" r:id="rId21"/>
    <p:sldId id="392" r:id="rId22"/>
    <p:sldId id="393" r:id="rId23"/>
    <p:sldId id="444" r:id="rId24"/>
    <p:sldId id="433" r:id="rId25"/>
    <p:sldId id="398" r:id="rId26"/>
    <p:sldId id="443" r:id="rId27"/>
    <p:sldId id="445" r:id="rId28"/>
    <p:sldId id="350" r:id="rId29"/>
    <p:sldId id="411" r:id="rId30"/>
    <p:sldId id="437" r:id="rId31"/>
    <p:sldId id="446" r:id="rId32"/>
    <p:sldId id="436" r:id="rId33"/>
    <p:sldId id="401" r:id="rId34"/>
    <p:sldId id="434" r:id="rId35"/>
    <p:sldId id="442" r:id="rId36"/>
    <p:sldId id="440" r:id="rId37"/>
    <p:sldId id="435" r:id="rId38"/>
    <p:sldId id="280" r:id="rId39"/>
    <p:sldId id="430" r:id="rId40"/>
    <p:sldId id="438" r:id="rId41"/>
    <p:sldId id="409" r:id="rId42"/>
    <p:sldId id="439" r:id="rId43"/>
    <p:sldId id="391" r:id="rId44"/>
    <p:sldId id="414" r:id="rId45"/>
    <p:sldId id="415" r:id="rId46"/>
    <p:sldId id="416" r:id="rId47"/>
    <p:sldId id="417" r:id="rId48"/>
    <p:sldId id="418" r:id="rId49"/>
    <p:sldId id="419" r:id="rId50"/>
    <p:sldId id="420" r:id="rId51"/>
    <p:sldId id="421" r:id="rId52"/>
    <p:sldId id="422" r:id="rId53"/>
    <p:sldId id="423" r:id="rId54"/>
    <p:sldId id="424" r:id="rId55"/>
    <p:sldId id="425" r:id="rId56"/>
    <p:sldId id="426" r:id="rId57"/>
    <p:sldId id="427" r:id="rId58"/>
    <p:sldId id="296" r:id="rId59"/>
    <p:sldId id="377" r:id="rId60"/>
    <p:sldId id="38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7025" autoAdjust="0"/>
  </p:normalViewPr>
  <p:slideViewPr>
    <p:cSldViewPr snapToGrid="0">
      <p:cViewPr varScale="1">
        <p:scale>
          <a:sx n="71" d="100"/>
          <a:sy n="71" d="100"/>
        </p:scale>
        <p:origin x="1742" y="62"/>
      </p:cViewPr>
      <p:guideLst/>
    </p:cSldViewPr>
  </p:slideViewPr>
  <p:notesTextViewPr>
    <p:cViewPr>
      <p:scale>
        <a:sx n="1" d="1"/>
        <a:sy n="1" d="1"/>
      </p:scale>
      <p:origin x="0" y="0"/>
    </p:cViewPr>
  </p:notesTextViewPr>
  <p:sorterViewPr>
    <p:cViewPr varScale="1">
      <p:scale>
        <a:sx n="100" d="100"/>
        <a:sy n="100" d="100"/>
      </p:scale>
      <p:origin x="0" y="-101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 Collazo" userId="911ef8bb-6c35-4086-8cc6-5ad780b3af69" providerId="ADAL" clId="{519B399F-5DE6-45B5-A927-ABE6FA3404B3}"/>
    <pc:docChg chg="undo custSel addSld delSld modSld sldOrd">
      <pc:chgData name="Andres Collazo" userId="911ef8bb-6c35-4086-8cc6-5ad780b3af69" providerId="ADAL" clId="{519B399F-5DE6-45B5-A927-ABE6FA3404B3}" dt="2018-01-01T23:31:14.570" v="264"/>
      <pc:docMkLst>
        <pc:docMk/>
      </pc:docMkLst>
      <pc:sldChg chg="ord">
        <pc:chgData name="Andres Collazo" userId="911ef8bb-6c35-4086-8cc6-5ad780b3af69" providerId="ADAL" clId="{519B399F-5DE6-45B5-A927-ABE6FA3404B3}" dt="2017-12-31T23:38:59.217" v="210" actId="2696"/>
        <pc:sldMkLst>
          <pc:docMk/>
          <pc:sldMk cId="1638812979" sldId="280"/>
        </pc:sldMkLst>
      </pc:sldChg>
      <pc:sldChg chg="modSp ord">
        <pc:chgData name="Andres Collazo" userId="911ef8bb-6c35-4086-8cc6-5ad780b3af69" providerId="ADAL" clId="{519B399F-5DE6-45B5-A927-ABE6FA3404B3}" dt="2018-01-01T23:30:26.380" v="261"/>
        <pc:sldMkLst>
          <pc:docMk/>
          <pc:sldMk cId="153977082" sldId="350"/>
        </pc:sldMkLst>
        <pc:spChg chg="mod">
          <ac:chgData name="Andres Collazo" userId="911ef8bb-6c35-4086-8cc6-5ad780b3af69" providerId="ADAL" clId="{519B399F-5DE6-45B5-A927-ABE6FA3404B3}" dt="2017-12-31T23:35:03.986" v="201" actId="20577"/>
          <ac:spMkLst>
            <pc:docMk/>
            <pc:sldMk cId="153977082" sldId="350"/>
            <ac:spMk id="3" creationId="{00000000-0000-0000-0000-000000000000}"/>
          </ac:spMkLst>
        </pc:spChg>
        <pc:spChg chg="mod">
          <ac:chgData name="Andres Collazo" userId="911ef8bb-6c35-4086-8cc6-5ad780b3af69" providerId="ADAL" clId="{519B399F-5DE6-45B5-A927-ABE6FA3404B3}" dt="2017-12-31T23:34:19.864" v="200" actId="20577"/>
          <ac:spMkLst>
            <pc:docMk/>
            <pc:sldMk cId="153977082" sldId="350"/>
            <ac:spMk id="4" creationId="{00000000-0000-0000-0000-000000000000}"/>
          </ac:spMkLst>
        </pc:spChg>
      </pc:sldChg>
      <pc:sldChg chg="del">
        <pc:chgData name="Andres Collazo" userId="911ef8bb-6c35-4086-8cc6-5ad780b3af69" providerId="ADAL" clId="{519B399F-5DE6-45B5-A927-ABE6FA3404B3}" dt="2017-12-31T23:29:19.674" v="83" actId="2696"/>
        <pc:sldMkLst>
          <pc:docMk/>
          <pc:sldMk cId="2851962373" sldId="353"/>
        </pc:sldMkLst>
      </pc:sldChg>
      <pc:sldChg chg="del">
        <pc:chgData name="Andres Collazo" userId="911ef8bb-6c35-4086-8cc6-5ad780b3af69" providerId="ADAL" clId="{519B399F-5DE6-45B5-A927-ABE6FA3404B3}" dt="2017-12-31T23:11:48.213" v="9" actId="2696"/>
        <pc:sldMkLst>
          <pc:docMk/>
          <pc:sldMk cId="2983055610" sldId="357"/>
        </pc:sldMkLst>
      </pc:sldChg>
      <pc:sldChg chg="del">
        <pc:chgData name="Andres Collazo" userId="911ef8bb-6c35-4086-8cc6-5ad780b3af69" providerId="ADAL" clId="{519B399F-5DE6-45B5-A927-ABE6FA3404B3}" dt="2017-12-31T23:43:38.577" v="220" actId="2696"/>
        <pc:sldMkLst>
          <pc:docMk/>
          <pc:sldMk cId="3058086240" sldId="388"/>
        </pc:sldMkLst>
      </pc:sldChg>
      <pc:sldChg chg="modSp">
        <pc:chgData name="Andres Collazo" userId="911ef8bb-6c35-4086-8cc6-5ad780b3af69" providerId="ADAL" clId="{519B399F-5DE6-45B5-A927-ABE6FA3404B3}" dt="2018-01-01T23:24:25.858" v="256" actId="20577"/>
        <pc:sldMkLst>
          <pc:docMk/>
          <pc:sldMk cId="3236667487" sldId="390"/>
        </pc:sldMkLst>
        <pc:spChg chg="mod">
          <ac:chgData name="Andres Collazo" userId="911ef8bb-6c35-4086-8cc6-5ad780b3af69" providerId="ADAL" clId="{519B399F-5DE6-45B5-A927-ABE6FA3404B3}" dt="2018-01-01T23:24:25.858" v="256" actId="20577"/>
          <ac:spMkLst>
            <pc:docMk/>
            <pc:sldMk cId="3236667487" sldId="390"/>
            <ac:spMk id="15" creationId="{00000000-0000-0000-0000-000000000000}"/>
          </ac:spMkLst>
        </pc:spChg>
      </pc:sldChg>
      <pc:sldChg chg="del">
        <pc:chgData name="Andres Collazo" userId="911ef8bb-6c35-4086-8cc6-5ad780b3af69" providerId="ADAL" clId="{519B399F-5DE6-45B5-A927-ABE6FA3404B3}" dt="2017-12-31T23:11:39.623" v="7" actId="2696"/>
        <pc:sldMkLst>
          <pc:docMk/>
          <pc:sldMk cId="3940791108" sldId="394"/>
        </pc:sldMkLst>
      </pc:sldChg>
      <pc:sldChg chg="del">
        <pc:chgData name="Andres Collazo" userId="911ef8bb-6c35-4086-8cc6-5ad780b3af69" providerId="ADAL" clId="{519B399F-5DE6-45B5-A927-ABE6FA3404B3}" dt="2017-12-31T23:46:55.592" v="222" actId="2696"/>
        <pc:sldMkLst>
          <pc:docMk/>
          <pc:sldMk cId="3393747555" sldId="395"/>
        </pc:sldMkLst>
      </pc:sldChg>
      <pc:sldChg chg="del">
        <pc:chgData name="Andres Collazo" userId="911ef8bb-6c35-4086-8cc6-5ad780b3af69" providerId="ADAL" clId="{519B399F-5DE6-45B5-A927-ABE6FA3404B3}" dt="2017-12-31T23:39:04.833" v="212" actId="2696"/>
        <pc:sldMkLst>
          <pc:docMk/>
          <pc:sldMk cId="3840828510" sldId="396"/>
        </pc:sldMkLst>
      </pc:sldChg>
      <pc:sldChg chg="del">
        <pc:chgData name="Andres Collazo" userId="911ef8bb-6c35-4086-8cc6-5ad780b3af69" providerId="ADAL" clId="{519B399F-5DE6-45B5-A927-ABE6FA3404B3}" dt="2017-12-31T23:36:01.439" v="203" actId="2696"/>
        <pc:sldMkLst>
          <pc:docMk/>
          <pc:sldMk cId="2938379866" sldId="400"/>
        </pc:sldMkLst>
      </pc:sldChg>
      <pc:sldChg chg="del">
        <pc:chgData name="Andres Collazo" userId="911ef8bb-6c35-4086-8cc6-5ad780b3af69" providerId="ADAL" clId="{519B399F-5DE6-45B5-A927-ABE6FA3404B3}" dt="2017-12-31T23:27:43.890" v="80" actId="2696"/>
        <pc:sldMkLst>
          <pc:docMk/>
          <pc:sldMk cId="3171366262" sldId="402"/>
        </pc:sldMkLst>
      </pc:sldChg>
      <pc:sldChg chg="del">
        <pc:chgData name="Andres Collazo" userId="911ef8bb-6c35-4086-8cc6-5ad780b3af69" providerId="ADAL" clId="{519B399F-5DE6-45B5-A927-ABE6FA3404B3}" dt="2017-12-31T23:27:46.611" v="81" actId="2696"/>
        <pc:sldMkLst>
          <pc:docMk/>
          <pc:sldMk cId="3351135085" sldId="403"/>
        </pc:sldMkLst>
      </pc:sldChg>
      <pc:sldChg chg="del">
        <pc:chgData name="Andres Collazo" userId="911ef8bb-6c35-4086-8cc6-5ad780b3af69" providerId="ADAL" clId="{519B399F-5DE6-45B5-A927-ABE6FA3404B3}" dt="2017-12-31T23:11:48.216" v="11" actId="2696"/>
        <pc:sldMkLst>
          <pc:docMk/>
          <pc:sldMk cId="1098137246" sldId="404"/>
        </pc:sldMkLst>
      </pc:sldChg>
      <pc:sldChg chg="del">
        <pc:chgData name="Andres Collazo" userId="911ef8bb-6c35-4086-8cc6-5ad780b3af69" providerId="ADAL" clId="{519B399F-5DE6-45B5-A927-ABE6FA3404B3}" dt="2017-12-31T23:11:48.214" v="10" actId="2696"/>
        <pc:sldMkLst>
          <pc:docMk/>
          <pc:sldMk cId="1516913778" sldId="406"/>
        </pc:sldMkLst>
      </pc:sldChg>
      <pc:sldChg chg="del">
        <pc:chgData name="Andres Collazo" userId="911ef8bb-6c35-4086-8cc6-5ad780b3af69" providerId="ADAL" clId="{519B399F-5DE6-45B5-A927-ABE6FA3404B3}" dt="2017-12-31T23:38:19.171" v="207" actId="2696"/>
        <pc:sldMkLst>
          <pc:docMk/>
          <pc:sldMk cId="25404877" sldId="408"/>
        </pc:sldMkLst>
      </pc:sldChg>
      <pc:sldChg chg="ord">
        <pc:chgData name="Andres Collazo" userId="911ef8bb-6c35-4086-8cc6-5ad780b3af69" providerId="ADAL" clId="{519B399F-5DE6-45B5-A927-ABE6FA3404B3}" dt="2017-12-31T23:38:50.927" v="209" actId="2696"/>
        <pc:sldMkLst>
          <pc:docMk/>
          <pc:sldMk cId="1863857308" sldId="409"/>
        </pc:sldMkLst>
      </pc:sldChg>
      <pc:sldChg chg="ord">
        <pc:chgData name="Andres Collazo" userId="911ef8bb-6c35-4086-8cc6-5ad780b3af69" providerId="ADAL" clId="{519B399F-5DE6-45B5-A927-ABE6FA3404B3}" dt="2018-01-01T23:30:26.380" v="261"/>
        <pc:sldMkLst>
          <pc:docMk/>
          <pc:sldMk cId="3163939578" sldId="411"/>
        </pc:sldMkLst>
      </pc:sldChg>
      <pc:sldChg chg="del">
        <pc:chgData name="Andres Collazo" userId="911ef8bb-6c35-4086-8cc6-5ad780b3af69" providerId="ADAL" clId="{519B399F-5DE6-45B5-A927-ABE6FA3404B3}" dt="2017-12-31T23:11:48.211" v="8" actId="2696"/>
        <pc:sldMkLst>
          <pc:docMk/>
          <pc:sldMk cId="3726440337" sldId="413"/>
        </pc:sldMkLst>
      </pc:sldChg>
      <pc:sldChg chg="del">
        <pc:chgData name="Andres Collazo" userId="911ef8bb-6c35-4086-8cc6-5ad780b3af69" providerId="ADAL" clId="{519B399F-5DE6-45B5-A927-ABE6FA3404B3}" dt="2017-12-31T23:42:46.498" v="219" actId="2696"/>
        <pc:sldMkLst>
          <pc:docMk/>
          <pc:sldMk cId="450585652" sldId="428"/>
        </pc:sldMkLst>
      </pc:sldChg>
      <pc:sldChg chg="modSp">
        <pc:chgData name="Andres Collazo" userId="911ef8bb-6c35-4086-8cc6-5ad780b3af69" providerId="ADAL" clId="{519B399F-5DE6-45B5-A927-ABE6FA3404B3}" dt="2018-01-01T23:24:33.009" v="257" actId="20577"/>
        <pc:sldMkLst>
          <pc:docMk/>
          <pc:sldMk cId="3084080490" sldId="429"/>
        </pc:sldMkLst>
        <pc:spChg chg="mod">
          <ac:chgData name="Andres Collazo" userId="911ef8bb-6c35-4086-8cc6-5ad780b3af69" providerId="ADAL" clId="{519B399F-5DE6-45B5-A927-ABE6FA3404B3}" dt="2018-01-01T23:24:33.009" v="257" actId="20577"/>
          <ac:spMkLst>
            <pc:docMk/>
            <pc:sldMk cId="3084080490" sldId="429"/>
            <ac:spMk id="15" creationId="{00000000-0000-0000-0000-000000000000}"/>
          </ac:spMkLst>
        </pc:spChg>
      </pc:sldChg>
      <pc:sldChg chg="ord">
        <pc:chgData name="Andres Collazo" userId="911ef8bb-6c35-4086-8cc6-5ad780b3af69" providerId="ADAL" clId="{519B399F-5DE6-45B5-A927-ABE6FA3404B3}" dt="2017-12-31T23:38:59.217" v="210" actId="2696"/>
        <pc:sldMkLst>
          <pc:docMk/>
          <pc:sldMk cId="922109748" sldId="430"/>
        </pc:sldMkLst>
      </pc:sldChg>
      <pc:sldChg chg="del">
        <pc:chgData name="Andres Collazo" userId="911ef8bb-6c35-4086-8cc6-5ad780b3af69" providerId="ADAL" clId="{519B399F-5DE6-45B5-A927-ABE6FA3404B3}" dt="2017-12-31T23:39:03.648" v="211" actId="2696"/>
        <pc:sldMkLst>
          <pc:docMk/>
          <pc:sldMk cId="1448480215" sldId="432"/>
        </pc:sldMkLst>
      </pc:sldChg>
      <pc:sldChg chg="modSp add">
        <pc:chgData name="Andres Collazo" userId="911ef8bb-6c35-4086-8cc6-5ad780b3af69" providerId="ADAL" clId="{519B399F-5DE6-45B5-A927-ABE6FA3404B3}" dt="2017-12-31T23:11:22.226" v="6" actId="2696"/>
        <pc:sldMkLst>
          <pc:docMk/>
          <pc:sldMk cId="4196951605" sldId="433"/>
        </pc:sldMkLst>
        <pc:spChg chg="mod">
          <ac:chgData name="Andres Collazo" userId="911ef8bb-6c35-4086-8cc6-5ad780b3af69" providerId="ADAL" clId="{519B399F-5DE6-45B5-A927-ABE6FA3404B3}" dt="2017-12-31T23:11:22.226" v="6" actId="2696"/>
          <ac:spMkLst>
            <pc:docMk/>
            <pc:sldMk cId="4196951605" sldId="433"/>
            <ac:spMk id="3" creationId="{00000000-0000-0000-0000-000000000000}"/>
          </ac:spMkLst>
        </pc:spChg>
      </pc:sldChg>
      <pc:sldChg chg="modSp add">
        <pc:chgData name="Andres Collazo" userId="911ef8bb-6c35-4086-8cc6-5ad780b3af69" providerId="ADAL" clId="{519B399F-5DE6-45B5-A927-ABE6FA3404B3}" dt="2017-12-31T23:35:46.346" v="202" actId="2696"/>
        <pc:sldMkLst>
          <pc:docMk/>
          <pc:sldMk cId="3071782727" sldId="434"/>
        </pc:sldMkLst>
        <pc:spChg chg="mod">
          <ac:chgData name="Andres Collazo" userId="911ef8bb-6c35-4086-8cc6-5ad780b3af69" providerId="ADAL" clId="{519B399F-5DE6-45B5-A927-ABE6FA3404B3}" dt="2017-12-31T23:35:46.346" v="202" actId="2696"/>
          <ac:spMkLst>
            <pc:docMk/>
            <pc:sldMk cId="3071782727" sldId="434"/>
            <ac:spMk id="3" creationId="{00000000-0000-0000-0000-000000000000}"/>
          </ac:spMkLst>
        </pc:spChg>
      </pc:sldChg>
      <pc:sldChg chg="modSp add">
        <pc:chgData name="Andres Collazo" userId="911ef8bb-6c35-4086-8cc6-5ad780b3af69" providerId="ADAL" clId="{519B399F-5DE6-45B5-A927-ABE6FA3404B3}" dt="2017-12-31T23:38:01.955" v="206" actId="2696"/>
        <pc:sldMkLst>
          <pc:docMk/>
          <pc:sldMk cId="2636799018" sldId="435"/>
        </pc:sldMkLst>
        <pc:spChg chg="mod">
          <ac:chgData name="Andres Collazo" userId="911ef8bb-6c35-4086-8cc6-5ad780b3af69" providerId="ADAL" clId="{519B399F-5DE6-45B5-A927-ABE6FA3404B3}" dt="2017-12-31T23:38:01.955" v="206" actId="2696"/>
          <ac:spMkLst>
            <pc:docMk/>
            <pc:sldMk cId="2636799018" sldId="435"/>
            <ac:spMk id="3" creationId="{00000000-0000-0000-0000-000000000000}"/>
          </ac:spMkLst>
        </pc:spChg>
      </pc:sldChg>
      <pc:sldChg chg="modSp add ord">
        <pc:chgData name="Andres Collazo" userId="911ef8bb-6c35-4086-8cc6-5ad780b3af69" providerId="ADAL" clId="{519B399F-5DE6-45B5-A927-ABE6FA3404B3}" dt="2017-12-31T23:40:53.912" v="216" actId="2696"/>
        <pc:sldMkLst>
          <pc:docMk/>
          <pc:sldMk cId="1861613879" sldId="436"/>
        </pc:sldMkLst>
        <pc:spChg chg="mod">
          <ac:chgData name="Andres Collazo" userId="911ef8bb-6c35-4086-8cc6-5ad780b3af69" providerId="ADAL" clId="{519B399F-5DE6-45B5-A927-ABE6FA3404B3}" dt="2017-12-31T23:40:53.912" v="216" actId="2696"/>
          <ac:spMkLst>
            <pc:docMk/>
            <pc:sldMk cId="1861613879" sldId="436"/>
            <ac:spMk id="3" creationId="{00000000-0000-0000-0000-000000000000}"/>
          </ac:spMkLst>
        </pc:spChg>
      </pc:sldChg>
      <pc:sldChg chg="modSp add ord">
        <pc:chgData name="Andres Collazo" userId="911ef8bb-6c35-4086-8cc6-5ad780b3af69" providerId="ADAL" clId="{519B399F-5DE6-45B5-A927-ABE6FA3404B3}" dt="2018-01-01T23:30:26.380" v="261"/>
        <pc:sldMkLst>
          <pc:docMk/>
          <pc:sldMk cId="2197440825" sldId="437"/>
        </pc:sldMkLst>
        <pc:graphicFrameChg chg="mod">
          <ac:chgData name="Andres Collazo" userId="911ef8bb-6c35-4086-8cc6-5ad780b3af69" providerId="ADAL" clId="{519B399F-5DE6-45B5-A927-ABE6FA3404B3}" dt="2017-12-31T23:27:30.444" v="79" actId="2696"/>
          <ac:graphicFrameMkLst>
            <pc:docMk/>
            <pc:sldMk cId="2197440825" sldId="437"/>
            <ac:graphicFrameMk id="9" creationId="{00000000-0000-0000-0000-000000000000}"/>
          </ac:graphicFrameMkLst>
        </pc:graphicFrameChg>
      </pc:sldChg>
      <pc:sldChg chg="modSp add ord">
        <pc:chgData name="Andres Collazo" userId="911ef8bb-6c35-4086-8cc6-5ad780b3af69" providerId="ADAL" clId="{519B399F-5DE6-45B5-A927-ABE6FA3404B3}" dt="2017-12-31T23:45:00.013" v="221" actId="2696"/>
        <pc:sldMkLst>
          <pc:docMk/>
          <pc:sldMk cId="3219929556" sldId="438"/>
        </pc:sldMkLst>
        <pc:spChg chg="mod">
          <ac:chgData name="Andres Collazo" userId="911ef8bb-6c35-4086-8cc6-5ad780b3af69" providerId="ADAL" clId="{519B399F-5DE6-45B5-A927-ABE6FA3404B3}" dt="2017-12-31T23:45:00.013" v="221" actId="2696"/>
          <ac:spMkLst>
            <pc:docMk/>
            <pc:sldMk cId="3219929556" sldId="438"/>
            <ac:spMk id="3" creationId="{00000000-0000-0000-0000-000000000000}"/>
          </ac:spMkLst>
        </pc:spChg>
      </pc:sldChg>
      <pc:sldChg chg="modSp add">
        <pc:chgData name="Andres Collazo" userId="911ef8bb-6c35-4086-8cc6-5ad780b3af69" providerId="ADAL" clId="{519B399F-5DE6-45B5-A927-ABE6FA3404B3}" dt="2018-01-01T23:31:14.570" v="264"/>
        <pc:sldMkLst>
          <pc:docMk/>
          <pc:sldMk cId="1847784103" sldId="439"/>
        </pc:sldMkLst>
        <pc:spChg chg="mod">
          <ac:chgData name="Andres Collazo" userId="911ef8bb-6c35-4086-8cc6-5ad780b3af69" providerId="ADAL" clId="{519B399F-5DE6-45B5-A927-ABE6FA3404B3}" dt="2018-01-01T23:31:14.570" v="264"/>
          <ac:spMkLst>
            <pc:docMk/>
            <pc:sldMk cId="1847784103" sldId="439"/>
            <ac:spMk id="3" creationId="{00000000-0000-0000-0000-000000000000}"/>
          </ac:spMkLst>
        </pc:spChg>
      </pc:sldChg>
      <pc:sldChg chg="add del">
        <pc:chgData name="Andres Collazo" userId="911ef8bb-6c35-4086-8cc6-5ad780b3af69" providerId="ADAL" clId="{519B399F-5DE6-45B5-A927-ABE6FA3404B3}" dt="2017-12-31T23:51:00.165" v="225" actId="2696"/>
        <pc:sldMkLst>
          <pc:docMk/>
          <pc:sldMk cId="2629708755" sldId="440"/>
        </pc:sldMkLst>
      </pc:sldChg>
      <pc:sldChg chg="add del">
        <pc:chgData name="Andres Collazo" userId="911ef8bb-6c35-4086-8cc6-5ad780b3af69" providerId="ADAL" clId="{519B399F-5DE6-45B5-A927-ABE6FA3404B3}" dt="2018-01-01T00:01:48.274" v="255" actId="2696"/>
        <pc:sldMkLst>
          <pc:docMk/>
          <pc:sldMk cId="2498226925" sldId="441"/>
        </pc:sldMkLst>
      </pc:sldChg>
      <pc:sldChg chg="addSp modSp add ord">
        <pc:chgData name="Andres Collazo" userId="911ef8bb-6c35-4086-8cc6-5ad780b3af69" providerId="ADAL" clId="{519B399F-5DE6-45B5-A927-ABE6FA3404B3}" dt="2018-01-01T00:01:31.244" v="254" actId="14100"/>
        <pc:sldMkLst>
          <pc:docMk/>
          <pc:sldMk cId="24661316" sldId="442"/>
        </pc:sldMkLst>
        <pc:spChg chg="mod">
          <ac:chgData name="Andres Collazo" userId="911ef8bb-6c35-4086-8cc6-5ad780b3af69" providerId="ADAL" clId="{519B399F-5DE6-45B5-A927-ABE6FA3404B3}" dt="2017-12-31T23:58:58.835" v="245" actId="20577"/>
          <ac:spMkLst>
            <pc:docMk/>
            <pc:sldMk cId="24661316" sldId="442"/>
            <ac:spMk id="2" creationId="{00000000-0000-0000-0000-000000000000}"/>
          </ac:spMkLst>
        </pc:spChg>
        <pc:grpChg chg="add mod">
          <ac:chgData name="Andres Collazo" userId="911ef8bb-6c35-4086-8cc6-5ad780b3af69" providerId="ADAL" clId="{519B399F-5DE6-45B5-A927-ABE6FA3404B3}" dt="2018-01-01T00:01:31.244" v="254" actId="14100"/>
          <ac:grpSpMkLst>
            <pc:docMk/>
            <pc:sldMk cId="24661316" sldId="442"/>
            <ac:grpSpMk id="5" creationId="{BC5B8080-0591-4ED3-AA34-0EFCA8D63B53}"/>
          </ac:grpSpMkLst>
        </pc:grpChg>
      </pc:sldChg>
      <pc:sldChg chg="modSp add ord">
        <pc:chgData name="Andres Collazo" userId="911ef8bb-6c35-4086-8cc6-5ad780b3af69" providerId="ADAL" clId="{519B399F-5DE6-45B5-A927-ABE6FA3404B3}" dt="2018-01-01T23:29:22.690" v="260"/>
        <pc:sldMkLst>
          <pc:docMk/>
          <pc:sldMk cId="982842179" sldId="443"/>
        </pc:sldMkLst>
        <pc:spChg chg="mod">
          <ac:chgData name="Andres Collazo" userId="911ef8bb-6c35-4086-8cc6-5ad780b3af69" providerId="ADAL" clId="{519B399F-5DE6-45B5-A927-ABE6FA3404B3}" dt="2018-01-01T23:29:22.690" v="260"/>
          <ac:spMkLst>
            <pc:docMk/>
            <pc:sldMk cId="982842179" sldId="443"/>
            <ac:spMk id="3" creationId="{00000000-0000-0000-0000-000000000000}"/>
          </ac:spMkLst>
        </pc:spChg>
      </pc:sldChg>
      <pc:sldChg chg="add ord">
        <pc:chgData name="Andres Collazo" userId="911ef8bb-6c35-4086-8cc6-5ad780b3af69" providerId="ADAL" clId="{519B399F-5DE6-45B5-A927-ABE6FA3404B3}" dt="2018-01-01T23:30:51.719" v="263"/>
        <pc:sldMkLst>
          <pc:docMk/>
          <pc:sldMk cId="4213116078" sldId="444"/>
        </pc:sldMkLst>
      </pc:sldChg>
    </pc:docChg>
  </pc:docChgLst>
  <pc:docChgLst>
    <pc:chgData name="Collazo, Andres" userId="911ef8bb-6c35-4086-8cc6-5ad780b3af69" providerId="ADAL" clId="{3BF3BBD3-99E2-4929-99E3-B4E1BE7964E5}"/>
    <pc:docChg chg="undo custSel modSld">
      <pc:chgData name="Collazo, Andres" userId="911ef8bb-6c35-4086-8cc6-5ad780b3af69" providerId="ADAL" clId="{3BF3BBD3-99E2-4929-99E3-B4E1BE7964E5}" dt="2017-12-29T20:43:58.134" v="107"/>
      <pc:docMkLst>
        <pc:docMk/>
      </pc:docMkLst>
      <pc:sldChg chg="modSp">
        <pc:chgData name="Collazo, Andres" userId="911ef8bb-6c35-4086-8cc6-5ad780b3af69" providerId="ADAL" clId="{3BF3BBD3-99E2-4929-99E3-B4E1BE7964E5}" dt="2017-12-29T20:30:01.347" v="10" actId="20577"/>
        <pc:sldMkLst>
          <pc:docMk/>
          <pc:sldMk cId="1821152744" sldId="256"/>
        </pc:sldMkLst>
        <pc:spChg chg="mod">
          <ac:chgData name="Collazo, Andres" userId="911ef8bb-6c35-4086-8cc6-5ad780b3af69" providerId="ADAL" clId="{3BF3BBD3-99E2-4929-99E3-B4E1BE7964E5}" dt="2017-12-29T20:30:01.347" v="10" actId="20577"/>
          <ac:spMkLst>
            <pc:docMk/>
            <pc:sldMk cId="1821152744" sldId="256"/>
            <ac:spMk id="3" creationId="{00000000-0000-0000-0000-000000000000}"/>
          </ac:spMkLst>
        </pc:spChg>
      </pc:sldChg>
      <pc:sldChg chg="modSp">
        <pc:chgData name="Collazo, Andres" userId="911ef8bb-6c35-4086-8cc6-5ad780b3af69" providerId="ADAL" clId="{3BF3BBD3-99E2-4929-99E3-B4E1BE7964E5}" dt="2017-12-29T20:30:50.250" v="15" actId="20577"/>
        <pc:sldMkLst>
          <pc:docMk/>
          <pc:sldMk cId="2220239997" sldId="305"/>
        </pc:sldMkLst>
        <pc:spChg chg="mod">
          <ac:chgData name="Collazo, Andres" userId="911ef8bb-6c35-4086-8cc6-5ad780b3af69" providerId="ADAL" clId="{3BF3BBD3-99E2-4929-99E3-B4E1BE7964E5}" dt="2017-12-29T20:30:50.250" v="15" actId="20577"/>
          <ac:spMkLst>
            <pc:docMk/>
            <pc:sldMk cId="2220239997" sldId="305"/>
            <ac:spMk id="5" creationId="{00000000-0000-0000-0000-000000000000}"/>
          </ac:spMkLst>
        </pc:spChg>
      </pc:sldChg>
      <pc:sldChg chg="modSp">
        <pc:chgData name="Collazo, Andres" userId="911ef8bb-6c35-4086-8cc6-5ad780b3af69" providerId="ADAL" clId="{3BF3BBD3-99E2-4929-99E3-B4E1BE7964E5}" dt="2017-12-29T20:31:08.462" v="16" actId="20577"/>
        <pc:sldMkLst>
          <pc:docMk/>
          <pc:sldMk cId="1887099684" sldId="306"/>
        </pc:sldMkLst>
        <pc:spChg chg="mod">
          <ac:chgData name="Collazo, Andres" userId="911ef8bb-6c35-4086-8cc6-5ad780b3af69" providerId="ADAL" clId="{3BF3BBD3-99E2-4929-99E3-B4E1BE7964E5}" dt="2017-12-29T20:31:08.462" v="16" actId="20577"/>
          <ac:spMkLst>
            <pc:docMk/>
            <pc:sldMk cId="1887099684" sldId="306"/>
            <ac:spMk id="3" creationId="{00000000-0000-0000-0000-000000000000}"/>
          </ac:spMkLst>
        </pc:spChg>
      </pc:sldChg>
      <pc:sldChg chg="modSp">
        <pc:chgData name="Collazo, Andres" userId="911ef8bb-6c35-4086-8cc6-5ad780b3af69" providerId="ADAL" clId="{3BF3BBD3-99E2-4929-99E3-B4E1BE7964E5}" dt="2017-12-29T20:43:58.134" v="107"/>
        <pc:sldMkLst>
          <pc:docMk/>
          <pc:sldMk cId="1501450969" sldId="359"/>
        </pc:sldMkLst>
        <pc:spChg chg="mod">
          <ac:chgData name="Collazo, Andres" userId="911ef8bb-6c35-4086-8cc6-5ad780b3af69" providerId="ADAL" clId="{3BF3BBD3-99E2-4929-99E3-B4E1BE7964E5}" dt="2017-12-29T20:43:58.134" v="107"/>
          <ac:spMkLst>
            <pc:docMk/>
            <pc:sldMk cId="1501450969" sldId="359"/>
            <ac:spMk id="3" creationId="{00000000-0000-0000-0000-000000000000}"/>
          </ac:spMkLst>
        </pc:spChg>
      </pc:sldChg>
      <pc:sldChg chg="addSp delSp modSp">
        <pc:chgData name="Collazo, Andres" userId="911ef8bb-6c35-4086-8cc6-5ad780b3af69" providerId="ADAL" clId="{3BF3BBD3-99E2-4929-99E3-B4E1BE7964E5}" dt="2017-12-29T20:39:47.295" v="73" actId="5793"/>
        <pc:sldMkLst>
          <pc:docMk/>
          <pc:sldMk cId="998636789" sldId="383"/>
        </pc:sldMkLst>
        <pc:spChg chg="mod">
          <ac:chgData name="Collazo, Andres" userId="911ef8bb-6c35-4086-8cc6-5ad780b3af69" providerId="ADAL" clId="{3BF3BBD3-99E2-4929-99E3-B4E1BE7964E5}" dt="2017-12-29T20:39:47.295" v="73" actId="5793"/>
          <ac:spMkLst>
            <pc:docMk/>
            <pc:sldMk cId="998636789" sldId="383"/>
            <ac:spMk id="3" creationId="{00000000-0000-0000-0000-000000000000}"/>
          </ac:spMkLst>
        </pc:spChg>
        <pc:spChg chg="add del">
          <ac:chgData name="Collazo, Andres" userId="911ef8bb-6c35-4086-8cc6-5ad780b3af69" providerId="ADAL" clId="{3BF3BBD3-99E2-4929-99E3-B4E1BE7964E5}" dt="2017-12-29T20:33:34.348" v="56" actId="5793"/>
          <ac:spMkLst>
            <pc:docMk/>
            <pc:sldMk cId="998636789" sldId="383"/>
            <ac:spMk id="4" creationId="{0725DDA6-3842-492D-BD1E-C75464EB90F3}"/>
          </ac:spMkLst>
        </pc:spChg>
        <pc:spChg chg="add del">
          <ac:chgData name="Collazo, Andres" userId="911ef8bb-6c35-4086-8cc6-5ad780b3af69" providerId="ADAL" clId="{3BF3BBD3-99E2-4929-99E3-B4E1BE7964E5}" dt="2017-12-29T20:33:33.669" v="55" actId="5793"/>
          <ac:spMkLst>
            <pc:docMk/>
            <pc:sldMk cId="998636789" sldId="383"/>
            <ac:spMk id="5" creationId="{F679F000-27F3-4DB8-85E5-8B0407B05ABB}"/>
          </ac:spMkLst>
        </pc:spChg>
        <pc:spChg chg="add del">
          <ac:chgData name="Collazo, Andres" userId="911ef8bb-6c35-4086-8cc6-5ad780b3af69" providerId="ADAL" clId="{3BF3BBD3-99E2-4929-99E3-B4E1BE7964E5}" dt="2017-12-29T20:33:32.937" v="54" actId="5793"/>
          <ac:spMkLst>
            <pc:docMk/>
            <pc:sldMk cId="998636789" sldId="383"/>
            <ac:spMk id="6" creationId="{18D4BEB6-773C-45F7-BE31-B19858B2708D}"/>
          </ac:spMkLst>
        </pc:spChg>
        <pc:spChg chg="add del">
          <ac:chgData name="Collazo, Andres" userId="911ef8bb-6c35-4086-8cc6-5ad780b3af69" providerId="ADAL" clId="{3BF3BBD3-99E2-4929-99E3-B4E1BE7964E5}" dt="2017-12-29T20:33:14.559" v="50" actId="5793"/>
          <ac:spMkLst>
            <pc:docMk/>
            <pc:sldMk cId="998636789" sldId="383"/>
            <ac:spMk id="7" creationId="{9F40E389-709A-4DA6-BA5F-41B3388C82B0}"/>
          </ac:spMkLst>
        </pc:spChg>
        <pc:spChg chg="add del">
          <ac:chgData name="Collazo, Andres" userId="911ef8bb-6c35-4086-8cc6-5ad780b3af69" providerId="ADAL" clId="{3BF3BBD3-99E2-4929-99E3-B4E1BE7964E5}" dt="2017-12-29T20:33:13.046" v="49" actId="5793"/>
          <ac:spMkLst>
            <pc:docMk/>
            <pc:sldMk cId="998636789" sldId="383"/>
            <ac:spMk id="8" creationId="{CEAFC326-E027-455F-97E3-AB238724E373}"/>
          </ac:spMkLst>
        </pc:spChg>
        <pc:spChg chg="add del">
          <ac:chgData name="Collazo, Andres" userId="911ef8bb-6c35-4086-8cc6-5ad780b3af69" providerId="ADAL" clId="{3BF3BBD3-99E2-4929-99E3-B4E1BE7964E5}" dt="2017-12-29T20:33:51.153" v="58" actId="5793"/>
          <ac:spMkLst>
            <pc:docMk/>
            <pc:sldMk cId="998636789" sldId="383"/>
            <ac:spMk id="9" creationId="{846D1606-E195-4BB6-9023-AC6FCF86977A}"/>
          </ac:spMkLst>
        </pc:spChg>
      </pc:sldChg>
      <pc:sldChg chg="addSp delSp modSp">
        <pc:chgData name="Collazo, Andres" userId="911ef8bb-6c35-4086-8cc6-5ad780b3af69" providerId="ADAL" clId="{3BF3BBD3-99E2-4929-99E3-B4E1BE7964E5}" dt="2017-12-29T20:37:40.749" v="62"/>
        <pc:sldMkLst>
          <pc:docMk/>
          <pc:sldMk cId="3163939578" sldId="411"/>
        </pc:sldMkLst>
        <pc:spChg chg="mod">
          <ac:chgData name="Collazo, Andres" userId="911ef8bb-6c35-4086-8cc6-5ad780b3af69" providerId="ADAL" clId="{3BF3BBD3-99E2-4929-99E3-B4E1BE7964E5}" dt="2017-12-29T20:37:23.330" v="60" actId="20577"/>
          <ac:spMkLst>
            <pc:docMk/>
            <pc:sldMk cId="3163939578" sldId="411"/>
            <ac:spMk id="3" creationId="{00000000-0000-0000-0000-000000000000}"/>
          </ac:spMkLst>
        </pc:spChg>
        <pc:spChg chg="add del">
          <ac:chgData name="Collazo, Andres" userId="911ef8bb-6c35-4086-8cc6-5ad780b3af69" providerId="ADAL" clId="{3BF3BBD3-99E2-4929-99E3-B4E1BE7964E5}" dt="2017-12-29T20:37:40.749" v="62"/>
          <ac:spMkLst>
            <pc:docMk/>
            <pc:sldMk cId="3163939578" sldId="411"/>
            <ac:spMk id="4" creationId="{BF148DAE-D933-4B7E-BBBF-FDEC73A9021E}"/>
          </ac:spMkLst>
        </pc:spChg>
      </pc:sldChg>
    </pc:docChg>
  </pc:docChgLst>
  <pc:docChgLst>
    <pc:chgData name="Collazo, Andres" userId="911ef8bb-6c35-4086-8cc6-5ad780b3af69" providerId="ADAL" clId="{519B399F-5DE6-45B5-A927-ABE6FA3404B3}"/>
    <pc:docChg chg="undo custSel addSld delSld modSld sldOrd">
      <pc:chgData name="Collazo, Andres" userId="911ef8bb-6c35-4086-8cc6-5ad780b3af69" providerId="ADAL" clId="{519B399F-5DE6-45B5-A927-ABE6FA3404B3}" dt="2018-01-03T16:05:42.541" v="251"/>
      <pc:docMkLst>
        <pc:docMk/>
      </pc:docMkLst>
      <pc:sldChg chg="modSp">
        <pc:chgData name="Collazo, Andres" userId="911ef8bb-6c35-4086-8cc6-5ad780b3af69" providerId="ADAL" clId="{519B399F-5DE6-45B5-A927-ABE6FA3404B3}" dt="2018-01-03T16:02:37.460" v="185" actId="255"/>
        <pc:sldMkLst>
          <pc:docMk/>
          <pc:sldMk cId="2220239997" sldId="305"/>
        </pc:sldMkLst>
        <pc:spChg chg="mod">
          <ac:chgData name="Collazo, Andres" userId="911ef8bb-6c35-4086-8cc6-5ad780b3af69" providerId="ADAL" clId="{519B399F-5DE6-45B5-A927-ABE6FA3404B3}" dt="2018-01-03T16:02:37.460" v="185" actId="255"/>
          <ac:spMkLst>
            <pc:docMk/>
            <pc:sldMk cId="2220239997" sldId="305"/>
            <ac:spMk id="4" creationId="{00000000-0000-0000-0000-000000000000}"/>
          </ac:spMkLst>
        </pc:spChg>
      </pc:sldChg>
      <pc:sldChg chg="modSp">
        <pc:chgData name="Collazo, Andres" userId="911ef8bb-6c35-4086-8cc6-5ad780b3af69" providerId="ADAL" clId="{519B399F-5DE6-45B5-A927-ABE6FA3404B3}" dt="2018-01-03T16:03:40.745" v="189" actId="179"/>
        <pc:sldMkLst>
          <pc:docMk/>
          <pc:sldMk cId="1887099684" sldId="306"/>
        </pc:sldMkLst>
        <pc:spChg chg="mod">
          <ac:chgData name="Collazo, Andres" userId="911ef8bb-6c35-4086-8cc6-5ad780b3af69" providerId="ADAL" clId="{519B399F-5DE6-45B5-A927-ABE6FA3404B3}" dt="2018-01-03T16:03:40.745" v="189" actId="179"/>
          <ac:spMkLst>
            <pc:docMk/>
            <pc:sldMk cId="1887099684" sldId="306"/>
            <ac:spMk id="3" creationId="{00000000-0000-0000-0000-000000000000}"/>
          </ac:spMkLst>
        </pc:spChg>
      </pc:sldChg>
      <pc:sldChg chg="del">
        <pc:chgData name="Collazo, Andres" userId="911ef8bb-6c35-4086-8cc6-5ad780b3af69" providerId="ADAL" clId="{519B399F-5DE6-45B5-A927-ABE6FA3404B3}" dt="2018-01-03T00:20:09.849" v="5" actId="2696"/>
        <pc:sldMkLst>
          <pc:docMk/>
          <pc:sldMk cId="300519689" sldId="356"/>
        </pc:sldMkLst>
      </pc:sldChg>
      <pc:sldChg chg="del">
        <pc:chgData name="Collazo, Andres" userId="911ef8bb-6c35-4086-8cc6-5ad780b3af69" providerId="ADAL" clId="{519B399F-5DE6-45B5-A927-ABE6FA3404B3}" dt="2018-01-03T00:20:06.821" v="4" actId="2696"/>
        <pc:sldMkLst>
          <pc:docMk/>
          <pc:sldMk cId="96507271" sldId="358"/>
        </pc:sldMkLst>
      </pc:sldChg>
      <pc:sldChg chg="modAnim">
        <pc:chgData name="Collazo, Andres" userId="911ef8bb-6c35-4086-8cc6-5ad780b3af69" providerId="ADAL" clId="{519B399F-5DE6-45B5-A927-ABE6FA3404B3}" dt="2018-01-03T16:00:18.082" v="184"/>
        <pc:sldMkLst>
          <pc:docMk/>
          <pc:sldMk cId="1863857308" sldId="409"/>
        </pc:sldMkLst>
      </pc:sldChg>
      <pc:sldChg chg="modSp">
        <pc:chgData name="Collazo, Andres" userId="911ef8bb-6c35-4086-8cc6-5ad780b3af69" providerId="ADAL" clId="{519B399F-5DE6-45B5-A927-ABE6FA3404B3}" dt="2018-01-03T00:31:22.288" v="182" actId="20577"/>
        <pc:sldMkLst>
          <pc:docMk/>
          <pc:sldMk cId="3163939578" sldId="411"/>
        </pc:sldMkLst>
        <pc:spChg chg="mod">
          <ac:chgData name="Collazo, Andres" userId="911ef8bb-6c35-4086-8cc6-5ad780b3af69" providerId="ADAL" clId="{519B399F-5DE6-45B5-A927-ABE6FA3404B3}" dt="2018-01-03T00:31:22.288" v="182" actId="20577"/>
          <ac:spMkLst>
            <pc:docMk/>
            <pc:sldMk cId="3163939578" sldId="411"/>
            <ac:spMk id="3" creationId="{00000000-0000-0000-0000-000000000000}"/>
          </ac:spMkLst>
        </pc:spChg>
      </pc:sldChg>
      <pc:sldChg chg="modSp">
        <pc:chgData name="Collazo, Andres" userId="911ef8bb-6c35-4086-8cc6-5ad780b3af69" providerId="ADAL" clId="{519B399F-5DE6-45B5-A927-ABE6FA3404B3}" dt="2018-01-03T00:17:01.476" v="1" actId="20577"/>
        <pc:sldMkLst>
          <pc:docMk/>
          <pc:sldMk cId="2526172627" sldId="415"/>
        </pc:sldMkLst>
        <pc:spChg chg="mod">
          <ac:chgData name="Collazo, Andres" userId="911ef8bb-6c35-4086-8cc6-5ad780b3af69" providerId="ADAL" clId="{519B399F-5DE6-45B5-A927-ABE6FA3404B3}" dt="2018-01-03T00:17:01.476" v="1" actId="20577"/>
          <ac:spMkLst>
            <pc:docMk/>
            <pc:sldMk cId="2526172627" sldId="415"/>
            <ac:spMk id="2" creationId="{00000000-0000-0000-0000-000000000000}"/>
          </ac:spMkLst>
        </pc:spChg>
      </pc:sldChg>
      <pc:sldChg chg="del ord">
        <pc:chgData name="Collazo, Andres" userId="911ef8bb-6c35-4086-8cc6-5ad780b3af69" providerId="ADAL" clId="{519B399F-5DE6-45B5-A927-ABE6FA3404B3}" dt="2018-01-03T16:04:16.376" v="190" actId="2696"/>
        <pc:sldMkLst>
          <pc:docMk/>
          <pc:sldMk cId="995972399" sldId="431"/>
        </pc:sldMkLst>
      </pc:sldChg>
      <pc:sldChg chg="add ord">
        <pc:chgData name="Collazo, Andres" userId="911ef8bb-6c35-4086-8cc6-5ad780b3af69" providerId="ADAL" clId="{519B399F-5DE6-45B5-A927-ABE6FA3404B3}" dt="2018-01-03T00:19:33.167" v="3" actId="20577"/>
        <pc:sldMkLst>
          <pc:docMk/>
          <pc:sldMk cId="358126178" sldId="445"/>
        </pc:sldMkLst>
      </pc:sldChg>
      <pc:sldChg chg="modSp add ord">
        <pc:chgData name="Collazo, Andres" userId="911ef8bb-6c35-4086-8cc6-5ad780b3af69" providerId="ADAL" clId="{519B399F-5DE6-45B5-A927-ABE6FA3404B3}" dt="2018-01-03T16:05:42.541" v="251"/>
        <pc:sldMkLst>
          <pc:docMk/>
          <pc:sldMk cId="2187856390" sldId="446"/>
        </pc:sldMkLst>
        <pc:spChg chg="mod">
          <ac:chgData name="Collazo, Andres" userId="911ef8bb-6c35-4086-8cc6-5ad780b3af69" providerId="ADAL" clId="{519B399F-5DE6-45B5-A927-ABE6FA3404B3}" dt="2018-01-03T16:05:42.541" v="251"/>
          <ac:spMkLst>
            <pc:docMk/>
            <pc:sldMk cId="2187856390" sldId="446"/>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image" Target="../media/image13.png"/><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image" Target="../media/image13.png"/><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F7720-49D5-4DFA-A462-EAF9B09F1998}" type="doc">
      <dgm:prSet loTypeId="urn:microsoft.com/office/officeart/2005/8/layout/pList1" loCatId="picture" qsTypeId="urn:microsoft.com/office/officeart/2005/8/quickstyle/3d1" qsCatId="3D" csTypeId="urn:microsoft.com/office/officeart/2005/8/colors/accent1_2" csCatId="accent1" phldr="1"/>
      <dgm:spPr/>
      <dgm:t>
        <a:bodyPr/>
        <a:lstStyle/>
        <a:p>
          <a:endParaRPr lang="en-US"/>
        </a:p>
      </dgm:t>
    </dgm:pt>
    <dgm:pt modelId="{C7735156-0284-433C-BE5A-0CEB07E5438A}">
      <dgm:prSet phldrT="[Text]"/>
      <dgm:spPr>
        <a:xfrm>
          <a:off x="808389" y="1350804"/>
          <a:ext cx="1959298" cy="726899"/>
        </a:xfrm>
      </dgm:spPr>
      <dgm:t>
        <a:bodyPr/>
        <a:lstStyle/>
        <a:p>
          <a:r>
            <a:rPr lang="en-US" dirty="0">
              <a:latin typeface="Calibri" panose="020F0502020204030204"/>
              <a:ea typeface="+mn-ea"/>
              <a:cs typeface="+mn-cs"/>
            </a:rPr>
            <a:t>LSM 710 </a:t>
          </a:r>
          <a:r>
            <a:rPr lang="en-US" dirty="0">
              <a:solidFill>
                <a:srgbClr val="FF0000"/>
              </a:solidFill>
              <a:latin typeface="Calibri" panose="020F0502020204030204"/>
              <a:ea typeface="+mn-ea"/>
              <a:cs typeface="+mn-cs"/>
            </a:rPr>
            <a:t>! </a:t>
          </a:r>
          <a:r>
            <a:rPr lang="en-US" dirty="0">
              <a:solidFill>
                <a:schemeClr val="accent6"/>
              </a:solidFill>
              <a:latin typeface="Calibri" panose="020F0502020204030204"/>
              <a:ea typeface="+mn-ea"/>
              <a:cs typeface="+mn-cs"/>
            </a:rPr>
            <a:t># </a:t>
          </a:r>
          <a:r>
            <a:rPr lang="en-US" dirty="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F61CDD15-8217-4BB0-9D02-C750F2888EF4}" type="parTrans" cxnId="{D3476740-A420-4DA4-8EE2-94526641C49C}">
      <dgm:prSet/>
      <dgm:spPr/>
      <dgm:t>
        <a:bodyPr/>
        <a:lstStyle/>
        <a:p>
          <a:endParaRPr lang="en-US"/>
        </a:p>
      </dgm:t>
    </dgm:pt>
    <dgm:pt modelId="{016D5359-6A44-421A-834C-1043D081BC92}" type="sibTrans" cxnId="{D3476740-A420-4DA4-8EE2-94526641C49C}">
      <dgm:prSet/>
      <dgm:spPr/>
      <dgm:t>
        <a:bodyPr/>
        <a:lstStyle/>
        <a:p>
          <a:endParaRPr lang="en-US"/>
        </a:p>
      </dgm:t>
    </dgm:pt>
    <dgm:pt modelId="{7DCBE587-6461-4352-8C21-A265996F4354}">
      <dgm:prSet phldrT="[Text]"/>
      <dgm:spPr>
        <a:xfrm>
          <a:off x="2963700" y="1350804"/>
          <a:ext cx="1959298" cy="726899"/>
        </a:xfrm>
      </dgm:spPr>
      <dgm:t>
        <a:bodyPr/>
        <a:lstStyle/>
        <a:p>
          <a:r>
            <a:rPr lang="en-US" dirty="0">
              <a:latin typeface="Calibri" panose="020F0502020204030204"/>
              <a:ea typeface="+mn-ea"/>
              <a:cs typeface="+mn-cs"/>
            </a:rPr>
            <a:t>LSM 800 </a:t>
          </a:r>
          <a:r>
            <a:rPr lang="en-US" dirty="0">
              <a:solidFill>
                <a:schemeClr val="accent6"/>
              </a:solidFill>
              <a:latin typeface="Calibri" panose="020F0502020204030204"/>
              <a:ea typeface="+mn-ea"/>
              <a:cs typeface="+mn-cs"/>
            </a:rPr>
            <a:t># </a:t>
          </a:r>
          <a:r>
            <a:rPr lang="en-US" dirty="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5CC82D53-174C-402D-B69F-5AD9886E5B5B}" type="parTrans" cxnId="{06EE87AF-6D3B-45BD-9A93-2F66CB149BD5}">
      <dgm:prSet/>
      <dgm:spPr/>
      <dgm:t>
        <a:bodyPr/>
        <a:lstStyle/>
        <a:p>
          <a:endParaRPr lang="en-US"/>
        </a:p>
      </dgm:t>
    </dgm:pt>
    <dgm:pt modelId="{7125AD58-20FA-4E7A-B530-51071477B18E}" type="sibTrans" cxnId="{06EE87AF-6D3B-45BD-9A93-2F66CB149BD5}">
      <dgm:prSet/>
      <dgm:spPr/>
      <dgm:t>
        <a:bodyPr/>
        <a:lstStyle/>
        <a:p>
          <a:endParaRPr lang="en-US"/>
        </a:p>
      </dgm:t>
    </dgm:pt>
    <dgm:pt modelId="{316F6A8B-4018-4EBE-805C-4137DFC347B6}">
      <dgm:prSet phldrT="[Text]"/>
      <dgm:spPr>
        <a:xfrm>
          <a:off x="5119011" y="1350804"/>
          <a:ext cx="1959298" cy="726899"/>
        </a:xfrm>
      </dgm:spPr>
      <dgm:t>
        <a:bodyPr/>
        <a:lstStyle/>
        <a:p>
          <a:r>
            <a:rPr lang="en-US" dirty="0">
              <a:latin typeface="Calibri" panose="020F0502020204030204"/>
              <a:ea typeface="+mn-ea"/>
              <a:cs typeface="+mn-cs"/>
            </a:rPr>
            <a:t>LSM 510 </a:t>
          </a:r>
          <a:r>
            <a:rPr lang="en-US" dirty="0" err="1">
              <a:latin typeface="Calibri" panose="020F0502020204030204"/>
              <a:ea typeface="+mn-ea"/>
              <a:cs typeface="+mn-cs"/>
            </a:rPr>
            <a:t>i</a:t>
          </a:r>
          <a:r>
            <a:rPr lang="en-US" dirty="0">
              <a:latin typeface="Calibri" panose="020F0502020204030204"/>
              <a:ea typeface="+mn-ea"/>
              <a:cs typeface="+mn-cs"/>
            </a:rPr>
            <a:t> </a:t>
          </a:r>
          <a:r>
            <a:rPr lang="en-US" dirty="0">
              <a:solidFill>
                <a:srgbClr val="FF0000"/>
              </a:solidFill>
              <a:latin typeface="Calibri" panose="020F0502020204030204"/>
              <a:ea typeface="+mn-ea"/>
              <a:cs typeface="+mn-cs"/>
            </a:rPr>
            <a:t>! </a:t>
          </a:r>
          <a:r>
            <a:rPr lang="en-US" dirty="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31D643BC-7C9C-40B2-A47A-35A3FE79E4FB}" type="parTrans" cxnId="{45B795E9-416E-492C-B1DD-98B5A2F432AA}">
      <dgm:prSet/>
      <dgm:spPr/>
      <dgm:t>
        <a:bodyPr/>
        <a:lstStyle/>
        <a:p>
          <a:endParaRPr lang="en-US"/>
        </a:p>
      </dgm:t>
    </dgm:pt>
    <dgm:pt modelId="{025B8BE3-C49E-4259-861F-C0A5C37F32C4}" type="sibTrans" cxnId="{45B795E9-416E-492C-B1DD-98B5A2F432AA}">
      <dgm:prSet/>
      <dgm:spPr/>
      <dgm:t>
        <a:bodyPr/>
        <a:lstStyle/>
        <a:p>
          <a:endParaRPr lang="en-US"/>
        </a:p>
      </dgm:t>
    </dgm:pt>
    <dgm:pt modelId="{E6573D23-87DC-44CC-BF4C-ADFCDD00AABF}">
      <dgm:prSet phldrT="[Text]"/>
      <dgm:spPr>
        <a:xfrm>
          <a:off x="808389" y="3623590"/>
          <a:ext cx="1959298" cy="726899"/>
        </a:xfrm>
      </dgm:spPr>
      <dgm:t>
        <a:bodyPr/>
        <a:lstStyle/>
        <a:p>
          <a:r>
            <a:rPr lang="en-US" dirty="0">
              <a:latin typeface="Calibri" panose="020F0502020204030204"/>
              <a:ea typeface="+mn-ea"/>
              <a:cs typeface="+mn-cs"/>
            </a:rPr>
            <a:t>LSM 880 u </a:t>
          </a:r>
          <a:r>
            <a:rPr lang="en-US" dirty="0">
              <a:solidFill>
                <a:srgbClr val="FF0000"/>
              </a:solidFill>
              <a:latin typeface="Calibri" panose="020F0502020204030204"/>
              <a:ea typeface="+mn-ea"/>
              <a:cs typeface="+mn-cs"/>
            </a:rPr>
            <a:t>! </a:t>
          </a:r>
          <a:r>
            <a:rPr lang="en-US" dirty="0">
              <a:solidFill>
                <a:schemeClr val="accent6"/>
              </a:solidFill>
              <a:latin typeface="Calibri" panose="020F0502020204030204"/>
              <a:ea typeface="+mn-ea"/>
              <a:cs typeface="+mn-cs"/>
            </a:rPr>
            <a:t># </a:t>
          </a:r>
          <a:r>
            <a:rPr lang="en-US" dirty="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25210639-C7D4-41A1-BEC1-3EA01E376079}" type="parTrans" cxnId="{9D4546B6-0391-4FD7-A7A4-9F1D5AABF0C8}">
      <dgm:prSet/>
      <dgm:spPr/>
      <dgm:t>
        <a:bodyPr/>
        <a:lstStyle/>
        <a:p>
          <a:endParaRPr lang="en-US"/>
        </a:p>
      </dgm:t>
    </dgm:pt>
    <dgm:pt modelId="{523C1BCF-34CA-4ADA-99DC-49B2875E0649}" type="sibTrans" cxnId="{9D4546B6-0391-4FD7-A7A4-9F1D5AABF0C8}">
      <dgm:prSet/>
      <dgm:spPr/>
      <dgm:t>
        <a:bodyPr/>
        <a:lstStyle/>
        <a:p>
          <a:endParaRPr lang="en-US"/>
        </a:p>
      </dgm:t>
    </dgm:pt>
    <dgm:pt modelId="{2651ECD4-4001-4B68-9612-41E6EB2C08E1}">
      <dgm:prSet/>
      <dgm:spPr>
        <a:xfrm>
          <a:off x="2963700" y="3623590"/>
          <a:ext cx="1959298" cy="726899"/>
        </a:xfrm>
      </dgm:spPr>
      <dgm:t>
        <a:bodyPr/>
        <a:lstStyle/>
        <a:p>
          <a:r>
            <a:rPr lang="en-US" dirty="0">
              <a:latin typeface="Calibri" panose="020F0502020204030204"/>
              <a:ea typeface="+mn-ea"/>
              <a:cs typeface="+mn-cs"/>
            </a:rPr>
            <a:t>Spinning Disc </a:t>
          </a:r>
          <a:r>
            <a:rPr lang="en-US" dirty="0">
              <a:solidFill>
                <a:schemeClr val="accent6"/>
              </a:solidFill>
              <a:latin typeface="Calibri" panose="020F0502020204030204"/>
              <a:ea typeface="+mn-ea"/>
              <a:cs typeface="+mn-cs"/>
            </a:rPr>
            <a:t># </a:t>
          </a:r>
          <a:r>
            <a:rPr lang="en-US" dirty="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018E8479-662F-49B0-88C5-08B4412F71F7}" type="parTrans" cxnId="{0D4623F1-5798-47F0-996C-1642FE770AC7}">
      <dgm:prSet/>
      <dgm:spPr/>
      <dgm:t>
        <a:bodyPr/>
        <a:lstStyle/>
        <a:p>
          <a:endParaRPr lang="en-US"/>
        </a:p>
      </dgm:t>
    </dgm:pt>
    <dgm:pt modelId="{1D5B2AE0-DB9C-4229-A319-02BF12E95CBC}" type="sibTrans" cxnId="{0D4623F1-5798-47F0-996C-1642FE770AC7}">
      <dgm:prSet/>
      <dgm:spPr/>
      <dgm:t>
        <a:bodyPr/>
        <a:lstStyle/>
        <a:p>
          <a:endParaRPr lang="en-US"/>
        </a:p>
      </dgm:t>
    </dgm:pt>
    <dgm:pt modelId="{F88FB420-7323-4CB2-B498-9EC313D38BC7}">
      <dgm:prSet/>
      <dgm:spPr>
        <a:xfrm>
          <a:off x="5119011" y="3623590"/>
          <a:ext cx="1959298" cy="726899"/>
        </a:xfrm>
      </dgm:spPr>
      <dgm:t>
        <a:bodyPr/>
        <a:lstStyle/>
        <a:p>
          <a:r>
            <a:rPr lang="en-US" dirty="0">
              <a:latin typeface="Calibri" panose="020F0502020204030204"/>
              <a:ea typeface="+mn-ea"/>
              <a:cs typeface="+mn-cs"/>
            </a:rPr>
            <a:t>Leica DMI </a:t>
          </a:r>
          <a:r>
            <a:rPr lang="en-US" dirty="0">
              <a:solidFill>
                <a:schemeClr val="accent6"/>
              </a:solidFill>
              <a:latin typeface="Calibri" panose="020F0502020204030204"/>
              <a:ea typeface="+mn-ea"/>
              <a:cs typeface="+mn-cs"/>
            </a:rPr>
            <a:t># </a:t>
          </a:r>
          <a:r>
            <a:rPr lang="en-US" dirty="0">
              <a:solidFill>
                <a:schemeClr val="accent5"/>
              </a:solidFill>
              <a:latin typeface="Calibri" panose="020F0502020204030204"/>
              <a:ea typeface="+mn-ea"/>
              <a:cs typeface="+mn-cs"/>
            </a:rPr>
            <a:t>*</a:t>
          </a:r>
          <a:endParaRPr lang="en-US" dirty="0">
            <a:latin typeface="Calibri" panose="020F0502020204030204"/>
            <a:ea typeface="+mn-ea"/>
            <a:cs typeface="+mn-cs"/>
          </a:endParaRPr>
        </a:p>
      </dgm:t>
    </dgm:pt>
    <dgm:pt modelId="{6A21DAA3-A3CC-4A55-B252-1FCA71DA4DA3}" type="parTrans" cxnId="{C3070447-C85D-404B-9E45-C903F8C0E239}">
      <dgm:prSet/>
      <dgm:spPr/>
      <dgm:t>
        <a:bodyPr/>
        <a:lstStyle/>
        <a:p>
          <a:endParaRPr lang="en-US"/>
        </a:p>
      </dgm:t>
    </dgm:pt>
    <dgm:pt modelId="{E97D89B0-B800-4B1C-A995-593126A6927D}" type="sibTrans" cxnId="{C3070447-C85D-404B-9E45-C903F8C0E239}">
      <dgm:prSet/>
      <dgm:spPr/>
      <dgm:t>
        <a:bodyPr/>
        <a:lstStyle/>
        <a:p>
          <a:endParaRPr lang="en-US"/>
        </a:p>
      </dgm:t>
    </dgm:pt>
    <dgm:pt modelId="{B7F9B2A1-EF09-4FA4-A097-B65352F66608}">
      <dgm:prSet phldrT="[Text]"/>
      <dgm:spPr>
        <a:xfrm>
          <a:off x="808389" y="3623590"/>
          <a:ext cx="1959298" cy="726899"/>
        </a:xfrm>
      </dgm:spPr>
      <dgm:t>
        <a:bodyPr/>
        <a:lstStyle/>
        <a:p>
          <a:r>
            <a:rPr lang="en-US" dirty="0">
              <a:latin typeface="Calibri" panose="020F0502020204030204"/>
              <a:ea typeface="+mn-ea"/>
              <a:cs typeface="+mn-cs"/>
            </a:rPr>
            <a:t>LSM 880 u </a:t>
          </a:r>
          <a:r>
            <a:rPr lang="en-US" dirty="0">
              <a:solidFill>
                <a:schemeClr val="accent5"/>
              </a:solidFill>
              <a:latin typeface="Calibri" panose="020F0502020204030204"/>
              <a:ea typeface="+mn-ea"/>
              <a:cs typeface="+mn-cs"/>
            </a:rPr>
            <a:t>*</a:t>
          </a:r>
          <a:endParaRPr lang="en-US" dirty="0"/>
        </a:p>
      </dgm:t>
    </dgm:pt>
    <dgm:pt modelId="{CB796B16-B084-466B-9E1B-6B550E07013C}" type="parTrans" cxnId="{7762A4C3-C221-4717-AD4C-2F9E4DDE1C1E}">
      <dgm:prSet/>
      <dgm:spPr/>
      <dgm:t>
        <a:bodyPr/>
        <a:lstStyle/>
        <a:p>
          <a:endParaRPr lang="en-US"/>
        </a:p>
      </dgm:t>
    </dgm:pt>
    <dgm:pt modelId="{EA35AA95-7443-47A2-975F-5C131D456ABE}" type="sibTrans" cxnId="{7762A4C3-C221-4717-AD4C-2F9E4DDE1C1E}">
      <dgm:prSet/>
      <dgm:spPr/>
      <dgm:t>
        <a:bodyPr/>
        <a:lstStyle/>
        <a:p>
          <a:endParaRPr lang="en-US"/>
        </a:p>
      </dgm:t>
    </dgm:pt>
    <dgm:pt modelId="{BB4D90CE-2FA0-4CA2-9CC3-E1C3110230EC}">
      <dgm:prSet/>
      <dgm:spPr/>
      <dgm:t>
        <a:bodyPr/>
        <a:lstStyle/>
        <a:p>
          <a:r>
            <a:rPr lang="en-US" dirty="0" err="1"/>
            <a:t>LaVision</a:t>
          </a:r>
          <a:r>
            <a:rPr lang="en-US" dirty="0"/>
            <a:t> SPIM </a:t>
          </a:r>
          <a:r>
            <a:rPr lang="en-US" dirty="0">
              <a:solidFill>
                <a:schemeClr val="accent5"/>
              </a:solidFill>
              <a:latin typeface="Calibri" panose="020F0502020204030204"/>
              <a:ea typeface="+mn-ea"/>
              <a:cs typeface="+mn-cs"/>
            </a:rPr>
            <a:t>*</a:t>
          </a:r>
          <a:endParaRPr lang="en-US" dirty="0"/>
        </a:p>
      </dgm:t>
    </dgm:pt>
    <dgm:pt modelId="{302D7A36-4D93-4FEF-8F8C-9A156A84AE31}" type="parTrans" cxnId="{82F967D5-CA3C-45BE-A378-55BBBCC4387F}">
      <dgm:prSet/>
      <dgm:spPr/>
      <dgm:t>
        <a:bodyPr/>
        <a:lstStyle/>
        <a:p>
          <a:endParaRPr lang="en-US"/>
        </a:p>
      </dgm:t>
    </dgm:pt>
    <dgm:pt modelId="{FFCB253E-3E76-4D98-B475-89A14712131D}" type="sibTrans" cxnId="{82F967D5-CA3C-45BE-A378-55BBBCC4387F}">
      <dgm:prSet/>
      <dgm:spPr/>
      <dgm:t>
        <a:bodyPr/>
        <a:lstStyle/>
        <a:p>
          <a:endParaRPr lang="en-US"/>
        </a:p>
      </dgm:t>
    </dgm:pt>
    <dgm:pt modelId="{1CBD7BEF-C995-4407-9387-0A7DB7D3045C}">
      <dgm:prSet/>
      <dgm:spPr/>
      <dgm:t>
        <a:bodyPr/>
        <a:lstStyle/>
        <a:p>
          <a:r>
            <a:rPr lang="en-US" dirty="0"/>
            <a:t>ZeissZ1 SPIM </a:t>
          </a:r>
          <a:r>
            <a:rPr lang="en-US" dirty="0">
              <a:solidFill>
                <a:schemeClr val="accent6"/>
              </a:solidFill>
              <a:latin typeface="Calibri" panose="020F0502020204030204"/>
              <a:ea typeface="+mn-ea"/>
              <a:cs typeface="+mn-cs"/>
            </a:rPr>
            <a:t>#</a:t>
          </a:r>
          <a:r>
            <a:rPr lang="en-US" dirty="0">
              <a:solidFill>
                <a:schemeClr val="accent5"/>
              </a:solidFill>
              <a:latin typeface="Calibri" panose="020F0502020204030204"/>
              <a:ea typeface="+mn-ea"/>
              <a:cs typeface="+mn-cs"/>
            </a:rPr>
            <a:t>*</a:t>
          </a:r>
          <a:endParaRPr lang="en-US" dirty="0"/>
        </a:p>
      </dgm:t>
    </dgm:pt>
    <dgm:pt modelId="{1DC7289B-8E7C-4BC9-AEFA-63CDB83106BB}" type="parTrans" cxnId="{B1A38B06-66CC-410B-9374-8085B1DF10AA}">
      <dgm:prSet/>
      <dgm:spPr/>
      <dgm:t>
        <a:bodyPr/>
        <a:lstStyle/>
        <a:p>
          <a:endParaRPr lang="en-US"/>
        </a:p>
      </dgm:t>
    </dgm:pt>
    <dgm:pt modelId="{FC520DDE-E736-41EB-AE32-DB245144AE9F}" type="sibTrans" cxnId="{B1A38B06-66CC-410B-9374-8085B1DF10AA}">
      <dgm:prSet/>
      <dgm:spPr/>
      <dgm:t>
        <a:bodyPr/>
        <a:lstStyle/>
        <a:p>
          <a:endParaRPr lang="en-US"/>
        </a:p>
      </dgm:t>
    </dgm:pt>
    <dgm:pt modelId="{99A2796E-16EE-49B4-AE3A-E4FE0A9BB6FC}" type="pres">
      <dgm:prSet presAssocID="{171F7720-49D5-4DFA-A462-EAF9B09F1998}" presName="Name0" presStyleCnt="0">
        <dgm:presLayoutVars>
          <dgm:dir/>
          <dgm:resizeHandles val="exact"/>
        </dgm:presLayoutVars>
      </dgm:prSet>
      <dgm:spPr/>
    </dgm:pt>
    <dgm:pt modelId="{EA4BC298-8649-4A56-B7AE-E271F1389B1E}" type="pres">
      <dgm:prSet presAssocID="{C7735156-0284-433C-BE5A-0CEB07E5438A}" presName="compNode" presStyleCnt="0"/>
      <dgm:spPr/>
    </dgm:pt>
    <dgm:pt modelId="{5165B25E-0BF6-46E1-B985-3DB242B8E3BA}" type="pres">
      <dgm:prSet presAssocID="{C7735156-0284-433C-BE5A-0CEB07E5438A}" presName="pictRect" presStyleLbl="node1" presStyleIdx="0" presStyleCnt="9"/>
      <dgm:spPr>
        <a:xfrm>
          <a:off x="808389" y="847"/>
          <a:ext cx="1959298" cy="1349956"/>
        </a:xfrm>
        <a:prstGeom prst="roundRect">
          <a:avLst/>
        </a:prstGeom>
        <a:blipFill rotWithShape="1">
          <a:blip xmlns:r="http://schemas.openxmlformats.org/officeDocument/2006/relationships" r:embed="rId1"/>
          <a:stretch>
            <a:fillRect/>
          </a:stretch>
        </a:blipFill>
      </dgm:spPr>
    </dgm:pt>
    <dgm:pt modelId="{5BB76DEB-7960-460D-93A9-1B4DD46B9109}" type="pres">
      <dgm:prSet presAssocID="{C7735156-0284-433C-BE5A-0CEB07E5438A}" presName="textRect" presStyleLbl="revTx" presStyleIdx="0" presStyleCnt="9">
        <dgm:presLayoutVars>
          <dgm:bulletEnabled val="1"/>
        </dgm:presLayoutVars>
      </dgm:prSet>
      <dgm:spPr>
        <a:prstGeom prst="rect">
          <a:avLst/>
        </a:prstGeom>
      </dgm:spPr>
    </dgm:pt>
    <dgm:pt modelId="{3D92885B-7BB9-45EA-9C62-AECBF6DCDBA9}" type="pres">
      <dgm:prSet presAssocID="{016D5359-6A44-421A-834C-1043D081BC92}" presName="sibTrans" presStyleLbl="sibTrans2D1" presStyleIdx="0" presStyleCnt="0"/>
      <dgm:spPr/>
    </dgm:pt>
    <dgm:pt modelId="{39F552EB-C77A-41A5-A4AD-24812DF30B05}" type="pres">
      <dgm:prSet presAssocID="{7DCBE587-6461-4352-8C21-A265996F4354}" presName="compNode" presStyleCnt="0"/>
      <dgm:spPr/>
    </dgm:pt>
    <dgm:pt modelId="{346D1386-F32E-491C-97D4-745B3C2560E8}" type="pres">
      <dgm:prSet presAssocID="{7DCBE587-6461-4352-8C21-A265996F4354}" presName="pictRect" presStyleLbl="node1" presStyleIdx="1" presStyleCnt="9"/>
      <dgm:spPr>
        <a:xfrm>
          <a:off x="2963700" y="847"/>
          <a:ext cx="1959298" cy="134995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2D7556DB-B258-4AA5-9969-141E3FB08437}" type="pres">
      <dgm:prSet presAssocID="{7DCBE587-6461-4352-8C21-A265996F4354}" presName="textRect" presStyleLbl="revTx" presStyleIdx="1" presStyleCnt="9">
        <dgm:presLayoutVars>
          <dgm:bulletEnabled val="1"/>
        </dgm:presLayoutVars>
      </dgm:prSet>
      <dgm:spPr>
        <a:prstGeom prst="rect">
          <a:avLst/>
        </a:prstGeom>
      </dgm:spPr>
    </dgm:pt>
    <dgm:pt modelId="{99A98764-C141-4829-BEFE-D0357963E4CB}" type="pres">
      <dgm:prSet presAssocID="{7125AD58-20FA-4E7A-B530-51071477B18E}" presName="sibTrans" presStyleLbl="sibTrans2D1" presStyleIdx="0" presStyleCnt="0"/>
      <dgm:spPr/>
    </dgm:pt>
    <dgm:pt modelId="{8ABE1E70-F57C-4A8C-BBA6-05552A4FB9E6}" type="pres">
      <dgm:prSet presAssocID="{316F6A8B-4018-4EBE-805C-4137DFC347B6}" presName="compNode" presStyleCnt="0"/>
      <dgm:spPr/>
    </dgm:pt>
    <dgm:pt modelId="{E6D8BA49-4340-42C6-8487-843E4B6E1FC1}" type="pres">
      <dgm:prSet presAssocID="{316F6A8B-4018-4EBE-805C-4137DFC347B6}" presName="pictRect" presStyleLbl="node1" presStyleIdx="2" presStyleCnt="9"/>
      <dgm:spPr>
        <a:xfrm>
          <a:off x="5119011" y="847"/>
          <a:ext cx="1959298" cy="1349956"/>
        </a:xfrm>
        <a:prstGeom prst="roundRect">
          <a:avLst/>
        </a:prstGeom>
        <a:blipFill rotWithShape="1">
          <a:blip xmlns:r="http://schemas.openxmlformats.org/officeDocument/2006/relationships" r:embed="rId3"/>
          <a:stretch>
            <a:fillRect/>
          </a:stretch>
        </a:blipFill>
      </dgm:spPr>
    </dgm:pt>
    <dgm:pt modelId="{E0C0D8EF-5010-4C60-84B0-F845DC9EECE8}" type="pres">
      <dgm:prSet presAssocID="{316F6A8B-4018-4EBE-805C-4137DFC347B6}" presName="textRect" presStyleLbl="revTx" presStyleIdx="2" presStyleCnt="9">
        <dgm:presLayoutVars>
          <dgm:bulletEnabled val="1"/>
        </dgm:presLayoutVars>
      </dgm:prSet>
      <dgm:spPr>
        <a:prstGeom prst="rect">
          <a:avLst/>
        </a:prstGeom>
      </dgm:spPr>
    </dgm:pt>
    <dgm:pt modelId="{2FCB0B4B-CD39-4BD1-AAB9-05FF44CF7E8E}" type="pres">
      <dgm:prSet presAssocID="{025B8BE3-C49E-4259-861F-C0A5C37F32C4}" presName="sibTrans" presStyleLbl="sibTrans2D1" presStyleIdx="0" presStyleCnt="0"/>
      <dgm:spPr/>
    </dgm:pt>
    <dgm:pt modelId="{8CAF946F-9EB8-4A4F-8611-02CF59052F70}" type="pres">
      <dgm:prSet presAssocID="{E6573D23-87DC-44CC-BF4C-ADFCDD00AABF}" presName="compNode" presStyleCnt="0"/>
      <dgm:spPr/>
    </dgm:pt>
    <dgm:pt modelId="{BE668446-F86B-4195-AC5A-78AC414A0115}" type="pres">
      <dgm:prSet presAssocID="{E6573D23-87DC-44CC-BF4C-ADFCDD00AABF}" presName="pictRect" presStyleLbl="node1" presStyleIdx="3" presStyleCnt="9"/>
      <dgm:spPr>
        <a:xfrm>
          <a:off x="808389" y="2273633"/>
          <a:ext cx="1959298" cy="1349956"/>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D19F194D-E1AD-4941-8353-4F871859CAD1}" type="pres">
      <dgm:prSet presAssocID="{E6573D23-87DC-44CC-BF4C-ADFCDD00AABF}" presName="textRect" presStyleLbl="revTx" presStyleIdx="3" presStyleCnt="9">
        <dgm:presLayoutVars>
          <dgm:bulletEnabled val="1"/>
        </dgm:presLayoutVars>
      </dgm:prSet>
      <dgm:spPr>
        <a:prstGeom prst="rect">
          <a:avLst/>
        </a:prstGeom>
      </dgm:spPr>
    </dgm:pt>
    <dgm:pt modelId="{9C27CF88-7344-4AD7-B7E9-230595AF883E}" type="pres">
      <dgm:prSet presAssocID="{523C1BCF-34CA-4ADA-99DC-49B2875E0649}" presName="sibTrans" presStyleLbl="sibTrans2D1" presStyleIdx="0" presStyleCnt="0"/>
      <dgm:spPr/>
    </dgm:pt>
    <dgm:pt modelId="{8DA25858-8050-4CD5-99B2-ED33058D913F}" type="pres">
      <dgm:prSet presAssocID="{B7F9B2A1-EF09-4FA4-A097-B65352F66608}" presName="compNode" presStyleCnt="0"/>
      <dgm:spPr/>
    </dgm:pt>
    <dgm:pt modelId="{6F11858C-00F8-4D29-B4FF-B52435076666}" type="pres">
      <dgm:prSet presAssocID="{B7F9B2A1-EF09-4FA4-A097-B65352F66608}" presName="pictRect" presStyleLbl="node1"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dgm:spPr>
    </dgm:pt>
    <dgm:pt modelId="{2BA4155D-5F2B-4F13-BEC2-5BFF20F3ED84}" type="pres">
      <dgm:prSet presAssocID="{B7F9B2A1-EF09-4FA4-A097-B65352F66608}" presName="textRect" presStyleLbl="revTx" presStyleIdx="4" presStyleCnt="9">
        <dgm:presLayoutVars>
          <dgm:bulletEnabled val="1"/>
        </dgm:presLayoutVars>
      </dgm:prSet>
      <dgm:spPr>
        <a:prstGeom prst="rect">
          <a:avLst/>
        </a:prstGeom>
      </dgm:spPr>
    </dgm:pt>
    <dgm:pt modelId="{A4567ED1-9558-4C8A-9CA2-B8FC902F721E}" type="pres">
      <dgm:prSet presAssocID="{EA35AA95-7443-47A2-975F-5C131D456ABE}" presName="sibTrans" presStyleLbl="sibTrans2D1" presStyleIdx="0" presStyleCnt="0"/>
      <dgm:spPr/>
    </dgm:pt>
    <dgm:pt modelId="{F90AF6F1-6644-4926-BB47-402F4A375921}" type="pres">
      <dgm:prSet presAssocID="{BB4D90CE-2FA0-4CA2-9CC3-E1C3110230EC}" presName="compNode" presStyleCnt="0"/>
      <dgm:spPr/>
    </dgm:pt>
    <dgm:pt modelId="{850A6C49-1BEF-4BDC-8066-82F4030F1733}" type="pres">
      <dgm:prSet presAssocID="{BB4D90CE-2FA0-4CA2-9CC3-E1C3110230EC}" presName="pictRect" presStyleLbl="node1" presStyleIdx="5" presStyleCnt="9"/>
      <dgm:spPr>
        <a:blipFill>
          <a:blip xmlns:r="http://schemas.openxmlformats.org/officeDocument/2006/relationships" r:embed="rId6">
            <a:extLst>
              <a:ext uri="{28A0092B-C50C-407E-A947-70E740481C1C}">
                <a14:useLocalDpi xmlns:a14="http://schemas.microsoft.com/office/drawing/2010/main" val="0"/>
              </a:ext>
            </a:extLst>
          </a:blip>
          <a:srcRect/>
          <a:stretch>
            <a:fillRect l="-11000" r="-11000"/>
          </a:stretch>
        </a:blipFill>
      </dgm:spPr>
    </dgm:pt>
    <dgm:pt modelId="{0B16FBF5-75D1-414C-9E1B-06B0C6DCE015}" type="pres">
      <dgm:prSet presAssocID="{BB4D90CE-2FA0-4CA2-9CC3-E1C3110230EC}" presName="textRect" presStyleLbl="revTx" presStyleIdx="5" presStyleCnt="9">
        <dgm:presLayoutVars>
          <dgm:bulletEnabled val="1"/>
        </dgm:presLayoutVars>
      </dgm:prSet>
      <dgm:spPr/>
    </dgm:pt>
    <dgm:pt modelId="{2E0ECC83-489B-477D-95F6-9D6510D3B026}" type="pres">
      <dgm:prSet presAssocID="{FFCB253E-3E76-4D98-B475-89A14712131D}" presName="sibTrans" presStyleLbl="sibTrans2D1" presStyleIdx="0" presStyleCnt="0"/>
      <dgm:spPr/>
    </dgm:pt>
    <dgm:pt modelId="{CBB77302-EA7B-4967-B2D4-9C1C6DA87933}" type="pres">
      <dgm:prSet presAssocID="{1CBD7BEF-C995-4407-9387-0A7DB7D3045C}" presName="compNode" presStyleCnt="0"/>
      <dgm:spPr/>
    </dgm:pt>
    <dgm:pt modelId="{A44A9086-8948-400F-AC27-517387F8EFFD}" type="pres">
      <dgm:prSet presAssocID="{1CBD7BEF-C995-4407-9387-0A7DB7D3045C}" presName="pictRect" presStyleLbl="node1"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l="-11000" r="-11000"/>
          </a:stretch>
        </a:blipFill>
      </dgm:spPr>
    </dgm:pt>
    <dgm:pt modelId="{58BE71C0-D724-4789-A6E0-E1FACC440D6E}" type="pres">
      <dgm:prSet presAssocID="{1CBD7BEF-C995-4407-9387-0A7DB7D3045C}" presName="textRect" presStyleLbl="revTx" presStyleIdx="6" presStyleCnt="9">
        <dgm:presLayoutVars>
          <dgm:bulletEnabled val="1"/>
        </dgm:presLayoutVars>
      </dgm:prSet>
      <dgm:spPr/>
    </dgm:pt>
    <dgm:pt modelId="{B706B97C-9472-402F-B8BF-E7B30EB61865}" type="pres">
      <dgm:prSet presAssocID="{FC520DDE-E736-41EB-AE32-DB245144AE9F}" presName="sibTrans" presStyleLbl="sibTrans2D1" presStyleIdx="0" presStyleCnt="0"/>
      <dgm:spPr/>
    </dgm:pt>
    <dgm:pt modelId="{B6E3A138-E707-4431-B3D2-57C609C4E652}" type="pres">
      <dgm:prSet presAssocID="{2651ECD4-4001-4B68-9612-41E6EB2C08E1}" presName="compNode" presStyleCnt="0"/>
      <dgm:spPr/>
    </dgm:pt>
    <dgm:pt modelId="{9048E84A-E9E1-408F-9E5A-5953F2A6898D}" type="pres">
      <dgm:prSet presAssocID="{2651ECD4-4001-4B68-9612-41E6EB2C08E1}" presName="pictRect" presStyleLbl="node1" presStyleIdx="7" presStyleCnt="9"/>
      <dgm:spPr>
        <a:xfrm>
          <a:off x="2963700" y="2273633"/>
          <a:ext cx="1959298" cy="1349956"/>
        </a:xfrm>
        <a:prstGeom prst="roundRect">
          <a:avLst/>
        </a:prstGeom>
        <a:blipFill rotWithShape="1">
          <a:blip xmlns:r="http://schemas.openxmlformats.org/officeDocument/2006/relationships" r:embed="rId8"/>
          <a:stretch>
            <a:fillRect/>
          </a:stretch>
        </a:blipFill>
      </dgm:spPr>
    </dgm:pt>
    <dgm:pt modelId="{5ED91DC4-E9DC-4A7F-A293-EB309A240A31}" type="pres">
      <dgm:prSet presAssocID="{2651ECD4-4001-4B68-9612-41E6EB2C08E1}" presName="textRect" presStyleLbl="revTx" presStyleIdx="7" presStyleCnt="9" custScaleX="108988">
        <dgm:presLayoutVars>
          <dgm:bulletEnabled val="1"/>
        </dgm:presLayoutVars>
      </dgm:prSet>
      <dgm:spPr>
        <a:prstGeom prst="rect">
          <a:avLst/>
        </a:prstGeom>
      </dgm:spPr>
    </dgm:pt>
    <dgm:pt modelId="{69C85446-8FA0-4DF7-8079-9D6B4A21C59E}" type="pres">
      <dgm:prSet presAssocID="{1D5B2AE0-DB9C-4229-A319-02BF12E95CBC}" presName="sibTrans" presStyleLbl="sibTrans2D1" presStyleIdx="0" presStyleCnt="0"/>
      <dgm:spPr/>
    </dgm:pt>
    <dgm:pt modelId="{8906F64C-8425-4B2D-B15D-3D4C5B0B606F}" type="pres">
      <dgm:prSet presAssocID="{F88FB420-7323-4CB2-B498-9EC313D38BC7}" presName="compNode" presStyleCnt="0"/>
      <dgm:spPr/>
    </dgm:pt>
    <dgm:pt modelId="{CA89B23E-59C8-4E53-9D4C-3C4B971358C7}" type="pres">
      <dgm:prSet presAssocID="{F88FB420-7323-4CB2-B498-9EC313D38BC7}" presName="pictRect" presStyleLbl="node1" presStyleIdx="8" presStyleCnt="9"/>
      <dgm:spPr>
        <a:xfrm>
          <a:off x="5119011" y="2273633"/>
          <a:ext cx="1959298" cy="1349956"/>
        </a:xfrm>
        <a:prstGeom prst="roundRect">
          <a:avLst/>
        </a:prstGeom>
        <a:blipFill rotWithShape="1">
          <a:blip xmlns:r="http://schemas.openxmlformats.org/officeDocument/2006/relationships" r:embed="rId9"/>
          <a:stretch>
            <a:fillRect/>
          </a:stretch>
        </a:blipFill>
      </dgm:spPr>
    </dgm:pt>
    <dgm:pt modelId="{9252DC17-63F0-4995-949F-E416E2DBDC8F}" type="pres">
      <dgm:prSet presAssocID="{F88FB420-7323-4CB2-B498-9EC313D38BC7}" presName="textRect" presStyleLbl="revTx" presStyleIdx="8" presStyleCnt="9">
        <dgm:presLayoutVars>
          <dgm:bulletEnabled val="1"/>
        </dgm:presLayoutVars>
      </dgm:prSet>
      <dgm:spPr>
        <a:prstGeom prst="rect">
          <a:avLst/>
        </a:prstGeom>
      </dgm:spPr>
    </dgm:pt>
  </dgm:ptLst>
  <dgm:cxnLst>
    <dgm:cxn modelId="{5C7E1F04-7BD7-4462-8AEE-06561014D114}" type="presOf" srcId="{7125AD58-20FA-4E7A-B530-51071477B18E}" destId="{99A98764-C141-4829-BEFE-D0357963E4CB}" srcOrd="0" destOrd="0" presId="urn:microsoft.com/office/officeart/2005/8/layout/pList1"/>
    <dgm:cxn modelId="{B1A38B06-66CC-410B-9374-8085B1DF10AA}" srcId="{171F7720-49D5-4DFA-A462-EAF9B09F1998}" destId="{1CBD7BEF-C995-4407-9387-0A7DB7D3045C}" srcOrd="6" destOrd="0" parTransId="{1DC7289B-8E7C-4BC9-AEFA-63CDB83106BB}" sibTransId="{FC520DDE-E736-41EB-AE32-DB245144AE9F}"/>
    <dgm:cxn modelId="{C9CE3E1E-69AF-4CD8-BE19-2151E12ADC8D}" type="presOf" srcId="{1CBD7BEF-C995-4407-9387-0A7DB7D3045C}" destId="{58BE71C0-D724-4789-A6E0-E1FACC440D6E}" srcOrd="0" destOrd="0" presId="urn:microsoft.com/office/officeart/2005/8/layout/pList1"/>
    <dgm:cxn modelId="{79AAD53C-438F-48BD-8CC5-4E1CB6B7A2A0}" type="presOf" srcId="{7DCBE587-6461-4352-8C21-A265996F4354}" destId="{2D7556DB-B258-4AA5-9969-141E3FB08437}" srcOrd="0" destOrd="0" presId="urn:microsoft.com/office/officeart/2005/8/layout/pList1"/>
    <dgm:cxn modelId="{D3476740-A420-4DA4-8EE2-94526641C49C}" srcId="{171F7720-49D5-4DFA-A462-EAF9B09F1998}" destId="{C7735156-0284-433C-BE5A-0CEB07E5438A}" srcOrd="0" destOrd="0" parTransId="{F61CDD15-8217-4BB0-9D02-C750F2888EF4}" sibTransId="{016D5359-6A44-421A-834C-1043D081BC92}"/>
    <dgm:cxn modelId="{CF4AB643-362B-4306-B5EB-DA26C3BC6836}" type="presOf" srcId="{BB4D90CE-2FA0-4CA2-9CC3-E1C3110230EC}" destId="{0B16FBF5-75D1-414C-9E1B-06B0C6DCE015}" srcOrd="0" destOrd="0" presId="urn:microsoft.com/office/officeart/2005/8/layout/pList1"/>
    <dgm:cxn modelId="{B60CBA46-C86C-488B-ABBD-15A7AE70DCD2}" type="presOf" srcId="{FC520DDE-E736-41EB-AE32-DB245144AE9F}" destId="{B706B97C-9472-402F-B8BF-E7B30EB61865}" srcOrd="0" destOrd="0" presId="urn:microsoft.com/office/officeart/2005/8/layout/pList1"/>
    <dgm:cxn modelId="{C3070447-C85D-404B-9E45-C903F8C0E239}" srcId="{171F7720-49D5-4DFA-A462-EAF9B09F1998}" destId="{F88FB420-7323-4CB2-B498-9EC313D38BC7}" srcOrd="8" destOrd="0" parTransId="{6A21DAA3-A3CC-4A55-B252-1FCA71DA4DA3}" sibTransId="{E97D89B0-B800-4B1C-A995-593126A6927D}"/>
    <dgm:cxn modelId="{3955596A-837F-438D-BB95-5D97490B9242}" type="presOf" srcId="{C7735156-0284-433C-BE5A-0CEB07E5438A}" destId="{5BB76DEB-7960-460D-93A9-1B4DD46B9109}" srcOrd="0" destOrd="0" presId="urn:microsoft.com/office/officeart/2005/8/layout/pList1"/>
    <dgm:cxn modelId="{83B7504C-3398-49C4-B722-DFB570FC4DAF}" type="presOf" srcId="{2651ECD4-4001-4B68-9612-41E6EB2C08E1}" destId="{5ED91DC4-E9DC-4A7F-A293-EB309A240A31}" srcOrd="0" destOrd="0" presId="urn:microsoft.com/office/officeart/2005/8/layout/pList1"/>
    <dgm:cxn modelId="{53063851-602B-4910-BD6E-50089D5256A0}" type="presOf" srcId="{1D5B2AE0-DB9C-4229-A319-02BF12E95CBC}" destId="{69C85446-8FA0-4DF7-8079-9D6B4A21C59E}" srcOrd="0" destOrd="0" presId="urn:microsoft.com/office/officeart/2005/8/layout/pList1"/>
    <dgm:cxn modelId="{F56BEC93-D070-428A-AAB0-E6FF08BB2856}" type="presOf" srcId="{016D5359-6A44-421A-834C-1043D081BC92}" destId="{3D92885B-7BB9-45EA-9C62-AECBF6DCDBA9}" srcOrd="0" destOrd="0" presId="urn:microsoft.com/office/officeart/2005/8/layout/pList1"/>
    <dgm:cxn modelId="{06EE87AF-6D3B-45BD-9A93-2F66CB149BD5}" srcId="{171F7720-49D5-4DFA-A462-EAF9B09F1998}" destId="{7DCBE587-6461-4352-8C21-A265996F4354}" srcOrd="1" destOrd="0" parTransId="{5CC82D53-174C-402D-B69F-5AD9886E5B5B}" sibTransId="{7125AD58-20FA-4E7A-B530-51071477B18E}"/>
    <dgm:cxn modelId="{9D4546B6-0391-4FD7-A7A4-9F1D5AABF0C8}" srcId="{171F7720-49D5-4DFA-A462-EAF9B09F1998}" destId="{E6573D23-87DC-44CC-BF4C-ADFCDD00AABF}" srcOrd="3" destOrd="0" parTransId="{25210639-C7D4-41A1-BEC1-3EA01E376079}" sibTransId="{523C1BCF-34CA-4ADA-99DC-49B2875E0649}"/>
    <dgm:cxn modelId="{0DB653B7-0EF1-4609-91CF-52F465C6C6D1}" type="presOf" srcId="{FFCB253E-3E76-4D98-B475-89A14712131D}" destId="{2E0ECC83-489B-477D-95F6-9D6510D3B026}" srcOrd="0" destOrd="0" presId="urn:microsoft.com/office/officeart/2005/8/layout/pList1"/>
    <dgm:cxn modelId="{2D6E66BB-56E7-4E54-879A-96DBAC58B9BB}" type="presOf" srcId="{F88FB420-7323-4CB2-B498-9EC313D38BC7}" destId="{9252DC17-63F0-4995-949F-E416E2DBDC8F}" srcOrd="0" destOrd="0" presId="urn:microsoft.com/office/officeart/2005/8/layout/pList1"/>
    <dgm:cxn modelId="{7762A4C3-C221-4717-AD4C-2F9E4DDE1C1E}" srcId="{171F7720-49D5-4DFA-A462-EAF9B09F1998}" destId="{B7F9B2A1-EF09-4FA4-A097-B65352F66608}" srcOrd="4" destOrd="0" parTransId="{CB796B16-B084-466B-9E1B-6B550E07013C}" sibTransId="{EA35AA95-7443-47A2-975F-5C131D456ABE}"/>
    <dgm:cxn modelId="{FE3AEAC6-18ED-4FE7-B54E-C2F0B1532169}" type="presOf" srcId="{B7F9B2A1-EF09-4FA4-A097-B65352F66608}" destId="{2BA4155D-5F2B-4F13-BEC2-5BFF20F3ED84}" srcOrd="0" destOrd="0" presId="urn:microsoft.com/office/officeart/2005/8/layout/pList1"/>
    <dgm:cxn modelId="{DEE913C7-4214-4EC8-A3D7-0AEB5559FD16}" type="presOf" srcId="{523C1BCF-34CA-4ADA-99DC-49B2875E0649}" destId="{9C27CF88-7344-4AD7-B7E9-230595AF883E}" srcOrd="0" destOrd="0" presId="urn:microsoft.com/office/officeart/2005/8/layout/pList1"/>
    <dgm:cxn modelId="{CFA612CE-5AD1-43DB-9354-C941AF36D6B0}" type="presOf" srcId="{171F7720-49D5-4DFA-A462-EAF9B09F1998}" destId="{99A2796E-16EE-49B4-AE3A-E4FE0A9BB6FC}" srcOrd="0" destOrd="0" presId="urn:microsoft.com/office/officeart/2005/8/layout/pList1"/>
    <dgm:cxn modelId="{B71672CF-2021-4BE7-938D-641282152F6A}" type="presOf" srcId="{EA35AA95-7443-47A2-975F-5C131D456ABE}" destId="{A4567ED1-9558-4C8A-9CA2-B8FC902F721E}" srcOrd="0" destOrd="0" presId="urn:microsoft.com/office/officeart/2005/8/layout/pList1"/>
    <dgm:cxn modelId="{82F967D5-CA3C-45BE-A378-55BBBCC4387F}" srcId="{171F7720-49D5-4DFA-A462-EAF9B09F1998}" destId="{BB4D90CE-2FA0-4CA2-9CC3-E1C3110230EC}" srcOrd="5" destOrd="0" parTransId="{302D7A36-4D93-4FEF-8F8C-9A156A84AE31}" sibTransId="{FFCB253E-3E76-4D98-B475-89A14712131D}"/>
    <dgm:cxn modelId="{5B73C9DD-7B51-49F2-96D1-A16F55B34C87}" type="presOf" srcId="{E6573D23-87DC-44CC-BF4C-ADFCDD00AABF}" destId="{D19F194D-E1AD-4941-8353-4F871859CAD1}" srcOrd="0" destOrd="0" presId="urn:microsoft.com/office/officeart/2005/8/layout/pList1"/>
    <dgm:cxn modelId="{45B795E9-416E-492C-B1DD-98B5A2F432AA}" srcId="{171F7720-49D5-4DFA-A462-EAF9B09F1998}" destId="{316F6A8B-4018-4EBE-805C-4137DFC347B6}" srcOrd="2" destOrd="0" parTransId="{31D643BC-7C9C-40B2-A47A-35A3FE79E4FB}" sibTransId="{025B8BE3-C49E-4259-861F-C0A5C37F32C4}"/>
    <dgm:cxn modelId="{0D4623F1-5798-47F0-996C-1642FE770AC7}" srcId="{171F7720-49D5-4DFA-A462-EAF9B09F1998}" destId="{2651ECD4-4001-4B68-9612-41E6EB2C08E1}" srcOrd="7" destOrd="0" parTransId="{018E8479-662F-49B0-88C5-08B4412F71F7}" sibTransId="{1D5B2AE0-DB9C-4229-A319-02BF12E95CBC}"/>
    <dgm:cxn modelId="{4EAC01F9-19F1-4F8A-AFE2-34B35E0DC939}" type="presOf" srcId="{025B8BE3-C49E-4259-861F-C0A5C37F32C4}" destId="{2FCB0B4B-CD39-4BD1-AAB9-05FF44CF7E8E}" srcOrd="0" destOrd="0" presId="urn:microsoft.com/office/officeart/2005/8/layout/pList1"/>
    <dgm:cxn modelId="{C26613F9-6FCD-49B4-BE12-DC03418493B9}" type="presOf" srcId="{316F6A8B-4018-4EBE-805C-4137DFC347B6}" destId="{E0C0D8EF-5010-4C60-84B0-F845DC9EECE8}" srcOrd="0" destOrd="0" presId="urn:microsoft.com/office/officeart/2005/8/layout/pList1"/>
    <dgm:cxn modelId="{AB83C998-579C-4C0E-A2F3-EB5DF4186D04}" type="presParOf" srcId="{99A2796E-16EE-49B4-AE3A-E4FE0A9BB6FC}" destId="{EA4BC298-8649-4A56-B7AE-E271F1389B1E}" srcOrd="0" destOrd="0" presId="urn:microsoft.com/office/officeart/2005/8/layout/pList1"/>
    <dgm:cxn modelId="{F2318650-4836-463A-A250-94347280D583}" type="presParOf" srcId="{EA4BC298-8649-4A56-B7AE-E271F1389B1E}" destId="{5165B25E-0BF6-46E1-B985-3DB242B8E3BA}" srcOrd="0" destOrd="0" presId="urn:microsoft.com/office/officeart/2005/8/layout/pList1"/>
    <dgm:cxn modelId="{3AEF7BAA-C9AE-4179-8FB4-14003957392D}" type="presParOf" srcId="{EA4BC298-8649-4A56-B7AE-E271F1389B1E}" destId="{5BB76DEB-7960-460D-93A9-1B4DD46B9109}" srcOrd="1" destOrd="0" presId="urn:microsoft.com/office/officeart/2005/8/layout/pList1"/>
    <dgm:cxn modelId="{9FBA59C9-0011-410F-8A0F-4F36FECE8F03}" type="presParOf" srcId="{99A2796E-16EE-49B4-AE3A-E4FE0A9BB6FC}" destId="{3D92885B-7BB9-45EA-9C62-AECBF6DCDBA9}" srcOrd="1" destOrd="0" presId="urn:microsoft.com/office/officeart/2005/8/layout/pList1"/>
    <dgm:cxn modelId="{FF96F47E-DE44-4342-BBA1-3AA8E468C10E}" type="presParOf" srcId="{99A2796E-16EE-49B4-AE3A-E4FE0A9BB6FC}" destId="{39F552EB-C77A-41A5-A4AD-24812DF30B05}" srcOrd="2" destOrd="0" presId="urn:microsoft.com/office/officeart/2005/8/layout/pList1"/>
    <dgm:cxn modelId="{294FD085-2135-4DD5-B66B-39CC05EF190E}" type="presParOf" srcId="{39F552EB-C77A-41A5-A4AD-24812DF30B05}" destId="{346D1386-F32E-491C-97D4-745B3C2560E8}" srcOrd="0" destOrd="0" presId="urn:microsoft.com/office/officeart/2005/8/layout/pList1"/>
    <dgm:cxn modelId="{014FCA26-C7D4-415F-8FE8-E901F4C3455C}" type="presParOf" srcId="{39F552EB-C77A-41A5-A4AD-24812DF30B05}" destId="{2D7556DB-B258-4AA5-9969-141E3FB08437}" srcOrd="1" destOrd="0" presId="urn:microsoft.com/office/officeart/2005/8/layout/pList1"/>
    <dgm:cxn modelId="{149FFA8E-1583-4B75-8418-DCA9E4A94BEE}" type="presParOf" srcId="{99A2796E-16EE-49B4-AE3A-E4FE0A9BB6FC}" destId="{99A98764-C141-4829-BEFE-D0357963E4CB}" srcOrd="3" destOrd="0" presId="urn:microsoft.com/office/officeart/2005/8/layout/pList1"/>
    <dgm:cxn modelId="{BA7E98F5-9D8F-4F11-83C3-1895A3C935F1}" type="presParOf" srcId="{99A2796E-16EE-49B4-AE3A-E4FE0A9BB6FC}" destId="{8ABE1E70-F57C-4A8C-BBA6-05552A4FB9E6}" srcOrd="4" destOrd="0" presId="urn:microsoft.com/office/officeart/2005/8/layout/pList1"/>
    <dgm:cxn modelId="{7D766006-2F54-4205-B013-237765AD91A2}" type="presParOf" srcId="{8ABE1E70-F57C-4A8C-BBA6-05552A4FB9E6}" destId="{E6D8BA49-4340-42C6-8487-843E4B6E1FC1}" srcOrd="0" destOrd="0" presId="urn:microsoft.com/office/officeart/2005/8/layout/pList1"/>
    <dgm:cxn modelId="{C22C23F7-E769-4958-998D-C2E6929B02A3}" type="presParOf" srcId="{8ABE1E70-F57C-4A8C-BBA6-05552A4FB9E6}" destId="{E0C0D8EF-5010-4C60-84B0-F845DC9EECE8}" srcOrd="1" destOrd="0" presId="urn:microsoft.com/office/officeart/2005/8/layout/pList1"/>
    <dgm:cxn modelId="{450415D3-9201-462A-93D0-A339589D86C6}" type="presParOf" srcId="{99A2796E-16EE-49B4-AE3A-E4FE0A9BB6FC}" destId="{2FCB0B4B-CD39-4BD1-AAB9-05FF44CF7E8E}" srcOrd="5" destOrd="0" presId="urn:microsoft.com/office/officeart/2005/8/layout/pList1"/>
    <dgm:cxn modelId="{54B342F1-4ECE-48D7-BA17-20688149E506}" type="presParOf" srcId="{99A2796E-16EE-49B4-AE3A-E4FE0A9BB6FC}" destId="{8CAF946F-9EB8-4A4F-8611-02CF59052F70}" srcOrd="6" destOrd="0" presId="urn:microsoft.com/office/officeart/2005/8/layout/pList1"/>
    <dgm:cxn modelId="{2A41C1CC-5044-44E3-9C40-CFD37C197065}" type="presParOf" srcId="{8CAF946F-9EB8-4A4F-8611-02CF59052F70}" destId="{BE668446-F86B-4195-AC5A-78AC414A0115}" srcOrd="0" destOrd="0" presId="urn:microsoft.com/office/officeart/2005/8/layout/pList1"/>
    <dgm:cxn modelId="{7B64C085-2EEF-4CBE-B50B-9E0C6F5D9CA3}" type="presParOf" srcId="{8CAF946F-9EB8-4A4F-8611-02CF59052F70}" destId="{D19F194D-E1AD-4941-8353-4F871859CAD1}" srcOrd="1" destOrd="0" presId="urn:microsoft.com/office/officeart/2005/8/layout/pList1"/>
    <dgm:cxn modelId="{9EEDCE2D-DB26-41F1-A130-2BCEF72C2516}" type="presParOf" srcId="{99A2796E-16EE-49B4-AE3A-E4FE0A9BB6FC}" destId="{9C27CF88-7344-4AD7-B7E9-230595AF883E}" srcOrd="7" destOrd="0" presId="urn:microsoft.com/office/officeart/2005/8/layout/pList1"/>
    <dgm:cxn modelId="{21A06FA2-6AC6-4C81-92E7-7BF8622E872F}" type="presParOf" srcId="{99A2796E-16EE-49B4-AE3A-E4FE0A9BB6FC}" destId="{8DA25858-8050-4CD5-99B2-ED33058D913F}" srcOrd="8" destOrd="0" presId="urn:microsoft.com/office/officeart/2005/8/layout/pList1"/>
    <dgm:cxn modelId="{52F58884-B1DC-42DE-B1F1-ACC33797CB61}" type="presParOf" srcId="{8DA25858-8050-4CD5-99B2-ED33058D913F}" destId="{6F11858C-00F8-4D29-B4FF-B52435076666}" srcOrd="0" destOrd="0" presId="urn:microsoft.com/office/officeart/2005/8/layout/pList1"/>
    <dgm:cxn modelId="{9A68C6FF-E7B7-45EA-BBED-B61E0BDEF5E1}" type="presParOf" srcId="{8DA25858-8050-4CD5-99B2-ED33058D913F}" destId="{2BA4155D-5F2B-4F13-BEC2-5BFF20F3ED84}" srcOrd="1" destOrd="0" presId="urn:microsoft.com/office/officeart/2005/8/layout/pList1"/>
    <dgm:cxn modelId="{D99E2452-08B3-49A6-94DD-F84626ECA7B7}" type="presParOf" srcId="{99A2796E-16EE-49B4-AE3A-E4FE0A9BB6FC}" destId="{A4567ED1-9558-4C8A-9CA2-B8FC902F721E}" srcOrd="9" destOrd="0" presId="urn:microsoft.com/office/officeart/2005/8/layout/pList1"/>
    <dgm:cxn modelId="{6D4D302A-00FE-4BA2-8F23-BA16F89A0D7B}" type="presParOf" srcId="{99A2796E-16EE-49B4-AE3A-E4FE0A9BB6FC}" destId="{F90AF6F1-6644-4926-BB47-402F4A375921}" srcOrd="10" destOrd="0" presId="urn:microsoft.com/office/officeart/2005/8/layout/pList1"/>
    <dgm:cxn modelId="{ABC03717-242B-4CF5-9847-998104107733}" type="presParOf" srcId="{F90AF6F1-6644-4926-BB47-402F4A375921}" destId="{850A6C49-1BEF-4BDC-8066-82F4030F1733}" srcOrd="0" destOrd="0" presId="urn:microsoft.com/office/officeart/2005/8/layout/pList1"/>
    <dgm:cxn modelId="{1375AD2F-1BA7-43F6-9C2B-D670198C896F}" type="presParOf" srcId="{F90AF6F1-6644-4926-BB47-402F4A375921}" destId="{0B16FBF5-75D1-414C-9E1B-06B0C6DCE015}" srcOrd="1" destOrd="0" presId="urn:microsoft.com/office/officeart/2005/8/layout/pList1"/>
    <dgm:cxn modelId="{32BA7377-77B9-4020-A5DF-AFB990B06290}" type="presParOf" srcId="{99A2796E-16EE-49B4-AE3A-E4FE0A9BB6FC}" destId="{2E0ECC83-489B-477D-95F6-9D6510D3B026}" srcOrd="11" destOrd="0" presId="urn:microsoft.com/office/officeart/2005/8/layout/pList1"/>
    <dgm:cxn modelId="{DC3042D6-3DCD-4163-B84A-4DC199CEF868}" type="presParOf" srcId="{99A2796E-16EE-49B4-AE3A-E4FE0A9BB6FC}" destId="{CBB77302-EA7B-4967-B2D4-9C1C6DA87933}" srcOrd="12" destOrd="0" presId="urn:microsoft.com/office/officeart/2005/8/layout/pList1"/>
    <dgm:cxn modelId="{88AD3D3F-AA5F-4A7E-B42D-581ABEFC82EC}" type="presParOf" srcId="{CBB77302-EA7B-4967-B2D4-9C1C6DA87933}" destId="{A44A9086-8948-400F-AC27-517387F8EFFD}" srcOrd="0" destOrd="0" presId="urn:microsoft.com/office/officeart/2005/8/layout/pList1"/>
    <dgm:cxn modelId="{94417C90-C475-4381-8B62-486B1B3FD575}" type="presParOf" srcId="{CBB77302-EA7B-4967-B2D4-9C1C6DA87933}" destId="{58BE71C0-D724-4789-A6E0-E1FACC440D6E}" srcOrd="1" destOrd="0" presId="urn:microsoft.com/office/officeart/2005/8/layout/pList1"/>
    <dgm:cxn modelId="{7C2B94C5-A7E3-4BC3-8251-B1A025A041FE}" type="presParOf" srcId="{99A2796E-16EE-49B4-AE3A-E4FE0A9BB6FC}" destId="{B706B97C-9472-402F-B8BF-E7B30EB61865}" srcOrd="13" destOrd="0" presId="urn:microsoft.com/office/officeart/2005/8/layout/pList1"/>
    <dgm:cxn modelId="{9259E113-88EE-4333-855A-568BCF406870}" type="presParOf" srcId="{99A2796E-16EE-49B4-AE3A-E4FE0A9BB6FC}" destId="{B6E3A138-E707-4431-B3D2-57C609C4E652}" srcOrd="14" destOrd="0" presId="urn:microsoft.com/office/officeart/2005/8/layout/pList1"/>
    <dgm:cxn modelId="{B6773314-EC8B-4B97-87AC-D0D7EB55BA64}" type="presParOf" srcId="{B6E3A138-E707-4431-B3D2-57C609C4E652}" destId="{9048E84A-E9E1-408F-9E5A-5953F2A6898D}" srcOrd="0" destOrd="0" presId="urn:microsoft.com/office/officeart/2005/8/layout/pList1"/>
    <dgm:cxn modelId="{7527B00C-83A0-490A-AE6E-7214F5418D67}" type="presParOf" srcId="{B6E3A138-E707-4431-B3D2-57C609C4E652}" destId="{5ED91DC4-E9DC-4A7F-A293-EB309A240A31}" srcOrd="1" destOrd="0" presId="urn:microsoft.com/office/officeart/2005/8/layout/pList1"/>
    <dgm:cxn modelId="{E3D02184-010C-4EE6-9F59-2CAF44BA8393}" type="presParOf" srcId="{99A2796E-16EE-49B4-AE3A-E4FE0A9BB6FC}" destId="{69C85446-8FA0-4DF7-8079-9D6B4A21C59E}" srcOrd="15" destOrd="0" presId="urn:microsoft.com/office/officeart/2005/8/layout/pList1"/>
    <dgm:cxn modelId="{BBB68308-FF6E-415E-84A0-5E6A3BD84B5B}" type="presParOf" srcId="{99A2796E-16EE-49B4-AE3A-E4FE0A9BB6FC}" destId="{8906F64C-8425-4B2D-B15D-3D4C5B0B606F}" srcOrd="16" destOrd="0" presId="urn:microsoft.com/office/officeart/2005/8/layout/pList1"/>
    <dgm:cxn modelId="{24CDD2F1-B71B-4588-8C18-7AA5BA961E1D}" type="presParOf" srcId="{8906F64C-8425-4B2D-B15D-3D4C5B0B606F}" destId="{CA89B23E-59C8-4E53-9D4C-3C4B971358C7}" srcOrd="0" destOrd="0" presId="urn:microsoft.com/office/officeart/2005/8/layout/pList1"/>
    <dgm:cxn modelId="{28A80DCB-3F44-4FA0-89DF-6C60B08602BB}" type="presParOf" srcId="{8906F64C-8425-4B2D-B15D-3D4C5B0B606F}" destId="{9252DC17-63F0-4995-949F-E416E2DBDC8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5B25E-0BF6-46E1-B985-3DB242B8E3BA}">
      <dsp:nvSpPr>
        <dsp:cNvPr id="0" name=""/>
        <dsp:cNvSpPr/>
      </dsp:nvSpPr>
      <dsp:spPr>
        <a:xfrm>
          <a:off x="4228" y="556302"/>
          <a:ext cx="1458888" cy="1005174"/>
        </a:xfrm>
        <a:prstGeom prst="roundRect">
          <a:avLst/>
        </a:prstGeom>
        <a:blipFill rotWithShape="1">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BB76DEB-7960-460D-93A9-1B4DD46B9109}">
      <dsp:nvSpPr>
        <dsp:cNvPr id="0" name=""/>
        <dsp:cNvSpPr/>
      </dsp:nvSpPr>
      <dsp:spPr>
        <a:xfrm>
          <a:off x="4228" y="1561476"/>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a:ea typeface="+mn-ea"/>
              <a:cs typeface="+mn-cs"/>
            </a:rPr>
            <a:t>LSM 710 </a:t>
          </a:r>
          <a:r>
            <a:rPr lang="en-US" sz="1500" kern="1200" dirty="0">
              <a:solidFill>
                <a:srgbClr val="FF0000"/>
              </a:solidFill>
              <a:latin typeface="Calibri" panose="020F0502020204030204"/>
              <a:ea typeface="+mn-ea"/>
              <a:cs typeface="+mn-cs"/>
            </a:rPr>
            <a:t>! </a:t>
          </a:r>
          <a:r>
            <a:rPr lang="en-US" sz="1500" kern="1200" dirty="0">
              <a:solidFill>
                <a:schemeClr val="accent6"/>
              </a:solidFill>
              <a:latin typeface="Calibri" panose="020F0502020204030204"/>
              <a:ea typeface="+mn-ea"/>
              <a:cs typeface="+mn-cs"/>
            </a:rPr>
            <a:t># </a:t>
          </a:r>
          <a:r>
            <a:rPr lang="en-US" sz="1500" kern="1200" dirty="0">
              <a:solidFill>
                <a:schemeClr val="accent5"/>
              </a:solidFill>
              <a:latin typeface="Calibri" panose="020F0502020204030204"/>
              <a:ea typeface="+mn-ea"/>
              <a:cs typeface="+mn-cs"/>
            </a:rPr>
            <a:t>*</a:t>
          </a:r>
          <a:endParaRPr lang="en-US" sz="1500" kern="1200" dirty="0">
            <a:latin typeface="Calibri" panose="020F0502020204030204"/>
            <a:ea typeface="+mn-ea"/>
            <a:cs typeface="+mn-cs"/>
          </a:endParaRPr>
        </a:p>
      </dsp:txBody>
      <dsp:txXfrm>
        <a:off x="4228" y="1561476"/>
        <a:ext cx="1458888" cy="541247"/>
      </dsp:txXfrm>
    </dsp:sp>
    <dsp:sp modelId="{346D1386-F32E-491C-97D4-745B3C2560E8}">
      <dsp:nvSpPr>
        <dsp:cNvPr id="0" name=""/>
        <dsp:cNvSpPr/>
      </dsp:nvSpPr>
      <dsp:spPr>
        <a:xfrm>
          <a:off x="1609066" y="556302"/>
          <a:ext cx="1458888" cy="100517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D7556DB-B258-4AA5-9969-141E3FB08437}">
      <dsp:nvSpPr>
        <dsp:cNvPr id="0" name=""/>
        <dsp:cNvSpPr/>
      </dsp:nvSpPr>
      <dsp:spPr>
        <a:xfrm>
          <a:off x="1609066" y="1561476"/>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a:ea typeface="+mn-ea"/>
              <a:cs typeface="+mn-cs"/>
            </a:rPr>
            <a:t>LSM 800 </a:t>
          </a:r>
          <a:r>
            <a:rPr lang="en-US" sz="1500" kern="1200" dirty="0">
              <a:solidFill>
                <a:schemeClr val="accent6"/>
              </a:solidFill>
              <a:latin typeface="Calibri" panose="020F0502020204030204"/>
              <a:ea typeface="+mn-ea"/>
              <a:cs typeface="+mn-cs"/>
            </a:rPr>
            <a:t># </a:t>
          </a:r>
          <a:r>
            <a:rPr lang="en-US" sz="1500" kern="1200" dirty="0">
              <a:solidFill>
                <a:schemeClr val="accent5"/>
              </a:solidFill>
              <a:latin typeface="Calibri" panose="020F0502020204030204"/>
              <a:ea typeface="+mn-ea"/>
              <a:cs typeface="+mn-cs"/>
            </a:rPr>
            <a:t>*</a:t>
          </a:r>
          <a:endParaRPr lang="en-US" sz="1500" kern="1200" dirty="0">
            <a:latin typeface="Calibri" panose="020F0502020204030204"/>
            <a:ea typeface="+mn-ea"/>
            <a:cs typeface="+mn-cs"/>
          </a:endParaRPr>
        </a:p>
      </dsp:txBody>
      <dsp:txXfrm>
        <a:off x="1609066" y="1561476"/>
        <a:ext cx="1458888" cy="541247"/>
      </dsp:txXfrm>
    </dsp:sp>
    <dsp:sp modelId="{E6D8BA49-4340-42C6-8487-843E4B6E1FC1}">
      <dsp:nvSpPr>
        <dsp:cNvPr id="0" name=""/>
        <dsp:cNvSpPr/>
      </dsp:nvSpPr>
      <dsp:spPr>
        <a:xfrm>
          <a:off x="3213905" y="556302"/>
          <a:ext cx="1458888" cy="1005174"/>
        </a:xfrm>
        <a:prstGeom prst="roundRect">
          <a:avLst/>
        </a:prstGeom>
        <a:blipFill rotWithShape="1">
          <a:blip xmlns:r="http://schemas.openxmlformats.org/officeDocument/2006/relationships" r:embed="rId3"/>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C0D8EF-5010-4C60-84B0-F845DC9EECE8}">
      <dsp:nvSpPr>
        <dsp:cNvPr id="0" name=""/>
        <dsp:cNvSpPr/>
      </dsp:nvSpPr>
      <dsp:spPr>
        <a:xfrm>
          <a:off x="3213905" y="1561476"/>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a:ea typeface="+mn-ea"/>
              <a:cs typeface="+mn-cs"/>
            </a:rPr>
            <a:t>LSM 510 </a:t>
          </a:r>
          <a:r>
            <a:rPr lang="en-US" sz="1500" kern="1200" dirty="0" err="1">
              <a:latin typeface="Calibri" panose="020F0502020204030204"/>
              <a:ea typeface="+mn-ea"/>
              <a:cs typeface="+mn-cs"/>
            </a:rPr>
            <a:t>i</a:t>
          </a:r>
          <a:r>
            <a:rPr lang="en-US" sz="1500" kern="1200" dirty="0">
              <a:latin typeface="Calibri" panose="020F0502020204030204"/>
              <a:ea typeface="+mn-ea"/>
              <a:cs typeface="+mn-cs"/>
            </a:rPr>
            <a:t> </a:t>
          </a:r>
          <a:r>
            <a:rPr lang="en-US" sz="1500" kern="1200" dirty="0">
              <a:solidFill>
                <a:srgbClr val="FF0000"/>
              </a:solidFill>
              <a:latin typeface="Calibri" panose="020F0502020204030204"/>
              <a:ea typeface="+mn-ea"/>
              <a:cs typeface="+mn-cs"/>
            </a:rPr>
            <a:t>! </a:t>
          </a:r>
          <a:r>
            <a:rPr lang="en-US" sz="1500" kern="1200" dirty="0">
              <a:solidFill>
                <a:schemeClr val="accent5"/>
              </a:solidFill>
              <a:latin typeface="Calibri" panose="020F0502020204030204"/>
              <a:ea typeface="+mn-ea"/>
              <a:cs typeface="+mn-cs"/>
            </a:rPr>
            <a:t>*</a:t>
          </a:r>
          <a:endParaRPr lang="en-US" sz="1500" kern="1200" dirty="0">
            <a:latin typeface="Calibri" panose="020F0502020204030204"/>
            <a:ea typeface="+mn-ea"/>
            <a:cs typeface="+mn-cs"/>
          </a:endParaRPr>
        </a:p>
      </dsp:txBody>
      <dsp:txXfrm>
        <a:off x="3213905" y="1561476"/>
        <a:ext cx="1458888" cy="541247"/>
      </dsp:txXfrm>
    </dsp:sp>
    <dsp:sp modelId="{BE668446-F86B-4195-AC5A-78AC414A0115}">
      <dsp:nvSpPr>
        <dsp:cNvPr id="0" name=""/>
        <dsp:cNvSpPr/>
      </dsp:nvSpPr>
      <dsp:spPr>
        <a:xfrm>
          <a:off x="4818744" y="556302"/>
          <a:ext cx="1458888" cy="1005174"/>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19F194D-E1AD-4941-8353-4F871859CAD1}">
      <dsp:nvSpPr>
        <dsp:cNvPr id="0" name=""/>
        <dsp:cNvSpPr/>
      </dsp:nvSpPr>
      <dsp:spPr>
        <a:xfrm>
          <a:off x="4818744" y="1561476"/>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a:ea typeface="+mn-ea"/>
              <a:cs typeface="+mn-cs"/>
            </a:rPr>
            <a:t>LSM 880 u </a:t>
          </a:r>
          <a:r>
            <a:rPr lang="en-US" sz="1500" kern="1200" dirty="0">
              <a:solidFill>
                <a:srgbClr val="FF0000"/>
              </a:solidFill>
              <a:latin typeface="Calibri" panose="020F0502020204030204"/>
              <a:ea typeface="+mn-ea"/>
              <a:cs typeface="+mn-cs"/>
            </a:rPr>
            <a:t>! </a:t>
          </a:r>
          <a:r>
            <a:rPr lang="en-US" sz="1500" kern="1200" dirty="0">
              <a:solidFill>
                <a:schemeClr val="accent6"/>
              </a:solidFill>
              <a:latin typeface="Calibri" panose="020F0502020204030204"/>
              <a:ea typeface="+mn-ea"/>
              <a:cs typeface="+mn-cs"/>
            </a:rPr>
            <a:t># </a:t>
          </a:r>
          <a:r>
            <a:rPr lang="en-US" sz="1500" kern="1200" dirty="0">
              <a:solidFill>
                <a:schemeClr val="accent5"/>
              </a:solidFill>
              <a:latin typeface="Calibri" panose="020F0502020204030204"/>
              <a:ea typeface="+mn-ea"/>
              <a:cs typeface="+mn-cs"/>
            </a:rPr>
            <a:t>*</a:t>
          </a:r>
          <a:endParaRPr lang="en-US" sz="1500" kern="1200" dirty="0">
            <a:latin typeface="Calibri" panose="020F0502020204030204"/>
            <a:ea typeface="+mn-ea"/>
            <a:cs typeface="+mn-cs"/>
          </a:endParaRPr>
        </a:p>
      </dsp:txBody>
      <dsp:txXfrm>
        <a:off x="4818744" y="1561476"/>
        <a:ext cx="1458888" cy="541247"/>
      </dsp:txXfrm>
    </dsp:sp>
    <dsp:sp modelId="{6F11858C-00F8-4D29-B4FF-B52435076666}">
      <dsp:nvSpPr>
        <dsp:cNvPr id="0" name=""/>
        <dsp:cNvSpPr/>
      </dsp:nvSpPr>
      <dsp:spPr>
        <a:xfrm>
          <a:off x="6423583" y="556302"/>
          <a:ext cx="1458888" cy="1005174"/>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A4155D-5F2B-4F13-BEC2-5BFF20F3ED84}">
      <dsp:nvSpPr>
        <dsp:cNvPr id="0" name=""/>
        <dsp:cNvSpPr/>
      </dsp:nvSpPr>
      <dsp:spPr>
        <a:xfrm>
          <a:off x="6423583" y="1561476"/>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a:ea typeface="+mn-ea"/>
              <a:cs typeface="+mn-cs"/>
            </a:rPr>
            <a:t>LSM 880 u </a:t>
          </a:r>
          <a:r>
            <a:rPr lang="en-US" sz="1500" kern="1200" dirty="0">
              <a:solidFill>
                <a:schemeClr val="accent5"/>
              </a:solidFill>
              <a:latin typeface="Calibri" panose="020F0502020204030204"/>
              <a:ea typeface="+mn-ea"/>
              <a:cs typeface="+mn-cs"/>
            </a:rPr>
            <a:t>*</a:t>
          </a:r>
          <a:endParaRPr lang="en-US" sz="1500" kern="1200" dirty="0"/>
        </a:p>
      </dsp:txBody>
      <dsp:txXfrm>
        <a:off x="6423583" y="1561476"/>
        <a:ext cx="1458888" cy="541247"/>
      </dsp:txXfrm>
    </dsp:sp>
    <dsp:sp modelId="{850A6C49-1BEF-4BDC-8066-82F4030F1733}">
      <dsp:nvSpPr>
        <dsp:cNvPr id="0" name=""/>
        <dsp:cNvSpPr/>
      </dsp:nvSpPr>
      <dsp:spPr>
        <a:xfrm>
          <a:off x="741085" y="2248613"/>
          <a:ext cx="1458888" cy="1005174"/>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1000" r="-11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B16FBF5-75D1-414C-9E1B-06B0C6DCE015}">
      <dsp:nvSpPr>
        <dsp:cNvPr id="0" name=""/>
        <dsp:cNvSpPr/>
      </dsp:nvSpPr>
      <dsp:spPr>
        <a:xfrm>
          <a:off x="741085" y="3253787"/>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err="1"/>
            <a:t>LaVision</a:t>
          </a:r>
          <a:r>
            <a:rPr lang="en-US" sz="1500" kern="1200" dirty="0"/>
            <a:t> SPIM </a:t>
          </a:r>
          <a:r>
            <a:rPr lang="en-US" sz="1500" kern="1200" dirty="0">
              <a:solidFill>
                <a:schemeClr val="accent5"/>
              </a:solidFill>
              <a:latin typeface="Calibri" panose="020F0502020204030204"/>
              <a:ea typeface="+mn-ea"/>
              <a:cs typeface="+mn-cs"/>
            </a:rPr>
            <a:t>*</a:t>
          </a:r>
          <a:endParaRPr lang="en-US" sz="1500" kern="1200" dirty="0"/>
        </a:p>
      </dsp:txBody>
      <dsp:txXfrm>
        <a:off x="741085" y="3253787"/>
        <a:ext cx="1458888" cy="541247"/>
      </dsp:txXfrm>
    </dsp:sp>
    <dsp:sp modelId="{A44A9086-8948-400F-AC27-517387F8EFFD}">
      <dsp:nvSpPr>
        <dsp:cNvPr id="0" name=""/>
        <dsp:cNvSpPr/>
      </dsp:nvSpPr>
      <dsp:spPr>
        <a:xfrm>
          <a:off x="2345923" y="2248613"/>
          <a:ext cx="1458888" cy="1005174"/>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1000" r="-11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8BE71C0-D724-4789-A6E0-E1FACC440D6E}">
      <dsp:nvSpPr>
        <dsp:cNvPr id="0" name=""/>
        <dsp:cNvSpPr/>
      </dsp:nvSpPr>
      <dsp:spPr>
        <a:xfrm>
          <a:off x="2345923" y="3253787"/>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t>ZeissZ1 SPIM </a:t>
          </a:r>
          <a:r>
            <a:rPr lang="en-US" sz="1500" kern="1200" dirty="0">
              <a:solidFill>
                <a:schemeClr val="accent6"/>
              </a:solidFill>
              <a:latin typeface="Calibri" panose="020F0502020204030204"/>
              <a:ea typeface="+mn-ea"/>
              <a:cs typeface="+mn-cs"/>
            </a:rPr>
            <a:t>#</a:t>
          </a:r>
          <a:r>
            <a:rPr lang="en-US" sz="1500" kern="1200" dirty="0">
              <a:solidFill>
                <a:schemeClr val="accent5"/>
              </a:solidFill>
              <a:latin typeface="Calibri" panose="020F0502020204030204"/>
              <a:ea typeface="+mn-ea"/>
              <a:cs typeface="+mn-cs"/>
            </a:rPr>
            <a:t>*</a:t>
          </a:r>
          <a:endParaRPr lang="en-US" sz="1500" kern="1200" dirty="0"/>
        </a:p>
      </dsp:txBody>
      <dsp:txXfrm>
        <a:off x="2345923" y="3253787"/>
        <a:ext cx="1458888" cy="541247"/>
      </dsp:txXfrm>
    </dsp:sp>
    <dsp:sp modelId="{9048E84A-E9E1-408F-9E5A-5953F2A6898D}">
      <dsp:nvSpPr>
        <dsp:cNvPr id="0" name=""/>
        <dsp:cNvSpPr/>
      </dsp:nvSpPr>
      <dsp:spPr>
        <a:xfrm>
          <a:off x="4016325" y="2248613"/>
          <a:ext cx="1458888" cy="1005174"/>
        </a:xfrm>
        <a:prstGeom prst="roundRect">
          <a:avLst/>
        </a:prstGeom>
        <a:blipFill rotWithShape="1">
          <a:blip xmlns:r="http://schemas.openxmlformats.org/officeDocument/2006/relationships" r:embed="rId8"/>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ED91DC4-E9DC-4A7F-A293-EB309A240A31}">
      <dsp:nvSpPr>
        <dsp:cNvPr id="0" name=""/>
        <dsp:cNvSpPr/>
      </dsp:nvSpPr>
      <dsp:spPr>
        <a:xfrm>
          <a:off x="3950762" y="3253787"/>
          <a:ext cx="1590013"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a:ea typeface="+mn-ea"/>
              <a:cs typeface="+mn-cs"/>
            </a:rPr>
            <a:t>Spinning Disc </a:t>
          </a:r>
          <a:r>
            <a:rPr lang="en-US" sz="1500" kern="1200" dirty="0">
              <a:solidFill>
                <a:schemeClr val="accent6"/>
              </a:solidFill>
              <a:latin typeface="Calibri" panose="020F0502020204030204"/>
              <a:ea typeface="+mn-ea"/>
              <a:cs typeface="+mn-cs"/>
            </a:rPr>
            <a:t># </a:t>
          </a:r>
          <a:r>
            <a:rPr lang="en-US" sz="1500" kern="1200" dirty="0">
              <a:solidFill>
                <a:schemeClr val="accent5"/>
              </a:solidFill>
              <a:latin typeface="Calibri" panose="020F0502020204030204"/>
              <a:ea typeface="+mn-ea"/>
              <a:cs typeface="+mn-cs"/>
            </a:rPr>
            <a:t>*</a:t>
          </a:r>
          <a:endParaRPr lang="en-US" sz="1500" kern="1200" dirty="0">
            <a:latin typeface="Calibri" panose="020F0502020204030204"/>
            <a:ea typeface="+mn-ea"/>
            <a:cs typeface="+mn-cs"/>
          </a:endParaRPr>
        </a:p>
      </dsp:txBody>
      <dsp:txXfrm>
        <a:off x="3950762" y="3253787"/>
        <a:ext cx="1590013" cy="541247"/>
      </dsp:txXfrm>
    </dsp:sp>
    <dsp:sp modelId="{CA89B23E-59C8-4E53-9D4C-3C4B971358C7}">
      <dsp:nvSpPr>
        <dsp:cNvPr id="0" name=""/>
        <dsp:cNvSpPr/>
      </dsp:nvSpPr>
      <dsp:spPr>
        <a:xfrm>
          <a:off x="5686726" y="2248613"/>
          <a:ext cx="1458888" cy="1005174"/>
        </a:xfrm>
        <a:prstGeom prst="roundRect">
          <a:avLst/>
        </a:prstGeom>
        <a:blipFill rotWithShape="1">
          <a:blip xmlns:r="http://schemas.openxmlformats.org/officeDocument/2006/relationships" r:embed="rId9"/>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252DC17-63F0-4995-949F-E416E2DBDC8F}">
      <dsp:nvSpPr>
        <dsp:cNvPr id="0" name=""/>
        <dsp:cNvSpPr/>
      </dsp:nvSpPr>
      <dsp:spPr>
        <a:xfrm>
          <a:off x="5686726" y="3253787"/>
          <a:ext cx="1458888" cy="541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a:ea typeface="+mn-ea"/>
              <a:cs typeface="+mn-cs"/>
            </a:rPr>
            <a:t>Leica DMI </a:t>
          </a:r>
          <a:r>
            <a:rPr lang="en-US" sz="1500" kern="1200" dirty="0">
              <a:solidFill>
                <a:schemeClr val="accent6"/>
              </a:solidFill>
              <a:latin typeface="Calibri" panose="020F0502020204030204"/>
              <a:ea typeface="+mn-ea"/>
              <a:cs typeface="+mn-cs"/>
            </a:rPr>
            <a:t># </a:t>
          </a:r>
          <a:r>
            <a:rPr lang="en-US" sz="1500" kern="1200" dirty="0">
              <a:solidFill>
                <a:schemeClr val="accent5"/>
              </a:solidFill>
              <a:latin typeface="Calibri" panose="020F0502020204030204"/>
              <a:ea typeface="+mn-ea"/>
              <a:cs typeface="+mn-cs"/>
            </a:rPr>
            <a:t>*</a:t>
          </a:r>
          <a:endParaRPr lang="en-US" sz="1500" kern="1200" dirty="0">
            <a:latin typeface="Calibri" panose="020F0502020204030204"/>
            <a:ea typeface="+mn-ea"/>
            <a:cs typeface="+mn-cs"/>
          </a:endParaRPr>
        </a:p>
      </dsp:txBody>
      <dsp:txXfrm>
        <a:off x="5686726" y="3253787"/>
        <a:ext cx="1458888" cy="54124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27C1D-5196-4907-A527-BD9C1010E893}" type="datetimeFigureOut">
              <a:rPr lang="en-US" smtClean="0"/>
              <a:t>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915EA-2C58-4E3C-9B71-E32E967BD0E8}" type="slidenum">
              <a:rPr lang="en-US" smtClean="0"/>
              <a:t>‹#›</a:t>
            </a:fld>
            <a:endParaRPr lang="en-US"/>
          </a:p>
        </p:txBody>
      </p:sp>
    </p:spTree>
    <p:extLst>
      <p:ext uri="{BB962C8B-B14F-4D97-AF65-F5344CB8AC3E}">
        <p14:creationId xmlns:p14="http://schemas.microsoft.com/office/powerpoint/2010/main" val="246133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vi.nl/MaximumIntensityProjec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en.wikipedia.org/wiki/Drosophila_melanogaster" TargetMode="External"/><Relationship Id="rId4" Type="http://schemas.openxmlformats.org/officeDocument/2006/relationships/hyperlink" Target="http://en.wikipedia.org/wiki/Imaginal_disc"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Gas_lamp" TargetMode="External"/><Relationship Id="rId13" Type="http://schemas.openxmlformats.org/officeDocument/2006/relationships/hyperlink" Target="https://en.wikipedia.org/wiki/Diaphragm_(optics)" TargetMode="External"/><Relationship Id="rId18" Type="http://schemas.openxmlformats.org/officeDocument/2006/relationships/hyperlink" Target="https://en.wikipedia.org/wiki/Confocal_microscopy" TargetMode="External"/><Relationship Id="rId3" Type="http://schemas.openxmlformats.org/officeDocument/2006/relationships/hyperlink" Target="https://en.wikipedia.org/wiki/Carl_Zeiss_AG" TargetMode="External"/><Relationship Id="rId21" Type="http://schemas.openxmlformats.org/officeDocument/2006/relationships/hyperlink" Target="https://en.wikipedia.org/wiki/August_K%C3%B6hler#cite_note-wissenschaft_1893-5" TargetMode="External"/><Relationship Id="rId7" Type="http://schemas.openxmlformats.org/officeDocument/2006/relationships/hyperlink" Target="https://en.wikipedia.org/wiki/K%C3%B6hler_illumination" TargetMode="External"/><Relationship Id="rId12" Type="http://schemas.openxmlformats.org/officeDocument/2006/relationships/hyperlink" Target="https://en.wikipedia.org/wiki/Condenser_(microscope)" TargetMode="External"/><Relationship Id="rId17" Type="http://schemas.openxmlformats.org/officeDocument/2006/relationships/hyperlink" Target="https://en.wikipedia.org/wiki/Epifluorescence_microscopy" TargetMode="External"/><Relationship Id="rId25" Type="http://schemas.openxmlformats.org/officeDocument/2006/relationships/hyperlink" Target="https://en.wikipedia.org/wiki/August_K%C3%B6hler#cite_note-FSU-7" TargetMode="External"/><Relationship Id="rId2" Type="http://schemas.openxmlformats.org/officeDocument/2006/relationships/slide" Target="../slides/slide35.xml"/><Relationship Id="rId16" Type="http://schemas.openxmlformats.org/officeDocument/2006/relationships/hyperlink" Target="https://en.wikipedia.org/wiki/Differential_interference_contrast_microscopy" TargetMode="External"/><Relationship Id="rId20" Type="http://schemas.openxmlformats.org/officeDocument/2006/relationships/hyperlink" Target="https://en.wikipedia.org/w/index.php?title=Zeitschrift_f%C3%BCr_wissenschaftliche_Mikroskopie&amp;action=edit&amp;redlink=1" TargetMode="External"/><Relationship Id="rId1" Type="http://schemas.openxmlformats.org/officeDocument/2006/relationships/notesMaster" Target="../notesMasters/notesMaster1.xml"/><Relationship Id="rId6" Type="http://schemas.openxmlformats.org/officeDocument/2006/relationships/hyperlink" Target="https://en.wikipedia.org/wiki/Microscopy" TargetMode="External"/><Relationship Id="rId11" Type="http://schemas.openxmlformats.org/officeDocument/2006/relationships/hyperlink" Target="https://en.wikipedia.org/wiki/Aperture" TargetMode="External"/><Relationship Id="rId24" Type="http://schemas.openxmlformats.org/officeDocument/2006/relationships/hyperlink" Target="https://en.wikipedia.org/wiki/Royal_Microscopical_Society" TargetMode="External"/><Relationship Id="rId5" Type="http://schemas.openxmlformats.org/officeDocument/2006/relationships/hyperlink" Target="https://en.wikipedia.org/wiki/Germany" TargetMode="External"/><Relationship Id="rId15" Type="http://schemas.openxmlformats.org/officeDocument/2006/relationships/hyperlink" Target="https://en.wikipedia.org/wiki/August_K%C3%B6hler#cite_note-3" TargetMode="External"/><Relationship Id="rId23" Type="http://schemas.openxmlformats.org/officeDocument/2006/relationships/hyperlink" Target="https://en.wikipedia.org/wiki/August_K%C3%B6hler#cite_note-Royal_Society_1894-6" TargetMode="External"/><Relationship Id="rId10" Type="http://schemas.openxmlformats.org/officeDocument/2006/relationships/hyperlink" Target="https://en.wikipedia.org/wiki/Emulsion" TargetMode="External"/><Relationship Id="rId19" Type="http://schemas.openxmlformats.org/officeDocument/2006/relationships/hyperlink" Target="https://en.wikipedia.org/wiki/August_K%C3%B6hler#cite_note-Murphy-4" TargetMode="External"/><Relationship Id="rId4" Type="http://schemas.openxmlformats.org/officeDocument/2006/relationships/hyperlink" Target="https://en.wikipedia.org/wiki/Jena" TargetMode="External"/><Relationship Id="rId9" Type="http://schemas.openxmlformats.org/officeDocument/2006/relationships/hyperlink" Target="https://en.wikipedia.org/wiki/Photomicrograph" TargetMode="External"/><Relationship Id="rId14" Type="http://schemas.openxmlformats.org/officeDocument/2006/relationships/hyperlink" Target="https://en.wikipedia.org/wiki/Phase_contrast_microscopy" TargetMode="External"/><Relationship Id="rId22" Type="http://schemas.openxmlformats.org/officeDocument/2006/relationships/hyperlink" Target="https://en.wikipedia.org/w/index.php?title=Journal_of_the_Royal_Microscopical_Society&amp;action=edit&amp;redlink=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a:t>
            </a:fld>
            <a:endParaRPr lang="en-US"/>
          </a:p>
        </p:txBody>
      </p:sp>
    </p:spTree>
    <p:extLst>
      <p:ext uri="{BB962C8B-B14F-4D97-AF65-F5344CB8AC3E}">
        <p14:creationId xmlns:p14="http://schemas.microsoft.com/office/powerpoint/2010/main" val="303565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Manuals for BIF at</a:t>
            </a:r>
            <a:r>
              <a:rPr lang="en-US" baseline="0" dirty="0"/>
              <a:t> BIF web site</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21</a:t>
            </a:fld>
            <a:endParaRPr lang="en-US"/>
          </a:p>
        </p:txBody>
      </p:sp>
    </p:spTree>
    <p:extLst>
      <p:ext uri="{BB962C8B-B14F-4D97-AF65-F5344CB8AC3E}">
        <p14:creationId xmlns:p14="http://schemas.microsoft.com/office/powerpoint/2010/main" val="1520999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22</a:t>
            </a:fld>
            <a:endParaRPr lang="en-US"/>
          </a:p>
        </p:txBody>
      </p:sp>
    </p:spTree>
    <p:extLst>
      <p:ext uri="{BB962C8B-B14F-4D97-AF65-F5344CB8AC3E}">
        <p14:creationId xmlns:p14="http://schemas.microsoft.com/office/powerpoint/2010/main" val="134984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24</a:t>
            </a:fld>
            <a:endParaRPr lang="en-US"/>
          </a:p>
        </p:txBody>
      </p:sp>
    </p:spTree>
    <p:extLst>
      <p:ext uri="{BB962C8B-B14F-4D97-AF65-F5344CB8AC3E}">
        <p14:creationId xmlns:p14="http://schemas.microsoft.com/office/powerpoint/2010/main" val="252689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difference between these two microscopy techniques is that FRAP involves the study of a cell’s ability to recover after a single </a:t>
            </a:r>
            <a:r>
              <a:rPr lang="en-US" dirty="0" err="1"/>
              <a:t>photobleaching</a:t>
            </a:r>
            <a:r>
              <a:rPr lang="en-US" dirty="0"/>
              <a:t> event whereas FLIP involves the study of how the loss of fluorescence spreads throughout the cell after multiple </a:t>
            </a:r>
            <a:r>
              <a:rPr lang="en-US" dirty="0" err="1"/>
              <a:t>photobleaching</a:t>
            </a:r>
            <a:r>
              <a:rPr lang="en-US" dirty="0"/>
              <a:t> events. This difference in purpose also leads to a difference in what parts of the cell are observed. In FRAP, the area that is actually </a:t>
            </a:r>
            <a:r>
              <a:rPr lang="en-US" dirty="0" err="1"/>
              <a:t>photobleached</a:t>
            </a:r>
            <a:r>
              <a:rPr lang="en-US" dirty="0"/>
              <a:t> is the area of interest. Conversely, in FLIP, the region of interest is just outside the region that is being </a:t>
            </a:r>
            <a:r>
              <a:rPr lang="en-US" dirty="0" err="1"/>
              <a:t>photobleached</a:t>
            </a:r>
            <a:r>
              <a:rPr lang="en-US" dirty="0"/>
              <a:t>. Another important difference is that in FRAP, there is a single </a:t>
            </a:r>
            <a:r>
              <a:rPr lang="en-US" dirty="0" err="1"/>
              <a:t>photobleaching</a:t>
            </a:r>
            <a:r>
              <a:rPr lang="en-US" dirty="0"/>
              <a:t> event and a recovery period to observe how well fluorophores move back to the bleached site. However, in FLIP, multiple </a:t>
            </a:r>
            <a:r>
              <a:rPr lang="en-US" dirty="0" err="1"/>
              <a:t>photobleaching</a:t>
            </a:r>
            <a:r>
              <a:rPr lang="en-US" dirty="0"/>
              <a:t> events occur to prevent the return of unbleached fluorophores to the bleaching region.</a:t>
            </a:r>
          </a:p>
          <a:p>
            <a:endParaRPr lang="en-US" dirty="0"/>
          </a:p>
          <a:p>
            <a:r>
              <a:rPr lang="en-US" dirty="0"/>
              <a:t>http://en.wikipedia.org/wiki/Fluorescence_loss_in_photobleaching</a:t>
            </a:r>
          </a:p>
          <a:p>
            <a:r>
              <a:rPr lang="en-US" dirty="0"/>
              <a:t>http://en.wikipedia.org/wiki/Fluorescence_recovery_after_photobleaching</a:t>
            </a:r>
          </a:p>
          <a:p>
            <a:r>
              <a:rPr lang="en-US" dirty="0"/>
              <a:t>http://www.olympusconfocal.com/applications/flipandfrap.html</a:t>
            </a:r>
          </a:p>
          <a:p>
            <a:endParaRPr lang="en-US" dirty="0"/>
          </a:p>
          <a:p>
            <a:r>
              <a:rPr lang="en-US" dirty="0"/>
              <a:t>"Frap diagram" by </a:t>
            </a:r>
            <a:r>
              <a:rPr lang="en-US" dirty="0" err="1"/>
              <a:t>MDougM</a:t>
            </a:r>
            <a:r>
              <a:rPr lang="en-US" dirty="0"/>
              <a:t> - Own work. Licensed under Public Domain via Wikimedia Commons - http://commons.wikimedia.org/wiki/File:Frap_diagram.svg#mediaviewer/File:Frap_diagram.svg</a:t>
            </a:r>
          </a:p>
          <a:p>
            <a:endParaRPr lang="en-US" dirty="0"/>
          </a:p>
          <a:p>
            <a:r>
              <a:rPr lang="en-US" dirty="0"/>
              <a:t>"Fluorescence Loss in </a:t>
            </a:r>
            <a:r>
              <a:rPr lang="en-US" dirty="0" err="1"/>
              <a:t>Photobleaching</a:t>
            </a:r>
            <a:r>
              <a:rPr lang="en-US" dirty="0"/>
              <a:t> Schematic" by Steven Lentz - was sent to me personally. Licensed under CC BY-SA 3.0 via Wikimedia Commons - http://commons.wikimedia.org/wiki/File:Fluorescence_Loss_in_Photobleaching_Schematic.jpg#mediaviewer/File:Fluorescence_Loss_in_Photobleaching_Schematic.jpg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7784-85A4-42EC-ABFD-7E1F2014B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61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27</a:t>
            </a:fld>
            <a:endParaRPr lang="en-US"/>
          </a:p>
        </p:txBody>
      </p:sp>
    </p:spTree>
    <p:extLst>
      <p:ext uri="{BB962C8B-B14F-4D97-AF65-F5344CB8AC3E}">
        <p14:creationId xmlns:p14="http://schemas.microsoft.com/office/powerpoint/2010/main" val="366217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 right: Macrophage fluorescently stained for tubulin (yellow), actin (red) and the nucleus (DAPI, blue).</a:t>
            </a:r>
            <a:r>
              <a:rPr lang="en-US" dirty="0"/>
              <a:t> </a:t>
            </a:r>
            <a:r>
              <a:rPr lang="en-US" i="1" dirty="0"/>
              <a:t>Left</a:t>
            </a:r>
            <a:r>
              <a:rPr lang="en-US" dirty="0"/>
              <a:t>: original image, recorded with a wide field microscope. </a:t>
            </a:r>
            <a:r>
              <a:rPr lang="en-US" i="1" dirty="0"/>
              <a:t>Right</a:t>
            </a:r>
            <a:r>
              <a:rPr lang="en-US" dirty="0"/>
              <a:t>: the same dataset, </a:t>
            </a:r>
            <a:r>
              <a:rPr lang="en-US" dirty="0" err="1"/>
              <a:t>deconvolved</a:t>
            </a:r>
            <a:r>
              <a:rPr lang="en-US" dirty="0"/>
              <a:t> using Huygens Professional. The datasets are visualized with top-view </a:t>
            </a:r>
            <a:r>
              <a:rPr lang="en-US" dirty="0">
                <a:hlinkClick r:id="rId3"/>
              </a:rPr>
              <a:t>maximum intensity projections</a:t>
            </a:r>
            <a:r>
              <a:rPr lang="en-US" dirty="0"/>
              <a:t>. </a:t>
            </a:r>
            <a:br>
              <a:rPr lang="en-US" dirty="0"/>
            </a:br>
            <a:br>
              <a:rPr lang="en-US" dirty="0"/>
            </a:br>
            <a:r>
              <a:rPr lang="en-US" i="1" dirty="0"/>
              <a:t>Data courtesy of Dr. James Evans, Whitehead Institute, MIT Boston MA, USA. (See the </a:t>
            </a:r>
            <a:r>
              <a:rPr lang="en-US" i="1" dirty="0" err="1"/>
              <a:t>EvansMacrophage</a:t>
            </a:r>
            <a:r>
              <a:rPr lang="en-US" i="1" dirty="0"/>
              <a:t> for more image details)</a:t>
            </a:r>
            <a:r>
              <a:rPr lang="en-US" dirty="0"/>
              <a:t>.</a:t>
            </a:r>
          </a:p>
          <a:p>
            <a:endParaRPr lang="en-US" b="1" dirty="0"/>
          </a:p>
          <a:p>
            <a:r>
              <a:rPr lang="en-US" b="1" dirty="0"/>
              <a:t>Bottom right: Detail of an </a:t>
            </a:r>
            <a:r>
              <a:rPr lang="en-US" b="1" dirty="0">
                <a:hlinkClick r:id="rId4"/>
              </a:rPr>
              <a:t>imaginal disc</a:t>
            </a:r>
            <a:r>
              <a:rPr lang="en-US" b="1" dirty="0"/>
              <a:t> from a third instar </a:t>
            </a:r>
            <a:r>
              <a:rPr lang="en-US" b="1" dirty="0">
                <a:hlinkClick r:id="rId5"/>
              </a:rPr>
              <a:t>Drosophila Melanogaster</a:t>
            </a:r>
            <a:r>
              <a:rPr lang="en-US" b="1" dirty="0"/>
              <a:t> larva.</a:t>
            </a:r>
            <a:r>
              <a:rPr lang="en-US" dirty="0"/>
              <a:t> </a:t>
            </a:r>
            <a:r>
              <a:rPr lang="en-US" i="1" dirty="0"/>
              <a:t>Left</a:t>
            </a:r>
            <a:r>
              <a:rPr lang="en-US" dirty="0"/>
              <a:t>: a slice of the original data, imaged using an </a:t>
            </a:r>
            <a:r>
              <a:rPr lang="en-US" dirty="0" err="1"/>
              <a:t>Andor</a:t>
            </a:r>
            <a:r>
              <a:rPr lang="en-US" dirty="0"/>
              <a:t> Revolution spinning disc confocal </a:t>
            </a:r>
            <a:r>
              <a:rPr lang="en-US" dirty="0" err="1"/>
              <a:t>microscope.</a:t>
            </a:r>
            <a:r>
              <a:rPr lang="en-US" i="1" dirty="0" err="1"/>
              <a:t>Right</a:t>
            </a:r>
            <a:r>
              <a:rPr lang="en-US" dirty="0"/>
              <a:t>: the same slice, </a:t>
            </a:r>
            <a:r>
              <a:rPr lang="en-US" dirty="0" err="1"/>
              <a:t>deconvolved</a:t>
            </a:r>
            <a:r>
              <a:rPr lang="en-US" dirty="0"/>
              <a:t> using Huygens Professional. The fixed sample was stained against </a:t>
            </a:r>
            <a:r>
              <a:rPr lang="en-US" dirty="0" err="1"/>
              <a:t>alfa</a:t>
            </a:r>
            <a:r>
              <a:rPr lang="en-US" dirty="0"/>
              <a:t>-tubulin (green) and gamma-tubulin (red). </a:t>
            </a:r>
            <a:br>
              <a:rPr lang="en-US" dirty="0"/>
            </a:br>
            <a:br>
              <a:rPr lang="en-US" dirty="0"/>
            </a:br>
            <a:r>
              <a:rPr lang="en-US" i="1" dirty="0"/>
              <a:t>Recorded by Dr. Paula </a:t>
            </a:r>
            <a:r>
              <a:rPr lang="en-US" i="1" dirty="0" err="1"/>
              <a:t>Sampaio</a:t>
            </a:r>
            <a:r>
              <a:rPr lang="en-US" i="1" dirty="0"/>
              <a:t>, Advanced Light Microscopy Facility, University of Porto.</a:t>
            </a:r>
          </a:p>
          <a:p>
            <a:endParaRPr lang="en-US" i="1" dirty="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28</a:t>
            </a:fld>
            <a:endParaRPr lang="en-US"/>
          </a:p>
        </p:txBody>
      </p:sp>
    </p:spTree>
    <p:extLst>
      <p:ext uri="{BB962C8B-B14F-4D97-AF65-F5344CB8AC3E}">
        <p14:creationId xmlns:p14="http://schemas.microsoft.com/office/powerpoint/2010/main" val="221200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30</a:t>
            </a:fld>
            <a:endParaRPr lang="en-US"/>
          </a:p>
        </p:txBody>
      </p:sp>
    </p:spTree>
    <p:extLst>
      <p:ext uri="{BB962C8B-B14F-4D97-AF65-F5344CB8AC3E}">
        <p14:creationId xmlns:p14="http://schemas.microsoft.com/office/powerpoint/2010/main" val="257929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For</a:t>
            </a:r>
            <a:r>
              <a:rPr lang="en-US" baseline="0" dirty="0"/>
              <a:t> this experiment need 3 samples! One with each color alone then one with both. Crucial for distinguishing overlap.</a:t>
            </a:r>
            <a:endParaRPr lang="en-US" dirty="0"/>
          </a:p>
          <a:p>
            <a:endParaRPr lang="en-US" dirty="0"/>
          </a:p>
          <a:p>
            <a:r>
              <a:rPr lang="en-US" dirty="0"/>
              <a:t>http://bair.beatson.gla.ac.uk/pages1/confocals/SpectralUnmixing.htm</a:t>
            </a:r>
          </a:p>
          <a:p>
            <a:endParaRPr lang="en-US" dirty="0"/>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165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32</a:t>
            </a:fld>
            <a:endParaRPr lang="en-US"/>
          </a:p>
        </p:txBody>
      </p:sp>
    </p:spTree>
    <p:extLst>
      <p:ext uri="{BB962C8B-B14F-4D97-AF65-F5344CB8AC3E}">
        <p14:creationId xmlns:p14="http://schemas.microsoft.com/office/powerpoint/2010/main" val="2145208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August Karl Johann Valentin </a:t>
            </a:r>
            <a:r>
              <a:rPr lang="en-US" b="1" dirty="0" err="1"/>
              <a:t>Köhler</a:t>
            </a:r>
            <a:r>
              <a:rPr lang="en-US" dirty="0"/>
              <a:t> (March 4, 1866 – March 12, 1948) was a German professor and early staff member of </a:t>
            </a:r>
            <a:r>
              <a:rPr lang="en-US" dirty="0">
                <a:hlinkClick r:id="rId3" tooltip="Carl Zeiss AG"/>
              </a:rPr>
              <a:t>Carl Zeiss AG</a:t>
            </a:r>
            <a:r>
              <a:rPr lang="en-US" dirty="0"/>
              <a:t> in </a:t>
            </a:r>
            <a:r>
              <a:rPr lang="en-US" dirty="0">
                <a:hlinkClick r:id="rId4" tooltip="Jena"/>
              </a:rPr>
              <a:t>Jena</a:t>
            </a:r>
            <a:r>
              <a:rPr lang="en-US" dirty="0"/>
              <a:t>, </a:t>
            </a:r>
            <a:r>
              <a:rPr lang="en-US" dirty="0">
                <a:hlinkClick r:id="rId5" tooltip="Germany"/>
              </a:rPr>
              <a:t>Germany</a:t>
            </a:r>
            <a:r>
              <a:rPr lang="en-US" dirty="0"/>
              <a:t>. He is best known for his development of the </a:t>
            </a:r>
            <a:r>
              <a:rPr lang="en-US" dirty="0">
                <a:hlinkClick r:id="rId6" tooltip="Microscopy"/>
              </a:rPr>
              <a:t>microscopy</a:t>
            </a:r>
            <a:r>
              <a:rPr lang="en-US" dirty="0"/>
              <a:t> technique of </a:t>
            </a:r>
            <a:r>
              <a:rPr lang="en-US" dirty="0" err="1">
                <a:hlinkClick r:id="rId7" tooltip="Köhler illumination"/>
              </a:rPr>
              <a:t>Köhler</a:t>
            </a:r>
            <a:r>
              <a:rPr lang="en-US" dirty="0">
                <a:hlinkClick r:id="rId7" tooltip="Köhler illumination"/>
              </a:rPr>
              <a:t> illumination</a:t>
            </a:r>
            <a:r>
              <a:rPr lang="en-US" dirty="0"/>
              <a:t>, an important principle in optimizing microscopic resolution power by evenly illuminating the field of view. This invention revolutionized light microscope design and is widely used in traditional as well as modern digital imaging techniques today.</a:t>
            </a:r>
          </a:p>
          <a:p>
            <a:endParaRPr lang="en-US" dirty="0"/>
          </a:p>
          <a:p>
            <a:r>
              <a:rPr lang="en-US" dirty="0"/>
              <a:t>At the time of the invention of his revolutionary illumination scheme as a graduate student at the University of Giessen, </a:t>
            </a:r>
            <a:r>
              <a:rPr lang="en-US" dirty="0" err="1"/>
              <a:t>Köhler</a:t>
            </a:r>
            <a:r>
              <a:rPr lang="en-US" dirty="0"/>
              <a:t> was working on overcoming problems with microphotography. Microscopes were illuminated by </a:t>
            </a:r>
            <a:r>
              <a:rPr lang="en-US" dirty="0">
                <a:hlinkClick r:id="rId8" tooltip="Gas lamp"/>
              </a:rPr>
              <a:t>gas lamps</a:t>
            </a:r>
            <a:r>
              <a:rPr lang="en-US" dirty="0"/>
              <a:t>, mirrors or other primitive light sources, resulting in an uneven specimen illumination unsuited for producing good quality </a:t>
            </a:r>
            <a:r>
              <a:rPr lang="en-US" dirty="0">
                <a:hlinkClick r:id="rId9" tooltip="Photomicrograph"/>
              </a:rPr>
              <a:t>photomicrographs</a:t>
            </a:r>
            <a:r>
              <a:rPr lang="en-US" dirty="0"/>
              <a:t> using the slow-speed </a:t>
            </a:r>
            <a:r>
              <a:rPr lang="en-US" dirty="0">
                <a:hlinkClick r:id="rId10" tooltip="Emulsion"/>
              </a:rPr>
              <a:t>emulsions</a:t>
            </a:r>
            <a:r>
              <a:rPr lang="en-US" dirty="0"/>
              <a:t> available at the time. Over the course of his work for his doctorate degree, </a:t>
            </a:r>
            <a:r>
              <a:rPr lang="en-US" dirty="0" err="1"/>
              <a:t>Köhler</a:t>
            </a:r>
            <a:r>
              <a:rPr lang="en-US" dirty="0"/>
              <a:t> developed a microscope configuration that allowed for an evenly illuminated field of view and reduced optical glare from the light source. It involved a collector lens for the lamp that allowed the light source to be focused on the front </a:t>
            </a:r>
            <a:r>
              <a:rPr lang="en-US" dirty="0">
                <a:hlinkClick r:id="rId11" tooltip="Aperture"/>
              </a:rPr>
              <a:t>aperture</a:t>
            </a:r>
            <a:r>
              <a:rPr lang="en-US" dirty="0"/>
              <a:t> of the </a:t>
            </a:r>
            <a:r>
              <a:rPr lang="en-US" dirty="0">
                <a:hlinkClick r:id="rId12" tooltip="Condenser (microscope)"/>
              </a:rPr>
              <a:t>condenser</a:t>
            </a:r>
            <a:r>
              <a:rPr lang="en-US" dirty="0"/>
              <a:t>. This in turn allowed the condenser to be focused on the specimen using a field </a:t>
            </a:r>
            <a:r>
              <a:rPr lang="en-US" dirty="0">
                <a:hlinkClick r:id="rId13" tooltip="Diaphragm (optics)"/>
              </a:rPr>
              <a:t>diaphragm</a:t>
            </a:r>
            <a:r>
              <a:rPr lang="en-US" dirty="0"/>
              <a:t> and condenser focus control. This superior illumination scheme is still widely used in modern microscopes and forms the basis for </a:t>
            </a:r>
            <a:r>
              <a:rPr lang="en-US" dirty="0">
                <a:hlinkClick r:id="rId14" tooltip="Phase contrast microscopy"/>
              </a:rPr>
              <a:t>phase contrast</a:t>
            </a:r>
            <a:r>
              <a:rPr lang="en-US" dirty="0"/>
              <a:t>,</a:t>
            </a:r>
            <a:r>
              <a:rPr lang="en-US" baseline="30000" dirty="0">
                <a:hlinkClick r:id="rId15"/>
              </a:rPr>
              <a:t>[3]</a:t>
            </a:r>
            <a:r>
              <a:rPr lang="en-US" dirty="0"/>
              <a:t> </a:t>
            </a:r>
            <a:r>
              <a:rPr lang="en-US" dirty="0">
                <a:hlinkClick r:id="rId16" tooltip="Differential interference contrast microscopy"/>
              </a:rPr>
              <a:t>differential interference contrast</a:t>
            </a:r>
            <a:r>
              <a:rPr lang="en-US" dirty="0"/>
              <a:t>, </a:t>
            </a:r>
            <a:r>
              <a:rPr lang="en-US" dirty="0" err="1">
                <a:hlinkClick r:id="rId17" tooltip="Epifluorescence microscopy"/>
              </a:rPr>
              <a:t>epifluorescence</a:t>
            </a:r>
            <a:r>
              <a:rPr lang="en-US" dirty="0"/>
              <a:t>, and </a:t>
            </a:r>
            <a:r>
              <a:rPr lang="en-US" dirty="0">
                <a:hlinkClick r:id="rId18" tooltip="Confocal microscopy"/>
              </a:rPr>
              <a:t>confocal microscopy</a:t>
            </a:r>
            <a:r>
              <a:rPr lang="en-US" dirty="0"/>
              <a:t>.</a:t>
            </a:r>
            <a:r>
              <a:rPr lang="en-US" baseline="30000" dirty="0">
                <a:hlinkClick r:id="rId19"/>
              </a:rPr>
              <a:t>[4]</a:t>
            </a:r>
            <a:endParaRPr lang="en-US" dirty="0"/>
          </a:p>
          <a:p>
            <a:r>
              <a:rPr lang="en-US" dirty="0" err="1"/>
              <a:t>Köhler's</a:t>
            </a:r>
            <a:r>
              <a:rPr lang="en-US" dirty="0"/>
              <a:t> groundbreaking work on microscope illumination was published in the </a:t>
            </a:r>
            <a:r>
              <a:rPr lang="en-US" i="1" dirty="0" err="1">
                <a:hlinkClick r:id="rId20" tooltip="Zeitschrift für wissenschaftliche Mikroskopie (page does not exist)"/>
              </a:rPr>
              <a:t>Zeitschrift</a:t>
            </a:r>
            <a:r>
              <a:rPr lang="en-US" i="1" dirty="0">
                <a:hlinkClick r:id="rId20" tooltip="Zeitschrift für wissenschaftliche Mikroskopie (page does not exist)"/>
              </a:rPr>
              <a:t> </a:t>
            </a:r>
            <a:r>
              <a:rPr lang="en-US" i="1" dirty="0" err="1">
                <a:hlinkClick r:id="rId20" tooltip="Zeitschrift für wissenschaftliche Mikroskopie (page does not exist)"/>
              </a:rPr>
              <a:t>für</a:t>
            </a:r>
            <a:r>
              <a:rPr lang="en-US" i="1" dirty="0">
                <a:hlinkClick r:id="rId20" tooltip="Zeitschrift für wissenschaftliche Mikroskopie (page does not exist)"/>
              </a:rPr>
              <a:t> </a:t>
            </a:r>
            <a:r>
              <a:rPr lang="en-US" i="1" dirty="0" err="1">
                <a:hlinkClick r:id="rId20" tooltip="Zeitschrift für wissenschaftliche Mikroskopie (page does not exist)"/>
              </a:rPr>
              <a:t>wissenschaftliche</a:t>
            </a:r>
            <a:r>
              <a:rPr lang="en-US" i="1" dirty="0">
                <a:hlinkClick r:id="rId20" tooltip="Zeitschrift für wissenschaftliche Mikroskopie (page does not exist)"/>
              </a:rPr>
              <a:t> </a:t>
            </a:r>
            <a:r>
              <a:rPr lang="en-US" i="1" dirty="0" err="1">
                <a:hlinkClick r:id="rId20" tooltip="Zeitschrift für wissenschaftliche Mikroskopie (page does not exist)"/>
              </a:rPr>
              <a:t>Mikroskopie</a:t>
            </a:r>
            <a:r>
              <a:rPr lang="en-US" dirty="0"/>
              <a:t> in 1893 in </a:t>
            </a:r>
            <a:r>
              <a:rPr lang="en-US" dirty="0">
                <a:hlinkClick r:id="rId5" tooltip="Germany"/>
              </a:rPr>
              <a:t>Germany</a:t>
            </a:r>
            <a:r>
              <a:rPr lang="en-US" dirty="0"/>
              <a:t>,</a:t>
            </a:r>
            <a:r>
              <a:rPr lang="en-US" baseline="30000" dirty="0">
                <a:hlinkClick r:id="rId21"/>
              </a:rPr>
              <a:t>[5]</a:t>
            </a:r>
            <a:r>
              <a:rPr lang="en-US" dirty="0"/>
              <a:t> followed by an English summary of his work in the </a:t>
            </a:r>
            <a:r>
              <a:rPr lang="en-US" i="1" dirty="0">
                <a:hlinkClick r:id="rId22" tooltip="Journal of the Royal Microscopical Society (page does not exist)"/>
              </a:rPr>
              <a:t>Journal of the Royal </a:t>
            </a:r>
            <a:r>
              <a:rPr lang="en-US" i="1" dirty="0" err="1">
                <a:hlinkClick r:id="rId22" tooltip="Journal of the Royal Microscopical Society (page does not exist)"/>
              </a:rPr>
              <a:t>Microscopical</a:t>
            </a:r>
            <a:r>
              <a:rPr lang="en-US" i="1" dirty="0">
                <a:hlinkClick r:id="rId22" tooltip="Journal of the Royal Microscopical Society (page does not exist)"/>
              </a:rPr>
              <a:t> Society</a:t>
            </a:r>
            <a:r>
              <a:rPr lang="en-US" dirty="0"/>
              <a:t> one year later.</a:t>
            </a:r>
            <a:r>
              <a:rPr lang="en-US" baseline="30000" dirty="0">
                <a:hlinkClick r:id="rId23"/>
              </a:rPr>
              <a:t>[6]</a:t>
            </a:r>
            <a:r>
              <a:rPr lang="en-US" dirty="0"/>
              <a:t> Its significance was not noted until several years later when </a:t>
            </a:r>
            <a:r>
              <a:rPr lang="en-US" dirty="0" err="1"/>
              <a:t>Köhler</a:t>
            </a:r>
            <a:r>
              <a:rPr lang="en-US" dirty="0"/>
              <a:t> was invited to join the </a:t>
            </a:r>
            <a:r>
              <a:rPr lang="en-US" dirty="0">
                <a:hlinkClick r:id="rId3" tooltip="Carl Zeiss AG"/>
              </a:rPr>
              <a:t>Carl Zeiss AG</a:t>
            </a:r>
            <a:r>
              <a:rPr lang="en-US" dirty="0"/>
              <a:t> company based on his invention. A century after its first publication, a translation of </a:t>
            </a:r>
            <a:r>
              <a:rPr lang="en-US" dirty="0" err="1"/>
              <a:t>Köhler's</a:t>
            </a:r>
            <a:r>
              <a:rPr lang="en-US" dirty="0"/>
              <a:t> original article, </a:t>
            </a:r>
            <a:r>
              <a:rPr lang="en-US" i="1" dirty="0"/>
              <a:t>A New System of Illumination for </a:t>
            </a:r>
            <a:r>
              <a:rPr lang="en-US" i="1" dirty="0" err="1"/>
              <a:t>Photomicrographic</a:t>
            </a:r>
            <a:r>
              <a:rPr lang="en-US" i="1" dirty="0"/>
              <a:t> Purposes</a:t>
            </a:r>
            <a:r>
              <a:rPr lang="en-US" dirty="0"/>
              <a:t>, was reprinted in the </a:t>
            </a:r>
            <a:r>
              <a:rPr lang="en-US" i="1" dirty="0" err="1"/>
              <a:t>Köhler</a:t>
            </a:r>
            <a:r>
              <a:rPr lang="en-US" i="1" dirty="0"/>
              <a:t> Illumination Centenary</a:t>
            </a:r>
            <a:r>
              <a:rPr lang="en-US" dirty="0"/>
              <a:t> commemorative issue by the </a:t>
            </a:r>
            <a:r>
              <a:rPr lang="en-US" dirty="0">
                <a:hlinkClick r:id="rId24" tooltip="Royal Microscopical Society"/>
              </a:rPr>
              <a:t>Royal </a:t>
            </a:r>
            <a:r>
              <a:rPr lang="en-US" dirty="0" err="1">
                <a:hlinkClick r:id="rId24" tooltip="Royal Microscopical Society"/>
              </a:rPr>
              <a:t>Microscopical</a:t>
            </a:r>
            <a:r>
              <a:rPr lang="en-US" dirty="0">
                <a:hlinkClick r:id="rId24" tooltip="Royal Microscopical Society"/>
              </a:rPr>
              <a:t> Society</a:t>
            </a:r>
            <a:r>
              <a:rPr lang="en-US" dirty="0"/>
              <a:t> in 1994.</a:t>
            </a:r>
            <a:r>
              <a:rPr lang="en-US" baseline="30000" dirty="0">
                <a:hlinkClick r:id="rId25"/>
              </a:rPr>
              <a:t>[7]</a:t>
            </a:r>
            <a:r>
              <a:rPr lang="en-US" dirty="0"/>
              <a:t> Today, the </a:t>
            </a:r>
            <a:r>
              <a:rPr lang="en-US" dirty="0" err="1"/>
              <a:t>Köhler</a:t>
            </a:r>
            <a:r>
              <a:rPr lang="en-US"/>
              <a:t> illumination is considered one of the most important principles in achieving the best optical resolution on a light microscope.</a:t>
            </a:r>
          </a:p>
          <a:p>
            <a:endParaRPr lang="en-US"/>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13076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Stained section of </a:t>
            </a:r>
            <a:r>
              <a:rPr lang="en-US" dirty="0" err="1"/>
              <a:t>Taxus</a:t>
            </a:r>
            <a:r>
              <a:rPr lang="en-US" dirty="0"/>
              <a:t> </a:t>
            </a:r>
            <a:r>
              <a:rPr lang="en-US" dirty="0" err="1"/>
              <a:t>baccata</a:t>
            </a:r>
            <a:r>
              <a:rPr lang="en-US" dirty="0"/>
              <a:t>, Sprout, 10x</a:t>
            </a:r>
          </a:p>
          <a:p>
            <a:r>
              <a:rPr lang="en-US" dirty="0"/>
              <a:t>https://www.flickr.com/photos/wunderkanone/4244591261/</a:t>
            </a:r>
          </a:p>
          <a:p>
            <a:endParaRPr lang="en-US" dirty="0"/>
          </a:p>
        </p:txBody>
      </p:sp>
      <p:sp>
        <p:nvSpPr>
          <p:cNvPr id="4" name="Slide Number Placeholder 3"/>
          <p:cNvSpPr>
            <a:spLocks noGrp="1"/>
          </p:cNvSpPr>
          <p:nvPr>
            <p:ph type="sldNum" sz="quarter" idx="10"/>
          </p:nvPr>
        </p:nvSpPr>
        <p:spPr>
          <a:xfrm>
            <a:off x="3963988" y="8818563"/>
            <a:ext cx="3032125" cy="465137"/>
          </a:xfrm>
          <a:prstGeom prst="rect">
            <a:avLst/>
          </a:prstGeom>
        </p:spPr>
        <p:txBody>
          <a:bodyPr/>
          <a:lstStyle/>
          <a:p>
            <a:pPr eaLnBrk="0" fontAlgn="base" hangingPunct="0">
              <a:spcBef>
                <a:spcPct val="0"/>
              </a:spcBef>
              <a:spcAft>
                <a:spcPct val="0"/>
              </a:spcAft>
            </a:pPr>
            <a:fld id="{0F8CCC05-CE10-4621-9106-9A60E06A83E3}" type="slidenum">
              <a:rPr lang="en-US" sz="2400" b="1" smtClean="0">
                <a:solidFill>
                  <a:prstClr val="black"/>
                </a:solidFill>
                <a:latin typeface="Arial" panose="020B0604020202020204" pitchFamily="34" charset="0"/>
              </a:rPr>
              <a:pPr eaLnBrk="0" fontAlgn="base" hangingPunct="0">
                <a:spcBef>
                  <a:spcPct val="0"/>
                </a:spcBef>
                <a:spcAft>
                  <a:spcPct val="0"/>
                </a:spcAft>
              </a:pPr>
              <a:t>11</a:t>
            </a:fld>
            <a:endParaRPr lang="en-US" sz="2400" b="1">
              <a:solidFill>
                <a:prstClr val="black"/>
              </a:solidFill>
              <a:latin typeface="Arial" panose="020B0604020202020204" pitchFamily="34" charset="0"/>
            </a:endParaRPr>
          </a:p>
        </p:txBody>
      </p:sp>
    </p:spTree>
    <p:extLst>
      <p:ext uri="{BB962C8B-B14F-4D97-AF65-F5344CB8AC3E}">
        <p14:creationId xmlns:p14="http://schemas.microsoft.com/office/powerpoint/2010/main" val="3754803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dirty="0">
                <a:solidFill>
                  <a:prstClr val="black"/>
                </a:solidFill>
                <a:latin typeface="Calibri" panose="020F0502020204030204" pitchFamily="34" charset="0"/>
              </a:rPr>
              <a:t>Condenser Aperture controls N.A. of condenser</a:t>
            </a:r>
          </a:p>
          <a:p>
            <a:pPr>
              <a:spcBef>
                <a:spcPct val="50000"/>
              </a:spcBef>
            </a:pPr>
            <a:r>
              <a:rPr lang="en-US" altLang="en-US" dirty="0">
                <a:solidFill>
                  <a:prstClr val="black"/>
                </a:solidFill>
                <a:latin typeface="Calibri" panose="020F0502020204030204" pitchFamily="34" charset="0"/>
              </a:rPr>
              <a:t>Field Aperture controls region of specimen illuminated</a:t>
            </a:r>
          </a:p>
          <a:p>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27518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to </a:t>
            </a:r>
            <a:r>
              <a:rPr lang="en-US" dirty="0" err="1"/>
              <a:t>Meii</a:t>
            </a:r>
            <a:r>
              <a:rPr lang="en-US" dirty="0"/>
              <a:t> Chung of UT Austin, whose image of a </a:t>
            </a:r>
            <a:r>
              <a:rPr lang="en-US" dirty="0" err="1"/>
              <a:t>Cerebratulus</a:t>
            </a:r>
            <a:r>
              <a:rPr lang="en-US" dirty="0"/>
              <a:t> </a:t>
            </a:r>
            <a:r>
              <a:rPr lang="en-US" dirty="0" err="1"/>
              <a:t>pilidium</a:t>
            </a:r>
            <a:r>
              <a:rPr lang="en-US" dirty="0"/>
              <a:t> larva won first place in the latest voting round to choose a cover for Development from images taken by students of the 2010 Woods Hole Embryology course. </a:t>
            </a:r>
          </a:p>
          <a:p>
            <a:r>
              <a:rPr lang="en-US" dirty="0"/>
              <a:t>http://mblembryology.stowers.org/Development%20Covers.html</a:t>
            </a:r>
          </a:p>
          <a:p>
            <a:endParaRPr lang="en-US" dirty="0"/>
          </a:p>
          <a:p>
            <a:r>
              <a:rPr lang="en-US" dirty="0"/>
              <a:t>Confocal image of a squid embryo. All nuclei are stained with DAPI (blue). </a:t>
            </a:r>
            <a:r>
              <a:rPr lang="en-US" dirty="0" err="1"/>
              <a:t>Phalloidin</a:t>
            </a:r>
            <a:r>
              <a:rPr lang="en-US" dirty="0"/>
              <a:t> staining reveals neural structures (red), while cilia on the surface of the embryo are highlighted by acetylated tubulin staining (green). This image was taken by </a:t>
            </a:r>
            <a:r>
              <a:rPr lang="en-US" dirty="0" err="1"/>
              <a:t>Davalyn</a:t>
            </a:r>
            <a:r>
              <a:rPr lang="en-US" dirty="0"/>
              <a:t> Powell (University of Colorado Denver). </a:t>
            </a:r>
          </a:p>
        </p:txBody>
      </p:sp>
      <p:sp>
        <p:nvSpPr>
          <p:cNvPr id="4" name="Slide Number Placeholder 3"/>
          <p:cNvSpPr>
            <a:spLocks noGrp="1"/>
          </p:cNvSpPr>
          <p:nvPr>
            <p:ph type="sldNum" sz="quarter" idx="10"/>
          </p:nvPr>
        </p:nvSpPr>
        <p:spPr>
          <a:xfrm>
            <a:off x="3963988" y="8818563"/>
            <a:ext cx="3032125" cy="465137"/>
          </a:xfrm>
          <a:prstGeom prst="rect">
            <a:avLst/>
          </a:prstGeom>
        </p:spPr>
        <p:txBody>
          <a:bodyPr/>
          <a:lstStyle/>
          <a:p>
            <a:pPr eaLnBrk="0" fontAlgn="base" hangingPunct="0">
              <a:spcBef>
                <a:spcPct val="0"/>
              </a:spcBef>
              <a:spcAft>
                <a:spcPct val="0"/>
              </a:spcAft>
            </a:pPr>
            <a:fld id="{0F8CCC05-CE10-4621-9106-9A60E06A83E3}" type="slidenum">
              <a:rPr lang="en-US" sz="2400" b="1" smtClean="0">
                <a:solidFill>
                  <a:prstClr val="black"/>
                </a:solidFill>
                <a:latin typeface="Arial" panose="020B0604020202020204" pitchFamily="34" charset="0"/>
              </a:rPr>
              <a:pPr eaLnBrk="0" fontAlgn="base" hangingPunct="0">
                <a:spcBef>
                  <a:spcPct val="0"/>
                </a:spcBef>
                <a:spcAft>
                  <a:spcPct val="0"/>
                </a:spcAft>
              </a:pPr>
              <a:t>12</a:t>
            </a:fld>
            <a:endParaRPr lang="en-US" sz="2400" b="1">
              <a:solidFill>
                <a:prstClr val="black"/>
              </a:solidFill>
              <a:latin typeface="Arial" panose="020B0604020202020204" pitchFamily="34" charset="0"/>
            </a:endParaRPr>
          </a:p>
        </p:txBody>
      </p:sp>
    </p:spTree>
    <p:extLst>
      <p:ext uri="{BB962C8B-B14F-4D97-AF65-F5344CB8AC3E}">
        <p14:creationId xmlns:p14="http://schemas.microsoft.com/office/powerpoint/2010/main" val="371701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13</a:t>
            </a:fld>
            <a:endParaRPr lang="en-US"/>
          </a:p>
        </p:txBody>
      </p:sp>
    </p:spTree>
    <p:extLst>
      <p:ext uri="{BB962C8B-B14F-4D97-AF65-F5344CB8AC3E}">
        <p14:creationId xmlns:p14="http://schemas.microsoft.com/office/powerpoint/2010/main" val="7113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14</a:t>
            </a:fld>
            <a:endParaRPr lang="en-US"/>
          </a:p>
        </p:txBody>
      </p:sp>
    </p:spTree>
    <p:extLst>
      <p:ext uri="{BB962C8B-B14F-4D97-AF65-F5344CB8AC3E}">
        <p14:creationId xmlns:p14="http://schemas.microsoft.com/office/powerpoint/2010/main" val="1164066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16</a:t>
            </a:fld>
            <a:endParaRPr lang="en-US"/>
          </a:p>
        </p:txBody>
      </p:sp>
    </p:spTree>
    <p:extLst>
      <p:ext uri="{BB962C8B-B14F-4D97-AF65-F5344CB8AC3E}">
        <p14:creationId xmlns:p14="http://schemas.microsoft.com/office/powerpoint/2010/main" val="247565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to </a:t>
            </a:r>
            <a:r>
              <a:rPr lang="en-US" dirty="0" err="1"/>
              <a:t>Meii</a:t>
            </a:r>
            <a:r>
              <a:rPr lang="en-US" dirty="0"/>
              <a:t> Chung of UT Austin, whose image of a </a:t>
            </a:r>
            <a:r>
              <a:rPr lang="en-US" dirty="0" err="1"/>
              <a:t>Cerebratulus</a:t>
            </a:r>
            <a:r>
              <a:rPr lang="en-US" dirty="0"/>
              <a:t> </a:t>
            </a:r>
            <a:r>
              <a:rPr lang="en-US" dirty="0" err="1"/>
              <a:t>pilidium</a:t>
            </a:r>
            <a:r>
              <a:rPr lang="en-US" dirty="0"/>
              <a:t> larva won first place in the latest voting round to choose a cover for Development from images taken by students of the 2010 Woods Hole Embryology course. </a:t>
            </a:r>
          </a:p>
          <a:p>
            <a:r>
              <a:rPr lang="en-US" dirty="0"/>
              <a:t>http://mblembryology.stowers.org/Development%20Covers.html</a:t>
            </a:r>
          </a:p>
          <a:p>
            <a:endParaRPr lang="en-US" dirty="0"/>
          </a:p>
          <a:p>
            <a:r>
              <a:rPr lang="en-US" dirty="0"/>
              <a:t>Confocal image of a squid embryo. All nuclei are stained with DAPI (blue). </a:t>
            </a:r>
            <a:r>
              <a:rPr lang="en-US" dirty="0" err="1"/>
              <a:t>Phalloidin</a:t>
            </a:r>
            <a:r>
              <a:rPr lang="en-US" dirty="0"/>
              <a:t> staining reveals neural structures (red), while cilia on the surface of the embryo are highlighted by acetylated tubulin staining (green). This image was taken by </a:t>
            </a:r>
            <a:r>
              <a:rPr lang="en-US" dirty="0" err="1"/>
              <a:t>Davalyn</a:t>
            </a:r>
            <a:r>
              <a:rPr lang="en-US" dirty="0"/>
              <a:t> Powell (University of Colorado Denver). </a:t>
            </a:r>
          </a:p>
        </p:txBody>
      </p:sp>
      <p:sp>
        <p:nvSpPr>
          <p:cNvPr id="4" name="Slide Number Placeholder 3"/>
          <p:cNvSpPr>
            <a:spLocks noGrp="1"/>
          </p:cNvSpPr>
          <p:nvPr>
            <p:ph type="sldNum" sz="quarter" idx="10"/>
          </p:nvPr>
        </p:nvSpPr>
        <p:spPr>
          <a:xfrm>
            <a:off x="3963988" y="8818563"/>
            <a:ext cx="3032125" cy="465137"/>
          </a:xfrm>
          <a:prstGeom prst="rect">
            <a:avLst/>
          </a:prstGeom>
        </p:spPr>
        <p:txBody>
          <a:bodyPr/>
          <a:lstStyle/>
          <a:p>
            <a:pPr eaLnBrk="0" fontAlgn="base" hangingPunct="0">
              <a:spcBef>
                <a:spcPct val="0"/>
              </a:spcBef>
              <a:spcAft>
                <a:spcPct val="0"/>
              </a:spcAft>
            </a:pPr>
            <a:fld id="{0F8CCC05-CE10-4621-9106-9A60E06A83E3}" type="slidenum">
              <a:rPr lang="en-US" sz="2400" b="1" smtClean="0">
                <a:solidFill>
                  <a:prstClr val="black"/>
                </a:solidFill>
                <a:latin typeface="Arial" panose="020B0604020202020204" pitchFamily="34" charset="0"/>
              </a:rPr>
              <a:pPr eaLnBrk="0" fontAlgn="base" hangingPunct="0">
                <a:spcBef>
                  <a:spcPct val="0"/>
                </a:spcBef>
                <a:spcAft>
                  <a:spcPct val="0"/>
                </a:spcAft>
              </a:pPr>
              <a:t>17</a:t>
            </a:fld>
            <a:endParaRPr lang="en-US" sz="2400" b="1">
              <a:solidFill>
                <a:prstClr val="black"/>
              </a:solidFill>
              <a:latin typeface="Arial" panose="020B0604020202020204" pitchFamily="34" charset="0"/>
            </a:endParaRPr>
          </a:p>
        </p:txBody>
      </p:sp>
    </p:spTree>
    <p:extLst>
      <p:ext uri="{BB962C8B-B14F-4D97-AF65-F5344CB8AC3E}">
        <p14:creationId xmlns:p14="http://schemas.microsoft.com/office/powerpoint/2010/main" val="33144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the third</a:t>
            </a:r>
            <a:r>
              <a:rPr lang="en-US" baseline="0" dirty="0"/>
              <a:t> dimension</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18</a:t>
            </a:fld>
            <a:endParaRPr lang="en-US"/>
          </a:p>
        </p:txBody>
      </p:sp>
    </p:spTree>
    <p:extLst>
      <p:ext uri="{BB962C8B-B14F-4D97-AF65-F5344CB8AC3E}">
        <p14:creationId xmlns:p14="http://schemas.microsoft.com/office/powerpoint/2010/main" val="456503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Manuals for BIF at</a:t>
            </a:r>
            <a:r>
              <a:rPr lang="en-US" baseline="0" dirty="0"/>
              <a:t> BIF web site</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19</a:t>
            </a:fld>
            <a:endParaRPr lang="en-US"/>
          </a:p>
        </p:txBody>
      </p:sp>
    </p:spTree>
    <p:extLst>
      <p:ext uri="{BB962C8B-B14F-4D97-AF65-F5344CB8AC3E}">
        <p14:creationId xmlns:p14="http://schemas.microsoft.com/office/powerpoint/2010/main" val="300711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55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26365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924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660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424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464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1365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50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780208-9E17-4EB2-8027-FACA7CFD5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92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D41CA4-9AAD-474F-923C-17E35CA863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663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DE5C0B-7C8F-4C62-ABD4-6E63A959F3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0003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64F9BC-72DA-4BA9-A3F6-B17096BB7E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2500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6544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ACA83D-A00C-4F65-831B-8D8D56E2CC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232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C9F27B4-A00D-4D84-BAFF-0F33F64110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114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6F61B2E-4614-4E76-8EB0-A1398388BF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9989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848DBD-62ED-4306-99FB-2AB41397C1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200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E48630-68A8-4232-B422-93EDFB295C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71353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98FE78-8597-42D6-8548-2387994332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66287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049322-37AA-450A-91DE-C9175D2B18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9604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CE9DBD8-8392-4556-AF91-EA1F7746EE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8568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287F8F78-F383-4B6A-BF0B-6E9E8B95CC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678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577187D-7190-4B04-8006-0AF19B57BB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8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6332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D14A4-A429-4ACF-A784-3B2AAE0B4A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57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157DF-CF3D-40DF-8EF6-29DDC577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9277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EAF0C3-94C7-43F8-B8A9-3A5C73D28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3325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E9F24A-4B90-40A8-AAEF-1F77CEF66E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3919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606419-FFA3-4DC8-B9F4-3679046789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75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AC39C7-ED82-44FD-A084-29AABD85B7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4186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DFA655-C4FE-4E10-9D2A-0CECBB833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3723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8D8E8-3346-45EB-BB0C-58501CA07C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9961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FFF1A9-1FFC-4646-87E2-EF7A5F4642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93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3874B-2B89-4523-959E-1FF7A5486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69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682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B96B7-8F3A-4391-9596-4AD97266E4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64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351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0885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50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755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720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51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3679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3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330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61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389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132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5119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6694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191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355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56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37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894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7171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0585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24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53921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00809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163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936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208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7651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501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6044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446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4323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715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28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070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4590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73448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137770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976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453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3219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417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8230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5788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7385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798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1684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044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145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6896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3050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93648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96430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74379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3911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9072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0066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468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2021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1164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720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0825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2506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965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16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353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82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284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982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648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931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81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3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205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5285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478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290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075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556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885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9044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770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334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9334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369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742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6130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7952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80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8452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0308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0809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940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29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2454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mn-lt"/>
              </a:defRPr>
            </a:lvl1pPr>
          </a:lstStyle>
          <a:p>
            <a:pPr eaLnBrk="0" fontAlgn="base" hangingPunct="0">
              <a:spcAft>
                <a:spcPct val="0"/>
              </a:spcAft>
            </a:pPr>
            <a:endParaRPr lang="en-US" altLang="en-US">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lt"/>
              </a:defRPr>
            </a:lvl1pPr>
          </a:lstStyle>
          <a:p>
            <a:pPr algn="ctr" eaLnBrk="0" fontAlgn="base" hangingPunct="0">
              <a:spcAft>
                <a:spcPct val="0"/>
              </a:spcAft>
            </a:pPr>
            <a:endParaRPr lang="en-US" altLang="en-US">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lt"/>
              </a:defRPr>
            </a:lvl1pPr>
          </a:lstStyle>
          <a:p>
            <a:pPr eaLnBrk="0" fontAlgn="base" hangingPunct="0">
              <a:spcAft>
                <a:spcPct val="0"/>
              </a:spcAft>
            </a:pPr>
            <a:fld id="{C95E1852-4ACB-42BB-B972-DC2EC689948A}" type="slidenum">
              <a:rPr lang="en-US" altLang="en-US" smtClean="0">
                <a:solidFill>
                  <a:srgbClr val="000000"/>
                </a:solidFill>
              </a:rPr>
              <a:pPr eaLnBrk="0" fontAlgn="base" hangingPunct="0">
                <a:spcAft>
                  <a:spcPct val="0"/>
                </a:spcAft>
              </a:pPr>
              <a:t>‹#›</a:t>
            </a:fld>
            <a:endParaRPr lang="en-US" altLang="en-US">
              <a:solidFill>
                <a:srgbClr val="000000"/>
              </a:solidFill>
            </a:endParaRPr>
          </a:p>
        </p:txBody>
      </p:sp>
    </p:spTree>
    <p:extLst>
      <p:ext uri="{BB962C8B-B14F-4D97-AF65-F5344CB8AC3E}">
        <p14:creationId xmlns:p14="http://schemas.microsoft.com/office/powerpoint/2010/main" val="402281473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DB3A999D-1948-4654-A7EC-0C9ECCBE330B}" type="slidenum">
              <a:rPr lang="en-US" smtClean="0">
                <a:solidFill>
                  <a:prstClr val="black">
                    <a:tint val="75000"/>
                  </a:prstClr>
                </a:solidFill>
                <a:latin typeface="Arial" panose="020B0604020202020204" pitchFamily="34" charset="0"/>
              </a:rPr>
              <a:pPr fontAlgn="base">
                <a:spcBef>
                  <a:spcPct val="0"/>
                </a:spcBef>
                <a:spcAft>
                  <a:spcPct val="0"/>
                </a:spcAft>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299918356"/>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6027825"/>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0442722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8011742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6244387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815C2364-0CCA-40A7-A3A5-B1918A91FA35}" type="datetimeFigureOut">
              <a:rPr lang="en-US" smtClean="0">
                <a:solidFill>
                  <a:prstClr val="white">
                    <a:tint val="75000"/>
                  </a:prstClr>
                </a:solidFill>
              </a:rPr>
              <a:pPr/>
              <a:t>1/3/2018</a:t>
            </a:fld>
            <a:endParaRPr lang="en-US">
              <a:solidFill>
                <a:prstClr val="white">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B455A563-BF99-4C49-A510-8B25508FD0A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48279411"/>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1684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C2364-0CCA-40A7-A3A5-B1918A91FA3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5A563-BF99-4C49-A510-8B25508FD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84006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55F3B-6719-49DD-BFA9-FE23519795A5}" type="datetimeFigureOut">
              <a:rPr lang="en-US" smtClean="0">
                <a:solidFill>
                  <a:prstClr val="black">
                    <a:tint val="75000"/>
                  </a:prstClr>
                </a:solidFill>
              </a:rPr>
              <a:pPr/>
              <a:t>1/3/2018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6569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7.jpe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its.caltech.edu/~bi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hyperlink" Target="http://www.its.caltech.edu/~bi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bi227@caltech.edu"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5.xml"/><Relationship Id="rId7" Type="http://schemas.openxmlformats.org/officeDocument/2006/relationships/image" Target="../media/image30.png"/><Relationship Id="rId2" Type="http://schemas.openxmlformats.org/officeDocument/2006/relationships/video" Target="file:///C:\Documents%20and%20Settings\Andres\My%20Documents\My%20Videos\Recon%20Rotated%20Gatear-3.AVI" TargetMode="External"/><Relationship Id="rId1" Type="http://schemas.microsoft.com/office/2007/relationships/media" Target="file:///C:\Documents%20and%20Settings\Andres\My%20Documents\My%20Videos\Recon%20Rotated%20Gatear-3.AVI"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hyperlink" Target="http://www.its.caltech.edu/~bi177/"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notesSlide" Target="../notesSlides/notesSlide17.xml"/><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36.png"/><Relationship Id="rId2" Type="http://schemas.openxmlformats.org/officeDocument/2006/relationships/slideLayout" Target="../slideLayouts/slideLayout78.xml"/><Relationship Id="rId16"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7.JPG"/><Relationship Id="rId9" Type="http://schemas.openxmlformats.org/officeDocument/2006/relationships/image" Target="../media/image42.jpeg"/><Relationship Id="rId1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0.xml"/><Relationship Id="rId1" Type="http://schemas.openxmlformats.org/officeDocument/2006/relationships/vmlDrawing" Target="../drawings/vmlDrawing2.vml"/><Relationship Id="rId5" Type="http://schemas.openxmlformats.org/officeDocument/2006/relationships/image" Target="../media/image50.png"/><Relationship Id="rId4" Type="http://schemas.openxmlformats.org/officeDocument/2006/relationships/image" Target="../media/image49.emf"/></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8.xml"/><Relationship Id="rId1" Type="http://schemas.openxmlformats.org/officeDocument/2006/relationships/vmlDrawing" Target="../drawings/vmlDrawing3.vml"/><Relationship Id="rId6" Type="http://schemas.openxmlformats.org/officeDocument/2006/relationships/image" Target="../media/image52.emf"/><Relationship Id="rId5" Type="http://schemas.openxmlformats.org/officeDocument/2006/relationships/oleObject" Target="../embeddings/oleObject3.bin"/><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112.xml"/><Relationship Id="rId7" Type="http://schemas.openxmlformats.org/officeDocument/2006/relationships/image" Target="../media/image59.jpeg"/><Relationship Id="rId2" Type="http://schemas.openxmlformats.org/officeDocument/2006/relationships/vmlDrawing" Target="../drawings/vmlDrawing4.vml"/><Relationship Id="rId1" Type="http://schemas.openxmlformats.org/officeDocument/2006/relationships/themeOverride" Target="../theme/themeOverride1.xml"/><Relationship Id="rId6" Type="http://schemas.openxmlformats.org/officeDocument/2006/relationships/image" Target="../media/image57.emf"/><Relationship Id="rId5" Type="http://schemas.openxmlformats.org/officeDocument/2006/relationships/oleObject" Target="../embeddings/oleObject4.bin"/><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hyperlink" Target="http://www.its.caltech.edu/~bi227/"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62.jpeg"/><Relationship Id="rId2" Type="http://schemas.openxmlformats.org/officeDocument/2006/relationships/vmlDrawing" Target="../drawings/vmlDrawing5.vml"/><Relationship Id="rId1" Type="http://schemas.openxmlformats.org/officeDocument/2006/relationships/themeOverride" Target="../theme/themeOverride2.xml"/><Relationship Id="rId6" Type="http://schemas.openxmlformats.org/officeDocument/2006/relationships/image" Target="../media/image59.jpeg"/><Relationship Id="rId5" Type="http://schemas.openxmlformats.org/officeDocument/2006/relationships/image" Target="../media/image61.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vmlDrawing" Target="../drawings/vmlDrawing6.vml"/><Relationship Id="rId1" Type="http://schemas.openxmlformats.org/officeDocument/2006/relationships/themeOverride" Target="../theme/themeOverride3.xml"/><Relationship Id="rId6" Type="http://schemas.openxmlformats.org/officeDocument/2006/relationships/image" Target="../media/image64.jpeg"/><Relationship Id="rId5" Type="http://schemas.openxmlformats.org/officeDocument/2006/relationships/image" Target="../media/image63.emf"/><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66.jpeg"/><Relationship Id="rId2" Type="http://schemas.openxmlformats.org/officeDocument/2006/relationships/vmlDrawing" Target="../drawings/vmlDrawing7.vml"/><Relationship Id="rId1" Type="http://schemas.openxmlformats.org/officeDocument/2006/relationships/themeOverride" Target="../theme/themeOverride4.xml"/><Relationship Id="rId6" Type="http://schemas.openxmlformats.org/officeDocument/2006/relationships/image" Target="../media/image64.jpeg"/><Relationship Id="rId5" Type="http://schemas.openxmlformats.org/officeDocument/2006/relationships/image" Target="../media/image65.emf"/><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68.jpeg"/><Relationship Id="rId2" Type="http://schemas.openxmlformats.org/officeDocument/2006/relationships/vmlDrawing" Target="../drawings/vmlDrawing8.vml"/><Relationship Id="rId1" Type="http://schemas.openxmlformats.org/officeDocument/2006/relationships/themeOverride" Target="../theme/themeOverride5.xml"/><Relationship Id="rId6" Type="http://schemas.openxmlformats.org/officeDocument/2006/relationships/image" Target="../media/image66.jpeg"/><Relationship Id="rId5" Type="http://schemas.openxmlformats.org/officeDocument/2006/relationships/image" Target="../media/image67.emf"/><Relationship Id="rId4" Type="http://schemas.openxmlformats.org/officeDocument/2006/relationships/oleObject" Target="../embeddings/oleObject8.bin"/></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vmlDrawing" Target="../drawings/vmlDrawing9.vml"/><Relationship Id="rId1" Type="http://schemas.openxmlformats.org/officeDocument/2006/relationships/themeOverride" Target="../theme/themeOverride6.xml"/><Relationship Id="rId6" Type="http://schemas.openxmlformats.org/officeDocument/2006/relationships/image" Target="../media/image70.jpeg"/><Relationship Id="rId5" Type="http://schemas.openxmlformats.org/officeDocument/2006/relationships/image" Target="../media/image69.emf"/><Relationship Id="rId4" Type="http://schemas.openxmlformats.org/officeDocument/2006/relationships/oleObject" Target="../embeddings/oleObject9.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73.jpeg"/><Relationship Id="rId2" Type="http://schemas.openxmlformats.org/officeDocument/2006/relationships/vmlDrawing" Target="../drawings/vmlDrawing10.vml"/><Relationship Id="rId1" Type="http://schemas.openxmlformats.org/officeDocument/2006/relationships/themeOverride" Target="../theme/themeOverride7.xml"/><Relationship Id="rId6" Type="http://schemas.openxmlformats.org/officeDocument/2006/relationships/image" Target="../media/image71.emf"/><Relationship Id="rId5" Type="http://schemas.openxmlformats.org/officeDocument/2006/relationships/oleObject" Target="../embeddings/oleObject10.bin"/><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12.xml"/><Relationship Id="rId1" Type="http://schemas.openxmlformats.org/officeDocument/2006/relationships/vmlDrawing" Target="../drawings/vmlDrawing11.vml"/><Relationship Id="rId5" Type="http://schemas.openxmlformats.org/officeDocument/2006/relationships/image" Target="../media/image74.emf"/><Relationship Id="rId4" Type="http://schemas.openxmlformats.org/officeDocument/2006/relationships/oleObject" Target="../embeddings/oleObject11.bin"/></Relationships>
</file>

<file path=ppt/slides/_rels/slide47.xml.rels><?xml version="1.0" encoding="UTF-8" standalone="yes"?>
<Relationships xmlns="http://schemas.openxmlformats.org/package/2006/relationships"><Relationship Id="rId2" Type="http://schemas.openxmlformats.org/officeDocument/2006/relationships/hyperlink" Target="http://zeiss-campus.magnet.fsu.edu/tutorials/basics/microscopealignment/indexflash.html" TargetMode="External"/><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50216"/>
            <a:ext cx="6858000" cy="1790700"/>
          </a:xfrm>
        </p:spPr>
        <p:txBody>
          <a:bodyPr>
            <a:normAutofit fontScale="90000"/>
          </a:bodyPr>
          <a:lstStyle/>
          <a:p>
            <a:r>
              <a:rPr lang="en-US" dirty="0"/>
              <a:t>Biology 227: Methods in Modern Microscopy</a:t>
            </a:r>
          </a:p>
        </p:txBody>
      </p:sp>
      <p:sp>
        <p:nvSpPr>
          <p:cNvPr id="3" name="Subtitle 2"/>
          <p:cNvSpPr>
            <a:spLocks noGrp="1"/>
          </p:cNvSpPr>
          <p:nvPr>
            <p:ph type="subTitle" idx="1"/>
          </p:nvPr>
        </p:nvSpPr>
        <p:spPr>
          <a:xfrm>
            <a:off x="1143000" y="3775137"/>
            <a:ext cx="6858000" cy="1025465"/>
          </a:xfrm>
        </p:spPr>
        <p:txBody>
          <a:bodyPr>
            <a:normAutofit/>
          </a:bodyPr>
          <a:lstStyle/>
          <a:p>
            <a:r>
              <a:rPr lang="en-US" dirty="0"/>
              <a:t>Andres Collazo, Director Biological Imaging Facility</a:t>
            </a:r>
          </a:p>
          <a:p>
            <a:r>
              <a:rPr lang="en-US" dirty="0"/>
              <a:t>Cai Tong Ng, Graduate Student, TA</a:t>
            </a:r>
          </a:p>
          <a:p>
            <a:endParaRPr lang="en-US" dirty="0"/>
          </a:p>
        </p:txBody>
      </p:sp>
    </p:spTree>
    <p:extLst>
      <p:ext uri="{BB962C8B-B14F-4D97-AF65-F5344CB8AC3E}">
        <p14:creationId xmlns:p14="http://schemas.microsoft.com/office/powerpoint/2010/main" val="182115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Resolution vs Contrast</a:t>
            </a:r>
          </a:p>
        </p:txBody>
      </p:sp>
      <p:sp>
        <p:nvSpPr>
          <p:cNvPr id="15" name="Content Placeholder 2"/>
          <p:cNvSpPr>
            <a:spLocks noGrp="1"/>
          </p:cNvSpPr>
          <p:nvPr>
            <p:ph sz="half" idx="1"/>
          </p:nvPr>
        </p:nvSpPr>
        <p:spPr/>
        <p:txBody>
          <a:bodyPr>
            <a:normAutofit/>
          </a:bodyPr>
          <a:lstStyle/>
          <a:p>
            <a:r>
              <a:rPr lang="en-US" sz="2311" dirty="0"/>
              <a:t>More than just magnification</a:t>
            </a:r>
          </a:p>
          <a:p>
            <a:r>
              <a:rPr lang="en-US" sz="2311" dirty="0"/>
              <a:t>Shorter wavelength</a:t>
            </a:r>
          </a:p>
          <a:p>
            <a:r>
              <a:rPr lang="en-US" sz="2311" dirty="0"/>
              <a:t>But hard to resolve without contrast!</a:t>
            </a:r>
          </a:p>
        </p:txBody>
      </p:sp>
      <p:sp>
        <p:nvSpPr>
          <p:cNvPr id="5" name="Rectangle 4"/>
          <p:cNvSpPr/>
          <p:nvPr/>
        </p:nvSpPr>
        <p:spPr>
          <a:xfrm>
            <a:off x="5018061" y="2030213"/>
            <a:ext cx="2834549" cy="2446871"/>
          </a:xfrm>
          <a:prstGeom prst="rect">
            <a:avLst/>
          </a:prstGeom>
          <a:gradFill>
            <a:gsLst>
              <a:gs pos="0">
                <a:srgbClr val="000000"/>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0" name="Oval 9"/>
          <p:cNvSpPr/>
          <p:nvPr/>
        </p:nvSpPr>
        <p:spPr>
          <a:xfrm>
            <a:off x="501806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1" name="Oval 10"/>
          <p:cNvSpPr/>
          <p:nvPr/>
        </p:nvSpPr>
        <p:spPr>
          <a:xfrm>
            <a:off x="518561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2" name="Oval 11"/>
          <p:cNvSpPr/>
          <p:nvPr/>
        </p:nvSpPr>
        <p:spPr>
          <a:xfrm>
            <a:off x="6079959"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3" name="Oval 12"/>
          <p:cNvSpPr/>
          <p:nvPr/>
        </p:nvSpPr>
        <p:spPr>
          <a:xfrm>
            <a:off x="6451601" y="2574310"/>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4" name="Oval 13"/>
          <p:cNvSpPr/>
          <p:nvPr/>
        </p:nvSpPr>
        <p:spPr>
          <a:xfrm>
            <a:off x="7582569" y="2548244"/>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Tree>
    <p:extLst>
      <p:ext uri="{BB962C8B-B14F-4D97-AF65-F5344CB8AC3E}">
        <p14:creationId xmlns:p14="http://schemas.microsoft.com/office/powerpoint/2010/main" val="3084080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Resolution vs Contrast</a:t>
            </a:r>
          </a:p>
        </p:txBody>
      </p:sp>
      <p:sp>
        <p:nvSpPr>
          <p:cNvPr id="3" name="Content Placeholder 2"/>
          <p:cNvSpPr>
            <a:spLocks noGrp="1"/>
          </p:cNvSpPr>
          <p:nvPr>
            <p:ph sz="half" idx="1"/>
          </p:nvPr>
        </p:nvSpPr>
        <p:spPr/>
        <p:txBody>
          <a:bodyPr/>
          <a:lstStyle/>
          <a:p>
            <a:r>
              <a:rPr lang="en-US" dirty="0"/>
              <a:t>Transparent specimen contrast</a:t>
            </a:r>
          </a:p>
          <a:p>
            <a:pPr lvl="1"/>
            <a:r>
              <a:rPr lang="en-US" dirty="0"/>
              <a:t>Bright field 2-5%</a:t>
            </a:r>
          </a:p>
          <a:p>
            <a:pPr lvl="1"/>
            <a:r>
              <a:rPr lang="en-US" dirty="0"/>
              <a:t>Phase &amp; DIC 15-20%</a:t>
            </a:r>
          </a:p>
          <a:p>
            <a:pPr lvl="1"/>
            <a:r>
              <a:rPr lang="en-US" dirty="0"/>
              <a:t>Stained specimen 25%</a:t>
            </a:r>
          </a:p>
          <a:p>
            <a:pPr lvl="1"/>
            <a:r>
              <a:rPr lang="en-US" dirty="0"/>
              <a:t>Dark field 60%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321" y="2003778"/>
            <a:ext cx="3488267" cy="149013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33954"/>
          <a:stretch/>
        </p:blipFill>
        <p:spPr>
          <a:xfrm>
            <a:off x="4721321" y="3817516"/>
            <a:ext cx="3508279" cy="2239324"/>
          </a:xfrm>
          <a:prstGeom prst="rect">
            <a:avLst/>
          </a:prstGeom>
        </p:spPr>
      </p:pic>
      <p:sp>
        <p:nvSpPr>
          <p:cNvPr id="13" name="Rectangle 12"/>
          <p:cNvSpPr/>
          <p:nvPr/>
        </p:nvSpPr>
        <p:spPr>
          <a:xfrm>
            <a:off x="6739467" y="3361267"/>
            <a:ext cx="609600" cy="270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prstClr val="white"/>
              </a:solidFill>
            </a:endParaRPr>
          </a:p>
        </p:txBody>
      </p:sp>
      <p:sp>
        <p:nvSpPr>
          <p:cNvPr id="14" name="Rectangle 13"/>
          <p:cNvSpPr/>
          <p:nvPr/>
        </p:nvSpPr>
        <p:spPr>
          <a:xfrm>
            <a:off x="6942667" y="5867400"/>
            <a:ext cx="948267" cy="270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prstClr val="white"/>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4227794"/>
            <a:ext cx="2032000" cy="1348740"/>
          </a:xfrm>
          <a:prstGeom prst="rect">
            <a:avLst/>
          </a:prstGeom>
        </p:spPr>
      </p:pic>
      <p:sp>
        <p:nvSpPr>
          <p:cNvPr id="4" name="TextBox 3"/>
          <p:cNvSpPr txBox="1"/>
          <p:nvPr/>
        </p:nvSpPr>
        <p:spPr>
          <a:xfrm>
            <a:off x="1179099" y="5664200"/>
            <a:ext cx="3424335" cy="242823"/>
          </a:xfrm>
          <a:prstGeom prst="rect">
            <a:avLst/>
          </a:prstGeom>
          <a:noFill/>
        </p:spPr>
        <p:txBody>
          <a:bodyPr wrap="none" rtlCol="0">
            <a:spAutoFit/>
          </a:bodyPr>
          <a:lstStyle/>
          <a:p>
            <a:pPr fontAlgn="base">
              <a:spcBef>
                <a:spcPct val="0"/>
              </a:spcBef>
              <a:spcAft>
                <a:spcPct val="0"/>
              </a:spcAft>
            </a:pPr>
            <a:r>
              <a:rPr lang="en-US" sz="978" dirty="0">
                <a:solidFill>
                  <a:prstClr val="black"/>
                </a:solidFill>
                <a:latin typeface="Arial" panose="020B0604020202020204" pitchFamily="34" charset="0"/>
              </a:rPr>
              <a:t>https://www.flickr.com/photos/wunderkanone/4244591261</a:t>
            </a:r>
          </a:p>
        </p:txBody>
      </p:sp>
    </p:spTree>
    <p:extLst>
      <p:ext uri="{BB962C8B-B14F-4D97-AF65-F5344CB8AC3E}">
        <p14:creationId xmlns:p14="http://schemas.microsoft.com/office/powerpoint/2010/main" val="245630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The Ultimate Contrast</a:t>
            </a:r>
          </a:p>
        </p:txBody>
      </p:sp>
      <p:sp>
        <p:nvSpPr>
          <p:cNvPr id="3" name="Content Placeholder 2"/>
          <p:cNvSpPr>
            <a:spLocks noGrp="1"/>
          </p:cNvSpPr>
          <p:nvPr>
            <p:ph sz="half" idx="1"/>
          </p:nvPr>
        </p:nvSpPr>
        <p:spPr/>
        <p:txBody>
          <a:bodyPr/>
          <a:lstStyle/>
          <a:p>
            <a:r>
              <a:rPr lang="en-US" dirty="0"/>
              <a:t>Transparent specimen contrast</a:t>
            </a:r>
          </a:p>
          <a:p>
            <a:pPr lvl="1"/>
            <a:r>
              <a:rPr lang="en-US" dirty="0"/>
              <a:t>Bright field 2-5%</a:t>
            </a:r>
          </a:p>
          <a:p>
            <a:pPr lvl="1"/>
            <a:r>
              <a:rPr lang="en-US" dirty="0"/>
              <a:t>Phase &amp; DIC 15-20%</a:t>
            </a:r>
          </a:p>
          <a:p>
            <a:pPr lvl="1"/>
            <a:r>
              <a:rPr lang="en-US" dirty="0"/>
              <a:t>Stained specimen 25%</a:t>
            </a:r>
          </a:p>
          <a:p>
            <a:pPr lvl="1"/>
            <a:r>
              <a:rPr lang="en-US" dirty="0"/>
              <a:t>Dark field 60%</a:t>
            </a:r>
          </a:p>
          <a:p>
            <a:pPr lvl="1"/>
            <a:r>
              <a:rPr lang="en-US" dirty="0"/>
              <a:t>Fluorescence 75%</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2800" y="2003778"/>
            <a:ext cx="3454400" cy="34544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735" y="4491680"/>
            <a:ext cx="2205284" cy="1764228"/>
          </a:xfrm>
          <a:prstGeom prst="rect">
            <a:avLst/>
          </a:prstGeom>
        </p:spPr>
      </p:pic>
    </p:spTree>
    <p:extLst>
      <p:ext uri="{BB962C8B-B14F-4D97-AF65-F5344CB8AC3E}">
        <p14:creationId xmlns:p14="http://schemas.microsoft.com/office/powerpoint/2010/main" val="1866222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t>Week 1	</a:t>
            </a:r>
            <a:r>
              <a:rPr lang="en-US" sz="1800" b="1" dirty="0"/>
              <a:t>Introduction to Microscopes (Kohler illumination,  Confocal microscope training)</a:t>
            </a:r>
            <a:endParaRPr lang="en-US" sz="1800" dirty="0"/>
          </a:p>
          <a:p>
            <a:pPr marL="914400" indent="-914400">
              <a:buNone/>
            </a:pPr>
            <a:r>
              <a:rPr lang="en-US" sz="1800" dirty="0"/>
              <a:t>Week 2	</a:t>
            </a:r>
            <a:r>
              <a:rPr lang="en-US" sz="1800" b="1" dirty="0"/>
              <a:t>Applying Geometrical Optics (Making the Rochester Cloak)</a:t>
            </a:r>
            <a:endParaRPr lang="en-US" sz="1800" dirty="0"/>
          </a:p>
          <a:p>
            <a:pPr marL="914400" indent="-914400">
              <a:buNone/>
            </a:pPr>
            <a:r>
              <a:rPr lang="en-US" sz="1800" dirty="0"/>
              <a:t>Week 3	</a:t>
            </a:r>
            <a:r>
              <a:rPr lang="en-US" sz="1800" b="1" dirty="0"/>
              <a:t>3D Laser Scanning Confocal Microscopy (LSCM)</a:t>
            </a:r>
            <a:r>
              <a:rPr lang="en-US" sz="1800" dirty="0"/>
              <a:t> </a:t>
            </a:r>
          </a:p>
          <a:p>
            <a:pPr marL="914400" indent="-914400">
              <a:buNone/>
            </a:pPr>
            <a:r>
              <a:rPr lang="en-US" sz="1800" dirty="0"/>
              <a:t>Week 4	</a:t>
            </a:r>
            <a:r>
              <a:rPr lang="en-US" sz="1800" b="1" dirty="0"/>
              <a:t>Begin Building a Light Sheet Microscope (openspim.org)</a:t>
            </a:r>
            <a:r>
              <a:rPr lang="en-US" sz="1800" dirty="0"/>
              <a:t> </a:t>
            </a:r>
          </a:p>
          <a:p>
            <a:pPr marL="914400" indent="-914400">
              <a:buNone/>
            </a:pPr>
            <a:r>
              <a:rPr lang="en-US" sz="1800" dirty="0"/>
              <a:t>Week 5	</a:t>
            </a:r>
            <a:r>
              <a:rPr lang="en-US" sz="1800" b="1" dirty="0"/>
              <a:t>FCS versus FRAP</a:t>
            </a:r>
            <a:endParaRPr lang="en-US" sz="1800" dirty="0"/>
          </a:p>
          <a:p>
            <a:pPr marL="914400" indent="-914400">
              <a:buNone/>
            </a:pPr>
            <a:r>
              <a:rPr lang="en-US" sz="1800" dirty="0"/>
              <a:t>Week 6	</a:t>
            </a:r>
            <a:r>
              <a:rPr lang="en-US" sz="1800" b="1" dirty="0"/>
              <a:t>Live Imaging: Zebrafish embryos</a:t>
            </a:r>
            <a:r>
              <a:rPr lang="en-US" sz="1800" dirty="0"/>
              <a:t> </a:t>
            </a:r>
          </a:p>
          <a:p>
            <a:pPr marL="914400" indent="-914400">
              <a:buNone/>
            </a:pPr>
            <a:r>
              <a:rPr lang="en-US" sz="1800" dirty="0"/>
              <a:t>Week 7	</a:t>
            </a:r>
            <a:r>
              <a:rPr lang="en-US" sz="1800" b="1" dirty="0"/>
              <a:t>Multispectral Imaging </a:t>
            </a:r>
            <a:endParaRPr lang="en-US" sz="1800" dirty="0"/>
          </a:p>
          <a:p>
            <a:pPr marL="914400" indent="-914400">
              <a:buNone/>
            </a:pPr>
            <a:r>
              <a:rPr lang="en-US" sz="1800" dirty="0"/>
              <a:t>Week 8	</a:t>
            </a:r>
            <a:r>
              <a:rPr lang="en-US" sz="1800" b="1" dirty="0"/>
              <a:t>Work on Assignments and building light sheet</a:t>
            </a:r>
            <a:endParaRPr lang="en-US" sz="1800" dirty="0"/>
          </a:p>
          <a:p>
            <a:pPr marL="914400" indent="-914400">
              <a:buNone/>
            </a:pPr>
            <a:r>
              <a:rPr lang="en-US" sz="1800" dirty="0"/>
              <a:t>Week 9	</a:t>
            </a:r>
            <a:r>
              <a:rPr lang="en-US" sz="1800" b="1" dirty="0"/>
              <a:t>Work on Assignments and building light sheet</a:t>
            </a:r>
            <a:endParaRPr lang="en-US" sz="1800" dirty="0"/>
          </a:p>
          <a:p>
            <a:pPr marL="914400" indent="-914400">
              <a:buNone/>
            </a:pPr>
            <a:r>
              <a:rPr lang="en-US" sz="1800" dirty="0"/>
              <a:t>Week 10	</a:t>
            </a:r>
            <a:r>
              <a:rPr lang="en-US" sz="1800" b="1" dirty="0"/>
              <a:t>Super Resolution Light Microscopy</a:t>
            </a:r>
            <a:endParaRPr lang="en-US" sz="1800" dirty="0"/>
          </a:p>
        </p:txBody>
      </p:sp>
    </p:spTree>
    <p:extLst>
      <p:ext uri="{BB962C8B-B14F-4D97-AF65-F5344CB8AC3E}">
        <p14:creationId xmlns:p14="http://schemas.microsoft.com/office/powerpoint/2010/main" val="42131160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1">
                    <a:lumMod val="95000"/>
                  </a:schemeClr>
                </a:solidFill>
              </a:rPr>
              <a:t>Week 1	</a:t>
            </a:r>
            <a:r>
              <a:rPr lang="en-US" sz="1800" b="1" dirty="0">
                <a:solidFill>
                  <a:schemeClr val="bg1">
                    <a:lumMod val="95000"/>
                  </a:schemeClr>
                </a:solidFill>
              </a:rPr>
              <a:t>Introduction to Microscopes (Kohler illumination,  Confocal microscope training)</a:t>
            </a:r>
            <a:endParaRPr lang="en-US" sz="1800" dirty="0">
              <a:solidFill>
                <a:schemeClr val="bg1">
                  <a:lumMod val="95000"/>
                </a:schemeClr>
              </a:solidFill>
            </a:endParaRPr>
          </a:p>
          <a:p>
            <a:pPr marL="914400" indent="-914400">
              <a:buNone/>
            </a:pPr>
            <a:r>
              <a:rPr lang="en-US" sz="1800" dirty="0"/>
              <a:t>Week 2	</a:t>
            </a:r>
            <a:r>
              <a:rPr lang="en-US" sz="1800" b="1" dirty="0"/>
              <a:t>Applying Geometrical Optics (Making the Rochester Cloak)</a:t>
            </a:r>
            <a:endParaRPr lang="en-US" sz="1800" dirty="0"/>
          </a:p>
          <a:p>
            <a:pPr marL="914400" indent="-914400">
              <a:buNone/>
            </a:pPr>
            <a:r>
              <a:rPr lang="en-US" sz="1800" dirty="0">
                <a:solidFill>
                  <a:schemeClr val="bg1">
                    <a:lumMod val="95000"/>
                  </a:schemeClr>
                </a:solidFill>
              </a:rPr>
              <a:t>Week 3	</a:t>
            </a:r>
            <a:r>
              <a:rPr lang="en-US" sz="1800" b="1" dirty="0">
                <a:solidFill>
                  <a:schemeClr val="bg1">
                    <a:lumMod val="95000"/>
                  </a:schemeClr>
                </a:solidFill>
              </a:rPr>
              <a:t>3D Laser Scanning Confocal Microscopy (LSCM)</a:t>
            </a:r>
            <a:r>
              <a:rPr lang="en-US" sz="1800" dirty="0">
                <a:solidFill>
                  <a:schemeClr val="bg1">
                    <a:lumMod val="95000"/>
                  </a:schemeClr>
                </a:solidFill>
              </a:rPr>
              <a:t> </a:t>
            </a:r>
          </a:p>
          <a:p>
            <a:pPr marL="914400" indent="-914400">
              <a:buNone/>
            </a:pPr>
            <a:r>
              <a:rPr lang="en-US" sz="1800" dirty="0">
                <a:solidFill>
                  <a:schemeClr val="bg1">
                    <a:lumMod val="95000"/>
                  </a:schemeClr>
                </a:solidFill>
              </a:rPr>
              <a:t>Week 4	</a:t>
            </a:r>
            <a:r>
              <a:rPr lang="en-US" sz="1800" b="1" dirty="0">
                <a:solidFill>
                  <a:schemeClr val="bg1">
                    <a:lumMod val="95000"/>
                  </a:schemeClr>
                </a:solidFill>
              </a:rPr>
              <a:t>Begin Building a Light Sheet Microscope (openspim.org)</a:t>
            </a:r>
            <a:r>
              <a:rPr lang="en-US" sz="1800" dirty="0">
                <a:solidFill>
                  <a:schemeClr val="bg1">
                    <a:lumMod val="95000"/>
                  </a:schemeClr>
                </a:solidFill>
              </a:rPr>
              <a:t> </a:t>
            </a:r>
          </a:p>
          <a:p>
            <a:pPr marL="914400" indent="-914400">
              <a:buNone/>
            </a:pPr>
            <a:r>
              <a:rPr lang="en-US" sz="1800" dirty="0">
                <a:solidFill>
                  <a:schemeClr val="bg1">
                    <a:lumMod val="95000"/>
                  </a:schemeClr>
                </a:solidFill>
              </a:rPr>
              <a:t>Week 5	</a:t>
            </a:r>
            <a:r>
              <a:rPr lang="en-US" sz="1800" b="1" dirty="0">
                <a:solidFill>
                  <a:schemeClr val="bg1">
                    <a:lumMod val="95000"/>
                  </a:schemeClr>
                </a:solidFill>
              </a:rPr>
              <a:t>FCS versus FRAP</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6	</a:t>
            </a:r>
            <a:r>
              <a:rPr lang="en-US" sz="1800" b="1" dirty="0">
                <a:solidFill>
                  <a:schemeClr val="bg1">
                    <a:lumMod val="95000"/>
                  </a:schemeClr>
                </a:solidFill>
              </a:rPr>
              <a:t>Live Imaging: Zebrafish embryos</a:t>
            </a:r>
            <a:r>
              <a:rPr lang="en-US" sz="1800" dirty="0">
                <a:solidFill>
                  <a:schemeClr val="bg1">
                    <a:lumMod val="95000"/>
                  </a:schemeClr>
                </a:solidFill>
              </a:rPr>
              <a:t> </a:t>
            </a:r>
          </a:p>
          <a:p>
            <a:pPr marL="914400" indent="-914400">
              <a:buNone/>
            </a:pPr>
            <a:r>
              <a:rPr lang="en-US" sz="1800" dirty="0">
                <a:solidFill>
                  <a:schemeClr val="bg1">
                    <a:lumMod val="95000"/>
                  </a:schemeClr>
                </a:solidFill>
              </a:rPr>
              <a:t>Week 7	</a:t>
            </a:r>
            <a:r>
              <a:rPr lang="en-US" sz="1800" b="1" dirty="0">
                <a:solidFill>
                  <a:schemeClr val="bg1">
                    <a:lumMod val="95000"/>
                  </a:schemeClr>
                </a:solidFill>
              </a:rPr>
              <a:t>Multispectral Imaging </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8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9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10	</a:t>
            </a:r>
            <a:r>
              <a:rPr lang="en-US" sz="1800" b="1" dirty="0">
                <a:solidFill>
                  <a:schemeClr val="bg1">
                    <a:lumMod val="95000"/>
                  </a:schemeClr>
                </a:solidFill>
              </a:rPr>
              <a:t>Super Resolution Light Microscopy</a:t>
            </a:r>
            <a:endParaRPr lang="en-US" sz="1800" dirty="0">
              <a:solidFill>
                <a:schemeClr val="bg1">
                  <a:lumMod val="95000"/>
                </a:schemeClr>
              </a:solidFill>
            </a:endParaRPr>
          </a:p>
        </p:txBody>
      </p:sp>
    </p:spTree>
    <p:extLst>
      <p:ext uri="{BB962C8B-B14F-4D97-AF65-F5344CB8AC3E}">
        <p14:creationId xmlns:p14="http://schemas.microsoft.com/office/powerpoint/2010/main" val="41969516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600" dirty="0"/>
              <a:t>Applying geometrical optics.</a:t>
            </a:r>
            <a:br>
              <a:rPr lang="en-US" sz="3600" dirty="0"/>
            </a:br>
            <a:r>
              <a:rPr lang="en-US" sz="3600" dirty="0"/>
              <a:t>Cloaking objects with simple lenses</a:t>
            </a:r>
          </a:p>
        </p:txBody>
      </p:sp>
      <p:sp>
        <p:nvSpPr>
          <p:cNvPr id="7" name="Content Placeholder 6"/>
          <p:cNvSpPr>
            <a:spLocks noGrp="1"/>
          </p:cNvSpPr>
          <p:nvPr>
            <p:ph sz="half" idx="1"/>
          </p:nvPr>
        </p:nvSpPr>
        <p:spPr/>
        <p:txBody>
          <a:bodyPr>
            <a:normAutofit fontScale="92500"/>
          </a:bodyPr>
          <a:lstStyle/>
          <a:p>
            <a:r>
              <a:rPr lang="en-US" dirty="0"/>
              <a:t>Making objects invisible</a:t>
            </a:r>
          </a:p>
          <a:p>
            <a:r>
              <a:rPr lang="en-US" dirty="0"/>
              <a:t>Ray tracing still important for optical research</a:t>
            </a:r>
          </a:p>
          <a:p>
            <a:r>
              <a:rPr lang="en-US" dirty="0"/>
              <a:t>Paper by Choi and Howell from University of Rochester published 2014</a:t>
            </a:r>
          </a:p>
          <a:p>
            <a:pPr lvl="1"/>
            <a:r>
              <a:rPr lang="en-US" dirty="0"/>
              <a:t>Choi JS, Howell JC. Paraxial ray optics cloaking. Optics express. 2014; 22(24):29465-78.</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862662"/>
            <a:ext cx="3886200" cy="2138632"/>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150" y="4079966"/>
            <a:ext cx="3886200" cy="2331720"/>
          </a:xfrm>
          <a:prstGeom prst="rect">
            <a:avLst/>
          </a:prstGeom>
        </p:spPr>
      </p:pic>
    </p:spTree>
    <p:extLst>
      <p:ext uri="{BB962C8B-B14F-4D97-AF65-F5344CB8AC3E}">
        <p14:creationId xmlns:p14="http://schemas.microsoft.com/office/powerpoint/2010/main" val="99426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1">
                    <a:lumMod val="95000"/>
                  </a:schemeClr>
                </a:solidFill>
              </a:rPr>
              <a:t>Week 1	</a:t>
            </a:r>
            <a:r>
              <a:rPr lang="en-US" sz="1800" b="1" dirty="0">
                <a:solidFill>
                  <a:schemeClr val="bg1">
                    <a:lumMod val="95000"/>
                  </a:schemeClr>
                </a:solidFill>
              </a:rPr>
              <a:t>Introduction to Microscopes (Kohler illumination,  Confocal microscope training)</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2	</a:t>
            </a:r>
            <a:r>
              <a:rPr lang="en-US" sz="1800" b="1" dirty="0">
                <a:solidFill>
                  <a:schemeClr val="bg1">
                    <a:lumMod val="95000"/>
                  </a:schemeClr>
                </a:solidFill>
              </a:rPr>
              <a:t>Applying Geometrical Optics (Making the Rochester Cloak)</a:t>
            </a:r>
            <a:endParaRPr lang="en-US" sz="1800" dirty="0">
              <a:solidFill>
                <a:schemeClr val="bg1">
                  <a:lumMod val="95000"/>
                </a:schemeClr>
              </a:solidFill>
            </a:endParaRPr>
          </a:p>
          <a:p>
            <a:pPr marL="914400" indent="-914400">
              <a:buNone/>
            </a:pPr>
            <a:r>
              <a:rPr lang="en-US" sz="1800" dirty="0"/>
              <a:t>Week 3	</a:t>
            </a:r>
            <a:r>
              <a:rPr lang="en-US" sz="1800" b="1" dirty="0"/>
              <a:t>3D Laser Scanning Confocal Microscopy (LSCM)</a:t>
            </a:r>
            <a:r>
              <a:rPr lang="en-US" sz="1800" dirty="0"/>
              <a:t> </a:t>
            </a:r>
          </a:p>
          <a:p>
            <a:pPr marL="914400" indent="-914400">
              <a:buNone/>
            </a:pPr>
            <a:r>
              <a:rPr lang="en-US" sz="1800" dirty="0">
                <a:solidFill>
                  <a:schemeClr val="bg1">
                    <a:lumMod val="95000"/>
                  </a:schemeClr>
                </a:solidFill>
              </a:rPr>
              <a:t>Week 4	</a:t>
            </a:r>
            <a:r>
              <a:rPr lang="en-US" sz="1800" b="1" dirty="0">
                <a:solidFill>
                  <a:schemeClr val="bg1">
                    <a:lumMod val="95000"/>
                  </a:schemeClr>
                </a:solidFill>
              </a:rPr>
              <a:t>Begin Building a Light Sheet Microscope (openspim.org)</a:t>
            </a:r>
            <a:r>
              <a:rPr lang="en-US" sz="1800" dirty="0">
                <a:solidFill>
                  <a:schemeClr val="bg1">
                    <a:lumMod val="95000"/>
                  </a:schemeClr>
                </a:solidFill>
              </a:rPr>
              <a:t> </a:t>
            </a:r>
          </a:p>
          <a:p>
            <a:pPr marL="914400" indent="-914400">
              <a:buNone/>
            </a:pPr>
            <a:r>
              <a:rPr lang="en-US" sz="1800" dirty="0">
                <a:solidFill>
                  <a:schemeClr val="bg1">
                    <a:lumMod val="95000"/>
                  </a:schemeClr>
                </a:solidFill>
              </a:rPr>
              <a:t>Week 5	</a:t>
            </a:r>
            <a:r>
              <a:rPr lang="en-US" sz="1800" b="1" dirty="0">
                <a:solidFill>
                  <a:schemeClr val="bg1">
                    <a:lumMod val="95000"/>
                  </a:schemeClr>
                </a:solidFill>
              </a:rPr>
              <a:t>FCS versus FRAP</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6	</a:t>
            </a:r>
            <a:r>
              <a:rPr lang="en-US" sz="1800" b="1" dirty="0">
                <a:solidFill>
                  <a:schemeClr val="bg1">
                    <a:lumMod val="95000"/>
                  </a:schemeClr>
                </a:solidFill>
              </a:rPr>
              <a:t>Live Imaging: Zebrafish embryos</a:t>
            </a:r>
            <a:r>
              <a:rPr lang="en-US" sz="1800" dirty="0">
                <a:solidFill>
                  <a:schemeClr val="bg1">
                    <a:lumMod val="95000"/>
                  </a:schemeClr>
                </a:solidFill>
              </a:rPr>
              <a:t> </a:t>
            </a:r>
          </a:p>
          <a:p>
            <a:pPr marL="914400" indent="-914400">
              <a:buNone/>
            </a:pPr>
            <a:r>
              <a:rPr lang="en-US" sz="1800" dirty="0">
                <a:solidFill>
                  <a:schemeClr val="bg1">
                    <a:lumMod val="95000"/>
                  </a:schemeClr>
                </a:solidFill>
              </a:rPr>
              <a:t>Week 7	</a:t>
            </a:r>
            <a:r>
              <a:rPr lang="en-US" sz="1800" b="1" dirty="0">
                <a:solidFill>
                  <a:schemeClr val="bg1">
                    <a:lumMod val="95000"/>
                  </a:schemeClr>
                </a:solidFill>
              </a:rPr>
              <a:t>Multispectral Imaging </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8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9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10	</a:t>
            </a:r>
            <a:r>
              <a:rPr lang="en-US" sz="1800" b="1" dirty="0">
                <a:solidFill>
                  <a:schemeClr val="bg1">
                    <a:lumMod val="95000"/>
                  </a:schemeClr>
                </a:solidFill>
              </a:rPr>
              <a:t>Super Resolution Light Microscopy</a:t>
            </a:r>
            <a:endParaRPr lang="en-US" sz="1800" dirty="0">
              <a:solidFill>
                <a:schemeClr val="bg1">
                  <a:lumMod val="95000"/>
                </a:schemeClr>
              </a:solidFill>
            </a:endParaRPr>
          </a:p>
        </p:txBody>
      </p:sp>
    </p:spTree>
    <p:extLst>
      <p:ext uri="{BB962C8B-B14F-4D97-AF65-F5344CB8AC3E}">
        <p14:creationId xmlns:p14="http://schemas.microsoft.com/office/powerpoint/2010/main" val="9828421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The Ultimate Contrast</a:t>
            </a:r>
          </a:p>
        </p:txBody>
      </p:sp>
      <p:sp>
        <p:nvSpPr>
          <p:cNvPr id="3" name="Content Placeholder 2"/>
          <p:cNvSpPr>
            <a:spLocks noGrp="1"/>
          </p:cNvSpPr>
          <p:nvPr>
            <p:ph sz="half" idx="1"/>
          </p:nvPr>
        </p:nvSpPr>
        <p:spPr/>
        <p:txBody>
          <a:bodyPr/>
          <a:lstStyle/>
          <a:p>
            <a:r>
              <a:rPr lang="en-US" dirty="0"/>
              <a:t>Transparent specimen contrast</a:t>
            </a:r>
          </a:p>
          <a:p>
            <a:pPr lvl="1"/>
            <a:r>
              <a:rPr lang="en-US" dirty="0"/>
              <a:t>Bright field 2-5%</a:t>
            </a:r>
          </a:p>
          <a:p>
            <a:pPr lvl="1"/>
            <a:r>
              <a:rPr lang="en-US" dirty="0"/>
              <a:t>Phase &amp; DIC 15-20%</a:t>
            </a:r>
          </a:p>
          <a:p>
            <a:pPr lvl="1"/>
            <a:r>
              <a:rPr lang="en-US" dirty="0"/>
              <a:t>Stained specimen 25%</a:t>
            </a:r>
          </a:p>
          <a:p>
            <a:pPr lvl="1"/>
            <a:r>
              <a:rPr lang="en-US" dirty="0"/>
              <a:t>Dark field 60%</a:t>
            </a:r>
          </a:p>
          <a:p>
            <a:pPr lvl="1"/>
            <a:r>
              <a:rPr lang="en-US" dirty="0"/>
              <a:t>Fluorescence 75%</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2800" y="2003778"/>
            <a:ext cx="3454400" cy="34544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735" y="4491680"/>
            <a:ext cx="2205284" cy="1764228"/>
          </a:xfrm>
          <a:prstGeom prst="rect">
            <a:avLst/>
          </a:prstGeom>
        </p:spPr>
      </p:pic>
    </p:spTree>
    <p:extLst>
      <p:ext uri="{BB962C8B-B14F-4D97-AF65-F5344CB8AC3E}">
        <p14:creationId xmlns:p14="http://schemas.microsoft.com/office/powerpoint/2010/main" val="35812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sz="3200" dirty="0"/>
              <a:t>Improve fluorescence with optical sectioning:</a:t>
            </a:r>
            <a:br>
              <a:rPr lang="en-US" sz="3200" dirty="0"/>
            </a:br>
            <a:r>
              <a:rPr lang="en-US" sz="3200" dirty="0"/>
              <a:t>Adding the 3</a:t>
            </a:r>
            <a:r>
              <a:rPr lang="en-US" sz="3200" baseline="30000" dirty="0"/>
              <a:t>rd</a:t>
            </a:r>
            <a:r>
              <a:rPr lang="en-US" sz="3200" dirty="0"/>
              <a:t> Dimension</a:t>
            </a:r>
          </a:p>
        </p:txBody>
      </p:sp>
      <p:sp>
        <p:nvSpPr>
          <p:cNvPr id="4" name="Content Placeholder 3"/>
          <p:cNvSpPr>
            <a:spLocks noGrp="1"/>
          </p:cNvSpPr>
          <p:nvPr>
            <p:ph sz="half" idx="1"/>
          </p:nvPr>
        </p:nvSpPr>
        <p:spPr/>
        <p:txBody>
          <a:bodyPr>
            <a:normAutofit fontScale="85000" lnSpcReduction="20000"/>
          </a:bodyPr>
          <a:lstStyle/>
          <a:p>
            <a:r>
              <a:rPr lang="en-US" dirty="0"/>
              <a:t>Wide-field microscopy</a:t>
            </a:r>
          </a:p>
          <a:p>
            <a:pPr lvl="1"/>
            <a:r>
              <a:rPr lang="en-US" dirty="0"/>
              <a:t>Illuminating whole field of view</a:t>
            </a:r>
          </a:p>
          <a:p>
            <a:r>
              <a:rPr lang="en-US" dirty="0"/>
              <a:t>Deconvolution</a:t>
            </a:r>
          </a:p>
          <a:p>
            <a:pPr lvl="1"/>
            <a:r>
              <a:rPr lang="en-US" dirty="0"/>
              <a:t>Computation based</a:t>
            </a:r>
          </a:p>
          <a:p>
            <a:r>
              <a:rPr lang="en-US" dirty="0"/>
              <a:t>Confocal microscopy</a:t>
            </a:r>
          </a:p>
          <a:p>
            <a:pPr lvl="1"/>
            <a:r>
              <a:rPr lang="en-US" dirty="0"/>
              <a:t>Spot scanning</a:t>
            </a:r>
          </a:p>
          <a:p>
            <a:pPr lvl="1"/>
            <a:r>
              <a:rPr lang="en-US" dirty="0"/>
              <a:t>Laser scanning confocal microscopy (LSCM)</a:t>
            </a:r>
          </a:p>
          <a:p>
            <a:r>
              <a:rPr lang="en-US" dirty="0"/>
              <a:t>Light sheet fluorescence microscopy (LSFM)</a:t>
            </a:r>
          </a:p>
          <a:p>
            <a:pPr lvl="1"/>
            <a:r>
              <a:rPr lang="en-US" dirty="0"/>
              <a:t>Also called selective/single plane illumination microscopy (SPIM)</a:t>
            </a:r>
            <a:br>
              <a:rPr lang="en-US" dirty="0"/>
            </a:br>
            <a:endParaRPr lang="en-US" dirty="0"/>
          </a:p>
        </p:txBody>
      </p:sp>
      <p:grpSp>
        <p:nvGrpSpPr>
          <p:cNvPr id="12" name="Group 11"/>
          <p:cNvGrpSpPr/>
          <p:nvPr/>
        </p:nvGrpSpPr>
        <p:grpSpPr>
          <a:xfrm>
            <a:off x="4572000" y="1690689"/>
            <a:ext cx="3967122" cy="3308187"/>
            <a:chOff x="4514850" y="1690689"/>
            <a:chExt cx="3967122" cy="3308187"/>
          </a:xfrm>
        </p:grpSpPr>
        <p:pic>
          <p:nvPicPr>
            <p:cNvPr id="8" name="Picture 9" descr="confocalintro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690689"/>
              <a:ext cx="3967122" cy="3308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p:cNvSpPr>
              <a:spLocks noChangeArrowheads="1"/>
            </p:cNvSpPr>
            <p:nvPr/>
          </p:nvSpPr>
          <p:spPr bwMode="auto">
            <a:xfrm>
              <a:off x="7561618" y="4491545"/>
              <a:ext cx="920354" cy="355997"/>
            </a:xfrm>
            <a:prstGeom prst="rect">
              <a:avLst/>
            </a:prstGeom>
            <a:solidFill>
              <a:sysClr val="window" lastClr="FFFFFF"/>
            </a:solidFill>
            <a:ln w="12700">
              <a:solidFill>
                <a:sysClr val="window" lastClr="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endParaRPr>
            </a:p>
          </p:txBody>
        </p:sp>
      </p:grpSp>
      <p:sp>
        <p:nvSpPr>
          <p:cNvPr id="9" name="Text Box 12"/>
          <p:cNvSpPr txBox="1">
            <a:spLocks noChangeArrowheads="1"/>
          </p:cNvSpPr>
          <p:nvPr/>
        </p:nvSpPr>
        <p:spPr bwMode="auto">
          <a:xfrm>
            <a:off x="7121045" y="4807793"/>
            <a:ext cx="169148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rPr>
              <a:t>www.olympusfluoview.com</a:t>
            </a:r>
          </a:p>
        </p:txBody>
      </p:sp>
    </p:spTree>
    <p:extLst>
      <p:ext uri="{BB962C8B-B14F-4D97-AF65-F5344CB8AC3E}">
        <p14:creationId xmlns:p14="http://schemas.microsoft.com/office/powerpoint/2010/main" val="15397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ltLang="en-US" sz="3200" dirty="0">
                <a:solidFill>
                  <a:prstClr val="black"/>
                </a:solidFill>
              </a:rPr>
              <a:t>Biology 227: Methods in Modern Microscopy</a:t>
            </a:r>
            <a:endParaRPr lang="en-US" dirty="0"/>
          </a:p>
        </p:txBody>
      </p:sp>
      <p:sp>
        <p:nvSpPr>
          <p:cNvPr id="3" name="Content Placeholder 2"/>
          <p:cNvSpPr>
            <a:spLocks noGrp="1"/>
          </p:cNvSpPr>
          <p:nvPr>
            <p:ph idx="1"/>
          </p:nvPr>
        </p:nvSpPr>
        <p:spPr/>
        <p:txBody>
          <a:bodyPr>
            <a:normAutofit fontScale="92500" lnSpcReduction="10000"/>
          </a:bodyPr>
          <a:lstStyle/>
          <a:p>
            <a:r>
              <a:rPr lang="en-US" dirty="0"/>
              <a:t>Microscopes available in course lab, Church B168</a:t>
            </a:r>
          </a:p>
          <a:p>
            <a:pPr lvl="1"/>
            <a:r>
              <a:rPr lang="en-US" dirty="0"/>
              <a:t>LSM 410 (x 2) inverted microscope</a:t>
            </a:r>
          </a:p>
          <a:p>
            <a:pPr lvl="1"/>
            <a:r>
              <a:rPr lang="en-US" dirty="0"/>
              <a:t>LSM 310 upright microscope</a:t>
            </a:r>
          </a:p>
          <a:p>
            <a:pPr lvl="1"/>
            <a:r>
              <a:rPr lang="en-US" dirty="0"/>
              <a:t>Stereo microscope, fluorescent</a:t>
            </a:r>
          </a:p>
          <a:p>
            <a:r>
              <a:rPr lang="en-US" dirty="0"/>
              <a:t>Download manuals from course web site!</a:t>
            </a:r>
          </a:p>
          <a:p>
            <a:r>
              <a:rPr lang="en-US" dirty="0"/>
              <a:t>Key to room in lock box code: 15629</a:t>
            </a:r>
          </a:p>
          <a:p>
            <a:r>
              <a:rPr lang="en-US" dirty="0"/>
              <a:t>Will also use microscopes in Beckman Institute Biological Imaging Facility (BIF), B133 Beckman Institute</a:t>
            </a:r>
          </a:p>
          <a:p>
            <a:r>
              <a:rPr lang="en-US" dirty="0"/>
              <a:t>Web site for BIF</a:t>
            </a:r>
          </a:p>
          <a:p>
            <a:pPr lvl="1"/>
            <a:r>
              <a:rPr lang="en-US" dirty="0"/>
              <a:t>bioimaging.caltech.edu</a:t>
            </a:r>
          </a:p>
          <a:p>
            <a:pPr lvl="1"/>
            <a:r>
              <a:rPr lang="en-US" u="sng" dirty="0">
                <a:hlinkClick r:id="rId3"/>
              </a:rPr>
              <a:t>http://www.its.caltech.edu/~bif/</a:t>
            </a:r>
            <a:endParaRPr lang="en-US" dirty="0"/>
          </a:p>
        </p:txBody>
      </p:sp>
    </p:spTree>
    <p:extLst>
      <p:ext uri="{BB962C8B-B14F-4D97-AF65-F5344CB8AC3E}">
        <p14:creationId xmlns:p14="http://schemas.microsoft.com/office/powerpoint/2010/main" val="316393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altLang="en-US" sz="3200" dirty="0"/>
              <a:t>Biology 227: Where and When?</a:t>
            </a:r>
            <a:br>
              <a:rPr lang="en-US" altLang="en-US" sz="3200" dirty="0"/>
            </a:br>
            <a:endParaRPr lang="en-US" sz="3200" dirty="0"/>
          </a:p>
        </p:txBody>
      </p:sp>
      <p:sp>
        <p:nvSpPr>
          <p:cNvPr id="5" name="Content Placeholder 4"/>
          <p:cNvSpPr>
            <a:spLocks noGrp="1"/>
          </p:cNvSpPr>
          <p:nvPr>
            <p:ph idx="1"/>
          </p:nvPr>
        </p:nvSpPr>
        <p:spPr/>
        <p:txBody>
          <a:bodyPr/>
          <a:lstStyle/>
          <a:p>
            <a:pPr lvl="1">
              <a:spcBef>
                <a:spcPct val="50000"/>
              </a:spcBef>
            </a:pPr>
            <a:r>
              <a:rPr lang="en-US" altLang="en-US" dirty="0"/>
              <a:t>B168 Church</a:t>
            </a:r>
          </a:p>
          <a:p>
            <a:pPr lvl="1">
              <a:spcBef>
                <a:spcPct val="50000"/>
              </a:spcBef>
            </a:pPr>
            <a:r>
              <a:rPr lang="en-US" altLang="en-US" dirty="0"/>
              <a:t>Monday &amp;/or Wednesday Lectures in 152 Braun</a:t>
            </a:r>
          </a:p>
          <a:p>
            <a:pPr lvl="2">
              <a:spcBef>
                <a:spcPct val="50000"/>
              </a:spcBef>
            </a:pPr>
            <a:r>
              <a:rPr lang="en-US" altLang="en-US" dirty="0"/>
              <a:t>Some days may use 101 </a:t>
            </a:r>
            <a:r>
              <a:rPr lang="en-US" altLang="en-US" dirty="0" err="1"/>
              <a:t>Kerkhoff</a:t>
            </a:r>
            <a:endParaRPr lang="en-US" altLang="en-US" dirty="0"/>
          </a:p>
          <a:p>
            <a:pPr lvl="1">
              <a:spcBef>
                <a:spcPct val="50000"/>
              </a:spcBef>
            </a:pPr>
            <a:r>
              <a:rPr lang="en-US" altLang="en-US" dirty="0"/>
              <a:t>10:00 am -11:00 am</a:t>
            </a:r>
          </a:p>
          <a:p>
            <a:pPr lvl="1">
              <a:spcBef>
                <a:spcPct val="50000"/>
              </a:spcBef>
            </a:pPr>
            <a:r>
              <a:rPr lang="en-US" altLang="en-US" dirty="0"/>
              <a:t>Lab times?</a:t>
            </a:r>
          </a:p>
          <a:p>
            <a:pPr lvl="1">
              <a:spcBef>
                <a:spcPct val="50000"/>
              </a:spcBef>
            </a:pPr>
            <a:r>
              <a:rPr lang="en-US" altLang="en-US" dirty="0"/>
              <a:t>12 Units (2-6-4)</a:t>
            </a:r>
          </a:p>
          <a:p>
            <a:pPr marL="342884" lvl="1" indent="0">
              <a:spcBef>
                <a:spcPct val="50000"/>
              </a:spcBef>
              <a:buNone/>
            </a:pPr>
            <a:endParaRPr lang="en-US" altLang="en-US" dirty="0"/>
          </a:p>
          <a:p>
            <a:pPr marL="0" indent="0">
              <a:spcBef>
                <a:spcPct val="50000"/>
              </a:spcBef>
              <a:buNone/>
            </a:pPr>
            <a:endParaRPr lang="en-US" altLang="en-US" dirty="0"/>
          </a:p>
          <a:p>
            <a:pPr lvl="1">
              <a:spcBef>
                <a:spcPct val="50000"/>
              </a:spcBef>
            </a:pPr>
            <a:endParaRPr lang="en-US" altLang="en-US" dirty="0"/>
          </a:p>
          <a:p>
            <a:endParaRPr lang="en-US" dirty="0"/>
          </a:p>
        </p:txBody>
      </p:sp>
    </p:spTree>
    <p:extLst>
      <p:ext uri="{BB962C8B-B14F-4D97-AF65-F5344CB8AC3E}">
        <p14:creationId xmlns:p14="http://schemas.microsoft.com/office/powerpoint/2010/main" val="2220239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rmAutofit fontScale="90000"/>
          </a:bodyPr>
          <a:lstStyle/>
          <a:p>
            <a:r>
              <a:rPr lang="en-US" sz="4000" dirty="0"/>
              <a:t>Current instruments: Beckman Institute Biological Imaging Facility (BIF)</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49274914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219200" y="6324600"/>
            <a:ext cx="5134739" cy="369332"/>
          </a:xfrm>
          <a:prstGeom prst="rect">
            <a:avLst/>
          </a:prstGeom>
          <a:noFill/>
        </p:spPr>
        <p:txBody>
          <a:bodyPr wrap="none" rtlCol="0">
            <a:spAutoFit/>
          </a:bodyPr>
          <a:lstStyle/>
          <a:p>
            <a:r>
              <a:rPr lang="en-US" dirty="0">
                <a:solidFill>
                  <a:srgbClr val="FF0000"/>
                </a:solidFill>
              </a:rPr>
              <a:t>! = two photon</a:t>
            </a:r>
            <a:r>
              <a:rPr lang="en-US" dirty="0"/>
              <a:t>; </a:t>
            </a:r>
            <a:r>
              <a:rPr lang="en-US" dirty="0">
                <a:solidFill>
                  <a:schemeClr val="accent6"/>
                </a:solidFill>
              </a:rPr>
              <a:t># = incubation</a:t>
            </a:r>
            <a:r>
              <a:rPr lang="en-US" dirty="0"/>
              <a:t>; </a:t>
            </a:r>
            <a:r>
              <a:rPr lang="en-US" dirty="0">
                <a:solidFill>
                  <a:schemeClr val="accent5"/>
                </a:solidFill>
              </a:rPr>
              <a:t>* motorized stage</a:t>
            </a:r>
            <a:endParaRPr lang="en-US" dirty="0">
              <a:solidFill>
                <a:srgbClr val="FF0000"/>
              </a:solidFill>
            </a:endParaRPr>
          </a:p>
        </p:txBody>
      </p:sp>
    </p:spTree>
    <p:extLst>
      <p:ext uri="{BB962C8B-B14F-4D97-AF65-F5344CB8AC3E}">
        <p14:creationId xmlns:p14="http://schemas.microsoft.com/office/powerpoint/2010/main" val="219744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ltLang="en-US" sz="3200" dirty="0">
                <a:solidFill>
                  <a:prstClr val="black"/>
                </a:solidFill>
              </a:rPr>
              <a:t>Biology 227: Methods in Modern Microscopy</a:t>
            </a:r>
            <a:endParaRPr lang="en-US" dirty="0"/>
          </a:p>
        </p:txBody>
      </p:sp>
      <p:sp>
        <p:nvSpPr>
          <p:cNvPr id="3" name="Content Placeholder 2"/>
          <p:cNvSpPr>
            <a:spLocks noGrp="1"/>
          </p:cNvSpPr>
          <p:nvPr>
            <p:ph idx="1"/>
          </p:nvPr>
        </p:nvSpPr>
        <p:spPr/>
        <p:txBody>
          <a:bodyPr>
            <a:normAutofit lnSpcReduction="10000"/>
          </a:bodyPr>
          <a:lstStyle/>
          <a:p>
            <a:r>
              <a:rPr lang="en-US" dirty="0"/>
              <a:t>Signing up to use microscopes in Beckman Institute Biological Imaging Facility (BIF), B133 Beckman Institute</a:t>
            </a:r>
          </a:p>
          <a:p>
            <a:r>
              <a:rPr lang="en-US" dirty="0"/>
              <a:t>Contact Steve Wilbert for training</a:t>
            </a:r>
          </a:p>
          <a:p>
            <a:pPr lvl="1"/>
            <a:r>
              <a:rPr lang="en-US" dirty="0"/>
              <a:t>swilbert@caltech.edu</a:t>
            </a:r>
          </a:p>
          <a:p>
            <a:r>
              <a:rPr lang="en-US" dirty="0"/>
              <a:t>Web site for BIF</a:t>
            </a:r>
          </a:p>
          <a:p>
            <a:pPr lvl="1"/>
            <a:r>
              <a:rPr lang="en-US" dirty="0"/>
              <a:t>bioimaging.caltech.edu</a:t>
            </a:r>
          </a:p>
          <a:p>
            <a:pPr lvl="1"/>
            <a:r>
              <a:rPr lang="en-US" u="sng" dirty="0">
                <a:hlinkClick r:id="rId3"/>
              </a:rPr>
              <a:t>http://www.its.caltech.edu/~bif/</a:t>
            </a:r>
            <a:endParaRPr lang="en-US" u="sng" dirty="0"/>
          </a:p>
          <a:p>
            <a:r>
              <a:rPr lang="en-US" dirty="0"/>
              <a:t>Go to Calendar link and login in as an outside user</a:t>
            </a:r>
          </a:p>
          <a:p>
            <a:pPr lvl="1"/>
            <a:r>
              <a:rPr lang="en-US" dirty="0"/>
              <a:t>Login: </a:t>
            </a:r>
            <a:r>
              <a:rPr lang="en-US" dirty="0">
                <a:hlinkClick r:id="rId4"/>
              </a:rPr>
              <a:t>bi227@caltech.edu</a:t>
            </a:r>
            <a:endParaRPr lang="en-US" dirty="0"/>
          </a:p>
          <a:p>
            <a:pPr lvl="1"/>
            <a:r>
              <a:rPr lang="en-US" dirty="0"/>
              <a:t>Password: 1562915629</a:t>
            </a:r>
          </a:p>
        </p:txBody>
      </p:sp>
    </p:spTree>
    <p:extLst>
      <p:ext uri="{BB962C8B-B14F-4D97-AF65-F5344CB8AC3E}">
        <p14:creationId xmlns:p14="http://schemas.microsoft.com/office/powerpoint/2010/main" val="2187856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1">
                    <a:lumMod val="95000"/>
                  </a:schemeClr>
                </a:solidFill>
              </a:rPr>
              <a:t>Week 1	</a:t>
            </a:r>
            <a:r>
              <a:rPr lang="en-US" sz="1800" b="1" dirty="0">
                <a:solidFill>
                  <a:schemeClr val="bg1">
                    <a:lumMod val="95000"/>
                  </a:schemeClr>
                </a:solidFill>
              </a:rPr>
              <a:t>Introduction to Microscopes (Kohler illumination,  Confocal microscope training)</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2	</a:t>
            </a:r>
            <a:r>
              <a:rPr lang="en-US" sz="1800" b="1" dirty="0">
                <a:solidFill>
                  <a:schemeClr val="bg1">
                    <a:lumMod val="95000"/>
                  </a:schemeClr>
                </a:solidFill>
              </a:rPr>
              <a:t>Applying Geometrical Optics (Making the Rochester Cloak)</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3	</a:t>
            </a:r>
            <a:r>
              <a:rPr lang="en-US" sz="1800" b="1" dirty="0">
                <a:solidFill>
                  <a:schemeClr val="bg1">
                    <a:lumMod val="95000"/>
                  </a:schemeClr>
                </a:solidFill>
              </a:rPr>
              <a:t>3D Laser Scanning Confocal Microscopy (LSCM)</a:t>
            </a:r>
            <a:r>
              <a:rPr lang="en-US" sz="1800" dirty="0">
                <a:solidFill>
                  <a:schemeClr val="bg1">
                    <a:lumMod val="95000"/>
                  </a:schemeClr>
                </a:solidFill>
              </a:rPr>
              <a:t> </a:t>
            </a:r>
          </a:p>
          <a:p>
            <a:pPr marL="914400" indent="-914400">
              <a:buNone/>
            </a:pPr>
            <a:r>
              <a:rPr lang="en-US" sz="1800" dirty="0"/>
              <a:t>Week 4	</a:t>
            </a:r>
            <a:r>
              <a:rPr lang="en-US" sz="1800" b="1" dirty="0"/>
              <a:t>Begin Building a Light Sheet Microscope (openspim.org)</a:t>
            </a:r>
            <a:r>
              <a:rPr lang="en-US" sz="1800" dirty="0"/>
              <a:t> </a:t>
            </a:r>
          </a:p>
          <a:p>
            <a:pPr marL="914400" indent="-914400">
              <a:buNone/>
            </a:pPr>
            <a:r>
              <a:rPr lang="en-US" sz="1800" dirty="0">
                <a:solidFill>
                  <a:schemeClr val="bg1">
                    <a:lumMod val="95000"/>
                  </a:schemeClr>
                </a:solidFill>
              </a:rPr>
              <a:t>Week 5	</a:t>
            </a:r>
            <a:r>
              <a:rPr lang="en-US" sz="1800" b="1" dirty="0">
                <a:solidFill>
                  <a:schemeClr val="bg1">
                    <a:lumMod val="95000"/>
                  </a:schemeClr>
                </a:solidFill>
              </a:rPr>
              <a:t>FCS versus FRAP</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6	</a:t>
            </a:r>
            <a:r>
              <a:rPr lang="en-US" sz="1800" b="1" dirty="0">
                <a:solidFill>
                  <a:schemeClr val="bg1">
                    <a:lumMod val="95000"/>
                  </a:schemeClr>
                </a:solidFill>
              </a:rPr>
              <a:t>Live Imaging: Zebrafish embryos</a:t>
            </a:r>
            <a:r>
              <a:rPr lang="en-US" sz="1800" dirty="0">
                <a:solidFill>
                  <a:schemeClr val="bg1">
                    <a:lumMod val="95000"/>
                  </a:schemeClr>
                </a:solidFill>
              </a:rPr>
              <a:t> </a:t>
            </a:r>
          </a:p>
          <a:p>
            <a:pPr marL="914400" indent="-914400">
              <a:buNone/>
            </a:pPr>
            <a:r>
              <a:rPr lang="en-US" sz="1800" dirty="0">
                <a:solidFill>
                  <a:schemeClr val="bg1">
                    <a:lumMod val="95000"/>
                  </a:schemeClr>
                </a:solidFill>
              </a:rPr>
              <a:t>Week 7	</a:t>
            </a:r>
            <a:r>
              <a:rPr lang="en-US" sz="1800" b="1" dirty="0">
                <a:solidFill>
                  <a:schemeClr val="bg1">
                    <a:lumMod val="95000"/>
                  </a:schemeClr>
                </a:solidFill>
              </a:rPr>
              <a:t>Multispectral Imaging </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8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9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10	</a:t>
            </a:r>
            <a:r>
              <a:rPr lang="en-US" sz="1800" b="1" dirty="0">
                <a:solidFill>
                  <a:schemeClr val="bg1">
                    <a:lumMod val="95000"/>
                  </a:schemeClr>
                </a:solidFill>
              </a:rPr>
              <a:t>Super Resolution Light Microscopy</a:t>
            </a:r>
            <a:endParaRPr lang="en-US" sz="1800" dirty="0">
              <a:solidFill>
                <a:schemeClr val="bg1">
                  <a:lumMod val="95000"/>
                </a:schemeClr>
              </a:solidFill>
            </a:endParaRPr>
          </a:p>
        </p:txBody>
      </p:sp>
    </p:spTree>
    <p:extLst>
      <p:ext uri="{BB962C8B-B14F-4D97-AF65-F5344CB8AC3E}">
        <p14:creationId xmlns:p14="http://schemas.microsoft.com/office/powerpoint/2010/main" val="18616138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800" dirty="0"/>
              <a:t>Building a light sheet fluorescence microscope (LSFM) </a:t>
            </a:r>
            <a:br>
              <a:rPr lang="en-US" sz="2400" dirty="0"/>
            </a:br>
            <a:r>
              <a:rPr lang="en-US" sz="2400" dirty="0"/>
              <a:t>Also called selective/single plane illumination microscopy (SPIM)</a:t>
            </a:r>
          </a:p>
        </p:txBody>
      </p:sp>
      <p:sp>
        <p:nvSpPr>
          <p:cNvPr id="6" name="Content Placeholder 5"/>
          <p:cNvSpPr>
            <a:spLocks noGrp="1"/>
          </p:cNvSpPr>
          <p:nvPr>
            <p:ph idx="1"/>
          </p:nvPr>
        </p:nvSpPr>
        <p:spPr/>
        <p:txBody>
          <a:bodyPr>
            <a:normAutofit/>
          </a:bodyPr>
          <a:lstStyle/>
          <a:p>
            <a:r>
              <a:rPr lang="en-US" sz="2400" dirty="0"/>
              <a:t>Web site for open source SPIM, openspim.org </a:t>
            </a:r>
          </a:p>
          <a:p>
            <a:r>
              <a:rPr lang="en-US" sz="2400" dirty="0"/>
              <a:t>Thanks to Peter Gabriel </a:t>
            </a:r>
            <a:r>
              <a:rPr lang="en-US" sz="2400" dirty="0" err="1"/>
              <a:t>Pitrone</a:t>
            </a:r>
            <a:r>
              <a:rPr lang="en-US" sz="2400" dirty="0"/>
              <a:t> - </a:t>
            </a:r>
            <a:r>
              <a:rPr lang="en-US" sz="2400" dirty="0" err="1"/>
              <a:t>DipRMS</a:t>
            </a:r>
            <a:r>
              <a:rPr lang="en-US" sz="2400" dirty="0"/>
              <a:t> </a:t>
            </a:r>
            <a:r>
              <a:rPr lang="en-US" sz="2400" dirty="0" err="1"/>
              <a:t>TechRMS</a:t>
            </a:r>
            <a:r>
              <a:rPr lang="en-US" sz="2400" dirty="0"/>
              <a:t> </a:t>
            </a:r>
            <a:r>
              <a:rPr lang="en-US" sz="2400" dirty="0" err="1"/>
              <a:t>FRMS,Light</a:t>
            </a:r>
            <a:r>
              <a:rPr lang="en-US" sz="2400" dirty="0"/>
              <a:t> Sheet Fluorescence </a:t>
            </a:r>
            <a:r>
              <a:rPr lang="en-US" sz="2400" dirty="0" err="1"/>
              <a:t>Microscopist</a:t>
            </a:r>
            <a:r>
              <a:rPr lang="en-US" sz="2400" dirty="0"/>
              <a:t> and Imaging Specialist for Dr. Pavel </a:t>
            </a:r>
            <a:r>
              <a:rPr lang="en-US" sz="2400" dirty="0" err="1"/>
              <a:t>Tomancak's</a:t>
            </a:r>
            <a:r>
              <a:rPr lang="en-US" sz="2400" dirty="0"/>
              <a:t> research group at the Max Planck Institute of Molecular Cell Biology and Genetics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43" y="3853797"/>
            <a:ext cx="7493332" cy="2482166"/>
          </a:xfrm>
          <a:prstGeom prst="rect">
            <a:avLst/>
          </a:prstGeom>
        </p:spPr>
      </p:pic>
    </p:spTree>
    <p:extLst>
      <p:ext uri="{BB962C8B-B14F-4D97-AF65-F5344CB8AC3E}">
        <p14:creationId xmlns:p14="http://schemas.microsoft.com/office/powerpoint/2010/main" val="2165058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1">
                    <a:lumMod val="95000"/>
                  </a:schemeClr>
                </a:solidFill>
              </a:rPr>
              <a:t>Week 1	</a:t>
            </a:r>
            <a:r>
              <a:rPr lang="en-US" sz="1800" b="1" dirty="0">
                <a:solidFill>
                  <a:schemeClr val="bg1">
                    <a:lumMod val="95000"/>
                  </a:schemeClr>
                </a:solidFill>
              </a:rPr>
              <a:t>Introduction to Microscopes (Kohler illumination,  Confocal microscope training)</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2	</a:t>
            </a:r>
            <a:r>
              <a:rPr lang="en-US" sz="1800" b="1" dirty="0">
                <a:solidFill>
                  <a:schemeClr val="bg1">
                    <a:lumMod val="95000"/>
                  </a:schemeClr>
                </a:solidFill>
              </a:rPr>
              <a:t>Applying Geometrical Optics (Making the Rochester Cloak)</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3	</a:t>
            </a:r>
            <a:r>
              <a:rPr lang="en-US" sz="1800" b="1" dirty="0">
                <a:solidFill>
                  <a:schemeClr val="bg1">
                    <a:lumMod val="95000"/>
                  </a:schemeClr>
                </a:solidFill>
              </a:rPr>
              <a:t>3D Laser Scanning Confocal Microscopy (LSCM)</a:t>
            </a:r>
            <a:r>
              <a:rPr lang="en-US" sz="1800" dirty="0">
                <a:solidFill>
                  <a:schemeClr val="bg1">
                    <a:lumMod val="95000"/>
                  </a:schemeClr>
                </a:solidFill>
              </a:rPr>
              <a:t> </a:t>
            </a:r>
          </a:p>
          <a:p>
            <a:pPr marL="914400" indent="-914400">
              <a:buNone/>
            </a:pPr>
            <a:r>
              <a:rPr lang="en-US" sz="1800" dirty="0">
                <a:solidFill>
                  <a:schemeClr val="bg1">
                    <a:lumMod val="95000"/>
                  </a:schemeClr>
                </a:solidFill>
              </a:rPr>
              <a:t>Week 4	</a:t>
            </a:r>
            <a:r>
              <a:rPr lang="en-US" sz="1800" b="1" dirty="0">
                <a:solidFill>
                  <a:schemeClr val="bg1">
                    <a:lumMod val="95000"/>
                  </a:schemeClr>
                </a:solidFill>
              </a:rPr>
              <a:t>Begin Building a Light Sheet Microscope (openspim.org)</a:t>
            </a:r>
            <a:r>
              <a:rPr lang="en-US" sz="1800" dirty="0">
                <a:solidFill>
                  <a:schemeClr val="bg1">
                    <a:lumMod val="95000"/>
                  </a:schemeClr>
                </a:solidFill>
              </a:rPr>
              <a:t> </a:t>
            </a:r>
          </a:p>
          <a:p>
            <a:pPr marL="914400" indent="-914400">
              <a:buNone/>
            </a:pPr>
            <a:r>
              <a:rPr lang="en-US" sz="1800" dirty="0"/>
              <a:t>Week 5	</a:t>
            </a:r>
            <a:r>
              <a:rPr lang="en-US" sz="1800" b="1" dirty="0"/>
              <a:t>FCS versus FRAP</a:t>
            </a:r>
            <a:endParaRPr lang="en-US" sz="1800" dirty="0"/>
          </a:p>
          <a:p>
            <a:pPr marL="914400" indent="-914400">
              <a:buNone/>
            </a:pPr>
            <a:r>
              <a:rPr lang="en-US" sz="1800" dirty="0">
                <a:solidFill>
                  <a:schemeClr val="bg1">
                    <a:lumMod val="95000"/>
                  </a:schemeClr>
                </a:solidFill>
              </a:rPr>
              <a:t>Week 6	</a:t>
            </a:r>
            <a:r>
              <a:rPr lang="en-US" sz="1800" b="1" dirty="0">
                <a:solidFill>
                  <a:schemeClr val="bg1">
                    <a:lumMod val="95000"/>
                  </a:schemeClr>
                </a:solidFill>
              </a:rPr>
              <a:t>Live Imaging: Zebrafish embryos</a:t>
            </a:r>
            <a:r>
              <a:rPr lang="en-US" sz="1800" dirty="0">
                <a:solidFill>
                  <a:schemeClr val="bg1">
                    <a:lumMod val="95000"/>
                  </a:schemeClr>
                </a:solidFill>
              </a:rPr>
              <a:t> </a:t>
            </a:r>
          </a:p>
          <a:p>
            <a:pPr marL="914400" indent="-914400">
              <a:buNone/>
            </a:pPr>
            <a:r>
              <a:rPr lang="en-US" sz="1800" dirty="0">
                <a:solidFill>
                  <a:schemeClr val="bg1">
                    <a:lumMod val="95000"/>
                  </a:schemeClr>
                </a:solidFill>
              </a:rPr>
              <a:t>Week 7	</a:t>
            </a:r>
            <a:r>
              <a:rPr lang="en-US" sz="1800" b="1" dirty="0">
                <a:solidFill>
                  <a:schemeClr val="bg1">
                    <a:lumMod val="95000"/>
                  </a:schemeClr>
                </a:solidFill>
              </a:rPr>
              <a:t>Multispectral Imaging </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8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9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10	</a:t>
            </a:r>
            <a:r>
              <a:rPr lang="en-US" sz="1800" b="1" dirty="0">
                <a:solidFill>
                  <a:schemeClr val="bg1">
                    <a:lumMod val="95000"/>
                  </a:schemeClr>
                </a:solidFill>
              </a:rPr>
              <a:t>Super Resolution Light Microscopy</a:t>
            </a:r>
            <a:endParaRPr lang="en-US" sz="1800" dirty="0">
              <a:solidFill>
                <a:schemeClr val="bg1">
                  <a:lumMod val="95000"/>
                </a:schemeClr>
              </a:solidFill>
            </a:endParaRPr>
          </a:p>
        </p:txBody>
      </p:sp>
    </p:spTree>
    <p:extLst>
      <p:ext uri="{BB962C8B-B14F-4D97-AF65-F5344CB8AC3E}">
        <p14:creationId xmlns:p14="http://schemas.microsoft.com/office/powerpoint/2010/main" val="30717827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solidFill>
                  <a:srgbClr val="000000"/>
                </a:solidFill>
              </a:rPr>
              <a:t>Fluorescence Correlation Spectroscopy (FCS)</a:t>
            </a:r>
            <a:endParaRPr lang="en-US" dirty="0"/>
          </a:p>
        </p:txBody>
      </p:sp>
      <p:sp>
        <p:nvSpPr>
          <p:cNvPr id="4" name="Content Placeholder 3"/>
          <p:cNvSpPr>
            <a:spLocks noGrp="1"/>
          </p:cNvSpPr>
          <p:nvPr>
            <p:ph sz="half" idx="1"/>
          </p:nvPr>
        </p:nvSpPr>
        <p:spPr/>
        <p:txBody>
          <a:bodyPr>
            <a:normAutofit lnSpcReduction="10000"/>
          </a:bodyPr>
          <a:lstStyle/>
          <a:p>
            <a:pPr marL="0" indent="0">
              <a:buNone/>
            </a:pPr>
            <a:r>
              <a:rPr lang="en-US" dirty="0"/>
              <a:t>Causes of fluctuations</a:t>
            </a:r>
          </a:p>
          <a:p>
            <a:r>
              <a:rPr lang="en-US" dirty="0"/>
              <a:t>Diffusion of labeled molecules due to Brownian motion</a:t>
            </a:r>
          </a:p>
          <a:p>
            <a:pPr lvl="1"/>
            <a:r>
              <a:rPr lang="en-US" dirty="0"/>
              <a:t>In cells wide range of things cause movement (</a:t>
            </a:r>
            <a:r>
              <a:rPr lang="fr-FR" dirty="0"/>
              <a:t>cellular </a:t>
            </a:r>
            <a:r>
              <a:rPr lang="fr-FR" dirty="0" err="1"/>
              <a:t>trafficking</a:t>
            </a:r>
            <a:r>
              <a:rPr lang="fr-FR" dirty="0"/>
              <a:t>, </a:t>
            </a:r>
            <a:r>
              <a:rPr lang="fr-FR" dirty="0" err="1"/>
              <a:t>protein</a:t>
            </a:r>
            <a:r>
              <a:rPr lang="fr-FR" dirty="0"/>
              <a:t> interaction etc.)</a:t>
            </a:r>
          </a:p>
          <a:p>
            <a:r>
              <a:rPr lang="en-US" dirty="0">
                <a:solidFill>
                  <a:srgbClr val="000000"/>
                </a:solidFill>
              </a:rPr>
              <a:t>Photophysical processes of labeled molecules</a:t>
            </a:r>
            <a:endParaRPr lang="en-US" dirty="0"/>
          </a:p>
          <a:p>
            <a:endParaRPr lang="en-US" dirty="0"/>
          </a:p>
        </p:txBody>
      </p:sp>
      <p:pic>
        <p:nvPicPr>
          <p:cNvPr id="6" name="confocor10">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629150" y="1825625"/>
            <a:ext cx="3886200" cy="2914650"/>
          </a:xfrm>
        </p:spPr>
      </p:pic>
      <p:grpSp>
        <p:nvGrpSpPr>
          <p:cNvPr id="5" name="Group 4">
            <a:extLst>
              <a:ext uri="{FF2B5EF4-FFF2-40B4-BE49-F238E27FC236}">
                <a16:creationId xmlns:a16="http://schemas.microsoft.com/office/drawing/2014/main" id="{BC5B8080-0591-4ED3-AA34-0EFCA8D63B53}"/>
              </a:ext>
            </a:extLst>
          </p:cNvPr>
          <p:cNvGrpSpPr/>
          <p:nvPr/>
        </p:nvGrpSpPr>
        <p:grpSpPr>
          <a:xfrm>
            <a:off x="4629151" y="4996621"/>
            <a:ext cx="3939594" cy="1180342"/>
            <a:chOff x="1715911" y="1942572"/>
            <a:chExt cx="6513689" cy="1951567"/>
          </a:xfrm>
        </p:grpSpPr>
        <p:pic>
          <p:nvPicPr>
            <p:cNvPr id="7" name="Picture 44" descr="BeforeFCS2ndfish(B)">
              <a:extLst>
                <a:ext uri="{FF2B5EF4-FFF2-40B4-BE49-F238E27FC236}">
                  <a16:creationId xmlns:a16="http://schemas.microsoft.com/office/drawing/2014/main" id="{D4316D4C-497F-4738-BB11-C835ADF7B7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50226" b="50526"/>
            <a:stretch>
              <a:fillRect/>
            </a:stretch>
          </p:blipFill>
          <p:spPr bwMode="auto">
            <a:xfrm>
              <a:off x="1715911" y="1942572"/>
              <a:ext cx="1965677" cy="1951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5" descr="FCS_plotfromDiagram2ndFish">
              <a:extLst>
                <a:ext uri="{FF2B5EF4-FFF2-40B4-BE49-F238E27FC236}">
                  <a16:creationId xmlns:a16="http://schemas.microsoft.com/office/drawing/2014/main" id="{F0DA5509-AF7A-48FB-A900-82E2523123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4560" r="10768" b="60602"/>
            <a:stretch>
              <a:fillRect/>
            </a:stretch>
          </p:blipFill>
          <p:spPr bwMode="auto">
            <a:xfrm>
              <a:off x="3681588" y="1942572"/>
              <a:ext cx="4548012" cy="14774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Fluorescent recovery after </a:t>
            </a:r>
            <a:r>
              <a:rPr lang="en-US" sz="3200" dirty="0" err="1"/>
              <a:t>photobleaching</a:t>
            </a:r>
            <a:r>
              <a:rPr lang="en-US" sz="3200" dirty="0"/>
              <a:t> (FRAP)</a:t>
            </a:r>
          </a:p>
        </p:txBody>
      </p:sp>
      <p:sp>
        <p:nvSpPr>
          <p:cNvPr id="4" name="Content Placeholder 3"/>
          <p:cNvSpPr>
            <a:spLocks noGrp="1"/>
          </p:cNvSpPr>
          <p:nvPr>
            <p:ph sz="half" idx="1"/>
          </p:nvPr>
        </p:nvSpPr>
        <p:spPr/>
        <p:txBody>
          <a:bodyPr>
            <a:normAutofit/>
          </a:bodyPr>
          <a:lstStyle/>
          <a:p>
            <a:r>
              <a:rPr lang="en-US" sz="2000" dirty="0"/>
              <a:t>Like FCS also used for calculating diffusion</a:t>
            </a:r>
          </a:p>
          <a:p>
            <a:r>
              <a:rPr lang="en-US" sz="2000" dirty="0"/>
              <a:t>Fluorescence Loss in </a:t>
            </a:r>
            <a:r>
              <a:rPr lang="en-US" sz="2000" dirty="0" err="1"/>
              <a:t>Photobleaching</a:t>
            </a:r>
            <a:r>
              <a:rPr lang="en-US" sz="2000" dirty="0"/>
              <a:t> (FLIP) related technique</a:t>
            </a:r>
          </a:p>
          <a:p>
            <a:r>
              <a:rPr lang="en-US" sz="2000" dirty="0"/>
              <a:t>Primary use of FLIP is to determine continuity of membranous organelles.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8270" y="2036504"/>
            <a:ext cx="2747959" cy="435133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780" y="4576620"/>
            <a:ext cx="4834759" cy="1510459"/>
          </a:xfrm>
          <a:prstGeom prst="rect">
            <a:avLst/>
          </a:prstGeom>
        </p:spPr>
      </p:pic>
      <p:grpSp>
        <p:nvGrpSpPr>
          <p:cNvPr id="8" name="Group 157"/>
          <p:cNvGrpSpPr>
            <a:grpSpLocks/>
          </p:cNvGrpSpPr>
          <p:nvPr/>
        </p:nvGrpSpPr>
        <p:grpSpPr bwMode="auto">
          <a:xfrm>
            <a:off x="6096691" y="1097363"/>
            <a:ext cx="1810457" cy="766233"/>
            <a:chOff x="4936" y="1142"/>
            <a:chExt cx="1283" cy="543"/>
          </a:xfrm>
        </p:grpSpPr>
        <p:sp>
          <p:nvSpPr>
            <p:cNvPr id="9" name="TextBox 114"/>
            <p:cNvSpPr txBox="1">
              <a:spLocks noChangeArrowheads="1"/>
            </p:cNvSpPr>
            <p:nvPr/>
          </p:nvSpPr>
          <p:spPr bwMode="auto">
            <a:xfrm>
              <a:off x="5482" y="1309"/>
              <a:ext cx="4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22" b="0" i="0" u="sng"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cs typeface="+mn-cs"/>
                </a:rPr>
                <a:t>w</a:t>
              </a:r>
              <a:r>
                <a:rPr kumimoji="0" lang="en-US" altLang="en-US" sz="1422" b="0" i="0" u="sng"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a:t>
              </a:r>
              <a:r>
                <a:rPr kumimoji="0" lang="en-US" altLang="en-US" sz="1422" b="0" i="0" u="sng"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2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4</a:t>
              </a:r>
              <a:r>
                <a:rPr kumimoji="0" lang="en-US" altLang="en-US" sz="1422" b="0"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cs typeface="Arial" panose="020B0604020202020204" pitchFamily="34" charset="0"/>
                </a:rPr>
                <a:t>t</a:t>
              </a:r>
              <a:r>
                <a:rPr kumimoji="0" lang="en-US" altLang="en-US" sz="1422"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d,i</a:t>
              </a:r>
            </a:p>
          </p:txBody>
        </p:sp>
        <p:sp>
          <p:nvSpPr>
            <p:cNvPr id="10" name="TextBox 115"/>
            <p:cNvSpPr txBox="1">
              <a:spLocks noChangeArrowheads="1"/>
            </p:cNvSpPr>
            <p:nvPr/>
          </p:nvSpPr>
          <p:spPr bwMode="auto">
            <a:xfrm>
              <a:off x="5278" y="1430"/>
              <a:ext cx="2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2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p>
          </p:txBody>
        </p:sp>
        <p:sp>
          <p:nvSpPr>
            <p:cNvPr id="11" name="TextBox 126"/>
            <p:cNvSpPr txBox="1">
              <a:spLocks noChangeArrowheads="1"/>
            </p:cNvSpPr>
            <p:nvPr/>
          </p:nvSpPr>
          <p:spPr bwMode="auto">
            <a:xfrm>
              <a:off x="4936" y="1142"/>
              <a:ext cx="128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2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Diffusion coefficient:</a:t>
              </a:r>
            </a:p>
          </p:txBody>
        </p:sp>
      </p:grpSp>
    </p:spTree>
    <p:extLst>
      <p:ext uri="{BB962C8B-B14F-4D97-AF65-F5344CB8AC3E}">
        <p14:creationId xmlns:p14="http://schemas.microsoft.com/office/powerpoint/2010/main" val="2629708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1">
                    <a:lumMod val="95000"/>
                  </a:schemeClr>
                </a:solidFill>
              </a:rPr>
              <a:t>Week 1	</a:t>
            </a:r>
            <a:r>
              <a:rPr lang="en-US" sz="1800" b="1" dirty="0">
                <a:solidFill>
                  <a:schemeClr val="bg1">
                    <a:lumMod val="95000"/>
                  </a:schemeClr>
                </a:solidFill>
              </a:rPr>
              <a:t>Introduction to Microscopes (Kohler illumination,  Confocal microscope training)</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2	</a:t>
            </a:r>
            <a:r>
              <a:rPr lang="en-US" sz="1800" b="1" dirty="0">
                <a:solidFill>
                  <a:schemeClr val="bg1">
                    <a:lumMod val="95000"/>
                  </a:schemeClr>
                </a:solidFill>
              </a:rPr>
              <a:t>Applying Geometrical Optics (Making the Rochester Cloak)</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3	</a:t>
            </a:r>
            <a:r>
              <a:rPr lang="en-US" sz="1800" b="1" dirty="0">
                <a:solidFill>
                  <a:schemeClr val="bg1">
                    <a:lumMod val="95000"/>
                  </a:schemeClr>
                </a:solidFill>
              </a:rPr>
              <a:t>3D Laser Scanning Confocal Microscopy (LSCM)</a:t>
            </a:r>
            <a:r>
              <a:rPr lang="en-US" sz="1800" dirty="0">
                <a:solidFill>
                  <a:schemeClr val="bg1">
                    <a:lumMod val="95000"/>
                  </a:schemeClr>
                </a:solidFill>
              </a:rPr>
              <a:t> </a:t>
            </a:r>
          </a:p>
          <a:p>
            <a:pPr marL="914400" indent="-914400">
              <a:buNone/>
            </a:pPr>
            <a:r>
              <a:rPr lang="en-US" sz="1800" dirty="0">
                <a:solidFill>
                  <a:schemeClr val="bg1">
                    <a:lumMod val="95000"/>
                  </a:schemeClr>
                </a:solidFill>
              </a:rPr>
              <a:t>Week 4	</a:t>
            </a:r>
            <a:r>
              <a:rPr lang="en-US" sz="1800" b="1" dirty="0">
                <a:solidFill>
                  <a:schemeClr val="bg1">
                    <a:lumMod val="95000"/>
                  </a:schemeClr>
                </a:solidFill>
              </a:rPr>
              <a:t>Begin Building a Light Sheet Microscope (openspim.org)</a:t>
            </a:r>
            <a:r>
              <a:rPr lang="en-US" sz="1800" dirty="0">
                <a:solidFill>
                  <a:schemeClr val="bg1">
                    <a:lumMod val="95000"/>
                  </a:schemeClr>
                </a:solidFill>
              </a:rPr>
              <a:t> </a:t>
            </a:r>
          </a:p>
          <a:p>
            <a:pPr marL="914400" indent="-914400">
              <a:buNone/>
            </a:pPr>
            <a:r>
              <a:rPr lang="en-US" sz="1800" dirty="0">
                <a:solidFill>
                  <a:schemeClr val="bg1">
                    <a:lumMod val="95000"/>
                  </a:schemeClr>
                </a:solidFill>
              </a:rPr>
              <a:t>Week 5	</a:t>
            </a:r>
            <a:r>
              <a:rPr lang="en-US" sz="1800" b="1" dirty="0">
                <a:solidFill>
                  <a:schemeClr val="bg1">
                    <a:lumMod val="95000"/>
                  </a:schemeClr>
                </a:solidFill>
              </a:rPr>
              <a:t>FCS versus FRAP</a:t>
            </a:r>
            <a:endParaRPr lang="en-US" sz="1800" dirty="0">
              <a:solidFill>
                <a:schemeClr val="bg1">
                  <a:lumMod val="95000"/>
                </a:schemeClr>
              </a:solidFill>
            </a:endParaRPr>
          </a:p>
          <a:p>
            <a:pPr marL="914400" indent="-914400">
              <a:buNone/>
            </a:pPr>
            <a:r>
              <a:rPr lang="en-US" sz="1800" dirty="0"/>
              <a:t>Week 6	</a:t>
            </a:r>
            <a:r>
              <a:rPr lang="en-US" sz="1800" b="1" dirty="0"/>
              <a:t>Live Imaging: Zebrafish embryos</a:t>
            </a:r>
            <a:r>
              <a:rPr lang="en-US" sz="1800" dirty="0"/>
              <a:t> </a:t>
            </a:r>
          </a:p>
          <a:p>
            <a:pPr marL="914400" indent="-914400">
              <a:buNone/>
            </a:pPr>
            <a:r>
              <a:rPr lang="en-US" sz="1800" dirty="0">
                <a:solidFill>
                  <a:schemeClr val="bg1">
                    <a:lumMod val="95000"/>
                  </a:schemeClr>
                </a:solidFill>
              </a:rPr>
              <a:t>Week 7	</a:t>
            </a:r>
            <a:r>
              <a:rPr lang="en-US" sz="1800" b="1" dirty="0">
                <a:solidFill>
                  <a:schemeClr val="bg1">
                    <a:lumMod val="95000"/>
                  </a:schemeClr>
                </a:solidFill>
              </a:rPr>
              <a:t>Multispectral Imaging </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8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9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10	</a:t>
            </a:r>
            <a:r>
              <a:rPr lang="en-US" sz="1800" b="1" dirty="0">
                <a:solidFill>
                  <a:schemeClr val="bg1">
                    <a:lumMod val="95000"/>
                  </a:schemeClr>
                </a:solidFill>
              </a:rPr>
              <a:t>Super Resolution Light Microscopy</a:t>
            </a:r>
            <a:endParaRPr lang="en-US" sz="1800" dirty="0">
              <a:solidFill>
                <a:schemeClr val="bg1">
                  <a:lumMod val="95000"/>
                </a:schemeClr>
              </a:solidFill>
            </a:endParaRPr>
          </a:p>
        </p:txBody>
      </p:sp>
    </p:spTree>
    <p:extLst>
      <p:ext uri="{BB962C8B-B14F-4D97-AF65-F5344CB8AC3E}">
        <p14:creationId xmlns:p14="http://schemas.microsoft.com/office/powerpoint/2010/main" val="263679901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1683" name="Text Box 3"/>
          <p:cNvSpPr txBox="1">
            <a:spLocks noChangeArrowheads="1"/>
          </p:cNvSpPr>
          <p:nvPr/>
        </p:nvSpPr>
        <p:spPr bwMode="auto">
          <a:xfrm>
            <a:off x="-240006" y="5287365"/>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a:solidFill>
                  <a:srgbClr val="FFFFFF"/>
                </a:solidFill>
              </a:rPr>
              <a:t>A</a:t>
            </a:r>
          </a:p>
        </p:txBody>
      </p:sp>
      <p:sp>
        <p:nvSpPr>
          <p:cNvPr id="711684" name="Text Box 4"/>
          <p:cNvSpPr txBox="1">
            <a:spLocks noChangeArrowheads="1"/>
          </p:cNvSpPr>
          <p:nvPr/>
        </p:nvSpPr>
        <p:spPr bwMode="auto">
          <a:xfrm>
            <a:off x="374068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a:solidFill>
                  <a:srgbClr val="FFFFFF"/>
                </a:solidFill>
              </a:rPr>
              <a:t>P</a:t>
            </a:r>
          </a:p>
        </p:txBody>
      </p:sp>
      <p:pic>
        <p:nvPicPr>
          <p:cNvPr id="711685" name="Picture 5" descr="fishgata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 y="2497857"/>
            <a:ext cx="2692004" cy="2692004"/>
          </a:xfrm>
          <a:prstGeom prst="rect">
            <a:avLst/>
          </a:prstGeom>
          <a:noFill/>
          <a:extLst>
            <a:ext uri="{909E8E84-426E-40DD-AFC4-6F175D3DCCD1}">
              <a14:hiddenFill xmlns:a14="http://schemas.microsoft.com/office/drawing/2010/main">
                <a:solidFill>
                  <a:srgbClr val="FFFFFF"/>
                </a:solidFill>
              </a14:hiddenFill>
            </a:ext>
          </a:extLst>
        </p:spPr>
      </p:pic>
      <p:pic>
        <p:nvPicPr>
          <p:cNvPr id="711690" name="Recon Rotated Gatear-3.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28649" y="2503810"/>
            <a:ext cx="3290639" cy="3290639"/>
          </a:xfrm>
          <a:prstGeom prst="rect">
            <a:avLst/>
          </a:prstGeom>
          <a:noFill/>
          <a:extLst>
            <a:ext uri="{909E8E84-426E-40DD-AFC4-6F175D3DCCD1}">
              <a14:hiddenFill xmlns:a14="http://schemas.microsoft.com/office/drawing/2010/main">
                <a:solidFill>
                  <a:srgbClr val="FFFFFF"/>
                </a:solidFill>
              </a14:hiddenFill>
            </a:ext>
          </a:extLst>
        </p:spPr>
      </p:pic>
      <p:sp>
        <p:nvSpPr>
          <p:cNvPr id="711691" name="Text Box 11"/>
          <p:cNvSpPr txBox="1">
            <a:spLocks noChangeArrowheads="1"/>
          </p:cNvSpPr>
          <p:nvPr/>
        </p:nvSpPr>
        <p:spPr bwMode="auto">
          <a:xfrm>
            <a:off x="628650" y="6135113"/>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a:t>Neural Gata-2 Promoter GFP-Transgenic Zebrafish; </a:t>
            </a:r>
            <a:r>
              <a:rPr lang="en-US" altLang="en-US" sz="1350" b="1" dirty="0" err="1"/>
              <a:t>Shuo</a:t>
            </a:r>
            <a:r>
              <a:rPr lang="en-US" altLang="en-US" sz="1350" b="1" dirty="0"/>
              <a:t> Lin, UCLA</a:t>
            </a:r>
          </a:p>
        </p:txBody>
      </p:sp>
      <p:sp>
        <p:nvSpPr>
          <p:cNvPr id="2" name="Title 1"/>
          <p:cNvSpPr>
            <a:spLocks noGrp="1"/>
          </p:cNvSpPr>
          <p:nvPr>
            <p:ph type="title"/>
          </p:nvPr>
        </p:nvSpPr>
        <p:spPr/>
        <p:txBody>
          <a:bodyPr anchor="t">
            <a:normAutofit/>
          </a:bodyPr>
          <a:lstStyle/>
          <a:p>
            <a:r>
              <a:rPr lang="en-US" sz="3600" dirty="0"/>
              <a:t>Image processing</a:t>
            </a:r>
          </a:p>
        </p:txBody>
      </p:sp>
      <p:sp>
        <p:nvSpPr>
          <p:cNvPr id="3" name="Content Placeholder 2"/>
          <p:cNvSpPr>
            <a:spLocks noGrp="1"/>
          </p:cNvSpPr>
          <p:nvPr>
            <p:ph sz="half" idx="1"/>
          </p:nvPr>
        </p:nvSpPr>
        <p:spPr>
          <a:xfrm>
            <a:off x="628650" y="1825625"/>
            <a:ext cx="3886200" cy="785228"/>
          </a:xfrm>
        </p:spPr>
        <p:txBody>
          <a:bodyPr/>
          <a:lstStyle/>
          <a:p>
            <a:r>
              <a:rPr lang="en-US" dirty="0"/>
              <a:t>3D Reconstruction</a:t>
            </a:r>
          </a:p>
        </p:txBody>
      </p:sp>
      <p:sp>
        <p:nvSpPr>
          <p:cNvPr id="4" name="Content Placeholder 3"/>
          <p:cNvSpPr>
            <a:spLocks noGrp="1"/>
          </p:cNvSpPr>
          <p:nvPr>
            <p:ph sz="half" idx="2"/>
          </p:nvPr>
        </p:nvSpPr>
        <p:spPr>
          <a:xfrm>
            <a:off x="4629150" y="1825625"/>
            <a:ext cx="3886200" cy="785228"/>
          </a:xfrm>
        </p:spPr>
        <p:txBody>
          <a:bodyPr/>
          <a:lstStyle/>
          <a:p>
            <a:r>
              <a:rPr lang="en-US" dirty="0"/>
              <a:t>Deconvolution</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693" y="4307555"/>
            <a:ext cx="3655114" cy="1827558"/>
          </a:xfrm>
          <a:prstGeom prst="rect">
            <a:avLst/>
          </a:prstGeom>
        </p:spPr>
      </p:pic>
      <p:sp>
        <p:nvSpPr>
          <p:cNvPr id="17" name="Text Box 11"/>
          <p:cNvSpPr txBox="1">
            <a:spLocks noChangeArrowheads="1"/>
          </p:cNvSpPr>
          <p:nvPr/>
        </p:nvSpPr>
        <p:spPr bwMode="auto">
          <a:xfrm>
            <a:off x="4910366" y="6127585"/>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a:t>Top: Macrophage - </a:t>
            </a:r>
            <a:r>
              <a:rPr lang="en-US" altLang="en-US" sz="1350" b="1" dirty="0">
                <a:solidFill>
                  <a:srgbClr val="FFFD09"/>
                </a:solidFill>
              </a:rPr>
              <a:t>tubulin, </a:t>
            </a:r>
            <a:r>
              <a:rPr lang="en-US" altLang="en-US" sz="1350" b="1" dirty="0">
                <a:solidFill>
                  <a:srgbClr val="FF0000"/>
                </a:solidFill>
              </a:rPr>
              <a:t>actin</a:t>
            </a:r>
            <a:r>
              <a:rPr lang="en-US" altLang="en-US" sz="1350" b="1" dirty="0">
                <a:solidFill>
                  <a:srgbClr val="FFFD09"/>
                </a:solidFill>
              </a:rPr>
              <a:t> </a:t>
            </a:r>
            <a:r>
              <a:rPr lang="en-US" altLang="en-US" sz="1350" b="1" dirty="0"/>
              <a:t>&amp;</a:t>
            </a:r>
            <a:r>
              <a:rPr lang="en-US" altLang="en-US" sz="1350" b="1" dirty="0">
                <a:solidFill>
                  <a:srgbClr val="FFFD09"/>
                </a:solidFill>
              </a:rPr>
              <a:t> </a:t>
            </a:r>
            <a:r>
              <a:rPr lang="en-US" altLang="en-US" sz="1350" b="1" dirty="0">
                <a:solidFill>
                  <a:srgbClr val="00B0F0"/>
                </a:solidFill>
              </a:rPr>
              <a:t>nucleus</a:t>
            </a:r>
            <a:r>
              <a:rPr lang="en-US" altLang="en-US" sz="1350" b="1" dirty="0"/>
              <a:t>.</a:t>
            </a:r>
          </a:p>
          <a:p>
            <a:pPr eaLnBrk="0" fontAlgn="base" hangingPunct="0">
              <a:spcBef>
                <a:spcPct val="0"/>
              </a:spcBef>
              <a:spcAft>
                <a:spcPct val="0"/>
              </a:spcAft>
            </a:pPr>
            <a:r>
              <a:rPr lang="en-US" altLang="en-US" sz="1350" b="1" dirty="0"/>
              <a:t>Bottom: Imaginal disc – </a:t>
            </a:r>
            <a:r>
              <a:rPr lang="el-GR" altLang="en-US" sz="1350" b="1" dirty="0">
                <a:solidFill>
                  <a:srgbClr val="92D050"/>
                </a:solidFill>
              </a:rPr>
              <a:t>α</a:t>
            </a:r>
            <a:r>
              <a:rPr lang="en-US" altLang="en-US" sz="1350" b="1" dirty="0">
                <a:solidFill>
                  <a:srgbClr val="92D050"/>
                </a:solidFill>
              </a:rPr>
              <a:t>-tubulin</a:t>
            </a:r>
            <a:r>
              <a:rPr lang="en-US" altLang="en-US" sz="1350" b="1" dirty="0"/>
              <a:t>, </a:t>
            </a:r>
            <a:r>
              <a:rPr lang="el-GR" altLang="en-US" sz="1350" b="1" dirty="0">
                <a:solidFill>
                  <a:srgbClr val="FF0000"/>
                </a:solidFill>
              </a:rPr>
              <a:t>γ</a:t>
            </a:r>
            <a:r>
              <a:rPr lang="en-US" altLang="en-US" sz="1350" b="1" dirty="0">
                <a:solidFill>
                  <a:srgbClr val="FF0000"/>
                </a:solidFill>
              </a:rPr>
              <a:t>-tubulin</a:t>
            </a:r>
            <a:r>
              <a:rPr lang="en-US" altLang="en-US" sz="1350" b="1" dirty="0"/>
              <a:t>.</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4693" y="2377537"/>
            <a:ext cx="3655114" cy="1827558"/>
          </a:xfrm>
          <a:prstGeom prst="rect">
            <a:avLst/>
          </a:prstGeom>
        </p:spPr>
      </p:pic>
      <p:sp>
        <p:nvSpPr>
          <p:cNvPr id="19" name="Text Box 4"/>
          <p:cNvSpPr txBox="1">
            <a:spLocks noChangeArrowheads="1"/>
          </p:cNvSpPr>
          <p:nvPr/>
        </p:nvSpPr>
        <p:spPr bwMode="auto">
          <a:xfrm>
            <a:off x="52477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a:solidFill>
                  <a:srgbClr val="FFFFFF"/>
                </a:solidFill>
              </a:rPr>
              <a:t>A</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6715" y="645796"/>
            <a:ext cx="2052387" cy="821726"/>
          </a:xfrm>
          <a:prstGeom prst="rect">
            <a:avLst/>
          </a:prstGeom>
        </p:spPr>
      </p:pic>
    </p:spTree>
    <p:extLst>
      <p:ext uri="{BB962C8B-B14F-4D97-AF65-F5344CB8AC3E}">
        <p14:creationId xmlns:p14="http://schemas.microsoft.com/office/powerpoint/2010/main" val="1638812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7116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1169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a:t>Image Processing: </a:t>
            </a:r>
            <a:br>
              <a:rPr lang="en-US" sz="3600" dirty="0"/>
            </a:br>
            <a:r>
              <a:rPr lang="en-US" sz="3600" dirty="0"/>
              <a:t>Software Resources in BIF </a:t>
            </a:r>
          </a:p>
        </p:txBody>
      </p:sp>
      <p:sp>
        <p:nvSpPr>
          <p:cNvPr id="3" name="Content Placeholder 2"/>
          <p:cNvSpPr>
            <a:spLocks noGrp="1"/>
          </p:cNvSpPr>
          <p:nvPr>
            <p:ph sz="half" idx="1"/>
          </p:nvPr>
        </p:nvSpPr>
        <p:spPr/>
        <p:txBody>
          <a:bodyPr>
            <a:normAutofit/>
          </a:bodyPr>
          <a:lstStyle/>
          <a:p>
            <a:r>
              <a:rPr lang="en-US" dirty="0"/>
              <a:t>The BIF has two computer workstations running the </a:t>
            </a:r>
            <a:r>
              <a:rPr lang="en-US" dirty="0" err="1"/>
              <a:t>Imaris</a:t>
            </a:r>
            <a:r>
              <a:rPr lang="en-US" dirty="0"/>
              <a:t> image processing software from </a:t>
            </a:r>
            <a:r>
              <a:rPr lang="en-US" dirty="0" err="1"/>
              <a:t>Bitplane</a:t>
            </a:r>
            <a:r>
              <a:rPr lang="en-US" dirty="0"/>
              <a:t>. </a:t>
            </a:r>
          </a:p>
          <a:p>
            <a:r>
              <a:rPr lang="en-US" dirty="0"/>
              <a:t>A third computer workstation, running Linux, for Huygens software from Scientific Volume Imaging B.V. (SVI), installed January 2014.</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1905000"/>
            <a:ext cx="3886200" cy="291373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5344312"/>
            <a:ext cx="2079671" cy="8326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925" y="4818739"/>
            <a:ext cx="2514600" cy="1700872"/>
          </a:xfrm>
          <a:prstGeom prst="rect">
            <a:avLst/>
          </a:prstGeom>
        </p:spPr>
      </p:pic>
    </p:spTree>
    <p:extLst>
      <p:ext uri="{BB962C8B-B14F-4D97-AF65-F5344CB8AC3E}">
        <p14:creationId xmlns:p14="http://schemas.microsoft.com/office/powerpoint/2010/main" val="92210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Sister Course</a:t>
            </a:r>
            <a:br>
              <a:rPr lang="en-US" altLang="en-US" sz="3200" dirty="0"/>
            </a:b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lstStyle/>
          <a:p>
            <a:pPr lvl="1">
              <a:spcBef>
                <a:spcPct val="50000"/>
              </a:spcBef>
            </a:pPr>
            <a:r>
              <a:rPr lang="en-US" altLang="en-US" dirty="0"/>
              <a:t>Will be taught next year (Winter 2018)</a:t>
            </a:r>
          </a:p>
          <a:p>
            <a:pPr lvl="1">
              <a:spcBef>
                <a:spcPct val="50000"/>
              </a:spcBef>
            </a:pPr>
            <a:r>
              <a:rPr lang="en-US" altLang="en-US" dirty="0"/>
              <a:t>Lecture class</a:t>
            </a:r>
          </a:p>
          <a:p>
            <a:pPr lvl="1">
              <a:spcBef>
                <a:spcPct val="50000"/>
              </a:spcBef>
            </a:pPr>
            <a:r>
              <a:rPr lang="en-US" altLang="en-US" dirty="0"/>
              <a:t>Alternates with Biology 227</a:t>
            </a:r>
          </a:p>
          <a:p>
            <a:pPr lvl="1">
              <a:spcBef>
                <a:spcPct val="50000"/>
              </a:spcBef>
            </a:pPr>
            <a:r>
              <a:rPr lang="en-US" altLang="en-US" dirty="0"/>
              <a:t>Course web site</a:t>
            </a:r>
          </a:p>
          <a:p>
            <a:pPr lvl="2">
              <a:spcBef>
                <a:spcPct val="50000"/>
              </a:spcBef>
            </a:pPr>
            <a:r>
              <a:rPr lang="en-US" altLang="en-US" dirty="0">
                <a:hlinkClick r:id="rId2"/>
              </a:rPr>
              <a:t>http://www.its.caltech.edu/~bi177/</a:t>
            </a:r>
            <a:endParaRPr lang="en-US" altLang="en-US" dirty="0"/>
          </a:p>
          <a:p>
            <a:pPr lvl="2">
              <a:spcBef>
                <a:spcPct val="50000"/>
              </a:spcBef>
            </a:pPr>
            <a:endParaRPr lang="en-US" altLang="en-US" dirty="0"/>
          </a:p>
          <a:p>
            <a:endParaRPr lang="en-US" dirty="0"/>
          </a:p>
        </p:txBody>
      </p:sp>
    </p:spTree>
    <p:extLst>
      <p:ext uri="{BB962C8B-B14F-4D97-AF65-F5344CB8AC3E}">
        <p14:creationId xmlns:p14="http://schemas.microsoft.com/office/powerpoint/2010/main" val="188709968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solidFill>
                  <a:schemeClr val="bg1">
                    <a:lumMod val="95000"/>
                  </a:schemeClr>
                </a:solidFill>
              </a:rPr>
              <a:t>Week 1	</a:t>
            </a:r>
            <a:r>
              <a:rPr lang="en-US" sz="1800" b="1" dirty="0">
                <a:solidFill>
                  <a:schemeClr val="bg1">
                    <a:lumMod val="95000"/>
                  </a:schemeClr>
                </a:solidFill>
              </a:rPr>
              <a:t>Introduction to Microscopes (Kohler illumination,  Confocal microscope training)</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2	</a:t>
            </a:r>
            <a:r>
              <a:rPr lang="en-US" sz="1800" b="1" dirty="0">
                <a:solidFill>
                  <a:schemeClr val="bg1">
                    <a:lumMod val="95000"/>
                  </a:schemeClr>
                </a:solidFill>
              </a:rPr>
              <a:t>Applying Geometrical Optics (Making the Rochester Cloak)</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3	</a:t>
            </a:r>
            <a:r>
              <a:rPr lang="en-US" sz="1800" b="1" dirty="0">
                <a:solidFill>
                  <a:schemeClr val="bg1">
                    <a:lumMod val="95000"/>
                  </a:schemeClr>
                </a:solidFill>
              </a:rPr>
              <a:t>3D Laser Scanning Confocal Microscopy (LSCM)</a:t>
            </a:r>
            <a:r>
              <a:rPr lang="en-US" sz="1800" dirty="0">
                <a:solidFill>
                  <a:schemeClr val="bg1">
                    <a:lumMod val="95000"/>
                  </a:schemeClr>
                </a:solidFill>
              </a:rPr>
              <a:t> </a:t>
            </a:r>
          </a:p>
          <a:p>
            <a:pPr marL="914400" indent="-914400">
              <a:buNone/>
            </a:pPr>
            <a:r>
              <a:rPr lang="en-US" sz="1800" dirty="0">
                <a:solidFill>
                  <a:schemeClr val="bg1">
                    <a:lumMod val="95000"/>
                  </a:schemeClr>
                </a:solidFill>
              </a:rPr>
              <a:t>Week 4	</a:t>
            </a:r>
            <a:r>
              <a:rPr lang="en-US" sz="1800" b="1" dirty="0">
                <a:solidFill>
                  <a:schemeClr val="bg1">
                    <a:lumMod val="95000"/>
                  </a:schemeClr>
                </a:solidFill>
              </a:rPr>
              <a:t>Begin Building a Light Sheet Microscope (openspim.org)</a:t>
            </a:r>
            <a:r>
              <a:rPr lang="en-US" sz="1800" dirty="0">
                <a:solidFill>
                  <a:schemeClr val="bg1">
                    <a:lumMod val="95000"/>
                  </a:schemeClr>
                </a:solidFill>
              </a:rPr>
              <a:t> </a:t>
            </a:r>
          </a:p>
          <a:p>
            <a:pPr marL="914400" indent="-914400">
              <a:buNone/>
            </a:pPr>
            <a:r>
              <a:rPr lang="en-US" sz="1800" dirty="0">
                <a:solidFill>
                  <a:schemeClr val="bg1">
                    <a:lumMod val="95000"/>
                  </a:schemeClr>
                </a:solidFill>
              </a:rPr>
              <a:t>Week 5	</a:t>
            </a:r>
            <a:r>
              <a:rPr lang="en-US" sz="1800" b="1" dirty="0">
                <a:solidFill>
                  <a:schemeClr val="bg1">
                    <a:lumMod val="95000"/>
                  </a:schemeClr>
                </a:solidFill>
              </a:rPr>
              <a:t>FCS versus FRAP</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6	</a:t>
            </a:r>
            <a:r>
              <a:rPr lang="en-US" sz="1800" b="1" dirty="0">
                <a:solidFill>
                  <a:schemeClr val="bg1">
                    <a:lumMod val="95000"/>
                  </a:schemeClr>
                </a:solidFill>
              </a:rPr>
              <a:t>Live Imaging: Zebrafish embryos</a:t>
            </a:r>
            <a:r>
              <a:rPr lang="en-US" sz="1800" dirty="0">
                <a:solidFill>
                  <a:schemeClr val="bg1">
                    <a:lumMod val="95000"/>
                  </a:schemeClr>
                </a:solidFill>
              </a:rPr>
              <a:t> </a:t>
            </a:r>
          </a:p>
          <a:p>
            <a:pPr marL="914400" indent="-914400">
              <a:buNone/>
            </a:pPr>
            <a:r>
              <a:rPr lang="en-US" sz="1800" dirty="0"/>
              <a:t>Week 7	</a:t>
            </a:r>
            <a:r>
              <a:rPr lang="en-US" sz="1800" b="1" dirty="0"/>
              <a:t>Multispectral Imaging </a:t>
            </a:r>
            <a:endParaRPr lang="en-US" sz="1800" dirty="0"/>
          </a:p>
          <a:p>
            <a:pPr marL="914400" indent="-914400">
              <a:buNone/>
            </a:pPr>
            <a:r>
              <a:rPr lang="en-US" sz="1800" dirty="0"/>
              <a:t>Week 8	</a:t>
            </a:r>
            <a:r>
              <a:rPr lang="en-US" sz="1800" b="1" dirty="0"/>
              <a:t>Work on Assignments and building light sheet</a:t>
            </a:r>
            <a:endParaRPr lang="en-US" sz="1800" dirty="0"/>
          </a:p>
          <a:p>
            <a:pPr marL="914400" indent="-914400">
              <a:buNone/>
            </a:pPr>
            <a:r>
              <a:rPr lang="en-US" sz="1800" dirty="0"/>
              <a:t>Week 9	</a:t>
            </a:r>
            <a:r>
              <a:rPr lang="en-US" sz="1800" b="1" dirty="0"/>
              <a:t>Work on Assignments and building light sheet</a:t>
            </a:r>
            <a:endParaRPr lang="en-US" sz="1800" dirty="0"/>
          </a:p>
          <a:p>
            <a:pPr marL="914400" indent="-914400">
              <a:buNone/>
            </a:pPr>
            <a:r>
              <a:rPr lang="en-US" sz="1800" dirty="0"/>
              <a:t>Week 10	</a:t>
            </a:r>
            <a:r>
              <a:rPr lang="en-US" sz="1800" b="1" dirty="0"/>
              <a:t>Super Resolution Light Microscopy</a:t>
            </a:r>
            <a:endParaRPr lang="en-US" sz="1800" dirty="0"/>
          </a:p>
        </p:txBody>
      </p:sp>
    </p:spTree>
    <p:extLst>
      <p:ext uri="{BB962C8B-B14F-4D97-AF65-F5344CB8AC3E}">
        <p14:creationId xmlns:p14="http://schemas.microsoft.com/office/powerpoint/2010/main" val="321992955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2061" r="25313" b="11048"/>
          <a:stretch/>
        </p:blipFill>
        <p:spPr>
          <a:xfrm>
            <a:off x="244455" y="1370246"/>
            <a:ext cx="2343089" cy="2295826"/>
          </a:xfrm>
          <a:prstGeom prst="rect">
            <a:avLst/>
          </a:prstGeom>
        </p:spPr>
      </p:pic>
      <p:sp>
        <p:nvSpPr>
          <p:cNvPr id="2" name="Title 1"/>
          <p:cNvSpPr>
            <a:spLocks noGrp="1"/>
          </p:cNvSpPr>
          <p:nvPr>
            <p:ph type="title"/>
          </p:nvPr>
        </p:nvSpPr>
        <p:spPr/>
        <p:txBody>
          <a:bodyPr>
            <a:normAutofit/>
          </a:bodyPr>
          <a:lstStyle/>
          <a:p>
            <a:r>
              <a:rPr lang="en-US" sz="3600" dirty="0"/>
              <a:t>Spectral </a:t>
            </a:r>
            <a:r>
              <a:rPr lang="en-US" sz="3600" dirty="0" err="1"/>
              <a:t>unmixing</a:t>
            </a:r>
            <a:r>
              <a:rPr lang="en-US" sz="3600" dirty="0"/>
              <a:t>: general concept</a:t>
            </a:r>
          </a:p>
        </p:txBody>
      </p:sp>
      <p:sp>
        <p:nvSpPr>
          <p:cNvPr id="5" name="Text Box 5"/>
          <p:cNvSpPr txBox="1">
            <a:spLocks noChangeArrowheads="1"/>
          </p:cNvSpPr>
          <p:nvPr/>
        </p:nvSpPr>
        <p:spPr bwMode="auto">
          <a:xfrm>
            <a:off x="622300" y="922535"/>
            <a:ext cx="141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Multi-channel Detector</a:t>
            </a:r>
          </a:p>
        </p:txBody>
      </p:sp>
      <p:grpSp>
        <p:nvGrpSpPr>
          <p:cNvPr id="6" name="Group 6"/>
          <p:cNvGrpSpPr>
            <a:grpSpLocks/>
          </p:cNvGrpSpPr>
          <p:nvPr/>
        </p:nvGrpSpPr>
        <p:grpSpPr bwMode="auto">
          <a:xfrm>
            <a:off x="2614613" y="922535"/>
            <a:ext cx="3051175" cy="2644775"/>
            <a:chOff x="2041" y="766"/>
            <a:chExt cx="1922" cy="1666"/>
          </a:xfrm>
        </p:grpSpPr>
        <p:grpSp>
          <p:nvGrpSpPr>
            <p:cNvPr id="7" name="Group 7"/>
            <p:cNvGrpSpPr>
              <a:grpSpLocks/>
            </p:cNvGrpSpPr>
            <p:nvPr/>
          </p:nvGrpSpPr>
          <p:grpSpPr bwMode="auto">
            <a:xfrm>
              <a:off x="2462" y="1195"/>
              <a:ext cx="1501" cy="1237"/>
              <a:chOff x="1890" y="1618"/>
              <a:chExt cx="1045" cy="861"/>
            </a:xfrm>
          </p:grpSpPr>
          <p:pic>
            <p:nvPicPr>
              <p:cNvPr id="10" name="Picture 45" descr="npo00009d"/>
              <p:cNvPicPr preferRelativeResize="0">
                <a:picLocks noChangeAspect="1" noChangeArrowheads="1"/>
              </p:cNvPicPr>
              <p:nvPr/>
            </p:nvPicPr>
            <p:blipFill>
              <a:blip r:embed="rId5">
                <a:lum bright="48000" contrast="66000"/>
                <a:extLst>
                  <a:ext uri="{28A0092B-C50C-407E-A947-70E740481C1C}">
                    <a14:useLocalDpi xmlns:a14="http://schemas.microsoft.com/office/drawing/2010/main" val="0"/>
                  </a:ext>
                </a:extLst>
              </a:blip>
              <a:srcRect/>
              <a:stretch>
                <a:fillRect/>
              </a:stretch>
            </p:blipFill>
            <p:spPr bwMode="auto">
              <a:xfrm>
                <a:off x="1890" y="1618"/>
                <a:ext cx="487" cy="401"/>
              </a:xfrm>
              <a:prstGeom prst="rect">
                <a:avLst/>
              </a:prstGeom>
              <a:solidFill>
                <a:srgbClr val="FF0000"/>
              </a:solidFill>
              <a:ln w="12700">
                <a:solidFill>
                  <a:schemeClr val="bg1"/>
                </a:solidFill>
                <a:miter lim="800000"/>
                <a:headEnd/>
                <a:tailEnd/>
              </a:ln>
            </p:spPr>
          </p:pic>
          <p:pic>
            <p:nvPicPr>
              <p:cNvPr id="11" name="Picture 46" descr="npo00009f"/>
              <p:cNvPicPr preferRelativeResize="0">
                <a:picLocks noChangeAspect="1" noChangeArrowheads="1"/>
              </p:cNvPicPr>
              <p:nvPr/>
            </p:nvPicPr>
            <p:blipFill>
              <a:blip r:embed="rId6">
                <a:lum bright="48000" contrast="66000"/>
                <a:extLst>
                  <a:ext uri="{28A0092B-C50C-407E-A947-70E740481C1C}">
                    <a14:useLocalDpi xmlns:a14="http://schemas.microsoft.com/office/drawing/2010/main" val="0"/>
                  </a:ext>
                </a:extLst>
              </a:blip>
              <a:srcRect/>
              <a:stretch>
                <a:fillRect/>
              </a:stretch>
            </p:blipFill>
            <p:spPr bwMode="auto">
              <a:xfrm>
                <a:off x="1960" y="1677"/>
                <a:ext cx="488" cy="401"/>
              </a:xfrm>
              <a:prstGeom prst="rect">
                <a:avLst/>
              </a:prstGeom>
              <a:solidFill>
                <a:srgbClr val="FF0000"/>
              </a:solidFill>
              <a:ln w="12700">
                <a:solidFill>
                  <a:schemeClr val="bg1"/>
                </a:solidFill>
                <a:miter lim="800000"/>
                <a:headEnd/>
                <a:tailEnd/>
              </a:ln>
            </p:spPr>
          </p:pic>
          <p:pic>
            <p:nvPicPr>
              <p:cNvPr id="12" name="Picture 47" descr="npo0000a1"/>
              <p:cNvPicPr preferRelativeResize="0">
                <a:picLocks noChangeAspect="1" noChangeArrowheads="1"/>
              </p:cNvPicPr>
              <p:nvPr/>
            </p:nvPicPr>
            <p:blipFill>
              <a:blip r:embed="rId7">
                <a:lum bright="48000" contrast="66000"/>
                <a:extLst>
                  <a:ext uri="{28A0092B-C50C-407E-A947-70E740481C1C}">
                    <a14:useLocalDpi xmlns:a14="http://schemas.microsoft.com/office/drawing/2010/main" val="0"/>
                  </a:ext>
                </a:extLst>
              </a:blip>
              <a:srcRect/>
              <a:stretch>
                <a:fillRect/>
              </a:stretch>
            </p:blipFill>
            <p:spPr bwMode="auto">
              <a:xfrm>
                <a:off x="2042" y="1734"/>
                <a:ext cx="488" cy="401"/>
              </a:xfrm>
              <a:prstGeom prst="rect">
                <a:avLst/>
              </a:prstGeom>
              <a:solidFill>
                <a:srgbClr val="FF0000"/>
              </a:solidFill>
              <a:ln w="12700">
                <a:solidFill>
                  <a:schemeClr val="bg1"/>
                </a:solidFill>
                <a:miter lim="800000"/>
                <a:headEnd/>
                <a:tailEnd/>
              </a:ln>
            </p:spPr>
          </p:pic>
          <p:pic>
            <p:nvPicPr>
              <p:cNvPr id="13" name="Picture 48" descr="npo0000a3"/>
              <p:cNvPicPr preferRelativeResize="0">
                <a:picLocks noChangeAspect="1" noChangeArrowheads="1"/>
              </p:cNvPicPr>
              <p:nvPr/>
            </p:nvPicPr>
            <p:blipFill>
              <a:blip r:embed="rId8">
                <a:lum bright="48000" contrast="66000"/>
                <a:extLst>
                  <a:ext uri="{28A0092B-C50C-407E-A947-70E740481C1C}">
                    <a14:useLocalDpi xmlns:a14="http://schemas.microsoft.com/office/drawing/2010/main" val="0"/>
                  </a:ext>
                </a:extLst>
              </a:blip>
              <a:srcRect/>
              <a:stretch>
                <a:fillRect/>
              </a:stretch>
            </p:blipFill>
            <p:spPr bwMode="auto">
              <a:xfrm>
                <a:off x="2124" y="1811"/>
                <a:ext cx="489" cy="401"/>
              </a:xfrm>
              <a:prstGeom prst="rect">
                <a:avLst/>
              </a:prstGeom>
              <a:solidFill>
                <a:srgbClr val="FF0000"/>
              </a:solidFill>
              <a:ln w="12700">
                <a:solidFill>
                  <a:schemeClr val="bg1"/>
                </a:solidFill>
                <a:miter lim="800000"/>
                <a:headEnd/>
                <a:tailEnd/>
              </a:ln>
            </p:spPr>
          </p:pic>
          <p:pic>
            <p:nvPicPr>
              <p:cNvPr id="14" name="Picture 49" descr="npo0000a5"/>
              <p:cNvPicPr preferRelativeResize="0">
                <a:picLocks noChangeAspect="1" noChangeArrowheads="1"/>
              </p:cNvPicPr>
              <p:nvPr/>
            </p:nvPicPr>
            <p:blipFill>
              <a:blip r:embed="rId9">
                <a:lum bright="48000" contrast="66000"/>
                <a:extLst>
                  <a:ext uri="{28A0092B-C50C-407E-A947-70E740481C1C}">
                    <a14:useLocalDpi xmlns:a14="http://schemas.microsoft.com/office/drawing/2010/main" val="0"/>
                  </a:ext>
                </a:extLst>
              </a:blip>
              <a:srcRect/>
              <a:stretch>
                <a:fillRect/>
              </a:stretch>
            </p:blipFill>
            <p:spPr bwMode="auto">
              <a:xfrm>
                <a:off x="2206" y="1878"/>
                <a:ext cx="488" cy="402"/>
              </a:xfrm>
              <a:prstGeom prst="rect">
                <a:avLst/>
              </a:prstGeom>
              <a:solidFill>
                <a:srgbClr val="FF0000"/>
              </a:solidFill>
              <a:ln w="12700">
                <a:solidFill>
                  <a:schemeClr val="bg1"/>
                </a:solidFill>
                <a:miter lim="800000"/>
                <a:headEnd/>
                <a:tailEnd/>
              </a:ln>
            </p:spPr>
          </p:pic>
          <p:pic>
            <p:nvPicPr>
              <p:cNvPr id="15" name="Picture 50" descr="npo0000a7"/>
              <p:cNvPicPr preferRelativeResize="0">
                <a:picLocks noChangeAspect="1" noChangeArrowheads="1"/>
              </p:cNvPicPr>
              <p:nvPr/>
            </p:nvPicPr>
            <p:blipFill>
              <a:blip r:embed="rId10">
                <a:lum bright="48000" contrast="66000"/>
                <a:extLst>
                  <a:ext uri="{28A0092B-C50C-407E-A947-70E740481C1C}">
                    <a14:useLocalDpi xmlns:a14="http://schemas.microsoft.com/office/drawing/2010/main" val="0"/>
                  </a:ext>
                </a:extLst>
              </a:blip>
              <a:srcRect/>
              <a:stretch>
                <a:fillRect/>
              </a:stretch>
            </p:blipFill>
            <p:spPr bwMode="auto">
              <a:xfrm>
                <a:off x="2288" y="1943"/>
                <a:ext cx="488" cy="400"/>
              </a:xfrm>
              <a:prstGeom prst="rect">
                <a:avLst/>
              </a:prstGeom>
              <a:solidFill>
                <a:srgbClr val="FF0000"/>
              </a:solidFill>
              <a:ln w="12700">
                <a:solidFill>
                  <a:schemeClr val="bg1"/>
                </a:solidFill>
                <a:miter lim="800000"/>
                <a:headEnd/>
                <a:tailEnd/>
              </a:ln>
            </p:spPr>
          </p:pic>
          <p:pic>
            <p:nvPicPr>
              <p:cNvPr id="16" name="Picture 51" descr="npo0000a9"/>
              <p:cNvPicPr preferRelativeResize="0">
                <a:picLocks noChangeAspect="1" noChangeArrowheads="1"/>
              </p:cNvPicPr>
              <p:nvPr/>
            </p:nvPicPr>
            <p:blipFill>
              <a:blip r:embed="rId11">
                <a:lum bright="48000" contrast="66000"/>
                <a:extLst>
                  <a:ext uri="{28A0092B-C50C-407E-A947-70E740481C1C}">
                    <a14:useLocalDpi xmlns:a14="http://schemas.microsoft.com/office/drawing/2010/main" val="0"/>
                  </a:ext>
                </a:extLst>
              </a:blip>
              <a:srcRect/>
              <a:stretch>
                <a:fillRect/>
              </a:stretch>
            </p:blipFill>
            <p:spPr bwMode="auto">
              <a:xfrm>
                <a:off x="2377" y="2019"/>
                <a:ext cx="488" cy="401"/>
              </a:xfrm>
              <a:prstGeom prst="rect">
                <a:avLst/>
              </a:prstGeom>
              <a:solidFill>
                <a:srgbClr val="FF0000"/>
              </a:solidFill>
              <a:ln w="12700">
                <a:solidFill>
                  <a:schemeClr val="bg1"/>
                </a:solidFill>
                <a:miter lim="800000"/>
                <a:headEnd/>
                <a:tailEnd/>
              </a:ln>
            </p:spPr>
          </p:pic>
          <p:pic>
            <p:nvPicPr>
              <p:cNvPr id="17" name="Picture 52" descr="npo0000ab"/>
              <p:cNvPicPr preferRelativeResize="0">
                <a:picLocks noChangeAspect="1" noChangeArrowheads="1"/>
              </p:cNvPicPr>
              <p:nvPr/>
            </p:nvPicPr>
            <p:blipFill>
              <a:blip r:embed="rId12">
                <a:lum bright="48000" contrast="66000"/>
                <a:extLst>
                  <a:ext uri="{28A0092B-C50C-407E-A947-70E740481C1C}">
                    <a14:useLocalDpi xmlns:a14="http://schemas.microsoft.com/office/drawing/2010/main" val="0"/>
                  </a:ext>
                </a:extLst>
              </a:blip>
              <a:srcRect/>
              <a:stretch>
                <a:fillRect/>
              </a:stretch>
            </p:blipFill>
            <p:spPr bwMode="auto">
              <a:xfrm>
                <a:off x="2448" y="2078"/>
                <a:ext cx="487" cy="401"/>
              </a:xfrm>
              <a:prstGeom prst="rect">
                <a:avLst/>
              </a:prstGeom>
              <a:solidFill>
                <a:srgbClr val="FF0000"/>
              </a:solidFill>
              <a:ln w="12700">
                <a:solidFill>
                  <a:schemeClr val="bg1"/>
                </a:solidFill>
                <a:miter lim="800000"/>
                <a:headEnd/>
                <a:tailEnd/>
              </a:ln>
            </p:spPr>
          </p:pic>
        </p:grpSp>
        <p:sp>
          <p:nvSpPr>
            <p:cNvPr id="8" name="Text Box 16"/>
            <p:cNvSpPr txBox="1">
              <a:spLocks noChangeArrowheads="1"/>
            </p:cNvSpPr>
            <p:nvPr/>
          </p:nvSpPr>
          <p:spPr bwMode="auto">
            <a:xfrm>
              <a:off x="2668" y="766"/>
              <a:ext cx="10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Collect Lambda Stack</a:t>
              </a:r>
            </a:p>
          </p:txBody>
        </p:sp>
        <p:sp>
          <p:nvSpPr>
            <p:cNvPr id="9" name="AutoShape 17"/>
            <p:cNvSpPr>
              <a:spLocks noChangeArrowheads="1"/>
            </p:cNvSpPr>
            <p:nvPr/>
          </p:nvSpPr>
          <p:spPr bwMode="auto">
            <a:xfrm>
              <a:off x="2041" y="1718"/>
              <a:ext cx="299" cy="192"/>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grpSp>
      <p:grpSp>
        <p:nvGrpSpPr>
          <p:cNvPr id="25" name="Group 25"/>
          <p:cNvGrpSpPr>
            <a:grpSpLocks/>
          </p:cNvGrpSpPr>
          <p:nvPr/>
        </p:nvGrpSpPr>
        <p:grpSpPr bwMode="auto">
          <a:xfrm>
            <a:off x="5786438" y="1105097"/>
            <a:ext cx="3155950" cy="2441575"/>
            <a:chOff x="4135" y="881"/>
            <a:chExt cx="1988" cy="1538"/>
          </a:xfrm>
        </p:grpSpPr>
        <p:pic>
          <p:nvPicPr>
            <p:cNvPr id="26" name="Picture 56" descr="npo000099"/>
            <p:cNvPicPr preferRelativeResize="0">
              <a:picLocks noChangeAspect="1" noChangeArrowheads="1"/>
            </p:cNvPicPr>
            <p:nvPr/>
          </p:nvPicPr>
          <p:blipFill>
            <a:blip r:embed="rId13">
              <a:lum bright="18000" contrast="24000"/>
              <a:extLst>
                <a:ext uri="{28A0092B-C50C-407E-A947-70E740481C1C}">
                  <a14:useLocalDpi xmlns:a14="http://schemas.microsoft.com/office/drawing/2010/main" val="0"/>
                </a:ext>
              </a:extLst>
            </a:blip>
            <a:srcRect/>
            <a:stretch>
              <a:fillRect/>
            </a:stretch>
          </p:blipFill>
          <p:spPr bwMode="auto">
            <a:xfrm>
              <a:off x="4653" y="1210"/>
              <a:ext cx="1470" cy="1209"/>
            </a:xfrm>
            <a:prstGeom prst="rect">
              <a:avLst/>
            </a:prstGeom>
            <a:solidFill>
              <a:srgbClr val="FF0000"/>
            </a:solidFill>
            <a:ln w="12700">
              <a:solidFill>
                <a:schemeClr val="bg1"/>
              </a:solidFill>
              <a:miter lim="800000"/>
              <a:headEnd/>
              <a:tailEnd/>
            </a:ln>
          </p:spPr>
        </p:pic>
        <p:sp>
          <p:nvSpPr>
            <p:cNvPr id="27" name="Text Box 27"/>
            <p:cNvSpPr txBox="1">
              <a:spLocks noChangeArrowheads="1"/>
            </p:cNvSpPr>
            <p:nvPr/>
          </p:nvSpPr>
          <p:spPr bwMode="auto">
            <a:xfrm>
              <a:off x="4843" y="881"/>
              <a:ext cx="109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Raw Image</a:t>
              </a:r>
            </a:p>
          </p:txBody>
        </p:sp>
        <p:sp>
          <p:nvSpPr>
            <p:cNvPr id="28" name="AutoShape 28"/>
            <p:cNvSpPr>
              <a:spLocks noChangeArrowheads="1"/>
            </p:cNvSpPr>
            <p:nvPr/>
          </p:nvSpPr>
          <p:spPr bwMode="auto">
            <a:xfrm>
              <a:off x="4135" y="1718"/>
              <a:ext cx="299" cy="192"/>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grpSp>
      <p:grpSp>
        <p:nvGrpSpPr>
          <p:cNvPr id="29" name="Group 29"/>
          <p:cNvGrpSpPr>
            <a:grpSpLocks/>
          </p:cNvGrpSpPr>
          <p:nvPr/>
        </p:nvGrpSpPr>
        <p:grpSpPr bwMode="auto">
          <a:xfrm>
            <a:off x="5775325" y="4348162"/>
            <a:ext cx="3154363" cy="2371724"/>
            <a:chOff x="4128" y="3048"/>
            <a:chExt cx="1987" cy="1494"/>
          </a:xfrm>
        </p:grpSpPr>
        <p:pic>
          <p:nvPicPr>
            <p:cNvPr id="30" name="Picture 57" descr="npo00009b"/>
            <p:cNvPicPr preferRelativeResize="0">
              <a:picLocks noChangeAspect="1" noChangeArrowheads="1"/>
            </p:cNvPicPr>
            <p:nvPr/>
          </p:nvPicPr>
          <p:blipFill>
            <a:blip r:embed="rId14">
              <a:lum bright="18000" contrast="12000"/>
              <a:extLst>
                <a:ext uri="{28A0092B-C50C-407E-A947-70E740481C1C}">
                  <a14:useLocalDpi xmlns:a14="http://schemas.microsoft.com/office/drawing/2010/main" val="0"/>
                </a:ext>
              </a:extLst>
            </a:blip>
            <a:srcRect/>
            <a:stretch>
              <a:fillRect/>
            </a:stretch>
          </p:blipFill>
          <p:spPr bwMode="auto">
            <a:xfrm>
              <a:off x="4642" y="3048"/>
              <a:ext cx="1473" cy="1186"/>
            </a:xfrm>
            <a:prstGeom prst="rect">
              <a:avLst/>
            </a:prstGeom>
            <a:solidFill>
              <a:srgbClr val="FF0000"/>
            </a:solidFill>
            <a:ln w="12700">
              <a:solidFill>
                <a:schemeClr val="bg1"/>
              </a:solidFill>
              <a:miter lim="800000"/>
              <a:headEnd/>
              <a:tailEnd/>
            </a:ln>
          </p:spPr>
        </p:pic>
        <p:sp>
          <p:nvSpPr>
            <p:cNvPr id="31" name="AutoShape 31"/>
            <p:cNvSpPr>
              <a:spLocks noChangeArrowheads="1"/>
            </p:cNvSpPr>
            <p:nvPr/>
          </p:nvSpPr>
          <p:spPr bwMode="auto">
            <a:xfrm>
              <a:off x="4128" y="3546"/>
              <a:ext cx="299" cy="192"/>
            </a:xfrm>
            <a:prstGeom prst="rightArrow">
              <a:avLst>
                <a:gd name="adj1" fmla="val 50000"/>
                <a:gd name="adj2" fmla="val 38932"/>
              </a:avLst>
            </a:prstGeom>
            <a:solidFill>
              <a:srgbClr val="FF0000"/>
            </a:solidFill>
            <a:ln w="12700">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sp>
          <p:nvSpPr>
            <p:cNvPr id="32" name="Text Box 32"/>
            <p:cNvSpPr txBox="1">
              <a:spLocks noChangeArrowheads="1"/>
            </p:cNvSpPr>
            <p:nvPr/>
          </p:nvSpPr>
          <p:spPr bwMode="auto">
            <a:xfrm>
              <a:off x="4816" y="4331"/>
              <a:ext cx="109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Unmixed Image</a:t>
              </a:r>
            </a:p>
          </p:txBody>
        </p:sp>
      </p:grpSp>
      <p:grpSp>
        <p:nvGrpSpPr>
          <p:cNvPr id="34" name="Group 33"/>
          <p:cNvGrpSpPr/>
          <p:nvPr/>
        </p:nvGrpSpPr>
        <p:grpSpPr>
          <a:xfrm>
            <a:off x="3384550" y="3833848"/>
            <a:ext cx="2181225" cy="2892590"/>
            <a:chOff x="3384550" y="3833848"/>
            <a:chExt cx="2181225" cy="2892590"/>
          </a:xfrm>
        </p:grpSpPr>
        <p:grpSp>
          <p:nvGrpSpPr>
            <p:cNvPr id="18" name="Group 18"/>
            <p:cNvGrpSpPr>
              <a:grpSpLocks/>
            </p:cNvGrpSpPr>
            <p:nvPr/>
          </p:nvGrpSpPr>
          <p:grpSpPr bwMode="auto">
            <a:xfrm>
              <a:off x="3384550" y="4146750"/>
              <a:ext cx="2181225" cy="2579688"/>
              <a:chOff x="2526" y="3047"/>
              <a:chExt cx="1374" cy="1625"/>
            </a:xfrm>
          </p:grpSpPr>
          <p:sp>
            <p:nvSpPr>
              <p:cNvPr id="19" name="Text Box 19"/>
              <p:cNvSpPr txBox="1">
                <a:spLocks noChangeArrowheads="1"/>
              </p:cNvSpPr>
              <p:nvPr/>
            </p:nvSpPr>
            <p:spPr bwMode="auto">
              <a:xfrm>
                <a:off x="2617" y="4319"/>
                <a:ext cx="122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53" tIns="33476" rIns="66953" bIns="33476">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solidFill>
                      <a:prstClr val="black"/>
                    </a:solidFill>
                    <a:latin typeface="Calibri" panose="020F0502020204030204"/>
                  </a:rPr>
                  <a:t>Derive Emission Fingerprints</a:t>
                </a:r>
              </a:p>
            </p:txBody>
          </p:sp>
          <p:grpSp>
            <p:nvGrpSpPr>
              <p:cNvPr id="20" name="Group 20"/>
              <p:cNvGrpSpPr>
                <a:grpSpLocks/>
              </p:cNvGrpSpPr>
              <p:nvPr/>
            </p:nvGrpSpPr>
            <p:grpSpPr bwMode="auto">
              <a:xfrm>
                <a:off x="2526" y="3047"/>
                <a:ext cx="1374" cy="1190"/>
                <a:chOff x="1928" y="3228"/>
                <a:chExt cx="1090" cy="905"/>
              </a:xfrm>
            </p:grpSpPr>
            <p:pic>
              <p:nvPicPr>
                <p:cNvPr id="22" name="Picture 42" descr="npo0000ad"/>
                <p:cNvPicPr preferRelativeResize="0">
                  <a:picLocks noChangeAspect="1" noChangeArrowheads="1"/>
                </p:cNvPicPr>
                <p:nvPr/>
              </p:nvPicPr>
              <p:blipFill>
                <a:blip r:embed="rId15">
                  <a:lum bright="-24000" contrast="42000"/>
                  <a:extLst>
                    <a:ext uri="{28A0092B-C50C-407E-A947-70E740481C1C}">
                      <a14:useLocalDpi xmlns:a14="http://schemas.microsoft.com/office/drawing/2010/main" val="0"/>
                    </a:ext>
                  </a:extLst>
                </a:blip>
                <a:srcRect/>
                <a:stretch>
                  <a:fillRect/>
                </a:stretch>
              </p:blipFill>
              <p:spPr bwMode="auto">
                <a:xfrm>
                  <a:off x="1928" y="3228"/>
                  <a:ext cx="1044" cy="905"/>
                </a:xfrm>
                <a:prstGeom prst="rect">
                  <a:avLst/>
                </a:prstGeom>
                <a:solidFill>
                  <a:srgbClr val="FF0000"/>
                </a:solidFill>
                <a:ln w="12700">
                  <a:solidFill>
                    <a:schemeClr val="bg1"/>
                  </a:solidFill>
                  <a:miter lim="800000"/>
                  <a:headEnd/>
                  <a:tailEnd/>
                </a:ln>
              </p:spPr>
            </p:pic>
            <p:sp>
              <p:nvSpPr>
                <p:cNvPr id="23" name="Rectangle 22"/>
                <p:cNvSpPr>
                  <a:spLocks noChangeArrowheads="1"/>
                </p:cNvSpPr>
                <p:nvPr/>
              </p:nvSpPr>
              <p:spPr bwMode="auto">
                <a:xfrm>
                  <a:off x="2030" y="3417"/>
                  <a:ext cx="27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953" tIns="33476" rIns="66953" bIns="33476">
                  <a:spAutoFit/>
                </a:bodyPr>
                <a:lstStyle>
                  <a:lvl1pPr defTabSz="954088">
                    <a:defRPr sz="2400">
                      <a:solidFill>
                        <a:schemeClr val="tx1"/>
                      </a:solidFill>
                      <a:latin typeface="Comic Sans MS" panose="030F0702030302020204" pitchFamily="66" charset="0"/>
                      <a:ea typeface="MS PGothic" panose="020B0600070205080204" pitchFamily="34" charset="-128"/>
                    </a:defRPr>
                  </a:lvl1pPr>
                  <a:lvl2pPr marL="742950" indent="-285750" defTabSz="954088">
                    <a:defRPr sz="2400">
                      <a:solidFill>
                        <a:schemeClr val="tx1"/>
                      </a:solidFill>
                      <a:latin typeface="Comic Sans MS" panose="030F0702030302020204" pitchFamily="66" charset="0"/>
                      <a:ea typeface="MS PGothic" panose="020B0600070205080204" pitchFamily="34" charset="-128"/>
                    </a:defRPr>
                  </a:lvl2pPr>
                  <a:lvl3pPr marL="1143000" indent="-228600" defTabSz="954088">
                    <a:defRPr sz="2400">
                      <a:solidFill>
                        <a:schemeClr val="tx1"/>
                      </a:solidFill>
                      <a:latin typeface="Comic Sans MS" panose="030F0702030302020204" pitchFamily="66" charset="0"/>
                      <a:ea typeface="MS PGothic" panose="020B0600070205080204" pitchFamily="34" charset="-128"/>
                    </a:defRPr>
                  </a:lvl3pPr>
                  <a:lvl4pPr marL="1600200" indent="-228600" defTabSz="954088">
                    <a:defRPr sz="2400">
                      <a:solidFill>
                        <a:schemeClr val="tx1"/>
                      </a:solidFill>
                      <a:latin typeface="Comic Sans MS" panose="030F0702030302020204" pitchFamily="66" charset="0"/>
                      <a:ea typeface="MS PGothic" panose="020B0600070205080204" pitchFamily="34" charset="-128"/>
                    </a:defRPr>
                  </a:lvl4pPr>
                  <a:lvl5pPr marL="2057400" indent="-228600" defTabSz="954088">
                    <a:defRPr sz="2400">
                      <a:solidFill>
                        <a:schemeClr val="tx1"/>
                      </a:solidFill>
                      <a:latin typeface="Comic Sans MS" panose="030F0702030302020204" pitchFamily="66" charset="0"/>
                      <a:ea typeface="MS PGothic"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800">
                      <a:solidFill>
                        <a:prstClr val="black"/>
                      </a:solidFill>
                      <a:latin typeface="Arial" panose="020B0604020202020204" pitchFamily="34" charset="0"/>
                    </a:rPr>
                    <a:t>FITC</a:t>
                  </a:r>
                  <a:endParaRPr lang="en-US" altLang="en-US" sz="1000">
                    <a:solidFill>
                      <a:prstClr val="black"/>
                    </a:solidFill>
                    <a:latin typeface="Arial" panose="020B0604020202020204" pitchFamily="34" charset="0"/>
                  </a:endParaRPr>
                </a:p>
              </p:txBody>
            </p:sp>
            <p:sp>
              <p:nvSpPr>
                <p:cNvPr id="24" name="Rectangle 23"/>
                <p:cNvSpPr>
                  <a:spLocks noChangeArrowheads="1"/>
                </p:cNvSpPr>
                <p:nvPr/>
              </p:nvSpPr>
              <p:spPr bwMode="auto">
                <a:xfrm>
                  <a:off x="2519" y="3423"/>
                  <a:ext cx="4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953" tIns="33476" rIns="66953" bIns="33476">
                  <a:spAutoFit/>
                </a:bodyPr>
                <a:lstStyle>
                  <a:lvl1pPr defTabSz="954088">
                    <a:defRPr sz="2400">
                      <a:solidFill>
                        <a:schemeClr val="tx1"/>
                      </a:solidFill>
                      <a:latin typeface="Comic Sans MS" panose="030F0702030302020204" pitchFamily="66" charset="0"/>
                      <a:ea typeface="MS PGothic" panose="020B0600070205080204" pitchFamily="34" charset="-128"/>
                    </a:defRPr>
                  </a:lvl1pPr>
                  <a:lvl2pPr marL="742950" indent="-285750" defTabSz="954088">
                    <a:defRPr sz="2400">
                      <a:solidFill>
                        <a:schemeClr val="tx1"/>
                      </a:solidFill>
                      <a:latin typeface="Comic Sans MS" panose="030F0702030302020204" pitchFamily="66" charset="0"/>
                      <a:ea typeface="MS PGothic" panose="020B0600070205080204" pitchFamily="34" charset="-128"/>
                    </a:defRPr>
                  </a:lvl2pPr>
                  <a:lvl3pPr marL="1143000" indent="-228600" defTabSz="954088">
                    <a:defRPr sz="2400">
                      <a:solidFill>
                        <a:schemeClr val="tx1"/>
                      </a:solidFill>
                      <a:latin typeface="Comic Sans MS" panose="030F0702030302020204" pitchFamily="66" charset="0"/>
                      <a:ea typeface="MS PGothic" panose="020B0600070205080204" pitchFamily="34" charset="-128"/>
                    </a:defRPr>
                  </a:lvl3pPr>
                  <a:lvl4pPr marL="1600200" indent="-228600" defTabSz="954088">
                    <a:defRPr sz="2400">
                      <a:solidFill>
                        <a:schemeClr val="tx1"/>
                      </a:solidFill>
                      <a:latin typeface="Comic Sans MS" panose="030F0702030302020204" pitchFamily="66" charset="0"/>
                      <a:ea typeface="MS PGothic" panose="020B0600070205080204" pitchFamily="34" charset="-128"/>
                    </a:defRPr>
                  </a:lvl4pPr>
                  <a:lvl5pPr marL="2057400" indent="-228600" defTabSz="954088">
                    <a:defRPr sz="2400">
                      <a:solidFill>
                        <a:schemeClr val="tx1"/>
                      </a:solidFill>
                      <a:latin typeface="Comic Sans MS" panose="030F0702030302020204" pitchFamily="66" charset="0"/>
                      <a:ea typeface="MS PGothic"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800" dirty="0" err="1">
                      <a:solidFill>
                        <a:prstClr val="black"/>
                      </a:solidFill>
                      <a:latin typeface="Arial" panose="020B0604020202020204" pitchFamily="34" charset="0"/>
                    </a:rPr>
                    <a:t>Sytox</a:t>
                  </a:r>
                  <a:r>
                    <a:rPr lang="en-US" altLang="en-US" sz="800" dirty="0">
                      <a:solidFill>
                        <a:prstClr val="black"/>
                      </a:solidFill>
                      <a:latin typeface="Arial" panose="020B0604020202020204" pitchFamily="34" charset="0"/>
                    </a:rPr>
                    <a:t>-green</a:t>
                  </a:r>
                  <a:endParaRPr lang="en-US" altLang="en-US" sz="1000" dirty="0">
                    <a:solidFill>
                      <a:prstClr val="black"/>
                    </a:solidFill>
                    <a:latin typeface="Arial" panose="020B0604020202020204" pitchFamily="34" charset="0"/>
                  </a:endParaRPr>
                </a:p>
              </p:txBody>
            </p:sp>
          </p:grpSp>
        </p:grpSp>
        <p:sp>
          <p:nvSpPr>
            <p:cNvPr id="33" name="AutoShape 24"/>
            <p:cNvSpPr>
              <a:spLocks noChangeArrowheads="1"/>
            </p:cNvSpPr>
            <p:nvPr/>
          </p:nvSpPr>
          <p:spPr bwMode="auto">
            <a:xfrm rot="5400000">
              <a:off x="4237832" y="3918779"/>
              <a:ext cx="474662" cy="304800"/>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solidFill>
                  <a:prstClr val="black"/>
                </a:solidFill>
              </a:endParaRPr>
            </a:p>
          </p:txBody>
        </p:sp>
      </p:grpSp>
      <p:grpSp>
        <p:nvGrpSpPr>
          <p:cNvPr id="3" name="Group 2"/>
          <p:cNvGrpSpPr/>
          <p:nvPr/>
        </p:nvGrpSpPr>
        <p:grpSpPr>
          <a:xfrm>
            <a:off x="457829" y="4121834"/>
            <a:ext cx="2401042" cy="2576168"/>
            <a:chOff x="457829" y="4121834"/>
            <a:chExt cx="2401042" cy="2576168"/>
          </a:xfrm>
        </p:grpSpPr>
        <p:graphicFrame>
          <p:nvGraphicFramePr>
            <p:cNvPr id="36" name="Object 2"/>
            <p:cNvGraphicFramePr>
              <a:graphicFrameLocks noChangeAspect="1"/>
            </p:cNvGraphicFramePr>
            <p:nvPr>
              <p:extLst/>
            </p:nvPr>
          </p:nvGraphicFramePr>
          <p:xfrm>
            <a:off x="534854" y="4121834"/>
            <a:ext cx="2031894" cy="2374513"/>
          </p:xfrm>
          <a:graphic>
            <a:graphicData uri="http://schemas.openxmlformats.org/presentationml/2006/ole">
              <mc:AlternateContent xmlns:mc="http://schemas.openxmlformats.org/markup-compatibility/2006">
                <mc:Choice xmlns:v="urn:schemas-microsoft-com:vml" Requires="v">
                  <p:oleObj spid="_x0000_s1026" name="Photo Editor Photo" r:id="rId16" imgW="6219048" imgH="7268590" progId="MSPhotoEd.3">
                    <p:embed/>
                  </p:oleObj>
                </mc:Choice>
                <mc:Fallback>
                  <p:oleObj name="Photo Editor Photo" r:id="rId16" imgW="6219048" imgH="7268590" progId="MSPhotoEd.3">
                    <p:embed/>
                    <p:pic>
                      <p:nvPicPr>
                        <p:cNvPr id="36"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4854" y="4121834"/>
                          <a:ext cx="2031894" cy="2374513"/>
                        </a:xfrm>
                        <a:prstGeom prst="rect">
                          <a:avLst/>
                        </a:prstGeom>
                        <a:noFill/>
                        <a:ln>
                          <a:noFill/>
                        </a:ln>
                        <a:effectLst/>
                        <a:extLst/>
                      </p:spPr>
                    </p:pic>
                  </p:oleObj>
                </mc:Fallback>
              </mc:AlternateContent>
            </a:graphicData>
          </a:graphic>
        </p:graphicFrame>
        <p:sp>
          <p:nvSpPr>
            <p:cNvPr id="37" name="Text Box 8"/>
            <p:cNvSpPr txBox="1">
              <a:spLocks noChangeArrowheads="1"/>
            </p:cNvSpPr>
            <p:nvPr/>
          </p:nvSpPr>
          <p:spPr bwMode="auto">
            <a:xfrm>
              <a:off x="457829" y="6421003"/>
              <a:ext cx="24010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a:r>
                <a:rPr lang="en-US" altLang="en-US" sz="1200" dirty="0" err="1">
                  <a:solidFill>
                    <a:prstClr val="black"/>
                  </a:solidFill>
                  <a:latin typeface="Calibri" panose="020F0502020204030204"/>
                </a:rPr>
                <a:t>Garini</a:t>
              </a:r>
              <a:r>
                <a:rPr lang="en-US" altLang="en-US" sz="1200" dirty="0">
                  <a:solidFill>
                    <a:prstClr val="black"/>
                  </a:solidFill>
                  <a:latin typeface="Calibri" panose="020F0502020204030204"/>
                </a:rPr>
                <a:t> et al, Cytometry Part A, 2006</a:t>
              </a:r>
              <a:endParaRPr lang="fr-FR" altLang="en-US" sz="1200" dirty="0">
                <a:solidFill>
                  <a:prstClr val="black"/>
                </a:solidFill>
                <a:latin typeface="Calibri" panose="020F0502020204030204"/>
              </a:endParaRPr>
            </a:p>
          </p:txBody>
        </p:sp>
      </p:grpSp>
    </p:spTree>
    <p:extLst>
      <p:ext uri="{BB962C8B-B14F-4D97-AF65-F5344CB8AC3E}">
        <p14:creationId xmlns:p14="http://schemas.microsoft.com/office/powerpoint/2010/main" val="1863857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t>Week 1	</a:t>
            </a:r>
            <a:r>
              <a:rPr lang="en-US" sz="1800" b="1" dirty="0"/>
              <a:t>Introduction to Microscopes (Kohler illumination,  Confocal microscope training</a:t>
            </a:r>
            <a:r>
              <a:rPr lang="en-US" sz="1800" b="1" dirty="0">
                <a:solidFill>
                  <a:schemeClr val="bg1">
                    <a:lumMod val="95000"/>
                  </a:schemeClr>
                </a:solidFill>
              </a:rPr>
              <a: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2	</a:t>
            </a:r>
            <a:r>
              <a:rPr lang="en-US" sz="1800" b="1" dirty="0">
                <a:solidFill>
                  <a:schemeClr val="bg1">
                    <a:lumMod val="95000"/>
                  </a:schemeClr>
                </a:solidFill>
              </a:rPr>
              <a:t>Applying Geometrical Optics (Making the Rochester Cloak)</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3	</a:t>
            </a:r>
            <a:r>
              <a:rPr lang="en-US" sz="1800" b="1" dirty="0">
                <a:solidFill>
                  <a:schemeClr val="bg1">
                    <a:lumMod val="95000"/>
                  </a:schemeClr>
                </a:solidFill>
              </a:rPr>
              <a:t>3D Laser Scanning Confocal Microscopy (LSCM)</a:t>
            </a:r>
            <a:r>
              <a:rPr lang="en-US" sz="1800" dirty="0">
                <a:solidFill>
                  <a:schemeClr val="bg1">
                    <a:lumMod val="95000"/>
                  </a:schemeClr>
                </a:solidFill>
              </a:rPr>
              <a:t> </a:t>
            </a:r>
          </a:p>
          <a:p>
            <a:pPr marL="914400" indent="-914400">
              <a:buNone/>
            </a:pPr>
            <a:r>
              <a:rPr lang="en-US" sz="1800" dirty="0">
                <a:solidFill>
                  <a:schemeClr val="bg1">
                    <a:lumMod val="95000"/>
                  </a:schemeClr>
                </a:solidFill>
              </a:rPr>
              <a:t>Week 4	</a:t>
            </a:r>
            <a:r>
              <a:rPr lang="en-US" sz="1800" b="1" dirty="0">
                <a:solidFill>
                  <a:schemeClr val="bg1">
                    <a:lumMod val="95000"/>
                  </a:schemeClr>
                </a:solidFill>
              </a:rPr>
              <a:t>Begin Building a Light Sheet Microscope (openspim.org)</a:t>
            </a:r>
            <a:r>
              <a:rPr lang="en-US" sz="1800" dirty="0">
                <a:solidFill>
                  <a:schemeClr val="bg1">
                    <a:lumMod val="95000"/>
                  </a:schemeClr>
                </a:solidFill>
              </a:rPr>
              <a:t> </a:t>
            </a:r>
          </a:p>
          <a:p>
            <a:pPr marL="914400" indent="-914400">
              <a:buNone/>
            </a:pPr>
            <a:r>
              <a:rPr lang="en-US" sz="1800" dirty="0">
                <a:solidFill>
                  <a:schemeClr val="bg1">
                    <a:lumMod val="95000"/>
                  </a:schemeClr>
                </a:solidFill>
              </a:rPr>
              <a:t>Week 5	</a:t>
            </a:r>
            <a:r>
              <a:rPr lang="en-US" sz="1800" b="1" dirty="0">
                <a:solidFill>
                  <a:schemeClr val="bg1">
                    <a:lumMod val="95000"/>
                  </a:schemeClr>
                </a:solidFill>
              </a:rPr>
              <a:t>FCS versus FRAP</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6	</a:t>
            </a:r>
            <a:r>
              <a:rPr lang="en-US" sz="1800" b="1" dirty="0">
                <a:solidFill>
                  <a:schemeClr val="bg1">
                    <a:lumMod val="95000"/>
                  </a:schemeClr>
                </a:solidFill>
              </a:rPr>
              <a:t>Live Imaging: Zebrafish embryos</a:t>
            </a:r>
            <a:r>
              <a:rPr lang="en-US" sz="1800" dirty="0">
                <a:solidFill>
                  <a:schemeClr val="bg1">
                    <a:lumMod val="95000"/>
                  </a:schemeClr>
                </a:solidFill>
              </a:rPr>
              <a:t> </a:t>
            </a:r>
          </a:p>
          <a:p>
            <a:pPr marL="914400" indent="-914400">
              <a:buNone/>
            </a:pPr>
            <a:r>
              <a:rPr lang="en-US" sz="1800" dirty="0">
                <a:solidFill>
                  <a:schemeClr val="bg1">
                    <a:lumMod val="95000"/>
                  </a:schemeClr>
                </a:solidFill>
              </a:rPr>
              <a:t>Week 7	</a:t>
            </a:r>
            <a:r>
              <a:rPr lang="en-US" sz="1800" b="1" dirty="0">
                <a:solidFill>
                  <a:schemeClr val="bg1">
                    <a:lumMod val="95000"/>
                  </a:schemeClr>
                </a:solidFill>
              </a:rPr>
              <a:t>Multispectral Imaging </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8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9	</a:t>
            </a:r>
            <a:r>
              <a:rPr lang="en-US" sz="1800" b="1" dirty="0">
                <a:solidFill>
                  <a:schemeClr val="bg1">
                    <a:lumMod val="95000"/>
                  </a:schemeClr>
                </a:solidFill>
              </a:rPr>
              <a:t>Work on Assignments and building light sheet</a:t>
            </a:r>
            <a:endParaRPr lang="en-US" sz="1800" dirty="0">
              <a:solidFill>
                <a:schemeClr val="bg1">
                  <a:lumMod val="95000"/>
                </a:schemeClr>
              </a:solidFill>
            </a:endParaRPr>
          </a:p>
          <a:p>
            <a:pPr marL="914400" indent="-914400">
              <a:buNone/>
            </a:pPr>
            <a:r>
              <a:rPr lang="en-US" sz="1800" dirty="0">
                <a:solidFill>
                  <a:schemeClr val="bg1">
                    <a:lumMod val="95000"/>
                  </a:schemeClr>
                </a:solidFill>
              </a:rPr>
              <a:t>Week 10	</a:t>
            </a:r>
            <a:r>
              <a:rPr lang="en-US" sz="1800" b="1" dirty="0">
                <a:solidFill>
                  <a:schemeClr val="bg1">
                    <a:lumMod val="95000"/>
                  </a:schemeClr>
                </a:solidFill>
              </a:rPr>
              <a:t>Super Resolution Light Microscopy</a:t>
            </a:r>
            <a:endParaRPr lang="en-US" sz="1800" dirty="0">
              <a:solidFill>
                <a:schemeClr val="bg1">
                  <a:lumMod val="95000"/>
                </a:schemeClr>
              </a:solidFill>
            </a:endParaRPr>
          </a:p>
        </p:txBody>
      </p:sp>
    </p:spTree>
    <p:extLst>
      <p:ext uri="{BB962C8B-B14F-4D97-AF65-F5344CB8AC3E}">
        <p14:creationId xmlns:p14="http://schemas.microsoft.com/office/powerpoint/2010/main" val="18477841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65000"/>
          </a:schemeClr>
        </a:solidFill>
        <a:effectLst/>
      </p:bgPr>
    </p:bg>
    <p:spTree>
      <p:nvGrpSpPr>
        <p:cNvPr id="1" name=""/>
        <p:cNvGrpSpPr/>
        <p:nvPr/>
      </p:nvGrpSpPr>
      <p:grpSpPr>
        <a:xfrm>
          <a:off x="0" y="0"/>
          <a:ext cx="0" cy="0"/>
          <a:chOff x="0" y="0"/>
          <a:chExt cx="0" cy="0"/>
        </a:xfrm>
      </p:grpSpPr>
      <p:graphicFrame>
        <p:nvGraphicFramePr>
          <p:cNvPr id="903170" name="Object 2"/>
          <p:cNvGraphicFramePr>
            <a:graphicFrameLocks/>
          </p:cNvGraphicFramePr>
          <p:nvPr>
            <p:extLst>
              <p:ext uri="{D42A27DB-BD31-4B8C-83A1-F6EECF244321}">
                <p14:modId xmlns:p14="http://schemas.microsoft.com/office/powerpoint/2010/main" val="3440354095"/>
              </p:ext>
            </p:extLst>
          </p:nvPr>
        </p:nvGraphicFramePr>
        <p:xfrm>
          <a:off x="8184444" y="491067"/>
          <a:ext cx="406400" cy="406400"/>
        </p:xfrm>
        <a:graphic>
          <a:graphicData uri="http://schemas.openxmlformats.org/presentationml/2006/ole">
            <mc:AlternateContent xmlns:mc="http://schemas.openxmlformats.org/markup-compatibility/2006">
              <mc:Choice xmlns:v="urn:schemas-microsoft-com:vml" Requires="v">
                <p:oleObj spid="_x0000_s2050" name="Picture" r:id="rId3" imgW="722160" imgH="722160" progId="Word.Picture.8">
                  <p:embed/>
                </p:oleObj>
              </mc:Choice>
              <mc:Fallback>
                <p:oleObj name="Picture" r:id="rId3" imgW="722160" imgH="722160" progId="Word.Picture.8">
                  <p:embed/>
                  <p:pic>
                    <p:nvPicPr>
                      <p:cNvPr id="90317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444" y="491067"/>
                        <a:ext cx="4064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1117600" y="1937530"/>
            <a:ext cx="3386667" cy="36576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sz="2489" dirty="0">
                <a:solidFill>
                  <a:srgbClr val="FFFF00"/>
                </a:solidFill>
                <a:latin typeface="Calibri" panose="020F0502020204030204"/>
              </a:rPr>
              <a:t>Transmitted Light</a:t>
            </a:r>
          </a:p>
          <a:p>
            <a:pPr>
              <a:buFont typeface="Arial" panose="020B0604020202020204" pitchFamily="34" charset="0"/>
              <a:buChar char="•"/>
            </a:pPr>
            <a:r>
              <a:rPr lang="en-US" altLang="en-US" sz="1778" dirty="0">
                <a:solidFill>
                  <a:prstClr val="black"/>
                </a:solidFill>
                <a:latin typeface="Calibri" panose="020F0502020204030204"/>
              </a:rPr>
              <a:t>Bright-field</a:t>
            </a:r>
          </a:p>
          <a:p>
            <a:pPr>
              <a:buFont typeface="Arial" panose="020B0604020202020204" pitchFamily="34" charset="0"/>
              <a:buChar char="•"/>
            </a:pPr>
            <a:r>
              <a:rPr lang="en-US" altLang="en-US" sz="1778" dirty="0">
                <a:solidFill>
                  <a:prstClr val="black"/>
                </a:solidFill>
                <a:latin typeface="Calibri" panose="020F0502020204030204"/>
              </a:rPr>
              <a:t>Oblique</a:t>
            </a:r>
          </a:p>
          <a:p>
            <a:pPr>
              <a:buFont typeface="Arial" panose="020B0604020202020204" pitchFamily="34" charset="0"/>
              <a:buChar char="•"/>
            </a:pP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err="1">
                <a:solidFill>
                  <a:prstClr val="black"/>
                </a:solidFill>
                <a:latin typeface="Calibri" panose="020F0502020204030204"/>
              </a:rPr>
              <a:t>Darkfield</a:t>
            </a: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a:solidFill>
                  <a:prstClr val="black"/>
                </a:solidFill>
                <a:latin typeface="Calibri" panose="020F0502020204030204"/>
              </a:rPr>
              <a:t>Phase Contrast</a:t>
            </a:r>
          </a:p>
          <a:p>
            <a:pPr>
              <a:buFont typeface="Arial" panose="020B0604020202020204" pitchFamily="34" charset="0"/>
              <a:buChar char="•"/>
            </a:pPr>
            <a:r>
              <a:rPr lang="en-US" altLang="en-US" sz="1778" dirty="0">
                <a:solidFill>
                  <a:prstClr val="black"/>
                </a:solidFill>
                <a:latin typeface="Calibri" panose="020F0502020204030204"/>
              </a:rPr>
              <a:t>Polarized Light</a:t>
            </a:r>
          </a:p>
          <a:p>
            <a:pPr>
              <a:buFont typeface="Arial" panose="020B0604020202020204" pitchFamily="34" charset="0"/>
              <a:buChar char="•"/>
            </a:pPr>
            <a:r>
              <a:rPr lang="en-US" altLang="en-US" sz="1778"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1778" dirty="0">
                <a:solidFill>
                  <a:prstClr val="white"/>
                </a:solidFill>
                <a:latin typeface="Calibri" panose="020F0502020204030204"/>
              </a:rPr>
              <a:t>Fluorescence - not any more &gt; Epi !</a:t>
            </a:r>
            <a:r>
              <a:rPr lang="en-US" altLang="en-US" sz="1778" dirty="0">
                <a:solidFill>
                  <a:prstClr val="black"/>
                </a:solidFill>
                <a:latin typeface="Calibri" panose="020F0502020204030204"/>
              </a:rPr>
              <a:t> </a:t>
            </a:r>
          </a:p>
        </p:txBody>
      </p:sp>
      <p:sp>
        <p:nvSpPr>
          <p:cNvPr id="903172" name="Rectangle 4"/>
          <p:cNvSpPr>
            <a:spLocks noChangeArrowheads="1"/>
          </p:cNvSpPr>
          <p:nvPr/>
        </p:nvSpPr>
        <p:spPr bwMode="auto">
          <a:xfrm>
            <a:off x="4639733" y="1937530"/>
            <a:ext cx="338666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sz="2489" dirty="0">
                <a:solidFill>
                  <a:srgbClr val="FF0000"/>
                </a:solidFill>
                <a:latin typeface="Calibri" panose="020F0502020204030204"/>
              </a:rPr>
              <a:t>Reflected (Incident) Light</a:t>
            </a:r>
          </a:p>
          <a:p>
            <a:pPr>
              <a:buFont typeface="Arial" panose="020B0604020202020204" pitchFamily="34" charset="0"/>
              <a:buChar char="•"/>
            </a:pPr>
            <a:r>
              <a:rPr lang="en-US" altLang="en-US" sz="1778" dirty="0">
                <a:solidFill>
                  <a:prstClr val="black"/>
                </a:solidFill>
                <a:latin typeface="Calibri" panose="020F0502020204030204"/>
              </a:rPr>
              <a:t>Bright-field</a:t>
            </a:r>
          </a:p>
          <a:p>
            <a:pPr>
              <a:buFont typeface="Arial" panose="020B0604020202020204" pitchFamily="34" charset="0"/>
              <a:buChar char="•"/>
            </a:pPr>
            <a:r>
              <a:rPr lang="en-US" altLang="en-US" sz="1778" dirty="0">
                <a:solidFill>
                  <a:prstClr val="black"/>
                </a:solidFill>
                <a:latin typeface="Calibri" panose="020F0502020204030204"/>
              </a:rPr>
              <a:t>Oblique</a:t>
            </a:r>
          </a:p>
          <a:p>
            <a:pPr>
              <a:buFont typeface="Arial" panose="020B0604020202020204" pitchFamily="34" charset="0"/>
              <a:buChar char="•"/>
            </a:pP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err="1">
                <a:solidFill>
                  <a:prstClr val="black"/>
                </a:solidFill>
                <a:latin typeface="Calibri" panose="020F0502020204030204"/>
              </a:rPr>
              <a:t>Darkfield</a:t>
            </a:r>
            <a:endParaRPr lang="en-US" altLang="en-US" sz="1778" dirty="0">
              <a:solidFill>
                <a:prstClr val="black"/>
              </a:solidFill>
              <a:latin typeface="Calibri" panose="020F0502020204030204"/>
            </a:endParaRPr>
          </a:p>
          <a:p>
            <a:pPr>
              <a:buFont typeface="Arial" panose="020B0604020202020204" pitchFamily="34" charset="0"/>
              <a:buChar char="•"/>
            </a:pPr>
            <a:r>
              <a:rPr lang="en-US" altLang="en-US" sz="1778" dirty="0">
                <a:solidFill>
                  <a:prstClr val="white"/>
                </a:solidFill>
                <a:latin typeface="Calibri" panose="020F0502020204030204"/>
              </a:rPr>
              <a:t>Not any more (DIC !)</a:t>
            </a:r>
          </a:p>
          <a:p>
            <a:pPr>
              <a:buFont typeface="Arial" panose="020B0604020202020204" pitchFamily="34" charset="0"/>
              <a:buChar char="•"/>
            </a:pPr>
            <a:r>
              <a:rPr lang="en-US" altLang="en-US" sz="1778" dirty="0">
                <a:solidFill>
                  <a:prstClr val="black"/>
                </a:solidFill>
                <a:latin typeface="Calibri" panose="020F0502020204030204"/>
              </a:rPr>
              <a:t>Polarized Light</a:t>
            </a:r>
          </a:p>
          <a:p>
            <a:pPr>
              <a:buFont typeface="Arial" panose="020B0604020202020204" pitchFamily="34" charset="0"/>
              <a:buChar char="•"/>
            </a:pPr>
            <a:r>
              <a:rPr lang="en-US" altLang="en-US" sz="1778"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1778" dirty="0">
                <a:solidFill>
                  <a:prstClr val="black"/>
                </a:solidFill>
                <a:latin typeface="Calibri" panose="020F0502020204030204"/>
              </a:rPr>
              <a:t>Fluorescence (Epi)</a:t>
            </a:r>
            <a:endParaRPr lang="en-US" altLang="en-US" sz="2489" dirty="0">
              <a:solidFill>
                <a:prstClr val="black"/>
              </a:solidFill>
              <a:latin typeface="Calibri" panose="020F0502020204030204"/>
            </a:endParaRPr>
          </a:p>
        </p:txBody>
      </p:sp>
      <p:grpSp>
        <p:nvGrpSpPr>
          <p:cNvPr id="30" name="Group 19"/>
          <p:cNvGrpSpPr>
            <a:grpSpLocks/>
          </p:cNvGrpSpPr>
          <p:nvPr/>
        </p:nvGrpSpPr>
        <p:grpSpPr bwMode="auto">
          <a:xfrm>
            <a:off x="6963834" y="2579528"/>
            <a:ext cx="1718733" cy="1377244"/>
            <a:chOff x="4875" y="1507"/>
            <a:chExt cx="1218" cy="976"/>
          </a:xfrm>
        </p:grpSpPr>
        <p:grpSp>
          <p:nvGrpSpPr>
            <p:cNvPr id="31" name="Group 18"/>
            <p:cNvGrpSpPr>
              <a:grpSpLocks/>
            </p:cNvGrpSpPr>
            <p:nvPr/>
          </p:nvGrpSpPr>
          <p:grpSpPr bwMode="auto">
            <a:xfrm>
              <a:off x="4982" y="1507"/>
              <a:ext cx="1111" cy="976"/>
              <a:chOff x="4982" y="1507"/>
              <a:chExt cx="1111" cy="976"/>
            </a:xfrm>
          </p:grpSpPr>
          <p:pic>
            <p:nvPicPr>
              <p:cNvPr id="3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 y="1507"/>
                <a:ext cx="1111" cy="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9"/>
              <p:cNvSpPr>
                <a:spLocks noChangeArrowheads="1"/>
              </p:cNvSpPr>
              <p:nvPr/>
            </p:nvSpPr>
            <p:spPr bwMode="auto">
              <a:xfrm>
                <a:off x="5809" y="2128"/>
                <a:ext cx="282" cy="77"/>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600" kern="0">
                  <a:solidFill>
                    <a:srgbClr val="000000"/>
                  </a:solidFill>
                  <a:latin typeface="Arial" panose="020B0604020202020204" pitchFamily="34" charset="0"/>
                </a:endParaRPr>
              </a:p>
            </p:txBody>
          </p:sp>
          <p:sp>
            <p:nvSpPr>
              <p:cNvPr id="40" name="Rectangle 10"/>
              <p:cNvSpPr>
                <a:spLocks noChangeArrowheads="1"/>
              </p:cNvSpPr>
              <p:nvPr/>
            </p:nvSpPr>
            <p:spPr bwMode="auto">
              <a:xfrm>
                <a:off x="5616" y="1576"/>
                <a:ext cx="476" cy="70"/>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600" kern="0">
                  <a:solidFill>
                    <a:srgbClr val="000000"/>
                  </a:solidFill>
                  <a:latin typeface="Arial" panose="020B0604020202020204" pitchFamily="34" charset="0"/>
                </a:endParaRPr>
              </a:p>
            </p:txBody>
          </p:sp>
          <p:sp>
            <p:nvSpPr>
              <p:cNvPr id="41" name="Rectangle 11"/>
              <p:cNvSpPr>
                <a:spLocks noChangeArrowheads="1"/>
              </p:cNvSpPr>
              <p:nvPr/>
            </p:nvSpPr>
            <p:spPr bwMode="auto">
              <a:xfrm>
                <a:off x="5423" y="1513"/>
                <a:ext cx="71" cy="98"/>
              </a:xfrm>
              <a:prstGeom prst="rect">
                <a:avLst/>
              </a:prstGeom>
              <a:solidFill>
                <a:srgbClr val="FFFFFF"/>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600" kern="0">
                  <a:solidFill>
                    <a:srgbClr val="000000"/>
                  </a:solidFill>
                  <a:latin typeface="Arial" panose="020B0604020202020204" pitchFamily="34" charset="0"/>
                </a:endParaRPr>
              </a:p>
            </p:txBody>
          </p:sp>
        </p:grpSp>
        <p:sp>
          <p:nvSpPr>
            <p:cNvPr id="32" name="Line 12"/>
            <p:cNvSpPr>
              <a:spLocks noChangeShapeType="1"/>
            </p:cNvSpPr>
            <p:nvPr/>
          </p:nvSpPr>
          <p:spPr bwMode="auto">
            <a:xfrm>
              <a:off x="4875" y="1542"/>
              <a:ext cx="410" cy="243"/>
            </a:xfrm>
            <a:prstGeom prst="line">
              <a:avLst/>
            </a:prstGeom>
            <a:noFill/>
            <a:ln w="76200">
              <a:solidFill>
                <a:srgbClr val="3333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3" name="Line 13"/>
            <p:cNvSpPr>
              <a:spLocks noChangeShapeType="1"/>
            </p:cNvSpPr>
            <p:nvPr/>
          </p:nvSpPr>
          <p:spPr bwMode="auto">
            <a:xfrm>
              <a:off x="5285" y="1774"/>
              <a:ext cx="0" cy="278"/>
            </a:xfrm>
            <a:prstGeom prst="line">
              <a:avLst/>
            </a:prstGeom>
            <a:noFill/>
            <a:ln w="762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4" name="Line 14"/>
            <p:cNvSpPr>
              <a:spLocks noChangeShapeType="1"/>
            </p:cNvSpPr>
            <p:nvPr/>
          </p:nvSpPr>
          <p:spPr bwMode="auto">
            <a:xfrm flipV="1">
              <a:off x="5301" y="2062"/>
              <a:ext cx="0" cy="243"/>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5" name="Line 15"/>
            <p:cNvSpPr>
              <a:spLocks noChangeShapeType="1"/>
            </p:cNvSpPr>
            <p:nvPr/>
          </p:nvSpPr>
          <p:spPr bwMode="auto">
            <a:xfrm flipH="1">
              <a:off x="5285" y="2323"/>
              <a:ext cx="599"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6" name="Line 16"/>
            <p:cNvSpPr>
              <a:spLocks noChangeShapeType="1"/>
            </p:cNvSpPr>
            <p:nvPr/>
          </p:nvSpPr>
          <p:spPr bwMode="auto">
            <a:xfrm>
              <a:off x="5316" y="1832"/>
              <a:ext cx="0" cy="243"/>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sp>
          <p:nvSpPr>
            <p:cNvPr id="37" name="Line 17"/>
            <p:cNvSpPr>
              <a:spLocks noChangeShapeType="1"/>
            </p:cNvSpPr>
            <p:nvPr/>
          </p:nvSpPr>
          <p:spPr bwMode="auto">
            <a:xfrm flipH="1">
              <a:off x="5316" y="1850"/>
              <a:ext cx="568"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000000"/>
                </a:solidFill>
                <a:latin typeface="Arial" panose="020B0604020202020204" pitchFamily="34" charset="0"/>
              </a:endParaRPr>
            </a:p>
          </p:txBody>
        </p:sp>
      </p:grpSp>
      <p:sp>
        <p:nvSpPr>
          <p:cNvPr id="2" name="Title 1"/>
          <p:cNvSpPr>
            <a:spLocks noGrp="1"/>
          </p:cNvSpPr>
          <p:nvPr>
            <p:ph type="title"/>
          </p:nvPr>
        </p:nvSpPr>
        <p:spPr/>
        <p:txBody>
          <a:bodyPr anchor="t"/>
          <a:lstStyle/>
          <a:p>
            <a:r>
              <a:rPr lang="en-US" dirty="0"/>
              <a:t>Illumination Techniques - Overview</a:t>
            </a:r>
            <a:br>
              <a:rPr lang="en-US" dirty="0"/>
            </a:br>
            <a:endParaRPr lang="en-US" dirty="0"/>
          </a:p>
        </p:txBody>
      </p:sp>
    </p:spTree>
    <p:extLst>
      <p:ext uri="{BB962C8B-B14F-4D97-AF65-F5344CB8AC3E}">
        <p14:creationId xmlns:p14="http://schemas.microsoft.com/office/powerpoint/2010/main" val="3427489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5-obj and cond light cones.jpg                                 00018BEC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1371600"/>
            <a:ext cx="3644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1364170" y="733596"/>
            <a:ext cx="5912196"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30000"/>
              </a:lnSpc>
            </a:pPr>
            <a:r>
              <a:rPr lang="en-US" altLang="en-US" dirty="0" err="1">
                <a:solidFill>
                  <a:prstClr val="black"/>
                </a:solidFill>
              </a:rPr>
              <a:t>d</a:t>
            </a:r>
            <a:r>
              <a:rPr lang="en-US" altLang="en-US" baseline="-25000" dirty="0" err="1">
                <a:solidFill>
                  <a:prstClr val="black"/>
                </a:solidFill>
              </a:rPr>
              <a:t>min</a:t>
            </a:r>
            <a:r>
              <a:rPr lang="en-US" altLang="en-US" dirty="0">
                <a:solidFill>
                  <a:prstClr val="black"/>
                </a:solidFill>
              </a:rPr>
              <a:t> = 1.22  </a:t>
            </a:r>
            <a:r>
              <a:rPr lang="en-US" altLang="en-US" sz="3200" dirty="0">
                <a:solidFill>
                  <a:prstClr val="black"/>
                </a:solidFill>
                <a:latin typeface="Symbol" panose="05050102010706020507" pitchFamily="18" charset="2"/>
              </a:rPr>
              <a:t>l</a:t>
            </a:r>
            <a:r>
              <a:rPr lang="en-US" altLang="en-US" dirty="0">
                <a:solidFill>
                  <a:prstClr val="black"/>
                </a:solidFill>
              </a:rPr>
              <a:t> / (NA </a:t>
            </a:r>
            <a:r>
              <a:rPr lang="en-US" altLang="en-US" baseline="-25000" dirty="0">
                <a:solidFill>
                  <a:prstClr val="black"/>
                </a:solidFill>
              </a:rPr>
              <a:t>objective</a:t>
            </a:r>
            <a:r>
              <a:rPr lang="en-US" altLang="en-US" dirty="0">
                <a:solidFill>
                  <a:prstClr val="black"/>
                </a:solidFill>
              </a:rPr>
              <a:t> +NA </a:t>
            </a:r>
            <a:r>
              <a:rPr lang="en-US" altLang="en-US" baseline="-25000" dirty="0">
                <a:solidFill>
                  <a:prstClr val="black"/>
                </a:solidFill>
              </a:rPr>
              <a:t>condenser</a:t>
            </a:r>
            <a:r>
              <a:rPr lang="en-US" altLang="en-US" dirty="0">
                <a:solidFill>
                  <a:prstClr val="black"/>
                </a:solidFill>
              </a:rPr>
              <a:t>) </a:t>
            </a:r>
          </a:p>
          <a:p>
            <a:endParaRPr lang="en-US" altLang="en-US" dirty="0">
              <a:solidFill>
                <a:prstClr val="black"/>
              </a:solidFill>
            </a:endParaRPr>
          </a:p>
        </p:txBody>
      </p:sp>
      <p:sp>
        <p:nvSpPr>
          <p:cNvPr id="104452" name="Rectangle 4"/>
          <p:cNvSpPr>
            <a:spLocks noChangeArrowheads="1"/>
          </p:cNvSpPr>
          <p:nvPr/>
        </p:nvSpPr>
        <p:spPr bwMode="auto">
          <a:xfrm>
            <a:off x="1364170" y="5747655"/>
            <a:ext cx="63028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solidFill>
                  <a:prstClr val="black"/>
                </a:solidFill>
                <a:latin typeface="Calibri" panose="020F0502020204030204" pitchFamily="34" charset="0"/>
              </a:rPr>
              <a:t>Kohler Illumination:  Condenser and objective focused at the same plane</a:t>
            </a:r>
          </a:p>
          <a:p>
            <a:endParaRPr lang="en-US" altLang="en-US" sz="2000" dirty="0">
              <a:solidFill>
                <a:prstClr val="black"/>
              </a:solidFill>
              <a:latin typeface="Calibri" panose="020F0502020204030204" pitchFamily="34" charset="0"/>
            </a:endParaRPr>
          </a:p>
        </p:txBody>
      </p:sp>
      <p:sp>
        <p:nvSpPr>
          <p:cNvPr id="2" name="Title 1"/>
          <p:cNvSpPr>
            <a:spLocks noGrp="1"/>
          </p:cNvSpPr>
          <p:nvPr>
            <p:ph type="title"/>
          </p:nvPr>
        </p:nvSpPr>
        <p:spPr>
          <a:xfrm>
            <a:off x="759279" y="304575"/>
            <a:ext cx="7121979" cy="990827"/>
          </a:xfrm>
        </p:spPr>
        <p:txBody>
          <a:bodyPr anchor="t">
            <a:normAutofit/>
          </a:bodyPr>
          <a:lstStyle/>
          <a:p>
            <a:r>
              <a:rPr lang="en-US" altLang="en-US" sz="4000" dirty="0"/>
              <a:t>Condenser maximizes resolution</a:t>
            </a:r>
            <a:endParaRPr lang="en-US" sz="4000" dirty="0"/>
          </a:p>
        </p:txBody>
      </p:sp>
    </p:spTree>
    <p:extLst>
      <p:ext uri="{BB962C8B-B14F-4D97-AF65-F5344CB8AC3E}">
        <p14:creationId xmlns:p14="http://schemas.microsoft.com/office/powerpoint/2010/main" val="1583452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chor="t">
            <a:normAutofit/>
          </a:bodyPr>
          <a:lstStyle/>
          <a:p>
            <a:pPr algn="l"/>
            <a:r>
              <a:rPr lang="en-US" altLang="en-US" sz="4000" b="1" i="1" dirty="0">
                <a:solidFill>
                  <a:schemeClr val="tx1"/>
                </a:solidFill>
                <a:latin typeface="Calibri Light" panose="020F0302020204030204" pitchFamily="34" charset="0"/>
                <a:cs typeface="Times New Roman" panose="02020603050405020304" pitchFamily="18" charset="0"/>
              </a:rPr>
              <a:t>“Kohler”</a:t>
            </a:r>
            <a:r>
              <a:rPr lang="en-US" altLang="en-US" sz="4000" dirty="0">
                <a:solidFill>
                  <a:schemeClr val="tx1"/>
                </a:solidFill>
                <a:latin typeface="Calibri Light" panose="020F0302020204030204" pitchFamily="34" charset="0"/>
                <a:cs typeface="Times New Roman" panose="02020603050405020304" pitchFamily="18" charset="0"/>
              </a:rPr>
              <a:t> Illumination</a:t>
            </a:r>
            <a:endParaRPr lang="en-US" altLang="en-US" sz="4000" dirty="0">
              <a:latin typeface="Calibri Light" panose="020F0302020204030204" pitchFamily="34" charset="0"/>
              <a:cs typeface="Times New Roman" panose="02020603050405020304" pitchFamily="18" charset="0"/>
            </a:endParaRPr>
          </a:p>
        </p:txBody>
      </p:sp>
      <p:sp>
        <p:nvSpPr>
          <p:cNvPr id="2" name="Content Placeholder 1"/>
          <p:cNvSpPr>
            <a:spLocks noGrp="1"/>
          </p:cNvSpPr>
          <p:nvPr>
            <p:ph sz="half" idx="1"/>
          </p:nvPr>
        </p:nvSpPr>
        <p:spPr/>
        <p:txBody>
          <a:bodyPr>
            <a:normAutofit fontScale="85000" lnSpcReduction="20000"/>
          </a:bodyPr>
          <a:lstStyle/>
          <a:p>
            <a:pPr>
              <a:spcBef>
                <a:spcPct val="50000"/>
              </a:spcBef>
              <a:buFontTx/>
              <a:buChar char="•"/>
            </a:pPr>
            <a:r>
              <a:rPr lang="en-US" altLang="en-US" dirty="0">
                <a:latin typeface="Calibri" panose="020F0502020204030204" pitchFamily="34" charset="0"/>
                <a:cs typeface="Times New Roman" panose="02020603050405020304" pitchFamily="18" charset="0"/>
              </a:rPr>
              <a:t>Provides for most homogenous Illumination</a:t>
            </a:r>
          </a:p>
          <a:p>
            <a:pPr>
              <a:spcBef>
                <a:spcPct val="50000"/>
              </a:spcBef>
              <a:buFontTx/>
              <a:buChar char="•"/>
            </a:pPr>
            <a:r>
              <a:rPr lang="en-US" altLang="en-US" dirty="0">
                <a:latin typeface="Calibri" panose="020F0502020204030204" pitchFamily="34" charset="0"/>
                <a:cs typeface="Times New Roman" panose="02020603050405020304" pitchFamily="18" charset="0"/>
              </a:rPr>
              <a:t>Highest obtainable Resolution</a:t>
            </a:r>
          </a:p>
          <a:p>
            <a:pPr>
              <a:spcBef>
                <a:spcPct val="50000"/>
              </a:spcBef>
              <a:buFontTx/>
              <a:buChar char="•"/>
            </a:pPr>
            <a:r>
              <a:rPr lang="en-US" altLang="en-US" dirty="0">
                <a:latin typeface="Calibri" panose="020F0502020204030204" pitchFamily="34" charset="0"/>
                <a:cs typeface="Times New Roman" panose="02020603050405020304" pitchFamily="18" charset="0"/>
              </a:rPr>
              <a:t>Defines desired depth of field</a:t>
            </a:r>
          </a:p>
          <a:p>
            <a:pPr>
              <a:spcBef>
                <a:spcPct val="50000"/>
              </a:spcBef>
              <a:buFontTx/>
              <a:buChar char="•"/>
            </a:pPr>
            <a:r>
              <a:rPr lang="en-US" altLang="en-US" dirty="0">
                <a:latin typeface="Calibri" panose="020F0502020204030204" pitchFamily="34" charset="0"/>
                <a:cs typeface="Times New Roman" panose="02020603050405020304" pitchFamily="18" charset="0"/>
              </a:rPr>
              <a:t>Minimizes straylight and unnecessary </a:t>
            </a:r>
            <a:r>
              <a:rPr lang="de-DE" altLang="en-US" dirty="0">
                <a:latin typeface="Calibri" panose="020F0502020204030204" pitchFamily="34" charset="0"/>
                <a:cs typeface="Times New Roman" panose="02020603050405020304" pitchFamily="18" charset="0"/>
              </a:rPr>
              <a:t>I</a:t>
            </a:r>
            <a:r>
              <a:rPr lang="en-US" altLang="en-US" dirty="0">
                <a:latin typeface="Calibri" panose="020F0502020204030204" pitchFamily="34" charset="0"/>
                <a:cs typeface="Times New Roman" panose="02020603050405020304" pitchFamily="18" charset="0"/>
              </a:rPr>
              <a:t>radiation</a:t>
            </a:r>
          </a:p>
          <a:p>
            <a:pPr>
              <a:spcBef>
                <a:spcPct val="50000"/>
              </a:spcBef>
              <a:buFontTx/>
              <a:buChar char="•"/>
            </a:pPr>
            <a:r>
              <a:rPr lang="en-US" altLang="en-US" dirty="0">
                <a:latin typeface="Calibri" panose="020F0502020204030204" pitchFamily="34" charset="0"/>
                <a:cs typeface="Times New Roman" panose="02020603050405020304" pitchFamily="18" charset="0"/>
              </a:rPr>
              <a:t>Helps in focusing difficult-to-find structures</a:t>
            </a:r>
          </a:p>
          <a:p>
            <a:pPr>
              <a:spcBef>
                <a:spcPct val="50000"/>
              </a:spcBef>
              <a:buFontTx/>
              <a:buChar char="•"/>
            </a:pPr>
            <a:r>
              <a:rPr lang="en-US" altLang="en-US" dirty="0">
                <a:latin typeface="Calibri" panose="020F0502020204030204" pitchFamily="34" charset="0"/>
                <a:cs typeface="Times New Roman" panose="02020603050405020304" pitchFamily="18" charset="0"/>
              </a:rPr>
              <a:t>Establishes proper position for condenser elements, for all contrasting techniques</a:t>
            </a:r>
            <a:endParaRPr lang="en-US" altLang="en-US" dirty="0">
              <a:latin typeface="Calibri" panose="020F0502020204030204" pitchFamily="34" charset="0"/>
            </a:endParaRPr>
          </a:p>
          <a:p>
            <a:endParaRPr lang="en-US" dirty="0"/>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514" y="1855561"/>
            <a:ext cx="2623791" cy="311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4"/>
          <p:cNvSpPr txBox="1">
            <a:spLocks noChangeArrowheads="1"/>
          </p:cNvSpPr>
          <p:nvPr/>
        </p:nvSpPr>
        <p:spPr bwMode="auto">
          <a:xfrm>
            <a:off x="5094514" y="4968195"/>
            <a:ext cx="276530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prstClr val="black"/>
                </a:solidFill>
              </a:rPr>
              <a:t>Prof. August K</a:t>
            </a:r>
            <a:r>
              <a:rPr lang="de-DE" altLang="en-US" dirty="0">
                <a:solidFill>
                  <a:prstClr val="black"/>
                </a:solidFill>
              </a:rPr>
              <a:t>ö</a:t>
            </a:r>
            <a:r>
              <a:rPr lang="en-US" altLang="en-US" dirty="0" err="1">
                <a:solidFill>
                  <a:prstClr val="black"/>
                </a:solidFill>
              </a:rPr>
              <a:t>hler</a:t>
            </a:r>
            <a:r>
              <a:rPr lang="en-US" altLang="en-US" dirty="0">
                <a:solidFill>
                  <a:prstClr val="black"/>
                </a:solidFill>
              </a:rPr>
              <a:t>: </a:t>
            </a:r>
            <a:endParaRPr lang="de-DE" altLang="en-US" dirty="0">
              <a:solidFill>
                <a:prstClr val="black"/>
              </a:solidFill>
            </a:endParaRPr>
          </a:p>
          <a:p>
            <a:pPr>
              <a:spcBef>
                <a:spcPct val="50000"/>
              </a:spcBef>
            </a:pPr>
            <a:r>
              <a:rPr lang="en-US" altLang="en-US" dirty="0">
                <a:solidFill>
                  <a:prstClr val="black"/>
                </a:solidFill>
              </a:rPr>
              <a:t>1866-1948</a:t>
            </a:r>
          </a:p>
        </p:txBody>
      </p:sp>
      <p:graphicFrame>
        <p:nvGraphicFramePr>
          <p:cNvPr id="21512" name="Object 8"/>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3074" name="Picture" r:id="rId5" imgW="722160" imgH="722160" progId="Word.Picture.8">
                  <p:embed/>
                </p:oleObj>
              </mc:Choice>
              <mc:Fallback>
                <p:oleObj name="Picture" r:id="rId5" imgW="722160" imgH="722160" progId="Word.Picture.8">
                  <p:embed/>
                  <p:pic>
                    <p:nvPicPr>
                      <p:cNvPr id="21512" name="Object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26172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koehler.jpg                                                    000176F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t="2299" b="3448"/>
          <a:stretch>
            <a:fillRect/>
          </a:stretch>
        </p:blipFill>
        <p:spPr bwMode="auto">
          <a:xfrm>
            <a:off x="4038600" y="381000"/>
            <a:ext cx="39957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Line 5"/>
          <p:cNvSpPr>
            <a:spLocks noChangeShapeType="1"/>
          </p:cNvSpPr>
          <p:nvPr/>
        </p:nvSpPr>
        <p:spPr bwMode="auto">
          <a:xfrm flipH="1">
            <a:off x="8305800" y="27432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49" name="Line 6"/>
          <p:cNvSpPr>
            <a:spLocks noChangeShapeType="1"/>
          </p:cNvSpPr>
          <p:nvPr/>
        </p:nvSpPr>
        <p:spPr bwMode="auto">
          <a:xfrm flipH="1">
            <a:off x="8305800" y="44196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0" name="Line 7"/>
          <p:cNvSpPr>
            <a:spLocks noChangeShapeType="1"/>
          </p:cNvSpPr>
          <p:nvPr/>
        </p:nvSpPr>
        <p:spPr bwMode="auto">
          <a:xfrm flipH="1">
            <a:off x="8305800" y="7620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1" name="Line 8"/>
          <p:cNvSpPr>
            <a:spLocks noChangeShapeType="1"/>
          </p:cNvSpPr>
          <p:nvPr/>
        </p:nvSpPr>
        <p:spPr bwMode="auto">
          <a:xfrm>
            <a:off x="3200400" y="30480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2" name="Line 9"/>
          <p:cNvSpPr>
            <a:spLocks noChangeShapeType="1"/>
          </p:cNvSpPr>
          <p:nvPr/>
        </p:nvSpPr>
        <p:spPr bwMode="auto">
          <a:xfrm>
            <a:off x="3200400" y="52578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3" name="Line 10"/>
          <p:cNvSpPr>
            <a:spLocks noChangeShapeType="1"/>
          </p:cNvSpPr>
          <p:nvPr/>
        </p:nvSpPr>
        <p:spPr bwMode="auto">
          <a:xfrm>
            <a:off x="3200400" y="16764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1754" name="Text Box 11"/>
          <p:cNvSpPr txBox="1">
            <a:spLocks noChangeArrowheads="1"/>
          </p:cNvSpPr>
          <p:nvPr/>
        </p:nvSpPr>
        <p:spPr bwMode="auto">
          <a:xfrm>
            <a:off x="1823086" y="5820639"/>
            <a:ext cx="23756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2000" dirty="0">
                <a:solidFill>
                  <a:prstClr val="black"/>
                </a:solidFill>
                <a:latin typeface="Calibri" panose="020F0502020204030204" pitchFamily="34" charset="0"/>
              </a:rPr>
              <a:t>Arrows mark </a:t>
            </a:r>
          </a:p>
          <a:p>
            <a:r>
              <a:rPr lang="en-US" altLang="en-US" sz="2000" dirty="0">
                <a:solidFill>
                  <a:prstClr val="black"/>
                </a:solidFill>
                <a:latin typeface="Calibri" panose="020F0502020204030204" pitchFamily="34" charset="0"/>
              </a:rPr>
              <a:t>conjugate planes</a:t>
            </a:r>
          </a:p>
        </p:txBody>
      </p:sp>
      <p:sp>
        <p:nvSpPr>
          <p:cNvPr id="2" name="Title 1"/>
          <p:cNvSpPr>
            <a:spLocks noGrp="1"/>
          </p:cNvSpPr>
          <p:nvPr>
            <p:ph type="title"/>
          </p:nvPr>
        </p:nvSpPr>
        <p:spPr/>
        <p:txBody>
          <a:bodyPr/>
          <a:lstStyle/>
          <a:p>
            <a:r>
              <a:rPr lang="en-US" dirty="0"/>
              <a:t>Kohler Rays</a:t>
            </a:r>
            <a:br>
              <a:rPr lang="en-US" dirty="0"/>
            </a:br>
            <a:endParaRPr lang="en-US" dirty="0"/>
          </a:p>
        </p:txBody>
      </p:sp>
      <p:sp>
        <p:nvSpPr>
          <p:cNvPr id="4" name="Text Placeholder 3"/>
          <p:cNvSpPr>
            <a:spLocks noGrp="1"/>
          </p:cNvSpPr>
          <p:nvPr>
            <p:ph type="body" sz="half" idx="2"/>
          </p:nvPr>
        </p:nvSpPr>
        <p:spPr/>
        <p:txBody>
          <a:bodyPr>
            <a:normAutofit/>
          </a:bodyPr>
          <a:lstStyle/>
          <a:p>
            <a:pPr>
              <a:spcBef>
                <a:spcPct val="50000"/>
              </a:spcBef>
            </a:pPr>
            <a:r>
              <a:rPr lang="en-US" altLang="en-US" sz="2000" dirty="0">
                <a:latin typeface="Calibri" panose="020F0502020204030204" pitchFamily="34" charset="0"/>
              </a:rPr>
              <a:t>Kohler Illumination gives the most uniform illumination</a:t>
            </a:r>
          </a:p>
          <a:p>
            <a:pPr>
              <a:spcBef>
                <a:spcPct val="50000"/>
              </a:spcBef>
            </a:pPr>
            <a:r>
              <a:rPr lang="en-US" altLang="en-US" sz="2000" dirty="0">
                <a:latin typeface="Calibri" panose="020F0502020204030204" pitchFamily="34" charset="0"/>
              </a:rPr>
              <a:t>Each part of the light source diverges to whole specimen</a:t>
            </a:r>
          </a:p>
          <a:p>
            <a:pPr>
              <a:spcBef>
                <a:spcPct val="50000"/>
              </a:spcBef>
            </a:pPr>
            <a:r>
              <a:rPr lang="en-US" altLang="en-US" sz="2000" dirty="0">
                <a:latin typeface="Calibri" panose="020F0502020204030204" pitchFamily="34" charset="0"/>
              </a:rPr>
              <a:t>Each part of the specimen gets light that converges from the whole light source</a:t>
            </a:r>
          </a:p>
        </p:txBody>
      </p:sp>
    </p:spTree>
    <p:extLst>
      <p:ext uri="{BB962C8B-B14F-4D97-AF65-F5344CB8AC3E}">
        <p14:creationId xmlns:p14="http://schemas.microsoft.com/office/powerpoint/2010/main" val="4171190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8" descr="obsplane.jpg                                                   000176F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40" y="2706370"/>
            <a:ext cx="6720840" cy="371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lstStyle/>
          <a:p>
            <a:r>
              <a:rPr lang="en-US" dirty="0"/>
              <a:t>To look at the illumination planes</a:t>
            </a:r>
          </a:p>
        </p:txBody>
      </p:sp>
      <p:sp>
        <p:nvSpPr>
          <p:cNvPr id="3" name="Content Placeholder 2"/>
          <p:cNvSpPr>
            <a:spLocks noGrp="1"/>
          </p:cNvSpPr>
          <p:nvPr>
            <p:ph idx="1"/>
          </p:nvPr>
        </p:nvSpPr>
        <p:spPr>
          <a:xfrm>
            <a:off x="628650" y="1459865"/>
            <a:ext cx="7886700" cy="4351338"/>
          </a:xfrm>
        </p:spPr>
        <p:txBody>
          <a:bodyPr/>
          <a:lstStyle/>
          <a:p>
            <a:r>
              <a:rPr lang="en-US" dirty="0"/>
              <a:t>Remove eyepiece</a:t>
            </a:r>
          </a:p>
          <a:p>
            <a:r>
              <a:rPr lang="en-US" dirty="0"/>
              <a:t>Focus eye at infinity</a:t>
            </a:r>
          </a:p>
        </p:txBody>
      </p:sp>
      <p:sp>
        <p:nvSpPr>
          <p:cNvPr id="4" name="Rectangle 3"/>
          <p:cNvSpPr/>
          <p:nvPr/>
        </p:nvSpPr>
        <p:spPr>
          <a:xfrm>
            <a:off x="3649980" y="6110208"/>
            <a:ext cx="1178560" cy="277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20907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0-trans-illum light path.jpg                                  00018BEC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l="804" r="1965"/>
          <a:stretch>
            <a:fillRect/>
          </a:stretch>
        </p:blipFill>
        <p:spPr bwMode="auto">
          <a:xfrm>
            <a:off x="1981200" y="228600"/>
            <a:ext cx="5181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2020761" y="5052189"/>
            <a:ext cx="1654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solidFill>
                  <a:prstClr val="black"/>
                </a:solidFill>
                <a:latin typeface="Calibri" panose="020F0502020204030204" pitchFamily="34" charset="0"/>
              </a:rPr>
              <a:t>Field aperture</a:t>
            </a:r>
          </a:p>
        </p:txBody>
      </p:sp>
      <p:sp>
        <p:nvSpPr>
          <p:cNvPr id="30724" name="Text Box 4"/>
          <p:cNvSpPr txBox="1">
            <a:spLocks noChangeArrowheads="1"/>
          </p:cNvSpPr>
          <p:nvPr/>
        </p:nvSpPr>
        <p:spPr bwMode="auto">
          <a:xfrm>
            <a:off x="2029660" y="3996501"/>
            <a:ext cx="2276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solidFill>
                  <a:prstClr val="black"/>
                </a:solidFill>
                <a:latin typeface="Calibri" panose="020F0502020204030204" pitchFamily="34" charset="0"/>
              </a:rPr>
              <a:t>Condenser aperture</a:t>
            </a:r>
          </a:p>
        </p:txBody>
      </p:sp>
      <p:sp>
        <p:nvSpPr>
          <p:cNvPr id="30725" name="Text Box 6"/>
          <p:cNvSpPr txBox="1">
            <a:spLocks noChangeArrowheads="1"/>
          </p:cNvSpPr>
          <p:nvPr/>
        </p:nvSpPr>
        <p:spPr bwMode="auto">
          <a:xfrm>
            <a:off x="6036216" y="4365695"/>
            <a:ext cx="1916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solidFill>
                  <a:prstClr val="black"/>
                </a:solidFill>
                <a:latin typeface="Calibri" panose="020F0502020204030204" pitchFamily="34" charset="0"/>
              </a:rPr>
              <a:t>Condenser focus</a:t>
            </a:r>
          </a:p>
          <a:p>
            <a:pPr algn="ctr"/>
            <a:r>
              <a:rPr lang="en-US" altLang="en-US" sz="2000" dirty="0">
                <a:solidFill>
                  <a:prstClr val="black"/>
                </a:solidFill>
                <a:latin typeface="Calibri" panose="020F0502020204030204" pitchFamily="34" charset="0"/>
              </a:rPr>
              <a:t>&amp; centering</a:t>
            </a:r>
          </a:p>
        </p:txBody>
      </p:sp>
      <p:sp>
        <p:nvSpPr>
          <p:cNvPr id="30726" name="Line 7"/>
          <p:cNvSpPr>
            <a:spLocks noChangeShapeType="1"/>
          </p:cNvSpPr>
          <p:nvPr/>
        </p:nvSpPr>
        <p:spPr bwMode="auto">
          <a:xfrm>
            <a:off x="3048000" y="44196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27" name="Line 8"/>
          <p:cNvSpPr>
            <a:spLocks noChangeShapeType="1"/>
          </p:cNvSpPr>
          <p:nvPr/>
        </p:nvSpPr>
        <p:spPr bwMode="auto">
          <a:xfrm>
            <a:off x="3048000" y="54864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28" name="Line 9"/>
          <p:cNvSpPr>
            <a:spLocks noChangeShapeType="1"/>
          </p:cNvSpPr>
          <p:nvPr/>
        </p:nvSpPr>
        <p:spPr bwMode="auto">
          <a:xfrm flipH="1">
            <a:off x="5105400" y="44958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29" name="Line 10"/>
          <p:cNvSpPr>
            <a:spLocks noChangeShapeType="1"/>
          </p:cNvSpPr>
          <p:nvPr/>
        </p:nvSpPr>
        <p:spPr bwMode="auto">
          <a:xfrm flipH="1">
            <a:off x="5562600" y="48006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0730" name="AutoShape 11"/>
          <p:cNvSpPr>
            <a:spLocks noChangeArrowheads="1"/>
          </p:cNvSpPr>
          <p:nvPr/>
        </p:nvSpPr>
        <p:spPr bwMode="auto">
          <a:xfrm>
            <a:off x="5257800" y="46482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alpha val="50195"/>
            </a:schemeClr>
          </a:solidFill>
          <a:ln w="9525">
            <a:solidFill>
              <a:schemeClr val="tx1"/>
            </a:solidFill>
            <a:round/>
            <a:headEnd/>
            <a:tailEnd/>
          </a:ln>
        </p:spPr>
        <p:txBody>
          <a:bodyPr wrap="none" anchor="ctr"/>
          <a:lstStyle/>
          <a:p>
            <a:endParaRPr lang="en-US">
              <a:solidFill>
                <a:prstClr val="black"/>
              </a:solidFill>
            </a:endParaRPr>
          </a:p>
        </p:txBody>
      </p:sp>
      <p:sp>
        <p:nvSpPr>
          <p:cNvPr id="13" name="Title 1"/>
          <p:cNvSpPr txBox="1">
            <a:spLocks/>
          </p:cNvSpPr>
          <p:nvPr/>
        </p:nvSpPr>
        <p:spPr>
          <a:xfrm>
            <a:off x="608330" y="133032"/>
            <a:ext cx="7886700" cy="1325563"/>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en-US" sz="3200" kern="0" dirty="0">
                <a:solidFill>
                  <a:prstClr val="black"/>
                </a:solidFill>
              </a:rPr>
              <a:t>Requirements on Microscope</a:t>
            </a:r>
          </a:p>
        </p:txBody>
      </p:sp>
    </p:spTree>
    <p:extLst>
      <p:ext uri="{BB962C8B-B14F-4D97-AF65-F5344CB8AC3E}">
        <p14:creationId xmlns:p14="http://schemas.microsoft.com/office/powerpoint/2010/main" val="239474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6082"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a:solidFill>
                  <a:srgbClr val="FFFFFF"/>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a:solidFill>
                  <a:srgbClr val="FFFFFF"/>
                </a:solidFill>
                <a:latin typeface="Comic Sans MS" panose="030F0702030302020204" pitchFamily="66" charset="0"/>
              </a:rPr>
              <a:t>Focus specimen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Enjoy Image (changing Condenser Diaphragm alters Contrast / Resolution)</a:t>
            </a:r>
          </a:p>
        </p:txBody>
      </p:sp>
      <p:pic>
        <p:nvPicPr>
          <p:cNvPr id="68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86086" name="Object 6"/>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4098" name="Picture" r:id="rId5" imgW="722160" imgH="722160" progId="Word.Picture.8">
                  <p:embed/>
                </p:oleObj>
              </mc:Choice>
              <mc:Fallback>
                <p:oleObj name="Picture" r:id="rId5" imgW="722160" imgH="722160" progId="Word.Picture.8">
                  <p:embed/>
                  <p:pic>
                    <p:nvPicPr>
                      <p:cNvPr id="686086"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087" name="Text Box 7"/>
          <p:cNvSpPr txBox="1">
            <a:spLocks noChangeArrowheads="1"/>
          </p:cNvSpPr>
          <p:nvPr/>
        </p:nvSpPr>
        <p:spPr bwMode="auto">
          <a:xfrm>
            <a:off x="152400" y="228600"/>
            <a:ext cx="6324600" cy="4572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r>
              <a:rPr lang="en-US" altLang="en-US" sz="2400">
                <a:solidFill>
                  <a:srgbClr val="FFFF99"/>
                </a:solidFill>
                <a:latin typeface="Comic Sans MS" panose="030F0702030302020204" pitchFamily="66" charset="0"/>
              </a:rPr>
              <a:t>K</a:t>
            </a:r>
            <a:r>
              <a:rPr lang="de-DE" altLang="en-US" sz="2400">
                <a:solidFill>
                  <a:srgbClr val="FFFF99"/>
                </a:solidFill>
                <a:latin typeface="Comic Sans MS" panose="030F0702030302020204" pitchFamily="66" charset="0"/>
              </a:rPr>
              <a:t>oe</a:t>
            </a:r>
            <a:r>
              <a:rPr lang="en-US" altLang="en-US" sz="2400">
                <a:solidFill>
                  <a:srgbClr val="FFFF99"/>
                </a:solidFill>
                <a:latin typeface="Comic Sans MS" panose="030F0702030302020204" pitchFamily="66" charset="0"/>
              </a:rPr>
              <a:t>hler Illumination Steps:</a:t>
            </a:r>
            <a:r>
              <a:rPr lang="en-US" altLang="en-US" sz="2400">
                <a:solidFill>
                  <a:srgbClr val="FFFFFF"/>
                </a:solidFill>
                <a:latin typeface="Comic Sans MS" panose="030F0702030302020204" pitchFamily="66" charset="0"/>
              </a:rPr>
              <a:t>    </a:t>
            </a:r>
            <a:endParaRPr lang="en-US" altLang="en-US" sz="2400">
              <a:solidFill>
                <a:srgbClr val="808080"/>
              </a:solidFill>
              <a:latin typeface="Comic Sans MS" panose="030F0702030302020204" pitchFamily="66" charset="0"/>
            </a:endParaRPr>
          </a:p>
        </p:txBody>
      </p:sp>
      <p:pic>
        <p:nvPicPr>
          <p:cNvPr id="686089" name="Picture 9" descr="Image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505200"/>
            <a:ext cx="3962400" cy="3140075"/>
          </a:xfrm>
          <a:prstGeom prst="rect">
            <a:avLst/>
          </a:prstGeom>
          <a:noFill/>
          <a:extLst>
            <a:ext uri="{909E8E84-426E-40DD-AFC4-6F175D3DCCD1}">
              <a14:hiddenFill xmlns:a14="http://schemas.microsoft.com/office/drawing/2010/main">
                <a:solidFill>
                  <a:srgbClr val="FFFFFF"/>
                </a:solidFill>
              </a14:hiddenFill>
            </a:ext>
          </a:extLst>
        </p:spPr>
      </p:pic>
      <p:pic>
        <p:nvPicPr>
          <p:cNvPr id="686088" name="Picture 8" descr="Image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800" y="228600"/>
            <a:ext cx="3962400" cy="314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21245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6082"/>
                                        </p:tgtEl>
                                        <p:attrNameLst>
                                          <p:attrName>style.visibility</p:attrName>
                                        </p:attrNameLst>
                                      </p:cBhvr>
                                      <p:to>
                                        <p:strVal val="visible"/>
                                      </p:to>
                                    </p:set>
                                    <p:animEffect transition="in" filter="wipe(up)">
                                      <p:cBhvr>
                                        <p:cTn id="7" dur="500"/>
                                        <p:tgtEl>
                                          <p:spTgt spid="68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86088"/>
                                        </p:tgtEl>
                                        <p:attrNameLst>
                                          <p:attrName>style.visibility</p:attrName>
                                        </p:attrNameLst>
                                      </p:cBhvr>
                                      <p:to>
                                        <p:strVal val="visible"/>
                                      </p:to>
                                    </p:set>
                                    <p:animEffect transition="in" filter="dissolve">
                                      <p:cBhvr>
                                        <p:cTn id="12" dur="500"/>
                                        <p:tgtEl>
                                          <p:spTgt spid="6860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6089"/>
                                        </p:tgtEl>
                                        <p:attrNameLst>
                                          <p:attrName>style.visibility</p:attrName>
                                        </p:attrNameLst>
                                      </p:cBhvr>
                                      <p:to>
                                        <p:strVal val="visible"/>
                                      </p:to>
                                    </p:set>
                                    <p:animEffect transition="in" filter="dissolve">
                                      <p:cBhvr>
                                        <p:cTn id="17" dur="500"/>
                                        <p:tgtEl>
                                          <p:spTgt spid="68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rmAutofit/>
          </a:bodyPr>
          <a:lstStyle/>
          <a:p>
            <a:r>
              <a:rPr lang="en-US" sz="2400" dirty="0"/>
              <a:t>227 TA: Cai Tong Ng</a:t>
            </a:r>
          </a:p>
          <a:p>
            <a:pPr lvl="1"/>
            <a:r>
              <a:rPr lang="en-US" sz="2000" dirty="0"/>
              <a:t>Email: (cng@caltech.edu)</a:t>
            </a:r>
          </a:p>
          <a:p>
            <a:r>
              <a:rPr lang="en-US" sz="2400" dirty="0"/>
              <a:t>Will work in groups</a:t>
            </a:r>
          </a:p>
          <a:p>
            <a:r>
              <a:rPr lang="en-US" sz="2400" dirty="0"/>
              <a:t>Course work:</a:t>
            </a:r>
          </a:p>
          <a:p>
            <a:pPr lvl="1"/>
            <a:r>
              <a:rPr lang="en-US" sz="2000" dirty="0"/>
              <a:t>Lab Assignments, Five (50% of grade)</a:t>
            </a:r>
          </a:p>
          <a:p>
            <a:pPr lvl="1"/>
            <a:r>
              <a:rPr lang="en-US" sz="2000" dirty="0"/>
              <a:t>Final Project (50% of grade)</a:t>
            </a:r>
          </a:p>
          <a:p>
            <a:pPr lvl="1"/>
            <a:r>
              <a:rPr lang="en-US" sz="2000" dirty="0"/>
              <a:t>Final Project proposal due Jan 31</a:t>
            </a:r>
            <a:r>
              <a:rPr lang="en-US" sz="2000" baseline="30000" dirty="0"/>
              <a:t>st</a:t>
            </a:r>
            <a:r>
              <a:rPr lang="en-US" sz="2000" dirty="0"/>
              <a:t>.</a:t>
            </a:r>
          </a:p>
          <a:p>
            <a:pPr lvl="1"/>
            <a:r>
              <a:rPr lang="en-US" sz="2000" dirty="0"/>
              <a:t>Final Project due March 16.</a:t>
            </a:r>
          </a:p>
          <a:p>
            <a:pPr lvl="1"/>
            <a:r>
              <a:rPr lang="en-US" sz="2000" dirty="0"/>
              <a:t>No exams</a:t>
            </a:r>
            <a:endParaRPr lang="en-US" sz="2400" dirty="0"/>
          </a:p>
          <a:p>
            <a:r>
              <a:rPr lang="en-US" sz="2400" dirty="0"/>
              <a:t>Course web site:</a:t>
            </a:r>
          </a:p>
          <a:p>
            <a:pPr lvl="1"/>
            <a:r>
              <a:rPr lang="en-US" sz="2000" dirty="0">
                <a:hlinkClick r:id="rId2"/>
              </a:rPr>
              <a:t>http://www.its.caltech.edu/~bi227/</a:t>
            </a:r>
            <a:endParaRPr lang="en-US" sz="2000" dirty="0"/>
          </a:p>
          <a:p>
            <a:endParaRPr lang="en-US" sz="2400" dirty="0"/>
          </a:p>
        </p:txBody>
      </p:sp>
    </p:spTree>
    <p:extLst>
      <p:ext uri="{BB962C8B-B14F-4D97-AF65-F5344CB8AC3E}">
        <p14:creationId xmlns:p14="http://schemas.microsoft.com/office/powerpoint/2010/main" val="99863678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7106"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a:solidFill>
                  <a:srgbClr val="FFFFFF"/>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Enjoy Image (changing Condenser Diaphragm alters Contrast / Resolution)</a:t>
            </a:r>
          </a:p>
        </p:txBody>
      </p:sp>
      <p:graphicFrame>
        <p:nvGraphicFramePr>
          <p:cNvPr id="687109" name="Object 5"/>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5122" name="Picture" r:id="rId4" imgW="722160" imgH="722160" progId="Word.Picture.8">
                  <p:embed/>
                </p:oleObj>
              </mc:Choice>
              <mc:Fallback>
                <p:oleObj name="Picture" r:id="rId4" imgW="722160" imgH="722160" progId="Word.Picture.8">
                  <p:embed/>
                  <p:pic>
                    <p:nvPicPr>
                      <p:cNvPr id="687109"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7110" name="Picture 6" descr="Image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775" y="2771775"/>
            <a:ext cx="3962400" cy="3140075"/>
          </a:xfrm>
          <a:prstGeom prst="rect">
            <a:avLst/>
          </a:prstGeom>
          <a:noFill/>
          <a:extLst>
            <a:ext uri="{909E8E84-426E-40DD-AFC4-6F175D3DCCD1}">
              <a14:hiddenFill xmlns:a14="http://schemas.microsoft.com/office/drawing/2010/main">
                <a:solidFill>
                  <a:srgbClr val="FFFFFF"/>
                </a:solidFill>
              </a14:hiddenFill>
            </a:ext>
          </a:extLst>
        </p:spPr>
      </p:pic>
      <p:pic>
        <p:nvPicPr>
          <p:cNvPr id="687111" name="Picture 7" descr="Image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1550" y="2784475"/>
            <a:ext cx="3962400" cy="314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95330"/>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7111"/>
                                        </p:tgtEl>
                                        <p:attrNameLst>
                                          <p:attrName>style.visibility</p:attrName>
                                        </p:attrNameLst>
                                      </p:cBhvr>
                                      <p:to>
                                        <p:strVal val="visible"/>
                                      </p:to>
                                    </p:set>
                                    <p:animEffect transition="in" filter="fade">
                                      <p:cBhvr>
                                        <p:cTn id="7" dur="2000"/>
                                        <p:tgtEl>
                                          <p:spTgt spid="68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8130"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a:solidFill>
                  <a:srgbClr val="FFFFFF"/>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Enjoy Image (changing Condenser Diaphragm alters Contrast / Resolution)</a:t>
            </a:r>
          </a:p>
        </p:txBody>
      </p:sp>
      <p:graphicFrame>
        <p:nvGraphicFramePr>
          <p:cNvPr id="688132"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6146" name="Picture" r:id="rId4" imgW="722160" imgH="722160" progId="Word.Picture.8">
                  <p:embed/>
                </p:oleObj>
              </mc:Choice>
              <mc:Fallback>
                <p:oleObj name="Picture" r:id="rId4" imgW="722160" imgH="722160" progId="Word.Picture.8">
                  <p:embed/>
                  <p:pic>
                    <p:nvPicPr>
                      <p:cNvPr id="688132"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8133" name="Picture 5" descr="Imag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0480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934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88133"/>
                                        </p:tgtEl>
                                        <p:attrNameLst>
                                          <p:attrName>style.visibility</p:attrName>
                                        </p:attrNameLst>
                                      </p:cBhvr>
                                      <p:to>
                                        <p:strVal val="visible"/>
                                      </p:to>
                                    </p:set>
                                    <p:animEffect transition="in" filter="circle(in)">
                                      <p:cBhvr>
                                        <p:cTn id="7" dur="2000"/>
                                        <p:tgtEl>
                                          <p:spTgt spid="68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9154"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a:solidFill>
                  <a:srgbClr val="FFFFFF"/>
                </a:solidFill>
                <a:latin typeface="Comic Sans MS" panose="030F0702030302020204" pitchFamily="66" charset="0"/>
              </a:rPr>
              <a:t>Focus Field Diaphragm by </a:t>
            </a:r>
          </a:p>
          <a:p>
            <a:pPr eaLnBrk="0" fontAlgn="base" hangingPunct="0">
              <a:spcAft>
                <a:spcPct val="0"/>
              </a:spcAft>
            </a:pPr>
            <a:r>
              <a:rPr lang="en-US" altLang="en-US" sz="2400">
                <a:solidFill>
                  <a:srgbClr val="FFFFFF"/>
                </a:solidFill>
                <a:latin typeface="Comic Sans MS" panose="030F0702030302020204" pitchFamily="66" charset="0"/>
              </a:rPr>
              <a:t>     moving condenser up or down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Enjoy Image (changing Condenser Diaphragm alters Contrast / Resolution)</a:t>
            </a:r>
          </a:p>
        </p:txBody>
      </p:sp>
      <p:graphicFrame>
        <p:nvGraphicFramePr>
          <p:cNvPr id="689156"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7170" name="Picture" r:id="rId4" imgW="722160" imgH="722160" progId="Word.Picture.8">
                  <p:embed/>
                </p:oleObj>
              </mc:Choice>
              <mc:Fallback>
                <p:oleObj name="Picture" r:id="rId4" imgW="722160" imgH="722160" progId="Word.Picture.8">
                  <p:embed/>
                  <p:pic>
                    <p:nvPicPr>
                      <p:cNvPr id="689156"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9158" name="Picture 6" descr="Imag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04800"/>
            <a:ext cx="38862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689159" name="Picture 7" descr="Image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62585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662252"/>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9159"/>
                                        </p:tgtEl>
                                        <p:attrNameLst>
                                          <p:attrName>style.visibility</p:attrName>
                                        </p:attrNameLst>
                                      </p:cBhvr>
                                      <p:to>
                                        <p:strVal val="visible"/>
                                      </p:to>
                                    </p:set>
                                    <p:animEffect transition="in" filter="dissolve">
                                      <p:cBhvr>
                                        <p:cTn id="7" dur="500"/>
                                        <p:tgtEl>
                                          <p:spTgt spid="68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0178"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Field Stop by moving     condenser up or down</a:t>
            </a:r>
          </a:p>
          <a:p>
            <a:pPr eaLnBrk="0" fontAlgn="base" hangingPunct="0">
              <a:spcAft>
                <a:spcPct val="0"/>
              </a:spcAft>
              <a:buFontTx/>
              <a:buAutoNum type="arabicParenR"/>
            </a:pPr>
            <a:r>
              <a:rPr lang="en-US" altLang="en-US" sz="2400">
                <a:solidFill>
                  <a:srgbClr val="FFFFFF"/>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Enjoy Image (changing Condenser Diaphragm alters Contrast / Resolution)</a:t>
            </a:r>
          </a:p>
        </p:txBody>
      </p:sp>
      <p:graphicFrame>
        <p:nvGraphicFramePr>
          <p:cNvPr id="690181" name="Object 5"/>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8194" name="Picture" r:id="rId4" imgW="722160" imgH="722160" progId="Word.Picture.8">
                  <p:embed/>
                </p:oleObj>
              </mc:Choice>
              <mc:Fallback>
                <p:oleObj name="Picture" r:id="rId4" imgW="722160" imgH="722160" progId="Word.Picture.8">
                  <p:embed/>
                  <p:pic>
                    <p:nvPicPr>
                      <p:cNvPr id="690181"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0182" name="Picture 6" descr="Image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228600"/>
            <a:ext cx="38862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690183" name="Picture 7" descr="Image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3613150"/>
            <a:ext cx="3886200" cy="307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27497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0183"/>
                                        </p:tgtEl>
                                        <p:attrNameLst>
                                          <p:attrName>style.visibility</p:attrName>
                                        </p:attrNameLst>
                                      </p:cBhvr>
                                      <p:to>
                                        <p:strVal val="visible"/>
                                      </p:to>
                                    </p:set>
                                    <p:animEffect transition="in" filter="dissolve">
                                      <p:cBhvr>
                                        <p:cTn id="7" dur="500"/>
                                        <p:tgtEl>
                                          <p:spTgt spid="69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1202"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a:solidFill>
                  <a:srgbClr val="FFFFFF"/>
                </a:solidFill>
                <a:latin typeface="Comic Sans MS" panose="030F0702030302020204" pitchFamily="66" charset="0"/>
              </a:rPr>
              <a:t>Open to fill view of observer</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a:solidFill>
                  <a:srgbClr val="808080"/>
                </a:solidFill>
                <a:latin typeface="Comic Sans MS" panose="030F0702030302020204" pitchFamily="66" charset="0"/>
              </a:rPr>
              <a:t>Enjoy Image (changing Condenser Diaphragm alters Contrast / Resolution)</a:t>
            </a:r>
          </a:p>
        </p:txBody>
      </p:sp>
      <p:graphicFrame>
        <p:nvGraphicFramePr>
          <p:cNvPr id="691204"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9218" name="Picture" r:id="rId4" imgW="722160" imgH="722160" progId="Word.Picture.8">
                  <p:embed/>
                </p:oleObj>
              </mc:Choice>
              <mc:Fallback>
                <p:oleObj name="Picture" r:id="rId4" imgW="722160" imgH="722160" progId="Word.Picture.8">
                  <p:embed/>
                  <p:pic>
                    <p:nvPicPr>
                      <p:cNvPr id="691204"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1205" name="Picture 5" descr="Imag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222250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2279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691205"/>
                                        </p:tgtEl>
                                        <p:attrNameLst>
                                          <p:attrName>style.visibility</p:attrName>
                                        </p:attrNameLst>
                                      </p:cBhvr>
                                      <p:to>
                                        <p:strVal val="visible"/>
                                      </p:to>
                                    </p:set>
                                    <p:animEffect transition="in" filter="circle(out)">
                                      <p:cBhvr>
                                        <p:cTn id="7" dur="20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2226" name="Text Box 2"/>
          <p:cNvSpPr txBox="1">
            <a:spLocks noChangeArrowheads="1"/>
          </p:cNvSpPr>
          <p:nvPr/>
        </p:nvSpPr>
        <p:spPr bwMode="auto">
          <a:xfrm>
            <a:off x="0" y="898525"/>
            <a:ext cx="6324600" cy="520382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dirty="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dirty="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dirty="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dirty="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dirty="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dirty="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dirty="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dirty="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dirty="0">
                <a:solidFill>
                  <a:srgbClr val="FFFFFF"/>
                </a:solidFill>
                <a:latin typeface="Comic Sans MS" panose="030F0702030302020204" pitchFamily="66" charset="0"/>
              </a:rPr>
              <a:t>Observe Objective’s Back Focal Plane via </a:t>
            </a:r>
            <a:r>
              <a:rPr lang="en-US" altLang="en-US" sz="2400" dirty="0" err="1">
                <a:solidFill>
                  <a:srgbClr val="FFFFFF"/>
                </a:solidFill>
                <a:latin typeface="Comic Sans MS" panose="030F0702030302020204" pitchFamily="66" charset="0"/>
              </a:rPr>
              <a:t>Ph</a:t>
            </a:r>
            <a:r>
              <a:rPr lang="en-US" altLang="en-US" sz="2400" dirty="0">
                <a:solidFill>
                  <a:srgbClr val="FFFFFF"/>
                </a:solidFill>
                <a:latin typeface="Comic Sans MS" panose="030F0702030302020204" pitchFamily="66" charset="0"/>
              </a:rPr>
              <a:t> Telescope or by removing Ocular </a:t>
            </a:r>
          </a:p>
          <a:p>
            <a:pPr eaLnBrk="0" fontAlgn="base" hangingPunct="0">
              <a:spcAft>
                <a:spcPct val="0"/>
              </a:spcAft>
              <a:buFontTx/>
              <a:buAutoNum type="arabicParenR"/>
            </a:pPr>
            <a:r>
              <a:rPr lang="en-US" altLang="en-US" sz="2400" dirty="0">
                <a:solidFill>
                  <a:srgbClr val="FFFFFF"/>
                </a:solidFill>
                <a:latin typeface="Comic Sans MS" panose="030F0702030302020204" pitchFamily="66" charset="0"/>
              </a:rPr>
              <a:t>Close Condenser Diaphragm to fill approx. 2/3 of Objective’s Aperture</a:t>
            </a:r>
            <a:endParaRPr lang="en-US" altLang="en-US" sz="2400" dirty="0">
              <a:solidFill>
                <a:srgbClr val="808080"/>
              </a:solidFill>
              <a:latin typeface="Comic Sans MS" panose="030F0702030302020204" pitchFamily="66" charset="0"/>
            </a:endParaRPr>
          </a:p>
        </p:txBody>
      </p:sp>
      <p:sp>
        <p:nvSpPr>
          <p:cNvPr id="692229" name="Text Box 5"/>
          <p:cNvSpPr txBox="1">
            <a:spLocks noChangeArrowheads="1"/>
          </p:cNvSpPr>
          <p:nvPr/>
        </p:nvSpPr>
        <p:spPr bwMode="auto">
          <a:xfrm>
            <a:off x="7010400" y="2667000"/>
            <a:ext cx="114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600">
                <a:solidFill>
                  <a:srgbClr val="FF0000"/>
                </a:solidFill>
                <a:latin typeface="Comic Sans MS" panose="030F0702030302020204" pitchFamily="66" charset="0"/>
              </a:rPr>
              <a:t>BFP</a:t>
            </a:r>
          </a:p>
        </p:txBody>
      </p:sp>
      <p:sp>
        <p:nvSpPr>
          <p:cNvPr id="692230" name="Text Box 6"/>
          <p:cNvSpPr txBox="1">
            <a:spLocks noChangeArrowheads="1"/>
          </p:cNvSpPr>
          <p:nvPr/>
        </p:nvSpPr>
        <p:spPr bwMode="auto">
          <a:xfrm>
            <a:off x="457200" y="5310188"/>
            <a:ext cx="5562600" cy="13255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100">
                <a:solidFill>
                  <a:srgbClr val="FFFFFF"/>
                </a:solidFill>
                <a:latin typeface="Comic Sans MS" panose="030F0702030302020204" pitchFamily="66" charset="0"/>
              </a:rPr>
              <a:t>Better:</a:t>
            </a:r>
            <a:r>
              <a:rPr lang="en-US" altLang="en-US" sz="2100">
                <a:solidFill>
                  <a:srgbClr val="FFFFCC"/>
                </a:solidFill>
                <a:latin typeface="Comic Sans MS" panose="030F0702030302020204" pitchFamily="66" charset="0"/>
              </a:rPr>
              <a:t> Depending on specimen’s inherent contrast, close condenser aperture to:</a:t>
            </a:r>
            <a:r>
              <a:rPr lang="en-US" altLang="en-US" sz="2400" b="1">
                <a:solidFill>
                  <a:srgbClr val="FFFFCC"/>
                </a:solidFill>
                <a:latin typeface="Comic Sans MS" panose="030F0702030302020204" pitchFamily="66" charset="0"/>
              </a:rPr>
              <a:t> </a:t>
            </a:r>
          </a:p>
          <a:p>
            <a:pPr eaLnBrk="0" fontAlgn="base" hangingPunct="0">
              <a:spcBef>
                <a:spcPct val="50000"/>
              </a:spcBef>
              <a:spcAft>
                <a:spcPct val="0"/>
              </a:spcAft>
            </a:pPr>
            <a:r>
              <a:rPr lang="en-US" altLang="en-US" sz="2400" b="1">
                <a:solidFill>
                  <a:srgbClr val="FF0000"/>
                </a:solidFill>
                <a:latin typeface="Comic Sans MS" panose="030F0702030302020204" pitchFamily="66" charset="0"/>
              </a:rPr>
              <a:t>~ 0.3 - 0.9 </a:t>
            </a:r>
            <a:r>
              <a:rPr lang="en-US" altLang="en-US" sz="2400" b="1">
                <a:solidFill>
                  <a:srgbClr val="FFFFCC"/>
                </a:solidFill>
                <a:latin typeface="Comic Sans MS" panose="030F0702030302020204" pitchFamily="66" charset="0"/>
              </a:rPr>
              <a:t>x NA</a:t>
            </a:r>
            <a:r>
              <a:rPr lang="en-US" altLang="en-US" sz="2400" b="1" baseline="-25000">
                <a:solidFill>
                  <a:srgbClr val="FFFFCC"/>
                </a:solidFill>
                <a:latin typeface="Comic Sans MS" panose="030F0702030302020204" pitchFamily="66" charset="0"/>
              </a:rPr>
              <a:t>objective</a:t>
            </a:r>
          </a:p>
        </p:txBody>
      </p:sp>
      <p:pic>
        <p:nvPicPr>
          <p:cNvPr id="692232" name="Picture 8" descr="Imag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057400"/>
            <a:ext cx="2590800" cy="20526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92231" name="Object 7"/>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0242" name="Picture" r:id="rId5" imgW="722160" imgH="722160" progId="Word.Picture.8">
                  <p:embed/>
                </p:oleObj>
              </mc:Choice>
              <mc:Fallback>
                <p:oleObj name="Picture" r:id="rId5" imgW="722160" imgH="722160" progId="Word.Picture.8">
                  <p:embed/>
                  <p:pic>
                    <p:nvPicPr>
                      <p:cNvPr id="692231" name="Object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2233" name="Picture 9" descr="Image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4576763"/>
            <a:ext cx="2590800" cy="205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8840"/>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92229"/>
                                        </p:tgtEl>
                                        <p:attrNameLst>
                                          <p:attrName>style.visibility</p:attrName>
                                        </p:attrNameLst>
                                      </p:cBhvr>
                                      <p:to>
                                        <p:strVal val="visible"/>
                                      </p:to>
                                    </p:set>
                                    <p:anim calcmode="lin" valueType="num">
                                      <p:cBhvr additive="base">
                                        <p:cTn id="7" dur="1000" fill="hold"/>
                                        <p:tgtEl>
                                          <p:spTgt spid="692229"/>
                                        </p:tgtEl>
                                        <p:attrNameLst>
                                          <p:attrName>ppt_x</p:attrName>
                                        </p:attrNameLst>
                                      </p:cBhvr>
                                      <p:tavLst>
                                        <p:tav tm="0">
                                          <p:val>
                                            <p:strVal val="1+#ppt_w/2"/>
                                          </p:val>
                                        </p:tav>
                                        <p:tav tm="100000">
                                          <p:val>
                                            <p:strVal val="#ppt_x"/>
                                          </p:val>
                                        </p:tav>
                                      </p:tavLst>
                                    </p:anim>
                                    <p:anim calcmode="lin" valueType="num">
                                      <p:cBhvr additive="base">
                                        <p:cTn id="8" dur="1000" fill="hold"/>
                                        <p:tgtEl>
                                          <p:spTgt spid="6922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692232"/>
                                        </p:tgtEl>
                                        <p:attrNameLst>
                                          <p:attrName>style.visibility</p:attrName>
                                        </p:attrNameLst>
                                      </p:cBhvr>
                                      <p:to>
                                        <p:strVal val="visible"/>
                                      </p:to>
                                    </p:set>
                                    <p:animEffect transition="in" filter="wipe(right)">
                                      <p:cBhvr>
                                        <p:cTn id="13" dur="1000"/>
                                        <p:tgtEl>
                                          <p:spTgt spid="6922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692233"/>
                                        </p:tgtEl>
                                        <p:attrNameLst>
                                          <p:attrName>style.visibility</p:attrName>
                                        </p:attrNameLst>
                                      </p:cBhvr>
                                      <p:to>
                                        <p:strVal val="visible"/>
                                      </p:to>
                                    </p:set>
                                    <p:animEffect transition="in" filter="circle(in)">
                                      <p:cBhvr>
                                        <p:cTn id="18" dur="2000"/>
                                        <p:tgtEl>
                                          <p:spTgt spid="6922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92230"/>
                                        </p:tgtEl>
                                        <p:attrNameLst>
                                          <p:attrName>style.visibility</p:attrName>
                                        </p:attrNameLst>
                                      </p:cBhvr>
                                      <p:to>
                                        <p:strVal val="visible"/>
                                      </p:to>
                                    </p:set>
                                    <p:animEffect transition="in" filter="wipe(left)">
                                      <p:cBhvr>
                                        <p:cTn id="23" dur="500"/>
                                        <p:tgtEl>
                                          <p:spTgt spid="69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9" grpId="0" autoUpdateAnimBg="0"/>
      <p:bldP spid="69223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4" name="Picture 6" descr="Imag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2" y="0"/>
            <a:ext cx="9144000" cy="7243763"/>
          </a:xfrm>
          <a:prstGeom prst="rect">
            <a:avLst/>
          </a:prstGeom>
          <a:noFill/>
          <a:extLst>
            <a:ext uri="{909E8E84-426E-40DD-AFC4-6F175D3DCCD1}">
              <a14:hiddenFill xmlns:a14="http://schemas.microsoft.com/office/drawing/2010/main">
                <a:solidFill>
                  <a:srgbClr val="FFFFFF"/>
                </a:solidFill>
              </a14:hiddenFill>
            </a:ext>
          </a:extLst>
        </p:spPr>
      </p:pic>
      <p:sp>
        <p:nvSpPr>
          <p:cNvPr id="693252" name="Text Box 4"/>
          <p:cNvSpPr txBox="1">
            <a:spLocks noChangeArrowheads="1"/>
          </p:cNvSpPr>
          <p:nvPr/>
        </p:nvSpPr>
        <p:spPr bwMode="auto">
          <a:xfrm>
            <a:off x="4038600" y="5029200"/>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4400" b="1">
                <a:solidFill>
                  <a:srgbClr val="FFFFFF"/>
                </a:solidFill>
                <a:latin typeface="Comic Sans MS" panose="030F0702030302020204" pitchFamily="66" charset="0"/>
              </a:rPr>
              <a:t>Done !</a:t>
            </a:r>
          </a:p>
        </p:txBody>
      </p:sp>
      <p:graphicFrame>
        <p:nvGraphicFramePr>
          <p:cNvPr id="693253" name="Object 5"/>
          <p:cNvGraphicFramePr>
            <a:graphicFrameLocks/>
          </p:cNvGraphicFramePr>
          <p:nvPr/>
        </p:nvGraphicFramePr>
        <p:xfrm>
          <a:off x="8096250" y="133350"/>
          <a:ext cx="457200" cy="457200"/>
        </p:xfrm>
        <a:graphic>
          <a:graphicData uri="http://schemas.openxmlformats.org/presentationml/2006/ole">
            <mc:AlternateContent xmlns:mc="http://schemas.openxmlformats.org/markup-compatibility/2006">
              <mc:Choice xmlns:v="urn:schemas-microsoft-com:vml" Requires="v">
                <p:oleObj spid="_x0000_s11266" name="Picture" r:id="rId4" imgW="722160" imgH="722160" progId="Word.Picture.8">
                  <p:embed/>
                </p:oleObj>
              </mc:Choice>
              <mc:Fallback>
                <p:oleObj name="Picture" r:id="rId4" imgW="722160" imgH="722160" progId="Word.Picture.8">
                  <p:embed/>
                  <p:pic>
                    <p:nvPicPr>
                      <p:cNvPr id="693253"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0" y="13335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90860230"/>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Kohler illumination interactive tutorial</a:t>
            </a:r>
          </a:p>
        </p:txBody>
      </p:sp>
      <p:sp>
        <p:nvSpPr>
          <p:cNvPr id="5" name="Content Placeholder 4"/>
          <p:cNvSpPr>
            <a:spLocks noGrp="1"/>
          </p:cNvSpPr>
          <p:nvPr>
            <p:ph idx="1"/>
          </p:nvPr>
        </p:nvSpPr>
        <p:spPr/>
        <p:txBody>
          <a:bodyPr>
            <a:normAutofit/>
          </a:bodyPr>
          <a:lstStyle/>
          <a:p>
            <a:pPr marL="0" indent="0">
              <a:buNone/>
            </a:pPr>
            <a:r>
              <a:rPr lang="en-US" sz="3200" dirty="0">
                <a:hlinkClick r:id="rId2"/>
              </a:rPr>
              <a:t>http://zeiss-campus.magnet.fsu.edu/tutorials/basics/microscopealignment/indexflash.html</a:t>
            </a:r>
            <a:endParaRPr lang="en-US" sz="3200" dirty="0"/>
          </a:p>
        </p:txBody>
      </p:sp>
    </p:spTree>
    <p:extLst>
      <p:ext uri="{BB962C8B-B14F-4D97-AF65-F5344CB8AC3E}">
        <p14:creationId xmlns:p14="http://schemas.microsoft.com/office/powerpoint/2010/main" val="565987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1314450" y="1063229"/>
            <a:ext cx="6515100" cy="857250"/>
          </a:xfrm>
        </p:spPr>
        <p:txBody>
          <a:bodyPr/>
          <a:lstStyle/>
          <a:p>
            <a:r>
              <a:rPr lang="en-US" altLang="en-US" sz="2700" b="1">
                <a:solidFill>
                  <a:srgbClr val="000000"/>
                </a:solidFill>
              </a:rPr>
              <a:t>Microscopy Resources on the Web</a:t>
            </a:r>
          </a:p>
        </p:txBody>
      </p:sp>
      <p:sp>
        <p:nvSpPr>
          <p:cNvPr id="700419" name="Rectangle 3"/>
          <p:cNvSpPr>
            <a:spLocks noGrp="1" noChangeArrowheads="1"/>
          </p:cNvSpPr>
          <p:nvPr>
            <p:ph idx="1"/>
          </p:nvPr>
        </p:nvSpPr>
        <p:spPr>
          <a:xfrm>
            <a:off x="1702597" y="2094313"/>
            <a:ext cx="5660231" cy="3377803"/>
          </a:xfrm>
        </p:spPr>
        <p:txBody>
          <a:bodyPr/>
          <a:lstStyle/>
          <a:p>
            <a:r>
              <a:rPr lang="en-US" altLang="en-US">
                <a:solidFill>
                  <a:srgbClr val="000000"/>
                </a:solidFill>
              </a:rPr>
              <a:t>http://www.olympusmicro.com</a:t>
            </a:r>
            <a:endParaRPr lang="en-US" altLang="en-US" sz="2100">
              <a:solidFill>
                <a:srgbClr val="000000"/>
              </a:solidFill>
            </a:endParaRPr>
          </a:p>
          <a:p>
            <a:pPr lvl="1"/>
            <a:r>
              <a:rPr lang="en-US" altLang="en-US" sz="2100">
                <a:solidFill>
                  <a:srgbClr val="000000"/>
                </a:solidFill>
              </a:rPr>
              <a:t>Olympus </a:t>
            </a:r>
          </a:p>
          <a:p>
            <a:r>
              <a:rPr lang="en-US" altLang="en-US">
                <a:solidFill>
                  <a:srgbClr val="000000"/>
                </a:solidFill>
              </a:rPr>
              <a:t>http://www.microscopyu.com</a:t>
            </a:r>
            <a:endParaRPr lang="en-US" altLang="en-US" sz="2100">
              <a:solidFill>
                <a:srgbClr val="000000"/>
              </a:solidFill>
            </a:endParaRPr>
          </a:p>
          <a:p>
            <a:pPr lvl="1"/>
            <a:r>
              <a:rPr lang="en-US" altLang="en-US" sz="2100">
                <a:solidFill>
                  <a:srgbClr val="000000"/>
                </a:solidFill>
              </a:rPr>
              <a:t>Nikon </a:t>
            </a:r>
          </a:p>
          <a:p>
            <a:r>
              <a:rPr lang="en-US" altLang="en-US">
                <a:solidFill>
                  <a:srgbClr val="000000"/>
                </a:solidFill>
              </a:rPr>
              <a:t>http://zeiss-campus.magnet.fsu.edu</a:t>
            </a:r>
          </a:p>
          <a:p>
            <a:pPr lvl="1"/>
            <a:r>
              <a:rPr lang="en-US" altLang="en-US" sz="2100">
                <a:solidFill>
                  <a:srgbClr val="000000"/>
                </a:solidFill>
              </a:rPr>
              <a:t>Zeiss</a:t>
            </a:r>
          </a:p>
        </p:txBody>
      </p:sp>
    </p:spTree>
    <p:extLst>
      <p:ext uri="{BB962C8B-B14F-4D97-AF65-F5344CB8AC3E}">
        <p14:creationId xmlns:p14="http://schemas.microsoft.com/office/powerpoint/2010/main" val="1017342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09863" y="370252"/>
            <a:ext cx="7648074" cy="565484"/>
          </a:xfrm>
        </p:spPr>
        <p:txBody>
          <a:bodyPr anchor="ctr">
            <a:normAutofit/>
          </a:bodyPr>
          <a:lstStyle/>
          <a:p>
            <a:r>
              <a:rPr lang="en-US" sz="2400" b="1" dirty="0"/>
              <a:t>Acknowledgements</a:t>
            </a:r>
          </a:p>
        </p:txBody>
      </p:sp>
      <p:pic>
        <p:nvPicPr>
          <p:cNvPr id="2" name="Picture 2" descr="https://lh4.googleusercontent.com/-sRCVRS5D-5c/Uz2jy8i-GzI/AAAAAAAAAa8/4Ue_3MC9Lkk/w1524-h857-no/04031411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4" b="6147"/>
          <a:stretch/>
        </p:blipFill>
        <p:spPr bwMode="auto">
          <a:xfrm>
            <a:off x="1943100" y="1128247"/>
            <a:ext cx="5181600" cy="30161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5937" y="4555509"/>
            <a:ext cx="3401252"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t>Scott E. Fraser, USC</a:t>
            </a:r>
          </a:p>
          <a:p>
            <a:pPr marL="285750" indent="-285750">
              <a:buFont typeface="Arial" panose="020B0604020202020204" pitchFamily="34" charset="0"/>
              <a:buChar char="•"/>
            </a:pPr>
            <a:r>
              <a:rPr lang="en-US" sz="2000" dirty="0"/>
              <a:t>Rudi </a:t>
            </a:r>
            <a:r>
              <a:rPr lang="en-US" sz="2000" dirty="0" err="1"/>
              <a:t>Rottenfusser</a:t>
            </a:r>
            <a:r>
              <a:rPr lang="en-US" sz="2000" dirty="0"/>
              <a:t>, Carl Zeiss</a:t>
            </a:r>
          </a:p>
          <a:p>
            <a:pPr marL="285750" indent="-285750">
              <a:buFont typeface="Arial" panose="020B0604020202020204" pitchFamily="34" charset="0"/>
              <a:buChar char="•"/>
            </a:pPr>
            <a:r>
              <a:rPr lang="en-US" sz="2000" dirty="0"/>
              <a:t>Paul Maddox, UNC</a:t>
            </a:r>
          </a:p>
        </p:txBody>
      </p:sp>
    </p:spTree>
    <p:extLst>
      <p:ext uri="{BB962C8B-B14F-4D97-AF65-F5344CB8AC3E}">
        <p14:creationId xmlns:p14="http://schemas.microsoft.com/office/powerpoint/2010/main" val="1133215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noAutofit/>
          </a:bodyPr>
          <a:lstStyle/>
          <a:p>
            <a:pPr marL="914400" indent="-914400">
              <a:buNone/>
            </a:pPr>
            <a:r>
              <a:rPr lang="en-US" sz="1800" dirty="0"/>
              <a:t>Week 1	</a:t>
            </a:r>
            <a:r>
              <a:rPr lang="en-US" sz="1800" b="1" dirty="0"/>
              <a:t>Introduction to Microscopes (Kohler illumination,  Confocal microscope training)</a:t>
            </a:r>
            <a:endParaRPr lang="en-US" sz="1800" dirty="0"/>
          </a:p>
          <a:p>
            <a:pPr marL="914400" indent="-914400">
              <a:buNone/>
            </a:pPr>
            <a:r>
              <a:rPr lang="en-US" sz="1800" dirty="0"/>
              <a:t>Week 2	</a:t>
            </a:r>
            <a:r>
              <a:rPr lang="en-US" sz="1800" b="1" dirty="0"/>
              <a:t>Applying Geometrical Optics (Making the Rochester Cloak)</a:t>
            </a:r>
            <a:endParaRPr lang="en-US" sz="1800" dirty="0"/>
          </a:p>
          <a:p>
            <a:pPr marL="914400" indent="-914400">
              <a:buNone/>
            </a:pPr>
            <a:r>
              <a:rPr lang="en-US" sz="1800" dirty="0"/>
              <a:t>Week 3	</a:t>
            </a:r>
            <a:r>
              <a:rPr lang="en-US" sz="1800" b="1" dirty="0"/>
              <a:t>3D Laser Scanning Confocal Microscopy (LSCM)</a:t>
            </a:r>
            <a:r>
              <a:rPr lang="en-US" sz="1800" dirty="0"/>
              <a:t> </a:t>
            </a:r>
          </a:p>
          <a:p>
            <a:pPr marL="914400" indent="-914400">
              <a:buNone/>
            </a:pPr>
            <a:r>
              <a:rPr lang="en-US" sz="1800" dirty="0"/>
              <a:t>Week 4	</a:t>
            </a:r>
            <a:r>
              <a:rPr lang="en-US" sz="1800" b="1" dirty="0"/>
              <a:t>Begin Building a Light Sheet Microscope (openspim.org)</a:t>
            </a:r>
            <a:r>
              <a:rPr lang="en-US" sz="1800" dirty="0"/>
              <a:t> </a:t>
            </a:r>
          </a:p>
          <a:p>
            <a:pPr marL="914400" indent="-914400">
              <a:buNone/>
            </a:pPr>
            <a:r>
              <a:rPr lang="en-US" sz="1800" dirty="0"/>
              <a:t>Week 5	</a:t>
            </a:r>
            <a:r>
              <a:rPr lang="en-US" sz="1800" b="1" dirty="0"/>
              <a:t>FCS versus FRAP</a:t>
            </a:r>
            <a:endParaRPr lang="en-US" sz="1800" dirty="0"/>
          </a:p>
          <a:p>
            <a:pPr marL="914400" indent="-914400">
              <a:buNone/>
            </a:pPr>
            <a:r>
              <a:rPr lang="en-US" sz="1800" dirty="0"/>
              <a:t>Week 6	</a:t>
            </a:r>
            <a:r>
              <a:rPr lang="en-US" sz="1800" b="1" dirty="0"/>
              <a:t>Live Imaging: Zebrafish embryos</a:t>
            </a:r>
            <a:r>
              <a:rPr lang="en-US" sz="1800" dirty="0"/>
              <a:t> </a:t>
            </a:r>
          </a:p>
          <a:p>
            <a:pPr marL="914400" indent="-914400">
              <a:buNone/>
            </a:pPr>
            <a:r>
              <a:rPr lang="en-US" sz="1800" dirty="0"/>
              <a:t>Week 7	</a:t>
            </a:r>
            <a:r>
              <a:rPr lang="en-US" sz="1800" b="1" dirty="0"/>
              <a:t>Multispectral Imaging </a:t>
            </a:r>
            <a:endParaRPr lang="en-US" sz="1800" dirty="0"/>
          </a:p>
          <a:p>
            <a:pPr marL="914400" indent="-914400">
              <a:buNone/>
            </a:pPr>
            <a:r>
              <a:rPr lang="en-US" sz="1800" dirty="0"/>
              <a:t>Week 8	</a:t>
            </a:r>
            <a:r>
              <a:rPr lang="en-US" sz="1800" b="1" dirty="0"/>
              <a:t>Work on Assignments and building light sheet</a:t>
            </a:r>
            <a:endParaRPr lang="en-US" sz="1800" dirty="0"/>
          </a:p>
          <a:p>
            <a:pPr marL="914400" indent="-914400">
              <a:buNone/>
            </a:pPr>
            <a:r>
              <a:rPr lang="en-US" sz="1800" dirty="0"/>
              <a:t>Week 9	</a:t>
            </a:r>
            <a:r>
              <a:rPr lang="en-US" sz="1800" b="1" dirty="0"/>
              <a:t>Work on Assignments and building light sheet</a:t>
            </a:r>
            <a:endParaRPr lang="en-US" sz="1800" dirty="0"/>
          </a:p>
          <a:p>
            <a:pPr marL="914400" indent="-914400">
              <a:buNone/>
            </a:pPr>
            <a:r>
              <a:rPr lang="en-US" sz="1800" dirty="0"/>
              <a:t>Week 10	</a:t>
            </a:r>
            <a:r>
              <a:rPr lang="en-US" sz="1800" b="1" dirty="0"/>
              <a:t>Super Resolution Light Microscopy</a:t>
            </a:r>
            <a:endParaRPr lang="en-US" sz="1800" dirty="0"/>
          </a:p>
        </p:txBody>
      </p:sp>
    </p:spTree>
    <p:extLst>
      <p:ext uri="{BB962C8B-B14F-4D97-AF65-F5344CB8AC3E}">
        <p14:creationId xmlns:p14="http://schemas.microsoft.com/office/powerpoint/2010/main" val="15014509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78" y="0"/>
            <a:ext cx="5146244" cy="6858000"/>
          </a:xfrm>
          <a:prstGeom prst="rect">
            <a:avLst/>
          </a:prstGeom>
        </p:spPr>
      </p:pic>
      <p:sp>
        <p:nvSpPr>
          <p:cNvPr id="5" name="TextBox 4"/>
          <p:cNvSpPr txBox="1"/>
          <p:nvPr/>
        </p:nvSpPr>
        <p:spPr>
          <a:xfrm>
            <a:off x="2758715" y="6488668"/>
            <a:ext cx="3626570" cy="369332"/>
          </a:xfrm>
          <a:prstGeom prst="rect">
            <a:avLst/>
          </a:prstGeom>
          <a:noFill/>
        </p:spPr>
        <p:txBody>
          <a:bodyPr wrap="none" rtlCol="0">
            <a:spAutoFit/>
          </a:bodyPr>
          <a:lstStyle/>
          <a:p>
            <a:r>
              <a:rPr lang="en-US" dirty="0"/>
              <a:t>http://biblescripture.net/Greek.html</a:t>
            </a:r>
          </a:p>
        </p:txBody>
      </p:sp>
    </p:spTree>
    <p:extLst>
      <p:ext uri="{BB962C8B-B14F-4D97-AF65-F5344CB8AC3E}">
        <p14:creationId xmlns:p14="http://schemas.microsoft.com/office/powerpoint/2010/main" val="3512581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556" dirty="0"/>
              <a:t>Light microscopes in the laboratory</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3615" y="2003778"/>
            <a:ext cx="3372770" cy="3867856"/>
          </a:xfrm>
        </p:spPr>
      </p:pic>
      <p:pic>
        <p:nvPicPr>
          <p:cNvPr id="4" name="Content Placeholder 3"/>
          <p:cNvPicPr>
            <a:picLocks noGrp="1" noChangeAspect="1"/>
          </p:cNvPicPr>
          <p:nvPr>
            <p:ph sz="half" idx="1"/>
          </p:nvPr>
        </p:nvPicPr>
        <p:blipFill>
          <a:blip r:embed="rId3"/>
          <a:stretch>
            <a:fillRect/>
          </a:stretch>
        </p:blipFill>
        <p:spPr>
          <a:xfrm>
            <a:off x="1645143" y="2480733"/>
            <a:ext cx="2297714" cy="2937172"/>
          </a:xfrm>
          <a:prstGeom prst="rect">
            <a:avLst/>
          </a:prstGeom>
        </p:spPr>
      </p:pic>
    </p:spTree>
    <p:extLst>
      <p:ext uri="{BB962C8B-B14F-4D97-AF65-F5344CB8AC3E}">
        <p14:creationId xmlns:p14="http://schemas.microsoft.com/office/powerpoint/2010/main" val="898574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556" dirty="0"/>
              <a:t>Light microscopes in the laboratory</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3615" y="2003778"/>
            <a:ext cx="3372770" cy="3867856"/>
          </a:xfrm>
        </p:spPr>
      </p:pic>
      <p:sp>
        <p:nvSpPr>
          <p:cNvPr id="3" name="Content Placeholder 2"/>
          <p:cNvSpPr>
            <a:spLocks noGrp="1"/>
          </p:cNvSpPr>
          <p:nvPr>
            <p:ph sz="half" idx="1"/>
          </p:nvPr>
        </p:nvSpPr>
        <p:spPr/>
        <p:txBody>
          <a:bodyPr/>
          <a:lstStyle/>
          <a:p>
            <a:r>
              <a:rPr lang="en-US" dirty="0"/>
              <a:t>Compound microscope highest resolution</a:t>
            </a:r>
          </a:p>
          <a:p>
            <a:pPr lvl="1"/>
            <a:r>
              <a:rPr lang="en-US" dirty="0"/>
              <a:t>~200 nm Maximum</a:t>
            </a:r>
          </a:p>
          <a:p>
            <a:r>
              <a:rPr lang="en-US" dirty="0"/>
              <a:t>However, compound microscope is not 3D, even though binocular</a:t>
            </a:r>
          </a:p>
          <a:p>
            <a:r>
              <a:rPr lang="en-US" dirty="0"/>
              <a:t>Advantages of light</a:t>
            </a:r>
          </a:p>
          <a:p>
            <a:pPr lvl="1"/>
            <a:r>
              <a:rPr lang="en-US" dirty="0"/>
              <a:t>Easy sample prep</a:t>
            </a:r>
          </a:p>
          <a:p>
            <a:pPr lvl="1"/>
            <a:r>
              <a:rPr lang="en-US" dirty="0"/>
              <a:t>Live imaging</a:t>
            </a:r>
          </a:p>
        </p:txBody>
      </p:sp>
    </p:spTree>
    <p:extLst>
      <p:ext uri="{BB962C8B-B14F-4D97-AF65-F5344CB8AC3E}">
        <p14:creationId xmlns:p14="http://schemas.microsoft.com/office/powerpoint/2010/main" val="3407915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a:t>Stereo microscopes are to microscopes</a:t>
            </a:r>
            <a:br>
              <a:rPr lang="en-US" sz="3600" dirty="0"/>
            </a:br>
            <a:r>
              <a:rPr lang="en-US" sz="3600" dirty="0"/>
              <a:t>As binoculars are to telescopes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2459978"/>
            <a:ext cx="3886200" cy="3082631"/>
          </a:xfrm>
        </p:spPr>
      </p:pic>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495" t="6480" r="6579" b="3426"/>
          <a:stretch/>
        </p:blipFill>
        <p:spPr>
          <a:xfrm>
            <a:off x="782053" y="2249903"/>
            <a:ext cx="3658854" cy="3749040"/>
          </a:xfrm>
        </p:spPr>
      </p:pic>
    </p:spTree>
    <p:extLst>
      <p:ext uri="{BB962C8B-B14F-4D97-AF65-F5344CB8AC3E}">
        <p14:creationId xmlns:p14="http://schemas.microsoft.com/office/powerpoint/2010/main" val="390894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Resolution vs Contrast</a:t>
            </a:r>
          </a:p>
        </p:txBody>
      </p:sp>
      <p:sp>
        <p:nvSpPr>
          <p:cNvPr id="15" name="Content Placeholder 2"/>
          <p:cNvSpPr>
            <a:spLocks noGrp="1"/>
          </p:cNvSpPr>
          <p:nvPr>
            <p:ph sz="half" idx="1"/>
          </p:nvPr>
        </p:nvSpPr>
        <p:spPr/>
        <p:txBody>
          <a:bodyPr>
            <a:normAutofit/>
          </a:bodyPr>
          <a:lstStyle/>
          <a:p>
            <a:r>
              <a:rPr lang="en-US" sz="2311" dirty="0"/>
              <a:t>More than just magnification</a:t>
            </a:r>
          </a:p>
          <a:p>
            <a:r>
              <a:rPr lang="en-US" sz="2311" dirty="0"/>
              <a:t>Shorter wavelength</a:t>
            </a:r>
          </a:p>
          <a:p>
            <a:r>
              <a:rPr lang="en-US" sz="2311" dirty="0"/>
              <a:t>But hard to resolve without contrast!</a:t>
            </a:r>
          </a:p>
        </p:txBody>
      </p:sp>
      <p:sp>
        <p:nvSpPr>
          <p:cNvPr id="10" name="Oval 9"/>
          <p:cNvSpPr/>
          <p:nvPr/>
        </p:nvSpPr>
        <p:spPr>
          <a:xfrm>
            <a:off x="501806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1" name="Oval 10"/>
          <p:cNvSpPr/>
          <p:nvPr/>
        </p:nvSpPr>
        <p:spPr>
          <a:xfrm>
            <a:off x="5185612"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2" name="Oval 11"/>
          <p:cNvSpPr/>
          <p:nvPr/>
        </p:nvSpPr>
        <p:spPr>
          <a:xfrm>
            <a:off x="6079959" y="2574311"/>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3" name="Oval 12"/>
          <p:cNvSpPr/>
          <p:nvPr/>
        </p:nvSpPr>
        <p:spPr>
          <a:xfrm>
            <a:off x="6451601" y="2574310"/>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4" name="Oval 13"/>
          <p:cNvSpPr/>
          <p:nvPr/>
        </p:nvSpPr>
        <p:spPr>
          <a:xfrm>
            <a:off x="7582569" y="2548244"/>
            <a:ext cx="270042" cy="27004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Tree>
    <p:extLst>
      <p:ext uri="{BB962C8B-B14F-4D97-AF65-F5344CB8AC3E}">
        <p14:creationId xmlns:p14="http://schemas.microsoft.com/office/powerpoint/2010/main" val="3236667487"/>
      </p:ext>
    </p:extLst>
  </p:cSld>
  <p:clrMapOvr>
    <a:masterClrMapping/>
  </p:clrMapOvr>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1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24863</TotalTime>
  <Words>2809</Words>
  <Application>Microsoft Office PowerPoint</Application>
  <PresentationFormat>On-screen Show (4:3)</PresentationFormat>
  <Paragraphs>447</Paragraphs>
  <Slides>50</Slides>
  <Notes>20</Notes>
  <HiddenSlides>0</HiddenSlides>
  <MMClips>2</MMClips>
  <ScaleCrop>false</ScaleCrop>
  <HeadingPairs>
    <vt:vector size="8" baseType="variant">
      <vt:variant>
        <vt:lpstr>Fonts Used</vt:lpstr>
      </vt:variant>
      <vt:variant>
        <vt:i4>8</vt:i4>
      </vt:variant>
      <vt:variant>
        <vt:lpstr>Theme</vt:lpstr>
      </vt:variant>
      <vt:variant>
        <vt:i4>11</vt:i4>
      </vt:variant>
      <vt:variant>
        <vt:lpstr>Embedded OLE Servers</vt:lpstr>
      </vt:variant>
      <vt:variant>
        <vt:i4>2</vt:i4>
      </vt:variant>
      <vt:variant>
        <vt:lpstr>Slide Titles</vt:lpstr>
      </vt:variant>
      <vt:variant>
        <vt:i4>50</vt:i4>
      </vt:variant>
    </vt:vector>
  </HeadingPairs>
  <TitlesOfParts>
    <vt:vector size="71" baseType="lpstr">
      <vt:lpstr>MS PGothic</vt:lpstr>
      <vt:lpstr>MS PGothic</vt:lpstr>
      <vt:lpstr>Arial</vt:lpstr>
      <vt:lpstr>Calibri</vt:lpstr>
      <vt:lpstr>Calibri Light</vt:lpstr>
      <vt:lpstr>Comic Sans MS</vt:lpstr>
      <vt:lpstr>Symbol</vt:lpstr>
      <vt:lpstr>Times New Roman</vt:lpstr>
      <vt:lpstr>Blank Presentation</vt:lpstr>
      <vt:lpstr>Office Theme</vt:lpstr>
      <vt:lpstr>1_Blank Presentation</vt:lpstr>
      <vt:lpstr>5_Blank Presentation</vt:lpstr>
      <vt:lpstr>3_Blank Presentation</vt:lpstr>
      <vt:lpstr>3_Office Theme</vt:lpstr>
      <vt:lpstr>10_Office Theme</vt:lpstr>
      <vt:lpstr>1_Office Theme</vt:lpstr>
      <vt:lpstr>2_Office Theme</vt:lpstr>
      <vt:lpstr>4_Blank Presentation</vt:lpstr>
      <vt:lpstr>4_Office Theme</vt:lpstr>
      <vt:lpstr>Photo Editor Photo</vt:lpstr>
      <vt:lpstr>Picture</vt:lpstr>
      <vt:lpstr>Biology 227: Methods in Modern Microscopy</vt:lpstr>
      <vt:lpstr>Biology 227: Where and When? </vt:lpstr>
      <vt:lpstr>Sister Course Biology 177: Principles of Modern Microscopy </vt:lpstr>
      <vt:lpstr>Biology 227: Methods in Modern Microscopy </vt:lpstr>
      <vt:lpstr>Biology 227: Methods in Modern Microscopy </vt:lpstr>
      <vt:lpstr>Light microscopes in the laboratory</vt:lpstr>
      <vt:lpstr>Light microscopes in the laboratory</vt:lpstr>
      <vt:lpstr>Stereo microscopes are to microscopes As binoculars are to telescopes</vt:lpstr>
      <vt:lpstr>Resolution vs Contrast</vt:lpstr>
      <vt:lpstr>Resolution vs Contrast</vt:lpstr>
      <vt:lpstr>Resolution vs Contrast</vt:lpstr>
      <vt:lpstr>The Ultimate Contrast</vt:lpstr>
      <vt:lpstr>Biology 227: Methods in Modern Microscopy </vt:lpstr>
      <vt:lpstr>Biology 227: Methods in Modern Microscopy </vt:lpstr>
      <vt:lpstr>Applying geometrical optics. Cloaking objects with simple lenses</vt:lpstr>
      <vt:lpstr>Biology 227: Methods in Modern Microscopy </vt:lpstr>
      <vt:lpstr>The Ultimate Contrast</vt:lpstr>
      <vt:lpstr>Improve fluorescence with optical sectioning: Adding the 3rd Dimension</vt:lpstr>
      <vt:lpstr>Biology 227: Methods in Modern Microscopy</vt:lpstr>
      <vt:lpstr>Current instruments: Beckman Institute Biological Imaging Facility (BIF)</vt:lpstr>
      <vt:lpstr>Biology 227: Methods in Modern Microscopy</vt:lpstr>
      <vt:lpstr>Biology 227: Methods in Modern Microscopy </vt:lpstr>
      <vt:lpstr>Building a light sheet fluorescence microscope (LSFM)  Also called selective/single plane illumination microscopy (SPIM)</vt:lpstr>
      <vt:lpstr>Biology 227: Methods in Modern Microscopy </vt:lpstr>
      <vt:lpstr>Fluorescence Correlation Spectroscopy (FCS)</vt:lpstr>
      <vt:lpstr>Fluorescent recovery after photobleaching (FRAP)</vt:lpstr>
      <vt:lpstr>Biology 227: Methods in Modern Microscopy </vt:lpstr>
      <vt:lpstr>Image processing</vt:lpstr>
      <vt:lpstr>Image Processing:  Software Resources in BIF </vt:lpstr>
      <vt:lpstr>Biology 227: Methods in Modern Microscopy </vt:lpstr>
      <vt:lpstr>Spectral unmixing: general concept</vt:lpstr>
      <vt:lpstr>Biology 227: Methods in Modern Microscopy </vt:lpstr>
      <vt:lpstr>Illumination Techniques - Overview </vt:lpstr>
      <vt:lpstr>Condenser maximizes resolution</vt:lpstr>
      <vt:lpstr>“Kohler” Illumination</vt:lpstr>
      <vt:lpstr>Kohler Rays </vt:lpstr>
      <vt:lpstr>To look at the illumination planes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Kohler illumination interactive tutorial</vt:lpstr>
      <vt:lpstr>Microscopy Resources on the Web</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 177</dc:title>
  <dc:creator>Andres Collazo</dc:creator>
  <cp:lastModifiedBy>Collazo, Andres</cp:lastModifiedBy>
  <cp:revision>237</cp:revision>
  <dcterms:created xsi:type="dcterms:W3CDTF">2014-10-24T19:53:07Z</dcterms:created>
  <dcterms:modified xsi:type="dcterms:W3CDTF">2018-01-03T16:06:52Z</dcterms:modified>
</cp:coreProperties>
</file>